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94937" autoAdjust="0"/>
  </p:normalViewPr>
  <p:slideViewPr>
    <p:cSldViewPr snapToGrid="0">
      <p:cViewPr varScale="1">
        <p:scale>
          <a:sx n="104" d="100"/>
          <a:sy n="104" d="100"/>
        </p:scale>
        <p:origin x="222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8DB0D-707A-4B4F-9F6C-74B60B20FB9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469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4" y="422567"/>
            <a:ext cx="11633703" cy="1426913"/>
          </a:xfrm>
        </p:spPr>
        <p:txBody>
          <a:bodyPr anchor="t">
            <a:normAutofit fontScale="90000"/>
          </a:bodyPr>
          <a:lstStyle/>
          <a:p>
            <a:r>
              <a:rPr lang="ro-MD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REȚELE DE CALCULATOARE</a:t>
            </a:r>
            <a:br>
              <a:rPr lang="ro-MD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o-M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 –</a:t>
            </a:r>
            <a:r>
              <a:rPr lang="en-GB" sz="4000" b="1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Modele</a:t>
            </a:r>
            <a:r>
              <a:rPr lang="en-GB" sz="40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etalon</a:t>
            </a:r>
            <a:r>
              <a:rPr lang="ro-MD" sz="40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o-RO" sz="40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ISO-OSI, TCP/IP</a:t>
            </a:r>
            <a:br>
              <a:rPr lang="en-US" dirty="0"/>
            </a:br>
            <a:br>
              <a:rPr lang="en-US" dirty="0"/>
            </a:b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ro-MD" dirty="0"/>
              <a:t>Conf. Univ. Dr. Crețu Vasilii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37239" y="2740440"/>
            <a:ext cx="11631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MD" b="1" dirty="0"/>
              <a:t>Scopul Lecției: De a face cunoștință cu noțiunea de modele de referință și de a înțelege noțiunea de niveluri și stivă de protocoale.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76471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/>
              <a:t>Protocoale de comunicație, Modelul de reţea OSI, Avantajele folosirii OSI, Caracteristicile modelului OSI, Modelul TCP/IP, Compararea modelului ISO-OSI și TCP/IP.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34564" y="3948335"/>
            <a:ext cx="1023494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/>
              <a:t>Studentul trebuie </a:t>
            </a:r>
            <a:r>
              <a:rPr lang="ro-RO" b="1" i="1" dirty="0"/>
              <a:t>să cunoască:</a:t>
            </a:r>
            <a:endParaRPr lang="ro-RO" b="1" dirty="0"/>
          </a:p>
          <a:p>
            <a:r>
              <a:rPr lang="ro-RO" b="1" i="1" dirty="0"/>
              <a:t>§  Noțiunea de protocol de comunicație</a:t>
            </a:r>
            <a:endParaRPr lang="ro-RO" b="1" dirty="0"/>
          </a:p>
          <a:p>
            <a:r>
              <a:rPr lang="ro-RO" b="1" i="1" dirty="0"/>
              <a:t>§  Noțiunea de model de referință</a:t>
            </a:r>
            <a:endParaRPr lang="ro-RO" b="1" dirty="0"/>
          </a:p>
          <a:p>
            <a:r>
              <a:rPr lang="ro-RO" b="1" i="1" dirty="0"/>
              <a:t>§  Nivelele modelului ISO-OSI</a:t>
            </a:r>
          </a:p>
          <a:p>
            <a:r>
              <a:rPr lang="ro-RO" b="1" i="1" dirty="0"/>
              <a:t>§  Modelul TCP/IP</a:t>
            </a:r>
            <a:endParaRPr lang="ro-RO" b="1" dirty="0"/>
          </a:p>
          <a:p>
            <a:r>
              <a:rPr lang="ro-RO" b="1" i="1" dirty="0"/>
              <a:t>§ Compararea modelelor de referinta</a:t>
            </a:r>
            <a:endParaRPr lang="ro-RO" b="1" dirty="0"/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1050" y="0"/>
            <a:ext cx="10515600" cy="57421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Сравнение</a:t>
            </a:r>
            <a:r>
              <a:rPr lang="ro-RO" b="1" dirty="0"/>
              <a:t>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74214"/>
            <a:ext cx="12192000" cy="6283786"/>
          </a:xfrm>
        </p:spPr>
        <p:txBody>
          <a:bodyPr>
            <a:normAutofit/>
          </a:bodyPr>
          <a:lstStyle/>
          <a:p>
            <a:r>
              <a:rPr lang="ro-RO" dirty="0"/>
              <a:t> </a:t>
            </a:r>
            <a:r>
              <a:rPr lang="ru-RU" dirty="0"/>
              <a:t>Сходства</a:t>
            </a:r>
            <a:r>
              <a:rPr lang="ro-RO" dirty="0"/>
              <a:t>:</a:t>
            </a:r>
            <a:br>
              <a:rPr lang="ro-RO" dirty="0"/>
            </a:br>
            <a:r>
              <a:rPr lang="en-GB" dirty="0"/>
              <a:t>1.</a:t>
            </a:r>
            <a:r>
              <a:rPr lang="ro-RO" dirty="0"/>
              <a:t> </a:t>
            </a:r>
            <a:r>
              <a:rPr lang="ru-RU" dirty="0"/>
              <a:t>Обе модели данных описывают процесс сетевой передачи данных в слоях</a:t>
            </a:r>
            <a:r>
              <a:rPr lang="ro-RO" dirty="0"/>
              <a:t>;</a:t>
            </a:r>
            <a:br>
              <a:rPr lang="ro-RO" dirty="0"/>
            </a:br>
            <a:r>
              <a:rPr lang="en-GB" dirty="0"/>
              <a:t>2.</a:t>
            </a:r>
            <a:r>
              <a:rPr lang="ro-RO" dirty="0"/>
              <a:t> </a:t>
            </a:r>
            <a:r>
              <a:rPr lang="ru-RU" dirty="0"/>
              <a:t>Оба содержат уровни приложений и транспорт с похожими функциями</a:t>
            </a:r>
            <a:r>
              <a:rPr lang="ro-RO" dirty="0"/>
              <a:t>;</a:t>
            </a:r>
            <a:br>
              <a:rPr lang="ro-RO" dirty="0"/>
            </a:br>
            <a:r>
              <a:rPr lang="en-GB" dirty="0"/>
              <a:t>3.</a:t>
            </a:r>
            <a:r>
              <a:rPr lang="ro-RO" dirty="0"/>
              <a:t> </a:t>
            </a:r>
            <a:r>
              <a:rPr lang="ru-RU" dirty="0"/>
              <a:t>Обе используют технологию пакетной коммутации</a:t>
            </a:r>
            <a:r>
              <a:rPr lang="ro-RO" dirty="0"/>
              <a:t>;</a:t>
            </a:r>
            <a:br>
              <a:rPr lang="ro-RO" dirty="0"/>
            </a:br>
            <a:r>
              <a:rPr lang="en-GB" dirty="0"/>
              <a:t>4.</a:t>
            </a:r>
            <a:r>
              <a:rPr lang="ro-RO" dirty="0"/>
              <a:t> </a:t>
            </a:r>
            <a:r>
              <a:rPr lang="ru-RU" dirty="0"/>
              <a:t>Сетевые администраторы должны знать и то, и другое</a:t>
            </a:r>
            <a:r>
              <a:rPr lang="ro-RO" dirty="0"/>
              <a:t>.</a:t>
            </a:r>
            <a:br>
              <a:rPr lang="ro-RO" dirty="0"/>
            </a:br>
            <a:endParaRPr lang="en-GB" dirty="0"/>
          </a:p>
          <a:p>
            <a:r>
              <a:rPr lang="ru-RU" dirty="0"/>
              <a:t>Отличия</a:t>
            </a:r>
            <a:r>
              <a:rPr lang="ro-RO" dirty="0"/>
              <a:t>:</a:t>
            </a:r>
            <a:br>
              <a:rPr lang="ro-RO" dirty="0"/>
            </a:br>
            <a:r>
              <a:rPr lang="en-GB" dirty="0"/>
              <a:t>1.</a:t>
            </a:r>
            <a:r>
              <a:rPr lang="ro-RO" dirty="0"/>
              <a:t> </a:t>
            </a:r>
            <a:r>
              <a:rPr lang="ru-RU" dirty="0"/>
              <a:t>В отличие от модели OSI, которая использует семь уровней, модель TCP/IP использует четыре уровня</a:t>
            </a:r>
            <a:r>
              <a:rPr lang="ro-RO" dirty="0"/>
              <a:t>;</a:t>
            </a:r>
            <a:br>
              <a:rPr lang="ro-RO" dirty="0"/>
            </a:br>
            <a:r>
              <a:rPr lang="en-GB" dirty="0"/>
              <a:t>2.</a:t>
            </a:r>
            <a:r>
              <a:rPr lang="ro-RO" dirty="0"/>
              <a:t> </a:t>
            </a:r>
            <a:r>
              <a:rPr lang="ru-RU" dirty="0"/>
              <a:t>Уровни сессии и презентации OSI обрабатываются на уровне приложений TCP/IP</a:t>
            </a:r>
            <a:r>
              <a:rPr lang="ro-RO" dirty="0"/>
              <a:t>;</a:t>
            </a:r>
            <a:br>
              <a:rPr lang="ro-RO" dirty="0"/>
            </a:br>
            <a:r>
              <a:rPr lang="en-GB" dirty="0"/>
              <a:t>3.</a:t>
            </a:r>
            <a:r>
              <a:rPr lang="ro-RO" dirty="0"/>
              <a:t> </a:t>
            </a:r>
            <a:r>
              <a:rPr lang="ru-RU" dirty="0"/>
              <a:t>Уровни канала передачи данных OSI и физические управления осуществляются уровнем доступа к сети TCP/IP</a:t>
            </a:r>
            <a:r>
              <a:rPr lang="ro-RO" dirty="0"/>
              <a:t>.</a:t>
            </a:r>
            <a:br>
              <a:rPr lang="ro-RO" dirty="0"/>
            </a:br>
            <a:r>
              <a:rPr lang="en-GB" dirty="0"/>
              <a:t>4.</a:t>
            </a:r>
            <a:r>
              <a:rPr lang="ro-RO" dirty="0"/>
              <a:t> </a:t>
            </a:r>
            <a:r>
              <a:rPr lang="ru-RU" dirty="0"/>
              <a:t>Модель TCP/IP кажется простой, потому что у неё меньше уровней</a:t>
            </a:r>
            <a:r>
              <a:rPr lang="ro-RO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852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515" y="0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Преимущества уровневых сетей</a:t>
            </a:r>
            <a:endParaRPr lang="en-US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9276"/>
            <a:ext cx="12192000" cy="6308724"/>
          </a:xfrm>
        </p:spPr>
        <p:txBody>
          <a:bodyPr>
            <a:normAutofit/>
          </a:bodyPr>
          <a:lstStyle/>
          <a:p>
            <a:r>
              <a:rPr lang="ru-RU" dirty="0"/>
              <a:t>Стандартизация сетевых компонентов, что позволило создавать их различными производителями</a:t>
            </a:r>
            <a:r>
              <a:rPr lang="ro-RO" dirty="0"/>
              <a:t>;</a:t>
            </a:r>
            <a:endParaRPr lang="en-GB" dirty="0"/>
          </a:p>
          <a:p>
            <a:r>
              <a:rPr lang="ru-RU" dirty="0"/>
              <a:t>Обеспечить связь между различными типами программного и аппаратного обеспечения</a:t>
            </a:r>
            <a:r>
              <a:rPr lang="ro-RO" dirty="0"/>
              <a:t>;</a:t>
            </a:r>
            <a:endParaRPr lang="en-GB" dirty="0"/>
          </a:p>
          <a:p>
            <a:r>
              <a:rPr lang="ru-RU" dirty="0"/>
              <a:t>Предотвращает влияние изменений на одном уровне на другие, что позволяет им быстро развиваться</a:t>
            </a:r>
            <a:r>
              <a:rPr lang="ro-RO" dirty="0"/>
              <a:t>;</a:t>
            </a:r>
            <a:endParaRPr lang="en-GB" dirty="0"/>
          </a:p>
          <a:p>
            <a:r>
              <a:rPr lang="ru-RU" dirty="0"/>
              <a:t>Явление сетевой коммуникации разбито на более мелкие и простые части</a:t>
            </a:r>
            <a:r>
              <a:rPr lang="ro-RO" dirty="0"/>
              <a:t>;</a:t>
            </a:r>
            <a:endParaRPr lang="en-GB" dirty="0"/>
          </a:p>
          <a:p>
            <a:r>
              <a:rPr lang="ru-RU" dirty="0"/>
              <a:t>Сетевая коммуникация становится менее сложной, понимание и изучение того, как информация передаётся и принимается, становится проще</a:t>
            </a:r>
            <a:r>
              <a:rPr lang="ro-RO" dirty="0"/>
              <a:t>;</a:t>
            </a:r>
            <a:endParaRPr lang="en-GB" dirty="0"/>
          </a:p>
          <a:p>
            <a:r>
              <a:rPr lang="ru-RU" dirty="0"/>
              <a:t>Изучение этих уровней позволяет нам понять, как пакеты данных циркулируют из одной сети в другую и какое оборудование работает на каждом уровне, когда через него циркулирует информация</a:t>
            </a:r>
            <a:r>
              <a:rPr lang="ro-RO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924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06722"/>
          </a:xfrm>
        </p:spPr>
        <p:txBody>
          <a:bodyPr/>
          <a:lstStyle/>
          <a:p>
            <a:r>
              <a:rPr lang="ru-RU" b="1" dirty="0"/>
              <a:t>Протоколы связи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69471"/>
            <a:ext cx="12192000" cy="618852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стандартный набор правил и норм, позволяющий двум электронным устройствам соединяться и обмениваться информацией друг с другом</a:t>
            </a:r>
            <a:endParaRPr lang="en-US" dirty="0"/>
          </a:p>
          <a:p>
            <a:r>
              <a:rPr lang="ru-RU" dirty="0"/>
              <a:t>определяет формат и порядок обмена сообщениями между двумя или более общающимися субъектами, а также действия, предпринимаемые в связи с передачей и/или получением сообщения или другого события</a:t>
            </a:r>
            <a:endParaRPr lang="en-US" dirty="0"/>
          </a:p>
          <a:p>
            <a:r>
              <a:rPr lang="ru-RU" dirty="0"/>
              <a:t>соглашение между сторонами, осуществляющими коммуникацию, о порядке осуществления этой коммуникации.</a:t>
            </a:r>
            <a:endParaRPr lang="ro-RO" dirty="0"/>
          </a:p>
          <a:p>
            <a:pPr marL="0" indent="0">
              <a:buNone/>
            </a:pPr>
            <a:endParaRPr lang="ro-RO" b="1" dirty="0"/>
          </a:p>
          <a:p>
            <a:pPr marL="0" indent="0">
              <a:buNone/>
            </a:pPr>
            <a:r>
              <a:rPr lang="en-GB" b="1" dirty="0"/>
              <a:t>		</a:t>
            </a:r>
            <a:r>
              <a:rPr lang="ro-RO" b="1" dirty="0">
                <a:solidFill>
                  <a:srgbClr val="0070C0"/>
                </a:solidFill>
              </a:rPr>
              <a:t>niveluri </a:t>
            </a:r>
            <a:r>
              <a:rPr lang="ro-RO" dirty="0">
                <a:solidFill>
                  <a:srgbClr val="0070C0"/>
                </a:solidFill>
              </a:rPr>
              <a:t>(</a:t>
            </a:r>
            <a:r>
              <a:rPr lang="ro-RO" i="1" dirty="0" err="1">
                <a:solidFill>
                  <a:srgbClr val="0070C0"/>
                </a:solidFill>
              </a:rPr>
              <a:t>layer</a:t>
            </a:r>
            <a:r>
              <a:rPr lang="ro-RO" dirty="0">
                <a:solidFill>
                  <a:srgbClr val="0070C0"/>
                </a:solidFill>
              </a:rPr>
              <a:t>)</a:t>
            </a:r>
            <a:endParaRPr lang="en-GB" dirty="0">
              <a:solidFill>
                <a:srgbClr val="0070C0"/>
              </a:solidFill>
            </a:endParaRPr>
          </a:p>
          <a:p>
            <a:r>
              <a:rPr lang="ru-RU" dirty="0"/>
              <a:t>Набор протоколов (по одному для каждого уровня) образует стек протоколов.</a:t>
            </a:r>
            <a:endParaRPr lang="ro-RO" dirty="0"/>
          </a:p>
          <a:p>
            <a:r>
              <a:rPr lang="ru-RU" dirty="0"/>
              <a:t>Полный набор </a:t>
            </a:r>
            <a:r>
              <a:rPr lang="ru-RU" dirty="0" err="1"/>
              <a:t>уровнеи</a:t>
            </a:r>
            <a:r>
              <a:rPr lang="ru-RU" dirty="0"/>
              <a:t> и протоколов формирует архитектуру сети</a:t>
            </a:r>
            <a:r>
              <a:rPr lang="ro-RO" dirty="0"/>
              <a:t>.</a:t>
            </a:r>
            <a:endParaRPr lang="en-GB" dirty="0"/>
          </a:p>
          <a:p>
            <a:r>
              <a:rPr lang="ru-RU" dirty="0"/>
              <a:t>Самые известные эталонные модели, которые можно использовать для создания сетевой архитектуры, — это OSI и TCP/IP</a:t>
            </a:r>
            <a:r>
              <a:rPr lang="ro-RO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58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36526"/>
            <a:ext cx="12192000" cy="79034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Эталонная модель</a:t>
            </a:r>
            <a:r>
              <a:rPr lang="ro-RO" sz="2400" b="1" dirty="0"/>
              <a:t> OSI-RM (</a:t>
            </a:r>
            <a:r>
              <a:rPr lang="ro-RO" sz="2400" b="1" i="1" dirty="0"/>
              <a:t>Open Systems Interconnection-Reference Model</a:t>
            </a:r>
            <a:r>
              <a:rPr lang="ro-RO" sz="2400" b="1" dirty="0"/>
              <a:t>)</a:t>
            </a:r>
            <a:br>
              <a:rPr lang="en-GB" sz="2400" b="1" dirty="0"/>
            </a:br>
            <a:r>
              <a:rPr lang="ro-RO" sz="2400" b="1" i="1" dirty="0"/>
              <a:t>ISO (International Standards Organization) </a:t>
            </a:r>
            <a:endParaRPr lang="en-US" sz="24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55470"/>
            <a:ext cx="12192000" cy="1897973"/>
          </a:xfrm>
        </p:spPr>
        <p:txBody>
          <a:bodyPr/>
          <a:lstStyle/>
          <a:p>
            <a:r>
              <a:rPr lang="ru-RU" dirty="0"/>
              <a:t>определяет набор универсально действительных правил для проектирования протоколов связи, чтобы облегчить взаимосвязь аппаратных и программных устройств независимо от производителя</a:t>
            </a:r>
            <a:r>
              <a:rPr lang="ro-RO" dirty="0"/>
              <a:t>.</a:t>
            </a:r>
            <a:endParaRPr lang="en-GB" dirty="0"/>
          </a:p>
          <a:p>
            <a:r>
              <a:rPr lang="ru-RU" dirty="0"/>
              <a:t>Организовано иерархически на семи уровнях</a:t>
            </a:r>
            <a:r>
              <a:rPr lang="ro-RO" dirty="0"/>
              <a:t>:</a:t>
            </a:r>
            <a:endParaRPr lang="en-US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 cstate="print"/>
          <a:srcRect t="-1" b="6011"/>
          <a:stretch/>
        </p:blipFill>
        <p:spPr bwMode="auto">
          <a:xfrm>
            <a:off x="7462981" y="2503055"/>
            <a:ext cx="4729019" cy="431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25303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68363"/>
          </a:xfrm>
        </p:spPr>
        <p:txBody>
          <a:bodyPr/>
          <a:lstStyle/>
          <a:p>
            <a:r>
              <a:rPr lang="ro-RO" b="1" dirty="0"/>
              <a:t>Modelul de referinţă </a:t>
            </a:r>
            <a:r>
              <a:rPr lang="en-GB" b="1" dirty="0"/>
              <a:t>ISO-</a:t>
            </a:r>
            <a:r>
              <a:rPr lang="ro-RO" b="1" dirty="0"/>
              <a:t>OSI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85800"/>
            <a:ext cx="12192000" cy="6172199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Прикладной уровень </a:t>
            </a:r>
            <a:r>
              <a:rPr lang="ru-RU" dirty="0"/>
              <a:t>— реализует пользовательский и прикладной интерфейс, определяет рабочий интерфейс с пользователем и управляет коммуникацией между приложениями (Data Unit: сообщение)</a:t>
            </a:r>
          </a:p>
          <a:p>
            <a:r>
              <a:rPr lang="ru-RU" b="1" dirty="0"/>
              <a:t>Уровень презентации </a:t>
            </a:r>
            <a:r>
              <a:rPr lang="ru-RU" dirty="0"/>
              <a:t>— преобразует данные в форматы, понятные каждому приложению и соответствующим компьютерам, обеспечивает сжатие и шифрование данных (Data Unit: сообщение)</a:t>
            </a:r>
          </a:p>
          <a:p>
            <a:r>
              <a:rPr lang="ru-RU" b="1" dirty="0" err="1"/>
              <a:t>Сесия</a:t>
            </a:r>
            <a:r>
              <a:rPr lang="ru-RU" b="1" dirty="0"/>
              <a:t>— </a:t>
            </a:r>
            <a:r>
              <a:rPr lang="ru-RU" dirty="0"/>
              <a:t>обеспечивает контроль коммуникации между приложениями. Устанавливает, поддерживает, управляет и закрывает соединения (сессии) между приложениями (Data Unit: Message)</a:t>
            </a:r>
          </a:p>
          <a:p>
            <a:r>
              <a:rPr lang="ru-RU" b="1" dirty="0"/>
              <a:t>Уровень транспорта </a:t>
            </a:r>
            <a:r>
              <a:rPr lang="ru-RU" dirty="0"/>
              <a:t>— надёжная передача информации между двумя терминальными системами (конечными точками) связи. Обеспечивает контроль ошибок и контроль потока данных между двумя конечными точками, обеспечивая правильный порядок пакетов. (Единица данных: сегмент, дейтаграмма</a:t>
            </a:r>
            <a:r>
              <a:rPr lang="en-GB" dirty="0"/>
              <a:t>)</a:t>
            </a:r>
          </a:p>
          <a:p>
            <a:r>
              <a:rPr lang="ru-RU" b="1" dirty="0"/>
              <a:t>Сетевой уровень </a:t>
            </a:r>
            <a:r>
              <a:rPr lang="ru-RU" dirty="0"/>
              <a:t>— определение оптимального способа передачи информации в сети, состоящей из нескольких сегментов, путём фрагментации и повторной сборки информации (Data Unit: пакет)</a:t>
            </a:r>
          </a:p>
          <a:p>
            <a:r>
              <a:rPr lang="ru-RU" b="1" dirty="0"/>
              <a:t>Уровень канала передачи данных </a:t>
            </a:r>
            <a:r>
              <a:rPr lang="ru-RU" dirty="0"/>
              <a:t>— обеспечивает безопасную и надёжную передачу данных по физической линии, выполняя: контроль ошибок связи; Управление потоком данных; Управление связью; Синхронизация на уровне кадра (единица данных: кадр)</a:t>
            </a:r>
          </a:p>
          <a:p>
            <a:r>
              <a:rPr lang="ru-RU" b="1" dirty="0"/>
              <a:t>Физический уровень </a:t>
            </a:r>
            <a:r>
              <a:rPr lang="ru-RU" dirty="0"/>
              <a:t>— передача строки битов по каналу связи. Указываются модуляторы, кодировки, синхронизация на уровне битов. (Единица данных: бит)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176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59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Физический уровень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31026"/>
            <a:ext cx="12192000" cy="3151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определяет 4 типа характеристик</a:t>
            </a:r>
            <a:r>
              <a:rPr lang="ro-RO" dirty="0"/>
              <a:t>:</a:t>
            </a:r>
            <a:endParaRPr lang="en-GB" dirty="0"/>
          </a:p>
          <a:p>
            <a:r>
              <a:rPr lang="ru-RU" dirty="0"/>
              <a:t>Механические (форма и размеры разъёмов, количество контактов)</a:t>
            </a:r>
          </a:p>
          <a:p>
            <a:r>
              <a:rPr lang="ru-RU" dirty="0"/>
              <a:t>Электрические (модуляция, потоки битов, кодирование, максимальная длина каналов связи)</a:t>
            </a:r>
          </a:p>
          <a:p>
            <a:r>
              <a:rPr lang="ru-RU" dirty="0"/>
              <a:t>Функциональная (функция каждого контакта)</a:t>
            </a:r>
          </a:p>
          <a:p>
            <a:r>
              <a:rPr lang="ru-RU" dirty="0"/>
              <a:t>Процедурный (последовательность процедур активации сервиса)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20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9399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Эталонная модель</a:t>
            </a:r>
            <a:r>
              <a:rPr lang="ro-RO" sz="3200" b="1" dirty="0"/>
              <a:t>OSI (Open Systems Interconnection)</a:t>
            </a:r>
            <a:endParaRPr lang="en-US" sz="3200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9687" y="864524"/>
            <a:ext cx="8612625" cy="5880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7556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6565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Эталонная модель</a:t>
            </a:r>
            <a:r>
              <a:rPr lang="ro-RO" b="1" dirty="0"/>
              <a:t> OSI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65653"/>
            <a:ext cx="12192000" cy="619234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Это самая распространённая (в отрасли) модель протокола</a:t>
            </a:r>
          </a:p>
          <a:p>
            <a:r>
              <a:rPr lang="ru-RU" dirty="0"/>
              <a:t>Это абстрактная модель (представляет собой руководство) представления процесса коммуникации в компьютерных сетях</a:t>
            </a:r>
          </a:p>
          <a:p>
            <a:r>
              <a:rPr lang="ru-RU" dirty="0"/>
              <a:t>Был разработан</a:t>
            </a:r>
            <a:r>
              <a:rPr lang="ro-RO" dirty="0"/>
              <a:t> ISO (International Standardization Organization)</a:t>
            </a:r>
            <a:endParaRPr lang="en-GB" dirty="0"/>
          </a:p>
          <a:p>
            <a:r>
              <a:rPr lang="ru-RU" dirty="0"/>
              <a:t>Цель: создать доступ к сетевому рынку (занимаемому IBM) для всех производителей — через общую стандартизацию</a:t>
            </a:r>
            <a:br>
              <a:rPr lang="ro-RO" dirty="0"/>
            </a:br>
            <a:r>
              <a:rPr lang="en-GB" dirty="0"/>
              <a:t>	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GB" b="1" dirty="0"/>
              <a:t> 	</a:t>
            </a:r>
            <a:r>
              <a:rPr lang="ru-RU" b="1" dirty="0"/>
              <a:t>Преимущества использования</a:t>
            </a:r>
            <a:r>
              <a:rPr lang="ro-RO" b="1" dirty="0"/>
              <a:t>OSI:</a:t>
            </a:r>
            <a:endParaRPr lang="en-GB" b="1" dirty="0"/>
          </a:p>
          <a:p>
            <a:r>
              <a:rPr lang="ru-RU" dirty="0"/>
              <a:t>Разбивает явление сетевой коммуникации на более мелкие и простые части.</a:t>
            </a:r>
          </a:p>
          <a:p>
            <a:r>
              <a:rPr lang="ru-RU" dirty="0"/>
              <a:t>Стандартизирует компоненты сети, позволяя разрабатывать </a:t>
            </a:r>
            <a:r>
              <a:rPr lang="ru-RU" dirty="0" err="1"/>
              <a:t>устроиства</a:t>
            </a:r>
            <a:r>
              <a:rPr lang="ru-RU" dirty="0"/>
              <a:t> без привязки к конкретного производителя</a:t>
            </a:r>
            <a:r>
              <a:rPr lang="ro-RO" dirty="0"/>
              <a:t>.</a:t>
            </a:r>
            <a:endParaRPr lang="en-GB" dirty="0"/>
          </a:p>
          <a:p>
            <a:r>
              <a:rPr lang="ru-RU" dirty="0"/>
              <a:t>Обеспечивает связь между различными типами аппаратного и программного обеспечения</a:t>
            </a:r>
            <a:r>
              <a:rPr lang="ro-RO" dirty="0"/>
              <a:t>.</a:t>
            </a:r>
            <a:endParaRPr lang="en-GB" dirty="0"/>
          </a:p>
          <a:p>
            <a:r>
              <a:rPr lang="ru-RU" dirty="0"/>
              <a:t>Позволяет легче понять явления коммуникации</a:t>
            </a:r>
            <a:r>
              <a:rPr lang="ro-RO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056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591"/>
          </a:xfrm>
        </p:spPr>
        <p:txBody>
          <a:bodyPr>
            <a:normAutofit/>
          </a:bodyPr>
          <a:lstStyle/>
          <a:p>
            <a:r>
              <a:rPr lang="ro-RO" sz="3600" b="1" dirty="0"/>
              <a:t>Modelul TCP/IP</a:t>
            </a:r>
            <a:endParaRPr lang="en-US" sz="3600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" y="1055714"/>
            <a:ext cx="5069194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Компьютерные сети от А до Я: стек протоколов TCP/IP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20" r="7868"/>
          <a:stretch/>
        </p:blipFill>
        <p:spPr bwMode="auto">
          <a:xfrm>
            <a:off x="6738257" y="1055715"/>
            <a:ext cx="5453743" cy="5121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47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524336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Модель </a:t>
            </a:r>
            <a:r>
              <a:rPr lang="ro-RO" sz="3600" b="1" dirty="0"/>
              <a:t>TCP/IP</a:t>
            </a: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524336"/>
            <a:ext cx="12191999" cy="596853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Прикладной уровень </a:t>
            </a:r>
            <a:r>
              <a:rPr lang="ru-RU" dirty="0"/>
              <a:t>— обрабатывает протоколы высокого уровня, вопросы представления, кодировки и управление диалогом</a:t>
            </a:r>
          </a:p>
          <a:p>
            <a:r>
              <a:rPr lang="ru-RU" b="1" dirty="0"/>
              <a:t>Транспортный уровень </a:t>
            </a:r>
            <a:r>
              <a:rPr lang="ru-RU" dirty="0"/>
              <a:t>— управляет передачей данных с одного компьютера на другой, обеспечивая качество коммуникационной службы, безопасность транспортной линии, управление потоком, обнаружение и исправление ошибок. Транспортный уровень включает протоколы TCP и UDP.</a:t>
            </a:r>
            <a:br>
              <a:rPr lang="ru-RU" b="1" dirty="0"/>
            </a:br>
            <a:r>
              <a:rPr lang="ru-RU" b="1" dirty="0"/>
              <a:t>- TCP (</a:t>
            </a:r>
            <a:r>
              <a:rPr lang="ru-RU" b="1" dirty="0" err="1"/>
              <a:t>Transmission</a:t>
            </a:r>
            <a:r>
              <a:rPr lang="ru-RU" b="1" dirty="0"/>
              <a:t> Control Protocol) </a:t>
            </a:r>
            <a:r>
              <a:rPr lang="ru-RU" dirty="0"/>
              <a:t>— это протокол, ориентированный на соединение, который позволяет потоку байт, отправленным с одного компьютера, без ошибок достигать любого другого компьютера в Интернете. Если пакет поступает с ошибками на компьютере назначения, TCP запрашивает воспользоваться этим пакетом.</a:t>
            </a:r>
            <a:br>
              <a:rPr lang="ru-RU" b="1" dirty="0"/>
            </a:br>
            <a:r>
              <a:rPr lang="ru-RU" b="1" dirty="0"/>
              <a:t>- UDP (User </a:t>
            </a:r>
            <a:r>
              <a:rPr lang="ru-RU" b="1" dirty="0" err="1"/>
              <a:t>Datagram</a:t>
            </a:r>
            <a:r>
              <a:rPr lang="ru-RU" b="1" dirty="0"/>
              <a:t> Protocol) </a:t>
            </a:r>
            <a:r>
              <a:rPr lang="ru-RU" dirty="0"/>
              <a:t>— это небезопасный, бесконтактный протокол, предназначенный для приложений, желающих использовать собственное секвенирование и управление потоком</a:t>
            </a:r>
          </a:p>
          <a:p>
            <a:r>
              <a:rPr lang="ru-RU" dirty="0"/>
              <a:t>Логическая адресация на уровне Интернета в стеке TCP/IP. Короче говоря, он может делать две вещи</a:t>
            </a:r>
            <a:r>
              <a:rPr lang="ro-RO" dirty="0"/>
              <a:t>:</a:t>
            </a:r>
            <a:br>
              <a:rPr lang="ro-RO" dirty="0"/>
            </a:br>
            <a:r>
              <a:rPr lang="en-GB" dirty="0"/>
              <a:t>	1. </a:t>
            </a:r>
            <a:r>
              <a:rPr lang="ru-RU" dirty="0"/>
              <a:t>определяет лучший путь для доставки места назначения</a:t>
            </a:r>
            <a:r>
              <a:rPr lang="ro-RO" dirty="0"/>
              <a:t>;</a:t>
            </a:r>
            <a:br>
              <a:rPr lang="ro-RO" dirty="0"/>
            </a:br>
            <a:r>
              <a:rPr lang="en-GB" dirty="0"/>
              <a:t>	2. </a:t>
            </a:r>
            <a:r>
              <a:rPr lang="ru-RU" dirty="0"/>
              <a:t>выполняет коммутацию этого пакета, то есть возможность отправки пакета через интерфейс, отличный от принимающего</a:t>
            </a:r>
            <a:r>
              <a:rPr lang="ro-RO" dirty="0"/>
              <a:t>.</a:t>
            </a:r>
            <a:endParaRPr lang="en-GB" dirty="0"/>
          </a:p>
          <a:p>
            <a:r>
              <a:rPr lang="ru-RU" b="1" dirty="0"/>
              <a:t>Уровень доступа к сети </a:t>
            </a:r>
            <a:r>
              <a:rPr lang="ru-RU" dirty="0"/>
              <a:t>охватывает все вопросы, связанные с фактической передачей IP-пакета по физической линии, включая аспекты, связанные с технологиями и носителями передачи, то есть уровни OSI 1 и 2 (Data Link и </a:t>
            </a:r>
            <a:r>
              <a:rPr lang="ru-RU" dirty="0" err="1"/>
              <a:t>Physical</a:t>
            </a:r>
            <a:r>
              <a:rPr lang="ru-RU" dirty="0"/>
              <a:t>). Драйверы, модемы, сетевые карты и другие компоненты находятся 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86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12577</TotalTime>
  <Words>1108</Words>
  <Application>Microsoft Office PowerPoint</Application>
  <PresentationFormat>Широкоэкранный</PresentationFormat>
  <Paragraphs>64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REȚELE DE CALCULATOARE T.2 –Modele etalon ISO-OSI, TCP/IP    </vt:lpstr>
      <vt:lpstr>Протоколы связи</vt:lpstr>
      <vt:lpstr>Эталонная модель OSI-RM (Open Systems Interconnection-Reference Model) ISO (International Standards Organization) </vt:lpstr>
      <vt:lpstr>Modelul de referinţă ISO-OSI</vt:lpstr>
      <vt:lpstr>Физический уровень</vt:lpstr>
      <vt:lpstr>Эталонная модельOSI (Open Systems Interconnection)</vt:lpstr>
      <vt:lpstr>Эталонная модель OSI</vt:lpstr>
      <vt:lpstr>Modelul TCP/IP</vt:lpstr>
      <vt:lpstr>Модель TCP/IP</vt:lpstr>
      <vt:lpstr>Сравнение </vt:lpstr>
      <vt:lpstr>Преимущества уровневых сетей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 </dc:title>
  <dc:creator>Пользователь Windows</dc:creator>
  <cp:lastModifiedBy>Admin</cp:lastModifiedBy>
  <cp:revision>557</cp:revision>
  <dcterms:created xsi:type="dcterms:W3CDTF">2020-08-28T11:28:42Z</dcterms:created>
  <dcterms:modified xsi:type="dcterms:W3CDTF">2026-04-28T08:22:39Z</dcterms:modified>
</cp:coreProperties>
</file>