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7" r:id="rId3"/>
    <p:sldId id="258" r:id="rId4"/>
    <p:sldId id="259" r:id="rId5"/>
    <p:sldId id="260" r:id="rId6"/>
    <p:sldId id="261" r:id="rId7"/>
    <p:sldId id="262" r:id="rId8"/>
    <p:sldId id="268" r:id="rId9"/>
    <p:sldId id="263" r:id="rId10"/>
    <p:sldId id="264" r:id="rId11"/>
    <p:sldId id="265" r:id="rId12"/>
    <p:sldId id="266"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4937" autoAdjust="0"/>
  </p:normalViewPr>
  <p:slideViewPr>
    <p:cSldViewPr snapToGrid="0">
      <p:cViewPr varScale="1">
        <p:scale>
          <a:sx n="76" d="100"/>
          <a:sy n="76" d="100"/>
        </p:scale>
        <p:origin x="1186"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Данила Лихотин" userId="ab64042bc3cb83f4" providerId="LiveId" clId="{5211C182-8042-4E93-AF99-D4C5DF8D6134}"/>
    <pc:docChg chg="undo custSel modSld">
      <pc:chgData name="Данила Лихотин" userId="ab64042bc3cb83f4" providerId="LiveId" clId="{5211C182-8042-4E93-AF99-D4C5DF8D6134}" dt="2022-05-03T18:47:57.850" v="689" actId="20577"/>
      <pc:docMkLst>
        <pc:docMk/>
      </pc:docMkLst>
      <pc:sldChg chg="modSp mod">
        <pc:chgData name="Данила Лихотин" userId="ab64042bc3cb83f4" providerId="LiveId" clId="{5211C182-8042-4E93-AF99-D4C5DF8D6134}" dt="2022-05-03T15:53:58.285" v="35"/>
        <pc:sldMkLst>
          <pc:docMk/>
          <pc:sldMk cId="389809484" sldId="262"/>
        </pc:sldMkLst>
        <pc:spChg chg="mod">
          <ac:chgData name="Данила Лихотин" userId="ab64042bc3cb83f4" providerId="LiveId" clId="{5211C182-8042-4E93-AF99-D4C5DF8D6134}" dt="2022-05-03T15:41:45.657" v="24" actId="20577"/>
          <ac:spMkLst>
            <pc:docMk/>
            <pc:sldMk cId="389809484" sldId="262"/>
            <ac:spMk id="2" creationId="{00000000-0000-0000-0000-000000000000}"/>
          </ac:spMkLst>
        </pc:spChg>
        <pc:spChg chg="mod">
          <ac:chgData name="Данила Лихотин" userId="ab64042bc3cb83f4" providerId="LiveId" clId="{5211C182-8042-4E93-AF99-D4C5DF8D6134}" dt="2022-05-03T15:53:58.285" v="35"/>
          <ac:spMkLst>
            <pc:docMk/>
            <pc:sldMk cId="389809484" sldId="262"/>
            <ac:spMk id="3" creationId="{00000000-0000-0000-0000-000000000000}"/>
          </ac:spMkLst>
        </pc:spChg>
      </pc:sldChg>
      <pc:sldChg chg="modSp mod">
        <pc:chgData name="Данила Лихотин" userId="ab64042bc3cb83f4" providerId="LiveId" clId="{5211C182-8042-4E93-AF99-D4C5DF8D6134}" dt="2022-05-03T18:13:51.775" v="216" actId="20577"/>
        <pc:sldMkLst>
          <pc:docMk/>
          <pc:sldMk cId="3367152744" sldId="263"/>
        </pc:sldMkLst>
        <pc:spChg chg="mod">
          <ac:chgData name="Данила Лихотин" userId="ab64042bc3cb83f4" providerId="LiveId" clId="{5211C182-8042-4E93-AF99-D4C5DF8D6134}" dt="2022-05-03T18:13:51.775" v="216" actId="20577"/>
          <ac:spMkLst>
            <pc:docMk/>
            <pc:sldMk cId="3367152744" sldId="263"/>
            <ac:spMk id="3" creationId="{00000000-0000-0000-0000-000000000000}"/>
          </ac:spMkLst>
        </pc:spChg>
      </pc:sldChg>
      <pc:sldChg chg="modSp mod">
        <pc:chgData name="Данила Лихотин" userId="ab64042bc3cb83f4" providerId="LiveId" clId="{5211C182-8042-4E93-AF99-D4C5DF8D6134}" dt="2022-05-03T18:20:31.484" v="290" actId="20577"/>
        <pc:sldMkLst>
          <pc:docMk/>
          <pc:sldMk cId="2887737698" sldId="264"/>
        </pc:sldMkLst>
        <pc:spChg chg="mod">
          <ac:chgData name="Данила Лихотин" userId="ab64042bc3cb83f4" providerId="LiveId" clId="{5211C182-8042-4E93-AF99-D4C5DF8D6134}" dt="2022-05-03T18:14:09.912" v="234" actId="20577"/>
          <ac:spMkLst>
            <pc:docMk/>
            <pc:sldMk cId="2887737698" sldId="264"/>
            <ac:spMk id="2" creationId="{00000000-0000-0000-0000-000000000000}"/>
          </ac:spMkLst>
        </pc:spChg>
        <pc:spChg chg="mod">
          <ac:chgData name="Данила Лихотин" userId="ab64042bc3cb83f4" providerId="LiveId" clId="{5211C182-8042-4E93-AF99-D4C5DF8D6134}" dt="2022-05-03T18:20:31.484" v="290" actId="20577"/>
          <ac:spMkLst>
            <pc:docMk/>
            <pc:sldMk cId="2887737698" sldId="264"/>
            <ac:spMk id="3" creationId="{00000000-0000-0000-0000-000000000000}"/>
          </ac:spMkLst>
        </pc:spChg>
      </pc:sldChg>
      <pc:sldChg chg="modSp mod">
        <pc:chgData name="Данила Лихотин" userId="ab64042bc3cb83f4" providerId="LiveId" clId="{5211C182-8042-4E93-AF99-D4C5DF8D6134}" dt="2022-05-03T18:22:18.303" v="343"/>
        <pc:sldMkLst>
          <pc:docMk/>
          <pc:sldMk cId="621087888" sldId="265"/>
        </pc:sldMkLst>
        <pc:spChg chg="mod">
          <ac:chgData name="Данила Лихотин" userId="ab64042bc3cb83f4" providerId="LiveId" clId="{5211C182-8042-4E93-AF99-D4C5DF8D6134}" dt="2022-05-03T18:22:18.303" v="343"/>
          <ac:spMkLst>
            <pc:docMk/>
            <pc:sldMk cId="621087888" sldId="265"/>
            <ac:spMk id="3" creationId="{00000000-0000-0000-0000-000000000000}"/>
          </ac:spMkLst>
        </pc:spChg>
      </pc:sldChg>
      <pc:sldChg chg="modSp mod">
        <pc:chgData name="Данила Лихотин" userId="ab64042bc3cb83f4" providerId="LiveId" clId="{5211C182-8042-4E93-AF99-D4C5DF8D6134}" dt="2022-05-03T18:45:19.363" v="603" actId="20577"/>
        <pc:sldMkLst>
          <pc:docMk/>
          <pc:sldMk cId="2767159837" sldId="266"/>
        </pc:sldMkLst>
        <pc:spChg chg="mod">
          <ac:chgData name="Данила Лихотин" userId="ab64042bc3cb83f4" providerId="LiveId" clId="{5211C182-8042-4E93-AF99-D4C5DF8D6134}" dt="2022-05-03T18:22:26.223" v="361" actId="20577"/>
          <ac:spMkLst>
            <pc:docMk/>
            <pc:sldMk cId="2767159837" sldId="266"/>
            <ac:spMk id="2" creationId="{00000000-0000-0000-0000-000000000000}"/>
          </ac:spMkLst>
        </pc:spChg>
        <pc:spChg chg="mod">
          <ac:chgData name="Данила Лихотин" userId="ab64042bc3cb83f4" providerId="LiveId" clId="{5211C182-8042-4E93-AF99-D4C5DF8D6134}" dt="2022-05-03T18:45:19.363" v="603" actId="20577"/>
          <ac:spMkLst>
            <pc:docMk/>
            <pc:sldMk cId="2767159837" sldId="266"/>
            <ac:spMk id="3" creationId="{00000000-0000-0000-0000-000000000000}"/>
          </ac:spMkLst>
        </pc:spChg>
      </pc:sldChg>
      <pc:sldChg chg="modSp mod">
        <pc:chgData name="Данила Лихотин" userId="ab64042bc3cb83f4" providerId="LiveId" clId="{5211C182-8042-4E93-AF99-D4C5DF8D6134}" dt="2022-05-03T18:47:57.850" v="689" actId="20577"/>
        <pc:sldMkLst>
          <pc:docMk/>
          <pc:sldMk cId="3204310676" sldId="267"/>
        </pc:sldMkLst>
        <pc:spChg chg="mod">
          <ac:chgData name="Данила Лихотин" userId="ab64042bc3cb83f4" providerId="LiveId" clId="{5211C182-8042-4E93-AF99-D4C5DF8D6134}" dt="2022-05-03T18:47:14.280" v="682" actId="20577"/>
          <ac:spMkLst>
            <pc:docMk/>
            <pc:sldMk cId="3204310676" sldId="267"/>
            <ac:spMk id="2" creationId="{00000000-0000-0000-0000-000000000000}"/>
          </ac:spMkLst>
        </pc:spChg>
        <pc:spChg chg="mod">
          <ac:chgData name="Данила Лихотин" userId="ab64042bc3cb83f4" providerId="LiveId" clId="{5211C182-8042-4E93-AF99-D4C5DF8D6134}" dt="2022-05-03T18:47:57.850" v="689" actId="20577"/>
          <ac:spMkLst>
            <pc:docMk/>
            <pc:sldMk cId="3204310676" sldId="267"/>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5/3/2022</a:t>
            </a:fld>
            <a:endParaRPr lang="en-US"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dirty="0"/>
          </a:p>
        </p:txBody>
      </p:sp>
    </p:spTree>
    <p:extLst>
      <p:ext uri="{BB962C8B-B14F-4D97-AF65-F5344CB8AC3E}">
        <p14:creationId xmlns:p14="http://schemas.microsoft.com/office/powerpoint/2010/main"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5/3/2022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5/3/2022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5/3/2022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5/3/2022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5/3/2022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5/3/2022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5/3/2022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5/3/2022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5/3/2022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5/3/2022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5/3/2022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5/3/2022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dirty="0"/>
          </a:p>
        </p:txBody>
      </p:sp>
    </p:spTree>
    <p:extLst>
      <p:ext uri="{BB962C8B-B14F-4D97-AF65-F5344CB8AC3E}">
        <p14:creationId xmlns:p14="http://schemas.microsoft.com/office/powerpoint/2010/main"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4" y="422567"/>
            <a:ext cx="11633703" cy="1426913"/>
          </a:xfrm>
        </p:spPr>
        <p:txBody>
          <a:bodyPr anchor="t">
            <a:normAutofit fontScale="90000"/>
          </a:bodyPr>
          <a:lstStyle/>
          <a:p>
            <a:r>
              <a:rPr lang="ro-MD" sz="5400" b="1" dirty="0">
                <a:latin typeface="Times New Roman" panose="02020603050405020304" pitchFamily="18" charset="0"/>
                <a:cs typeface="Times New Roman" panose="02020603050405020304" pitchFamily="18" charset="0"/>
              </a:rPr>
              <a:t>REȚELE DE CALCULATOARE</a:t>
            </a:r>
            <a:br>
              <a:rPr lang="ro-MD" sz="5400" b="1" dirty="0">
                <a:latin typeface="Times New Roman" panose="02020603050405020304" pitchFamily="18" charset="0"/>
                <a:cs typeface="Times New Roman" panose="02020603050405020304" pitchFamily="18" charset="0"/>
              </a:rPr>
            </a:br>
            <a:r>
              <a:rPr lang="en-GB" sz="3200" dirty="0">
                <a:latin typeface="Times New Roman" panose="02020603050405020304" pitchFamily="18" charset="0"/>
                <a:cs typeface="Times New Roman" panose="02020603050405020304" pitchFamily="18" charset="0"/>
              </a:rPr>
              <a:t>T</a:t>
            </a:r>
            <a:r>
              <a:rPr lang="ro-MD" sz="3200" dirty="0">
                <a:latin typeface="Times New Roman" panose="02020603050405020304" pitchFamily="18" charset="0"/>
                <a:cs typeface="Times New Roman" panose="02020603050405020304" pitchFamily="18" charset="0"/>
              </a:rPr>
              <a:t>.1 –</a:t>
            </a:r>
            <a:r>
              <a:rPr lang="ro-MD" sz="4000" b="1" dirty="0">
                <a:latin typeface="Times New Roman" panose="02020603050405020304" pitchFamily="18" charset="0"/>
                <a:ea typeface="+mn-ea"/>
                <a:cs typeface="Times New Roman" panose="02020603050405020304" pitchFamily="18" charset="0"/>
              </a:rPr>
              <a:t>Nivelul </a:t>
            </a:r>
            <a:r>
              <a:rPr lang="en-GB" sz="4000" b="1" dirty="0">
                <a:latin typeface="Times New Roman" panose="02020603050405020304" pitchFamily="18" charset="0"/>
                <a:ea typeface="+mn-ea"/>
                <a:cs typeface="Times New Roman" panose="02020603050405020304" pitchFamily="18" charset="0"/>
              </a:rPr>
              <a:t>Transport</a:t>
            </a:r>
            <a:br>
              <a:rPr lang="en-US" dirty="0"/>
            </a:br>
            <a:br>
              <a:rPr lang="en-US" dirty="0"/>
            </a:br>
            <a:br>
              <a:rPr lang="en-US" sz="3200" dirty="0">
                <a:latin typeface="Times New Roman" panose="02020603050405020304" pitchFamily="18" charset="0"/>
                <a:cs typeface="Times New Roman" panose="02020603050405020304" pitchFamily="18" charset="0"/>
              </a:rPr>
            </a:br>
            <a:r>
              <a:rPr lang="ro-RO" sz="3200"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406305" y="6047715"/>
            <a:ext cx="9144000" cy="495678"/>
          </a:xfrm>
        </p:spPr>
        <p:txBody>
          <a:bodyPr/>
          <a:lstStyle/>
          <a:p>
            <a:r>
              <a:rPr lang="ro-MD" dirty="0"/>
              <a:t>Conf. Univ. Dr. Crețu Vasilii</a:t>
            </a:r>
            <a:endParaRPr lang="en-US" dirty="0"/>
          </a:p>
        </p:txBody>
      </p:sp>
      <p:sp>
        <p:nvSpPr>
          <p:cNvPr id="2" name="TextBox 1"/>
          <p:cNvSpPr txBox="1"/>
          <p:nvPr/>
        </p:nvSpPr>
        <p:spPr>
          <a:xfrm>
            <a:off x="366662" y="3302529"/>
            <a:ext cx="10429592" cy="646331"/>
          </a:xfrm>
          <a:prstGeom prst="rect">
            <a:avLst/>
          </a:prstGeom>
          <a:noFill/>
        </p:spPr>
        <p:txBody>
          <a:bodyPr wrap="square" rtlCol="0">
            <a:spAutoFit/>
          </a:bodyPr>
          <a:lstStyle/>
          <a:p>
            <a:r>
              <a:rPr lang="ro-MD" b="1" dirty="0"/>
              <a:t>Scopul Lecției: </a:t>
            </a:r>
            <a:r>
              <a:rPr lang="en-US" b="1" strike="sngStrike" dirty="0"/>
              <a:t>De a face </a:t>
            </a:r>
            <a:r>
              <a:rPr lang="en-US" b="1" strike="sngStrike" dirty="0" err="1"/>
              <a:t>cunoștință</a:t>
            </a:r>
            <a:r>
              <a:rPr lang="en-US" b="1" strike="sngStrike" dirty="0"/>
              <a:t> cu</a:t>
            </a:r>
            <a:r>
              <a:rPr lang="ro-MD" b="1" strike="sngStrike" dirty="0"/>
              <a:t> istoricul dezvoltării microprocesoarelor. Caracteristicile lor de bază și Schema generală a microprocesorului i8086 </a:t>
            </a:r>
            <a:endParaRPr lang="en-US" strike="sngStrike" dirty="0"/>
          </a:p>
        </p:txBody>
      </p:sp>
      <p:sp>
        <p:nvSpPr>
          <p:cNvPr id="6" name="TextBox 5"/>
          <p:cNvSpPr txBox="1"/>
          <p:nvPr/>
        </p:nvSpPr>
        <p:spPr>
          <a:xfrm>
            <a:off x="0" y="1764713"/>
            <a:ext cx="12192000" cy="1477328"/>
          </a:xfrm>
          <a:prstGeom prst="rect">
            <a:avLst/>
          </a:prstGeom>
          <a:noFill/>
        </p:spPr>
        <p:txBody>
          <a:bodyPr wrap="square" rtlCol="0">
            <a:spAutoFit/>
          </a:bodyPr>
          <a:lstStyle/>
          <a:p>
            <a:pPr lvl="0"/>
            <a:r>
              <a:rPr lang="en-US" b="1" strike="sngStrike" dirty="0" err="1"/>
              <a:t>Cipul</a:t>
            </a:r>
            <a:r>
              <a:rPr lang="en-US" b="1" strike="sngStrike" dirty="0"/>
              <a:t> </a:t>
            </a:r>
            <a:r>
              <a:rPr lang="en-US" b="1" strike="sngStrike" dirty="0" err="1"/>
              <a:t>microprocesorului</a:t>
            </a:r>
            <a:r>
              <a:rPr lang="ro-RO" b="1" strike="sngStrike" dirty="0"/>
              <a:t>. </a:t>
            </a:r>
            <a:r>
              <a:rPr lang="en-US" b="1" strike="sngStrike" dirty="0" err="1"/>
              <a:t>Unităţi</a:t>
            </a:r>
            <a:r>
              <a:rPr lang="en-US" b="1" strike="sngStrike" dirty="0"/>
              <a:t> </a:t>
            </a:r>
            <a:r>
              <a:rPr lang="en-US" b="1" strike="sngStrike" dirty="0" err="1"/>
              <a:t>funcţionale</a:t>
            </a:r>
            <a:r>
              <a:rPr lang="ro-RO" b="1" strike="sngStrike" dirty="0"/>
              <a:t>. </a:t>
            </a:r>
            <a:r>
              <a:rPr lang="en-US" b="1" strike="sngStrike" dirty="0" err="1"/>
              <a:t>Unitatea</a:t>
            </a:r>
            <a:r>
              <a:rPr lang="en-US" b="1" strike="sngStrike" dirty="0"/>
              <a:t> </a:t>
            </a:r>
            <a:r>
              <a:rPr lang="en-US" b="1" strike="sngStrike" dirty="0" err="1"/>
              <a:t>centrală</a:t>
            </a:r>
            <a:r>
              <a:rPr lang="en-US" b="1" strike="sngStrike" dirty="0"/>
              <a:t> de </a:t>
            </a:r>
            <a:r>
              <a:rPr lang="en-US" b="1" strike="sngStrike" dirty="0" err="1"/>
              <a:t>prelucrare</a:t>
            </a:r>
            <a:r>
              <a:rPr lang="ro-MD" b="1" strike="sngStrike" dirty="0"/>
              <a:t>. </a:t>
            </a:r>
            <a:r>
              <a:rPr lang="en-US" b="1" strike="sngStrike" dirty="0" err="1"/>
              <a:t>Caracteristicile</a:t>
            </a:r>
            <a:r>
              <a:rPr lang="en-US" b="1" strike="sngStrike" dirty="0"/>
              <a:t> </a:t>
            </a:r>
            <a:r>
              <a:rPr lang="en-US" b="1" strike="sngStrike" dirty="0" err="1"/>
              <a:t>microprocesorului</a:t>
            </a:r>
            <a:r>
              <a:rPr lang="ro-MD" b="1" strike="sngStrike" dirty="0"/>
              <a:t>. </a:t>
            </a:r>
            <a:r>
              <a:rPr lang="en-US" b="1" strike="sngStrike" dirty="0" err="1"/>
              <a:t>Istoric</a:t>
            </a:r>
            <a:r>
              <a:rPr lang="en-US" b="1" strike="sngStrike" dirty="0"/>
              <a:t> al </a:t>
            </a:r>
            <a:r>
              <a:rPr lang="en-US" b="1" strike="sngStrike" dirty="0" err="1"/>
              <a:t>evolutiei</a:t>
            </a:r>
            <a:r>
              <a:rPr lang="en-US" b="1" strike="sngStrike" dirty="0"/>
              <a:t> </a:t>
            </a:r>
            <a:r>
              <a:rPr lang="en-US" b="1" strike="sngStrike" dirty="0" err="1"/>
              <a:t>microprocesoarelor</a:t>
            </a:r>
            <a:r>
              <a:rPr lang="ro-MD" b="1" strike="sngStrike" dirty="0"/>
              <a:t>.</a:t>
            </a:r>
            <a:r>
              <a:rPr lang="en-US" b="1" strike="sngStrike" dirty="0"/>
              <a:t> </a:t>
            </a:r>
            <a:r>
              <a:rPr lang="en-US" b="1" strike="sngStrike" dirty="0" err="1"/>
              <a:t>Caracteristicile</a:t>
            </a:r>
            <a:r>
              <a:rPr lang="en-US" b="1" strike="sngStrike" dirty="0"/>
              <a:t> </a:t>
            </a:r>
            <a:r>
              <a:rPr lang="en-US" b="1" strike="sngStrike" dirty="0" err="1"/>
              <a:t>ultimelor</a:t>
            </a:r>
            <a:r>
              <a:rPr lang="en-US" b="1" strike="sngStrike" dirty="0"/>
              <a:t> </a:t>
            </a:r>
            <a:r>
              <a:rPr lang="en-US" b="1" strike="sngStrike" dirty="0" err="1"/>
              <a:t>microprocesoare</a:t>
            </a:r>
            <a:r>
              <a:rPr lang="ro-MD" b="1" strike="sngStrike" dirty="0"/>
              <a:t>. </a:t>
            </a:r>
            <a:r>
              <a:rPr lang="en-US" b="1" strike="sngStrike" dirty="0" err="1"/>
              <a:t>Exemple</a:t>
            </a:r>
            <a:r>
              <a:rPr lang="en-US" b="1" strike="sngStrike" dirty="0"/>
              <a:t> de </a:t>
            </a:r>
            <a:r>
              <a:rPr lang="en-US" b="1" strike="sngStrike" dirty="0" err="1"/>
              <a:t>microprocesoare</a:t>
            </a:r>
            <a:r>
              <a:rPr lang="en-US" b="1" strike="sngStrike" dirty="0"/>
              <a:t> – Intel</a:t>
            </a:r>
            <a:r>
              <a:rPr lang="ro-MD" b="1" strike="sngStrike" dirty="0"/>
              <a:t>. </a:t>
            </a:r>
            <a:r>
              <a:rPr lang="en-US" b="1" strike="sngStrike" dirty="0" err="1"/>
              <a:t>UltraSPARC</a:t>
            </a:r>
            <a:r>
              <a:rPr lang="en-US" b="1" strike="sngStrike" dirty="0"/>
              <a:t> II</a:t>
            </a:r>
            <a:r>
              <a:rPr lang="ro-MD" b="1" strike="sngStrike" dirty="0"/>
              <a:t>. </a:t>
            </a:r>
            <a:r>
              <a:rPr lang="en-US" b="1" strike="sngStrike" dirty="0"/>
              <a:t>INTEL 8086</a:t>
            </a:r>
            <a:r>
              <a:rPr lang="ro-MD" b="1" strike="sngStrike" dirty="0"/>
              <a:t>. </a:t>
            </a:r>
            <a:r>
              <a:rPr lang="en-US" b="1" strike="sngStrike" dirty="0"/>
              <a:t>ARHITECTURA ŞI FUNCŢIONAREA UCP</a:t>
            </a:r>
            <a:r>
              <a:rPr lang="ro-MD" b="1" strike="sngStrike" dirty="0"/>
              <a:t>. </a:t>
            </a:r>
            <a:r>
              <a:rPr lang="en-US" b="1" strike="sngStrike" dirty="0" err="1"/>
              <a:t>Descrierea</a:t>
            </a:r>
            <a:r>
              <a:rPr lang="en-US" b="1" strike="sngStrike" dirty="0"/>
              <a:t> </a:t>
            </a:r>
            <a:r>
              <a:rPr lang="en-US" b="1" strike="sngStrike" dirty="0" err="1"/>
              <a:t>unităţilor</a:t>
            </a:r>
            <a:r>
              <a:rPr lang="en-US" b="1" strike="sngStrike" dirty="0"/>
              <a:t> </a:t>
            </a:r>
            <a:r>
              <a:rPr lang="en-US" b="1" strike="sngStrike" dirty="0" err="1"/>
              <a:t>funcţionale</a:t>
            </a:r>
            <a:r>
              <a:rPr lang="ro-MD" b="1" strike="sngStrike" dirty="0"/>
              <a:t>. </a:t>
            </a:r>
            <a:r>
              <a:rPr lang="en-US" b="1" strike="sngStrike" dirty="0" err="1"/>
              <a:t>Caracteristici</a:t>
            </a:r>
            <a:r>
              <a:rPr lang="en-US" b="1" strike="sngStrike" dirty="0"/>
              <a:t> </a:t>
            </a:r>
            <a:r>
              <a:rPr lang="en-US" b="1" strike="sngStrike" dirty="0" err="1"/>
              <a:t>arhitecturale</a:t>
            </a:r>
            <a:r>
              <a:rPr lang="ro-MD" b="1" strike="sngStrike" dirty="0"/>
              <a:t>. </a:t>
            </a:r>
            <a:r>
              <a:rPr lang="ro-RO" b="1" strike="sngStrike" dirty="0"/>
              <a:t>Schema generală a unui microprocesor 8086 Modelul programatorului de asembler. </a:t>
            </a:r>
            <a:r>
              <a:rPr lang="en-US" b="1" strike="sngStrike" dirty="0" err="1"/>
              <a:t>Ciclul</a:t>
            </a:r>
            <a:r>
              <a:rPr lang="en-US" b="1" strike="sngStrike" dirty="0"/>
              <a:t> </a:t>
            </a:r>
            <a:r>
              <a:rPr lang="en-US" b="1" strike="sngStrike" dirty="0" err="1"/>
              <a:t>instrucţiune</a:t>
            </a:r>
            <a:r>
              <a:rPr lang="ro-MD" b="1" strike="sngStrike" dirty="0"/>
              <a:t>. </a:t>
            </a:r>
            <a:r>
              <a:rPr lang="ro-RO" b="1" strike="sngStrike" dirty="0"/>
              <a:t>Registrele microprocesorului Adresarea memoriei. Segmentarea memoriei. Formatul instrucţiunii. Moduri de adresare</a:t>
            </a:r>
            <a:endParaRPr lang="en-US" b="1" strike="sngStrike" dirty="0"/>
          </a:p>
        </p:txBody>
      </p:sp>
      <p:sp>
        <p:nvSpPr>
          <p:cNvPr id="3" name="Прямоугольник 2"/>
          <p:cNvSpPr/>
          <p:nvPr/>
        </p:nvSpPr>
        <p:spPr>
          <a:xfrm>
            <a:off x="434564" y="3948335"/>
            <a:ext cx="10234945" cy="2308324"/>
          </a:xfrm>
          <a:prstGeom prst="rect">
            <a:avLst/>
          </a:prstGeom>
        </p:spPr>
        <p:txBody>
          <a:bodyPr wrap="square">
            <a:spAutoFit/>
          </a:bodyPr>
          <a:lstStyle/>
          <a:p>
            <a:r>
              <a:rPr lang="ro-RO" b="1" dirty="0"/>
              <a:t>Studentul trebuie </a:t>
            </a:r>
            <a:r>
              <a:rPr lang="ro-RO" b="1" i="1" dirty="0"/>
              <a:t>să cunoască:</a:t>
            </a:r>
            <a:endParaRPr lang="ro-RO" b="1" dirty="0"/>
          </a:p>
          <a:p>
            <a:r>
              <a:rPr lang="ro-RO" b="1" i="1" strike="sngStrike" dirty="0"/>
              <a:t>§  Noțiunea de microprocesor</a:t>
            </a:r>
            <a:endParaRPr lang="ro-RO" b="1" strike="sngStrike" dirty="0"/>
          </a:p>
          <a:p>
            <a:r>
              <a:rPr lang="ro-RO" b="1" i="1" strike="sngStrike" dirty="0"/>
              <a:t>§  Caracteristicile microprocesoarelor</a:t>
            </a:r>
            <a:endParaRPr lang="ro-RO" b="1" strike="sngStrike" dirty="0"/>
          </a:p>
          <a:p>
            <a:r>
              <a:rPr lang="ro-RO" b="1" i="1" strike="sngStrike" dirty="0"/>
              <a:t>§  Arhitectura și funcționarea i8086</a:t>
            </a:r>
          </a:p>
          <a:p>
            <a:r>
              <a:rPr lang="ro-RO" b="1" i="1" strike="sngStrike" dirty="0"/>
              <a:t>§  Modelul programatorului asembler</a:t>
            </a:r>
            <a:endParaRPr lang="ro-RO" b="1" strike="sngStrike" dirty="0"/>
          </a:p>
          <a:p>
            <a:r>
              <a:rPr lang="ro-RO" b="1" i="1" strike="sngStrike" dirty="0"/>
              <a:t>§ Registrele microprocesorului i8086</a:t>
            </a:r>
            <a:endParaRPr lang="ro-RO" b="1" strike="sngStrike" dirty="0"/>
          </a:p>
          <a:p>
            <a:r>
              <a:rPr lang="ro-RO" b="1" i="1" strike="sngStrike" dirty="0"/>
              <a:t>§ Segmentarea memoriei. Formatul instrucțiunii. Moduri de adresare  </a:t>
            </a:r>
            <a:endParaRPr lang="ro-RO" b="1" strike="sngStrike" dirty="0"/>
          </a:p>
          <a:p>
            <a:endParaRPr lang="ro-RO" b="1" dirty="0"/>
          </a:p>
        </p:txBody>
      </p:sp>
    </p:spTree>
    <p:extLst>
      <p:ext uri="{BB962C8B-B14F-4D97-AF65-F5344CB8AC3E}">
        <p14:creationId xmlns:p14="http://schemas.microsoft.com/office/powerpoint/2010/main" val="269995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0515600" cy="536918"/>
          </a:xfrm>
        </p:spPr>
        <p:txBody>
          <a:bodyPr>
            <a:normAutofit fontScale="90000"/>
          </a:bodyPr>
          <a:lstStyle/>
          <a:p>
            <a:r>
              <a:rPr lang="ru-RU" i="1" dirty="0"/>
              <a:t>Протокол</a:t>
            </a:r>
            <a:r>
              <a:rPr lang="en-US" i="1" dirty="0"/>
              <a:t> CSMA/CD</a:t>
            </a:r>
            <a:endParaRPr lang="en-US" dirty="0"/>
          </a:p>
        </p:txBody>
      </p:sp>
      <p:sp>
        <p:nvSpPr>
          <p:cNvPr id="3" name="Объект 2"/>
          <p:cNvSpPr>
            <a:spLocks noGrp="1"/>
          </p:cNvSpPr>
          <p:nvPr>
            <p:ph idx="1"/>
          </p:nvPr>
        </p:nvSpPr>
        <p:spPr>
          <a:xfrm>
            <a:off x="210065" y="679622"/>
            <a:ext cx="11837773" cy="6067167"/>
          </a:xfrm>
        </p:spPr>
        <p:txBody>
          <a:bodyPr>
            <a:normAutofit fontScale="92500" lnSpcReduction="10000"/>
          </a:bodyPr>
          <a:lstStyle/>
          <a:p>
            <a:pPr marL="0" indent="0">
              <a:buNone/>
            </a:pPr>
            <a:r>
              <a:rPr lang="en-US" dirty="0"/>
              <a:t>	</a:t>
            </a:r>
            <a:r>
              <a:rPr lang="ru-RU" dirty="0"/>
              <a:t> Когда станция хочет передать сигнал, она выполняет следующую процедуру </a:t>
            </a:r>
            <a:r>
              <a:rPr lang="en-US" dirty="0"/>
              <a:t>: </a:t>
            </a:r>
          </a:p>
          <a:p>
            <a:r>
              <a:rPr lang="en-US" dirty="0"/>
              <a:t> </a:t>
            </a:r>
            <a:r>
              <a:rPr lang="ru-RU" dirty="0"/>
              <a:t>прослушивать среду до тех пор, пока никто больше не передает (существуют аппаратные средства обнаружения того, что другая станция использует среду для передачи)</a:t>
            </a:r>
            <a:r>
              <a:rPr lang="en-US" dirty="0"/>
              <a:t>; </a:t>
            </a:r>
          </a:p>
          <a:p>
            <a:r>
              <a:rPr lang="en-US" dirty="0"/>
              <a:t> </a:t>
            </a:r>
            <a:r>
              <a:rPr lang="ru-RU" dirty="0"/>
              <a:t>Если замечено, что никто больше не передает, выжидается случайное время, после чего начинается передача. Однако возможно, что в это же время другая станция начала передачу в то же время, и в этом случае происходит коллизия</a:t>
            </a:r>
            <a:r>
              <a:rPr lang="en-US" dirty="0"/>
              <a:t>; </a:t>
            </a:r>
          </a:p>
          <a:p>
            <a:r>
              <a:rPr lang="en-US" dirty="0"/>
              <a:t> </a:t>
            </a:r>
            <a:r>
              <a:rPr lang="ru-RU" dirty="0"/>
              <a:t>При обнаружении столкновения в течение очень короткого периода времени передается сигнал помехи, чтобы предупредить все станции в сети о том, что произошло коллизий</a:t>
            </a:r>
            <a:r>
              <a:rPr lang="en-US" dirty="0"/>
              <a:t>. </a:t>
            </a:r>
          </a:p>
          <a:p>
            <a:r>
              <a:rPr lang="en-US" dirty="0"/>
              <a:t> </a:t>
            </a:r>
            <a:r>
              <a:rPr lang="ru-RU" dirty="0"/>
              <a:t>После того, как все станции в сети (точнее, в области коллизий) заметили эту коллизию, вызывается алгоритм обратного выключения и передача прекращается. Все станции прекращают передачу на случайный период времени, а затем возобновляют передачу. Вышеуказанные процедуры поднимают несколько вопросов, связанных со сроками, каждый из которых зависит от Критического периода </a:t>
            </a:r>
            <a:r>
              <a:rPr lang="en-US" dirty="0"/>
              <a:t>(Slot Time). </a:t>
            </a:r>
          </a:p>
          <a:p>
            <a:endParaRPr lang="en-US" dirty="0"/>
          </a:p>
        </p:txBody>
      </p:sp>
    </p:spTree>
    <p:extLst>
      <p:ext uri="{BB962C8B-B14F-4D97-AF65-F5344CB8AC3E}">
        <p14:creationId xmlns:p14="http://schemas.microsoft.com/office/powerpoint/2010/main" val="2887737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 y="162370"/>
            <a:ext cx="12192000" cy="6516016"/>
          </a:xfrm>
        </p:spPr>
        <p:txBody>
          <a:bodyPr/>
          <a:lstStyle/>
          <a:p>
            <a:pPr marL="0" indent="0">
              <a:buNone/>
            </a:pPr>
            <a:r>
              <a:rPr lang="en-US" dirty="0"/>
              <a:t>	</a:t>
            </a:r>
            <a:r>
              <a:rPr lang="ru-RU" dirty="0"/>
              <a:t> </a:t>
            </a:r>
            <a:r>
              <a:rPr lang="en-US" dirty="0"/>
              <a:t>Slot Time</a:t>
            </a:r>
            <a:r>
              <a:rPr lang="ru-RU" dirty="0"/>
              <a:t> имеет следующие значения </a:t>
            </a:r>
            <a:r>
              <a:rPr lang="en-US" dirty="0"/>
              <a:t>: </a:t>
            </a:r>
          </a:p>
          <a:p>
            <a:r>
              <a:rPr lang="ru-RU" dirty="0"/>
              <a:t>это верхний предел времени, затрачиваемого на обнаружение коллизии, следовательно, потеря пропускной способности передачи данных</a:t>
            </a:r>
            <a:r>
              <a:rPr lang="en-US" dirty="0"/>
              <a:t>; </a:t>
            </a:r>
          </a:p>
          <a:p>
            <a:r>
              <a:rPr lang="ru-RU" dirty="0"/>
              <a:t>верхний предел времени приема среды, т.е. период, после которого передача не имеет коллизий</a:t>
            </a:r>
            <a:r>
              <a:rPr lang="en-US" dirty="0"/>
              <a:t>; </a:t>
            </a:r>
          </a:p>
          <a:p>
            <a:r>
              <a:rPr lang="ru-RU" dirty="0"/>
              <a:t>верхний предел длины фрагмента кадра, передаваемого при возникновении коллизии</a:t>
            </a:r>
            <a:r>
              <a:rPr lang="en-US" dirty="0"/>
              <a:t>; </a:t>
            </a:r>
          </a:p>
          <a:p>
            <a:r>
              <a:rPr lang="ru-RU" dirty="0"/>
              <a:t>слот планирования для повторной передачи</a:t>
            </a:r>
            <a:r>
              <a:rPr lang="en-US" dirty="0"/>
              <a:t>. </a:t>
            </a:r>
          </a:p>
        </p:txBody>
      </p:sp>
    </p:spTree>
    <p:extLst>
      <p:ext uri="{BB962C8B-B14F-4D97-AF65-F5344CB8AC3E}">
        <p14:creationId xmlns:p14="http://schemas.microsoft.com/office/powerpoint/2010/main" val="621087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51480"/>
            <a:ext cx="4672693" cy="532183"/>
          </a:xfrm>
        </p:spPr>
        <p:txBody>
          <a:bodyPr>
            <a:normAutofit fontScale="90000"/>
          </a:bodyPr>
          <a:lstStyle/>
          <a:p>
            <a:r>
              <a:rPr lang="ru-RU" i="1" dirty="0"/>
              <a:t>Протокол</a:t>
            </a:r>
            <a:r>
              <a:rPr lang="en-US" i="1" dirty="0"/>
              <a:t> CSMA/CA </a:t>
            </a:r>
            <a:endParaRPr lang="en-US" dirty="0"/>
          </a:p>
        </p:txBody>
      </p:sp>
      <p:sp>
        <p:nvSpPr>
          <p:cNvPr id="3" name="Объект 2"/>
          <p:cNvSpPr>
            <a:spLocks noGrp="1"/>
          </p:cNvSpPr>
          <p:nvPr>
            <p:ph idx="1"/>
          </p:nvPr>
        </p:nvSpPr>
        <p:spPr>
          <a:xfrm>
            <a:off x="0" y="837488"/>
            <a:ext cx="12191999" cy="5913690"/>
          </a:xfrm>
        </p:spPr>
        <p:txBody>
          <a:bodyPr>
            <a:normAutofit fontScale="92500"/>
          </a:bodyPr>
          <a:lstStyle/>
          <a:p>
            <a:pPr marL="0" indent="0">
              <a:buNone/>
            </a:pPr>
            <a:r>
              <a:rPr lang="en-US" dirty="0"/>
              <a:t>CSMA/CA (Carrier Sense Multiple Access with Collision Avoidance) </a:t>
            </a:r>
            <a:r>
              <a:rPr lang="ru-RU" dirty="0"/>
              <a:t>это протокол доступа к среде, который слушает среду, чтобы избежать коллизий, в отличие от CSMA/CD, который корректирует передачу данных после возникновения коллизий</a:t>
            </a:r>
            <a:r>
              <a:rPr lang="en-US" dirty="0"/>
              <a:t>. </a:t>
            </a:r>
          </a:p>
          <a:p>
            <a:pPr marL="0" indent="0">
              <a:buNone/>
            </a:pPr>
            <a:r>
              <a:rPr lang="ru-RU" dirty="0"/>
              <a:t>В настоящее время в локальных сетях используется технология доступа к среде передачи данных CSMA/CA, протокол доступа, который имеет некоторые сходства с CSMA/CD в Ethernet. CSMA/CA разработан для снижения вероятности коллизий при доступе к нескольким носителям в точках, где коллизии наиболее вероятны, т.е. как только носитель становится свободным после передачи, когда несколько станций, ожидающих своей очереди, могут начать передачу. </a:t>
            </a:r>
          </a:p>
          <a:p>
            <a:pPr marL="0" indent="0">
              <a:buNone/>
            </a:pPr>
            <a:r>
              <a:rPr lang="ru-RU" dirty="0"/>
              <a:t>Распределение информации о резервировании среды осуществляется путем обмена станциями, которые хотят обмениваться, некоторыми кадрами типа RTS (</a:t>
            </a:r>
            <a:r>
              <a:rPr lang="en-US" dirty="0"/>
              <a:t>Request to Send</a:t>
            </a:r>
            <a:r>
              <a:rPr lang="ru-RU" dirty="0"/>
              <a:t>) и CTS (</a:t>
            </a:r>
            <a:r>
              <a:rPr lang="en-US" dirty="0"/>
              <a:t>Clear to Send</a:t>
            </a:r>
            <a:r>
              <a:rPr lang="ru-RU" dirty="0"/>
              <a:t>). Эти два типа кадров содержат поле длительности, в котором указывается период времени, в течение которого среда передачи данных должна быть занята, кадр ACK в конце разговора и все временные интервалы между кадрами, отправляемыми на маршрутизаторы.</a:t>
            </a:r>
            <a:endParaRPr lang="en-US" dirty="0"/>
          </a:p>
        </p:txBody>
      </p:sp>
    </p:spTree>
    <p:extLst>
      <p:ext uri="{BB962C8B-B14F-4D97-AF65-F5344CB8AC3E}">
        <p14:creationId xmlns:p14="http://schemas.microsoft.com/office/powerpoint/2010/main" val="2767159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7897586" cy="498000"/>
          </a:xfrm>
        </p:spPr>
        <p:txBody>
          <a:bodyPr>
            <a:normAutofit fontScale="90000"/>
          </a:bodyPr>
          <a:lstStyle/>
          <a:p>
            <a:r>
              <a:rPr lang="ru-RU" i="1" dirty="0"/>
              <a:t>Область коллизии и трансляции</a:t>
            </a:r>
            <a:r>
              <a:rPr lang="en-US" i="1" dirty="0"/>
              <a:t> </a:t>
            </a:r>
            <a:endParaRPr lang="en-US" dirty="0"/>
          </a:p>
        </p:txBody>
      </p:sp>
      <p:sp>
        <p:nvSpPr>
          <p:cNvPr id="3" name="Объект 2"/>
          <p:cNvSpPr>
            <a:spLocks noGrp="1"/>
          </p:cNvSpPr>
          <p:nvPr>
            <p:ph idx="1"/>
          </p:nvPr>
        </p:nvSpPr>
        <p:spPr>
          <a:xfrm>
            <a:off x="351064" y="1053193"/>
            <a:ext cx="11715750" cy="5666014"/>
          </a:xfrm>
        </p:spPr>
        <p:txBody>
          <a:bodyPr/>
          <a:lstStyle/>
          <a:p>
            <a:r>
              <a:rPr lang="ru-RU" dirty="0"/>
              <a:t>Область коллизии — это область в сети, которая будет затронута коллизией внутри нее.</a:t>
            </a:r>
          </a:p>
          <a:p>
            <a:r>
              <a:rPr lang="ru-RU" dirty="0"/>
              <a:t>Увеличение количества трансляций приводит к снижению производительности сети</a:t>
            </a:r>
            <a:r>
              <a:rPr lang="en-US" dirty="0"/>
              <a:t>. </a:t>
            </a:r>
          </a:p>
          <a:p>
            <a:r>
              <a:rPr lang="ru-RU"/>
              <a:t>Единственными устройствами, которые могут разделять широковещательные домены, являются маршрутизаторы</a:t>
            </a:r>
            <a:r>
              <a:rPr lang="en-US"/>
              <a:t>. </a:t>
            </a:r>
            <a:endParaRPr lang="en-US" dirty="0"/>
          </a:p>
          <a:p>
            <a:endParaRPr lang="en-US" dirty="0"/>
          </a:p>
        </p:txBody>
      </p:sp>
    </p:spTree>
    <p:extLst>
      <p:ext uri="{BB962C8B-B14F-4D97-AF65-F5344CB8AC3E}">
        <p14:creationId xmlns:p14="http://schemas.microsoft.com/office/powerpoint/2010/main" val="3204310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0515600" cy="499848"/>
          </a:xfrm>
        </p:spPr>
        <p:txBody>
          <a:bodyPr>
            <a:normAutofit fontScale="90000"/>
          </a:bodyPr>
          <a:lstStyle/>
          <a:p>
            <a:r>
              <a:rPr lang="ru-RU" dirty="0"/>
              <a:t>КАНАЛЬНЫЙ УРОВЕНЬ</a:t>
            </a:r>
            <a:endParaRPr lang="en-US" dirty="0"/>
          </a:p>
        </p:txBody>
      </p:sp>
      <p:pic>
        <p:nvPicPr>
          <p:cNvPr id="4" name="Объект 3"/>
          <p:cNvPicPr>
            <a:picLocks noGrp="1"/>
          </p:cNvPicPr>
          <p:nvPr>
            <p:ph idx="1"/>
          </p:nvPr>
        </p:nvPicPr>
        <p:blipFill rotWithShape="1">
          <a:blip r:embed="rId2"/>
          <a:srcRect l="1544" t="1583" r="1159" b="15656"/>
          <a:stretch/>
        </p:blipFill>
        <p:spPr bwMode="auto">
          <a:xfrm>
            <a:off x="73920" y="614941"/>
            <a:ext cx="11748528" cy="609477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106553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3568" y="172995"/>
            <a:ext cx="11862486" cy="6003968"/>
          </a:xfrm>
        </p:spPr>
        <p:txBody>
          <a:bodyPr/>
          <a:lstStyle/>
          <a:p>
            <a:r>
              <a:rPr lang="ru-RU" dirty="0"/>
              <a:t>Канальный уровень - это уровень, который передает данные от компьютера к среде, через которую передается информация (кабель, оптоволокно или радиоволны). Этот уровень управляет потоком данных в транспортной среде и обеспечивает физическую адресацию (MAC-адреса). </a:t>
            </a:r>
          </a:p>
          <a:p>
            <a:r>
              <a:rPr lang="ru-RU" dirty="0"/>
              <a:t>Вкратце можно сказать, что канальный уровень отвечает за физическую адресацию и доступ к среде (каналу связи). </a:t>
            </a:r>
          </a:p>
          <a:p>
            <a:r>
              <a:rPr lang="ru-RU" dirty="0"/>
              <a:t>На канальном уровне происходит новый процесс инкапсуляции путем добавления:</a:t>
            </a:r>
            <a:r>
              <a:rPr lang="en-US" dirty="0"/>
              <a:t> </a:t>
            </a:r>
          </a:p>
          <a:p>
            <a:pPr lvl="1"/>
            <a:r>
              <a:rPr lang="en-US" dirty="0"/>
              <a:t> </a:t>
            </a:r>
            <a:r>
              <a:rPr lang="ru-RU" dirty="0"/>
              <a:t>заголовка, где основной информацией является физический адрес (MAC-адрес)</a:t>
            </a:r>
            <a:r>
              <a:rPr lang="en-US" dirty="0"/>
              <a:t>; </a:t>
            </a:r>
          </a:p>
          <a:p>
            <a:pPr lvl="1"/>
            <a:r>
              <a:rPr lang="en-US" dirty="0"/>
              <a:t> </a:t>
            </a:r>
            <a:r>
              <a:rPr lang="ru-RU" dirty="0"/>
              <a:t>очереди </a:t>
            </a:r>
            <a:r>
              <a:rPr lang="en-US" dirty="0"/>
              <a:t>(trailer)</a:t>
            </a:r>
            <a:r>
              <a:rPr lang="ru-RU" dirty="0"/>
              <a:t>, содержащая информацию об исправлении ошибок</a:t>
            </a:r>
            <a:r>
              <a:rPr lang="en-US" dirty="0"/>
              <a:t>. </a:t>
            </a:r>
          </a:p>
          <a:p>
            <a:r>
              <a:rPr lang="ru-RU" dirty="0"/>
              <a:t>После этого процесса PDU называется кадром</a:t>
            </a:r>
            <a:r>
              <a:rPr lang="en-US" dirty="0"/>
              <a:t> (frame)</a:t>
            </a:r>
            <a:r>
              <a:rPr lang="ru-RU" dirty="0"/>
              <a:t>. </a:t>
            </a:r>
            <a:endParaRPr lang="en-US" dirty="0"/>
          </a:p>
          <a:p>
            <a:r>
              <a:rPr lang="ru-RU" dirty="0"/>
              <a:t>Таким образом, канальный уровень отвечает за правильную передачу данных по существующему физическому каналу между двумя точками, непосредственно соединенными этим физическим каналом.</a:t>
            </a:r>
          </a:p>
        </p:txBody>
      </p:sp>
    </p:spTree>
    <p:extLst>
      <p:ext uri="{BB962C8B-B14F-4D97-AF65-F5344CB8AC3E}">
        <p14:creationId xmlns:p14="http://schemas.microsoft.com/office/powerpoint/2010/main" val="4245481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234778"/>
            <a:ext cx="12192000" cy="6363730"/>
          </a:xfrm>
        </p:spPr>
        <p:txBody>
          <a:bodyPr/>
          <a:lstStyle/>
          <a:p>
            <a:pPr marL="0" indent="0">
              <a:buNone/>
            </a:pPr>
            <a:r>
              <a:rPr lang="ru-RU" dirty="0"/>
              <a:t>Канальный уровень делится на два подуровня с различными функциями </a:t>
            </a:r>
            <a:r>
              <a:rPr lang="en-US" dirty="0"/>
              <a:t>: </a:t>
            </a:r>
          </a:p>
          <a:p>
            <a:r>
              <a:rPr lang="ru-RU" dirty="0"/>
              <a:t>Подуровень управления логическим каналом</a:t>
            </a:r>
            <a:r>
              <a:rPr lang="en-US" dirty="0"/>
              <a:t>, LLC (Logical Link Control); </a:t>
            </a:r>
          </a:p>
          <a:p>
            <a:pPr lvl="1"/>
            <a:r>
              <a:rPr lang="ru-RU" dirty="0"/>
              <a:t>Этот подуровень предназначен для обеспечения связи между канальным уровнем и более высоким уровнем, сетевым уровнем. Этот подуровень является технологически независимым, то есть он предоставляет вышестоящим уровням функции, одинаковые для любых вариаций физического и MAC-подуровней. </a:t>
            </a:r>
            <a:endParaRPr lang="en-US" dirty="0"/>
          </a:p>
          <a:p>
            <a:pPr lvl="1"/>
            <a:r>
              <a:rPr lang="ru-RU" sz="2800" dirty="0"/>
              <a:t>Подуровень контроля доступа к медиа</a:t>
            </a:r>
            <a:r>
              <a:rPr lang="en-US" sz="2800" dirty="0"/>
              <a:t>, MAC (Media </a:t>
            </a:r>
            <a:r>
              <a:rPr lang="en-US" sz="2800" dirty="0" err="1"/>
              <a:t>Acces</a:t>
            </a:r>
            <a:r>
              <a:rPr lang="en-US" sz="2800" dirty="0"/>
              <a:t> Control) </a:t>
            </a:r>
          </a:p>
          <a:p>
            <a:pPr marL="0" indent="0">
              <a:buNone/>
            </a:pPr>
            <a:r>
              <a:rPr lang="en-US" dirty="0"/>
              <a:t>		</a:t>
            </a:r>
            <a:r>
              <a:rPr lang="ru-RU" dirty="0"/>
              <a:t> Второй подуровень играет две важные роли </a:t>
            </a:r>
            <a:r>
              <a:rPr lang="en-US" dirty="0"/>
              <a:t>: </a:t>
            </a:r>
            <a:endParaRPr lang="en-US" sz="2400" dirty="0"/>
          </a:p>
          <a:p>
            <a:pPr lvl="1"/>
            <a:r>
              <a:rPr lang="en-US" dirty="0"/>
              <a:t> </a:t>
            </a:r>
            <a:r>
              <a:rPr lang="ru-RU" dirty="0"/>
              <a:t>установление и соблюдение правил доступа к общей многопользовательской среде передачи данных</a:t>
            </a:r>
            <a:r>
              <a:rPr lang="en-US" dirty="0"/>
              <a:t>; </a:t>
            </a:r>
            <a:endParaRPr lang="en-US" sz="2000" dirty="0"/>
          </a:p>
          <a:p>
            <a:pPr lvl="1"/>
            <a:r>
              <a:rPr lang="en-US" dirty="0"/>
              <a:t> </a:t>
            </a:r>
            <a:r>
              <a:rPr lang="ru-RU" dirty="0"/>
              <a:t>адаптация к физической среде, чтобы скрыть различия, связанные с разными средами передачи, формами сигналов, линейными кодами и т.д.</a:t>
            </a:r>
            <a:r>
              <a:rPr lang="en-US" dirty="0"/>
              <a:t>. </a:t>
            </a:r>
            <a:endParaRPr lang="en-US" sz="2000" dirty="0"/>
          </a:p>
          <a:p>
            <a:pPr marL="457200" lvl="1" indent="0">
              <a:buNone/>
            </a:pPr>
            <a:r>
              <a:rPr lang="ru-RU" dirty="0"/>
              <a:t>Этот подуровень обеспечивает упорядоченный и контролируемый доступ к среде. Это означает, например, что две станции не могут передавать одновременно, а ошибки, вызванные попытками одновременной передачи, обнаруживаются. Этот подуровень зависит от применяемой технологии </a:t>
            </a:r>
            <a:r>
              <a:rPr lang="en-US" dirty="0"/>
              <a:t>LAN.</a:t>
            </a:r>
            <a:endParaRPr lang="ru-RU" dirty="0" err="1"/>
          </a:p>
        </p:txBody>
      </p:sp>
    </p:spTree>
    <p:extLst>
      <p:ext uri="{BB962C8B-B14F-4D97-AF65-F5344CB8AC3E}">
        <p14:creationId xmlns:p14="http://schemas.microsoft.com/office/powerpoint/2010/main" val="3489424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7707" y="1136822"/>
            <a:ext cx="11837773" cy="5548183"/>
          </a:xfrm>
        </p:spPr>
        <p:txBody>
          <a:bodyPr/>
          <a:lstStyle/>
          <a:p>
            <a:pPr marL="0" indent="0">
              <a:buNone/>
            </a:pPr>
            <a:r>
              <a:rPr lang="en-US" dirty="0"/>
              <a:t>	</a:t>
            </a:r>
            <a:r>
              <a:rPr lang="ru-RU" dirty="0"/>
              <a:t> Значение полей на рисунке 2 следующее </a:t>
            </a:r>
            <a:r>
              <a:rPr lang="en-US" dirty="0"/>
              <a:t>: </a:t>
            </a:r>
          </a:p>
          <a:p>
            <a:r>
              <a:rPr lang="ru-RU" dirty="0"/>
              <a:t>Поля Старт и Стоп имеют фиксированную структуру и являются разделителями кадров</a:t>
            </a:r>
            <a:r>
              <a:rPr lang="en-US" dirty="0"/>
              <a:t>; </a:t>
            </a:r>
          </a:p>
          <a:p>
            <a:r>
              <a:rPr lang="ru-RU" dirty="0"/>
              <a:t>Поле Адрес содержит адреса физического (или MAC) уровня источника и назначения.</a:t>
            </a:r>
            <a:r>
              <a:rPr lang="en-US" dirty="0"/>
              <a:t>;</a:t>
            </a:r>
          </a:p>
          <a:p>
            <a:r>
              <a:rPr lang="ru-RU" dirty="0"/>
              <a:t>Поле Контроль </a:t>
            </a:r>
            <a:r>
              <a:rPr lang="en-US" dirty="0"/>
              <a:t>(</a:t>
            </a:r>
            <a:r>
              <a:rPr lang="ru-RU" dirty="0"/>
              <a:t>Control</a:t>
            </a:r>
            <a:r>
              <a:rPr lang="en-US" dirty="0"/>
              <a:t>)</a:t>
            </a:r>
            <a:r>
              <a:rPr lang="ru-RU" dirty="0"/>
              <a:t> предназначено для обеспечения управления передачей в соответствии с временем приема, включая обработку и повторную передачу в случае ошибок</a:t>
            </a:r>
            <a:r>
              <a:rPr lang="en-US" dirty="0"/>
              <a:t>; </a:t>
            </a:r>
          </a:p>
          <a:p>
            <a:r>
              <a:rPr lang="ru-RU" dirty="0"/>
              <a:t>Поле Проверка </a:t>
            </a:r>
            <a:r>
              <a:rPr lang="en-US" dirty="0"/>
              <a:t>(</a:t>
            </a:r>
            <a:r>
              <a:rPr lang="en-US" dirty="0" err="1"/>
              <a:t>Verificare</a:t>
            </a:r>
            <a:r>
              <a:rPr lang="en-US" dirty="0"/>
              <a:t>)</a:t>
            </a:r>
            <a:r>
              <a:rPr lang="ru-RU" dirty="0"/>
              <a:t> предназначено для контроля ошибок передачи</a:t>
            </a:r>
            <a:r>
              <a:rPr lang="en-US" dirty="0"/>
              <a:t>; </a:t>
            </a:r>
          </a:p>
          <a:p>
            <a:endParaRPr lang="en-US" dirty="0"/>
          </a:p>
        </p:txBody>
      </p:sp>
      <p:pic>
        <p:nvPicPr>
          <p:cNvPr id="4" name="Рисунок 3"/>
          <p:cNvPicPr/>
          <p:nvPr/>
        </p:nvPicPr>
        <p:blipFill rotWithShape="1">
          <a:blip r:embed="rId2"/>
          <a:srcRect b="29049"/>
          <a:stretch/>
        </p:blipFill>
        <p:spPr bwMode="auto">
          <a:xfrm>
            <a:off x="838200" y="89381"/>
            <a:ext cx="10226084" cy="93623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38929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632" y="130347"/>
            <a:ext cx="10515600" cy="549275"/>
          </a:xfrm>
        </p:spPr>
        <p:txBody>
          <a:bodyPr>
            <a:normAutofit fontScale="90000"/>
          </a:bodyPr>
          <a:lstStyle/>
          <a:p>
            <a:r>
              <a:rPr lang="ru-RU" b="1" dirty="0"/>
              <a:t>Функции канального уровня </a:t>
            </a:r>
            <a:endParaRPr lang="en-US" dirty="0"/>
          </a:p>
        </p:txBody>
      </p:sp>
      <p:sp>
        <p:nvSpPr>
          <p:cNvPr id="3" name="Объект 2"/>
          <p:cNvSpPr>
            <a:spLocks noGrp="1"/>
          </p:cNvSpPr>
          <p:nvPr>
            <p:ph idx="1"/>
          </p:nvPr>
        </p:nvSpPr>
        <p:spPr>
          <a:xfrm>
            <a:off x="197707" y="679622"/>
            <a:ext cx="11800703" cy="6067167"/>
          </a:xfrm>
        </p:spPr>
        <p:txBody>
          <a:bodyPr>
            <a:normAutofit fontScale="92500" lnSpcReduction="20000"/>
          </a:bodyPr>
          <a:lstStyle/>
          <a:p>
            <a:pPr marL="0" indent="0">
              <a:buNone/>
            </a:pPr>
            <a:r>
              <a:rPr lang="ru-RU" dirty="0"/>
              <a:t>Его основная роль заключается в правильной передаче блоков данных между двумя соседними узлами сети. Канальный уровень обеспечивает безопасную передачу информации по прямому физическому каналу. Для достижения этой цели канальный уровень занимается физической адресацией, топологией сети, доступом к сети, обнаружением и сообщением об ошибках, а также управлением физическим потоком </a:t>
            </a:r>
            <a:r>
              <a:rPr lang="en-US" dirty="0"/>
              <a:t>(flow control).</a:t>
            </a:r>
          </a:p>
          <a:p>
            <a:pPr marL="0" indent="0">
              <a:buNone/>
            </a:pPr>
            <a:r>
              <a:rPr lang="ru-RU" dirty="0"/>
              <a:t>Основные проблемы, решаемые канальным уровнем, связаны с </a:t>
            </a:r>
            <a:r>
              <a:rPr lang="en-US" dirty="0"/>
              <a:t>: </a:t>
            </a:r>
          </a:p>
          <a:p>
            <a:r>
              <a:rPr lang="ru-RU" dirty="0"/>
              <a:t>Обеспечение общих коммуникационных функций для более высоких уровней, скрывая технологию, на которой основана сеть</a:t>
            </a:r>
            <a:r>
              <a:rPr lang="en-US" dirty="0"/>
              <a:t>. </a:t>
            </a:r>
          </a:p>
          <a:p>
            <a:r>
              <a:rPr lang="ru-RU" dirty="0"/>
              <a:t>Обеспечение способа физической идентификации взаимодействующих узлов (определение источника и получателя данных). Это достигается с помощью схемы физической адресации, основанной на MAC-адресах</a:t>
            </a:r>
            <a:r>
              <a:rPr lang="en-US" dirty="0"/>
              <a:t>. </a:t>
            </a:r>
          </a:p>
          <a:p>
            <a:r>
              <a:rPr lang="ru-RU" dirty="0"/>
              <a:t>Группировка битовых строк, передаваемых физическим уровнем, в кадры. Это первая форма интерпретации битов, которые без этой группировки в кадры не имеют смысла</a:t>
            </a:r>
            <a:r>
              <a:rPr lang="en-US" dirty="0"/>
              <a:t>; </a:t>
            </a:r>
          </a:p>
          <a:p>
            <a:r>
              <a:rPr lang="ru-RU" dirty="0"/>
              <a:t>Обеспечение упорядоченного и контролируемого доступа к среде через подуровень MAC</a:t>
            </a:r>
            <a:r>
              <a:rPr lang="en-US" dirty="0"/>
              <a:t>; </a:t>
            </a:r>
          </a:p>
          <a:p>
            <a:r>
              <a:rPr lang="ru-RU" dirty="0"/>
              <a:t>Обнаружение ошибок при передаче</a:t>
            </a:r>
            <a:r>
              <a:rPr lang="en-US" dirty="0"/>
              <a:t>. </a:t>
            </a:r>
          </a:p>
          <a:p>
            <a:endParaRPr lang="en-US" dirty="0"/>
          </a:p>
        </p:txBody>
      </p:sp>
    </p:spTree>
    <p:extLst>
      <p:ext uri="{BB962C8B-B14F-4D97-AF65-F5344CB8AC3E}">
        <p14:creationId xmlns:p14="http://schemas.microsoft.com/office/powerpoint/2010/main" val="1008698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0515600" cy="425707"/>
          </a:xfrm>
        </p:spPr>
        <p:txBody>
          <a:bodyPr>
            <a:normAutofit fontScale="90000"/>
          </a:bodyPr>
          <a:lstStyle/>
          <a:p>
            <a:r>
              <a:rPr lang="ru-RU" b="1" dirty="0"/>
              <a:t>Протоколы доступа к среде</a:t>
            </a:r>
            <a:endParaRPr lang="en-US" dirty="0"/>
          </a:p>
        </p:txBody>
      </p:sp>
      <p:sp>
        <p:nvSpPr>
          <p:cNvPr id="3" name="Объект 2"/>
          <p:cNvSpPr>
            <a:spLocks noGrp="1"/>
          </p:cNvSpPr>
          <p:nvPr>
            <p:ph idx="1"/>
          </p:nvPr>
        </p:nvSpPr>
        <p:spPr>
          <a:xfrm>
            <a:off x="1" y="518984"/>
            <a:ext cx="12192000" cy="6339016"/>
          </a:xfrm>
        </p:spPr>
        <p:txBody>
          <a:bodyPr>
            <a:normAutofit fontScale="77500" lnSpcReduction="20000"/>
          </a:bodyPr>
          <a:lstStyle/>
          <a:p>
            <a:r>
              <a:rPr lang="ru-RU" dirty="0"/>
              <a:t>Подуровень MAC содержит протоколы, которые определяют в локальной сети, какая станция имеет право на передачу в данный момент времени. Эти протоколы организуют связь и управляют тем, как и когда каждая станция имеет доступ к среде передачи. </a:t>
            </a:r>
          </a:p>
          <a:p>
            <a:pPr marL="0" indent="0">
              <a:buNone/>
            </a:pPr>
            <a:r>
              <a:rPr lang="ru-RU" dirty="0"/>
              <a:t>Существует две широкие категории доступа к среде передачи данных </a:t>
            </a:r>
            <a:r>
              <a:rPr lang="en-US" dirty="0"/>
              <a:t>: </a:t>
            </a:r>
          </a:p>
          <a:p>
            <a:r>
              <a:rPr lang="ru-RU" dirty="0"/>
              <a:t>Детерминированный (обеспечивающий эксклюзивный диапазон передачи, по очереди для каждой станции), маркерная шина (IEEE 802.4 - </a:t>
            </a:r>
            <a:r>
              <a:rPr lang="ru-RU" dirty="0" err="1"/>
              <a:t>Token</a:t>
            </a:r>
            <a:r>
              <a:rPr lang="ru-RU" dirty="0"/>
              <a:t> </a:t>
            </a:r>
            <a:r>
              <a:rPr lang="ru-RU" dirty="0" err="1"/>
              <a:t>bus</a:t>
            </a:r>
            <a:r>
              <a:rPr lang="ru-RU" dirty="0"/>
              <a:t>) или кольцо (IEEE 802.5 - </a:t>
            </a:r>
            <a:r>
              <a:rPr lang="ru-RU" dirty="0" err="1"/>
              <a:t>Token</a:t>
            </a:r>
            <a:r>
              <a:rPr lang="ru-RU" dirty="0"/>
              <a:t> </a:t>
            </a:r>
            <a:r>
              <a:rPr lang="ru-RU" dirty="0" err="1"/>
              <a:t>ring</a:t>
            </a:r>
            <a:r>
              <a:rPr lang="ru-RU" dirty="0"/>
              <a:t>)</a:t>
            </a:r>
            <a:r>
              <a:rPr lang="en-US" dirty="0"/>
              <a:t>)</a:t>
            </a:r>
            <a:endParaRPr lang="en-US" dirty="0">
              <a:solidFill>
                <a:srgbClr val="FF0000"/>
              </a:solidFill>
            </a:endParaRPr>
          </a:p>
          <a:p>
            <a:r>
              <a:rPr lang="ru-RU" dirty="0"/>
              <a:t>недетерминированный (допускающий возможность коллизий и повторной передачи пакетов, уничтоженных в результате коллизий)</a:t>
            </a:r>
            <a:endParaRPr lang="en-US" dirty="0"/>
          </a:p>
          <a:p>
            <a:pPr marL="0" indent="0">
              <a:buNone/>
            </a:pPr>
            <a:r>
              <a:rPr lang="en-US" dirty="0"/>
              <a:t>		</a:t>
            </a:r>
            <a:r>
              <a:rPr lang="ru-RU" dirty="0"/>
              <a:t> Динамическое распределение основано на нескольких предположениях </a:t>
            </a:r>
            <a:r>
              <a:rPr lang="en-US" dirty="0"/>
              <a:t>: </a:t>
            </a:r>
          </a:p>
          <a:p>
            <a:r>
              <a:rPr lang="ru-RU" dirty="0"/>
              <a:t>Имеется N независимых (оконечных) станций, генерирующих кадры передачи. Скорость генерации кадров постоянна, а вероятность генерации кадра в течение временного интервала пропорциональна этому интервалу. После того, как кадр был сгенерирован, станция не генерирует другой кадр до тех пор, пока он не будет передан</a:t>
            </a:r>
            <a:r>
              <a:rPr lang="en-US" dirty="0"/>
              <a:t>. </a:t>
            </a:r>
          </a:p>
          <a:p>
            <a:r>
              <a:rPr lang="ru-RU" dirty="0"/>
              <a:t>Единый канал доступен всем станциям для передачи или приема с линии</a:t>
            </a:r>
            <a:r>
              <a:rPr lang="en-US" dirty="0"/>
              <a:t>. </a:t>
            </a:r>
          </a:p>
          <a:p>
            <a:r>
              <a:rPr lang="ru-RU" dirty="0"/>
              <a:t>Когда два или более кадров даже частично перекрываются в канале, происходит столкновение, и передача должна быть прекращена, поскольку электрические сигналы интерферируют.</a:t>
            </a:r>
            <a:r>
              <a:rPr lang="en-US" dirty="0"/>
              <a:t>. </a:t>
            </a:r>
          </a:p>
          <a:p>
            <a:r>
              <a:rPr lang="ru-RU" dirty="0"/>
              <a:t>Время появления кадров является непрерывной переменной. Не существует часов, которые делят время на отдельные моменты. В другом варианте можно также рассмотреть гипотезу дискретного времени. </a:t>
            </a:r>
          </a:p>
          <a:p>
            <a:r>
              <a:rPr lang="ru-RU" dirty="0"/>
              <a:t>Обнаружение несущей является современным методом определения того, занят канал или свободен</a:t>
            </a:r>
            <a:r>
              <a:rPr lang="en-US" dirty="0"/>
              <a:t>. </a:t>
            </a:r>
          </a:p>
        </p:txBody>
      </p:sp>
    </p:spTree>
    <p:extLst>
      <p:ext uri="{BB962C8B-B14F-4D97-AF65-F5344CB8AC3E}">
        <p14:creationId xmlns:p14="http://schemas.microsoft.com/office/powerpoint/2010/main" val="389809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rotWithShape="1">
          <a:blip r:embed="rId2"/>
          <a:srcRect b="10644"/>
          <a:stretch/>
        </p:blipFill>
        <p:spPr bwMode="auto">
          <a:xfrm>
            <a:off x="1210354" y="580344"/>
            <a:ext cx="10350275" cy="4794461"/>
          </a:xfrm>
          <a:prstGeom prst="rect">
            <a:avLst/>
          </a:prstGeom>
          <a:ln>
            <a:noFill/>
          </a:ln>
          <a:extLst>
            <a:ext uri="{53640926-AAD7-44D8-BBD7-CCE9431645EC}">
              <a14:shadowObscured xmlns:a14="http://schemas.microsoft.com/office/drawing/2010/main"/>
            </a:ext>
          </a:extLst>
        </p:spPr>
      </p:pic>
      <p:sp>
        <p:nvSpPr>
          <p:cNvPr id="5" name="Прямоугольник 4"/>
          <p:cNvSpPr/>
          <p:nvPr/>
        </p:nvSpPr>
        <p:spPr>
          <a:xfrm>
            <a:off x="3421041" y="5963041"/>
            <a:ext cx="5153975" cy="369332"/>
          </a:xfrm>
          <a:prstGeom prst="rect">
            <a:avLst/>
          </a:prstGeom>
        </p:spPr>
        <p:txBody>
          <a:bodyPr wrap="none">
            <a:spAutoFit/>
          </a:bodyPr>
          <a:lstStyle/>
          <a:p>
            <a:r>
              <a:rPr lang="en-US" dirty="0">
                <a:solidFill>
                  <a:srgbClr val="000000"/>
                </a:solidFill>
                <a:latin typeface="Times New Roman" panose="02020603050405020304" pitchFamily="18" charset="0"/>
                <a:ea typeface="Calibri" panose="020F0502020204030204" pitchFamily="34" charset="0"/>
              </a:rPr>
              <a:t>IEEE (</a:t>
            </a:r>
            <a:r>
              <a:rPr lang="en-US" dirty="0" err="1">
                <a:solidFill>
                  <a:srgbClr val="000000"/>
                </a:solidFill>
                <a:latin typeface="Times New Roman" panose="02020603050405020304" pitchFamily="18" charset="0"/>
                <a:ea typeface="Calibri" panose="020F0502020204030204" pitchFamily="34" charset="0"/>
              </a:rPr>
              <a:t>Institutul</a:t>
            </a:r>
            <a:r>
              <a:rPr lang="en-US" dirty="0">
                <a:solidFill>
                  <a:srgbClr val="000000"/>
                </a:solidFill>
                <a:latin typeface="Times New Roman" panose="02020603050405020304" pitchFamily="18" charset="0"/>
                <a:ea typeface="Calibri" panose="020F0502020204030204" pitchFamily="34" charset="0"/>
              </a:rPr>
              <a:t> </a:t>
            </a:r>
            <a:r>
              <a:rPr lang="en-US" dirty="0" err="1">
                <a:solidFill>
                  <a:srgbClr val="000000"/>
                </a:solidFill>
                <a:latin typeface="Times New Roman" panose="02020603050405020304" pitchFamily="18" charset="0"/>
                <a:ea typeface="Calibri" panose="020F0502020204030204" pitchFamily="34" charset="0"/>
              </a:rPr>
              <a:t>Inginerilor</a:t>
            </a:r>
            <a:r>
              <a:rPr lang="en-US" dirty="0">
                <a:solidFill>
                  <a:srgbClr val="000000"/>
                </a:solidFill>
                <a:latin typeface="Times New Roman" panose="02020603050405020304" pitchFamily="18" charset="0"/>
                <a:ea typeface="Calibri" panose="020F0502020204030204" pitchFamily="34" charset="0"/>
              </a:rPr>
              <a:t> </a:t>
            </a:r>
            <a:r>
              <a:rPr lang="en-US" dirty="0" err="1">
                <a:solidFill>
                  <a:srgbClr val="000000"/>
                </a:solidFill>
                <a:latin typeface="Times New Roman" panose="02020603050405020304" pitchFamily="18" charset="0"/>
                <a:ea typeface="Calibri" panose="020F0502020204030204" pitchFamily="34" charset="0"/>
              </a:rPr>
              <a:t>Electicieni</a:t>
            </a:r>
            <a:r>
              <a:rPr lang="en-US" dirty="0">
                <a:solidFill>
                  <a:srgbClr val="000000"/>
                </a:solidFill>
                <a:latin typeface="Times New Roman" panose="02020603050405020304" pitchFamily="18" charset="0"/>
                <a:ea typeface="Calibri" panose="020F0502020204030204" pitchFamily="34" charset="0"/>
              </a:rPr>
              <a:t> </a:t>
            </a:r>
            <a:r>
              <a:rPr lang="en-US" dirty="0" err="1">
                <a:solidFill>
                  <a:srgbClr val="000000"/>
                </a:solidFill>
                <a:latin typeface="Times New Roman" panose="02020603050405020304" pitchFamily="18" charset="0"/>
                <a:ea typeface="Calibri" panose="020F0502020204030204" pitchFamily="34" charset="0"/>
              </a:rPr>
              <a:t>şi</a:t>
            </a:r>
            <a:r>
              <a:rPr lang="en-US" dirty="0">
                <a:solidFill>
                  <a:srgbClr val="000000"/>
                </a:solidFill>
                <a:latin typeface="Times New Roman" panose="02020603050405020304" pitchFamily="18" charset="0"/>
                <a:ea typeface="Calibri" panose="020F0502020204030204" pitchFamily="34" charset="0"/>
              </a:rPr>
              <a:t> </a:t>
            </a:r>
            <a:r>
              <a:rPr lang="en-US" dirty="0" err="1">
                <a:solidFill>
                  <a:srgbClr val="000000"/>
                </a:solidFill>
                <a:latin typeface="Times New Roman" panose="02020603050405020304" pitchFamily="18" charset="0"/>
                <a:ea typeface="Calibri" panose="020F0502020204030204" pitchFamily="34" charset="0"/>
              </a:rPr>
              <a:t>Electronişti</a:t>
            </a:r>
            <a:r>
              <a:rPr lang="en-US" dirty="0">
                <a:solidFill>
                  <a:srgbClr val="000000"/>
                </a:solidFill>
                <a:latin typeface="Times New Roman" panose="02020603050405020304" pitchFamily="18" charset="0"/>
                <a:ea typeface="Calibri" panose="020F0502020204030204" pitchFamily="34" charset="0"/>
              </a:rPr>
              <a:t>)</a:t>
            </a:r>
            <a:endParaRPr lang="en-US" dirty="0"/>
          </a:p>
        </p:txBody>
      </p:sp>
    </p:spTree>
    <p:extLst>
      <p:ext uri="{BB962C8B-B14F-4D97-AF65-F5344CB8AC3E}">
        <p14:creationId xmlns:p14="http://schemas.microsoft.com/office/powerpoint/2010/main" val="4058145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8919" y="296562"/>
            <a:ext cx="11627708" cy="5880401"/>
          </a:xfrm>
        </p:spPr>
        <p:txBody>
          <a:bodyPr/>
          <a:lstStyle/>
          <a:p>
            <a:pPr marL="0" indent="0">
              <a:buNone/>
            </a:pPr>
            <a:r>
              <a:rPr lang="ru-RU" dirty="0"/>
              <a:t>Чтобы снизить риск коллизии, перед передачей станция прослушивает среду передачи на предмет ложной ситуации, а затем передает. Опять же, существует несколько правил</a:t>
            </a:r>
            <a:r>
              <a:rPr lang="en-US" dirty="0"/>
              <a:t>. </a:t>
            </a:r>
          </a:p>
          <a:p>
            <a:r>
              <a:rPr lang="en-US" dirty="0"/>
              <a:t>CSMA (Carrier Sense Multiple Access)</a:t>
            </a:r>
            <a:r>
              <a:rPr lang="ru-RU" dirty="0"/>
              <a:t> постоянный</a:t>
            </a:r>
            <a:r>
              <a:rPr lang="en-US" dirty="0"/>
              <a:t>. </a:t>
            </a:r>
          </a:p>
          <a:p>
            <a:r>
              <a:rPr lang="en-US" dirty="0"/>
              <a:t>CSMA </a:t>
            </a:r>
            <a:r>
              <a:rPr lang="ru-RU" dirty="0"/>
              <a:t>непостоянный</a:t>
            </a:r>
            <a:r>
              <a:rPr lang="en-US" dirty="0"/>
              <a:t> </a:t>
            </a:r>
          </a:p>
          <a:p>
            <a:r>
              <a:rPr lang="en-US" dirty="0"/>
              <a:t>CSMA cu </a:t>
            </a:r>
            <a:r>
              <a:rPr lang="ru-RU" dirty="0"/>
              <a:t>с функцией обнаружения коллизий </a:t>
            </a:r>
            <a:r>
              <a:rPr lang="en-US" dirty="0"/>
              <a:t>(CSMA/CD). Ethernet</a:t>
            </a:r>
          </a:p>
          <a:p>
            <a:r>
              <a:rPr lang="en-US" dirty="0"/>
              <a:t>CSMA </a:t>
            </a:r>
            <a:r>
              <a:rPr lang="ru-RU" dirty="0"/>
              <a:t>с функцией предотвращения коллизий </a:t>
            </a:r>
            <a:r>
              <a:rPr lang="en-US" dirty="0"/>
              <a:t>(CSMA/CA). Wireless </a:t>
            </a:r>
          </a:p>
          <a:p>
            <a:endParaRPr lang="en-US" dirty="0"/>
          </a:p>
        </p:txBody>
      </p:sp>
    </p:spTree>
    <p:extLst>
      <p:ext uri="{BB962C8B-B14F-4D97-AF65-F5344CB8AC3E}">
        <p14:creationId xmlns:p14="http://schemas.microsoft.com/office/powerpoint/2010/main" val="3367152744"/>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12778</TotalTime>
  <Words>1458</Words>
  <Application>Microsoft Office PowerPoint</Application>
  <PresentationFormat>Широкоэкранный</PresentationFormat>
  <Paragraphs>76</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Calibri</vt:lpstr>
      <vt:lpstr>Calibri Light</vt:lpstr>
      <vt:lpstr>Times New Roman</vt:lpstr>
      <vt:lpstr>Office Theme</vt:lpstr>
      <vt:lpstr>REȚELE DE CALCULATOARE T.1 –Nivelul Transport    </vt:lpstr>
      <vt:lpstr>КАНАЛЬНЫЙ УРОВЕНЬ</vt:lpstr>
      <vt:lpstr>Презентация PowerPoint</vt:lpstr>
      <vt:lpstr>Презентация PowerPoint</vt:lpstr>
      <vt:lpstr>Презентация PowerPoint</vt:lpstr>
      <vt:lpstr>Функции канального уровня </vt:lpstr>
      <vt:lpstr>Протоколы доступа к среде</vt:lpstr>
      <vt:lpstr>Презентация PowerPoint</vt:lpstr>
      <vt:lpstr>Презентация PowerPoint</vt:lpstr>
      <vt:lpstr>Протокол CSMA/CD</vt:lpstr>
      <vt:lpstr>Презентация PowerPoint</vt:lpstr>
      <vt:lpstr>Протокол CSMA/CA </vt:lpstr>
      <vt:lpstr>Область коллизии и трансляции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dc:title>
  <dc:creator>Пользователь Windows</dc:creator>
  <cp:lastModifiedBy>Данила Лихотин</cp:lastModifiedBy>
  <cp:revision>564</cp:revision>
  <dcterms:created xsi:type="dcterms:W3CDTF">2020-08-28T11:28:42Z</dcterms:created>
  <dcterms:modified xsi:type="dcterms:W3CDTF">2022-05-03T18:48:00Z</dcterms:modified>
</cp:coreProperties>
</file>