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sldIdLst>
    <p:sldId id="256" r:id="rId5"/>
    <p:sldId id="288" r:id="rId6"/>
    <p:sldId id="287" r:id="rId7"/>
    <p:sldId id="286" r:id="rId8"/>
    <p:sldId id="285" r:id="rId9"/>
    <p:sldId id="284" r:id="rId10"/>
    <p:sldId id="283" r:id="rId11"/>
    <p:sldId id="282" r:id="rId12"/>
    <p:sldId id="279" r:id="rId13"/>
    <p:sldId id="278" r:id="rId14"/>
    <p:sldId id="277" r:id="rId15"/>
    <p:sldId id="276" r:id="rId16"/>
    <p:sldId id="291" r:id="rId17"/>
    <p:sldId id="289" r:id="rId18"/>
    <p:sldId id="294" r:id="rId19"/>
    <p:sldId id="293" r:id="rId20"/>
    <p:sldId id="298" r:id="rId21"/>
    <p:sldId id="297" r:id="rId22"/>
    <p:sldId id="296" r:id="rId23"/>
    <p:sldId id="301" r:id="rId24"/>
    <p:sldId id="300" r:id="rId25"/>
    <p:sldId id="299" r:id="rId26"/>
    <p:sldId id="305" r:id="rId27"/>
    <p:sldId id="304" r:id="rId28"/>
    <p:sldId id="303" r:id="rId29"/>
    <p:sldId id="302" r:id="rId30"/>
    <p:sldId id="309" r:id="rId31"/>
    <p:sldId id="308" r:id="rId32"/>
    <p:sldId id="307" r:id="rId33"/>
    <p:sldId id="306" r:id="rId34"/>
    <p:sldId id="314" r:id="rId35"/>
    <p:sldId id="313" r:id="rId36"/>
    <p:sldId id="312" r:id="rId37"/>
    <p:sldId id="311" r:id="rId38"/>
    <p:sldId id="310" r:id="rId39"/>
    <p:sldId id="315" r:id="rId40"/>
    <p:sldId id="318" r:id="rId41"/>
    <p:sldId id="316" r:id="rId42"/>
    <p:sldId id="321" r:id="rId43"/>
    <p:sldId id="319" r:id="rId44"/>
    <p:sldId id="322" r:id="rId45"/>
    <p:sldId id="325" r:id="rId46"/>
    <p:sldId id="326" r:id="rId47"/>
    <p:sldId id="329" r:id="rId48"/>
    <p:sldId id="330" r:id="rId49"/>
    <p:sldId id="331" r:id="rId50"/>
    <p:sldId id="332" r:id="rId51"/>
    <p:sldId id="333" r:id="rId52"/>
    <p:sldId id="334" r:id="rId53"/>
    <p:sldId id="335" r:id="rId54"/>
    <p:sldId id="336" r:id="rId55"/>
    <p:sldId id="337" r:id="rId56"/>
    <p:sldId id="338" r:id="rId57"/>
    <p:sldId id="340" r:id="rId58"/>
    <p:sldId id="341" r:id="rId59"/>
    <p:sldId id="342" r:id="rId60"/>
    <p:sldId id="347" r:id="rId61"/>
    <p:sldId id="346" r:id="rId62"/>
    <p:sldId id="345" r:id="rId63"/>
    <p:sldId id="344" r:id="rId64"/>
    <p:sldId id="348" r:id="rId65"/>
    <p:sldId id="349" r:id="rId66"/>
    <p:sldId id="350" r:id="rId67"/>
    <p:sldId id="351" r:id="rId68"/>
    <p:sldId id="352" r:id="rId69"/>
    <p:sldId id="274" r:id="rId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87" autoAdjust="0"/>
  </p:normalViewPr>
  <p:slideViewPr>
    <p:cSldViewPr snapToGrid="0">
      <p:cViewPr varScale="1">
        <p:scale>
          <a:sx n="92" d="100"/>
          <a:sy n="92" d="100"/>
        </p:scale>
        <p:origin x="6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7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97073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18662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267413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33612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167933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281995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503273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478658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337188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150581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2696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E01757-E667-4613-BE4B-3E73638EF006}"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4955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E01757-E667-4613-BE4B-3E73638EF006}"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24696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2502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695199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380906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17013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BE01757-E667-4613-BE4B-3E73638EF006}" type="datetimeFigureOut">
              <a:rPr lang="en-US" smtClean="0"/>
              <a:t>11/6/2025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AA5DF09-7617-4F07-81D5-1F0152CAB3C7}" type="slidenum">
              <a:rPr lang="en-US" smtClean="0"/>
              <a:t>‹#›</a:t>
            </a:fld>
            <a:endParaRPr lang="en-US"/>
          </a:p>
        </p:txBody>
      </p:sp>
    </p:spTree>
    <p:extLst>
      <p:ext uri="{BB962C8B-B14F-4D97-AF65-F5344CB8AC3E}">
        <p14:creationId xmlns:p14="http://schemas.microsoft.com/office/powerpoint/2010/main" val="393391312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138" y="1056904"/>
            <a:ext cx="11932919" cy="1282536"/>
          </a:xfrm>
        </p:spPr>
        <p:txBody>
          <a:bodyPr/>
          <a:lstStyle/>
          <a:p>
            <a:pPr algn="ctr"/>
            <a:br>
              <a:rPr lang="ro-RO" sz="4400" dirty="0">
                <a:latin typeface="Times New Roman" panose="02020603050405020304" pitchFamily="18" charset="0"/>
                <a:cs typeface="Times New Roman" panose="02020603050405020304" pitchFamily="18" charset="0"/>
              </a:rPr>
            </a:br>
            <a:br>
              <a:rPr lang="ro-RO" sz="4400" dirty="0">
                <a:latin typeface="Times New Roman" panose="02020603050405020304" pitchFamily="18" charset="0"/>
                <a:cs typeface="Times New Roman" panose="02020603050405020304" pitchFamily="18" charset="0"/>
              </a:rPr>
            </a:br>
            <a:endParaRPr lang="en-US" dirty="0">
              <a:latin typeface="Andalus" panose="02020603050405020304" pitchFamily="18" charset="-78"/>
              <a:cs typeface="Andalus" panose="02020603050405020304" pitchFamily="18" charset="-78"/>
            </a:endParaRPr>
          </a:p>
        </p:txBody>
      </p:sp>
      <p:sp>
        <p:nvSpPr>
          <p:cNvPr id="3" name="Subtitle 2"/>
          <p:cNvSpPr>
            <a:spLocks noGrp="1"/>
          </p:cNvSpPr>
          <p:nvPr>
            <p:ph type="subTitle" idx="1"/>
          </p:nvPr>
        </p:nvSpPr>
        <p:spPr>
          <a:xfrm>
            <a:off x="344384" y="1933621"/>
            <a:ext cx="11778342" cy="4810079"/>
          </a:xfrm>
        </p:spPr>
        <p:txBody>
          <a:bodyPr>
            <a:noAutofit/>
          </a:bodyPr>
          <a:lstStyle/>
          <a:p>
            <a:pPr algn="just"/>
            <a:r>
              <a:rPr lang="en-GB" sz="2400" dirty="0">
                <a:latin typeface="Times New Roman" pitchFamily="18" charset="0"/>
                <a:cs typeface="Times New Roman" pitchFamily="18" charset="0"/>
              </a:rPr>
              <a:t>9</a:t>
            </a:r>
            <a:r>
              <a:rPr lang="ru-RU" sz="2400" dirty="0">
                <a:latin typeface="Times New Roman" pitchFamily="18" charset="0"/>
                <a:cs typeface="Times New Roman" pitchFamily="18" charset="0"/>
              </a:rPr>
              <a:t>.1. Действие электрического тока на организм человека</a:t>
            </a:r>
            <a:r>
              <a:rPr lang="ro-RO"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algn="just"/>
            <a:r>
              <a:rPr lang="en-GB" sz="2400" dirty="0">
                <a:latin typeface="Times New Roman" pitchFamily="18" charset="0"/>
                <a:cs typeface="Times New Roman" pitchFamily="18" charset="0"/>
              </a:rPr>
              <a:t>9</a:t>
            </a:r>
            <a:r>
              <a:rPr lang="ru-RU" sz="2400" dirty="0">
                <a:latin typeface="Times New Roman" pitchFamily="18" charset="0"/>
                <a:cs typeface="Times New Roman" pitchFamily="18" charset="0"/>
              </a:rPr>
              <a:t>.</a:t>
            </a:r>
            <a:r>
              <a:rPr lang="ro-RO" sz="2400" b="1" dirty="0">
                <a:latin typeface="Times New Roman" pitchFamily="18" charset="0"/>
                <a:cs typeface="Times New Roman" pitchFamily="18" charset="0"/>
              </a:rPr>
              <a:t>2. </a:t>
            </a:r>
            <a:r>
              <a:rPr lang="ru-RU" sz="2400" b="1" dirty="0">
                <a:latin typeface="Times New Roman" pitchFamily="18" charset="0"/>
                <a:cs typeface="Times New Roman" pitchFamily="18" charset="0"/>
              </a:rPr>
              <a:t>Виды электрических травм</a:t>
            </a:r>
            <a:endParaRPr lang="ro-RO" sz="2400" dirty="0">
              <a:latin typeface="Times New Roman" pitchFamily="18" charset="0"/>
              <a:cs typeface="Times New Roman" pitchFamily="18" charset="0"/>
            </a:endParaRPr>
          </a:p>
          <a:p>
            <a:pPr algn="just"/>
            <a:r>
              <a:rPr lang="en-GB" sz="2400" dirty="0">
                <a:latin typeface="Times New Roman" pitchFamily="18" charset="0"/>
                <a:cs typeface="Times New Roman" pitchFamily="18" charset="0"/>
              </a:rPr>
              <a:t>9</a:t>
            </a:r>
            <a:r>
              <a:rPr lang="ro-RO" sz="2400" dirty="0">
                <a:latin typeface="Times New Roman" pitchFamily="18" charset="0"/>
                <a:cs typeface="Times New Roman" pitchFamily="18" charset="0"/>
              </a:rPr>
              <a:t>.3. </a:t>
            </a:r>
            <a:r>
              <a:rPr lang="ru-RU" sz="2400" dirty="0">
                <a:latin typeface="Times New Roman" pitchFamily="18" charset="0"/>
                <a:cs typeface="Times New Roman" pitchFamily="18" charset="0"/>
              </a:rPr>
              <a:t>Факторы, влияющие на исход поражения</a:t>
            </a:r>
            <a:r>
              <a:rPr lang="ro-RO"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algn="just"/>
            <a:r>
              <a:rPr lang="en-GB" sz="2400" dirty="0">
                <a:latin typeface="Times New Roman" pitchFamily="18" charset="0"/>
                <a:cs typeface="Times New Roman" pitchFamily="18" charset="0"/>
              </a:rPr>
              <a:t>9</a:t>
            </a:r>
            <a:r>
              <a:rPr lang="ro-RO" sz="2400" dirty="0">
                <a:latin typeface="Times New Roman" pitchFamily="18" charset="0"/>
                <a:cs typeface="Times New Roman" pitchFamily="18" charset="0"/>
              </a:rPr>
              <a:t>.4. </a:t>
            </a:r>
            <a:r>
              <a:rPr lang="ru-RU" sz="2400" dirty="0" err="1">
                <a:latin typeface="Times New Roman" pitchFamily="18" charset="0"/>
                <a:cs typeface="Times New Roman" pitchFamily="18" charset="0"/>
              </a:rPr>
              <a:t>Класификация</a:t>
            </a:r>
            <a:r>
              <a:rPr lang="ru-RU" sz="2400" dirty="0">
                <a:latin typeface="Times New Roman" pitchFamily="18" charset="0"/>
                <a:cs typeface="Times New Roman" pitchFamily="18" charset="0"/>
              </a:rPr>
              <a:t> помещений по электробезопасности</a:t>
            </a:r>
            <a:r>
              <a:rPr lang="ro-RO"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algn="just"/>
            <a:r>
              <a:rPr lang="en-GB" sz="2400" dirty="0">
                <a:latin typeface="Times New Roman" pitchFamily="18" charset="0"/>
                <a:cs typeface="Times New Roman" pitchFamily="18" charset="0"/>
              </a:rPr>
              <a:t>9</a:t>
            </a:r>
            <a:r>
              <a:rPr lang="ru-RU" sz="2400" dirty="0">
                <a:latin typeface="Times New Roman" pitchFamily="18" charset="0"/>
                <a:cs typeface="Times New Roman" pitchFamily="18" charset="0"/>
              </a:rPr>
              <a:t>.</a:t>
            </a:r>
            <a:r>
              <a:rPr lang="ro-RO" sz="2400" dirty="0">
                <a:latin typeface="Times New Roman" pitchFamily="18" charset="0"/>
                <a:cs typeface="Times New Roman" pitchFamily="18" charset="0"/>
              </a:rPr>
              <a:t>5</a:t>
            </a:r>
            <a:r>
              <a:rPr lang="ru-RU" sz="2400" dirty="0">
                <a:latin typeface="Times New Roman" pitchFamily="18" charset="0"/>
                <a:cs typeface="Times New Roman" pitchFamily="18" charset="0"/>
              </a:rPr>
              <a:t>. Защитные меры в электроустановках</a:t>
            </a:r>
          </a:p>
          <a:p>
            <a:pPr algn="just"/>
            <a:r>
              <a:rPr lang="en-GB" sz="2400">
                <a:latin typeface="Times New Roman" pitchFamily="18" charset="0"/>
                <a:cs typeface="Times New Roman" pitchFamily="18" charset="0"/>
              </a:rPr>
              <a:t>9</a:t>
            </a:r>
            <a:r>
              <a:rPr lang="ro-RO" sz="2400">
                <a:latin typeface="Times New Roman" pitchFamily="18" charset="0"/>
                <a:cs typeface="Times New Roman" pitchFamily="18" charset="0"/>
              </a:rPr>
              <a:t>.6</a:t>
            </a: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Оказание первой помощи</a:t>
            </a:r>
            <a:r>
              <a:rPr lang="ro-RO"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
        <p:nvSpPr>
          <p:cNvPr id="4" name="Прямоугольник 3"/>
          <p:cNvSpPr/>
          <p:nvPr/>
        </p:nvSpPr>
        <p:spPr>
          <a:xfrm>
            <a:off x="344384" y="1287290"/>
            <a:ext cx="10865922" cy="646331"/>
          </a:xfrm>
          <a:prstGeom prst="rect">
            <a:avLst/>
          </a:prstGeom>
        </p:spPr>
        <p:txBody>
          <a:bodyPr wrap="square">
            <a:spAutoFit/>
          </a:bodyPr>
          <a:lstStyle/>
          <a:p>
            <a:pPr algn="ctr"/>
            <a:r>
              <a:rPr lang="en-GB" sz="3600" b="1" dirty="0">
                <a:latin typeface="Times New Roman" pitchFamily="18" charset="0"/>
                <a:cs typeface="Times New Roman" pitchFamily="18" charset="0"/>
              </a:rPr>
              <a:t>9</a:t>
            </a:r>
            <a:r>
              <a:rPr lang="ru-RU" sz="3600" b="1" dirty="0">
                <a:latin typeface="Times New Roman" pitchFamily="18" charset="0"/>
                <a:cs typeface="Times New Roman" pitchFamily="18" charset="0"/>
              </a:rPr>
              <a:t>. ЭЛЕКТРОБЕЗОПАСНОСТЬ</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4200190668"/>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53789" cy="372782"/>
          </a:xfrm>
        </p:spPr>
        <p:txBody>
          <a:bodyPr/>
          <a:lstStyle/>
          <a:p>
            <a:endParaRPr lang="ru-RU" dirty="0"/>
          </a:p>
        </p:txBody>
      </p:sp>
      <p:sp>
        <p:nvSpPr>
          <p:cNvPr id="3" name="Объект 2"/>
          <p:cNvSpPr>
            <a:spLocks noGrp="1"/>
          </p:cNvSpPr>
          <p:nvPr>
            <p:ph idx="1"/>
          </p:nvPr>
        </p:nvSpPr>
        <p:spPr>
          <a:xfrm>
            <a:off x="431800" y="990600"/>
            <a:ext cx="11493500" cy="5257799"/>
          </a:xfrm>
        </p:spPr>
        <p:txBody>
          <a:bodyPr>
            <a:noAutofit/>
          </a:bodyPr>
          <a:lstStyle/>
          <a:p>
            <a:pPr marL="0" indent="0" algn="just">
              <a:buNone/>
            </a:pPr>
            <a:r>
              <a:rPr lang="ru-RU" sz="2400" dirty="0">
                <a:latin typeface="Times New Roman" pitchFamily="18" charset="0"/>
                <a:cs typeface="Times New Roman" pitchFamily="18" charset="0"/>
              </a:rPr>
              <a:t>	Ток 100мА и более (при 50 Гц), проходя через тело человека по пути рука-рука или рука-ноги, действует на мышцу сердца, расположенную глубоко в груди. Это весьма опасно для жизни человека, поскольку спустя 1-2с с момента замыкания цепи этого тока через человека может наступить фибрилляция сердца. При этом прекращается кровообращение, и, следовательно, в организме возникает недостаток кислорода, что,  приводит к прекращению дыхания, т.е. приводит к смерти. Токи, которые вызывают фибрилляцию сердца, называются </a:t>
            </a:r>
            <a:r>
              <a:rPr lang="ru-RU" sz="2400" b="1" dirty="0" err="1">
                <a:latin typeface="Times New Roman" pitchFamily="18" charset="0"/>
                <a:cs typeface="Times New Roman" pitchFamily="18" charset="0"/>
              </a:rPr>
              <a:t>фибрилляционными</a:t>
            </a:r>
            <a:r>
              <a:rPr lang="ru-RU" sz="2400" b="1" dirty="0">
                <a:latin typeface="Times New Roman" pitchFamily="18" charset="0"/>
                <a:cs typeface="Times New Roman" pitchFamily="18" charset="0"/>
              </a:rPr>
              <a:t>, а наименьший из них – пороговым </a:t>
            </a:r>
            <a:r>
              <a:rPr lang="ru-RU" sz="2400" b="1" dirty="0" err="1">
                <a:latin typeface="Times New Roman" pitchFamily="18" charset="0"/>
                <a:cs typeface="Times New Roman" pitchFamily="18" charset="0"/>
              </a:rPr>
              <a:t>фибрилляционным</a:t>
            </a:r>
            <a:r>
              <a:rPr lang="ru-RU" sz="2400" b="1" dirty="0">
                <a:latin typeface="Times New Roman" pitchFamily="18" charset="0"/>
                <a:cs typeface="Times New Roman" pitchFamily="18" charset="0"/>
              </a:rPr>
              <a:t> током</a:t>
            </a:r>
            <a:r>
              <a:rPr lang="ru-RU" sz="2400" dirty="0">
                <a:latin typeface="Times New Roman" pitchFamily="18" charset="0"/>
                <a:cs typeface="Times New Roman" pitchFamily="18" charset="0"/>
              </a:rPr>
              <a:t>.</a:t>
            </a:r>
          </a:p>
          <a:p>
            <a:pPr marL="0" indent="0" algn="just">
              <a:buNone/>
            </a:pPr>
            <a:r>
              <a:rPr lang="ru-RU" sz="2400" dirty="0">
                <a:latin typeface="Times New Roman" pitchFamily="18" charset="0"/>
                <a:cs typeface="Times New Roman" pitchFamily="18" charset="0"/>
              </a:rPr>
              <a:t>	При невысоких напряжениях (до 100 В) постоянный ток примерно в 3-4 раза менее опасен, чем переменный частотой 50 Гц; при напряжениях 400-500 В опасность их сравнивается, а при более высоких напряжениях постоянный ток даже опаснее переменного.</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550506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25189" cy="385482"/>
          </a:xfrm>
        </p:spPr>
        <p:txBody>
          <a:bodyPr/>
          <a:lstStyle/>
          <a:p>
            <a:endParaRPr lang="ru-RU" dirty="0"/>
          </a:p>
        </p:txBody>
      </p:sp>
      <p:sp>
        <p:nvSpPr>
          <p:cNvPr id="3" name="Объект 2"/>
          <p:cNvSpPr>
            <a:spLocks noGrp="1"/>
          </p:cNvSpPr>
          <p:nvPr>
            <p:ph idx="1"/>
          </p:nvPr>
        </p:nvSpPr>
        <p:spPr>
          <a:xfrm>
            <a:off x="673100" y="1054100"/>
            <a:ext cx="11226800" cy="5194299"/>
          </a:xfrm>
        </p:spPr>
        <p:txBody>
          <a:bodyPr>
            <a:noAutofit/>
          </a:bodyPr>
          <a:lstStyle/>
          <a:p>
            <a:pPr marL="0" indent="0" algn="just">
              <a:buNone/>
            </a:pPr>
            <a:r>
              <a:rPr lang="ru-RU" sz="2400" dirty="0">
                <a:latin typeface="Times New Roman" pitchFamily="18" charset="0"/>
                <a:cs typeface="Times New Roman" pitchFamily="18" charset="0"/>
              </a:rPr>
              <a:t>	Наиболее опасен ток промышленной частоты (20-100 Гц). Снижение опасности действия тока на живой организм заметно сказывается при частоте 1000 Гц и выше. Токи высокой частоты, вызывают только ожоги, не поражая внутренних органов. Это объясняется тем, что такие токи не способны вызывать возбуждение нервных и мышечных тканей.</a:t>
            </a:r>
          </a:p>
          <a:p>
            <a:pPr marL="0" indent="0" algn="just">
              <a:buNone/>
            </a:pPr>
            <a:r>
              <a:rPr lang="ru-RU" sz="2400" dirty="0">
                <a:latin typeface="Times New Roman" pitchFamily="18" charset="0"/>
                <a:cs typeface="Times New Roman" pitchFamily="18" charset="0"/>
              </a:rPr>
              <a:t>	Важное значение для исхода поражения имеет путь электрического тока через тело человека. Установлено, что ткани разных частей человеческого тела имеют различные удельные сопротивления. При прохождении тока через тело человека наибольшая часть тока проходит по пути наименьшего сопротивления, главным образом, вдоль кровеносных и лимфатических сосудов. Наиболее часты такие: </a:t>
            </a:r>
            <a:r>
              <a:rPr lang="ru-RU" sz="2400" i="1" dirty="0">
                <a:latin typeface="Times New Roman" pitchFamily="18" charset="0"/>
                <a:cs typeface="Times New Roman" pitchFamily="18" charset="0"/>
              </a:rPr>
              <a:t>рука-рука</a:t>
            </a:r>
            <a:r>
              <a:rPr lang="ro-RO" sz="2400" i="1" dirty="0">
                <a:latin typeface="Times New Roman" pitchFamily="18" charset="0"/>
                <a:cs typeface="Times New Roman" pitchFamily="18" charset="0"/>
              </a:rPr>
              <a:t>; </a:t>
            </a:r>
            <a:r>
              <a:rPr lang="ru-RU" sz="2400" i="1" dirty="0">
                <a:latin typeface="Times New Roman" pitchFamily="18" charset="0"/>
                <a:cs typeface="Times New Roman" pitchFamily="18" charset="0"/>
              </a:rPr>
              <a:t>правая рука-ноги</a:t>
            </a:r>
            <a:r>
              <a:rPr lang="ro-RO" sz="2400" i="1" dirty="0">
                <a:latin typeface="Times New Roman" pitchFamily="18" charset="0"/>
                <a:cs typeface="Times New Roman" pitchFamily="18" charset="0"/>
              </a:rPr>
              <a:t>; </a:t>
            </a:r>
            <a:r>
              <a:rPr lang="ru-RU" sz="2400" i="1" dirty="0">
                <a:latin typeface="Times New Roman" pitchFamily="18" charset="0"/>
                <a:cs typeface="Times New Roman" pitchFamily="18" charset="0"/>
              </a:rPr>
              <a:t>левая рука-ноги</a:t>
            </a:r>
            <a:r>
              <a:rPr lang="ro-RO" sz="2400" i="1" dirty="0">
                <a:latin typeface="Times New Roman" pitchFamily="18" charset="0"/>
                <a:cs typeface="Times New Roman" pitchFamily="18" charset="0"/>
              </a:rPr>
              <a:t>; </a:t>
            </a:r>
            <a:r>
              <a:rPr lang="ru-RU" sz="2400" i="1" dirty="0">
                <a:latin typeface="Times New Roman" pitchFamily="18" charset="0"/>
                <a:cs typeface="Times New Roman" pitchFamily="18" charset="0"/>
              </a:rPr>
              <a:t>нога-нога</a:t>
            </a:r>
            <a:r>
              <a:rPr lang="ro-RO" sz="2400" i="1" dirty="0">
                <a:latin typeface="Times New Roman" pitchFamily="18" charset="0"/>
                <a:cs typeface="Times New Roman" pitchFamily="18" charset="0"/>
              </a:rPr>
              <a:t>; </a:t>
            </a:r>
            <a:r>
              <a:rPr lang="ru-RU" sz="2400" i="1" dirty="0">
                <a:latin typeface="Times New Roman" pitchFamily="18" charset="0"/>
                <a:cs typeface="Times New Roman" pitchFamily="18" charset="0"/>
              </a:rPr>
              <a:t>голова-ноги</a:t>
            </a:r>
            <a:r>
              <a:rPr lang="ro-RO" sz="2400" i="1" dirty="0">
                <a:latin typeface="Times New Roman" pitchFamily="18" charset="0"/>
                <a:cs typeface="Times New Roman" pitchFamily="18" charset="0"/>
              </a:rPr>
              <a:t>; </a:t>
            </a:r>
            <a:r>
              <a:rPr lang="ru-RU" sz="2400" i="1" dirty="0">
                <a:latin typeface="Times New Roman" pitchFamily="18" charset="0"/>
                <a:cs typeface="Times New Roman" pitchFamily="18" charset="0"/>
              </a:rPr>
              <a:t>голова-руки.</a:t>
            </a: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693419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75989" cy="258482"/>
          </a:xfrm>
        </p:spPr>
        <p:txBody>
          <a:bodyPr/>
          <a:lstStyle/>
          <a:p>
            <a:endParaRPr lang="ru-RU" dirty="0"/>
          </a:p>
        </p:txBody>
      </p:sp>
      <p:sp>
        <p:nvSpPr>
          <p:cNvPr id="3" name="Объект 2"/>
          <p:cNvSpPr>
            <a:spLocks noGrp="1"/>
          </p:cNvSpPr>
          <p:nvPr>
            <p:ph idx="1"/>
          </p:nvPr>
        </p:nvSpPr>
        <p:spPr>
          <a:xfrm>
            <a:off x="444500" y="1079500"/>
            <a:ext cx="11595100" cy="5168899"/>
          </a:xfrm>
        </p:spPr>
        <p:txBody>
          <a:bodyPr>
            <a:normAutofit/>
          </a:bodyPr>
          <a:lstStyle/>
          <a:p>
            <a:pPr marL="0" indent="0" algn="just">
              <a:buNone/>
            </a:pPr>
            <a:r>
              <a:rPr lang="ru-RU" sz="2400" dirty="0">
                <a:latin typeface="Times New Roman" pitchFamily="18" charset="0"/>
                <a:cs typeface="Times New Roman" pitchFamily="18" charset="0"/>
              </a:rPr>
              <a:t>	</a:t>
            </a:r>
            <a:r>
              <a:rPr lang="ru-RU" sz="2800" dirty="0">
                <a:latin typeface="Times New Roman" pitchFamily="18" charset="0"/>
                <a:cs typeface="Times New Roman" pitchFamily="18" charset="0"/>
              </a:rPr>
              <a:t>Наиболее опасным </a:t>
            </a:r>
            <a:r>
              <a:rPr lang="ru-RU" sz="2800" b="1" dirty="0">
                <a:latin typeface="Times New Roman" pitchFamily="18" charset="0"/>
                <a:cs typeface="Times New Roman" pitchFamily="18" charset="0"/>
              </a:rPr>
              <a:t>является путь тока вдоль тела</a:t>
            </a:r>
            <a:r>
              <a:rPr lang="ru-RU" sz="2800" dirty="0">
                <a:latin typeface="Times New Roman" pitchFamily="18" charset="0"/>
                <a:cs typeface="Times New Roman" pitchFamily="18" charset="0"/>
              </a:rPr>
              <a:t>, например, от руки к ноге или через сердце, голову, спинной мозг человека. 	Вопреки установившемуся мнению наибольшая величина тока через сердце оказывается не по пути левая рука – ноги, а по пути правя рука – ноги. Это объясняется тем, что большая часть тока входит в сердце по продольной его оси, лежащей по пути правая рука – ноги.</a:t>
            </a:r>
          </a:p>
          <a:p>
            <a:pPr marL="0" indent="0" algn="just">
              <a:buNone/>
            </a:pPr>
            <a:r>
              <a:rPr lang="ru-RU" sz="2800" dirty="0">
                <a:latin typeface="Times New Roman" pitchFamily="18" charset="0"/>
                <a:cs typeface="Times New Roman" pitchFamily="18" charset="0"/>
              </a:rPr>
              <a:t>	Одним из факторов, влияющих на исход поражения, является </a:t>
            </a:r>
            <a:r>
              <a:rPr lang="ru-RU" sz="2800" b="1" dirty="0">
                <a:latin typeface="Times New Roman" pitchFamily="18" charset="0"/>
                <a:cs typeface="Times New Roman" pitchFamily="18" charset="0"/>
              </a:rPr>
              <a:t>сопротивление тела человека</a:t>
            </a:r>
            <a:r>
              <a:rPr lang="ru-RU" sz="2800" dirty="0">
                <a:latin typeface="Times New Roman" pitchFamily="18" charset="0"/>
                <a:cs typeface="Times New Roman" pitchFamily="18" charset="0"/>
              </a:rPr>
              <a:t>. Электрическое сопротивление тела человека – это сопротивление току, проходящему по участку тела.</a:t>
            </a:r>
          </a:p>
          <a:p>
            <a:endParaRPr lang="ru-RU" dirty="0"/>
          </a:p>
        </p:txBody>
      </p:sp>
    </p:spTree>
    <p:extLst>
      <p:ext uri="{BB962C8B-B14F-4D97-AF65-F5344CB8AC3E}">
        <p14:creationId xmlns:p14="http://schemas.microsoft.com/office/powerpoint/2010/main" val="694605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63289" cy="385482"/>
          </a:xfrm>
        </p:spPr>
        <p:txBody>
          <a:bodyPr/>
          <a:lstStyle/>
          <a:p>
            <a:endParaRPr lang="ru-RU" dirty="0"/>
          </a:p>
        </p:txBody>
      </p:sp>
      <p:sp>
        <p:nvSpPr>
          <p:cNvPr id="3" name="Объект 2"/>
          <p:cNvSpPr>
            <a:spLocks noGrp="1"/>
          </p:cNvSpPr>
          <p:nvPr>
            <p:ph idx="1"/>
          </p:nvPr>
        </p:nvSpPr>
        <p:spPr>
          <a:xfrm>
            <a:off x="419100" y="1041400"/>
            <a:ext cx="11315700" cy="5206999"/>
          </a:xfrm>
        </p:spPr>
        <p:txBody>
          <a:bodyPr>
            <a:noAutofit/>
          </a:bodyPr>
          <a:lstStyle/>
          <a:p>
            <a:pPr marL="0" indent="0" algn="just">
              <a:buNone/>
            </a:pPr>
            <a:r>
              <a:rPr lang="ru-RU" sz="2400" dirty="0">
                <a:latin typeface="Times New Roman" pitchFamily="18" charset="0"/>
                <a:cs typeface="Times New Roman" pitchFamily="18" charset="0"/>
              </a:rPr>
              <a:t>	</a:t>
            </a:r>
            <a:r>
              <a:rPr lang="ru-RU" sz="2800" dirty="0">
                <a:latin typeface="Times New Roman" pitchFamily="18" charset="0"/>
                <a:cs typeface="Times New Roman" pitchFamily="18" charset="0"/>
              </a:rPr>
              <a:t>Кожа состоит из двух основных слоёв: наружного – эпидермиса и внутреннего – дермы. Эпидермис, в свою очередь, также имеет несколько слоёв. Верхний, самый толстый слой называется роговым (омертвевшие ороговевшие клетки), а слой, находящийся под ним, - ростковым (живые клетки). </a:t>
            </a:r>
          </a:p>
          <a:p>
            <a:pPr marL="0" indent="0" algn="just">
              <a:buNone/>
            </a:pPr>
            <a:r>
              <a:rPr lang="ru-RU" sz="2800" dirty="0">
                <a:latin typeface="Times New Roman" pitchFamily="18" charset="0"/>
                <a:cs typeface="Times New Roman" pitchFamily="18" charset="0"/>
              </a:rPr>
              <a:t>	В сухом незагрязненном состоянии роговой слой можно рассматривать как диэлектрик, его удельное сопротивление в 1000 раз превышает сопротивление других слоёв кожи и внутренних тканей организма. Электрическое сопротивление дермы незначительно, оно во много раз меньше сопротивления рогового слоя. </a:t>
            </a:r>
          </a:p>
        </p:txBody>
      </p:sp>
    </p:spTree>
    <p:extLst>
      <p:ext uri="{BB962C8B-B14F-4D97-AF65-F5344CB8AC3E}">
        <p14:creationId xmlns:p14="http://schemas.microsoft.com/office/powerpoint/2010/main" val="451697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23589" cy="347382"/>
          </a:xfrm>
        </p:spPr>
        <p:txBody>
          <a:bodyPr/>
          <a:lstStyle/>
          <a:p>
            <a:endParaRPr lang="ru-RU" dirty="0"/>
          </a:p>
        </p:txBody>
      </p:sp>
      <p:sp>
        <p:nvSpPr>
          <p:cNvPr id="3" name="Объект 2"/>
          <p:cNvSpPr>
            <a:spLocks noGrp="1"/>
          </p:cNvSpPr>
          <p:nvPr>
            <p:ph idx="1"/>
          </p:nvPr>
        </p:nvSpPr>
        <p:spPr>
          <a:xfrm>
            <a:off x="419100" y="1130300"/>
            <a:ext cx="11455400" cy="5118099"/>
          </a:xfrm>
        </p:spPr>
        <p:txBody>
          <a:bodyPr>
            <a:normAutofit/>
          </a:bodyPr>
          <a:lstStyle/>
          <a:p>
            <a:pPr marL="0" indent="0" algn="just">
              <a:buNone/>
            </a:pPr>
            <a:r>
              <a:rPr lang="ru-RU" sz="2400" dirty="0">
                <a:latin typeface="Times New Roman" pitchFamily="18" charset="0"/>
                <a:cs typeface="Times New Roman" pitchFamily="18" charset="0"/>
              </a:rPr>
              <a:t>	Величина сопротивления </a:t>
            </a:r>
            <a:r>
              <a:rPr lang="ru-RU" sz="2400" dirty="0" err="1">
                <a:latin typeface="Times New Roman" pitchFamily="18" charset="0"/>
                <a:cs typeface="Times New Roman" pitchFamily="18" charset="0"/>
              </a:rPr>
              <a:t>r</a:t>
            </a:r>
            <a:r>
              <a:rPr lang="ru-RU" sz="2400" baseline="-25000" dirty="0" err="1">
                <a:latin typeface="Times New Roman" pitchFamily="18" charset="0"/>
                <a:cs typeface="Times New Roman" pitchFamily="18" charset="0"/>
              </a:rPr>
              <a:t>нр</a:t>
            </a:r>
            <a:r>
              <a:rPr lang="ru-RU" sz="2400" baseline="-25000" dirty="0">
                <a:latin typeface="Times New Roman" pitchFamily="18" charset="0"/>
                <a:cs typeface="Times New Roman" pitchFamily="18" charset="0"/>
              </a:rPr>
              <a:t> </a:t>
            </a:r>
            <a:r>
              <a:rPr lang="ru-RU" sz="2400" dirty="0">
                <a:latin typeface="Times New Roman" pitchFamily="18" charset="0"/>
                <a:cs typeface="Times New Roman" pitchFamily="18" charset="0"/>
              </a:rPr>
              <a:t>человека зависит от состояния рогового слоя кожи, наличия на ее поверхности влаги и загрязнения, частоты тока и длительности протекания тока. Повреждения рогового слоя (порезы, царапины, ссадины и другие микротравмы), а также увлажнение, </a:t>
            </a:r>
            <a:r>
              <a:rPr lang="ru-RU" sz="2400" dirty="0" err="1">
                <a:latin typeface="Times New Roman" pitchFamily="18" charset="0"/>
                <a:cs typeface="Times New Roman" pitchFamily="18" charset="0"/>
              </a:rPr>
              <a:t>потовыделение</a:t>
            </a:r>
            <a:r>
              <a:rPr lang="ru-RU" sz="2400" dirty="0">
                <a:latin typeface="Times New Roman" pitchFamily="18" charset="0"/>
                <a:cs typeface="Times New Roman" pitchFamily="18" charset="0"/>
              </a:rPr>
              <a:t> и загрязнение кожи снижают сопротивление тела человека, что увеличивает опасность его поражения электрическим током. Загрязнение кожи различными веществами, в особенности хорошо проводящими электрический ток (металлическая или угольная пыль, окалина и т.п.), снижает ее сопротивление.	Разные участки тела имеют различную толщину рогового слоя кожи и неравномерное распределение потовых желез, поэтому обладают неодинаковым сопротивлением. С увеличением силы тока и времени его прохождения сопротивление тела падает, так как при этом усиливается местный нагрев кожи, а это приводит к расширению сосудов и, следовательно, к усилению снабжения этого участка кровью и к увеличению </a:t>
            </a:r>
            <a:r>
              <a:rPr lang="ru-RU" sz="2400" dirty="0" err="1">
                <a:latin typeface="Times New Roman" pitchFamily="18" charset="0"/>
                <a:cs typeface="Times New Roman" pitchFamily="18" charset="0"/>
              </a:rPr>
              <a:t>потовыделения</a:t>
            </a:r>
            <a:r>
              <a:rPr lang="ru-RU" sz="2400" dirty="0">
                <a:latin typeface="Times New Roman" pitchFamily="18" charset="0"/>
                <a:cs typeface="Times New Roman" pitchFamily="18" charset="0"/>
              </a:rPr>
              <a:t>.</a:t>
            </a:r>
          </a:p>
          <a:p>
            <a:endParaRPr lang="ru-RU" dirty="0"/>
          </a:p>
        </p:txBody>
      </p:sp>
    </p:spTree>
    <p:extLst>
      <p:ext uri="{BB962C8B-B14F-4D97-AF65-F5344CB8AC3E}">
        <p14:creationId xmlns:p14="http://schemas.microsoft.com/office/powerpoint/2010/main" val="3388969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28389" cy="1400530"/>
          </a:xfrm>
        </p:spPr>
        <p:txBody>
          <a:bodyPr/>
          <a:lstStyle/>
          <a:p>
            <a:pPr algn="ctr"/>
            <a:r>
              <a:rPr lang="ru-RU" sz="3600" b="1" dirty="0">
                <a:latin typeface="Times New Roman" pitchFamily="18" charset="0"/>
                <a:cs typeface="Times New Roman" pitchFamily="18" charset="0"/>
              </a:rPr>
              <a:t>8</a:t>
            </a:r>
            <a:r>
              <a:rPr lang="ro-RO" sz="3600" b="1" dirty="0">
                <a:latin typeface="Times New Roman" pitchFamily="18" charset="0"/>
                <a:cs typeface="Times New Roman" pitchFamily="18" charset="0"/>
              </a:rPr>
              <a:t>.4. </a:t>
            </a:r>
            <a:r>
              <a:rPr lang="ru-RU" sz="3600" b="1" dirty="0" err="1">
                <a:latin typeface="Times New Roman" pitchFamily="18" charset="0"/>
                <a:cs typeface="Times New Roman" pitchFamily="18" charset="0"/>
              </a:rPr>
              <a:t>Класификация</a:t>
            </a:r>
            <a:r>
              <a:rPr lang="ru-RU" sz="3600" b="1" dirty="0">
                <a:latin typeface="Times New Roman" pitchFamily="18" charset="0"/>
                <a:cs typeface="Times New Roman" pitchFamily="18" charset="0"/>
              </a:rPr>
              <a:t> помещений по электробезопасности</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482600" y="1651000"/>
            <a:ext cx="11506200" cy="4597399"/>
          </a:xfrm>
        </p:spPr>
        <p:txBody>
          <a:bodyPr>
            <a:noAutofit/>
          </a:bodyPr>
          <a:lstStyle/>
          <a:p>
            <a:pPr marL="0" indent="0" algn="just">
              <a:buNone/>
            </a:pP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Электропомещения</a:t>
            </a:r>
            <a:r>
              <a:rPr lang="ru-RU" sz="2800" dirty="0">
                <a:latin typeface="Times New Roman" pitchFamily="18" charset="0"/>
                <a:cs typeface="Times New Roman" pitchFamily="18" charset="0"/>
              </a:rPr>
              <a:t> классифицируются </a:t>
            </a:r>
            <a:r>
              <a:rPr lang="ru-RU" sz="2800" i="1" dirty="0">
                <a:latin typeface="Times New Roman" pitchFamily="18" charset="0"/>
                <a:cs typeface="Times New Roman" pitchFamily="18" charset="0"/>
              </a:rPr>
              <a:t>по степени взрывоопасности и </a:t>
            </a:r>
            <a:r>
              <a:rPr lang="ru-RU" sz="2800" i="1" dirty="0" err="1">
                <a:latin typeface="Times New Roman" pitchFamily="18" charset="0"/>
                <a:cs typeface="Times New Roman" pitchFamily="18" charset="0"/>
              </a:rPr>
              <a:t>пожароопасности</a:t>
            </a:r>
            <a:r>
              <a:rPr lang="ru-RU" sz="2800" i="1" dirty="0">
                <a:latin typeface="Times New Roman" pitchFamily="18" charset="0"/>
                <a:cs typeface="Times New Roman" pitchFamily="18" charset="0"/>
              </a:rPr>
              <a:t>, а также по степени опасности поражения людей электрическим током. </a:t>
            </a:r>
            <a:endParaRPr lang="ru-RU" sz="2800" dirty="0">
              <a:latin typeface="Times New Roman" pitchFamily="18" charset="0"/>
              <a:cs typeface="Times New Roman" pitchFamily="18" charset="0"/>
            </a:endParaRPr>
          </a:p>
          <a:p>
            <a:pPr marL="0" indent="0" algn="just">
              <a:buNone/>
            </a:pPr>
            <a:r>
              <a:rPr lang="ru-RU" sz="2800" dirty="0">
                <a:latin typeface="Times New Roman" pitchFamily="18" charset="0"/>
                <a:cs typeface="Times New Roman" pitchFamily="18" charset="0"/>
              </a:rPr>
              <a:t>	Установки называются </a:t>
            </a:r>
            <a:r>
              <a:rPr lang="ru-RU" sz="2800" i="1" dirty="0">
                <a:latin typeface="Times New Roman" pitchFamily="18" charset="0"/>
                <a:cs typeface="Times New Roman" pitchFamily="18" charset="0"/>
              </a:rPr>
              <a:t>взрывоопасными</a:t>
            </a:r>
            <a:r>
              <a:rPr lang="ru-RU" sz="2800" dirty="0">
                <a:latin typeface="Times New Roman" pitchFamily="18" charset="0"/>
                <a:cs typeface="Times New Roman" pitchFamily="18" charset="0"/>
              </a:rPr>
              <a:t>, если в них по условиям технологического процесса могут образовываться взрывоопасные смеси горючих газов, паров с воздухом, кислородом или с другими окислителями - газами, а также горючая пыль или волокна во взвешенном состоянии.</a:t>
            </a:r>
          </a:p>
          <a:p>
            <a:pPr marL="0" indent="0" algn="just">
              <a:buNone/>
            </a:pPr>
            <a:r>
              <a:rPr lang="ru-RU" sz="2800" dirty="0">
                <a:latin typeface="Times New Roman" pitchFamily="18" charset="0"/>
                <a:cs typeface="Times New Roman" pitchFamily="18" charset="0"/>
              </a:rPr>
              <a:t>	 Все помещения и установки по взрывоопасности подразделяются на </a:t>
            </a:r>
            <a:r>
              <a:rPr lang="ru-RU" sz="2800" i="1" dirty="0">
                <a:latin typeface="Times New Roman" pitchFamily="18" charset="0"/>
                <a:cs typeface="Times New Roman" pitchFamily="18" charset="0"/>
              </a:rPr>
              <a:t>шесть классов</a:t>
            </a:r>
            <a:r>
              <a:rPr lang="ru-RU" sz="2800" dirty="0">
                <a:latin typeface="Times New Roman" pitchFamily="18" charset="0"/>
                <a:cs typeface="Times New Roman" pitchFamily="18" charset="0"/>
              </a:rPr>
              <a:t>. </a:t>
            </a: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600628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25189" cy="423582"/>
          </a:xfrm>
        </p:spPr>
        <p:txBody>
          <a:bodyPr/>
          <a:lstStyle/>
          <a:p>
            <a:endParaRPr lang="ru-RU" dirty="0"/>
          </a:p>
        </p:txBody>
      </p:sp>
      <p:sp>
        <p:nvSpPr>
          <p:cNvPr id="3" name="Объект 2"/>
          <p:cNvSpPr>
            <a:spLocks noGrp="1"/>
          </p:cNvSpPr>
          <p:nvPr>
            <p:ph idx="1"/>
          </p:nvPr>
        </p:nvSpPr>
        <p:spPr>
          <a:xfrm>
            <a:off x="419100" y="1092200"/>
            <a:ext cx="11493500" cy="5156199"/>
          </a:xfrm>
        </p:spPr>
        <p:txBody>
          <a:bodyPr>
            <a:normAutofit/>
          </a:bodyPr>
          <a:lstStyle/>
          <a:p>
            <a:pPr marL="0" indent="0" algn="just">
              <a:buNone/>
            </a:pPr>
            <a:r>
              <a:rPr lang="ru-RU" sz="2400" i="1" dirty="0">
                <a:latin typeface="Times New Roman" pitchFamily="18" charset="0"/>
                <a:cs typeface="Times New Roman" pitchFamily="18" charset="0"/>
              </a:rPr>
              <a:t>	К классу B-I</a:t>
            </a:r>
            <a:r>
              <a:rPr lang="ru-RU" sz="2400" dirty="0">
                <a:latin typeface="Times New Roman" pitchFamily="18" charset="0"/>
                <a:cs typeface="Times New Roman" pitchFamily="18" charset="0"/>
              </a:rPr>
              <a:t> относятся такие помещения, в которых выделяются горючие газы или пары в таком количестве и обладающие такими свойствами, что вместе с воздухом или другими окислителями могут образовывать взрывоопасные смеси при нормальных недлительных режимах работы.</a:t>
            </a:r>
          </a:p>
          <a:p>
            <a:pPr marL="0" indent="0" algn="just">
              <a:buNone/>
            </a:pP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К классу В-</a:t>
            </a:r>
            <a:r>
              <a:rPr lang="ru-RU" sz="2400" i="1" dirty="0" err="1">
                <a:latin typeface="Times New Roman" pitchFamily="18" charset="0"/>
                <a:cs typeface="Times New Roman" pitchFamily="18" charset="0"/>
              </a:rPr>
              <a:t>Ia</a:t>
            </a:r>
            <a:r>
              <a:rPr lang="ru-RU" sz="2400" dirty="0">
                <a:latin typeface="Times New Roman" pitchFamily="18" charset="0"/>
                <a:cs typeface="Times New Roman" pitchFamily="18" charset="0"/>
              </a:rPr>
              <a:t> относятся такие помещения, в которых взрывоопасные смеси появляются только в аварийных случаях. </a:t>
            </a:r>
          </a:p>
          <a:p>
            <a:pPr marL="0" indent="0" algn="just">
              <a:buNone/>
            </a:pPr>
            <a:r>
              <a:rPr lang="ru-RU" sz="2400" dirty="0">
                <a:latin typeface="Times New Roman" pitchFamily="18" charset="0"/>
                <a:cs typeface="Times New Roman" pitchFamily="18" charset="0"/>
              </a:rPr>
              <a:t>	Если же горючие газы обладают высоким нижним пределом </a:t>
            </a:r>
            <a:r>
              <a:rPr lang="ru-RU" sz="2400" dirty="0" err="1">
                <a:latin typeface="Times New Roman" pitchFamily="18" charset="0"/>
                <a:cs typeface="Times New Roman" pitchFamily="18" charset="0"/>
              </a:rPr>
              <a:t>взрываемости</a:t>
            </a:r>
            <a:r>
              <a:rPr lang="ru-RU" sz="2400" dirty="0">
                <a:latin typeface="Times New Roman" pitchFamily="18" charset="0"/>
                <a:cs typeface="Times New Roman" pitchFamily="18" charset="0"/>
              </a:rPr>
              <a:t> и резким запахом, а также, если количество горючих газов и легковоспламеняющихся жидкостей в помещении невелико и не составляет общей взрывоопасной концентрации, такие помещения относят к </a:t>
            </a:r>
            <a:r>
              <a:rPr lang="ru-RU" sz="2400" i="1" dirty="0">
                <a:latin typeface="Times New Roman" pitchFamily="18" charset="0"/>
                <a:cs typeface="Times New Roman" pitchFamily="18" charset="0"/>
              </a:rPr>
              <a:t>классу B-</a:t>
            </a:r>
            <a:r>
              <a:rPr lang="ru-RU" sz="2400" i="1" dirty="0" err="1">
                <a:latin typeface="Times New Roman" pitchFamily="18" charset="0"/>
                <a:cs typeface="Times New Roman" pitchFamily="18" charset="0"/>
              </a:rPr>
              <a:t>Iб</a:t>
            </a:r>
            <a:r>
              <a:rPr lang="ru-RU" sz="2400" i="1" dirty="0">
                <a:latin typeface="Times New Roman" pitchFamily="18" charset="0"/>
                <a:cs typeface="Times New Roman" pitchFamily="18" charset="0"/>
              </a:rPr>
              <a:t>.</a:t>
            </a:r>
            <a:r>
              <a:rPr lang="ru-RU" sz="2400" dirty="0">
                <a:latin typeface="Times New Roman" pitchFamily="18" charset="0"/>
                <a:cs typeface="Times New Roman" pitchFamily="18" charset="0"/>
              </a:rPr>
              <a:t> При условии, что работа в помещениях класса B-</a:t>
            </a:r>
            <a:r>
              <a:rPr lang="ru-RU" sz="2400" dirty="0" err="1">
                <a:latin typeface="Times New Roman" pitchFamily="18" charset="0"/>
                <a:cs typeface="Times New Roman" pitchFamily="18" charset="0"/>
              </a:rPr>
              <a:t>Iб</a:t>
            </a:r>
            <a:r>
              <a:rPr lang="ru-RU" sz="2400" dirty="0">
                <a:latin typeface="Times New Roman" pitchFamily="18" charset="0"/>
                <a:cs typeface="Times New Roman" pitchFamily="18" charset="0"/>
              </a:rPr>
              <a:t> производится в вытяжных шкафах или под вытяжными зонтами, эти помещения относят к невзрывоопасным. </a:t>
            </a:r>
          </a:p>
          <a:p>
            <a:endParaRPr lang="ru-RU" dirty="0"/>
          </a:p>
        </p:txBody>
      </p:sp>
    </p:spTree>
    <p:extLst>
      <p:ext uri="{BB962C8B-B14F-4D97-AF65-F5344CB8AC3E}">
        <p14:creationId xmlns:p14="http://schemas.microsoft.com/office/powerpoint/2010/main" val="2713902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52189" cy="398182"/>
          </a:xfrm>
        </p:spPr>
        <p:txBody>
          <a:bodyPr/>
          <a:lstStyle/>
          <a:p>
            <a:endParaRPr lang="ru-RU" dirty="0"/>
          </a:p>
        </p:txBody>
      </p:sp>
      <p:sp>
        <p:nvSpPr>
          <p:cNvPr id="3" name="Объект 2"/>
          <p:cNvSpPr>
            <a:spLocks noGrp="1"/>
          </p:cNvSpPr>
          <p:nvPr>
            <p:ph idx="1"/>
          </p:nvPr>
        </p:nvSpPr>
        <p:spPr>
          <a:xfrm>
            <a:off x="393700" y="1066800"/>
            <a:ext cx="11658600" cy="5181599"/>
          </a:xfrm>
        </p:spPr>
        <p:txBody>
          <a:bodyPr>
            <a:normAutofit/>
          </a:bodyPr>
          <a:lstStyle/>
          <a:p>
            <a:pPr marL="0" indent="0" algn="just">
              <a:buNone/>
            </a:pPr>
            <a:r>
              <a:rPr lang="ru-RU" sz="2400" dirty="0">
                <a:latin typeface="Times New Roman" pitchFamily="18" charset="0"/>
                <a:cs typeface="Times New Roman" pitchFamily="18" charset="0"/>
              </a:rPr>
              <a:t>	Наружные установки, в которых наличие взрывоопасных газов, паров, горючих и легковоспламеняющихся жидкостей, создающих взрывоопасные смеси, возможно только в результате аварий или неисправностей, </a:t>
            </a:r>
            <a:r>
              <a:rPr lang="ru-RU" sz="2400" i="1" dirty="0">
                <a:latin typeface="Times New Roman" pitchFamily="18" charset="0"/>
                <a:cs typeface="Times New Roman" pitchFamily="18" charset="0"/>
              </a:rPr>
              <a:t>относятся к классу В-1г</a:t>
            </a:r>
            <a:r>
              <a:rPr lang="ru-RU" sz="2400" dirty="0">
                <a:latin typeface="Times New Roman" pitchFamily="18" charset="0"/>
                <a:cs typeface="Times New Roman" pitchFamily="18" charset="0"/>
              </a:rPr>
              <a:t>. </a:t>
            </a:r>
          </a:p>
          <a:p>
            <a:pPr marL="0" indent="0" algn="just">
              <a:buNone/>
            </a:pP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К классу В-ІІ</a:t>
            </a:r>
            <a:r>
              <a:rPr lang="ru-RU" sz="2400" dirty="0">
                <a:latin typeface="Times New Roman" pitchFamily="18" charset="0"/>
                <a:cs typeface="Times New Roman" pitchFamily="18" charset="0"/>
              </a:rPr>
              <a:t> относятся помещения, в которых выделяются горючие пыль и волокна, переходящие во взвешенное состояние и обладающие свойствами образовывать взрывоопасные смеси с воздухом или другими окислителями при нормальных недлительных режимах работы. </a:t>
            </a:r>
          </a:p>
          <a:p>
            <a:pPr marL="0" indent="0" algn="just">
              <a:buNone/>
            </a:pPr>
            <a:r>
              <a:rPr lang="ru-RU" sz="2400" dirty="0">
                <a:latin typeface="Times New Roman" pitchFamily="18" charset="0"/>
                <a:cs typeface="Times New Roman" pitchFamily="18" charset="0"/>
              </a:rPr>
              <a:t>	Если эти состояния возможны только в результате аварии или неисправности, такие помещения </a:t>
            </a:r>
            <a:r>
              <a:rPr lang="ru-RU" sz="2400" i="1" dirty="0">
                <a:latin typeface="Times New Roman" pitchFamily="18" charset="0"/>
                <a:cs typeface="Times New Roman" pitchFamily="18" charset="0"/>
              </a:rPr>
              <a:t>относят к классу В-</a:t>
            </a:r>
            <a:r>
              <a:rPr lang="ru-RU" sz="2400" i="1" dirty="0" err="1">
                <a:latin typeface="Times New Roman" pitchFamily="18" charset="0"/>
                <a:cs typeface="Times New Roman" pitchFamily="18" charset="0"/>
              </a:rPr>
              <a:t>ІІа</a:t>
            </a:r>
            <a:r>
              <a:rPr lang="ru-RU" sz="2400" dirty="0">
                <a:latin typeface="Times New Roman" pitchFamily="18" charset="0"/>
                <a:cs typeface="Times New Roman" pitchFamily="18" charset="0"/>
              </a:rPr>
              <a:t>. 	Помещения с установками, в которых применяют или хранят горючие вещества, называются </a:t>
            </a:r>
            <a:r>
              <a:rPr lang="ru-RU" sz="2400" b="1" dirty="0">
                <a:latin typeface="Times New Roman" pitchFamily="18" charset="0"/>
                <a:cs typeface="Times New Roman" pitchFamily="18" charset="0"/>
              </a:rPr>
              <a:t>пожароопасными.</a:t>
            </a:r>
            <a:endParaRPr lang="ru-RU" sz="2400" dirty="0">
              <a:latin typeface="Times New Roman" pitchFamily="18" charset="0"/>
              <a:cs typeface="Times New Roman" pitchFamily="18" charset="0"/>
            </a:endParaRPr>
          </a:p>
          <a:p>
            <a:pPr marL="0" indent="0" algn="just">
              <a:buNone/>
            </a:pPr>
            <a:r>
              <a:rPr lang="ru-RU" sz="2400" dirty="0">
                <a:latin typeface="Times New Roman" pitchFamily="18" charset="0"/>
                <a:cs typeface="Times New Roman" pitchFamily="18" charset="0"/>
              </a:rPr>
              <a:t>	В зависимости от степени </a:t>
            </a:r>
            <a:r>
              <a:rPr lang="ru-RU" sz="2400" dirty="0" err="1">
                <a:latin typeface="Times New Roman" pitchFamily="18" charset="0"/>
                <a:cs typeface="Times New Roman" pitchFamily="18" charset="0"/>
              </a:rPr>
              <a:t>пожароопасности</a:t>
            </a:r>
            <a:r>
              <a:rPr lang="ru-RU" sz="2400" dirty="0">
                <a:latin typeface="Times New Roman" pitchFamily="18" charset="0"/>
                <a:cs typeface="Times New Roman" pitchFamily="18" charset="0"/>
              </a:rPr>
              <a:t> помещения подразделяются </a:t>
            </a:r>
            <a:r>
              <a:rPr lang="ru-RU" sz="2400" b="1" dirty="0">
                <a:latin typeface="Times New Roman" pitchFamily="18" charset="0"/>
                <a:cs typeface="Times New Roman" pitchFamily="18" charset="0"/>
              </a:rPr>
              <a:t>на четыре класса</a:t>
            </a:r>
            <a:r>
              <a:rPr lang="ru-RU" sz="2400" dirty="0">
                <a:latin typeface="Times New Roman" pitchFamily="18" charset="0"/>
                <a:cs typeface="Times New Roman" pitchFamily="18" charset="0"/>
              </a:rPr>
              <a:t>. </a:t>
            </a:r>
          </a:p>
          <a:p>
            <a:endParaRPr lang="ru-RU" dirty="0"/>
          </a:p>
        </p:txBody>
      </p:sp>
    </p:spTree>
    <p:extLst>
      <p:ext uri="{BB962C8B-B14F-4D97-AF65-F5344CB8AC3E}">
        <p14:creationId xmlns:p14="http://schemas.microsoft.com/office/powerpoint/2010/main" val="1013713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9404723" cy="550582"/>
          </a:xfrm>
        </p:spPr>
        <p:txBody>
          <a:bodyPr/>
          <a:lstStyle/>
          <a:p>
            <a:endParaRPr lang="ru-RU" dirty="0"/>
          </a:p>
        </p:txBody>
      </p:sp>
      <p:sp>
        <p:nvSpPr>
          <p:cNvPr id="3" name="Объект 2"/>
          <p:cNvSpPr>
            <a:spLocks noGrp="1"/>
          </p:cNvSpPr>
          <p:nvPr>
            <p:ph idx="1"/>
          </p:nvPr>
        </p:nvSpPr>
        <p:spPr>
          <a:xfrm>
            <a:off x="571500" y="1168400"/>
            <a:ext cx="11264900" cy="5079999"/>
          </a:xfrm>
        </p:spPr>
        <p:txBody>
          <a:bodyPr/>
          <a:lstStyle/>
          <a:p>
            <a:pPr marL="0" indent="0" algn="just">
              <a:buNone/>
            </a:pPr>
            <a:r>
              <a:rPr lang="ru-RU" sz="2400" i="1" dirty="0">
                <a:latin typeface="Times New Roman" pitchFamily="18" charset="0"/>
                <a:cs typeface="Times New Roman" pitchFamily="18" charset="0"/>
              </a:rPr>
              <a:t>	К классу П-I</a:t>
            </a:r>
            <a:r>
              <a:rPr lang="ru-RU" sz="2400" dirty="0">
                <a:latin typeface="Times New Roman" pitchFamily="18" charset="0"/>
                <a:cs typeface="Times New Roman" pitchFamily="18" charset="0"/>
              </a:rPr>
              <a:t> относятся такие помещения, в которых по технологическому процессу применяются или хранятся горючие жидкости с температурой вспышки паров выше 45°С, например установки по регенерации минеральных масел, склады этих масел. </a:t>
            </a:r>
          </a:p>
          <a:p>
            <a:pPr marL="0" indent="0" algn="just">
              <a:buNone/>
            </a:pP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К классу П-ІІ</a:t>
            </a:r>
            <a:r>
              <a:rPr lang="ru-RU" sz="2400" dirty="0">
                <a:latin typeface="Times New Roman" pitchFamily="18" charset="0"/>
                <a:cs typeface="Times New Roman" pitchFamily="18" charset="0"/>
              </a:rPr>
              <a:t> относятся те помещения, в которых во время процесса работы выделяется горючая пыль или волокна, переходящие во взвешенное состояние (деревообделочные цехи, </a:t>
            </a:r>
            <a:r>
              <a:rPr lang="ru-RU" sz="2400" dirty="0" err="1">
                <a:latin typeface="Times New Roman" pitchFamily="18" charset="0"/>
                <a:cs typeface="Times New Roman" pitchFamily="18" charset="0"/>
              </a:rPr>
              <a:t>малозапыленные</a:t>
            </a:r>
            <a:r>
              <a:rPr lang="ru-RU" sz="2400" dirty="0">
                <a:latin typeface="Times New Roman" pitchFamily="18" charset="0"/>
                <a:cs typeface="Times New Roman" pitchFamily="18" charset="0"/>
              </a:rPr>
              <a:t> помещения мельниц, элеваторов и т. д.). </a:t>
            </a:r>
          </a:p>
          <a:p>
            <a:pPr marL="0" indent="0" algn="just">
              <a:buNone/>
            </a:pP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К классу П- ІІ а</a:t>
            </a:r>
            <a:r>
              <a:rPr lang="ru-RU" sz="2400" dirty="0">
                <a:latin typeface="Times New Roman" pitchFamily="18" charset="0"/>
                <a:cs typeface="Times New Roman" pitchFamily="18" charset="0"/>
              </a:rPr>
              <a:t> относятся помещения, в которых содержатся твердые или волокнистые горючие вещества.</a:t>
            </a:r>
          </a:p>
          <a:p>
            <a:endParaRPr lang="ru-RU" dirty="0"/>
          </a:p>
        </p:txBody>
      </p:sp>
    </p:spTree>
    <p:extLst>
      <p:ext uri="{BB962C8B-B14F-4D97-AF65-F5344CB8AC3E}">
        <p14:creationId xmlns:p14="http://schemas.microsoft.com/office/powerpoint/2010/main" val="41080293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75989" cy="423582"/>
          </a:xfrm>
        </p:spPr>
        <p:txBody>
          <a:bodyPr/>
          <a:lstStyle/>
          <a:p>
            <a:endParaRPr lang="ru-RU" dirty="0"/>
          </a:p>
        </p:txBody>
      </p:sp>
      <p:sp>
        <p:nvSpPr>
          <p:cNvPr id="3" name="Объект 2"/>
          <p:cNvSpPr>
            <a:spLocks noGrp="1"/>
          </p:cNvSpPr>
          <p:nvPr>
            <p:ph idx="1"/>
          </p:nvPr>
        </p:nvSpPr>
        <p:spPr>
          <a:xfrm>
            <a:off x="368300" y="1143000"/>
            <a:ext cx="11531600" cy="5105399"/>
          </a:xfrm>
        </p:spPr>
        <p:txBody>
          <a:bodyPr/>
          <a:lstStyle/>
          <a:p>
            <a:pPr marL="0" indent="0" algn="just">
              <a:buNone/>
            </a:pPr>
            <a:r>
              <a:rPr lang="ru-RU" sz="2400" i="1" dirty="0">
                <a:latin typeface="Times New Roman" pitchFamily="18" charset="0"/>
                <a:cs typeface="Times New Roman" pitchFamily="18" charset="0"/>
              </a:rPr>
              <a:t>	К классу П-III</a:t>
            </a:r>
            <a:r>
              <a:rPr lang="ru-RU" sz="2400" dirty="0">
                <a:latin typeface="Times New Roman" pitchFamily="18" charset="0"/>
                <a:cs typeface="Times New Roman" pitchFamily="18" charset="0"/>
              </a:rPr>
              <a:t> относятся наружные установки по применению или хранению горючих жидкостей с температурой вспышки паров выше 45 °С и твердых горючих веществ, например открытые или под навесом склады с минеральными маслами, углем, торфом, деревом и т. д. </a:t>
            </a:r>
          </a:p>
          <a:p>
            <a:pPr marL="0" indent="0" algn="just">
              <a:buNone/>
            </a:pPr>
            <a:r>
              <a:rPr lang="ru-RU" sz="2400" dirty="0">
                <a:latin typeface="Times New Roman" pitchFamily="18" charset="0"/>
                <a:cs typeface="Times New Roman" pitchFamily="18" charset="0"/>
              </a:rPr>
              <a:t>	Класс взрывоопасности и </a:t>
            </a:r>
            <a:r>
              <a:rPr lang="ru-RU" sz="2400" dirty="0" err="1">
                <a:latin typeface="Times New Roman" pitchFamily="18" charset="0"/>
                <a:cs typeface="Times New Roman" pitchFamily="18" charset="0"/>
              </a:rPr>
              <a:t>пожароопасности</a:t>
            </a:r>
            <a:r>
              <a:rPr lang="ru-RU" sz="2400" dirty="0">
                <a:latin typeface="Times New Roman" pitchFamily="18" charset="0"/>
                <a:cs typeface="Times New Roman" pitchFamily="18" charset="0"/>
              </a:rPr>
              <a:t> помещений и наружных установок определяет проектная организация с участием электротехнического, эксплуатационного персонала, так как от степени </a:t>
            </a:r>
            <a:r>
              <a:rPr lang="ru-RU" sz="2400" dirty="0" err="1">
                <a:latin typeface="Times New Roman" pitchFamily="18" charset="0"/>
                <a:cs typeface="Times New Roman" pitchFamily="18" charset="0"/>
              </a:rPr>
              <a:t>пожароопасности</a:t>
            </a:r>
            <a:r>
              <a:rPr lang="ru-RU" sz="2400" dirty="0">
                <a:latin typeface="Times New Roman" pitchFamily="18" charset="0"/>
                <a:cs typeface="Times New Roman" pitchFamily="18" charset="0"/>
              </a:rPr>
              <a:t> помещения зависит выбор марки проводов, кабелей, двигателей, арматуры и способы прокладки и монтажа проводок и электрооборудования.</a:t>
            </a:r>
          </a:p>
          <a:p>
            <a:endParaRPr lang="ru-RU" dirty="0"/>
          </a:p>
        </p:txBody>
      </p:sp>
    </p:spTree>
    <p:extLst>
      <p:ext uri="{BB962C8B-B14F-4D97-AF65-F5344CB8AC3E}">
        <p14:creationId xmlns:p14="http://schemas.microsoft.com/office/powerpoint/2010/main" val="3418009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02989" cy="1400530"/>
          </a:xfrm>
        </p:spPr>
        <p:txBody>
          <a:bodyPr/>
          <a:lstStyle/>
          <a:p>
            <a:pPr algn="ctr"/>
            <a:r>
              <a:rPr lang="ro-RO" sz="3600" b="1" dirty="0">
                <a:latin typeface="Times New Roman" pitchFamily="18" charset="0"/>
                <a:cs typeface="Times New Roman" pitchFamily="18" charset="0"/>
              </a:rPr>
              <a:t>7</a:t>
            </a:r>
            <a:r>
              <a:rPr lang="ru-RU" sz="3600" b="1" dirty="0">
                <a:latin typeface="Times New Roman" pitchFamily="18" charset="0"/>
                <a:cs typeface="Times New Roman" pitchFamily="18" charset="0"/>
              </a:rPr>
              <a:t>.1. Действие электрического тока на организм человека</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317500" y="1778000"/>
            <a:ext cx="11442700" cy="4749800"/>
          </a:xfrm>
        </p:spPr>
        <p:txBody>
          <a:bodyPr>
            <a:normAutofit/>
          </a:bodyPr>
          <a:lstStyle/>
          <a:p>
            <a:pPr marL="0" indent="0" algn="just">
              <a:buNone/>
            </a:pPr>
            <a:r>
              <a:rPr lang="ro-RO" dirty="0">
                <a:latin typeface="Times New Roman" pitchFamily="18" charset="0"/>
                <a:cs typeface="Times New Roman" pitchFamily="18" charset="0"/>
              </a:rPr>
              <a:t>	</a:t>
            </a:r>
            <a:r>
              <a:rPr lang="ru-RU" dirty="0">
                <a:latin typeface="Times New Roman" pitchFamily="18" charset="0"/>
                <a:cs typeface="Times New Roman" pitchFamily="18" charset="0"/>
              </a:rPr>
              <a:t>Электрический ток, проходя через живой организм оказывает </a:t>
            </a:r>
            <a:r>
              <a:rPr lang="ru-RU" b="1" dirty="0">
                <a:latin typeface="Times New Roman" pitchFamily="18" charset="0"/>
                <a:cs typeface="Times New Roman" pitchFamily="18" charset="0"/>
              </a:rPr>
              <a:t>термическое, механическое</a:t>
            </a:r>
            <a:r>
              <a:rPr lang="ro-RO" b="1" dirty="0">
                <a:latin typeface="Times New Roman" pitchFamily="18" charset="0"/>
                <a:cs typeface="Times New Roman" pitchFamily="18" charset="0"/>
              </a:rPr>
              <a:t>, </a:t>
            </a:r>
            <a:r>
              <a:rPr lang="ru-RU" b="1" dirty="0">
                <a:latin typeface="Times New Roman" pitchFamily="18" charset="0"/>
                <a:cs typeface="Times New Roman" pitchFamily="18" charset="0"/>
              </a:rPr>
              <a:t>электролитическое и биологическое</a:t>
            </a:r>
            <a:r>
              <a:rPr lang="ru-RU" dirty="0">
                <a:latin typeface="Times New Roman" pitchFamily="18" charset="0"/>
                <a:cs typeface="Times New Roman" pitchFamily="18" charset="0"/>
              </a:rPr>
              <a:t> действие.</a:t>
            </a:r>
          </a:p>
          <a:p>
            <a:pPr marL="0" indent="0" algn="just">
              <a:buNone/>
            </a:pPr>
            <a:r>
              <a:rPr lang="ru-RU" dirty="0">
                <a:latin typeface="Times New Roman" pitchFamily="18" charset="0"/>
                <a:cs typeface="Times New Roman" pitchFamily="18" charset="0"/>
              </a:rPr>
              <a:t>	</a:t>
            </a:r>
            <a:r>
              <a:rPr lang="ru-RU" b="1" dirty="0">
                <a:latin typeface="Times New Roman" pitchFamily="18" charset="0"/>
                <a:cs typeface="Times New Roman" pitchFamily="18" charset="0"/>
              </a:rPr>
              <a:t>Термическое действие</a:t>
            </a:r>
            <a:r>
              <a:rPr lang="ro-RO" b="1" dirty="0">
                <a:latin typeface="Times New Roman" pitchFamily="18" charset="0"/>
                <a:cs typeface="Times New Roman" pitchFamily="18" charset="0"/>
              </a:rPr>
              <a:t> - </a:t>
            </a:r>
            <a:r>
              <a:rPr lang="ru-RU" dirty="0">
                <a:latin typeface="Times New Roman" pitchFamily="18" charset="0"/>
                <a:cs typeface="Times New Roman" pitchFamily="18" charset="0"/>
              </a:rPr>
              <a:t> проявляется в ожогах, нагреве и повреждении кровеносных сосудов, перегреве сердца, мозга и других органов, что вызывает в них функциональные расстройства.</a:t>
            </a:r>
          </a:p>
          <a:p>
            <a:pPr marL="0" indent="0" algn="just">
              <a:buNone/>
            </a:pPr>
            <a:r>
              <a:rPr lang="ru-RU" dirty="0">
                <a:latin typeface="Times New Roman" pitchFamily="18" charset="0"/>
                <a:cs typeface="Times New Roman" pitchFamily="18" charset="0"/>
              </a:rPr>
              <a:t>	</a:t>
            </a:r>
            <a:r>
              <a:rPr lang="ru-RU" b="1" dirty="0">
                <a:latin typeface="Times New Roman" pitchFamily="18" charset="0"/>
                <a:cs typeface="Times New Roman" pitchFamily="18" charset="0"/>
              </a:rPr>
              <a:t>Электролитическое действие</a:t>
            </a:r>
            <a:r>
              <a:rPr lang="ru-RU" dirty="0">
                <a:latin typeface="Times New Roman" pitchFamily="18" charset="0"/>
                <a:cs typeface="Times New Roman" pitchFamily="18" charset="0"/>
              </a:rPr>
              <a:t> </a:t>
            </a:r>
            <a:r>
              <a:rPr lang="ro-RO" dirty="0">
                <a:latin typeface="Times New Roman" pitchFamily="18" charset="0"/>
                <a:cs typeface="Times New Roman" pitchFamily="18" charset="0"/>
              </a:rPr>
              <a:t> - </a:t>
            </a:r>
            <a:r>
              <a:rPr lang="ru-RU" dirty="0">
                <a:latin typeface="Times New Roman" pitchFamily="18" charset="0"/>
                <a:cs typeface="Times New Roman" pitchFamily="18" charset="0"/>
              </a:rPr>
              <a:t>проявляется в разложении органической жидкости, в том числе крови, что вызывает значительное нарушение ее состава, а также ткани в целом.</a:t>
            </a:r>
          </a:p>
          <a:p>
            <a:pPr marL="0" indent="0" algn="just">
              <a:buNone/>
            </a:pPr>
            <a:r>
              <a:rPr lang="ru-RU" dirty="0">
                <a:latin typeface="Times New Roman" pitchFamily="18" charset="0"/>
                <a:cs typeface="Times New Roman" pitchFamily="18" charset="0"/>
              </a:rPr>
              <a:t>	</a:t>
            </a:r>
            <a:r>
              <a:rPr lang="ru-RU" b="1" dirty="0">
                <a:latin typeface="Times New Roman" pitchFamily="18" charset="0"/>
                <a:cs typeface="Times New Roman" pitchFamily="18" charset="0"/>
              </a:rPr>
              <a:t>Механическое действие</a:t>
            </a:r>
            <a:r>
              <a:rPr lang="ru-RU" dirty="0">
                <a:latin typeface="Times New Roman" pitchFamily="18" charset="0"/>
                <a:cs typeface="Times New Roman" pitchFamily="18" charset="0"/>
              </a:rPr>
              <a:t> тока </a:t>
            </a:r>
            <a:r>
              <a:rPr lang="ro-RO" dirty="0">
                <a:latin typeface="Times New Roman" pitchFamily="18" charset="0"/>
                <a:cs typeface="Times New Roman" pitchFamily="18" charset="0"/>
              </a:rPr>
              <a:t> - </a:t>
            </a:r>
            <a:r>
              <a:rPr lang="ru-RU" dirty="0">
                <a:latin typeface="Times New Roman" pitchFamily="18" charset="0"/>
                <a:cs typeface="Times New Roman" pitchFamily="18" charset="0"/>
              </a:rPr>
              <a:t>проявляется в разрыве тканей организма</a:t>
            </a:r>
            <a:r>
              <a:rPr lang="ro-RO" dirty="0">
                <a:latin typeface="Times New Roman" pitchFamily="18" charset="0"/>
                <a:cs typeface="Times New Roman" pitchFamily="18" charset="0"/>
              </a:rPr>
              <a:t>,</a:t>
            </a:r>
            <a:r>
              <a:rPr lang="ru-RU" dirty="0">
                <a:latin typeface="Times New Roman" pitchFamily="18" charset="0"/>
                <a:cs typeface="Times New Roman" pitchFamily="18" charset="0"/>
              </a:rPr>
              <a:t> в том числе мышц</a:t>
            </a:r>
            <a:r>
              <a:rPr lang="ro-RO" dirty="0">
                <a:latin typeface="Times New Roman" pitchFamily="18" charset="0"/>
                <a:cs typeface="Times New Roman" pitchFamily="18" charset="0"/>
              </a:rPr>
              <a:t>,</a:t>
            </a:r>
            <a:r>
              <a:rPr lang="ru-RU" dirty="0">
                <a:latin typeface="Times New Roman" pitchFamily="18" charset="0"/>
                <a:cs typeface="Times New Roman" pitchFamily="18" charset="0"/>
              </a:rPr>
              <a:t> стенок кровеносных сосудов </a:t>
            </a:r>
            <a:r>
              <a:rPr lang="ru-RU" dirty="0" err="1">
                <a:latin typeface="Times New Roman" pitchFamily="18" charset="0"/>
                <a:cs typeface="Times New Roman" pitchFamily="18" charset="0"/>
              </a:rPr>
              <a:t>вследствии</a:t>
            </a:r>
            <a:r>
              <a:rPr lang="ru-RU" dirty="0">
                <a:latin typeface="Times New Roman" pitchFamily="18" charset="0"/>
                <a:cs typeface="Times New Roman" pitchFamily="18" charset="0"/>
              </a:rPr>
              <a:t> электродинамического эффекта</a:t>
            </a:r>
            <a:r>
              <a:rPr lang="ro-RO"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marL="0" indent="0" algn="just">
              <a:buNone/>
            </a:pPr>
            <a:r>
              <a:rPr lang="ru-RU" b="1" dirty="0">
                <a:latin typeface="Times New Roman" pitchFamily="18" charset="0"/>
                <a:cs typeface="Times New Roman" pitchFamily="18" charset="0"/>
              </a:rPr>
              <a:t>	Биологическое действие</a:t>
            </a:r>
            <a:r>
              <a:rPr lang="ru-RU" dirty="0">
                <a:latin typeface="Times New Roman" pitchFamily="18" charset="0"/>
                <a:cs typeface="Times New Roman" pitchFamily="18" charset="0"/>
              </a:rPr>
              <a:t> выражается, главным образом, в нарушении внутренних биоэлектрических процессов, свойственных нормально действующему организму и теснейшим образом связанных с его жизненными функциями.</a:t>
            </a:r>
          </a:p>
          <a:p>
            <a:endParaRPr lang="ru-RU" dirty="0"/>
          </a:p>
        </p:txBody>
      </p:sp>
    </p:spTree>
    <p:extLst>
      <p:ext uri="{BB962C8B-B14F-4D97-AF65-F5344CB8AC3E}">
        <p14:creationId xmlns:p14="http://schemas.microsoft.com/office/powerpoint/2010/main" val="2230721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860089" cy="321982"/>
          </a:xfrm>
        </p:spPr>
        <p:txBody>
          <a:bodyPr/>
          <a:lstStyle/>
          <a:p>
            <a:endParaRPr lang="ru-RU" dirty="0"/>
          </a:p>
        </p:txBody>
      </p:sp>
      <p:sp>
        <p:nvSpPr>
          <p:cNvPr id="3" name="Объект 2"/>
          <p:cNvSpPr>
            <a:spLocks noGrp="1"/>
          </p:cNvSpPr>
          <p:nvPr>
            <p:ph idx="1"/>
          </p:nvPr>
        </p:nvSpPr>
        <p:spPr>
          <a:xfrm>
            <a:off x="342900" y="1041400"/>
            <a:ext cx="11303000" cy="5206999"/>
          </a:xfrm>
        </p:spPr>
        <p:txBody>
          <a:bodyPr>
            <a:normAutofit/>
          </a:bodyPr>
          <a:lstStyle/>
          <a:p>
            <a:pPr marL="0" indent="0" algn="just">
              <a:buNone/>
            </a:pPr>
            <a:r>
              <a:rPr lang="ru-RU" sz="2400" dirty="0">
                <a:latin typeface="Times New Roman" pitchFamily="18" charset="0"/>
                <a:cs typeface="Times New Roman" pitchFamily="18" charset="0"/>
              </a:rPr>
              <a:t>	Все помещения в которых установлено находящееся в эксплуатации электрооборудование, предназначенное для производства, преобразования или распределения электроэнергии, подразделяются </a:t>
            </a:r>
            <a:r>
              <a:rPr lang="ru-RU" sz="2400" b="1" dirty="0">
                <a:latin typeface="Times New Roman" pitchFamily="18" charset="0"/>
                <a:cs typeface="Times New Roman" pitchFamily="18" charset="0"/>
              </a:rPr>
              <a:t>по степени влажности, запыленности и наличию химически активных веществ.</a:t>
            </a:r>
            <a:r>
              <a:rPr lang="ru-RU" sz="2400" dirty="0">
                <a:latin typeface="Times New Roman" pitchFamily="18" charset="0"/>
                <a:cs typeface="Times New Roman" pitchFamily="18" charset="0"/>
              </a:rPr>
              <a:t> </a:t>
            </a:r>
          </a:p>
          <a:p>
            <a:pPr marL="0" indent="0" algn="just">
              <a:buNone/>
            </a:pPr>
            <a:r>
              <a:rPr lang="ru-RU" sz="2400" dirty="0">
                <a:latin typeface="Times New Roman" pitchFamily="18" charset="0"/>
                <a:cs typeface="Times New Roman" pitchFamily="18" charset="0"/>
              </a:rPr>
              <a:t>	Так, </a:t>
            </a:r>
            <a:r>
              <a:rPr lang="ru-RU" sz="2400" i="1" dirty="0">
                <a:latin typeface="Times New Roman" pitchFamily="18" charset="0"/>
                <a:cs typeface="Times New Roman" pitchFamily="18" charset="0"/>
              </a:rPr>
              <a:t>сухими помещения</a:t>
            </a: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называются </a:t>
            </a:r>
            <a:r>
              <a:rPr lang="ru-RU" sz="2400" dirty="0">
                <a:latin typeface="Times New Roman" pitchFamily="18" charset="0"/>
                <a:cs typeface="Times New Roman" pitchFamily="18" charset="0"/>
              </a:rPr>
              <a:t>в которых относительная влажность не превышает 60%. </a:t>
            </a:r>
          </a:p>
          <a:p>
            <a:pPr marL="0" indent="0" algn="just">
              <a:buNone/>
            </a:pPr>
            <a:r>
              <a:rPr lang="ru-RU" sz="2400" dirty="0">
                <a:latin typeface="Times New Roman" pitchFamily="18" charset="0"/>
                <a:cs typeface="Times New Roman" pitchFamily="18" charset="0"/>
              </a:rPr>
              <a:t>	Если в таких помещениях нет пыли, которая может оседать на оборудовании, аппаратах, проводах, проникать внутрь машин, нет химических паров и отложений, разрушающе действующих на изоляцию и токоведущие части, и температура не превышает 30°С, их </a:t>
            </a:r>
            <a:r>
              <a:rPr lang="ru-RU" sz="2400" b="1" dirty="0">
                <a:latin typeface="Times New Roman" pitchFamily="18" charset="0"/>
                <a:cs typeface="Times New Roman" pitchFamily="18" charset="0"/>
              </a:rPr>
              <a:t>называют нормальными</a:t>
            </a:r>
            <a:r>
              <a:rPr lang="ru-RU" sz="2400" dirty="0">
                <a:latin typeface="Times New Roman" pitchFamily="18" charset="0"/>
                <a:cs typeface="Times New Roman" pitchFamily="18" charset="0"/>
              </a:rPr>
              <a:t>. </a:t>
            </a:r>
          </a:p>
        </p:txBody>
      </p:sp>
    </p:spTree>
    <p:extLst>
      <p:ext uri="{BB962C8B-B14F-4D97-AF65-F5344CB8AC3E}">
        <p14:creationId xmlns:p14="http://schemas.microsoft.com/office/powerpoint/2010/main" val="3388572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79189" cy="360082"/>
          </a:xfrm>
        </p:spPr>
        <p:txBody>
          <a:bodyPr/>
          <a:lstStyle/>
          <a:p>
            <a:endParaRPr lang="ru-RU" dirty="0"/>
          </a:p>
        </p:txBody>
      </p:sp>
      <p:sp>
        <p:nvSpPr>
          <p:cNvPr id="3" name="Объект 2"/>
          <p:cNvSpPr>
            <a:spLocks noGrp="1"/>
          </p:cNvSpPr>
          <p:nvPr>
            <p:ph idx="1"/>
          </p:nvPr>
        </p:nvSpPr>
        <p:spPr>
          <a:xfrm>
            <a:off x="482600" y="1079500"/>
            <a:ext cx="11531600" cy="5168899"/>
          </a:xfrm>
        </p:spPr>
        <p:txBody>
          <a:bodyPr>
            <a:normAutofit/>
          </a:bodyPr>
          <a:lstStyle/>
          <a:p>
            <a:pPr marL="0" indent="0" algn="just">
              <a:buNone/>
            </a:pPr>
            <a:r>
              <a:rPr lang="ru-RU" sz="2800" dirty="0">
                <a:latin typeface="Times New Roman" pitchFamily="18" charset="0"/>
                <a:cs typeface="Times New Roman" pitchFamily="18" charset="0"/>
              </a:rPr>
              <a:t>Помещения, в которых пары или влага выделяются временно в небольших количествах, а относительная, влажность держится в пределах 60-75%, </a:t>
            </a:r>
            <a:r>
              <a:rPr lang="ru-RU" sz="2800" i="1" dirty="0">
                <a:latin typeface="Times New Roman" pitchFamily="18" charset="0"/>
                <a:cs typeface="Times New Roman" pitchFamily="18" charset="0"/>
              </a:rPr>
              <a:t>называются влажными</a:t>
            </a:r>
            <a:r>
              <a:rPr lang="ru-RU" sz="2800" dirty="0">
                <a:latin typeface="Times New Roman" pitchFamily="18" charset="0"/>
                <a:cs typeface="Times New Roman" pitchFamily="18" charset="0"/>
              </a:rPr>
              <a:t>, </a:t>
            </a:r>
            <a:r>
              <a:rPr lang="ru-RU" sz="2800" i="1" dirty="0">
                <a:latin typeface="Times New Roman" pitchFamily="18" charset="0"/>
                <a:cs typeface="Times New Roman" pitchFamily="18" charset="0"/>
              </a:rPr>
              <a:t>при влажности выше 75% - сырыми</a:t>
            </a:r>
            <a:r>
              <a:rPr lang="ru-RU" sz="2800" dirty="0">
                <a:latin typeface="Times New Roman" pitchFamily="18" charset="0"/>
                <a:cs typeface="Times New Roman" pitchFamily="18" charset="0"/>
              </a:rPr>
              <a:t>, а </a:t>
            </a:r>
            <a:r>
              <a:rPr lang="ru-RU" sz="2800" i="1" dirty="0">
                <a:latin typeface="Times New Roman" pitchFamily="18" charset="0"/>
                <a:cs typeface="Times New Roman" pitchFamily="18" charset="0"/>
              </a:rPr>
              <a:t>около 100% - особо сырыми помещениями</a:t>
            </a:r>
            <a:r>
              <a:rPr lang="ru-RU" sz="2800" dirty="0">
                <a:latin typeface="Times New Roman" pitchFamily="18" charset="0"/>
                <a:cs typeface="Times New Roman" pitchFamily="18" charset="0"/>
              </a:rPr>
              <a:t>.</a:t>
            </a:r>
          </a:p>
          <a:p>
            <a:pPr marL="0" indent="0" algn="just">
              <a:buNone/>
            </a:pPr>
            <a:r>
              <a:rPr lang="ru-RU" sz="2800" dirty="0">
                <a:latin typeface="Times New Roman" pitchFamily="18" charset="0"/>
                <a:cs typeface="Times New Roman" pitchFamily="18" charset="0"/>
              </a:rPr>
              <a:t>	Если температура в отдельных помещениях длительное время держится на уровне выше 30 °С, их считают </a:t>
            </a:r>
            <a:r>
              <a:rPr lang="ru-RU" sz="2800" b="1" dirty="0">
                <a:latin typeface="Times New Roman" pitchFamily="18" charset="0"/>
                <a:cs typeface="Times New Roman" pitchFamily="18" charset="0"/>
              </a:rPr>
              <a:t>жаркими.</a:t>
            </a:r>
            <a:r>
              <a:rPr lang="ru-RU" sz="2800" dirty="0">
                <a:latin typeface="Times New Roman" pitchFamily="18" charset="0"/>
                <a:cs typeface="Times New Roman" pitchFamily="18" charset="0"/>
              </a:rPr>
              <a:t> Когда по условиям производства в помещениях выделяется много технологической пыли, которая оседает на проводах, проникает в машины и аппараты и т. д., такие помещения называют </a:t>
            </a:r>
            <a:r>
              <a:rPr lang="ru-RU" sz="2800" b="1" dirty="0">
                <a:latin typeface="Times New Roman" pitchFamily="18" charset="0"/>
                <a:cs typeface="Times New Roman" pitchFamily="18" charset="0"/>
              </a:rPr>
              <a:t>пыльными.</a:t>
            </a:r>
            <a:r>
              <a:rPr lang="ru-RU" sz="2800" dirty="0">
                <a:latin typeface="Times New Roman" pitchFamily="18" charset="0"/>
                <a:cs typeface="Times New Roman" pitchFamily="18" charset="0"/>
              </a:rPr>
              <a:t> </a:t>
            </a:r>
          </a:p>
          <a:p>
            <a:pPr marL="0" indent="0" algn="just">
              <a:buNone/>
            </a:pPr>
            <a:r>
              <a:rPr lang="ru-RU" sz="2800" dirty="0">
                <a:latin typeface="Times New Roman" pitchFamily="18" charset="0"/>
                <a:cs typeface="Times New Roman" pitchFamily="18" charset="0"/>
              </a:rPr>
              <a:t>	</a:t>
            </a:r>
            <a:endParaRPr lang="ru-RU" sz="2800" dirty="0"/>
          </a:p>
        </p:txBody>
      </p:sp>
    </p:spTree>
    <p:extLst>
      <p:ext uri="{BB962C8B-B14F-4D97-AF65-F5344CB8AC3E}">
        <p14:creationId xmlns:p14="http://schemas.microsoft.com/office/powerpoint/2010/main" val="21590755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75989" cy="436282"/>
          </a:xfrm>
        </p:spPr>
        <p:txBody>
          <a:bodyPr/>
          <a:lstStyle/>
          <a:p>
            <a:endParaRPr lang="ru-RU" dirty="0"/>
          </a:p>
        </p:txBody>
      </p:sp>
      <p:sp>
        <p:nvSpPr>
          <p:cNvPr id="3" name="Объект 2"/>
          <p:cNvSpPr>
            <a:spLocks noGrp="1"/>
          </p:cNvSpPr>
          <p:nvPr>
            <p:ph idx="1"/>
          </p:nvPr>
        </p:nvSpPr>
        <p:spPr>
          <a:xfrm>
            <a:off x="469900" y="1016000"/>
            <a:ext cx="11315700" cy="5232399"/>
          </a:xfrm>
        </p:spPr>
        <p:txBody>
          <a:bodyPr/>
          <a:lstStyle/>
          <a:p>
            <a:pPr marL="0" indent="0" algn="just">
              <a:lnSpc>
                <a:spcPct val="150000"/>
              </a:lnSpc>
              <a:buNone/>
            </a:pPr>
            <a:r>
              <a:rPr lang="ru-RU" dirty="0"/>
              <a:t> </a:t>
            </a:r>
            <a:r>
              <a:rPr lang="ru-RU" sz="2400" dirty="0">
                <a:latin typeface="Times New Roman" pitchFamily="18" charset="0"/>
                <a:cs typeface="Times New Roman" pitchFamily="18" charset="0"/>
              </a:rPr>
              <a:t>Правилами устройств электроустановок (ПУЭ) предусматривается классификация помещений по степени поражения людей электрическим током: </a:t>
            </a:r>
            <a:r>
              <a:rPr lang="ru-RU" sz="2400" i="1" dirty="0">
                <a:latin typeface="Times New Roman" pitchFamily="18" charset="0"/>
                <a:cs typeface="Times New Roman" pitchFamily="18" charset="0"/>
              </a:rPr>
              <a:t>особо опасные, с повышенной опасностью, без повышенной опасности.</a:t>
            </a:r>
            <a:r>
              <a:rPr lang="ru-RU" sz="2400" dirty="0">
                <a:latin typeface="Times New Roman" pitchFamily="18" charset="0"/>
                <a:cs typeface="Times New Roman" pitchFamily="18" charset="0"/>
              </a:rPr>
              <a:t> </a:t>
            </a:r>
          </a:p>
          <a:p>
            <a:pPr marL="0" indent="0" algn="just">
              <a:lnSpc>
                <a:spcPct val="150000"/>
              </a:lnSpc>
              <a:buNone/>
            </a:pP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К особо опасным помещениям относятся</a:t>
            </a:r>
            <a:r>
              <a:rPr lang="ru-RU" sz="2400" dirty="0">
                <a:latin typeface="Times New Roman" pitchFamily="18" charset="0"/>
                <a:cs typeface="Times New Roman" pitchFamily="18" charset="0"/>
              </a:rPr>
              <a:t> такие, в которых относительная влажность воздуха близка к 100% (очень сырые - потолок, стены, пол, оборудование в помещении покрыты влагой), а также помещения с едкими парами и газами, разрушающими изоляцию электропроводок и электрооборудования. В таких помещениях разрешается применение электроинструмента на напряжение не выше 42 В с заземленным корпусом, лампочек переносного освещения напряжением 12 В. </a:t>
            </a:r>
          </a:p>
          <a:p>
            <a:endParaRPr lang="ru-RU" dirty="0"/>
          </a:p>
        </p:txBody>
      </p:sp>
    </p:spTree>
    <p:extLst>
      <p:ext uri="{BB962C8B-B14F-4D97-AF65-F5344CB8AC3E}">
        <p14:creationId xmlns:p14="http://schemas.microsoft.com/office/powerpoint/2010/main" val="30683536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50589" cy="360082"/>
          </a:xfrm>
        </p:spPr>
        <p:txBody>
          <a:bodyPr/>
          <a:lstStyle/>
          <a:p>
            <a:endParaRPr lang="ru-RU" dirty="0"/>
          </a:p>
        </p:txBody>
      </p:sp>
      <p:sp>
        <p:nvSpPr>
          <p:cNvPr id="3" name="Объект 2"/>
          <p:cNvSpPr>
            <a:spLocks noGrp="1"/>
          </p:cNvSpPr>
          <p:nvPr>
            <p:ph idx="1"/>
          </p:nvPr>
        </p:nvSpPr>
        <p:spPr>
          <a:xfrm>
            <a:off x="279400" y="1003300"/>
            <a:ext cx="11557000" cy="5245099"/>
          </a:xfrm>
        </p:spPr>
        <p:txBody>
          <a:bodyPr>
            <a:normAutofit/>
          </a:bodyPr>
          <a:lstStyle/>
          <a:p>
            <a:pPr marL="0" indent="0" algn="just">
              <a:buNone/>
            </a:pPr>
            <a:r>
              <a:rPr lang="ru-RU" sz="2400" i="1" dirty="0">
                <a:latin typeface="Times New Roman" pitchFamily="18" charset="0"/>
                <a:cs typeface="Times New Roman" pitchFamily="18" charset="0"/>
              </a:rPr>
              <a:t>	К помещениям с повышенной опасностью</a:t>
            </a:r>
            <a:r>
              <a:rPr lang="ru-RU" sz="2400" dirty="0">
                <a:latin typeface="Times New Roman" pitchFamily="18" charset="0"/>
                <a:cs typeface="Times New Roman" pitchFamily="18" charset="0"/>
              </a:rPr>
              <a:t> относятся помещения сырые с относительной влажностью до 75%; имеющее токопроводящие полы (металлические, железобетонные, земляные); с температурой воздуха выше 30 С, когда обслуживающий персонал может одновременно задеть металлические заземленные части с одной стороны, и коснуться металлического корпуса действующего электрооборудования - с другой. При работах в этих помещениях допускается применение переносного заземленного электроинструмента на напряжение не выше 42 В. </a:t>
            </a:r>
          </a:p>
          <a:p>
            <a:pPr marL="0" indent="0" algn="just">
              <a:buNone/>
            </a:pPr>
            <a:r>
              <a:rPr lang="ru-RU" sz="2400" dirty="0">
                <a:latin typeface="Times New Roman" pitchFamily="18" charset="0"/>
                <a:cs typeface="Times New Roman" pitchFamily="18" charset="0"/>
              </a:rPr>
              <a:t>	Если в помещении имеются два и более признака, характеризующие помещения с повышенной опасностью, такие помещения относятся </a:t>
            </a:r>
            <a:r>
              <a:rPr lang="ru-RU" sz="2400" i="1" dirty="0">
                <a:latin typeface="Times New Roman" pitchFamily="18" charset="0"/>
                <a:cs typeface="Times New Roman" pitchFamily="18" charset="0"/>
              </a:rPr>
              <a:t>к особо опасным</a:t>
            </a:r>
            <a:r>
              <a:rPr lang="ru-RU" sz="2400" dirty="0">
                <a:latin typeface="Times New Roman" pitchFamily="18" charset="0"/>
                <a:cs typeface="Times New Roman" pitchFamily="18" charset="0"/>
              </a:rPr>
              <a:t>. </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841648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25189" cy="258482"/>
          </a:xfrm>
        </p:spPr>
        <p:txBody>
          <a:bodyPr/>
          <a:lstStyle/>
          <a:p>
            <a:endParaRPr lang="ru-RU" dirty="0"/>
          </a:p>
        </p:txBody>
      </p:sp>
      <p:sp>
        <p:nvSpPr>
          <p:cNvPr id="3" name="Объект 2"/>
          <p:cNvSpPr>
            <a:spLocks noGrp="1"/>
          </p:cNvSpPr>
          <p:nvPr>
            <p:ph idx="1"/>
          </p:nvPr>
        </p:nvSpPr>
        <p:spPr>
          <a:xfrm>
            <a:off x="355600" y="965200"/>
            <a:ext cx="11290300" cy="5283199"/>
          </a:xfrm>
        </p:spPr>
        <p:txBody>
          <a:bodyPr>
            <a:normAutofit/>
          </a:bodyPr>
          <a:lstStyle/>
          <a:p>
            <a:pPr marL="0" indent="0" algn="just">
              <a:buNone/>
            </a:pPr>
            <a:r>
              <a:rPr lang="ru-RU" sz="2800" i="1" dirty="0">
                <a:latin typeface="Times New Roman" pitchFamily="18" charset="0"/>
                <a:cs typeface="Times New Roman" pitchFamily="18" charset="0"/>
              </a:rPr>
              <a:t>	Без повышенной опасности считаются сухие,</a:t>
            </a:r>
            <a:r>
              <a:rPr lang="ru-RU" sz="2800" dirty="0">
                <a:latin typeface="Times New Roman" pitchFamily="18" charset="0"/>
                <a:cs typeface="Times New Roman" pitchFamily="18" charset="0"/>
              </a:rPr>
              <a:t> отапливаемые помещения с температурой воздуха не выше 30 °С, не пыльные и с </a:t>
            </a:r>
            <a:r>
              <a:rPr lang="ru-RU" sz="2800" dirty="0" err="1">
                <a:latin typeface="Times New Roman" pitchFamily="18" charset="0"/>
                <a:cs typeface="Times New Roman" pitchFamily="18" charset="0"/>
              </a:rPr>
              <a:t>токонепроводящими</a:t>
            </a:r>
            <a:r>
              <a:rPr lang="ru-RU" sz="2800" dirty="0">
                <a:latin typeface="Times New Roman" pitchFamily="18" charset="0"/>
                <a:cs typeface="Times New Roman" pitchFamily="18" charset="0"/>
              </a:rPr>
              <a:t> полами. Кроме того, в таких помещениях должна быть исключена возможность одновременного прикосновения человека к металлоконструкциям зданий, машин и механизмов соединенным с землей с одной стороны, и к металлическому корпусу действующих электроустановок – с другой. </a:t>
            </a:r>
          </a:p>
          <a:p>
            <a:pPr marL="0" indent="0" algn="just">
              <a:buNone/>
            </a:pPr>
            <a:r>
              <a:rPr lang="ru-RU" sz="2800" dirty="0">
                <a:latin typeface="Times New Roman" pitchFamily="18" charset="0"/>
                <a:cs typeface="Times New Roman" pitchFamily="18" charset="0"/>
              </a:rPr>
              <a:t>	При работах в помещениях без повышенной опасности допускается использовать переносной электроинструмент на напряжение не выше 220 В.</a:t>
            </a:r>
          </a:p>
        </p:txBody>
      </p:sp>
    </p:spTree>
    <p:extLst>
      <p:ext uri="{BB962C8B-B14F-4D97-AF65-F5344CB8AC3E}">
        <p14:creationId xmlns:p14="http://schemas.microsoft.com/office/powerpoint/2010/main" val="7304372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545889" cy="1400530"/>
          </a:xfrm>
        </p:spPr>
        <p:txBody>
          <a:bodyPr/>
          <a:lstStyle/>
          <a:p>
            <a:pPr algn="ctr"/>
            <a:r>
              <a:rPr lang="ru-RU" sz="3600" b="1" dirty="0">
                <a:latin typeface="Times New Roman" pitchFamily="18" charset="0"/>
                <a:cs typeface="Times New Roman" pitchFamily="18" charset="0"/>
              </a:rPr>
              <a:t>8.</a:t>
            </a:r>
            <a:r>
              <a:rPr lang="ro-RO" sz="3600" b="1" dirty="0">
                <a:latin typeface="Times New Roman" pitchFamily="18" charset="0"/>
                <a:cs typeface="Times New Roman" pitchFamily="18" charset="0"/>
              </a:rPr>
              <a:t>5</a:t>
            </a:r>
            <a:r>
              <a:rPr lang="ru-RU" sz="3600" b="1" dirty="0">
                <a:latin typeface="Times New Roman" pitchFamily="18" charset="0"/>
                <a:cs typeface="Times New Roman" pitchFamily="18" charset="0"/>
              </a:rPr>
              <a:t>. Защитные меры в электроустановках</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368300" y="1143000"/>
            <a:ext cx="11404600" cy="5105399"/>
          </a:xfrm>
        </p:spPr>
        <p:txBody>
          <a:bodyPr>
            <a:noAutofit/>
          </a:bodyPr>
          <a:lstStyle/>
          <a:p>
            <a:pPr marL="0" indent="0" algn="just">
              <a:buNone/>
            </a:pPr>
            <a:r>
              <a:rPr lang="ru-RU" sz="2800" dirty="0">
                <a:latin typeface="Times New Roman" pitchFamily="18" charset="0"/>
                <a:cs typeface="Times New Roman" pitchFamily="18" charset="0"/>
              </a:rPr>
              <a:t>	Надежность и безопасность работы электрооборудования зависит, прежде всего, от состояния </a:t>
            </a:r>
            <a:r>
              <a:rPr lang="ru-RU" sz="2800" b="1" dirty="0">
                <a:latin typeface="Times New Roman" pitchFamily="18" charset="0"/>
                <a:cs typeface="Times New Roman" pitchFamily="18" charset="0"/>
              </a:rPr>
              <a:t>изоляции токоведущих частей. </a:t>
            </a:r>
            <a:r>
              <a:rPr lang="ru-RU" sz="2800" dirty="0">
                <a:latin typeface="Times New Roman" pitchFamily="18" charset="0"/>
                <a:cs typeface="Times New Roman" pitchFamily="18" charset="0"/>
              </a:rPr>
              <a:t>Повреждение ее является основной причиной многих несчастных случаев.</a:t>
            </a:r>
          </a:p>
          <a:p>
            <a:pPr marL="0" indent="0" algn="just">
              <a:buNone/>
            </a:pPr>
            <a:r>
              <a:rPr lang="ru-RU" sz="2800" dirty="0">
                <a:latin typeface="Times New Roman" pitchFamily="18" charset="0"/>
                <a:cs typeface="Times New Roman" pitchFamily="18" charset="0"/>
              </a:rPr>
              <a:t>	Во многих элементах электроустановок (например, кабельные вводы, распределительные устройства, провода воздушных линий и т.д.) средой, изолирующей человека от токоведущих частей, является воздух. В подобных случаях безопасность обеспечивается организационными мероприятиями, жестко регламентирующими приближение человека на опасные для него расстояния к токоведущим частям, а также применением сплошных или сетчатых ограждений.</a:t>
            </a: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1218028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36289" cy="398182"/>
          </a:xfrm>
        </p:spPr>
        <p:txBody>
          <a:bodyPr/>
          <a:lstStyle/>
          <a:p>
            <a:endParaRPr lang="ru-RU" dirty="0"/>
          </a:p>
        </p:txBody>
      </p:sp>
      <p:sp>
        <p:nvSpPr>
          <p:cNvPr id="3" name="Объект 2"/>
          <p:cNvSpPr>
            <a:spLocks noGrp="1"/>
          </p:cNvSpPr>
          <p:nvPr>
            <p:ph idx="1"/>
          </p:nvPr>
        </p:nvSpPr>
        <p:spPr>
          <a:xfrm>
            <a:off x="393700" y="1104900"/>
            <a:ext cx="11493500" cy="5143499"/>
          </a:xfrm>
        </p:spPr>
        <p:txBody>
          <a:bodyPr>
            <a:normAutofit/>
          </a:bodyPr>
          <a:lstStyle/>
          <a:p>
            <a:pPr marL="0" indent="0" algn="just">
              <a:buNone/>
            </a:pPr>
            <a:r>
              <a:rPr lang="ru-RU" sz="2400" dirty="0">
                <a:latin typeface="Times New Roman" pitchFamily="18" charset="0"/>
                <a:cs typeface="Times New Roman" pitchFamily="18" charset="0"/>
              </a:rPr>
              <a:t>	Для изоляции токоведущих частей (машин, аппаратов, приборов, проводов, кабелей) применяются различные изоляционные материалы и изделия, отличающиеся диэлектрическими и особыми физико-механическими свойствами (резина, пластмассы, бумага, фарфор, стекло, асбест, эбонит, стеклоткань, смолы, лаки, краски).</a:t>
            </a:r>
          </a:p>
          <a:p>
            <a:pPr marL="0" indent="0" algn="just">
              <a:buNone/>
            </a:pP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Контроль изоляции</a:t>
            </a:r>
            <a:r>
              <a:rPr lang="ru-RU" sz="2400" dirty="0">
                <a:latin typeface="Times New Roman" pitchFamily="18" charset="0"/>
                <a:cs typeface="Times New Roman" pitchFamily="18" charset="0"/>
              </a:rPr>
              <a:t> – это измерение её омического сопротивления с целью обнаружить дефекты и предупредить замыкания на землю и короткие замыкания. В сети напряжением до 1000 В сопротивление изоляции каждого участка должно быть не менее 0,5 мОм на фазу.</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5399119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898189" cy="398182"/>
          </a:xfrm>
        </p:spPr>
        <p:txBody>
          <a:bodyPr/>
          <a:lstStyle/>
          <a:p>
            <a:endParaRPr lang="ru-RU" dirty="0"/>
          </a:p>
        </p:txBody>
      </p:sp>
      <p:sp>
        <p:nvSpPr>
          <p:cNvPr id="3" name="Объект 2"/>
          <p:cNvSpPr>
            <a:spLocks noGrp="1"/>
          </p:cNvSpPr>
          <p:nvPr>
            <p:ph idx="1"/>
          </p:nvPr>
        </p:nvSpPr>
        <p:spPr>
          <a:xfrm>
            <a:off x="431800" y="1104900"/>
            <a:ext cx="11379200" cy="5143499"/>
          </a:xfrm>
        </p:spPr>
        <p:txBody>
          <a:bodyPr>
            <a:normAutofit/>
          </a:bodyPr>
          <a:lstStyle/>
          <a:p>
            <a:pPr marL="0" indent="0" algn="just">
              <a:buNone/>
            </a:pPr>
            <a:r>
              <a:rPr lang="ru-RU" sz="2400" b="1" dirty="0">
                <a:latin typeface="Times New Roman" pitchFamily="18" charset="0"/>
                <a:cs typeface="Times New Roman" pitchFamily="18" charset="0"/>
              </a:rPr>
              <a:t>	Существует два вида контроля</a:t>
            </a:r>
            <a:r>
              <a:rPr lang="ru-RU" sz="2400" dirty="0">
                <a:latin typeface="Times New Roman" pitchFamily="18" charset="0"/>
                <a:cs typeface="Times New Roman" pitchFamily="18" charset="0"/>
              </a:rPr>
              <a:t>: периодический и постоянный. </a:t>
            </a:r>
            <a:r>
              <a:rPr lang="ru-RU" sz="2400" i="1" dirty="0">
                <a:latin typeface="Times New Roman" pitchFamily="18" charset="0"/>
                <a:cs typeface="Times New Roman" pitchFamily="18" charset="0"/>
              </a:rPr>
              <a:t>Постоянный контроль</a:t>
            </a:r>
            <a:r>
              <a:rPr lang="ru-RU" sz="2400" dirty="0">
                <a:latin typeface="Times New Roman" pitchFamily="18" charset="0"/>
                <a:cs typeface="Times New Roman" pitchFamily="18" charset="0"/>
              </a:rPr>
              <a:t> – это наблюдение за сопротивлением изоляции под рабочим напряжением в течение всего времени работы электроустановки без автоматического отключения. </a:t>
            </a:r>
            <a:r>
              <a:rPr lang="ru-RU" sz="2400" i="1" dirty="0">
                <a:latin typeface="Times New Roman" pitchFamily="18" charset="0"/>
                <a:cs typeface="Times New Roman" pitchFamily="18" charset="0"/>
              </a:rPr>
              <a:t>Периодический контроль</a:t>
            </a:r>
            <a:r>
              <a:rPr lang="ru-RU" sz="2400" dirty="0">
                <a:latin typeface="Times New Roman" pitchFamily="18" charset="0"/>
                <a:cs typeface="Times New Roman" pitchFamily="18" charset="0"/>
              </a:rPr>
              <a:t> состояния изоляции электроустановок напряжением до 1000 В производится не реже одного раза в три года.</a:t>
            </a:r>
          </a:p>
          <a:p>
            <a:pPr marL="0" indent="0" algn="just">
              <a:buNone/>
            </a:pPr>
            <a:r>
              <a:rPr lang="ru-RU" sz="2400" dirty="0">
                <a:latin typeface="Times New Roman" pitchFamily="18" charset="0"/>
                <a:cs typeface="Times New Roman" pitchFamily="18" charset="0"/>
              </a:rPr>
              <a:t>	Состояние изоляции проверяется также перед вводом электроустановок в эксплуатацию и после длительного пребывания в нерабочем положении. Измерение сопротивления изоляции производят при помощи омметра или </a:t>
            </a:r>
            <a:r>
              <a:rPr lang="ru-RU" sz="2400" dirty="0" err="1">
                <a:latin typeface="Times New Roman" pitchFamily="18" charset="0"/>
                <a:cs typeface="Times New Roman" pitchFamily="18" charset="0"/>
              </a:rPr>
              <a:t>мегаомметра</a:t>
            </a:r>
            <a:r>
              <a:rPr lang="ru-RU" sz="2400" dirty="0">
                <a:latin typeface="Times New Roman" pitchFamily="18" charset="0"/>
                <a:cs typeface="Times New Roman" pitchFamily="18" charset="0"/>
              </a:rPr>
              <a:t>. </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1392787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53789" cy="347382"/>
          </a:xfrm>
        </p:spPr>
        <p:txBody>
          <a:bodyPr/>
          <a:lstStyle/>
          <a:p>
            <a:endParaRPr lang="ru-RU" dirty="0"/>
          </a:p>
        </p:txBody>
      </p:sp>
      <p:sp>
        <p:nvSpPr>
          <p:cNvPr id="3" name="Объект 2"/>
          <p:cNvSpPr>
            <a:spLocks noGrp="1"/>
          </p:cNvSpPr>
          <p:nvPr>
            <p:ph idx="1"/>
          </p:nvPr>
        </p:nvSpPr>
        <p:spPr>
          <a:xfrm>
            <a:off x="431800" y="990600"/>
            <a:ext cx="11226800" cy="5257799"/>
          </a:xfrm>
        </p:spPr>
        <p:txBody>
          <a:bodyPr>
            <a:normAutofit/>
          </a:bodyPr>
          <a:lstStyle/>
          <a:p>
            <a:pPr marL="0" indent="0" algn="just">
              <a:buNone/>
            </a:pPr>
            <a:r>
              <a:rPr lang="ru-RU" sz="2400" dirty="0">
                <a:latin typeface="Times New Roman" pitchFamily="18" charset="0"/>
                <a:cs typeface="Times New Roman" pitchFamily="18" charset="0"/>
              </a:rPr>
              <a:t>	Испытание изоляции повышенным напряжением производят при капитальном и текущем ремонтах электрооборудования, а также в случаях, когда во время работы обнаружен дефект.</a:t>
            </a:r>
          </a:p>
          <a:p>
            <a:pPr marL="0" indent="0" algn="just">
              <a:buNone/>
            </a:pPr>
            <a:r>
              <a:rPr lang="ru-RU" sz="2400" dirty="0">
                <a:latin typeface="Times New Roman" pitchFamily="18" charset="0"/>
                <a:cs typeface="Times New Roman" pitchFamily="18" charset="0"/>
              </a:rPr>
              <a:t>	Изоляцию электроустановок испытывают напряжением промышленной частоты, как, правило, в течение 1 мин. Дальнейшее воздействие может испортить изоляцию.</a:t>
            </a:r>
          </a:p>
          <a:p>
            <a:pPr marL="0" indent="0" algn="just">
              <a:buNone/>
            </a:pP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Назначение временных ограждений</a:t>
            </a:r>
            <a:r>
              <a:rPr lang="ru-RU" sz="2400" dirty="0">
                <a:latin typeface="Times New Roman" pitchFamily="18" charset="0"/>
                <a:cs typeface="Times New Roman" pitchFamily="18" charset="0"/>
              </a:rPr>
              <a:t> – предохранить персонал, производящий работы в электроустановке, от опасного случайного приближения и прикосновения к находящимся под напряжением токоведущим частям, расположенным вблизи места работ. Они предназначены также для закрытия проходов в те помещения, куда вход работающему персоналу запрещен, и для воспрепятствования включению аппаратов.</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057668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17289" cy="334682"/>
          </a:xfrm>
        </p:spPr>
        <p:txBody>
          <a:bodyPr/>
          <a:lstStyle/>
          <a:p>
            <a:endParaRPr lang="ru-RU" dirty="0"/>
          </a:p>
        </p:txBody>
      </p:sp>
      <p:sp>
        <p:nvSpPr>
          <p:cNvPr id="3" name="Объект 2"/>
          <p:cNvSpPr>
            <a:spLocks noGrp="1"/>
          </p:cNvSpPr>
          <p:nvPr>
            <p:ph idx="1"/>
          </p:nvPr>
        </p:nvSpPr>
        <p:spPr>
          <a:xfrm>
            <a:off x="266700" y="1028700"/>
            <a:ext cx="11404600" cy="5219699"/>
          </a:xfrm>
        </p:spPr>
        <p:txBody>
          <a:bodyPr>
            <a:normAutofit/>
          </a:bodyPr>
          <a:lstStyle/>
          <a:p>
            <a:pPr marL="0" indent="0" algn="just">
              <a:buNone/>
            </a:pPr>
            <a:r>
              <a:rPr lang="ru-RU" sz="2400" dirty="0">
                <a:latin typeface="Times New Roman" pitchFamily="18" charset="0"/>
                <a:cs typeface="Times New Roman" pitchFamily="18" charset="0"/>
              </a:rPr>
              <a:t>	Ограждениями могут служить специальные сплошные или решетчатые деревянные щиты, решетки и т.п.; изолирующие накладки – пластины из резины, текстолита и им подобных материалов, применяемые для покрытия ножей отключенного рубильника или разъединителя и препятствующие ошибочному включению его.</a:t>
            </a:r>
          </a:p>
          <a:p>
            <a:pPr marL="0" indent="0" algn="just">
              <a:buNone/>
            </a:pPr>
            <a:r>
              <a:rPr lang="ru-RU" sz="2400" dirty="0">
                <a:latin typeface="Times New Roman" pitchFamily="18" charset="0"/>
                <a:cs typeface="Times New Roman" pitchFamily="18" charset="0"/>
              </a:rPr>
              <a:t>	Ограждения в виде щитов применяются в установках любого напряжения. Их устанавливают так, чтобы расстояние от них до токоведущих частей было не меньше определенных значений: например, в установках напряжением до 15 </a:t>
            </a:r>
            <a:r>
              <a:rPr lang="ru-RU" sz="2400" dirty="0" err="1">
                <a:latin typeface="Times New Roman" pitchFamily="18" charset="0"/>
                <a:cs typeface="Times New Roman" pitchFamily="18" charset="0"/>
              </a:rPr>
              <a:t>кВ</a:t>
            </a:r>
            <a:r>
              <a:rPr lang="ru-RU" sz="2400" dirty="0">
                <a:latin typeface="Times New Roman" pitchFamily="18" charset="0"/>
                <a:cs typeface="Times New Roman" pitchFamily="18" charset="0"/>
              </a:rPr>
              <a:t> включительно минимальное расстояние должно быть 0,35 м, а в установках 500 </a:t>
            </a:r>
            <a:r>
              <a:rPr lang="ru-RU" sz="2400" dirty="0" err="1">
                <a:latin typeface="Times New Roman" pitchFamily="18" charset="0"/>
                <a:cs typeface="Times New Roman" pitchFamily="18" charset="0"/>
              </a:rPr>
              <a:t>кВ</a:t>
            </a:r>
            <a:r>
              <a:rPr lang="ru-RU" sz="2400" dirty="0">
                <a:latin typeface="Times New Roman" pitchFamily="18" charset="0"/>
                <a:cs typeface="Times New Roman" pitchFamily="18" charset="0"/>
              </a:rPr>
              <a:t> – 4,5 м.</a:t>
            </a:r>
          </a:p>
          <a:p>
            <a:endParaRPr lang="ru-RU" dirty="0"/>
          </a:p>
        </p:txBody>
      </p:sp>
    </p:spTree>
    <p:extLst>
      <p:ext uri="{BB962C8B-B14F-4D97-AF65-F5344CB8AC3E}">
        <p14:creationId xmlns:p14="http://schemas.microsoft.com/office/powerpoint/2010/main" val="3001869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63289" cy="1400530"/>
          </a:xfrm>
        </p:spPr>
        <p:txBody>
          <a:bodyPr/>
          <a:lstStyle/>
          <a:p>
            <a:pPr algn="ctr"/>
            <a:r>
              <a:rPr lang="ro-RO" sz="3600" b="1" dirty="0">
                <a:latin typeface="Times New Roman" pitchFamily="18" charset="0"/>
                <a:cs typeface="Times New Roman" pitchFamily="18" charset="0"/>
              </a:rPr>
              <a:t>7.2. </a:t>
            </a:r>
            <a:r>
              <a:rPr lang="ru-RU" sz="3600" b="1" dirty="0">
                <a:latin typeface="Times New Roman" pitchFamily="18" charset="0"/>
                <a:cs typeface="Times New Roman" pitchFamily="18" charset="0"/>
              </a:rPr>
              <a:t>Виды электрических травм</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254000" y="1193800"/>
            <a:ext cx="11684000" cy="5054599"/>
          </a:xfrm>
        </p:spPr>
        <p:txBody>
          <a:bodyPr>
            <a:normAutofit/>
          </a:bodyPr>
          <a:lstStyle/>
          <a:p>
            <a:pPr marL="0" indent="0" algn="just">
              <a:buNone/>
            </a:pPr>
            <a:r>
              <a:rPr lang="ru-RU" sz="2800" dirty="0">
                <a:latin typeface="Times New Roman" pitchFamily="18" charset="0"/>
                <a:cs typeface="Times New Roman" pitchFamily="18" charset="0"/>
              </a:rPr>
              <a:t>	Основные виды поражения:</a:t>
            </a:r>
          </a:p>
          <a:p>
            <a:pPr marL="0" lvl="0" indent="0" algn="just">
              <a:buNone/>
            </a:pPr>
            <a:r>
              <a:rPr lang="ru-RU" sz="2800" dirty="0">
                <a:latin typeface="Times New Roman" pitchFamily="18" charset="0"/>
                <a:cs typeface="Times New Roman" pitchFamily="18" charset="0"/>
              </a:rPr>
              <a:t> - электрические травмы;</a:t>
            </a:r>
          </a:p>
          <a:p>
            <a:pPr marL="0" lvl="0" indent="0" algn="just">
              <a:buNone/>
            </a:pPr>
            <a:r>
              <a:rPr lang="ru-RU" sz="2800" dirty="0">
                <a:latin typeface="Times New Roman" pitchFamily="18" charset="0"/>
                <a:cs typeface="Times New Roman" pitchFamily="18" charset="0"/>
              </a:rPr>
              <a:t> - электрические удары;</a:t>
            </a:r>
          </a:p>
          <a:p>
            <a:pPr marL="0" lvl="0" indent="0" algn="just">
              <a:buNone/>
            </a:pPr>
            <a:r>
              <a:rPr lang="ru-RU" sz="2800" dirty="0">
                <a:latin typeface="Times New Roman" pitchFamily="18" charset="0"/>
                <a:cs typeface="Times New Roman" pitchFamily="18" charset="0"/>
              </a:rPr>
              <a:t> - электрический шок.</a:t>
            </a:r>
          </a:p>
          <a:p>
            <a:pPr marL="0" indent="0" algn="just">
              <a:buNone/>
            </a:pPr>
            <a:r>
              <a:rPr lang="ru-RU" sz="2800" b="1" dirty="0">
                <a:latin typeface="Times New Roman" pitchFamily="18" charset="0"/>
                <a:cs typeface="Times New Roman" pitchFamily="18" charset="0"/>
              </a:rPr>
              <a:t>	Электрическая травма - </a:t>
            </a:r>
            <a:r>
              <a:rPr lang="ru-RU" sz="2800" dirty="0">
                <a:latin typeface="Times New Roman" pitchFamily="18" charset="0"/>
                <a:cs typeface="Times New Roman" pitchFamily="18" charset="0"/>
              </a:rPr>
              <a:t>представляет собой местное поражение тканей и органов электрическим током: </a:t>
            </a:r>
            <a:r>
              <a:rPr lang="ru-RU" sz="2800" b="1" dirty="0">
                <a:latin typeface="Times New Roman" pitchFamily="18" charset="0"/>
                <a:cs typeface="Times New Roman" pitchFamily="18" charset="0"/>
              </a:rPr>
              <a:t>ожоги, электрические знаки, </a:t>
            </a:r>
            <a:r>
              <a:rPr lang="ru-RU" sz="2800" b="1" dirty="0" err="1">
                <a:latin typeface="Times New Roman" pitchFamily="18" charset="0"/>
                <a:cs typeface="Times New Roman" pitchFamily="18" charset="0"/>
              </a:rPr>
              <a:t>электрометаллизация</a:t>
            </a:r>
            <a:r>
              <a:rPr lang="ru-RU" sz="2800" b="1" dirty="0">
                <a:latin typeface="Times New Roman" pitchFamily="18" charset="0"/>
                <a:cs typeface="Times New Roman" pitchFamily="18" charset="0"/>
              </a:rPr>
              <a:t> кожи, поражение глаз действием на них электрической дуги.</a:t>
            </a: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3218449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9404723" cy="410882"/>
          </a:xfrm>
        </p:spPr>
        <p:txBody>
          <a:bodyPr/>
          <a:lstStyle/>
          <a:p>
            <a:endParaRPr lang="ru-RU" dirty="0"/>
          </a:p>
        </p:txBody>
      </p:sp>
      <p:sp>
        <p:nvSpPr>
          <p:cNvPr id="3" name="Объект 2"/>
          <p:cNvSpPr>
            <a:spLocks noGrp="1"/>
          </p:cNvSpPr>
          <p:nvPr>
            <p:ph idx="1"/>
          </p:nvPr>
        </p:nvSpPr>
        <p:spPr>
          <a:xfrm>
            <a:off x="381000" y="990600"/>
            <a:ext cx="11239500" cy="5245099"/>
          </a:xfrm>
        </p:spPr>
        <p:txBody>
          <a:bodyPr>
            <a:normAutofit/>
          </a:bodyPr>
          <a:lstStyle/>
          <a:p>
            <a:pPr marL="0" indent="0" algn="just">
              <a:buNone/>
            </a:pPr>
            <a:r>
              <a:rPr lang="ru-RU" dirty="0"/>
              <a:t>	</a:t>
            </a:r>
            <a:r>
              <a:rPr lang="ru-RU" sz="2800" b="1" dirty="0">
                <a:latin typeface="Times New Roman" pitchFamily="18" charset="0"/>
                <a:cs typeface="Times New Roman" pitchFamily="18" charset="0"/>
              </a:rPr>
              <a:t>Электрическое разделение сети. </a:t>
            </a:r>
            <a:r>
              <a:rPr lang="ru-RU" sz="2800" dirty="0">
                <a:latin typeface="Times New Roman" pitchFamily="18" charset="0"/>
                <a:cs typeface="Times New Roman" pitchFamily="18" charset="0"/>
              </a:rPr>
              <a:t>Под защитным разделением сетей понимается деление электрической сети большой протяженности на короткие участки. Установлено: если единую, сильно разветвленную электрическую сеть, которая имеет большую емкость и малое сопротивление изоляции, разделить на ряд небольших сетей такого же напряжения, то такая сеть будет обладать незначительной емкостью и высоким сопротивлением изоляции. При этом опасность поражения током резко снижается.</a:t>
            </a: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5573014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48989" cy="347382"/>
          </a:xfrm>
        </p:spPr>
        <p:txBody>
          <a:bodyPr/>
          <a:lstStyle/>
          <a:p>
            <a:endParaRPr lang="ru-RU" dirty="0"/>
          </a:p>
        </p:txBody>
      </p:sp>
      <p:sp>
        <p:nvSpPr>
          <p:cNvPr id="3" name="Объект 2"/>
          <p:cNvSpPr>
            <a:spLocks noGrp="1"/>
          </p:cNvSpPr>
          <p:nvPr>
            <p:ph idx="1"/>
          </p:nvPr>
        </p:nvSpPr>
        <p:spPr>
          <a:xfrm>
            <a:off x="520700" y="1079500"/>
            <a:ext cx="11087100" cy="5168899"/>
          </a:xfrm>
        </p:spPr>
        <p:txBody>
          <a:bodyPr>
            <a:normAutofit/>
          </a:bodyPr>
          <a:lstStyle/>
          <a:p>
            <a:pPr marL="0" indent="0" algn="just">
              <a:buNone/>
            </a:pPr>
            <a:r>
              <a:rPr lang="ru-RU" sz="2400" b="1" dirty="0">
                <a:latin typeface="Times New Roman" pitchFamily="18" charset="0"/>
                <a:cs typeface="Times New Roman" pitchFamily="18" charset="0"/>
              </a:rPr>
              <a:t>	Использование малого напряжения. </a:t>
            </a:r>
            <a:r>
              <a:rPr lang="ru-RU" sz="2400" dirty="0">
                <a:latin typeface="Times New Roman" pitchFamily="18" charset="0"/>
                <a:cs typeface="Times New Roman" pitchFamily="18" charset="0"/>
              </a:rPr>
              <a:t>Малыми считаются напряжения до 42 В. при таком напряжении ток, проходящий через тело человека, не превышает 1÷ 1,5 мА, а это не опасно для человека. Область применения малых напряжений сравнительно невелика, так как уменьшение эксплуатационного напряжения связано с увеличением тока, сечений проводов и токоведущих частей электрических машин и аппаратов. </a:t>
            </a:r>
          </a:p>
          <a:p>
            <a:pPr marL="0" indent="0" algn="just">
              <a:buNone/>
            </a:pPr>
            <a:r>
              <a:rPr lang="ru-RU" sz="2400" dirty="0">
                <a:latin typeface="Times New Roman" pitchFamily="18" charset="0"/>
                <a:cs typeface="Times New Roman" pitchFamily="18" charset="0"/>
              </a:rPr>
              <a:t>	Применение малых напряжений (2,5 В) ограничивается шахтерскими лампами, различными электроинструментами, светильниками и некоторыми бытовыми приборами (игрушки, карманные фонари, электробритвы и т.п.)</a:t>
            </a:r>
          </a:p>
          <a:p>
            <a:pPr marL="0" indent="0" algn="just">
              <a:buNone/>
            </a:pP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3787052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52189" cy="461682"/>
          </a:xfrm>
        </p:spPr>
        <p:txBody>
          <a:bodyPr/>
          <a:lstStyle/>
          <a:p>
            <a:endParaRPr lang="ru-RU" dirty="0"/>
          </a:p>
        </p:txBody>
      </p:sp>
      <p:sp>
        <p:nvSpPr>
          <p:cNvPr id="3" name="Объект 2"/>
          <p:cNvSpPr>
            <a:spLocks noGrp="1"/>
          </p:cNvSpPr>
          <p:nvPr>
            <p:ph idx="1"/>
          </p:nvPr>
        </p:nvSpPr>
        <p:spPr>
          <a:xfrm>
            <a:off x="228600" y="1392518"/>
            <a:ext cx="11595100" cy="4195481"/>
          </a:xfrm>
        </p:spPr>
        <p:txBody>
          <a:bodyPr/>
          <a:lstStyle/>
          <a:p>
            <a:pPr marL="0" indent="0" algn="just">
              <a:buNone/>
            </a:pPr>
            <a:r>
              <a:rPr lang="ru-RU" sz="2400" dirty="0">
                <a:latin typeface="Times New Roman" pitchFamily="18" charset="0"/>
                <a:cs typeface="Times New Roman" pitchFamily="18" charset="0"/>
              </a:rPr>
              <a:t>	Наиболее часто в качестве источника малого напряжения применяются понижающие трансформаторы, так как они отличаются простотой конструкции и большой надежностью.</a:t>
            </a:r>
          </a:p>
          <a:p>
            <a:pPr marL="0" indent="0" algn="just">
              <a:buNone/>
            </a:pPr>
            <a:r>
              <a:rPr lang="ru-RU" sz="2400" b="1" dirty="0">
                <a:latin typeface="Times New Roman" pitchFamily="18" charset="0"/>
                <a:cs typeface="Times New Roman" pitchFamily="18" charset="0"/>
              </a:rPr>
              <a:t>	Двойная изоляция. </a:t>
            </a:r>
            <a:r>
              <a:rPr lang="ru-RU" sz="2400" dirty="0">
                <a:latin typeface="Times New Roman" pitchFamily="18" charset="0"/>
                <a:cs typeface="Times New Roman" pitchFamily="18" charset="0"/>
              </a:rPr>
              <a:t>Этот термин означает применение кроме основной изоляции токоведущих частей, называемой рабочей, еще одного слоя изоляции, называемой дополнительной, которая изолирует человека от металлических нетоковедущих частей, могущих случайно оказаться под напряжением. </a:t>
            </a:r>
          </a:p>
          <a:p>
            <a:pPr marL="0" indent="0" algn="just">
              <a:buNone/>
            </a:pPr>
            <a:r>
              <a:rPr lang="ru-RU" sz="2400" dirty="0">
                <a:latin typeface="Times New Roman" pitchFamily="18" charset="0"/>
                <a:cs typeface="Times New Roman" pitchFamily="18" charset="0"/>
              </a:rPr>
              <a:t>	Наиболее совершенный способ изготовления электрооборудования с двойной изоляцией – </a:t>
            </a:r>
            <a:r>
              <a:rPr lang="ru-RU" sz="2400" b="1" dirty="0">
                <a:latin typeface="Times New Roman" pitchFamily="18" charset="0"/>
                <a:cs typeface="Times New Roman" pitchFamily="18" charset="0"/>
              </a:rPr>
              <a:t>изготовление корпуса электроприбора из изолирующего материала.</a:t>
            </a:r>
          </a:p>
          <a:p>
            <a:endParaRPr lang="ru-RU" dirty="0"/>
          </a:p>
        </p:txBody>
      </p:sp>
    </p:spTree>
    <p:extLst>
      <p:ext uri="{BB962C8B-B14F-4D97-AF65-F5344CB8AC3E}">
        <p14:creationId xmlns:p14="http://schemas.microsoft.com/office/powerpoint/2010/main" val="14645275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4889" cy="410882"/>
          </a:xfrm>
        </p:spPr>
        <p:txBody>
          <a:bodyPr/>
          <a:lstStyle/>
          <a:p>
            <a:endParaRPr lang="ru-RU" dirty="0"/>
          </a:p>
        </p:txBody>
      </p:sp>
      <p:sp>
        <p:nvSpPr>
          <p:cNvPr id="3" name="Объект 2"/>
          <p:cNvSpPr>
            <a:spLocks noGrp="1"/>
          </p:cNvSpPr>
          <p:nvPr>
            <p:ph idx="1"/>
          </p:nvPr>
        </p:nvSpPr>
        <p:spPr>
          <a:xfrm>
            <a:off x="279400" y="990600"/>
            <a:ext cx="11506200" cy="5257799"/>
          </a:xfrm>
        </p:spPr>
        <p:txBody>
          <a:bodyPr>
            <a:normAutofit/>
          </a:bodyPr>
          <a:lstStyle/>
          <a:p>
            <a:pPr marL="0" indent="0" algn="just">
              <a:buNone/>
            </a:pPr>
            <a:r>
              <a:rPr lang="ru-RU" sz="2400" b="1" dirty="0">
                <a:latin typeface="Times New Roman" pitchFamily="18" charset="0"/>
                <a:cs typeface="Times New Roman" pitchFamily="18" charset="0"/>
              </a:rPr>
              <a:t>	Специальные меры</a:t>
            </a:r>
            <a:r>
              <a:rPr lang="ro-RO"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К специальным защитным мерам относится: </a:t>
            </a:r>
            <a:r>
              <a:rPr lang="ru-RU" sz="2400" b="1" dirty="0">
                <a:latin typeface="Times New Roman" pitchFamily="18" charset="0"/>
                <a:cs typeface="Times New Roman" pitchFamily="18" charset="0"/>
              </a:rPr>
              <a:t>защитное заземление</a:t>
            </a: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защитное </a:t>
            </a:r>
            <a:r>
              <a:rPr lang="ru-RU" sz="2400" b="1" dirty="0" err="1">
                <a:latin typeface="Times New Roman" pitchFamily="18" charset="0"/>
                <a:cs typeface="Times New Roman" pitchFamily="18" charset="0"/>
              </a:rPr>
              <a:t>зануление</a:t>
            </a: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защитное отключение</a:t>
            </a: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сигнализация и блокировка</a:t>
            </a:r>
            <a:r>
              <a:rPr lang="ru-RU" sz="2400" dirty="0">
                <a:latin typeface="Times New Roman" pitchFamily="18" charset="0"/>
                <a:cs typeface="Times New Roman" pitchFamily="18" charset="0"/>
              </a:rPr>
              <a:t>.</a:t>
            </a:r>
          </a:p>
          <a:p>
            <a:pPr marL="0" indent="0" algn="just">
              <a:buNone/>
            </a:pPr>
            <a:r>
              <a:rPr lang="ru-RU" sz="2400" b="1" dirty="0">
                <a:latin typeface="Times New Roman" pitchFamily="18" charset="0"/>
                <a:cs typeface="Times New Roman" pitchFamily="18" charset="0"/>
              </a:rPr>
              <a:t>	Защитное заземление </a:t>
            </a:r>
            <a:r>
              <a:rPr lang="ru-RU" sz="2400" dirty="0">
                <a:latin typeface="Times New Roman" pitchFamily="18" charset="0"/>
                <a:cs typeface="Times New Roman" pitchFamily="18" charset="0"/>
              </a:rPr>
              <a:t>выполняется с целью обеспечения безопасности людей при нарушении изоляции токоведущих частей. Применяется также заземление для защиты от действия атмосферного электричества электрооборудования, зданий и сооружений.</a:t>
            </a:r>
          </a:p>
          <a:p>
            <a:pPr marL="0" indent="0" algn="just">
              <a:buNone/>
            </a:pPr>
            <a:r>
              <a:rPr lang="ru-RU" sz="2400" b="1" dirty="0">
                <a:latin typeface="Times New Roman" pitchFamily="18" charset="0"/>
                <a:cs typeface="Times New Roman" pitchFamily="18" charset="0"/>
              </a:rPr>
              <a:t>	Защитным заземлением</a:t>
            </a:r>
            <a:r>
              <a:rPr lang="ru-RU" sz="2400" dirty="0">
                <a:latin typeface="Times New Roman" pitchFamily="18" charset="0"/>
                <a:cs typeface="Times New Roman" pitchFamily="18" charset="0"/>
              </a:rPr>
              <a:t>  - называется преднамеренное соединение с землей или ее эквивалентом металлических частей оборудования, в обычных условиях находящихся не под напряжением, но могущих оказаться под напряжением вследствие нарушения изоляции электроустановок.</a:t>
            </a:r>
          </a:p>
          <a:p>
            <a:endParaRPr lang="ru-RU" dirty="0"/>
          </a:p>
        </p:txBody>
      </p:sp>
    </p:spTree>
    <p:extLst>
      <p:ext uri="{BB962C8B-B14F-4D97-AF65-F5344CB8AC3E}">
        <p14:creationId xmlns:p14="http://schemas.microsoft.com/office/powerpoint/2010/main" val="17289132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669589" cy="372782"/>
          </a:xfrm>
        </p:spPr>
        <p:txBody>
          <a:bodyPr/>
          <a:lstStyle/>
          <a:p>
            <a:endParaRPr lang="ru-RU" dirty="0"/>
          </a:p>
        </p:txBody>
      </p:sp>
      <p:sp>
        <p:nvSpPr>
          <p:cNvPr id="3" name="Объект 2"/>
          <p:cNvSpPr>
            <a:spLocks noGrp="1"/>
          </p:cNvSpPr>
          <p:nvPr>
            <p:ph idx="1"/>
          </p:nvPr>
        </p:nvSpPr>
        <p:spPr>
          <a:xfrm>
            <a:off x="304800" y="1155700"/>
            <a:ext cx="11658600" cy="5092699"/>
          </a:xfrm>
        </p:spPr>
        <p:txBody>
          <a:bodyPr>
            <a:normAutofit/>
          </a:bodyPr>
          <a:lstStyle/>
          <a:p>
            <a:pPr marL="0" indent="0" algn="just">
              <a:buNone/>
            </a:pPr>
            <a:r>
              <a:rPr lang="ru-RU" sz="2400" b="1" dirty="0">
                <a:latin typeface="Times New Roman" pitchFamily="18" charset="0"/>
                <a:cs typeface="Times New Roman" pitchFamily="18" charset="0"/>
              </a:rPr>
              <a:t>	Действие защитного заземления</a:t>
            </a:r>
            <a:r>
              <a:rPr lang="ru-RU" sz="2400" dirty="0">
                <a:latin typeface="Times New Roman" pitchFamily="18" charset="0"/>
                <a:cs typeface="Times New Roman" pitchFamily="18" charset="0"/>
              </a:rPr>
              <a:t> заключается в том, что оно снижает напряжение между корпусом оборудования, оказавшимся под напряжением, и землей до безопасного значения.</a:t>
            </a:r>
          </a:p>
          <a:p>
            <a:pPr marL="0" indent="0" algn="just">
              <a:buNone/>
            </a:pP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Заземлять</a:t>
            </a:r>
            <a:r>
              <a:rPr lang="ru-RU" sz="2400" dirty="0">
                <a:latin typeface="Times New Roman" pitchFamily="18" charset="0"/>
                <a:cs typeface="Times New Roman" pitchFamily="18" charset="0"/>
              </a:rPr>
              <a:t> необходимо металлические части электроустановок, корпуса электрических машин, трансформаторов, аппаратов, светильников, приводы электрических аппаратов, вторичные обмотки измерительных трансформаторов, каркасы распределительных щитов, щитов управления, шкафов и др.</a:t>
            </a:r>
          </a:p>
          <a:p>
            <a:pPr marL="0" indent="0" algn="just">
              <a:buNone/>
            </a:pP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Защитное заземление</a:t>
            </a:r>
            <a:r>
              <a:rPr lang="ru-RU" sz="2400" dirty="0">
                <a:latin typeface="Times New Roman" pitchFamily="18" charset="0"/>
                <a:cs typeface="Times New Roman" pitchFamily="18" charset="0"/>
              </a:rPr>
              <a:t> применяется в трехфазных трехпроводных сетях напряжением до 1000 В с изолированной </a:t>
            </a:r>
            <a:r>
              <a:rPr lang="ru-RU" sz="2400" dirty="0" err="1">
                <a:latin typeface="Times New Roman" pitchFamily="18" charset="0"/>
                <a:cs typeface="Times New Roman" pitchFamily="18" charset="0"/>
              </a:rPr>
              <a:t>нейтралью</a:t>
            </a:r>
            <a:r>
              <a:rPr lang="ru-RU" sz="2400" dirty="0">
                <a:latin typeface="Times New Roman" pitchFamily="18" charset="0"/>
                <a:cs typeface="Times New Roman" pitchFamily="18" charset="0"/>
              </a:rPr>
              <a:t>, а в сетях напряжением 1000 В и выше – с любым режимом </a:t>
            </a:r>
            <a:r>
              <a:rPr lang="ru-RU" sz="2400" dirty="0" err="1">
                <a:latin typeface="Times New Roman" pitchFamily="18" charset="0"/>
                <a:cs typeface="Times New Roman" pitchFamily="18" charset="0"/>
              </a:rPr>
              <a:t>нейтрали</a:t>
            </a:r>
            <a:r>
              <a:rPr lang="ru-RU" sz="2400" dirty="0">
                <a:latin typeface="Times New Roman" pitchFamily="18" charset="0"/>
                <a:cs typeface="Times New Roman" pitchFamily="18" charset="0"/>
              </a:rPr>
              <a:t>.</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8683451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4889" cy="360082"/>
          </a:xfrm>
        </p:spPr>
        <p:txBody>
          <a:bodyPr/>
          <a:lstStyle/>
          <a:p>
            <a:endParaRPr lang="ru-RU" dirty="0"/>
          </a:p>
        </p:txBody>
      </p:sp>
      <p:sp>
        <p:nvSpPr>
          <p:cNvPr id="3" name="Объект 2"/>
          <p:cNvSpPr>
            <a:spLocks noGrp="1"/>
          </p:cNvSpPr>
          <p:nvPr>
            <p:ph idx="1"/>
          </p:nvPr>
        </p:nvSpPr>
        <p:spPr>
          <a:xfrm>
            <a:off x="546100" y="1016000"/>
            <a:ext cx="11163300" cy="5232399"/>
          </a:xfrm>
        </p:spPr>
        <p:txBody>
          <a:bodyPr>
            <a:normAutofit/>
          </a:bodyPr>
          <a:lstStyle/>
          <a:p>
            <a:pPr marL="0" indent="0" algn="just">
              <a:buNone/>
            </a:pPr>
            <a:r>
              <a:rPr lang="ru-RU" sz="2400" b="1" dirty="0">
                <a:latin typeface="Times New Roman" pitchFamily="18" charset="0"/>
                <a:cs typeface="Times New Roman" pitchFamily="18" charset="0"/>
              </a:rPr>
              <a:t>	Заземляющее устройство</a:t>
            </a:r>
            <a:r>
              <a:rPr lang="ru-RU" sz="2400" dirty="0">
                <a:latin typeface="Times New Roman" pitchFamily="18" charset="0"/>
                <a:cs typeface="Times New Roman" pitchFamily="18" charset="0"/>
              </a:rPr>
              <a:t>– это совокупность заземлителя и заземляющих проводов, соединяющих заземляемые части электроустановки с заземлителем. Различают </a:t>
            </a:r>
            <a:r>
              <a:rPr lang="ru-RU" sz="2400" i="1" dirty="0">
                <a:latin typeface="Times New Roman" pitchFamily="18" charset="0"/>
                <a:cs typeface="Times New Roman" pitchFamily="18" charset="0"/>
              </a:rPr>
              <a:t>естественные и искусственные заземлители.</a:t>
            </a:r>
            <a:endParaRPr lang="ru-RU" sz="2400" dirty="0">
              <a:latin typeface="Times New Roman" pitchFamily="18" charset="0"/>
              <a:cs typeface="Times New Roman" pitchFamily="18" charset="0"/>
            </a:endParaRPr>
          </a:p>
          <a:p>
            <a:pPr marL="0" indent="0" algn="just">
              <a:buNone/>
            </a:pPr>
            <a:r>
              <a:rPr lang="ru-RU" sz="2400" dirty="0">
                <a:latin typeface="Times New Roman" pitchFamily="18" charset="0"/>
                <a:cs typeface="Times New Roman" pitchFamily="18" charset="0"/>
              </a:rPr>
              <a:t>	В качестве </a:t>
            </a:r>
            <a:r>
              <a:rPr lang="ru-RU" sz="2400" i="1" dirty="0">
                <a:latin typeface="Times New Roman" pitchFamily="18" charset="0"/>
                <a:cs typeface="Times New Roman" pitchFamily="18" charset="0"/>
              </a:rPr>
              <a:t>искусственных заземлителей</a:t>
            </a:r>
            <a:r>
              <a:rPr lang="ru-RU" sz="2400" dirty="0">
                <a:latin typeface="Times New Roman" pitchFamily="18" charset="0"/>
                <a:cs typeface="Times New Roman" pitchFamily="18" charset="0"/>
              </a:rPr>
              <a:t> используют стальные, вертикально заложенные в землю трубы диаметром от 3 до 5 см, с толщиной стенок не менее 3,5 мм, длиной 2,5 – 3м; угловая сталь, металлические стержни диаметром 10 – 12 мм и длиной 10 м и более.</a:t>
            </a:r>
          </a:p>
          <a:p>
            <a:pPr marL="0" indent="0" algn="just">
              <a:buNone/>
            </a:pPr>
            <a:r>
              <a:rPr lang="ru-RU" sz="2400" dirty="0">
                <a:latin typeface="Times New Roman" pitchFamily="18" charset="0"/>
                <a:cs typeface="Times New Roman" pitchFamily="18" charset="0"/>
              </a:rPr>
              <a:t>	Для </a:t>
            </a:r>
            <a:r>
              <a:rPr lang="ru-RU" sz="2400" i="1" dirty="0">
                <a:latin typeface="Times New Roman" pitchFamily="18" charset="0"/>
                <a:cs typeface="Times New Roman" pitchFamily="18" charset="0"/>
              </a:rPr>
              <a:t>искусственных заземлителей</a:t>
            </a:r>
            <a:r>
              <a:rPr lang="ru-RU" sz="2400" dirty="0">
                <a:latin typeface="Times New Roman" pitchFamily="18" charset="0"/>
                <a:cs typeface="Times New Roman" pitchFamily="18" charset="0"/>
              </a:rPr>
              <a:t> в агрессивных почвах (щелочных, кислых и др.),где они подвергаются усиленной коррозии, применяются медь, омедненный или оцинкованный металл. В качестве искусственных заземлителей нельзя применять алюминиевые оболочки кабелей, а также голые алюминиевые проводники, так как в почве они окисляются, а окись алюминия – изолятор.</a:t>
            </a:r>
          </a:p>
          <a:p>
            <a:endParaRPr lang="ru-RU" dirty="0"/>
          </a:p>
        </p:txBody>
      </p:sp>
    </p:spTree>
    <p:extLst>
      <p:ext uri="{BB962C8B-B14F-4D97-AF65-F5344CB8AC3E}">
        <p14:creationId xmlns:p14="http://schemas.microsoft.com/office/powerpoint/2010/main" val="1740897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50589" cy="271182"/>
          </a:xfrm>
        </p:spPr>
        <p:txBody>
          <a:bodyPr/>
          <a:lstStyle/>
          <a:p>
            <a:endParaRPr lang="ru-RU" dirty="0"/>
          </a:p>
        </p:txBody>
      </p:sp>
      <p:sp>
        <p:nvSpPr>
          <p:cNvPr id="3" name="Объект 2"/>
          <p:cNvSpPr>
            <a:spLocks noGrp="1"/>
          </p:cNvSpPr>
          <p:nvPr>
            <p:ph idx="1"/>
          </p:nvPr>
        </p:nvSpPr>
        <p:spPr>
          <a:xfrm>
            <a:off x="406400" y="914400"/>
            <a:ext cx="11290300" cy="5410199"/>
          </a:xfrm>
        </p:spPr>
        <p:txBody>
          <a:bodyPr>
            <a:normAutofit/>
          </a:bodyPr>
          <a:lstStyle/>
          <a:p>
            <a:pPr marL="0" indent="0" algn="just">
              <a:buNone/>
            </a:pPr>
            <a:r>
              <a:rPr lang="ru-RU" sz="2400" dirty="0">
                <a:latin typeface="Times New Roman" pitchFamily="18" charset="0"/>
                <a:cs typeface="Times New Roman" pitchFamily="18" charset="0"/>
              </a:rPr>
              <a:t>	В качестве естественных заземлителей могут быть использованы проложенные в земле водопроводные, канализационные и другие металлические трубопроводы; металлические конструкции и арматура железобетонных конструкций, имеющие соединение с землей; свинцовые оболочки кабелей, проложенных в земле.</a:t>
            </a:r>
          </a:p>
          <a:p>
            <a:pPr marL="0" indent="0" algn="just">
              <a:buNone/>
            </a:pPr>
            <a:r>
              <a:rPr lang="ru-RU" sz="2400" dirty="0">
                <a:latin typeface="Times New Roman" pitchFamily="18" charset="0"/>
                <a:cs typeface="Times New Roman" pitchFamily="18" charset="0"/>
              </a:rPr>
              <a:t>	Категорически запрещается использовать в качестве заземлителей трубопроводы горючих жидкостей и газов. Каждый отдельный проводник, находящийся в контакте с землей, называется одиночным заземлителем, или электродом. Если заземлитель состоит из нескольких электродов, соединенных между собой параллельно, он называется групповым заземлителем.</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8243302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4889" cy="360082"/>
          </a:xfrm>
        </p:spPr>
        <p:txBody>
          <a:bodyPr/>
          <a:lstStyle/>
          <a:p>
            <a:endParaRPr lang="ru-RU" dirty="0"/>
          </a:p>
        </p:txBody>
      </p:sp>
      <p:sp>
        <p:nvSpPr>
          <p:cNvPr id="3" name="Объект 2"/>
          <p:cNvSpPr>
            <a:spLocks noGrp="1"/>
          </p:cNvSpPr>
          <p:nvPr>
            <p:ph idx="1"/>
          </p:nvPr>
        </p:nvSpPr>
        <p:spPr>
          <a:xfrm>
            <a:off x="317500" y="1104900"/>
            <a:ext cx="11442700" cy="5143499"/>
          </a:xfrm>
        </p:spPr>
        <p:txBody>
          <a:bodyPr/>
          <a:lstStyle/>
          <a:p>
            <a:pPr marL="0" indent="0" algn="just">
              <a:buNone/>
            </a:pPr>
            <a:r>
              <a:rPr lang="ru-RU" sz="2400" dirty="0">
                <a:latin typeface="Times New Roman" pitchFamily="18" charset="0"/>
                <a:cs typeface="Times New Roman" pitchFamily="18" charset="0"/>
              </a:rPr>
              <a:t>	Для погружения в землю вертикальных электродов предварительно роют траншею глубиной 0,7 – 0,8м, после чего забивают трубы или уголки с помощью механизмов. Стальные стержни диаметром 10 –12 мм, заглубляют в землю с помощью специального приспособления, а более длинные с помощью вибратора. Верхние концы погруженных в землю вертикальных электродов соединяют стальной полосой методом сварки.</a:t>
            </a:r>
          </a:p>
          <a:p>
            <a:pPr marL="0" indent="0" algn="just">
              <a:buNone/>
            </a:pPr>
            <a:r>
              <a:rPr lang="ru-RU" sz="2400" dirty="0">
                <a:latin typeface="Times New Roman" pitchFamily="18" charset="0"/>
                <a:cs typeface="Times New Roman" pitchFamily="18" charset="0"/>
              </a:rPr>
              <a:t>	Устройство защитного заземления может быть осуществлено двумя способами: контурным расположением заземляющих проводников и выносным.</a:t>
            </a:r>
          </a:p>
          <a:p>
            <a:endParaRPr lang="ru-RU" dirty="0"/>
          </a:p>
        </p:txBody>
      </p:sp>
    </p:spTree>
    <p:extLst>
      <p:ext uri="{BB962C8B-B14F-4D97-AF65-F5344CB8AC3E}">
        <p14:creationId xmlns:p14="http://schemas.microsoft.com/office/powerpoint/2010/main" val="40037917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79189" cy="334682"/>
          </a:xfrm>
        </p:spPr>
        <p:txBody>
          <a:bodyPr/>
          <a:lstStyle/>
          <a:p>
            <a:endParaRPr lang="ru-RU" dirty="0"/>
          </a:p>
        </p:txBody>
      </p:sp>
      <p:sp>
        <p:nvSpPr>
          <p:cNvPr id="3" name="Объект 2"/>
          <p:cNvSpPr>
            <a:spLocks noGrp="1"/>
          </p:cNvSpPr>
          <p:nvPr>
            <p:ph idx="1"/>
          </p:nvPr>
        </p:nvSpPr>
        <p:spPr>
          <a:xfrm>
            <a:off x="406400" y="939800"/>
            <a:ext cx="11315700" cy="5308599"/>
          </a:xfrm>
        </p:spPr>
        <p:txBody>
          <a:bodyPr/>
          <a:lstStyle/>
          <a:p>
            <a:pPr marL="0" indent="0" algn="just">
              <a:buNone/>
            </a:pPr>
            <a:r>
              <a:rPr lang="ru-RU" sz="2400" dirty="0">
                <a:latin typeface="Times New Roman" pitchFamily="18" charset="0"/>
                <a:cs typeface="Times New Roman" pitchFamily="18" charset="0"/>
              </a:rPr>
              <a:t>	Сечение заземляющих проводников должно быть: при голых медных проводниках и открытой прокладке – 4 мм</a:t>
            </a:r>
            <a:r>
              <a:rPr lang="ru-RU" sz="2400" baseline="30000" dirty="0">
                <a:latin typeface="Times New Roman" pitchFamily="18" charset="0"/>
                <a:cs typeface="Times New Roman" pitchFamily="18" charset="0"/>
              </a:rPr>
              <a:t>2</a:t>
            </a:r>
            <a:r>
              <a:rPr lang="ru-RU" sz="2400" dirty="0">
                <a:latin typeface="Times New Roman" pitchFamily="18" charset="0"/>
                <a:cs typeface="Times New Roman" pitchFamily="18" charset="0"/>
              </a:rPr>
              <a:t>, при алюминиевых – 6мм</a:t>
            </a:r>
            <a:r>
              <a:rPr lang="ru-RU" sz="2400" baseline="30000" dirty="0">
                <a:latin typeface="Times New Roman" pitchFamily="18" charset="0"/>
                <a:cs typeface="Times New Roman" pitchFamily="18" charset="0"/>
              </a:rPr>
              <a:t>2</a:t>
            </a:r>
            <a:r>
              <a:rPr lang="ru-RU" sz="2400" dirty="0">
                <a:latin typeface="Times New Roman" pitchFamily="18" charset="0"/>
                <a:cs typeface="Times New Roman" pitchFamily="18" charset="0"/>
              </a:rPr>
              <a:t>; при изолированных медных проводах – 1,5 мм</a:t>
            </a:r>
            <a:r>
              <a:rPr lang="ru-RU" sz="2400" baseline="30000" dirty="0">
                <a:latin typeface="Times New Roman" pitchFamily="18" charset="0"/>
                <a:cs typeface="Times New Roman" pitchFamily="18" charset="0"/>
              </a:rPr>
              <a:t>2 </a:t>
            </a:r>
            <a:r>
              <a:rPr lang="ru-RU" sz="2400" dirty="0">
                <a:latin typeface="Times New Roman" pitchFamily="18" charset="0"/>
                <a:cs typeface="Times New Roman" pitchFamily="18" charset="0"/>
              </a:rPr>
              <a:t>, при алюминиевых – 2,5 мм</a:t>
            </a:r>
            <a:r>
              <a:rPr lang="ru-RU" sz="2400" baseline="30000" dirty="0">
                <a:latin typeface="Times New Roman" pitchFamily="18" charset="0"/>
                <a:cs typeface="Times New Roman" pitchFamily="18" charset="0"/>
              </a:rPr>
              <a:t>2</a:t>
            </a:r>
            <a:r>
              <a:rPr lang="ru-RU" sz="2400" dirty="0">
                <a:latin typeface="Times New Roman" pitchFamily="18" charset="0"/>
                <a:cs typeface="Times New Roman" pitchFamily="18" charset="0"/>
              </a:rPr>
              <a:t>; при заземляющих жилах кабелей в защитной оболочке, общей с фазными жилами: 1 мм</a:t>
            </a:r>
            <a:r>
              <a:rPr lang="ru-RU" sz="2400" baseline="30000" dirty="0">
                <a:latin typeface="Times New Roman" pitchFamily="18" charset="0"/>
                <a:cs typeface="Times New Roman" pitchFamily="18" charset="0"/>
              </a:rPr>
              <a:t>2</a:t>
            </a:r>
            <a:r>
              <a:rPr lang="ru-RU" sz="2400" dirty="0">
                <a:latin typeface="Times New Roman" pitchFamily="18" charset="0"/>
                <a:cs typeface="Times New Roman" pitchFamily="18" charset="0"/>
              </a:rPr>
              <a:t>– для медных и 1,5 мм</a:t>
            </a:r>
            <a:r>
              <a:rPr lang="ru-RU" sz="2400" baseline="30000" dirty="0">
                <a:latin typeface="Times New Roman" pitchFamily="18" charset="0"/>
                <a:cs typeface="Times New Roman" pitchFamily="18" charset="0"/>
              </a:rPr>
              <a:t>2</a:t>
            </a:r>
            <a:r>
              <a:rPr lang="ru-RU" sz="2400" dirty="0">
                <a:latin typeface="Times New Roman" pitchFamily="18" charset="0"/>
                <a:cs typeface="Times New Roman" pitchFamily="18" charset="0"/>
              </a:rPr>
              <a:t> – для алюминиевых.</a:t>
            </a:r>
          </a:p>
          <a:p>
            <a:pPr marL="0" indent="0" algn="just">
              <a:buNone/>
            </a:pPr>
            <a:r>
              <a:rPr lang="ru-RU" sz="2400" dirty="0">
                <a:latin typeface="Times New Roman" pitchFamily="18" charset="0"/>
                <a:cs typeface="Times New Roman" pitchFamily="18" charset="0"/>
              </a:rPr>
              <a:t>	Сопротивление заземляющего устройства представляет собой сумму сопротивлений заземлителя относительно земли и заземляющих проводников. Сопротивление заземлителя относительно земли есть отношение напряжения на заземлителе к току, проходящему через заземлитель в землю.</a:t>
            </a:r>
          </a:p>
          <a:p>
            <a:endParaRPr lang="ru-RU" dirty="0"/>
          </a:p>
        </p:txBody>
      </p:sp>
    </p:spTree>
    <p:extLst>
      <p:ext uri="{BB962C8B-B14F-4D97-AF65-F5344CB8AC3E}">
        <p14:creationId xmlns:p14="http://schemas.microsoft.com/office/powerpoint/2010/main" val="21238092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77589" cy="271182"/>
          </a:xfrm>
        </p:spPr>
        <p:txBody>
          <a:bodyPr/>
          <a:lstStyle/>
          <a:p>
            <a:endParaRPr lang="ru-RU" dirty="0"/>
          </a:p>
        </p:txBody>
      </p:sp>
      <p:sp>
        <p:nvSpPr>
          <p:cNvPr id="3" name="Объект 2"/>
          <p:cNvSpPr>
            <a:spLocks noGrp="1"/>
          </p:cNvSpPr>
          <p:nvPr>
            <p:ph idx="1"/>
          </p:nvPr>
        </p:nvSpPr>
        <p:spPr>
          <a:xfrm>
            <a:off x="469900" y="952500"/>
            <a:ext cx="11264900" cy="5295899"/>
          </a:xfrm>
        </p:spPr>
        <p:txBody>
          <a:bodyPr>
            <a:normAutofit/>
          </a:bodyPr>
          <a:lstStyle/>
          <a:p>
            <a:pPr marL="0" indent="0" algn="just">
              <a:buNone/>
            </a:pPr>
            <a:r>
              <a:rPr lang="ru-RU" sz="2400" dirty="0">
                <a:latin typeface="Times New Roman" pitchFamily="18" charset="0"/>
                <a:cs typeface="Times New Roman" pitchFamily="18" charset="0"/>
              </a:rPr>
              <a:t>	Величина сопротивления заземлителя зависит от</a:t>
            </a:r>
            <a:r>
              <a:rPr lang="ro-RO" sz="2400" dirty="0">
                <a:latin typeface="Times New Roman" pitchFamily="18" charset="0"/>
                <a:cs typeface="Times New Roman" pitchFamily="18" charset="0"/>
              </a:rPr>
              <a:t>: </a:t>
            </a:r>
          </a:p>
          <a:p>
            <a:pPr algn="just">
              <a:buFontTx/>
              <a:buChar char="-"/>
            </a:pPr>
            <a:r>
              <a:rPr lang="ru-RU" sz="2400" dirty="0">
                <a:latin typeface="Times New Roman" pitchFamily="18" charset="0"/>
                <a:cs typeface="Times New Roman" pitchFamily="18" charset="0"/>
              </a:rPr>
              <a:t>удельного сопротивления грунта, в котором заземлитель находится; </a:t>
            </a:r>
            <a:endParaRPr lang="ro-RO" sz="2400" dirty="0">
              <a:latin typeface="Times New Roman" pitchFamily="18" charset="0"/>
              <a:cs typeface="Times New Roman" pitchFamily="18" charset="0"/>
            </a:endParaRPr>
          </a:p>
          <a:p>
            <a:pPr algn="just">
              <a:buFontTx/>
              <a:buChar char="-"/>
            </a:pPr>
            <a:r>
              <a:rPr lang="ru-RU" sz="2400" dirty="0">
                <a:latin typeface="Times New Roman" pitchFamily="18" charset="0"/>
                <a:cs typeface="Times New Roman" pitchFamily="18" charset="0"/>
              </a:rPr>
              <a:t>типа размеров и расположения элементов, из которых заземлитель выполнен;</a:t>
            </a:r>
            <a:endParaRPr lang="ro-RO" sz="2400" dirty="0">
              <a:latin typeface="Times New Roman" pitchFamily="18" charset="0"/>
              <a:cs typeface="Times New Roman" pitchFamily="18" charset="0"/>
            </a:endParaRPr>
          </a:p>
          <a:p>
            <a:pPr algn="just">
              <a:buFontTx/>
              <a:buChar char="-"/>
            </a:pPr>
            <a:r>
              <a:rPr lang="ru-RU" sz="2400" dirty="0">
                <a:latin typeface="Times New Roman" pitchFamily="18" charset="0"/>
                <a:cs typeface="Times New Roman" pitchFamily="18" charset="0"/>
              </a:rPr>
              <a:t> количества и взаимного расположения электродов.</a:t>
            </a:r>
          </a:p>
          <a:p>
            <a:pPr marL="0" indent="0" algn="just">
              <a:buNone/>
            </a:pPr>
            <a:r>
              <a:rPr lang="ru-RU" sz="2400" dirty="0">
                <a:latin typeface="Times New Roman" pitchFamily="18" charset="0"/>
                <a:cs typeface="Times New Roman" pitchFamily="18" charset="0"/>
              </a:rPr>
              <a:t>	Величина сопротивления заземлителей может изменяться в несколько раз в зависимости от времени года. Наибольшее сопротивление заземлители имеют зимой при промерзании грунта и в засушливое время.</a:t>
            </a:r>
          </a:p>
          <a:p>
            <a:pPr marL="0" indent="0" algn="just">
              <a:buNone/>
            </a:pPr>
            <a:r>
              <a:rPr lang="ru-RU" sz="2400" dirty="0">
                <a:latin typeface="Times New Roman" pitchFamily="18" charset="0"/>
                <a:cs typeface="Times New Roman" pitchFamily="18" charset="0"/>
              </a:rPr>
              <a:t>	Наибольшее допустимое значение сопротивления заземления в установках до 1000 В:</a:t>
            </a:r>
          </a:p>
          <a:p>
            <a:pPr marL="0" indent="0" algn="just">
              <a:buNone/>
            </a:pPr>
            <a:r>
              <a:rPr lang="ru-RU" sz="2400" dirty="0">
                <a:latin typeface="Times New Roman" pitchFamily="18" charset="0"/>
                <a:cs typeface="Times New Roman" pitchFamily="18" charset="0"/>
              </a:rPr>
              <a:t>10 Ом – при суммарной мощности генераторов и трансформаторов 100 </a:t>
            </a:r>
            <a:r>
              <a:rPr lang="ru-RU" sz="2400" dirty="0" err="1">
                <a:latin typeface="Times New Roman" pitchFamily="18" charset="0"/>
                <a:cs typeface="Times New Roman" pitchFamily="18" charset="0"/>
              </a:rPr>
              <a:t>кВА</a:t>
            </a:r>
            <a:r>
              <a:rPr lang="ru-RU" sz="2400" dirty="0">
                <a:latin typeface="Times New Roman" pitchFamily="18" charset="0"/>
                <a:cs typeface="Times New Roman" pitchFamily="18" charset="0"/>
              </a:rPr>
              <a:t> и менее 4 Ом – во всех остальных случаях.</a:t>
            </a:r>
          </a:p>
          <a:p>
            <a:endParaRPr lang="ru-RU" dirty="0"/>
          </a:p>
        </p:txBody>
      </p:sp>
    </p:spTree>
    <p:extLst>
      <p:ext uri="{BB962C8B-B14F-4D97-AF65-F5344CB8AC3E}">
        <p14:creationId xmlns:p14="http://schemas.microsoft.com/office/powerpoint/2010/main" val="1996738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10889" cy="321982"/>
          </a:xfrm>
        </p:spPr>
        <p:txBody>
          <a:bodyPr/>
          <a:lstStyle/>
          <a:p>
            <a:endParaRPr lang="ru-RU" dirty="0"/>
          </a:p>
        </p:txBody>
      </p:sp>
      <p:sp>
        <p:nvSpPr>
          <p:cNvPr id="3" name="Объект 2"/>
          <p:cNvSpPr>
            <a:spLocks noGrp="1"/>
          </p:cNvSpPr>
          <p:nvPr>
            <p:ph idx="1"/>
          </p:nvPr>
        </p:nvSpPr>
        <p:spPr>
          <a:xfrm>
            <a:off x="139700" y="965200"/>
            <a:ext cx="11734800" cy="5283199"/>
          </a:xfrm>
        </p:spPr>
        <p:txBody>
          <a:bodyPr>
            <a:normAutofit fontScale="92500"/>
          </a:bodyPr>
          <a:lstStyle/>
          <a:p>
            <a:pPr marL="0" indent="0" algn="just">
              <a:lnSpc>
                <a:spcPct val="150000"/>
              </a:lnSpc>
              <a:buNone/>
            </a:pPr>
            <a:r>
              <a:rPr lang="ru-RU" sz="2400" b="1" dirty="0">
                <a:latin typeface="Times New Roman" pitchFamily="18" charset="0"/>
                <a:cs typeface="Times New Roman" pitchFamily="18" charset="0"/>
              </a:rPr>
              <a:t>	Электрический ожог</a:t>
            </a:r>
            <a:r>
              <a:rPr lang="ru-RU" sz="2400" dirty="0">
                <a:latin typeface="Times New Roman" pitchFamily="18" charset="0"/>
                <a:cs typeface="Times New Roman" pitchFamily="18" charset="0"/>
              </a:rPr>
              <a:t>– это повреждения поверхности тела или внутренних органов под действием электрической дуги или больших токов, проходящих через тело человека.</a:t>
            </a:r>
          </a:p>
          <a:p>
            <a:pPr marL="0" indent="0" algn="just">
              <a:lnSpc>
                <a:spcPct val="150000"/>
              </a:lnSpc>
              <a:buNone/>
            </a:pPr>
            <a:r>
              <a:rPr lang="ru-RU" sz="2400" dirty="0">
                <a:latin typeface="Times New Roman" pitchFamily="18" charset="0"/>
                <a:cs typeface="Times New Roman" pitchFamily="18" charset="0"/>
              </a:rPr>
              <a:t>	Ожоги бывают двух видов: </a:t>
            </a:r>
            <a:r>
              <a:rPr lang="ru-RU" sz="2400" b="1" dirty="0">
                <a:latin typeface="Times New Roman" pitchFamily="18" charset="0"/>
                <a:cs typeface="Times New Roman" pitchFamily="18" charset="0"/>
              </a:rPr>
              <a:t>токовый (или контактный) и дуговой. Токовый ожог</a:t>
            </a:r>
            <a:r>
              <a:rPr lang="ru-RU" sz="2400" dirty="0">
                <a:latin typeface="Times New Roman" pitchFamily="18" charset="0"/>
                <a:cs typeface="Times New Roman" pitchFamily="18" charset="0"/>
              </a:rPr>
              <a:t> обусловлен прохождением тока непосредственно через тело человека в результате прикосновений к токоведущей части. </a:t>
            </a:r>
            <a:r>
              <a:rPr lang="ru-RU" sz="2400" b="1" dirty="0">
                <a:latin typeface="Times New Roman" pitchFamily="18" charset="0"/>
                <a:cs typeface="Times New Roman" pitchFamily="18" charset="0"/>
              </a:rPr>
              <a:t>Токовый ожог</a:t>
            </a:r>
            <a:r>
              <a:rPr lang="ru-RU" sz="2400" dirty="0">
                <a:latin typeface="Times New Roman" pitchFamily="18" charset="0"/>
                <a:cs typeface="Times New Roman" pitchFamily="18" charset="0"/>
              </a:rPr>
              <a:t> – следствие преобразования электрической энергии в тепловую; как правило, это ожог кожи, так как кожа человека обладает во много раз большим электрическим сопротивлением, чем другие ткани тела.</a:t>
            </a:r>
          </a:p>
          <a:p>
            <a:pPr marL="0" indent="0" algn="just">
              <a:lnSpc>
                <a:spcPct val="150000"/>
              </a:lnSpc>
              <a:buNone/>
            </a:pPr>
            <a:r>
              <a:rPr lang="ru-RU" sz="2400" b="1" dirty="0">
                <a:latin typeface="Times New Roman" pitchFamily="18" charset="0"/>
                <a:cs typeface="Times New Roman" pitchFamily="18" charset="0"/>
              </a:rPr>
              <a:t>	Токовые ожоги</a:t>
            </a:r>
            <a:r>
              <a:rPr lang="ru-RU" sz="2400" dirty="0">
                <a:latin typeface="Times New Roman" pitchFamily="18" charset="0"/>
                <a:cs typeface="Times New Roman" pitchFamily="18" charset="0"/>
              </a:rPr>
              <a:t> возникают при работе на электроустановках относительно небольшого напряжения (не выше 1-2 </a:t>
            </a:r>
            <a:r>
              <a:rPr lang="ru-RU" sz="2400" dirty="0" err="1">
                <a:latin typeface="Times New Roman" pitchFamily="18" charset="0"/>
                <a:cs typeface="Times New Roman" pitchFamily="18" charset="0"/>
              </a:rPr>
              <a:t>кВ</a:t>
            </a:r>
            <a:r>
              <a:rPr lang="ru-RU" sz="2400" dirty="0">
                <a:latin typeface="Times New Roman" pitchFamily="18" charset="0"/>
                <a:cs typeface="Times New Roman" pitchFamily="18" charset="0"/>
              </a:rPr>
              <a:t>) и является в большинстве случаев ожогами I или II степени</a:t>
            </a:r>
            <a:r>
              <a:rPr lang="ro-RO"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marL="0" indent="0" algn="just">
              <a:lnSpc>
                <a:spcPct val="150000"/>
              </a:lnSpc>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6483744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04589" cy="334682"/>
          </a:xfrm>
        </p:spPr>
        <p:txBody>
          <a:bodyPr/>
          <a:lstStyle/>
          <a:p>
            <a:endParaRPr lang="ru-RU" dirty="0"/>
          </a:p>
        </p:txBody>
      </p:sp>
      <p:sp>
        <p:nvSpPr>
          <p:cNvPr id="3" name="Объект 2"/>
          <p:cNvSpPr>
            <a:spLocks noGrp="1"/>
          </p:cNvSpPr>
          <p:nvPr>
            <p:ph idx="1"/>
          </p:nvPr>
        </p:nvSpPr>
        <p:spPr>
          <a:xfrm>
            <a:off x="177800" y="990600"/>
            <a:ext cx="11633200" cy="5257799"/>
          </a:xfrm>
        </p:spPr>
        <p:txBody>
          <a:bodyPr>
            <a:normAutofit/>
          </a:bodyPr>
          <a:lstStyle/>
          <a:p>
            <a:pPr marL="0" indent="0" algn="just">
              <a:buNone/>
            </a:pP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Защитное </a:t>
            </a:r>
            <a:r>
              <a:rPr lang="ru-RU" sz="2400" b="1" dirty="0" err="1">
                <a:latin typeface="Times New Roman" pitchFamily="18" charset="0"/>
                <a:cs typeface="Times New Roman" pitchFamily="18" charset="0"/>
              </a:rPr>
              <a:t>зануление</a:t>
            </a:r>
            <a:r>
              <a:rPr lang="ru-RU" sz="2400" dirty="0">
                <a:latin typeface="Times New Roman" pitchFamily="18" charset="0"/>
                <a:cs typeface="Times New Roman" pitchFamily="18" charset="0"/>
              </a:rPr>
              <a:t>– это присоединение металлических нетоковедущих частей электрооборудования, которые могут оказаться под напряжением, к </a:t>
            </a:r>
            <a:r>
              <a:rPr lang="ru-RU" sz="2400" dirty="0" err="1">
                <a:latin typeface="Times New Roman" pitchFamily="18" charset="0"/>
                <a:cs typeface="Times New Roman" pitchFamily="18" charset="0"/>
              </a:rPr>
              <a:t>глухозаземленной</a:t>
            </a:r>
            <a:r>
              <a:rPr lang="ru-RU" sz="2400" dirty="0">
                <a:latin typeface="Times New Roman" pitchFamily="18" charset="0"/>
                <a:cs typeface="Times New Roman" pitchFamily="18" charset="0"/>
              </a:rPr>
              <a:t> нейтральной точке источника. Назначение защитного </a:t>
            </a:r>
            <a:r>
              <a:rPr lang="ru-RU" sz="2400" dirty="0" err="1">
                <a:latin typeface="Times New Roman" pitchFamily="18" charset="0"/>
                <a:cs typeface="Times New Roman" pitchFamily="18" charset="0"/>
              </a:rPr>
              <a:t>зануления</a:t>
            </a:r>
            <a:r>
              <a:rPr lang="ru-RU" sz="2400" dirty="0">
                <a:latin typeface="Times New Roman" pitchFamily="18" charset="0"/>
                <a:cs typeface="Times New Roman" pitchFamily="18" charset="0"/>
              </a:rPr>
              <a:t> такое же, как и защитного заземления: устранить опасность поражения людей током при пробое на корпус. Решается эта задача автоматическим отключением поврежденной установки от электрической сети.</a:t>
            </a:r>
          </a:p>
          <a:p>
            <a:pPr marL="0" indent="0" algn="just">
              <a:buNone/>
            </a:pP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Принцип действия </a:t>
            </a:r>
            <a:r>
              <a:rPr lang="ru-RU" sz="2400" i="1" dirty="0" err="1">
                <a:latin typeface="Times New Roman" pitchFamily="18" charset="0"/>
                <a:cs typeface="Times New Roman" pitchFamily="18" charset="0"/>
              </a:rPr>
              <a:t>зануления</a:t>
            </a:r>
            <a:r>
              <a:rPr lang="ru-RU" sz="2400" dirty="0">
                <a:latin typeface="Times New Roman" pitchFamily="18" charset="0"/>
                <a:cs typeface="Times New Roman" pitchFamily="18" charset="0"/>
              </a:rPr>
              <a:t> – превращение пробоя на корпус в однофазное короткое замыкание с целью вызвать ток большой силы, способный обеспечить срабатывание защиты и тем самым автоматически отключить поврежденную установку от питающей сети. Такой защитой служат: плавкие предохранители или максимальные автоматы, устанавливаемые для защиты от токов короткого замыкания; магнитные пускатели со встроенной тепловой защитой; контакторы с тепловыми реле и другие приборы.</a:t>
            </a:r>
          </a:p>
          <a:p>
            <a:endParaRPr lang="ru-RU" dirty="0"/>
          </a:p>
        </p:txBody>
      </p:sp>
    </p:spTree>
    <p:extLst>
      <p:ext uri="{BB962C8B-B14F-4D97-AF65-F5344CB8AC3E}">
        <p14:creationId xmlns:p14="http://schemas.microsoft.com/office/powerpoint/2010/main" val="18550839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9404723" cy="271182"/>
          </a:xfrm>
        </p:spPr>
        <p:txBody>
          <a:bodyPr/>
          <a:lstStyle/>
          <a:p>
            <a:endParaRPr lang="ru-RU" dirty="0"/>
          </a:p>
        </p:txBody>
      </p:sp>
      <p:sp>
        <p:nvSpPr>
          <p:cNvPr id="3" name="Объект 2"/>
          <p:cNvSpPr>
            <a:spLocks noGrp="1"/>
          </p:cNvSpPr>
          <p:nvPr>
            <p:ph idx="1"/>
          </p:nvPr>
        </p:nvSpPr>
        <p:spPr>
          <a:xfrm>
            <a:off x="190500" y="977900"/>
            <a:ext cx="11633200" cy="5270499"/>
          </a:xfrm>
        </p:spPr>
        <p:txBody>
          <a:bodyPr>
            <a:normAutofit/>
          </a:bodyPr>
          <a:lstStyle/>
          <a:p>
            <a:pPr marL="0" indent="0" algn="just">
              <a:buNone/>
            </a:pPr>
            <a:r>
              <a:rPr lang="ru-RU" dirty="0"/>
              <a:t>	</a:t>
            </a:r>
            <a:r>
              <a:rPr lang="ru-RU" sz="2400" dirty="0">
                <a:latin typeface="Times New Roman" pitchFamily="18" charset="0"/>
                <a:cs typeface="Times New Roman" pitchFamily="18" charset="0"/>
              </a:rPr>
              <a:t>Защитное </a:t>
            </a:r>
            <a:r>
              <a:rPr lang="ru-RU" sz="2400" dirty="0" err="1">
                <a:latin typeface="Times New Roman" pitchFamily="18" charset="0"/>
                <a:cs typeface="Times New Roman" pitchFamily="18" charset="0"/>
              </a:rPr>
              <a:t>зануление</a:t>
            </a:r>
            <a:r>
              <a:rPr lang="ru-RU" sz="2400" dirty="0">
                <a:latin typeface="Times New Roman" pitchFamily="18" charset="0"/>
                <a:cs typeface="Times New Roman" pitchFamily="18" charset="0"/>
              </a:rPr>
              <a:t> применяется в трехфазных четырехпроводных электрических сетях напряжением до 1000 В с </a:t>
            </a:r>
            <a:r>
              <a:rPr lang="ru-RU" sz="2400" dirty="0" err="1">
                <a:latin typeface="Times New Roman" pitchFamily="18" charset="0"/>
                <a:cs typeface="Times New Roman" pitchFamily="18" charset="0"/>
              </a:rPr>
              <a:t>глухозаземленной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нейтралью</a:t>
            </a:r>
            <a:r>
              <a:rPr lang="ru-RU" sz="2400" dirty="0">
                <a:latin typeface="Times New Roman" pitchFamily="18" charset="0"/>
                <a:cs typeface="Times New Roman" pitchFamily="18" charset="0"/>
              </a:rPr>
              <a:t>. Такие сети обычно напряжением 380/220 и 220/127 В широко применяются в машиностроительной промышленности.</a:t>
            </a:r>
          </a:p>
          <a:p>
            <a:pPr marL="0" indent="0" algn="just">
              <a:buNone/>
            </a:pPr>
            <a:r>
              <a:rPr lang="ru-RU" sz="2400" dirty="0">
                <a:latin typeface="Times New Roman" pitchFamily="18" charset="0"/>
                <a:cs typeface="Times New Roman" pitchFamily="18" charset="0"/>
              </a:rPr>
              <a:t>	Назначение нулевого провода в электрической сети – обеспечить необходимую для отключения электроустановки величину тока короткого замыкания путем создания для этого тока цепи с малым сопротивлением.</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190924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23589" cy="321982"/>
          </a:xfrm>
        </p:spPr>
        <p:txBody>
          <a:bodyPr/>
          <a:lstStyle/>
          <a:p>
            <a:endParaRPr lang="ru-RU" dirty="0"/>
          </a:p>
        </p:txBody>
      </p:sp>
      <p:sp>
        <p:nvSpPr>
          <p:cNvPr id="3" name="Объект 2"/>
          <p:cNvSpPr>
            <a:spLocks noGrp="1"/>
          </p:cNvSpPr>
          <p:nvPr>
            <p:ph idx="1"/>
          </p:nvPr>
        </p:nvSpPr>
        <p:spPr>
          <a:xfrm>
            <a:off x="304800" y="1117600"/>
            <a:ext cx="11366500" cy="5130799"/>
          </a:xfrm>
        </p:spPr>
        <p:txBody>
          <a:bodyPr>
            <a:noAutofit/>
          </a:bodyPr>
          <a:lstStyle/>
          <a:p>
            <a:pPr marL="0" indent="0" algn="just">
              <a:buNone/>
            </a:pP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Защитным отключением</a:t>
            </a:r>
            <a:r>
              <a:rPr lang="ru-RU" sz="2400" dirty="0">
                <a:latin typeface="Times New Roman" pitchFamily="18" charset="0"/>
                <a:cs typeface="Times New Roman" pitchFamily="18" charset="0"/>
              </a:rPr>
              <a:t> называют средства защиты, обеспечивающие автоматическое отключение аварийной установки в случае замыкания одной из фаз на корпус и возникновения опасности поражения человека током. Время срабатывания защитного отключения не более 0,2 сек.</a:t>
            </a:r>
          </a:p>
          <a:p>
            <a:pPr marL="0" indent="0" algn="just">
              <a:buNone/>
            </a:pPr>
            <a:r>
              <a:rPr lang="ru-RU" sz="2400" dirty="0">
                <a:latin typeface="Times New Roman" pitchFamily="18" charset="0"/>
                <a:cs typeface="Times New Roman" pitchFamily="18" charset="0"/>
              </a:rPr>
              <a:t>	Защитное отключение является частным случаем защитного </a:t>
            </a:r>
            <a:r>
              <a:rPr lang="ru-RU" sz="2400" dirty="0" err="1">
                <a:latin typeface="Times New Roman" pitchFamily="18" charset="0"/>
                <a:cs typeface="Times New Roman" pitchFamily="18" charset="0"/>
              </a:rPr>
              <a:t>зануления</a:t>
            </a:r>
            <a:r>
              <a:rPr lang="ru-RU" sz="2400" dirty="0">
                <a:latin typeface="Times New Roman" pitchFamily="18" charset="0"/>
                <a:cs typeface="Times New Roman" pitchFamily="18" charset="0"/>
              </a:rPr>
              <a:t>. В отличие от </a:t>
            </a:r>
            <a:r>
              <a:rPr lang="ru-RU" sz="2400" dirty="0" err="1">
                <a:latin typeface="Times New Roman" pitchFamily="18" charset="0"/>
                <a:cs typeface="Times New Roman" pitchFamily="18" charset="0"/>
              </a:rPr>
              <a:t>зануления</a:t>
            </a:r>
            <a:r>
              <a:rPr lang="ru-RU" sz="2400" dirty="0">
                <a:latin typeface="Times New Roman" pitchFamily="18" charset="0"/>
                <a:cs typeface="Times New Roman" pitchFamily="18" charset="0"/>
              </a:rPr>
              <a:t>, защитное отключение может применяться в любых сетях независимо от принятого режима </a:t>
            </a:r>
            <a:r>
              <a:rPr lang="ru-RU" sz="2400" dirty="0" err="1">
                <a:latin typeface="Times New Roman" pitchFamily="18" charset="0"/>
                <a:cs typeface="Times New Roman" pitchFamily="18" charset="0"/>
              </a:rPr>
              <a:t>нейтрали</a:t>
            </a:r>
            <a:r>
              <a:rPr lang="ru-RU" sz="2400" dirty="0">
                <a:latin typeface="Times New Roman" pitchFamily="18" charset="0"/>
                <a:cs typeface="Times New Roman" pitchFamily="18" charset="0"/>
              </a:rPr>
              <a:t>, величины напряжения и наличия в них нулевого провода. Защитное отключение может применяться в условиях повышенной опасности в дополнение к защитному заземлению, а также вместо заземления корпусов электрооборудования, когда его выполнить трудно, например, в передвижных электроустановках, установленных на скальных грунтах или удаленных от системы заземления или </a:t>
            </a:r>
            <a:r>
              <a:rPr lang="ru-RU" sz="2400" dirty="0" err="1">
                <a:latin typeface="Times New Roman" pitchFamily="18" charset="0"/>
                <a:cs typeface="Times New Roman" pitchFamily="18" charset="0"/>
              </a:rPr>
              <a:t>зануления</a:t>
            </a:r>
            <a:r>
              <a:rPr lang="ru-RU" sz="2400" dirty="0">
                <a:latin typeface="Times New Roman" pitchFamily="18" charset="0"/>
                <a:cs typeface="Times New Roman" pitchFamily="18" charset="0"/>
              </a:rPr>
              <a:t> приемника тока.</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2038627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62011" y="262218"/>
            <a:ext cx="10987089" cy="385482"/>
          </a:xfrm>
        </p:spPr>
        <p:txBody>
          <a:bodyPr/>
          <a:lstStyle/>
          <a:p>
            <a:endParaRPr lang="ru-RU" dirty="0"/>
          </a:p>
        </p:txBody>
      </p:sp>
      <p:sp>
        <p:nvSpPr>
          <p:cNvPr id="3" name="Объект 2"/>
          <p:cNvSpPr>
            <a:spLocks noGrp="1"/>
          </p:cNvSpPr>
          <p:nvPr>
            <p:ph idx="1"/>
          </p:nvPr>
        </p:nvSpPr>
        <p:spPr>
          <a:xfrm>
            <a:off x="431800" y="876300"/>
            <a:ext cx="11353800" cy="5372099"/>
          </a:xfrm>
        </p:spPr>
        <p:txBody>
          <a:bodyPr>
            <a:noAutofit/>
          </a:bodyPr>
          <a:lstStyle/>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Защитное отключение осуществляется при помощи автоматических выключателей, снабженных специальным реле защитного отключения. </a:t>
            </a:r>
          </a:p>
          <a:p>
            <a:pPr marL="0" indent="0" algn="just">
              <a:buNone/>
            </a:pPr>
            <a:r>
              <a:rPr lang="ru-RU" sz="2400" b="1" dirty="0">
                <a:latin typeface="Times New Roman" pitchFamily="18" charset="0"/>
                <a:cs typeface="Times New Roman" pitchFamily="18" charset="0"/>
              </a:rPr>
              <a:t>	Сигнализация и блокировки</a:t>
            </a:r>
            <a:r>
              <a:rPr lang="ro-RO"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Блокировка, сигнализация и маркировка различных частей электроустановок, кабелей и проводов предупреждают неправильные действия работников.</a:t>
            </a:r>
          </a:p>
          <a:p>
            <a:pPr marL="0" indent="0" algn="just">
              <a:buNone/>
            </a:pPr>
            <a:r>
              <a:rPr lang="ru-RU" sz="2400" dirty="0">
                <a:latin typeface="Times New Roman" pitchFamily="18" charset="0"/>
                <a:cs typeface="Times New Roman" pitchFamily="18" charset="0"/>
              </a:rPr>
              <a:t>	Блокировочные устройства являются наиболее надежным средством защиты обслуживающего персонала от поражения электрическим током. Они препятствуют доступу работающих к токоведущим частям электроустановок, находящимся под напряжением.</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5186915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91889" cy="461682"/>
          </a:xfrm>
        </p:spPr>
        <p:txBody>
          <a:bodyPr/>
          <a:lstStyle/>
          <a:p>
            <a:endParaRPr lang="ru-RU" dirty="0"/>
          </a:p>
        </p:txBody>
      </p:sp>
      <p:sp>
        <p:nvSpPr>
          <p:cNvPr id="3" name="Объект 2"/>
          <p:cNvSpPr>
            <a:spLocks noGrp="1"/>
          </p:cNvSpPr>
          <p:nvPr>
            <p:ph idx="1"/>
          </p:nvPr>
        </p:nvSpPr>
        <p:spPr>
          <a:xfrm>
            <a:off x="330200" y="1066800"/>
            <a:ext cx="11379200" cy="5181599"/>
          </a:xfrm>
        </p:spPr>
        <p:txBody>
          <a:bodyPr/>
          <a:lstStyle/>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По назначению сигнализация делится на 3 группы: оперативную, предупредительную и опознавательную. По способу информирования различают сигнализацию звуковую, визуальную, комбинированную и </a:t>
            </a:r>
            <a:r>
              <a:rPr lang="ru-RU" sz="2400" dirty="0" err="1">
                <a:latin typeface="Times New Roman" pitchFamily="18" charset="0"/>
                <a:cs typeface="Times New Roman" pitchFamily="18" charset="0"/>
              </a:rPr>
              <a:t>одоразационную</a:t>
            </a:r>
            <a:r>
              <a:rPr lang="ru-RU" sz="2400" dirty="0">
                <a:latin typeface="Times New Roman" pitchFamily="18" charset="0"/>
                <a:cs typeface="Times New Roman" pitchFamily="18" charset="0"/>
              </a:rPr>
              <a:t> (по запаху – в газовом хозяйстве).</a:t>
            </a:r>
          </a:p>
          <a:p>
            <a:pPr marL="0" indent="0" algn="just">
              <a:buNone/>
            </a:pPr>
            <a:r>
              <a:rPr lang="ru-RU" sz="2400" dirty="0">
                <a:latin typeface="Times New Roman" pitchFamily="18" charset="0"/>
                <a:cs typeface="Times New Roman" pitchFamily="18" charset="0"/>
              </a:rPr>
              <a:t>	Наиболее часто применяется световая или звуковая сигнализация. При световой сигнализации зеленый свет ламп показывает, что напряжение с установки снято, красный свет – что установка находится под опасным напряжением. На радиоустройствах или электроустановках до 1000 В сигнальные лампы размещаются на пульте управления или около мест, где должны проводиться работы.</a:t>
            </a:r>
          </a:p>
          <a:p>
            <a:endParaRPr lang="ru-RU" dirty="0"/>
          </a:p>
        </p:txBody>
      </p:sp>
    </p:spTree>
    <p:extLst>
      <p:ext uri="{BB962C8B-B14F-4D97-AF65-F5344CB8AC3E}">
        <p14:creationId xmlns:p14="http://schemas.microsoft.com/office/powerpoint/2010/main" val="34131135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75989" cy="245782"/>
          </a:xfrm>
        </p:spPr>
        <p:txBody>
          <a:bodyPr/>
          <a:lstStyle/>
          <a:p>
            <a:endParaRPr lang="ru-RU" dirty="0"/>
          </a:p>
        </p:txBody>
      </p:sp>
      <p:sp>
        <p:nvSpPr>
          <p:cNvPr id="3" name="Объект 2"/>
          <p:cNvSpPr>
            <a:spLocks noGrp="1"/>
          </p:cNvSpPr>
          <p:nvPr>
            <p:ph idx="1"/>
          </p:nvPr>
        </p:nvSpPr>
        <p:spPr>
          <a:xfrm>
            <a:off x="266700" y="952500"/>
            <a:ext cx="11531600" cy="5295899"/>
          </a:xfrm>
        </p:spPr>
        <p:txBody>
          <a:bodyPr>
            <a:normAutofit/>
          </a:bodyPr>
          <a:lstStyle/>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К звуковой сигнализации относятся также звонок и сирена, предупреждающие работающих о появлении напряжения на установке.</a:t>
            </a:r>
          </a:p>
          <a:p>
            <a:pPr marL="0" indent="0" algn="just">
              <a:buNone/>
            </a:pPr>
            <a:r>
              <a:rPr lang="ru-RU" sz="2400" dirty="0">
                <a:latin typeface="Times New Roman" pitchFamily="18" charset="0"/>
                <a:cs typeface="Times New Roman" pitchFamily="18" charset="0"/>
              </a:rPr>
              <a:t>	Для ориентации персонала при осмотре, ремонте и обслуживании электроустановок большое значение имеет маркировка, которая заключается в наличии надписей, а также в различной окраске частей установки, кабелей, проводов и шин в цвета, соответствующие правилам техники безопасности. 	</a:t>
            </a:r>
            <a:endParaRPr lang="ro-RO"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Надписи указывают назначение тех или иных проводов с относящимися к ним выключателями, предохранителями и измерительными приборами. Вместо надписей могут применяться условные обозначения в виде букв, цифр и т.д.</a:t>
            </a:r>
            <a:endParaRPr lang="ro-RO"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 Плакаты, надписи и схемы должны вывешиваться в соответствующих местах установки, где работают люди.</a:t>
            </a:r>
          </a:p>
          <a:p>
            <a:endParaRPr lang="ru-RU" dirty="0"/>
          </a:p>
        </p:txBody>
      </p:sp>
    </p:spTree>
    <p:extLst>
      <p:ext uri="{BB962C8B-B14F-4D97-AF65-F5344CB8AC3E}">
        <p14:creationId xmlns:p14="http://schemas.microsoft.com/office/powerpoint/2010/main" val="18799452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9404723" cy="385482"/>
          </a:xfrm>
        </p:spPr>
        <p:txBody>
          <a:bodyPr/>
          <a:lstStyle/>
          <a:p>
            <a:endParaRPr lang="ru-RU" dirty="0"/>
          </a:p>
        </p:txBody>
      </p:sp>
      <p:sp>
        <p:nvSpPr>
          <p:cNvPr id="3" name="Объект 2"/>
          <p:cNvSpPr>
            <a:spLocks noGrp="1"/>
          </p:cNvSpPr>
          <p:nvPr>
            <p:ph idx="1"/>
          </p:nvPr>
        </p:nvSpPr>
        <p:spPr>
          <a:xfrm>
            <a:off x="317500" y="1054100"/>
            <a:ext cx="11607800" cy="5194299"/>
          </a:xfrm>
        </p:spPr>
        <p:txBody>
          <a:bodyPr>
            <a:normAutofit/>
          </a:bodyPr>
          <a:lstStyle/>
          <a:p>
            <a:pPr marL="0" indent="0" algn="just">
              <a:buNone/>
            </a:pP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Применение защитных средств в электроустановках</a:t>
            </a:r>
            <a:r>
              <a:rPr lang="ro-RO"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В процессе эксплуатации электроустановок возникают условия, при которых, несмотря на самое совершенное конструктивное исполнение установок, не обеспечивается безопасность работающего, и поэтому требуется применение специальных средств защиты.</a:t>
            </a:r>
            <a:endParaRPr lang="ro-RO"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 К ним относятся приборы, аппараты, переносимые и перевозимые приспособления</a:t>
            </a:r>
            <a:r>
              <a:rPr lang="ro-RO" sz="2400" dirty="0">
                <a:latin typeface="Times New Roman" pitchFamily="18" charset="0"/>
                <a:cs typeface="Times New Roman" pitchFamily="18" charset="0"/>
              </a:rPr>
              <a:t> c</a:t>
            </a:r>
            <a:r>
              <a:rPr lang="ru-RU" sz="2400" dirty="0" err="1">
                <a:latin typeface="Times New Roman" pitchFamily="18" charset="0"/>
                <a:cs typeface="Times New Roman" pitchFamily="18" charset="0"/>
              </a:rPr>
              <a:t>лужащие</a:t>
            </a:r>
            <a:r>
              <a:rPr lang="ru-RU" sz="2400" dirty="0">
                <a:latin typeface="Times New Roman" pitchFamily="18" charset="0"/>
                <a:cs typeface="Times New Roman" pitchFamily="18" charset="0"/>
              </a:rPr>
              <a:t> для защиты персонала, работающего в электроустановках, от поражения электрическим током, электрического поля, продуктов горения, падения с высоты и т.п. Эти средства не являются конструктивными частями электроустановок; они дополняют ограждения; блокировки, сигнализацию, заземление, </a:t>
            </a:r>
            <a:r>
              <a:rPr lang="ru-RU" sz="2400" dirty="0" err="1">
                <a:latin typeface="Times New Roman" pitchFamily="18" charset="0"/>
                <a:cs typeface="Times New Roman" pitchFamily="18" charset="0"/>
              </a:rPr>
              <a:t>зануление</a:t>
            </a:r>
            <a:r>
              <a:rPr lang="ru-RU" sz="2400" dirty="0">
                <a:latin typeface="Times New Roman" pitchFamily="18" charset="0"/>
                <a:cs typeface="Times New Roman" pitchFamily="18" charset="0"/>
              </a:rPr>
              <a:t> и другие стационарные устройства.</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4970065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23589" cy="309282"/>
          </a:xfrm>
        </p:spPr>
        <p:txBody>
          <a:bodyPr/>
          <a:lstStyle/>
          <a:p>
            <a:endParaRPr lang="ru-RU" dirty="0"/>
          </a:p>
        </p:txBody>
      </p:sp>
      <p:sp>
        <p:nvSpPr>
          <p:cNvPr id="3" name="Объект 2"/>
          <p:cNvSpPr>
            <a:spLocks noGrp="1"/>
          </p:cNvSpPr>
          <p:nvPr>
            <p:ph idx="1"/>
          </p:nvPr>
        </p:nvSpPr>
        <p:spPr>
          <a:xfrm>
            <a:off x="279400" y="927100"/>
            <a:ext cx="11455400" cy="5321299"/>
          </a:xfrm>
        </p:spPr>
        <p:txBody>
          <a:bodyPr>
            <a:normAutofit/>
          </a:bodyPr>
          <a:lstStyle/>
          <a:p>
            <a:pPr marL="0" indent="0" algn="just">
              <a:buNone/>
            </a:pP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Средства защиты</a:t>
            </a:r>
            <a:r>
              <a:rPr lang="ru-RU" sz="2400" dirty="0">
                <a:latin typeface="Times New Roman" pitchFamily="18" charset="0"/>
                <a:cs typeface="Times New Roman" pitchFamily="18" charset="0"/>
              </a:rPr>
              <a:t>, применяемые в электроустановках, могут быть условно разделены на четыре группы: изолирующие, ограждающие, экранирующие и предохранительные. Первые три группы предназначены для защиты персонала от поражения электрическим током и вредного воздействия электрического поля и называются электрозащитными средствами.</a:t>
            </a:r>
          </a:p>
          <a:p>
            <a:pPr marL="0" indent="0" algn="just">
              <a:buNone/>
            </a:pPr>
            <a:r>
              <a:rPr lang="ru-RU" sz="2400" b="1" dirty="0">
                <a:latin typeface="Times New Roman" pitchFamily="18" charset="0"/>
                <a:cs typeface="Times New Roman" pitchFamily="18" charset="0"/>
              </a:rPr>
              <a:t>	Изолирующие электрозащитные средства</a:t>
            </a:r>
            <a:r>
              <a:rPr lang="ru-RU" sz="2400" dirty="0">
                <a:latin typeface="Times New Roman" pitchFamily="18" charset="0"/>
                <a:cs typeface="Times New Roman" pitchFamily="18" charset="0"/>
              </a:rPr>
              <a:t>. Изолируют человека от токоведущих частей, а также от земли.</a:t>
            </a:r>
          </a:p>
          <a:p>
            <a:pPr marL="0" indent="0" algn="just">
              <a:buNone/>
            </a:pPr>
            <a:r>
              <a:rPr lang="ru-RU" sz="2400" b="1" dirty="0">
                <a:latin typeface="Times New Roman" pitchFamily="18" charset="0"/>
                <a:cs typeface="Times New Roman" pitchFamily="18" charset="0"/>
              </a:rPr>
              <a:t>	Ограждающие электрозащитные средства </a:t>
            </a:r>
            <a:r>
              <a:rPr lang="ru-RU" sz="2400" dirty="0">
                <a:latin typeface="Times New Roman" pitchFamily="18" charset="0"/>
                <a:cs typeface="Times New Roman" pitchFamily="18" charset="0"/>
              </a:rPr>
              <a:t>предназначены для временного ограждения токоведущих частей, к которым возможно случайное прикосновение или приближение на опасное расстояние, а также для предупреждения ошибочных операций с коммутационными аппаратами. К ним относятся временные переносные ограждения-щиты и ограждения-клетки, изолирующие накладки, временные переносные заземления и предупредительные плакаты.</a:t>
            </a:r>
          </a:p>
          <a:p>
            <a:endParaRPr lang="ru-RU" dirty="0"/>
          </a:p>
        </p:txBody>
      </p:sp>
    </p:spTree>
    <p:extLst>
      <p:ext uri="{BB962C8B-B14F-4D97-AF65-F5344CB8AC3E}">
        <p14:creationId xmlns:p14="http://schemas.microsoft.com/office/powerpoint/2010/main" val="6804164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406189" cy="321982"/>
          </a:xfrm>
        </p:spPr>
        <p:txBody>
          <a:bodyPr/>
          <a:lstStyle/>
          <a:p>
            <a:endParaRPr lang="ru-RU" dirty="0"/>
          </a:p>
        </p:txBody>
      </p:sp>
      <p:sp>
        <p:nvSpPr>
          <p:cNvPr id="3" name="Объект 2"/>
          <p:cNvSpPr>
            <a:spLocks noGrp="1"/>
          </p:cNvSpPr>
          <p:nvPr>
            <p:ph idx="1"/>
          </p:nvPr>
        </p:nvSpPr>
        <p:spPr>
          <a:xfrm>
            <a:off x="177800" y="1003300"/>
            <a:ext cx="11785600" cy="5245099"/>
          </a:xfrm>
        </p:spPr>
        <p:txBody>
          <a:bodyPr>
            <a:normAutofit/>
          </a:bodyPr>
          <a:lstStyle/>
          <a:p>
            <a:pPr marL="0" indent="0" algn="just">
              <a:buNone/>
            </a:pP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Экранирующие электрозащитные средства </a:t>
            </a:r>
            <a:r>
              <a:rPr lang="ru-RU" sz="2400" dirty="0">
                <a:latin typeface="Times New Roman" pitchFamily="18" charset="0"/>
                <a:cs typeface="Times New Roman" pitchFamily="18" charset="0"/>
              </a:rPr>
              <a:t>служат для исключения вредного воздействия на работающих электрических полей промышленной частоты. К ним относятся индивидуальные экранирующие комплекты (костюмы с головными уборами, обувью и рукавицами), переносные экранирующие устройства (экраны) и экранирующие тканевые изделия (зонты, палатки и т.п.).</a:t>
            </a:r>
          </a:p>
          <a:p>
            <a:pPr marL="0" indent="0" algn="just">
              <a:buNone/>
            </a:pPr>
            <a:r>
              <a:rPr lang="ru-RU" sz="2400" b="1" dirty="0">
                <a:latin typeface="Times New Roman" pitchFamily="18" charset="0"/>
                <a:cs typeface="Times New Roman" pitchFamily="18" charset="0"/>
              </a:rPr>
              <a:t>	Предохранительные средства защиты </a:t>
            </a:r>
            <a:r>
              <a:rPr lang="ru-RU" sz="2400" dirty="0">
                <a:latin typeface="Times New Roman" pitchFamily="18" charset="0"/>
                <a:cs typeface="Times New Roman" pitchFamily="18" charset="0"/>
              </a:rPr>
              <a:t>предназначены для индивидуальной защиты работающего от вредных воздействий неэлектрических факторов – световых, тепловых и механических, а также от продуктов горения и падения с высоты. К ним относятся защитные очки и щитки, специальные рукавицы из трудновоспламеняемой ткани, защитные каски, противогазы, предохранительные монтерские пояса, страховые канаты, монтерские когти.</a:t>
            </a:r>
          </a:p>
          <a:p>
            <a:endParaRPr lang="ru-RU" dirty="0"/>
          </a:p>
        </p:txBody>
      </p:sp>
    </p:spTree>
    <p:extLst>
      <p:ext uri="{BB962C8B-B14F-4D97-AF65-F5344CB8AC3E}">
        <p14:creationId xmlns:p14="http://schemas.microsoft.com/office/powerpoint/2010/main" val="35508603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28389" cy="156882"/>
          </a:xfrm>
        </p:spPr>
        <p:txBody>
          <a:bodyPr/>
          <a:lstStyle/>
          <a:p>
            <a:endParaRPr lang="ru-RU" dirty="0"/>
          </a:p>
        </p:txBody>
      </p:sp>
      <p:sp>
        <p:nvSpPr>
          <p:cNvPr id="3" name="Объект 2"/>
          <p:cNvSpPr>
            <a:spLocks noGrp="1"/>
          </p:cNvSpPr>
          <p:nvPr>
            <p:ph idx="1"/>
          </p:nvPr>
        </p:nvSpPr>
        <p:spPr>
          <a:xfrm>
            <a:off x="457200" y="1003300"/>
            <a:ext cx="11315700" cy="5245099"/>
          </a:xfrm>
        </p:spPr>
        <p:txBody>
          <a:bodyPr/>
          <a:lstStyle/>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Изолирующие электрозащитные средства делятся на </a:t>
            </a:r>
            <a:r>
              <a:rPr lang="ru-RU" sz="2400" i="1" dirty="0">
                <a:latin typeface="Times New Roman" pitchFamily="18" charset="0"/>
                <a:cs typeface="Times New Roman" pitchFamily="18" charset="0"/>
              </a:rPr>
              <a:t>основные и дополнительные</a:t>
            </a:r>
            <a:r>
              <a:rPr lang="ru-RU" sz="2400" dirty="0">
                <a:latin typeface="Times New Roman" pitchFamily="18" charset="0"/>
                <a:cs typeface="Times New Roman" pitchFamily="18" charset="0"/>
              </a:rPr>
              <a:t>. Основные изолирующие электрозащитные средства обладают изоляцией, способной длительно выдерживать рабочее напряжение электроустановки, и поэтому ими разрешается касаться токоведущих частей, находящихся под напряжением.</a:t>
            </a:r>
          </a:p>
          <a:p>
            <a:pPr marL="0" indent="0" algn="just">
              <a:buNone/>
            </a:pPr>
            <a:r>
              <a:rPr lang="ru-RU" sz="2400" dirty="0">
                <a:latin typeface="Times New Roman" pitchFamily="18" charset="0"/>
                <a:cs typeface="Times New Roman" pitchFamily="18" charset="0"/>
              </a:rPr>
              <a:t>	</a:t>
            </a:r>
            <a:r>
              <a:rPr lang="ru-RU" sz="2400" b="1" i="1" dirty="0">
                <a:latin typeface="Times New Roman" pitchFamily="18" charset="0"/>
                <a:cs typeface="Times New Roman" pitchFamily="18" charset="0"/>
              </a:rPr>
              <a:t>Дополнительные электрозащитные</a:t>
            </a:r>
            <a:r>
              <a:rPr lang="ru-RU" sz="2400" dirty="0">
                <a:latin typeface="Times New Roman" pitchFamily="18" charset="0"/>
                <a:cs typeface="Times New Roman" pitchFamily="18" charset="0"/>
              </a:rPr>
              <a:t> средства не обладают изоляцией, способной выдерживать рабочее напряжение электроустановки, и поэтому они не могут служить защитой от поражения током. Их назначение – усилить защитное действие основных изолирующих средств, вместе с которыми они должны применятся.</a:t>
            </a:r>
          </a:p>
          <a:p>
            <a:endParaRPr lang="ru-RU" dirty="0"/>
          </a:p>
        </p:txBody>
      </p:sp>
    </p:spTree>
    <p:extLst>
      <p:ext uri="{BB962C8B-B14F-4D97-AF65-F5344CB8AC3E}">
        <p14:creationId xmlns:p14="http://schemas.microsoft.com/office/powerpoint/2010/main" val="2527290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431589" cy="347382"/>
          </a:xfrm>
        </p:spPr>
        <p:txBody>
          <a:bodyPr/>
          <a:lstStyle/>
          <a:p>
            <a:endParaRPr lang="ru-RU" dirty="0"/>
          </a:p>
        </p:txBody>
      </p:sp>
      <p:sp>
        <p:nvSpPr>
          <p:cNvPr id="3" name="Объект 2"/>
          <p:cNvSpPr>
            <a:spLocks noGrp="1"/>
          </p:cNvSpPr>
          <p:nvPr>
            <p:ph idx="1"/>
          </p:nvPr>
        </p:nvSpPr>
        <p:spPr>
          <a:xfrm>
            <a:off x="266700" y="939800"/>
            <a:ext cx="11595100" cy="5308599"/>
          </a:xfrm>
        </p:spPr>
        <p:txBody>
          <a:bodyPr>
            <a:noAutofit/>
          </a:bodyPr>
          <a:lstStyle/>
          <a:p>
            <a:pPr marL="0" indent="0" algn="just">
              <a:buNone/>
            </a:pPr>
            <a:r>
              <a:rPr lang="ru-RU" sz="2400" dirty="0">
                <a:latin typeface="Times New Roman" pitchFamily="18" charset="0"/>
                <a:cs typeface="Times New Roman" pitchFamily="18" charset="0"/>
              </a:rPr>
              <a:t>	При более высоких напряжениях между токоведущей частью и телом человека или между токоведущими частями образуется электрическая дуга, которая и вызывает возникновение </a:t>
            </a:r>
            <a:r>
              <a:rPr lang="ru-RU" sz="2400" b="1" dirty="0">
                <a:latin typeface="Times New Roman" pitchFamily="18" charset="0"/>
                <a:cs typeface="Times New Roman" pitchFamily="18" charset="0"/>
              </a:rPr>
              <a:t>дугового </a:t>
            </a:r>
            <a:r>
              <a:rPr lang="ru-RU" sz="2400" dirty="0">
                <a:latin typeface="Times New Roman" pitchFamily="18" charset="0"/>
                <a:cs typeface="Times New Roman" pitchFamily="18" charset="0"/>
              </a:rPr>
              <a:t>ожога</a:t>
            </a:r>
            <a:r>
              <a:rPr lang="ru-RU" sz="2400" b="1"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marL="0" indent="0" algn="just">
              <a:buNone/>
            </a:pP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Дуговой ожог</a:t>
            </a:r>
            <a:r>
              <a:rPr lang="ru-RU" sz="2400" dirty="0">
                <a:latin typeface="Times New Roman" pitchFamily="18" charset="0"/>
                <a:cs typeface="Times New Roman" pitchFamily="18" charset="0"/>
              </a:rPr>
              <a:t> обусловлен действием на тело электрической дуги, обладающей высокой температурой (свыше 3500 С) и большой энергией. Такой ожог возникает обычно при электроустановках высокого напряжения и носит тяжелый характер – III или IV степени.</a:t>
            </a:r>
          </a:p>
          <a:p>
            <a:pPr marL="0" indent="0" algn="just">
              <a:buNone/>
            </a:pPr>
            <a:r>
              <a:rPr lang="ru-RU" sz="2400" dirty="0">
                <a:latin typeface="Times New Roman" pitchFamily="18" charset="0"/>
                <a:cs typeface="Times New Roman" pitchFamily="18" charset="0"/>
              </a:rPr>
              <a:t>	Различают </a:t>
            </a:r>
            <a:r>
              <a:rPr lang="ru-RU" sz="2400" b="1" dirty="0">
                <a:latin typeface="Times New Roman" pitchFamily="18" charset="0"/>
                <a:cs typeface="Times New Roman" pitchFamily="18" charset="0"/>
              </a:rPr>
              <a:t>четыре степени ожогов</a:t>
            </a:r>
            <a:r>
              <a:rPr lang="ru-RU" sz="2400" dirty="0">
                <a:latin typeface="Times New Roman" pitchFamily="18" charset="0"/>
                <a:cs typeface="Times New Roman" pitchFamily="18" charset="0"/>
              </a:rPr>
              <a:t>: I степень характеризуется покраснением кожи, II степень – образованием пузырей, III степень – обугливанием кожи, IV степень – обугливанием подкожной клетчатки, мышц, сосудов, нервов, костей.</a:t>
            </a:r>
          </a:p>
          <a:p>
            <a:pPr marL="0" indent="0" algn="just">
              <a:buNone/>
            </a:pPr>
            <a:r>
              <a:rPr lang="ru-RU" sz="2400" dirty="0">
                <a:latin typeface="Times New Roman" pitchFamily="18" charset="0"/>
                <a:cs typeface="Times New Roman" pitchFamily="18" charset="0"/>
              </a:rPr>
              <a:t>	Состояние пострадавшего зависит не столько от степени ожога, сколько от площади поверхности тела, пораженной ожогом.</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6467745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26789" cy="309282"/>
          </a:xfrm>
        </p:spPr>
        <p:txBody>
          <a:bodyPr/>
          <a:lstStyle/>
          <a:p>
            <a:endParaRPr lang="ru-RU" dirty="0"/>
          </a:p>
        </p:txBody>
      </p:sp>
      <p:sp>
        <p:nvSpPr>
          <p:cNvPr id="3" name="Объект 2"/>
          <p:cNvSpPr>
            <a:spLocks noGrp="1"/>
          </p:cNvSpPr>
          <p:nvPr>
            <p:ph idx="1"/>
          </p:nvPr>
        </p:nvSpPr>
        <p:spPr>
          <a:xfrm>
            <a:off x="304800" y="1028700"/>
            <a:ext cx="11506200" cy="5219699"/>
          </a:xfrm>
        </p:spPr>
        <p:txBody>
          <a:bodyPr>
            <a:normAutofit/>
          </a:bodyPr>
          <a:lstStyle/>
          <a:p>
            <a:pPr marL="0" indent="0" algn="just">
              <a:buNone/>
            </a:pP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К основным электрозащитным средствам</a:t>
            </a:r>
            <a:r>
              <a:rPr lang="ru-RU" sz="2400" dirty="0">
                <a:latin typeface="Times New Roman" pitchFamily="18" charset="0"/>
                <a:cs typeface="Times New Roman" pitchFamily="18" charset="0"/>
              </a:rPr>
              <a:t> относятся:</a:t>
            </a:r>
          </a:p>
          <a:p>
            <a:pPr marL="0" indent="0" algn="just">
              <a:buNone/>
            </a:pPr>
            <a:r>
              <a:rPr lang="ro-RO" sz="2400" i="1" dirty="0">
                <a:latin typeface="Times New Roman" pitchFamily="18" charset="0"/>
                <a:cs typeface="Times New Roman" pitchFamily="18" charset="0"/>
              </a:rPr>
              <a:t> - </a:t>
            </a:r>
            <a:r>
              <a:rPr lang="ru-RU" sz="2400" i="1" dirty="0">
                <a:latin typeface="Times New Roman" pitchFamily="18" charset="0"/>
                <a:cs typeface="Times New Roman" pitchFamily="18" charset="0"/>
              </a:rPr>
              <a:t>в электроустановках до 1000 В.</a:t>
            </a:r>
            <a:endParaRPr lang="ru-RU" sz="2400" dirty="0">
              <a:latin typeface="Times New Roman" pitchFamily="18" charset="0"/>
              <a:cs typeface="Times New Roman" pitchFamily="18" charset="0"/>
            </a:endParaRPr>
          </a:p>
          <a:p>
            <a:pPr marL="0" lvl="0" indent="0" algn="just">
              <a:buNone/>
            </a:pPr>
            <a:r>
              <a:rPr lang="ru-RU" sz="2400" dirty="0">
                <a:latin typeface="Times New Roman" pitchFamily="18" charset="0"/>
                <a:cs typeface="Times New Roman" pitchFamily="18" charset="0"/>
              </a:rPr>
              <a:t>диэлектрические перчатки; изолирующие штанги; изолирующие и электроизмерительные клещи; слесарно-монтажный инструмент с изолирующими рукоятками; указатели напряжений. </a:t>
            </a:r>
          </a:p>
          <a:p>
            <a:pPr marL="0" indent="0" algn="just">
              <a:buNone/>
            </a:pPr>
            <a:r>
              <a:rPr lang="ro-RO" sz="2400" dirty="0">
                <a:latin typeface="Times New Roman" pitchFamily="18" charset="0"/>
                <a:cs typeface="Times New Roman" pitchFamily="18" charset="0"/>
              </a:rPr>
              <a:t> - </a:t>
            </a:r>
            <a:r>
              <a:rPr lang="ru-RU" sz="2400" dirty="0">
                <a:latin typeface="Times New Roman" pitchFamily="18" charset="0"/>
                <a:cs typeface="Times New Roman" pitchFamily="18" charset="0"/>
              </a:rPr>
              <a:t>в электроустановках выше 1000 В.</a:t>
            </a:r>
          </a:p>
          <a:p>
            <a:pPr marL="0" lvl="0" indent="0" algn="just">
              <a:buNone/>
            </a:pPr>
            <a:r>
              <a:rPr lang="ru-RU" sz="2400" dirty="0">
                <a:latin typeface="Times New Roman" pitchFamily="18" charset="0"/>
                <a:cs typeface="Times New Roman" pitchFamily="18" charset="0"/>
              </a:rPr>
              <a:t>изолирующие штанги; изолирующие и электроизмерительные клещи; указатели напряжений; средства для ремонтных работ под напряжением выше 1000 В.</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2563072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91889" cy="398182"/>
          </a:xfrm>
        </p:spPr>
        <p:txBody>
          <a:bodyPr/>
          <a:lstStyle/>
          <a:p>
            <a:endParaRPr lang="ru-RU" dirty="0"/>
          </a:p>
        </p:txBody>
      </p:sp>
      <p:sp>
        <p:nvSpPr>
          <p:cNvPr id="3" name="Объект 2"/>
          <p:cNvSpPr>
            <a:spLocks noGrp="1"/>
          </p:cNvSpPr>
          <p:nvPr>
            <p:ph idx="1"/>
          </p:nvPr>
        </p:nvSpPr>
        <p:spPr>
          <a:xfrm>
            <a:off x="368300" y="1054100"/>
            <a:ext cx="11290300" cy="5194299"/>
          </a:xfrm>
        </p:spPr>
        <p:txBody>
          <a:bodyPr>
            <a:normAutofit/>
          </a:bodyPr>
          <a:lstStyle/>
          <a:p>
            <a:pPr marL="0" indent="0" algn="just">
              <a:buNone/>
            </a:pPr>
            <a:r>
              <a:rPr lang="ru-RU" sz="2400" dirty="0">
                <a:latin typeface="Times New Roman" pitchFamily="18" charset="0"/>
                <a:cs typeface="Times New Roman" pitchFamily="18" charset="0"/>
              </a:rPr>
              <a:t>К </a:t>
            </a:r>
            <a:r>
              <a:rPr lang="ru-RU" sz="2400" b="1" dirty="0">
                <a:latin typeface="Times New Roman" pitchFamily="18" charset="0"/>
                <a:cs typeface="Times New Roman" pitchFamily="18" charset="0"/>
              </a:rPr>
              <a:t>дополнительным электрозащитным средствам</a:t>
            </a:r>
            <a:r>
              <a:rPr lang="ru-RU" sz="2400" dirty="0">
                <a:latin typeface="Times New Roman" pitchFamily="18" charset="0"/>
                <a:cs typeface="Times New Roman" pitchFamily="18" charset="0"/>
              </a:rPr>
              <a:t> относятся:</a:t>
            </a:r>
          </a:p>
          <a:p>
            <a:pPr marL="0" indent="0" algn="just">
              <a:buNone/>
            </a:pPr>
            <a:r>
              <a:rPr lang="ro-RO" sz="2400" i="1" dirty="0">
                <a:latin typeface="Times New Roman" pitchFamily="18" charset="0"/>
                <a:cs typeface="Times New Roman" pitchFamily="18" charset="0"/>
              </a:rPr>
              <a:t> - </a:t>
            </a:r>
            <a:r>
              <a:rPr lang="ru-RU" sz="2400" i="1" dirty="0">
                <a:latin typeface="Times New Roman" pitchFamily="18" charset="0"/>
                <a:cs typeface="Times New Roman" pitchFamily="18" charset="0"/>
              </a:rPr>
              <a:t>в электроустановках до 1000 В.</a:t>
            </a:r>
            <a:endParaRPr lang="ru-RU" sz="2400" dirty="0">
              <a:latin typeface="Times New Roman" pitchFamily="18" charset="0"/>
              <a:cs typeface="Times New Roman" pitchFamily="18" charset="0"/>
            </a:endParaRPr>
          </a:p>
          <a:p>
            <a:pPr marL="0" lvl="0" indent="0" algn="just">
              <a:buNone/>
            </a:pPr>
            <a:r>
              <a:rPr lang="ru-RU" sz="2400" dirty="0">
                <a:latin typeface="Times New Roman" pitchFamily="18" charset="0"/>
                <a:cs typeface="Times New Roman" pitchFamily="18" charset="0"/>
              </a:rPr>
              <a:t>диэлектрические галоши; диэлектрические ковры; изолирующие подставки.</a:t>
            </a:r>
          </a:p>
          <a:p>
            <a:pPr marL="0" indent="0" algn="just">
              <a:buNone/>
            </a:pPr>
            <a:r>
              <a:rPr lang="ro-RO" sz="2400" i="1" dirty="0">
                <a:latin typeface="Times New Roman" pitchFamily="18" charset="0"/>
                <a:cs typeface="Times New Roman" pitchFamily="18" charset="0"/>
              </a:rPr>
              <a:t> - </a:t>
            </a:r>
            <a:r>
              <a:rPr lang="ru-RU" sz="2400" i="1" dirty="0">
                <a:latin typeface="Times New Roman" pitchFamily="18" charset="0"/>
                <a:cs typeface="Times New Roman" pitchFamily="18" charset="0"/>
              </a:rPr>
              <a:t>в электроустановках свыше 1000 В.</a:t>
            </a:r>
            <a:endParaRPr lang="ru-RU" sz="2400" dirty="0">
              <a:latin typeface="Times New Roman" pitchFamily="18" charset="0"/>
              <a:cs typeface="Times New Roman" pitchFamily="18" charset="0"/>
            </a:endParaRPr>
          </a:p>
          <a:p>
            <a:pPr marL="0" lvl="0" indent="0" algn="just">
              <a:buNone/>
            </a:pPr>
            <a:r>
              <a:rPr lang="ru-RU" sz="2400" dirty="0">
                <a:latin typeface="Times New Roman" pitchFamily="18" charset="0"/>
                <a:cs typeface="Times New Roman" pitchFamily="18" charset="0"/>
              </a:rPr>
              <a:t>диэлектрические перчатки; диэлектрические боты; диэлектрические ковры; изолирующие подставки; диэлектрические прокладки и колпаки.</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545197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4889" cy="347382"/>
          </a:xfrm>
        </p:spPr>
        <p:txBody>
          <a:bodyPr/>
          <a:lstStyle/>
          <a:p>
            <a:endParaRPr lang="ru-RU" dirty="0"/>
          </a:p>
        </p:txBody>
      </p:sp>
      <p:sp>
        <p:nvSpPr>
          <p:cNvPr id="3" name="Объект 2"/>
          <p:cNvSpPr>
            <a:spLocks noGrp="1"/>
          </p:cNvSpPr>
          <p:nvPr>
            <p:ph idx="1"/>
          </p:nvPr>
        </p:nvSpPr>
        <p:spPr>
          <a:xfrm>
            <a:off x="368300" y="1054100"/>
            <a:ext cx="11480800" cy="5194299"/>
          </a:xfrm>
        </p:spPr>
        <p:txBody>
          <a:bodyPr>
            <a:normAutofit/>
          </a:bodyPr>
          <a:lstStyle/>
          <a:p>
            <a:pPr marL="0" indent="0" algn="just">
              <a:buNone/>
            </a:pP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Диэлектрические перчатки, галоши, боты, сапоги и ковры. </a:t>
            </a:r>
            <a:r>
              <a:rPr lang="ru-RU" sz="2400" dirty="0">
                <a:latin typeface="Times New Roman" pitchFamily="18" charset="0"/>
                <a:cs typeface="Times New Roman" pitchFamily="18" charset="0"/>
              </a:rPr>
              <a:t>Среди средств, защищающих персонал от поражения током, наиболее широкое распространение имеют диэлектрические перчатки, галоши, боты, ковры, а в последнее время и сапоги. Их изготавливают из резины специального состава, обладающей высокой электрической прочностью и хорошей эластичностью. </a:t>
            </a:r>
          </a:p>
          <a:p>
            <a:pPr marL="0" indent="0" algn="just">
              <a:buNone/>
            </a:pPr>
            <a:r>
              <a:rPr lang="ru-RU" sz="2400" b="1" i="1" dirty="0">
                <a:latin typeface="Times New Roman" pitchFamily="18" charset="0"/>
                <a:cs typeface="Times New Roman" pitchFamily="18" charset="0"/>
              </a:rPr>
              <a:t>	Диэлектрические перчатки</a:t>
            </a:r>
            <a:r>
              <a:rPr lang="ru-RU" sz="2400" dirty="0">
                <a:latin typeface="Times New Roman" pitchFamily="18" charset="0"/>
                <a:cs typeface="Times New Roman" pitchFamily="18" charset="0"/>
              </a:rPr>
              <a:t> применяются в электроустановках до 1000 В как основное изолирующее средство при работах под напряжением, а в электроустановках выше 1000 В – как дополнительное электрозащитное средство при работах с помощью основных изолирующих электрозащитных средств (штанг, УВН, клещей и т.п.). Кроме того, перчатки используются без применения других электрозащитных средств при операциях с ручными приводами разъединителей, выключателей и другой аппаратуры напряжением выше 1000 В.</a:t>
            </a:r>
          </a:p>
          <a:p>
            <a:endParaRPr lang="ru-RU" dirty="0"/>
          </a:p>
        </p:txBody>
      </p:sp>
    </p:spTree>
    <p:extLst>
      <p:ext uri="{BB962C8B-B14F-4D97-AF65-F5344CB8AC3E}">
        <p14:creationId xmlns:p14="http://schemas.microsoft.com/office/powerpoint/2010/main" val="29861088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52189" cy="347382"/>
          </a:xfrm>
        </p:spPr>
        <p:txBody>
          <a:bodyPr/>
          <a:lstStyle/>
          <a:p>
            <a:endParaRPr lang="ru-RU" dirty="0"/>
          </a:p>
        </p:txBody>
      </p:sp>
      <p:sp>
        <p:nvSpPr>
          <p:cNvPr id="3" name="Объект 2"/>
          <p:cNvSpPr>
            <a:spLocks noGrp="1"/>
          </p:cNvSpPr>
          <p:nvPr>
            <p:ph idx="1"/>
          </p:nvPr>
        </p:nvSpPr>
        <p:spPr>
          <a:xfrm>
            <a:off x="279400" y="977900"/>
            <a:ext cx="11722100" cy="5270499"/>
          </a:xfrm>
        </p:spPr>
        <p:txBody>
          <a:bodyPr>
            <a:normAutofit/>
          </a:bodyPr>
          <a:lstStyle/>
          <a:p>
            <a:pPr marL="0" indent="0" algn="just">
              <a:buNone/>
            </a:pP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Перчатки следует</a:t>
            </a:r>
            <a:r>
              <a:rPr lang="ru-RU" sz="2400" dirty="0">
                <a:latin typeface="Times New Roman" pitchFamily="18" charset="0"/>
                <a:cs typeface="Times New Roman" pitchFamily="18" charset="0"/>
              </a:rPr>
              <a:t> надевать на полную их глубину, натягивая раструб на рукав одежды. Недопустимо завертывать края перчаток или спускать поверх них рукава одежды. Перед применением перчаток следует проверить наличие проколов путем скручивания их в сторону пальцев. Периодичность электрических испытаний: 1 раз в 6 месяцев.</a:t>
            </a:r>
          </a:p>
          <a:p>
            <a:pPr marL="0" indent="0" algn="just">
              <a:buNone/>
            </a:pPr>
            <a:r>
              <a:rPr lang="ru-RU" sz="2400" b="1" dirty="0">
                <a:latin typeface="Times New Roman" pitchFamily="18" charset="0"/>
                <a:cs typeface="Times New Roman" pitchFamily="18" charset="0"/>
              </a:rPr>
              <a:t>	Диэлектрические галоши, боты, сапоги </a:t>
            </a:r>
            <a:r>
              <a:rPr lang="ru-RU" sz="2400" dirty="0">
                <a:latin typeface="Times New Roman" pitchFamily="18" charset="0"/>
                <a:cs typeface="Times New Roman" pitchFamily="18" charset="0"/>
              </a:rPr>
              <a:t>применяют как дополнительные электрозащитные средства в закрытых, в сухую погоду и в открытых электроустановках при операциях, выполняемых с помощью основных электрозащитных средств. При этом боты можно использовать в электроустановках любого напряжения, а галоши – только в электроустановках до 1000 В включительно.</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9505312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860089" cy="156882"/>
          </a:xfrm>
        </p:spPr>
        <p:txBody>
          <a:bodyPr/>
          <a:lstStyle/>
          <a:p>
            <a:endParaRPr lang="ru-RU" dirty="0"/>
          </a:p>
        </p:txBody>
      </p:sp>
      <p:sp>
        <p:nvSpPr>
          <p:cNvPr id="3" name="Объект 2"/>
          <p:cNvSpPr>
            <a:spLocks noGrp="1"/>
          </p:cNvSpPr>
          <p:nvPr>
            <p:ph idx="1"/>
          </p:nvPr>
        </p:nvSpPr>
        <p:spPr>
          <a:xfrm>
            <a:off x="330200" y="977900"/>
            <a:ext cx="11595100" cy="5270499"/>
          </a:xfrm>
        </p:spPr>
        <p:txBody>
          <a:bodyPr>
            <a:normAutofit/>
          </a:bodyPr>
          <a:lstStyle/>
          <a:p>
            <a:pPr marL="0" indent="0" algn="just">
              <a:buNone/>
            </a:pPr>
            <a:r>
              <a:rPr lang="ro-RO" b="1" dirty="0"/>
              <a:t>	</a:t>
            </a:r>
            <a:r>
              <a:rPr lang="ru-RU" b="1" dirty="0"/>
              <a:t>Диэлектрические ковры</a:t>
            </a:r>
            <a:r>
              <a:rPr lang="ro-RO" dirty="0"/>
              <a:t>  </a:t>
            </a:r>
            <a:r>
              <a:rPr lang="ru-RU" dirty="0"/>
              <a:t>применяют при обслуживании электрооборудования в помещениях с повышенной опасностью и особо опасных по условиям поражения током. При этом помещения не должны быть сырыми и пыльными. Ковры расстилают на полу перед оборудованием в местах, где возможно соприкосновение с токоведущими частями, находящимися под напряжением до 1000 В. Их применяют также в местах, где производится включение и отключение рубильников, разъединителей, выключателей и других операций с коммутационными и пусковыми аппаратами как до 1000 В так и выше.</a:t>
            </a:r>
          </a:p>
          <a:p>
            <a:pPr marL="0" indent="0" algn="just">
              <a:buNone/>
            </a:pPr>
            <a:r>
              <a:rPr lang="ru-RU" dirty="0"/>
              <a:t>	В зависимости от назначения и условий эксплуатации ковры изготавливаются двух групп: первая – для работы при температуре от -15° до +40° С, вторая – </a:t>
            </a:r>
            <a:r>
              <a:rPr lang="ru-RU" dirty="0" err="1"/>
              <a:t>маслобензостойкие</a:t>
            </a:r>
            <a:r>
              <a:rPr lang="ru-RU" dirty="0"/>
              <a:t> для работы при температуре от –50° до +80° С и имеют размеры от 500х500 до 800х1200 мм при толщине 6 мм.  </a:t>
            </a:r>
          </a:p>
          <a:p>
            <a:endParaRPr lang="ru-RU" dirty="0"/>
          </a:p>
        </p:txBody>
      </p:sp>
    </p:spTree>
    <p:extLst>
      <p:ext uri="{BB962C8B-B14F-4D97-AF65-F5344CB8AC3E}">
        <p14:creationId xmlns:p14="http://schemas.microsoft.com/office/powerpoint/2010/main" val="7171740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01389" cy="283882"/>
          </a:xfrm>
        </p:spPr>
        <p:txBody>
          <a:bodyPr/>
          <a:lstStyle/>
          <a:p>
            <a:endParaRPr lang="ru-RU" dirty="0"/>
          </a:p>
        </p:txBody>
      </p:sp>
      <p:sp>
        <p:nvSpPr>
          <p:cNvPr id="3" name="Объект 2"/>
          <p:cNvSpPr>
            <a:spLocks noGrp="1"/>
          </p:cNvSpPr>
          <p:nvPr>
            <p:ph idx="1"/>
          </p:nvPr>
        </p:nvSpPr>
        <p:spPr>
          <a:xfrm>
            <a:off x="431800" y="901700"/>
            <a:ext cx="11366500" cy="5346699"/>
          </a:xfrm>
        </p:spPr>
        <p:txBody>
          <a:bodyPr>
            <a:normAutofit fontScale="92500" lnSpcReduction="10000"/>
          </a:bodyPr>
          <a:lstStyle/>
          <a:p>
            <a:pPr marL="0" indent="0" algn="just">
              <a:buNone/>
            </a:pPr>
            <a:r>
              <a:rPr lang="ro-RO" sz="2800" b="1" dirty="0">
                <a:latin typeface="Times New Roman" pitchFamily="18" charset="0"/>
                <a:cs typeface="Times New Roman" pitchFamily="18" charset="0"/>
              </a:rPr>
              <a:t>	</a:t>
            </a:r>
            <a:r>
              <a:rPr lang="ru-RU" sz="2800" b="1" dirty="0">
                <a:latin typeface="Times New Roman" pitchFamily="18" charset="0"/>
                <a:cs typeface="Times New Roman" pitchFamily="18" charset="0"/>
              </a:rPr>
              <a:t>Плакаты и знаки безопасности. </a:t>
            </a:r>
            <a:r>
              <a:rPr lang="ru-RU" sz="2800" dirty="0">
                <a:latin typeface="Times New Roman" pitchFamily="18" charset="0"/>
                <a:cs typeface="Times New Roman" pitchFamily="18" charset="0"/>
              </a:rPr>
              <a:t>Плакаты и знаки безопасности применяют для запрещения действия с коммутационными аппаратами, при ошибочном включении которых может быть подано напряжение на место работ, для предупреждения об опасности приближения к токоведущим частям, находящимся под напряжением для разрешения определенных действий и т.п. Плакаты и знаки делятся на предупреждающие, запрещающие, предписывающие и указательные. По характеру применения плакаты и знаки могут быть постоянными и переносными.</a:t>
            </a:r>
          </a:p>
          <a:p>
            <a:pPr marL="0" indent="0" algn="just">
              <a:buNone/>
            </a:pPr>
            <a:r>
              <a:rPr lang="ru-RU" sz="2800" b="1" dirty="0">
                <a:latin typeface="Times New Roman" pitchFamily="18" charset="0"/>
                <a:cs typeface="Times New Roman" pitchFamily="18" charset="0"/>
              </a:rPr>
              <a:t>	Предупреждающий знак </a:t>
            </a:r>
            <a:r>
              <a:rPr lang="ru-RU" sz="2800" dirty="0">
                <a:latin typeface="Times New Roman" pitchFamily="18" charset="0"/>
                <a:cs typeface="Times New Roman" pitchFamily="18" charset="0"/>
              </a:rPr>
              <a:t>выполняется в виде треугольника, окаймленного каймой черного цвета, имеет желтый фон, на котором нанесен знак “молнии” черного цвета. Служит для предупреждения об опасности поражения электрическим током. Имеет смысловое значение: “Осторожно! Электрическое напряжение”. Знак постоянный.</a:t>
            </a:r>
          </a:p>
          <a:p>
            <a:endParaRPr lang="ru-RU" dirty="0"/>
          </a:p>
        </p:txBody>
      </p:sp>
    </p:spTree>
    <p:extLst>
      <p:ext uri="{BB962C8B-B14F-4D97-AF65-F5344CB8AC3E}">
        <p14:creationId xmlns:p14="http://schemas.microsoft.com/office/powerpoint/2010/main" val="14221655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4889" cy="423582"/>
          </a:xfrm>
        </p:spPr>
        <p:txBody>
          <a:bodyPr/>
          <a:lstStyle/>
          <a:p>
            <a:endParaRPr lang="ru-RU" dirty="0"/>
          </a:p>
        </p:txBody>
      </p:sp>
      <p:sp>
        <p:nvSpPr>
          <p:cNvPr id="3" name="Объект 2"/>
          <p:cNvSpPr>
            <a:spLocks noGrp="1"/>
          </p:cNvSpPr>
          <p:nvPr>
            <p:ph idx="1"/>
          </p:nvPr>
        </p:nvSpPr>
        <p:spPr>
          <a:xfrm>
            <a:off x="406400" y="1117600"/>
            <a:ext cx="11417300" cy="5130799"/>
          </a:xfrm>
        </p:spPr>
        <p:txBody>
          <a:bodyPr>
            <a:normAutofit/>
          </a:bodyPr>
          <a:lstStyle/>
          <a:p>
            <a:pPr marL="0" indent="0" algn="just">
              <a:buNone/>
            </a:pP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Предупреждающие плакаты</a:t>
            </a:r>
            <a:r>
              <a:rPr lang="ru-RU" sz="2400" dirty="0">
                <a:latin typeface="Times New Roman" pitchFamily="18" charset="0"/>
                <a:cs typeface="Times New Roman" pitchFamily="18" charset="0"/>
              </a:rPr>
              <a:t>. Служат для предупреждения об опасности поражения электрическим током. Размер 280х120 мм. Пример текста: “Стой. Напряжение”, “Не влезай. Убьет”. Плакаты переносные.</a:t>
            </a:r>
          </a:p>
          <a:p>
            <a:pPr marL="0" indent="0" algn="just">
              <a:buNone/>
            </a:pPr>
            <a:r>
              <a:rPr lang="ru-RU" sz="2400" b="1" dirty="0">
                <a:latin typeface="Times New Roman" pitchFamily="18" charset="0"/>
                <a:cs typeface="Times New Roman" pitchFamily="18" charset="0"/>
              </a:rPr>
              <a:t>	Запрещающие плакаты</a:t>
            </a:r>
            <a:r>
              <a:rPr lang="ru-RU" sz="2400" dirty="0">
                <a:latin typeface="Times New Roman" pitchFamily="18" charset="0"/>
                <a:cs typeface="Times New Roman" pitchFamily="18" charset="0"/>
              </a:rPr>
              <a:t>. Служат для запрещения подачи напряжения. Красные буквы на белом фоне, или белые буквы на красном фоне, белая кайма. Размер 240х130 мм. Пример текста: “Не включать. Работают люди”, ”Не включать. Работа на линии”. Плакаты переносные.</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80198823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09611" y="465418"/>
            <a:ext cx="11291889" cy="1007782"/>
          </a:xfrm>
        </p:spPr>
        <p:txBody>
          <a:bodyPr/>
          <a:lstStyle/>
          <a:p>
            <a:pPr algn="ctr"/>
            <a:r>
              <a:rPr lang="ru-RU" sz="3600" b="1" dirty="0">
                <a:latin typeface="Times New Roman" pitchFamily="18" charset="0"/>
                <a:cs typeface="Times New Roman" pitchFamily="18" charset="0"/>
              </a:rPr>
              <a:t>8</a:t>
            </a:r>
            <a:r>
              <a:rPr lang="ro-RO" sz="3600" b="1" dirty="0">
                <a:latin typeface="Times New Roman" pitchFamily="18" charset="0"/>
                <a:cs typeface="Times New Roman" pitchFamily="18" charset="0"/>
              </a:rPr>
              <a:t>.6. </a:t>
            </a:r>
            <a:r>
              <a:rPr lang="ru-RU" sz="3600" b="1" dirty="0">
                <a:latin typeface="Times New Roman" pitchFamily="18" charset="0"/>
                <a:cs typeface="Times New Roman" pitchFamily="18" charset="0"/>
              </a:rPr>
              <a:t>Оказание первой помощи</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393700" y="1392518"/>
            <a:ext cx="11353800" cy="4868582"/>
          </a:xfrm>
        </p:spPr>
        <p:txBody>
          <a:bodyPr>
            <a:normAutofit/>
          </a:bodyPr>
          <a:lstStyle/>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Первую (доврачебную) помощь человеку, пораженному электрическим током, должен уметь оказывать каждый работающий в электроустановках. Пострадавший в большинстве случаев не может самостоятельно освободиться от воздействия тока из-за непроизвольного судорожного сокращения мышц рук, сжимающих провод, поражения нервной системы, тяжелой механической травмы или потери сознания. 	</a:t>
            </a:r>
          </a:p>
          <a:p>
            <a:pPr marL="0" indent="0" algn="just">
              <a:buNone/>
            </a:pPr>
            <a:r>
              <a:rPr lang="ru-RU" sz="2400" dirty="0">
                <a:latin typeface="Times New Roman" pitchFamily="18" charset="0"/>
                <a:cs typeface="Times New Roman" pitchFamily="18" charset="0"/>
              </a:rPr>
              <a:t>	Поэтому, прежде всего, необходимо быстро и осторожно, с тем чтобы самому не попасть под напряжение, освободить пострадавшего от воздействия тока. Лучше всего отключить электроустановку ближайшим выключателем или путем вывертывания предохранителей (пробок). В установках напряжением до 1000 В можно разорвать цепь тока, перерезав провод инструментом с изолирующими рукоятками (кусачки, пассатижи, нож и др.). При использовании топора перерубать провода надо по одному, чтобы не вызвать короткое замыкание между проводами.</a:t>
            </a:r>
          </a:p>
          <a:p>
            <a:endParaRPr lang="ru-RU" dirty="0"/>
          </a:p>
        </p:txBody>
      </p:sp>
    </p:spTree>
    <p:extLst>
      <p:ext uri="{BB962C8B-B14F-4D97-AF65-F5344CB8AC3E}">
        <p14:creationId xmlns:p14="http://schemas.microsoft.com/office/powerpoint/2010/main" val="6094758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42689" cy="334682"/>
          </a:xfrm>
        </p:spPr>
        <p:txBody>
          <a:bodyPr/>
          <a:lstStyle/>
          <a:p>
            <a:endParaRPr lang="ru-RU" dirty="0"/>
          </a:p>
        </p:txBody>
      </p:sp>
      <p:sp>
        <p:nvSpPr>
          <p:cNvPr id="3" name="Объект 2"/>
          <p:cNvSpPr>
            <a:spLocks noGrp="1"/>
          </p:cNvSpPr>
          <p:nvPr>
            <p:ph idx="1"/>
          </p:nvPr>
        </p:nvSpPr>
        <p:spPr>
          <a:xfrm>
            <a:off x="279400" y="1016000"/>
            <a:ext cx="11569700" cy="5232399"/>
          </a:xfrm>
        </p:spPr>
        <p:txBody>
          <a:bodyPr>
            <a:normAutofit/>
          </a:bodyPr>
          <a:lstStyle/>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Воздушную линию электропередачи можно отключить, замкнув ее набрасыванием на вторую или третью фазу заземленного голого провода. Касаться этого провода после соприкосновения его с проводами воздушной линии нельзя. Чтобы не попасть под шаговое напряжение, нельзя приближаться к заземлителю провода на расстояние ближе 10 м.</a:t>
            </a:r>
          </a:p>
          <a:p>
            <a:pPr marL="0" indent="0" algn="just">
              <a:buNone/>
            </a:pPr>
            <a:r>
              <a:rPr lang="ru-RU" sz="2400" dirty="0">
                <a:latin typeface="Times New Roman" pitchFamily="18" charset="0"/>
                <a:cs typeface="Times New Roman" pitchFamily="18" charset="0"/>
              </a:rPr>
              <a:t>	В случае, когда пострадавший находится на высоте, после отключения электроустановки ему угрожает падение. Необходимо принять меры, предупреждающие падение или возможные ушибы пострадавшего: натянуть брезент или другую ткань, на которую принять падающего с высоты человека. Кроме того, на место предполагаемого падения можно подложить мягкий материал.</a:t>
            </a:r>
          </a:p>
          <a:p>
            <a:endParaRPr lang="ru-RU" dirty="0"/>
          </a:p>
        </p:txBody>
      </p:sp>
    </p:spTree>
    <p:extLst>
      <p:ext uri="{BB962C8B-B14F-4D97-AF65-F5344CB8AC3E}">
        <p14:creationId xmlns:p14="http://schemas.microsoft.com/office/powerpoint/2010/main" val="19152819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5689" cy="372782"/>
          </a:xfrm>
        </p:spPr>
        <p:txBody>
          <a:bodyPr/>
          <a:lstStyle/>
          <a:p>
            <a:endParaRPr lang="ru-RU" dirty="0"/>
          </a:p>
        </p:txBody>
      </p:sp>
      <p:sp>
        <p:nvSpPr>
          <p:cNvPr id="3" name="Объект 2"/>
          <p:cNvSpPr>
            <a:spLocks noGrp="1"/>
          </p:cNvSpPr>
          <p:nvPr>
            <p:ph idx="1"/>
          </p:nvPr>
        </p:nvSpPr>
        <p:spPr>
          <a:xfrm>
            <a:off x="330200" y="1079500"/>
            <a:ext cx="11506200" cy="5168899"/>
          </a:xfrm>
        </p:spPr>
        <p:txBody>
          <a:bodyPr>
            <a:normAutofit/>
          </a:bodyPr>
          <a:lstStyle/>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При отключении установки может погаснуть электрический свет, поэтому надо включить аварийное освещение или зажечь фонарь, свечу и т.п. Если невозможно отключить установку для освобождения пострадавшего от воздействия электрического тока, необходимо отделить его от токоведущих частей. В установках с напряжением до 1000 В для этого используют любой непроводящий ток предмет, например, можно встать на сверток сухой одежды, или обмотать шарфом руку, и, взяв пострадавшего за сухую одежду, оттащить его от токоведущих частей. Лучше, конечно, использовать диэлектрические средства защиты (перчатки, боты, коврики). В случае, когда пострадавший судорожно сжал один из проводов, можно разорвать электрическую цепь через пострадавшего, отделив его не от провода, а от заземленных частей. Для этого надо подсунуть под него сухую доску, фанеру или оттянуть ноги от земли при помощи сухой веревки.</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602987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77589" cy="220382"/>
          </a:xfrm>
        </p:spPr>
        <p:txBody>
          <a:bodyPr/>
          <a:lstStyle/>
          <a:p>
            <a:endParaRPr lang="ru-RU" dirty="0"/>
          </a:p>
        </p:txBody>
      </p:sp>
      <p:sp>
        <p:nvSpPr>
          <p:cNvPr id="3" name="Объект 2"/>
          <p:cNvSpPr>
            <a:spLocks noGrp="1"/>
          </p:cNvSpPr>
          <p:nvPr>
            <p:ph idx="1"/>
          </p:nvPr>
        </p:nvSpPr>
        <p:spPr>
          <a:xfrm>
            <a:off x="342900" y="838200"/>
            <a:ext cx="11379200" cy="5410199"/>
          </a:xfrm>
        </p:spPr>
        <p:txBody>
          <a:bodyPr>
            <a:normAutofit/>
          </a:bodyPr>
          <a:lstStyle/>
          <a:p>
            <a:pPr marL="0" indent="0" algn="just">
              <a:lnSpc>
                <a:spcPct val="150000"/>
              </a:lnSpc>
              <a:buNone/>
            </a:pPr>
            <a:r>
              <a:rPr lang="ru-RU" b="1" dirty="0">
                <a:latin typeface="Times New Roman" pitchFamily="18" charset="0"/>
                <a:cs typeface="Times New Roman" pitchFamily="18" charset="0"/>
              </a:rPr>
              <a:t>	Электрический знак</a:t>
            </a:r>
            <a:r>
              <a:rPr lang="ru-RU" dirty="0">
                <a:latin typeface="Times New Roman" pitchFamily="18" charset="0"/>
                <a:cs typeface="Times New Roman" pitchFamily="18" charset="0"/>
              </a:rPr>
              <a:t>– это четкое очерченное пятно (d=1-5 мм) серого или бледно-желтого цвета, появляющееся на поверхности кожи человека; пораженный участок кожи в виде мозоли. В большинстве случаев электрические знаки безболезненны, с течением времени верхний слой кожи сходит, и пораженное место приобретает первоначальный цвет, эластичность и чувствительность.</a:t>
            </a:r>
          </a:p>
          <a:p>
            <a:pPr marL="0" indent="0" algn="just">
              <a:lnSpc>
                <a:spcPct val="150000"/>
              </a:lnSpc>
              <a:buNone/>
            </a:pP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Электрометаллизацией</a:t>
            </a:r>
            <a:r>
              <a:rPr lang="ru-RU" b="1" dirty="0">
                <a:latin typeface="Times New Roman" pitchFamily="18" charset="0"/>
                <a:cs typeface="Times New Roman" pitchFamily="18" charset="0"/>
              </a:rPr>
              <a:t> - </a:t>
            </a:r>
            <a:r>
              <a:rPr lang="ru-RU" dirty="0">
                <a:latin typeface="Times New Roman" pitchFamily="18" charset="0"/>
                <a:cs typeface="Times New Roman" pitchFamily="18" charset="0"/>
              </a:rPr>
              <a:t>проникновение в кожу частиц металла вследствие его разбрызгивания и испарения под действием тока – например, при горении электрической дуги. Поврежденный участок кожи становится жестким и шероховатым, цвет его определяется цветом соединений металла, проникшего в кожу. С течением времени больная кожа сходит, пораженный участок приобретает нормальный вид, исчезают болезненные ощущения.</a:t>
            </a:r>
          </a:p>
          <a:p>
            <a:pPr marL="0" indent="0" algn="just">
              <a:lnSpc>
                <a:spcPct val="150000"/>
              </a:lnSpc>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04968062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4889" cy="448982"/>
          </a:xfrm>
        </p:spPr>
        <p:txBody>
          <a:bodyPr/>
          <a:lstStyle/>
          <a:p>
            <a:endParaRPr lang="ru-RU" dirty="0"/>
          </a:p>
        </p:txBody>
      </p:sp>
      <p:sp>
        <p:nvSpPr>
          <p:cNvPr id="3" name="Объект 2"/>
          <p:cNvSpPr>
            <a:spLocks noGrp="1"/>
          </p:cNvSpPr>
          <p:nvPr>
            <p:ph idx="1"/>
          </p:nvPr>
        </p:nvSpPr>
        <p:spPr>
          <a:xfrm>
            <a:off x="254000" y="1168400"/>
            <a:ext cx="11607800" cy="5079999"/>
          </a:xfrm>
        </p:spPr>
        <p:txBody>
          <a:bodyPr>
            <a:normAutofit lnSpcReduction="10000"/>
          </a:bodyPr>
          <a:lstStyle/>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После освобождения пострадавшего от воздействия электрического тока необходимо немедленно приступить к оказанию ему первой помощи. Меры по оказанию помощи зависят от степени поражения и состояния пострадавшего. Для определения состояния пострадавшего его следует уложить на спину и проверить дыхание, наличие пульса, посмотреть, узкие или широкие у него зрачки глаз. При нарушении дыхания наблюдаются неритмичные подъемы грудной клетки или редкие, как бы хватающие воздух вдохи (дыхательные движения грудной клетки на глаз вообще могут быть не видны). При этом кровь в легких недостаточно насыщается кислородом, в результате наступает кислородное голодание тканей и органов пострадавшего. Наличие пульса проверяют по лучевой артерии (примерно у основания большого пальца) или сонной артерии на шее. Отсутствие пульса свидетельствует о прекращении работы сердца. О резком ухудшении кровообращения мозга можно судить по расширенному зрачку. Все операции по определению состояния пострадавшего должны быть произведены в течение 15 – 20 с.</a:t>
            </a:r>
          </a:p>
          <a:p>
            <a:endParaRPr lang="ru-RU" dirty="0"/>
          </a:p>
        </p:txBody>
      </p:sp>
    </p:spTree>
    <p:extLst>
      <p:ext uri="{BB962C8B-B14F-4D97-AF65-F5344CB8AC3E}">
        <p14:creationId xmlns:p14="http://schemas.microsoft.com/office/powerpoint/2010/main" val="87384895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5689" cy="321982"/>
          </a:xfrm>
        </p:spPr>
        <p:txBody>
          <a:bodyPr/>
          <a:lstStyle/>
          <a:p>
            <a:endParaRPr lang="ru-RU" dirty="0"/>
          </a:p>
        </p:txBody>
      </p:sp>
      <p:sp>
        <p:nvSpPr>
          <p:cNvPr id="3" name="Объект 2"/>
          <p:cNvSpPr>
            <a:spLocks noGrp="1"/>
          </p:cNvSpPr>
          <p:nvPr>
            <p:ph idx="1"/>
          </p:nvPr>
        </p:nvSpPr>
        <p:spPr>
          <a:xfrm>
            <a:off x="406400" y="914400"/>
            <a:ext cx="11595100" cy="5333999"/>
          </a:xfrm>
        </p:spPr>
        <p:txBody>
          <a:bodyPr>
            <a:normAutofit lnSpcReduction="10000"/>
          </a:bodyPr>
          <a:lstStyle/>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Если пострадавший находится в сознании, но до этого был в обмороке, его следует уложить в удобное положение на подстилку и накрыть сухой одеждой. Надо немедленно вызвать врача, а до его прихода обеспечить пострадавшему полный покой, наблюдая за его дыханием и пульсом. Нельзя разрешать пострадавшему подниматься и тем более продолжать работу, даже если он чувствует себя хорошо, так как отрицательное воздействие электрического тока может проявиться не сразу. Только врач решает вопрос о необходимости помощи и дальнейшем лечении. При невозможности быстро вызвать врача, пострадавшего срочно транспортируют в лечебное учреждение на носилках или имеющемся средстве передвижения.</a:t>
            </a:r>
          </a:p>
          <a:p>
            <a:pPr marL="0" indent="0" algn="just">
              <a:buNone/>
            </a:pPr>
            <a:r>
              <a:rPr lang="ru-RU" sz="2400" dirty="0">
                <a:latin typeface="Times New Roman" pitchFamily="18" charset="0"/>
                <a:cs typeface="Times New Roman" pitchFamily="18" charset="0"/>
              </a:rPr>
              <a:t>	В случае, когда пострадавший находится в бессознательном состоянии, но дыхание и пульс устойчивы, его надо уложить на подстилку, расстегнуть стесняющую дыхание одежду и пояс, обеспечить приток свежего воздуха и постараться привести в сознание. До прихода врача следует непрерывно наблюдать за состоянием пострадавшего. Если пострадавший дышит редко и судорожно, ему необходимо делать искусственное дыхание.</a:t>
            </a:r>
          </a:p>
          <a:p>
            <a:endParaRPr lang="ru-RU" dirty="0"/>
          </a:p>
        </p:txBody>
      </p:sp>
    </p:spTree>
    <p:extLst>
      <p:ext uri="{BB962C8B-B14F-4D97-AF65-F5344CB8AC3E}">
        <p14:creationId xmlns:p14="http://schemas.microsoft.com/office/powerpoint/2010/main" val="8058341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28389" cy="321982"/>
          </a:xfrm>
        </p:spPr>
        <p:txBody>
          <a:bodyPr/>
          <a:lstStyle/>
          <a:p>
            <a:endParaRPr lang="ru-RU" dirty="0"/>
          </a:p>
        </p:txBody>
      </p:sp>
      <p:sp>
        <p:nvSpPr>
          <p:cNvPr id="3" name="Объект 2"/>
          <p:cNvSpPr>
            <a:spLocks noGrp="1"/>
          </p:cNvSpPr>
          <p:nvPr>
            <p:ph idx="1"/>
          </p:nvPr>
        </p:nvSpPr>
        <p:spPr>
          <a:xfrm>
            <a:off x="393700" y="1016000"/>
            <a:ext cx="11353800" cy="5232399"/>
          </a:xfrm>
        </p:spPr>
        <p:txBody>
          <a:bodyPr>
            <a:normAutofit/>
          </a:bodyPr>
          <a:lstStyle/>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При отсутствии признаков жизни, т.е. когда у пострадавшего не наблюдается дыхание и пульс, болевые раздражения не вызывают реакции, зрачки глаз расширены и не реагируют на свет, нельзя считать его умершим, а надо немедленно приступить к его оживлению, т.е. искусственному дыханию и массажу сердца. Своевременное и правильное оказание первой медицинской помощи человеку в состоянии клинической смерти, как правило, приводит к оживлению. Попытки оживления более эффективны, если с момента остановки сердца прошло не более 1 – 2 мин. </a:t>
            </a: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Доврачебная помощь должна оказываться непрерывно, даже если время исчисляется часами. Пораженного электрическим током можно считать мертвым лишь при наличии видимых внешних повреждений (раздробление черепа, обгорание всего тела). Заключение о смерти имеет право дать только врач.</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2447961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545889" cy="423582"/>
          </a:xfrm>
        </p:spPr>
        <p:txBody>
          <a:bodyPr/>
          <a:lstStyle/>
          <a:p>
            <a:endParaRPr lang="ru-RU" dirty="0"/>
          </a:p>
        </p:txBody>
      </p:sp>
      <p:sp>
        <p:nvSpPr>
          <p:cNvPr id="3" name="Объект 2"/>
          <p:cNvSpPr>
            <a:spLocks noGrp="1"/>
          </p:cNvSpPr>
          <p:nvPr>
            <p:ph idx="1"/>
          </p:nvPr>
        </p:nvSpPr>
        <p:spPr>
          <a:xfrm>
            <a:off x="457200" y="1079500"/>
            <a:ext cx="11480800" cy="5168899"/>
          </a:xfrm>
        </p:spPr>
        <p:txBody>
          <a:bodyPr>
            <a:normAutofit/>
          </a:bodyPr>
          <a:lstStyle/>
          <a:p>
            <a:pPr marL="0" indent="0" algn="just">
              <a:buNone/>
            </a:pPr>
            <a:r>
              <a:rPr lang="ro-RO"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Искусственное дыхание</a:t>
            </a:r>
            <a:r>
              <a:rPr lang="ru-RU" sz="2400" dirty="0">
                <a:latin typeface="Times New Roman" pitchFamily="18" charset="0"/>
                <a:cs typeface="Times New Roman" pitchFamily="18" charset="0"/>
              </a:rPr>
              <a:t>. Цель искусственного дыхания – насытить кровь пострадавшего кислородом и удалить из нее углекислый газ. Из всех известных способов искусственного дыхания наиболее эффективен способ “изо рта в рот” или “изо рта в нос”. Он прост и заключается в том, что оказывающий помощь вдувает воздух из своих легких в легкие пострадавшего через его рот или нос. Объем вдуваемого с каждым вдохом воздуха (1000 – 1500 мл) вполне достаточен для обеспечения искусственного дыхания. Поступление воздуха в легкие визуально контролируется по расширению грудной клетки после каждого вдувания воздуха и последующему ее </a:t>
            </a:r>
            <a:r>
              <a:rPr lang="ru-RU" sz="2400" dirty="0" err="1">
                <a:latin typeface="Times New Roman" pitchFamily="18" charset="0"/>
                <a:cs typeface="Times New Roman" pitchFamily="18" charset="0"/>
              </a:rPr>
              <a:t>спадению</a:t>
            </a:r>
            <a:r>
              <a:rPr lang="ru-RU" sz="2400" dirty="0">
                <a:latin typeface="Times New Roman" pitchFamily="18" charset="0"/>
                <a:cs typeface="Times New Roman" pitchFamily="18" charset="0"/>
              </a:rPr>
              <a:t> при прекращении вдувания и в результате пассивного выдоха. Этот способ менее утомителен по сравнению с другими способами искусственного дыхания, но негигиеничен, поэтому вдувать воздух следует через марлю, носовой платок и т.п. </a:t>
            </a:r>
          </a:p>
        </p:txBody>
      </p:sp>
    </p:spTree>
    <p:extLst>
      <p:ext uri="{BB962C8B-B14F-4D97-AF65-F5344CB8AC3E}">
        <p14:creationId xmlns:p14="http://schemas.microsoft.com/office/powerpoint/2010/main" val="184666151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811" y="478118"/>
            <a:ext cx="11126789" cy="334682"/>
          </a:xfrm>
        </p:spPr>
        <p:txBody>
          <a:bodyPr/>
          <a:lstStyle/>
          <a:p>
            <a:endParaRPr lang="ru-RU" dirty="0"/>
          </a:p>
        </p:txBody>
      </p:sp>
      <p:sp>
        <p:nvSpPr>
          <p:cNvPr id="3" name="Объект 2"/>
          <p:cNvSpPr>
            <a:spLocks noGrp="1"/>
          </p:cNvSpPr>
          <p:nvPr>
            <p:ph idx="1"/>
          </p:nvPr>
        </p:nvSpPr>
        <p:spPr>
          <a:xfrm>
            <a:off x="406400" y="1079500"/>
            <a:ext cx="11506200" cy="5168899"/>
          </a:xfrm>
        </p:spPr>
        <p:txBody>
          <a:bodyPr>
            <a:noAutofit/>
          </a:bodyPr>
          <a:lstStyle/>
          <a:p>
            <a:pPr marL="0" indent="0" algn="just">
              <a:buNone/>
            </a:pPr>
            <a:r>
              <a:rPr lang="ro-RO" dirty="0">
                <a:latin typeface="Times New Roman" pitchFamily="18" charset="0"/>
                <a:cs typeface="Times New Roman" pitchFamily="18" charset="0"/>
              </a:rPr>
              <a:t>	</a:t>
            </a:r>
            <a:r>
              <a:rPr lang="ru-RU" dirty="0">
                <a:latin typeface="Times New Roman" pitchFamily="18" charset="0"/>
                <a:cs typeface="Times New Roman" pitchFamily="18" charset="0"/>
              </a:rPr>
              <a:t>Прежде чем приступить к искусственному дыханию, очищают рот и нос пострадавшего от слюны, слизи, земли, освобождают пострадавшего от стесняющей одежды (развязывают галстук, расстегивают ворот и пояс и т.д.), укладывают его спиной вниз на горизонтальную жесткую поверхность, поместив под плечами валик из одежды или другого материала. После этого оказывающий помощь становится на колени у изголовья пострадавшего и запрокидывает его голову назад так, чтобы подбородок находился вверху. При этом язык отходит от входа в гортань и воздух свободно протекает в легкие, что является основным условием успешного проведения искусственного дыхания. Если челюсти пострадавшего плотно сжаты, указательными пальцами берут за углы нижней челюсти и, упираясь большими пальцами в верхнюю челюсть, выдвигают нижнюю вперед. Удерживая ее в таком положении, оттягивают подбородок и раскрывают рот пострадавшего. Одной рукой держа голову пострадавшего в запрокинутом положении, а другой, зажав его нос или рот, начинают искусственное дыхание. Оказывающий помощь делает глубокий вдох и с силой вдувает воздух в рот или нос пострадавшего. Затем он откидывается назад, освобождая рот (нос) пострадавшего, и делает новый вдох для очередного вдувания. В это время грудная клетка пострадавшего опускается, происходит пассивный выдох. Если при пассивном выдохе грудная клетка спадает мало, рот на это время приоткрывают. В минуту следует делать 10 – 12 вдуваний. </a:t>
            </a:r>
          </a:p>
        </p:txBody>
      </p:sp>
    </p:spTree>
    <p:extLst>
      <p:ext uri="{BB962C8B-B14F-4D97-AF65-F5344CB8AC3E}">
        <p14:creationId xmlns:p14="http://schemas.microsoft.com/office/powerpoint/2010/main" val="35076849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4889" cy="334682"/>
          </a:xfrm>
        </p:spPr>
        <p:txBody>
          <a:bodyPr/>
          <a:lstStyle/>
          <a:p>
            <a:endParaRPr lang="ru-RU" dirty="0"/>
          </a:p>
        </p:txBody>
      </p:sp>
      <p:sp>
        <p:nvSpPr>
          <p:cNvPr id="3" name="Объект 2"/>
          <p:cNvSpPr>
            <a:spLocks noGrp="1"/>
          </p:cNvSpPr>
          <p:nvPr>
            <p:ph idx="1"/>
          </p:nvPr>
        </p:nvSpPr>
        <p:spPr>
          <a:xfrm>
            <a:off x="508000" y="1041400"/>
            <a:ext cx="11430000" cy="5206999"/>
          </a:xfrm>
        </p:spPr>
        <p:txBody>
          <a:bodyPr>
            <a:noAutofit/>
          </a:bodyPr>
          <a:lstStyle/>
          <a:p>
            <a:pPr marL="0" indent="0" algn="just">
              <a:buNone/>
            </a:pPr>
            <a:r>
              <a:rPr lang="ro-RO" sz="2400" dirty="0">
                <a:latin typeface="Times New Roman" pitchFamily="18" charset="0"/>
                <a:cs typeface="Times New Roman" pitchFamily="18" charset="0"/>
              </a:rPr>
              <a:t>	</a:t>
            </a:r>
            <a:r>
              <a:rPr lang="ru-RU" sz="2400" dirty="0">
                <a:latin typeface="Times New Roman" pitchFamily="18" charset="0"/>
                <a:cs typeface="Times New Roman" pitchFamily="18" charset="0"/>
              </a:rPr>
              <a:t>При появлении у пострадавшего слабого самостоятельного дыхания воздух вдувают в момент вдоха. Искусственное дыхание проводят до тех пор, пока не восстановится собственное глубокое, ритмичное дыхание.</a:t>
            </a:r>
          </a:p>
          <a:p>
            <a:pPr marL="0" indent="0" algn="just">
              <a:buNone/>
            </a:pPr>
            <a:r>
              <a:rPr lang="ru-RU" sz="2400" b="1" dirty="0">
                <a:latin typeface="Times New Roman" pitchFamily="18" charset="0"/>
                <a:cs typeface="Times New Roman" pitchFamily="18" charset="0"/>
              </a:rPr>
              <a:t>	Массаж сердца. </a:t>
            </a:r>
            <a:r>
              <a:rPr lang="ru-RU" sz="2400" dirty="0">
                <a:latin typeface="Times New Roman" pitchFamily="18" charset="0"/>
                <a:cs typeface="Times New Roman" pitchFamily="18" charset="0"/>
              </a:rPr>
              <a:t>При отсутствии у пострадавшего пульса для восстановления кровообращения в организме необходимо проводить непрямой (наружный) массаж сердца. Массаж проводят путем ритмичного надавливания на грудную клетку пострадавшего. При этом сердце сжимается между грудиной и позвоночником и выталкивает кровь из своих полостей. После прекращения надавливания грудная клетка и сердце распрямляются, и сердце заполняется кровью, поступающей из вен. Надавливая на грудную клетку с определенной частотой, можно обеспечить достаточное кровообращение в организме в течение всего времени, пока продолжается массаж сердца.</a:t>
            </a:r>
          </a:p>
        </p:txBody>
      </p:sp>
    </p:spTree>
    <p:extLst>
      <p:ext uri="{BB962C8B-B14F-4D97-AF65-F5344CB8AC3E}">
        <p14:creationId xmlns:p14="http://schemas.microsoft.com/office/powerpoint/2010/main" val="396913620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2550" y="452718"/>
            <a:ext cx="8942119" cy="1124622"/>
          </a:xfrm>
        </p:spPr>
        <p:txBody>
          <a:bodyPr/>
          <a:lstStyle/>
          <a:p>
            <a:pPr algn="ctr"/>
            <a:r>
              <a:rPr lang="x-none" sz="4000" dirty="0">
                <a:latin typeface="Times New Roman" panose="02020603050405020304" pitchFamily="18" charset="0"/>
                <a:cs typeface="Times New Roman" panose="02020603050405020304" pitchFamily="18" charset="0"/>
              </a:rPr>
              <a:t>Vă mulțumesc pentru atenție</a:t>
            </a:r>
            <a:endParaRPr lang="en-US" sz="4000"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52551" y="1577340"/>
            <a:ext cx="8942119" cy="4170317"/>
          </a:xfrm>
        </p:spPr>
      </p:pic>
    </p:spTree>
    <p:extLst>
      <p:ext uri="{BB962C8B-B14F-4D97-AF65-F5344CB8AC3E}">
        <p14:creationId xmlns:p14="http://schemas.microsoft.com/office/powerpoint/2010/main" val="522825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53789" cy="271182"/>
          </a:xfrm>
        </p:spPr>
        <p:txBody>
          <a:bodyPr/>
          <a:lstStyle/>
          <a:p>
            <a:endParaRPr lang="ru-RU" dirty="0"/>
          </a:p>
        </p:txBody>
      </p:sp>
      <p:sp>
        <p:nvSpPr>
          <p:cNvPr id="3" name="Объект 2"/>
          <p:cNvSpPr>
            <a:spLocks noGrp="1"/>
          </p:cNvSpPr>
          <p:nvPr>
            <p:ph idx="1"/>
          </p:nvPr>
        </p:nvSpPr>
        <p:spPr>
          <a:xfrm>
            <a:off x="330200" y="901700"/>
            <a:ext cx="11607800" cy="5638800"/>
          </a:xfrm>
        </p:spPr>
        <p:txBody>
          <a:bodyPr>
            <a:normAutofit fontScale="25000" lnSpcReduction="20000"/>
          </a:bodyPr>
          <a:lstStyle/>
          <a:p>
            <a:pPr marL="0" indent="0" algn="just">
              <a:lnSpc>
                <a:spcPct val="160000"/>
              </a:lnSpc>
              <a:buNone/>
            </a:pPr>
            <a:r>
              <a:rPr lang="ru-RU" sz="4400" b="1" dirty="0">
                <a:latin typeface="Times New Roman" pitchFamily="18" charset="0"/>
                <a:cs typeface="Times New Roman" pitchFamily="18" charset="0"/>
              </a:rPr>
              <a:t>	</a:t>
            </a:r>
            <a:r>
              <a:rPr lang="ru-RU" sz="6200" b="1" dirty="0" err="1">
                <a:latin typeface="Times New Roman" pitchFamily="18" charset="0"/>
                <a:cs typeface="Times New Roman" pitchFamily="18" charset="0"/>
              </a:rPr>
              <a:t>Электроофтальмия</a:t>
            </a:r>
            <a:r>
              <a:rPr lang="ru-RU" sz="6200" b="1" dirty="0">
                <a:latin typeface="Times New Roman" pitchFamily="18" charset="0"/>
                <a:cs typeface="Times New Roman" pitchFamily="18" charset="0"/>
              </a:rPr>
              <a:t> </a:t>
            </a:r>
            <a:r>
              <a:rPr lang="ru-RU" sz="6200" dirty="0">
                <a:latin typeface="Times New Roman" pitchFamily="18" charset="0"/>
                <a:cs typeface="Times New Roman" pitchFamily="18" charset="0"/>
              </a:rPr>
              <a:t>– это воспаление наружных оболочек глаз, возникающее под воздействием мощного потока ультрафиолетовых лучей. Такое облучение возможно при образовании электрической дуги  которая интенсивно излучает не только видимый свет, но и ультрафиолетовые и инфракрасные лучи. </a:t>
            </a:r>
          </a:p>
          <a:p>
            <a:pPr marL="0" indent="0" algn="just">
              <a:lnSpc>
                <a:spcPct val="160000"/>
              </a:lnSpc>
              <a:buNone/>
            </a:pPr>
            <a:r>
              <a:rPr lang="ru-RU" sz="6200" dirty="0">
                <a:latin typeface="Times New Roman" pitchFamily="18" charset="0"/>
                <a:cs typeface="Times New Roman" pitchFamily="18" charset="0"/>
              </a:rPr>
              <a:t>	</a:t>
            </a:r>
            <a:r>
              <a:rPr lang="ru-RU" sz="6200" dirty="0" err="1">
                <a:latin typeface="Times New Roman" pitchFamily="18" charset="0"/>
                <a:cs typeface="Times New Roman" pitchFamily="18" charset="0"/>
              </a:rPr>
              <a:t>Электроофтальмия</a:t>
            </a:r>
            <a:r>
              <a:rPr lang="ru-RU" sz="6200" dirty="0">
                <a:latin typeface="Times New Roman" pitchFamily="18" charset="0"/>
                <a:cs typeface="Times New Roman" pitchFamily="18" charset="0"/>
              </a:rPr>
              <a:t> обнаруживается спустя 2-6 ч после ультрафиолетового облучения. При этом наблюдаются покраснение и воспаление слизистых оболочек век, слезотечение, гнойные выделения из глаз, спазмы век и частичное ослепление. Пострадавший испытывает сильную головную боль и резкую боль в глазах, усиливающуюся на свету, у него возникает так называемая светобоязнь. Болезнь продолжается обычно несколько дней. </a:t>
            </a:r>
          </a:p>
          <a:p>
            <a:pPr marL="0" indent="0" algn="just">
              <a:lnSpc>
                <a:spcPct val="160000"/>
              </a:lnSpc>
              <a:buNone/>
            </a:pPr>
            <a:r>
              <a:rPr lang="ru-RU" sz="6200" dirty="0">
                <a:latin typeface="Times New Roman" pitchFamily="18" charset="0"/>
                <a:cs typeface="Times New Roman" pitchFamily="18" charset="0"/>
              </a:rPr>
              <a:t>	Предупреждение </a:t>
            </a:r>
            <a:r>
              <a:rPr lang="ru-RU" sz="6200" dirty="0" err="1">
                <a:latin typeface="Times New Roman" pitchFamily="18" charset="0"/>
                <a:cs typeface="Times New Roman" pitchFamily="18" charset="0"/>
              </a:rPr>
              <a:t>электроофтальмии</a:t>
            </a:r>
            <a:r>
              <a:rPr lang="ru-RU" sz="6200" dirty="0">
                <a:latin typeface="Times New Roman" pitchFamily="18" charset="0"/>
                <a:cs typeface="Times New Roman" pitchFamily="18" charset="0"/>
              </a:rPr>
              <a:t> при обслуживании электроустановок обеспечивается применением защитных очков с обычными стеклами, которые плохо пропускают ультрафиолетовые лучи и защищают глаза от брызг расплавленного металла.</a:t>
            </a:r>
          </a:p>
          <a:p>
            <a:pPr marL="0" indent="0" algn="just">
              <a:lnSpc>
                <a:spcPct val="160000"/>
              </a:lnSpc>
              <a:buNone/>
            </a:pPr>
            <a:r>
              <a:rPr lang="ru-RU" sz="6200" b="1" dirty="0">
                <a:latin typeface="Times New Roman" pitchFamily="18" charset="0"/>
                <a:cs typeface="Times New Roman" pitchFamily="18" charset="0"/>
              </a:rPr>
              <a:t>	Механические повреждения</a:t>
            </a:r>
            <a:r>
              <a:rPr lang="ru-RU" sz="6200" dirty="0">
                <a:latin typeface="Times New Roman" pitchFamily="18" charset="0"/>
                <a:cs typeface="Times New Roman" pitchFamily="18" charset="0"/>
              </a:rPr>
              <a:t> возникают вследствие резких непроизвольных судорожных сокращений мышц под действием тока, проходящего через тело человека. В результате могут произойти разрывы кожи, кровеносных сосудов и нервной ткани, а также вывихи суставов и даже переломы костей.</a:t>
            </a:r>
          </a:p>
          <a:p>
            <a:endParaRPr lang="ru-RU" sz="4900" dirty="0"/>
          </a:p>
        </p:txBody>
      </p:sp>
    </p:spTree>
    <p:extLst>
      <p:ext uri="{BB962C8B-B14F-4D97-AF65-F5344CB8AC3E}">
        <p14:creationId xmlns:p14="http://schemas.microsoft.com/office/powerpoint/2010/main" val="4095564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52189" cy="93382"/>
          </a:xfrm>
        </p:spPr>
        <p:txBody>
          <a:bodyPr/>
          <a:lstStyle/>
          <a:p>
            <a:endParaRPr lang="ru-RU" dirty="0"/>
          </a:p>
        </p:txBody>
      </p:sp>
      <p:sp>
        <p:nvSpPr>
          <p:cNvPr id="3" name="Объект 2"/>
          <p:cNvSpPr>
            <a:spLocks noGrp="1"/>
          </p:cNvSpPr>
          <p:nvPr>
            <p:ph idx="1"/>
          </p:nvPr>
        </p:nvSpPr>
        <p:spPr>
          <a:xfrm>
            <a:off x="381000" y="939800"/>
            <a:ext cx="11518900" cy="5308599"/>
          </a:xfrm>
        </p:spPr>
        <p:txBody>
          <a:bodyPr>
            <a:normAutofit fontScale="92500"/>
          </a:bodyPr>
          <a:lstStyle/>
          <a:p>
            <a:pPr marL="0" indent="0" algn="just">
              <a:buNone/>
            </a:pPr>
            <a:r>
              <a:rPr lang="ru-RU" sz="2400" b="1" dirty="0">
                <a:latin typeface="Times New Roman" pitchFamily="18" charset="0"/>
                <a:cs typeface="Times New Roman" pitchFamily="18" charset="0"/>
              </a:rPr>
              <a:t>	Электрический удар</a:t>
            </a:r>
            <a:r>
              <a:rPr lang="ru-RU" sz="2400" dirty="0">
                <a:latin typeface="Times New Roman" pitchFamily="18" charset="0"/>
                <a:cs typeface="Times New Roman" pitchFamily="18" charset="0"/>
              </a:rPr>
              <a:t>– это возбуждение живых тканей организма проходящим через них электрическим током, сопровождающееся непроизвольными судорожными сокращениями мышц. Степень  воздействия этих явлений на организм может быть различна. Электрический удар может привести к нарушению и даже полному прекращению деятельности жизненно важных органов – легких и сердца, а значит, и к гибели организма. </a:t>
            </a:r>
          </a:p>
          <a:p>
            <a:pPr marL="0" indent="0" algn="just">
              <a:buNone/>
            </a:pPr>
            <a:r>
              <a:rPr lang="ru-RU" sz="2400" dirty="0">
                <a:latin typeface="Times New Roman" pitchFamily="18" charset="0"/>
                <a:cs typeface="Times New Roman" pitchFamily="18" charset="0"/>
              </a:rPr>
              <a:t>	В зависимости от исхода поражения электрические удары могут быть условно разделены на четыре степени, из которых каждая характеризуется определенными проявлениями:</a:t>
            </a:r>
          </a:p>
          <a:p>
            <a:pPr marL="0" indent="0" algn="just">
              <a:buNone/>
            </a:pPr>
            <a:r>
              <a:rPr lang="ru-RU" sz="2400" dirty="0">
                <a:latin typeface="Times New Roman" pitchFamily="18" charset="0"/>
                <a:cs typeface="Times New Roman" pitchFamily="18" charset="0"/>
              </a:rPr>
              <a:t>I – судорожное сокращение мышц без потери сознания;</a:t>
            </a:r>
          </a:p>
          <a:p>
            <a:pPr marL="0" indent="0" algn="just">
              <a:buNone/>
            </a:pPr>
            <a:r>
              <a:rPr lang="ru-RU" sz="2400" dirty="0">
                <a:latin typeface="Times New Roman" pitchFamily="18" charset="0"/>
                <a:cs typeface="Times New Roman" pitchFamily="18" charset="0"/>
              </a:rPr>
              <a:t>II – судорожное сокращение мышц с потерей сознания, но с сохранившимися дыханием и работой сердца;</a:t>
            </a:r>
          </a:p>
          <a:p>
            <a:pPr marL="0" indent="0" algn="just">
              <a:buNone/>
            </a:pPr>
            <a:r>
              <a:rPr lang="ru-RU" sz="2400" dirty="0">
                <a:latin typeface="Times New Roman" pitchFamily="18" charset="0"/>
                <a:cs typeface="Times New Roman" pitchFamily="18" charset="0"/>
              </a:rPr>
              <a:t>III – потеря сознания и нарушение сердечной деятельности или дыхания (либо того и другого вместе);</a:t>
            </a:r>
          </a:p>
          <a:p>
            <a:pPr marL="0" indent="0" algn="just">
              <a:buNone/>
            </a:pPr>
            <a:r>
              <a:rPr lang="ru-RU" sz="2400" dirty="0">
                <a:latin typeface="Times New Roman" pitchFamily="18" charset="0"/>
                <a:cs typeface="Times New Roman" pitchFamily="18" charset="0"/>
              </a:rPr>
              <a:t>IV – клиническая смерть, т.е. отсутствие дыхания и кровообращения.</a:t>
            </a:r>
          </a:p>
          <a:p>
            <a:endParaRPr lang="ru-RU" dirty="0"/>
          </a:p>
        </p:txBody>
      </p:sp>
    </p:spTree>
    <p:extLst>
      <p:ext uri="{BB962C8B-B14F-4D97-AF65-F5344CB8AC3E}">
        <p14:creationId xmlns:p14="http://schemas.microsoft.com/office/powerpoint/2010/main" val="498299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90289" cy="1400530"/>
          </a:xfrm>
        </p:spPr>
        <p:txBody>
          <a:bodyPr/>
          <a:lstStyle/>
          <a:p>
            <a:pPr algn="ctr"/>
            <a:r>
              <a:rPr lang="ru-RU" sz="3600" b="1" dirty="0">
                <a:latin typeface="Times New Roman" pitchFamily="18" charset="0"/>
                <a:cs typeface="Times New Roman" pitchFamily="18" charset="0"/>
              </a:rPr>
              <a:t>8.</a:t>
            </a:r>
            <a:r>
              <a:rPr lang="ro-RO" sz="3600" b="1" dirty="0">
                <a:latin typeface="Times New Roman" pitchFamily="18" charset="0"/>
                <a:cs typeface="Times New Roman" pitchFamily="18" charset="0"/>
              </a:rPr>
              <a:t>3</a:t>
            </a:r>
            <a:r>
              <a:rPr lang="ru-RU" sz="3600" b="1" dirty="0">
                <a:latin typeface="Times New Roman" pitchFamily="18" charset="0"/>
                <a:cs typeface="Times New Roman" pitchFamily="18" charset="0"/>
              </a:rPr>
              <a:t>. Факторы, влияющие на исход поражения</a:t>
            </a: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508000" y="1181100"/>
            <a:ext cx="11328400" cy="5257800"/>
          </a:xfrm>
        </p:spPr>
        <p:txBody>
          <a:bodyPr>
            <a:normAutofit/>
          </a:bodyPr>
          <a:lstStyle/>
          <a:p>
            <a:pPr marL="0" indent="0" algn="just">
              <a:buNone/>
            </a:pPr>
            <a:r>
              <a:rPr lang="ru-RU" sz="2800" dirty="0">
                <a:latin typeface="Times New Roman" pitchFamily="18" charset="0"/>
                <a:cs typeface="Times New Roman" pitchFamily="18" charset="0"/>
              </a:rPr>
              <a:t>	На поражение человека электрическим током влияют: </a:t>
            </a:r>
            <a:r>
              <a:rPr lang="ru-RU" sz="2800" i="1" dirty="0">
                <a:latin typeface="Times New Roman" pitchFamily="18" charset="0"/>
                <a:cs typeface="Times New Roman" pitchFamily="18" charset="0"/>
              </a:rPr>
              <a:t>величина тока, проходящего через его тело, род тока, частота, путь тока, длительность его воздействия, окружающая среда (влажность и температура воздуха, наличие токопроводящей пыли), сопротивление тела человека</a:t>
            </a:r>
            <a:r>
              <a:rPr lang="ru-RU" sz="2800" dirty="0">
                <a:latin typeface="Times New Roman" pitchFamily="18" charset="0"/>
                <a:cs typeface="Times New Roman" pitchFamily="18" charset="0"/>
              </a:rPr>
              <a:t>.</a:t>
            </a:r>
          </a:p>
          <a:p>
            <a:pPr marL="0" indent="0" algn="just">
              <a:buNone/>
            </a:pPr>
            <a:r>
              <a:rPr lang="ru-RU" sz="2800" dirty="0">
                <a:latin typeface="Times New Roman" pitchFamily="18" charset="0"/>
                <a:cs typeface="Times New Roman" pitchFamily="18" charset="0"/>
              </a:rPr>
              <a:t>	При поражении электрическим током основными факторами являются путь прохождения тока через тело человека и время его действия. Чем меньше продолжительность действия тока на организм человека, тем меньше опасность. </a:t>
            </a:r>
          </a:p>
          <a:p>
            <a:endParaRPr lang="ru-RU" dirty="0"/>
          </a:p>
        </p:txBody>
      </p:sp>
    </p:spTree>
    <p:extLst>
      <p:ext uri="{BB962C8B-B14F-4D97-AF65-F5344CB8AC3E}">
        <p14:creationId xmlns:p14="http://schemas.microsoft.com/office/powerpoint/2010/main" val="24890508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2BDFC7803903E46A573DFC0282BAD93" ma:contentTypeVersion="2" ma:contentTypeDescription="Create a new document." ma:contentTypeScope="" ma:versionID="c25534675e8a30867aa3648d491e0234">
  <xsd:schema xmlns:xsd="http://www.w3.org/2001/XMLSchema" xmlns:xs="http://www.w3.org/2001/XMLSchema" xmlns:p="http://schemas.microsoft.com/office/2006/metadata/properties" xmlns:ns2="22e97a55-9c25-4e73-a220-5aec9d9574dd" targetNamespace="http://schemas.microsoft.com/office/2006/metadata/properties" ma:root="true" ma:fieldsID="b33c6e384728c56abbe2c1f3f70b7fdc" ns2:_="">
    <xsd:import namespace="22e97a55-9c25-4e73-a220-5aec9d9574d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e97a55-9c25-4e73-a220-5aec9d9574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CF830F-FAB8-4305-A85F-37B6B0534D2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DEBDCDA-4639-407E-A148-E458252F70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e97a55-9c25-4e73-a220-5aec9d9574d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F2B8DA0-9F1D-4703-85A6-02BEB5CBECE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Template>
  <TotalTime>1495</TotalTime>
  <Words>6981</Words>
  <Application>Microsoft Office PowerPoint</Application>
  <PresentationFormat>Widescreen</PresentationFormat>
  <Paragraphs>178</Paragraphs>
  <Slides>66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66</vt:i4>
      </vt:variant>
    </vt:vector>
  </HeadingPairs>
  <TitlesOfParts>
    <vt:vector size="71" baseType="lpstr">
      <vt:lpstr>Andalus</vt:lpstr>
      <vt:lpstr>Century Gothic</vt:lpstr>
      <vt:lpstr>Times New Roman</vt:lpstr>
      <vt:lpstr>Wingdings 3</vt:lpstr>
      <vt:lpstr>Ion</vt:lpstr>
      <vt:lpstr>  </vt:lpstr>
      <vt:lpstr>7.1. Действие электрического тока на организм человека </vt:lpstr>
      <vt:lpstr>7.2. Виды электрических травм </vt:lpstr>
      <vt:lpstr>PowerPoint Presentation</vt:lpstr>
      <vt:lpstr>PowerPoint Presentation</vt:lpstr>
      <vt:lpstr>PowerPoint Presentation</vt:lpstr>
      <vt:lpstr>PowerPoint Presentation</vt:lpstr>
      <vt:lpstr>PowerPoint Presentation</vt:lpstr>
      <vt:lpstr>8.3. Факторы, влияющие на исход поражения</vt:lpstr>
      <vt:lpstr>PowerPoint Presentation</vt:lpstr>
      <vt:lpstr>PowerPoint Presentation</vt:lpstr>
      <vt:lpstr>PowerPoint Presentation</vt:lpstr>
      <vt:lpstr>PowerPoint Presentation</vt:lpstr>
      <vt:lpstr>PowerPoint Presentation</vt:lpstr>
      <vt:lpstr>8.4. Класификация помещений по электробезопасности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8.5. Защитные меры в электроустановках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8.6. Оказание первой помощи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Vă mulțumesc pentru atenție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Amplasarea construcților și conformarea acestora la foc</dc:title>
  <dc:creator>Tatiana Butuc</dc:creator>
  <cp:lastModifiedBy>Mihaibencheci@outlook.com</cp:lastModifiedBy>
  <cp:revision>117</cp:revision>
  <dcterms:created xsi:type="dcterms:W3CDTF">2016-06-03T11:42:11Z</dcterms:created>
  <dcterms:modified xsi:type="dcterms:W3CDTF">2025-11-06T15:37:29Z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0x010100E2BDFC7803903E46A573DFC0282BAD93</vt:lpwstr>
  </property>
</Properties>
</file>