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Layouts/slideLayout.xml" ContentType="application/vnd.openxmlformats-officedocument.presentationml.slideLayout+xml"/>
  <Override PartName="/ppt/slideLayouts/slideMasters/slideMaster.xml" ContentType="application/vnd.openxmlformats-officedocument.presentationml.slideMaster+xml"/>
  <Override PartName="/ppt/slideLayouts/slideMasters/theme/theme.xml" ContentType="application/vnd.openxmlformats-officedocument.theme+xml"/>
  <Override PartName="/ppt/slides/slide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00815e2714da42da" Type="http://schemas.openxmlformats.org/officeDocument/2006/relationships/officeDocument" Target="ppt/presentation.xml"/></Relationships>
</file>

<file path=ppt/presentation.xml><?xml version="1.0" encoding="utf-8"?>
<p:presentation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10024"/>
    <p:sldId id="257" r:id="R10025"/>
    <p:sldId id="258" r:id="R10026"/>
    <p:sldId id="259" r:id="R10027"/>
    <p:sldId id="260" r:id="R10028"/>
    <p:sldId id="261" r:id="R10029"/>
    <p:sldId id="262" r:id="R10030"/>
    <p:sldId id="263" r:id="R10031"/>
    <p:sldId id="264" r:id="R10032"/>
    <p:sldId id="265" r:id="R10033"/>
    <p:sldId id="266" r:id="R10034"/>
    <p:sldId id="267" r:id="R10035"/>
    <p:sldId id="268" r:id="R10036"/>
    <p:sldId id="269" r:id="R10037"/>
    <p:sldId id="270" r:id="R10038"/>
    <p:sldId id="271" r:id="R10039"/>
    <p:sldId id="272" r:id="R10040"/>
    <p:sldId id="273" r:id="R10041"/>
    <p:sldId id="274" r:id="R10042"/>
    <p:sldId id="275" r:id="R10043"/>
    <p:sldId id="276" r:id="R10044"/>
    <p:sldId id="277" r:id="R10045"/>
    <p:sldId id="278" r:id="R10046"/>
    <p:sldId id="279" r:id="R10047"/>
    <p:sldId id="280" r:id="R10048"/>
    <p:sldId id="281" r:id="R10049"/>
    <p:sldId id="282" r:id="R10050"/>
    <p:sldId id="283" r:id="R10051"/>
    <p:sldId id="284" r:id="R10052"/>
    <p:sldId id="285" r:id="R10053"/>
    <p:sldId id="286" r:id="R10054"/>
    <p:sldId id="287" r:id="R10055"/>
    <p:sldId id="288" r:id="R10056"/>
    <p:sldId id="289" r:id="R10057"/>
    <p:sldId id="290" r:id="R10058"/>
    <p:sldId id="291" r:id="R10059"/>
    <p:sldId id="292" r:id="R10060"/>
    <p:sldId id="293" r:id="R10061"/>
    <p:sldId id="294" r:id="R10062"/>
    <p:sldId id="295" r:id="R10063"/>
    <p:sldId id="296" r:id="R10064"/>
    <p:sldId id="297" r:id="R10065"/>
    <p:sldId id="298" r:id="R10066"/>
    <p:sldId id="299" r:id="R10067"/>
    <p:sldId id="300" r:id="R10068"/>
    <p:sldId id="301" r:id="R10069"/>
    <p:sldId id="302" r:id="R10070"/>
    <p:sldId id="303" r:id="R10071"/>
    <p:sldId id="304" r:id="R10072"/>
    <p:sldId id="305" r:id="R10073"/>
    <p:sldId id="306" r:id="R10074"/>
    <p:sldId id="307" r:id="R10075"/>
    <p:sldId id="308" r:id="R10076"/>
    <p:sldId id="309" r:id="R10077"/>
    <p:sldId id="310" r:id="R10078"/>
    <p:sldId id="311" r:id="R10079"/>
    <p:sldId id="312" r:id="R10080"/>
    <p:sldId id="313" r:id="R10081"/>
  </p:sldIdLst>
  <p:sldSz cx="12192000" cy="6858000" type="custom"/>
  <p:notesSz cx="12192000" cy="6858000"/>
  <p:defaultTextStyle/>
</p:presentation>
</file>

<file path=ppt/_rels/presentation.xml.rels><?xml version="1.0" encoding="UTF-8"?><Relationships xmlns="http://schemas.openxmlformats.org/package/2006/relationships"><Relationship Id="rId1" Type="http://schemas.openxmlformats.org/officeDocument/2006/relationships/slideMaster" Target="slideLayouts/slideMasters/slideMaster.xml"/><Relationship Id="rId3" Type="http://schemas.openxmlformats.org/officeDocument/2006/relationships/theme" Target="slideLayouts/slideMasters/theme/theme.xml"/><Relationship Id="R10024" Type="http://schemas.openxmlformats.org/officeDocument/2006/relationships/slide" Target="slides/slide.xml"/><Relationship Id="R10025" Type="http://schemas.openxmlformats.org/officeDocument/2006/relationships/slide" Target="slides/slide2.xml"/><Relationship Id="R10026" Type="http://schemas.openxmlformats.org/officeDocument/2006/relationships/slide" Target="slides/slide3.xml"/><Relationship Id="R10027" Type="http://schemas.openxmlformats.org/officeDocument/2006/relationships/slide" Target="slides/slide4.xml"/><Relationship Id="R10028" Type="http://schemas.openxmlformats.org/officeDocument/2006/relationships/slide" Target="slides/slide5.xml"/><Relationship Id="R10029" Type="http://schemas.openxmlformats.org/officeDocument/2006/relationships/slide" Target="slides/slide6.xml"/><Relationship Id="R10030" Type="http://schemas.openxmlformats.org/officeDocument/2006/relationships/slide" Target="slides/slide7.xml"/><Relationship Id="R10031" Type="http://schemas.openxmlformats.org/officeDocument/2006/relationships/slide" Target="slides/slide8.xml"/><Relationship Id="R10032" Type="http://schemas.openxmlformats.org/officeDocument/2006/relationships/slide" Target="slides/slide9.xml"/><Relationship Id="R10033" Type="http://schemas.openxmlformats.org/officeDocument/2006/relationships/slide" Target="slides/slide10.xml"/><Relationship Id="R10034" Type="http://schemas.openxmlformats.org/officeDocument/2006/relationships/slide" Target="slides/slide11.xml"/><Relationship Id="R10035" Type="http://schemas.openxmlformats.org/officeDocument/2006/relationships/slide" Target="slides/slide12.xml"/><Relationship Id="R10036" Type="http://schemas.openxmlformats.org/officeDocument/2006/relationships/slide" Target="slides/slide13.xml"/><Relationship Id="R10037" Type="http://schemas.openxmlformats.org/officeDocument/2006/relationships/slide" Target="slides/slide14.xml"/><Relationship Id="R10038" Type="http://schemas.openxmlformats.org/officeDocument/2006/relationships/slide" Target="slides/slide15.xml"/><Relationship Id="R10039" Type="http://schemas.openxmlformats.org/officeDocument/2006/relationships/slide" Target="slides/slide16.xml"/><Relationship Id="R10040" Type="http://schemas.openxmlformats.org/officeDocument/2006/relationships/slide" Target="slides/slide17.xml"/><Relationship Id="R10041" Type="http://schemas.openxmlformats.org/officeDocument/2006/relationships/slide" Target="slides/slide18.xml"/><Relationship Id="R10042" Type="http://schemas.openxmlformats.org/officeDocument/2006/relationships/slide" Target="slides/slide19.xml"/><Relationship Id="R10043" Type="http://schemas.openxmlformats.org/officeDocument/2006/relationships/slide" Target="slides/slide20.xml"/><Relationship Id="R10044" Type="http://schemas.openxmlformats.org/officeDocument/2006/relationships/slide" Target="slides/slide21.xml"/><Relationship Id="R10045" Type="http://schemas.openxmlformats.org/officeDocument/2006/relationships/slide" Target="slides/slide22.xml"/><Relationship Id="R10046" Type="http://schemas.openxmlformats.org/officeDocument/2006/relationships/slide" Target="slides/slide23.xml"/><Relationship Id="R10047" Type="http://schemas.openxmlformats.org/officeDocument/2006/relationships/slide" Target="slides/slide24.xml"/><Relationship Id="R10048" Type="http://schemas.openxmlformats.org/officeDocument/2006/relationships/slide" Target="slides/slide25.xml"/><Relationship Id="R10049" Type="http://schemas.openxmlformats.org/officeDocument/2006/relationships/slide" Target="slides/slide26.xml"/><Relationship Id="R10050" Type="http://schemas.openxmlformats.org/officeDocument/2006/relationships/slide" Target="slides/slide27.xml"/><Relationship Id="R10051" Type="http://schemas.openxmlformats.org/officeDocument/2006/relationships/slide" Target="slides/slide28.xml"/><Relationship Id="R10052" Type="http://schemas.openxmlformats.org/officeDocument/2006/relationships/slide" Target="slides/slide29.xml"/><Relationship Id="R10053" Type="http://schemas.openxmlformats.org/officeDocument/2006/relationships/slide" Target="slides/slide30.xml"/><Relationship Id="R10054" Type="http://schemas.openxmlformats.org/officeDocument/2006/relationships/slide" Target="slides/slide31.xml"/><Relationship Id="R10055" Type="http://schemas.openxmlformats.org/officeDocument/2006/relationships/slide" Target="slides/slide32.xml"/><Relationship Id="R10056" Type="http://schemas.openxmlformats.org/officeDocument/2006/relationships/slide" Target="slides/slide33.xml"/><Relationship Id="R10057" Type="http://schemas.openxmlformats.org/officeDocument/2006/relationships/slide" Target="slides/slide34.xml"/><Relationship Id="R10058" Type="http://schemas.openxmlformats.org/officeDocument/2006/relationships/slide" Target="slides/slide35.xml"/><Relationship Id="R10059" Type="http://schemas.openxmlformats.org/officeDocument/2006/relationships/slide" Target="slides/slide36.xml"/><Relationship Id="R10060" Type="http://schemas.openxmlformats.org/officeDocument/2006/relationships/slide" Target="slides/slide37.xml"/><Relationship Id="R10061" Type="http://schemas.openxmlformats.org/officeDocument/2006/relationships/slide" Target="slides/slide38.xml"/><Relationship Id="R10062" Type="http://schemas.openxmlformats.org/officeDocument/2006/relationships/slide" Target="slides/slide39.xml"/><Relationship Id="R10063" Type="http://schemas.openxmlformats.org/officeDocument/2006/relationships/slide" Target="slides/slide40.xml"/><Relationship Id="R10064" Type="http://schemas.openxmlformats.org/officeDocument/2006/relationships/slide" Target="slides/slide41.xml"/><Relationship Id="R10065" Type="http://schemas.openxmlformats.org/officeDocument/2006/relationships/slide" Target="slides/slide42.xml"/><Relationship Id="R10066" Type="http://schemas.openxmlformats.org/officeDocument/2006/relationships/slide" Target="slides/slide43.xml"/><Relationship Id="R10067" Type="http://schemas.openxmlformats.org/officeDocument/2006/relationships/slide" Target="slides/slide44.xml"/><Relationship Id="R10068" Type="http://schemas.openxmlformats.org/officeDocument/2006/relationships/slide" Target="slides/slide45.xml"/><Relationship Id="R10069" Type="http://schemas.openxmlformats.org/officeDocument/2006/relationships/slide" Target="slides/slide46.xml"/><Relationship Id="R10070" Type="http://schemas.openxmlformats.org/officeDocument/2006/relationships/slide" Target="slides/slide47.xml"/><Relationship Id="R10071" Type="http://schemas.openxmlformats.org/officeDocument/2006/relationships/slide" Target="slides/slide48.xml"/><Relationship Id="R10072" Type="http://schemas.openxmlformats.org/officeDocument/2006/relationships/slide" Target="slides/slide49.xml"/><Relationship Id="R10073" Type="http://schemas.openxmlformats.org/officeDocument/2006/relationships/slide" Target="slides/slide50.xml"/><Relationship Id="R10074" Type="http://schemas.openxmlformats.org/officeDocument/2006/relationships/slide" Target="slides/slide51.xml"/><Relationship Id="R10075" Type="http://schemas.openxmlformats.org/officeDocument/2006/relationships/slide" Target="slides/slide52.xml"/><Relationship Id="R10076" Type="http://schemas.openxmlformats.org/officeDocument/2006/relationships/slide" Target="slides/slide53.xml"/><Relationship Id="R10077" Type="http://schemas.openxmlformats.org/officeDocument/2006/relationships/slide" Target="slides/slide54.xml"/><Relationship Id="R10078" Type="http://schemas.openxmlformats.org/officeDocument/2006/relationships/slide" Target="slides/slide55.xml"/><Relationship Id="R10079" Type="http://schemas.openxmlformats.org/officeDocument/2006/relationships/slide" Target="slides/slide56.xml"/><Relationship Id="R10080" Type="http://schemas.openxmlformats.org/officeDocument/2006/relationships/slide" Target="slides/slide57.xml"/><Relationship Id="R10081" Type="http://schemas.openxmlformats.org/officeDocument/2006/relationships/slide" Target="slides/slide58.xml"/></Relationships>
</file>

<file path=ppt/slideLayouts/_rels/slideLayout.xml.rels><?xml version="1.0" encoding="UTF-8"?><Relationships xmlns="http://schemas.openxmlformats.org/package/2006/relationships"><Relationship Id="rId1" Type="http://schemas.openxmlformats.org/officeDocument/2006/relationships/slideMaster" Target="slideMasters/slideMaster.xml"/></Relationships>
</file>

<file path=ppt/slideLayouts/slideLayout.xml><?xml version="1.0" encoding="utf-8"?>
<p:sldLayout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Ovr>
    <a:masterClrMapping xmlns:a="http://schemas.openxmlformats.org/drawingml/2006/main"/>
  </p:clrMapOvr>
</p:sldLayout>
</file>

<file path=ppt/slideLayouts/slideMasters/_rels/slideMaster.xml.rels><?xml version="1.0" encoding="UTF-8"?><Relationships xmlns="http://schemas.openxmlformats.org/package/2006/relationships"><Relationship Id="rId1" Type="http://schemas.openxmlformats.org/officeDocument/2006/relationships/slideLayout" Target="../slideLayout.xml"/><Relationship Id="rId3" Type="http://schemas.openxmlformats.org/officeDocument/2006/relationships/theme" Target="theme/theme.xml"/></Relationships>
</file>

<file path=ppt/slideLayouts/slideMasters/slideMaster.xml><?xml version="1.0" encoding="utf-8"?>
<p:sldMaster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Id1"/>
  </p:sldLayoutIdLst>
  <p:txStyles>
    <p:titleStyle/>
    <p:bodyStyle/>
    <p:otherStyle/>
  </p:txStyles>
</p:sldMaster>
</file>

<file path=ppt/slideLayouts/slideMasters/theme/theme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slides/_rels/slide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2" Type="http://schemas.openxmlformats.org/officeDocument/2006/relationships/image" Target="../media/image102.png"/><Relationship Id="rId103" Type="http://schemas.openxmlformats.org/officeDocument/2006/relationships/image" Target="../media/image103.png"/><Relationship Id="rId104" Type="http://schemas.openxmlformats.org/officeDocument/2006/relationships/image" Target="../media/image104.png"/><Relationship Id="rId105" Type="http://schemas.openxmlformats.org/officeDocument/2006/relationships/image" Target="../media/image105.png"/><Relationship Id="rId106" Type="http://schemas.openxmlformats.org/officeDocument/2006/relationships/image" Target="../media/image106.png"/><Relationship Id="rId107" Type="http://schemas.openxmlformats.org/officeDocument/2006/relationships/image" Target="../media/image107.png"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355" Type="http://schemas.openxmlformats.org/officeDocument/2006/relationships/image" Target="../media/image102.png"/><Relationship Id="rId356" Type="http://schemas.openxmlformats.org/officeDocument/2006/relationships/image" Target="../media/image103.png"/><Relationship Id="rId357" Type="http://schemas.openxmlformats.org/officeDocument/2006/relationships/image" Target="../media/image357.png"/><Relationship Id="rId358" Type="http://schemas.openxmlformats.org/officeDocument/2006/relationships/image" Target="../media/image358.png"/><Relationship Id="rId359" Type="http://schemas.openxmlformats.org/officeDocument/2006/relationships/image" Target="../media/image106.png"/><Relationship Id="rId360" Type="http://schemas.openxmlformats.org/officeDocument/2006/relationships/image" Target="../media/image107.png"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365" Type="http://schemas.openxmlformats.org/officeDocument/2006/relationships/image" Target="../media/image102.png"/><Relationship Id="rId366" Type="http://schemas.openxmlformats.org/officeDocument/2006/relationships/image" Target="../media/image103.png"/><Relationship Id="rId367" Type="http://schemas.openxmlformats.org/officeDocument/2006/relationships/image" Target="../media/image367.png"/><Relationship Id="rId368" Type="http://schemas.openxmlformats.org/officeDocument/2006/relationships/image" Target="../media/image368.png"/><Relationship Id="rId369" Type="http://schemas.openxmlformats.org/officeDocument/2006/relationships/image" Target="../media/image369.png"/><Relationship Id="rId370" Type="http://schemas.openxmlformats.org/officeDocument/2006/relationships/image" Target="../media/image370.png"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375" Type="http://schemas.openxmlformats.org/officeDocument/2006/relationships/image" Target="../media/image102.png"/><Relationship Id="rId376" Type="http://schemas.openxmlformats.org/officeDocument/2006/relationships/image" Target="../media/image103.png"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381" Type="http://schemas.openxmlformats.org/officeDocument/2006/relationships/image" Target="../media/image102.png"/><Relationship Id="rId382" Type="http://schemas.openxmlformats.org/officeDocument/2006/relationships/image" Target="../media/image103.png"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387" Type="http://schemas.openxmlformats.org/officeDocument/2006/relationships/image" Target="../media/image102.png"/><Relationship Id="rId388" Type="http://schemas.openxmlformats.org/officeDocument/2006/relationships/image" Target="../media/image103.png"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393" Type="http://schemas.openxmlformats.org/officeDocument/2006/relationships/image" Target="../media/image102.png"/><Relationship Id="rId394" Type="http://schemas.openxmlformats.org/officeDocument/2006/relationships/image" Target="../media/image103.png"/><Relationship Id="rId401" Type="http://schemas.openxmlformats.org/officeDocument/2006/relationships/image" Target="../media/image401.png"/><Relationship Id="rId402" Type="http://schemas.openxmlformats.org/officeDocument/2006/relationships/image" Target="../media/image402.png"/><Relationship Id="rId405" Type="http://schemas.openxmlformats.org/officeDocument/2006/relationships/image" Target="../media/image405.png"/><Relationship Id="rId406" Type="http://schemas.openxmlformats.org/officeDocument/2006/relationships/image" Target="../media/image406.png"/><Relationship Id="rId413" Type="http://schemas.openxmlformats.org/officeDocument/2006/relationships/image" Target="../media/image413.png"/><Relationship Id="rId414" Type="http://schemas.openxmlformats.org/officeDocument/2006/relationships/image" Target="../media/image414.png"/><Relationship Id="rId421" Type="http://schemas.openxmlformats.org/officeDocument/2006/relationships/image" Target="../media/image421.png"/><Relationship Id="rId422" Type="http://schemas.openxmlformats.org/officeDocument/2006/relationships/image" Target="../media/image422.png"/><Relationship Id="rId425" Type="http://schemas.openxmlformats.org/officeDocument/2006/relationships/image" Target="../media/image425.png"/><Relationship Id="rId426" Type="http://schemas.openxmlformats.org/officeDocument/2006/relationships/image" Target="../media/image426.png"/><Relationship Id="rId433" Type="http://schemas.openxmlformats.org/officeDocument/2006/relationships/image" Target="../media/image433.png"/><Relationship Id="rId434" Type="http://schemas.openxmlformats.org/officeDocument/2006/relationships/image" Target="../media/image434.png"/><Relationship Id="rId439" Type="http://schemas.openxmlformats.org/officeDocument/2006/relationships/image" Target="../media/image439.png"/><Relationship Id="rId440" Type="http://schemas.openxmlformats.org/officeDocument/2006/relationships/image" Target="../media/image440.png"/><Relationship Id="rId443" Type="http://schemas.openxmlformats.org/officeDocument/2006/relationships/image" Target="../media/image443.png"/><Relationship Id="rId444" Type="http://schemas.openxmlformats.org/officeDocument/2006/relationships/image" Target="../media/image444.png"/><Relationship Id="rId447" Type="http://schemas.openxmlformats.org/officeDocument/2006/relationships/image" Target="../media/image447.png"/><Relationship Id="rId448" Type="http://schemas.openxmlformats.org/officeDocument/2006/relationships/image" Target="../media/image448.png"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474" Type="http://schemas.openxmlformats.org/officeDocument/2006/relationships/image" Target="../media/image102.png"/><Relationship Id="rId475" Type="http://schemas.openxmlformats.org/officeDocument/2006/relationships/image" Target="../media/image103.png"/><Relationship Id="rId476" Type="http://schemas.openxmlformats.org/officeDocument/2006/relationships/image" Target="../media/image476.png"/><Relationship Id="rId477" Type="http://schemas.openxmlformats.org/officeDocument/2006/relationships/image" Target="../media/image477.png"/><Relationship Id="rId478" Type="http://schemas.openxmlformats.org/officeDocument/2006/relationships/image" Target="../media/image106.png"/><Relationship Id="rId479" Type="http://schemas.openxmlformats.org/officeDocument/2006/relationships/image" Target="../media/image107.png"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484" Type="http://schemas.openxmlformats.org/officeDocument/2006/relationships/image" Target="../media/image102.png"/><Relationship Id="rId485" Type="http://schemas.openxmlformats.org/officeDocument/2006/relationships/image" Target="../media/image103.png"/></Relationships>
</file>

<file path=ppt/slides/_rels/slide18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490" Type="http://schemas.openxmlformats.org/officeDocument/2006/relationships/image" Target="../media/image102.png"/><Relationship Id="rId491" Type="http://schemas.openxmlformats.org/officeDocument/2006/relationships/image" Target="../media/image103.png"/></Relationships>
</file>

<file path=ppt/slides/_rels/slide19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496" Type="http://schemas.openxmlformats.org/officeDocument/2006/relationships/image" Target="../media/image102.png"/><Relationship Id="rId497" Type="http://schemas.openxmlformats.org/officeDocument/2006/relationships/image" Target="../media/image103.png"/><Relationship Id="rId546" Type="http://schemas.openxmlformats.org/officeDocument/2006/relationships/image" Target="../media/image546.png"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13" Type="http://schemas.openxmlformats.org/officeDocument/2006/relationships/image" Target="../media/image102.png"/><Relationship Id="rId114" Type="http://schemas.openxmlformats.org/officeDocument/2006/relationships/image" Target="../media/image103.png"/></Relationships>
</file>

<file path=ppt/slides/_rels/slide20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0" Type="http://schemas.openxmlformats.org/officeDocument/2006/relationships/hyperlink" TargetMode="External" Target="http://10.0.0.0/8"/><Relationship Id="rId574" Type="http://schemas.openxmlformats.org/officeDocument/2006/relationships/image" Target="../media/image102.png"/><Relationship Id="rId575" Type="http://schemas.openxmlformats.org/officeDocument/2006/relationships/image" Target="../media/image103.png"/></Relationships>
</file>

<file path=ppt/slides/_rels/slide21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0" Type="http://schemas.openxmlformats.org/officeDocument/2006/relationships/hyperlink" TargetMode="External" Target="http://10.0.0.0/8"/><Relationship Id="rId596" Type="http://schemas.openxmlformats.org/officeDocument/2006/relationships/image" Target="../media/image102.png"/><Relationship Id="rId597" Type="http://schemas.openxmlformats.org/officeDocument/2006/relationships/image" Target="../media/image103.png"/></Relationships>
</file>

<file path=ppt/slides/_rels/slide22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0" Type="http://schemas.openxmlformats.org/officeDocument/2006/relationships/hyperlink" TargetMode="External" Target="http://10.0.0.0/8"/><Relationship Id="rId602" Type="http://schemas.openxmlformats.org/officeDocument/2006/relationships/image" Target="../media/image102.png"/><Relationship Id="rId603" Type="http://schemas.openxmlformats.org/officeDocument/2006/relationships/image" Target="../media/image103.png"/></Relationships>
</file>

<file path=ppt/slides/_rels/slide23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0" Type="http://schemas.openxmlformats.org/officeDocument/2006/relationships/hyperlink" TargetMode="External" Target="http://10.0.0.0/8"/><Relationship Id="rId646" Type="http://schemas.openxmlformats.org/officeDocument/2006/relationships/image" Target="../media/image102.png"/><Relationship Id="rId647" Type="http://schemas.openxmlformats.org/officeDocument/2006/relationships/image" Target="../media/image103.png"/></Relationships>
</file>

<file path=ppt/slides/_rels/slide24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0" Type="http://schemas.openxmlformats.org/officeDocument/2006/relationships/hyperlink" TargetMode="External" Target="http://10.0.0.0/8"/><Relationship Id="rId652" Type="http://schemas.openxmlformats.org/officeDocument/2006/relationships/image" Target="../media/image102.png"/><Relationship Id="rId653" Type="http://schemas.openxmlformats.org/officeDocument/2006/relationships/image" Target="../media/image103.png"/></Relationships>
</file>

<file path=ppt/slides/_rels/slide25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0" Type="http://schemas.openxmlformats.org/officeDocument/2006/relationships/hyperlink" TargetMode="External" Target="http://192.168.0.1/28"/><Relationship Id="rId101" Type="http://schemas.openxmlformats.org/officeDocument/2006/relationships/hyperlink" TargetMode="External" Target="http://192.168.10.40"/><Relationship Id="rId102" Type="http://schemas.openxmlformats.org/officeDocument/2006/relationships/hyperlink" TargetMode="External" Target="http://192.168.10.1"/><Relationship Id="rId103" Type="http://schemas.openxmlformats.org/officeDocument/2006/relationships/hyperlink" TargetMode="External" Target="http://192.168.0.0/28"/><Relationship Id="rId658" Type="http://schemas.openxmlformats.org/officeDocument/2006/relationships/image" Target="../media/image102.png"/><Relationship Id="rId659" Type="http://schemas.openxmlformats.org/officeDocument/2006/relationships/image" Target="../media/image103.png"/><Relationship Id="rId662" Type="http://schemas.openxmlformats.org/officeDocument/2006/relationships/image" Target="../media/image662.png"/><Relationship Id="rId664" Type="http://schemas.openxmlformats.org/officeDocument/2006/relationships/image" Target="../media/image664.png"/><Relationship Id="rId666" Type="http://schemas.openxmlformats.org/officeDocument/2006/relationships/image" Target="../media/image666.png"/><Relationship Id="rId668" Type="http://schemas.openxmlformats.org/officeDocument/2006/relationships/image" Target="../media/image668.png"/><Relationship Id="rId669" Type="http://schemas.openxmlformats.org/officeDocument/2006/relationships/image" Target="../media/image292.png"/><Relationship Id="rId670" Type="http://schemas.openxmlformats.org/officeDocument/2006/relationships/image" Target="../media/image292.png"/><Relationship Id="rId671" Type="http://schemas.openxmlformats.org/officeDocument/2006/relationships/image" Target="../media/image671.png"/><Relationship Id="rId673" Type="http://schemas.openxmlformats.org/officeDocument/2006/relationships/image" Target="../media/image546.png"/><Relationship Id="rId674" Type="http://schemas.openxmlformats.org/officeDocument/2006/relationships/image" Target="../media/image546.png"/><Relationship Id="rId675" Type="http://schemas.openxmlformats.org/officeDocument/2006/relationships/image" Target="../media/image675.png"/><Relationship Id="rId676" Type="http://schemas.openxmlformats.org/officeDocument/2006/relationships/image" Target="../media/image676.png"/><Relationship Id="rId677" Type="http://schemas.openxmlformats.org/officeDocument/2006/relationships/image" Target="../media/image677.png"/><Relationship Id="rId678" Type="http://schemas.openxmlformats.org/officeDocument/2006/relationships/image" Target="../media/image678.png"/></Relationships>
</file>

<file path=ppt/slides/_rels/slide26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0" Type="http://schemas.openxmlformats.org/officeDocument/2006/relationships/hyperlink" TargetMode="External" Target="http://192.168.0.0/24"/><Relationship Id="rId101" Type="http://schemas.openxmlformats.org/officeDocument/2006/relationships/hyperlink" TargetMode="External" Target="http://10.0.0.6"/><Relationship Id="rId102" Type="http://schemas.openxmlformats.org/officeDocument/2006/relationships/hyperlink" TargetMode="External" Target="http://10.0.0.4/30"/><Relationship Id="rId103" Type="http://schemas.openxmlformats.org/officeDocument/2006/relationships/hyperlink" TargetMode="External" Target="http://10.0.0.0/30"/><Relationship Id="rId104" Type="http://schemas.openxmlformats.org/officeDocument/2006/relationships/hyperlink" TargetMode="External" Target="http://192.168.0.5"/><Relationship Id="rId105" Type="http://schemas.openxmlformats.org/officeDocument/2006/relationships/hyperlink" TargetMode="External" Target="http://192.168.0.1"/><Relationship Id="rId689" Type="http://schemas.openxmlformats.org/officeDocument/2006/relationships/image" Target="../media/image102.png"/><Relationship Id="rId690" Type="http://schemas.openxmlformats.org/officeDocument/2006/relationships/image" Target="../media/image103.png"/><Relationship Id="rId693" Type="http://schemas.openxmlformats.org/officeDocument/2006/relationships/image" Target="../media/image693.png"/><Relationship Id="rId695" Type="http://schemas.openxmlformats.org/officeDocument/2006/relationships/image" Target="../media/image546.png"/><Relationship Id="rId700" Type="http://schemas.openxmlformats.org/officeDocument/2006/relationships/image" Target="../media/image700.png"/><Relationship Id="rId702" Type="http://schemas.openxmlformats.org/officeDocument/2006/relationships/image" Target="../media/image702.png"/></Relationships>
</file>

<file path=ppt/slides/_rels/slide27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712" Type="http://schemas.openxmlformats.org/officeDocument/2006/relationships/image" Target="../media/image102.png"/><Relationship Id="rId713" Type="http://schemas.openxmlformats.org/officeDocument/2006/relationships/image" Target="../media/image103.png"/><Relationship Id="rId714" Type="http://schemas.openxmlformats.org/officeDocument/2006/relationships/image" Target="../media/image714.png"/></Relationships>
</file>

<file path=ppt/slides/_rels/slide28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0" Type="http://schemas.openxmlformats.org/officeDocument/2006/relationships/hyperlink" TargetMode="External" Target="http://10.0.0.0/8"/><Relationship Id="rId101" Type="http://schemas.openxmlformats.org/officeDocument/2006/relationships/hyperlink" TargetMode="External" Target="http://192.168.0.0/16"/><Relationship Id="rId102" Type="http://schemas.openxmlformats.org/officeDocument/2006/relationships/hyperlink" TargetMode="External" Target="http://172.16.0.0/12"/><Relationship Id="rId721" Type="http://schemas.openxmlformats.org/officeDocument/2006/relationships/image" Target="../media/image102.png"/><Relationship Id="rId722" Type="http://schemas.openxmlformats.org/officeDocument/2006/relationships/image" Target="../media/image103.png"/></Relationships>
</file>

<file path=ppt/slides/_rels/slide29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727" Type="http://schemas.openxmlformats.org/officeDocument/2006/relationships/image" Target="../media/image102.png"/><Relationship Id="rId728" Type="http://schemas.openxmlformats.org/officeDocument/2006/relationships/image" Target="../media/image103.png"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19" Type="http://schemas.openxmlformats.org/officeDocument/2006/relationships/image" Target="../media/image102.png"/><Relationship Id="rId120" Type="http://schemas.openxmlformats.org/officeDocument/2006/relationships/image" Target="../media/image103.png"/><Relationship Id="rId121" Type="http://schemas.openxmlformats.org/officeDocument/2006/relationships/image" Target="../media/image121.png"/><Relationship Id="rId122" Type="http://schemas.openxmlformats.org/officeDocument/2006/relationships/image" Target="../media/image122.png"/><Relationship Id="rId123" Type="http://schemas.openxmlformats.org/officeDocument/2006/relationships/image" Target="../media/image106.png"/><Relationship Id="rId124" Type="http://schemas.openxmlformats.org/officeDocument/2006/relationships/image" Target="../media/image107.png"/></Relationships>
</file>

<file path=ppt/slides/_rels/slide30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733" Type="http://schemas.openxmlformats.org/officeDocument/2006/relationships/image" Target="../media/image102.png"/><Relationship Id="rId734" Type="http://schemas.openxmlformats.org/officeDocument/2006/relationships/image" Target="../media/image103.png"/></Relationships>
</file>

<file path=ppt/slides/_rels/slide31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0" Type="http://schemas.openxmlformats.org/officeDocument/2006/relationships/hyperlink" TargetMode="External" Target="http://214.13.177.2"/><Relationship Id="rId101" Type="http://schemas.openxmlformats.org/officeDocument/2006/relationships/hyperlink" TargetMode="External" Target="http://142.31.16.9"/><Relationship Id="rId102" Type="http://schemas.openxmlformats.org/officeDocument/2006/relationships/hyperlink" TargetMode="External" Target="http://142.31.16.128/25"/><Relationship Id="rId739" Type="http://schemas.openxmlformats.org/officeDocument/2006/relationships/image" Target="../media/image102.png"/><Relationship Id="rId740" Type="http://schemas.openxmlformats.org/officeDocument/2006/relationships/image" Target="../media/image103.png"/><Relationship Id="rId741" Type="http://schemas.openxmlformats.org/officeDocument/2006/relationships/image" Target="../media/image741.png"/><Relationship Id="rId743" Type="http://schemas.openxmlformats.org/officeDocument/2006/relationships/image" Target="../media/image743.png"/><Relationship Id="rId745" Type="http://schemas.openxmlformats.org/officeDocument/2006/relationships/image" Target="../media/image745.png"/><Relationship Id="rId747" Type="http://schemas.openxmlformats.org/officeDocument/2006/relationships/image" Target="../media/image747.png"/><Relationship Id="rId748" Type="http://schemas.openxmlformats.org/officeDocument/2006/relationships/image" Target="../media/image668.png"/><Relationship Id="rId749" Type="http://schemas.openxmlformats.org/officeDocument/2006/relationships/image" Target="../media/image546.png"/><Relationship Id="rId750" Type="http://schemas.openxmlformats.org/officeDocument/2006/relationships/image" Target="../media/image292.png"/><Relationship Id="rId751" Type="http://schemas.openxmlformats.org/officeDocument/2006/relationships/image" Target="../media/image751.png"/></Relationships>
</file>

<file path=ppt/slides/_rels/slide32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0" Type="http://schemas.openxmlformats.org/officeDocument/2006/relationships/hyperlink" TargetMode="External" Target="http://214.13.177.2"/><Relationship Id="rId101" Type="http://schemas.openxmlformats.org/officeDocument/2006/relationships/hyperlink" TargetMode="External" Target="http://142.31.16.9"/><Relationship Id="rId102" Type="http://schemas.openxmlformats.org/officeDocument/2006/relationships/hyperlink" TargetMode="External" Target="http://142.31.16.128/25"/><Relationship Id="rId774" Type="http://schemas.openxmlformats.org/officeDocument/2006/relationships/image" Target="../media/image102.png"/><Relationship Id="rId775" Type="http://schemas.openxmlformats.org/officeDocument/2006/relationships/image" Target="../media/image103.png"/><Relationship Id="rId776" Type="http://schemas.openxmlformats.org/officeDocument/2006/relationships/image" Target="../media/image776.png"/><Relationship Id="rId778" Type="http://schemas.openxmlformats.org/officeDocument/2006/relationships/image" Target="../media/image778.png"/><Relationship Id="rId780" Type="http://schemas.openxmlformats.org/officeDocument/2006/relationships/image" Target="../media/image780.png"/><Relationship Id="rId782" Type="http://schemas.openxmlformats.org/officeDocument/2006/relationships/image" Target="../media/image747.png"/><Relationship Id="rId783" Type="http://schemas.openxmlformats.org/officeDocument/2006/relationships/image" Target="../media/image668.png"/><Relationship Id="rId784" Type="http://schemas.openxmlformats.org/officeDocument/2006/relationships/image" Target="../media/image546.png"/><Relationship Id="rId785" Type="http://schemas.openxmlformats.org/officeDocument/2006/relationships/image" Target="../media/image292.png"/><Relationship Id="rId786" Type="http://schemas.openxmlformats.org/officeDocument/2006/relationships/image" Target="../media/image751.png"/><Relationship Id="rId793" Type="http://schemas.openxmlformats.org/officeDocument/2006/relationships/image" Target="../media/image793.png"/></Relationships>
</file>

<file path=ppt/slides/_rels/slide33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0" Type="http://schemas.openxmlformats.org/officeDocument/2006/relationships/hyperlink" TargetMode="External" Target="http://142.31.16.9"/><Relationship Id="rId101" Type="http://schemas.openxmlformats.org/officeDocument/2006/relationships/hyperlink" TargetMode="External" Target="http://214.13.177.2"/><Relationship Id="rId102" Type="http://schemas.openxmlformats.org/officeDocument/2006/relationships/hyperlink" TargetMode="External" Target="http://142.31.16.128/25"/><Relationship Id="rId811" Type="http://schemas.openxmlformats.org/officeDocument/2006/relationships/image" Target="../media/image102.png"/><Relationship Id="rId812" Type="http://schemas.openxmlformats.org/officeDocument/2006/relationships/image" Target="../media/image103.png"/><Relationship Id="rId813" Type="http://schemas.openxmlformats.org/officeDocument/2006/relationships/image" Target="../media/image813.png"/><Relationship Id="rId815" Type="http://schemas.openxmlformats.org/officeDocument/2006/relationships/image" Target="../media/image815.png"/><Relationship Id="rId817" Type="http://schemas.openxmlformats.org/officeDocument/2006/relationships/image" Target="../media/image817.png"/><Relationship Id="rId819" Type="http://schemas.openxmlformats.org/officeDocument/2006/relationships/image" Target="../media/image747.png"/><Relationship Id="rId820" Type="http://schemas.openxmlformats.org/officeDocument/2006/relationships/image" Target="../media/image668.png"/><Relationship Id="rId821" Type="http://schemas.openxmlformats.org/officeDocument/2006/relationships/image" Target="../media/image546.png"/><Relationship Id="rId822" Type="http://schemas.openxmlformats.org/officeDocument/2006/relationships/image" Target="../media/image292.png"/><Relationship Id="rId823" Type="http://schemas.openxmlformats.org/officeDocument/2006/relationships/image" Target="../media/image751.png"/><Relationship Id="rId830" Type="http://schemas.openxmlformats.org/officeDocument/2006/relationships/image" Target="../media/image830.png"/></Relationships>
</file>

<file path=ppt/slides/_rels/slide34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0" Type="http://schemas.openxmlformats.org/officeDocument/2006/relationships/hyperlink" TargetMode="External" Target="http://142.31.16.9"/><Relationship Id="rId101" Type="http://schemas.openxmlformats.org/officeDocument/2006/relationships/hyperlink" TargetMode="External" Target="http://214.13.177.2"/><Relationship Id="rId102" Type="http://schemas.openxmlformats.org/officeDocument/2006/relationships/hyperlink" TargetMode="External" Target="http://142.31.16.128/25"/><Relationship Id="rId848" Type="http://schemas.openxmlformats.org/officeDocument/2006/relationships/image" Target="../media/image102.png"/><Relationship Id="rId849" Type="http://schemas.openxmlformats.org/officeDocument/2006/relationships/image" Target="../media/image103.png"/><Relationship Id="rId850" Type="http://schemas.openxmlformats.org/officeDocument/2006/relationships/image" Target="../media/image813.png"/><Relationship Id="rId852" Type="http://schemas.openxmlformats.org/officeDocument/2006/relationships/image" Target="../media/image815.png"/><Relationship Id="rId854" Type="http://schemas.openxmlformats.org/officeDocument/2006/relationships/image" Target="../media/image817.png"/><Relationship Id="rId856" Type="http://schemas.openxmlformats.org/officeDocument/2006/relationships/image" Target="../media/image747.png"/><Relationship Id="rId857" Type="http://schemas.openxmlformats.org/officeDocument/2006/relationships/image" Target="../media/image668.png"/><Relationship Id="rId858" Type="http://schemas.openxmlformats.org/officeDocument/2006/relationships/image" Target="../media/image546.png"/><Relationship Id="rId859" Type="http://schemas.openxmlformats.org/officeDocument/2006/relationships/image" Target="../media/image292.png"/><Relationship Id="rId860" Type="http://schemas.openxmlformats.org/officeDocument/2006/relationships/image" Target="../media/image751.png"/><Relationship Id="rId867" Type="http://schemas.openxmlformats.org/officeDocument/2006/relationships/image" Target="../media/image867.png"/></Relationships>
</file>

<file path=ppt/slides/_rels/slide35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0" Type="http://schemas.openxmlformats.org/officeDocument/2006/relationships/hyperlink" TargetMode="External" Target="http://142.31.16.9"/><Relationship Id="rId101" Type="http://schemas.openxmlformats.org/officeDocument/2006/relationships/hyperlink" TargetMode="External" Target="http://214.13.177.2"/><Relationship Id="rId102" Type="http://schemas.openxmlformats.org/officeDocument/2006/relationships/hyperlink" TargetMode="External" Target="http://142.31.16.128/25"/><Relationship Id="rId885" Type="http://schemas.openxmlformats.org/officeDocument/2006/relationships/image" Target="../media/image102.png"/><Relationship Id="rId886" Type="http://schemas.openxmlformats.org/officeDocument/2006/relationships/image" Target="../media/image103.png"/><Relationship Id="rId887" Type="http://schemas.openxmlformats.org/officeDocument/2006/relationships/image" Target="../media/image813.png"/><Relationship Id="rId889" Type="http://schemas.openxmlformats.org/officeDocument/2006/relationships/image" Target="../media/image815.png"/><Relationship Id="rId891" Type="http://schemas.openxmlformats.org/officeDocument/2006/relationships/image" Target="../media/image817.png"/><Relationship Id="rId893" Type="http://schemas.openxmlformats.org/officeDocument/2006/relationships/image" Target="../media/image747.png"/><Relationship Id="rId894" Type="http://schemas.openxmlformats.org/officeDocument/2006/relationships/image" Target="../media/image668.png"/><Relationship Id="rId895" Type="http://schemas.openxmlformats.org/officeDocument/2006/relationships/image" Target="../media/image546.png"/><Relationship Id="rId896" Type="http://schemas.openxmlformats.org/officeDocument/2006/relationships/image" Target="../media/image292.png"/><Relationship Id="rId897" Type="http://schemas.openxmlformats.org/officeDocument/2006/relationships/image" Target="../media/image751.png"/></Relationships>
</file>

<file path=ppt/slides/_rels/slide36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920" Type="http://schemas.openxmlformats.org/officeDocument/2006/relationships/image" Target="../media/image102.png"/><Relationship Id="rId921" Type="http://schemas.openxmlformats.org/officeDocument/2006/relationships/image" Target="../media/image103.png"/><Relationship Id="rId922" Type="http://schemas.openxmlformats.org/officeDocument/2006/relationships/image" Target="../media/image922.png"/><Relationship Id="rId923" Type="http://schemas.openxmlformats.org/officeDocument/2006/relationships/image" Target="../media/image923.png"/><Relationship Id="rId924" Type="http://schemas.openxmlformats.org/officeDocument/2006/relationships/image" Target="../media/image106.png"/><Relationship Id="rId925" Type="http://schemas.openxmlformats.org/officeDocument/2006/relationships/image" Target="../media/image107.png"/></Relationships>
</file>

<file path=ppt/slides/_rels/slide37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930" Type="http://schemas.openxmlformats.org/officeDocument/2006/relationships/image" Target="../media/image102.png"/><Relationship Id="rId931" Type="http://schemas.openxmlformats.org/officeDocument/2006/relationships/image" Target="../media/image103.png"/><Relationship Id="rId933" Type="http://schemas.openxmlformats.org/officeDocument/2006/relationships/image" Target="../media/image751.png"/><Relationship Id="rId934" Type="http://schemas.openxmlformats.org/officeDocument/2006/relationships/image" Target="../media/image934.png"/><Relationship Id="rId935" Type="http://schemas.openxmlformats.org/officeDocument/2006/relationships/image" Target="../media/image935.png"/><Relationship Id="rId936" Type="http://schemas.openxmlformats.org/officeDocument/2006/relationships/image" Target="../media/image936.png"/><Relationship Id="rId937" Type="http://schemas.openxmlformats.org/officeDocument/2006/relationships/image" Target="../media/image937.png"/><Relationship Id="rId939" Type="http://schemas.openxmlformats.org/officeDocument/2006/relationships/image" Target="../media/image751.png"/><Relationship Id="rId940" Type="http://schemas.openxmlformats.org/officeDocument/2006/relationships/image" Target="../media/image940.png"/><Relationship Id="rId941" Type="http://schemas.openxmlformats.org/officeDocument/2006/relationships/image" Target="../media/image941.png"/><Relationship Id="rId942" Type="http://schemas.openxmlformats.org/officeDocument/2006/relationships/image" Target="../media/image942.png"/><Relationship Id="rId943" Type="http://schemas.openxmlformats.org/officeDocument/2006/relationships/image" Target="../media/image943.png"/></Relationships>
</file>

<file path=ppt/slides/_rels/slide38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951" Type="http://schemas.openxmlformats.org/officeDocument/2006/relationships/image" Target="../media/image102.png"/><Relationship Id="rId952" Type="http://schemas.openxmlformats.org/officeDocument/2006/relationships/image" Target="../media/image103.png"/><Relationship Id="rId954" Type="http://schemas.openxmlformats.org/officeDocument/2006/relationships/image" Target="../media/image751.png"/><Relationship Id="rId955" Type="http://schemas.openxmlformats.org/officeDocument/2006/relationships/image" Target="../media/image934.png"/><Relationship Id="rId956" Type="http://schemas.openxmlformats.org/officeDocument/2006/relationships/image" Target="../media/image935.png"/><Relationship Id="rId957" Type="http://schemas.openxmlformats.org/officeDocument/2006/relationships/image" Target="../media/image936.png"/><Relationship Id="rId958" Type="http://schemas.openxmlformats.org/officeDocument/2006/relationships/image" Target="../media/image937.png"/><Relationship Id="rId960" Type="http://schemas.openxmlformats.org/officeDocument/2006/relationships/image" Target="../media/image751.png"/><Relationship Id="rId961" Type="http://schemas.openxmlformats.org/officeDocument/2006/relationships/image" Target="../media/image940.png"/><Relationship Id="rId962" Type="http://schemas.openxmlformats.org/officeDocument/2006/relationships/image" Target="../media/image941.png"/><Relationship Id="rId963" Type="http://schemas.openxmlformats.org/officeDocument/2006/relationships/image" Target="../media/image942.png"/><Relationship Id="rId964" Type="http://schemas.openxmlformats.org/officeDocument/2006/relationships/image" Target="../media/image943.png"/></Relationships>
</file>

<file path=ppt/slides/_rels/slide39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972" Type="http://schemas.openxmlformats.org/officeDocument/2006/relationships/image" Target="../media/image102.png"/><Relationship Id="rId973" Type="http://schemas.openxmlformats.org/officeDocument/2006/relationships/image" Target="../media/image103.png"/><Relationship Id="rId975" Type="http://schemas.openxmlformats.org/officeDocument/2006/relationships/image" Target="../media/image751.png"/><Relationship Id="rId976" Type="http://schemas.openxmlformats.org/officeDocument/2006/relationships/image" Target="../media/image976.png"/><Relationship Id="rId977" Type="http://schemas.openxmlformats.org/officeDocument/2006/relationships/image" Target="../media/image977.png"/><Relationship Id="rId978" Type="http://schemas.openxmlformats.org/officeDocument/2006/relationships/image" Target="../media/image978.png"/><Relationship Id="rId979" Type="http://schemas.openxmlformats.org/officeDocument/2006/relationships/image" Target="../media/image979.png"/><Relationship Id="rId988" Type="http://schemas.openxmlformats.org/officeDocument/2006/relationships/image" Target="../media/image751.png"/><Relationship Id="rId989" Type="http://schemas.openxmlformats.org/officeDocument/2006/relationships/image" Target="../media/image989.png"/><Relationship Id="rId990" Type="http://schemas.openxmlformats.org/officeDocument/2006/relationships/image" Target="../media/image990.png"/><Relationship Id="rId991" Type="http://schemas.openxmlformats.org/officeDocument/2006/relationships/image" Target="../media/image991.png"/><Relationship Id="rId992" Type="http://schemas.openxmlformats.org/officeDocument/2006/relationships/image" Target="../media/image992.png"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29" Type="http://schemas.openxmlformats.org/officeDocument/2006/relationships/image" Target="../media/image102.png"/><Relationship Id="rId130" Type="http://schemas.openxmlformats.org/officeDocument/2006/relationships/image" Target="../media/image103.png"/><Relationship Id="rId131" Type="http://schemas.openxmlformats.org/officeDocument/2006/relationships/image" Target="../media/image131.png"/><Relationship Id="rId132" Type="http://schemas.openxmlformats.org/officeDocument/2006/relationships/image" Target="../media/image132.png"/><Relationship Id="rId135" Type="http://schemas.openxmlformats.org/officeDocument/2006/relationships/image" Target="../media/image135.png"/><Relationship Id="rId136" Type="http://schemas.openxmlformats.org/officeDocument/2006/relationships/image" Target="../media/image136.png"/><Relationship Id="rId139" Type="http://schemas.openxmlformats.org/officeDocument/2006/relationships/image" Target="../media/image139.png"/><Relationship Id="rId140" Type="http://schemas.openxmlformats.org/officeDocument/2006/relationships/image" Target="../media/image140.png"/><Relationship Id="rId143" Type="http://schemas.openxmlformats.org/officeDocument/2006/relationships/image" Target="../media/image143.png"/><Relationship Id="rId144" Type="http://schemas.openxmlformats.org/officeDocument/2006/relationships/image" Target="../media/image144.png"/><Relationship Id="rId147" Type="http://schemas.openxmlformats.org/officeDocument/2006/relationships/image" Target="../media/image147.png"/><Relationship Id="rId148" Type="http://schemas.openxmlformats.org/officeDocument/2006/relationships/image" Target="../media/image148.png"/><Relationship Id="rId151" Type="http://schemas.openxmlformats.org/officeDocument/2006/relationships/image" Target="../media/image151.png"/><Relationship Id="rId152" Type="http://schemas.openxmlformats.org/officeDocument/2006/relationships/image" Target="../media/image152.png"/><Relationship Id="rId155" Type="http://schemas.openxmlformats.org/officeDocument/2006/relationships/image" Target="../media/image155.png"/><Relationship Id="rId156" Type="http://schemas.openxmlformats.org/officeDocument/2006/relationships/image" Target="../media/image156.png"/><Relationship Id="rId159" Type="http://schemas.openxmlformats.org/officeDocument/2006/relationships/image" Target="../media/image159.png"/><Relationship Id="rId160" Type="http://schemas.openxmlformats.org/officeDocument/2006/relationships/image" Target="../media/image160.png"/><Relationship Id="rId163" Type="http://schemas.openxmlformats.org/officeDocument/2006/relationships/image" Target="../media/image163.png"/><Relationship Id="rId164" Type="http://schemas.openxmlformats.org/officeDocument/2006/relationships/image" Target="../media/image164.png"/><Relationship Id="rId167" Type="http://schemas.openxmlformats.org/officeDocument/2006/relationships/image" Target="../media/image167.png"/><Relationship Id="rId168" Type="http://schemas.openxmlformats.org/officeDocument/2006/relationships/image" Target="../media/image168.png"/><Relationship Id="rId171" Type="http://schemas.openxmlformats.org/officeDocument/2006/relationships/image" Target="../media/image171.png"/><Relationship Id="rId172" Type="http://schemas.openxmlformats.org/officeDocument/2006/relationships/image" Target="../media/image172.png"/><Relationship Id="rId175" Type="http://schemas.openxmlformats.org/officeDocument/2006/relationships/image" Target="../media/image175.png"/><Relationship Id="rId176" Type="http://schemas.openxmlformats.org/officeDocument/2006/relationships/image" Target="../media/image176.png"/><Relationship Id="rId179" Type="http://schemas.openxmlformats.org/officeDocument/2006/relationships/image" Target="../media/image179.png"/><Relationship Id="rId180" Type="http://schemas.openxmlformats.org/officeDocument/2006/relationships/image" Target="../media/image180.png"/><Relationship Id="rId183" Type="http://schemas.openxmlformats.org/officeDocument/2006/relationships/image" Target="../media/image183.png"/><Relationship Id="rId184" Type="http://schemas.openxmlformats.org/officeDocument/2006/relationships/image" Target="../media/image184.png"/></Relationships>
</file>

<file path=ppt/slides/_rels/slide40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06" Type="http://schemas.openxmlformats.org/officeDocument/2006/relationships/image" Target="../media/image102.png"/><Relationship Id="rId1007" Type="http://schemas.openxmlformats.org/officeDocument/2006/relationships/image" Target="../media/image103.png"/></Relationships>
</file>

<file path=ppt/slides/_rels/slide41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092" Type="http://schemas.openxmlformats.org/officeDocument/2006/relationships/image" Target="../media/image102.png"/><Relationship Id="rId1093" Type="http://schemas.openxmlformats.org/officeDocument/2006/relationships/image" Target="../media/image103.png"/><Relationship Id="rId1094" Type="http://schemas.openxmlformats.org/officeDocument/2006/relationships/image" Target="../media/image1094.png"/><Relationship Id="rId1095" Type="http://schemas.openxmlformats.org/officeDocument/2006/relationships/image" Target="../media/image1095.png"/><Relationship Id="rId1096" Type="http://schemas.openxmlformats.org/officeDocument/2006/relationships/image" Target="../media/image106.png"/><Relationship Id="rId1097" Type="http://schemas.openxmlformats.org/officeDocument/2006/relationships/image" Target="../media/image107.png"/></Relationships>
</file>

<file path=ppt/slides/_rels/slide42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102" Type="http://schemas.openxmlformats.org/officeDocument/2006/relationships/image" Target="../media/image102.png"/><Relationship Id="rId1103" Type="http://schemas.openxmlformats.org/officeDocument/2006/relationships/image" Target="../media/image103.png"/><Relationship Id="rId1104" Type="http://schemas.openxmlformats.org/officeDocument/2006/relationships/image" Target="../media/image1104.png"/></Relationships>
</file>

<file path=ppt/slides/_rels/slide43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109" Type="http://schemas.openxmlformats.org/officeDocument/2006/relationships/image" Target="../media/image102.png"/><Relationship Id="rId1110" Type="http://schemas.openxmlformats.org/officeDocument/2006/relationships/image" Target="../media/image103.png"/><Relationship Id="rId1117" Type="http://schemas.openxmlformats.org/officeDocument/2006/relationships/image" Target="../media/image1117.png"/><Relationship Id="rId1118" Type="http://schemas.openxmlformats.org/officeDocument/2006/relationships/image" Target="../media/image1118.png"/><Relationship Id="rId1119" Type="http://schemas.openxmlformats.org/officeDocument/2006/relationships/image" Target="../media/image1119.png"/></Relationships>
</file>

<file path=ppt/slides/_rels/slide44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127" Type="http://schemas.openxmlformats.org/officeDocument/2006/relationships/image" Target="../media/image102.png"/><Relationship Id="rId1128" Type="http://schemas.openxmlformats.org/officeDocument/2006/relationships/image" Target="../media/image103.png"/></Relationships>
</file>

<file path=ppt/slides/_rels/slide45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133" Type="http://schemas.openxmlformats.org/officeDocument/2006/relationships/image" Target="../media/image102.png"/><Relationship Id="rId1134" Type="http://schemas.openxmlformats.org/officeDocument/2006/relationships/image" Target="../media/image103.png"/><Relationship Id="rId1135" Type="http://schemas.openxmlformats.org/officeDocument/2006/relationships/image" Target="../media/image1135.png"/><Relationship Id="rId1137" Type="http://schemas.openxmlformats.org/officeDocument/2006/relationships/image" Target="../media/image1137.png"/><Relationship Id="rId1138" Type="http://schemas.openxmlformats.org/officeDocument/2006/relationships/image" Target="../media/image1138.png"/><Relationship Id="rId1139" Type="http://schemas.openxmlformats.org/officeDocument/2006/relationships/image" Target="../media/image1139.png"/><Relationship Id="rId1140" Type="http://schemas.openxmlformats.org/officeDocument/2006/relationships/image" Target="../media/image1140.png"/><Relationship Id="rId1141" Type="http://schemas.openxmlformats.org/officeDocument/2006/relationships/image" Target="../media/image1141.png"/><Relationship Id="rId1142" Type="http://schemas.openxmlformats.org/officeDocument/2006/relationships/image" Target="../media/image1142.png"/><Relationship Id="rId1143" Type="http://schemas.openxmlformats.org/officeDocument/2006/relationships/image" Target="../media/image747.png"/><Relationship Id="rId1144" Type="http://schemas.openxmlformats.org/officeDocument/2006/relationships/image" Target="../media/image292.png"/><Relationship Id="rId1153" Type="http://schemas.openxmlformats.org/officeDocument/2006/relationships/image" Target="../media/image1153.png"/><Relationship Id="rId1154" Type="http://schemas.openxmlformats.org/officeDocument/2006/relationships/image" Target="../media/image1154.png"/></Relationships>
</file>

<file path=ppt/slides/_rels/slide46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176" Type="http://schemas.openxmlformats.org/officeDocument/2006/relationships/image" Target="../media/image102.png"/><Relationship Id="rId1177" Type="http://schemas.openxmlformats.org/officeDocument/2006/relationships/image" Target="../media/image103.png"/></Relationships>
</file>

<file path=ppt/slides/_rels/slide47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181" Type="http://schemas.openxmlformats.org/officeDocument/2006/relationships/image" Target="../media/image102.png"/><Relationship Id="rId1182" Type="http://schemas.openxmlformats.org/officeDocument/2006/relationships/image" Target="../media/image103.png"/></Relationships>
</file>

<file path=ppt/slides/_rels/slide48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190" Type="http://schemas.openxmlformats.org/officeDocument/2006/relationships/image" Target="../media/image102.png"/><Relationship Id="rId1191" Type="http://schemas.openxmlformats.org/officeDocument/2006/relationships/image" Target="../media/image103.png"/><Relationship Id="rId1192" Type="http://schemas.openxmlformats.org/officeDocument/2006/relationships/image" Target="../media/image1192.png"/><Relationship Id="rId1193" Type="http://schemas.openxmlformats.org/officeDocument/2006/relationships/image" Target="../media/image1193.png"/><Relationship Id="rId1196" Type="http://schemas.openxmlformats.org/officeDocument/2006/relationships/image" Target="../media/image1196.png"/><Relationship Id="rId1198" Type="http://schemas.openxmlformats.org/officeDocument/2006/relationships/image" Target="../media/image747.png"/><Relationship Id="rId1199" Type="http://schemas.openxmlformats.org/officeDocument/2006/relationships/image" Target="../media/image292.png"/><Relationship Id="rId1200" Type="http://schemas.openxmlformats.org/officeDocument/2006/relationships/image" Target="../media/image1200.png"/><Relationship Id="rId1201" Type="http://schemas.openxmlformats.org/officeDocument/2006/relationships/image" Target="../media/image1201.png"/></Relationships>
</file>

<file path=ppt/slides/_rels/slide49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209" Type="http://schemas.openxmlformats.org/officeDocument/2006/relationships/image" Target="../media/image102.png"/><Relationship Id="rId1210" Type="http://schemas.openxmlformats.org/officeDocument/2006/relationships/image" Target="../media/image103.png"/><Relationship Id="rId1211" Type="http://schemas.openxmlformats.org/officeDocument/2006/relationships/image" Target="../media/image1211.png"/><Relationship Id="rId1212" Type="http://schemas.openxmlformats.org/officeDocument/2006/relationships/image" Target="../media/image1212.png"/><Relationship Id="rId1215" Type="http://schemas.openxmlformats.org/officeDocument/2006/relationships/image" Target="../media/image1215.png"/><Relationship Id="rId1216" Type="http://schemas.openxmlformats.org/officeDocument/2006/relationships/image" Target="../media/image1216.png"/><Relationship Id="rId1219" Type="http://schemas.openxmlformats.org/officeDocument/2006/relationships/image" Target="../media/image1219.png"/><Relationship Id="rId1221" Type="http://schemas.openxmlformats.org/officeDocument/2006/relationships/image" Target="../media/image747.png"/><Relationship Id="rId1222" Type="http://schemas.openxmlformats.org/officeDocument/2006/relationships/image" Target="../media/image292.png"/><Relationship Id="rId1223" Type="http://schemas.openxmlformats.org/officeDocument/2006/relationships/image" Target="../media/image1223.png"/><Relationship Id="rId1224" Type="http://schemas.openxmlformats.org/officeDocument/2006/relationships/image" Target="../media/image1224.png"/><Relationship Id="rId1225" Type="http://schemas.openxmlformats.org/officeDocument/2006/relationships/image" Target="../media/image1225.png"/><Relationship Id="rId1226" Type="http://schemas.openxmlformats.org/officeDocument/2006/relationships/image" Target="../media/image1226.png"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203" Type="http://schemas.openxmlformats.org/officeDocument/2006/relationships/image" Target="../media/image102.png"/><Relationship Id="rId204" Type="http://schemas.openxmlformats.org/officeDocument/2006/relationships/image" Target="../media/image103.png"/><Relationship Id="rId220" Type="http://schemas.openxmlformats.org/officeDocument/2006/relationships/image" Target="../media/image220.png"/><Relationship Id="rId221" Type="http://schemas.openxmlformats.org/officeDocument/2006/relationships/image" Target="../media/image221.png"/></Relationships>
</file>

<file path=ppt/slides/_rels/slide50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236" Type="http://schemas.openxmlformats.org/officeDocument/2006/relationships/image" Target="../media/image102.png"/><Relationship Id="rId1237" Type="http://schemas.openxmlformats.org/officeDocument/2006/relationships/image" Target="../media/image103.png"/><Relationship Id="rId1238" Type="http://schemas.openxmlformats.org/officeDocument/2006/relationships/image" Target="../media/image1238.png"/><Relationship Id="rId1239" Type="http://schemas.openxmlformats.org/officeDocument/2006/relationships/image" Target="../media/image1239.png"/><Relationship Id="rId1242" Type="http://schemas.openxmlformats.org/officeDocument/2006/relationships/image" Target="../media/image1242.png"/><Relationship Id="rId1243" Type="http://schemas.openxmlformats.org/officeDocument/2006/relationships/image" Target="../media/image1243.png"/><Relationship Id="rId1246" Type="http://schemas.openxmlformats.org/officeDocument/2006/relationships/image" Target="../media/image1246.png"/><Relationship Id="rId1247" Type="http://schemas.openxmlformats.org/officeDocument/2006/relationships/image" Target="../media/image1247.png"/><Relationship Id="rId1250" Type="http://schemas.openxmlformats.org/officeDocument/2006/relationships/image" Target="../media/image1250.png"/><Relationship Id="rId1252" Type="http://schemas.openxmlformats.org/officeDocument/2006/relationships/image" Target="../media/image747.png"/><Relationship Id="rId1253" Type="http://schemas.openxmlformats.org/officeDocument/2006/relationships/image" Target="../media/image292.png"/><Relationship Id="rId1254" Type="http://schemas.openxmlformats.org/officeDocument/2006/relationships/image" Target="../media/image1254.png"/><Relationship Id="rId1255" Type="http://schemas.openxmlformats.org/officeDocument/2006/relationships/image" Target="../media/image1255.png"/><Relationship Id="rId1256" Type="http://schemas.openxmlformats.org/officeDocument/2006/relationships/image" Target="../media/image1256.png"/><Relationship Id="rId1257" Type="http://schemas.openxmlformats.org/officeDocument/2006/relationships/image" Target="../media/image1257.png"/><Relationship Id="rId1258" Type="http://schemas.openxmlformats.org/officeDocument/2006/relationships/image" Target="../media/image1258.png"/><Relationship Id="rId1259" Type="http://schemas.openxmlformats.org/officeDocument/2006/relationships/image" Target="../media/image1259.png"/></Relationships>
</file>

<file path=ppt/slides/_rels/slide51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269" Type="http://schemas.openxmlformats.org/officeDocument/2006/relationships/image" Target="../media/image102.png"/><Relationship Id="rId1270" Type="http://schemas.openxmlformats.org/officeDocument/2006/relationships/image" Target="../media/image103.png"/><Relationship Id="rId1271" Type="http://schemas.openxmlformats.org/officeDocument/2006/relationships/image" Target="../media/image1271.png"/><Relationship Id="rId1272" Type="http://schemas.openxmlformats.org/officeDocument/2006/relationships/image" Target="../media/image1272.png"/><Relationship Id="rId1275" Type="http://schemas.openxmlformats.org/officeDocument/2006/relationships/image" Target="../media/image1275.png"/><Relationship Id="rId1276" Type="http://schemas.openxmlformats.org/officeDocument/2006/relationships/image" Target="../media/image1276.png"/><Relationship Id="rId1279" Type="http://schemas.openxmlformats.org/officeDocument/2006/relationships/image" Target="../media/image1279.png"/><Relationship Id="rId1280" Type="http://schemas.openxmlformats.org/officeDocument/2006/relationships/image" Target="../media/image1280.png"/><Relationship Id="rId1283" Type="http://schemas.openxmlformats.org/officeDocument/2006/relationships/image" Target="../media/image1283.png"/><Relationship Id="rId1284" Type="http://schemas.openxmlformats.org/officeDocument/2006/relationships/image" Target="../media/image1284.png"/><Relationship Id="rId1287" Type="http://schemas.openxmlformats.org/officeDocument/2006/relationships/image" Target="../media/image1287.png"/><Relationship Id="rId1289" Type="http://schemas.openxmlformats.org/officeDocument/2006/relationships/image" Target="../media/image747.png"/><Relationship Id="rId1290" Type="http://schemas.openxmlformats.org/officeDocument/2006/relationships/image" Target="../media/image292.png"/><Relationship Id="rId1291" Type="http://schemas.openxmlformats.org/officeDocument/2006/relationships/image" Target="../media/image1291.png"/><Relationship Id="rId1292" Type="http://schemas.openxmlformats.org/officeDocument/2006/relationships/image" Target="../media/image1292.png"/><Relationship Id="rId1293" Type="http://schemas.openxmlformats.org/officeDocument/2006/relationships/image" Target="../media/image1293.png"/><Relationship Id="rId1294" Type="http://schemas.openxmlformats.org/officeDocument/2006/relationships/image" Target="../media/image1294.png"/><Relationship Id="rId1295" Type="http://schemas.openxmlformats.org/officeDocument/2006/relationships/image" Target="../media/image1295.png"/><Relationship Id="rId1296" Type="http://schemas.openxmlformats.org/officeDocument/2006/relationships/image" Target="../media/image1296.png"/><Relationship Id="rId1297" Type="http://schemas.openxmlformats.org/officeDocument/2006/relationships/image" Target="../media/image1297.png"/><Relationship Id="rId1298" Type="http://schemas.openxmlformats.org/officeDocument/2006/relationships/image" Target="../media/image1298.png"/></Relationships>
</file>

<file path=ppt/slides/_rels/slide52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310" Type="http://schemas.openxmlformats.org/officeDocument/2006/relationships/image" Target="../media/image102.png"/><Relationship Id="rId1311" Type="http://schemas.openxmlformats.org/officeDocument/2006/relationships/image" Target="../media/image103.png"/><Relationship Id="rId1314" Type="http://schemas.openxmlformats.org/officeDocument/2006/relationships/image" Target="../media/image1314.png"/><Relationship Id="rId1315" Type="http://schemas.openxmlformats.org/officeDocument/2006/relationships/image" Target="../media/image1315.png"/><Relationship Id="rId1318" Type="http://schemas.openxmlformats.org/officeDocument/2006/relationships/image" Target="../media/image1318.png"/><Relationship Id="rId1319" Type="http://schemas.openxmlformats.org/officeDocument/2006/relationships/image" Target="../media/image1319.png"/><Relationship Id="rId1322" Type="http://schemas.openxmlformats.org/officeDocument/2006/relationships/image" Target="../media/image1322.png"/><Relationship Id="rId1323" Type="http://schemas.openxmlformats.org/officeDocument/2006/relationships/image" Target="../media/image1323.png"/><Relationship Id="rId1326" Type="http://schemas.openxmlformats.org/officeDocument/2006/relationships/image" Target="../media/image1326.png"/><Relationship Id="rId1327" Type="http://schemas.openxmlformats.org/officeDocument/2006/relationships/image" Target="../media/image1327.png"/><Relationship Id="rId1330" Type="http://schemas.openxmlformats.org/officeDocument/2006/relationships/image" Target="../media/image1330.png"/><Relationship Id="rId1331" Type="http://schemas.openxmlformats.org/officeDocument/2006/relationships/image" Target="../media/image1331.png"/><Relationship Id="rId1334" Type="http://schemas.openxmlformats.org/officeDocument/2006/relationships/image" Target="../media/image1334.png"/><Relationship Id="rId1336" Type="http://schemas.openxmlformats.org/officeDocument/2006/relationships/image" Target="../media/image747.png"/><Relationship Id="rId1337" Type="http://schemas.openxmlformats.org/officeDocument/2006/relationships/image" Target="../media/image292.png"/><Relationship Id="rId1338" Type="http://schemas.openxmlformats.org/officeDocument/2006/relationships/image" Target="../media/image1338.png"/><Relationship Id="rId1339" Type="http://schemas.openxmlformats.org/officeDocument/2006/relationships/image" Target="../media/image1339.png"/><Relationship Id="rId1340" Type="http://schemas.openxmlformats.org/officeDocument/2006/relationships/image" Target="../media/image1340.png"/><Relationship Id="rId1341" Type="http://schemas.openxmlformats.org/officeDocument/2006/relationships/image" Target="../media/image1341.png"/><Relationship Id="rId1342" Type="http://schemas.openxmlformats.org/officeDocument/2006/relationships/image" Target="../media/image1342.png"/><Relationship Id="rId1343" Type="http://schemas.openxmlformats.org/officeDocument/2006/relationships/image" Target="../media/image1343.png"/><Relationship Id="rId1344" Type="http://schemas.openxmlformats.org/officeDocument/2006/relationships/image" Target="../media/image1344.png"/><Relationship Id="rId1345" Type="http://schemas.openxmlformats.org/officeDocument/2006/relationships/image" Target="../media/image1345.png"/><Relationship Id="rId1346" Type="http://schemas.openxmlformats.org/officeDocument/2006/relationships/image" Target="../media/image1346.png"/><Relationship Id="rId1347" Type="http://schemas.openxmlformats.org/officeDocument/2006/relationships/image" Target="../media/image1347.png"/></Relationships>
</file>

<file path=ppt/slides/_rels/slide53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361" Type="http://schemas.openxmlformats.org/officeDocument/2006/relationships/image" Target="../media/image102.png"/><Relationship Id="rId1362" Type="http://schemas.openxmlformats.org/officeDocument/2006/relationships/image" Target="../media/image103.png"/></Relationships>
</file>

<file path=ppt/slides/_rels/slide54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368" Type="http://schemas.openxmlformats.org/officeDocument/2006/relationships/image" Target="../media/image102.png"/><Relationship Id="rId1369" Type="http://schemas.openxmlformats.org/officeDocument/2006/relationships/image" Target="../media/image103.png"/><Relationship Id="rId1379" Type="http://schemas.openxmlformats.org/officeDocument/2006/relationships/image" Target="../media/image1379.png"/></Relationships>
</file>

<file path=ppt/slides/_rels/slide55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387" Type="http://schemas.openxmlformats.org/officeDocument/2006/relationships/image" Target="../media/image102.png"/><Relationship Id="rId1388" Type="http://schemas.openxmlformats.org/officeDocument/2006/relationships/image" Target="../media/image103.png"/><Relationship Id="rId1391" Type="http://schemas.openxmlformats.org/officeDocument/2006/relationships/image" Target="../media/image1391.png"/><Relationship Id="rId1392" Type="http://schemas.openxmlformats.org/officeDocument/2006/relationships/image" Target="../media/image1392.png"/><Relationship Id="rId1393" Type="http://schemas.openxmlformats.org/officeDocument/2006/relationships/image" Target="../media/image1393.png"/><Relationship Id="rId1394" Type="http://schemas.openxmlformats.org/officeDocument/2006/relationships/image" Target="../media/image1394.png"/><Relationship Id="rId1401" Type="http://schemas.openxmlformats.org/officeDocument/2006/relationships/image" Target="../media/image1401.png"/><Relationship Id="rId1402" Type="http://schemas.openxmlformats.org/officeDocument/2006/relationships/image" Target="../media/image1402.png"/><Relationship Id="rId1403" Type="http://schemas.openxmlformats.org/officeDocument/2006/relationships/image" Target="../media/image1403.png"/><Relationship Id="rId1404" Type="http://schemas.openxmlformats.org/officeDocument/2006/relationships/image" Target="../media/image1404.png"/><Relationship Id="rId1415" Type="http://schemas.openxmlformats.org/officeDocument/2006/relationships/image" Target="../media/image1415.png"/><Relationship Id="rId1416" Type="http://schemas.openxmlformats.org/officeDocument/2006/relationships/image" Target="../media/image1416.png"/><Relationship Id="rId1417" Type="http://schemas.openxmlformats.org/officeDocument/2006/relationships/image" Target="../media/image1417.png"/><Relationship Id="rId1418" Type="http://schemas.openxmlformats.org/officeDocument/2006/relationships/image" Target="../media/image1418.png"/><Relationship Id="rId1419" Type="http://schemas.openxmlformats.org/officeDocument/2006/relationships/image" Target="../media/image1419.png"/><Relationship Id="rId1420" Type="http://schemas.openxmlformats.org/officeDocument/2006/relationships/image" Target="../media/image1420.png"/><Relationship Id="rId1425" Type="http://schemas.openxmlformats.org/officeDocument/2006/relationships/image" Target="../media/image1425.png"/><Relationship Id="rId1426" Type="http://schemas.openxmlformats.org/officeDocument/2006/relationships/image" Target="../media/image1426.png"/><Relationship Id="rId1427" Type="http://schemas.openxmlformats.org/officeDocument/2006/relationships/image" Target="../media/image1427.png"/><Relationship Id="rId1428" Type="http://schemas.openxmlformats.org/officeDocument/2006/relationships/image" Target="../media/image1428.png"/><Relationship Id="rId1433" Type="http://schemas.openxmlformats.org/officeDocument/2006/relationships/image" Target="../media/image1433.png"/><Relationship Id="rId1435" Type="http://schemas.openxmlformats.org/officeDocument/2006/relationships/image" Target="../media/image747.png"/><Relationship Id="rId1436" Type="http://schemas.openxmlformats.org/officeDocument/2006/relationships/image" Target="../media/image292.png"/></Relationships>
</file>

<file path=ppt/slides/_rels/slide56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454" Type="http://schemas.openxmlformats.org/officeDocument/2006/relationships/image" Target="../media/image102.png"/><Relationship Id="rId1455" Type="http://schemas.openxmlformats.org/officeDocument/2006/relationships/image" Target="../media/image103.png"/><Relationship Id="rId1456" Type="http://schemas.openxmlformats.org/officeDocument/2006/relationships/image" Target="../media/image1456.png"/><Relationship Id="rId1457" Type="http://schemas.openxmlformats.org/officeDocument/2006/relationships/image" Target="../media/image1457.png"/></Relationships>
</file>

<file path=ppt/slides/_rels/slide57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463" Type="http://schemas.openxmlformats.org/officeDocument/2006/relationships/image" Target="../media/image102.png"/><Relationship Id="rId1464" Type="http://schemas.openxmlformats.org/officeDocument/2006/relationships/image" Target="../media/image103.png"/><Relationship Id="rId1465" Type="http://schemas.openxmlformats.org/officeDocument/2006/relationships/image" Target="../media/image1465.png"/><Relationship Id="rId1466" Type="http://schemas.openxmlformats.org/officeDocument/2006/relationships/image" Target="../media/image1466.png"/></Relationships>
</file>

<file path=ppt/slides/_rels/slide58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1472" Type="http://schemas.openxmlformats.org/officeDocument/2006/relationships/image" Target="../media/image102.png"/><Relationship Id="rId1473" Type="http://schemas.openxmlformats.org/officeDocument/2006/relationships/image" Target="../media/image103.png"/><Relationship Id="rId1474" Type="http://schemas.openxmlformats.org/officeDocument/2006/relationships/image" Target="../media/image1474.png"/><Relationship Id="rId1475" Type="http://schemas.openxmlformats.org/officeDocument/2006/relationships/image" Target="../media/image1475.png"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237" Type="http://schemas.openxmlformats.org/officeDocument/2006/relationships/image" Target="../media/image102.png"/><Relationship Id="rId238" Type="http://schemas.openxmlformats.org/officeDocument/2006/relationships/image" Target="../media/image103.png"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249" Type="http://schemas.openxmlformats.org/officeDocument/2006/relationships/image" Target="../media/image102.png"/><Relationship Id="rId250" Type="http://schemas.openxmlformats.org/officeDocument/2006/relationships/image" Target="../media/image103.png"/><Relationship Id="rId251" Type="http://schemas.openxmlformats.org/officeDocument/2006/relationships/image" Target="../media/image251.png"/><Relationship Id="rId252" Type="http://schemas.openxmlformats.org/officeDocument/2006/relationships/image" Target="../media/image252.png"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257" Type="http://schemas.openxmlformats.org/officeDocument/2006/relationships/image" Target="../media/image102.png"/><Relationship Id="rId258" Type="http://schemas.openxmlformats.org/officeDocument/2006/relationships/image" Target="../media/image103.png"/><Relationship Id="rId259" Type="http://schemas.openxmlformats.org/officeDocument/2006/relationships/image" Target="../media/image259.png"/><Relationship Id="rId260" Type="http://schemas.openxmlformats.org/officeDocument/2006/relationships/image" Target="../media/image260.png"/><Relationship Id="rId261" Type="http://schemas.openxmlformats.org/officeDocument/2006/relationships/image" Target="../media/image261.png"/><Relationship Id="rId262" Type="http://schemas.openxmlformats.org/officeDocument/2006/relationships/image" Target="../media/image262.png"/><Relationship Id="rId263" Type="http://schemas.openxmlformats.org/officeDocument/2006/relationships/image" Target="../media/image263.png"/><Relationship Id="rId266" Type="http://schemas.openxmlformats.org/officeDocument/2006/relationships/image" Target="../media/image266.png"/><Relationship Id="rId267" Type="http://schemas.openxmlformats.org/officeDocument/2006/relationships/image" Target="../media/image267.png"/><Relationship Id="rId270" Type="http://schemas.openxmlformats.org/officeDocument/2006/relationships/image" Target="../media/image270.png"/><Relationship Id="rId271" Type="http://schemas.openxmlformats.org/officeDocument/2006/relationships/image" Target="../media/image271.png"/><Relationship Id="rId274" Type="http://schemas.openxmlformats.org/officeDocument/2006/relationships/image" Target="../media/image274.png"/><Relationship Id="rId275" Type="http://schemas.openxmlformats.org/officeDocument/2006/relationships/image" Target="../media/image275.png"/><Relationship Id="rId278" Type="http://schemas.openxmlformats.org/officeDocument/2006/relationships/image" Target="../media/image278.png"/><Relationship Id="rId279" Type="http://schemas.openxmlformats.org/officeDocument/2006/relationships/image" Target="../media/image279.png"/><Relationship Id="rId282" Type="http://schemas.openxmlformats.org/officeDocument/2006/relationships/image" Target="../media/image282.png"/><Relationship Id="rId283" Type="http://schemas.openxmlformats.org/officeDocument/2006/relationships/image" Target="../media/image283.png"/><Relationship Id="rId286" Type="http://schemas.openxmlformats.org/officeDocument/2006/relationships/image" Target="../media/image286.png"/><Relationship Id="rId289" Type="http://schemas.openxmlformats.org/officeDocument/2006/relationships/image" Target="../media/image289.png"/><Relationship Id="rId292" Type="http://schemas.openxmlformats.org/officeDocument/2006/relationships/image" Target="../media/image292.png"/><Relationship Id="rId293" Type="http://schemas.openxmlformats.org/officeDocument/2006/relationships/image" Target="../media/image293.png"/><Relationship Id="rId294" Type="http://schemas.openxmlformats.org/officeDocument/2006/relationships/image" Target="../media/image292.png"/><Relationship Id="rId295" Type="http://schemas.openxmlformats.org/officeDocument/2006/relationships/image" Target="../media/image295.png"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.xml"/><Relationship Id="rId306" Type="http://schemas.openxmlformats.org/officeDocument/2006/relationships/image" Target="../media/image102.png"/><Relationship Id="rId307" Type="http://schemas.openxmlformats.org/officeDocument/2006/relationships/image" Target="../media/image103.png"/><Relationship Id="rId308" Type="http://schemas.openxmlformats.org/officeDocument/2006/relationships/image" Target="../media/image308.png"/><Relationship Id="rId309" Type="http://schemas.openxmlformats.org/officeDocument/2006/relationships/image" Target="../media/image309.png"/><Relationship Id="rId310" Type="http://schemas.openxmlformats.org/officeDocument/2006/relationships/image" Target="../media/image310.png"/><Relationship Id="rId311" Type="http://schemas.openxmlformats.org/officeDocument/2006/relationships/image" Target="../media/image311.png"/><Relationship Id="rId312" Type="http://schemas.openxmlformats.org/officeDocument/2006/relationships/image" Target="../media/image312.png"/><Relationship Id="rId315" Type="http://schemas.openxmlformats.org/officeDocument/2006/relationships/image" Target="../media/image315.png"/><Relationship Id="rId316" Type="http://schemas.openxmlformats.org/officeDocument/2006/relationships/image" Target="../media/image316.png"/><Relationship Id="rId319" Type="http://schemas.openxmlformats.org/officeDocument/2006/relationships/image" Target="../media/image319.png"/><Relationship Id="rId320" Type="http://schemas.openxmlformats.org/officeDocument/2006/relationships/image" Target="../media/image320.png"/><Relationship Id="rId323" Type="http://schemas.openxmlformats.org/officeDocument/2006/relationships/image" Target="../media/image323.png"/><Relationship Id="rId324" Type="http://schemas.openxmlformats.org/officeDocument/2006/relationships/image" Target="../media/image324.png"/><Relationship Id="rId327" Type="http://schemas.openxmlformats.org/officeDocument/2006/relationships/image" Target="../media/image327.png"/><Relationship Id="rId328" Type="http://schemas.openxmlformats.org/officeDocument/2006/relationships/image" Target="../media/image328.png"/><Relationship Id="rId331" Type="http://schemas.openxmlformats.org/officeDocument/2006/relationships/image" Target="../media/image331.png"/><Relationship Id="rId332" Type="http://schemas.openxmlformats.org/officeDocument/2006/relationships/image" Target="../media/image332.png"/><Relationship Id="rId335" Type="http://schemas.openxmlformats.org/officeDocument/2006/relationships/image" Target="../media/image335.png"/><Relationship Id="rId338" Type="http://schemas.openxmlformats.org/officeDocument/2006/relationships/image" Target="../media/image338.png"/><Relationship Id="rId341" Type="http://schemas.openxmlformats.org/officeDocument/2006/relationships/image" Target="../media/image292.png"/><Relationship Id="rId342" Type="http://schemas.openxmlformats.org/officeDocument/2006/relationships/image" Target="../media/image293.png"/><Relationship Id="rId343" Type="http://schemas.openxmlformats.org/officeDocument/2006/relationships/image" Target="../media/image292.png"/><Relationship Id="rId344" Type="http://schemas.openxmlformats.org/officeDocument/2006/relationships/image" Target="../media/image295.png"/></Relationships>
</file>

<file path=ppt/slides/slide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00" name="Freeform 100"/>
          <p:cNvSpPr/>
          <p:nvPr/>
        </p:nvSpPr>
        <p:spPr>
          <a:xfrm rot="0" flipH="0" flipV="0">
            <a:off x="0" y="0"/>
            <a:ext cx="12188952" cy="6858000"/>
          </a:xfrm>
          <a:custGeom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Freeform 101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" name="Picture 102"/>
          <p:cNvPicPr>
            <a:picLocks noChangeAspect="0" noChangeArrowheads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099495" y="809975"/>
            <a:ext cx="642256" cy="769786"/>
          </a:xfrm>
          <a:prstGeom prst="rect">
            <a:avLst/>
          </a:prstGeom>
          <a:noFill/>
          <a:extLst/>
        </p:spPr>
      </p:pic>
      <p:pic>
        <p:nvPicPr>
          <p:cNvPr id="103" name="Picture 103"/>
          <p:cNvPicPr>
            <a:picLocks noChangeAspect="0" noChangeArrowheads="1"/>
          </p:cNvPicPr>
          <p:nvPr/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6233" y="1"/>
            <a:ext cx="995995" cy="471588"/>
          </a:xfrm>
          <a:prstGeom prst="rect">
            <a:avLst/>
          </a:prstGeom>
          <a:noFill/>
          <a:extLst/>
        </p:spPr>
      </p:pic>
      <p:pic>
        <p:nvPicPr>
          <p:cNvPr id="104" name="Picture 104"/>
          <p:cNvPicPr>
            <a:picLocks noChangeAspect="0" noChangeArrowheads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0"/>
            <a:ext cx="12192000" cy="6858000"/>
          </a:xfrm>
          <a:prstGeom prst="rect">
            <a:avLst/>
          </a:prstGeom>
          <a:noFill/>
          <a:extLst/>
        </p:spPr>
      </p:pic>
      <p:pic>
        <p:nvPicPr>
          <p:cNvPr id="105" name="Picture 105"/>
          <p:cNvPicPr>
            <a:picLocks noChangeAspect="0" noChangeArrowheads="1"/>
          </p:cNvPicPr>
          <p:nvPr/>
        </p:nvPicPr>
        <p:blipFill>
          <a:blip r:embed="rId1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0"/>
            <a:ext cx="12192000" cy="6858000"/>
          </a:xfrm>
          <a:prstGeom prst="rect">
            <a:avLst/>
          </a:prstGeom>
          <a:noFill/>
          <a:extLst/>
        </p:spPr>
      </p:pic>
      <p:pic>
        <p:nvPicPr>
          <p:cNvPr id="106" name="Picture 106"/>
          <p:cNvPicPr>
            <a:picLocks noChangeAspect="0" noChangeArrowheads="1"/>
          </p:cNvPicPr>
          <p:nvPr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580329" y="2348702"/>
            <a:ext cx="1773471" cy="2061505"/>
          </a:xfrm>
          <a:prstGeom prst="rect">
            <a:avLst/>
          </a:prstGeom>
          <a:noFill/>
          <a:extLst/>
        </p:spPr>
      </p:pic>
      <p:pic>
        <p:nvPicPr>
          <p:cNvPr id="107" name="Picture 107"/>
          <p:cNvPicPr>
            <a:picLocks noChangeAspect="0" noChangeArrowheads="1"/>
          </p:cNvPicPr>
          <p:nvPr/>
        </p:nvPicPr>
        <p:blipFill>
          <a:blip r:embed="rId1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6233" y="-10225"/>
            <a:ext cx="995995" cy="471142"/>
          </a:xfrm>
          <a:prstGeom prst="rect">
            <a:avLst/>
          </a:prstGeom>
          <a:noFill/>
          <a:extLst/>
        </p:spPr>
      </p:pic>
      <p:sp>
        <p:nvSpPr>
          <p:cNvPr id="108" name="Rectangle 108"/>
          <p:cNvSpPr/>
          <p:nvPr/>
        </p:nvSpPr>
        <p:spPr>
          <a:xfrm rot="0" flipH="0" flipV="0">
            <a:off x="597673" y="3534156"/>
            <a:ext cx="7101382" cy="8938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6000" baseline="0" b="1" i="0" dirty="0" spc="0">
                <a:solidFill>
                  <a:srgbClr val="FFFFFF"/>
                </a:solidFill>
                <a:latin typeface="Arial" pitchFamily="0" charset="1"/>
              </a:rPr>
              <a:t>Securizarea re</a:t>
            </a:r>
            <a:r>
              <a:rPr lang="en-US" sz="6000" baseline="0" b="1" i="0" dirty="0" spc="0">
                <a:solidFill>
                  <a:srgbClr val="FFFFFF"/>
                </a:solidFill>
                <a:latin typeface="Arial" pitchFamily="0" charset="1"/>
              </a:rPr>
              <a:t>ț</a:t>
            </a:r>
            <a:r>
              <a:rPr lang="en-US" sz="6000" baseline="0" b="1" i="0" dirty="0" spc="0">
                <a:solidFill>
                  <a:srgbClr val="FFFFFF"/>
                </a:solidFill>
                <a:latin typeface="Arial" pitchFamily="0" charset="1"/>
              </a:rPr>
              <a:t>elei</a:t>
            </a:r>
          </a:p>
        </p:txBody>
      </p:sp>
      <p:sp>
        <p:nvSpPr>
          <p:cNvPr id="109" name="Rectangle 109"/>
          <p:cNvSpPr/>
          <p:nvPr/>
        </p:nvSpPr>
        <p:spPr>
          <a:xfrm rot="0" flipH="0" flipV="0">
            <a:off x="597673" y="6444997"/>
            <a:ext cx="11048224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988788" algn="l"/>
                <a:tab pos="10988788" algn="l"/>
              </a:tabLst>
            </a:pPr>
            <a:r>
              <a:rPr lang="en-US" sz="1200" baseline="0" b="0" i="0" dirty="0" spc="0">
                <a:solidFill>
                  <a:srgbClr val="FFFFFF"/>
                </a:solidFill>
                <a:latin typeface="Arial" pitchFamily="0" charset="1"/>
              </a:rPr>
              <a:t>11/8/23	1	</a:t>
            </a:r>
          </a:p>
        </p:txBody>
      </p:sp>
      <p:sp>
        <p:nvSpPr>
          <p:cNvPr id="110" name="Rectangle 110"/>
          <p:cNvSpPr/>
          <p:nvPr/>
        </p:nvSpPr>
        <p:spPr>
          <a:xfrm rot="0" flipH="0" flipV="0">
            <a:off x="597673" y="1784605"/>
            <a:ext cx="1358036" cy="4171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800" baseline="0" b="1" i="0" dirty="0" spc="0">
                <a:solidFill>
                  <a:srgbClr val="FFFFFF"/>
                </a:solidFill>
                <a:latin typeface="Arial" pitchFamily="0" charset="1"/>
              </a:rPr>
              <a:t>Curs 08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353" name="Freeform 353"/>
          <p:cNvSpPr/>
          <p:nvPr/>
        </p:nvSpPr>
        <p:spPr>
          <a:xfrm rot="0" flipH="0" flipV="0">
            <a:off x="0" y="0"/>
            <a:ext cx="12188952" cy="6858000"/>
          </a:xfrm>
          <a:custGeom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" name="Freeform 354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5" name="Picture 102"/>
          <p:cNvPicPr>
            <a:picLocks noChangeAspect="0" noChangeArrowheads="1"/>
          </p:cNvPicPr>
          <p:nvPr/>
        </p:nvPicPr>
        <p:blipFill>
          <a:blip r:embed="rId3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099495" y="809975"/>
            <a:ext cx="642256" cy="769786"/>
          </a:xfrm>
          <a:prstGeom prst="rect">
            <a:avLst/>
          </a:prstGeom>
          <a:noFill/>
          <a:extLst/>
        </p:spPr>
      </p:pic>
      <p:pic>
        <p:nvPicPr>
          <p:cNvPr id="356" name="Picture 103"/>
          <p:cNvPicPr>
            <a:picLocks noChangeAspect="0" noChangeArrowheads="1"/>
          </p:cNvPicPr>
          <p:nvPr/>
        </p:nvPicPr>
        <p:blipFill>
          <a:blip r:embed="rId3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6233" y="1"/>
            <a:ext cx="995995" cy="471588"/>
          </a:xfrm>
          <a:prstGeom prst="rect">
            <a:avLst/>
          </a:prstGeom>
          <a:noFill/>
          <a:extLst/>
        </p:spPr>
      </p:pic>
      <p:pic>
        <p:nvPicPr>
          <p:cNvPr id="357" name="Picture 357"/>
          <p:cNvPicPr>
            <a:picLocks noChangeAspect="0" noChangeArrowheads="1"/>
          </p:cNvPicPr>
          <p:nvPr/>
        </p:nvPicPr>
        <p:blipFill>
          <a:blip r:embed="rId3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0"/>
            <a:ext cx="12192000" cy="6858000"/>
          </a:xfrm>
          <a:prstGeom prst="rect">
            <a:avLst/>
          </a:prstGeom>
          <a:noFill/>
          <a:extLst/>
        </p:spPr>
      </p:pic>
      <p:pic>
        <p:nvPicPr>
          <p:cNvPr id="358" name="Picture 358"/>
          <p:cNvPicPr>
            <a:picLocks noChangeAspect="0" noChangeArrowheads="1"/>
          </p:cNvPicPr>
          <p:nvPr/>
        </p:nvPicPr>
        <p:blipFill>
          <a:blip r:embed="rId3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0"/>
            <a:ext cx="12192000" cy="6858000"/>
          </a:xfrm>
          <a:prstGeom prst="rect">
            <a:avLst/>
          </a:prstGeom>
          <a:noFill/>
          <a:extLst/>
        </p:spPr>
      </p:pic>
      <p:pic>
        <p:nvPicPr>
          <p:cNvPr id="359" name="Picture 106"/>
          <p:cNvPicPr>
            <a:picLocks noChangeAspect="0" noChangeArrowheads="1"/>
          </p:cNvPicPr>
          <p:nvPr/>
        </p:nvPicPr>
        <p:blipFill>
          <a:blip r:embed="rId3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580329" y="2348702"/>
            <a:ext cx="1773471" cy="2061505"/>
          </a:xfrm>
          <a:prstGeom prst="rect">
            <a:avLst/>
          </a:prstGeom>
          <a:noFill/>
          <a:extLst/>
        </p:spPr>
      </p:pic>
      <p:pic>
        <p:nvPicPr>
          <p:cNvPr id="360" name="Picture 107"/>
          <p:cNvPicPr>
            <a:picLocks noChangeAspect="0" noChangeArrowheads="1"/>
          </p:cNvPicPr>
          <p:nvPr/>
        </p:nvPicPr>
        <p:blipFill>
          <a:blip r:embed="rId3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6233" y="-10225"/>
            <a:ext cx="995995" cy="471142"/>
          </a:xfrm>
          <a:prstGeom prst="rect">
            <a:avLst/>
          </a:prstGeom>
          <a:noFill/>
          <a:extLst/>
        </p:spPr>
      </p:pic>
      <p:sp>
        <p:nvSpPr>
          <p:cNvPr id="361" name="Rectangle 361"/>
          <p:cNvSpPr/>
          <p:nvPr/>
        </p:nvSpPr>
        <p:spPr>
          <a:xfrm rot="0" flipH="0" flipV="0">
            <a:off x="597673" y="2567941"/>
            <a:ext cx="6958202" cy="8938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6000" baseline="0" b="1" i="0" dirty="0" spc="0">
                <a:solidFill>
                  <a:srgbClr val="FFFFFF"/>
                </a:solidFill>
                <a:latin typeface="Arial" pitchFamily="0" charset="1"/>
              </a:rPr>
              <a:t>Rolul unui firewall</a:t>
            </a:r>
          </a:p>
        </p:txBody>
      </p:sp>
      <p:sp>
        <p:nvSpPr>
          <p:cNvPr id="362" name="Rectangle 362"/>
          <p:cNvSpPr/>
          <p:nvPr/>
        </p:nvSpPr>
        <p:spPr>
          <a:xfrm rot="0" flipH="0" flipV="0">
            <a:off x="597673" y="6444997"/>
            <a:ext cx="11047066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893538" algn="l"/>
              </a:tabLst>
            </a:pPr>
            <a:r>
              <a:rPr lang="en-US" sz="1200" baseline="0" b="0" i="0" dirty="0" spc="0">
                <a:solidFill>
                  <a:srgbClr val="FFFFFF"/>
                </a:solidFill>
                <a:latin typeface="Arial" pitchFamily="0" charset="1"/>
              </a:rPr>
              <a:t>11/8/23	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363" name="Freeform 363"/>
          <p:cNvSpPr/>
          <p:nvPr/>
        </p:nvSpPr>
        <p:spPr>
          <a:xfrm rot="0" flipH="0" flipV="0">
            <a:off x="0" y="0"/>
            <a:ext cx="12188952" cy="6858000"/>
          </a:xfrm>
          <a:custGeom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" name="Freeform 364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5" name="Picture 102"/>
          <p:cNvPicPr>
            <a:picLocks noChangeAspect="0" noChangeArrowheads="1"/>
          </p:cNvPicPr>
          <p:nvPr/>
        </p:nvPicPr>
        <p:blipFill>
          <a:blip r:embed="rId3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099495" y="809975"/>
            <a:ext cx="642256" cy="769786"/>
          </a:xfrm>
          <a:prstGeom prst="rect">
            <a:avLst/>
          </a:prstGeom>
          <a:noFill/>
          <a:extLst/>
        </p:spPr>
      </p:pic>
      <p:pic>
        <p:nvPicPr>
          <p:cNvPr id="366" name="Picture 103"/>
          <p:cNvPicPr>
            <a:picLocks noChangeAspect="0" noChangeArrowheads="1"/>
          </p:cNvPicPr>
          <p:nvPr/>
        </p:nvPicPr>
        <p:blipFill>
          <a:blip r:embed="rId3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6233" y="1"/>
            <a:ext cx="995995" cy="471588"/>
          </a:xfrm>
          <a:prstGeom prst="rect">
            <a:avLst/>
          </a:prstGeom>
          <a:noFill/>
          <a:extLst/>
        </p:spPr>
      </p:pic>
      <p:pic>
        <p:nvPicPr>
          <p:cNvPr id="367" name="Picture 367"/>
          <p:cNvPicPr>
            <a:picLocks noChangeAspect="0" noChangeArrowheads="1"/>
          </p:cNvPicPr>
          <p:nvPr/>
        </p:nvPicPr>
        <p:blipFill>
          <a:blip r:embed="rId3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930130" y="5622150"/>
            <a:ext cx="2590800" cy="742950"/>
          </a:xfrm>
          <a:prstGeom prst="rect">
            <a:avLst/>
          </a:prstGeom>
          <a:noFill/>
          <a:extLst/>
        </p:spPr>
      </p:pic>
      <p:pic>
        <p:nvPicPr>
          <p:cNvPr id="368" name="Picture 368"/>
          <p:cNvPicPr>
            <a:picLocks noChangeAspect="0" noChangeArrowheads="1"/>
          </p:cNvPicPr>
          <p:nvPr/>
        </p:nvPicPr>
        <p:blipFill>
          <a:blip r:embed="rId3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247349" y="2365512"/>
            <a:ext cx="2482853" cy="1063488"/>
          </a:xfrm>
          <a:prstGeom prst="rect">
            <a:avLst/>
          </a:prstGeom>
          <a:noFill/>
          <a:extLst/>
        </p:spPr>
      </p:pic>
      <p:pic>
        <p:nvPicPr>
          <p:cNvPr id="369" name="Picture 369"/>
          <p:cNvPicPr>
            <a:picLocks noChangeAspect="0" noChangeArrowheads="1"/>
          </p:cNvPicPr>
          <p:nvPr/>
        </p:nvPicPr>
        <p:blipFill>
          <a:blip r:embed="rId3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954060" y="2897255"/>
            <a:ext cx="2451111" cy="1838333"/>
          </a:xfrm>
          <a:prstGeom prst="rect">
            <a:avLst/>
          </a:prstGeom>
          <a:noFill/>
          <a:extLst/>
        </p:spPr>
      </p:pic>
      <p:pic>
        <p:nvPicPr>
          <p:cNvPr id="370" name="Picture 370"/>
          <p:cNvPicPr>
            <a:picLocks noChangeAspect="0" noChangeArrowheads="1"/>
          </p:cNvPicPr>
          <p:nvPr/>
        </p:nvPicPr>
        <p:blipFill>
          <a:blip r:embed="rId3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806978" y="4436322"/>
            <a:ext cx="1266934" cy="1113722"/>
          </a:xfrm>
          <a:prstGeom prst="rect">
            <a:avLst/>
          </a:prstGeom>
          <a:noFill/>
          <a:extLst/>
        </p:spPr>
      </p:pic>
      <p:sp>
        <p:nvSpPr>
          <p:cNvPr id="371" name="Rectangle 371"/>
          <p:cNvSpPr/>
          <p:nvPr/>
        </p:nvSpPr>
        <p:spPr>
          <a:xfrm rot="0" flipH="0" flipV="0">
            <a:off x="597673" y="870205"/>
            <a:ext cx="9270672" cy="5043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Ce este un firewall</a:t>
            </a:r>
          </a:p>
          <a:p>
            <a:pPr marL="0">
              <a:lnSpc>
                <a:spcPts val="5707"/>
              </a:lnSpc>
            </a:pPr>
            <a:r>
              <a:rPr lang="en-US" sz="2400" baseline="0" b="0" i="0" dirty="0" spc="95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Mecanism folosit pentru 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blocare</a:t>
            </a:r>
            <a:r>
              <a:rPr lang="en-US" sz="2800" baseline="0" b="0" i="0" dirty="0" spc="816">
                <a:solidFill>
                  <a:srgbClr val="000000"/>
                </a:solidFill>
                <a:latin typeface="Arial" pitchFamily="0" charset="1"/>
              </a:rPr>
              <a:t>a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traficu</a:t>
            </a:r>
            <a:r>
              <a:rPr lang="en-US" sz="2400" baseline="0" b="0" i="0" dirty="0" spc="815">
                <a:solidFill>
                  <a:srgbClr val="000000"/>
                </a:solidFill>
                <a:latin typeface="Arial" pitchFamily="0" charset="1"/>
              </a:rPr>
              <a:t>l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nedorit di</a:t>
            </a:r>
            <a:r>
              <a:rPr lang="en-US" sz="2400" baseline="0" b="0" i="0" dirty="0" spc="813">
                <a:solidFill>
                  <a:srgbClr val="000000"/>
                </a:solidFill>
                <a:latin typeface="Arial" pitchFamily="0" charset="1"/>
              </a:rPr>
              <a:t>n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re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ea</a:t>
            </a:r>
          </a:p>
          <a:p>
            <a:pPr marL="0">
              <a:lnSpc>
                <a:spcPts val="4104"/>
              </a:lnSpc>
            </a:pPr>
            <a:r>
              <a:rPr lang="en-US" sz="2800" baseline="0" b="0" i="0" dirty="0" spc="81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Poate fi implementat:</a:t>
            </a:r>
          </a:p>
          <a:p>
            <a:pPr marL="457199">
              <a:lnSpc>
                <a:spcPts val="2998"/>
              </a:lnSpc>
            </a:pPr>
            <a:r>
              <a:rPr lang="en-US" sz="2400" baseline="0" b="0" i="0" dirty="0" spc="96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Pe un dispozitiv de re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ea</a:t>
            </a:r>
          </a:p>
          <a:p>
            <a:pPr marL="914400">
              <a:lnSpc>
                <a:spcPts val="2686"/>
              </a:lnSpc>
            </a:pPr>
            <a:r>
              <a:rPr lang="en-US" sz="1999" baseline="0" b="0" i="0" dirty="0" spc="110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Rute</a:t>
            </a:r>
            <a:r>
              <a:rPr lang="en-US" sz="1999" baseline="0" b="0" i="0" dirty="0" spc="684">
                <a:solidFill>
                  <a:srgbClr val="000000"/>
                </a:solidFill>
                <a:latin typeface="Arial" pitchFamily="0" charset="1"/>
              </a:rPr>
              <a:t>r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Cisco</a:t>
            </a:r>
          </a:p>
          <a:p>
            <a:pPr marL="457199">
              <a:lnSpc>
                <a:spcPts val="3097"/>
              </a:lnSpc>
            </a:pPr>
            <a:r>
              <a:rPr lang="en-US" sz="2400" baseline="0" b="0" i="0" dirty="0" spc="96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Ca un dispozitiv dedicat</a:t>
            </a:r>
          </a:p>
          <a:p>
            <a:pPr marL="914400">
              <a:lnSpc>
                <a:spcPts val="2710"/>
              </a:lnSpc>
            </a:pPr>
            <a:r>
              <a:rPr lang="en-US" sz="1999" baseline="0" b="0" i="0" dirty="0" spc="110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Cisc</a:t>
            </a:r>
            <a:r>
              <a:rPr lang="en-US" sz="1999" baseline="0" b="0" i="0" dirty="0" spc="689">
                <a:solidFill>
                  <a:srgbClr val="000000"/>
                </a:solidFill>
                <a:latin typeface="Arial" pitchFamily="0" charset="1"/>
              </a:rPr>
              <a:t>o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ASA</a:t>
            </a:r>
          </a:p>
          <a:p>
            <a:pPr marL="914400">
              <a:lnSpc>
                <a:spcPts val="2591"/>
              </a:lnSpc>
            </a:pPr>
            <a:r>
              <a:rPr lang="en-US" sz="1999" baseline="0" b="0" i="0" dirty="0" spc="110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Fortine</a:t>
            </a:r>
            <a:r>
              <a:rPr lang="en-US" sz="1999" baseline="0" b="0" i="0" dirty="0" spc="687">
                <a:solidFill>
                  <a:srgbClr val="000000"/>
                </a:solidFill>
                <a:latin typeface="Arial" pitchFamily="0" charset="1"/>
              </a:rPr>
              <a:t>t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Fortigate</a:t>
            </a:r>
          </a:p>
          <a:p>
            <a:pPr marL="457199">
              <a:lnSpc>
                <a:spcPts val="3097"/>
              </a:lnSpc>
            </a:pPr>
            <a:r>
              <a:rPr lang="en-US" sz="1999" baseline="0" b="0" i="0" dirty="0" spc="110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Pe un end-devic</a:t>
            </a:r>
            <a:r>
              <a:rPr lang="en-US" sz="1999" baseline="0" b="0" i="0" dirty="0" spc="806">
                <a:solidFill>
                  <a:srgbClr val="000000"/>
                </a:solidFill>
                <a:latin typeface="Arial" pitchFamily="0" charset="1"/>
              </a:rPr>
              <a:t>e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(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hos</a:t>
            </a:r>
            <a:r>
              <a:rPr lang="en-US" sz="1999" baseline="0" b="0" i="0" dirty="0" spc="812">
                <a:solidFill>
                  <a:srgbClr val="000000"/>
                </a:solidFill>
                <a:latin typeface="Arial" pitchFamily="0" charset="1"/>
              </a:rPr>
              <a:t>t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sau server)</a:t>
            </a:r>
          </a:p>
          <a:p>
            <a:pPr marL="914400">
              <a:lnSpc>
                <a:spcPts val="2470"/>
              </a:lnSpc>
            </a:pPr>
            <a:r>
              <a:rPr lang="en-US" sz="1800" baseline="0" b="0" i="0" dirty="0" spc="117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ZoneAlarm</a:t>
            </a:r>
          </a:p>
          <a:p>
            <a:pPr marL="914400">
              <a:lnSpc>
                <a:spcPts val="2640"/>
              </a:lnSpc>
            </a:pPr>
            <a:r>
              <a:rPr lang="en-US" sz="1999" baseline="0" b="0" i="0" dirty="0" spc="110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Windows Firewall</a:t>
            </a:r>
          </a:p>
          <a:p>
            <a:pPr marL="914400">
              <a:lnSpc>
                <a:spcPts val="2447"/>
              </a:lnSpc>
            </a:pPr>
            <a:r>
              <a:rPr lang="en-US" sz="1800" baseline="0" b="0" i="0" dirty="0" spc="117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Netfilter/iptables</a:t>
            </a:r>
          </a:p>
        </p:txBody>
      </p:sp>
      <p:sp>
        <p:nvSpPr>
          <p:cNvPr id="372" name="Rectangle 372"/>
          <p:cNvSpPr/>
          <p:nvPr/>
        </p:nvSpPr>
        <p:spPr>
          <a:xfrm rot="0" flipH="0" flipV="0">
            <a:off x="597673" y="6444997"/>
            <a:ext cx="11048223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930052" algn="l"/>
              </a:tabLst>
            </a:pPr>
            <a:r>
              <a:rPr lang="en-US" sz="1200" baseline="0" b="0" i="0" dirty="0" spc="0">
                <a:solidFill>
                  <a:srgbClr val="898989"/>
                </a:solidFill>
                <a:latin typeface="Arial" pitchFamily="0" charset="1"/>
              </a:rPr>
              <a:t>11/8/23	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373" name="Freeform 373"/>
          <p:cNvSpPr/>
          <p:nvPr/>
        </p:nvSpPr>
        <p:spPr>
          <a:xfrm rot="0" flipH="0" flipV="0">
            <a:off x="0" y="0"/>
            <a:ext cx="12188952" cy="6858000"/>
          </a:xfrm>
          <a:custGeom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" name="Freeform 374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5" name="Picture 102"/>
          <p:cNvPicPr>
            <a:picLocks noChangeAspect="0" noChangeArrowheads="1"/>
          </p:cNvPicPr>
          <p:nvPr/>
        </p:nvPicPr>
        <p:blipFill>
          <a:blip r:embed="rId3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099495" y="809975"/>
            <a:ext cx="642256" cy="769786"/>
          </a:xfrm>
          <a:prstGeom prst="rect">
            <a:avLst/>
          </a:prstGeom>
          <a:noFill/>
          <a:extLst/>
        </p:spPr>
      </p:pic>
      <p:pic>
        <p:nvPicPr>
          <p:cNvPr id="376" name="Picture 103"/>
          <p:cNvPicPr>
            <a:picLocks noChangeAspect="0" noChangeArrowheads="1"/>
          </p:cNvPicPr>
          <p:nvPr/>
        </p:nvPicPr>
        <p:blipFill>
          <a:blip r:embed="rId3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6233" y="1"/>
            <a:ext cx="995995" cy="471588"/>
          </a:xfrm>
          <a:prstGeom prst="rect">
            <a:avLst/>
          </a:prstGeom>
          <a:noFill/>
          <a:extLst/>
        </p:spPr>
      </p:pic>
      <p:sp>
        <p:nvSpPr>
          <p:cNvPr id="377" name="Rectangle 377"/>
          <p:cNvSpPr/>
          <p:nvPr/>
        </p:nvSpPr>
        <p:spPr>
          <a:xfrm rot="0" flipH="0" flipV="0">
            <a:off x="597673" y="870205"/>
            <a:ext cx="9325830" cy="512288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De ce avem nevoie de firewall-uri</a:t>
            </a:r>
          </a:p>
          <a:p>
            <a:pPr marL="0">
              <a:lnSpc>
                <a:spcPts val="5250"/>
              </a:lnSpc>
            </a:pPr>
            <a:r>
              <a:rPr lang="en-US" sz="2599" baseline="0" b="0" i="0" dirty="0" spc="88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599" baseline="0" b="0" i="0" dirty="0" spc="0">
                <a:solidFill>
                  <a:srgbClr val="000000"/>
                </a:solidFill>
                <a:latin typeface="Arial" pitchFamily="0" charset="1"/>
              </a:rPr>
              <a:t>Internetul nu este un loc sigur</a:t>
            </a:r>
          </a:p>
          <a:p>
            <a:pPr marL="0">
              <a:lnSpc>
                <a:spcPts val="3503"/>
              </a:lnSpc>
            </a:pPr>
            <a:r>
              <a:rPr lang="en-US" sz="2599" baseline="0" b="0" i="0" dirty="0" spc="88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599" baseline="0" b="0" i="0" dirty="0" spc="0">
                <a:solidFill>
                  <a:srgbClr val="000000"/>
                </a:solidFill>
                <a:latin typeface="Arial" pitchFamily="0" charset="1"/>
              </a:rPr>
              <a:t>Re</a:t>
            </a:r>
            <a:r>
              <a:rPr lang="en-US" sz="2599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2599" baseline="0" b="0" i="0" dirty="0" spc="0">
                <a:solidFill>
                  <a:srgbClr val="000000"/>
                </a:solidFill>
                <a:latin typeface="Arial" pitchFamily="0" charset="1"/>
              </a:rPr>
              <a:t>eaua local</a:t>
            </a:r>
            <a:r>
              <a:rPr lang="en-US" sz="2599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599" baseline="0" b="0" i="0" dirty="0" spc="0">
                <a:solidFill>
                  <a:srgbClr val="000000"/>
                </a:solidFill>
                <a:latin typeface="Arial" pitchFamily="0" charset="1"/>
              </a:rPr>
              <a:t> poate fi oricând </a:t>
            </a:r>
            <a:r>
              <a:rPr lang="en-US" sz="2599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2599" baseline="0" b="0" i="0" dirty="0" spc="0">
                <a:solidFill>
                  <a:srgbClr val="000000"/>
                </a:solidFill>
                <a:latin typeface="Arial" pitchFamily="0" charset="1"/>
              </a:rPr>
              <a:t>inta unui atac:</a:t>
            </a:r>
          </a:p>
          <a:p>
            <a:pPr marL="457199">
              <a:lnSpc>
                <a:spcPts val="2590"/>
              </a:lnSpc>
            </a:pPr>
            <a:r>
              <a:rPr lang="en-US" sz="2199" baseline="0" b="0" i="0" dirty="0" spc="103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De recunoa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ș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tere</a:t>
            </a:r>
          </a:p>
          <a:p>
            <a:pPr marL="914400">
              <a:lnSpc>
                <a:spcPts val="2327"/>
              </a:lnSpc>
            </a:pPr>
            <a:r>
              <a:rPr lang="en-US" sz="1899" baseline="0" b="0" i="0" dirty="0" spc="1135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899" baseline="0" b="0" i="0" dirty="0" spc="0">
                <a:solidFill>
                  <a:srgbClr val="000000"/>
                </a:solidFill>
                <a:latin typeface="Arial" pitchFamily="0" charset="1"/>
              </a:rPr>
              <a:t>Ping sweep</a:t>
            </a:r>
          </a:p>
          <a:p>
            <a:pPr marL="914400">
              <a:lnSpc>
                <a:spcPts val="2303"/>
              </a:lnSpc>
            </a:pPr>
            <a:r>
              <a:rPr lang="en-US" sz="1899" baseline="0" b="0" i="0" dirty="0" spc="1135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899" baseline="0" b="0" i="0" dirty="0" spc="0">
                <a:solidFill>
                  <a:srgbClr val="000000"/>
                </a:solidFill>
                <a:latin typeface="Arial" pitchFamily="0" charset="1"/>
              </a:rPr>
              <a:t>Sniffing</a:t>
            </a:r>
          </a:p>
          <a:p>
            <a:pPr marL="914400">
              <a:lnSpc>
                <a:spcPts val="2304"/>
              </a:lnSpc>
            </a:pPr>
            <a:r>
              <a:rPr lang="en-US" sz="1899" baseline="0" b="0" i="0" dirty="0" spc="1135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899" baseline="0" b="0" i="0" dirty="0" spc="0">
                <a:solidFill>
                  <a:srgbClr val="000000"/>
                </a:solidFill>
                <a:latin typeface="Arial" pitchFamily="0" charset="1"/>
              </a:rPr>
              <a:t>Port scan</a:t>
            </a:r>
          </a:p>
          <a:p>
            <a:pPr marL="457199">
              <a:lnSpc>
                <a:spcPts val="2664"/>
              </a:lnSpc>
            </a:pPr>
            <a:r>
              <a:rPr lang="en-US" sz="2199" baseline="0" b="0" i="0" dirty="0" spc="103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De Do</a:t>
            </a:r>
            <a:r>
              <a:rPr lang="en-US" sz="2199" baseline="0" b="0" i="0" dirty="0" spc="751">
                <a:solidFill>
                  <a:srgbClr val="000000"/>
                </a:solidFill>
                <a:latin typeface="Arial" pitchFamily="0" charset="1"/>
              </a:rPr>
              <a:t>S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(Denia</a:t>
            </a:r>
            <a:r>
              <a:rPr lang="en-US" sz="2199" baseline="0" b="0" i="0" dirty="0" spc="751">
                <a:solidFill>
                  <a:srgbClr val="000000"/>
                </a:solidFill>
                <a:latin typeface="Arial" pitchFamily="0" charset="1"/>
              </a:rPr>
              <a:t>l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of Service) sau DDo</a:t>
            </a:r>
            <a:r>
              <a:rPr lang="en-US" sz="2199" baseline="0" b="0" i="0" dirty="0" spc="751">
                <a:solidFill>
                  <a:srgbClr val="000000"/>
                </a:solidFill>
                <a:latin typeface="Arial" pitchFamily="0" charset="1"/>
              </a:rPr>
              <a:t>S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(Distribute</a:t>
            </a:r>
            <a:r>
              <a:rPr lang="en-US" sz="2199" baseline="0" b="0" i="0" dirty="0" spc="745">
                <a:solidFill>
                  <a:srgbClr val="000000"/>
                </a:solidFill>
                <a:latin typeface="Arial" pitchFamily="0" charset="1"/>
              </a:rPr>
              <a:t>d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DoS)</a:t>
            </a:r>
          </a:p>
          <a:p>
            <a:pPr marL="914400">
              <a:lnSpc>
                <a:spcPts val="2327"/>
              </a:lnSpc>
            </a:pPr>
            <a:r>
              <a:rPr lang="en-US" sz="1899" baseline="0" b="0" i="0" dirty="0" spc="1135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899" baseline="0" b="0" i="0" dirty="0" spc="0">
                <a:solidFill>
                  <a:srgbClr val="000000"/>
                </a:solidFill>
                <a:latin typeface="Arial" pitchFamily="0" charset="1"/>
              </a:rPr>
              <a:t>Smur</a:t>
            </a:r>
            <a:r>
              <a:rPr lang="en-US" sz="1899" baseline="0" b="0" i="0" dirty="0" spc="652">
                <a:solidFill>
                  <a:srgbClr val="000000"/>
                </a:solidFill>
                <a:latin typeface="Arial" pitchFamily="0" charset="1"/>
              </a:rPr>
              <a:t>f</a:t>
            </a:r>
            <a:r>
              <a:rPr lang="en-US" sz="1899" baseline="0" b="0" i="0" dirty="0" spc="0">
                <a:solidFill>
                  <a:srgbClr val="000000"/>
                </a:solidFill>
                <a:latin typeface="Arial" pitchFamily="0" charset="1"/>
              </a:rPr>
              <a:t>attack</a:t>
            </a:r>
          </a:p>
          <a:p>
            <a:pPr marL="914400">
              <a:lnSpc>
                <a:spcPts val="2304"/>
              </a:lnSpc>
            </a:pPr>
            <a:r>
              <a:rPr lang="en-US" sz="1899" baseline="0" b="0" i="0" dirty="0" spc="1135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899" baseline="0" b="0" i="0" dirty="0" spc="0">
                <a:solidFill>
                  <a:srgbClr val="000000"/>
                </a:solidFill>
                <a:latin typeface="Arial" pitchFamily="0" charset="1"/>
              </a:rPr>
              <a:t>SYN flood</a:t>
            </a:r>
          </a:p>
          <a:p>
            <a:pPr marL="457199">
              <a:lnSpc>
                <a:spcPts val="2568"/>
              </a:lnSpc>
            </a:pPr>
            <a:r>
              <a:rPr lang="en-US" sz="2199" baseline="0" b="0" i="0" dirty="0" spc="103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De acces</a:t>
            </a:r>
          </a:p>
          <a:p>
            <a:pPr marL="914400">
              <a:lnSpc>
                <a:spcPts val="2327"/>
              </a:lnSpc>
            </a:pPr>
            <a:r>
              <a:rPr lang="en-US" sz="1899" baseline="0" b="0" i="0" dirty="0" spc="1135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899" baseline="0" b="0" i="0" dirty="0" spc="0">
                <a:solidFill>
                  <a:srgbClr val="000000"/>
                </a:solidFill>
                <a:latin typeface="Arial" pitchFamily="0" charset="1"/>
              </a:rPr>
              <a:t>Atacarea unei parole (cu dic</a:t>
            </a:r>
            <a:r>
              <a:rPr lang="en-US" sz="1899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1899" baseline="0" b="0" i="0" dirty="0" spc="0">
                <a:solidFill>
                  <a:srgbClr val="000000"/>
                </a:solidFill>
                <a:latin typeface="Arial" pitchFamily="0" charset="1"/>
              </a:rPr>
              <a:t>ionar sau brute-force)</a:t>
            </a:r>
          </a:p>
          <a:p>
            <a:pPr marL="914400">
              <a:lnSpc>
                <a:spcPts val="2304"/>
              </a:lnSpc>
            </a:pPr>
            <a:r>
              <a:rPr lang="en-US" sz="1899" baseline="0" b="0" i="0" dirty="0" spc="1135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899" baseline="0" b="0" i="0" dirty="0" spc="0">
                <a:solidFill>
                  <a:srgbClr val="000000"/>
                </a:solidFill>
                <a:latin typeface="Arial" pitchFamily="0" charset="1"/>
              </a:rPr>
              <a:t>Buffer overflow</a:t>
            </a:r>
          </a:p>
          <a:p>
            <a:pPr marL="914400">
              <a:lnSpc>
                <a:spcPts val="2400"/>
              </a:lnSpc>
            </a:pPr>
            <a:r>
              <a:rPr lang="en-US" sz="1899" baseline="0" b="0" i="0" dirty="0" spc="1135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899" baseline="0" b="0" i="0" dirty="0" spc="0">
                <a:solidFill>
                  <a:srgbClr val="000000"/>
                </a:solidFill>
                <a:latin typeface="Arial" pitchFamily="0" charset="1"/>
              </a:rPr>
              <a:t>Man-in-the-middle</a:t>
            </a:r>
          </a:p>
        </p:txBody>
      </p:sp>
      <p:sp>
        <p:nvSpPr>
          <p:cNvPr id="378" name="Rectangle 378"/>
          <p:cNvSpPr/>
          <p:nvPr/>
        </p:nvSpPr>
        <p:spPr>
          <a:xfrm rot="0" flipH="0" flipV="0">
            <a:off x="597673" y="6444997"/>
            <a:ext cx="11047473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899889" algn="l"/>
              </a:tabLst>
            </a:pPr>
            <a:r>
              <a:rPr lang="en-US" sz="1200" baseline="0" b="0" i="0" dirty="0" spc="0">
                <a:solidFill>
                  <a:srgbClr val="898989"/>
                </a:solidFill>
                <a:latin typeface="Arial" pitchFamily="0" charset="1"/>
              </a:rPr>
              <a:t>11/8/23	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379" name="Freeform 379"/>
          <p:cNvSpPr/>
          <p:nvPr/>
        </p:nvSpPr>
        <p:spPr>
          <a:xfrm rot="0" flipH="0" flipV="0">
            <a:off x="0" y="0"/>
            <a:ext cx="12188952" cy="6858000"/>
          </a:xfrm>
          <a:custGeom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0" name="Freeform 380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81" name="Picture 102"/>
          <p:cNvPicPr>
            <a:picLocks noChangeAspect="0" noChangeArrowheads="1"/>
          </p:cNvPicPr>
          <p:nvPr/>
        </p:nvPicPr>
        <p:blipFill>
          <a:blip r:embed="rId3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099495" y="809975"/>
            <a:ext cx="642256" cy="769786"/>
          </a:xfrm>
          <a:prstGeom prst="rect">
            <a:avLst/>
          </a:prstGeom>
          <a:noFill/>
          <a:extLst/>
        </p:spPr>
      </p:pic>
      <p:pic>
        <p:nvPicPr>
          <p:cNvPr id="382" name="Picture 103"/>
          <p:cNvPicPr>
            <a:picLocks noChangeAspect="0" noChangeArrowheads="1"/>
          </p:cNvPicPr>
          <p:nvPr/>
        </p:nvPicPr>
        <p:blipFill>
          <a:blip r:embed="rId3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6233" y="1"/>
            <a:ext cx="995995" cy="471588"/>
          </a:xfrm>
          <a:prstGeom prst="rect">
            <a:avLst/>
          </a:prstGeom>
          <a:noFill/>
          <a:extLst/>
        </p:spPr>
      </p:pic>
      <p:sp>
        <p:nvSpPr>
          <p:cNvPr id="383" name="Rectangle 383"/>
          <p:cNvSpPr/>
          <p:nvPr/>
        </p:nvSpPr>
        <p:spPr>
          <a:xfrm rot="0" flipH="0" flipV="0">
            <a:off x="597673" y="870205"/>
            <a:ext cx="11064123" cy="39067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Rolul unui firewall</a:t>
            </a:r>
          </a:p>
          <a:p>
            <a:pPr marL="0">
              <a:lnSpc>
                <a:spcPts val="5707"/>
              </a:lnSpc>
            </a:pPr>
            <a:r>
              <a:rPr lang="en-US" sz="2800" baseline="0" b="0" i="0" dirty="0" spc="81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Atac de recunoa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ș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tere</a:t>
            </a:r>
          </a:p>
          <a:p>
            <a:pPr marL="457199">
              <a:lnSpc>
                <a:spcPts val="3094"/>
              </a:lnSpc>
            </a:pPr>
            <a:r>
              <a:rPr lang="en-US" sz="2400" baseline="0" b="0" i="0" dirty="0" spc="96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Atacatorul încearc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 s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 descopere ma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ș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ini 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ș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i serviciile de pe acestea</a:t>
            </a:r>
          </a:p>
          <a:p>
            <a:pPr marL="457199">
              <a:lnSpc>
                <a:spcPts val="3095"/>
              </a:lnSpc>
            </a:pPr>
            <a:r>
              <a:rPr lang="en-US" sz="2400" baseline="0" b="0" i="0" dirty="0" spc="96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Exemplu: ICMP ech</a:t>
            </a:r>
            <a:r>
              <a:rPr lang="en-US" sz="2400" baseline="0" b="0" i="0" dirty="0" spc="810">
                <a:solidFill>
                  <a:srgbClr val="000000"/>
                </a:solidFill>
                <a:latin typeface="Arial" pitchFamily="0" charset="1"/>
              </a:rPr>
              <a:t>o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reques</a:t>
            </a:r>
            <a:r>
              <a:rPr lang="en-US" sz="2400" baseline="0" b="0" i="0" dirty="0" spc="806">
                <a:solidFill>
                  <a:srgbClr val="000000"/>
                </a:solidFill>
                <a:latin typeface="Arial" pitchFamily="0" charset="1"/>
              </a:rPr>
              <a:t>t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c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tre o adres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 de broadcas</a:t>
            </a:r>
            <a:r>
              <a:rPr lang="en-US" sz="2400" baseline="0" b="0" i="0" dirty="0" spc="804">
                <a:solidFill>
                  <a:srgbClr val="000000"/>
                </a:solidFill>
                <a:latin typeface="Arial" pitchFamily="0" charset="1"/>
              </a:rPr>
              <a:t>t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descoper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 </a:t>
            </a:r>
          </a:p>
          <a:p>
            <a:pPr marL="685800">
              <a:lnSpc>
                <a:spcPts val="2616"/>
              </a:lnSpc>
            </a:pP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toate ma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ș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inile din re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ea</a:t>
            </a:r>
          </a:p>
          <a:p>
            <a:pPr marL="457199">
              <a:lnSpc>
                <a:spcPts val="3096"/>
              </a:lnSpc>
            </a:pPr>
            <a:r>
              <a:rPr lang="en-US" sz="2400" baseline="0" b="0" i="0" dirty="0" spc="96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Un Firewall poate:</a:t>
            </a:r>
          </a:p>
          <a:p>
            <a:pPr marL="914400">
              <a:lnSpc>
                <a:spcPts val="2686"/>
              </a:lnSpc>
            </a:pPr>
            <a:r>
              <a:rPr lang="en-US" sz="1999" baseline="0" b="0" i="0" dirty="0" spc="110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Bloca porturile vulnerabile</a:t>
            </a:r>
          </a:p>
          <a:p>
            <a:pPr marL="914400">
              <a:lnSpc>
                <a:spcPts val="2616"/>
              </a:lnSpc>
            </a:pPr>
            <a:r>
              <a:rPr lang="en-US" sz="1999" baseline="0" b="0" i="0" dirty="0" spc="110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Bloca ini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ierea din exterior a conexiunilor</a:t>
            </a:r>
          </a:p>
          <a:p>
            <a:pPr marL="914400">
              <a:lnSpc>
                <a:spcPts val="2688"/>
              </a:lnSpc>
            </a:pPr>
            <a:r>
              <a:rPr lang="en-US" sz="1999" baseline="0" b="0" i="0" dirty="0" spc="110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Bloca r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spunsul la ICMP ech</a:t>
            </a:r>
            <a:r>
              <a:rPr lang="en-US" sz="1999" baseline="0" b="0" i="0" dirty="0" spc="686">
                <a:solidFill>
                  <a:srgbClr val="000000"/>
                </a:solidFill>
                <a:latin typeface="Arial" pitchFamily="0" charset="1"/>
              </a:rPr>
              <a:t>o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request</a:t>
            </a:r>
          </a:p>
        </p:txBody>
      </p:sp>
      <p:sp>
        <p:nvSpPr>
          <p:cNvPr id="384" name="Rectangle 384"/>
          <p:cNvSpPr/>
          <p:nvPr/>
        </p:nvSpPr>
        <p:spPr>
          <a:xfrm rot="0" flipH="0" flipV="0">
            <a:off x="597673" y="6444997"/>
            <a:ext cx="11047473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899889" algn="l"/>
              </a:tabLst>
            </a:pPr>
            <a:r>
              <a:rPr lang="en-US" sz="1200" baseline="0" b="0" i="0" dirty="0" spc="0">
                <a:solidFill>
                  <a:srgbClr val="898989"/>
                </a:solidFill>
                <a:latin typeface="Arial" pitchFamily="0" charset="1"/>
              </a:rPr>
              <a:t>11/8/23	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385" name="Freeform 385"/>
          <p:cNvSpPr/>
          <p:nvPr/>
        </p:nvSpPr>
        <p:spPr>
          <a:xfrm rot="0" flipH="0" flipV="0">
            <a:off x="0" y="0"/>
            <a:ext cx="12188952" cy="6858000"/>
          </a:xfrm>
          <a:custGeom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" name="Freeform 386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87" name="Picture 102"/>
          <p:cNvPicPr>
            <a:picLocks noChangeAspect="0" noChangeArrowheads="1"/>
          </p:cNvPicPr>
          <p:nvPr/>
        </p:nvPicPr>
        <p:blipFill>
          <a:blip r:embed="rId3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099495" y="809975"/>
            <a:ext cx="642256" cy="769786"/>
          </a:xfrm>
          <a:prstGeom prst="rect">
            <a:avLst/>
          </a:prstGeom>
          <a:noFill/>
          <a:extLst/>
        </p:spPr>
      </p:pic>
      <p:pic>
        <p:nvPicPr>
          <p:cNvPr id="388" name="Picture 103"/>
          <p:cNvPicPr>
            <a:picLocks noChangeAspect="0" noChangeArrowheads="1"/>
          </p:cNvPicPr>
          <p:nvPr/>
        </p:nvPicPr>
        <p:blipFill>
          <a:blip r:embed="rId3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6233" y="1"/>
            <a:ext cx="995995" cy="471588"/>
          </a:xfrm>
          <a:prstGeom prst="rect">
            <a:avLst/>
          </a:prstGeom>
          <a:noFill/>
          <a:extLst/>
        </p:spPr>
      </p:pic>
      <p:sp>
        <p:nvSpPr>
          <p:cNvPr id="389" name="Rectangle 389"/>
          <p:cNvSpPr/>
          <p:nvPr/>
        </p:nvSpPr>
        <p:spPr>
          <a:xfrm rot="0" flipH="0" flipV="0">
            <a:off x="597673" y="870205"/>
            <a:ext cx="10272049" cy="3842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Rolul unui firewall</a:t>
            </a:r>
          </a:p>
          <a:p>
            <a:pPr marL="0">
              <a:lnSpc>
                <a:spcPts val="5707"/>
              </a:lnSpc>
            </a:pPr>
            <a:r>
              <a:rPr lang="en-US" sz="2800" baseline="0" b="0" i="0" dirty="0" spc="81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Atac Do</a:t>
            </a:r>
            <a:r>
              <a:rPr lang="en-US" sz="2800" baseline="0" b="0" i="0" dirty="0" spc="955">
                <a:solidFill>
                  <a:srgbClr val="000000"/>
                </a:solidFill>
                <a:latin typeface="Arial" pitchFamily="0" charset="1"/>
              </a:rPr>
              <a:t>S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sau DDoS</a:t>
            </a:r>
          </a:p>
          <a:p>
            <a:pPr marL="457199">
              <a:lnSpc>
                <a:spcPts val="3094"/>
              </a:lnSpc>
            </a:pPr>
            <a:r>
              <a:rPr lang="en-US" sz="2400" baseline="0" b="0" i="0" dirty="0" spc="96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În general bazate pe generarea unei cantit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ăț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i mari de trafic ce </a:t>
            </a:r>
          </a:p>
          <a:p>
            <a:pPr marL="685800">
              <a:lnSpc>
                <a:spcPts val="2592"/>
              </a:lnSpc>
            </a:pP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supraîncarc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 re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eaua sau serverul</a:t>
            </a:r>
          </a:p>
          <a:p>
            <a:pPr marL="457199">
              <a:lnSpc>
                <a:spcPts val="3119"/>
              </a:lnSpc>
            </a:pPr>
            <a:r>
              <a:rPr lang="en-US" sz="2400" baseline="0" b="0" i="0" dirty="0" spc="96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Din cauza supraînc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rc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rii, traficul risc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 s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 fie ignorat</a:t>
            </a:r>
          </a:p>
          <a:p>
            <a:pPr marL="457199">
              <a:lnSpc>
                <a:spcPts val="3096"/>
              </a:lnSpc>
            </a:pPr>
            <a:r>
              <a:rPr lang="en-US" sz="2400" baseline="0" b="0" i="0" dirty="0" spc="96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Un Firewall poate:</a:t>
            </a:r>
          </a:p>
          <a:p>
            <a:pPr marL="914400">
              <a:lnSpc>
                <a:spcPts val="2686"/>
              </a:lnSpc>
            </a:pPr>
            <a:r>
              <a:rPr lang="en-US" sz="1999" baseline="0" b="0" i="0" dirty="0" spc="110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Monitoriza num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rul sesiunilor TCP Half-Open c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tre un server 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ș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i le poate </a:t>
            </a:r>
          </a:p>
          <a:p>
            <a:pPr marL="1143000">
              <a:lnSpc>
                <a:spcPts val="2111"/>
              </a:lnSpc>
            </a:pP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închide dac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 trec de un prag</a:t>
            </a:r>
          </a:p>
          <a:p>
            <a:pPr marL="914400">
              <a:lnSpc>
                <a:spcPts val="2688"/>
              </a:lnSpc>
            </a:pPr>
            <a:r>
              <a:rPr lang="en-US" sz="1999" baseline="0" b="0" i="0" dirty="0" spc="110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Bloca directe</a:t>
            </a:r>
            <a:r>
              <a:rPr lang="en-US" sz="1999" baseline="0" b="0" i="0" dirty="0" spc="682">
                <a:solidFill>
                  <a:srgbClr val="000000"/>
                </a:solidFill>
                <a:latin typeface="Arial" pitchFamily="0" charset="1"/>
              </a:rPr>
              <a:t>d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broadcasts</a:t>
            </a:r>
          </a:p>
        </p:txBody>
      </p:sp>
      <p:sp>
        <p:nvSpPr>
          <p:cNvPr id="390" name="Rectangle 390"/>
          <p:cNvSpPr/>
          <p:nvPr/>
        </p:nvSpPr>
        <p:spPr>
          <a:xfrm rot="0" flipH="0" flipV="0">
            <a:off x="597673" y="6444997"/>
            <a:ext cx="11046978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895127" algn="l"/>
              </a:tabLst>
            </a:pPr>
            <a:r>
              <a:rPr lang="en-US" sz="1200" baseline="0" b="0" i="0" dirty="0" spc="0">
                <a:solidFill>
                  <a:srgbClr val="898989"/>
                </a:solidFill>
                <a:latin typeface="Arial" pitchFamily="0" charset="1"/>
              </a:rPr>
              <a:t>11/8/23	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391" name="Freeform 391"/>
          <p:cNvSpPr/>
          <p:nvPr/>
        </p:nvSpPr>
        <p:spPr>
          <a:xfrm rot="0" flipH="0" flipV="0">
            <a:off x="0" y="0"/>
            <a:ext cx="12188952" cy="6858000"/>
          </a:xfrm>
          <a:custGeom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" name="Freeform 392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93" name="Picture 102"/>
          <p:cNvPicPr>
            <a:picLocks noChangeAspect="0" noChangeArrowheads="1"/>
          </p:cNvPicPr>
          <p:nvPr/>
        </p:nvPicPr>
        <p:blipFill>
          <a:blip r:embed="rId3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099495" y="809975"/>
            <a:ext cx="642256" cy="769786"/>
          </a:xfrm>
          <a:prstGeom prst="rect">
            <a:avLst/>
          </a:prstGeom>
          <a:noFill/>
          <a:extLst/>
        </p:spPr>
      </p:pic>
      <p:pic>
        <p:nvPicPr>
          <p:cNvPr id="394" name="Picture 103"/>
          <p:cNvPicPr>
            <a:picLocks noChangeAspect="0" noChangeArrowheads="1"/>
          </p:cNvPicPr>
          <p:nvPr/>
        </p:nvPicPr>
        <p:blipFill>
          <a:blip r:embed="rId3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6233" y="1"/>
            <a:ext cx="995995" cy="471588"/>
          </a:xfrm>
          <a:prstGeom prst="rect">
            <a:avLst/>
          </a:prstGeom>
          <a:noFill/>
          <a:extLst/>
        </p:spPr>
      </p:pic>
      <p:sp>
        <p:nvSpPr>
          <p:cNvPr id="395" name="Freeform 395"/>
          <p:cNvSpPr/>
          <p:nvPr/>
        </p:nvSpPr>
        <p:spPr>
          <a:xfrm rot="0" flipH="0" flipV="0">
            <a:off x="2135559" y="3471801"/>
            <a:ext cx="2328563" cy="524293"/>
          </a:xfrm>
          <a:custGeom>
            <a:pathLst>
              <a:path w="2328563" h="524293">
                <a:moveTo>
                  <a:pt x="0" y="87382"/>
                </a:moveTo>
                <a:cubicBezTo>
                  <a:pt x="0" y="39122"/>
                  <a:pt x="39122" y="0"/>
                  <a:pt x="87383" y="0"/>
                </a:cubicBezTo>
                <a:lnTo>
                  <a:pt x="2241182" y="0"/>
                </a:lnTo>
                <a:cubicBezTo>
                  <a:pt x="2289441" y="0"/>
                  <a:pt x="2328563" y="39122"/>
                  <a:pt x="2328563" y="87382"/>
                </a:cubicBezTo>
                <a:lnTo>
                  <a:pt x="2328563" y="436910"/>
                </a:lnTo>
                <a:cubicBezTo>
                  <a:pt x="2328563" y="485170"/>
                  <a:pt x="2289441" y="524293"/>
                  <a:pt x="2241182" y="524293"/>
                </a:cubicBezTo>
                <a:lnTo>
                  <a:pt x="87383" y="524293"/>
                </a:lnTo>
                <a:cubicBezTo>
                  <a:pt x="39122" y="524293"/>
                  <a:pt x="0" y="485170"/>
                  <a:pt x="0" y="436910"/>
                </a:cubicBezTo>
                <a:close/>
                <a:moveTo>
                  <a:pt x="1163258" y="3386199"/>
                </a:moveTo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6" name="Freeform 396"/>
          <p:cNvSpPr/>
          <p:nvPr/>
        </p:nvSpPr>
        <p:spPr>
          <a:xfrm rot="0" flipH="0" flipV="1">
            <a:off x="2135559" y="3471801"/>
            <a:ext cx="2328563" cy="524293"/>
          </a:xfrm>
          <a:custGeom>
            <a:pathLst>
              <a:path w="2328563" h="524293">
                <a:moveTo>
                  <a:pt x="0" y="436910"/>
                </a:moveTo>
                <a:cubicBezTo>
                  <a:pt x="0" y="485170"/>
                  <a:pt x="39122" y="524293"/>
                  <a:pt x="87382" y="524293"/>
                </a:cubicBezTo>
                <a:lnTo>
                  <a:pt x="2241181" y="524293"/>
                </a:lnTo>
                <a:cubicBezTo>
                  <a:pt x="2289441" y="524293"/>
                  <a:pt x="2328563" y="485170"/>
                  <a:pt x="2328563" y="436910"/>
                </a:cubicBezTo>
                <a:lnTo>
                  <a:pt x="2328563" y="87382"/>
                </a:lnTo>
                <a:cubicBezTo>
                  <a:pt x="2328563" y="39122"/>
                  <a:pt x="2289441" y="0"/>
                  <a:pt x="2241181" y="0"/>
                </a:cubicBezTo>
                <a:lnTo>
                  <a:pt x="87382" y="0"/>
                </a:lnTo>
                <a:cubicBezTo>
                  <a:pt x="39122" y="0"/>
                  <a:pt x="0" y="39122"/>
                  <a:pt x="0" y="87382"/>
                </a:cubicBezTo>
                <a:close/>
                <a:moveTo>
                  <a:pt x="87382" y="524293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" name="Freeform 397"/>
          <p:cNvSpPr/>
          <p:nvPr/>
        </p:nvSpPr>
        <p:spPr>
          <a:xfrm rot="0" flipH="0" flipV="0">
            <a:off x="2135559" y="2882744"/>
            <a:ext cx="2328563" cy="524293"/>
          </a:xfrm>
          <a:custGeom>
            <a:pathLst>
              <a:path w="2328563" h="524293">
                <a:moveTo>
                  <a:pt x="0" y="87383"/>
                </a:moveTo>
                <a:cubicBezTo>
                  <a:pt x="0" y="39123"/>
                  <a:pt x="39122" y="0"/>
                  <a:pt x="87383" y="0"/>
                </a:cubicBezTo>
                <a:lnTo>
                  <a:pt x="2241182" y="0"/>
                </a:lnTo>
                <a:cubicBezTo>
                  <a:pt x="2289441" y="0"/>
                  <a:pt x="2328563" y="39123"/>
                  <a:pt x="2328563" y="87383"/>
                </a:cubicBezTo>
                <a:lnTo>
                  <a:pt x="2328563" y="436911"/>
                </a:lnTo>
                <a:cubicBezTo>
                  <a:pt x="2328563" y="485171"/>
                  <a:pt x="2289441" y="524293"/>
                  <a:pt x="2241182" y="524293"/>
                </a:cubicBezTo>
                <a:lnTo>
                  <a:pt x="87383" y="524293"/>
                </a:lnTo>
                <a:cubicBezTo>
                  <a:pt x="39122" y="524293"/>
                  <a:pt x="0" y="485171"/>
                  <a:pt x="0" y="436911"/>
                </a:cubicBezTo>
                <a:close/>
                <a:moveTo>
                  <a:pt x="1752314" y="3975256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8" name="Freeform 398"/>
          <p:cNvSpPr/>
          <p:nvPr/>
        </p:nvSpPr>
        <p:spPr>
          <a:xfrm rot="0" flipH="0" flipV="1">
            <a:off x="2135559" y="2882744"/>
            <a:ext cx="2328563" cy="524293"/>
          </a:xfrm>
          <a:custGeom>
            <a:pathLst>
              <a:path w="2328563" h="524293">
                <a:moveTo>
                  <a:pt x="0" y="436910"/>
                </a:moveTo>
                <a:cubicBezTo>
                  <a:pt x="0" y="485170"/>
                  <a:pt x="39122" y="524293"/>
                  <a:pt x="87382" y="524293"/>
                </a:cubicBezTo>
                <a:lnTo>
                  <a:pt x="2241181" y="524293"/>
                </a:lnTo>
                <a:cubicBezTo>
                  <a:pt x="2289441" y="524293"/>
                  <a:pt x="2328563" y="485170"/>
                  <a:pt x="2328563" y="436910"/>
                </a:cubicBezTo>
                <a:lnTo>
                  <a:pt x="2328563" y="87382"/>
                </a:lnTo>
                <a:cubicBezTo>
                  <a:pt x="2328563" y="39122"/>
                  <a:pt x="2289441" y="0"/>
                  <a:pt x="2241181" y="0"/>
                </a:cubicBezTo>
                <a:lnTo>
                  <a:pt x="87382" y="0"/>
                </a:lnTo>
                <a:cubicBezTo>
                  <a:pt x="39122" y="0"/>
                  <a:pt x="0" y="39122"/>
                  <a:pt x="0" y="87382"/>
                </a:cubicBezTo>
                <a:close/>
                <a:moveTo>
                  <a:pt x="87382" y="524293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9" name="Freeform 399"/>
          <p:cNvSpPr/>
          <p:nvPr/>
        </p:nvSpPr>
        <p:spPr>
          <a:xfrm rot="0" flipH="0" flipV="0">
            <a:off x="2135559" y="2292516"/>
            <a:ext cx="2328563" cy="525466"/>
          </a:xfrm>
          <a:custGeom>
            <a:pathLst>
              <a:path w="2328563" h="525466">
                <a:moveTo>
                  <a:pt x="0" y="87578"/>
                </a:moveTo>
                <a:cubicBezTo>
                  <a:pt x="0" y="39210"/>
                  <a:pt x="39210" y="0"/>
                  <a:pt x="87579" y="0"/>
                </a:cubicBezTo>
                <a:lnTo>
                  <a:pt x="2240985" y="0"/>
                </a:lnTo>
                <a:cubicBezTo>
                  <a:pt x="2289353" y="0"/>
                  <a:pt x="2328563" y="39210"/>
                  <a:pt x="2328563" y="87578"/>
                </a:cubicBezTo>
                <a:lnTo>
                  <a:pt x="2328563" y="437887"/>
                </a:lnTo>
                <a:cubicBezTo>
                  <a:pt x="2328563" y="486255"/>
                  <a:pt x="2289353" y="525466"/>
                  <a:pt x="2240985" y="525466"/>
                </a:cubicBezTo>
                <a:lnTo>
                  <a:pt x="87579" y="525466"/>
                </a:lnTo>
                <a:cubicBezTo>
                  <a:pt x="39210" y="525466"/>
                  <a:pt x="0" y="486255"/>
                  <a:pt x="0" y="437887"/>
                </a:cubicBezTo>
                <a:close/>
                <a:moveTo>
                  <a:pt x="2342347" y="4565484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" name="Freeform 400"/>
          <p:cNvSpPr/>
          <p:nvPr/>
        </p:nvSpPr>
        <p:spPr>
          <a:xfrm rot="0" flipH="0" flipV="1">
            <a:off x="2135559" y="2292516"/>
            <a:ext cx="2328563" cy="525466"/>
          </a:xfrm>
          <a:custGeom>
            <a:pathLst>
              <a:path w="2328563" h="525466">
                <a:moveTo>
                  <a:pt x="0" y="437887"/>
                </a:moveTo>
                <a:cubicBezTo>
                  <a:pt x="0" y="486255"/>
                  <a:pt x="39210" y="525466"/>
                  <a:pt x="87578" y="525466"/>
                </a:cubicBezTo>
                <a:lnTo>
                  <a:pt x="2240985" y="525466"/>
                </a:lnTo>
                <a:cubicBezTo>
                  <a:pt x="2289353" y="525466"/>
                  <a:pt x="2328563" y="486255"/>
                  <a:pt x="2328563" y="437887"/>
                </a:cubicBezTo>
                <a:lnTo>
                  <a:pt x="2328563" y="87578"/>
                </a:lnTo>
                <a:cubicBezTo>
                  <a:pt x="2328563" y="39210"/>
                  <a:pt x="2289353" y="0"/>
                  <a:pt x="2240985" y="0"/>
                </a:cubicBezTo>
                <a:lnTo>
                  <a:pt x="87578" y="0"/>
                </a:lnTo>
                <a:cubicBezTo>
                  <a:pt x="39210" y="0"/>
                  <a:pt x="0" y="39210"/>
                  <a:pt x="0" y="87578"/>
                </a:cubicBezTo>
                <a:close/>
                <a:moveTo>
                  <a:pt x="87578" y="525466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1" name="Picture 401"/>
          <p:cNvPicPr>
            <a:picLocks noChangeAspect="0" noChangeArrowheads="1"/>
          </p:cNvPicPr>
          <p:nvPr/>
        </p:nvPicPr>
        <p:blipFill>
          <a:blip r:embed="rId4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75688" y="4023360"/>
            <a:ext cx="2447544" cy="646176"/>
          </a:xfrm>
          <a:prstGeom prst="rect">
            <a:avLst/>
          </a:prstGeom>
          <a:noFill/>
          <a:extLst/>
        </p:spPr>
      </p:pic>
      <p:pic>
        <p:nvPicPr>
          <p:cNvPr id="402" name="Picture 402"/>
          <p:cNvPicPr>
            <a:picLocks noChangeAspect="0" noChangeArrowheads="1"/>
          </p:cNvPicPr>
          <p:nvPr/>
        </p:nvPicPr>
        <p:blipFill>
          <a:blip r:embed="rId4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72639" y="4096512"/>
            <a:ext cx="1493519" cy="573023"/>
          </a:xfrm>
          <a:prstGeom prst="rect">
            <a:avLst/>
          </a:prstGeom>
          <a:noFill/>
          <a:extLst/>
        </p:spPr>
      </p:pic>
      <p:sp>
        <p:nvSpPr>
          <p:cNvPr id="403" name="Freeform 403"/>
          <p:cNvSpPr/>
          <p:nvPr/>
        </p:nvSpPr>
        <p:spPr>
          <a:xfrm rot="0" flipH="0" flipV="0">
            <a:off x="2135559" y="4060856"/>
            <a:ext cx="2328563" cy="524294"/>
          </a:xfrm>
          <a:custGeom>
            <a:pathLst>
              <a:path w="2328563" h="524294">
                <a:moveTo>
                  <a:pt x="0" y="87384"/>
                </a:moveTo>
                <a:cubicBezTo>
                  <a:pt x="0" y="39124"/>
                  <a:pt x="39122" y="0"/>
                  <a:pt x="87383" y="0"/>
                </a:cubicBezTo>
                <a:lnTo>
                  <a:pt x="2241182" y="0"/>
                </a:lnTo>
                <a:cubicBezTo>
                  <a:pt x="2289441" y="0"/>
                  <a:pt x="2328563" y="39124"/>
                  <a:pt x="2328563" y="87384"/>
                </a:cubicBezTo>
                <a:lnTo>
                  <a:pt x="2328563" y="436910"/>
                </a:lnTo>
                <a:cubicBezTo>
                  <a:pt x="2328563" y="485171"/>
                  <a:pt x="2289441" y="524294"/>
                  <a:pt x="2241182" y="524294"/>
                </a:cubicBezTo>
                <a:lnTo>
                  <a:pt x="87383" y="524294"/>
                </a:lnTo>
                <a:cubicBezTo>
                  <a:pt x="39122" y="524294"/>
                  <a:pt x="0" y="485171"/>
                  <a:pt x="0" y="436910"/>
                </a:cubicBezTo>
                <a:close/>
                <a:moveTo>
                  <a:pt x="574201" y="2797144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4" name="Freeform 404"/>
          <p:cNvSpPr/>
          <p:nvPr/>
        </p:nvSpPr>
        <p:spPr>
          <a:xfrm rot="0" flipH="0" flipV="1">
            <a:off x="2135559" y="4060856"/>
            <a:ext cx="2328563" cy="524293"/>
          </a:xfrm>
          <a:custGeom>
            <a:pathLst>
              <a:path w="2328563" h="524293">
                <a:moveTo>
                  <a:pt x="0" y="436910"/>
                </a:moveTo>
                <a:cubicBezTo>
                  <a:pt x="0" y="485170"/>
                  <a:pt x="39122" y="524293"/>
                  <a:pt x="87382" y="524293"/>
                </a:cubicBezTo>
                <a:lnTo>
                  <a:pt x="2241181" y="524293"/>
                </a:lnTo>
                <a:cubicBezTo>
                  <a:pt x="2289441" y="524293"/>
                  <a:pt x="2328563" y="485170"/>
                  <a:pt x="2328563" y="436910"/>
                </a:cubicBezTo>
                <a:lnTo>
                  <a:pt x="2328563" y="87382"/>
                </a:lnTo>
                <a:cubicBezTo>
                  <a:pt x="2328563" y="39122"/>
                  <a:pt x="2289441" y="0"/>
                  <a:pt x="2241181" y="0"/>
                </a:cubicBezTo>
                <a:lnTo>
                  <a:pt x="87382" y="0"/>
                </a:lnTo>
                <a:cubicBezTo>
                  <a:pt x="39122" y="0"/>
                  <a:pt x="0" y="39122"/>
                  <a:pt x="0" y="87382"/>
                </a:cubicBezTo>
                <a:close/>
                <a:moveTo>
                  <a:pt x="87382" y="524293"/>
                </a:moveTo>
              </a:path>
            </a:pathLst>
          </a:custGeom>
          <a:noFill/>
          <a:ln w="38100" cap="flat" cmpd="sng">
            <a:solidFill>
              <a:srgbClr val="ED7D31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5" name="Picture 405"/>
          <p:cNvPicPr>
            <a:picLocks noChangeAspect="0" noChangeArrowheads="1"/>
          </p:cNvPicPr>
          <p:nvPr/>
        </p:nvPicPr>
        <p:blipFill>
          <a:blip r:embed="rId4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75688" y="4611624"/>
            <a:ext cx="2447544" cy="646176"/>
          </a:xfrm>
          <a:prstGeom prst="rect">
            <a:avLst/>
          </a:prstGeom>
          <a:noFill/>
          <a:extLst/>
        </p:spPr>
      </p:pic>
      <p:pic>
        <p:nvPicPr>
          <p:cNvPr id="406" name="Picture 406"/>
          <p:cNvPicPr>
            <a:picLocks noChangeAspect="0" noChangeArrowheads="1"/>
          </p:cNvPicPr>
          <p:nvPr/>
        </p:nvPicPr>
        <p:blipFill>
          <a:blip r:embed="rId4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72639" y="4684777"/>
            <a:ext cx="1124711" cy="573023"/>
          </a:xfrm>
          <a:prstGeom prst="rect">
            <a:avLst/>
          </a:prstGeom>
          <a:noFill/>
          <a:extLst/>
        </p:spPr>
      </p:pic>
      <p:sp>
        <p:nvSpPr>
          <p:cNvPr id="407" name="Freeform 407"/>
          <p:cNvSpPr/>
          <p:nvPr/>
        </p:nvSpPr>
        <p:spPr>
          <a:xfrm rot="0" flipH="0" flipV="0">
            <a:off x="2135559" y="4649912"/>
            <a:ext cx="2328563" cy="523121"/>
          </a:xfrm>
          <a:custGeom>
            <a:pathLst>
              <a:path w="2328563" h="523121">
                <a:moveTo>
                  <a:pt x="0" y="87187"/>
                </a:moveTo>
                <a:cubicBezTo>
                  <a:pt x="0" y="39035"/>
                  <a:pt x="39035" y="0"/>
                  <a:pt x="87187" y="0"/>
                </a:cubicBezTo>
                <a:lnTo>
                  <a:pt x="2241377" y="0"/>
                </a:lnTo>
                <a:cubicBezTo>
                  <a:pt x="2289529" y="0"/>
                  <a:pt x="2328563" y="39035"/>
                  <a:pt x="2328563" y="87187"/>
                </a:cubicBezTo>
                <a:lnTo>
                  <a:pt x="2328563" y="435934"/>
                </a:lnTo>
                <a:cubicBezTo>
                  <a:pt x="2328563" y="484086"/>
                  <a:pt x="2289529" y="523121"/>
                  <a:pt x="2241377" y="523121"/>
                </a:cubicBezTo>
                <a:lnTo>
                  <a:pt x="87187" y="523121"/>
                </a:lnTo>
                <a:cubicBezTo>
                  <a:pt x="39035" y="523121"/>
                  <a:pt x="0" y="484086"/>
                  <a:pt x="0" y="435934"/>
                </a:cubicBezTo>
                <a:close/>
                <a:moveTo>
                  <a:pt x="-14658" y="2208088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8" name="Freeform 408"/>
          <p:cNvSpPr/>
          <p:nvPr/>
        </p:nvSpPr>
        <p:spPr>
          <a:xfrm rot="0" flipH="0" flipV="1">
            <a:off x="2135559" y="4649912"/>
            <a:ext cx="2328563" cy="523121"/>
          </a:xfrm>
          <a:custGeom>
            <a:pathLst>
              <a:path w="2328563" h="523121">
                <a:moveTo>
                  <a:pt x="0" y="435934"/>
                </a:moveTo>
                <a:cubicBezTo>
                  <a:pt x="0" y="484086"/>
                  <a:pt x="39034" y="523121"/>
                  <a:pt x="87186" y="523121"/>
                </a:cubicBezTo>
                <a:lnTo>
                  <a:pt x="2241377" y="523121"/>
                </a:lnTo>
                <a:cubicBezTo>
                  <a:pt x="2289528" y="523121"/>
                  <a:pt x="2328563" y="484086"/>
                  <a:pt x="2328563" y="435934"/>
                </a:cubicBezTo>
                <a:lnTo>
                  <a:pt x="2328563" y="87186"/>
                </a:lnTo>
                <a:cubicBezTo>
                  <a:pt x="2328563" y="39034"/>
                  <a:pt x="2289528" y="0"/>
                  <a:pt x="2241377" y="0"/>
                </a:cubicBezTo>
                <a:lnTo>
                  <a:pt x="87186" y="0"/>
                </a:lnTo>
                <a:cubicBezTo>
                  <a:pt x="39034" y="0"/>
                  <a:pt x="0" y="39034"/>
                  <a:pt x="0" y="87186"/>
                </a:cubicBezTo>
                <a:close/>
                <a:moveTo>
                  <a:pt x="87186" y="523121"/>
                </a:moveTo>
              </a:path>
            </a:pathLst>
          </a:custGeom>
          <a:noFill/>
          <a:ln w="38100" cap="flat" cmpd="sng">
            <a:solidFill>
              <a:srgbClr val="ED7D31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9" name="Freeform 409"/>
          <p:cNvSpPr/>
          <p:nvPr/>
        </p:nvSpPr>
        <p:spPr>
          <a:xfrm rot="0" flipH="0" flipV="0">
            <a:off x="2135559" y="5246264"/>
            <a:ext cx="2328563" cy="523120"/>
          </a:xfrm>
          <a:custGeom>
            <a:pathLst>
              <a:path w="2328563" h="523120">
                <a:moveTo>
                  <a:pt x="0" y="87185"/>
                </a:moveTo>
                <a:cubicBezTo>
                  <a:pt x="0" y="39035"/>
                  <a:pt x="39035" y="0"/>
                  <a:pt x="87187" y="0"/>
                </a:cubicBezTo>
                <a:lnTo>
                  <a:pt x="2241377" y="0"/>
                </a:lnTo>
                <a:cubicBezTo>
                  <a:pt x="2289529" y="0"/>
                  <a:pt x="2328563" y="39035"/>
                  <a:pt x="2328563" y="87185"/>
                </a:cubicBezTo>
                <a:lnTo>
                  <a:pt x="2328563" y="435934"/>
                </a:lnTo>
                <a:cubicBezTo>
                  <a:pt x="2328563" y="484085"/>
                  <a:pt x="2289529" y="523120"/>
                  <a:pt x="2241377" y="523120"/>
                </a:cubicBezTo>
                <a:lnTo>
                  <a:pt x="87187" y="523120"/>
                </a:lnTo>
                <a:cubicBezTo>
                  <a:pt x="39035" y="523120"/>
                  <a:pt x="0" y="484085"/>
                  <a:pt x="0" y="435934"/>
                </a:cubicBezTo>
                <a:close/>
                <a:moveTo>
                  <a:pt x="-611008" y="1611736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" name="Freeform 410"/>
          <p:cNvSpPr/>
          <p:nvPr/>
        </p:nvSpPr>
        <p:spPr>
          <a:xfrm rot="0" flipH="0" flipV="1">
            <a:off x="2135559" y="5246264"/>
            <a:ext cx="2328563" cy="523121"/>
          </a:xfrm>
          <a:custGeom>
            <a:pathLst>
              <a:path w="2328563" h="523121">
                <a:moveTo>
                  <a:pt x="0" y="435934"/>
                </a:moveTo>
                <a:cubicBezTo>
                  <a:pt x="0" y="484086"/>
                  <a:pt x="39034" y="523121"/>
                  <a:pt x="87186" y="523121"/>
                </a:cubicBezTo>
                <a:lnTo>
                  <a:pt x="2241377" y="523121"/>
                </a:lnTo>
                <a:cubicBezTo>
                  <a:pt x="2289528" y="523121"/>
                  <a:pt x="2328563" y="484086"/>
                  <a:pt x="2328563" y="435934"/>
                </a:cubicBezTo>
                <a:lnTo>
                  <a:pt x="2328563" y="87186"/>
                </a:lnTo>
                <a:cubicBezTo>
                  <a:pt x="2328563" y="39034"/>
                  <a:pt x="2289528" y="0"/>
                  <a:pt x="2241377" y="0"/>
                </a:cubicBezTo>
                <a:lnTo>
                  <a:pt x="87186" y="0"/>
                </a:lnTo>
                <a:cubicBezTo>
                  <a:pt x="39034" y="0"/>
                  <a:pt x="0" y="39034"/>
                  <a:pt x="0" y="87186"/>
                </a:cubicBezTo>
                <a:close/>
                <a:moveTo>
                  <a:pt x="87186" y="523121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" name="Freeform 411"/>
          <p:cNvSpPr/>
          <p:nvPr/>
        </p:nvSpPr>
        <p:spPr>
          <a:xfrm rot="0" flipH="0" flipV="0">
            <a:off x="2135559" y="5825678"/>
            <a:ext cx="2328563" cy="524293"/>
          </a:xfrm>
          <a:custGeom>
            <a:pathLst>
              <a:path w="2328563" h="524293">
                <a:moveTo>
                  <a:pt x="0" y="87383"/>
                </a:moveTo>
                <a:cubicBezTo>
                  <a:pt x="0" y="39123"/>
                  <a:pt x="39122" y="0"/>
                  <a:pt x="87383" y="0"/>
                </a:cubicBezTo>
                <a:lnTo>
                  <a:pt x="2241182" y="0"/>
                </a:lnTo>
                <a:cubicBezTo>
                  <a:pt x="2289441" y="0"/>
                  <a:pt x="2328563" y="39123"/>
                  <a:pt x="2328563" y="87383"/>
                </a:cubicBezTo>
                <a:lnTo>
                  <a:pt x="2328563" y="436911"/>
                </a:lnTo>
                <a:cubicBezTo>
                  <a:pt x="2328563" y="485171"/>
                  <a:pt x="2289441" y="524293"/>
                  <a:pt x="2241182" y="524293"/>
                </a:cubicBezTo>
                <a:lnTo>
                  <a:pt x="87383" y="524293"/>
                </a:lnTo>
                <a:cubicBezTo>
                  <a:pt x="39122" y="524293"/>
                  <a:pt x="0" y="485171"/>
                  <a:pt x="0" y="436911"/>
                </a:cubicBezTo>
                <a:close/>
                <a:moveTo>
                  <a:pt x="-1190620" y="1032322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" name="Freeform 412"/>
          <p:cNvSpPr/>
          <p:nvPr/>
        </p:nvSpPr>
        <p:spPr>
          <a:xfrm rot="0" flipH="0" flipV="1">
            <a:off x="2135559" y="5825678"/>
            <a:ext cx="2328563" cy="524293"/>
          </a:xfrm>
          <a:custGeom>
            <a:pathLst>
              <a:path w="2328563" h="524293">
                <a:moveTo>
                  <a:pt x="0" y="436910"/>
                </a:moveTo>
                <a:cubicBezTo>
                  <a:pt x="0" y="485170"/>
                  <a:pt x="39122" y="524293"/>
                  <a:pt x="87382" y="524293"/>
                </a:cubicBezTo>
                <a:lnTo>
                  <a:pt x="2241181" y="524293"/>
                </a:lnTo>
                <a:cubicBezTo>
                  <a:pt x="2289441" y="524293"/>
                  <a:pt x="2328563" y="485170"/>
                  <a:pt x="2328563" y="436910"/>
                </a:cubicBezTo>
                <a:lnTo>
                  <a:pt x="2328563" y="87382"/>
                </a:lnTo>
                <a:cubicBezTo>
                  <a:pt x="2328563" y="39122"/>
                  <a:pt x="2289441" y="0"/>
                  <a:pt x="2241181" y="0"/>
                </a:cubicBezTo>
                <a:lnTo>
                  <a:pt x="87382" y="0"/>
                </a:lnTo>
                <a:cubicBezTo>
                  <a:pt x="39122" y="0"/>
                  <a:pt x="0" y="39122"/>
                  <a:pt x="0" y="87382"/>
                </a:cubicBezTo>
                <a:close/>
                <a:moveTo>
                  <a:pt x="87382" y="524293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3" name="Picture 413"/>
          <p:cNvPicPr>
            <a:picLocks noChangeAspect="0" noChangeArrowheads="1"/>
          </p:cNvPicPr>
          <p:nvPr/>
        </p:nvPicPr>
        <p:blipFill>
          <a:blip r:embed="rId4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940808" y="3425952"/>
            <a:ext cx="2459735" cy="646176"/>
          </a:xfrm>
          <a:prstGeom prst="rect">
            <a:avLst/>
          </a:prstGeom>
          <a:noFill/>
          <a:extLst/>
        </p:spPr>
      </p:pic>
      <p:pic>
        <p:nvPicPr>
          <p:cNvPr id="414" name="Picture 414"/>
          <p:cNvPicPr>
            <a:picLocks noChangeAspect="0" noChangeArrowheads="1"/>
          </p:cNvPicPr>
          <p:nvPr/>
        </p:nvPicPr>
        <p:blipFill>
          <a:blip r:embed="rId4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937759" y="3499105"/>
            <a:ext cx="1301496" cy="573023"/>
          </a:xfrm>
          <a:prstGeom prst="rect">
            <a:avLst/>
          </a:prstGeom>
          <a:noFill/>
          <a:extLst/>
        </p:spPr>
      </p:pic>
      <p:sp>
        <p:nvSpPr>
          <p:cNvPr id="415" name="Freeform 415"/>
          <p:cNvSpPr/>
          <p:nvPr/>
        </p:nvSpPr>
        <p:spPr>
          <a:xfrm rot="0" flipH="0" flipV="0">
            <a:off x="5001080" y="3463333"/>
            <a:ext cx="2340001" cy="524292"/>
          </a:xfrm>
          <a:custGeom>
            <a:pathLst>
              <a:path w="2340001" h="524292">
                <a:moveTo>
                  <a:pt x="0" y="87382"/>
                </a:moveTo>
                <a:cubicBezTo>
                  <a:pt x="0" y="39122"/>
                  <a:pt x="39123" y="0"/>
                  <a:pt x="87381" y="0"/>
                </a:cubicBezTo>
                <a:lnTo>
                  <a:pt x="2252619" y="0"/>
                </a:lnTo>
                <a:cubicBezTo>
                  <a:pt x="2300878" y="0"/>
                  <a:pt x="2340001" y="39122"/>
                  <a:pt x="2340001" y="87382"/>
                </a:cubicBezTo>
                <a:lnTo>
                  <a:pt x="2340001" y="436911"/>
                </a:lnTo>
                <a:cubicBezTo>
                  <a:pt x="2340001" y="485170"/>
                  <a:pt x="2300878" y="524292"/>
                  <a:pt x="2252619" y="524292"/>
                </a:cubicBezTo>
                <a:lnTo>
                  <a:pt x="87381" y="524292"/>
                </a:lnTo>
                <a:cubicBezTo>
                  <a:pt x="39123" y="524292"/>
                  <a:pt x="0" y="485170"/>
                  <a:pt x="0" y="436911"/>
                </a:cubicBezTo>
                <a:close/>
                <a:moveTo>
                  <a:pt x="-1693795" y="3394667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6" name="Freeform 416"/>
          <p:cNvSpPr/>
          <p:nvPr/>
        </p:nvSpPr>
        <p:spPr>
          <a:xfrm rot="0" flipH="0" flipV="1">
            <a:off x="5001080" y="3463333"/>
            <a:ext cx="2340000" cy="524293"/>
          </a:xfrm>
          <a:custGeom>
            <a:pathLst>
              <a:path w="2340000" h="524293">
                <a:moveTo>
                  <a:pt x="0" y="436911"/>
                </a:moveTo>
                <a:cubicBezTo>
                  <a:pt x="0" y="485170"/>
                  <a:pt x="39122" y="524293"/>
                  <a:pt x="87381" y="524293"/>
                </a:cubicBezTo>
                <a:lnTo>
                  <a:pt x="2252618" y="524293"/>
                </a:lnTo>
                <a:cubicBezTo>
                  <a:pt x="2300878" y="524293"/>
                  <a:pt x="2340000" y="485170"/>
                  <a:pt x="2340000" y="436911"/>
                </a:cubicBezTo>
                <a:lnTo>
                  <a:pt x="2340000" y="87381"/>
                </a:lnTo>
                <a:cubicBezTo>
                  <a:pt x="2340000" y="39122"/>
                  <a:pt x="2300878" y="0"/>
                  <a:pt x="2252618" y="0"/>
                </a:cubicBezTo>
                <a:lnTo>
                  <a:pt x="87381" y="0"/>
                </a:lnTo>
                <a:cubicBezTo>
                  <a:pt x="39122" y="0"/>
                  <a:pt x="0" y="39122"/>
                  <a:pt x="0" y="87381"/>
                </a:cubicBezTo>
                <a:close/>
                <a:moveTo>
                  <a:pt x="87381" y="524293"/>
                </a:moveTo>
              </a:path>
            </a:pathLst>
          </a:custGeom>
          <a:noFill/>
          <a:ln w="38100" cap="flat" cmpd="sng">
            <a:solidFill>
              <a:srgbClr val="ED7D31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7" name="Freeform 417"/>
          <p:cNvSpPr/>
          <p:nvPr/>
        </p:nvSpPr>
        <p:spPr>
          <a:xfrm rot="0" flipH="0" flipV="0">
            <a:off x="5001080" y="2891210"/>
            <a:ext cx="2340001" cy="524293"/>
          </a:xfrm>
          <a:custGeom>
            <a:pathLst>
              <a:path w="2340001" h="524293">
                <a:moveTo>
                  <a:pt x="0" y="87382"/>
                </a:moveTo>
                <a:cubicBezTo>
                  <a:pt x="0" y="39122"/>
                  <a:pt x="39123" y="0"/>
                  <a:pt x="87381" y="0"/>
                </a:cubicBezTo>
                <a:lnTo>
                  <a:pt x="2252619" y="0"/>
                </a:lnTo>
                <a:cubicBezTo>
                  <a:pt x="2300878" y="0"/>
                  <a:pt x="2340001" y="39122"/>
                  <a:pt x="2340001" y="87382"/>
                </a:cubicBezTo>
                <a:lnTo>
                  <a:pt x="2340001" y="436912"/>
                </a:lnTo>
                <a:cubicBezTo>
                  <a:pt x="2340001" y="485170"/>
                  <a:pt x="2300878" y="524293"/>
                  <a:pt x="2252619" y="524293"/>
                </a:cubicBezTo>
                <a:lnTo>
                  <a:pt x="87381" y="524293"/>
                </a:lnTo>
                <a:cubicBezTo>
                  <a:pt x="39123" y="524293"/>
                  <a:pt x="0" y="485170"/>
                  <a:pt x="0" y="436912"/>
                </a:cubicBezTo>
                <a:close/>
                <a:moveTo>
                  <a:pt x="-1121672" y="3966790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8" name="Freeform 418"/>
          <p:cNvSpPr/>
          <p:nvPr/>
        </p:nvSpPr>
        <p:spPr>
          <a:xfrm rot="0" flipH="0" flipV="1">
            <a:off x="5001080" y="2891210"/>
            <a:ext cx="2340000" cy="524293"/>
          </a:xfrm>
          <a:custGeom>
            <a:pathLst>
              <a:path w="2340000" h="524293">
                <a:moveTo>
                  <a:pt x="0" y="436911"/>
                </a:moveTo>
                <a:cubicBezTo>
                  <a:pt x="0" y="485170"/>
                  <a:pt x="39122" y="524293"/>
                  <a:pt x="87381" y="524293"/>
                </a:cubicBezTo>
                <a:lnTo>
                  <a:pt x="2252618" y="524293"/>
                </a:lnTo>
                <a:cubicBezTo>
                  <a:pt x="2300878" y="524293"/>
                  <a:pt x="2340000" y="485170"/>
                  <a:pt x="2340000" y="436911"/>
                </a:cubicBezTo>
                <a:lnTo>
                  <a:pt x="2340000" y="87381"/>
                </a:lnTo>
                <a:cubicBezTo>
                  <a:pt x="2340000" y="39122"/>
                  <a:pt x="2300878" y="0"/>
                  <a:pt x="2252618" y="0"/>
                </a:cubicBezTo>
                <a:lnTo>
                  <a:pt x="87381" y="0"/>
                </a:lnTo>
                <a:cubicBezTo>
                  <a:pt x="39122" y="0"/>
                  <a:pt x="0" y="39122"/>
                  <a:pt x="0" y="87381"/>
                </a:cubicBezTo>
                <a:close/>
                <a:moveTo>
                  <a:pt x="87381" y="524293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" name="Freeform 419"/>
          <p:cNvSpPr/>
          <p:nvPr/>
        </p:nvSpPr>
        <p:spPr>
          <a:xfrm rot="0" flipH="0" flipV="0">
            <a:off x="5001080" y="2292514"/>
            <a:ext cx="2340003" cy="525469"/>
          </a:xfrm>
          <a:custGeom>
            <a:pathLst>
              <a:path w="2340003" h="525469">
                <a:moveTo>
                  <a:pt x="0" y="87580"/>
                </a:moveTo>
                <a:cubicBezTo>
                  <a:pt x="0" y="39210"/>
                  <a:pt x="39210" y="0"/>
                  <a:pt x="87579" y="0"/>
                </a:cubicBezTo>
                <a:lnTo>
                  <a:pt x="2252424" y="0"/>
                </a:lnTo>
                <a:cubicBezTo>
                  <a:pt x="2300792" y="0"/>
                  <a:pt x="2340003" y="39210"/>
                  <a:pt x="2340003" y="87580"/>
                </a:cubicBezTo>
                <a:lnTo>
                  <a:pt x="2340001" y="437890"/>
                </a:lnTo>
                <a:cubicBezTo>
                  <a:pt x="2340001" y="486259"/>
                  <a:pt x="2300789" y="525469"/>
                  <a:pt x="2252422" y="525469"/>
                </a:cubicBezTo>
                <a:lnTo>
                  <a:pt x="87579" y="525467"/>
                </a:lnTo>
                <a:cubicBezTo>
                  <a:pt x="39210" y="525467"/>
                  <a:pt x="0" y="486255"/>
                  <a:pt x="0" y="437887"/>
                </a:cubicBezTo>
                <a:close/>
                <a:moveTo>
                  <a:pt x="-523174" y="4565486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0" name="Freeform 420"/>
          <p:cNvSpPr/>
          <p:nvPr/>
        </p:nvSpPr>
        <p:spPr>
          <a:xfrm rot="0" flipH="0" flipV="1">
            <a:off x="5001080" y="2292514"/>
            <a:ext cx="2340003" cy="525468"/>
          </a:xfrm>
          <a:custGeom>
            <a:pathLst>
              <a:path w="2340003" h="525468">
                <a:moveTo>
                  <a:pt x="0" y="437889"/>
                </a:moveTo>
                <a:cubicBezTo>
                  <a:pt x="0" y="486258"/>
                  <a:pt x="39210" y="525468"/>
                  <a:pt x="87578" y="525468"/>
                </a:cubicBezTo>
                <a:lnTo>
                  <a:pt x="2252424" y="525468"/>
                </a:lnTo>
                <a:cubicBezTo>
                  <a:pt x="2300792" y="525468"/>
                  <a:pt x="2340003" y="486258"/>
                  <a:pt x="2340003" y="437889"/>
                </a:cubicBezTo>
                <a:lnTo>
                  <a:pt x="2340000" y="87578"/>
                </a:lnTo>
                <a:cubicBezTo>
                  <a:pt x="2340000" y="39210"/>
                  <a:pt x="2300790" y="0"/>
                  <a:pt x="2252421" y="0"/>
                </a:cubicBezTo>
                <a:lnTo>
                  <a:pt x="87578" y="2"/>
                </a:lnTo>
                <a:cubicBezTo>
                  <a:pt x="39210" y="2"/>
                  <a:pt x="0" y="39212"/>
                  <a:pt x="0" y="87581"/>
                </a:cubicBezTo>
                <a:close/>
                <a:moveTo>
                  <a:pt x="87578" y="525468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1" name="Picture 421"/>
          <p:cNvPicPr>
            <a:picLocks noChangeAspect="0" noChangeArrowheads="1"/>
          </p:cNvPicPr>
          <p:nvPr/>
        </p:nvPicPr>
        <p:blipFill>
          <a:blip r:embed="rId4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940808" y="4014217"/>
            <a:ext cx="2459735" cy="646176"/>
          </a:xfrm>
          <a:prstGeom prst="rect">
            <a:avLst/>
          </a:prstGeom>
          <a:noFill/>
          <a:extLst/>
        </p:spPr>
      </p:pic>
      <p:pic>
        <p:nvPicPr>
          <p:cNvPr id="422" name="Picture 422"/>
          <p:cNvPicPr>
            <a:picLocks noChangeAspect="0" noChangeArrowheads="1"/>
          </p:cNvPicPr>
          <p:nvPr/>
        </p:nvPicPr>
        <p:blipFill>
          <a:blip r:embed="rId4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937759" y="4090417"/>
            <a:ext cx="1493519" cy="569976"/>
          </a:xfrm>
          <a:prstGeom prst="rect">
            <a:avLst/>
          </a:prstGeom>
          <a:noFill/>
          <a:extLst/>
        </p:spPr>
      </p:pic>
      <p:sp>
        <p:nvSpPr>
          <p:cNvPr id="423" name="Freeform 423"/>
          <p:cNvSpPr/>
          <p:nvPr/>
        </p:nvSpPr>
        <p:spPr>
          <a:xfrm rot="0" flipH="0" flipV="0">
            <a:off x="5001080" y="4052389"/>
            <a:ext cx="2340001" cy="524293"/>
          </a:xfrm>
          <a:custGeom>
            <a:pathLst>
              <a:path w="2340001" h="524293">
                <a:moveTo>
                  <a:pt x="0" y="87381"/>
                </a:moveTo>
                <a:cubicBezTo>
                  <a:pt x="0" y="39122"/>
                  <a:pt x="39123" y="0"/>
                  <a:pt x="87381" y="0"/>
                </a:cubicBezTo>
                <a:lnTo>
                  <a:pt x="2252619" y="0"/>
                </a:lnTo>
                <a:cubicBezTo>
                  <a:pt x="2300878" y="0"/>
                  <a:pt x="2340001" y="39122"/>
                  <a:pt x="2340001" y="87381"/>
                </a:cubicBezTo>
                <a:lnTo>
                  <a:pt x="2340001" y="436910"/>
                </a:lnTo>
                <a:cubicBezTo>
                  <a:pt x="2340001" y="485170"/>
                  <a:pt x="2300878" y="524293"/>
                  <a:pt x="2252619" y="524293"/>
                </a:cubicBezTo>
                <a:lnTo>
                  <a:pt x="87381" y="524293"/>
                </a:lnTo>
                <a:cubicBezTo>
                  <a:pt x="39123" y="524293"/>
                  <a:pt x="0" y="485170"/>
                  <a:pt x="0" y="436910"/>
                </a:cubicBezTo>
                <a:close/>
                <a:moveTo>
                  <a:pt x="-2282850" y="2805611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" name="Freeform 424"/>
          <p:cNvSpPr/>
          <p:nvPr/>
        </p:nvSpPr>
        <p:spPr>
          <a:xfrm rot="0" flipH="0" flipV="1">
            <a:off x="5001080" y="4052389"/>
            <a:ext cx="2340000" cy="524293"/>
          </a:xfrm>
          <a:custGeom>
            <a:pathLst>
              <a:path w="2340000" h="524293">
                <a:moveTo>
                  <a:pt x="0" y="436911"/>
                </a:moveTo>
                <a:cubicBezTo>
                  <a:pt x="0" y="485170"/>
                  <a:pt x="39122" y="524293"/>
                  <a:pt x="87381" y="524293"/>
                </a:cubicBezTo>
                <a:lnTo>
                  <a:pt x="2252618" y="524293"/>
                </a:lnTo>
                <a:cubicBezTo>
                  <a:pt x="2300878" y="524293"/>
                  <a:pt x="2340000" y="485170"/>
                  <a:pt x="2340000" y="436911"/>
                </a:cubicBezTo>
                <a:lnTo>
                  <a:pt x="2340000" y="87381"/>
                </a:lnTo>
                <a:cubicBezTo>
                  <a:pt x="2340000" y="39122"/>
                  <a:pt x="2300878" y="0"/>
                  <a:pt x="2252618" y="0"/>
                </a:cubicBezTo>
                <a:lnTo>
                  <a:pt x="87381" y="0"/>
                </a:lnTo>
                <a:cubicBezTo>
                  <a:pt x="39122" y="0"/>
                  <a:pt x="0" y="39122"/>
                  <a:pt x="0" y="87381"/>
                </a:cubicBezTo>
                <a:close/>
                <a:moveTo>
                  <a:pt x="87381" y="524293"/>
                </a:moveTo>
              </a:path>
            </a:pathLst>
          </a:custGeom>
          <a:noFill/>
          <a:ln w="38100" cap="flat" cmpd="sng">
            <a:solidFill>
              <a:srgbClr val="ED7D31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25" name="Picture 425"/>
          <p:cNvPicPr>
            <a:picLocks noChangeAspect="0" noChangeArrowheads="1"/>
          </p:cNvPicPr>
          <p:nvPr/>
        </p:nvPicPr>
        <p:blipFill>
          <a:blip r:embed="rId4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940808" y="4611624"/>
            <a:ext cx="2459735" cy="646176"/>
          </a:xfrm>
          <a:prstGeom prst="rect">
            <a:avLst/>
          </a:prstGeom>
          <a:noFill/>
          <a:extLst/>
        </p:spPr>
      </p:pic>
      <p:pic>
        <p:nvPicPr>
          <p:cNvPr id="426" name="Picture 426"/>
          <p:cNvPicPr>
            <a:picLocks noChangeAspect="0" noChangeArrowheads="1"/>
          </p:cNvPicPr>
          <p:nvPr/>
        </p:nvPicPr>
        <p:blipFill>
          <a:blip r:embed="rId4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937759" y="4684777"/>
            <a:ext cx="1124711" cy="573023"/>
          </a:xfrm>
          <a:prstGeom prst="rect">
            <a:avLst/>
          </a:prstGeom>
          <a:noFill/>
          <a:extLst/>
        </p:spPr>
      </p:pic>
      <p:sp>
        <p:nvSpPr>
          <p:cNvPr id="427" name="Freeform 427"/>
          <p:cNvSpPr/>
          <p:nvPr/>
        </p:nvSpPr>
        <p:spPr>
          <a:xfrm rot="0" flipH="0" flipV="0">
            <a:off x="5001080" y="4649911"/>
            <a:ext cx="2340001" cy="523122"/>
          </a:xfrm>
          <a:custGeom>
            <a:pathLst>
              <a:path w="2340001" h="523122">
                <a:moveTo>
                  <a:pt x="0" y="87188"/>
                </a:moveTo>
                <a:cubicBezTo>
                  <a:pt x="0" y="39036"/>
                  <a:pt x="39035" y="0"/>
                  <a:pt x="87187" y="0"/>
                </a:cubicBezTo>
                <a:lnTo>
                  <a:pt x="2252814" y="0"/>
                </a:lnTo>
                <a:cubicBezTo>
                  <a:pt x="2300964" y="0"/>
                  <a:pt x="2340001" y="39036"/>
                  <a:pt x="2340001" y="87188"/>
                </a:cubicBezTo>
                <a:lnTo>
                  <a:pt x="2340001" y="435934"/>
                </a:lnTo>
                <a:cubicBezTo>
                  <a:pt x="2340001" y="484086"/>
                  <a:pt x="2300964" y="523122"/>
                  <a:pt x="2252814" y="523122"/>
                </a:cubicBezTo>
                <a:lnTo>
                  <a:pt x="87187" y="523122"/>
                </a:lnTo>
                <a:cubicBezTo>
                  <a:pt x="39035" y="523122"/>
                  <a:pt x="0" y="484086"/>
                  <a:pt x="0" y="435934"/>
                </a:cubicBezTo>
                <a:close/>
                <a:moveTo>
                  <a:pt x="-2880179" y="2208089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" name="Freeform 428"/>
          <p:cNvSpPr/>
          <p:nvPr/>
        </p:nvSpPr>
        <p:spPr>
          <a:xfrm rot="0" flipH="0" flipV="1">
            <a:off x="5001080" y="4649911"/>
            <a:ext cx="2340000" cy="523121"/>
          </a:xfrm>
          <a:custGeom>
            <a:pathLst>
              <a:path w="2340000" h="523121">
                <a:moveTo>
                  <a:pt x="0" y="435933"/>
                </a:moveTo>
                <a:cubicBezTo>
                  <a:pt x="0" y="484085"/>
                  <a:pt x="39034" y="523121"/>
                  <a:pt x="87187" y="523121"/>
                </a:cubicBezTo>
                <a:lnTo>
                  <a:pt x="2252813" y="523121"/>
                </a:lnTo>
                <a:cubicBezTo>
                  <a:pt x="2300965" y="523121"/>
                  <a:pt x="2340000" y="484085"/>
                  <a:pt x="2340000" y="435933"/>
                </a:cubicBezTo>
                <a:lnTo>
                  <a:pt x="2340000" y="87187"/>
                </a:lnTo>
                <a:cubicBezTo>
                  <a:pt x="2340000" y="39035"/>
                  <a:pt x="2300965" y="0"/>
                  <a:pt x="2252813" y="0"/>
                </a:cubicBezTo>
                <a:lnTo>
                  <a:pt x="87187" y="0"/>
                </a:lnTo>
                <a:cubicBezTo>
                  <a:pt x="39034" y="0"/>
                  <a:pt x="0" y="39035"/>
                  <a:pt x="0" y="87187"/>
                </a:cubicBezTo>
                <a:close/>
                <a:moveTo>
                  <a:pt x="87187" y="523121"/>
                </a:moveTo>
              </a:path>
            </a:pathLst>
          </a:custGeom>
          <a:noFill/>
          <a:ln w="38100" cap="flat" cmpd="sng">
            <a:solidFill>
              <a:srgbClr val="ED7D31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9" name="Freeform 429"/>
          <p:cNvSpPr/>
          <p:nvPr/>
        </p:nvSpPr>
        <p:spPr>
          <a:xfrm rot="0" flipH="0" flipV="0">
            <a:off x="5001080" y="5246263"/>
            <a:ext cx="2340001" cy="523120"/>
          </a:xfrm>
          <a:custGeom>
            <a:pathLst>
              <a:path w="2340001" h="523120">
                <a:moveTo>
                  <a:pt x="0" y="87186"/>
                </a:moveTo>
                <a:cubicBezTo>
                  <a:pt x="0" y="39034"/>
                  <a:pt x="39035" y="0"/>
                  <a:pt x="87187" y="0"/>
                </a:cubicBezTo>
                <a:lnTo>
                  <a:pt x="2252814" y="0"/>
                </a:lnTo>
                <a:cubicBezTo>
                  <a:pt x="2300964" y="0"/>
                  <a:pt x="2340001" y="39034"/>
                  <a:pt x="2340001" y="87186"/>
                </a:cubicBezTo>
                <a:lnTo>
                  <a:pt x="2340001" y="435933"/>
                </a:lnTo>
                <a:cubicBezTo>
                  <a:pt x="2340001" y="484085"/>
                  <a:pt x="2300964" y="523120"/>
                  <a:pt x="2252814" y="523120"/>
                </a:cubicBezTo>
                <a:lnTo>
                  <a:pt x="87187" y="523120"/>
                </a:lnTo>
                <a:cubicBezTo>
                  <a:pt x="39035" y="523120"/>
                  <a:pt x="0" y="484085"/>
                  <a:pt x="0" y="435933"/>
                </a:cubicBezTo>
                <a:close/>
                <a:moveTo>
                  <a:pt x="-3476529" y="1611737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" name="Freeform 430"/>
          <p:cNvSpPr/>
          <p:nvPr/>
        </p:nvSpPr>
        <p:spPr>
          <a:xfrm rot="0" flipH="0" flipV="1">
            <a:off x="5001080" y="5246263"/>
            <a:ext cx="2340000" cy="523121"/>
          </a:xfrm>
          <a:custGeom>
            <a:pathLst>
              <a:path w="2340000" h="523121">
                <a:moveTo>
                  <a:pt x="0" y="435933"/>
                </a:moveTo>
                <a:cubicBezTo>
                  <a:pt x="0" y="484085"/>
                  <a:pt x="39034" y="523121"/>
                  <a:pt x="87187" y="523121"/>
                </a:cubicBezTo>
                <a:lnTo>
                  <a:pt x="2252813" y="523121"/>
                </a:lnTo>
                <a:cubicBezTo>
                  <a:pt x="2300965" y="523121"/>
                  <a:pt x="2340000" y="484085"/>
                  <a:pt x="2340000" y="435933"/>
                </a:cubicBezTo>
                <a:lnTo>
                  <a:pt x="2340000" y="87187"/>
                </a:lnTo>
                <a:cubicBezTo>
                  <a:pt x="2340000" y="39035"/>
                  <a:pt x="2300965" y="0"/>
                  <a:pt x="2252813" y="0"/>
                </a:cubicBezTo>
                <a:lnTo>
                  <a:pt x="87187" y="0"/>
                </a:lnTo>
                <a:cubicBezTo>
                  <a:pt x="39034" y="0"/>
                  <a:pt x="0" y="39035"/>
                  <a:pt x="0" y="87187"/>
                </a:cubicBezTo>
                <a:close/>
                <a:moveTo>
                  <a:pt x="87187" y="523121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" name="Freeform 431"/>
          <p:cNvSpPr/>
          <p:nvPr/>
        </p:nvSpPr>
        <p:spPr>
          <a:xfrm rot="0" flipH="0" flipV="0">
            <a:off x="5001080" y="5825678"/>
            <a:ext cx="2340001" cy="524293"/>
          </a:xfrm>
          <a:custGeom>
            <a:pathLst>
              <a:path w="2340001" h="524293">
                <a:moveTo>
                  <a:pt x="0" y="87381"/>
                </a:moveTo>
                <a:cubicBezTo>
                  <a:pt x="0" y="39122"/>
                  <a:pt x="39123" y="0"/>
                  <a:pt x="87381" y="0"/>
                </a:cubicBezTo>
                <a:lnTo>
                  <a:pt x="2252619" y="0"/>
                </a:lnTo>
                <a:cubicBezTo>
                  <a:pt x="2300878" y="0"/>
                  <a:pt x="2340001" y="39122"/>
                  <a:pt x="2340001" y="87381"/>
                </a:cubicBezTo>
                <a:lnTo>
                  <a:pt x="2340001" y="436911"/>
                </a:lnTo>
                <a:cubicBezTo>
                  <a:pt x="2340001" y="485170"/>
                  <a:pt x="2300878" y="524293"/>
                  <a:pt x="2252619" y="524293"/>
                </a:cubicBezTo>
                <a:lnTo>
                  <a:pt x="87381" y="524293"/>
                </a:lnTo>
                <a:cubicBezTo>
                  <a:pt x="39123" y="524293"/>
                  <a:pt x="0" y="485170"/>
                  <a:pt x="0" y="436911"/>
                </a:cubicBezTo>
                <a:close/>
                <a:moveTo>
                  <a:pt x="-4056139" y="1032322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" name="Freeform 432"/>
          <p:cNvSpPr/>
          <p:nvPr/>
        </p:nvSpPr>
        <p:spPr>
          <a:xfrm rot="0" flipH="0" flipV="1">
            <a:off x="5001080" y="5825678"/>
            <a:ext cx="2340000" cy="524293"/>
          </a:xfrm>
          <a:custGeom>
            <a:pathLst>
              <a:path w="2340000" h="524293">
                <a:moveTo>
                  <a:pt x="0" y="436911"/>
                </a:moveTo>
                <a:cubicBezTo>
                  <a:pt x="0" y="485170"/>
                  <a:pt x="39122" y="524293"/>
                  <a:pt x="87381" y="524293"/>
                </a:cubicBezTo>
                <a:lnTo>
                  <a:pt x="2252618" y="524293"/>
                </a:lnTo>
                <a:cubicBezTo>
                  <a:pt x="2300878" y="524293"/>
                  <a:pt x="2340000" y="485170"/>
                  <a:pt x="2340000" y="436911"/>
                </a:cubicBezTo>
                <a:lnTo>
                  <a:pt x="2340000" y="87381"/>
                </a:lnTo>
                <a:cubicBezTo>
                  <a:pt x="2340000" y="39122"/>
                  <a:pt x="2300878" y="0"/>
                  <a:pt x="2252618" y="0"/>
                </a:cubicBezTo>
                <a:lnTo>
                  <a:pt x="87381" y="0"/>
                </a:lnTo>
                <a:cubicBezTo>
                  <a:pt x="39122" y="0"/>
                  <a:pt x="0" y="39122"/>
                  <a:pt x="0" y="87381"/>
                </a:cubicBezTo>
                <a:close/>
                <a:moveTo>
                  <a:pt x="87381" y="524293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33" name="Picture 433"/>
          <p:cNvPicPr>
            <a:picLocks noChangeAspect="0" noChangeArrowheads="1"/>
          </p:cNvPicPr>
          <p:nvPr/>
        </p:nvPicPr>
        <p:blipFill>
          <a:blip r:embed="rId4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824216" y="3416808"/>
            <a:ext cx="2459735" cy="646176"/>
          </a:xfrm>
          <a:prstGeom prst="rect">
            <a:avLst/>
          </a:prstGeom>
          <a:noFill/>
          <a:extLst/>
        </p:spPr>
      </p:pic>
      <p:pic>
        <p:nvPicPr>
          <p:cNvPr id="434" name="Picture 434"/>
          <p:cNvPicPr>
            <a:picLocks noChangeAspect="0" noChangeArrowheads="1"/>
          </p:cNvPicPr>
          <p:nvPr/>
        </p:nvPicPr>
        <p:blipFill>
          <a:blip r:embed="rId4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818119" y="3493008"/>
            <a:ext cx="1304544" cy="569976"/>
          </a:xfrm>
          <a:prstGeom prst="rect">
            <a:avLst/>
          </a:prstGeom>
          <a:noFill/>
          <a:extLst/>
        </p:spPr>
      </p:pic>
      <p:sp>
        <p:nvSpPr>
          <p:cNvPr id="435" name="Freeform 435"/>
          <p:cNvSpPr/>
          <p:nvPr/>
        </p:nvSpPr>
        <p:spPr>
          <a:xfrm rot="0" flipH="0" flipV="0">
            <a:off x="7883537" y="3455333"/>
            <a:ext cx="2340000" cy="524292"/>
          </a:xfrm>
          <a:custGeom>
            <a:pathLst>
              <a:path w="2340000" h="524292">
                <a:moveTo>
                  <a:pt x="0" y="87381"/>
                </a:moveTo>
                <a:cubicBezTo>
                  <a:pt x="0" y="39122"/>
                  <a:pt x="39122" y="0"/>
                  <a:pt x="87382" y="0"/>
                </a:cubicBezTo>
                <a:lnTo>
                  <a:pt x="2252620" y="0"/>
                </a:lnTo>
                <a:cubicBezTo>
                  <a:pt x="2300878" y="0"/>
                  <a:pt x="2340000" y="39122"/>
                  <a:pt x="2340000" y="87381"/>
                </a:cubicBezTo>
                <a:lnTo>
                  <a:pt x="2340000" y="436912"/>
                </a:lnTo>
                <a:cubicBezTo>
                  <a:pt x="2340000" y="485170"/>
                  <a:pt x="2300878" y="524292"/>
                  <a:pt x="2252620" y="524292"/>
                </a:cubicBezTo>
                <a:lnTo>
                  <a:pt x="87382" y="524292"/>
                </a:lnTo>
                <a:cubicBezTo>
                  <a:pt x="39122" y="524292"/>
                  <a:pt x="0" y="485170"/>
                  <a:pt x="0" y="436912"/>
                </a:cubicBezTo>
                <a:close/>
                <a:moveTo>
                  <a:pt x="-4568251" y="3402667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" name="Freeform 436"/>
          <p:cNvSpPr/>
          <p:nvPr/>
        </p:nvSpPr>
        <p:spPr>
          <a:xfrm rot="0" flipH="0" flipV="1">
            <a:off x="7883537" y="3455333"/>
            <a:ext cx="2340000" cy="524293"/>
          </a:xfrm>
          <a:custGeom>
            <a:pathLst>
              <a:path w="2340000" h="524293">
                <a:moveTo>
                  <a:pt x="0" y="436911"/>
                </a:moveTo>
                <a:cubicBezTo>
                  <a:pt x="0" y="485170"/>
                  <a:pt x="39122" y="524293"/>
                  <a:pt x="87381" y="524293"/>
                </a:cubicBezTo>
                <a:lnTo>
                  <a:pt x="2252618" y="524293"/>
                </a:lnTo>
                <a:cubicBezTo>
                  <a:pt x="2300878" y="524293"/>
                  <a:pt x="2340000" y="485170"/>
                  <a:pt x="2340000" y="436911"/>
                </a:cubicBezTo>
                <a:lnTo>
                  <a:pt x="2340000" y="87381"/>
                </a:lnTo>
                <a:cubicBezTo>
                  <a:pt x="2340000" y="39122"/>
                  <a:pt x="2300878" y="0"/>
                  <a:pt x="2252618" y="0"/>
                </a:cubicBezTo>
                <a:lnTo>
                  <a:pt x="87381" y="0"/>
                </a:lnTo>
                <a:cubicBezTo>
                  <a:pt x="39122" y="0"/>
                  <a:pt x="0" y="39122"/>
                  <a:pt x="0" y="87381"/>
                </a:cubicBezTo>
                <a:close/>
                <a:moveTo>
                  <a:pt x="87381" y="524293"/>
                </a:moveTo>
              </a:path>
            </a:pathLst>
          </a:custGeom>
          <a:noFill/>
          <a:ln w="38100" cap="flat" cmpd="sng">
            <a:solidFill>
              <a:srgbClr val="ED7D31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" name="Freeform 437"/>
          <p:cNvSpPr/>
          <p:nvPr/>
        </p:nvSpPr>
        <p:spPr>
          <a:xfrm rot="0" flipH="0" flipV="0">
            <a:off x="7883537" y="2891211"/>
            <a:ext cx="2340000" cy="524293"/>
          </a:xfrm>
          <a:custGeom>
            <a:pathLst>
              <a:path w="2340000" h="524293">
                <a:moveTo>
                  <a:pt x="0" y="87383"/>
                </a:moveTo>
                <a:cubicBezTo>
                  <a:pt x="0" y="39123"/>
                  <a:pt x="39122" y="0"/>
                  <a:pt x="87382" y="0"/>
                </a:cubicBezTo>
                <a:lnTo>
                  <a:pt x="2252620" y="0"/>
                </a:lnTo>
                <a:cubicBezTo>
                  <a:pt x="2300878" y="0"/>
                  <a:pt x="2340000" y="39123"/>
                  <a:pt x="2340000" y="87383"/>
                </a:cubicBezTo>
                <a:lnTo>
                  <a:pt x="2340000" y="436912"/>
                </a:lnTo>
                <a:cubicBezTo>
                  <a:pt x="2340000" y="485171"/>
                  <a:pt x="2300878" y="524293"/>
                  <a:pt x="2252620" y="524293"/>
                </a:cubicBezTo>
                <a:lnTo>
                  <a:pt x="87382" y="524293"/>
                </a:lnTo>
                <a:cubicBezTo>
                  <a:pt x="39122" y="524293"/>
                  <a:pt x="0" y="485171"/>
                  <a:pt x="0" y="436912"/>
                </a:cubicBezTo>
                <a:close/>
                <a:moveTo>
                  <a:pt x="-4004131" y="3966789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" name="Freeform 438"/>
          <p:cNvSpPr/>
          <p:nvPr/>
        </p:nvSpPr>
        <p:spPr>
          <a:xfrm rot="0" flipH="0" flipV="1">
            <a:off x="7883537" y="2891211"/>
            <a:ext cx="2340000" cy="524293"/>
          </a:xfrm>
          <a:custGeom>
            <a:pathLst>
              <a:path w="2340000" h="524293">
                <a:moveTo>
                  <a:pt x="0" y="436911"/>
                </a:moveTo>
                <a:cubicBezTo>
                  <a:pt x="0" y="485170"/>
                  <a:pt x="39122" y="524293"/>
                  <a:pt x="87381" y="524293"/>
                </a:cubicBezTo>
                <a:lnTo>
                  <a:pt x="2252618" y="524293"/>
                </a:lnTo>
                <a:cubicBezTo>
                  <a:pt x="2300878" y="524293"/>
                  <a:pt x="2340000" y="485170"/>
                  <a:pt x="2340000" y="436911"/>
                </a:cubicBezTo>
                <a:lnTo>
                  <a:pt x="2340000" y="87381"/>
                </a:lnTo>
                <a:cubicBezTo>
                  <a:pt x="2340000" y="39122"/>
                  <a:pt x="2300878" y="0"/>
                  <a:pt x="2252618" y="0"/>
                </a:cubicBezTo>
                <a:lnTo>
                  <a:pt x="87381" y="0"/>
                </a:lnTo>
                <a:cubicBezTo>
                  <a:pt x="39122" y="0"/>
                  <a:pt x="0" y="39122"/>
                  <a:pt x="0" y="87381"/>
                </a:cubicBezTo>
                <a:close/>
                <a:moveTo>
                  <a:pt x="87381" y="524293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39" name="Picture 439"/>
          <p:cNvPicPr>
            <a:picLocks noChangeAspect="0" noChangeArrowheads="1"/>
          </p:cNvPicPr>
          <p:nvPr/>
        </p:nvPicPr>
        <p:blipFill>
          <a:blip r:embed="rId4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824216" y="2255521"/>
            <a:ext cx="2459735" cy="646176"/>
          </a:xfrm>
          <a:prstGeom prst="rect">
            <a:avLst/>
          </a:prstGeom>
          <a:noFill/>
          <a:extLst/>
        </p:spPr>
      </p:pic>
      <p:pic>
        <p:nvPicPr>
          <p:cNvPr id="440" name="Picture 440"/>
          <p:cNvPicPr>
            <a:picLocks noChangeAspect="0" noChangeArrowheads="1"/>
          </p:cNvPicPr>
          <p:nvPr/>
        </p:nvPicPr>
        <p:blipFill>
          <a:blip r:embed="rId4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818119" y="2328673"/>
            <a:ext cx="1395983" cy="573023"/>
          </a:xfrm>
          <a:prstGeom prst="rect">
            <a:avLst/>
          </a:prstGeom>
          <a:noFill/>
          <a:extLst/>
        </p:spPr>
      </p:pic>
      <p:sp>
        <p:nvSpPr>
          <p:cNvPr id="441" name="Freeform 441"/>
          <p:cNvSpPr/>
          <p:nvPr/>
        </p:nvSpPr>
        <p:spPr>
          <a:xfrm rot="0" flipH="0" flipV="0">
            <a:off x="7883537" y="2292516"/>
            <a:ext cx="2340003" cy="525468"/>
          </a:xfrm>
          <a:custGeom>
            <a:pathLst>
              <a:path w="2340003" h="525468">
                <a:moveTo>
                  <a:pt x="0" y="87579"/>
                </a:moveTo>
                <a:cubicBezTo>
                  <a:pt x="0" y="39210"/>
                  <a:pt x="39210" y="0"/>
                  <a:pt x="87579" y="0"/>
                </a:cubicBezTo>
                <a:lnTo>
                  <a:pt x="2252424" y="0"/>
                </a:lnTo>
                <a:cubicBezTo>
                  <a:pt x="2300793" y="0"/>
                  <a:pt x="2340003" y="39210"/>
                  <a:pt x="2340003" y="87579"/>
                </a:cubicBezTo>
                <a:lnTo>
                  <a:pt x="2340000" y="437889"/>
                </a:lnTo>
                <a:cubicBezTo>
                  <a:pt x="2340000" y="486257"/>
                  <a:pt x="2300790" y="525468"/>
                  <a:pt x="2252421" y="525468"/>
                </a:cubicBezTo>
                <a:lnTo>
                  <a:pt x="87579" y="525466"/>
                </a:lnTo>
                <a:cubicBezTo>
                  <a:pt x="39210" y="525466"/>
                  <a:pt x="0" y="486255"/>
                  <a:pt x="0" y="437887"/>
                </a:cubicBezTo>
                <a:close/>
                <a:moveTo>
                  <a:pt x="-3405632" y="4565484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" name="Freeform 442"/>
          <p:cNvSpPr/>
          <p:nvPr/>
        </p:nvSpPr>
        <p:spPr>
          <a:xfrm rot="0" flipH="0" flipV="1">
            <a:off x="7883537" y="2292516"/>
            <a:ext cx="2340003" cy="525468"/>
          </a:xfrm>
          <a:custGeom>
            <a:pathLst>
              <a:path w="2340003" h="525468">
                <a:moveTo>
                  <a:pt x="0" y="437889"/>
                </a:moveTo>
                <a:cubicBezTo>
                  <a:pt x="0" y="486258"/>
                  <a:pt x="39210" y="525468"/>
                  <a:pt x="87578" y="525468"/>
                </a:cubicBezTo>
                <a:lnTo>
                  <a:pt x="2252424" y="525468"/>
                </a:lnTo>
                <a:cubicBezTo>
                  <a:pt x="2300792" y="525468"/>
                  <a:pt x="2340003" y="486258"/>
                  <a:pt x="2340003" y="437889"/>
                </a:cubicBezTo>
                <a:lnTo>
                  <a:pt x="2340000" y="87578"/>
                </a:lnTo>
                <a:cubicBezTo>
                  <a:pt x="2340000" y="39210"/>
                  <a:pt x="2300790" y="0"/>
                  <a:pt x="2252421" y="0"/>
                </a:cubicBezTo>
                <a:lnTo>
                  <a:pt x="87578" y="2"/>
                </a:lnTo>
                <a:cubicBezTo>
                  <a:pt x="39210" y="2"/>
                  <a:pt x="0" y="39212"/>
                  <a:pt x="0" y="87581"/>
                </a:cubicBezTo>
                <a:close/>
                <a:moveTo>
                  <a:pt x="87578" y="525468"/>
                </a:moveTo>
              </a:path>
            </a:pathLst>
          </a:custGeom>
          <a:noFill/>
          <a:ln w="38100" cap="flat" cmpd="sng">
            <a:solidFill>
              <a:srgbClr val="ED7D31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43" name="Picture 443"/>
          <p:cNvPicPr>
            <a:picLocks noChangeAspect="0" noChangeArrowheads="1"/>
          </p:cNvPicPr>
          <p:nvPr/>
        </p:nvPicPr>
        <p:blipFill>
          <a:blip r:embed="rId4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824216" y="3998976"/>
            <a:ext cx="2459735" cy="646176"/>
          </a:xfrm>
          <a:prstGeom prst="rect">
            <a:avLst/>
          </a:prstGeom>
          <a:noFill/>
          <a:extLst/>
        </p:spPr>
      </p:pic>
      <p:pic>
        <p:nvPicPr>
          <p:cNvPr id="444" name="Picture 444"/>
          <p:cNvPicPr>
            <a:picLocks noChangeAspect="0" noChangeArrowheads="1"/>
          </p:cNvPicPr>
          <p:nvPr/>
        </p:nvPicPr>
        <p:blipFill>
          <a:blip r:embed="rId4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818119" y="4072128"/>
            <a:ext cx="1496567" cy="573023"/>
          </a:xfrm>
          <a:prstGeom prst="rect">
            <a:avLst/>
          </a:prstGeom>
          <a:noFill/>
          <a:extLst/>
        </p:spPr>
      </p:pic>
      <p:sp>
        <p:nvSpPr>
          <p:cNvPr id="445" name="Freeform 445"/>
          <p:cNvSpPr/>
          <p:nvPr/>
        </p:nvSpPr>
        <p:spPr>
          <a:xfrm rot="0" flipH="0" flipV="0">
            <a:off x="7883537" y="4035922"/>
            <a:ext cx="2340000" cy="524293"/>
          </a:xfrm>
          <a:custGeom>
            <a:pathLst>
              <a:path w="2340000" h="524293">
                <a:moveTo>
                  <a:pt x="0" y="87381"/>
                </a:moveTo>
                <a:cubicBezTo>
                  <a:pt x="0" y="39121"/>
                  <a:pt x="39122" y="0"/>
                  <a:pt x="87382" y="0"/>
                </a:cubicBezTo>
                <a:lnTo>
                  <a:pt x="2252620" y="0"/>
                </a:lnTo>
                <a:cubicBezTo>
                  <a:pt x="2300878" y="0"/>
                  <a:pt x="2340000" y="39121"/>
                  <a:pt x="2340000" y="87381"/>
                </a:cubicBezTo>
                <a:lnTo>
                  <a:pt x="2340000" y="436911"/>
                </a:lnTo>
                <a:cubicBezTo>
                  <a:pt x="2340000" y="485171"/>
                  <a:pt x="2300878" y="524293"/>
                  <a:pt x="2252620" y="524293"/>
                </a:cubicBezTo>
                <a:lnTo>
                  <a:pt x="87382" y="524293"/>
                </a:lnTo>
                <a:cubicBezTo>
                  <a:pt x="39122" y="524293"/>
                  <a:pt x="0" y="485171"/>
                  <a:pt x="0" y="436911"/>
                </a:cubicBezTo>
                <a:close/>
                <a:moveTo>
                  <a:pt x="-5148840" y="2822078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" name="Freeform 446"/>
          <p:cNvSpPr/>
          <p:nvPr/>
        </p:nvSpPr>
        <p:spPr>
          <a:xfrm rot="0" flipH="0" flipV="1">
            <a:off x="7883537" y="4035922"/>
            <a:ext cx="2340000" cy="524293"/>
          </a:xfrm>
          <a:custGeom>
            <a:pathLst>
              <a:path w="2340000" h="524293">
                <a:moveTo>
                  <a:pt x="0" y="436911"/>
                </a:moveTo>
                <a:cubicBezTo>
                  <a:pt x="0" y="485170"/>
                  <a:pt x="39122" y="524293"/>
                  <a:pt x="87381" y="524293"/>
                </a:cubicBezTo>
                <a:lnTo>
                  <a:pt x="2252618" y="524293"/>
                </a:lnTo>
                <a:cubicBezTo>
                  <a:pt x="2300878" y="524293"/>
                  <a:pt x="2340000" y="485170"/>
                  <a:pt x="2340000" y="436911"/>
                </a:cubicBezTo>
                <a:lnTo>
                  <a:pt x="2340000" y="87381"/>
                </a:lnTo>
                <a:cubicBezTo>
                  <a:pt x="2340000" y="39122"/>
                  <a:pt x="2300878" y="0"/>
                  <a:pt x="2252618" y="0"/>
                </a:cubicBezTo>
                <a:lnTo>
                  <a:pt x="87381" y="0"/>
                </a:lnTo>
                <a:cubicBezTo>
                  <a:pt x="39122" y="0"/>
                  <a:pt x="0" y="39122"/>
                  <a:pt x="0" y="87381"/>
                </a:cubicBezTo>
                <a:close/>
                <a:moveTo>
                  <a:pt x="87381" y="524293"/>
                </a:moveTo>
              </a:path>
            </a:pathLst>
          </a:custGeom>
          <a:noFill/>
          <a:ln w="38100" cap="flat" cmpd="sng">
            <a:solidFill>
              <a:srgbClr val="ED7D31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47" name="Picture 447"/>
          <p:cNvPicPr>
            <a:picLocks noChangeAspect="0" noChangeArrowheads="1"/>
          </p:cNvPicPr>
          <p:nvPr/>
        </p:nvPicPr>
        <p:blipFill>
          <a:blip r:embed="rId4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824216" y="4596384"/>
            <a:ext cx="2459735" cy="643127"/>
          </a:xfrm>
          <a:prstGeom prst="rect">
            <a:avLst/>
          </a:prstGeom>
          <a:noFill/>
          <a:extLst/>
        </p:spPr>
      </p:pic>
      <p:pic>
        <p:nvPicPr>
          <p:cNvPr id="448" name="Picture 448"/>
          <p:cNvPicPr>
            <a:picLocks noChangeAspect="0" noChangeArrowheads="1"/>
          </p:cNvPicPr>
          <p:nvPr/>
        </p:nvPicPr>
        <p:blipFill>
          <a:blip r:embed="rId4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818119" y="4669537"/>
            <a:ext cx="1127760" cy="573023"/>
          </a:xfrm>
          <a:prstGeom prst="rect">
            <a:avLst/>
          </a:prstGeom>
          <a:noFill/>
          <a:extLst/>
        </p:spPr>
      </p:pic>
      <p:sp>
        <p:nvSpPr>
          <p:cNvPr id="449" name="Freeform 449"/>
          <p:cNvSpPr/>
          <p:nvPr/>
        </p:nvSpPr>
        <p:spPr>
          <a:xfrm rot="0" flipH="0" flipV="0">
            <a:off x="7883537" y="4633444"/>
            <a:ext cx="2340000" cy="523121"/>
          </a:xfrm>
          <a:custGeom>
            <a:pathLst>
              <a:path w="2340000" h="523121">
                <a:moveTo>
                  <a:pt x="0" y="87187"/>
                </a:moveTo>
                <a:cubicBezTo>
                  <a:pt x="0" y="39035"/>
                  <a:pt x="39035" y="0"/>
                  <a:pt x="87187" y="0"/>
                </a:cubicBezTo>
                <a:lnTo>
                  <a:pt x="2252814" y="0"/>
                </a:lnTo>
                <a:cubicBezTo>
                  <a:pt x="2300966" y="0"/>
                  <a:pt x="2340000" y="39035"/>
                  <a:pt x="2340000" y="87187"/>
                </a:cubicBezTo>
                <a:lnTo>
                  <a:pt x="2340000" y="435934"/>
                </a:lnTo>
                <a:cubicBezTo>
                  <a:pt x="2340000" y="484086"/>
                  <a:pt x="2300966" y="523121"/>
                  <a:pt x="2252814" y="523121"/>
                </a:cubicBezTo>
                <a:lnTo>
                  <a:pt x="87187" y="523121"/>
                </a:lnTo>
                <a:cubicBezTo>
                  <a:pt x="39035" y="523121"/>
                  <a:pt x="0" y="484086"/>
                  <a:pt x="0" y="435934"/>
                </a:cubicBezTo>
                <a:close/>
                <a:moveTo>
                  <a:pt x="-5746168" y="2224556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" name="Freeform 450"/>
          <p:cNvSpPr/>
          <p:nvPr/>
        </p:nvSpPr>
        <p:spPr>
          <a:xfrm rot="0" flipH="0" flipV="1">
            <a:off x="7883537" y="4633444"/>
            <a:ext cx="2340000" cy="523121"/>
          </a:xfrm>
          <a:custGeom>
            <a:pathLst>
              <a:path w="2340000" h="523121">
                <a:moveTo>
                  <a:pt x="0" y="435933"/>
                </a:moveTo>
                <a:cubicBezTo>
                  <a:pt x="0" y="484085"/>
                  <a:pt x="39034" y="523121"/>
                  <a:pt x="87187" y="523121"/>
                </a:cubicBezTo>
                <a:lnTo>
                  <a:pt x="2252813" y="523121"/>
                </a:lnTo>
                <a:cubicBezTo>
                  <a:pt x="2300965" y="523121"/>
                  <a:pt x="2340000" y="484085"/>
                  <a:pt x="2340000" y="435933"/>
                </a:cubicBezTo>
                <a:lnTo>
                  <a:pt x="2340000" y="87187"/>
                </a:lnTo>
                <a:cubicBezTo>
                  <a:pt x="2340000" y="39035"/>
                  <a:pt x="2300965" y="0"/>
                  <a:pt x="2252813" y="0"/>
                </a:cubicBezTo>
                <a:lnTo>
                  <a:pt x="87187" y="0"/>
                </a:lnTo>
                <a:cubicBezTo>
                  <a:pt x="39034" y="0"/>
                  <a:pt x="0" y="39035"/>
                  <a:pt x="0" y="87187"/>
                </a:cubicBezTo>
                <a:close/>
                <a:moveTo>
                  <a:pt x="87187" y="523121"/>
                </a:moveTo>
              </a:path>
            </a:pathLst>
          </a:custGeom>
          <a:noFill/>
          <a:ln w="38100" cap="flat" cmpd="sng">
            <a:solidFill>
              <a:srgbClr val="ED7D31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" name="Freeform 451"/>
          <p:cNvSpPr/>
          <p:nvPr/>
        </p:nvSpPr>
        <p:spPr>
          <a:xfrm rot="0" flipH="0" flipV="0">
            <a:off x="7883537" y="5229796"/>
            <a:ext cx="2340000" cy="523120"/>
          </a:xfrm>
          <a:custGeom>
            <a:pathLst>
              <a:path w="2340000" h="523120">
                <a:moveTo>
                  <a:pt x="0" y="87187"/>
                </a:moveTo>
                <a:cubicBezTo>
                  <a:pt x="0" y="39034"/>
                  <a:pt x="39035" y="0"/>
                  <a:pt x="87187" y="0"/>
                </a:cubicBezTo>
                <a:lnTo>
                  <a:pt x="2252814" y="0"/>
                </a:lnTo>
                <a:cubicBezTo>
                  <a:pt x="2300966" y="0"/>
                  <a:pt x="2340000" y="39034"/>
                  <a:pt x="2340000" y="87187"/>
                </a:cubicBezTo>
                <a:lnTo>
                  <a:pt x="2340000" y="435933"/>
                </a:lnTo>
                <a:cubicBezTo>
                  <a:pt x="2340000" y="484085"/>
                  <a:pt x="2300966" y="523120"/>
                  <a:pt x="2252814" y="523120"/>
                </a:cubicBezTo>
                <a:lnTo>
                  <a:pt x="87187" y="523120"/>
                </a:lnTo>
                <a:cubicBezTo>
                  <a:pt x="39035" y="523120"/>
                  <a:pt x="0" y="484085"/>
                  <a:pt x="0" y="435933"/>
                </a:cubicBezTo>
                <a:close/>
                <a:moveTo>
                  <a:pt x="-6342520" y="1628204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" name="Freeform 452"/>
          <p:cNvSpPr/>
          <p:nvPr/>
        </p:nvSpPr>
        <p:spPr>
          <a:xfrm rot="0" flipH="0" flipV="1">
            <a:off x="7883537" y="5229796"/>
            <a:ext cx="2340000" cy="523121"/>
          </a:xfrm>
          <a:custGeom>
            <a:pathLst>
              <a:path w="2340000" h="523121">
                <a:moveTo>
                  <a:pt x="0" y="435933"/>
                </a:moveTo>
                <a:cubicBezTo>
                  <a:pt x="0" y="484085"/>
                  <a:pt x="39034" y="523121"/>
                  <a:pt x="87187" y="523121"/>
                </a:cubicBezTo>
                <a:lnTo>
                  <a:pt x="2252813" y="523121"/>
                </a:lnTo>
                <a:cubicBezTo>
                  <a:pt x="2300965" y="523121"/>
                  <a:pt x="2340000" y="484085"/>
                  <a:pt x="2340000" y="435933"/>
                </a:cubicBezTo>
                <a:lnTo>
                  <a:pt x="2340000" y="87187"/>
                </a:lnTo>
                <a:cubicBezTo>
                  <a:pt x="2340000" y="39035"/>
                  <a:pt x="2300965" y="0"/>
                  <a:pt x="2252813" y="0"/>
                </a:cubicBezTo>
                <a:lnTo>
                  <a:pt x="87187" y="0"/>
                </a:lnTo>
                <a:cubicBezTo>
                  <a:pt x="39034" y="0"/>
                  <a:pt x="0" y="39035"/>
                  <a:pt x="0" y="87187"/>
                </a:cubicBezTo>
                <a:close/>
                <a:moveTo>
                  <a:pt x="87187" y="523121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" name="Freeform 453"/>
          <p:cNvSpPr/>
          <p:nvPr/>
        </p:nvSpPr>
        <p:spPr>
          <a:xfrm rot="0" flipH="0" flipV="0">
            <a:off x="7883537" y="5809211"/>
            <a:ext cx="2340000" cy="524292"/>
          </a:xfrm>
          <a:custGeom>
            <a:pathLst>
              <a:path w="2340000" h="524292">
                <a:moveTo>
                  <a:pt x="0" y="87381"/>
                </a:moveTo>
                <a:cubicBezTo>
                  <a:pt x="0" y="39122"/>
                  <a:pt x="39122" y="0"/>
                  <a:pt x="87382" y="0"/>
                </a:cubicBezTo>
                <a:lnTo>
                  <a:pt x="2252620" y="0"/>
                </a:lnTo>
                <a:cubicBezTo>
                  <a:pt x="2300878" y="0"/>
                  <a:pt x="2340000" y="39122"/>
                  <a:pt x="2340000" y="87381"/>
                </a:cubicBezTo>
                <a:lnTo>
                  <a:pt x="2340000" y="436911"/>
                </a:lnTo>
                <a:cubicBezTo>
                  <a:pt x="2340000" y="485170"/>
                  <a:pt x="2300878" y="524292"/>
                  <a:pt x="2252620" y="524292"/>
                </a:cubicBezTo>
                <a:lnTo>
                  <a:pt x="87382" y="524292"/>
                </a:lnTo>
                <a:cubicBezTo>
                  <a:pt x="39122" y="524292"/>
                  <a:pt x="0" y="485170"/>
                  <a:pt x="0" y="436911"/>
                </a:cubicBezTo>
                <a:close/>
                <a:moveTo>
                  <a:pt x="-6922129" y="1048789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" name="Freeform 454"/>
          <p:cNvSpPr/>
          <p:nvPr/>
        </p:nvSpPr>
        <p:spPr>
          <a:xfrm rot="0" flipH="0" flipV="1">
            <a:off x="7883537" y="5809211"/>
            <a:ext cx="2340000" cy="524293"/>
          </a:xfrm>
          <a:custGeom>
            <a:pathLst>
              <a:path w="2340000" h="524293">
                <a:moveTo>
                  <a:pt x="0" y="436911"/>
                </a:moveTo>
                <a:cubicBezTo>
                  <a:pt x="0" y="485170"/>
                  <a:pt x="39122" y="524293"/>
                  <a:pt x="87381" y="524293"/>
                </a:cubicBezTo>
                <a:lnTo>
                  <a:pt x="2252618" y="524293"/>
                </a:lnTo>
                <a:cubicBezTo>
                  <a:pt x="2300878" y="524293"/>
                  <a:pt x="2340000" y="485170"/>
                  <a:pt x="2340000" y="436911"/>
                </a:cubicBezTo>
                <a:lnTo>
                  <a:pt x="2340000" y="87381"/>
                </a:lnTo>
                <a:cubicBezTo>
                  <a:pt x="2340000" y="39122"/>
                  <a:pt x="2300878" y="0"/>
                  <a:pt x="2252618" y="0"/>
                </a:cubicBezTo>
                <a:lnTo>
                  <a:pt x="87381" y="0"/>
                </a:lnTo>
                <a:cubicBezTo>
                  <a:pt x="39122" y="0"/>
                  <a:pt x="0" y="39122"/>
                  <a:pt x="0" y="87381"/>
                </a:cubicBezTo>
                <a:close/>
                <a:moveTo>
                  <a:pt x="87381" y="524293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" name="Rectangle 455"/>
          <p:cNvSpPr/>
          <p:nvPr/>
        </p:nvSpPr>
        <p:spPr>
          <a:xfrm rot="0" flipH="0" flipV="0">
            <a:off x="597673" y="870205"/>
            <a:ext cx="4769804" cy="6554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Tipuri de firewall</a:t>
            </a:r>
          </a:p>
        </p:txBody>
      </p:sp>
      <p:sp>
        <p:nvSpPr>
          <p:cNvPr id="456" name="Rectangle 456"/>
          <p:cNvSpPr/>
          <p:nvPr/>
        </p:nvSpPr>
        <p:spPr>
          <a:xfrm rot="0" flipH="0" flipV="0">
            <a:off x="597673" y="6444997"/>
            <a:ext cx="11047321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899889" algn="l"/>
              </a:tabLst>
            </a:pPr>
            <a:r>
              <a:rPr lang="en-US" sz="1200" baseline="0" b="0" i="0" dirty="0" spc="0">
                <a:solidFill>
                  <a:srgbClr val="898989"/>
                </a:solidFill>
                <a:latin typeface="Arial" pitchFamily="0" charset="1"/>
              </a:rPr>
              <a:t>11/8/23	15</a:t>
            </a:r>
          </a:p>
        </p:txBody>
      </p:sp>
      <p:sp>
        <p:nvSpPr>
          <p:cNvPr id="457" name="Rectangle 457"/>
          <p:cNvSpPr/>
          <p:nvPr/>
        </p:nvSpPr>
        <p:spPr>
          <a:xfrm rot="0" flipH="0" flipV="0">
            <a:off x="2226999" y="1705661"/>
            <a:ext cx="1615610" cy="2791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1" i="0" dirty="0" spc="0">
                <a:solidFill>
                  <a:srgbClr val="000000"/>
                </a:solidFill>
                <a:latin typeface="Calibri" pitchFamily="0" charset="1"/>
              </a:rPr>
              <a:t>Stateles</a:t>
            </a:r>
            <a:r>
              <a:rPr lang="en-US" sz="1800" baseline="0" b="1" i="0" dirty="0" spc="405">
                <a:solidFill>
                  <a:srgbClr val="000000"/>
                </a:solidFill>
                <a:latin typeface="Calibri" pitchFamily="0" charset="1"/>
              </a:rPr>
              <a:t>s</a:t>
            </a:r>
            <a:r>
              <a:rPr lang="en-US" sz="1800" baseline="0" b="1" i="0" dirty="0" spc="0">
                <a:solidFill>
                  <a:srgbClr val="000000"/>
                </a:solidFill>
                <a:latin typeface="Calibri" pitchFamily="0" charset="1"/>
              </a:rPr>
              <a:t>firewall</a:t>
            </a:r>
          </a:p>
        </p:txBody>
      </p:sp>
      <p:sp>
        <p:nvSpPr>
          <p:cNvPr id="458" name="Rectangle 458"/>
          <p:cNvSpPr/>
          <p:nvPr/>
        </p:nvSpPr>
        <p:spPr>
          <a:xfrm rot="0" flipH="0" flipV="0">
            <a:off x="2252592" y="3595421"/>
            <a:ext cx="940711" cy="2791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000000"/>
                </a:solidFill>
                <a:latin typeface="Calibri" pitchFamily="0" charset="1"/>
              </a:rPr>
              <a:t>5. Sesiune</a:t>
            </a:r>
          </a:p>
        </p:txBody>
      </p:sp>
      <p:sp>
        <p:nvSpPr>
          <p:cNvPr id="459" name="Rectangle 459"/>
          <p:cNvSpPr/>
          <p:nvPr/>
        </p:nvSpPr>
        <p:spPr>
          <a:xfrm rot="0" flipH="0" flipV="0">
            <a:off x="2252592" y="3007157"/>
            <a:ext cx="1240566" cy="2791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000000"/>
                </a:solidFill>
                <a:latin typeface="Calibri" pitchFamily="0" charset="1"/>
              </a:rPr>
              <a:t>6. Prezentare</a:t>
            </a:r>
          </a:p>
        </p:txBody>
      </p:sp>
      <p:sp>
        <p:nvSpPr>
          <p:cNvPr id="460" name="Rectangle 460"/>
          <p:cNvSpPr/>
          <p:nvPr/>
        </p:nvSpPr>
        <p:spPr>
          <a:xfrm rot="0" flipH="0" flipV="0">
            <a:off x="2252651" y="2415845"/>
            <a:ext cx="1030963" cy="2791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000000"/>
                </a:solidFill>
                <a:latin typeface="Calibri" pitchFamily="0" charset="1"/>
              </a:rPr>
              <a:t>7. Aplicație</a:t>
            </a:r>
          </a:p>
        </p:txBody>
      </p:sp>
      <p:sp>
        <p:nvSpPr>
          <p:cNvPr id="461" name="Rectangle 461"/>
          <p:cNvSpPr/>
          <p:nvPr/>
        </p:nvSpPr>
        <p:spPr>
          <a:xfrm rot="0" flipH="0" flipV="0">
            <a:off x="2252535" y="4183685"/>
            <a:ext cx="1695505" cy="20439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57"/>
            <a:r>
              <a:rPr lang="en-US" sz="1800" baseline="0" b="0" i="0" dirty="0" spc="0">
                <a:solidFill>
                  <a:srgbClr val="000000"/>
                </a:solidFill>
                <a:latin typeface="Calibri" pitchFamily="0" charset="1"/>
              </a:rPr>
              <a:t>4. Transport</a:t>
            </a:r>
          </a:p>
          <a:p>
            <a:pPr marL="0">
              <a:lnSpc>
                <a:spcPts val="4632"/>
              </a:lnSpc>
            </a:pPr>
            <a:r>
              <a:rPr lang="en-US" sz="1800" baseline="0" b="0" i="0" dirty="0" spc="0">
                <a:solidFill>
                  <a:srgbClr val="000000"/>
                </a:solidFill>
                <a:latin typeface="Calibri" pitchFamily="0" charset="1"/>
              </a:rPr>
              <a:t>3. Rețea</a:t>
            </a:r>
          </a:p>
          <a:p>
            <a:pPr marL="0">
              <a:lnSpc>
                <a:spcPts val="4629"/>
              </a:lnSpc>
            </a:pPr>
            <a:r>
              <a:rPr lang="en-US" sz="1699" baseline="0" b="0" i="0" dirty="0" spc="0">
                <a:solidFill>
                  <a:srgbClr val="000000"/>
                </a:solidFill>
                <a:latin typeface="Calibri" pitchFamily="0" charset="1"/>
              </a:rPr>
              <a:t>2. Legătură de date</a:t>
            </a:r>
          </a:p>
          <a:p>
            <a:pPr marL="57">
              <a:lnSpc>
                <a:spcPts val="4634"/>
              </a:lnSpc>
            </a:pPr>
            <a:r>
              <a:rPr lang="en-US" sz="1800" baseline="0" b="0" i="0" dirty="0" spc="0">
                <a:solidFill>
                  <a:srgbClr val="000000"/>
                </a:solidFill>
                <a:latin typeface="Calibri" pitchFamily="0" charset="1"/>
              </a:rPr>
              <a:t>1. Fizic</a:t>
            </a:r>
          </a:p>
        </p:txBody>
      </p:sp>
      <p:sp>
        <p:nvSpPr>
          <p:cNvPr id="462" name="Rectangle 462"/>
          <p:cNvSpPr/>
          <p:nvPr/>
        </p:nvSpPr>
        <p:spPr>
          <a:xfrm rot="0" flipH="0" flipV="0">
            <a:off x="5163647" y="1702613"/>
            <a:ext cx="1515597" cy="2791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1" i="0" dirty="0" spc="0">
                <a:solidFill>
                  <a:srgbClr val="000000"/>
                </a:solidFill>
                <a:latin typeface="Calibri" pitchFamily="0" charset="1"/>
              </a:rPr>
              <a:t>Statefu</a:t>
            </a:r>
            <a:r>
              <a:rPr lang="en-US" sz="1800" baseline="0" b="1" i="0" dirty="0" spc="406">
                <a:solidFill>
                  <a:srgbClr val="000000"/>
                </a:solidFill>
                <a:latin typeface="Calibri" pitchFamily="0" charset="1"/>
              </a:rPr>
              <a:t>l</a:t>
            </a:r>
            <a:r>
              <a:rPr lang="en-US" sz="1800" baseline="0" b="1" i="0" dirty="0" spc="0">
                <a:solidFill>
                  <a:srgbClr val="000000"/>
                </a:solidFill>
                <a:latin typeface="Calibri" pitchFamily="0" charset="1"/>
              </a:rPr>
              <a:t>firewall</a:t>
            </a:r>
          </a:p>
        </p:txBody>
      </p:sp>
      <p:sp>
        <p:nvSpPr>
          <p:cNvPr id="463" name="Rectangle 463"/>
          <p:cNvSpPr/>
          <p:nvPr/>
        </p:nvSpPr>
        <p:spPr>
          <a:xfrm rot="0" flipH="0" flipV="0">
            <a:off x="5118113" y="3586277"/>
            <a:ext cx="940711" cy="2791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000000"/>
                </a:solidFill>
                <a:latin typeface="Calibri" pitchFamily="0" charset="1"/>
              </a:rPr>
              <a:t>5. Sesiune</a:t>
            </a:r>
          </a:p>
        </p:txBody>
      </p:sp>
      <p:sp>
        <p:nvSpPr>
          <p:cNvPr id="464" name="Rectangle 464"/>
          <p:cNvSpPr/>
          <p:nvPr/>
        </p:nvSpPr>
        <p:spPr>
          <a:xfrm rot="0" flipH="0" flipV="0">
            <a:off x="5118113" y="3013253"/>
            <a:ext cx="1240566" cy="2791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000000"/>
                </a:solidFill>
                <a:latin typeface="Calibri" pitchFamily="0" charset="1"/>
              </a:rPr>
              <a:t>6. Prezentare</a:t>
            </a:r>
          </a:p>
        </p:txBody>
      </p:sp>
      <p:sp>
        <p:nvSpPr>
          <p:cNvPr id="465" name="Rectangle 465"/>
          <p:cNvSpPr/>
          <p:nvPr/>
        </p:nvSpPr>
        <p:spPr>
          <a:xfrm rot="0" flipH="0" flipV="0">
            <a:off x="5118172" y="2415845"/>
            <a:ext cx="1030963" cy="2791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000000"/>
                </a:solidFill>
                <a:latin typeface="Calibri" pitchFamily="0" charset="1"/>
              </a:rPr>
              <a:t>7. Aplicație</a:t>
            </a:r>
          </a:p>
        </p:txBody>
      </p:sp>
      <p:sp>
        <p:nvSpPr>
          <p:cNvPr id="466" name="Rectangle 466"/>
          <p:cNvSpPr/>
          <p:nvPr/>
        </p:nvSpPr>
        <p:spPr>
          <a:xfrm rot="0" flipH="0" flipV="0">
            <a:off x="5118056" y="4174541"/>
            <a:ext cx="1695504" cy="20530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56"/>
            <a:r>
              <a:rPr lang="en-US" sz="1800" baseline="0" b="0" i="0" dirty="0" spc="0">
                <a:solidFill>
                  <a:srgbClr val="000000"/>
                </a:solidFill>
                <a:latin typeface="Calibri" pitchFamily="0" charset="1"/>
              </a:rPr>
              <a:t>4. Transport</a:t>
            </a:r>
          </a:p>
          <a:p>
            <a:pPr marL="0">
              <a:lnSpc>
                <a:spcPts val="4704"/>
              </a:lnSpc>
            </a:pPr>
            <a:r>
              <a:rPr lang="en-US" sz="1800" baseline="0" b="0" i="0" dirty="0" spc="0">
                <a:solidFill>
                  <a:srgbClr val="000000"/>
                </a:solidFill>
                <a:latin typeface="Calibri" pitchFamily="0" charset="1"/>
              </a:rPr>
              <a:t>3. Rețea</a:t>
            </a:r>
          </a:p>
          <a:p>
            <a:pPr marL="0">
              <a:lnSpc>
                <a:spcPts val="4629"/>
              </a:lnSpc>
            </a:pPr>
            <a:r>
              <a:rPr lang="en-US" sz="1699" baseline="0" b="0" i="0" dirty="0" spc="0">
                <a:solidFill>
                  <a:srgbClr val="000000"/>
                </a:solidFill>
                <a:latin typeface="Calibri" pitchFamily="0" charset="1"/>
              </a:rPr>
              <a:t>2. Legătură de date</a:t>
            </a:r>
          </a:p>
          <a:p>
            <a:pPr marL="56">
              <a:lnSpc>
                <a:spcPts val="4634"/>
              </a:lnSpc>
            </a:pPr>
            <a:r>
              <a:rPr lang="en-US" sz="1800" baseline="0" b="0" i="0" dirty="0" spc="0">
                <a:solidFill>
                  <a:srgbClr val="000000"/>
                </a:solidFill>
                <a:latin typeface="Calibri" pitchFamily="0" charset="1"/>
              </a:rPr>
              <a:t>1. Fizic</a:t>
            </a:r>
          </a:p>
        </p:txBody>
      </p:sp>
      <p:sp>
        <p:nvSpPr>
          <p:cNvPr id="467" name="Rectangle 467"/>
          <p:cNvSpPr/>
          <p:nvPr/>
        </p:nvSpPr>
        <p:spPr>
          <a:xfrm rot="0" flipH="0" flipV="0">
            <a:off x="7852935" y="1562406"/>
            <a:ext cx="2402092" cy="5473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1" i="0" dirty="0" spc="0">
                <a:solidFill>
                  <a:srgbClr val="000000"/>
                </a:solidFill>
                <a:latin typeface="Calibri" pitchFamily="0" charset="1"/>
              </a:rPr>
              <a:t>Firewal</a:t>
            </a:r>
            <a:r>
              <a:rPr lang="en-US" sz="1800" baseline="0" b="1" i="0" dirty="0" spc="404">
                <a:solidFill>
                  <a:srgbClr val="000000"/>
                </a:solidFill>
                <a:latin typeface="Calibri" pitchFamily="0" charset="1"/>
              </a:rPr>
              <a:t>l</a:t>
            </a:r>
            <a:r>
              <a:rPr lang="en-US" sz="1800" baseline="0" b="1" i="0" dirty="0" spc="0">
                <a:solidFill>
                  <a:srgbClr val="000000"/>
                </a:solidFill>
                <a:latin typeface="Calibri" pitchFamily="0" charset="1"/>
              </a:rPr>
              <a:t>de nivel aplicație</a:t>
            </a:r>
          </a:p>
          <a:p>
            <a:pPr marL="475425">
              <a:lnSpc>
                <a:spcPts val="2111"/>
              </a:lnSpc>
            </a:pPr>
            <a:r>
              <a:rPr lang="en-US" sz="1800" baseline="0" b="1" i="0" dirty="0" spc="0">
                <a:solidFill>
                  <a:srgbClr val="000000"/>
                </a:solidFill>
                <a:latin typeface="Calibri" pitchFamily="0" charset="1"/>
              </a:rPr>
              <a:t>(Proxy firewall)</a:t>
            </a:r>
          </a:p>
        </p:txBody>
      </p:sp>
      <p:sp>
        <p:nvSpPr>
          <p:cNvPr id="468" name="Rectangle 468"/>
          <p:cNvSpPr/>
          <p:nvPr/>
        </p:nvSpPr>
        <p:spPr>
          <a:xfrm rot="0" flipH="0" flipV="0">
            <a:off x="8000570" y="3577133"/>
            <a:ext cx="940711" cy="2791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000000"/>
                </a:solidFill>
                <a:latin typeface="Calibri" pitchFamily="0" charset="1"/>
              </a:rPr>
              <a:t>5. Sesiune</a:t>
            </a:r>
          </a:p>
        </p:txBody>
      </p:sp>
      <p:sp>
        <p:nvSpPr>
          <p:cNvPr id="469" name="Rectangle 469"/>
          <p:cNvSpPr/>
          <p:nvPr/>
        </p:nvSpPr>
        <p:spPr>
          <a:xfrm rot="0" flipH="0" flipV="0">
            <a:off x="8000570" y="3013253"/>
            <a:ext cx="1240566" cy="2791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000000"/>
                </a:solidFill>
                <a:latin typeface="Calibri" pitchFamily="0" charset="1"/>
              </a:rPr>
              <a:t>6. Prezentare</a:t>
            </a:r>
          </a:p>
        </p:txBody>
      </p:sp>
      <p:sp>
        <p:nvSpPr>
          <p:cNvPr id="470" name="Rectangle 470"/>
          <p:cNvSpPr/>
          <p:nvPr/>
        </p:nvSpPr>
        <p:spPr>
          <a:xfrm rot="0" flipH="0" flipV="0">
            <a:off x="8000627" y="2415845"/>
            <a:ext cx="1030963" cy="2791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000000"/>
                </a:solidFill>
                <a:latin typeface="Calibri" pitchFamily="0" charset="1"/>
              </a:rPr>
              <a:t>7. Aplicație</a:t>
            </a:r>
          </a:p>
        </p:txBody>
      </p:sp>
      <p:sp>
        <p:nvSpPr>
          <p:cNvPr id="471" name="Rectangle 471"/>
          <p:cNvSpPr/>
          <p:nvPr/>
        </p:nvSpPr>
        <p:spPr>
          <a:xfrm rot="0" flipH="0" flipV="0">
            <a:off x="8000513" y="4159302"/>
            <a:ext cx="1695505" cy="20530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57"/>
            <a:r>
              <a:rPr lang="en-US" sz="1800" baseline="0" b="0" i="0" dirty="0" spc="0">
                <a:solidFill>
                  <a:srgbClr val="000000"/>
                </a:solidFill>
                <a:latin typeface="Calibri" pitchFamily="0" charset="1"/>
              </a:rPr>
              <a:t>4. Transport</a:t>
            </a:r>
          </a:p>
          <a:p>
            <a:pPr marL="0">
              <a:lnSpc>
                <a:spcPts val="4703"/>
              </a:lnSpc>
            </a:pPr>
            <a:r>
              <a:rPr lang="en-US" sz="1800" baseline="0" b="0" i="0" dirty="0" spc="0">
                <a:solidFill>
                  <a:srgbClr val="000000"/>
                </a:solidFill>
                <a:latin typeface="Calibri" pitchFamily="0" charset="1"/>
              </a:rPr>
              <a:t>3. Rețea</a:t>
            </a:r>
          </a:p>
          <a:p>
            <a:pPr marL="0">
              <a:lnSpc>
                <a:spcPts val="4629"/>
              </a:lnSpc>
            </a:pPr>
            <a:r>
              <a:rPr lang="en-US" sz="1699" baseline="0" b="0" i="0" dirty="0" spc="0">
                <a:solidFill>
                  <a:srgbClr val="000000"/>
                </a:solidFill>
                <a:latin typeface="Calibri" pitchFamily="0" charset="1"/>
              </a:rPr>
              <a:t>2. Legătură de date</a:t>
            </a:r>
          </a:p>
          <a:p>
            <a:pPr marL="57">
              <a:lnSpc>
                <a:spcPts val="4634"/>
              </a:lnSpc>
            </a:pPr>
            <a:r>
              <a:rPr lang="en-US" sz="1800" baseline="0" b="0" i="0" dirty="0" spc="0">
                <a:solidFill>
                  <a:srgbClr val="000000"/>
                </a:solidFill>
                <a:latin typeface="Calibri" pitchFamily="0" charset="1"/>
              </a:rPr>
              <a:t>1. Fizic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472" name="Freeform 472"/>
          <p:cNvSpPr/>
          <p:nvPr/>
        </p:nvSpPr>
        <p:spPr>
          <a:xfrm rot="0" flipH="0" flipV="0">
            <a:off x="0" y="0"/>
            <a:ext cx="12188952" cy="6858000"/>
          </a:xfrm>
          <a:custGeom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" name="Freeform 473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74" name="Picture 102"/>
          <p:cNvPicPr>
            <a:picLocks noChangeAspect="0" noChangeArrowheads="1"/>
          </p:cNvPicPr>
          <p:nvPr/>
        </p:nvPicPr>
        <p:blipFill>
          <a:blip r:embed="rId4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099495" y="809975"/>
            <a:ext cx="642256" cy="769786"/>
          </a:xfrm>
          <a:prstGeom prst="rect">
            <a:avLst/>
          </a:prstGeom>
          <a:noFill/>
          <a:extLst/>
        </p:spPr>
      </p:pic>
      <p:pic>
        <p:nvPicPr>
          <p:cNvPr id="475" name="Picture 103"/>
          <p:cNvPicPr>
            <a:picLocks noChangeAspect="0" noChangeArrowheads="1"/>
          </p:cNvPicPr>
          <p:nvPr/>
        </p:nvPicPr>
        <p:blipFill>
          <a:blip r:embed="rId4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6233" y="1"/>
            <a:ext cx="995995" cy="471588"/>
          </a:xfrm>
          <a:prstGeom prst="rect">
            <a:avLst/>
          </a:prstGeom>
          <a:noFill/>
          <a:extLst/>
        </p:spPr>
      </p:pic>
      <p:pic>
        <p:nvPicPr>
          <p:cNvPr id="476" name="Picture 476"/>
          <p:cNvPicPr>
            <a:picLocks noChangeAspect="0" noChangeArrowheads="1"/>
          </p:cNvPicPr>
          <p:nvPr/>
        </p:nvPicPr>
        <p:blipFill>
          <a:blip r:embed="rId4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0"/>
            <a:ext cx="12192000" cy="6858000"/>
          </a:xfrm>
          <a:prstGeom prst="rect">
            <a:avLst/>
          </a:prstGeom>
          <a:noFill/>
          <a:extLst/>
        </p:spPr>
      </p:pic>
      <p:pic>
        <p:nvPicPr>
          <p:cNvPr id="477" name="Picture 477"/>
          <p:cNvPicPr>
            <a:picLocks noChangeAspect="0" noChangeArrowheads="1"/>
          </p:cNvPicPr>
          <p:nvPr/>
        </p:nvPicPr>
        <p:blipFill>
          <a:blip r:embed="rId4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0"/>
            <a:ext cx="12192000" cy="6858000"/>
          </a:xfrm>
          <a:prstGeom prst="rect">
            <a:avLst/>
          </a:prstGeom>
          <a:noFill/>
          <a:extLst/>
        </p:spPr>
      </p:pic>
      <p:pic>
        <p:nvPicPr>
          <p:cNvPr id="478" name="Picture 106"/>
          <p:cNvPicPr>
            <a:picLocks noChangeAspect="0" noChangeArrowheads="1"/>
          </p:cNvPicPr>
          <p:nvPr/>
        </p:nvPicPr>
        <p:blipFill>
          <a:blip r:embed="rId4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580329" y="2348702"/>
            <a:ext cx="1773471" cy="2061505"/>
          </a:xfrm>
          <a:prstGeom prst="rect">
            <a:avLst/>
          </a:prstGeom>
          <a:noFill/>
          <a:extLst/>
        </p:spPr>
      </p:pic>
      <p:pic>
        <p:nvPicPr>
          <p:cNvPr id="479" name="Picture 107"/>
          <p:cNvPicPr>
            <a:picLocks noChangeAspect="0" noChangeArrowheads="1"/>
          </p:cNvPicPr>
          <p:nvPr/>
        </p:nvPicPr>
        <p:blipFill>
          <a:blip r:embed="rId4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6233" y="-10225"/>
            <a:ext cx="995995" cy="471142"/>
          </a:xfrm>
          <a:prstGeom prst="rect">
            <a:avLst/>
          </a:prstGeom>
          <a:noFill/>
          <a:extLst/>
        </p:spPr>
      </p:pic>
      <p:sp>
        <p:nvSpPr>
          <p:cNvPr id="480" name="Rectangle 480"/>
          <p:cNvSpPr/>
          <p:nvPr/>
        </p:nvSpPr>
        <p:spPr>
          <a:xfrm rot="0" flipH="0" flipV="0">
            <a:off x="597673" y="2567941"/>
            <a:ext cx="3049447" cy="8938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6000" baseline="0" b="1" i="0" dirty="0" spc="0">
                <a:solidFill>
                  <a:srgbClr val="FFFFFF"/>
                </a:solidFill>
                <a:latin typeface="Arial" pitchFamily="0" charset="1"/>
              </a:rPr>
              <a:t>iptables</a:t>
            </a:r>
          </a:p>
        </p:txBody>
      </p:sp>
      <p:sp>
        <p:nvSpPr>
          <p:cNvPr id="481" name="Rectangle 481"/>
          <p:cNvSpPr/>
          <p:nvPr/>
        </p:nvSpPr>
        <p:spPr>
          <a:xfrm rot="0" flipH="0" flipV="0">
            <a:off x="597673" y="6444997"/>
            <a:ext cx="11048108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896714" algn="l"/>
              </a:tabLst>
            </a:pPr>
            <a:r>
              <a:rPr lang="en-US" sz="1200" baseline="0" b="0" i="0" dirty="0" spc="0">
                <a:solidFill>
                  <a:srgbClr val="FFFFFF"/>
                </a:solidFill>
                <a:latin typeface="Arial" pitchFamily="0" charset="1"/>
              </a:rPr>
              <a:t>11/8/23	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482" name="Freeform 482"/>
          <p:cNvSpPr/>
          <p:nvPr/>
        </p:nvSpPr>
        <p:spPr>
          <a:xfrm rot="0" flipH="0" flipV="0">
            <a:off x="0" y="0"/>
            <a:ext cx="12188952" cy="6858000"/>
          </a:xfrm>
          <a:custGeom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" name="Freeform 483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84" name="Picture 102"/>
          <p:cNvPicPr>
            <a:picLocks noChangeAspect="0" noChangeArrowheads="1"/>
          </p:cNvPicPr>
          <p:nvPr/>
        </p:nvPicPr>
        <p:blipFill>
          <a:blip r:embed="rId4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099495" y="809975"/>
            <a:ext cx="642256" cy="769786"/>
          </a:xfrm>
          <a:prstGeom prst="rect">
            <a:avLst/>
          </a:prstGeom>
          <a:noFill/>
          <a:extLst/>
        </p:spPr>
      </p:pic>
      <p:pic>
        <p:nvPicPr>
          <p:cNvPr id="485" name="Picture 103"/>
          <p:cNvPicPr>
            <a:picLocks noChangeAspect="0" noChangeArrowheads="1"/>
          </p:cNvPicPr>
          <p:nvPr/>
        </p:nvPicPr>
        <p:blipFill>
          <a:blip r:embed="rId4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6233" y="1"/>
            <a:ext cx="995995" cy="471588"/>
          </a:xfrm>
          <a:prstGeom prst="rect">
            <a:avLst/>
          </a:prstGeom>
          <a:noFill/>
          <a:extLst/>
        </p:spPr>
      </p:pic>
      <p:sp>
        <p:nvSpPr>
          <p:cNvPr id="486" name="Rectangle 486"/>
          <p:cNvSpPr/>
          <p:nvPr/>
        </p:nvSpPr>
        <p:spPr>
          <a:xfrm rot="0" flipH="0" flipV="0">
            <a:off x="597673" y="870205"/>
            <a:ext cx="10080687" cy="50193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iptables</a:t>
            </a:r>
          </a:p>
          <a:p>
            <a:pPr marL="0">
              <a:lnSpc>
                <a:spcPts val="5250"/>
              </a:lnSpc>
            </a:pPr>
            <a:r>
              <a:rPr lang="en-US" sz="2599" baseline="0" b="0" i="0" dirty="0" spc="88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599" baseline="0" b="0" i="0" dirty="0" spc="0">
                <a:solidFill>
                  <a:srgbClr val="000000"/>
                </a:solidFill>
                <a:latin typeface="Arial" pitchFamily="0" charset="1"/>
              </a:rPr>
              <a:t>Utilitar Linux</a:t>
            </a:r>
          </a:p>
          <a:p>
            <a:pPr marL="0">
              <a:lnSpc>
                <a:spcPts val="3503"/>
              </a:lnSpc>
            </a:pPr>
            <a:r>
              <a:rPr lang="en-US" sz="2599" baseline="0" b="0" i="0" dirty="0" spc="88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599" baseline="0" b="0" i="0" dirty="0" spc="0">
                <a:solidFill>
                  <a:srgbClr val="000000"/>
                </a:solidFill>
                <a:latin typeface="Arial" pitchFamily="0" charset="1"/>
              </a:rPr>
              <a:t>Face parte din proiectul Netfilter</a:t>
            </a:r>
          </a:p>
          <a:p>
            <a:pPr marL="0">
              <a:lnSpc>
                <a:spcPts val="3504"/>
              </a:lnSpc>
            </a:pPr>
            <a:r>
              <a:rPr lang="en-US" sz="2599" baseline="0" b="0" i="0" dirty="0" spc="88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599" baseline="0" b="0" i="0" dirty="0" spc="0">
                <a:solidFill>
                  <a:srgbClr val="000000"/>
                </a:solidFill>
                <a:latin typeface="Arial" pitchFamily="0" charset="1"/>
              </a:rPr>
              <a:t>Permite unei ma</a:t>
            </a:r>
            <a:r>
              <a:rPr lang="en-US" sz="2599" baseline="0" b="0" i="0" dirty="0" spc="0">
                <a:solidFill>
                  <a:srgbClr val="000000"/>
                </a:solidFill>
                <a:latin typeface="Arial" pitchFamily="0" charset="1"/>
              </a:rPr>
              <a:t>ș</a:t>
            </a:r>
            <a:r>
              <a:rPr lang="en-US" sz="2599" baseline="0" b="0" i="0" dirty="0" spc="0">
                <a:solidFill>
                  <a:srgbClr val="000000"/>
                </a:solidFill>
                <a:latin typeface="Arial" pitchFamily="0" charset="1"/>
              </a:rPr>
              <a:t>ini Linux s</a:t>
            </a:r>
            <a:r>
              <a:rPr lang="en-US" sz="2599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599" baseline="0" b="0" i="0" dirty="0" spc="0">
                <a:solidFill>
                  <a:srgbClr val="000000"/>
                </a:solidFill>
                <a:latin typeface="Arial" pitchFamily="0" charset="1"/>
              </a:rPr>
              <a:t>:</a:t>
            </a:r>
          </a:p>
          <a:p>
            <a:pPr marL="457199">
              <a:lnSpc>
                <a:spcPts val="2590"/>
              </a:lnSpc>
            </a:pPr>
            <a:r>
              <a:rPr lang="en-US" sz="2199" baseline="0" b="0" i="0" dirty="0" spc="103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Filtreze pachetele</a:t>
            </a:r>
          </a:p>
          <a:p>
            <a:pPr marL="457199">
              <a:lnSpc>
                <a:spcPts val="2616"/>
              </a:lnSpc>
            </a:pPr>
            <a:r>
              <a:rPr lang="en-US" sz="2199" baseline="0" b="0" i="0" dirty="0" spc="103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Translateze adrese</a:t>
            </a:r>
          </a:p>
          <a:p>
            <a:pPr marL="457199">
              <a:lnSpc>
                <a:spcPts val="2591"/>
              </a:lnSpc>
            </a:pPr>
            <a:r>
              <a:rPr lang="en-US" sz="2199" baseline="0" b="0" i="0" dirty="0" spc="103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Rescrie câmpurile unui pachet</a:t>
            </a:r>
          </a:p>
          <a:p>
            <a:pPr marL="0">
              <a:lnSpc>
                <a:spcPts val="3505"/>
              </a:lnSpc>
            </a:pPr>
            <a:r>
              <a:rPr lang="en-US" sz="2599" baseline="0" b="0" i="0" dirty="0" spc="88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599" baseline="0" b="0" i="0" dirty="0" spc="0">
                <a:solidFill>
                  <a:srgbClr val="000000"/>
                </a:solidFill>
                <a:latin typeface="Arial" pitchFamily="0" charset="1"/>
              </a:rPr>
              <a:t>Configurat prin scrierea de </a:t>
            </a:r>
            <a:r>
              <a:rPr lang="en-US" sz="2599" baseline="0" b="1" i="0" dirty="0" spc="0">
                <a:solidFill>
                  <a:srgbClr val="000000"/>
                </a:solidFill>
                <a:latin typeface="Arial" pitchFamily="0" charset="1"/>
              </a:rPr>
              <a:t>reguli</a:t>
            </a:r>
          </a:p>
          <a:p>
            <a:pPr marL="0">
              <a:lnSpc>
                <a:spcPts val="3479"/>
              </a:lnSpc>
            </a:pPr>
            <a:r>
              <a:rPr lang="en-US" sz="2599" baseline="0" b="0" i="0" dirty="0" spc="88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599" baseline="0" b="0" i="0" dirty="0" spc="0">
                <a:solidFill>
                  <a:srgbClr val="000000"/>
                </a:solidFill>
                <a:latin typeface="Arial" pitchFamily="0" charset="1"/>
              </a:rPr>
              <a:t>Regulile iptable</a:t>
            </a:r>
            <a:r>
              <a:rPr lang="en-US" sz="2599" baseline="0" b="0" i="0" dirty="0" spc="889">
                <a:solidFill>
                  <a:srgbClr val="000000"/>
                </a:solidFill>
                <a:latin typeface="Arial" pitchFamily="0" charset="1"/>
              </a:rPr>
              <a:t>s</a:t>
            </a:r>
            <a:r>
              <a:rPr lang="en-US" sz="2599" baseline="0" b="0" i="0" dirty="0" spc="0">
                <a:solidFill>
                  <a:srgbClr val="000000"/>
                </a:solidFill>
                <a:latin typeface="Arial" pitchFamily="0" charset="1"/>
              </a:rPr>
              <a:t>sunt compuse din dou</a:t>
            </a:r>
            <a:r>
              <a:rPr lang="en-US" sz="2599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599" baseline="0" b="0" i="0" dirty="0" spc="0">
                <a:solidFill>
                  <a:srgbClr val="000000"/>
                </a:solidFill>
                <a:latin typeface="Arial" pitchFamily="0" charset="1"/>
              </a:rPr>
              <a:t> sec</a:t>
            </a:r>
            <a:r>
              <a:rPr lang="en-US" sz="2599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2599" baseline="0" b="0" i="0" dirty="0" spc="0">
                <a:solidFill>
                  <a:srgbClr val="000000"/>
                </a:solidFill>
                <a:latin typeface="Arial" pitchFamily="0" charset="1"/>
              </a:rPr>
              <a:t>iuni principale:</a:t>
            </a:r>
          </a:p>
          <a:p>
            <a:pPr marL="457199">
              <a:lnSpc>
                <a:spcPts val="2614"/>
              </a:lnSpc>
            </a:pPr>
            <a:r>
              <a:rPr lang="en-US" sz="2199" baseline="0" b="0" i="0" dirty="0" spc="103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Ș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ablon </a:t>
            </a:r>
            <a:r>
              <a:rPr lang="en-US" sz="2199" baseline="0" b="0" i="0" dirty="0" spc="751">
                <a:solidFill>
                  <a:srgbClr val="000000"/>
                </a:solidFill>
                <a:latin typeface="Arial" pitchFamily="0" charset="1"/>
              </a:rPr>
              <a:t>–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ce valori trebuie s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 aib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 câmpurile din pachet pentru a se </a:t>
            </a:r>
          </a:p>
          <a:p>
            <a:pPr marL="685800">
              <a:lnSpc>
                <a:spcPts val="2088"/>
              </a:lnSpc>
            </a:pP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ac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iona asupra lor</a:t>
            </a:r>
          </a:p>
          <a:p>
            <a:pPr marL="457199">
              <a:lnSpc>
                <a:spcPts val="2616"/>
              </a:lnSpc>
            </a:pPr>
            <a:r>
              <a:rPr lang="en-US" sz="2199" baseline="0" b="0" i="0" dirty="0" spc="103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Ac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iune </a:t>
            </a:r>
            <a:r>
              <a:rPr lang="en-US" sz="2199" baseline="0" b="0" i="0" dirty="0" spc="751">
                <a:solidFill>
                  <a:srgbClr val="000000"/>
                </a:solidFill>
                <a:latin typeface="Arial" pitchFamily="0" charset="1"/>
              </a:rPr>
              <a:t>–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ce opera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ie va efectua ma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ș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ina Linux asupra pachetului</a:t>
            </a:r>
          </a:p>
        </p:txBody>
      </p:sp>
      <p:sp>
        <p:nvSpPr>
          <p:cNvPr id="487" name="Rectangle 487"/>
          <p:cNvSpPr/>
          <p:nvPr/>
        </p:nvSpPr>
        <p:spPr>
          <a:xfrm rot="0" flipH="0" flipV="0">
            <a:off x="597673" y="6444997"/>
            <a:ext cx="11047295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903063" algn="l"/>
              </a:tabLst>
            </a:pPr>
            <a:r>
              <a:rPr lang="en-US" sz="1200" baseline="0" b="0" i="0" dirty="0" spc="0">
                <a:solidFill>
                  <a:srgbClr val="898989"/>
                </a:solidFill>
                <a:latin typeface="Arial" pitchFamily="0" charset="1"/>
              </a:rPr>
              <a:t>11/8/23	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488" name="Freeform 488"/>
          <p:cNvSpPr/>
          <p:nvPr/>
        </p:nvSpPr>
        <p:spPr>
          <a:xfrm rot="0" flipH="0" flipV="0">
            <a:off x="0" y="0"/>
            <a:ext cx="12188952" cy="6858000"/>
          </a:xfrm>
          <a:custGeom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9" name="Freeform 489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0" name="Picture 102"/>
          <p:cNvPicPr>
            <a:picLocks noChangeAspect="0" noChangeArrowheads="1"/>
          </p:cNvPicPr>
          <p:nvPr/>
        </p:nvPicPr>
        <p:blipFill>
          <a:blip r:embed="rId4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099495" y="809975"/>
            <a:ext cx="642256" cy="769786"/>
          </a:xfrm>
          <a:prstGeom prst="rect">
            <a:avLst/>
          </a:prstGeom>
          <a:noFill/>
          <a:extLst/>
        </p:spPr>
      </p:pic>
      <p:pic>
        <p:nvPicPr>
          <p:cNvPr id="491" name="Picture 103"/>
          <p:cNvPicPr>
            <a:picLocks noChangeAspect="0" noChangeArrowheads="1"/>
          </p:cNvPicPr>
          <p:nvPr/>
        </p:nvPicPr>
        <p:blipFill>
          <a:blip r:embed="rId4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6233" y="1"/>
            <a:ext cx="995995" cy="471588"/>
          </a:xfrm>
          <a:prstGeom prst="rect">
            <a:avLst/>
          </a:prstGeom>
          <a:noFill/>
          <a:extLst/>
        </p:spPr>
      </p:pic>
      <p:sp>
        <p:nvSpPr>
          <p:cNvPr id="492" name="Rectangle 492"/>
          <p:cNvSpPr/>
          <p:nvPr/>
        </p:nvSpPr>
        <p:spPr>
          <a:xfrm rot="0" flipH="0" flipV="0">
            <a:off x="597673" y="870205"/>
            <a:ext cx="10745341" cy="483027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Tabele iptables</a:t>
            </a:r>
          </a:p>
          <a:p>
            <a:pPr marL="0">
              <a:lnSpc>
                <a:spcPts val="4649"/>
              </a:lnSpc>
            </a:pPr>
            <a:r>
              <a:rPr lang="en-US" sz="2199" baseline="0" b="0" i="0" dirty="0" spc="102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199" baseline="0" b="1" i="0" dirty="0" spc="0">
                <a:solidFill>
                  <a:srgbClr val="000000"/>
                </a:solidFill>
                <a:latin typeface="Arial" pitchFamily="0" charset="1"/>
              </a:rPr>
              <a:t>Filter</a:t>
            </a:r>
          </a:p>
          <a:p>
            <a:pPr marL="457199">
              <a:lnSpc>
                <a:spcPts val="2039"/>
              </a:lnSpc>
            </a:pPr>
            <a:r>
              <a:rPr lang="en-US" sz="1899" baseline="0" b="0" i="0" dirty="0" spc="1135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899" baseline="0" b="0" i="0" dirty="0" spc="0">
                <a:solidFill>
                  <a:srgbClr val="000000"/>
                </a:solidFill>
                <a:latin typeface="Arial" pitchFamily="0" charset="1"/>
              </a:rPr>
              <a:t>Con</a:t>
            </a:r>
            <a:r>
              <a:rPr lang="en-US" sz="1899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1899" baseline="0" b="0" i="0" dirty="0" spc="0">
                <a:solidFill>
                  <a:srgbClr val="000000"/>
                </a:solidFill>
                <a:latin typeface="Arial" pitchFamily="0" charset="1"/>
              </a:rPr>
              <a:t>ine reguli ce spun ce trafic poate s</a:t>
            </a:r>
            <a:r>
              <a:rPr lang="en-US" sz="1899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1899" baseline="0" b="0" i="0" dirty="0" spc="0">
                <a:solidFill>
                  <a:srgbClr val="000000"/>
                </a:solidFill>
                <a:latin typeface="Arial" pitchFamily="0" charset="1"/>
              </a:rPr>
              <a:t> treac</a:t>
            </a:r>
            <a:r>
              <a:rPr lang="en-US" sz="1899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1899" baseline="0" b="0" i="0" dirty="0" spc="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899" baseline="0" b="0" i="0" dirty="0" spc="0">
                <a:solidFill>
                  <a:srgbClr val="000000"/>
                </a:solidFill>
                <a:latin typeface="Arial" pitchFamily="0" charset="1"/>
              </a:rPr>
              <a:t>ş</a:t>
            </a:r>
            <a:r>
              <a:rPr lang="en-US" sz="1899" baseline="0" b="0" i="0" dirty="0" spc="644">
                <a:solidFill>
                  <a:srgbClr val="000000"/>
                </a:solidFill>
                <a:latin typeface="Arial" pitchFamily="0" charset="1"/>
              </a:rPr>
              <a:t>i</a:t>
            </a:r>
            <a:r>
              <a:rPr lang="en-US" sz="1899" baseline="0" b="0" i="0" dirty="0" spc="0">
                <a:solidFill>
                  <a:srgbClr val="000000"/>
                </a:solidFill>
                <a:latin typeface="Arial" pitchFamily="0" charset="1"/>
              </a:rPr>
              <a:t>ce trafic trebuie aruncat</a:t>
            </a:r>
          </a:p>
          <a:p>
            <a:pPr marL="457199">
              <a:lnSpc>
                <a:spcPts val="2088"/>
              </a:lnSpc>
            </a:pPr>
            <a:r>
              <a:rPr lang="en-US" sz="1899" baseline="0" b="0" i="0" dirty="0" spc="1135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899" baseline="0" b="0" i="0" dirty="0" spc="0">
                <a:solidFill>
                  <a:srgbClr val="000000"/>
                </a:solidFill>
                <a:latin typeface="Arial" pitchFamily="0" charset="1"/>
              </a:rPr>
              <a:t>Exemplu:</a:t>
            </a:r>
          </a:p>
          <a:p>
            <a:pPr marL="914400">
              <a:lnSpc>
                <a:spcPts val="2087"/>
              </a:lnSpc>
            </a:pPr>
            <a:r>
              <a:rPr lang="en-US" sz="1800" baseline="0" b="0" i="0" dirty="0" spc="117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O adres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 extern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 a e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ș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uat în mod repetat s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 se conecteze la un server Linux prin SSH</a:t>
            </a:r>
          </a:p>
          <a:p>
            <a:pPr marL="914400">
              <a:lnSpc>
                <a:spcPts val="1992"/>
              </a:lnSpc>
            </a:pPr>
            <a:r>
              <a:rPr lang="en-US" sz="1800" baseline="0" b="0" i="0" dirty="0" spc="117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Se adaug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 o regul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 de filtrare care blocheaz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 orice trafic de la adresa respectiv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</a:p>
          <a:p>
            <a:pPr marL="0">
              <a:lnSpc>
                <a:spcPts val="2905"/>
              </a:lnSpc>
            </a:pPr>
            <a:r>
              <a:rPr lang="en-US" sz="2199" baseline="0" b="0" i="0" dirty="0" spc="102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199" baseline="0" b="1" i="0" dirty="0" spc="0">
                <a:solidFill>
                  <a:srgbClr val="000000"/>
                </a:solidFill>
                <a:latin typeface="Arial" pitchFamily="0" charset="1"/>
              </a:rPr>
              <a:t>Nat</a:t>
            </a:r>
          </a:p>
          <a:p>
            <a:pPr marL="457199">
              <a:lnSpc>
                <a:spcPts val="2015"/>
              </a:lnSpc>
            </a:pPr>
            <a:r>
              <a:rPr lang="en-US" sz="1899" baseline="0" b="0" i="0" dirty="0" spc="1135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899" baseline="0" b="0" i="0" dirty="0" spc="0">
                <a:solidFill>
                  <a:srgbClr val="000000"/>
                </a:solidFill>
                <a:latin typeface="Arial" pitchFamily="0" charset="1"/>
              </a:rPr>
              <a:t>Con</a:t>
            </a:r>
            <a:r>
              <a:rPr lang="en-US" sz="1899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1899" baseline="0" b="0" i="0" dirty="0" spc="0">
                <a:solidFill>
                  <a:srgbClr val="000000"/>
                </a:solidFill>
                <a:latin typeface="Arial" pitchFamily="0" charset="1"/>
              </a:rPr>
              <a:t>ine reguli pentru translatarea adreselor în procesul de NAT</a:t>
            </a:r>
          </a:p>
          <a:p>
            <a:pPr marL="457199">
              <a:lnSpc>
                <a:spcPts val="2111"/>
              </a:lnSpc>
            </a:pPr>
            <a:r>
              <a:rPr lang="en-US" sz="1899" baseline="0" b="0" i="0" dirty="0" spc="1135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899" baseline="0" b="0" i="0" dirty="0" spc="0">
                <a:solidFill>
                  <a:srgbClr val="000000"/>
                </a:solidFill>
                <a:latin typeface="Arial" pitchFamily="0" charset="1"/>
              </a:rPr>
              <a:t>Exemplu:</a:t>
            </a:r>
          </a:p>
          <a:p>
            <a:pPr marL="914400">
              <a:lnSpc>
                <a:spcPts val="1967"/>
              </a:lnSpc>
            </a:pPr>
            <a:r>
              <a:rPr lang="en-US" sz="1800" baseline="0" b="0" i="0" dirty="0" spc="117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O adres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 privat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 trebuie s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 acceseze un server din Internet</a:t>
            </a:r>
          </a:p>
          <a:p>
            <a:pPr marL="914400">
              <a:lnSpc>
                <a:spcPts val="2111"/>
              </a:lnSpc>
            </a:pPr>
            <a:r>
              <a:rPr lang="en-US" sz="1800" baseline="0" b="0" i="0" dirty="0" spc="117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Se adaug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 o regul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 de NAT care rescrie adresa surs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 privat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 cu o adres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 public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</a:p>
          <a:p>
            <a:pPr marL="914400">
              <a:lnSpc>
                <a:spcPts val="1991"/>
              </a:lnSpc>
            </a:pPr>
            <a:r>
              <a:rPr lang="en-US" sz="1800" baseline="0" b="0" i="0" dirty="0" spc="117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La întoarcere, pachetul va fi rescris invers</a:t>
            </a:r>
          </a:p>
          <a:p>
            <a:pPr marL="914400">
              <a:lnSpc>
                <a:spcPts val="1992"/>
              </a:lnSpc>
            </a:pPr>
            <a:r>
              <a:rPr lang="en-US" sz="1800" baseline="0" b="0" i="0" dirty="0" spc="117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(Mult) mai multe detalii în cursul viitor</a:t>
            </a:r>
          </a:p>
          <a:p>
            <a:pPr marL="0">
              <a:lnSpc>
                <a:spcPts val="2809"/>
              </a:lnSpc>
            </a:pPr>
            <a:r>
              <a:rPr lang="en-US" sz="2199" baseline="0" b="0" i="0" dirty="0" spc="102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199" baseline="0" b="1" i="0" dirty="0" spc="0">
                <a:solidFill>
                  <a:srgbClr val="000000"/>
                </a:solidFill>
                <a:latin typeface="Arial" pitchFamily="0" charset="1"/>
              </a:rPr>
              <a:t>Mangle</a:t>
            </a:r>
          </a:p>
          <a:p>
            <a:pPr marL="457199">
              <a:lnSpc>
                <a:spcPts val="2111"/>
              </a:lnSpc>
            </a:pPr>
            <a:r>
              <a:rPr lang="en-US" sz="1899" baseline="0" b="0" i="0" dirty="0" spc="1135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899" baseline="0" b="0" i="0" dirty="0" spc="0">
                <a:solidFill>
                  <a:srgbClr val="000000"/>
                </a:solidFill>
                <a:latin typeface="Arial" pitchFamily="0" charset="1"/>
              </a:rPr>
              <a:t>Con</a:t>
            </a:r>
            <a:r>
              <a:rPr lang="en-US" sz="1899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1899" baseline="0" b="0" i="0" dirty="0" spc="0">
                <a:solidFill>
                  <a:srgbClr val="000000"/>
                </a:solidFill>
                <a:latin typeface="Arial" pitchFamily="0" charset="1"/>
              </a:rPr>
              <a:t>ine reguli pentru alterarea specializat</a:t>
            </a:r>
            <a:r>
              <a:rPr lang="en-US" sz="1899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1899" baseline="0" b="0" i="0" dirty="0" spc="0">
                <a:solidFill>
                  <a:srgbClr val="000000"/>
                </a:solidFill>
                <a:latin typeface="Arial" pitchFamily="0" charset="1"/>
              </a:rPr>
              <a:t> a pachetelor</a:t>
            </a:r>
          </a:p>
        </p:txBody>
      </p:sp>
      <p:sp>
        <p:nvSpPr>
          <p:cNvPr id="493" name="Rectangle 493"/>
          <p:cNvSpPr/>
          <p:nvPr/>
        </p:nvSpPr>
        <p:spPr>
          <a:xfrm rot="0" flipH="0" flipV="0">
            <a:off x="597673" y="6444997"/>
            <a:ext cx="11047740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895127" algn="l"/>
              </a:tabLst>
            </a:pPr>
            <a:r>
              <a:rPr lang="en-US" sz="1200" baseline="0" b="0" i="0" dirty="0" spc="0">
                <a:solidFill>
                  <a:srgbClr val="898989"/>
                </a:solidFill>
                <a:latin typeface="Arial" pitchFamily="0" charset="1"/>
              </a:rPr>
              <a:t>11/8/23	18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494" name="Freeform 494"/>
          <p:cNvSpPr/>
          <p:nvPr/>
        </p:nvSpPr>
        <p:spPr>
          <a:xfrm rot="0" flipH="0" flipV="0">
            <a:off x="0" y="0"/>
            <a:ext cx="12188952" cy="6858000"/>
          </a:xfrm>
          <a:custGeom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5" name="Freeform 495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6" name="Picture 102"/>
          <p:cNvPicPr>
            <a:picLocks noChangeAspect="0" noChangeArrowheads="1"/>
          </p:cNvPicPr>
          <p:nvPr/>
        </p:nvPicPr>
        <p:blipFill>
          <a:blip r:embed="rId4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099495" y="809975"/>
            <a:ext cx="642256" cy="769786"/>
          </a:xfrm>
          <a:prstGeom prst="rect">
            <a:avLst/>
          </a:prstGeom>
          <a:noFill/>
          <a:extLst/>
        </p:spPr>
      </p:pic>
      <p:pic>
        <p:nvPicPr>
          <p:cNvPr id="497" name="Picture 103"/>
          <p:cNvPicPr>
            <a:picLocks noChangeAspect="0" noChangeArrowheads="1"/>
          </p:cNvPicPr>
          <p:nvPr/>
        </p:nvPicPr>
        <p:blipFill>
          <a:blip r:embed="rId4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6233" y="1"/>
            <a:ext cx="995995" cy="471588"/>
          </a:xfrm>
          <a:prstGeom prst="rect">
            <a:avLst/>
          </a:prstGeom>
          <a:noFill/>
          <a:extLst/>
        </p:spPr>
      </p:pic>
      <p:sp>
        <p:nvSpPr>
          <p:cNvPr id="498" name="Freeform 498"/>
          <p:cNvSpPr/>
          <p:nvPr/>
        </p:nvSpPr>
        <p:spPr>
          <a:xfrm rot="0" flipH="0" flipV="0">
            <a:off x="2793887" y="5370636"/>
            <a:ext cx="1439007" cy="1130992"/>
          </a:xfrm>
          <a:custGeom>
            <a:pathLst>
              <a:path w="1439007" h="1130992">
                <a:moveTo>
                  <a:pt x="0" y="188504"/>
                </a:moveTo>
                <a:cubicBezTo>
                  <a:pt x="0" y="84395"/>
                  <a:pt x="84395" y="0"/>
                  <a:pt x="188503" y="0"/>
                </a:cubicBezTo>
                <a:lnTo>
                  <a:pt x="1250504" y="0"/>
                </a:lnTo>
                <a:cubicBezTo>
                  <a:pt x="1354612" y="0"/>
                  <a:pt x="1439007" y="84395"/>
                  <a:pt x="1439007" y="188504"/>
                </a:cubicBezTo>
                <a:lnTo>
                  <a:pt x="1439007" y="942489"/>
                </a:lnTo>
                <a:cubicBezTo>
                  <a:pt x="1439007" y="1046597"/>
                  <a:pt x="1354612" y="1130992"/>
                  <a:pt x="1250504" y="1130992"/>
                </a:cubicBezTo>
                <a:lnTo>
                  <a:pt x="188503" y="1130992"/>
                </a:lnTo>
                <a:cubicBezTo>
                  <a:pt x="84395" y="1130992"/>
                  <a:pt x="0" y="1046597"/>
                  <a:pt x="0" y="942489"/>
                </a:cubicBezTo>
                <a:close/>
                <a:moveTo>
                  <a:pt x="-1495027" y="1487364"/>
                </a:moveTo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9" name="Freeform 499"/>
          <p:cNvSpPr/>
          <p:nvPr/>
        </p:nvSpPr>
        <p:spPr>
          <a:xfrm rot="0" flipH="0" flipV="1">
            <a:off x="2793887" y="5370636"/>
            <a:ext cx="1439008" cy="1130992"/>
          </a:xfrm>
          <a:custGeom>
            <a:pathLst>
              <a:path w="1439008" h="1130992">
                <a:moveTo>
                  <a:pt x="0" y="942488"/>
                </a:moveTo>
                <a:cubicBezTo>
                  <a:pt x="0" y="1046596"/>
                  <a:pt x="84395" y="1130992"/>
                  <a:pt x="188503" y="1130992"/>
                </a:cubicBezTo>
                <a:lnTo>
                  <a:pt x="1250505" y="1130992"/>
                </a:lnTo>
                <a:cubicBezTo>
                  <a:pt x="1354612" y="1130992"/>
                  <a:pt x="1439008" y="1046596"/>
                  <a:pt x="1439008" y="942488"/>
                </a:cubicBezTo>
                <a:lnTo>
                  <a:pt x="1439008" y="188503"/>
                </a:lnTo>
                <a:cubicBezTo>
                  <a:pt x="1439008" y="84396"/>
                  <a:pt x="1354612" y="0"/>
                  <a:pt x="1250505" y="0"/>
                </a:cubicBezTo>
                <a:lnTo>
                  <a:pt x="188503" y="0"/>
                </a:lnTo>
                <a:cubicBezTo>
                  <a:pt x="84395" y="0"/>
                  <a:pt x="0" y="84396"/>
                  <a:pt x="0" y="188503"/>
                </a:cubicBezTo>
                <a:close/>
                <a:moveTo>
                  <a:pt x="188503" y="1130992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0" name="Freeform 500"/>
          <p:cNvSpPr/>
          <p:nvPr/>
        </p:nvSpPr>
        <p:spPr>
          <a:xfrm rot="0" flipH="0" flipV="0">
            <a:off x="7805162" y="3322935"/>
            <a:ext cx="1626704" cy="618187"/>
          </a:xfrm>
          <a:custGeom>
            <a:pathLst>
              <a:path w="1626704" h="618187">
                <a:moveTo>
                  <a:pt x="0" y="103034"/>
                </a:moveTo>
                <a:cubicBezTo>
                  <a:pt x="0" y="46130"/>
                  <a:pt x="46130" y="0"/>
                  <a:pt x="103034" y="0"/>
                </a:cubicBezTo>
                <a:lnTo>
                  <a:pt x="1523670" y="0"/>
                </a:lnTo>
                <a:cubicBezTo>
                  <a:pt x="1580575" y="0"/>
                  <a:pt x="1626704" y="46130"/>
                  <a:pt x="1626704" y="103034"/>
                </a:cubicBezTo>
                <a:lnTo>
                  <a:pt x="1626704" y="515153"/>
                </a:lnTo>
                <a:cubicBezTo>
                  <a:pt x="1626704" y="572056"/>
                  <a:pt x="1580575" y="618187"/>
                  <a:pt x="1523670" y="618187"/>
                </a:cubicBezTo>
                <a:lnTo>
                  <a:pt x="103034" y="618187"/>
                </a:lnTo>
                <a:cubicBezTo>
                  <a:pt x="46130" y="618187"/>
                  <a:pt x="0" y="572056"/>
                  <a:pt x="0" y="515153"/>
                </a:cubicBezTo>
                <a:close/>
                <a:moveTo>
                  <a:pt x="-4373131" y="3535065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1" name="Freeform 501"/>
          <p:cNvSpPr/>
          <p:nvPr/>
        </p:nvSpPr>
        <p:spPr>
          <a:xfrm rot="0" flipH="0" flipV="1">
            <a:off x="7805162" y="3322935"/>
            <a:ext cx="1626705" cy="618186"/>
          </a:xfrm>
          <a:custGeom>
            <a:pathLst>
              <a:path w="1626705" h="618186">
                <a:moveTo>
                  <a:pt x="0" y="515152"/>
                </a:moveTo>
                <a:cubicBezTo>
                  <a:pt x="0" y="572056"/>
                  <a:pt x="46129" y="618186"/>
                  <a:pt x="103033" y="618186"/>
                </a:cubicBezTo>
                <a:lnTo>
                  <a:pt x="1523671" y="618186"/>
                </a:lnTo>
                <a:cubicBezTo>
                  <a:pt x="1580575" y="618186"/>
                  <a:pt x="1626705" y="572056"/>
                  <a:pt x="1626705" y="515152"/>
                </a:cubicBezTo>
                <a:lnTo>
                  <a:pt x="1626705" y="103033"/>
                </a:lnTo>
                <a:cubicBezTo>
                  <a:pt x="1626705" y="46129"/>
                  <a:pt x="1580575" y="0"/>
                  <a:pt x="1523671" y="0"/>
                </a:cubicBezTo>
                <a:lnTo>
                  <a:pt x="103033" y="0"/>
                </a:lnTo>
                <a:cubicBezTo>
                  <a:pt x="46129" y="0"/>
                  <a:pt x="0" y="46129"/>
                  <a:pt x="0" y="103033"/>
                </a:cubicBezTo>
                <a:close/>
                <a:moveTo>
                  <a:pt x="103033" y="618186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2" name="Freeform 502"/>
          <p:cNvSpPr/>
          <p:nvPr/>
        </p:nvSpPr>
        <p:spPr>
          <a:xfrm rot="0" flipH="0" flipV="0">
            <a:off x="7805162" y="4587382"/>
            <a:ext cx="1626704" cy="618186"/>
          </a:xfrm>
          <a:custGeom>
            <a:pathLst>
              <a:path w="1626704" h="618186">
                <a:moveTo>
                  <a:pt x="0" y="103033"/>
                </a:moveTo>
                <a:cubicBezTo>
                  <a:pt x="0" y="46130"/>
                  <a:pt x="46130" y="0"/>
                  <a:pt x="103034" y="0"/>
                </a:cubicBezTo>
                <a:lnTo>
                  <a:pt x="1523670" y="0"/>
                </a:lnTo>
                <a:cubicBezTo>
                  <a:pt x="1580575" y="0"/>
                  <a:pt x="1626704" y="46130"/>
                  <a:pt x="1626704" y="103033"/>
                </a:cubicBezTo>
                <a:lnTo>
                  <a:pt x="1626704" y="515152"/>
                </a:lnTo>
                <a:cubicBezTo>
                  <a:pt x="1626704" y="572056"/>
                  <a:pt x="1580575" y="618186"/>
                  <a:pt x="1523670" y="618186"/>
                </a:cubicBezTo>
                <a:lnTo>
                  <a:pt x="103034" y="618186"/>
                </a:lnTo>
                <a:cubicBezTo>
                  <a:pt x="46130" y="618186"/>
                  <a:pt x="0" y="572056"/>
                  <a:pt x="0" y="515152"/>
                </a:cubicBezTo>
                <a:close/>
                <a:moveTo>
                  <a:pt x="-5637577" y="2270618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3" name="Freeform 503"/>
          <p:cNvSpPr/>
          <p:nvPr/>
        </p:nvSpPr>
        <p:spPr>
          <a:xfrm rot="0" flipH="0" flipV="1">
            <a:off x="7805162" y="4587382"/>
            <a:ext cx="1626705" cy="618186"/>
          </a:xfrm>
          <a:custGeom>
            <a:pathLst>
              <a:path w="1626705" h="618186">
                <a:moveTo>
                  <a:pt x="0" y="515152"/>
                </a:moveTo>
                <a:cubicBezTo>
                  <a:pt x="0" y="572056"/>
                  <a:pt x="46129" y="618186"/>
                  <a:pt x="103033" y="618186"/>
                </a:cubicBezTo>
                <a:lnTo>
                  <a:pt x="1523671" y="618186"/>
                </a:lnTo>
                <a:cubicBezTo>
                  <a:pt x="1580575" y="618186"/>
                  <a:pt x="1626705" y="572056"/>
                  <a:pt x="1626705" y="515152"/>
                </a:cubicBezTo>
                <a:lnTo>
                  <a:pt x="1626705" y="103033"/>
                </a:lnTo>
                <a:cubicBezTo>
                  <a:pt x="1626705" y="46129"/>
                  <a:pt x="1580575" y="0"/>
                  <a:pt x="1523671" y="0"/>
                </a:cubicBezTo>
                <a:lnTo>
                  <a:pt x="103033" y="0"/>
                </a:lnTo>
                <a:cubicBezTo>
                  <a:pt x="46129" y="0"/>
                  <a:pt x="0" y="46129"/>
                  <a:pt x="0" y="103033"/>
                </a:cubicBezTo>
                <a:close/>
                <a:moveTo>
                  <a:pt x="103033" y="618186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4" name="Freeform 504"/>
          <p:cNvSpPr/>
          <p:nvPr/>
        </p:nvSpPr>
        <p:spPr>
          <a:xfrm rot="0" flipH="0" flipV="0">
            <a:off x="2981584" y="3309240"/>
            <a:ext cx="1626704" cy="631883"/>
          </a:xfrm>
          <a:custGeom>
            <a:pathLst>
              <a:path w="1626704" h="631883">
                <a:moveTo>
                  <a:pt x="0" y="105316"/>
                </a:moveTo>
                <a:cubicBezTo>
                  <a:pt x="0" y="47151"/>
                  <a:pt x="47151" y="0"/>
                  <a:pt x="105316" y="0"/>
                </a:cubicBezTo>
                <a:lnTo>
                  <a:pt x="1521388" y="0"/>
                </a:lnTo>
                <a:cubicBezTo>
                  <a:pt x="1579553" y="0"/>
                  <a:pt x="1626704" y="47151"/>
                  <a:pt x="1626704" y="105316"/>
                </a:cubicBezTo>
                <a:lnTo>
                  <a:pt x="1626704" y="526567"/>
                </a:lnTo>
                <a:cubicBezTo>
                  <a:pt x="1626704" y="584730"/>
                  <a:pt x="1579553" y="631883"/>
                  <a:pt x="1521388" y="631883"/>
                </a:cubicBezTo>
                <a:lnTo>
                  <a:pt x="105316" y="631883"/>
                </a:lnTo>
                <a:cubicBezTo>
                  <a:pt x="47151" y="631883"/>
                  <a:pt x="0" y="584730"/>
                  <a:pt x="0" y="526567"/>
                </a:cubicBezTo>
                <a:close/>
                <a:moveTo>
                  <a:pt x="461860" y="3548760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5" name="Freeform 505"/>
          <p:cNvSpPr/>
          <p:nvPr/>
        </p:nvSpPr>
        <p:spPr>
          <a:xfrm rot="0" flipH="0" flipV="1">
            <a:off x="2981584" y="3309240"/>
            <a:ext cx="1626705" cy="631883"/>
          </a:xfrm>
          <a:custGeom>
            <a:pathLst>
              <a:path w="1626705" h="631883">
                <a:moveTo>
                  <a:pt x="0" y="526566"/>
                </a:moveTo>
                <a:cubicBezTo>
                  <a:pt x="0" y="584731"/>
                  <a:pt x="47151" y="631883"/>
                  <a:pt x="105316" y="631883"/>
                </a:cubicBezTo>
                <a:lnTo>
                  <a:pt x="1521389" y="631883"/>
                </a:lnTo>
                <a:cubicBezTo>
                  <a:pt x="1579553" y="631883"/>
                  <a:pt x="1626705" y="584731"/>
                  <a:pt x="1626705" y="526566"/>
                </a:cubicBezTo>
                <a:lnTo>
                  <a:pt x="1626705" y="105316"/>
                </a:lnTo>
                <a:cubicBezTo>
                  <a:pt x="1626705" y="47151"/>
                  <a:pt x="1579553" y="0"/>
                  <a:pt x="1521389" y="0"/>
                </a:cubicBezTo>
                <a:lnTo>
                  <a:pt x="105316" y="0"/>
                </a:lnTo>
                <a:cubicBezTo>
                  <a:pt x="47151" y="0"/>
                  <a:pt x="0" y="47151"/>
                  <a:pt x="0" y="105316"/>
                </a:cubicBezTo>
                <a:close/>
                <a:moveTo>
                  <a:pt x="105316" y="631883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6" name="Freeform 506"/>
          <p:cNvSpPr/>
          <p:nvPr/>
        </p:nvSpPr>
        <p:spPr>
          <a:xfrm rot="0" flipH="0" flipV="0">
            <a:off x="2981584" y="4587382"/>
            <a:ext cx="1626704" cy="618186"/>
          </a:xfrm>
          <a:custGeom>
            <a:pathLst>
              <a:path w="1626704" h="618186">
                <a:moveTo>
                  <a:pt x="0" y="103033"/>
                </a:moveTo>
                <a:cubicBezTo>
                  <a:pt x="0" y="46130"/>
                  <a:pt x="46129" y="0"/>
                  <a:pt x="103033" y="0"/>
                </a:cubicBezTo>
                <a:lnTo>
                  <a:pt x="1523671" y="0"/>
                </a:lnTo>
                <a:cubicBezTo>
                  <a:pt x="1580574" y="0"/>
                  <a:pt x="1626704" y="46130"/>
                  <a:pt x="1626704" y="103033"/>
                </a:cubicBezTo>
                <a:lnTo>
                  <a:pt x="1626704" y="515152"/>
                </a:lnTo>
                <a:cubicBezTo>
                  <a:pt x="1626704" y="572056"/>
                  <a:pt x="1580574" y="618186"/>
                  <a:pt x="1523671" y="618186"/>
                </a:cubicBezTo>
                <a:lnTo>
                  <a:pt x="103033" y="618186"/>
                </a:lnTo>
                <a:cubicBezTo>
                  <a:pt x="46129" y="618186"/>
                  <a:pt x="0" y="572056"/>
                  <a:pt x="0" y="515152"/>
                </a:cubicBezTo>
                <a:close/>
                <a:moveTo>
                  <a:pt x="-813999" y="2270618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7" name="Freeform 507"/>
          <p:cNvSpPr/>
          <p:nvPr/>
        </p:nvSpPr>
        <p:spPr>
          <a:xfrm rot="0" flipH="0" flipV="1">
            <a:off x="2981584" y="4587382"/>
            <a:ext cx="1626705" cy="618186"/>
          </a:xfrm>
          <a:custGeom>
            <a:pathLst>
              <a:path w="1626705" h="618186">
                <a:moveTo>
                  <a:pt x="0" y="515152"/>
                </a:moveTo>
                <a:cubicBezTo>
                  <a:pt x="0" y="572056"/>
                  <a:pt x="46129" y="618186"/>
                  <a:pt x="103033" y="618186"/>
                </a:cubicBezTo>
                <a:lnTo>
                  <a:pt x="1523671" y="618186"/>
                </a:lnTo>
                <a:cubicBezTo>
                  <a:pt x="1580575" y="618186"/>
                  <a:pt x="1626705" y="572056"/>
                  <a:pt x="1626705" y="515152"/>
                </a:cubicBezTo>
                <a:lnTo>
                  <a:pt x="1626705" y="103033"/>
                </a:lnTo>
                <a:cubicBezTo>
                  <a:pt x="1626705" y="46129"/>
                  <a:pt x="1580575" y="0"/>
                  <a:pt x="1523671" y="0"/>
                </a:cubicBezTo>
                <a:lnTo>
                  <a:pt x="103033" y="0"/>
                </a:lnTo>
                <a:cubicBezTo>
                  <a:pt x="46129" y="0"/>
                  <a:pt x="0" y="46129"/>
                  <a:pt x="0" y="103033"/>
                </a:cubicBezTo>
                <a:close/>
                <a:moveTo>
                  <a:pt x="103033" y="618186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8" name="Freeform 508"/>
          <p:cNvSpPr/>
          <p:nvPr/>
        </p:nvSpPr>
        <p:spPr>
          <a:xfrm rot="0" flipH="0" flipV="0">
            <a:off x="5393372" y="3322935"/>
            <a:ext cx="1626705" cy="618187"/>
          </a:xfrm>
          <a:custGeom>
            <a:pathLst>
              <a:path w="1626705" h="618187">
                <a:moveTo>
                  <a:pt x="0" y="103034"/>
                </a:moveTo>
                <a:cubicBezTo>
                  <a:pt x="0" y="46130"/>
                  <a:pt x="46130" y="0"/>
                  <a:pt x="103034" y="0"/>
                </a:cubicBezTo>
                <a:lnTo>
                  <a:pt x="1523672" y="0"/>
                </a:lnTo>
                <a:cubicBezTo>
                  <a:pt x="1580576" y="0"/>
                  <a:pt x="1626705" y="46130"/>
                  <a:pt x="1626705" y="103034"/>
                </a:cubicBezTo>
                <a:lnTo>
                  <a:pt x="1626705" y="515153"/>
                </a:lnTo>
                <a:cubicBezTo>
                  <a:pt x="1626705" y="572056"/>
                  <a:pt x="1580576" y="618187"/>
                  <a:pt x="1523672" y="618187"/>
                </a:cubicBezTo>
                <a:lnTo>
                  <a:pt x="103034" y="618187"/>
                </a:lnTo>
                <a:cubicBezTo>
                  <a:pt x="46130" y="618187"/>
                  <a:pt x="0" y="572056"/>
                  <a:pt x="0" y="515153"/>
                </a:cubicBezTo>
                <a:close/>
                <a:moveTo>
                  <a:pt x="-1961341" y="3535065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9" name="Freeform 509"/>
          <p:cNvSpPr/>
          <p:nvPr/>
        </p:nvSpPr>
        <p:spPr>
          <a:xfrm rot="0" flipH="0" flipV="1">
            <a:off x="5393372" y="3322935"/>
            <a:ext cx="1626705" cy="618186"/>
          </a:xfrm>
          <a:custGeom>
            <a:pathLst>
              <a:path w="1626705" h="618186">
                <a:moveTo>
                  <a:pt x="0" y="515152"/>
                </a:moveTo>
                <a:cubicBezTo>
                  <a:pt x="0" y="572056"/>
                  <a:pt x="46129" y="618186"/>
                  <a:pt x="103033" y="618186"/>
                </a:cubicBezTo>
                <a:lnTo>
                  <a:pt x="1523671" y="618186"/>
                </a:lnTo>
                <a:cubicBezTo>
                  <a:pt x="1580575" y="618186"/>
                  <a:pt x="1626705" y="572056"/>
                  <a:pt x="1626705" y="515152"/>
                </a:cubicBezTo>
                <a:lnTo>
                  <a:pt x="1626705" y="103033"/>
                </a:lnTo>
                <a:cubicBezTo>
                  <a:pt x="1626705" y="46129"/>
                  <a:pt x="1580575" y="0"/>
                  <a:pt x="1523671" y="0"/>
                </a:cubicBezTo>
                <a:lnTo>
                  <a:pt x="103033" y="0"/>
                </a:lnTo>
                <a:cubicBezTo>
                  <a:pt x="46129" y="0"/>
                  <a:pt x="0" y="46129"/>
                  <a:pt x="0" y="103033"/>
                </a:cubicBezTo>
                <a:close/>
                <a:moveTo>
                  <a:pt x="103033" y="618186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0" name="Freeform 510"/>
          <p:cNvSpPr/>
          <p:nvPr/>
        </p:nvSpPr>
        <p:spPr>
          <a:xfrm rot="0" flipH="0" flipV="0">
            <a:off x="5393372" y="5327941"/>
            <a:ext cx="1626705" cy="618186"/>
          </a:xfrm>
          <a:custGeom>
            <a:pathLst>
              <a:path w="1626705" h="618186">
                <a:moveTo>
                  <a:pt x="0" y="103034"/>
                </a:moveTo>
                <a:cubicBezTo>
                  <a:pt x="0" y="46131"/>
                  <a:pt x="46130" y="0"/>
                  <a:pt x="103034" y="0"/>
                </a:cubicBezTo>
                <a:lnTo>
                  <a:pt x="1523672" y="0"/>
                </a:lnTo>
                <a:cubicBezTo>
                  <a:pt x="1580576" y="0"/>
                  <a:pt x="1626705" y="46131"/>
                  <a:pt x="1626705" y="103034"/>
                </a:cubicBezTo>
                <a:lnTo>
                  <a:pt x="1626705" y="515153"/>
                </a:lnTo>
                <a:cubicBezTo>
                  <a:pt x="1626705" y="572056"/>
                  <a:pt x="1580576" y="618186"/>
                  <a:pt x="1523672" y="618186"/>
                </a:cubicBezTo>
                <a:lnTo>
                  <a:pt x="103034" y="618186"/>
                </a:lnTo>
                <a:cubicBezTo>
                  <a:pt x="46130" y="618186"/>
                  <a:pt x="0" y="572056"/>
                  <a:pt x="0" y="515153"/>
                </a:cubicBezTo>
                <a:close/>
                <a:moveTo>
                  <a:pt x="-3966347" y="1530059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1" name="Freeform 511"/>
          <p:cNvSpPr/>
          <p:nvPr/>
        </p:nvSpPr>
        <p:spPr>
          <a:xfrm rot="0" flipH="0" flipV="1">
            <a:off x="5393372" y="5327941"/>
            <a:ext cx="1626705" cy="618186"/>
          </a:xfrm>
          <a:custGeom>
            <a:pathLst>
              <a:path w="1626705" h="618186">
                <a:moveTo>
                  <a:pt x="0" y="515152"/>
                </a:moveTo>
                <a:cubicBezTo>
                  <a:pt x="0" y="572056"/>
                  <a:pt x="46129" y="618186"/>
                  <a:pt x="103033" y="618186"/>
                </a:cubicBezTo>
                <a:lnTo>
                  <a:pt x="1523671" y="618186"/>
                </a:lnTo>
                <a:cubicBezTo>
                  <a:pt x="1580575" y="618186"/>
                  <a:pt x="1626705" y="572056"/>
                  <a:pt x="1626705" y="515152"/>
                </a:cubicBezTo>
                <a:lnTo>
                  <a:pt x="1626705" y="103033"/>
                </a:lnTo>
                <a:cubicBezTo>
                  <a:pt x="1626705" y="46129"/>
                  <a:pt x="1580575" y="0"/>
                  <a:pt x="1523671" y="0"/>
                </a:cubicBezTo>
                <a:lnTo>
                  <a:pt x="103033" y="0"/>
                </a:lnTo>
                <a:cubicBezTo>
                  <a:pt x="46129" y="0"/>
                  <a:pt x="0" y="46129"/>
                  <a:pt x="0" y="103033"/>
                </a:cubicBezTo>
                <a:close/>
                <a:moveTo>
                  <a:pt x="103033" y="618186"/>
                </a:moveTo>
              </a:path>
            </a:pathLst>
          </a:custGeom>
          <a:noFill/>
          <a:ln w="38100" cap="flat" cmpd="sng">
            <a:solidFill>
              <a:srgbClr val="0070C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" name="Freeform 512"/>
          <p:cNvSpPr/>
          <p:nvPr/>
        </p:nvSpPr>
        <p:spPr>
          <a:xfrm rot="0" flipH="0" flipV="0">
            <a:off x="4705150" y="3465377"/>
            <a:ext cx="653925" cy="333302"/>
          </a:xfrm>
          <a:custGeom>
            <a:pathLst>
              <a:path w="653925" h="333302">
                <a:moveTo>
                  <a:pt x="0" y="83326"/>
                </a:moveTo>
                <a:lnTo>
                  <a:pt x="487275" y="83326"/>
                </a:lnTo>
                <a:lnTo>
                  <a:pt x="487275" y="0"/>
                </a:lnTo>
                <a:lnTo>
                  <a:pt x="653925" y="166651"/>
                </a:lnTo>
                <a:lnTo>
                  <a:pt x="487275" y="333302"/>
                </a:lnTo>
                <a:lnTo>
                  <a:pt x="487275" y="249975"/>
                </a:lnTo>
                <a:lnTo>
                  <a:pt x="0" y="249975"/>
                </a:lnTo>
                <a:close/>
                <a:moveTo>
                  <a:pt x="-1395853" y="3392623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" name="Freeform 513"/>
          <p:cNvSpPr/>
          <p:nvPr/>
        </p:nvSpPr>
        <p:spPr>
          <a:xfrm rot="0" flipH="0" flipV="1">
            <a:off x="4705150" y="3465377"/>
            <a:ext cx="653925" cy="333301"/>
          </a:xfrm>
          <a:custGeom>
            <a:pathLst>
              <a:path w="653925" h="333301">
                <a:moveTo>
                  <a:pt x="0" y="249975"/>
                </a:moveTo>
                <a:lnTo>
                  <a:pt x="487274" y="249975"/>
                </a:lnTo>
                <a:lnTo>
                  <a:pt x="487274" y="333301"/>
                </a:lnTo>
                <a:lnTo>
                  <a:pt x="653925" y="166650"/>
                </a:lnTo>
                <a:lnTo>
                  <a:pt x="487274" y="0"/>
                </a:lnTo>
                <a:lnTo>
                  <a:pt x="487274" y="83325"/>
                </a:lnTo>
                <a:lnTo>
                  <a:pt x="0" y="83325"/>
                </a:lnTo>
                <a:close/>
                <a:moveTo>
                  <a:pt x="83325" y="333301"/>
                </a:moveTo>
              </a:path>
            </a:pathLst>
          </a:custGeom>
          <a:noFill/>
          <a:ln w="38100" cap="flat" cmpd="sng">
            <a:solidFill>
              <a:srgbClr val="0070C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4" name="Freeform 514"/>
          <p:cNvSpPr/>
          <p:nvPr/>
        </p:nvSpPr>
        <p:spPr>
          <a:xfrm rot="0" flipH="0" flipV="0">
            <a:off x="7084086" y="3465377"/>
            <a:ext cx="653924" cy="333302"/>
          </a:xfrm>
          <a:custGeom>
            <a:pathLst>
              <a:path w="653924" h="333302">
                <a:moveTo>
                  <a:pt x="0" y="83326"/>
                </a:moveTo>
                <a:lnTo>
                  <a:pt x="487275" y="83326"/>
                </a:lnTo>
                <a:lnTo>
                  <a:pt x="487275" y="0"/>
                </a:lnTo>
                <a:lnTo>
                  <a:pt x="653924" y="166651"/>
                </a:lnTo>
                <a:lnTo>
                  <a:pt x="487275" y="333302"/>
                </a:lnTo>
                <a:lnTo>
                  <a:pt x="487275" y="249975"/>
                </a:lnTo>
                <a:lnTo>
                  <a:pt x="0" y="249975"/>
                </a:lnTo>
                <a:close/>
                <a:moveTo>
                  <a:pt x="-3774789" y="3392623"/>
                </a:moveTo>
              </a:path>
            </a:pathLst>
          </a:custGeom>
          <a:solidFill>
            <a:srgbClr val="0070C0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5" name="Freeform 515"/>
          <p:cNvSpPr/>
          <p:nvPr/>
        </p:nvSpPr>
        <p:spPr>
          <a:xfrm rot="0" flipH="0" flipV="1">
            <a:off x="7084086" y="3465377"/>
            <a:ext cx="653925" cy="333301"/>
          </a:xfrm>
          <a:custGeom>
            <a:pathLst>
              <a:path w="653925" h="333301">
                <a:moveTo>
                  <a:pt x="0" y="249975"/>
                </a:moveTo>
                <a:lnTo>
                  <a:pt x="487274" y="249975"/>
                </a:lnTo>
                <a:lnTo>
                  <a:pt x="487274" y="333301"/>
                </a:lnTo>
                <a:lnTo>
                  <a:pt x="653925" y="166650"/>
                </a:lnTo>
                <a:lnTo>
                  <a:pt x="487274" y="0"/>
                </a:lnTo>
                <a:lnTo>
                  <a:pt x="487274" y="83325"/>
                </a:lnTo>
                <a:lnTo>
                  <a:pt x="0" y="83325"/>
                </a:lnTo>
                <a:close/>
                <a:moveTo>
                  <a:pt x="83325" y="333301"/>
                </a:moveTo>
              </a:path>
            </a:pathLst>
          </a:custGeom>
          <a:noFill/>
          <a:ln w="25400" cap="flat" cmpd="sng">
            <a:solidFill>
              <a:srgbClr val="0070C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" name="Freeform 516"/>
          <p:cNvSpPr/>
          <p:nvPr/>
        </p:nvSpPr>
        <p:spPr>
          <a:xfrm rot="0" flipH="0" flipV="0">
            <a:off x="4721445" y="5069654"/>
            <a:ext cx="570882" cy="493984"/>
          </a:xfrm>
          <a:custGeom>
            <a:pathLst>
              <a:path w="570882" h="493984">
                <a:moveTo>
                  <a:pt x="100906" y="0"/>
                </a:moveTo>
                <a:lnTo>
                  <a:pt x="488705" y="295040"/>
                </a:lnTo>
                <a:lnTo>
                  <a:pt x="539159" y="228724"/>
                </a:lnTo>
                <a:lnTo>
                  <a:pt x="570882" y="462260"/>
                </a:lnTo>
                <a:lnTo>
                  <a:pt x="337348" y="493984"/>
                </a:lnTo>
                <a:lnTo>
                  <a:pt x="387800" y="427669"/>
                </a:lnTo>
                <a:lnTo>
                  <a:pt x="0" y="132630"/>
                </a:lnTo>
                <a:close/>
                <a:moveTo>
                  <a:pt x="-2933099" y="1788346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" name="Freeform 517"/>
          <p:cNvSpPr/>
          <p:nvPr/>
        </p:nvSpPr>
        <p:spPr>
          <a:xfrm rot="2235840" flipH="0" flipV="1">
            <a:off x="4705150" y="5167290"/>
            <a:ext cx="653924" cy="333300"/>
          </a:xfrm>
          <a:custGeom>
            <a:pathLst>
              <a:path w="653924" h="333300">
                <a:moveTo>
                  <a:pt x="0" y="249975"/>
                </a:moveTo>
                <a:lnTo>
                  <a:pt x="487274" y="249975"/>
                </a:lnTo>
                <a:lnTo>
                  <a:pt x="487274" y="333300"/>
                </a:lnTo>
                <a:lnTo>
                  <a:pt x="653924" y="166650"/>
                </a:lnTo>
                <a:lnTo>
                  <a:pt x="487274" y="0"/>
                </a:lnTo>
                <a:lnTo>
                  <a:pt x="487274" y="83325"/>
                </a:lnTo>
                <a:lnTo>
                  <a:pt x="0" y="83325"/>
                </a:lnTo>
                <a:close/>
                <a:moveTo>
                  <a:pt x="83325" y="333300"/>
                </a:moveTo>
              </a:path>
            </a:pathLst>
          </a:custGeom>
          <a:noFill/>
          <a:ln w="38099" cap="flat" cmpd="sng">
            <a:solidFill>
              <a:srgbClr val="0070C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" name="Freeform 518"/>
          <p:cNvSpPr/>
          <p:nvPr/>
        </p:nvSpPr>
        <p:spPr>
          <a:xfrm rot="0" flipH="0" flipV="0">
            <a:off x="7146646" y="5039804"/>
            <a:ext cx="521315" cy="521316"/>
          </a:xfrm>
          <a:custGeom>
            <a:pathLst>
              <a:path w="521315" h="521316">
                <a:moveTo>
                  <a:pt x="0" y="403476"/>
                </a:moveTo>
                <a:lnTo>
                  <a:pt x="344557" y="58920"/>
                </a:lnTo>
                <a:lnTo>
                  <a:pt x="285636" y="0"/>
                </a:lnTo>
                <a:lnTo>
                  <a:pt x="521315" y="1"/>
                </a:lnTo>
                <a:lnTo>
                  <a:pt x="521315" y="235680"/>
                </a:lnTo>
                <a:lnTo>
                  <a:pt x="462396" y="176760"/>
                </a:lnTo>
                <a:lnTo>
                  <a:pt x="117840" y="521316"/>
                </a:lnTo>
                <a:close/>
                <a:moveTo>
                  <a:pt x="-5731926" y="1818196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" name="Freeform 519"/>
          <p:cNvSpPr/>
          <p:nvPr/>
        </p:nvSpPr>
        <p:spPr>
          <a:xfrm rot="-2700000" flipH="0" flipV="1">
            <a:off x="7109801" y="5104352"/>
            <a:ext cx="653925" cy="333301"/>
          </a:xfrm>
          <a:custGeom>
            <a:pathLst>
              <a:path w="653925" h="333301">
                <a:moveTo>
                  <a:pt x="0" y="249975"/>
                </a:moveTo>
                <a:lnTo>
                  <a:pt x="487274" y="249975"/>
                </a:lnTo>
                <a:lnTo>
                  <a:pt x="487274" y="333301"/>
                </a:lnTo>
                <a:lnTo>
                  <a:pt x="653925" y="166650"/>
                </a:lnTo>
                <a:lnTo>
                  <a:pt x="487274" y="0"/>
                </a:lnTo>
                <a:lnTo>
                  <a:pt x="487274" y="83325"/>
                </a:lnTo>
                <a:lnTo>
                  <a:pt x="0" y="83325"/>
                </a:lnTo>
                <a:close/>
                <a:moveTo>
                  <a:pt x="83325" y="333301"/>
                </a:moveTo>
              </a:path>
            </a:pathLst>
          </a:custGeom>
          <a:noFill/>
          <a:ln w="38100" cap="flat" cmpd="sng">
            <a:solidFill>
              <a:srgbClr val="0070C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" name="Freeform 520"/>
          <p:cNvSpPr/>
          <p:nvPr/>
        </p:nvSpPr>
        <p:spPr>
          <a:xfrm rot="0" flipH="0" flipV="0">
            <a:off x="3607240" y="3973386"/>
            <a:ext cx="375393" cy="580600"/>
          </a:xfrm>
          <a:custGeom>
            <a:pathLst>
              <a:path w="375393" h="580600">
                <a:moveTo>
                  <a:pt x="281544" y="0"/>
                </a:moveTo>
                <a:lnTo>
                  <a:pt x="281544" y="392904"/>
                </a:lnTo>
                <a:lnTo>
                  <a:pt x="375393" y="392904"/>
                </a:lnTo>
                <a:lnTo>
                  <a:pt x="187696" y="580600"/>
                </a:lnTo>
                <a:lnTo>
                  <a:pt x="0" y="392904"/>
                </a:lnTo>
                <a:lnTo>
                  <a:pt x="93848" y="392904"/>
                </a:lnTo>
                <a:lnTo>
                  <a:pt x="93848" y="0"/>
                </a:lnTo>
                <a:close/>
                <a:moveTo>
                  <a:pt x="-722626" y="2884614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" name="Freeform 521"/>
          <p:cNvSpPr/>
          <p:nvPr/>
        </p:nvSpPr>
        <p:spPr>
          <a:xfrm rot="5400000" flipH="0" flipV="1">
            <a:off x="3504637" y="4075989"/>
            <a:ext cx="580600" cy="375393"/>
          </a:xfrm>
          <a:custGeom>
            <a:pathLst>
              <a:path w="580600" h="375393">
                <a:moveTo>
                  <a:pt x="0" y="281544"/>
                </a:moveTo>
                <a:lnTo>
                  <a:pt x="392903" y="281544"/>
                </a:lnTo>
                <a:lnTo>
                  <a:pt x="392903" y="375393"/>
                </a:lnTo>
                <a:lnTo>
                  <a:pt x="580600" y="187696"/>
                </a:lnTo>
                <a:lnTo>
                  <a:pt x="392903" y="0"/>
                </a:lnTo>
                <a:lnTo>
                  <a:pt x="392903" y="93847"/>
                </a:lnTo>
                <a:lnTo>
                  <a:pt x="0" y="93847"/>
                </a:lnTo>
                <a:close/>
                <a:moveTo>
                  <a:pt x="93848" y="375393"/>
                </a:moveTo>
              </a:path>
            </a:pathLst>
          </a:custGeom>
          <a:noFill/>
          <a:ln w="38100" cap="flat" cmpd="sng">
            <a:solidFill>
              <a:srgbClr val="0070C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" name="Freeform 522"/>
          <p:cNvSpPr/>
          <p:nvPr/>
        </p:nvSpPr>
        <p:spPr>
          <a:xfrm rot="0" flipH="0" flipV="0">
            <a:off x="8430818" y="3973386"/>
            <a:ext cx="375394" cy="580600"/>
          </a:xfrm>
          <a:custGeom>
            <a:pathLst>
              <a:path w="375394" h="580600">
                <a:moveTo>
                  <a:pt x="93848" y="580600"/>
                </a:moveTo>
                <a:lnTo>
                  <a:pt x="93848" y="187696"/>
                </a:lnTo>
                <a:lnTo>
                  <a:pt x="0" y="187696"/>
                </a:lnTo>
                <a:lnTo>
                  <a:pt x="187697" y="0"/>
                </a:lnTo>
                <a:lnTo>
                  <a:pt x="375394" y="187696"/>
                </a:lnTo>
                <a:lnTo>
                  <a:pt x="281545" y="187696"/>
                </a:lnTo>
                <a:lnTo>
                  <a:pt x="281545" y="580600"/>
                </a:lnTo>
                <a:close/>
                <a:moveTo>
                  <a:pt x="-6126804" y="2884614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" name="Freeform 523"/>
          <p:cNvSpPr/>
          <p:nvPr/>
        </p:nvSpPr>
        <p:spPr>
          <a:xfrm rot="-5400000" flipH="0" flipV="1">
            <a:off x="8328215" y="4075990"/>
            <a:ext cx="580600" cy="375393"/>
          </a:xfrm>
          <a:custGeom>
            <a:pathLst>
              <a:path w="580600" h="375393">
                <a:moveTo>
                  <a:pt x="0" y="281544"/>
                </a:moveTo>
                <a:lnTo>
                  <a:pt x="392903" y="281544"/>
                </a:lnTo>
                <a:lnTo>
                  <a:pt x="392903" y="375393"/>
                </a:lnTo>
                <a:lnTo>
                  <a:pt x="580600" y="187696"/>
                </a:lnTo>
                <a:lnTo>
                  <a:pt x="392903" y="0"/>
                </a:lnTo>
                <a:lnTo>
                  <a:pt x="392903" y="93847"/>
                </a:lnTo>
                <a:lnTo>
                  <a:pt x="0" y="93847"/>
                </a:lnTo>
                <a:close/>
                <a:moveTo>
                  <a:pt x="93848" y="375393"/>
                </a:moveTo>
              </a:path>
            </a:pathLst>
          </a:custGeom>
          <a:noFill/>
          <a:ln w="38100" cap="flat" cmpd="sng">
            <a:solidFill>
              <a:srgbClr val="0070C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" name="Freeform 524"/>
          <p:cNvSpPr/>
          <p:nvPr/>
        </p:nvSpPr>
        <p:spPr>
          <a:xfrm rot="0" flipH="0" flipV="0">
            <a:off x="3294411" y="2531537"/>
            <a:ext cx="1063615" cy="666602"/>
          </a:xfrm>
          <a:custGeom>
            <a:pathLst>
              <a:path w="1063615" h="666602">
                <a:moveTo>
                  <a:pt x="0" y="333301"/>
                </a:moveTo>
                <a:lnTo>
                  <a:pt x="265904" y="333301"/>
                </a:lnTo>
                <a:lnTo>
                  <a:pt x="265904" y="0"/>
                </a:lnTo>
                <a:lnTo>
                  <a:pt x="797711" y="0"/>
                </a:lnTo>
                <a:lnTo>
                  <a:pt x="797711" y="333301"/>
                </a:lnTo>
                <a:lnTo>
                  <a:pt x="1063615" y="333301"/>
                </a:lnTo>
                <a:lnTo>
                  <a:pt x="531808" y="666602"/>
                </a:lnTo>
                <a:close/>
                <a:moveTo>
                  <a:pt x="698751" y="4326463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" name="Freeform 525"/>
          <p:cNvSpPr/>
          <p:nvPr/>
        </p:nvSpPr>
        <p:spPr>
          <a:xfrm rot="0" flipH="0" flipV="1">
            <a:off x="3294411" y="2531537"/>
            <a:ext cx="1063615" cy="666601"/>
          </a:xfrm>
          <a:custGeom>
            <a:pathLst>
              <a:path w="1063615" h="666601">
                <a:moveTo>
                  <a:pt x="0" y="333299"/>
                </a:moveTo>
                <a:lnTo>
                  <a:pt x="265903" y="333299"/>
                </a:lnTo>
                <a:lnTo>
                  <a:pt x="265903" y="666601"/>
                </a:lnTo>
                <a:lnTo>
                  <a:pt x="797711" y="666601"/>
                </a:lnTo>
                <a:lnTo>
                  <a:pt x="797711" y="333299"/>
                </a:lnTo>
                <a:lnTo>
                  <a:pt x="1063615" y="333299"/>
                </a:lnTo>
                <a:lnTo>
                  <a:pt x="531807" y="0"/>
                </a:lnTo>
                <a:close/>
                <a:moveTo>
                  <a:pt x="333301" y="666601"/>
                </a:moveTo>
              </a:path>
            </a:pathLst>
          </a:custGeom>
          <a:noFill/>
          <a:ln w="38100" cap="flat" cmpd="sng">
            <a:solidFill>
              <a:srgbClr val="ED7D31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" name="Freeform 526"/>
          <p:cNvSpPr/>
          <p:nvPr/>
        </p:nvSpPr>
        <p:spPr>
          <a:xfrm rot="0" flipH="0" flipV="0">
            <a:off x="2950301" y="5439831"/>
            <a:ext cx="1126180" cy="291678"/>
          </a:xfrm>
          <a:custGeom>
            <a:pathLst>
              <a:path w="1126180" h="291678">
                <a:moveTo>
                  <a:pt x="0" y="48614"/>
                </a:moveTo>
                <a:cubicBezTo>
                  <a:pt x="0" y="21765"/>
                  <a:pt x="21765" y="0"/>
                  <a:pt x="48613" y="0"/>
                </a:cubicBezTo>
                <a:lnTo>
                  <a:pt x="1077566" y="0"/>
                </a:lnTo>
                <a:cubicBezTo>
                  <a:pt x="1104415" y="0"/>
                  <a:pt x="1126180" y="21765"/>
                  <a:pt x="1126180" y="48614"/>
                </a:cubicBezTo>
                <a:lnTo>
                  <a:pt x="1126180" y="243064"/>
                </a:lnTo>
                <a:cubicBezTo>
                  <a:pt x="1126180" y="269913"/>
                  <a:pt x="1104415" y="291678"/>
                  <a:pt x="1077566" y="291678"/>
                </a:cubicBezTo>
                <a:lnTo>
                  <a:pt x="48613" y="291678"/>
                </a:lnTo>
                <a:cubicBezTo>
                  <a:pt x="21765" y="291678"/>
                  <a:pt x="0" y="269913"/>
                  <a:pt x="0" y="243064"/>
                </a:cubicBezTo>
                <a:close/>
                <a:moveTo>
                  <a:pt x="-1580746" y="1418169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" name="Freeform 527"/>
          <p:cNvSpPr/>
          <p:nvPr/>
        </p:nvSpPr>
        <p:spPr>
          <a:xfrm rot="0" flipH="0" flipV="1">
            <a:off x="2950301" y="5439831"/>
            <a:ext cx="1126180" cy="291678"/>
          </a:xfrm>
          <a:custGeom>
            <a:pathLst>
              <a:path w="1126180" h="291678">
                <a:moveTo>
                  <a:pt x="0" y="243063"/>
                </a:moveTo>
                <a:cubicBezTo>
                  <a:pt x="0" y="269912"/>
                  <a:pt x="21765" y="291678"/>
                  <a:pt x="48613" y="291678"/>
                </a:cubicBezTo>
                <a:lnTo>
                  <a:pt x="1077566" y="291678"/>
                </a:lnTo>
                <a:cubicBezTo>
                  <a:pt x="1104415" y="291678"/>
                  <a:pt x="1126180" y="269912"/>
                  <a:pt x="1126180" y="243063"/>
                </a:cubicBezTo>
                <a:lnTo>
                  <a:pt x="1126180" y="48614"/>
                </a:lnTo>
                <a:cubicBezTo>
                  <a:pt x="1126180" y="21765"/>
                  <a:pt x="1104415" y="0"/>
                  <a:pt x="1077566" y="0"/>
                </a:cubicBezTo>
                <a:lnTo>
                  <a:pt x="48613" y="0"/>
                </a:lnTo>
                <a:cubicBezTo>
                  <a:pt x="21765" y="0"/>
                  <a:pt x="0" y="21765"/>
                  <a:pt x="0" y="48614"/>
                </a:cubicBezTo>
                <a:close/>
                <a:moveTo>
                  <a:pt x="48614" y="291678"/>
                </a:moveTo>
              </a:path>
            </a:pathLst>
          </a:custGeom>
          <a:noFill/>
          <a:ln w="38100" cap="flat" cmpd="sng">
            <a:solidFill>
              <a:srgbClr val="BDD7EE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" name="Freeform 528"/>
          <p:cNvSpPr/>
          <p:nvPr/>
        </p:nvSpPr>
        <p:spPr>
          <a:xfrm rot="0" flipH="0" flipV="0">
            <a:off x="2950301" y="6140755"/>
            <a:ext cx="1126180" cy="291678"/>
          </a:xfrm>
          <a:custGeom>
            <a:pathLst>
              <a:path w="1126180" h="291678">
                <a:moveTo>
                  <a:pt x="0" y="48614"/>
                </a:moveTo>
                <a:cubicBezTo>
                  <a:pt x="0" y="21765"/>
                  <a:pt x="21765" y="0"/>
                  <a:pt x="48613" y="0"/>
                </a:cubicBezTo>
                <a:lnTo>
                  <a:pt x="1077566" y="0"/>
                </a:lnTo>
                <a:cubicBezTo>
                  <a:pt x="1104415" y="0"/>
                  <a:pt x="1126180" y="21765"/>
                  <a:pt x="1126180" y="48614"/>
                </a:cubicBezTo>
                <a:lnTo>
                  <a:pt x="1126180" y="243064"/>
                </a:lnTo>
                <a:cubicBezTo>
                  <a:pt x="1126180" y="269913"/>
                  <a:pt x="1104415" y="291678"/>
                  <a:pt x="1077566" y="291678"/>
                </a:cubicBezTo>
                <a:lnTo>
                  <a:pt x="48613" y="291678"/>
                </a:lnTo>
                <a:cubicBezTo>
                  <a:pt x="21765" y="291678"/>
                  <a:pt x="0" y="269913"/>
                  <a:pt x="0" y="243064"/>
                </a:cubicBezTo>
                <a:close/>
                <a:moveTo>
                  <a:pt x="-2281670" y="717245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9" name="Freeform 529"/>
          <p:cNvSpPr/>
          <p:nvPr/>
        </p:nvSpPr>
        <p:spPr>
          <a:xfrm rot="0" flipH="0" flipV="1">
            <a:off x="2950301" y="6140755"/>
            <a:ext cx="1126180" cy="291678"/>
          </a:xfrm>
          <a:custGeom>
            <a:pathLst>
              <a:path w="1126180" h="291678">
                <a:moveTo>
                  <a:pt x="0" y="243063"/>
                </a:moveTo>
                <a:cubicBezTo>
                  <a:pt x="0" y="269912"/>
                  <a:pt x="21765" y="291678"/>
                  <a:pt x="48613" y="291678"/>
                </a:cubicBezTo>
                <a:lnTo>
                  <a:pt x="1077566" y="291678"/>
                </a:lnTo>
                <a:cubicBezTo>
                  <a:pt x="1104415" y="291678"/>
                  <a:pt x="1126180" y="269912"/>
                  <a:pt x="1126180" y="243063"/>
                </a:cubicBezTo>
                <a:lnTo>
                  <a:pt x="1126180" y="48614"/>
                </a:lnTo>
                <a:cubicBezTo>
                  <a:pt x="1126180" y="21765"/>
                  <a:pt x="1104415" y="0"/>
                  <a:pt x="1077566" y="0"/>
                </a:cubicBezTo>
                <a:lnTo>
                  <a:pt x="48613" y="0"/>
                </a:lnTo>
                <a:cubicBezTo>
                  <a:pt x="21765" y="0"/>
                  <a:pt x="0" y="21765"/>
                  <a:pt x="0" y="48614"/>
                </a:cubicBezTo>
                <a:close/>
                <a:moveTo>
                  <a:pt x="48614" y="291678"/>
                </a:moveTo>
              </a:path>
            </a:pathLst>
          </a:custGeom>
          <a:noFill/>
          <a:ln w="38100" cap="flat" cmpd="sng">
            <a:solidFill>
              <a:srgbClr val="5B9BD5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0" name="Freeform 530"/>
          <p:cNvSpPr/>
          <p:nvPr/>
        </p:nvSpPr>
        <p:spPr>
          <a:xfrm rot="0" flipH="0" flipV="0">
            <a:off x="2950301" y="5790293"/>
            <a:ext cx="1126180" cy="291678"/>
          </a:xfrm>
          <a:custGeom>
            <a:pathLst>
              <a:path w="1126180" h="291678">
                <a:moveTo>
                  <a:pt x="0" y="48614"/>
                </a:moveTo>
                <a:cubicBezTo>
                  <a:pt x="0" y="21765"/>
                  <a:pt x="21765" y="0"/>
                  <a:pt x="48613" y="0"/>
                </a:cubicBezTo>
                <a:lnTo>
                  <a:pt x="1077566" y="0"/>
                </a:lnTo>
                <a:cubicBezTo>
                  <a:pt x="1104415" y="0"/>
                  <a:pt x="1126180" y="21765"/>
                  <a:pt x="1126180" y="48614"/>
                </a:cubicBezTo>
                <a:lnTo>
                  <a:pt x="1126180" y="243064"/>
                </a:lnTo>
                <a:cubicBezTo>
                  <a:pt x="1126180" y="269913"/>
                  <a:pt x="1104415" y="291678"/>
                  <a:pt x="1077566" y="291678"/>
                </a:cubicBezTo>
                <a:lnTo>
                  <a:pt x="48613" y="291678"/>
                </a:lnTo>
                <a:cubicBezTo>
                  <a:pt x="21765" y="291678"/>
                  <a:pt x="0" y="269913"/>
                  <a:pt x="0" y="243064"/>
                </a:cubicBezTo>
                <a:close/>
                <a:moveTo>
                  <a:pt x="-1931208" y="1067707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1" name="Freeform 531"/>
          <p:cNvSpPr/>
          <p:nvPr/>
        </p:nvSpPr>
        <p:spPr>
          <a:xfrm rot="0" flipH="0" flipV="1">
            <a:off x="2950301" y="5790293"/>
            <a:ext cx="1126180" cy="291678"/>
          </a:xfrm>
          <a:custGeom>
            <a:pathLst>
              <a:path w="1126180" h="291678">
                <a:moveTo>
                  <a:pt x="0" y="243063"/>
                </a:moveTo>
                <a:cubicBezTo>
                  <a:pt x="0" y="269912"/>
                  <a:pt x="21765" y="291678"/>
                  <a:pt x="48613" y="291678"/>
                </a:cubicBezTo>
                <a:lnTo>
                  <a:pt x="1077566" y="291678"/>
                </a:lnTo>
                <a:cubicBezTo>
                  <a:pt x="1104415" y="291678"/>
                  <a:pt x="1126180" y="269912"/>
                  <a:pt x="1126180" y="243063"/>
                </a:cubicBezTo>
                <a:lnTo>
                  <a:pt x="1126180" y="48614"/>
                </a:lnTo>
                <a:cubicBezTo>
                  <a:pt x="1126180" y="21765"/>
                  <a:pt x="1104415" y="0"/>
                  <a:pt x="1077566" y="0"/>
                </a:cubicBezTo>
                <a:lnTo>
                  <a:pt x="48613" y="0"/>
                </a:lnTo>
                <a:cubicBezTo>
                  <a:pt x="21765" y="0"/>
                  <a:pt x="0" y="21765"/>
                  <a:pt x="0" y="48614"/>
                </a:cubicBezTo>
                <a:close/>
                <a:moveTo>
                  <a:pt x="48614" y="291678"/>
                </a:moveTo>
              </a:path>
            </a:pathLst>
          </a:custGeom>
          <a:noFill/>
          <a:ln w="38100" cap="flat" cmpd="sng">
            <a:solidFill>
              <a:srgbClr val="9DC3E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" name="Freeform 532"/>
          <p:cNvSpPr/>
          <p:nvPr/>
        </p:nvSpPr>
        <p:spPr>
          <a:xfrm rot="0" flipH="0" flipV="0">
            <a:off x="8086707" y="2531537"/>
            <a:ext cx="1063615" cy="666602"/>
          </a:xfrm>
          <a:custGeom>
            <a:pathLst>
              <a:path w="1063615" h="666602">
                <a:moveTo>
                  <a:pt x="1063615" y="333300"/>
                </a:moveTo>
                <a:lnTo>
                  <a:pt x="797711" y="333300"/>
                </a:lnTo>
                <a:lnTo>
                  <a:pt x="797711" y="666602"/>
                </a:lnTo>
                <a:lnTo>
                  <a:pt x="265904" y="666602"/>
                </a:lnTo>
                <a:lnTo>
                  <a:pt x="265904" y="333300"/>
                </a:lnTo>
                <a:lnTo>
                  <a:pt x="0" y="333300"/>
                </a:lnTo>
                <a:lnTo>
                  <a:pt x="531808" y="0"/>
                </a:lnTo>
                <a:close/>
                <a:moveTo>
                  <a:pt x="-4093544" y="4326463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3" name="Freeform 533"/>
          <p:cNvSpPr/>
          <p:nvPr/>
        </p:nvSpPr>
        <p:spPr>
          <a:xfrm rot="10800000" flipH="0" flipV="1">
            <a:off x="8086707" y="2531538"/>
            <a:ext cx="1063615" cy="666601"/>
          </a:xfrm>
          <a:custGeom>
            <a:pathLst>
              <a:path w="1063615" h="666601">
                <a:moveTo>
                  <a:pt x="0" y="333299"/>
                </a:moveTo>
                <a:lnTo>
                  <a:pt x="265903" y="333299"/>
                </a:lnTo>
                <a:lnTo>
                  <a:pt x="265903" y="666601"/>
                </a:lnTo>
                <a:lnTo>
                  <a:pt x="797711" y="666601"/>
                </a:lnTo>
                <a:lnTo>
                  <a:pt x="797711" y="333299"/>
                </a:lnTo>
                <a:lnTo>
                  <a:pt x="1063615" y="333299"/>
                </a:lnTo>
                <a:lnTo>
                  <a:pt x="531807" y="0"/>
                </a:lnTo>
                <a:close/>
                <a:moveTo>
                  <a:pt x="333301" y="666601"/>
                </a:moveTo>
              </a:path>
            </a:pathLst>
          </a:custGeom>
          <a:noFill/>
          <a:ln w="38100" cap="flat" cmpd="sng">
            <a:solidFill>
              <a:srgbClr val="ED7D31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4" name="Freeform 534"/>
          <p:cNvSpPr/>
          <p:nvPr/>
        </p:nvSpPr>
        <p:spPr>
          <a:xfrm rot="0" flipH="0" flipV="0">
            <a:off x="3419543" y="3643473"/>
            <a:ext cx="278530" cy="247300"/>
          </a:xfrm>
          <a:custGeom>
            <a:pathLst>
              <a:path w="278530" h="247300">
                <a:moveTo>
                  <a:pt x="0" y="0"/>
                </a:moveTo>
                <a:lnTo>
                  <a:pt x="278530" y="0"/>
                </a:lnTo>
                <a:lnTo>
                  <a:pt x="278530" y="247300"/>
                </a:lnTo>
                <a:lnTo>
                  <a:pt x="0" y="247300"/>
                </a:lnTo>
                <a:close/>
                <a:moveTo>
                  <a:pt x="-205016" y="3214527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5" name="Freeform 535"/>
          <p:cNvSpPr/>
          <p:nvPr/>
        </p:nvSpPr>
        <p:spPr>
          <a:xfrm rot="0" flipH="0" flipV="1">
            <a:off x="3419543" y="3643473"/>
            <a:ext cx="278531" cy="247299"/>
          </a:xfrm>
          <a:custGeom>
            <a:pathLst>
              <a:path w="278531" h="247299">
                <a:moveTo>
                  <a:pt x="0" y="247299"/>
                </a:moveTo>
                <a:lnTo>
                  <a:pt x="278531" y="247299"/>
                </a:lnTo>
                <a:lnTo>
                  <a:pt x="278531" y="0"/>
                </a:lnTo>
                <a:lnTo>
                  <a:pt x="0" y="0"/>
                </a:lnTo>
                <a:close/>
                <a:moveTo>
                  <a:pt x="0" y="247299"/>
                </a:moveTo>
              </a:path>
            </a:pathLst>
          </a:custGeom>
          <a:noFill/>
          <a:ln w="38100" cap="flat" cmpd="sng">
            <a:solidFill>
              <a:srgbClr val="70AD4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6" name="Freeform 536"/>
          <p:cNvSpPr/>
          <p:nvPr/>
        </p:nvSpPr>
        <p:spPr>
          <a:xfrm rot="0" flipH="0" flipV="0">
            <a:off x="3891799" y="3643473"/>
            <a:ext cx="278530" cy="247300"/>
          </a:xfrm>
          <a:custGeom>
            <a:pathLst>
              <a:path w="278530" h="247300">
                <a:moveTo>
                  <a:pt x="0" y="0"/>
                </a:moveTo>
                <a:lnTo>
                  <a:pt x="278530" y="0"/>
                </a:lnTo>
                <a:lnTo>
                  <a:pt x="278530" y="247300"/>
                </a:lnTo>
                <a:lnTo>
                  <a:pt x="0" y="247300"/>
                </a:lnTo>
                <a:close/>
                <a:moveTo>
                  <a:pt x="-677272" y="3214527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7" name="Freeform 537"/>
          <p:cNvSpPr/>
          <p:nvPr/>
        </p:nvSpPr>
        <p:spPr>
          <a:xfrm rot="0" flipH="0" flipV="1">
            <a:off x="3891799" y="3643473"/>
            <a:ext cx="278531" cy="247299"/>
          </a:xfrm>
          <a:custGeom>
            <a:pathLst>
              <a:path w="278531" h="247299">
                <a:moveTo>
                  <a:pt x="0" y="247299"/>
                </a:moveTo>
                <a:lnTo>
                  <a:pt x="278531" y="247299"/>
                </a:lnTo>
                <a:lnTo>
                  <a:pt x="278531" y="0"/>
                </a:lnTo>
                <a:lnTo>
                  <a:pt x="0" y="0"/>
                </a:lnTo>
                <a:close/>
                <a:moveTo>
                  <a:pt x="0" y="247299"/>
                </a:moveTo>
              </a:path>
            </a:pathLst>
          </a:custGeom>
          <a:noFill/>
          <a:ln w="38100" cap="flat" cmpd="sng">
            <a:solidFill>
              <a:srgbClr val="ED7D31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Freeform 538"/>
          <p:cNvSpPr/>
          <p:nvPr/>
        </p:nvSpPr>
        <p:spPr>
          <a:xfrm rot="0" flipH="0" flipV="0">
            <a:off x="8260269" y="3643473"/>
            <a:ext cx="278531" cy="247300"/>
          </a:xfrm>
          <a:custGeom>
            <a:pathLst>
              <a:path w="278531" h="247300">
                <a:moveTo>
                  <a:pt x="0" y="0"/>
                </a:moveTo>
                <a:lnTo>
                  <a:pt x="278531" y="0"/>
                </a:lnTo>
                <a:lnTo>
                  <a:pt x="278531" y="247300"/>
                </a:lnTo>
                <a:lnTo>
                  <a:pt x="0" y="247300"/>
                </a:lnTo>
                <a:close/>
                <a:moveTo>
                  <a:pt x="-5045742" y="3214527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Freeform 539"/>
          <p:cNvSpPr/>
          <p:nvPr/>
        </p:nvSpPr>
        <p:spPr>
          <a:xfrm rot="0" flipH="0" flipV="1">
            <a:off x="8260269" y="3643473"/>
            <a:ext cx="278531" cy="247299"/>
          </a:xfrm>
          <a:custGeom>
            <a:pathLst>
              <a:path w="278531" h="247299">
                <a:moveTo>
                  <a:pt x="0" y="247299"/>
                </a:moveTo>
                <a:lnTo>
                  <a:pt x="278531" y="247299"/>
                </a:lnTo>
                <a:lnTo>
                  <a:pt x="278531" y="0"/>
                </a:lnTo>
                <a:lnTo>
                  <a:pt x="0" y="0"/>
                </a:lnTo>
                <a:close/>
                <a:moveTo>
                  <a:pt x="0" y="247299"/>
                </a:moveTo>
              </a:path>
            </a:pathLst>
          </a:custGeom>
          <a:noFill/>
          <a:ln w="38100" cap="flat" cmpd="sng">
            <a:solidFill>
              <a:srgbClr val="70AD4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Freeform 540"/>
          <p:cNvSpPr/>
          <p:nvPr/>
        </p:nvSpPr>
        <p:spPr>
          <a:xfrm rot="0" flipH="0" flipV="0">
            <a:off x="8698228" y="3643473"/>
            <a:ext cx="278531" cy="247300"/>
          </a:xfrm>
          <a:custGeom>
            <a:pathLst>
              <a:path w="278531" h="247300">
                <a:moveTo>
                  <a:pt x="0" y="0"/>
                </a:moveTo>
                <a:lnTo>
                  <a:pt x="278531" y="0"/>
                </a:lnTo>
                <a:lnTo>
                  <a:pt x="278531" y="247300"/>
                </a:lnTo>
                <a:lnTo>
                  <a:pt x="0" y="247300"/>
                </a:lnTo>
                <a:close/>
                <a:moveTo>
                  <a:pt x="-5483701" y="3214527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Freeform 541"/>
          <p:cNvSpPr/>
          <p:nvPr/>
        </p:nvSpPr>
        <p:spPr>
          <a:xfrm rot="0" flipH="0" flipV="1">
            <a:off x="8698228" y="3643473"/>
            <a:ext cx="278531" cy="247299"/>
          </a:xfrm>
          <a:custGeom>
            <a:pathLst>
              <a:path w="278531" h="247299">
                <a:moveTo>
                  <a:pt x="0" y="247299"/>
                </a:moveTo>
                <a:lnTo>
                  <a:pt x="278531" y="247299"/>
                </a:lnTo>
                <a:lnTo>
                  <a:pt x="278531" y="0"/>
                </a:lnTo>
                <a:lnTo>
                  <a:pt x="0" y="0"/>
                </a:lnTo>
                <a:close/>
                <a:moveTo>
                  <a:pt x="0" y="247299"/>
                </a:moveTo>
              </a:path>
            </a:pathLst>
          </a:custGeom>
          <a:noFill/>
          <a:ln w="38100" cap="flat" cmpd="sng">
            <a:solidFill>
              <a:srgbClr val="ED7D31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Freeform 542"/>
          <p:cNvSpPr/>
          <p:nvPr/>
        </p:nvSpPr>
        <p:spPr>
          <a:xfrm rot="0" flipH="0" flipV="0">
            <a:off x="5859600" y="3643473"/>
            <a:ext cx="278532" cy="247300"/>
          </a:xfrm>
          <a:custGeom>
            <a:pathLst>
              <a:path w="278532" h="247300">
                <a:moveTo>
                  <a:pt x="0" y="0"/>
                </a:moveTo>
                <a:lnTo>
                  <a:pt x="278532" y="0"/>
                </a:lnTo>
                <a:lnTo>
                  <a:pt x="278532" y="247300"/>
                </a:lnTo>
                <a:lnTo>
                  <a:pt x="0" y="247300"/>
                </a:lnTo>
                <a:close/>
                <a:moveTo>
                  <a:pt x="-2645073" y="3214527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Freeform 543"/>
          <p:cNvSpPr/>
          <p:nvPr/>
        </p:nvSpPr>
        <p:spPr>
          <a:xfrm rot="0" flipH="0" flipV="1">
            <a:off x="5859600" y="3643473"/>
            <a:ext cx="278531" cy="247299"/>
          </a:xfrm>
          <a:custGeom>
            <a:pathLst>
              <a:path w="278531" h="247299">
                <a:moveTo>
                  <a:pt x="0" y="247299"/>
                </a:moveTo>
                <a:lnTo>
                  <a:pt x="278531" y="247299"/>
                </a:lnTo>
                <a:lnTo>
                  <a:pt x="278531" y="0"/>
                </a:lnTo>
                <a:lnTo>
                  <a:pt x="0" y="0"/>
                </a:lnTo>
                <a:close/>
                <a:moveTo>
                  <a:pt x="0" y="247299"/>
                </a:moveTo>
              </a:path>
            </a:pathLst>
          </a:custGeom>
          <a:noFill/>
          <a:ln w="38100" cap="flat" cmpd="sng">
            <a:solidFill>
              <a:srgbClr val="ED7D31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Freeform 544"/>
          <p:cNvSpPr/>
          <p:nvPr/>
        </p:nvSpPr>
        <p:spPr>
          <a:xfrm rot="0" flipH="0" flipV="0">
            <a:off x="3419543" y="4896474"/>
            <a:ext cx="278530" cy="247300"/>
          </a:xfrm>
          <a:custGeom>
            <a:pathLst>
              <a:path w="278530" h="247300">
                <a:moveTo>
                  <a:pt x="0" y="0"/>
                </a:moveTo>
                <a:lnTo>
                  <a:pt x="278530" y="0"/>
                </a:lnTo>
                <a:lnTo>
                  <a:pt x="278530" y="247300"/>
                </a:lnTo>
                <a:lnTo>
                  <a:pt x="0" y="247300"/>
                </a:lnTo>
                <a:close/>
                <a:moveTo>
                  <a:pt x="-1458017" y="1961526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Freeform 545"/>
          <p:cNvSpPr/>
          <p:nvPr/>
        </p:nvSpPr>
        <p:spPr>
          <a:xfrm rot="0" flipH="0" flipV="1">
            <a:off x="3419543" y="4896474"/>
            <a:ext cx="278531" cy="247299"/>
          </a:xfrm>
          <a:custGeom>
            <a:pathLst>
              <a:path w="278531" h="247299">
                <a:moveTo>
                  <a:pt x="0" y="247299"/>
                </a:moveTo>
                <a:lnTo>
                  <a:pt x="278531" y="247299"/>
                </a:lnTo>
                <a:lnTo>
                  <a:pt x="278531" y="0"/>
                </a:lnTo>
                <a:lnTo>
                  <a:pt x="0" y="0"/>
                </a:lnTo>
                <a:close/>
                <a:moveTo>
                  <a:pt x="0" y="247299"/>
                </a:moveTo>
              </a:path>
            </a:pathLst>
          </a:custGeom>
          <a:noFill/>
          <a:ln w="38100" cap="flat" cmpd="sng">
            <a:solidFill>
              <a:srgbClr val="ED7D31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46" name="Picture 546"/>
          <p:cNvPicPr>
            <a:picLocks noChangeAspect="0" noChangeArrowheads="1"/>
          </p:cNvPicPr>
          <p:nvPr/>
        </p:nvPicPr>
        <p:blipFill>
          <a:blip r:embed="rId5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726516" y="4779576"/>
            <a:ext cx="1009001" cy="628970"/>
          </a:xfrm>
          <a:prstGeom prst="rect">
            <a:avLst/>
          </a:prstGeom>
          <a:noFill/>
          <a:extLst/>
        </p:spPr>
      </p:pic>
      <p:sp>
        <p:nvSpPr>
          <p:cNvPr id="547" name="Freeform 547"/>
          <p:cNvSpPr/>
          <p:nvPr/>
        </p:nvSpPr>
        <p:spPr>
          <a:xfrm rot="0" flipH="0" flipV="0">
            <a:off x="3891799" y="4896474"/>
            <a:ext cx="278530" cy="247300"/>
          </a:xfrm>
          <a:custGeom>
            <a:pathLst>
              <a:path w="278530" h="247300">
                <a:moveTo>
                  <a:pt x="0" y="0"/>
                </a:moveTo>
                <a:lnTo>
                  <a:pt x="278530" y="0"/>
                </a:lnTo>
                <a:lnTo>
                  <a:pt x="278530" y="247300"/>
                </a:lnTo>
                <a:lnTo>
                  <a:pt x="0" y="247300"/>
                </a:lnTo>
                <a:close/>
                <a:moveTo>
                  <a:pt x="-1930273" y="1961526"/>
                </a:moveTo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Freeform 548"/>
          <p:cNvSpPr/>
          <p:nvPr/>
        </p:nvSpPr>
        <p:spPr>
          <a:xfrm rot="0" flipH="0" flipV="1">
            <a:off x="3891799" y="4896474"/>
            <a:ext cx="278531" cy="247299"/>
          </a:xfrm>
          <a:custGeom>
            <a:pathLst>
              <a:path w="278531" h="247299">
                <a:moveTo>
                  <a:pt x="0" y="247299"/>
                </a:moveTo>
                <a:lnTo>
                  <a:pt x="278531" y="247299"/>
                </a:lnTo>
                <a:lnTo>
                  <a:pt x="278531" y="0"/>
                </a:lnTo>
                <a:lnTo>
                  <a:pt x="0" y="0"/>
                </a:lnTo>
                <a:close/>
                <a:moveTo>
                  <a:pt x="0" y="247299"/>
                </a:moveTo>
              </a:path>
            </a:pathLst>
          </a:custGeom>
          <a:noFill/>
          <a:ln w="38100" cap="flat" cmpd="sng">
            <a:solidFill>
              <a:srgbClr val="7030A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Freeform 549"/>
          <p:cNvSpPr/>
          <p:nvPr/>
        </p:nvSpPr>
        <p:spPr>
          <a:xfrm rot="0" flipH="0" flipV="0">
            <a:off x="8049862" y="4896474"/>
            <a:ext cx="278532" cy="247300"/>
          </a:xfrm>
          <a:custGeom>
            <a:pathLst>
              <a:path w="278532" h="247300">
                <a:moveTo>
                  <a:pt x="0" y="0"/>
                </a:moveTo>
                <a:lnTo>
                  <a:pt x="278532" y="0"/>
                </a:lnTo>
                <a:lnTo>
                  <a:pt x="278532" y="247300"/>
                </a:lnTo>
                <a:lnTo>
                  <a:pt x="0" y="247300"/>
                </a:lnTo>
                <a:close/>
                <a:moveTo>
                  <a:pt x="-6088336" y="1961526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Freeform 550"/>
          <p:cNvSpPr/>
          <p:nvPr/>
        </p:nvSpPr>
        <p:spPr>
          <a:xfrm rot="0" flipH="0" flipV="1">
            <a:off x="8049862" y="4896474"/>
            <a:ext cx="278531" cy="247299"/>
          </a:xfrm>
          <a:custGeom>
            <a:pathLst>
              <a:path w="278531" h="247299">
                <a:moveTo>
                  <a:pt x="0" y="247299"/>
                </a:moveTo>
                <a:lnTo>
                  <a:pt x="278531" y="247299"/>
                </a:lnTo>
                <a:lnTo>
                  <a:pt x="278531" y="0"/>
                </a:lnTo>
                <a:lnTo>
                  <a:pt x="0" y="0"/>
                </a:lnTo>
                <a:close/>
                <a:moveTo>
                  <a:pt x="0" y="247299"/>
                </a:moveTo>
              </a:path>
            </a:pathLst>
          </a:custGeom>
          <a:noFill/>
          <a:ln w="38100" cap="flat" cmpd="sng">
            <a:solidFill>
              <a:srgbClr val="70AD4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Freeform 551"/>
          <p:cNvSpPr/>
          <p:nvPr/>
        </p:nvSpPr>
        <p:spPr>
          <a:xfrm rot="0" flipH="0" flipV="0">
            <a:off x="8479247" y="4896474"/>
            <a:ext cx="278532" cy="247300"/>
          </a:xfrm>
          <a:custGeom>
            <a:pathLst>
              <a:path w="278532" h="247300">
                <a:moveTo>
                  <a:pt x="0" y="0"/>
                </a:moveTo>
                <a:lnTo>
                  <a:pt x="278532" y="0"/>
                </a:lnTo>
                <a:lnTo>
                  <a:pt x="278532" y="247300"/>
                </a:lnTo>
                <a:lnTo>
                  <a:pt x="0" y="247300"/>
                </a:lnTo>
                <a:close/>
                <a:moveTo>
                  <a:pt x="-6517721" y="1961526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Freeform 552"/>
          <p:cNvSpPr/>
          <p:nvPr/>
        </p:nvSpPr>
        <p:spPr>
          <a:xfrm rot="0" flipH="0" flipV="1">
            <a:off x="8479247" y="4896474"/>
            <a:ext cx="278531" cy="247299"/>
          </a:xfrm>
          <a:custGeom>
            <a:pathLst>
              <a:path w="278531" h="247299">
                <a:moveTo>
                  <a:pt x="0" y="247299"/>
                </a:moveTo>
                <a:lnTo>
                  <a:pt x="278531" y="247299"/>
                </a:lnTo>
                <a:lnTo>
                  <a:pt x="278531" y="0"/>
                </a:lnTo>
                <a:lnTo>
                  <a:pt x="0" y="0"/>
                </a:lnTo>
                <a:close/>
                <a:moveTo>
                  <a:pt x="0" y="247299"/>
                </a:moveTo>
              </a:path>
            </a:pathLst>
          </a:custGeom>
          <a:noFill/>
          <a:ln w="38100" cap="flat" cmpd="sng">
            <a:solidFill>
              <a:srgbClr val="ED7D31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Freeform 553"/>
          <p:cNvSpPr/>
          <p:nvPr/>
        </p:nvSpPr>
        <p:spPr>
          <a:xfrm rot="0" flipH="0" flipV="0">
            <a:off x="8908633" y="4896474"/>
            <a:ext cx="278531" cy="247300"/>
          </a:xfrm>
          <a:custGeom>
            <a:pathLst>
              <a:path w="278531" h="247300">
                <a:moveTo>
                  <a:pt x="0" y="0"/>
                </a:moveTo>
                <a:lnTo>
                  <a:pt x="278531" y="0"/>
                </a:lnTo>
                <a:lnTo>
                  <a:pt x="278531" y="247300"/>
                </a:lnTo>
                <a:lnTo>
                  <a:pt x="0" y="247300"/>
                </a:lnTo>
                <a:close/>
                <a:moveTo>
                  <a:pt x="-6947107" y="1961526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Freeform 554"/>
          <p:cNvSpPr/>
          <p:nvPr/>
        </p:nvSpPr>
        <p:spPr>
          <a:xfrm rot="0" flipH="0" flipV="1">
            <a:off x="8908633" y="4896474"/>
            <a:ext cx="278531" cy="247299"/>
          </a:xfrm>
          <a:custGeom>
            <a:pathLst>
              <a:path w="278531" h="247299">
                <a:moveTo>
                  <a:pt x="0" y="247299"/>
                </a:moveTo>
                <a:lnTo>
                  <a:pt x="278531" y="247299"/>
                </a:lnTo>
                <a:lnTo>
                  <a:pt x="278531" y="0"/>
                </a:lnTo>
                <a:lnTo>
                  <a:pt x="0" y="0"/>
                </a:lnTo>
                <a:close/>
                <a:moveTo>
                  <a:pt x="0" y="247299"/>
                </a:moveTo>
              </a:path>
            </a:pathLst>
          </a:custGeom>
          <a:noFill/>
          <a:ln w="38100" cap="flat" cmpd="sng">
            <a:solidFill>
              <a:srgbClr val="7030A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Freeform 555"/>
          <p:cNvSpPr/>
          <p:nvPr/>
        </p:nvSpPr>
        <p:spPr>
          <a:xfrm rot="0" flipH="0" flipV="0">
            <a:off x="6307705" y="3643473"/>
            <a:ext cx="278531" cy="247300"/>
          </a:xfrm>
          <a:custGeom>
            <a:pathLst>
              <a:path w="278531" h="247300">
                <a:moveTo>
                  <a:pt x="0" y="0"/>
                </a:moveTo>
                <a:lnTo>
                  <a:pt x="278531" y="0"/>
                </a:lnTo>
                <a:lnTo>
                  <a:pt x="278531" y="247300"/>
                </a:lnTo>
                <a:lnTo>
                  <a:pt x="0" y="247300"/>
                </a:lnTo>
                <a:close/>
                <a:moveTo>
                  <a:pt x="-3093178" y="3214527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Freeform 556"/>
          <p:cNvSpPr/>
          <p:nvPr/>
        </p:nvSpPr>
        <p:spPr>
          <a:xfrm rot="0" flipH="0" flipV="1">
            <a:off x="6307705" y="3643473"/>
            <a:ext cx="278531" cy="247299"/>
          </a:xfrm>
          <a:custGeom>
            <a:pathLst>
              <a:path w="278531" h="247299">
                <a:moveTo>
                  <a:pt x="0" y="247299"/>
                </a:moveTo>
                <a:lnTo>
                  <a:pt x="278531" y="247299"/>
                </a:lnTo>
                <a:lnTo>
                  <a:pt x="278531" y="0"/>
                </a:lnTo>
                <a:lnTo>
                  <a:pt x="0" y="0"/>
                </a:lnTo>
                <a:close/>
                <a:moveTo>
                  <a:pt x="0" y="247299"/>
                </a:moveTo>
              </a:path>
            </a:pathLst>
          </a:custGeom>
          <a:noFill/>
          <a:ln w="38100" cap="flat" cmpd="sng">
            <a:solidFill>
              <a:srgbClr val="7030A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557"/>
          <p:cNvSpPr/>
          <p:nvPr/>
        </p:nvSpPr>
        <p:spPr>
          <a:xfrm rot="0" flipH="0" flipV="0">
            <a:off x="597673" y="870205"/>
            <a:ext cx="4395651" cy="6554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Lan</a:t>
            </a:r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uri iptables</a:t>
            </a:r>
          </a:p>
        </p:txBody>
      </p:sp>
      <p:sp>
        <p:nvSpPr>
          <p:cNvPr id="558" name="Rectangle 558"/>
          <p:cNvSpPr/>
          <p:nvPr/>
        </p:nvSpPr>
        <p:spPr>
          <a:xfrm rot="0" flipH="0" flipV="0">
            <a:off x="597673" y="6444997"/>
            <a:ext cx="11047893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895127" algn="l"/>
              </a:tabLst>
            </a:pPr>
            <a:r>
              <a:rPr lang="en-US" sz="1200" baseline="0" b="0" i="0" dirty="0" spc="0">
                <a:solidFill>
                  <a:srgbClr val="898989"/>
                </a:solidFill>
                <a:latin typeface="Arial" pitchFamily="0" charset="1"/>
              </a:rPr>
              <a:t>11/8/23	19</a:t>
            </a:r>
          </a:p>
        </p:txBody>
      </p:sp>
      <p:sp>
        <p:nvSpPr>
          <p:cNvPr id="559" name="Rectangle 559"/>
          <p:cNvSpPr/>
          <p:nvPr/>
        </p:nvSpPr>
        <p:spPr>
          <a:xfrm rot="0" flipH="0" flipV="0">
            <a:off x="2007123" y="1828801"/>
            <a:ext cx="7969300" cy="6867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aseline="0" b="0" i="0" dirty="0" spc="96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Liste de reguli aplicate implicit unui anumit subset </a:t>
            </a:r>
          </a:p>
          <a:p>
            <a:pPr marL="228600">
              <a:lnSpc>
                <a:spcPts val="2592"/>
              </a:lnSpc>
            </a:pP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de trafic</a:t>
            </a:r>
          </a:p>
        </p:txBody>
      </p:sp>
      <p:sp>
        <p:nvSpPr>
          <p:cNvPr id="560" name="Rectangle 560"/>
          <p:cNvSpPr/>
          <p:nvPr/>
        </p:nvSpPr>
        <p:spPr>
          <a:xfrm rot="0" flipH="0" flipV="0">
            <a:off x="8137502" y="3397098"/>
            <a:ext cx="962558" cy="2481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9" baseline="0" b="0" i="0" dirty="0" spc="0">
                <a:solidFill>
                  <a:srgbClr val="000000"/>
                </a:solidFill>
                <a:latin typeface="Calibri" pitchFamily="0" charset="1"/>
              </a:rPr>
              <a:t>Postrouting</a:t>
            </a:r>
          </a:p>
        </p:txBody>
      </p:sp>
      <p:sp>
        <p:nvSpPr>
          <p:cNvPr id="561" name="Rectangle 561"/>
          <p:cNvSpPr/>
          <p:nvPr/>
        </p:nvSpPr>
        <p:spPr>
          <a:xfrm rot="0" flipH="0" flipV="0">
            <a:off x="8323238" y="4658970"/>
            <a:ext cx="590194" cy="2481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9" baseline="0" b="0" i="0" dirty="0" spc="0">
                <a:solidFill>
                  <a:srgbClr val="000000"/>
                </a:solidFill>
                <a:latin typeface="Calibri" pitchFamily="0" charset="1"/>
              </a:rPr>
              <a:t>Output</a:t>
            </a:r>
          </a:p>
        </p:txBody>
      </p:sp>
      <p:sp>
        <p:nvSpPr>
          <p:cNvPr id="562" name="Rectangle 562"/>
          <p:cNvSpPr/>
          <p:nvPr/>
        </p:nvSpPr>
        <p:spPr>
          <a:xfrm rot="0" flipH="0" flipV="0">
            <a:off x="3355199" y="3381858"/>
            <a:ext cx="879937" cy="2481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9" baseline="0" b="0" i="0" dirty="0" spc="0">
                <a:solidFill>
                  <a:srgbClr val="000000"/>
                </a:solidFill>
                <a:latin typeface="Calibri" pitchFamily="0" charset="1"/>
              </a:rPr>
              <a:t>Prerouting</a:t>
            </a:r>
          </a:p>
        </p:txBody>
      </p:sp>
      <p:sp>
        <p:nvSpPr>
          <p:cNvPr id="563" name="Rectangle 563"/>
          <p:cNvSpPr/>
          <p:nvPr/>
        </p:nvSpPr>
        <p:spPr>
          <a:xfrm rot="0" flipH="0" flipV="0">
            <a:off x="3575861" y="4658970"/>
            <a:ext cx="437692" cy="2481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9" baseline="0" b="0" i="0" dirty="0" spc="0">
                <a:solidFill>
                  <a:srgbClr val="000000"/>
                </a:solidFill>
                <a:latin typeface="Calibri" pitchFamily="0" charset="1"/>
              </a:rPr>
              <a:t>Input</a:t>
            </a:r>
          </a:p>
        </p:txBody>
      </p:sp>
      <p:sp>
        <p:nvSpPr>
          <p:cNvPr id="564" name="Rectangle 564"/>
          <p:cNvSpPr/>
          <p:nvPr/>
        </p:nvSpPr>
        <p:spPr>
          <a:xfrm rot="0" flipH="0" flipV="0">
            <a:off x="5859856" y="3397098"/>
            <a:ext cx="694212" cy="2481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9" baseline="0" b="0" i="0" dirty="0" spc="0">
                <a:solidFill>
                  <a:srgbClr val="000000"/>
                </a:solidFill>
                <a:latin typeface="Calibri" pitchFamily="0" charset="1"/>
              </a:rPr>
              <a:t>Forward</a:t>
            </a:r>
          </a:p>
        </p:txBody>
      </p:sp>
      <p:sp>
        <p:nvSpPr>
          <p:cNvPr id="565" name="Rectangle 565"/>
          <p:cNvSpPr/>
          <p:nvPr/>
        </p:nvSpPr>
        <p:spPr>
          <a:xfrm rot="0" flipH="0" flipV="0">
            <a:off x="5724918" y="5360214"/>
            <a:ext cx="1015212" cy="5473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000000"/>
                </a:solidFill>
                <a:latin typeface="Calibri" pitchFamily="0" charset="1"/>
              </a:rPr>
              <a:t>Proces din </a:t>
            </a:r>
          </a:p>
          <a:p>
            <a:pPr marL="246824">
              <a:lnSpc>
                <a:spcPts val="2111"/>
              </a:lnSpc>
            </a:pPr>
            <a:r>
              <a:rPr lang="en-US" sz="1800" baseline="0" b="0" i="0" dirty="0" spc="0">
                <a:solidFill>
                  <a:srgbClr val="000000"/>
                </a:solidFill>
                <a:latin typeface="Calibri" pitchFamily="0" charset="1"/>
              </a:rPr>
              <a:t>ruter</a:t>
            </a:r>
          </a:p>
        </p:txBody>
      </p:sp>
      <p:sp>
        <p:nvSpPr>
          <p:cNvPr id="566" name="Rectangle 566"/>
          <p:cNvSpPr/>
          <p:nvPr/>
        </p:nvSpPr>
        <p:spPr>
          <a:xfrm rot="0" flipH="0" flipV="0">
            <a:off x="3377658" y="5460594"/>
            <a:ext cx="271231" cy="2481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9" baseline="0" b="0" i="0" dirty="0" spc="0">
                <a:solidFill>
                  <a:srgbClr val="000000"/>
                </a:solidFill>
                <a:latin typeface="Calibri" pitchFamily="0" charset="1"/>
              </a:rPr>
              <a:t>nat</a:t>
            </a:r>
          </a:p>
        </p:txBody>
      </p:sp>
      <p:sp>
        <p:nvSpPr>
          <p:cNvPr id="567" name="Rectangle 567"/>
          <p:cNvSpPr/>
          <p:nvPr/>
        </p:nvSpPr>
        <p:spPr>
          <a:xfrm rot="0" flipH="0" flipV="0">
            <a:off x="3209383" y="6161634"/>
            <a:ext cx="607872" cy="2481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9" baseline="0" b="0" i="0" dirty="0" spc="0">
                <a:solidFill>
                  <a:srgbClr val="000000"/>
                </a:solidFill>
                <a:latin typeface="Calibri" pitchFamily="0" charset="1"/>
              </a:rPr>
              <a:t>mangle</a:t>
            </a:r>
          </a:p>
        </p:txBody>
      </p:sp>
      <p:sp>
        <p:nvSpPr>
          <p:cNvPr id="568" name="Rectangle 568"/>
          <p:cNvSpPr/>
          <p:nvPr/>
        </p:nvSpPr>
        <p:spPr>
          <a:xfrm rot="0" flipH="0" flipV="0">
            <a:off x="3315746" y="5811114"/>
            <a:ext cx="394715" cy="2481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9" baseline="0" b="0" i="0" dirty="0" spc="0">
                <a:solidFill>
                  <a:srgbClr val="000000"/>
                </a:solidFill>
                <a:latin typeface="Calibri" pitchFamily="0" charset="1"/>
              </a:rPr>
              <a:t>filter</a:t>
            </a:r>
          </a:p>
        </p:txBody>
      </p:sp>
      <p:sp>
        <p:nvSpPr>
          <p:cNvPr id="569" name="Rectangle 569"/>
          <p:cNvSpPr/>
          <p:nvPr/>
        </p:nvSpPr>
        <p:spPr>
          <a:xfrm rot="0" flipH="0" flipV="0">
            <a:off x="3492926" y="3640938"/>
            <a:ext cx="5431785" cy="2481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51618" algn="l"/>
                <a:tab pos="2419421" algn="l"/>
                <a:tab pos="4840726" algn="l"/>
                <a:tab pos="5258049" algn="l"/>
                <a:tab pos="5258049" algn="l"/>
              </a:tabLst>
            </a:pPr>
            <a:r>
              <a:rPr lang="en-US" sz="1599" baseline="0" b="0" i="0" dirty="0" spc="0">
                <a:solidFill>
                  <a:srgbClr val="000000"/>
                </a:solidFill>
                <a:latin typeface="Calibri" pitchFamily="0" charset="1"/>
              </a:rPr>
              <a:t>N	M	M	N	M	</a:t>
            </a:r>
          </a:p>
        </p:txBody>
      </p:sp>
      <p:sp>
        <p:nvSpPr>
          <p:cNvPr id="570" name="Rectangle 570"/>
          <p:cNvSpPr/>
          <p:nvPr/>
        </p:nvSpPr>
        <p:spPr>
          <a:xfrm rot="0" flipH="0" flipV="0">
            <a:off x="3472289" y="4896714"/>
            <a:ext cx="5622047" cy="2481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511943" algn="l"/>
                <a:tab pos="4650958" algn="l"/>
                <a:tab pos="5059705" algn="l"/>
                <a:tab pos="5528778" algn="l"/>
                <a:tab pos="5528778" algn="l"/>
              </a:tabLst>
            </a:pPr>
            <a:r>
              <a:rPr lang="en-US" sz="1599" baseline="0" b="0" i="0" dirty="0" spc="0">
                <a:solidFill>
                  <a:srgbClr val="000000"/>
                </a:solidFill>
                <a:latin typeface="Calibri" pitchFamily="0" charset="1"/>
              </a:rPr>
              <a:t>M	F	N	M	F	</a:t>
            </a:r>
          </a:p>
        </p:txBody>
      </p:sp>
      <p:sp>
        <p:nvSpPr>
          <p:cNvPr id="571" name="Rectangle 571"/>
          <p:cNvSpPr/>
          <p:nvPr/>
        </p:nvSpPr>
        <p:spPr>
          <a:xfrm rot="0" flipH="0" flipV="0">
            <a:off x="6400139" y="3640938"/>
            <a:ext cx="93268" cy="2481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9" baseline="0" b="0" i="0" dirty="0" spc="0">
                <a:solidFill>
                  <a:srgbClr val="000000"/>
                </a:solidFill>
                <a:latin typeface="Calibri" pitchFamily="0" charset="1"/>
              </a:rPr>
              <a:t>F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11" name="Freeform 111"/>
          <p:cNvSpPr/>
          <p:nvPr/>
        </p:nvSpPr>
        <p:spPr>
          <a:xfrm rot="0" flipH="0" flipV="0">
            <a:off x="0" y="0"/>
            <a:ext cx="12188952" cy="6858000"/>
          </a:xfrm>
          <a:custGeom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Freeform 112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3" name="Picture 102"/>
          <p:cNvPicPr>
            <a:picLocks noChangeAspect="0" noChangeArrowheads="1"/>
          </p:cNvPicPr>
          <p:nvPr/>
        </p:nvPicPr>
        <p:blipFill>
          <a:blip r:embed="rId1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099495" y="809975"/>
            <a:ext cx="642256" cy="769786"/>
          </a:xfrm>
          <a:prstGeom prst="rect">
            <a:avLst/>
          </a:prstGeom>
          <a:noFill/>
          <a:extLst/>
        </p:spPr>
      </p:pic>
      <p:pic>
        <p:nvPicPr>
          <p:cNvPr id="114" name="Picture 103"/>
          <p:cNvPicPr>
            <a:picLocks noChangeAspect="0" noChangeArrowheads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6233" y="1"/>
            <a:ext cx="995995" cy="471588"/>
          </a:xfrm>
          <a:prstGeom prst="rect">
            <a:avLst/>
          </a:prstGeom>
          <a:noFill/>
          <a:extLst/>
        </p:spPr>
      </p:pic>
      <p:sp>
        <p:nvSpPr>
          <p:cNvPr id="115" name="Rectangle 115"/>
          <p:cNvSpPr/>
          <p:nvPr/>
        </p:nvSpPr>
        <p:spPr>
          <a:xfrm rot="0" flipH="0" flipV="0">
            <a:off x="597673" y="870205"/>
            <a:ext cx="5983489" cy="29164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Obiective</a:t>
            </a:r>
          </a:p>
          <a:p>
            <a:pPr marL="0">
              <a:lnSpc>
                <a:spcPts val="5707"/>
              </a:lnSpc>
            </a:pPr>
            <a:r>
              <a:rPr lang="en-US" sz="2800" baseline="0" b="0" i="0" dirty="0" spc="81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TCP 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ș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i UDP pe scurt</a:t>
            </a:r>
          </a:p>
          <a:p>
            <a:pPr marL="0">
              <a:lnSpc>
                <a:spcPts val="4104"/>
              </a:lnSpc>
            </a:pPr>
            <a:r>
              <a:rPr lang="en-US" sz="2800" baseline="0" b="0" i="0" dirty="0" spc="81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Ce este un firewall</a:t>
            </a:r>
          </a:p>
          <a:p>
            <a:pPr marL="0">
              <a:lnSpc>
                <a:spcPts val="3983"/>
              </a:lnSpc>
            </a:pPr>
            <a:r>
              <a:rPr lang="en-US" sz="2800" baseline="0" b="0" i="0" dirty="0" spc="81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Filtrarea pachetelor</a:t>
            </a:r>
          </a:p>
          <a:p>
            <a:pPr marL="0">
              <a:lnSpc>
                <a:spcPts val="4007"/>
              </a:lnSpc>
            </a:pPr>
            <a:r>
              <a:rPr lang="en-US" sz="2800" baseline="0" b="0" i="0" dirty="0" spc="81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Implementarea în Linux: iptables</a:t>
            </a:r>
          </a:p>
        </p:txBody>
      </p:sp>
      <p:sp>
        <p:nvSpPr>
          <p:cNvPr id="116" name="Rectangle 116"/>
          <p:cNvSpPr/>
          <p:nvPr/>
        </p:nvSpPr>
        <p:spPr>
          <a:xfrm rot="0" flipH="0" flipV="0">
            <a:off x="597673" y="6444997"/>
            <a:ext cx="11047476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958627" algn="l"/>
                <a:tab pos="10958627" algn="l"/>
              </a:tabLst>
            </a:pPr>
            <a:r>
              <a:rPr lang="en-US" sz="1200" baseline="0" b="0" i="0" dirty="0" spc="0">
                <a:solidFill>
                  <a:srgbClr val="898989"/>
                </a:solidFill>
                <a:latin typeface="Arial" pitchFamily="0" charset="1"/>
              </a:rPr>
              <a:t>11/8/23	2	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572" name="Freeform 572">
            <a:hlinkClick r:id="rId100"/>
          </p:cNvPr>
          <p:cNvSpPr/>
          <p:nvPr/>
        </p:nvSpPr>
        <p:spPr>
          <a:xfrm rot="0" flipH="0" flipV="0">
            <a:off x="0" y="0"/>
            <a:ext cx="12188952" cy="6858000"/>
          </a:xfrm>
          <a:custGeom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Freeform 573">
            <a:hlinkClick r:id="rId100"/>
          </p:cNvPr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74" name="Picture 102"/>
          <p:cNvPicPr>
            <a:picLocks noChangeAspect="0" noChangeArrowheads="1"/>
          </p:cNvPicPr>
          <p:nvPr/>
        </p:nvPicPr>
        <p:blipFill>
          <a:blip r:embed="rId5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099495" y="809975"/>
            <a:ext cx="642256" cy="769786"/>
          </a:xfrm>
          <a:prstGeom prst="rect">
            <a:avLst/>
          </a:prstGeom>
          <a:noFill/>
          <a:extLst/>
        </p:spPr>
      </p:pic>
      <p:pic>
        <p:nvPicPr>
          <p:cNvPr id="575" name="Picture 103"/>
          <p:cNvPicPr>
            <a:picLocks noChangeAspect="0" noChangeArrowheads="1"/>
          </p:cNvPicPr>
          <p:nvPr/>
        </p:nvPicPr>
        <p:blipFill>
          <a:blip r:embed="rId5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6233" y="1"/>
            <a:ext cx="995995" cy="471588"/>
          </a:xfrm>
          <a:prstGeom prst="rect">
            <a:avLst/>
          </a:prstGeom>
          <a:noFill/>
          <a:extLst/>
        </p:spPr>
      </p:pic>
      <p:sp>
        <p:nvSpPr>
          <p:cNvPr id="576" name="Freeform 576"/>
          <p:cNvSpPr/>
          <p:nvPr/>
        </p:nvSpPr>
        <p:spPr>
          <a:xfrm rot="0" flipH="0" flipV="1">
            <a:off x="5261952" y="2899709"/>
            <a:ext cx="299808" cy="2092159"/>
          </a:xfrm>
          <a:custGeom>
            <a:pathLst>
              <a:path w="299808" h="2092159">
                <a:moveTo>
                  <a:pt x="0" y="149904"/>
                </a:moveTo>
                <a:lnTo>
                  <a:pt x="74953" y="149904"/>
                </a:lnTo>
                <a:lnTo>
                  <a:pt x="74953" y="2092159"/>
                </a:lnTo>
                <a:lnTo>
                  <a:pt x="224857" y="2092159"/>
                </a:lnTo>
                <a:lnTo>
                  <a:pt x="224857" y="149904"/>
                </a:lnTo>
                <a:lnTo>
                  <a:pt x="299808" y="149904"/>
                </a:lnTo>
                <a:lnTo>
                  <a:pt x="149904" y="0"/>
                </a:lnTo>
                <a:close/>
                <a:moveTo>
                  <a:pt x="1942255" y="2092159"/>
                </a:moveTo>
              </a:path>
            </a:pathLst>
          </a:custGeom>
          <a:noFill/>
          <a:ln w="38100" cap="flat" cmpd="sng">
            <a:solidFill>
              <a:srgbClr val="0070C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Freeform 577"/>
          <p:cNvSpPr/>
          <p:nvPr/>
        </p:nvSpPr>
        <p:spPr>
          <a:xfrm rot="0" flipH="0" flipV="1">
            <a:off x="4362529" y="2899709"/>
            <a:ext cx="299808" cy="2945696"/>
          </a:xfrm>
          <a:custGeom>
            <a:pathLst>
              <a:path w="299808" h="2945696">
                <a:moveTo>
                  <a:pt x="0" y="149904"/>
                </a:moveTo>
                <a:lnTo>
                  <a:pt x="74953" y="149904"/>
                </a:lnTo>
                <a:lnTo>
                  <a:pt x="74953" y="2945696"/>
                </a:lnTo>
                <a:lnTo>
                  <a:pt x="224857" y="2945696"/>
                </a:lnTo>
                <a:lnTo>
                  <a:pt x="224857" y="149904"/>
                </a:lnTo>
                <a:lnTo>
                  <a:pt x="299808" y="149904"/>
                </a:lnTo>
                <a:lnTo>
                  <a:pt x="149904" y="0"/>
                </a:lnTo>
                <a:close/>
                <a:moveTo>
                  <a:pt x="2795792" y="2945696"/>
                </a:moveTo>
              </a:path>
            </a:pathLst>
          </a:custGeom>
          <a:noFill/>
          <a:ln w="38100" cap="flat" cmpd="sng">
            <a:solidFill>
              <a:srgbClr val="C0000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Freeform 578"/>
          <p:cNvSpPr/>
          <p:nvPr/>
        </p:nvSpPr>
        <p:spPr>
          <a:xfrm rot="0" flipH="0" flipV="0">
            <a:off x="3953704" y="5926138"/>
            <a:ext cx="3007509" cy="340519"/>
          </a:xfrm>
          <a:custGeom>
            <a:pathLst>
              <a:path w="3007509" h="340519">
                <a:moveTo>
                  <a:pt x="0" y="56756"/>
                </a:moveTo>
                <a:cubicBezTo>
                  <a:pt x="0" y="25411"/>
                  <a:pt x="25410" y="0"/>
                  <a:pt x="56755" y="0"/>
                </a:cubicBezTo>
                <a:lnTo>
                  <a:pt x="2950752" y="0"/>
                </a:lnTo>
                <a:cubicBezTo>
                  <a:pt x="2982099" y="0"/>
                  <a:pt x="3007509" y="25411"/>
                  <a:pt x="3007509" y="56756"/>
                </a:cubicBezTo>
                <a:lnTo>
                  <a:pt x="3007509" y="283763"/>
                </a:lnTo>
                <a:cubicBezTo>
                  <a:pt x="3007509" y="315109"/>
                  <a:pt x="2982099" y="340519"/>
                  <a:pt x="2950752" y="340519"/>
                </a:cubicBezTo>
                <a:lnTo>
                  <a:pt x="56755" y="340519"/>
                </a:lnTo>
                <a:cubicBezTo>
                  <a:pt x="25410" y="340519"/>
                  <a:pt x="0" y="315109"/>
                  <a:pt x="0" y="283763"/>
                </a:cubicBezTo>
                <a:close/>
                <a:moveTo>
                  <a:pt x="-3078598" y="931862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Freeform 579"/>
          <p:cNvSpPr/>
          <p:nvPr/>
        </p:nvSpPr>
        <p:spPr>
          <a:xfrm rot="0" flipH="0" flipV="1">
            <a:off x="3953704" y="5926138"/>
            <a:ext cx="3007509" cy="340519"/>
          </a:xfrm>
          <a:custGeom>
            <a:pathLst>
              <a:path w="3007509" h="340519">
                <a:moveTo>
                  <a:pt x="0" y="283763"/>
                </a:moveTo>
                <a:cubicBezTo>
                  <a:pt x="0" y="315108"/>
                  <a:pt x="25410" y="340519"/>
                  <a:pt x="56755" y="340519"/>
                </a:cubicBezTo>
                <a:lnTo>
                  <a:pt x="2950753" y="340519"/>
                </a:lnTo>
                <a:cubicBezTo>
                  <a:pt x="2982099" y="340519"/>
                  <a:pt x="3007509" y="315108"/>
                  <a:pt x="3007509" y="283763"/>
                </a:cubicBezTo>
                <a:lnTo>
                  <a:pt x="3007509" y="56755"/>
                </a:lnTo>
                <a:cubicBezTo>
                  <a:pt x="3007509" y="25410"/>
                  <a:pt x="2982099" y="0"/>
                  <a:pt x="2950753" y="0"/>
                </a:cubicBezTo>
                <a:lnTo>
                  <a:pt x="56755" y="0"/>
                </a:lnTo>
                <a:cubicBezTo>
                  <a:pt x="25410" y="0"/>
                  <a:pt x="0" y="25410"/>
                  <a:pt x="0" y="56755"/>
                </a:cubicBezTo>
                <a:close/>
                <a:moveTo>
                  <a:pt x="56755" y="340519"/>
                </a:move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Freeform 580"/>
          <p:cNvSpPr/>
          <p:nvPr/>
        </p:nvSpPr>
        <p:spPr>
          <a:xfrm rot="0" flipH="0" flipV="0">
            <a:off x="4838967" y="5055396"/>
            <a:ext cx="3974819" cy="578881"/>
          </a:xfrm>
          <a:custGeom>
            <a:pathLst>
              <a:path w="3974819" h="578881">
                <a:moveTo>
                  <a:pt x="0" y="96480"/>
                </a:moveTo>
                <a:cubicBezTo>
                  <a:pt x="0" y="43195"/>
                  <a:pt x="43196" y="0"/>
                  <a:pt x="96480" y="0"/>
                </a:cubicBezTo>
                <a:lnTo>
                  <a:pt x="3878339" y="0"/>
                </a:lnTo>
                <a:cubicBezTo>
                  <a:pt x="3931624" y="0"/>
                  <a:pt x="3974819" y="43195"/>
                  <a:pt x="3974819" y="96480"/>
                </a:cubicBezTo>
                <a:lnTo>
                  <a:pt x="3974819" y="482401"/>
                </a:lnTo>
                <a:cubicBezTo>
                  <a:pt x="3974819" y="535686"/>
                  <a:pt x="3931624" y="578881"/>
                  <a:pt x="3878339" y="578881"/>
                </a:cubicBezTo>
                <a:lnTo>
                  <a:pt x="96480" y="578881"/>
                </a:lnTo>
                <a:cubicBezTo>
                  <a:pt x="43196" y="578881"/>
                  <a:pt x="0" y="535686"/>
                  <a:pt x="0" y="482401"/>
                </a:cubicBezTo>
                <a:close/>
                <a:moveTo>
                  <a:pt x="-3132843" y="1802604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Freeform 581"/>
          <p:cNvSpPr/>
          <p:nvPr/>
        </p:nvSpPr>
        <p:spPr>
          <a:xfrm rot="0" flipH="0" flipV="1">
            <a:off x="4838967" y="5055396"/>
            <a:ext cx="3974819" cy="578882"/>
          </a:xfrm>
          <a:custGeom>
            <a:pathLst>
              <a:path w="3974819" h="578882">
                <a:moveTo>
                  <a:pt x="0" y="482401"/>
                </a:moveTo>
                <a:cubicBezTo>
                  <a:pt x="0" y="535686"/>
                  <a:pt x="43195" y="578882"/>
                  <a:pt x="96479" y="578882"/>
                </a:cubicBezTo>
                <a:lnTo>
                  <a:pt x="3878339" y="578882"/>
                </a:lnTo>
                <a:cubicBezTo>
                  <a:pt x="3931623" y="578882"/>
                  <a:pt x="3974819" y="535686"/>
                  <a:pt x="3974819" y="482401"/>
                </a:cubicBezTo>
                <a:lnTo>
                  <a:pt x="3974819" y="96480"/>
                </a:lnTo>
                <a:cubicBezTo>
                  <a:pt x="3974819" y="43195"/>
                  <a:pt x="3931623" y="0"/>
                  <a:pt x="3878339" y="0"/>
                </a:cubicBezTo>
                <a:lnTo>
                  <a:pt x="96479" y="0"/>
                </a:lnTo>
                <a:cubicBezTo>
                  <a:pt x="43195" y="0"/>
                  <a:pt x="0" y="43195"/>
                  <a:pt x="0" y="96480"/>
                </a:cubicBezTo>
                <a:close/>
                <a:moveTo>
                  <a:pt x="96480" y="578882"/>
                </a:moveTo>
              </a:path>
            </a:pathLst>
          </a:custGeom>
          <a:noFill/>
          <a:ln w="381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Freeform 582"/>
          <p:cNvSpPr/>
          <p:nvPr/>
        </p:nvSpPr>
        <p:spPr>
          <a:xfrm rot="0" flipH="0" flipV="1">
            <a:off x="7900315" y="2899708"/>
            <a:ext cx="299808" cy="1293704"/>
          </a:xfrm>
          <a:custGeom>
            <a:pathLst>
              <a:path w="299808" h="1293704">
                <a:moveTo>
                  <a:pt x="0" y="149904"/>
                </a:moveTo>
                <a:lnTo>
                  <a:pt x="74952" y="149904"/>
                </a:lnTo>
                <a:lnTo>
                  <a:pt x="74952" y="1293704"/>
                </a:lnTo>
                <a:lnTo>
                  <a:pt x="224856" y="1293704"/>
                </a:lnTo>
                <a:lnTo>
                  <a:pt x="224856" y="149904"/>
                </a:lnTo>
                <a:lnTo>
                  <a:pt x="299808" y="149904"/>
                </a:lnTo>
                <a:lnTo>
                  <a:pt x="149904" y="0"/>
                </a:lnTo>
                <a:close/>
                <a:moveTo>
                  <a:pt x="1143800" y="1293704"/>
                </a:moveTo>
              </a:path>
            </a:pathLst>
          </a:custGeom>
          <a:noFill/>
          <a:ln w="38100" cap="flat" cmpd="sng">
            <a:solidFill>
              <a:srgbClr val="ED7D31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Freeform 583"/>
          <p:cNvSpPr/>
          <p:nvPr/>
        </p:nvSpPr>
        <p:spPr>
          <a:xfrm rot="0" flipH="0" flipV="0">
            <a:off x="6526616" y="4271823"/>
            <a:ext cx="3047206" cy="578883"/>
          </a:xfrm>
          <a:custGeom>
            <a:pathLst>
              <a:path w="3047206" h="578883">
                <a:moveTo>
                  <a:pt x="0" y="96482"/>
                </a:moveTo>
                <a:cubicBezTo>
                  <a:pt x="0" y="43197"/>
                  <a:pt x="43196" y="0"/>
                  <a:pt x="96482" y="0"/>
                </a:cubicBezTo>
                <a:lnTo>
                  <a:pt x="2950724" y="0"/>
                </a:lnTo>
                <a:cubicBezTo>
                  <a:pt x="3004010" y="0"/>
                  <a:pt x="3047206" y="43197"/>
                  <a:pt x="3047206" y="96482"/>
                </a:cubicBezTo>
                <a:lnTo>
                  <a:pt x="3047206" y="482401"/>
                </a:lnTo>
                <a:cubicBezTo>
                  <a:pt x="3047206" y="535686"/>
                  <a:pt x="3004010" y="578883"/>
                  <a:pt x="2950724" y="578883"/>
                </a:cubicBezTo>
                <a:lnTo>
                  <a:pt x="96482" y="578883"/>
                </a:lnTo>
                <a:cubicBezTo>
                  <a:pt x="43196" y="578883"/>
                  <a:pt x="0" y="535686"/>
                  <a:pt x="0" y="482401"/>
                </a:cubicBezTo>
                <a:close/>
                <a:moveTo>
                  <a:pt x="-4036921" y="2586177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Freeform 584"/>
          <p:cNvSpPr/>
          <p:nvPr/>
        </p:nvSpPr>
        <p:spPr>
          <a:xfrm rot="0" flipH="0" flipV="1">
            <a:off x="6526616" y="4271823"/>
            <a:ext cx="3047206" cy="578882"/>
          </a:xfrm>
          <a:custGeom>
            <a:pathLst>
              <a:path w="3047206" h="578882">
                <a:moveTo>
                  <a:pt x="0" y="482400"/>
                </a:moveTo>
                <a:cubicBezTo>
                  <a:pt x="0" y="535685"/>
                  <a:pt x="43196" y="578882"/>
                  <a:pt x="96481" y="578882"/>
                </a:cubicBezTo>
                <a:lnTo>
                  <a:pt x="2950724" y="578882"/>
                </a:lnTo>
                <a:cubicBezTo>
                  <a:pt x="3004010" y="578882"/>
                  <a:pt x="3047206" y="535685"/>
                  <a:pt x="3047206" y="482400"/>
                </a:cubicBezTo>
                <a:lnTo>
                  <a:pt x="3047206" y="96482"/>
                </a:lnTo>
                <a:cubicBezTo>
                  <a:pt x="3047206" y="43196"/>
                  <a:pt x="3004010" y="0"/>
                  <a:pt x="2950724" y="0"/>
                </a:cubicBezTo>
                <a:lnTo>
                  <a:pt x="96481" y="0"/>
                </a:lnTo>
                <a:cubicBezTo>
                  <a:pt x="43196" y="0"/>
                  <a:pt x="0" y="43196"/>
                  <a:pt x="0" y="96482"/>
                </a:cubicBezTo>
                <a:close/>
                <a:moveTo>
                  <a:pt x="96482" y="578882"/>
                </a:move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Freeform 585"/>
          <p:cNvSpPr/>
          <p:nvPr/>
        </p:nvSpPr>
        <p:spPr>
          <a:xfrm rot="0" flipH="0" flipV="1">
            <a:off x="10730203" y="2899708"/>
            <a:ext cx="299808" cy="430739"/>
          </a:xfrm>
          <a:custGeom>
            <a:pathLst>
              <a:path w="299808" h="430739">
                <a:moveTo>
                  <a:pt x="0" y="149903"/>
                </a:moveTo>
                <a:lnTo>
                  <a:pt x="74952" y="149903"/>
                </a:lnTo>
                <a:lnTo>
                  <a:pt x="74952" y="430739"/>
                </a:lnTo>
                <a:lnTo>
                  <a:pt x="224855" y="430739"/>
                </a:lnTo>
                <a:lnTo>
                  <a:pt x="224855" y="149903"/>
                </a:lnTo>
                <a:lnTo>
                  <a:pt x="299808" y="149903"/>
                </a:lnTo>
                <a:lnTo>
                  <a:pt x="149904" y="0"/>
                </a:lnTo>
                <a:close/>
                <a:moveTo>
                  <a:pt x="280835" y="430739"/>
                </a:moveTo>
              </a:path>
            </a:pathLst>
          </a:custGeom>
          <a:noFill/>
          <a:ln w="38100" cap="flat" cmpd="sng">
            <a:solidFill>
              <a:srgbClr val="7030A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Freeform 586"/>
          <p:cNvSpPr/>
          <p:nvPr/>
        </p:nvSpPr>
        <p:spPr>
          <a:xfrm rot="0" flipH="0" flipV="0">
            <a:off x="10051061" y="3429000"/>
            <a:ext cx="1658090" cy="578883"/>
          </a:xfrm>
          <a:custGeom>
            <a:pathLst>
              <a:path w="1658090" h="578883">
                <a:moveTo>
                  <a:pt x="0" y="96484"/>
                </a:moveTo>
                <a:cubicBezTo>
                  <a:pt x="0" y="43197"/>
                  <a:pt x="43198" y="0"/>
                  <a:pt x="96483" y="0"/>
                </a:cubicBezTo>
                <a:lnTo>
                  <a:pt x="1561608" y="0"/>
                </a:lnTo>
                <a:cubicBezTo>
                  <a:pt x="1614893" y="0"/>
                  <a:pt x="1658090" y="43197"/>
                  <a:pt x="1658090" y="96484"/>
                </a:cubicBezTo>
                <a:lnTo>
                  <a:pt x="1658090" y="482400"/>
                </a:lnTo>
                <a:cubicBezTo>
                  <a:pt x="1658090" y="535685"/>
                  <a:pt x="1614893" y="578883"/>
                  <a:pt x="1561608" y="578883"/>
                </a:cubicBezTo>
                <a:lnTo>
                  <a:pt x="96483" y="578883"/>
                </a:lnTo>
                <a:cubicBezTo>
                  <a:pt x="43198" y="578883"/>
                  <a:pt x="0" y="535685"/>
                  <a:pt x="0" y="482400"/>
                </a:cubicBezTo>
                <a:close/>
                <a:moveTo>
                  <a:pt x="-6718545" y="3429000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Freeform 587"/>
          <p:cNvSpPr/>
          <p:nvPr/>
        </p:nvSpPr>
        <p:spPr>
          <a:xfrm rot="0" flipH="0" flipV="1">
            <a:off x="10051061" y="3429000"/>
            <a:ext cx="1658089" cy="578882"/>
          </a:xfrm>
          <a:custGeom>
            <a:pathLst>
              <a:path w="1658089" h="578882">
                <a:moveTo>
                  <a:pt x="0" y="482399"/>
                </a:moveTo>
                <a:cubicBezTo>
                  <a:pt x="0" y="535685"/>
                  <a:pt x="43196" y="578882"/>
                  <a:pt x="96482" y="578882"/>
                </a:cubicBezTo>
                <a:lnTo>
                  <a:pt x="1561607" y="578882"/>
                </a:lnTo>
                <a:cubicBezTo>
                  <a:pt x="1614892" y="578882"/>
                  <a:pt x="1658089" y="535685"/>
                  <a:pt x="1658089" y="482399"/>
                </a:cubicBezTo>
                <a:lnTo>
                  <a:pt x="1658089" y="96482"/>
                </a:lnTo>
                <a:cubicBezTo>
                  <a:pt x="1658089" y="43196"/>
                  <a:pt x="1614892" y="0"/>
                  <a:pt x="1561607" y="0"/>
                </a:cubicBezTo>
                <a:lnTo>
                  <a:pt x="96482" y="0"/>
                </a:lnTo>
                <a:cubicBezTo>
                  <a:pt x="43196" y="0"/>
                  <a:pt x="0" y="43196"/>
                  <a:pt x="0" y="96482"/>
                </a:cubicBezTo>
                <a:close/>
                <a:moveTo>
                  <a:pt x="96482" y="578882"/>
                </a:moveTo>
              </a:path>
            </a:pathLst>
          </a:custGeom>
          <a:noFill/>
          <a:ln w="38100" cap="flat" cmpd="sng">
            <a:solidFill>
              <a:srgbClr val="8064A2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Rectangle 588"/>
          <p:cNvSpPr/>
          <p:nvPr/>
        </p:nvSpPr>
        <p:spPr>
          <a:xfrm rot="0" flipH="0" flipV="0">
            <a:off x="597673" y="870205"/>
            <a:ext cx="11105543" cy="18416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Filtrarea pachetelor cu iptables</a:t>
            </a:r>
          </a:p>
          <a:p>
            <a:pPr marL="0">
              <a:lnSpc>
                <a:spcPts val="5707"/>
              </a:lnSpc>
            </a:pPr>
            <a:r>
              <a:rPr lang="en-US" sz="2800" baseline="0" b="0" i="0" dirty="0" spc="81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Regulile sunt configurate de fapt prin comenzi iptables</a:t>
            </a:r>
          </a:p>
          <a:p>
            <a:pPr marL="0">
              <a:lnSpc>
                <a:spcPts val="3632"/>
              </a:lnSpc>
            </a:pPr>
            <a:r>
              <a:rPr lang="en-US" sz="2400" baseline="0" b="0" i="0" dirty="0" spc="0">
                <a:solidFill>
                  <a:srgbClr val="000000"/>
                </a:solidFill>
                <a:latin typeface="Consolas" pitchFamily="0" charset="1"/>
              </a:rPr>
              <a:t>ubuntu# iptable</a:t>
            </a:r>
            <a:r>
              <a:rPr lang="en-US" sz="2400" baseline="0" b="0" i="0" dirty="0" spc="1329">
                <a:solidFill>
                  <a:srgbClr val="000000"/>
                </a:solidFill>
                <a:latin typeface="Consolas" pitchFamily="0" charset="1"/>
              </a:rPr>
              <a:t>s</a:t>
            </a:r>
            <a:r>
              <a:rPr lang="en-US" sz="2400" baseline="0" b="1" i="0" dirty="0" spc="0">
                <a:solidFill>
                  <a:srgbClr val="C00000"/>
                </a:solidFill>
                <a:latin typeface="Consolas" pitchFamily="0" charset="1"/>
              </a:rPr>
              <a:t>–t filte</a:t>
            </a:r>
            <a:r>
              <a:rPr lang="en-US" sz="2400" baseline="0" b="1" i="0" dirty="0" spc="1329">
                <a:solidFill>
                  <a:srgbClr val="C00000"/>
                </a:solidFill>
                <a:latin typeface="Consolas" pitchFamily="0" charset="1"/>
              </a:rPr>
              <a:t>r</a:t>
            </a:r>
            <a:r>
              <a:rPr lang="en-US" sz="2400" baseline="0" b="1" i="0" dirty="0" spc="0">
                <a:solidFill>
                  <a:srgbClr val="0070C0"/>
                </a:solidFill>
                <a:latin typeface="Consolas" pitchFamily="0" charset="1"/>
              </a:rPr>
              <a:t>–</a:t>
            </a:r>
            <a:r>
              <a:rPr lang="en-US" sz="2400" baseline="0" b="1" i="0" dirty="0" spc="1329">
                <a:solidFill>
                  <a:srgbClr val="0070C0"/>
                </a:solidFill>
                <a:latin typeface="Consolas" pitchFamily="0" charset="1"/>
              </a:rPr>
              <a:t>A</a:t>
            </a:r>
            <a:r>
              <a:rPr lang="en-US" sz="2400" baseline="0" b="1" i="0" dirty="0" spc="0">
                <a:solidFill>
                  <a:srgbClr val="0070C0"/>
                </a:solidFill>
                <a:latin typeface="Consolas" pitchFamily="0" charset="1"/>
              </a:rPr>
              <a:t>INPU</a:t>
            </a:r>
            <a:r>
              <a:rPr lang="en-US" sz="2400" baseline="0" b="1" i="0" dirty="0" spc="1329">
                <a:solidFill>
                  <a:srgbClr val="0070C0"/>
                </a:solidFill>
                <a:latin typeface="Consolas" pitchFamily="0" charset="1"/>
              </a:rPr>
              <a:t>T</a:t>
            </a:r>
            <a:r>
              <a:rPr lang="en-US" sz="2400" baseline="0" b="1" i="0" dirty="0" spc="0">
                <a:solidFill>
                  <a:srgbClr val="ED7D31"/>
                </a:solidFill>
                <a:latin typeface="Consolas" pitchFamily="0" charset="1"/>
              </a:rPr>
              <a:t>–s </a:t>
            </a:r>
            <a:r>
              <a:rPr lang="en-US" sz="2400" baseline="0" b="1" i="0" dirty="0" spc="0">
                <a:solidFill>
                  <a:srgbClr val="ED7D31"/>
                </a:solidFill>
                <a:latin typeface="Consolas" pitchFamily="0" charset="1"/>
                <a:hlinkClick r:id="rId100"/>
              </a:rPr>
              <a:t>10.0.0.0/8</a:t>
            </a:r>
            <a:r>
              <a:rPr lang="en-US" sz="2400" baseline="0" b="1" i="0" dirty="0" spc="0">
                <a:solidFill>
                  <a:srgbClr val="ED7D31"/>
                </a:solidFill>
                <a:latin typeface="Consolas" pitchFamily="0" charset="1"/>
              </a:rPr>
              <a:t> –p icm</a:t>
            </a:r>
            <a:r>
              <a:rPr lang="en-US" sz="2400" baseline="0" b="1" i="0" dirty="0" spc="1329">
                <a:solidFill>
                  <a:srgbClr val="ED7D31"/>
                </a:solidFill>
                <a:latin typeface="Consolas" pitchFamily="0" charset="1"/>
              </a:rPr>
              <a:t>p</a:t>
            </a:r>
            <a:r>
              <a:rPr lang="en-US" sz="2400" baseline="0" b="1" i="0" dirty="0" spc="0">
                <a:solidFill>
                  <a:srgbClr val="7030A0"/>
                </a:solidFill>
                <a:latin typeface="Consolas" pitchFamily="0" charset="1"/>
              </a:rPr>
              <a:t>–j DROP </a:t>
            </a:r>
          </a:p>
        </p:txBody>
      </p:sp>
      <p:sp>
        <p:nvSpPr>
          <p:cNvPr id="589" name="Rectangle 589"/>
          <p:cNvSpPr/>
          <p:nvPr/>
        </p:nvSpPr>
        <p:spPr>
          <a:xfrm rot="0" flipH="0" flipV="0">
            <a:off x="597673" y="6444997"/>
            <a:ext cx="11047065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863377" algn="l"/>
              </a:tabLst>
            </a:pPr>
            <a:r>
              <a:rPr lang="en-US" sz="1200" baseline="0" b="0" i="0" dirty="0" spc="0">
                <a:solidFill>
                  <a:srgbClr val="898989"/>
                </a:solidFill>
                <a:latin typeface="Arial" pitchFamily="0" charset="1"/>
              </a:rPr>
              <a:t>11/8/23	20</a:t>
            </a:r>
          </a:p>
        </p:txBody>
      </p:sp>
      <p:sp>
        <p:nvSpPr>
          <p:cNvPr id="590" name="Rectangle 590"/>
          <p:cNvSpPr/>
          <p:nvPr/>
        </p:nvSpPr>
        <p:spPr>
          <a:xfrm rot="0" flipH="0" flipV="0">
            <a:off x="4322395" y="5984647"/>
            <a:ext cx="2269616" cy="2170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99" baseline="0" b="0" i="0" dirty="0" spc="0">
                <a:solidFill>
                  <a:srgbClr val="000000"/>
                </a:solidFill>
                <a:latin typeface="Calibri" pitchFamily="0" charset="1"/>
              </a:rPr>
              <a:t>Tabela în care se adaugă regula</a:t>
            </a:r>
          </a:p>
        </p:txBody>
      </p:sp>
      <p:sp>
        <p:nvSpPr>
          <p:cNvPr id="591" name="Rectangle 591"/>
          <p:cNvSpPr/>
          <p:nvPr/>
        </p:nvSpPr>
        <p:spPr>
          <a:xfrm rot="0" flipH="0" flipV="0">
            <a:off x="5334920" y="5125111"/>
            <a:ext cx="2982238" cy="4335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94436"/>
            <a:r>
              <a:rPr lang="en-US" sz="1399" baseline="0" b="0" i="0" dirty="0" spc="0">
                <a:solidFill>
                  <a:srgbClr val="000000"/>
                </a:solidFill>
                <a:latin typeface="Calibri" pitchFamily="0" charset="1"/>
              </a:rPr>
              <a:t>-A: Tipul de operație (A = Adăugare)</a:t>
            </a:r>
          </a:p>
          <a:p>
            <a:pPr marL="0">
              <a:lnSpc>
                <a:spcPts val="1704"/>
              </a:lnSpc>
            </a:pPr>
            <a:r>
              <a:rPr lang="en-US" sz="1399" baseline="0" b="0" i="0" dirty="0" spc="0">
                <a:solidFill>
                  <a:srgbClr val="000000"/>
                </a:solidFill>
                <a:latin typeface="Calibri" pitchFamily="0" charset="1"/>
              </a:rPr>
              <a:t>INPUT: Numele lanțului la care se adaugă</a:t>
            </a:r>
          </a:p>
        </p:txBody>
      </p:sp>
      <p:sp>
        <p:nvSpPr>
          <p:cNvPr id="592" name="Rectangle 592"/>
          <p:cNvSpPr/>
          <p:nvPr/>
        </p:nvSpPr>
        <p:spPr>
          <a:xfrm rot="0" flipH="0" flipV="0">
            <a:off x="6951670" y="4341775"/>
            <a:ext cx="2195242" cy="4335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99" baseline="0" b="0" i="0" dirty="0" spc="0">
                <a:solidFill>
                  <a:srgbClr val="000000"/>
                </a:solidFill>
                <a:latin typeface="Calibri" pitchFamily="0" charset="1"/>
              </a:rPr>
              <a:t>Condițiile pe care trebuie să le</a:t>
            </a:r>
          </a:p>
          <a:p>
            <a:pPr marL="266700">
              <a:lnSpc>
                <a:spcPts val="1703"/>
              </a:lnSpc>
            </a:pPr>
            <a:r>
              <a:rPr lang="en-US" sz="1399" baseline="0" b="0" i="0" dirty="0" spc="0">
                <a:solidFill>
                  <a:srgbClr val="000000"/>
                </a:solidFill>
                <a:latin typeface="Calibri" pitchFamily="0" charset="1"/>
              </a:rPr>
              <a:t>îndeplinească pachetul</a:t>
            </a:r>
          </a:p>
        </p:txBody>
      </p:sp>
      <p:sp>
        <p:nvSpPr>
          <p:cNvPr id="593" name="Rectangle 593"/>
          <p:cNvSpPr/>
          <p:nvPr/>
        </p:nvSpPr>
        <p:spPr>
          <a:xfrm rot="0" flipH="0" flipV="0">
            <a:off x="10294318" y="3497479"/>
            <a:ext cx="1171097" cy="4335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99" baseline="0" b="0" i="0" dirty="0" spc="0">
                <a:solidFill>
                  <a:srgbClr val="000000"/>
                </a:solidFill>
                <a:latin typeface="Calibri" pitchFamily="0" charset="1"/>
              </a:rPr>
              <a:t>Acțiunea asupra</a:t>
            </a:r>
          </a:p>
          <a:p>
            <a:pPr marL="202438">
              <a:lnSpc>
                <a:spcPts val="1704"/>
              </a:lnSpc>
            </a:pPr>
            <a:r>
              <a:rPr lang="en-US" sz="1399" baseline="0" b="0" i="0" dirty="0" spc="0">
                <a:solidFill>
                  <a:srgbClr val="000000"/>
                </a:solidFill>
                <a:latin typeface="Calibri" pitchFamily="0" charset="1"/>
              </a:rPr>
              <a:t>pachetului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594" name="Freeform 594">
            <a:hlinkClick r:id="rId100"/>
          </p:cNvPr>
          <p:cNvSpPr/>
          <p:nvPr/>
        </p:nvSpPr>
        <p:spPr>
          <a:xfrm rot="0" flipH="0" flipV="0">
            <a:off x="0" y="0"/>
            <a:ext cx="12188952" cy="6858000"/>
          </a:xfrm>
          <a:custGeom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Freeform 595">
            <a:hlinkClick r:id="rId100"/>
          </p:cNvPr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96" name="Picture 102"/>
          <p:cNvPicPr>
            <a:picLocks noChangeAspect="0" noChangeArrowheads="1"/>
          </p:cNvPicPr>
          <p:nvPr/>
        </p:nvPicPr>
        <p:blipFill>
          <a:blip r:embed="rId5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099495" y="809975"/>
            <a:ext cx="642256" cy="769786"/>
          </a:xfrm>
          <a:prstGeom prst="rect">
            <a:avLst/>
          </a:prstGeom>
          <a:noFill/>
          <a:extLst/>
        </p:spPr>
      </p:pic>
      <p:pic>
        <p:nvPicPr>
          <p:cNvPr id="597" name="Picture 103"/>
          <p:cNvPicPr>
            <a:picLocks noChangeAspect="0" noChangeArrowheads="1"/>
          </p:cNvPicPr>
          <p:nvPr/>
        </p:nvPicPr>
        <p:blipFill>
          <a:blip r:embed="rId5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6233" y="1"/>
            <a:ext cx="995995" cy="471588"/>
          </a:xfrm>
          <a:prstGeom prst="rect">
            <a:avLst/>
          </a:prstGeom>
          <a:noFill/>
          <a:extLst/>
        </p:spPr>
      </p:pic>
      <p:sp>
        <p:nvSpPr>
          <p:cNvPr id="598" name="Rectangle 598"/>
          <p:cNvSpPr/>
          <p:nvPr/>
        </p:nvSpPr>
        <p:spPr>
          <a:xfrm rot="0" flipH="0" flipV="0">
            <a:off x="597673" y="870205"/>
            <a:ext cx="9978032" cy="48851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Filtrarea pachetelor cu iptables</a:t>
            </a:r>
          </a:p>
          <a:p>
            <a:pPr marL="0">
              <a:lnSpc>
                <a:spcPts val="4819"/>
              </a:lnSpc>
            </a:pPr>
            <a:r>
              <a:rPr lang="en-US" sz="1899" baseline="0" b="1" i="0" dirty="0" spc="0">
                <a:solidFill>
                  <a:srgbClr val="000000"/>
                </a:solidFill>
                <a:latin typeface="Consolas" pitchFamily="0" charset="1"/>
              </a:rPr>
              <a:t>ubuntu# iptable</a:t>
            </a:r>
            <a:r>
              <a:rPr lang="en-US" sz="1899" baseline="0" b="1" i="0" dirty="0" spc="1055">
                <a:solidFill>
                  <a:srgbClr val="000000"/>
                </a:solidFill>
                <a:latin typeface="Consolas" pitchFamily="0" charset="1"/>
              </a:rPr>
              <a:t>s</a:t>
            </a:r>
            <a:r>
              <a:rPr lang="en-US" sz="1899" baseline="0" b="1" i="0" dirty="0" spc="0">
                <a:solidFill>
                  <a:srgbClr val="C00000"/>
                </a:solidFill>
                <a:latin typeface="Consolas" pitchFamily="0" charset="1"/>
              </a:rPr>
              <a:t>–t filte</a:t>
            </a:r>
            <a:r>
              <a:rPr lang="en-US" sz="1899" baseline="0" b="1" i="0" dirty="0" spc="1055">
                <a:solidFill>
                  <a:srgbClr val="C00000"/>
                </a:solidFill>
                <a:latin typeface="Consolas" pitchFamily="0" charset="1"/>
              </a:rPr>
              <a:t>r</a:t>
            </a:r>
            <a:r>
              <a:rPr lang="en-US" sz="1899" baseline="0" b="1" i="0" dirty="0" spc="0">
                <a:solidFill>
                  <a:srgbClr val="000000"/>
                </a:solidFill>
                <a:latin typeface="Consolas" pitchFamily="0" charset="1"/>
              </a:rPr>
              <a:t>–</a:t>
            </a:r>
            <a:r>
              <a:rPr lang="en-US" sz="1899" baseline="0" b="1" i="0" dirty="0" spc="1054">
                <a:solidFill>
                  <a:srgbClr val="000000"/>
                </a:solidFill>
                <a:latin typeface="Consolas" pitchFamily="0" charset="1"/>
              </a:rPr>
              <a:t>A</a:t>
            </a:r>
            <a:r>
              <a:rPr lang="en-US" sz="1899" baseline="0" b="1" i="0" dirty="0" spc="0">
                <a:solidFill>
                  <a:srgbClr val="000000"/>
                </a:solidFill>
                <a:latin typeface="Consolas" pitchFamily="0" charset="1"/>
              </a:rPr>
              <a:t>INPU</a:t>
            </a:r>
            <a:r>
              <a:rPr lang="en-US" sz="1899" baseline="0" b="1" i="0" dirty="0" spc="1055">
                <a:solidFill>
                  <a:srgbClr val="000000"/>
                </a:solidFill>
                <a:latin typeface="Consolas" pitchFamily="0" charset="1"/>
              </a:rPr>
              <a:t>T</a:t>
            </a:r>
            <a:r>
              <a:rPr lang="en-US" sz="1899" baseline="0" b="1" i="0" dirty="0" spc="0">
                <a:solidFill>
                  <a:srgbClr val="000000"/>
                </a:solidFill>
                <a:latin typeface="Consolas" pitchFamily="0" charset="1"/>
              </a:rPr>
              <a:t>–s </a:t>
            </a:r>
            <a:r>
              <a:rPr lang="en-US" sz="1899" baseline="0" b="1" i="0" dirty="0" spc="0">
                <a:solidFill>
                  <a:srgbClr val="000000"/>
                </a:solidFill>
                <a:latin typeface="Consolas" pitchFamily="0" charset="1"/>
                <a:hlinkClick r:id="rId100"/>
              </a:rPr>
              <a:t>10.0.0.0/8</a:t>
            </a:r>
            <a:r>
              <a:rPr lang="en-US" sz="1899" baseline="0" b="1" i="0" dirty="0" spc="0">
                <a:solidFill>
                  <a:srgbClr val="000000"/>
                </a:solidFill>
                <a:latin typeface="Consolas" pitchFamily="0" charset="1"/>
              </a:rPr>
              <a:t> –p icm</a:t>
            </a:r>
            <a:r>
              <a:rPr lang="en-US" sz="1899" baseline="0" b="1" i="0" dirty="0" spc="1055">
                <a:solidFill>
                  <a:srgbClr val="000000"/>
                </a:solidFill>
                <a:latin typeface="Consolas" pitchFamily="0" charset="1"/>
              </a:rPr>
              <a:t>p</a:t>
            </a:r>
            <a:r>
              <a:rPr lang="en-US" sz="1899" baseline="0" b="1" i="0" dirty="0" spc="0">
                <a:solidFill>
                  <a:srgbClr val="000000"/>
                </a:solidFill>
                <a:latin typeface="Consolas" pitchFamily="0" charset="1"/>
              </a:rPr>
              <a:t>–j DROP</a:t>
            </a:r>
          </a:p>
          <a:p>
            <a:pPr marL="0">
              <a:lnSpc>
                <a:spcPts val="3743"/>
              </a:lnSpc>
            </a:pPr>
            <a:r>
              <a:rPr lang="en-US" sz="2599" baseline="0" b="0" i="0" dirty="0" spc="88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599" baseline="0" b="0" i="0" dirty="0" spc="0">
                <a:solidFill>
                  <a:srgbClr val="000000"/>
                </a:solidFill>
                <a:latin typeface="Arial" pitchFamily="0" charset="1"/>
              </a:rPr>
              <a:t>Tabela este implicit filter</a:t>
            </a:r>
          </a:p>
          <a:p>
            <a:pPr marL="457199">
              <a:lnSpc>
                <a:spcPts val="3143"/>
              </a:lnSpc>
            </a:pPr>
            <a:r>
              <a:rPr lang="en-US" sz="2400" baseline="0" b="0" i="0" dirty="0" spc="96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Regula putea fi deci scurtat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 ca fiind:</a:t>
            </a:r>
          </a:p>
          <a:p>
            <a:pPr marL="457199">
              <a:lnSpc>
                <a:spcPts val="2497"/>
              </a:lnSpc>
            </a:pPr>
            <a:r>
              <a:rPr lang="en-US" sz="1899" baseline="0" b="1" i="0" dirty="0" spc="0">
                <a:solidFill>
                  <a:srgbClr val="000000"/>
                </a:solidFill>
                <a:latin typeface="Consolas" pitchFamily="0" charset="1"/>
              </a:rPr>
              <a:t>ubuntu# iptable</a:t>
            </a:r>
            <a:r>
              <a:rPr lang="en-US" sz="1899" baseline="0" b="1" i="0" dirty="0" spc="1055">
                <a:solidFill>
                  <a:srgbClr val="000000"/>
                </a:solidFill>
                <a:latin typeface="Consolas" pitchFamily="0" charset="1"/>
              </a:rPr>
              <a:t>s</a:t>
            </a:r>
            <a:r>
              <a:rPr lang="en-US" sz="1899" baseline="0" b="1" i="0" dirty="0" spc="0">
                <a:solidFill>
                  <a:srgbClr val="000000"/>
                </a:solidFill>
                <a:latin typeface="Consolas" pitchFamily="0" charset="1"/>
              </a:rPr>
              <a:t>–A INPUT –s </a:t>
            </a:r>
            <a:r>
              <a:rPr lang="en-US" sz="1899" baseline="0" b="1" i="0" dirty="0" spc="0">
                <a:solidFill>
                  <a:srgbClr val="000000"/>
                </a:solidFill>
                <a:latin typeface="Consolas" pitchFamily="0" charset="1"/>
                <a:hlinkClick r:id="rId100"/>
              </a:rPr>
              <a:t>10.0.0.0/8</a:t>
            </a:r>
            <a:r>
              <a:rPr lang="en-US" sz="1899" baseline="0" b="1" i="0" dirty="0" spc="0">
                <a:solidFill>
                  <a:srgbClr val="000000"/>
                </a:solidFill>
                <a:latin typeface="Consolas" pitchFamily="0" charset="1"/>
              </a:rPr>
              <a:t> –p icm</a:t>
            </a:r>
            <a:r>
              <a:rPr lang="en-US" sz="1899" baseline="0" b="1" i="0" dirty="0" spc="1055">
                <a:solidFill>
                  <a:srgbClr val="000000"/>
                </a:solidFill>
                <a:latin typeface="Consolas" pitchFamily="0" charset="1"/>
              </a:rPr>
              <a:t>p</a:t>
            </a:r>
            <a:r>
              <a:rPr lang="en-US" sz="1899" baseline="0" b="1" i="0" dirty="0" spc="0">
                <a:solidFill>
                  <a:srgbClr val="000000"/>
                </a:solidFill>
                <a:latin typeface="Consolas" pitchFamily="0" charset="1"/>
              </a:rPr>
              <a:t>–j DROP</a:t>
            </a:r>
          </a:p>
          <a:p>
            <a:pPr marL="0">
              <a:lnSpc>
                <a:spcPts val="4008"/>
              </a:lnSpc>
            </a:pPr>
            <a:r>
              <a:rPr lang="en-US" sz="2800" baseline="0" b="0" i="0" dirty="0" spc="81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Op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iunile permise pentru acest parametru sunt:</a:t>
            </a:r>
          </a:p>
          <a:p>
            <a:pPr marL="457199">
              <a:lnSpc>
                <a:spcPts val="3094"/>
              </a:lnSpc>
            </a:pPr>
            <a:r>
              <a:rPr lang="en-US" sz="2400" baseline="0" b="0" i="0" dirty="0" spc="96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filter</a:t>
            </a:r>
          </a:p>
          <a:p>
            <a:pPr marL="457199">
              <a:lnSpc>
                <a:spcPts val="3096"/>
              </a:lnSpc>
            </a:pPr>
            <a:r>
              <a:rPr lang="en-US" sz="2400" baseline="0" b="0" i="0" dirty="0" spc="96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nat</a:t>
            </a:r>
          </a:p>
          <a:p>
            <a:pPr marL="457199">
              <a:lnSpc>
                <a:spcPts val="3095"/>
              </a:lnSpc>
            </a:pPr>
            <a:r>
              <a:rPr lang="en-US" sz="2400" baseline="0" b="0" i="0" dirty="0" spc="96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mangle</a:t>
            </a:r>
          </a:p>
          <a:p>
            <a:pPr marL="457199">
              <a:lnSpc>
                <a:spcPts val="3095"/>
              </a:lnSpc>
            </a:pPr>
            <a:r>
              <a:rPr lang="en-US" sz="2400" baseline="0" b="0" i="0" dirty="0" spc="96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raw</a:t>
            </a:r>
          </a:p>
          <a:p>
            <a:pPr marL="914400">
              <a:lnSpc>
                <a:spcPts val="2710"/>
              </a:lnSpc>
            </a:pPr>
            <a:r>
              <a:rPr lang="en-US" sz="1999" baseline="0" b="0" i="0" dirty="0" spc="110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Folosit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 pentru configurarea excep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iilor de monitorizare a conexiunilor</a:t>
            </a:r>
          </a:p>
        </p:txBody>
      </p:sp>
      <p:sp>
        <p:nvSpPr>
          <p:cNvPr id="599" name="Rectangle 599"/>
          <p:cNvSpPr/>
          <p:nvPr/>
        </p:nvSpPr>
        <p:spPr>
          <a:xfrm rot="0" flipH="0" flipV="0">
            <a:off x="597673" y="6444997"/>
            <a:ext cx="11048220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899889" algn="l"/>
              </a:tabLst>
            </a:pPr>
            <a:r>
              <a:rPr lang="en-US" sz="1200" baseline="0" b="0" i="0" dirty="0" spc="0">
                <a:solidFill>
                  <a:srgbClr val="898989"/>
                </a:solidFill>
                <a:latin typeface="Arial" pitchFamily="0" charset="1"/>
              </a:rPr>
              <a:t>11/8/23	21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600" name="Freeform 600">
            <a:hlinkClick r:id="rId100"/>
          </p:cNvPr>
          <p:cNvSpPr/>
          <p:nvPr/>
        </p:nvSpPr>
        <p:spPr>
          <a:xfrm rot="0" flipH="0" flipV="0">
            <a:off x="0" y="0"/>
            <a:ext cx="12188952" cy="6858000"/>
          </a:xfrm>
          <a:custGeom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Freeform 601">
            <a:hlinkClick r:id="rId100"/>
          </p:cNvPr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02" name="Picture 102"/>
          <p:cNvPicPr>
            <a:picLocks noChangeAspect="0" noChangeArrowheads="1"/>
          </p:cNvPicPr>
          <p:nvPr/>
        </p:nvPicPr>
        <p:blipFill>
          <a:blip r:embed="rId6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099495" y="809975"/>
            <a:ext cx="642256" cy="769786"/>
          </a:xfrm>
          <a:prstGeom prst="rect">
            <a:avLst/>
          </a:prstGeom>
          <a:noFill/>
          <a:extLst/>
        </p:spPr>
      </p:pic>
      <p:pic>
        <p:nvPicPr>
          <p:cNvPr id="603" name="Picture 103"/>
          <p:cNvPicPr>
            <a:picLocks noChangeAspect="0" noChangeArrowheads="1"/>
          </p:cNvPicPr>
          <p:nvPr/>
        </p:nvPicPr>
        <p:blipFill>
          <a:blip r:embed="rId6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6233" y="1"/>
            <a:ext cx="995995" cy="471588"/>
          </a:xfrm>
          <a:prstGeom prst="rect">
            <a:avLst/>
          </a:prstGeom>
          <a:noFill/>
          <a:extLst/>
        </p:spPr>
      </p:pic>
      <p:sp>
        <p:nvSpPr>
          <p:cNvPr id="604" name="Freeform 604"/>
          <p:cNvSpPr/>
          <p:nvPr/>
        </p:nvSpPr>
        <p:spPr>
          <a:xfrm rot="0" flipH="0" flipV="0">
            <a:off x="3364834" y="3873043"/>
            <a:ext cx="575843" cy="314968"/>
          </a:xfrm>
          <a:custGeom>
            <a:pathLst>
              <a:path w="575843" h="314968">
                <a:moveTo>
                  <a:pt x="0" y="314968"/>
                </a:moveTo>
                <a:lnTo>
                  <a:pt x="575843" y="314968"/>
                </a:lnTo>
                <a:lnTo>
                  <a:pt x="575843" y="0"/>
                </a:lnTo>
                <a:lnTo>
                  <a:pt x="0" y="0"/>
                </a:lnTo>
                <a:lnTo>
                  <a:pt x="0" y="314968"/>
                </a:lnTo>
                <a:close/>
              </a:path>
            </a:pathLst>
          </a:custGeom>
          <a:solidFill>
            <a:srgbClr val="007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Freeform 605"/>
          <p:cNvSpPr/>
          <p:nvPr/>
        </p:nvSpPr>
        <p:spPr>
          <a:xfrm rot="0" flipH="0" flipV="0">
            <a:off x="3940678" y="3873043"/>
            <a:ext cx="1575419" cy="314968"/>
          </a:xfrm>
          <a:custGeom>
            <a:pathLst>
              <a:path w="1575419" h="314968">
                <a:moveTo>
                  <a:pt x="0" y="314968"/>
                </a:moveTo>
                <a:lnTo>
                  <a:pt x="1575419" y="314968"/>
                </a:lnTo>
                <a:lnTo>
                  <a:pt x="1575419" y="0"/>
                </a:lnTo>
                <a:lnTo>
                  <a:pt x="0" y="0"/>
                </a:lnTo>
                <a:lnTo>
                  <a:pt x="0" y="314968"/>
                </a:lnTo>
                <a:close/>
              </a:path>
            </a:pathLst>
          </a:custGeom>
          <a:solidFill>
            <a:srgbClr val="007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Freeform 606"/>
          <p:cNvSpPr/>
          <p:nvPr/>
        </p:nvSpPr>
        <p:spPr>
          <a:xfrm rot="0" flipH="0" flipV="0">
            <a:off x="5516097" y="3873043"/>
            <a:ext cx="3311067" cy="314968"/>
          </a:xfrm>
          <a:custGeom>
            <a:pathLst>
              <a:path w="3311067" h="314968">
                <a:moveTo>
                  <a:pt x="0" y="314968"/>
                </a:moveTo>
                <a:lnTo>
                  <a:pt x="3311067" y="314968"/>
                </a:lnTo>
                <a:lnTo>
                  <a:pt x="3311067" y="0"/>
                </a:lnTo>
                <a:lnTo>
                  <a:pt x="0" y="0"/>
                </a:lnTo>
                <a:lnTo>
                  <a:pt x="0" y="314968"/>
                </a:lnTo>
                <a:close/>
              </a:path>
            </a:pathLst>
          </a:custGeom>
          <a:solidFill>
            <a:srgbClr val="0070C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Freeform 607"/>
          <p:cNvSpPr/>
          <p:nvPr/>
        </p:nvSpPr>
        <p:spPr>
          <a:xfrm rot="0" flipH="0" flipV="0">
            <a:off x="3364834" y="4188011"/>
            <a:ext cx="575843" cy="342683"/>
          </a:xfrm>
          <a:custGeom>
            <a:pathLst>
              <a:path w="575843" h="342683">
                <a:moveTo>
                  <a:pt x="0" y="342683"/>
                </a:moveTo>
                <a:lnTo>
                  <a:pt x="575843" y="342683"/>
                </a:lnTo>
                <a:lnTo>
                  <a:pt x="575843" y="0"/>
                </a:lnTo>
                <a:lnTo>
                  <a:pt x="0" y="0"/>
                </a:lnTo>
                <a:lnTo>
                  <a:pt x="0" y="342683"/>
                </a:lnTo>
                <a:close/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Freeform 608"/>
          <p:cNvSpPr/>
          <p:nvPr/>
        </p:nvSpPr>
        <p:spPr>
          <a:xfrm rot="0" flipH="0" flipV="0">
            <a:off x="3940678" y="4188011"/>
            <a:ext cx="1575419" cy="342683"/>
          </a:xfrm>
          <a:custGeom>
            <a:pathLst>
              <a:path w="1575419" h="342683">
                <a:moveTo>
                  <a:pt x="0" y="342683"/>
                </a:moveTo>
                <a:lnTo>
                  <a:pt x="1575419" y="342683"/>
                </a:lnTo>
                <a:lnTo>
                  <a:pt x="1575419" y="0"/>
                </a:lnTo>
                <a:lnTo>
                  <a:pt x="0" y="0"/>
                </a:lnTo>
                <a:lnTo>
                  <a:pt x="0" y="342683"/>
                </a:lnTo>
                <a:close/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Freeform 609"/>
          <p:cNvSpPr/>
          <p:nvPr/>
        </p:nvSpPr>
        <p:spPr>
          <a:xfrm rot="0" flipH="0" flipV="0">
            <a:off x="5516097" y="4188011"/>
            <a:ext cx="3311067" cy="342683"/>
          </a:xfrm>
          <a:custGeom>
            <a:pathLst>
              <a:path w="3311067" h="342683">
                <a:moveTo>
                  <a:pt x="0" y="342683"/>
                </a:moveTo>
                <a:lnTo>
                  <a:pt x="3311067" y="342683"/>
                </a:lnTo>
                <a:lnTo>
                  <a:pt x="3311067" y="0"/>
                </a:lnTo>
                <a:lnTo>
                  <a:pt x="0" y="0"/>
                </a:lnTo>
                <a:lnTo>
                  <a:pt x="0" y="342683"/>
                </a:lnTo>
                <a:close/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Freeform 610"/>
          <p:cNvSpPr/>
          <p:nvPr/>
        </p:nvSpPr>
        <p:spPr>
          <a:xfrm rot="0" flipH="0" flipV="0">
            <a:off x="3364834" y="4530695"/>
            <a:ext cx="575843" cy="314968"/>
          </a:xfrm>
          <a:custGeom>
            <a:pathLst>
              <a:path w="575843" h="314968">
                <a:moveTo>
                  <a:pt x="0" y="314968"/>
                </a:moveTo>
                <a:lnTo>
                  <a:pt x="575843" y="314968"/>
                </a:lnTo>
                <a:lnTo>
                  <a:pt x="575843" y="0"/>
                </a:lnTo>
                <a:lnTo>
                  <a:pt x="0" y="0"/>
                </a:lnTo>
                <a:lnTo>
                  <a:pt x="0" y="314968"/>
                </a:lnTo>
                <a:close/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Freeform 611"/>
          <p:cNvSpPr/>
          <p:nvPr/>
        </p:nvSpPr>
        <p:spPr>
          <a:xfrm rot="0" flipH="0" flipV="0">
            <a:off x="3940678" y="4530695"/>
            <a:ext cx="1575419" cy="314968"/>
          </a:xfrm>
          <a:custGeom>
            <a:pathLst>
              <a:path w="1575419" h="314968">
                <a:moveTo>
                  <a:pt x="0" y="314968"/>
                </a:moveTo>
                <a:lnTo>
                  <a:pt x="1575419" y="314968"/>
                </a:lnTo>
                <a:lnTo>
                  <a:pt x="1575419" y="0"/>
                </a:lnTo>
                <a:lnTo>
                  <a:pt x="0" y="0"/>
                </a:lnTo>
                <a:lnTo>
                  <a:pt x="0" y="314968"/>
                </a:lnTo>
                <a:close/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Freeform 612"/>
          <p:cNvSpPr/>
          <p:nvPr/>
        </p:nvSpPr>
        <p:spPr>
          <a:xfrm rot="0" flipH="0" flipV="0">
            <a:off x="5516097" y="4530695"/>
            <a:ext cx="3311067" cy="314968"/>
          </a:xfrm>
          <a:custGeom>
            <a:pathLst>
              <a:path w="3311067" h="314968">
                <a:moveTo>
                  <a:pt x="0" y="314968"/>
                </a:moveTo>
                <a:lnTo>
                  <a:pt x="3311067" y="314968"/>
                </a:lnTo>
                <a:lnTo>
                  <a:pt x="3311067" y="0"/>
                </a:lnTo>
                <a:lnTo>
                  <a:pt x="0" y="0"/>
                </a:lnTo>
                <a:lnTo>
                  <a:pt x="0" y="314968"/>
                </a:lnTo>
                <a:close/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Freeform 613"/>
          <p:cNvSpPr/>
          <p:nvPr/>
        </p:nvSpPr>
        <p:spPr>
          <a:xfrm rot="0" flipH="0" flipV="0">
            <a:off x="3364834" y="4845662"/>
            <a:ext cx="575843" cy="314968"/>
          </a:xfrm>
          <a:custGeom>
            <a:pathLst>
              <a:path w="575843" h="314968">
                <a:moveTo>
                  <a:pt x="0" y="314968"/>
                </a:moveTo>
                <a:lnTo>
                  <a:pt x="575843" y="314968"/>
                </a:lnTo>
                <a:lnTo>
                  <a:pt x="575843" y="0"/>
                </a:lnTo>
                <a:lnTo>
                  <a:pt x="0" y="0"/>
                </a:lnTo>
                <a:lnTo>
                  <a:pt x="0" y="314968"/>
                </a:lnTo>
                <a:close/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Freeform 614"/>
          <p:cNvSpPr/>
          <p:nvPr/>
        </p:nvSpPr>
        <p:spPr>
          <a:xfrm rot="0" flipH="0" flipV="0">
            <a:off x="3940678" y="4845662"/>
            <a:ext cx="1575419" cy="314968"/>
          </a:xfrm>
          <a:custGeom>
            <a:pathLst>
              <a:path w="1575419" h="314968">
                <a:moveTo>
                  <a:pt x="0" y="314968"/>
                </a:moveTo>
                <a:lnTo>
                  <a:pt x="1575419" y="314968"/>
                </a:lnTo>
                <a:lnTo>
                  <a:pt x="1575419" y="0"/>
                </a:lnTo>
                <a:lnTo>
                  <a:pt x="0" y="0"/>
                </a:lnTo>
                <a:lnTo>
                  <a:pt x="0" y="314968"/>
                </a:lnTo>
                <a:close/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Freeform 615"/>
          <p:cNvSpPr/>
          <p:nvPr/>
        </p:nvSpPr>
        <p:spPr>
          <a:xfrm rot="0" flipH="0" flipV="0">
            <a:off x="5516097" y="4845662"/>
            <a:ext cx="3311067" cy="314968"/>
          </a:xfrm>
          <a:custGeom>
            <a:pathLst>
              <a:path w="3311067" h="314968">
                <a:moveTo>
                  <a:pt x="0" y="314968"/>
                </a:moveTo>
                <a:lnTo>
                  <a:pt x="3311067" y="314968"/>
                </a:lnTo>
                <a:lnTo>
                  <a:pt x="3311067" y="0"/>
                </a:lnTo>
                <a:lnTo>
                  <a:pt x="0" y="0"/>
                </a:lnTo>
                <a:lnTo>
                  <a:pt x="0" y="314968"/>
                </a:lnTo>
                <a:close/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Freeform 616"/>
          <p:cNvSpPr/>
          <p:nvPr/>
        </p:nvSpPr>
        <p:spPr>
          <a:xfrm rot="0" flipH="0" flipV="0">
            <a:off x="3364834" y="5160631"/>
            <a:ext cx="575843" cy="363414"/>
          </a:xfrm>
          <a:custGeom>
            <a:pathLst>
              <a:path w="575843" h="363414">
                <a:moveTo>
                  <a:pt x="0" y="363414"/>
                </a:moveTo>
                <a:lnTo>
                  <a:pt x="575843" y="363414"/>
                </a:lnTo>
                <a:lnTo>
                  <a:pt x="575843" y="0"/>
                </a:lnTo>
                <a:lnTo>
                  <a:pt x="0" y="0"/>
                </a:lnTo>
                <a:lnTo>
                  <a:pt x="0" y="363414"/>
                </a:lnTo>
                <a:close/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Freeform 617"/>
          <p:cNvSpPr/>
          <p:nvPr/>
        </p:nvSpPr>
        <p:spPr>
          <a:xfrm rot="0" flipH="0" flipV="0">
            <a:off x="3940678" y="5160631"/>
            <a:ext cx="1575419" cy="363414"/>
          </a:xfrm>
          <a:custGeom>
            <a:pathLst>
              <a:path w="1575419" h="363414">
                <a:moveTo>
                  <a:pt x="0" y="363414"/>
                </a:moveTo>
                <a:lnTo>
                  <a:pt x="1575419" y="363414"/>
                </a:lnTo>
                <a:lnTo>
                  <a:pt x="1575419" y="0"/>
                </a:lnTo>
                <a:lnTo>
                  <a:pt x="0" y="0"/>
                </a:lnTo>
                <a:lnTo>
                  <a:pt x="0" y="363414"/>
                </a:lnTo>
                <a:close/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Freeform 618"/>
          <p:cNvSpPr/>
          <p:nvPr/>
        </p:nvSpPr>
        <p:spPr>
          <a:xfrm rot="0" flipH="0" flipV="0">
            <a:off x="5516097" y="5160631"/>
            <a:ext cx="3311067" cy="363414"/>
          </a:xfrm>
          <a:custGeom>
            <a:pathLst>
              <a:path w="3311067" h="363414">
                <a:moveTo>
                  <a:pt x="0" y="363414"/>
                </a:moveTo>
                <a:lnTo>
                  <a:pt x="3311067" y="363414"/>
                </a:lnTo>
                <a:lnTo>
                  <a:pt x="3311067" y="0"/>
                </a:lnTo>
                <a:lnTo>
                  <a:pt x="0" y="0"/>
                </a:lnTo>
                <a:lnTo>
                  <a:pt x="0" y="363414"/>
                </a:lnTo>
                <a:close/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Freeform 619"/>
          <p:cNvSpPr/>
          <p:nvPr/>
        </p:nvSpPr>
        <p:spPr>
          <a:xfrm rot="0" flipH="0" flipV="0">
            <a:off x="3364834" y="5524044"/>
            <a:ext cx="575843" cy="355409"/>
          </a:xfrm>
          <a:custGeom>
            <a:pathLst>
              <a:path w="575843" h="355409">
                <a:moveTo>
                  <a:pt x="0" y="355409"/>
                </a:moveTo>
                <a:lnTo>
                  <a:pt x="575843" y="355409"/>
                </a:lnTo>
                <a:lnTo>
                  <a:pt x="575843" y="0"/>
                </a:lnTo>
                <a:lnTo>
                  <a:pt x="0" y="0"/>
                </a:lnTo>
                <a:lnTo>
                  <a:pt x="0" y="355409"/>
                </a:lnTo>
                <a:close/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Freeform 620"/>
          <p:cNvSpPr/>
          <p:nvPr/>
        </p:nvSpPr>
        <p:spPr>
          <a:xfrm rot="0" flipH="0" flipV="0">
            <a:off x="3940678" y="5524044"/>
            <a:ext cx="1575419" cy="355409"/>
          </a:xfrm>
          <a:custGeom>
            <a:pathLst>
              <a:path w="1575419" h="355409">
                <a:moveTo>
                  <a:pt x="0" y="355409"/>
                </a:moveTo>
                <a:lnTo>
                  <a:pt x="1575419" y="355409"/>
                </a:lnTo>
                <a:lnTo>
                  <a:pt x="1575419" y="0"/>
                </a:lnTo>
                <a:lnTo>
                  <a:pt x="0" y="0"/>
                </a:lnTo>
                <a:lnTo>
                  <a:pt x="0" y="355409"/>
                </a:lnTo>
                <a:close/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Freeform 621"/>
          <p:cNvSpPr/>
          <p:nvPr/>
        </p:nvSpPr>
        <p:spPr>
          <a:xfrm rot="0" flipH="0" flipV="0">
            <a:off x="5516097" y="5524044"/>
            <a:ext cx="3311067" cy="355409"/>
          </a:xfrm>
          <a:custGeom>
            <a:pathLst>
              <a:path w="3311067" h="355409">
                <a:moveTo>
                  <a:pt x="0" y="355409"/>
                </a:moveTo>
                <a:lnTo>
                  <a:pt x="3311067" y="355409"/>
                </a:lnTo>
                <a:lnTo>
                  <a:pt x="3311067" y="0"/>
                </a:lnTo>
                <a:lnTo>
                  <a:pt x="0" y="0"/>
                </a:lnTo>
                <a:lnTo>
                  <a:pt x="0" y="355409"/>
                </a:lnTo>
                <a:close/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Freeform 622"/>
          <p:cNvSpPr/>
          <p:nvPr/>
        </p:nvSpPr>
        <p:spPr>
          <a:xfrm rot="0" flipH="0" flipV="0">
            <a:off x="3364834" y="5879453"/>
            <a:ext cx="575843" cy="314968"/>
          </a:xfrm>
          <a:custGeom>
            <a:pathLst>
              <a:path w="575843" h="314968">
                <a:moveTo>
                  <a:pt x="0" y="314968"/>
                </a:moveTo>
                <a:lnTo>
                  <a:pt x="575843" y="314968"/>
                </a:lnTo>
                <a:lnTo>
                  <a:pt x="575843" y="0"/>
                </a:lnTo>
                <a:lnTo>
                  <a:pt x="0" y="0"/>
                </a:lnTo>
                <a:lnTo>
                  <a:pt x="0" y="314968"/>
                </a:lnTo>
                <a:close/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Freeform 623"/>
          <p:cNvSpPr/>
          <p:nvPr/>
        </p:nvSpPr>
        <p:spPr>
          <a:xfrm rot="0" flipH="0" flipV="0">
            <a:off x="3940678" y="5879453"/>
            <a:ext cx="1575419" cy="314968"/>
          </a:xfrm>
          <a:custGeom>
            <a:pathLst>
              <a:path w="1575419" h="314968">
                <a:moveTo>
                  <a:pt x="0" y="314968"/>
                </a:moveTo>
                <a:lnTo>
                  <a:pt x="1575419" y="314968"/>
                </a:lnTo>
                <a:lnTo>
                  <a:pt x="1575419" y="0"/>
                </a:lnTo>
                <a:lnTo>
                  <a:pt x="0" y="0"/>
                </a:lnTo>
                <a:lnTo>
                  <a:pt x="0" y="314968"/>
                </a:lnTo>
                <a:close/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Freeform 624"/>
          <p:cNvSpPr/>
          <p:nvPr/>
        </p:nvSpPr>
        <p:spPr>
          <a:xfrm rot="0" flipH="0" flipV="0">
            <a:off x="5516097" y="5879453"/>
            <a:ext cx="3311067" cy="314968"/>
          </a:xfrm>
          <a:custGeom>
            <a:pathLst>
              <a:path w="3311067" h="314968">
                <a:moveTo>
                  <a:pt x="0" y="314968"/>
                </a:moveTo>
                <a:lnTo>
                  <a:pt x="3311067" y="314968"/>
                </a:lnTo>
                <a:lnTo>
                  <a:pt x="3311067" y="0"/>
                </a:lnTo>
                <a:lnTo>
                  <a:pt x="0" y="0"/>
                </a:lnTo>
                <a:lnTo>
                  <a:pt x="0" y="314968"/>
                </a:lnTo>
                <a:close/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Freeform 625"/>
          <p:cNvSpPr/>
          <p:nvPr/>
        </p:nvSpPr>
        <p:spPr>
          <a:xfrm rot="0" flipH="0" flipV="0">
            <a:off x="3364834" y="6194421"/>
            <a:ext cx="575843" cy="344491"/>
          </a:xfrm>
          <a:custGeom>
            <a:pathLst>
              <a:path w="575843" h="344491">
                <a:moveTo>
                  <a:pt x="0" y="344491"/>
                </a:moveTo>
                <a:lnTo>
                  <a:pt x="575843" y="344491"/>
                </a:lnTo>
                <a:lnTo>
                  <a:pt x="575843" y="0"/>
                </a:lnTo>
                <a:lnTo>
                  <a:pt x="0" y="0"/>
                </a:lnTo>
                <a:lnTo>
                  <a:pt x="0" y="344491"/>
                </a:lnTo>
                <a:close/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Freeform 626"/>
          <p:cNvSpPr/>
          <p:nvPr/>
        </p:nvSpPr>
        <p:spPr>
          <a:xfrm rot="0" flipH="0" flipV="0">
            <a:off x="3940678" y="6194421"/>
            <a:ext cx="1575419" cy="344491"/>
          </a:xfrm>
          <a:custGeom>
            <a:pathLst>
              <a:path w="1575419" h="344491">
                <a:moveTo>
                  <a:pt x="0" y="344491"/>
                </a:moveTo>
                <a:lnTo>
                  <a:pt x="1575419" y="344491"/>
                </a:lnTo>
                <a:lnTo>
                  <a:pt x="1575419" y="0"/>
                </a:lnTo>
                <a:lnTo>
                  <a:pt x="0" y="0"/>
                </a:lnTo>
                <a:lnTo>
                  <a:pt x="0" y="344491"/>
                </a:lnTo>
                <a:close/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Freeform 627"/>
          <p:cNvSpPr/>
          <p:nvPr/>
        </p:nvSpPr>
        <p:spPr>
          <a:xfrm rot="0" flipH="0" flipV="0">
            <a:off x="5516097" y="6194421"/>
            <a:ext cx="3311067" cy="344491"/>
          </a:xfrm>
          <a:custGeom>
            <a:pathLst>
              <a:path w="3311067" h="344491">
                <a:moveTo>
                  <a:pt x="0" y="344491"/>
                </a:moveTo>
                <a:lnTo>
                  <a:pt x="3311067" y="344491"/>
                </a:lnTo>
                <a:lnTo>
                  <a:pt x="3311067" y="0"/>
                </a:lnTo>
                <a:lnTo>
                  <a:pt x="0" y="0"/>
                </a:lnTo>
                <a:lnTo>
                  <a:pt x="0" y="344491"/>
                </a:lnTo>
                <a:close/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Freeform 628"/>
          <p:cNvSpPr/>
          <p:nvPr/>
        </p:nvSpPr>
        <p:spPr>
          <a:xfrm rot="0" flipH="0" flipV="1">
            <a:off x="3940677" y="3853993"/>
            <a:ext cx="0" cy="2703969"/>
          </a:xfrm>
          <a:custGeom>
            <a:pathLst>
              <a:path w="0" h="2703969">
                <a:moveTo>
                  <a:pt x="0" y="2703969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Freeform 629"/>
          <p:cNvSpPr/>
          <p:nvPr/>
        </p:nvSpPr>
        <p:spPr>
          <a:xfrm rot="0" flipH="0" flipV="1">
            <a:off x="5516097" y="3853993"/>
            <a:ext cx="0" cy="2703969"/>
          </a:xfrm>
          <a:custGeom>
            <a:pathLst>
              <a:path w="0" h="2703969">
                <a:moveTo>
                  <a:pt x="0" y="2703969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Freeform 630"/>
          <p:cNvSpPr/>
          <p:nvPr/>
        </p:nvSpPr>
        <p:spPr>
          <a:xfrm rot="0" flipH="0" flipV="1">
            <a:off x="3345784" y="4188011"/>
            <a:ext cx="5500429" cy="0"/>
          </a:xfrm>
          <a:custGeom>
            <a:pathLst>
              <a:path w="5500429" h="0">
                <a:moveTo>
                  <a:pt x="0" y="0"/>
                </a:moveTo>
                <a:lnTo>
                  <a:pt x="5500429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Freeform 631"/>
          <p:cNvSpPr/>
          <p:nvPr/>
        </p:nvSpPr>
        <p:spPr>
          <a:xfrm rot="0" flipH="0" flipV="1">
            <a:off x="3345784" y="4530694"/>
            <a:ext cx="5500429" cy="0"/>
          </a:xfrm>
          <a:custGeom>
            <a:pathLst>
              <a:path w="5500429" h="0">
                <a:moveTo>
                  <a:pt x="0" y="0"/>
                </a:moveTo>
                <a:lnTo>
                  <a:pt x="5500429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Freeform 632"/>
          <p:cNvSpPr/>
          <p:nvPr/>
        </p:nvSpPr>
        <p:spPr>
          <a:xfrm rot="0" flipH="0" flipV="1">
            <a:off x="3345784" y="4845662"/>
            <a:ext cx="5500429" cy="0"/>
          </a:xfrm>
          <a:custGeom>
            <a:pathLst>
              <a:path w="5500429" h="0">
                <a:moveTo>
                  <a:pt x="0" y="0"/>
                </a:moveTo>
                <a:lnTo>
                  <a:pt x="5500429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Freeform 633"/>
          <p:cNvSpPr/>
          <p:nvPr/>
        </p:nvSpPr>
        <p:spPr>
          <a:xfrm rot="0" flipH="0" flipV="1">
            <a:off x="3345784" y="5160630"/>
            <a:ext cx="5500429" cy="0"/>
          </a:xfrm>
          <a:custGeom>
            <a:pathLst>
              <a:path w="5500429" h="0">
                <a:moveTo>
                  <a:pt x="0" y="0"/>
                </a:moveTo>
                <a:lnTo>
                  <a:pt x="5500429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Freeform 634"/>
          <p:cNvSpPr/>
          <p:nvPr/>
        </p:nvSpPr>
        <p:spPr>
          <a:xfrm rot="0" flipH="0" flipV="1">
            <a:off x="3345784" y="5524044"/>
            <a:ext cx="5500429" cy="0"/>
          </a:xfrm>
          <a:custGeom>
            <a:pathLst>
              <a:path w="5500429" h="0">
                <a:moveTo>
                  <a:pt x="0" y="0"/>
                </a:moveTo>
                <a:lnTo>
                  <a:pt x="5500429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Freeform 635"/>
          <p:cNvSpPr/>
          <p:nvPr/>
        </p:nvSpPr>
        <p:spPr>
          <a:xfrm rot="0" flipH="0" flipV="1">
            <a:off x="3345784" y="5879453"/>
            <a:ext cx="5500429" cy="0"/>
          </a:xfrm>
          <a:custGeom>
            <a:pathLst>
              <a:path w="5500429" h="0">
                <a:moveTo>
                  <a:pt x="0" y="0"/>
                </a:moveTo>
                <a:lnTo>
                  <a:pt x="5500429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Freeform 636"/>
          <p:cNvSpPr/>
          <p:nvPr/>
        </p:nvSpPr>
        <p:spPr>
          <a:xfrm rot="0" flipH="0" flipV="1">
            <a:off x="3345784" y="6194421"/>
            <a:ext cx="5500429" cy="0"/>
          </a:xfrm>
          <a:custGeom>
            <a:pathLst>
              <a:path w="5500429" h="0">
                <a:moveTo>
                  <a:pt x="0" y="0"/>
                </a:moveTo>
                <a:lnTo>
                  <a:pt x="5500429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Freeform 637"/>
          <p:cNvSpPr/>
          <p:nvPr/>
        </p:nvSpPr>
        <p:spPr>
          <a:xfrm rot="0" flipH="0" flipV="1">
            <a:off x="3364834" y="3853993"/>
            <a:ext cx="0" cy="2703969"/>
          </a:xfrm>
          <a:custGeom>
            <a:pathLst>
              <a:path w="0" h="2703969">
                <a:moveTo>
                  <a:pt x="0" y="2703969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Freeform 638"/>
          <p:cNvSpPr/>
          <p:nvPr/>
        </p:nvSpPr>
        <p:spPr>
          <a:xfrm rot="0" flipH="0" flipV="1">
            <a:off x="8827163" y="3853993"/>
            <a:ext cx="0" cy="2703969"/>
          </a:xfrm>
          <a:custGeom>
            <a:pathLst>
              <a:path w="0" h="2703969">
                <a:moveTo>
                  <a:pt x="0" y="2703969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Freeform 639"/>
          <p:cNvSpPr/>
          <p:nvPr/>
        </p:nvSpPr>
        <p:spPr>
          <a:xfrm rot="0" flipH="0" flipV="1">
            <a:off x="3345784" y="3873043"/>
            <a:ext cx="5500429" cy="0"/>
          </a:xfrm>
          <a:custGeom>
            <a:pathLst>
              <a:path w="5500429" h="0">
                <a:moveTo>
                  <a:pt x="0" y="0"/>
                </a:moveTo>
                <a:lnTo>
                  <a:pt x="5500429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Freeform 640"/>
          <p:cNvSpPr/>
          <p:nvPr/>
        </p:nvSpPr>
        <p:spPr>
          <a:xfrm rot="0" flipH="0" flipV="1">
            <a:off x="3345784" y="6538912"/>
            <a:ext cx="5500429" cy="0"/>
          </a:xfrm>
          <a:custGeom>
            <a:pathLst>
              <a:path w="5500429" h="0">
                <a:moveTo>
                  <a:pt x="0" y="0"/>
                </a:moveTo>
                <a:lnTo>
                  <a:pt x="5500429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Rectangle 641"/>
          <p:cNvSpPr/>
          <p:nvPr/>
        </p:nvSpPr>
        <p:spPr>
          <a:xfrm rot="0" flipH="0" flipV="0">
            <a:off x="597673" y="870205"/>
            <a:ext cx="11105543" cy="29042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Filtrarea pachetelor cu iptables</a:t>
            </a:r>
          </a:p>
          <a:p>
            <a:pPr marL="0">
              <a:lnSpc>
                <a:spcPts val="5643"/>
              </a:lnSpc>
            </a:pPr>
            <a:r>
              <a:rPr lang="en-US" sz="2400" baseline="0" b="1" i="0" dirty="0" spc="0">
                <a:solidFill>
                  <a:srgbClr val="000000"/>
                </a:solidFill>
                <a:latin typeface="Consolas" pitchFamily="0" charset="1"/>
              </a:rPr>
              <a:t>ubuntu# iptable</a:t>
            </a:r>
            <a:r>
              <a:rPr lang="en-US" sz="2400" baseline="0" b="1" i="0" dirty="0" spc="1329">
                <a:solidFill>
                  <a:srgbClr val="000000"/>
                </a:solidFill>
                <a:latin typeface="Consolas" pitchFamily="0" charset="1"/>
              </a:rPr>
              <a:t>s</a:t>
            </a:r>
            <a:r>
              <a:rPr lang="en-US" sz="2400" baseline="0" b="1" i="0" dirty="0" spc="0">
                <a:solidFill>
                  <a:srgbClr val="000000"/>
                </a:solidFill>
                <a:latin typeface="Consolas" pitchFamily="0" charset="1"/>
              </a:rPr>
              <a:t>–t filte</a:t>
            </a:r>
            <a:r>
              <a:rPr lang="en-US" sz="2400" baseline="0" b="1" i="0" dirty="0" spc="1329">
                <a:solidFill>
                  <a:srgbClr val="000000"/>
                </a:solidFill>
                <a:latin typeface="Consolas" pitchFamily="0" charset="1"/>
              </a:rPr>
              <a:t>r</a:t>
            </a:r>
            <a:r>
              <a:rPr lang="en-US" sz="2400" baseline="0" b="1" i="0" dirty="0" spc="0">
                <a:solidFill>
                  <a:srgbClr val="C00000"/>
                </a:solidFill>
                <a:latin typeface="Consolas" pitchFamily="0" charset="1"/>
              </a:rPr>
              <a:t>–</a:t>
            </a:r>
            <a:r>
              <a:rPr lang="en-US" sz="2400" baseline="0" b="1" i="0" dirty="0" spc="1329">
                <a:solidFill>
                  <a:srgbClr val="C00000"/>
                </a:solidFill>
                <a:latin typeface="Consolas" pitchFamily="0" charset="1"/>
              </a:rPr>
              <a:t>A</a:t>
            </a:r>
            <a:r>
              <a:rPr lang="en-US" sz="2400" baseline="0" b="1" i="0" dirty="0" spc="0">
                <a:solidFill>
                  <a:srgbClr val="C00000"/>
                </a:solidFill>
                <a:latin typeface="Consolas" pitchFamily="0" charset="1"/>
              </a:rPr>
              <a:t>INPU</a:t>
            </a:r>
            <a:r>
              <a:rPr lang="en-US" sz="2400" baseline="0" b="1" i="0" dirty="0" spc="1329">
                <a:solidFill>
                  <a:srgbClr val="C00000"/>
                </a:solidFill>
                <a:latin typeface="Consolas" pitchFamily="0" charset="1"/>
              </a:rPr>
              <a:t>T</a:t>
            </a:r>
            <a:r>
              <a:rPr lang="en-US" sz="2400" baseline="0" b="1" i="0" dirty="0" spc="0">
                <a:solidFill>
                  <a:srgbClr val="000000"/>
                </a:solidFill>
                <a:latin typeface="Consolas" pitchFamily="0" charset="1"/>
              </a:rPr>
              <a:t>–s </a:t>
            </a:r>
            <a:r>
              <a:rPr lang="en-US" sz="2400" baseline="0" b="1" i="0" dirty="0" spc="0">
                <a:solidFill>
                  <a:srgbClr val="000000"/>
                </a:solidFill>
                <a:latin typeface="Consolas" pitchFamily="0" charset="1"/>
                <a:hlinkClick r:id="rId100"/>
              </a:rPr>
              <a:t>10.0.0.0/8</a:t>
            </a:r>
            <a:r>
              <a:rPr lang="en-US" sz="2400" baseline="0" b="1" i="0" dirty="0" spc="0">
                <a:solidFill>
                  <a:srgbClr val="000000"/>
                </a:solidFill>
                <a:latin typeface="Consolas" pitchFamily="0" charset="1"/>
              </a:rPr>
              <a:t> –p icm</a:t>
            </a:r>
            <a:r>
              <a:rPr lang="en-US" sz="2400" baseline="0" b="1" i="0" dirty="0" spc="1329">
                <a:solidFill>
                  <a:srgbClr val="000000"/>
                </a:solidFill>
                <a:latin typeface="Consolas" pitchFamily="0" charset="1"/>
              </a:rPr>
              <a:t>p</a:t>
            </a:r>
            <a:r>
              <a:rPr lang="en-US" sz="2400" baseline="0" b="1" i="0" dirty="0" spc="0">
                <a:solidFill>
                  <a:srgbClr val="000000"/>
                </a:solidFill>
                <a:latin typeface="Consolas" pitchFamily="0" charset="1"/>
              </a:rPr>
              <a:t>–j DROP </a:t>
            </a:r>
          </a:p>
          <a:p>
            <a:pPr marL="0">
              <a:lnSpc>
                <a:spcPts val="3951"/>
              </a:lnSpc>
            </a:pPr>
            <a:r>
              <a:rPr lang="en-US" sz="2800" baseline="0" b="0" i="0" dirty="0" spc="81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INPUT poate fi înlocuit cu orice alt lan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 predefinit</a:t>
            </a:r>
          </a:p>
          <a:p>
            <a:pPr marL="0">
              <a:lnSpc>
                <a:spcPts val="4007"/>
              </a:lnSpc>
            </a:pPr>
            <a:r>
              <a:rPr lang="en-US" sz="2800" baseline="0" b="0" i="0" dirty="0" spc="81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Pot fi create 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ș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i lan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uri noi de c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tre administrator</a:t>
            </a:r>
          </a:p>
          <a:p>
            <a:pPr marL="0">
              <a:lnSpc>
                <a:spcPts val="4104"/>
              </a:lnSpc>
            </a:pPr>
            <a:r>
              <a:rPr lang="en-US" sz="2800" baseline="0" b="0" i="0" dirty="0" spc="81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Opera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iile permise sunt:</a:t>
            </a:r>
          </a:p>
        </p:txBody>
      </p:sp>
      <p:sp>
        <p:nvSpPr>
          <p:cNvPr id="642" name="Rectangle 642"/>
          <p:cNvSpPr/>
          <p:nvPr/>
        </p:nvSpPr>
        <p:spPr>
          <a:xfrm rot="0" flipH="0" flipV="0">
            <a:off x="597673" y="6444997"/>
            <a:ext cx="11047470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869726" algn="l"/>
              </a:tabLst>
            </a:pPr>
            <a:r>
              <a:rPr lang="en-US" sz="1200" baseline="0" b="0" i="0" dirty="0" spc="0">
                <a:solidFill>
                  <a:srgbClr val="898989"/>
                </a:solidFill>
                <a:latin typeface="Arial" pitchFamily="0" charset="1"/>
              </a:rPr>
              <a:t>11/8/23	22</a:t>
            </a:r>
          </a:p>
        </p:txBody>
      </p:sp>
      <p:sp>
        <p:nvSpPr>
          <p:cNvPr id="643" name="Rectangle 643"/>
          <p:cNvSpPr/>
          <p:nvPr/>
        </p:nvSpPr>
        <p:spPr>
          <a:xfrm rot="0" flipH="0" flipV="0">
            <a:off x="3456274" y="4232911"/>
            <a:ext cx="4692931" cy="22141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575843" algn="l"/>
                <a:tab pos="2151262" algn="l"/>
              </a:tabLst>
            </a:pPr>
            <a:r>
              <a:rPr lang="en-US" sz="1399" baseline="0" b="1" i="0" dirty="0" spc="0">
                <a:solidFill>
                  <a:srgbClr val="000000"/>
                </a:solidFill>
                <a:latin typeface="Arial" pitchFamily="0" charset="1"/>
              </a:rPr>
              <a:t>–A	</a:t>
            </a:r>
            <a:r>
              <a:rPr lang="en-US" sz="1399" baseline="0" b="0" i="0" dirty="0" spc="0">
                <a:solidFill>
                  <a:srgbClr val="000000"/>
                </a:solidFill>
                <a:latin typeface="Arial" pitchFamily="0" charset="1"/>
              </a:rPr>
              <a:t>--append	Ad</a:t>
            </a:r>
            <a:r>
              <a:rPr lang="en-US" sz="1399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1399" baseline="0" b="0" i="0" dirty="0" spc="0">
                <a:solidFill>
                  <a:srgbClr val="000000"/>
                </a:solidFill>
                <a:latin typeface="Arial" pitchFamily="0" charset="1"/>
              </a:rPr>
              <a:t>ugarea unei reguli la final</a:t>
            </a:r>
          </a:p>
          <a:p>
            <a:pPr marL="0">
              <a:lnSpc>
                <a:spcPts val="2711"/>
              </a:lnSpc>
              <a:tabLst>
                <a:tab pos="575843" algn="l"/>
                <a:tab pos="2151262" algn="l"/>
              </a:tabLst>
            </a:pPr>
            <a:r>
              <a:rPr lang="en-US" sz="1399" baseline="0" b="1" i="0" dirty="0" spc="0">
                <a:solidFill>
                  <a:srgbClr val="000000"/>
                </a:solidFill>
                <a:latin typeface="Arial" pitchFamily="0" charset="1"/>
              </a:rPr>
              <a:t>–D	</a:t>
            </a:r>
            <a:r>
              <a:rPr lang="en-US" sz="1399" baseline="0" b="0" i="0" dirty="0" spc="0">
                <a:solidFill>
                  <a:srgbClr val="000000"/>
                </a:solidFill>
                <a:latin typeface="Arial" pitchFamily="0" charset="1"/>
              </a:rPr>
              <a:t>--delete	</a:t>
            </a:r>
            <a:r>
              <a:rPr lang="en-US" sz="1399" baseline="0" b="0" i="0" dirty="0" spc="0">
                <a:solidFill>
                  <a:srgbClr val="000000"/>
                </a:solidFill>
                <a:latin typeface="Arial" pitchFamily="0" charset="1"/>
              </a:rPr>
              <a:t>Ș</a:t>
            </a:r>
            <a:r>
              <a:rPr lang="en-US" sz="1399" baseline="0" b="0" i="0" dirty="0" spc="0">
                <a:solidFill>
                  <a:srgbClr val="000000"/>
                </a:solidFill>
                <a:latin typeface="Arial" pitchFamily="0" charset="1"/>
              </a:rPr>
              <a:t>tergerea unei reguli</a:t>
            </a:r>
          </a:p>
          <a:p>
            <a:pPr marL="0">
              <a:lnSpc>
                <a:spcPts val="2472"/>
              </a:lnSpc>
              <a:tabLst>
                <a:tab pos="575843" algn="l"/>
                <a:tab pos="2151262" algn="l"/>
              </a:tabLst>
            </a:pPr>
            <a:r>
              <a:rPr lang="en-US" sz="1399" baseline="0" b="1" i="0" dirty="0" spc="0">
                <a:solidFill>
                  <a:srgbClr val="000000"/>
                </a:solidFill>
                <a:latin typeface="Arial" pitchFamily="0" charset="1"/>
              </a:rPr>
              <a:t>–L	</a:t>
            </a:r>
            <a:r>
              <a:rPr lang="en-US" sz="1399" baseline="0" b="0" i="0" dirty="0" spc="0">
                <a:solidFill>
                  <a:srgbClr val="000000"/>
                </a:solidFill>
                <a:latin typeface="Arial" pitchFamily="0" charset="1"/>
              </a:rPr>
              <a:t>--list	Afi</a:t>
            </a:r>
            <a:r>
              <a:rPr lang="en-US" sz="1399" baseline="0" b="0" i="0" dirty="0" spc="0">
                <a:solidFill>
                  <a:srgbClr val="000000"/>
                </a:solidFill>
                <a:latin typeface="Arial" pitchFamily="0" charset="1"/>
              </a:rPr>
              <a:t>ș</a:t>
            </a:r>
            <a:r>
              <a:rPr lang="en-US" sz="1399" baseline="0" b="0" i="0" dirty="0" spc="0">
                <a:solidFill>
                  <a:srgbClr val="000000"/>
                </a:solidFill>
                <a:latin typeface="Arial" pitchFamily="0" charset="1"/>
              </a:rPr>
              <a:t>area regulilor</a:t>
            </a:r>
          </a:p>
          <a:p>
            <a:pPr marL="0">
              <a:lnSpc>
                <a:spcPts val="2472"/>
              </a:lnSpc>
              <a:tabLst>
                <a:tab pos="575843" algn="l"/>
                <a:tab pos="2151262" algn="l"/>
              </a:tabLst>
            </a:pPr>
            <a:r>
              <a:rPr lang="en-US" sz="1399" baseline="0" b="1" i="0" dirty="0" spc="0">
                <a:solidFill>
                  <a:srgbClr val="000000"/>
                </a:solidFill>
                <a:latin typeface="Arial" pitchFamily="0" charset="1"/>
              </a:rPr>
              <a:t>–F	</a:t>
            </a:r>
            <a:r>
              <a:rPr lang="en-US" sz="1399" baseline="0" b="0" i="0" dirty="0" spc="0">
                <a:solidFill>
                  <a:srgbClr val="000000"/>
                </a:solidFill>
                <a:latin typeface="Arial" pitchFamily="0" charset="1"/>
              </a:rPr>
              <a:t>--flush	</a:t>
            </a:r>
            <a:r>
              <a:rPr lang="en-US" sz="1399" baseline="0" b="0" i="0" dirty="0" spc="0">
                <a:solidFill>
                  <a:srgbClr val="000000"/>
                </a:solidFill>
                <a:latin typeface="Arial" pitchFamily="0" charset="1"/>
              </a:rPr>
              <a:t>Ș</a:t>
            </a:r>
            <a:r>
              <a:rPr lang="en-US" sz="1399" baseline="0" b="0" i="0" dirty="0" spc="0">
                <a:solidFill>
                  <a:srgbClr val="000000"/>
                </a:solidFill>
                <a:latin typeface="Arial" pitchFamily="0" charset="1"/>
              </a:rPr>
              <a:t>tergere</a:t>
            </a:r>
            <a:r>
              <a:rPr lang="en-US" sz="1399" baseline="0" b="0" i="0" dirty="0" spc="466">
                <a:solidFill>
                  <a:srgbClr val="000000"/>
                </a:solidFill>
                <a:latin typeface="Arial" pitchFamily="0" charset="1"/>
              </a:rPr>
              <a:t>a</a:t>
            </a:r>
            <a:r>
              <a:rPr lang="en-US" sz="1399" baseline="0" b="0" i="0" dirty="0" spc="0">
                <a:solidFill>
                  <a:srgbClr val="000000"/>
                </a:solidFill>
                <a:latin typeface="Arial" pitchFamily="0" charset="1"/>
              </a:rPr>
              <a:t>tuturor regulilor</a:t>
            </a:r>
          </a:p>
          <a:p>
            <a:pPr marL="0">
              <a:lnSpc>
                <a:spcPts val="2879"/>
              </a:lnSpc>
              <a:tabLst>
                <a:tab pos="575843" algn="l"/>
                <a:tab pos="2151262" algn="l"/>
              </a:tabLst>
            </a:pPr>
            <a:r>
              <a:rPr lang="en-US" sz="1399" baseline="0" b="1" i="0" dirty="0" spc="0">
                <a:solidFill>
                  <a:srgbClr val="000000"/>
                </a:solidFill>
                <a:latin typeface="Arial" pitchFamily="0" charset="1"/>
              </a:rPr>
              <a:t>–N	</a:t>
            </a:r>
            <a:r>
              <a:rPr lang="en-US" sz="1399" baseline="0" b="0" i="0" dirty="0" spc="0">
                <a:solidFill>
                  <a:srgbClr val="000000"/>
                </a:solidFill>
                <a:latin typeface="Arial" pitchFamily="0" charset="1"/>
              </a:rPr>
              <a:t>--new-chain	Creare</a:t>
            </a:r>
            <a:r>
              <a:rPr lang="en-US" sz="1399" baseline="0" b="0" i="0" dirty="0" spc="470">
                <a:solidFill>
                  <a:srgbClr val="000000"/>
                </a:solidFill>
                <a:latin typeface="Arial" pitchFamily="0" charset="1"/>
              </a:rPr>
              <a:t>a</a:t>
            </a:r>
            <a:r>
              <a:rPr lang="en-US" sz="1399" baseline="0" b="0" i="0" dirty="0" spc="0">
                <a:solidFill>
                  <a:srgbClr val="000000"/>
                </a:solidFill>
                <a:latin typeface="Arial" pitchFamily="0" charset="1"/>
              </a:rPr>
              <a:t>unu</a:t>
            </a:r>
            <a:r>
              <a:rPr lang="en-US" sz="1399" baseline="0" b="0" i="0" dirty="0" spc="477">
                <a:solidFill>
                  <a:srgbClr val="000000"/>
                </a:solidFill>
                <a:latin typeface="Arial" pitchFamily="0" charset="1"/>
              </a:rPr>
              <a:t>i</a:t>
            </a:r>
            <a:r>
              <a:rPr lang="en-US" sz="1399" baseline="0" b="0" i="0" dirty="0" spc="0">
                <a:solidFill>
                  <a:srgbClr val="000000"/>
                </a:solidFill>
                <a:latin typeface="Arial" pitchFamily="0" charset="1"/>
              </a:rPr>
              <a:t>lan</a:t>
            </a:r>
            <a:r>
              <a:rPr lang="en-US" sz="1399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1399" baseline="0" b="0" i="0" dirty="0" spc="0">
                <a:solidFill>
                  <a:srgbClr val="000000"/>
                </a:solidFill>
                <a:latin typeface="Arial" pitchFamily="0" charset="1"/>
              </a:rPr>
              <a:t> nou</a:t>
            </a:r>
          </a:p>
          <a:p>
            <a:pPr marL="0">
              <a:lnSpc>
                <a:spcPts val="2784"/>
              </a:lnSpc>
              <a:tabLst>
                <a:tab pos="575843" algn="l"/>
                <a:tab pos="2151262" algn="l"/>
              </a:tabLst>
            </a:pPr>
            <a:r>
              <a:rPr lang="en-US" sz="1399" baseline="0" b="1" i="0" dirty="0" spc="0">
                <a:solidFill>
                  <a:srgbClr val="000000"/>
                </a:solidFill>
                <a:latin typeface="Arial" pitchFamily="0" charset="1"/>
              </a:rPr>
              <a:t>–X	</a:t>
            </a:r>
            <a:r>
              <a:rPr lang="en-US" sz="1399" baseline="0" b="0" i="0" dirty="0" spc="0">
                <a:solidFill>
                  <a:srgbClr val="000000"/>
                </a:solidFill>
                <a:latin typeface="Arial" pitchFamily="0" charset="1"/>
              </a:rPr>
              <a:t>--delete-chain	</a:t>
            </a:r>
            <a:r>
              <a:rPr lang="en-US" sz="1399" baseline="0" b="0" i="0" dirty="0" spc="0">
                <a:solidFill>
                  <a:srgbClr val="000000"/>
                </a:solidFill>
                <a:latin typeface="Arial" pitchFamily="0" charset="1"/>
              </a:rPr>
              <a:t>Ș</a:t>
            </a:r>
            <a:r>
              <a:rPr lang="en-US" sz="1399" baseline="0" b="0" i="0" dirty="0" spc="0">
                <a:solidFill>
                  <a:srgbClr val="000000"/>
                </a:solidFill>
                <a:latin typeface="Arial" pitchFamily="0" charset="1"/>
              </a:rPr>
              <a:t>tergere</a:t>
            </a:r>
            <a:r>
              <a:rPr lang="en-US" sz="1399" baseline="0" b="0" i="0" dirty="0" spc="466">
                <a:solidFill>
                  <a:srgbClr val="000000"/>
                </a:solidFill>
                <a:latin typeface="Arial" pitchFamily="0" charset="1"/>
              </a:rPr>
              <a:t>a</a:t>
            </a:r>
            <a:r>
              <a:rPr lang="en-US" sz="1399" baseline="0" b="0" i="0" dirty="0" spc="0">
                <a:solidFill>
                  <a:srgbClr val="000000"/>
                </a:solidFill>
                <a:latin typeface="Arial" pitchFamily="0" charset="1"/>
              </a:rPr>
              <a:t>unui lan</a:t>
            </a:r>
            <a:r>
              <a:rPr lang="en-US" sz="1399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</a:p>
          <a:p>
            <a:pPr marL="0">
              <a:lnSpc>
                <a:spcPts val="2472"/>
              </a:lnSpc>
              <a:tabLst>
                <a:tab pos="575843" algn="l"/>
                <a:tab pos="2151262" algn="l"/>
              </a:tabLst>
            </a:pPr>
            <a:r>
              <a:rPr lang="en-US" sz="1399" baseline="0" b="1" i="0" dirty="0" spc="0">
                <a:solidFill>
                  <a:srgbClr val="000000"/>
                </a:solidFill>
                <a:latin typeface="Arial" pitchFamily="0" charset="1"/>
              </a:rPr>
              <a:t>–P	</a:t>
            </a:r>
            <a:r>
              <a:rPr lang="en-US" sz="1399" baseline="0" b="0" i="0" dirty="0" spc="0">
                <a:solidFill>
                  <a:srgbClr val="000000"/>
                </a:solidFill>
                <a:latin typeface="Arial" pitchFamily="0" charset="1"/>
              </a:rPr>
              <a:t>--policy	Schimbarea politicii implicite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644" name="Freeform 644">
            <a:hlinkClick r:id="rId100"/>
          </p:cNvPr>
          <p:cNvSpPr/>
          <p:nvPr/>
        </p:nvSpPr>
        <p:spPr>
          <a:xfrm rot="0" flipH="0" flipV="0">
            <a:off x="0" y="0"/>
            <a:ext cx="12188952" cy="6858000"/>
          </a:xfrm>
          <a:custGeom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Freeform 645">
            <a:hlinkClick r:id="rId100"/>
          </p:cNvPr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46" name="Picture 102"/>
          <p:cNvPicPr>
            <a:picLocks noChangeAspect="0" noChangeArrowheads="1"/>
          </p:cNvPicPr>
          <p:nvPr/>
        </p:nvPicPr>
        <p:blipFill>
          <a:blip r:embed="rId6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099495" y="809975"/>
            <a:ext cx="642256" cy="769786"/>
          </a:xfrm>
          <a:prstGeom prst="rect">
            <a:avLst/>
          </a:prstGeom>
          <a:noFill/>
          <a:extLst/>
        </p:spPr>
      </p:pic>
      <p:pic>
        <p:nvPicPr>
          <p:cNvPr id="647" name="Picture 103"/>
          <p:cNvPicPr>
            <a:picLocks noChangeAspect="0" noChangeArrowheads="1"/>
          </p:cNvPicPr>
          <p:nvPr/>
        </p:nvPicPr>
        <p:blipFill>
          <a:blip r:embed="rId6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6233" y="1"/>
            <a:ext cx="995995" cy="471588"/>
          </a:xfrm>
          <a:prstGeom prst="rect">
            <a:avLst/>
          </a:prstGeom>
          <a:noFill/>
          <a:extLst/>
        </p:spPr>
      </p:pic>
      <p:sp>
        <p:nvSpPr>
          <p:cNvPr id="648" name="Rectangle 648"/>
          <p:cNvSpPr/>
          <p:nvPr/>
        </p:nvSpPr>
        <p:spPr>
          <a:xfrm rot="0" flipH="0" flipV="0">
            <a:off x="597673" y="870205"/>
            <a:ext cx="9368757" cy="35379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Filtrarea pachetelor cu iptables</a:t>
            </a:r>
          </a:p>
          <a:p>
            <a:pPr marL="0">
              <a:lnSpc>
                <a:spcPts val="4889"/>
              </a:lnSpc>
            </a:pPr>
            <a:r>
              <a:rPr lang="en-US" sz="1800" baseline="0" b="1" i="0" dirty="0" spc="0">
                <a:solidFill>
                  <a:srgbClr val="000000"/>
                </a:solidFill>
                <a:latin typeface="Consolas" pitchFamily="0" charset="1"/>
              </a:rPr>
              <a:t>ubuntu# iptable</a:t>
            </a:r>
            <a:r>
              <a:rPr lang="en-US" sz="1800" baseline="0" b="1" i="0" dirty="0" spc="985">
                <a:solidFill>
                  <a:srgbClr val="000000"/>
                </a:solidFill>
                <a:latin typeface="Consolas" pitchFamily="0" charset="1"/>
              </a:rPr>
              <a:t>s</a:t>
            </a:r>
            <a:r>
              <a:rPr lang="en-US" sz="1800" baseline="0" b="1" i="0" dirty="0" spc="0">
                <a:solidFill>
                  <a:srgbClr val="000000"/>
                </a:solidFill>
                <a:latin typeface="Consolas" pitchFamily="0" charset="1"/>
              </a:rPr>
              <a:t>–t filte</a:t>
            </a:r>
            <a:r>
              <a:rPr lang="en-US" sz="1800" baseline="0" b="1" i="0" dirty="0" spc="985">
                <a:solidFill>
                  <a:srgbClr val="000000"/>
                </a:solidFill>
                <a:latin typeface="Consolas" pitchFamily="0" charset="1"/>
              </a:rPr>
              <a:t>r</a:t>
            </a:r>
            <a:r>
              <a:rPr lang="en-US" sz="1800" baseline="0" b="1" i="0" dirty="0" spc="0">
                <a:solidFill>
                  <a:srgbClr val="000000"/>
                </a:solidFill>
                <a:latin typeface="Consolas" pitchFamily="0" charset="1"/>
              </a:rPr>
              <a:t>–</a:t>
            </a:r>
            <a:r>
              <a:rPr lang="en-US" sz="1800" baseline="0" b="1" i="0" dirty="0" spc="985">
                <a:solidFill>
                  <a:srgbClr val="000000"/>
                </a:solidFill>
                <a:latin typeface="Consolas" pitchFamily="0" charset="1"/>
              </a:rPr>
              <a:t>A</a:t>
            </a:r>
            <a:r>
              <a:rPr lang="en-US" sz="1800" baseline="0" b="1" i="0" dirty="0" spc="0">
                <a:solidFill>
                  <a:srgbClr val="000000"/>
                </a:solidFill>
                <a:latin typeface="Consolas" pitchFamily="0" charset="1"/>
              </a:rPr>
              <a:t>INPU</a:t>
            </a:r>
            <a:r>
              <a:rPr lang="en-US" sz="1800" baseline="0" b="1" i="0" dirty="0" spc="985">
                <a:solidFill>
                  <a:srgbClr val="000000"/>
                </a:solidFill>
                <a:latin typeface="Consolas" pitchFamily="0" charset="1"/>
              </a:rPr>
              <a:t>T</a:t>
            </a:r>
            <a:r>
              <a:rPr lang="en-US" sz="1800" baseline="0" b="1" i="0" dirty="0" spc="0">
                <a:solidFill>
                  <a:srgbClr val="C00000"/>
                </a:solidFill>
                <a:latin typeface="Consolas" pitchFamily="0" charset="1"/>
              </a:rPr>
              <a:t>–s </a:t>
            </a:r>
            <a:r>
              <a:rPr lang="en-US" sz="1800" baseline="0" b="1" i="0" dirty="0" spc="0">
                <a:solidFill>
                  <a:srgbClr val="C00000"/>
                </a:solidFill>
                <a:latin typeface="Consolas" pitchFamily="0" charset="1"/>
                <a:hlinkClick r:id="rId100"/>
              </a:rPr>
              <a:t>10.0.0.0/8</a:t>
            </a:r>
            <a:r>
              <a:rPr lang="en-US" sz="1800" baseline="0" b="1" i="0" dirty="0" spc="0">
                <a:solidFill>
                  <a:srgbClr val="C00000"/>
                </a:solidFill>
                <a:latin typeface="Consolas" pitchFamily="0" charset="1"/>
              </a:rPr>
              <a:t> –p icm</a:t>
            </a:r>
            <a:r>
              <a:rPr lang="en-US" sz="1800" baseline="0" b="1" i="0" dirty="0" spc="985">
                <a:solidFill>
                  <a:srgbClr val="C00000"/>
                </a:solidFill>
                <a:latin typeface="Consolas" pitchFamily="0" charset="1"/>
              </a:rPr>
              <a:t>p</a:t>
            </a:r>
            <a:r>
              <a:rPr lang="en-US" sz="1800" baseline="0" b="1" i="0" dirty="0" spc="0">
                <a:solidFill>
                  <a:srgbClr val="000000"/>
                </a:solidFill>
                <a:latin typeface="Consolas" pitchFamily="0" charset="1"/>
              </a:rPr>
              <a:t>–j DROP </a:t>
            </a:r>
          </a:p>
          <a:p>
            <a:pPr marL="0">
              <a:lnSpc>
                <a:spcPts val="3624"/>
              </a:lnSpc>
            </a:pPr>
            <a:r>
              <a:rPr lang="en-US" sz="2400" baseline="0" b="0" i="0" dirty="0" spc="95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Selectarea traficului se face pe baza informa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iilor din pachet</a:t>
            </a:r>
          </a:p>
          <a:p>
            <a:pPr marL="0">
              <a:lnSpc>
                <a:spcPts val="3480"/>
              </a:lnSpc>
            </a:pPr>
            <a:r>
              <a:rPr lang="en-US" sz="2400" baseline="0" b="0" i="0" dirty="0" spc="95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F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r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 specificarea unui protocol, se pot face reguli con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inând:</a:t>
            </a:r>
          </a:p>
          <a:p>
            <a:pPr marL="457199">
              <a:lnSpc>
                <a:spcPts val="2710"/>
              </a:lnSpc>
            </a:pPr>
            <a:r>
              <a:rPr lang="en-US" sz="1999" baseline="0" b="0" i="0" dirty="0" spc="110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Interfa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a de intrare ( </a:t>
            </a:r>
            <a:r>
              <a:rPr lang="en-US" sz="1999" baseline="0" b="1" i="0" dirty="0" spc="0">
                <a:solidFill>
                  <a:srgbClr val="000000"/>
                </a:solidFill>
                <a:latin typeface="Arial" pitchFamily="0" charset="1"/>
              </a:rPr>
              <a:t>-</a:t>
            </a:r>
            <a:r>
              <a:rPr lang="en-US" sz="1999" baseline="0" b="1" i="0" dirty="0" spc="692">
                <a:solidFill>
                  <a:srgbClr val="000000"/>
                </a:solidFill>
                <a:latin typeface="Arial" pitchFamily="0" charset="1"/>
              </a:rPr>
              <a:t>i</a:t>
            </a:r>
            <a:r>
              <a:rPr lang="en-US" sz="1999" baseline="0" b="0" i="0" dirty="0" spc="692">
                <a:solidFill>
                  <a:srgbClr val="000000"/>
                </a:solidFill>
                <a:latin typeface="Arial" pitchFamily="0" charset="1"/>
              </a:rPr>
              <a:t>)</a:t>
            </a:r>
          </a:p>
          <a:p>
            <a:pPr marL="457199">
              <a:lnSpc>
                <a:spcPts val="2711"/>
              </a:lnSpc>
            </a:pPr>
            <a:r>
              <a:rPr lang="en-US" sz="1999" baseline="0" b="0" i="0" dirty="0" spc="110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Interfa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a de ie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ș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ire ( </a:t>
            </a:r>
            <a:r>
              <a:rPr lang="en-US" sz="1999" baseline="0" b="1" i="0" dirty="0" spc="0">
                <a:solidFill>
                  <a:srgbClr val="000000"/>
                </a:solidFill>
                <a:latin typeface="Arial" pitchFamily="0" charset="1"/>
              </a:rPr>
              <a:t>-</a:t>
            </a:r>
            <a:r>
              <a:rPr lang="en-US" sz="1999" baseline="0" b="1" i="0" dirty="0" spc="689">
                <a:solidFill>
                  <a:srgbClr val="000000"/>
                </a:solidFill>
                <a:latin typeface="Arial" pitchFamily="0" charset="1"/>
              </a:rPr>
              <a:t>o</a:t>
            </a:r>
            <a:r>
              <a:rPr lang="en-US" sz="1999" baseline="0" b="0" i="0" dirty="0" spc="689">
                <a:solidFill>
                  <a:srgbClr val="000000"/>
                </a:solidFill>
                <a:latin typeface="Arial" pitchFamily="0" charset="1"/>
              </a:rPr>
              <a:t>)</a:t>
            </a:r>
          </a:p>
          <a:p>
            <a:pPr marL="457199">
              <a:lnSpc>
                <a:spcPts val="2591"/>
              </a:lnSpc>
            </a:pPr>
            <a:r>
              <a:rPr lang="en-US" sz="1999" baseline="0" b="0" i="0" dirty="0" spc="110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Adresa IP destina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ie ( </a:t>
            </a:r>
            <a:r>
              <a:rPr lang="en-US" sz="1999" baseline="0" b="1" i="0" dirty="0" spc="0">
                <a:solidFill>
                  <a:srgbClr val="000000"/>
                </a:solidFill>
                <a:latin typeface="Arial" pitchFamily="0" charset="1"/>
              </a:rPr>
              <a:t>-d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)</a:t>
            </a:r>
          </a:p>
          <a:p>
            <a:pPr marL="457199">
              <a:lnSpc>
                <a:spcPts val="2688"/>
              </a:lnSpc>
            </a:pPr>
            <a:r>
              <a:rPr lang="en-US" sz="1999" baseline="0" b="0" i="0" dirty="0" spc="110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Adresa IP surs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 ( </a:t>
            </a:r>
            <a:r>
              <a:rPr lang="en-US" sz="1999" baseline="0" b="1" i="0" dirty="0" spc="0">
                <a:solidFill>
                  <a:srgbClr val="000000"/>
                </a:solidFill>
                <a:latin typeface="Arial" pitchFamily="0" charset="1"/>
              </a:rPr>
              <a:t>-</a:t>
            </a:r>
            <a:r>
              <a:rPr lang="en-US" sz="1999" baseline="0" b="1" i="0" dirty="0" spc="684">
                <a:solidFill>
                  <a:srgbClr val="000000"/>
                </a:solidFill>
                <a:latin typeface="Arial" pitchFamily="0" charset="1"/>
              </a:rPr>
              <a:t>s</a:t>
            </a:r>
            <a:r>
              <a:rPr lang="en-US" sz="1999" baseline="0" b="0" i="0" dirty="0" spc="684">
                <a:solidFill>
                  <a:srgbClr val="000000"/>
                </a:solidFill>
                <a:latin typeface="Arial" pitchFamily="0" charset="1"/>
              </a:rPr>
              <a:t>)</a:t>
            </a:r>
          </a:p>
        </p:txBody>
      </p:sp>
      <p:sp>
        <p:nvSpPr>
          <p:cNvPr id="649" name="Rectangle 649"/>
          <p:cNvSpPr/>
          <p:nvPr/>
        </p:nvSpPr>
        <p:spPr>
          <a:xfrm rot="0" flipH="0" flipV="0">
            <a:off x="597673" y="6444997"/>
            <a:ext cx="11047470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869726" algn="l"/>
              </a:tabLst>
            </a:pPr>
            <a:r>
              <a:rPr lang="en-US" sz="1200" baseline="0" b="0" i="0" dirty="0" spc="0">
                <a:solidFill>
                  <a:srgbClr val="898989"/>
                </a:solidFill>
                <a:latin typeface="Arial" pitchFamily="0" charset="1"/>
              </a:rPr>
              <a:t>11/8/23	23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650" name="Freeform 650">
            <a:hlinkClick r:id="rId100"/>
          </p:cNvPr>
          <p:cNvSpPr/>
          <p:nvPr/>
        </p:nvSpPr>
        <p:spPr>
          <a:xfrm rot="0" flipH="0" flipV="0">
            <a:off x="0" y="0"/>
            <a:ext cx="12188952" cy="6858000"/>
          </a:xfrm>
          <a:custGeom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Freeform 651">
            <a:hlinkClick r:id="rId100"/>
          </p:cNvPr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52" name="Picture 102"/>
          <p:cNvPicPr>
            <a:picLocks noChangeAspect="0" noChangeArrowheads="1"/>
          </p:cNvPicPr>
          <p:nvPr/>
        </p:nvPicPr>
        <p:blipFill>
          <a:blip r:embed="rId6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099495" y="809975"/>
            <a:ext cx="642256" cy="769786"/>
          </a:xfrm>
          <a:prstGeom prst="rect">
            <a:avLst/>
          </a:prstGeom>
          <a:noFill/>
          <a:extLst/>
        </p:spPr>
      </p:pic>
      <p:pic>
        <p:nvPicPr>
          <p:cNvPr id="653" name="Picture 103"/>
          <p:cNvPicPr>
            <a:picLocks noChangeAspect="0" noChangeArrowheads="1"/>
          </p:cNvPicPr>
          <p:nvPr/>
        </p:nvPicPr>
        <p:blipFill>
          <a:blip r:embed="rId6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6233" y="1"/>
            <a:ext cx="995995" cy="471588"/>
          </a:xfrm>
          <a:prstGeom prst="rect">
            <a:avLst/>
          </a:prstGeom>
          <a:noFill/>
          <a:extLst/>
        </p:spPr>
      </p:pic>
      <p:sp>
        <p:nvSpPr>
          <p:cNvPr id="654" name="Rectangle 654"/>
          <p:cNvSpPr/>
          <p:nvPr/>
        </p:nvSpPr>
        <p:spPr>
          <a:xfrm rot="0" flipH="0" flipV="0">
            <a:off x="597673" y="870205"/>
            <a:ext cx="10600447" cy="44585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Filtrarea pachetelor cu iptables</a:t>
            </a:r>
          </a:p>
          <a:p>
            <a:pPr marL="0">
              <a:lnSpc>
                <a:spcPts val="5011"/>
              </a:lnSpc>
            </a:pPr>
            <a:r>
              <a:rPr lang="en-US" sz="1899" baseline="0" b="1" i="0" dirty="0" spc="0">
                <a:solidFill>
                  <a:srgbClr val="000000"/>
                </a:solidFill>
                <a:latin typeface="Consolas" pitchFamily="0" charset="1"/>
              </a:rPr>
              <a:t>ubuntu# iptable</a:t>
            </a:r>
            <a:r>
              <a:rPr lang="en-US" sz="1899" baseline="0" b="1" i="0" dirty="0" spc="1055">
                <a:solidFill>
                  <a:srgbClr val="000000"/>
                </a:solidFill>
                <a:latin typeface="Consolas" pitchFamily="0" charset="1"/>
              </a:rPr>
              <a:t>s</a:t>
            </a:r>
            <a:r>
              <a:rPr lang="en-US" sz="1899" baseline="0" b="1" i="0" dirty="0" spc="0">
                <a:solidFill>
                  <a:srgbClr val="000000"/>
                </a:solidFill>
                <a:latin typeface="Consolas" pitchFamily="0" charset="1"/>
              </a:rPr>
              <a:t>–t filte</a:t>
            </a:r>
            <a:r>
              <a:rPr lang="en-US" sz="1899" baseline="0" b="1" i="0" dirty="0" spc="1055">
                <a:solidFill>
                  <a:srgbClr val="000000"/>
                </a:solidFill>
                <a:latin typeface="Consolas" pitchFamily="0" charset="1"/>
              </a:rPr>
              <a:t>r</a:t>
            </a:r>
            <a:r>
              <a:rPr lang="en-US" sz="1899" baseline="0" b="1" i="0" dirty="0" spc="0">
                <a:solidFill>
                  <a:srgbClr val="000000"/>
                </a:solidFill>
                <a:latin typeface="Consolas" pitchFamily="0" charset="1"/>
              </a:rPr>
              <a:t>–</a:t>
            </a:r>
            <a:r>
              <a:rPr lang="en-US" sz="1899" baseline="0" b="1" i="0" dirty="0" spc="1054">
                <a:solidFill>
                  <a:srgbClr val="000000"/>
                </a:solidFill>
                <a:latin typeface="Consolas" pitchFamily="0" charset="1"/>
              </a:rPr>
              <a:t>A</a:t>
            </a:r>
            <a:r>
              <a:rPr lang="en-US" sz="1899" baseline="0" b="1" i="0" dirty="0" spc="0">
                <a:solidFill>
                  <a:srgbClr val="000000"/>
                </a:solidFill>
                <a:latin typeface="Consolas" pitchFamily="0" charset="1"/>
              </a:rPr>
              <a:t>INPU</a:t>
            </a:r>
            <a:r>
              <a:rPr lang="en-US" sz="1899" baseline="0" b="1" i="0" dirty="0" spc="1055">
                <a:solidFill>
                  <a:srgbClr val="000000"/>
                </a:solidFill>
                <a:latin typeface="Consolas" pitchFamily="0" charset="1"/>
              </a:rPr>
              <a:t>T</a:t>
            </a:r>
            <a:r>
              <a:rPr lang="en-US" sz="1899" baseline="0" b="1" i="0" dirty="0" spc="0">
                <a:solidFill>
                  <a:srgbClr val="000000"/>
                </a:solidFill>
                <a:latin typeface="Consolas" pitchFamily="0" charset="1"/>
              </a:rPr>
              <a:t>–s </a:t>
            </a:r>
            <a:r>
              <a:rPr lang="en-US" sz="1899" baseline="0" b="1" i="0" dirty="0" spc="0">
                <a:solidFill>
                  <a:srgbClr val="000000"/>
                </a:solidFill>
                <a:latin typeface="Consolas" pitchFamily="0" charset="1"/>
                <a:hlinkClick r:id="rId100"/>
              </a:rPr>
              <a:t>10.0.0.0/8</a:t>
            </a:r>
            <a:r>
              <a:rPr lang="en-US" sz="1899" baseline="0" b="1" i="0" dirty="0" spc="0">
                <a:solidFill>
                  <a:srgbClr val="000000"/>
                </a:solidFill>
                <a:latin typeface="Consolas" pitchFamily="0" charset="1"/>
              </a:rPr>
              <a:t> –p icm</a:t>
            </a:r>
            <a:r>
              <a:rPr lang="en-US" sz="1899" baseline="0" b="1" i="0" dirty="0" spc="1055">
                <a:solidFill>
                  <a:srgbClr val="000000"/>
                </a:solidFill>
                <a:latin typeface="Consolas" pitchFamily="0" charset="1"/>
              </a:rPr>
              <a:t>p</a:t>
            </a:r>
            <a:r>
              <a:rPr lang="en-US" sz="1899" baseline="0" b="1" i="0" dirty="0" spc="0">
                <a:solidFill>
                  <a:srgbClr val="C00000"/>
                </a:solidFill>
                <a:latin typeface="Consolas" pitchFamily="0" charset="1"/>
              </a:rPr>
              <a:t>–j DROP </a:t>
            </a:r>
          </a:p>
          <a:p>
            <a:pPr marL="0">
              <a:lnSpc>
                <a:spcPts val="3334"/>
              </a:lnSpc>
            </a:pPr>
            <a:r>
              <a:rPr lang="en-US" sz="2199" baseline="0" b="0" i="0" dirty="0" spc="102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Reprezint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 opera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ia ce va fi f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cut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 asupra pachetului</a:t>
            </a:r>
          </a:p>
          <a:p>
            <a:pPr marL="0">
              <a:lnSpc>
                <a:spcPts val="3407"/>
              </a:lnSpc>
            </a:pPr>
            <a:r>
              <a:rPr lang="en-US" sz="2199" baseline="0" b="0" i="0" dirty="0" spc="102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În terminologia iptables, </a:t>
            </a:r>
            <a:r>
              <a:rPr lang="en-US" sz="2199" baseline="0" b="1" i="0" dirty="0" spc="0">
                <a:solidFill>
                  <a:srgbClr val="000000"/>
                </a:solidFill>
                <a:latin typeface="Arial" pitchFamily="0" charset="1"/>
              </a:rPr>
              <a:t>j 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vine de la </a:t>
            </a:r>
            <a:r>
              <a:rPr lang="en-US" sz="2199" baseline="0" b="1" i="0" dirty="0" spc="0">
                <a:solidFill>
                  <a:srgbClr val="000000"/>
                </a:solidFill>
                <a:latin typeface="Arial" pitchFamily="0" charset="1"/>
              </a:rPr>
              <a:t>jum</a:t>
            </a:r>
            <a:r>
              <a:rPr lang="en-US" sz="2199" baseline="0" b="1" i="0" dirty="0" spc="745">
                <a:solidFill>
                  <a:srgbClr val="000000"/>
                </a:solidFill>
                <a:latin typeface="Arial" pitchFamily="0" charset="1"/>
              </a:rPr>
              <a:t>p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ș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i </a:t>
            </a:r>
            <a:r>
              <a:rPr lang="en-US" sz="2199" baseline="0" b="1" i="0" dirty="0" spc="0">
                <a:solidFill>
                  <a:srgbClr val="000000"/>
                </a:solidFill>
                <a:latin typeface="Arial" pitchFamily="0" charset="1"/>
              </a:rPr>
              <a:t>DROP 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este un </a:t>
            </a:r>
            <a:r>
              <a:rPr lang="en-US" sz="2199" baseline="0" b="1" i="0" dirty="0" spc="0">
                <a:solidFill>
                  <a:srgbClr val="000000"/>
                </a:solidFill>
                <a:latin typeface="Arial" pitchFamily="0" charset="1"/>
              </a:rPr>
              <a:t>target</a:t>
            </a:r>
          </a:p>
          <a:p>
            <a:pPr marL="0">
              <a:lnSpc>
                <a:spcPts val="3407"/>
              </a:lnSpc>
            </a:pPr>
            <a:r>
              <a:rPr lang="en-US" sz="2199" baseline="0" b="0" i="0" dirty="0" spc="102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Poate fi omis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</a:p>
          <a:p>
            <a:pPr marL="457199">
              <a:lnSpc>
                <a:spcPts val="2783"/>
              </a:lnSpc>
            </a:pPr>
            <a:r>
              <a:rPr lang="en-US" sz="2199" baseline="0" b="0" i="0" dirty="0" spc="103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În acest caz regula nu face nimic, îns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 contorul regulii va fi incrementat</a:t>
            </a:r>
          </a:p>
          <a:p>
            <a:pPr marL="0">
              <a:lnSpc>
                <a:spcPts val="3408"/>
              </a:lnSpc>
            </a:pPr>
            <a:r>
              <a:rPr lang="en-US" sz="2199" baseline="0" b="0" i="0" dirty="0" spc="102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Target-uri uzuale sunt:</a:t>
            </a:r>
          </a:p>
          <a:p>
            <a:pPr marL="457199">
              <a:lnSpc>
                <a:spcPts val="2903"/>
              </a:lnSpc>
            </a:pPr>
            <a:r>
              <a:rPr lang="en-US" sz="2199" baseline="0" b="0" i="0" dirty="0" spc="103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ACCEPT: pachetul este acceptat</a:t>
            </a:r>
          </a:p>
          <a:p>
            <a:pPr marL="457199">
              <a:lnSpc>
                <a:spcPts val="2904"/>
              </a:lnSpc>
            </a:pPr>
            <a:r>
              <a:rPr lang="en-US" sz="2199" baseline="0" b="0" i="0" dirty="0" spc="103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DROP: pachetul este aruncat</a:t>
            </a:r>
          </a:p>
          <a:p>
            <a:pPr marL="457199">
              <a:lnSpc>
                <a:spcPts val="2783"/>
              </a:lnSpc>
            </a:pPr>
            <a:r>
              <a:rPr lang="en-US" sz="2199" baseline="0" b="0" i="0" dirty="0" spc="103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LOG: este ad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ugat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 în log-urile sistemului o înregistrare</a:t>
            </a:r>
          </a:p>
        </p:txBody>
      </p:sp>
      <p:sp>
        <p:nvSpPr>
          <p:cNvPr id="655" name="Rectangle 655"/>
          <p:cNvSpPr/>
          <p:nvPr/>
        </p:nvSpPr>
        <p:spPr>
          <a:xfrm rot="0" flipH="0" flipV="0">
            <a:off x="597673" y="6444997"/>
            <a:ext cx="11046975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864963" algn="l"/>
              </a:tabLst>
            </a:pPr>
            <a:r>
              <a:rPr lang="en-US" sz="1200" baseline="0" b="0" i="0" dirty="0" spc="0">
                <a:solidFill>
                  <a:srgbClr val="898989"/>
                </a:solidFill>
                <a:latin typeface="Arial" pitchFamily="0" charset="1"/>
              </a:rPr>
              <a:t>11/8/23	24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656" name="Freeform 656">
            <a:hlinkClick r:id="rId100"/>
          </p:cNvPr>
          <p:cNvSpPr/>
          <p:nvPr/>
        </p:nvSpPr>
        <p:spPr>
          <a:xfrm rot="0" flipH="0" flipV="0">
            <a:off x="0" y="0"/>
            <a:ext cx="12188952" cy="6858000"/>
          </a:xfrm>
          <a:custGeom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Freeform 657">
            <a:hlinkClick r:id="rId100"/>
          </p:cNvPr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58" name="Picture 102"/>
          <p:cNvPicPr>
            <a:picLocks noChangeAspect="0" noChangeArrowheads="1"/>
          </p:cNvPicPr>
          <p:nvPr/>
        </p:nvPicPr>
        <p:blipFill>
          <a:blip r:embed="rId6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099495" y="809975"/>
            <a:ext cx="642256" cy="769786"/>
          </a:xfrm>
          <a:prstGeom prst="rect">
            <a:avLst/>
          </a:prstGeom>
          <a:noFill/>
          <a:extLst/>
        </p:spPr>
      </p:pic>
      <p:pic>
        <p:nvPicPr>
          <p:cNvPr id="659" name="Picture 103"/>
          <p:cNvPicPr>
            <a:picLocks noChangeAspect="0" noChangeArrowheads="1"/>
          </p:cNvPicPr>
          <p:nvPr/>
        </p:nvPicPr>
        <p:blipFill>
          <a:blip r:embed="rId6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6233" y="1"/>
            <a:ext cx="995995" cy="471588"/>
          </a:xfrm>
          <a:prstGeom prst="rect">
            <a:avLst/>
          </a:prstGeom>
          <a:noFill/>
          <a:extLst/>
        </p:spPr>
      </p:pic>
      <p:sp>
        <p:nvSpPr>
          <p:cNvPr id="660" name="Freeform 660">
            <a:hlinkClick r:id="rId100"/>
          </p:cNvPr>
          <p:cNvSpPr/>
          <p:nvPr/>
        </p:nvSpPr>
        <p:spPr>
          <a:xfrm rot="0" flipH="0" flipV="0">
            <a:off x="2574461" y="4322758"/>
            <a:ext cx="4087582" cy="2270879"/>
          </a:xfrm>
          <a:custGeom>
            <a:pathLst>
              <a:path w="4087582" h="2270879">
                <a:moveTo>
                  <a:pt x="0" y="1135440"/>
                </a:moveTo>
                <a:cubicBezTo>
                  <a:pt x="0" y="508353"/>
                  <a:pt x="915036" y="0"/>
                  <a:pt x="2043792" y="0"/>
                </a:cubicBezTo>
                <a:cubicBezTo>
                  <a:pt x="3172546" y="0"/>
                  <a:pt x="4087582" y="508353"/>
                  <a:pt x="4087582" y="1135440"/>
                </a:cubicBezTo>
                <a:cubicBezTo>
                  <a:pt x="4087582" y="1762525"/>
                  <a:pt x="3172546" y="2270879"/>
                  <a:pt x="2043792" y="2270879"/>
                </a:cubicBezTo>
                <a:cubicBezTo>
                  <a:pt x="915036" y="2270879"/>
                  <a:pt x="0" y="1762525"/>
                  <a:pt x="0" y="1135440"/>
                </a:cubicBezTo>
                <a:close/>
                <a:moveTo>
                  <a:pt x="-1174659" y="2535242"/>
                </a:moveTo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Freeform 661">
            <a:hlinkClick r:id="rId100"/>
          </p:cNvPr>
          <p:cNvSpPr/>
          <p:nvPr/>
        </p:nvSpPr>
        <p:spPr>
          <a:xfrm rot="0" flipH="0" flipV="1">
            <a:off x="2574461" y="4322758"/>
            <a:ext cx="4087582" cy="2270879"/>
          </a:xfrm>
          <a:custGeom>
            <a:pathLst>
              <a:path w="4087582" h="2270879">
                <a:moveTo>
                  <a:pt x="0" y="1135439"/>
                </a:moveTo>
                <a:cubicBezTo>
                  <a:pt x="0" y="1762525"/>
                  <a:pt x="915036" y="2270879"/>
                  <a:pt x="2043791" y="2270879"/>
                </a:cubicBezTo>
                <a:cubicBezTo>
                  <a:pt x="3172545" y="2270879"/>
                  <a:pt x="4087582" y="1762525"/>
                  <a:pt x="4087582" y="1135439"/>
                </a:cubicBezTo>
                <a:cubicBezTo>
                  <a:pt x="4087582" y="508354"/>
                  <a:pt x="3172545" y="0"/>
                  <a:pt x="2043791" y="0"/>
                </a:cubicBezTo>
                <a:cubicBezTo>
                  <a:pt x="915036" y="0"/>
                  <a:pt x="0" y="508354"/>
                  <a:pt x="0" y="1135439"/>
                </a:cubicBezTo>
                <a:close/>
                <a:moveTo>
                  <a:pt x="1135440" y="2270879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62" name="Picture 662"/>
          <p:cNvPicPr>
            <a:picLocks noChangeAspect="0" noChangeArrowheads="1"/>
          </p:cNvPicPr>
          <p:nvPr/>
        </p:nvPicPr>
        <p:blipFill>
          <a:blip r:embed="rId6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68040" y="4806696"/>
            <a:ext cx="1472183" cy="713231"/>
          </a:xfrm>
          <a:prstGeom prst="rect">
            <a:avLst/>
          </a:prstGeom>
          <a:noFill/>
          <a:extLst/>
        </p:spPr>
      </p:pic>
      <p:sp>
        <p:nvSpPr>
          <p:cNvPr id="663" name="Freeform 663"/>
          <p:cNvSpPr/>
          <p:nvPr/>
        </p:nvSpPr>
        <p:spPr>
          <a:xfrm rot="0" flipH="0" flipV="1">
            <a:off x="3416790" y="4841816"/>
            <a:ext cx="1362527" cy="595783"/>
          </a:xfrm>
          <a:custGeom>
            <a:pathLst>
              <a:path w="1362527" h="595783">
                <a:moveTo>
                  <a:pt x="0" y="595783"/>
                </a:moveTo>
                <a:lnTo>
                  <a:pt x="1362527" y="0"/>
                </a:lnTo>
              </a:path>
            </a:pathLst>
          </a:custGeom>
          <a:noFill/>
          <a:ln w="381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64" name="Picture 664"/>
          <p:cNvPicPr>
            <a:picLocks noChangeAspect="0" noChangeArrowheads="1"/>
          </p:cNvPicPr>
          <p:nvPr/>
        </p:nvPicPr>
        <p:blipFill>
          <a:blip r:embed="rId6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68040" y="5401056"/>
            <a:ext cx="1472183" cy="560831"/>
          </a:xfrm>
          <a:prstGeom prst="rect">
            <a:avLst/>
          </a:prstGeom>
          <a:noFill/>
          <a:extLst/>
        </p:spPr>
      </p:pic>
      <p:sp>
        <p:nvSpPr>
          <p:cNvPr id="665" name="Freeform 665"/>
          <p:cNvSpPr/>
          <p:nvPr/>
        </p:nvSpPr>
        <p:spPr>
          <a:xfrm rot="0" flipH="0" flipV="0">
            <a:off x="3416790" y="5437598"/>
            <a:ext cx="1362527" cy="442333"/>
          </a:xfrm>
          <a:custGeom>
            <a:pathLst>
              <a:path w="1362527" h="442333">
                <a:moveTo>
                  <a:pt x="0" y="442333"/>
                </a:moveTo>
                <a:lnTo>
                  <a:pt x="1362527" y="0"/>
                </a:lnTo>
              </a:path>
            </a:pathLst>
          </a:custGeom>
          <a:noFill/>
          <a:ln w="381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66" name="Picture 666"/>
          <p:cNvPicPr>
            <a:picLocks noChangeAspect="0" noChangeArrowheads="1"/>
          </p:cNvPicPr>
          <p:nvPr/>
        </p:nvPicPr>
        <p:blipFill>
          <a:blip r:embed="rId6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36591" y="5401056"/>
            <a:ext cx="1484375" cy="118871"/>
          </a:xfrm>
          <a:prstGeom prst="rect">
            <a:avLst/>
          </a:prstGeom>
          <a:noFill/>
          <a:extLst/>
        </p:spPr>
      </p:pic>
      <p:sp>
        <p:nvSpPr>
          <p:cNvPr id="667" name="Freeform 667"/>
          <p:cNvSpPr/>
          <p:nvPr/>
        </p:nvSpPr>
        <p:spPr>
          <a:xfrm rot="0" flipH="0" flipV="1">
            <a:off x="4779318" y="5437598"/>
            <a:ext cx="1382553" cy="1"/>
          </a:xfrm>
          <a:custGeom>
            <a:pathLst>
              <a:path w="1382553" h="1">
                <a:moveTo>
                  <a:pt x="0" y="1"/>
                </a:moveTo>
                <a:lnTo>
                  <a:pt x="1382553" y="0"/>
                </a:lnTo>
              </a:path>
            </a:pathLst>
          </a:custGeom>
          <a:noFill/>
          <a:ln w="381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68" name="Picture 668"/>
          <p:cNvPicPr>
            <a:picLocks noChangeAspect="0" noChangeArrowheads="1"/>
          </p:cNvPicPr>
          <p:nvPr/>
        </p:nvPicPr>
        <p:blipFill>
          <a:blip r:embed="rId6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423148" y="5176550"/>
            <a:ext cx="712340" cy="522097"/>
          </a:xfrm>
          <a:prstGeom prst="rect">
            <a:avLst/>
          </a:prstGeom>
          <a:noFill/>
          <a:extLst/>
        </p:spPr>
      </p:pic>
      <p:pic>
        <p:nvPicPr>
          <p:cNvPr id="669" name="Picture 292"/>
          <p:cNvPicPr>
            <a:picLocks noChangeAspect="0" noChangeArrowheads="1"/>
          </p:cNvPicPr>
          <p:nvPr/>
        </p:nvPicPr>
        <p:blipFill>
          <a:blip r:embed="rId6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93519" y="4585325"/>
            <a:ext cx="646543" cy="680872"/>
          </a:xfrm>
          <a:prstGeom prst="rect">
            <a:avLst/>
          </a:prstGeom>
          <a:noFill/>
          <a:extLst/>
        </p:spPr>
      </p:pic>
      <p:pic>
        <p:nvPicPr>
          <p:cNvPr id="670" name="Picture 292"/>
          <p:cNvPicPr>
            <a:picLocks noChangeAspect="0" noChangeArrowheads="1"/>
          </p:cNvPicPr>
          <p:nvPr/>
        </p:nvPicPr>
        <p:blipFill>
          <a:blip r:embed="rId6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093519" y="5608998"/>
            <a:ext cx="646543" cy="680872"/>
          </a:xfrm>
          <a:prstGeom prst="rect">
            <a:avLst/>
          </a:prstGeom>
          <a:noFill/>
          <a:extLst/>
        </p:spPr>
      </p:pic>
      <p:pic>
        <p:nvPicPr>
          <p:cNvPr id="671" name="Picture 671">
            <a:hlinkClick r:id="rId100"/>
          </p:cNvPr>
          <p:cNvPicPr>
            <a:picLocks noChangeAspect="0" noChangeArrowheads="1"/>
          </p:cNvPicPr>
          <p:nvPr/>
        </p:nvPicPr>
        <p:blipFill>
          <a:blip r:embed="rId6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114288" y="4648200"/>
            <a:ext cx="2999232" cy="893063"/>
          </a:xfrm>
          <a:prstGeom prst="rect">
            <a:avLst/>
          </a:prstGeom>
          <a:noFill/>
          <a:extLst/>
        </p:spPr>
      </p:pic>
      <p:sp>
        <p:nvSpPr>
          <p:cNvPr id="672" name="Freeform 672">
            <a:hlinkClick r:id="rId100"/>
          </p:cNvPr>
          <p:cNvSpPr/>
          <p:nvPr/>
        </p:nvSpPr>
        <p:spPr>
          <a:xfrm rot="0" flipH="0" flipV="0">
            <a:off x="6161871" y="4684739"/>
            <a:ext cx="2892591" cy="773459"/>
          </a:xfrm>
          <a:custGeom>
            <a:pathLst>
              <a:path w="2892591" h="773459">
                <a:moveTo>
                  <a:pt x="0" y="773459"/>
                </a:moveTo>
                <a:lnTo>
                  <a:pt x="2892591" y="0"/>
                </a:lnTo>
              </a:path>
            </a:pathLst>
          </a:custGeom>
          <a:noFill/>
          <a:ln w="381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73" name="Picture 546"/>
          <p:cNvPicPr>
            <a:picLocks noChangeAspect="0" noChangeArrowheads="1"/>
          </p:cNvPicPr>
          <p:nvPr/>
        </p:nvPicPr>
        <p:blipFill>
          <a:blip r:embed="rId6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711165" y="4443716"/>
            <a:ext cx="686593" cy="482046"/>
          </a:xfrm>
          <a:prstGeom prst="rect">
            <a:avLst/>
          </a:prstGeom>
          <a:noFill/>
          <a:extLst/>
        </p:spPr>
      </p:pic>
      <p:pic>
        <p:nvPicPr>
          <p:cNvPr id="674" name="Picture 546"/>
          <p:cNvPicPr>
            <a:picLocks noChangeAspect="0" noChangeArrowheads="1"/>
          </p:cNvPicPr>
          <p:nvPr/>
        </p:nvPicPr>
        <p:blipFill>
          <a:blip r:embed="rId6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818573" y="5196574"/>
            <a:ext cx="686593" cy="482046"/>
          </a:xfrm>
          <a:prstGeom prst="rect">
            <a:avLst/>
          </a:prstGeom>
          <a:noFill/>
          <a:extLst/>
        </p:spPr>
      </p:pic>
      <p:pic>
        <p:nvPicPr>
          <p:cNvPr id="675" name="Picture 675">
            <a:hlinkClick r:id="rId100"/>
          </p:cNvPr>
          <p:cNvPicPr>
            <a:picLocks noChangeAspect="0" noChangeArrowheads="1"/>
          </p:cNvPicPr>
          <p:nvPr/>
        </p:nvPicPr>
        <p:blipFill>
          <a:blip r:embed="rId6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312664" y="4946905"/>
            <a:ext cx="594359" cy="603504"/>
          </a:xfrm>
          <a:prstGeom prst="rect">
            <a:avLst/>
          </a:prstGeom>
          <a:noFill/>
          <a:extLst/>
        </p:spPr>
      </p:pic>
      <p:pic>
        <p:nvPicPr>
          <p:cNvPr id="676" name="Picture 676">
            <a:hlinkClick r:id="rId100"/>
          </p:cNvPr>
          <p:cNvPicPr>
            <a:picLocks noChangeAspect="0" noChangeArrowheads="1"/>
          </p:cNvPicPr>
          <p:nvPr/>
        </p:nvPicPr>
        <p:blipFill>
          <a:blip r:embed="rId6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342640" y="4956899"/>
            <a:ext cx="423791" cy="430439"/>
          </a:xfrm>
          <a:prstGeom prst="rect">
            <a:avLst/>
          </a:prstGeom>
          <a:noFill/>
          <a:extLst/>
        </p:spPr>
      </p:pic>
      <p:pic>
        <p:nvPicPr>
          <p:cNvPr id="677" name="Picture 677"/>
          <p:cNvPicPr>
            <a:picLocks noChangeAspect="0" noChangeArrowheads="1"/>
          </p:cNvPicPr>
          <p:nvPr/>
        </p:nvPicPr>
        <p:blipFill>
          <a:blip r:embed="rId6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431279" y="5282184"/>
            <a:ext cx="737616" cy="399288"/>
          </a:xfrm>
          <a:prstGeom prst="rect">
            <a:avLst/>
          </a:prstGeom>
          <a:noFill/>
          <a:extLst/>
        </p:spPr>
      </p:pic>
      <p:pic>
        <p:nvPicPr>
          <p:cNvPr id="678" name="Picture 678"/>
          <p:cNvPicPr>
            <a:picLocks noChangeAspect="0" noChangeArrowheads="1"/>
          </p:cNvPicPr>
          <p:nvPr/>
        </p:nvPicPr>
        <p:blipFill>
          <a:blip r:embed="rId6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571881" y="5384913"/>
            <a:ext cx="566746" cy="248753"/>
          </a:xfrm>
          <a:prstGeom prst="rect">
            <a:avLst/>
          </a:prstGeom>
          <a:noFill/>
          <a:extLst/>
        </p:spPr>
      </p:pic>
      <p:sp>
        <p:nvSpPr>
          <p:cNvPr id="679" name="Rectangle 679"/>
          <p:cNvSpPr/>
          <p:nvPr/>
        </p:nvSpPr>
        <p:spPr>
          <a:xfrm rot="0" flipH="0" flipV="0">
            <a:off x="597673" y="870205"/>
            <a:ext cx="10921301" cy="29039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Exerci</a:t>
            </a:r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iul 1</a:t>
            </a:r>
          </a:p>
          <a:p>
            <a:pPr marL="0">
              <a:lnSpc>
                <a:spcPts val="4912"/>
              </a:lnSpc>
            </a:pPr>
            <a:r>
              <a:rPr lang="en-US" sz="1999" baseline="0" b="0" i="0" dirty="0" spc="109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S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 se scrie o r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  <a:hlinkClick r:id="rId101"/>
              </a:rPr>
              <a:t>egul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  <a:hlinkClick r:id="rId101"/>
              </a:rPr>
              <a:t>ă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  <a:hlinkClick r:id="rId101"/>
              </a:rPr>
              <a:t> iptable</a:t>
            </a:r>
            <a:r>
              <a:rPr lang="en-US" sz="1999" baseline="0" b="0" i="0" dirty="0" spc="685">
                <a:solidFill>
                  <a:srgbClr val="000000"/>
                </a:solidFill>
                <a:latin typeface="Arial" pitchFamily="0" charset="1"/>
              </a:rPr>
              <a:t>s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care permite trecerea traficului de la sta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ia 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  <a:hlinkClick r:id="rId102"/>
              </a:rPr>
              <a:t>192.168.10.1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 </a:t>
            </a:r>
          </a:p>
          <a:p>
            <a:pPr marL="228599">
              <a:lnSpc>
                <a:spcPts val="2088"/>
              </a:lnSpc>
            </a:pP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c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tre serverul 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  <a:hlinkClick r:id="rId101"/>
              </a:rPr>
              <a:t>192.168.10.40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.</a:t>
            </a:r>
          </a:p>
          <a:p>
            <a:pPr marL="457199">
              <a:lnSpc>
                <a:spcPts val="2711"/>
              </a:lnSpc>
            </a:pPr>
            <a:r>
              <a:rPr lang="en-US" sz="1999" baseline="0" b="0" i="0" dirty="0" spc="110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999" baseline="0" b="1" i="0" dirty="0" spc="0">
                <a:solidFill>
                  <a:srgbClr val="000000"/>
                </a:solidFill>
                <a:latin typeface="Arial" pitchFamily="0" charset="1"/>
              </a:rPr>
              <a:t>R: </a:t>
            </a:r>
            <a:r>
              <a:rPr lang="en-US" sz="1800" baseline="0" b="1" i="0" dirty="0" spc="0">
                <a:solidFill>
                  <a:srgbClr val="C00000"/>
                </a:solidFill>
                <a:latin typeface="Consolas" pitchFamily="0" charset="1"/>
              </a:rPr>
              <a:t>iptable</a:t>
            </a:r>
            <a:r>
              <a:rPr lang="en-US" sz="1800" baseline="0" b="1" i="0" dirty="0" spc="985">
                <a:solidFill>
                  <a:srgbClr val="C00000"/>
                </a:solidFill>
                <a:latin typeface="Consolas" pitchFamily="0" charset="1"/>
              </a:rPr>
              <a:t>s</a:t>
            </a:r>
            <a:r>
              <a:rPr lang="en-US" sz="1800" baseline="0" b="1" i="0" dirty="0" spc="0">
                <a:solidFill>
                  <a:srgbClr val="C00000"/>
                </a:solidFill>
                <a:latin typeface="Consolas" pitchFamily="0" charset="1"/>
              </a:rPr>
              <a:t>–A FORWARD –s </a:t>
            </a:r>
            <a:r>
              <a:rPr lang="en-US" sz="1800" baseline="0" b="1" i="0" dirty="0" spc="0">
                <a:solidFill>
                  <a:srgbClr val="C00000"/>
                </a:solidFill>
                <a:latin typeface="Consolas" pitchFamily="0" charset="1"/>
                <a:hlinkClick r:id="rId102"/>
              </a:rPr>
              <a:t>192.168.10.1</a:t>
            </a:r>
            <a:r>
              <a:rPr lang="en-US" sz="1800" baseline="0" b="1" i="0" dirty="0" spc="0">
                <a:solidFill>
                  <a:srgbClr val="C00000"/>
                </a:solidFill>
                <a:latin typeface="Consolas" pitchFamily="0" charset="1"/>
              </a:rPr>
              <a:t> –d </a:t>
            </a:r>
            <a:r>
              <a:rPr lang="en-US" sz="1800" baseline="0" b="1" i="0" dirty="0" spc="0">
                <a:solidFill>
                  <a:srgbClr val="C00000"/>
                </a:solidFill>
                <a:latin typeface="Consolas" pitchFamily="0" charset="1"/>
                <a:hlinkClick r:id="rId101"/>
              </a:rPr>
              <a:t>192.168.10.40</a:t>
            </a:r>
            <a:r>
              <a:rPr lang="en-US" sz="1800" baseline="0" b="1" i="0" dirty="0" spc="0">
                <a:solidFill>
                  <a:srgbClr val="C00000"/>
                </a:solidFill>
                <a:latin typeface="Consolas" pitchFamily="0" charset="1"/>
              </a:rPr>
              <a:t> –j ACCEPT</a:t>
            </a:r>
          </a:p>
          <a:p>
            <a:pPr marL="0">
              <a:lnSpc>
                <a:spcPts val="3095"/>
              </a:lnSpc>
            </a:pPr>
            <a:r>
              <a:rPr lang="en-US" sz="1999" baseline="0" b="0" i="0" dirty="0" spc="109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S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 se scrie o regul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 care blocheaz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 orice trafic destinat ruterulu</a:t>
            </a:r>
            <a:r>
              <a:rPr lang="en-US" sz="1999" baseline="0" b="0" i="0" dirty="0" spc="689">
                <a:solidFill>
                  <a:srgbClr val="000000"/>
                </a:solidFill>
                <a:latin typeface="Arial" pitchFamily="0" charset="1"/>
              </a:rPr>
              <a:t>i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R1 de la sta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iile din </a:t>
            </a:r>
          </a:p>
          <a:p>
            <a:pPr marL="228599">
              <a:lnSpc>
                <a:spcPts val="2208"/>
              </a:lnSpc>
            </a:pP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re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eaua LAN1. Traficul ce doar tranziteaz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 ruteru</a:t>
            </a:r>
            <a:r>
              <a:rPr lang="en-US" sz="1999" baseline="0" b="0" i="0" dirty="0" spc="685">
                <a:solidFill>
                  <a:srgbClr val="000000"/>
                </a:solidFill>
                <a:latin typeface="Arial" pitchFamily="0" charset="1"/>
              </a:rPr>
              <a:t>l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trebuie s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 fie permis.</a:t>
            </a:r>
          </a:p>
          <a:p>
            <a:pPr marL="457199">
              <a:lnSpc>
                <a:spcPts val="2688"/>
              </a:lnSpc>
            </a:pPr>
            <a:r>
              <a:rPr lang="en-US" sz="1999" baseline="0" b="0" i="0" dirty="0" spc="110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999" baseline="0" b="1" i="0" dirty="0" spc="0">
                <a:solidFill>
                  <a:srgbClr val="000000"/>
                </a:solidFill>
                <a:latin typeface="Arial" pitchFamily="0" charset="1"/>
              </a:rPr>
              <a:t>R</a:t>
            </a:r>
            <a:r>
              <a:rPr lang="en-US" sz="1999" baseline="0" b="1" i="0" dirty="0" spc="570">
                <a:solidFill>
                  <a:srgbClr val="000000"/>
                </a:solidFill>
                <a:latin typeface="Arial" pitchFamily="0" charset="1"/>
              </a:rPr>
              <a:t>:</a:t>
            </a:r>
            <a:r>
              <a:rPr lang="en-US" sz="1800" baseline="0" b="1" i="0" dirty="0" spc="0">
                <a:solidFill>
                  <a:srgbClr val="C00000"/>
                </a:solidFill>
                <a:latin typeface="Consolas" pitchFamily="0" charset="1"/>
              </a:rPr>
              <a:t>iptable</a:t>
            </a:r>
            <a:r>
              <a:rPr lang="en-US" sz="1800" baseline="0" b="1" i="0" dirty="0" spc="985">
                <a:solidFill>
                  <a:srgbClr val="C00000"/>
                </a:solidFill>
                <a:latin typeface="Consolas" pitchFamily="0" charset="1"/>
              </a:rPr>
              <a:t>s</a:t>
            </a:r>
            <a:r>
              <a:rPr lang="en-US" sz="1800" baseline="0" b="1" i="0" dirty="0" spc="0">
                <a:solidFill>
                  <a:srgbClr val="C00000"/>
                </a:solidFill>
                <a:latin typeface="Consolas" pitchFamily="0" charset="1"/>
              </a:rPr>
              <a:t>–A INPUT –s </a:t>
            </a:r>
            <a:r>
              <a:rPr lang="en-US" sz="1800" baseline="0" b="1" i="0" dirty="0" spc="0">
                <a:solidFill>
                  <a:srgbClr val="C00000"/>
                </a:solidFill>
                <a:latin typeface="Consolas" pitchFamily="0" charset="1"/>
                <a:hlinkClick r:id="rId103"/>
              </a:rPr>
              <a:t>192.168.0.0/28</a:t>
            </a:r>
            <a:r>
              <a:rPr lang="en-US" sz="1800" baseline="0" b="1" i="0" dirty="0" spc="0">
                <a:solidFill>
                  <a:srgbClr val="C00000"/>
                </a:solidFill>
                <a:latin typeface="Consolas" pitchFamily="0" charset="1"/>
              </a:rPr>
              <a:t> –j DROP</a:t>
            </a:r>
          </a:p>
        </p:txBody>
      </p:sp>
      <p:sp>
        <p:nvSpPr>
          <p:cNvPr id="680" name="Rectangle 680"/>
          <p:cNvSpPr/>
          <p:nvPr/>
        </p:nvSpPr>
        <p:spPr>
          <a:xfrm rot="0" flipH="0" flipV="0">
            <a:off x="597673" y="6444997"/>
            <a:ext cx="11047317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869726" algn="l"/>
              </a:tabLst>
            </a:pPr>
            <a:r>
              <a:rPr lang="en-US" sz="1200" baseline="0" b="0" i="0" dirty="0" spc="0">
                <a:solidFill>
                  <a:srgbClr val="898989"/>
                </a:solidFill>
                <a:latin typeface="Arial" pitchFamily="0" charset="1"/>
              </a:rPr>
              <a:t>11/8/23	25</a:t>
            </a:r>
          </a:p>
        </p:txBody>
      </p:sp>
      <p:sp>
        <p:nvSpPr>
          <p:cNvPr id="681" name="Rectangle 681"/>
          <p:cNvSpPr/>
          <p:nvPr/>
        </p:nvSpPr>
        <p:spPr>
          <a:xfrm rot="0" flipH="0" flipV="0">
            <a:off x="8930546" y="4981855"/>
            <a:ext cx="334020" cy="203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9" baseline="0" b="1" i="0" dirty="0" spc="0">
                <a:solidFill>
                  <a:srgbClr val="000000"/>
                </a:solidFill>
                <a:latin typeface="Consolas" pitchFamily="0" charset="1"/>
              </a:rPr>
              <a:t>ISP</a:t>
            </a:r>
          </a:p>
        </p:txBody>
      </p:sp>
      <p:sp>
        <p:nvSpPr>
          <p:cNvPr id="682" name="Rectangle 682"/>
          <p:cNvSpPr/>
          <p:nvPr/>
        </p:nvSpPr>
        <p:spPr>
          <a:xfrm rot="0" flipH="0" flipV="0">
            <a:off x="6058899" y="5704231"/>
            <a:ext cx="222890" cy="203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9" baseline="0" b="1" i="0" dirty="0" spc="0">
                <a:solidFill>
                  <a:srgbClr val="000000"/>
                </a:solidFill>
                <a:latin typeface="Consolas" pitchFamily="0" charset="1"/>
              </a:rPr>
              <a:t>R1</a:t>
            </a:r>
          </a:p>
        </p:txBody>
      </p:sp>
      <p:sp>
        <p:nvSpPr>
          <p:cNvPr id="683" name="Rectangle 683"/>
          <p:cNvSpPr/>
          <p:nvPr/>
        </p:nvSpPr>
        <p:spPr>
          <a:xfrm rot="0" flipH="0" flipV="0">
            <a:off x="4939221" y="6176671"/>
            <a:ext cx="445150" cy="203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9" baseline="0" b="1" i="0" dirty="0" spc="0">
                <a:solidFill>
                  <a:srgbClr val="000000"/>
                </a:solidFill>
                <a:latin typeface="Consolas" pitchFamily="0" charset="1"/>
              </a:rPr>
              <a:t>LAN1</a:t>
            </a:r>
          </a:p>
        </p:txBody>
      </p:sp>
      <p:sp>
        <p:nvSpPr>
          <p:cNvPr id="684" name="Rectangle 684"/>
          <p:cNvSpPr/>
          <p:nvPr/>
        </p:nvSpPr>
        <p:spPr>
          <a:xfrm rot="0" flipH="0" flipV="0">
            <a:off x="6886007" y="5679847"/>
            <a:ext cx="1223060" cy="203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Fa0/0: DHCP</a:t>
            </a:r>
          </a:p>
        </p:txBody>
      </p:sp>
      <p:sp>
        <p:nvSpPr>
          <p:cNvPr id="685" name="Rectangle 685"/>
          <p:cNvSpPr/>
          <p:nvPr/>
        </p:nvSpPr>
        <p:spPr>
          <a:xfrm rot="0" flipH="0" flipV="0">
            <a:off x="3780701" y="4777639"/>
            <a:ext cx="3059781" cy="203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DHC</a:t>
            </a:r>
            <a:r>
              <a:rPr lang="en-US" sz="1599" baseline="0" b="1" i="0" dirty="0" spc="2206">
                <a:solidFill>
                  <a:srgbClr val="C00000"/>
                </a:solidFill>
                <a:latin typeface="Consolas" pitchFamily="0" charset="1"/>
              </a:rPr>
              <a:t>P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Fa0/1: 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  <a:hlinkClick r:id="rId100"/>
              </a:rPr>
              <a:t>192.168.0.1/28</a:t>
            </a:r>
          </a:p>
        </p:txBody>
      </p:sp>
      <p:sp>
        <p:nvSpPr>
          <p:cNvPr id="686" name="Rectangle 686"/>
          <p:cNvSpPr/>
          <p:nvPr/>
        </p:nvSpPr>
        <p:spPr>
          <a:xfrm rot="0" flipH="0" flipV="0">
            <a:off x="3807226" y="5853583"/>
            <a:ext cx="445150" cy="203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DHCP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687" name="Freeform 687">
            <a:hlinkClick r:id="rId100"/>
          </p:cNvPr>
          <p:cNvSpPr/>
          <p:nvPr/>
        </p:nvSpPr>
        <p:spPr>
          <a:xfrm rot="0" flipH="0" flipV="0">
            <a:off x="0" y="0"/>
            <a:ext cx="12188952" cy="6858000"/>
          </a:xfrm>
          <a:custGeom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Freeform 688">
            <a:hlinkClick r:id="rId100"/>
          </p:cNvPr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89" name="Picture 102"/>
          <p:cNvPicPr>
            <a:picLocks noChangeAspect="0" noChangeArrowheads="1"/>
          </p:cNvPicPr>
          <p:nvPr/>
        </p:nvPicPr>
        <p:blipFill>
          <a:blip r:embed="rId6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099495" y="809975"/>
            <a:ext cx="642256" cy="769786"/>
          </a:xfrm>
          <a:prstGeom prst="rect">
            <a:avLst/>
          </a:prstGeom>
          <a:noFill/>
          <a:extLst/>
        </p:spPr>
      </p:pic>
      <p:pic>
        <p:nvPicPr>
          <p:cNvPr id="690" name="Picture 103"/>
          <p:cNvPicPr>
            <a:picLocks noChangeAspect="0" noChangeArrowheads="1"/>
          </p:cNvPicPr>
          <p:nvPr/>
        </p:nvPicPr>
        <p:blipFill>
          <a:blip r:embed="rId6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6233" y="1"/>
            <a:ext cx="995995" cy="471588"/>
          </a:xfrm>
          <a:prstGeom prst="rect">
            <a:avLst/>
          </a:prstGeom>
          <a:noFill/>
          <a:extLst/>
        </p:spPr>
      </p:pic>
      <p:sp>
        <p:nvSpPr>
          <p:cNvPr id="691" name="Freeform 691">
            <a:hlinkClick r:id="rId101"/>
          </p:cNvPr>
          <p:cNvSpPr/>
          <p:nvPr/>
        </p:nvSpPr>
        <p:spPr>
          <a:xfrm rot="0" flipH="0" flipV="0">
            <a:off x="2722145" y="3953932"/>
            <a:ext cx="2526837" cy="845680"/>
          </a:xfrm>
          <a:custGeom>
            <a:pathLst>
              <a:path w="2526837" h="845680">
                <a:moveTo>
                  <a:pt x="0" y="140950"/>
                </a:moveTo>
                <a:cubicBezTo>
                  <a:pt x="0" y="63105"/>
                  <a:pt x="63105" y="0"/>
                  <a:pt x="140950" y="0"/>
                </a:cubicBezTo>
                <a:lnTo>
                  <a:pt x="2385888" y="0"/>
                </a:lnTo>
                <a:cubicBezTo>
                  <a:pt x="2463732" y="0"/>
                  <a:pt x="2526837" y="63105"/>
                  <a:pt x="2526837" y="140950"/>
                </a:cubicBezTo>
                <a:lnTo>
                  <a:pt x="2526837" y="704731"/>
                </a:lnTo>
                <a:cubicBezTo>
                  <a:pt x="2526837" y="782575"/>
                  <a:pt x="2463732" y="845680"/>
                  <a:pt x="2385888" y="845680"/>
                </a:cubicBezTo>
                <a:lnTo>
                  <a:pt x="140950" y="845680"/>
                </a:lnTo>
                <a:cubicBezTo>
                  <a:pt x="63105" y="845680"/>
                  <a:pt x="0" y="782575"/>
                  <a:pt x="0" y="704731"/>
                </a:cubicBezTo>
                <a:close/>
                <a:moveTo>
                  <a:pt x="40973" y="2904068"/>
                </a:moveTo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Freeform 692">
            <a:hlinkClick r:id="rId101"/>
          </p:cNvPr>
          <p:cNvSpPr/>
          <p:nvPr/>
        </p:nvSpPr>
        <p:spPr>
          <a:xfrm rot="0" flipH="0" flipV="1">
            <a:off x="2722145" y="3953932"/>
            <a:ext cx="2526837" cy="845680"/>
          </a:xfrm>
          <a:custGeom>
            <a:pathLst>
              <a:path w="2526837" h="845680">
                <a:moveTo>
                  <a:pt x="0" y="704730"/>
                </a:moveTo>
                <a:cubicBezTo>
                  <a:pt x="0" y="782574"/>
                  <a:pt x="63105" y="845680"/>
                  <a:pt x="140949" y="845680"/>
                </a:cubicBezTo>
                <a:lnTo>
                  <a:pt x="2385888" y="845680"/>
                </a:lnTo>
                <a:cubicBezTo>
                  <a:pt x="2463732" y="845680"/>
                  <a:pt x="2526837" y="782574"/>
                  <a:pt x="2526837" y="704730"/>
                </a:cubicBezTo>
                <a:lnTo>
                  <a:pt x="2526837" y="140949"/>
                </a:lnTo>
                <a:cubicBezTo>
                  <a:pt x="2526837" y="63105"/>
                  <a:pt x="2463732" y="0"/>
                  <a:pt x="2385888" y="0"/>
                </a:cubicBezTo>
                <a:lnTo>
                  <a:pt x="140949" y="0"/>
                </a:lnTo>
                <a:cubicBezTo>
                  <a:pt x="63105" y="0"/>
                  <a:pt x="0" y="63105"/>
                  <a:pt x="0" y="140949"/>
                </a:cubicBezTo>
                <a:close/>
                <a:moveTo>
                  <a:pt x="140949" y="845680"/>
                </a:move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93" name="Picture 693"/>
          <p:cNvPicPr>
            <a:picLocks noChangeAspect="0" noChangeArrowheads="1"/>
          </p:cNvPicPr>
          <p:nvPr/>
        </p:nvPicPr>
        <p:blipFill>
          <a:blip r:embed="rId6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810255" y="5364480"/>
            <a:ext cx="2429255" cy="121920"/>
          </a:xfrm>
          <a:prstGeom prst="rect">
            <a:avLst/>
          </a:prstGeom>
          <a:noFill/>
          <a:extLst/>
        </p:spPr>
      </p:pic>
      <p:sp>
        <p:nvSpPr>
          <p:cNvPr id="694" name="Freeform 694"/>
          <p:cNvSpPr/>
          <p:nvPr/>
        </p:nvSpPr>
        <p:spPr>
          <a:xfrm rot="0" flipH="0" flipV="1">
            <a:off x="2850394" y="5403430"/>
            <a:ext cx="2329174" cy="1"/>
          </a:xfrm>
          <a:custGeom>
            <a:pathLst>
              <a:path w="2329174" h="1">
                <a:moveTo>
                  <a:pt x="0" y="1"/>
                </a:moveTo>
                <a:lnTo>
                  <a:pt x="2329174" y="0"/>
                </a:lnTo>
              </a:path>
            </a:pathLst>
          </a:custGeom>
          <a:noFill/>
          <a:ln w="381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95" name="Picture 546"/>
          <p:cNvPicPr>
            <a:picLocks noChangeAspect="0" noChangeArrowheads="1"/>
          </p:cNvPicPr>
          <p:nvPr/>
        </p:nvPicPr>
        <p:blipFill>
          <a:blip r:embed="rId6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81299" y="5167611"/>
            <a:ext cx="667365" cy="484732"/>
          </a:xfrm>
          <a:prstGeom prst="rect">
            <a:avLst/>
          </a:prstGeom>
          <a:noFill/>
          <a:extLst/>
        </p:spPr>
      </p:pic>
      <p:sp>
        <p:nvSpPr>
          <p:cNvPr id="696" name="Freeform 696"/>
          <p:cNvSpPr/>
          <p:nvPr/>
        </p:nvSpPr>
        <p:spPr>
          <a:xfrm rot="0" flipH="0" flipV="1">
            <a:off x="3163600" y="4894357"/>
            <a:ext cx="1702760" cy="264788"/>
          </a:xfrm>
          <a:custGeom>
            <a:pathLst>
              <a:path w="1702760" h="264788">
                <a:moveTo>
                  <a:pt x="0" y="198591"/>
                </a:moveTo>
                <a:lnTo>
                  <a:pt x="1570368" y="198591"/>
                </a:lnTo>
                <a:lnTo>
                  <a:pt x="1570368" y="264788"/>
                </a:lnTo>
                <a:lnTo>
                  <a:pt x="1702760" y="132393"/>
                </a:lnTo>
                <a:lnTo>
                  <a:pt x="1570368" y="0"/>
                </a:lnTo>
                <a:lnTo>
                  <a:pt x="1570368" y="66196"/>
                </a:lnTo>
                <a:lnTo>
                  <a:pt x="0" y="66196"/>
                </a:lnTo>
                <a:close/>
                <a:moveTo>
                  <a:pt x="66196" y="264788"/>
                </a:moveTo>
              </a:path>
            </a:pathLst>
          </a:custGeom>
          <a:noFill/>
          <a:ln w="38100" cap="flat" cmpd="sng">
            <a:solidFill>
              <a:srgbClr val="0070C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Freeform 697">
            <a:hlinkClick r:id="rId100"/>
          </p:cNvPr>
          <p:cNvSpPr/>
          <p:nvPr/>
        </p:nvSpPr>
        <p:spPr>
          <a:xfrm rot="0" flipH="0" flipV="0">
            <a:off x="5388161" y="4058467"/>
            <a:ext cx="4636372" cy="2479263"/>
          </a:xfrm>
          <a:custGeom>
            <a:pathLst>
              <a:path w="4636372" h="2479263">
                <a:moveTo>
                  <a:pt x="0" y="413218"/>
                </a:moveTo>
                <a:cubicBezTo>
                  <a:pt x="0" y="185004"/>
                  <a:pt x="185004" y="0"/>
                  <a:pt x="413218" y="0"/>
                </a:cubicBezTo>
                <a:lnTo>
                  <a:pt x="4223154" y="0"/>
                </a:lnTo>
                <a:cubicBezTo>
                  <a:pt x="4451368" y="0"/>
                  <a:pt x="4636372" y="185004"/>
                  <a:pt x="4636372" y="413218"/>
                </a:cubicBezTo>
                <a:lnTo>
                  <a:pt x="4636372" y="2066046"/>
                </a:lnTo>
                <a:cubicBezTo>
                  <a:pt x="4636372" y="2294260"/>
                  <a:pt x="4451368" y="2479263"/>
                  <a:pt x="4223154" y="2479263"/>
                </a:cubicBezTo>
                <a:lnTo>
                  <a:pt x="413218" y="2479263"/>
                </a:lnTo>
                <a:cubicBezTo>
                  <a:pt x="185004" y="2479263"/>
                  <a:pt x="0" y="2294260"/>
                  <a:pt x="0" y="2066046"/>
                </a:cubicBezTo>
                <a:close/>
                <a:moveTo>
                  <a:pt x="-3001846" y="2799533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Freeform 698">
            <a:hlinkClick r:id="rId100"/>
          </p:cNvPr>
          <p:cNvSpPr/>
          <p:nvPr/>
        </p:nvSpPr>
        <p:spPr>
          <a:xfrm rot="0" flipH="0" flipV="1">
            <a:off x="5388161" y="4058467"/>
            <a:ext cx="4636371" cy="2479263"/>
          </a:xfrm>
          <a:custGeom>
            <a:pathLst>
              <a:path w="4636371" h="2479263">
                <a:moveTo>
                  <a:pt x="0" y="2066045"/>
                </a:moveTo>
                <a:cubicBezTo>
                  <a:pt x="0" y="2294259"/>
                  <a:pt x="185003" y="2479263"/>
                  <a:pt x="413217" y="2479263"/>
                </a:cubicBezTo>
                <a:lnTo>
                  <a:pt x="4223154" y="2479263"/>
                </a:lnTo>
                <a:cubicBezTo>
                  <a:pt x="4451367" y="2479263"/>
                  <a:pt x="4636371" y="2294259"/>
                  <a:pt x="4636371" y="2066045"/>
                </a:cubicBezTo>
                <a:lnTo>
                  <a:pt x="4636371" y="413217"/>
                </a:lnTo>
                <a:cubicBezTo>
                  <a:pt x="4636371" y="185004"/>
                  <a:pt x="4451367" y="0"/>
                  <a:pt x="4223154" y="0"/>
                </a:cubicBezTo>
                <a:lnTo>
                  <a:pt x="413217" y="0"/>
                </a:lnTo>
                <a:cubicBezTo>
                  <a:pt x="185003" y="0"/>
                  <a:pt x="0" y="185004"/>
                  <a:pt x="0" y="413217"/>
                </a:cubicBezTo>
                <a:close/>
                <a:moveTo>
                  <a:pt x="413217" y="2479263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Freeform 699">
            <a:hlinkClick r:id="rId102"/>
          </p:cNvPr>
          <p:cNvSpPr/>
          <p:nvPr/>
        </p:nvSpPr>
        <p:spPr>
          <a:xfrm rot="0" flipH="0" flipV="1">
            <a:off x="5528042" y="5572699"/>
            <a:ext cx="4394892" cy="489435"/>
          </a:xfrm>
          <a:custGeom>
            <a:pathLst>
              <a:path w="4394892" h="489435">
                <a:moveTo>
                  <a:pt x="0" y="244717"/>
                </a:moveTo>
                <a:cubicBezTo>
                  <a:pt x="0" y="379871"/>
                  <a:pt x="983830" y="489435"/>
                  <a:pt x="2197446" y="489435"/>
                </a:cubicBezTo>
                <a:cubicBezTo>
                  <a:pt x="3411062" y="489435"/>
                  <a:pt x="4394892" y="379871"/>
                  <a:pt x="4394892" y="244717"/>
                </a:cubicBezTo>
                <a:cubicBezTo>
                  <a:pt x="4394892" y="109563"/>
                  <a:pt x="3411062" y="0"/>
                  <a:pt x="2197446" y="0"/>
                </a:cubicBezTo>
                <a:cubicBezTo>
                  <a:pt x="983830" y="0"/>
                  <a:pt x="0" y="109563"/>
                  <a:pt x="0" y="244717"/>
                </a:cubicBezTo>
                <a:close/>
                <a:moveTo>
                  <a:pt x="244717" y="489435"/>
                </a:move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00" name="Picture 700">
            <a:hlinkClick r:id="rId103"/>
          </p:cNvPr>
          <p:cNvPicPr>
            <a:picLocks noChangeAspect="0" noChangeArrowheads="1"/>
          </p:cNvPicPr>
          <p:nvPr/>
        </p:nvPicPr>
        <p:blipFill>
          <a:blip r:embed="rId7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666232" y="5446776"/>
            <a:ext cx="3758184" cy="146304"/>
          </a:xfrm>
          <a:prstGeom prst="rect">
            <a:avLst/>
          </a:prstGeom>
          <a:noFill/>
          <a:extLst/>
        </p:spPr>
      </p:pic>
      <p:sp>
        <p:nvSpPr>
          <p:cNvPr id="701" name="Freeform 701">
            <a:hlinkClick r:id="rId103"/>
          </p:cNvPr>
          <p:cNvSpPr/>
          <p:nvPr/>
        </p:nvSpPr>
        <p:spPr>
          <a:xfrm rot="0" flipH="0" flipV="1">
            <a:off x="5707810" y="5483195"/>
            <a:ext cx="3656323" cy="26421"/>
          </a:xfrm>
          <a:custGeom>
            <a:pathLst>
              <a:path w="3656323" h="26421">
                <a:moveTo>
                  <a:pt x="0" y="26421"/>
                </a:moveTo>
                <a:lnTo>
                  <a:pt x="3656323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02" name="Picture 702">
            <a:hlinkClick r:id="rId104"/>
          </p:cNvPr>
          <p:cNvPicPr>
            <a:picLocks noChangeAspect="0" noChangeArrowheads="1"/>
          </p:cNvPicPr>
          <p:nvPr/>
        </p:nvPicPr>
        <p:blipFill>
          <a:blip r:embed="rId7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666232" y="5041392"/>
            <a:ext cx="2276855" cy="121920"/>
          </a:xfrm>
          <a:prstGeom prst="rect">
            <a:avLst/>
          </a:prstGeom>
          <a:noFill/>
          <a:extLst/>
        </p:spPr>
      </p:pic>
      <p:sp>
        <p:nvSpPr>
          <p:cNvPr id="703" name="Freeform 703">
            <a:hlinkClick r:id="rId104"/>
          </p:cNvPr>
          <p:cNvSpPr/>
          <p:nvPr/>
        </p:nvSpPr>
        <p:spPr>
          <a:xfrm rot="0" flipH="0" flipV="1">
            <a:off x="5707810" y="5079038"/>
            <a:ext cx="2174657" cy="1"/>
          </a:xfrm>
          <a:custGeom>
            <a:pathLst>
              <a:path w="2174657" h="1">
                <a:moveTo>
                  <a:pt x="0" y="1"/>
                </a:moveTo>
                <a:lnTo>
                  <a:pt x="2174657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Rectangle 704"/>
          <p:cNvSpPr/>
          <p:nvPr/>
        </p:nvSpPr>
        <p:spPr>
          <a:xfrm rot="0" flipH="0" flipV="0">
            <a:off x="597673" y="870205"/>
            <a:ext cx="10149534" cy="29041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Cum func</a:t>
            </a:r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ioneaz</a:t>
            </a:r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 iptables</a:t>
            </a:r>
          </a:p>
          <a:p>
            <a:pPr marL="0">
              <a:lnSpc>
                <a:spcPts val="5297"/>
              </a:lnSpc>
            </a:pPr>
            <a:r>
              <a:rPr lang="en-US" sz="2400" baseline="0" b="0" i="0" dirty="0" spc="95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La întâlnirea unui pachet, acesta este evaluat secven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ial conform </a:t>
            </a:r>
          </a:p>
          <a:p>
            <a:pPr marL="228599">
              <a:lnSpc>
                <a:spcPts val="2616"/>
              </a:lnSpc>
            </a:pP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fiec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rei reguli dintr-un lan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</a:p>
          <a:p>
            <a:pPr marL="0">
              <a:lnSpc>
                <a:spcPts val="3600"/>
              </a:lnSpc>
            </a:pPr>
            <a:r>
              <a:rPr lang="en-US" sz="2400" baseline="0" b="0" i="0" dirty="0" spc="95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Dac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 se face matc</a:t>
            </a:r>
            <a:r>
              <a:rPr lang="en-US" sz="2400" baseline="0" b="0" i="0" dirty="0" spc="813">
                <a:solidFill>
                  <a:srgbClr val="000000"/>
                </a:solidFill>
                <a:latin typeface="Arial" pitchFamily="0" charset="1"/>
              </a:rPr>
              <a:t>h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pe o regul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 cu un targe</a:t>
            </a:r>
            <a:r>
              <a:rPr lang="en-US" sz="2400" baseline="0" b="0" i="0" dirty="0" spc="810">
                <a:solidFill>
                  <a:srgbClr val="000000"/>
                </a:solidFill>
                <a:latin typeface="Arial" pitchFamily="0" charset="1"/>
              </a:rPr>
              <a:t>t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ACCEPT sau DROP, </a:t>
            </a:r>
          </a:p>
          <a:p>
            <a:pPr marL="228599">
              <a:lnSpc>
                <a:spcPts val="2592"/>
              </a:lnSpc>
            </a:pP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procesarea se termin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ș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i pachetul este acceptat sau aruncat</a:t>
            </a:r>
          </a:p>
          <a:p>
            <a:pPr marL="0">
              <a:lnSpc>
                <a:spcPts val="3599"/>
              </a:lnSpc>
            </a:pPr>
            <a:r>
              <a:rPr lang="en-US" sz="2400" baseline="0" b="0" i="0" dirty="0" spc="95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Ce se întâmpl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 dac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 nu se face matc</a:t>
            </a:r>
            <a:r>
              <a:rPr lang="en-US" sz="2400" baseline="0" b="0" i="0" dirty="0" spc="813">
                <a:solidFill>
                  <a:srgbClr val="000000"/>
                </a:solidFill>
                <a:latin typeface="Arial" pitchFamily="0" charset="1"/>
              </a:rPr>
              <a:t>h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pe nicio regul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?</a:t>
            </a:r>
          </a:p>
        </p:txBody>
      </p:sp>
      <p:sp>
        <p:nvSpPr>
          <p:cNvPr id="705" name="Rectangle 705"/>
          <p:cNvSpPr/>
          <p:nvPr/>
        </p:nvSpPr>
        <p:spPr>
          <a:xfrm rot="0" flipH="0" flipV="0">
            <a:off x="597673" y="6444997"/>
            <a:ext cx="11048106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866552" algn="l"/>
              </a:tabLst>
            </a:pPr>
            <a:r>
              <a:rPr lang="en-US" sz="1200" baseline="0" b="0" i="0" dirty="0" spc="0">
                <a:solidFill>
                  <a:srgbClr val="898989"/>
                </a:solidFill>
                <a:latin typeface="Arial" pitchFamily="0" charset="1"/>
              </a:rPr>
              <a:t>11/8/23	26</a:t>
            </a:r>
          </a:p>
        </p:txBody>
      </p:sp>
      <p:sp>
        <p:nvSpPr>
          <p:cNvPr id="706" name="Rectangle 706"/>
          <p:cNvSpPr/>
          <p:nvPr/>
        </p:nvSpPr>
        <p:spPr>
          <a:xfrm rot="0" flipH="0" flipV="0">
            <a:off x="3080689" y="4128618"/>
            <a:ext cx="1810308" cy="4919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1275"/>
            <a:r>
              <a:rPr lang="en-US" sz="1599" baseline="0" b="0" i="0" dirty="0" spc="0">
                <a:solidFill>
                  <a:srgbClr val="000000"/>
                </a:solidFill>
                <a:latin typeface="Calibri" pitchFamily="0" charset="1"/>
              </a:rPr>
              <a:t>IP Sursă: </a:t>
            </a:r>
            <a:r>
              <a:rPr lang="en-US" sz="1599" baseline="0" b="0" i="0" dirty="0" spc="0">
                <a:solidFill>
                  <a:srgbClr val="000000"/>
                </a:solidFill>
                <a:latin typeface="Calibri" pitchFamily="0" charset="1"/>
                <a:hlinkClick r:id="rId105"/>
              </a:rPr>
              <a:t>192.168.0.1</a:t>
            </a:r>
          </a:p>
          <a:p>
            <a:pPr marL="0">
              <a:lnSpc>
                <a:spcPts val="1919"/>
              </a:lnSpc>
            </a:pPr>
            <a:r>
              <a:rPr lang="en-US" sz="1599" baseline="0" b="0" i="0" dirty="0" spc="0">
                <a:solidFill>
                  <a:srgbClr val="000000"/>
                </a:solidFill>
                <a:latin typeface="Calibri" pitchFamily="0" charset="1"/>
              </a:rPr>
              <a:t>IP Destinație: </a:t>
            </a:r>
            <a:r>
              <a:rPr lang="en-US" sz="1599" baseline="0" b="0" i="0" dirty="0" spc="0">
                <a:solidFill>
                  <a:srgbClr val="000000"/>
                </a:solidFill>
                <a:latin typeface="Calibri" pitchFamily="0" charset="1"/>
                <a:hlinkClick r:id="rId101"/>
              </a:rPr>
              <a:t>10.0.0.6</a:t>
            </a:r>
          </a:p>
        </p:txBody>
      </p:sp>
      <p:sp>
        <p:nvSpPr>
          <p:cNvPr id="707" name="Rectangle 707"/>
          <p:cNvSpPr/>
          <p:nvPr/>
        </p:nvSpPr>
        <p:spPr>
          <a:xfrm rot="0" flipH="0" flipV="0">
            <a:off x="5600630" y="4213759"/>
            <a:ext cx="2558455" cy="85199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99" baseline="0" b="0" i="0" dirty="0" spc="0">
                <a:solidFill>
                  <a:srgbClr val="000000"/>
                </a:solidFill>
                <a:latin typeface="Calibri" pitchFamily="0" charset="1"/>
              </a:rPr>
              <a:t>Tabelă: filter</a:t>
            </a:r>
          </a:p>
          <a:p>
            <a:pPr marL="0">
              <a:lnSpc>
                <a:spcPts val="1704"/>
              </a:lnSpc>
            </a:pPr>
            <a:r>
              <a:rPr lang="en-US" sz="1399" baseline="0" b="0" i="0" dirty="0" spc="0">
                <a:solidFill>
                  <a:srgbClr val="000000"/>
                </a:solidFill>
                <a:latin typeface="Calibri" pitchFamily="0" charset="1"/>
              </a:rPr>
              <a:t>Lanț: FORWARD</a:t>
            </a:r>
          </a:p>
          <a:p>
            <a:pPr marL="98425">
              <a:lnSpc>
                <a:spcPts val="3295"/>
              </a:lnSpc>
            </a:pPr>
            <a:r>
              <a:rPr lang="en-US" sz="1399" baseline="0" b="0" i="0" dirty="0" spc="0">
                <a:solidFill>
                  <a:srgbClr val="000000"/>
                </a:solidFill>
                <a:latin typeface="Consolas" pitchFamily="0" charset="1"/>
              </a:rPr>
              <a:t>–s </a:t>
            </a:r>
            <a:r>
              <a:rPr lang="en-US" sz="1399" baseline="0" b="0" i="0" dirty="0" spc="0">
                <a:solidFill>
                  <a:srgbClr val="000000"/>
                </a:solidFill>
                <a:latin typeface="Consolas" pitchFamily="0" charset="1"/>
                <a:hlinkClick r:id="rId104"/>
              </a:rPr>
              <a:t>192.168.0.5</a:t>
            </a:r>
            <a:r>
              <a:rPr lang="en-US" sz="1399" baseline="0" b="0" i="0" dirty="0" spc="0">
                <a:solidFill>
                  <a:srgbClr val="000000"/>
                </a:solidFill>
                <a:latin typeface="Consolas" pitchFamily="0" charset="1"/>
              </a:rPr>
              <a:t> –j DRO</a:t>
            </a:r>
            <a:r>
              <a:rPr lang="en-US" sz="1399" baseline="0" b="0" i="0" dirty="0" spc="1555">
                <a:solidFill>
                  <a:srgbClr val="000000"/>
                </a:solidFill>
                <a:latin typeface="Consolas" pitchFamily="0" charset="1"/>
              </a:rPr>
              <a:t>P </a:t>
            </a:r>
          </a:p>
        </p:txBody>
      </p:sp>
      <p:sp>
        <p:nvSpPr>
          <p:cNvPr id="708" name="Rectangle 708"/>
          <p:cNvSpPr/>
          <p:nvPr/>
        </p:nvSpPr>
        <p:spPr>
          <a:xfrm rot="0" flipH="0" flipV="0">
            <a:off x="5699055" y="5317719"/>
            <a:ext cx="3641115" cy="1777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99" baseline="0" b="0" i="0" dirty="0" spc="0">
                <a:solidFill>
                  <a:srgbClr val="000000"/>
                </a:solidFill>
                <a:latin typeface="Consolas" pitchFamily="0" charset="1"/>
              </a:rPr>
              <a:t>–s </a:t>
            </a:r>
            <a:r>
              <a:rPr lang="en-US" sz="1399" baseline="0" b="0" i="0" dirty="0" spc="0">
                <a:solidFill>
                  <a:srgbClr val="000000"/>
                </a:solidFill>
                <a:latin typeface="Consolas" pitchFamily="0" charset="1"/>
                <a:hlinkClick r:id="rId105"/>
              </a:rPr>
              <a:t>192.168.0.1</a:t>
            </a:r>
            <a:r>
              <a:rPr lang="en-US" sz="1399" baseline="0" b="0" i="0" dirty="0" spc="0">
                <a:solidFill>
                  <a:srgbClr val="000000"/>
                </a:solidFill>
                <a:latin typeface="Consolas" pitchFamily="0" charset="1"/>
              </a:rPr>
              <a:t> –d </a:t>
            </a:r>
            <a:r>
              <a:rPr lang="en-US" sz="1399" baseline="0" b="0" i="0" dirty="0" spc="0">
                <a:solidFill>
                  <a:srgbClr val="000000"/>
                </a:solidFill>
                <a:latin typeface="Consolas" pitchFamily="0" charset="1"/>
                <a:hlinkClick r:id="rId103"/>
              </a:rPr>
              <a:t>10.0.0.0/30</a:t>
            </a:r>
            <a:r>
              <a:rPr lang="en-US" sz="1399" baseline="0" b="0" i="0" dirty="0" spc="0">
                <a:solidFill>
                  <a:srgbClr val="000000"/>
                </a:solidFill>
                <a:latin typeface="Consolas" pitchFamily="0" charset="1"/>
              </a:rPr>
              <a:t> –j DROP</a:t>
            </a:r>
          </a:p>
        </p:txBody>
      </p:sp>
      <p:sp>
        <p:nvSpPr>
          <p:cNvPr id="709" name="Rectangle 709"/>
          <p:cNvSpPr/>
          <p:nvPr/>
        </p:nvSpPr>
        <p:spPr>
          <a:xfrm rot="0" flipH="0" flipV="0">
            <a:off x="5600630" y="5750535"/>
            <a:ext cx="4133248" cy="5953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99" baseline="0" b="0" i="0" dirty="0" spc="0">
                <a:solidFill>
                  <a:srgbClr val="000000"/>
                </a:solidFill>
                <a:latin typeface="Consolas" pitchFamily="0" charset="1"/>
              </a:rPr>
              <a:t>–s </a:t>
            </a:r>
            <a:r>
              <a:rPr lang="en-US" sz="1399" baseline="0" b="0" i="0" dirty="0" spc="0">
                <a:solidFill>
                  <a:srgbClr val="000000"/>
                </a:solidFill>
                <a:latin typeface="Consolas" pitchFamily="0" charset="1"/>
                <a:hlinkClick r:id="rId100"/>
              </a:rPr>
              <a:t>192.168.0.0/24</a:t>
            </a:r>
            <a:r>
              <a:rPr lang="en-US" sz="1399" baseline="0" b="0" i="0" dirty="0" spc="0">
                <a:solidFill>
                  <a:srgbClr val="000000"/>
                </a:solidFill>
                <a:latin typeface="Consolas" pitchFamily="0" charset="1"/>
              </a:rPr>
              <a:t> –d </a:t>
            </a:r>
            <a:r>
              <a:rPr lang="en-US" sz="1399" baseline="0" b="0" i="0" dirty="0" spc="0">
                <a:solidFill>
                  <a:srgbClr val="000000"/>
                </a:solidFill>
                <a:latin typeface="Consolas" pitchFamily="0" charset="1"/>
                <a:hlinkClick r:id="rId102"/>
              </a:rPr>
              <a:t>10.0.0.4/30</a:t>
            </a:r>
            <a:r>
              <a:rPr lang="en-US" sz="1399" baseline="0" b="0" i="0" dirty="0" spc="0">
                <a:solidFill>
                  <a:srgbClr val="000000"/>
                </a:solidFill>
                <a:latin typeface="Consolas" pitchFamily="0" charset="1"/>
              </a:rPr>
              <a:t> –j ACCEPT</a:t>
            </a:r>
          </a:p>
          <a:p>
            <a:pPr marL="98425">
              <a:lnSpc>
                <a:spcPts val="3287"/>
              </a:lnSpc>
            </a:pPr>
            <a:r>
              <a:rPr lang="en-US" sz="1399" baseline="0" b="0" i="0" dirty="0" spc="0">
                <a:solidFill>
                  <a:srgbClr val="000000"/>
                </a:solidFill>
                <a:latin typeface="Consolas" pitchFamily="0" charset="1"/>
              </a:rPr>
              <a:t>–s </a:t>
            </a:r>
            <a:r>
              <a:rPr lang="en-US" sz="1399" baseline="0" b="0" i="0" dirty="0" spc="0">
                <a:solidFill>
                  <a:srgbClr val="000000"/>
                </a:solidFill>
                <a:latin typeface="Consolas" pitchFamily="0" charset="1"/>
                <a:hlinkClick r:id="rId100"/>
              </a:rPr>
              <a:t>192.168.0.0/24</a:t>
            </a:r>
            <a:r>
              <a:rPr lang="en-US" sz="1399" baseline="0" b="0" i="0" dirty="0" spc="0">
                <a:solidFill>
                  <a:srgbClr val="000000"/>
                </a:solidFill>
                <a:latin typeface="Consolas" pitchFamily="0" charset="1"/>
              </a:rPr>
              <a:t> –j ACCEPT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710" name="Freeform 710"/>
          <p:cNvSpPr/>
          <p:nvPr/>
        </p:nvSpPr>
        <p:spPr>
          <a:xfrm rot="0" flipH="0" flipV="0">
            <a:off x="0" y="0"/>
            <a:ext cx="12188952" cy="6858000"/>
          </a:xfrm>
          <a:custGeom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Freeform 711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12" name="Picture 102"/>
          <p:cNvPicPr>
            <a:picLocks noChangeAspect="0" noChangeArrowheads="1"/>
          </p:cNvPicPr>
          <p:nvPr/>
        </p:nvPicPr>
        <p:blipFill>
          <a:blip r:embed="rId7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099495" y="809975"/>
            <a:ext cx="642256" cy="769786"/>
          </a:xfrm>
          <a:prstGeom prst="rect">
            <a:avLst/>
          </a:prstGeom>
          <a:noFill/>
          <a:extLst/>
        </p:spPr>
      </p:pic>
      <p:pic>
        <p:nvPicPr>
          <p:cNvPr id="713" name="Picture 103"/>
          <p:cNvPicPr>
            <a:picLocks noChangeAspect="0" noChangeArrowheads="1"/>
          </p:cNvPicPr>
          <p:nvPr/>
        </p:nvPicPr>
        <p:blipFill>
          <a:blip r:embed="rId7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6233" y="1"/>
            <a:ext cx="995995" cy="471588"/>
          </a:xfrm>
          <a:prstGeom prst="rect">
            <a:avLst/>
          </a:prstGeom>
          <a:noFill/>
          <a:extLst/>
        </p:spPr>
      </p:pic>
      <p:pic>
        <p:nvPicPr>
          <p:cNvPr id="714" name="Picture 714"/>
          <p:cNvPicPr>
            <a:picLocks noChangeAspect="0" noChangeArrowheads="1"/>
          </p:cNvPicPr>
          <p:nvPr/>
        </p:nvPicPr>
        <p:blipFill>
          <a:blip r:embed="rId7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399908" y="4273171"/>
            <a:ext cx="2616198" cy="2584829"/>
          </a:xfrm>
          <a:prstGeom prst="rect">
            <a:avLst/>
          </a:prstGeom>
          <a:noFill/>
          <a:extLst/>
        </p:spPr>
      </p:pic>
      <p:sp>
        <p:nvSpPr>
          <p:cNvPr id="715" name="Rectangle 715"/>
          <p:cNvSpPr/>
          <p:nvPr/>
        </p:nvSpPr>
        <p:spPr>
          <a:xfrm rot="0" flipH="0" flipV="0">
            <a:off x="597673" y="870205"/>
            <a:ext cx="10730596" cy="36442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Politici iptables</a:t>
            </a:r>
          </a:p>
          <a:p>
            <a:pPr marL="0">
              <a:lnSpc>
                <a:spcPts val="5297"/>
              </a:lnSpc>
            </a:pPr>
            <a:r>
              <a:rPr lang="en-US" sz="2400" baseline="0" b="0" i="0" dirty="0" spc="95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Fiecare lan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 predefinit are o politic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 implicit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</a:p>
          <a:p>
            <a:pPr marL="457199">
              <a:lnSpc>
                <a:spcPts val="2710"/>
              </a:lnSpc>
            </a:pPr>
            <a:r>
              <a:rPr lang="en-US" sz="1999" baseline="0" b="0" i="0" dirty="0" spc="110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Lan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urile create de utilizator NU pot avea politic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 implicit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</a:p>
          <a:p>
            <a:pPr marL="0">
              <a:lnSpc>
                <a:spcPts val="3505"/>
              </a:lnSpc>
            </a:pPr>
            <a:r>
              <a:rPr lang="en-US" sz="2400" baseline="0" b="0" i="0" dirty="0" spc="95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Politica este ac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iunea implicat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 (</a:t>
            </a:r>
            <a:r>
              <a:rPr lang="en-US" sz="2400" baseline="0" b="0" i="1" dirty="0" spc="0">
                <a:solidFill>
                  <a:srgbClr val="000000"/>
                </a:solidFill>
                <a:latin typeface="Arial" pitchFamily="0" charset="1"/>
              </a:rPr>
              <a:t>target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) ce este aleas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 pentru fiecare </a:t>
            </a:r>
          </a:p>
          <a:p>
            <a:pPr marL="228599">
              <a:lnSpc>
                <a:spcPts val="2592"/>
              </a:lnSpc>
            </a:pP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pachet ce nu g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se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ș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te o regul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 în cadrul lan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ului (</a:t>
            </a:r>
            <a:r>
              <a:rPr lang="en-US" sz="2400" baseline="0" b="0" i="1" dirty="0" spc="0">
                <a:solidFill>
                  <a:srgbClr val="000000"/>
                </a:solidFill>
                <a:latin typeface="Arial" pitchFamily="0" charset="1"/>
              </a:rPr>
              <a:t>match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)</a:t>
            </a:r>
          </a:p>
          <a:p>
            <a:pPr marL="0">
              <a:lnSpc>
                <a:spcPts val="3599"/>
              </a:lnSpc>
            </a:pPr>
            <a:r>
              <a:rPr lang="en-US" sz="2400" baseline="0" b="0" i="0" dirty="0" spc="95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Politicile implicite sunt </a:t>
            </a:r>
            <a:r>
              <a:rPr lang="en-US" sz="2400" baseline="0" b="1" i="0" dirty="0" spc="0">
                <a:solidFill>
                  <a:srgbClr val="000000"/>
                </a:solidFill>
                <a:latin typeface="Arial" pitchFamily="0" charset="1"/>
              </a:rPr>
              <a:t>ACCEPT</a:t>
            </a:r>
          </a:p>
          <a:p>
            <a:pPr marL="0">
              <a:lnSpc>
                <a:spcPts val="3600"/>
              </a:lnSpc>
            </a:pPr>
            <a:r>
              <a:rPr lang="en-US" sz="2400" baseline="0" b="0" i="0" dirty="0" spc="95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Politica unui lan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 poate fi modificat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:</a:t>
            </a:r>
          </a:p>
          <a:p>
            <a:pPr marL="457199">
              <a:lnSpc>
                <a:spcPts val="2228"/>
              </a:lnSpc>
            </a:pPr>
            <a:r>
              <a:rPr lang="en-US" sz="1599" baseline="0" b="0" i="0" dirty="0" spc="1240">
                <a:solidFill>
                  <a:srgbClr val="C00000"/>
                </a:solidFill>
                <a:latin typeface="Arial" pitchFamily="0" charset="1"/>
              </a:rPr>
              <a:t>•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iptable</a:t>
            </a:r>
            <a:r>
              <a:rPr lang="en-US" sz="1599" baseline="0" b="1" i="0" dirty="0" spc="869">
                <a:solidFill>
                  <a:srgbClr val="C00000"/>
                </a:solidFill>
                <a:latin typeface="Consolas" pitchFamily="0" charset="1"/>
              </a:rPr>
              <a:t>s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–P FORWARD DROP</a:t>
            </a:r>
          </a:p>
        </p:txBody>
      </p:sp>
      <p:sp>
        <p:nvSpPr>
          <p:cNvPr id="716" name="Rectangle 716"/>
          <p:cNvSpPr/>
          <p:nvPr/>
        </p:nvSpPr>
        <p:spPr>
          <a:xfrm rot="0" flipH="0" flipV="0">
            <a:off x="597673" y="6444997"/>
            <a:ext cx="11047293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872902" algn="l"/>
              </a:tabLst>
            </a:pPr>
            <a:r>
              <a:rPr lang="en-US" sz="1200" baseline="0" b="0" i="0" dirty="0" spc="0">
                <a:solidFill>
                  <a:srgbClr val="898989"/>
                </a:solidFill>
                <a:latin typeface="Arial" pitchFamily="0" charset="1"/>
              </a:rPr>
              <a:t>11/8/23	27</a:t>
            </a:r>
          </a:p>
        </p:txBody>
      </p:sp>
      <p:sp>
        <p:nvSpPr>
          <p:cNvPr id="717" name="Rectangle 717"/>
          <p:cNvSpPr/>
          <p:nvPr/>
        </p:nvSpPr>
        <p:spPr>
          <a:xfrm rot="-273022" flipH="0" flipV="0">
            <a:off x="8428486" y="5192993"/>
            <a:ext cx="477519" cy="2432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68" baseline="0" b="0" i="0" dirty="0" spc="0">
                <a:ln w="5587">
                  <a:solidFill>
                    <a:srgbClr val="C0504D"/>
                  </a:solidFill>
                  <a:prstDash val="solid"/>
                </a:ln>
                <a:solidFill>
                  <a:srgbClr val="C0504D"/>
                </a:solidFill>
                <a:latin typeface="Calibri Light" pitchFamily="0" charset="1"/>
              </a:rPr>
              <a:t>D</a:t>
            </a:r>
            <a:r>
              <a:rPr lang="en-US" sz="1568" baseline="0" b="0" i="0" dirty="0" spc="0">
                <a:ln w="5587">
                  <a:solidFill>
                    <a:srgbClr val="C0504D"/>
                  </a:solidFill>
                  <a:prstDash val="solid"/>
                </a:ln>
                <a:solidFill>
                  <a:srgbClr val="C0504D"/>
                </a:solidFill>
                <a:latin typeface="Calibri Light" pitchFamily="0" charset="1"/>
              </a:rPr>
              <a:t>R</a:t>
            </a:r>
            <a:r>
              <a:rPr lang="en-US" sz="1568" baseline="0" b="0" i="0" dirty="0" spc="0">
                <a:ln w="5587">
                  <a:solidFill>
                    <a:srgbClr val="C0504D"/>
                  </a:solidFill>
                  <a:prstDash val="solid"/>
                </a:ln>
                <a:solidFill>
                  <a:srgbClr val="C0504D"/>
                </a:solidFill>
                <a:latin typeface="Calibri Light" pitchFamily="0" charset="1"/>
              </a:rPr>
              <a:t>O</a:t>
            </a:r>
            <a:r>
              <a:rPr lang="en-US" sz="1568" baseline="0" b="0" i="0" dirty="0" spc="0">
                <a:ln w="5587">
                  <a:solidFill>
                    <a:srgbClr val="C0504D"/>
                  </a:solidFill>
                  <a:prstDash val="solid"/>
                </a:ln>
                <a:solidFill>
                  <a:srgbClr val="C0504D"/>
                </a:solidFill>
                <a:latin typeface="Calibri Light" pitchFamily="0" charset="1"/>
              </a:rPr>
              <a:t>P</a:t>
            </a:r>
          </a:p>
        </p:txBody>
      </p:sp>
      <p:sp>
        <p:nvSpPr>
          <p:cNvPr id="718" name="Rectangle 718"/>
          <p:cNvSpPr/>
          <p:nvPr/>
        </p:nvSpPr>
        <p:spPr>
          <a:xfrm rot="-374184" flipH="0" flipV="0">
            <a:off x="8339204" y="4719529"/>
            <a:ext cx="651763" cy="2432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68" baseline="0" b="0" i="0" dirty="0" spc="0">
                <a:ln w="5587">
                  <a:solidFill>
                    <a:srgbClr val="548235"/>
                  </a:solidFill>
                  <a:prstDash val="solid"/>
                </a:ln>
                <a:solidFill>
                  <a:srgbClr val="548235"/>
                </a:solidFill>
                <a:latin typeface="Calibri Light" pitchFamily="0" charset="1"/>
              </a:rPr>
              <a:t>A</a:t>
            </a:r>
            <a:r>
              <a:rPr lang="en-US" sz="1568" baseline="0" b="0" i="0" dirty="0" spc="0">
                <a:ln w="5587">
                  <a:solidFill>
                    <a:srgbClr val="548235"/>
                  </a:solidFill>
                  <a:prstDash val="solid"/>
                </a:ln>
                <a:solidFill>
                  <a:srgbClr val="548235"/>
                </a:solidFill>
                <a:latin typeface="Calibri Light" pitchFamily="0" charset="1"/>
              </a:rPr>
              <a:t>CC</a:t>
            </a:r>
            <a:r>
              <a:rPr lang="en-US" sz="1568" baseline="0" b="0" i="0" dirty="0" spc="0">
                <a:ln w="5587">
                  <a:solidFill>
                    <a:srgbClr val="548235"/>
                  </a:solidFill>
                  <a:prstDash val="solid"/>
                </a:ln>
                <a:solidFill>
                  <a:srgbClr val="548235"/>
                </a:solidFill>
                <a:latin typeface="Calibri Light" pitchFamily="0" charset="1"/>
              </a:rPr>
              <a:t>E</a:t>
            </a:r>
            <a:r>
              <a:rPr lang="en-US" sz="1568" baseline="0" b="0" i="0" dirty="0" spc="0">
                <a:ln w="5587">
                  <a:solidFill>
                    <a:srgbClr val="548235"/>
                  </a:solidFill>
                  <a:prstDash val="solid"/>
                </a:ln>
                <a:solidFill>
                  <a:srgbClr val="548235"/>
                </a:solidFill>
                <a:latin typeface="Calibri Light" pitchFamily="0" charset="1"/>
              </a:rPr>
              <a:t>P</a:t>
            </a:r>
            <a:r>
              <a:rPr lang="en-US" sz="1568" baseline="0" b="0" i="0" dirty="0" spc="0">
                <a:ln w="5587">
                  <a:solidFill>
                    <a:srgbClr val="548235"/>
                  </a:solidFill>
                  <a:prstDash val="solid"/>
                </a:ln>
                <a:solidFill>
                  <a:srgbClr val="548235"/>
                </a:solidFill>
                <a:latin typeface="Calibri Light" pitchFamily="0" charset="1"/>
              </a:rPr>
              <a:t>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719" name="Freeform 719">
            <a:hlinkClick r:id="rId100"/>
          </p:cNvPr>
          <p:cNvSpPr/>
          <p:nvPr/>
        </p:nvSpPr>
        <p:spPr>
          <a:xfrm rot="0" flipH="0" flipV="0">
            <a:off x="0" y="0"/>
            <a:ext cx="12188952" cy="6858000"/>
          </a:xfrm>
          <a:custGeom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Freeform 720">
            <a:hlinkClick r:id="rId100"/>
          </p:cNvPr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21" name="Picture 102"/>
          <p:cNvPicPr>
            <a:picLocks noChangeAspect="0" noChangeArrowheads="1"/>
          </p:cNvPicPr>
          <p:nvPr/>
        </p:nvPicPr>
        <p:blipFill>
          <a:blip r:embed="rId7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099495" y="809975"/>
            <a:ext cx="642256" cy="769786"/>
          </a:xfrm>
          <a:prstGeom prst="rect">
            <a:avLst/>
          </a:prstGeom>
          <a:noFill/>
          <a:extLst/>
        </p:spPr>
      </p:pic>
      <p:pic>
        <p:nvPicPr>
          <p:cNvPr id="722" name="Picture 103"/>
          <p:cNvPicPr>
            <a:picLocks noChangeAspect="0" noChangeArrowheads="1"/>
          </p:cNvPicPr>
          <p:nvPr/>
        </p:nvPicPr>
        <p:blipFill>
          <a:blip r:embed="rId7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6233" y="1"/>
            <a:ext cx="995995" cy="471588"/>
          </a:xfrm>
          <a:prstGeom prst="rect">
            <a:avLst/>
          </a:prstGeom>
          <a:noFill/>
          <a:extLst/>
        </p:spPr>
      </p:pic>
      <p:sp>
        <p:nvSpPr>
          <p:cNvPr id="723" name="Rectangle 723"/>
          <p:cNvSpPr/>
          <p:nvPr/>
        </p:nvSpPr>
        <p:spPr>
          <a:xfrm rot="0" flipH="0" flipV="0">
            <a:off x="597673" y="870205"/>
            <a:ext cx="10372749" cy="465927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Exerci</a:t>
            </a:r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iul 2</a:t>
            </a:r>
          </a:p>
          <a:p>
            <a:pPr marL="0">
              <a:lnSpc>
                <a:spcPts val="5576"/>
              </a:lnSpc>
            </a:pPr>
            <a:r>
              <a:rPr lang="en-US" sz="2400" baseline="0" b="0" i="0" dirty="0" spc="95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Calibri" pitchFamily="0" charset="1"/>
              </a:rPr>
              <a:t>Ruterel</a:t>
            </a:r>
            <a:r>
              <a:rPr lang="en-US" sz="2400" baseline="0" b="0" i="0" dirty="0" spc="543">
                <a:solidFill>
                  <a:srgbClr val="000000"/>
                </a:solidFill>
                <a:latin typeface="Calibri" pitchFamily="0" charset="1"/>
              </a:rPr>
              <a:t>e</a:t>
            </a:r>
            <a:r>
              <a:rPr lang="en-US" sz="2400" baseline="0" b="0" i="0" dirty="0" spc="0">
                <a:solidFill>
                  <a:srgbClr val="000000"/>
                </a:solidFill>
                <a:latin typeface="Calibri" pitchFamily="0" charset="1"/>
              </a:rPr>
              <a:t>de la marginea unei rețele private implementează de obicei antispoofing:</a:t>
            </a:r>
          </a:p>
          <a:p>
            <a:pPr marL="457199">
              <a:lnSpc>
                <a:spcPts val="2892"/>
              </a:lnSpc>
            </a:pPr>
            <a:r>
              <a:rPr lang="en-US" sz="1999" baseline="0" b="0" i="0" dirty="0" spc="110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999" baseline="0" b="0" i="0" dirty="0" spc="0">
                <a:solidFill>
                  <a:srgbClr val="000000"/>
                </a:solidFill>
                <a:latin typeface="Calibri" pitchFamily="0" charset="1"/>
              </a:rPr>
              <a:t>Nu permit intrarea în rețea a pachetelor cu adrese private</a:t>
            </a:r>
          </a:p>
          <a:p>
            <a:pPr marL="457199">
              <a:lnSpc>
                <a:spcPts val="2880"/>
              </a:lnSpc>
            </a:pPr>
            <a:r>
              <a:rPr lang="en-US" sz="1999" baseline="0" b="0" i="0" dirty="0" spc="110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999" baseline="0" b="0" i="0" dirty="0" spc="0">
                <a:solidFill>
                  <a:srgbClr val="000000"/>
                </a:solidFill>
                <a:latin typeface="Calibri" pitchFamily="0" charset="1"/>
              </a:rPr>
              <a:t>Nu permit ieșirea din rețea a pachetelor cu adrese private</a:t>
            </a:r>
          </a:p>
          <a:p>
            <a:pPr marL="0">
              <a:lnSpc>
                <a:spcPts val="3515"/>
              </a:lnSpc>
            </a:pPr>
            <a:r>
              <a:rPr lang="en-US" sz="2400" baseline="0" b="0" i="0" dirty="0" spc="95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Calibri" pitchFamily="0" charset="1"/>
              </a:rPr>
              <a:t>Configurați o politică antispoofin</a:t>
            </a:r>
            <a:r>
              <a:rPr lang="en-US" sz="2400" baseline="0" b="0" i="0" dirty="0" spc="533">
                <a:solidFill>
                  <a:srgbClr val="000000"/>
                </a:solidFill>
                <a:latin typeface="Calibri" pitchFamily="0" charset="1"/>
              </a:rPr>
              <a:t>g</a:t>
            </a:r>
            <a:r>
              <a:rPr lang="en-US" sz="2400" baseline="0" b="0" i="0" dirty="0" spc="0">
                <a:solidFill>
                  <a:srgbClr val="000000"/>
                </a:solidFill>
                <a:latin typeface="Calibri" pitchFamily="0" charset="1"/>
              </a:rPr>
              <a:t>folosind iptables</a:t>
            </a:r>
          </a:p>
          <a:p>
            <a:pPr marL="457199">
              <a:lnSpc>
                <a:spcPts val="2796"/>
              </a:lnSpc>
            </a:pPr>
            <a:r>
              <a:rPr lang="en-US" sz="1999" baseline="0" b="0" i="0" dirty="0" spc="110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999" baseline="0" b="1" i="0" dirty="0" spc="0">
                <a:solidFill>
                  <a:srgbClr val="000000"/>
                </a:solidFill>
                <a:latin typeface="Calibri" pitchFamily="0" charset="1"/>
              </a:rPr>
              <a:t>R:</a:t>
            </a:r>
          </a:p>
          <a:p>
            <a:pPr marL="914400">
              <a:lnSpc>
                <a:spcPts val="2369"/>
              </a:lnSpc>
            </a:pPr>
            <a:r>
              <a:rPr lang="en-US" sz="1599" baseline="0" b="0" i="0" dirty="0" spc="1240">
                <a:solidFill>
                  <a:srgbClr val="C00000"/>
                </a:solidFill>
                <a:latin typeface="Arial" pitchFamily="0" charset="1"/>
              </a:rPr>
              <a:t>•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iptable</a:t>
            </a:r>
            <a:r>
              <a:rPr lang="en-US" sz="1599" baseline="0" b="1" i="0" dirty="0" spc="869">
                <a:solidFill>
                  <a:srgbClr val="C00000"/>
                </a:solidFill>
                <a:latin typeface="Consolas" pitchFamily="0" charset="1"/>
              </a:rPr>
              <a:t>s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–A FORWARD –s 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  <a:hlinkClick r:id="rId101"/>
              </a:rPr>
              <a:t>192.168.0.0/16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 –j DROP</a:t>
            </a:r>
          </a:p>
          <a:p>
            <a:pPr marL="914400">
              <a:lnSpc>
                <a:spcPts val="2303"/>
              </a:lnSpc>
            </a:pPr>
            <a:r>
              <a:rPr lang="en-US" sz="1599" baseline="0" b="0" i="0" dirty="0" spc="1240">
                <a:solidFill>
                  <a:srgbClr val="C00000"/>
                </a:solidFill>
                <a:latin typeface="Arial" pitchFamily="0" charset="1"/>
              </a:rPr>
              <a:t>•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iptable</a:t>
            </a:r>
            <a:r>
              <a:rPr lang="en-US" sz="1599" baseline="0" b="1" i="0" dirty="0" spc="869">
                <a:solidFill>
                  <a:srgbClr val="C00000"/>
                </a:solidFill>
                <a:latin typeface="Consolas" pitchFamily="0" charset="1"/>
              </a:rPr>
              <a:t>s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–A FORWARD –s 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  <a:hlinkClick r:id="rId102"/>
              </a:rPr>
              <a:t>172.16.0.0/12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 –j DROP</a:t>
            </a:r>
          </a:p>
          <a:p>
            <a:pPr marL="914400">
              <a:lnSpc>
                <a:spcPts val="2304"/>
              </a:lnSpc>
            </a:pPr>
            <a:r>
              <a:rPr lang="en-US" sz="1599" baseline="0" b="0" i="0" dirty="0" spc="1240">
                <a:solidFill>
                  <a:srgbClr val="C00000"/>
                </a:solidFill>
                <a:latin typeface="Arial" pitchFamily="0" charset="1"/>
              </a:rPr>
              <a:t>•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iptable</a:t>
            </a:r>
            <a:r>
              <a:rPr lang="en-US" sz="1599" baseline="0" b="1" i="0" dirty="0" spc="869">
                <a:solidFill>
                  <a:srgbClr val="C00000"/>
                </a:solidFill>
                <a:latin typeface="Consolas" pitchFamily="0" charset="1"/>
              </a:rPr>
              <a:t>s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–A FORWARD –s 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  <a:hlinkClick r:id="rId100"/>
              </a:rPr>
              <a:t>10.0.0.0/8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 –j DROP</a:t>
            </a:r>
          </a:p>
          <a:p>
            <a:pPr marL="914400">
              <a:lnSpc>
                <a:spcPts val="2304"/>
              </a:lnSpc>
            </a:pPr>
            <a:r>
              <a:rPr lang="en-US" sz="1599" baseline="0" b="0" i="0" dirty="0" spc="1240">
                <a:solidFill>
                  <a:srgbClr val="C00000"/>
                </a:solidFill>
                <a:latin typeface="Arial" pitchFamily="0" charset="1"/>
              </a:rPr>
              <a:t>•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iptable</a:t>
            </a:r>
            <a:r>
              <a:rPr lang="en-US" sz="1599" baseline="0" b="1" i="0" dirty="0" spc="869">
                <a:solidFill>
                  <a:srgbClr val="C00000"/>
                </a:solidFill>
                <a:latin typeface="Consolas" pitchFamily="0" charset="1"/>
              </a:rPr>
              <a:t>s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–A FORWARD –d 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  <a:hlinkClick r:id="rId101"/>
              </a:rPr>
              <a:t>192.168.0.0/16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 –j DROP</a:t>
            </a:r>
          </a:p>
          <a:p>
            <a:pPr marL="914400">
              <a:lnSpc>
                <a:spcPts val="2279"/>
              </a:lnSpc>
            </a:pPr>
            <a:r>
              <a:rPr lang="en-US" sz="1599" baseline="0" b="0" i="0" dirty="0" spc="1240">
                <a:solidFill>
                  <a:srgbClr val="C00000"/>
                </a:solidFill>
                <a:latin typeface="Arial" pitchFamily="0" charset="1"/>
              </a:rPr>
              <a:t>•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iptable</a:t>
            </a:r>
            <a:r>
              <a:rPr lang="en-US" sz="1599" baseline="0" b="1" i="0" dirty="0" spc="869">
                <a:solidFill>
                  <a:srgbClr val="C00000"/>
                </a:solidFill>
                <a:latin typeface="Consolas" pitchFamily="0" charset="1"/>
              </a:rPr>
              <a:t>s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–A FORWARD –d 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  <a:hlinkClick r:id="rId102"/>
              </a:rPr>
              <a:t>172.16.0.0/12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 –j DROP</a:t>
            </a:r>
          </a:p>
          <a:p>
            <a:pPr marL="914400">
              <a:lnSpc>
                <a:spcPts val="2304"/>
              </a:lnSpc>
            </a:pPr>
            <a:r>
              <a:rPr lang="en-US" sz="1599" baseline="0" b="0" i="0" dirty="0" spc="1240">
                <a:solidFill>
                  <a:srgbClr val="C00000"/>
                </a:solidFill>
                <a:latin typeface="Arial" pitchFamily="0" charset="1"/>
              </a:rPr>
              <a:t>•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iptable</a:t>
            </a:r>
            <a:r>
              <a:rPr lang="en-US" sz="1599" baseline="0" b="1" i="0" dirty="0" spc="869">
                <a:solidFill>
                  <a:srgbClr val="C00000"/>
                </a:solidFill>
                <a:latin typeface="Consolas" pitchFamily="0" charset="1"/>
              </a:rPr>
              <a:t>s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–A FORWARD –d 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  <a:hlinkClick r:id="rId100"/>
              </a:rPr>
              <a:t>10.0.0.0/8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 –j DROP</a:t>
            </a:r>
          </a:p>
        </p:txBody>
      </p:sp>
      <p:sp>
        <p:nvSpPr>
          <p:cNvPr id="724" name="Rectangle 724"/>
          <p:cNvSpPr/>
          <p:nvPr/>
        </p:nvSpPr>
        <p:spPr>
          <a:xfrm rot="0" flipH="0" flipV="0">
            <a:off x="597673" y="6444997"/>
            <a:ext cx="11047737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864963" algn="l"/>
              </a:tabLst>
            </a:pPr>
            <a:r>
              <a:rPr lang="en-US" sz="1200" baseline="0" b="0" i="0" dirty="0" spc="0">
                <a:solidFill>
                  <a:srgbClr val="898989"/>
                </a:solidFill>
                <a:latin typeface="Arial" pitchFamily="0" charset="1"/>
              </a:rPr>
              <a:t>11/8/23	28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725" name="Freeform 725"/>
          <p:cNvSpPr/>
          <p:nvPr/>
        </p:nvSpPr>
        <p:spPr>
          <a:xfrm rot="0" flipH="0" flipV="0">
            <a:off x="0" y="0"/>
            <a:ext cx="12188952" cy="6858000"/>
          </a:xfrm>
          <a:custGeom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Freeform 726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27" name="Picture 102"/>
          <p:cNvPicPr>
            <a:picLocks noChangeAspect="0" noChangeArrowheads="1"/>
          </p:cNvPicPr>
          <p:nvPr/>
        </p:nvPicPr>
        <p:blipFill>
          <a:blip r:embed="rId7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099495" y="809975"/>
            <a:ext cx="642256" cy="769786"/>
          </a:xfrm>
          <a:prstGeom prst="rect">
            <a:avLst/>
          </a:prstGeom>
          <a:noFill/>
          <a:extLst/>
        </p:spPr>
      </p:pic>
      <p:pic>
        <p:nvPicPr>
          <p:cNvPr id="728" name="Picture 103"/>
          <p:cNvPicPr>
            <a:picLocks noChangeAspect="0" noChangeArrowheads="1"/>
          </p:cNvPicPr>
          <p:nvPr/>
        </p:nvPicPr>
        <p:blipFill>
          <a:blip r:embed="rId7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6233" y="1"/>
            <a:ext cx="995995" cy="471588"/>
          </a:xfrm>
          <a:prstGeom prst="rect">
            <a:avLst/>
          </a:prstGeom>
          <a:noFill/>
          <a:extLst/>
        </p:spPr>
      </p:pic>
      <p:sp>
        <p:nvSpPr>
          <p:cNvPr id="729" name="Rectangle 729"/>
          <p:cNvSpPr/>
          <p:nvPr/>
        </p:nvSpPr>
        <p:spPr>
          <a:xfrm rot="0" flipH="0" flipV="0">
            <a:off x="597673" y="870205"/>
            <a:ext cx="11113837" cy="50833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Extensii iptables</a:t>
            </a:r>
          </a:p>
          <a:p>
            <a:pPr marL="0">
              <a:lnSpc>
                <a:spcPts val="4962"/>
              </a:lnSpc>
            </a:pPr>
            <a:r>
              <a:rPr lang="en-US" sz="2599" baseline="0" b="0" i="0" dirty="0" spc="88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599" baseline="0" b="0" i="0" dirty="0" spc="0">
                <a:solidFill>
                  <a:srgbClr val="000000"/>
                </a:solidFill>
                <a:latin typeface="Arial" pitchFamily="0" charset="1"/>
              </a:rPr>
              <a:t>Adesea adresele IP </a:t>
            </a:r>
            <a:r>
              <a:rPr lang="en-US" sz="2599" baseline="0" b="0" i="0" dirty="0" spc="0">
                <a:solidFill>
                  <a:srgbClr val="000000"/>
                </a:solidFill>
                <a:latin typeface="Arial" pitchFamily="0" charset="1"/>
              </a:rPr>
              <a:t>ș</a:t>
            </a:r>
            <a:r>
              <a:rPr lang="en-US" sz="2599" baseline="0" b="0" i="0" dirty="0" spc="0">
                <a:solidFill>
                  <a:srgbClr val="000000"/>
                </a:solidFill>
                <a:latin typeface="Arial" pitchFamily="0" charset="1"/>
              </a:rPr>
              <a:t>i interfe</a:t>
            </a:r>
            <a:r>
              <a:rPr lang="en-US" sz="2599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2599" baseline="0" b="0" i="0" dirty="0" spc="0">
                <a:solidFill>
                  <a:srgbClr val="000000"/>
                </a:solidFill>
                <a:latin typeface="Arial" pitchFamily="0" charset="1"/>
              </a:rPr>
              <a:t>ele fizice nu sunt suficiente pentru a </a:t>
            </a:r>
          </a:p>
          <a:p>
            <a:pPr marL="228599">
              <a:lnSpc>
                <a:spcPts val="2183"/>
              </a:lnSpc>
            </a:pPr>
            <a:r>
              <a:rPr lang="en-US" sz="2599" baseline="0" b="0" i="0" dirty="0" spc="0">
                <a:solidFill>
                  <a:srgbClr val="000000"/>
                </a:solidFill>
                <a:latin typeface="Arial" pitchFamily="0" charset="1"/>
              </a:rPr>
              <a:t>implementa cerin</a:t>
            </a:r>
            <a:r>
              <a:rPr lang="en-US" sz="2599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2599" baseline="0" b="0" i="0" dirty="0" spc="0">
                <a:solidFill>
                  <a:srgbClr val="000000"/>
                </a:solidFill>
                <a:latin typeface="Arial" pitchFamily="0" charset="1"/>
              </a:rPr>
              <a:t>ele de securitate</a:t>
            </a:r>
          </a:p>
          <a:p>
            <a:pPr marL="457199">
              <a:lnSpc>
                <a:spcPts val="2398"/>
              </a:lnSpc>
            </a:pPr>
            <a:r>
              <a:rPr lang="en-US" sz="2199" baseline="0" b="0" i="0" dirty="0" spc="103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Se poate permite accesul doar c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tre serviciul de HTTP?</a:t>
            </a:r>
          </a:p>
          <a:p>
            <a:pPr marL="457199">
              <a:lnSpc>
                <a:spcPts val="2303"/>
              </a:lnSpc>
            </a:pPr>
            <a:r>
              <a:rPr lang="en-US" sz="2199" baseline="0" b="0" i="0" dirty="0" spc="103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Se poate permite stabilirea conexiunilor TCP doar într-o direc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ie?</a:t>
            </a:r>
          </a:p>
          <a:p>
            <a:pPr marL="457199">
              <a:lnSpc>
                <a:spcPts val="2400"/>
              </a:lnSpc>
            </a:pPr>
            <a:r>
              <a:rPr lang="en-US" sz="2199" baseline="0" b="0" i="0" dirty="0" spc="103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Se pot bloca ping-urile c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tre interior p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strând înc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 posibilitatea de a da </a:t>
            </a:r>
          </a:p>
          <a:p>
            <a:pPr marL="685800">
              <a:lnSpc>
                <a:spcPts val="1800"/>
              </a:lnSpc>
            </a:pP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ping c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tre exterior?</a:t>
            </a:r>
          </a:p>
          <a:p>
            <a:pPr marL="0">
              <a:lnSpc>
                <a:spcPts val="3193"/>
              </a:lnSpc>
            </a:pPr>
            <a:r>
              <a:rPr lang="en-US" sz="2599" baseline="0" b="0" i="0" dirty="0" spc="88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599" baseline="0" b="0" i="0" dirty="0" spc="0">
                <a:solidFill>
                  <a:srgbClr val="000000"/>
                </a:solidFill>
                <a:latin typeface="Arial" pitchFamily="0" charset="1"/>
              </a:rPr>
              <a:t>Iptable</a:t>
            </a:r>
            <a:r>
              <a:rPr lang="en-US" sz="2599" baseline="0" b="0" i="0" dirty="0" spc="891">
                <a:solidFill>
                  <a:srgbClr val="000000"/>
                </a:solidFill>
                <a:latin typeface="Arial" pitchFamily="0" charset="1"/>
              </a:rPr>
              <a:t>s</a:t>
            </a:r>
            <a:r>
              <a:rPr lang="en-US" sz="2599" baseline="0" b="0" i="0" dirty="0" spc="0">
                <a:solidFill>
                  <a:srgbClr val="000000"/>
                </a:solidFill>
                <a:latin typeface="Arial" pitchFamily="0" charset="1"/>
              </a:rPr>
              <a:t>permite activarea de </a:t>
            </a:r>
            <a:r>
              <a:rPr lang="en-US" sz="2599" baseline="0" b="1" i="0" dirty="0" spc="0">
                <a:solidFill>
                  <a:srgbClr val="000000"/>
                </a:solidFill>
                <a:latin typeface="Arial" pitchFamily="0" charset="1"/>
              </a:rPr>
              <a:t>extensii</a:t>
            </a:r>
            <a:r>
              <a:rPr lang="en-US" sz="2599" baseline="0" b="0" i="0" dirty="0" spc="0">
                <a:solidFill>
                  <a:srgbClr val="000000"/>
                </a:solidFill>
                <a:latin typeface="Arial" pitchFamily="0" charset="1"/>
              </a:rPr>
              <a:t>, module ce ofer</a:t>
            </a:r>
            <a:r>
              <a:rPr lang="en-US" sz="2599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599" baseline="0" b="0" i="0" dirty="0" spc="0">
                <a:solidFill>
                  <a:srgbClr val="000000"/>
                </a:solidFill>
                <a:latin typeface="Arial" pitchFamily="0" charset="1"/>
              </a:rPr>
              <a:t> noi </a:t>
            </a:r>
          </a:p>
          <a:p>
            <a:pPr marL="228599">
              <a:lnSpc>
                <a:spcPts val="2208"/>
              </a:lnSpc>
            </a:pPr>
            <a:r>
              <a:rPr lang="en-US" sz="2599" baseline="0" b="0" i="0" dirty="0" spc="0">
                <a:solidFill>
                  <a:srgbClr val="000000"/>
                </a:solidFill>
                <a:latin typeface="Arial" pitchFamily="0" charset="1"/>
              </a:rPr>
              <a:t>posibilit</a:t>
            </a:r>
            <a:r>
              <a:rPr lang="en-US" sz="2599" baseline="0" b="0" i="0" dirty="0" spc="0">
                <a:solidFill>
                  <a:srgbClr val="000000"/>
                </a:solidFill>
                <a:latin typeface="Arial" pitchFamily="0" charset="1"/>
              </a:rPr>
              <a:t>ăț</a:t>
            </a:r>
            <a:r>
              <a:rPr lang="en-US" sz="2599" baseline="0" b="0" i="0" dirty="0" spc="0">
                <a:solidFill>
                  <a:srgbClr val="000000"/>
                </a:solidFill>
                <a:latin typeface="Arial" pitchFamily="0" charset="1"/>
              </a:rPr>
              <a:t>i în specificarea regulilor</a:t>
            </a:r>
          </a:p>
          <a:p>
            <a:pPr marL="0">
              <a:lnSpc>
                <a:spcPts val="3191"/>
              </a:lnSpc>
            </a:pPr>
            <a:r>
              <a:rPr lang="en-US" sz="2599" baseline="0" b="0" i="0" dirty="0" spc="88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599" baseline="0" b="0" i="0" dirty="0" spc="0">
                <a:solidFill>
                  <a:srgbClr val="000000"/>
                </a:solidFill>
                <a:latin typeface="Arial" pitchFamily="0" charset="1"/>
              </a:rPr>
              <a:t>Extensiile se activeaz</a:t>
            </a:r>
            <a:r>
              <a:rPr lang="en-US" sz="2599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599" baseline="0" b="0" i="0" dirty="0" spc="0">
                <a:solidFill>
                  <a:srgbClr val="000000"/>
                </a:solidFill>
                <a:latin typeface="Arial" pitchFamily="0" charset="1"/>
              </a:rPr>
              <a:t> cu –p (protocol) sau –m (module)</a:t>
            </a:r>
          </a:p>
          <a:p>
            <a:pPr marL="0">
              <a:lnSpc>
                <a:spcPts val="3216"/>
              </a:lnSpc>
            </a:pPr>
            <a:r>
              <a:rPr lang="en-US" sz="2599" baseline="0" b="0" i="0" dirty="0" spc="88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599" baseline="0" b="0" i="0" dirty="0" spc="0">
                <a:solidFill>
                  <a:srgbClr val="000000"/>
                </a:solidFill>
                <a:latin typeface="Arial" pitchFamily="0" charset="1"/>
              </a:rPr>
              <a:t>Extensiile cele mai importante sunt:</a:t>
            </a:r>
          </a:p>
          <a:p>
            <a:pPr marL="457199">
              <a:lnSpc>
                <a:spcPts val="2302"/>
              </a:lnSpc>
            </a:pPr>
            <a:r>
              <a:rPr lang="en-US" sz="2199" baseline="0" b="0" i="0" dirty="0" spc="103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tcp</a:t>
            </a:r>
          </a:p>
          <a:p>
            <a:pPr marL="457199">
              <a:lnSpc>
                <a:spcPts val="2304"/>
              </a:lnSpc>
            </a:pPr>
            <a:r>
              <a:rPr lang="en-US" sz="2199" baseline="0" b="0" i="0" dirty="0" spc="103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udp</a:t>
            </a:r>
          </a:p>
          <a:p>
            <a:pPr marL="457199">
              <a:lnSpc>
                <a:spcPts val="2400"/>
              </a:lnSpc>
            </a:pPr>
            <a:r>
              <a:rPr lang="en-US" sz="2199" baseline="0" b="0" i="0" dirty="0" spc="103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icmp</a:t>
            </a:r>
          </a:p>
        </p:txBody>
      </p:sp>
      <p:sp>
        <p:nvSpPr>
          <p:cNvPr id="730" name="Rectangle 730"/>
          <p:cNvSpPr/>
          <p:nvPr/>
        </p:nvSpPr>
        <p:spPr>
          <a:xfrm rot="0" flipH="0" flipV="0">
            <a:off x="597673" y="6444997"/>
            <a:ext cx="11047889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864963" algn="l"/>
              </a:tabLst>
            </a:pPr>
            <a:r>
              <a:rPr lang="en-US" sz="1200" baseline="0" b="0" i="0" dirty="0" spc="0">
                <a:solidFill>
                  <a:srgbClr val="898989"/>
                </a:solidFill>
                <a:latin typeface="Arial" pitchFamily="0" charset="1"/>
              </a:rPr>
              <a:t>11/8/23	29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17" name="Freeform 117"/>
          <p:cNvSpPr/>
          <p:nvPr/>
        </p:nvSpPr>
        <p:spPr>
          <a:xfrm rot="0" flipH="0" flipV="0">
            <a:off x="0" y="0"/>
            <a:ext cx="12188952" cy="6858000"/>
          </a:xfrm>
          <a:custGeom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" name="Freeform 118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9" name="Picture 102"/>
          <p:cNvPicPr>
            <a:picLocks noChangeAspect="0" noChangeArrowheads="1"/>
          </p:cNvPicPr>
          <p:nvPr/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099495" y="809975"/>
            <a:ext cx="642256" cy="769786"/>
          </a:xfrm>
          <a:prstGeom prst="rect">
            <a:avLst/>
          </a:prstGeom>
          <a:noFill/>
          <a:extLst/>
        </p:spPr>
      </p:pic>
      <p:pic>
        <p:nvPicPr>
          <p:cNvPr id="120" name="Picture 103"/>
          <p:cNvPicPr>
            <a:picLocks noChangeAspect="0" noChangeArrowheads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6233" y="1"/>
            <a:ext cx="995995" cy="471588"/>
          </a:xfrm>
          <a:prstGeom prst="rect">
            <a:avLst/>
          </a:prstGeom>
          <a:noFill/>
          <a:extLst/>
        </p:spPr>
      </p:pic>
      <p:pic>
        <p:nvPicPr>
          <p:cNvPr id="121" name="Picture 121"/>
          <p:cNvPicPr>
            <a:picLocks noChangeAspect="0" noChangeArrowheads="1"/>
          </p:cNvPicPr>
          <p:nvPr/>
        </p:nvPicPr>
        <p:blipFill>
          <a:blip r:embed="rId1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0"/>
            <a:ext cx="12192000" cy="6858000"/>
          </a:xfrm>
          <a:prstGeom prst="rect">
            <a:avLst/>
          </a:prstGeom>
          <a:noFill/>
          <a:extLst/>
        </p:spPr>
      </p:pic>
      <p:pic>
        <p:nvPicPr>
          <p:cNvPr id="122" name="Picture 122"/>
          <p:cNvPicPr>
            <a:picLocks noChangeAspect="0" noChangeArrowheads="1"/>
          </p:cNvPicPr>
          <p:nvPr/>
        </p:nvPicPr>
        <p:blipFill>
          <a:blip r:embed="rId1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0"/>
            <a:ext cx="12192000" cy="6858000"/>
          </a:xfrm>
          <a:prstGeom prst="rect">
            <a:avLst/>
          </a:prstGeom>
          <a:noFill/>
          <a:extLst/>
        </p:spPr>
      </p:pic>
      <p:pic>
        <p:nvPicPr>
          <p:cNvPr id="123" name="Picture 106"/>
          <p:cNvPicPr>
            <a:picLocks noChangeAspect="0" noChangeArrowheads="1"/>
          </p:cNvPicPr>
          <p:nvPr/>
        </p:nvPicPr>
        <p:blipFill>
          <a:blip r:embed="rId1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580329" y="2348702"/>
            <a:ext cx="1773471" cy="2061505"/>
          </a:xfrm>
          <a:prstGeom prst="rect">
            <a:avLst/>
          </a:prstGeom>
          <a:noFill/>
          <a:extLst/>
        </p:spPr>
      </p:pic>
      <p:pic>
        <p:nvPicPr>
          <p:cNvPr id="124" name="Picture 107"/>
          <p:cNvPicPr>
            <a:picLocks noChangeAspect="0" noChangeArrowheads="1"/>
          </p:cNvPicPr>
          <p:nvPr/>
        </p:nvPicPr>
        <p:blipFill>
          <a:blip r:embed="rId1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6233" y="-10225"/>
            <a:ext cx="995995" cy="471142"/>
          </a:xfrm>
          <a:prstGeom prst="rect">
            <a:avLst/>
          </a:prstGeom>
          <a:noFill/>
          <a:extLst/>
        </p:spPr>
      </p:pic>
      <p:sp>
        <p:nvSpPr>
          <p:cNvPr id="125" name="Rectangle 125"/>
          <p:cNvSpPr/>
          <p:nvPr/>
        </p:nvSpPr>
        <p:spPr>
          <a:xfrm rot="0" flipH="0" flipV="0">
            <a:off x="597673" y="2567941"/>
            <a:ext cx="6419239" cy="8938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6000" baseline="0" b="1" i="0" dirty="0" spc="0">
                <a:solidFill>
                  <a:srgbClr val="FFFFFF"/>
                </a:solidFill>
                <a:latin typeface="Arial" pitchFamily="0" charset="1"/>
              </a:rPr>
              <a:t>Nivelul transport</a:t>
            </a:r>
          </a:p>
        </p:txBody>
      </p:sp>
      <p:sp>
        <p:nvSpPr>
          <p:cNvPr id="126" name="Rectangle 126"/>
          <p:cNvSpPr/>
          <p:nvPr/>
        </p:nvSpPr>
        <p:spPr>
          <a:xfrm rot="0" flipH="0" flipV="0">
            <a:off x="597673" y="6444997"/>
            <a:ext cx="11047476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958627" algn="l"/>
                <a:tab pos="10958627" algn="l"/>
              </a:tabLst>
            </a:pPr>
            <a:r>
              <a:rPr lang="en-US" sz="1200" baseline="0" b="0" i="0" dirty="0" spc="0">
                <a:solidFill>
                  <a:srgbClr val="FFFFFF"/>
                </a:solidFill>
                <a:latin typeface="Arial" pitchFamily="0" charset="1"/>
              </a:rPr>
              <a:t>11/8/23	3	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731" name="Freeform 731"/>
          <p:cNvSpPr/>
          <p:nvPr/>
        </p:nvSpPr>
        <p:spPr>
          <a:xfrm rot="0" flipH="0" flipV="0">
            <a:off x="0" y="0"/>
            <a:ext cx="12188952" cy="6858000"/>
          </a:xfrm>
          <a:custGeom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Freeform 732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33" name="Picture 102"/>
          <p:cNvPicPr>
            <a:picLocks noChangeAspect="0" noChangeArrowheads="1"/>
          </p:cNvPicPr>
          <p:nvPr/>
        </p:nvPicPr>
        <p:blipFill>
          <a:blip r:embed="rId7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099495" y="809975"/>
            <a:ext cx="642256" cy="769786"/>
          </a:xfrm>
          <a:prstGeom prst="rect">
            <a:avLst/>
          </a:prstGeom>
          <a:noFill/>
          <a:extLst/>
        </p:spPr>
      </p:pic>
      <p:pic>
        <p:nvPicPr>
          <p:cNvPr id="734" name="Picture 103"/>
          <p:cNvPicPr>
            <a:picLocks noChangeAspect="0" noChangeArrowheads="1"/>
          </p:cNvPicPr>
          <p:nvPr/>
        </p:nvPicPr>
        <p:blipFill>
          <a:blip r:embed="rId7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6233" y="1"/>
            <a:ext cx="995995" cy="471588"/>
          </a:xfrm>
          <a:prstGeom prst="rect">
            <a:avLst/>
          </a:prstGeom>
          <a:noFill/>
          <a:extLst/>
        </p:spPr>
      </p:pic>
      <p:sp>
        <p:nvSpPr>
          <p:cNvPr id="735" name="Rectangle 735"/>
          <p:cNvSpPr/>
          <p:nvPr/>
        </p:nvSpPr>
        <p:spPr>
          <a:xfrm rot="0" flipH="0" flipV="0">
            <a:off x="597673" y="870205"/>
            <a:ext cx="8531807" cy="50289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Extensii iptables</a:t>
            </a:r>
          </a:p>
          <a:p>
            <a:pPr marL="0">
              <a:lnSpc>
                <a:spcPts val="5609"/>
              </a:lnSpc>
            </a:pPr>
            <a:r>
              <a:rPr lang="en-US" sz="2400" baseline="0" b="0" i="0" dirty="0" spc="95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Extensia tc</a:t>
            </a:r>
            <a:r>
              <a:rPr lang="en-US" sz="2400" baseline="0" b="0" i="0" dirty="0" spc="807">
                <a:solidFill>
                  <a:srgbClr val="000000"/>
                </a:solidFill>
                <a:latin typeface="Arial" pitchFamily="0" charset="1"/>
              </a:rPr>
              <a:t>p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permite filtrarea traficului dup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:</a:t>
            </a:r>
          </a:p>
          <a:p>
            <a:pPr marL="457199">
              <a:lnSpc>
                <a:spcPts val="2834"/>
              </a:lnSpc>
            </a:pPr>
            <a:r>
              <a:rPr lang="en-US" sz="1999" baseline="0" b="0" i="0" dirty="0" spc="110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Port destina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ie </a:t>
            </a:r>
            <a:r>
              <a:rPr lang="en-US" sz="1999" baseline="0" b="1" i="0" dirty="0" spc="0">
                <a:solidFill>
                  <a:srgbClr val="ED7D31"/>
                </a:solidFill>
                <a:latin typeface="Consolas" pitchFamily="0" charset="1"/>
              </a:rPr>
              <a:t>--dpor</a:t>
            </a:r>
            <a:r>
              <a:rPr lang="en-US" sz="1999" baseline="0" b="1" i="0" dirty="0" spc="1100">
                <a:solidFill>
                  <a:srgbClr val="ED7D31"/>
                </a:solidFill>
                <a:latin typeface="Consolas" pitchFamily="0" charset="1"/>
              </a:rPr>
              <a:t>t</a:t>
            </a:r>
            <a:r>
              <a:rPr lang="en-US" sz="1999" baseline="0" b="1" i="0" dirty="0" spc="0">
                <a:solidFill>
                  <a:srgbClr val="C00000"/>
                </a:solidFill>
                <a:latin typeface="Consolas" pitchFamily="0" charset="1"/>
              </a:rPr>
              <a:t>--destination-port</a:t>
            </a:r>
          </a:p>
          <a:p>
            <a:pPr marL="457199">
              <a:lnSpc>
                <a:spcPts val="2879"/>
              </a:lnSpc>
            </a:pPr>
            <a:r>
              <a:rPr lang="en-US" sz="1999" baseline="0" b="0" i="0" dirty="0" spc="110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Port surs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1999" baseline="0" b="1" i="0" dirty="0" spc="0">
                <a:solidFill>
                  <a:srgbClr val="ED7D31"/>
                </a:solidFill>
                <a:latin typeface="Consolas" pitchFamily="0" charset="1"/>
              </a:rPr>
              <a:t>--sport </a:t>
            </a:r>
            <a:r>
              <a:rPr lang="en-US" sz="1999" baseline="0" b="1" i="0" dirty="0" spc="0">
                <a:solidFill>
                  <a:srgbClr val="C00000"/>
                </a:solidFill>
                <a:latin typeface="Consolas" pitchFamily="0" charset="1"/>
              </a:rPr>
              <a:t>--source-port</a:t>
            </a:r>
          </a:p>
          <a:p>
            <a:pPr marL="457199">
              <a:lnSpc>
                <a:spcPts val="2904"/>
              </a:lnSpc>
            </a:pPr>
            <a:r>
              <a:rPr lang="en-US" sz="1999" baseline="0" b="0" i="0" dirty="0" spc="110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Flag-uri TCP (SYN, ACK, FIN, etc.) </a:t>
            </a:r>
            <a:r>
              <a:rPr lang="en-US" sz="1999" baseline="0" b="1" i="0" dirty="0" spc="0">
                <a:solidFill>
                  <a:srgbClr val="ED7D31"/>
                </a:solidFill>
                <a:latin typeface="Consolas" pitchFamily="0" charset="1"/>
              </a:rPr>
              <a:t>--tcp-flags</a:t>
            </a:r>
            <a:r>
              <a:rPr lang="en-US" sz="1999" baseline="0" b="0" i="0" dirty="0" spc="1100">
                <a:solidFill>
                  <a:srgbClr val="ED7D31"/>
                </a:solidFill>
                <a:latin typeface="Consolas" pitchFamily="0" charset="1"/>
              </a:rPr>
              <a:t>,</a:t>
            </a:r>
            <a:r>
              <a:rPr lang="en-US" sz="1999" baseline="0" b="1" i="0" dirty="0" spc="0">
                <a:solidFill>
                  <a:srgbClr val="ED7D31"/>
                </a:solidFill>
                <a:latin typeface="Consolas" pitchFamily="0" charset="1"/>
              </a:rPr>
              <a:t>--syn</a:t>
            </a:r>
          </a:p>
          <a:p>
            <a:pPr marL="0">
              <a:lnSpc>
                <a:spcPts val="3477"/>
              </a:lnSpc>
            </a:pPr>
            <a:r>
              <a:rPr lang="en-US" sz="2400" baseline="0" b="0" i="0" dirty="0" spc="95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Extensia icm</a:t>
            </a:r>
            <a:r>
              <a:rPr lang="en-US" sz="2400" baseline="0" b="0" i="0" dirty="0" spc="806">
                <a:solidFill>
                  <a:srgbClr val="000000"/>
                </a:solidFill>
                <a:latin typeface="Arial" pitchFamily="0" charset="1"/>
              </a:rPr>
              <a:t>p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permite filtrarea traficului dup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:</a:t>
            </a:r>
          </a:p>
          <a:p>
            <a:pPr marL="457199">
              <a:lnSpc>
                <a:spcPts val="2834"/>
              </a:lnSpc>
            </a:pPr>
            <a:r>
              <a:rPr lang="en-US" sz="1999" baseline="0" b="0" i="0" dirty="0" spc="110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Tipul pachetului ICMP </a:t>
            </a:r>
            <a:r>
              <a:rPr lang="en-US" sz="1999" baseline="0" b="1" i="0" dirty="0" spc="0">
                <a:solidFill>
                  <a:srgbClr val="ED7D31"/>
                </a:solidFill>
                <a:latin typeface="Consolas" pitchFamily="0" charset="1"/>
              </a:rPr>
              <a:t>--icmp-typ</a:t>
            </a:r>
            <a:r>
              <a:rPr lang="en-US" sz="1999" baseline="0" b="1" i="0" dirty="0" spc="1100">
                <a:solidFill>
                  <a:srgbClr val="ED7D31"/>
                </a:solidFill>
                <a:latin typeface="Consolas" pitchFamily="0" charset="1"/>
              </a:rPr>
              <a:t>e</a:t>
            </a:r>
            <a:r>
              <a:rPr lang="en-US" sz="1999" baseline="0" b="1" i="0" dirty="0" spc="0">
                <a:solidFill>
                  <a:srgbClr val="ED7D31"/>
                </a:solidFill>
                <a:latin typeface="Consolas" pitchFamily="0" charset="1"/>
              </a:rPr>
              <a:t>&lt;type</a:t>
            </a:r>
            <a:r>
              <a:rPr lang="en-US" sz="1999" baseline="0" b="1" i="0" dirty="0" spc="1100">
                <a:solidFill>
                  <a:srgbClr val="ED7D31"/>
                </a:solidFill>
                <a:latin typeface="Consolas" pitchFamily="0" charset="1"/>
              </a:rPr>
              <a:t>&gt;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unde typ</a:t>
            </a:r>
            <a:r>
              <a:rPr lang="en-US" sz="1999" baseline="0" b="0" i="0" dirty="0" spc="683">
                <a:solidFill>
                  <a:srgbClr val="000000"/>
                </a:solidFill>
                <a:latin typeface="Arial" pitchFamily="0" charset="1"/>
              </a:rPr>
              <a:t>e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poate fi:</a:t>
            </a:r>
          </a:p>
          <a:p>
            <a:pPr marL="914400">
              <a:lnSpc>
                <a:spcPts val="2611"/>
              </a:lnSpc>
            </a:pPr>
            <a:r>
              <a:rPr lang="en-US" sz="1800" baseline="0" b="0" i="0" dirty="0" spc="117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echo-request</a:t>
            </a:r>
          </a:p>
          <a:p>
            <a:pPr marL="914400">
              <a:lnSpc>
                <a:spcPts val="2616"/>
              </a:lnSpc>
            </a:pPr>
            <a:r>
              <a:rPr lang="en-US" sz="1800" baseline="0" b="0" i="0" dirty="0" spc="117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echo-reply</a:t>
            </a:r>
          </a:p>
          <a:p>
            <a:pPr marL="914400">
              <a:lnSpc>
                <a:spcPts val="2591"/>
              </a:lnSpc>
            </a:pPr>
            <a:r>
              <a:rPr lang="en-US" sz="1800" baseline="0" b="0" i="0" dirty="0" spc="117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time-exceeded</a:t>
            </a:r>
          </a:p>
          <a:p>
            <a:pPr marL="457199">
              <a:lnSpc>
                <a:spcPts val="2856"/>
              </a:lnSpc>
            </a:pPr>
            <a:r>
              <a:rPr lang="en-US" sz="1999" baseline="0" b="0" i="0" dirty="0" spc="110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Pentru toate valorile lui type, pute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i rula:</a:t>
            </a:r>
          </a:p>
          <a:p>
            <a:pPr marL="3707574">
              <a:lnSpc>
                <a:spcPts val="3219"/>
              </a:lnSpc>
            </a:pPr>
            <a:r>
              <a:rPr lang="en-US" sz="1999" baseline="0" b="1" i="0" dirty="0" spc="0">
                <a:solidFill>
                  <a:srgbClr val="000000"/>
                </a:solidFill>
                <a:latin typeface="Consolas" pitchFamily="0" charset="1"/>
              </a:rPr>
              <a:t>linux</a:t>
            </a:r>
            <a:r>
              <a:rPr lang="en-US" sz="1999" baseline="0" b="1" i="0" dirty="0" spc="1099">
                <a:solidFill>
                  <a:srgbClr val="000000"/>
                </a:solidFill>
                <a:latin typeface="Consolas" pitchFamily="0" charset="1"/>
              </a:rPr>
              <a:t>#</a:t>
            </a:r>
            <a:r>
              <a:rPr lang="en-US" sz="1999" baseline="0" b="1" i="0" dirty="0" spc="0">
                <a:solidFill>
                  <a:srgbClr val="C00000"/>
                </a:solidFill>
                <a:latin typeface="Consolas" pitchFamily="0" charset="1"/>
              </a:rPr>
              <a:t>iptable</a:t>
            </a:r>
            <a:r>
              <a:rPr lang="en-US" sz="1999" baseline="0" b="1" i="0" dirty="0" spc="1100">
                <a:solidFill>
                  <a:srgbClr val="C00000"/>
                </a:solidFill>
                <a:latin typeface="Consolas" pitchFamily="0" charset="1"/>
              </a:rPr>
              <a:t>s</a:t>
            </a:r>
            <a:r>
              <a:rPr lang="en-US" sz="1999" baseline="0" b="1" i="0" dirty="0" spc="0">
                <a:solidFill>
                  <a:srgbClr val="C00000"/>
                </a:solidFill>
                <a:latin typeface="Consolas" pitchFamily="0" charset="1"/>
              </a:rPr>
              <a:t>–p icm</a:t>
            </a:r>
            <a:r>
              <a:rPr lang="en-US" sz="1999" baseline="0" b="1" i="0" dirty="0" spc="1099">
                <a:solidFill>
                  <a:srgbClr val="C00000"/>
                </a:solidFill>
                <a:latin typeface="Consolas" pitchFamily="0" charset="1"/>
              </a:rPr>
              <a:t>p</a:t>
            </a:r>
            <a:r>
              <a:rPr lang="en-US" sz="1999" baseline="0" b="1" i="0" dirty="0" spc="0">
                <a:solidFill>
                  <a:srgbClr val="C00000"/>
                </a:solidFill>
                <a:latin typeface="Consolas" pitchFamily="0" charset="1"/>
              </a:rPr>
              <a:t>-h</a:t>
            </a:r>
          </a:p>
        </p:txBody>
      </p:sp>
      <p:sp>
        <p:nvSpPr>
          <p:cNvPr id="736" name="Rectangle 736"/>
          <p:cNvSpPr/>
          <p:nvPr/>
        </p:nvSpPr>
        <p:spPr>
          <a:xfrm rot="0" flipH="0" flipV="0">
            <a:off x="597673" y="6444997"/>
            <a:ext cx="11047065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863377" algn="l"/>
              </a:tabLst>
            </a:pPr>
            <a:r>
              <a:rPr lang="en-US" sz="1200" baseline="0" b="0" i="0" dirty="0" spc="0">
                <a:solidFill>
                  <a:srgbClr val="898989"/>
                </a:solidFill>
                <a:latin typeface="Arial" pitchFamily="0" charset="1"/>
              </a:rPr>
              <a:t>11/8/23	30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737" name="Freeform 737">
            <a:hlinkClick r:id="rId100"/>
          </p:cNvPr>
          <p:cNvSpPr/>
          <p:nvPr/>
        </p:nvSpPr>
        <p:spPr>
          <a:xfrm rot="0" flipH="0" flipV="0">
            <a:off x="0" y="0"/>
            <a:ext cx="12188952" cy="6858000"/>
          </a:xfrm>
          <a:custGeom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Freeform 738">
            <a:hlinkClick r:id="rId100"/>
          </p:cNvPr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39" name="Picture 102"/>
          <p:cNvPicPr>
            <a:picLocks noChangeAspect="0" noChangeArrowheads="1"/>
          </p:cNvPicPr>
          <p:nvPr/>
        </p:nvPicPr>
        <p:blipFill>
          <a:blip r:embed="rId7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099495" y="809975"/>
            <a:ext cx="642256" cy="769786"/>
          </a:xfrm>
          <a:prstGeom prst="rect">
            <a:avLst/>
          </a:prstGeom>
          <a:noFill/>
          <a:extLst/>
        </p:spPr>
      </p:pic>
      <p:pic>
        <p:nvPicPr>
          <p:cNvPr id="740" name="Picture 103"/>
          <p:cNvPicPr>
            <a:picLocks noChangeAspect="0" noChangeArrowheads="1"/>
          </p:cNvPicPr>
          <p:nvPr/>
        </p:nvPicPr>
        <p:blipFill>
          <a:blip r:embed="rId7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6233" y="1"/>
            <a:ext cx="995995" cy="471588"/>
          </a:xfrm>
          <a:prstGeom prst="rect">
            <a:avLst/>
          </a:prstGeom>
          <a:noFill/>
          <a:extLst/>
        </p:spPr>
      </p:pic>
      <p:pic>
        <p:nvPicPr>
          <p:cNvPr id="741" name="Picture 741"/>
          <p:cNvPicPr>
            <a:picLocks noChangeAspect="0" noChangeArrowheads="1"/>
          </p:cNvPicPr>
          <p:nvPr/>
        </p:nvPicPr>
        <p:blipFill>
          <a:blip r:embed="rId7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885176" y="4846321"/>
            <a:ext cx="1408175" cy="475487"/>
          </a:xfrm>
          <a:prstGeom prst="rect">
            <a:avLst/>
          </a:prstGeom>
          <a:noFill/>
          <a:extLst/>
        </p:spPr>
      </p:pic>
      <p:sp>
        <p:nvSpPr>
          <p:cNvPr id="742" name="Freeform 742"/>
          <p:cNvSpPr/>
          <p:nvPr/>
        </p:nvSpPr>
        <p:spPr>
          <a:xfrm rot="0" flipH="0" flipV="1">
            <a:off x="7928679" y="4879330"/>
            <a:ext cx="1311934" cy="367349"/>
          </a:xfrm>
          <a:custGeom>
            <a:pathLst>
              <a:path w="1311934" h="367349">
                <a:moveTo>
                  <a:pt x="0" y="367349"/>
                </a:moveTo>
                <a:lnTo>
                  <a:pt x="1311934" y="0"/>
                </a:lnTo>
              </a:path>
            </a:pathLst>
          </a:custGeom>
          <a:noFill/>
          <a:ln w="254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3" name="Picture 743">
            <a:hlinkClick r:id="rId101"/>
          </p:cNvPr>
          <p:cNvPicPr>
            <a:picLocks noChangeAspect="0" noChangeArrowheads="1"/>
          </p:cNvPicPr>
          <p:nvPr/>
        </p:nvPicPr>
        <p:blipFill>
          <a:blip r:embed="rId7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876031" y="3718561"/>
            <a:ext cx="740663" cy="1228344"/>
          </a:xfrm>
          <a:prstGeom prst="rect">
            <a:avLst/>
          </a:prstGeom>
          <a:noFill/>
          <a:extLst/>
        </p:spPr>
      </p:pic>
      <p:sp>
        <p:nvSpPr>
          <p:cNvPr id="744" name="Freeform 744">
            <a:hlinkClick r:id="rId101"/>
          </p:cNvPr>
          <p:cNvSpPr/>
          <p:nvPr/>
        </p:nvSpPr>
        <p:spPr>
          <a:xfrm rot="0" flipH="0" flipV="0">
            <a:off x="7928679" y="3752034"/>
            <a:ext cx="634154" cy="1127295"/>
          </a:xfrm>
          <a:custGeom>
            <a:pathLst>
              <a:path w="634154" h="1127295">
                <a:moveTo>
                  <a:pt x="0" y="1127295"/>
                </a:moveTo>
                <a:lnTo>
                  <a:pt x="634154" y="0"/>
                </a:lnTo>
              </a:path>
            </a:pathLst>
          </a:custGeom>
          <a:noFill/>
          <a:ln w="254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5" name="Picture 745"/>
          <p:cNvPicPr>
            <a:picLocks noChangeAspect="0" noChangeArrowheads="1"/>
          </p:cNvPicPr>
          <p:nvPr/>
        </p:nvPicPr>
        <p:blipFill>
          <a:blip r:embed="rId7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467600" y="4846320"/>
            <a:ext cx="515112" cy="1170432"/>
          </a:xfrm>
          <a:prstGeom prst="rect">
            <a:avLst/>
          </a:prstGeom>
          <a:noFill/>
          <a:extLst/>
        </p:spPr>
      </p:pic>
      <p:sp>
        <p:nvSpPr>
          <p:cNvPr id="746" name="Freeform 746"/>
          <p:cNvSpPr/>
          <p:nvPr/>
        </p:nvSpPr>
        <p:spPr>
          <a:xfrm rot="0" flipH="0" flipV="0">
            <a:off x="7522288" y="4879331"/>
            <a:ext cx="406390" cy="1070982"/>
          </a:xfrm>
          <a:custGeom>
            <a:pathLst>
              <a:path w="406390" h="1070982">
                <a:moveTo>
                  <a:pt x="0" y="1070982"/>
                </a:moveTo>
                <a:lnTo>
                  <a:pt x="406390" y="0"/>
                </a:lnTo>
              </a:path>
            </a:pathLst>
          </a:custGeom>
          <a:noFill/>
          <a:ln w="254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7" name="Picture 747"/>
          <p:cNvPicPr>
            <a:picLocks noChangeAspect="0" noChangeArrowheads="1"/>
          </p:cNvPicPr>
          <p:nvPr/>
        </p:nvPicPr>
        <p:blipFill>
          <a:blip r:embed="rId7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332986" y="3423880"/>
            <a:ext cx="459693" cy="656308"/>
          </a:xfrm>
          <a:prstGeom prst="rect">
            <a:avLst/>
          </a:prstGeom>
          <a:noFill/>
          <a:extLst/>
        </p:spPr>
      </p:pic>
      <p:pic>
        <p:nvPicPr>
          <p:cNvPr id="748" name="Picture 668"/>
          <p:cNvPicPr>
            <a:picLocks noChangeAspect="0" noChangeArrowheads="1"/>
          </p:cNvPicPr>
          <p:nvPr/>
        </p:nvPicPr>
        <p:blipFill>
          <a:blip r:embed="rId7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191470" y="5802623"/>
            <a:ext cx="661639" cy="479104"/>
          </a:xfrm>
          <a:prstGeom prst="rect">
            <a:avLst/>
          </a:prstGeom>
          <a:noFill/>
          <a:extLst/>
        </p:spPr>
      </p:pic>
      <p:pic>
        <p:nvPicPr>
          <p:cNvPr id="749" name="Picture 546"/>
          <p:cNvPicPr>
            <a:picLocks noChangeAspect="0" noChangeArrowheads="1"/>
          </p:cNvPicPr>
          <p:nvPr/>
        </p:nvPicPr>
        <p:blipFill>
          <a:blip r:embed="rId7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609816" y="4658153"/>
            <a:ext cx="637725" cy="442352"/>
          </a:xfrm>
          <a:prstGeom prst="rect">
            <a:avLst/>
          </a:prstGeom>
          <a:noFill/>
          <a:extLst/>
        </p:spPr>
      </p:pic>
      <p:pic>
        <p:nvPicPr>
          <p:cNvPr id="750" name="Picture 292">
            <a:hlinkClick r:id="rId100"/>
          </p:cNvPr>
          <p:cNvPicPr>
            <a:picLocks noChangeAspect="0" noChangeArrowheads="1"/>
          </p:cNvPicPr>
          <p:nvPr/>
        </p:nvPicPr>
        <p:blipFill>
          <a:blip r:embed="rId7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378070" y="5561441"/>
            <a:ext cx="600523" cy="624805"/>
          </a:xfrm>
          <a:prstGeom prst="rect">
            <a:avLst/>
          </a:prstGeom>
          <a:noFill/>
          <a:extLst/>
        </p:spPr>
      </p:pic>
      <p:pic>
        <p:nvPicPr>
          <p:cNvPr id="751" name="Picture 751"/>
          <p:cNvPicPr>
            <a:picLocks noChangeAspect="0" noChangeArrowheads="1"/>
          </p:cNvPicPr>
          <p:nvPr/>
        </p:nvPicPr>
        <p:blipFill>
          <a:blip r:embed="rId7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581370" y="4893541"/>
            <a:ext cx="1318483" cy="663840"/>
          </a:xfrm>
          <a:prstGeom prst="rect">
            <a:avLst/>
          </a:prstGeom>
          <a:noFill/>
          <a:extLst/>
        </p:spPr>
      </p:pic>
      <p:sp>
        <p:nvSpPr>
          <p:cNvPr id="752" name="Freeform 752"/>
          <p:cNvSpPr/>
          <p:nvPr/>
        </p:nvSpPr>
        <p:spPr>
          <a:xfrm rot="0" flipH="0" flipV="0">
            <a:off x="2072495" y="3671863"/>
            <a:ext cx="4396039" cy="1142047"/>
          </a:xfrm>
          <a:custGeom>
            <a:pathLst>
              <a:path w="4396039" h="1142047">
                <a:moveTo>
                  <a:pt x="0" y="190346"/>
                </a:moveTo>
                <a:cubicBezTo>
                  <a:pt x="0" y="85220"/>
                  <a:pt x="85220" y="0"/>
                  <a:pt x="190346" y="0"/>
                </a:cubicBezTo>
                <a:lnTo>
                  <a:pt x="4205692" y="0"/>
                </a:lnTo>
                <a:cubicBezTo>
                  <a:pt x="4310818" y="0"/>
                  <a:pt x="4396039" y="85220"/>
                  <a:pt x="4396039" y="190346"/>
                </a:cubicBezTo>
                <a:lnTo>
                  <a:pt x="4396039" y="951701"/>
                </a:lnTo>
                <a:cubicBezTo>
                  <a:pt x="4396039" y="1056826"/>
                  <a:pt x="4310818" y="1142047"/>
                  <a:pt x="4205692" y="1142047"/>
                </a:cubicBezTo>
                <a:lnTo>
                  <a:pt x="190346" y="1142047"/>
                </a:lnTo>
                <a:cubicBezTo>
                  <a:pt x="85220" y="1142047"/>
                  <a:pt x="0" y="1056826"/>
                  <a:pt x="0" y="951701"/>
                </a:cubicBezTo>
                <a:close/>
                <a:moveTo>
                  <a:pt x="923296" y="3186137"/>
                </a:moveTo>
              </a:path>
            </a:pathLst>
          </a:custGeom>
          <a:solidFill>
            <a:srgbClr val="EDEDED">
              <a:alpha val="100000"/>
            </a:srgbClr>
          </a:solidFill>
          <a:ln w="2328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Freeform 753"/>
          <p:cNvSpPr/>
          <p:nvPr/>
        </p:nvSpPr>
        <p:spPr>
          <a:xfrm rot="0" flipH="0" flipV="1">
            <a:off x="2072495" y="3671863"/>
            <a:ext cx="4396039" cy="1142048"/>
          </a:xfrm>
          <a:custGeom>
            <a:pathLst>
              <a:path w="4396039" h="1142048">
                <a:moveTo>
                  <a:pt x="0" y="951701"/>
                </a:moveTo>
                <a:cubicBezTo>
                  <a:pt x="0" y="1056827"/>
                  <a:pt x="85220" y="1142048"/>
                  <a:pt x="190346" y="1142048"/>
                </a:cubicBezTo>
                <a:lnTo>
                  <a:pt x="4205693" y="1142048"/>
                </a:lnTo>
                <a:cubicBezTo>
                  <a:pt x="4310818" y="1142048"/>
                  <a:pt x="4396039" y="1056827"/>
                  <a:pt x="4396039" y="951701"/>
                </a:cubicBezTo>
                <a:lnTo>
                  <a:pt x="4396039" y="190346"/>
                </a:lnTo>
                <a:cubicBezTo>
                  <a:pt x="4396039" y="85221"/>
                  <a:pt x="4310818" y="0"/>
                  <a:pt x="4205693" y="0"/>
                </a:cubicBezTo>
                <a:lnTo>
                  <a:pt x="190346" y="0"/>
                </a:lnTo>
                <a:cubicBezTo>
                  <a:pt x="85220" y="0"/>
                  <a:pt x="0" y="85221"/>
                  <a:pt x="0" y="190346"/>
                </a:cubicBezTo>
                <a:close/>
                <a:moveTo>
                  <a:pt x="190346" y="1142048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Freeform 754"/>
          <p:cNvSpPr/>
          <p:nvPr/>
        </p:nvSpPr>
        <p:spPr>
          <a:xfrm rot="0" flipH="0" flipV="0">
            <a:off x="2072495" y="5192361"/>
            <a:ext cx="4396039" cy="1168170"/>
          </a:xfrm>
          <a:custGeom>
            <a:pathLst>
              <a:path w="4396039" h="1168170">
                <a:moveTo>
                  <a:pt x="0" y="194698"/>
                </a:moveTo>
                <a:cubicBezTo>
                  <a:pt x="0" y="87169"/>
                  <a:pt x="87169" y="0"/>
                  <a:pt x="194696" y="0"/>
                </a:cubicBezTo>
                <a:lnTo>
                  <a:pt x="4201341" y="0"/>
                </a:lnTo>
                <a:cubicBezTo>
                  <a:pt x="4308870" y="0"/>
                  <a:pt x="4396039" y="87169"/>
                  <a:pt x="4396039" y="194698"/>
                </a:cubicBezTo>
                <a:lnTo>
                  <a:pt x="4396039" y="973473"/>
                </a:lnTo>
                <a:cubicBezTo>
                  <a:pt x="4396039" y="1081001"/>
                  <a:pt x="4308870" y="1168170"/>
                  <a:pt x="4201341" y="1168170"/>
                </a:cubicBezTo>
                <a:lnTo>
                  <a:pt x="194696" y="1168170"/>
                </a:lnTo>
                <a:cubicBezTo>
                  <a:pt x="87169" y="1168170"/>
                  <a:pt x="0" y="1081001"/>
                  <a:pt x="0" y="973473"/>
                </a:cubicBezTo>
                <a:close/>
                <a:moveTo>
                  <a:pt x="-601554" y="1665639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Freeform 755"/>
          <p:cNvSpPr/>
          <p:nvPr/>
        </p:nvSpPr>
        <p:spPr>
          <a:xfrm rot="0" flipH="0" flipV="1">
            <a:off x="2072495" y="5192361"/>
            <a:ext cx="4396039" cy="1168170"/>
          </a:xfrm>
          <a:custGeom>
            <a:pathLst>
              <a:path w="4396039" h="1168170">
                <a:moveTo>
                  <a:pt x="0" y="973472"/>
                </a:moveTo>
                <a:cubicBezTo>
                  <a:pt x="0" y="1081001"/>
                  <a:pt x="87168" y="1168170"/>
                  <a:pt x="194696" y="1168170"/>
                </a:cubicBezTo>
                <a:lnTo>
                  <a:pt x="4201342" y="1168170"/>
                </a:lnTo>
                <a:cubicBezTo>
                  <a:pt x="4308870" y="1168170"/>
                  <a:pt x="4396039" y="1081001"/>
                  <a:pt x="4396039" y="973472"/>
                </a:cubicBezTo>
                <a:lnTo>
                  <a:pt x="4396039" y="194697"/>
                </a:lnTo>
                <a:cubicBezTo>
                  <a:pt x="4396039" y="87169"/>
                  <a:pt x="4308870" y="0"/>
                  <a:pt x="4201342" y="0"/>
                </a:cubicBezTo>
                <a:lnTo>
                  <a:pt x="194696" y="0"/>
                </a:lnTo>
                <a:cubicBezTo>
                  <a:pt x="87168" y="0"/>
                  <a:pt x="0" y="87169"/>
                  <a:pt x="0" y="194697"/>
                </a:cubicBezTo>
                <a:close/>
                <a:moveTo>
                  <a:pt x="194697" y="1168170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Freeform 756"/>
          <p:cNvSpPr/>
          <p:nvPr/>
        </p:nvSpPr>
        <p:spPr>
          <a:xfrm rot="0" flipH="0" flipV="1">
            <a:off x="2078810" y="4003555"/>
            <a:ext cx="4389722" cy="1"/>
          </a:xfrm>
          <a:custGeom>
            <a:pathLst>
              <a:path w="4389722" h="1">
                <a:moveTo>
                  <a:pt x="0" y="1"/>
                </a:moveTo>
                <a:lnTo>
                  <a:pt x="4389722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Freeform 757"/>
          <p:cNvSpPr/>
          <p:nvPr/>
        </p:nvSpPr>
        <p:spPr>
          <a:xfrm rot="0" flipH="0" flipV="1">
            <a:off x="2055324" y="5523491"/>
            <a:ext cx="4413208" cy="2"/>
          </a:xfrm>
          <a:custGeom>
            <a:pathLst>
              <a:path w="4413208" h="2">
                <a:moveTo>
                  <a:pt x="0" y="2"/>
                </a:moveTo>
                <a:lnTo>
                  <a:pt x="4413208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Rectangle 758"/>
          <p:cNvSpPr/>
          <p:nvPr/>
        </p:nvSpPr>
        <p:spPr>
          <a:xfrm rot="0" flipH="0" flipV="0">
            <a:off x="597673" y="870205"/>
            <a:ext cx="10254485" cy="21998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Exerci</a:t>
            </a:r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iul… final</a:t>
            </a:r>
          </a:p>
          <a:p>
            <a:pPr marL="0">
              <a:lnSpc>
                <a:spcPts val="4912"/>
              </a:lnSpc>
            </a:pPr>
            <a:r>
              <a:rPr lang="en-US" sz="1999" baseline="0" b="0" i="0" dirty="0" spc="109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Fie topologia de mai jos</a:t>
            </a:r>
          </a:p>
          <a:p>
            <a:pPr marL="457199">
              <a:lnSpc>
                <a:spcPts val="2447"/>
              </a:lnSpc>
            </a:pPr>
            <a:r>
              <a:rPr lang="en-US" sz="1800" baseline="0" b="0" i="0" dirty="0" spc="117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Ruteru</a:t>
            </a:r>
            <a:r>
              <a:rPr lang="en-US" sz="1800" baseline="0" b="0" i="0" dirty="0" spc="612">
                <a:solidFill>
                  <a:srgbClr val="000000"/>
                </a:solidFill>
                <a:latin typeface="Arial" pitchFamily="0" charset="1"/>
              </a:rPr>
              <a:t>l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este o ma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ș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in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 Linux ce a fost deja configurat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 cu regulile iptable</a:t>
            </a:r>
            <a:r>
              <a:rPr lang="en-US" sz="1800" baseline="0" b="0" i="0" dirty="0" spc="611">
                <a:solidFill>
                  <a:srgbClr val="000000"/>
                </a:solidFill>
                <a:latin typeface="Arial" pitchFamily="0" charset="1"/>
              </a:rPr>
              <a:t>s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din stânga</a:t>
            </a:r>
          </a:p>
          <a:p>
            <a:pPr marL="457199">
              <a:lnSpc>
                <a:spcPts val="2400"/>
              </a:lnSpc>
            </a:pPr>
            <a:r>
              <a:rPr lang="en-US" sz="1800" baseline="0" b="0" i="0" dirty="0" spc="117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Determina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i comenzile necesare pentru a rezolva fiecare „ticket”</a:t>
            </a:r>
          </a:p>
          <a:p>
            <a:pPr marL="457199">
              <a:lnSpc>
                <a:spcPts val="2400"/>
              </a:lnSpc>
            </a:pPr>
            <a:r>
              <a:rPr lang="en-US" sz="1800" baseline="0" b="0" i="0" dirty="0" spc="117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Switch-u</a:t>
            </a:r>
            <a:r>
              <a:rPr lang="en-US" sz="1800" baseline="0" b="0" i="0" dirty="0" spc="611">
                <a:solidFill>
                  <a:srgbClr val="000000"/>
                </a:solidFill>
                <a:latin typeface="Arial" pitchFamily="0" charset="1"/>
              </a:rPr>
              <a:t>l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reprezint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 o re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ea de host-uri cu adresare DHCP</a:t>
            </a:r>
          </a:p>
        </p:txBody>
      </p:sp>
      <p:sp>
        <p:nvSpPr>
          <p:cNvPr id="759" name="Rectangle 759"/>
          <p:cNvSpPr/>
          <p:nvPr/>
        </p:nvSpPr>
        <p:spPr>
          <a:xfrm rot="0" flipH="0" flipV="0">
            <a:off x="597673" y="6444997"/>
            <a:ext cx="11048220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899889" algn="l"/>
              </a:tabLst>
            </a:pPr>
            <a:r>
              <a:rPr lang="en-US" sz="1200" baseline="0" b="0" i="0" dirty="0" spc="0">
                <a:solidFill>
                  <a:srgbClr val="898989"/>
                </a:solidFill>
                <a:latin typeface="Arial" pitchFamily="0" charset="1"/>
              </a:rPr>
              <a:t>11/8/23	31</a:t>
            </a:r>
          </a:p>
        </p:txBody>
      </p:sp>
      <p:sp>
        <p:nvSpPr>
          <p:cNvPr id="760" name="Rectangle 760"/>
          <p:cNvSpPr/>
          <p:nvPr/>
        </p:nvSpPr>
        <p:spPr>
          <a:xfrm rot="0" flipH="0" flipV="0">
            <a:off x="8769773" y="5117223"/>
            <a:ext cx="695390" cy="2432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I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n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t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r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n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t</a:t>
            </a:r>
          </a:p>
        </p:txBody>
      </p:sp>
      <p:sp>
        <p:nvSpPr>
          <p:cNvPr id="761" name="Rectangle 761"/>
          <p:cNvSpPr/>
          <p:nvPr/>
        </p:nvSpPr>
        <p:spPr>
          <a:xfrm rot="0" flipH="0" flipV="0">
            <a:off x="8430840" y="4113175"/>
            <a:ext cx="1223060" cy="203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  <a:hlinkClick r:id="rId101"/>
              </a:rPr>
              <a:t>142.31.16.9</a:t>
            </a:r>
          </a:p>
        </p:txBody>
      </p:sp>
      <p:sp>
        <p:nvSpPr>
          <p:cNvPr id="762" name="Rectangle 762"/>
          <p:cNvSpPr/>
          <p:nvPr/>
        </p:nvSpPr>
        <p:spPr>
          <a:xfrm rot="0" flipH="0" flipV="0">
            <a:off x="6924895" y="6322975"/>
            <a:ext cx="1778710" cy="203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  <a:hlinkClick r:id="rId102"/>
              </a:rPr>
              <a:t>142.31.16.128/25</a:t>
            </a:r>
          </a:p>
        </p:txBody>
      </p:sp>
      <p:sp>
        <p:nvSpPr>
          <p:cNvPr id="763" name="Rectangle 763"/>
          <p:cNvSpPr/>
          <p:nvPr/>
        </p:nvSpPr>
        <p:spPr>
          <a:xfrm rot="0" flipH="0" flipV="0">
            <a:off x="8927435" y="6146191"/>
            <a:ext cx="1334190" cy="203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  <a:hlinkClick r:id="rId100"/>
              </a:rPr>
              <a:t>214.13.177.2</a:t>
            </a:r>
          </a:p>
        </p:txBody>
      </p:sp>
      <p:sp>
        <p:nvSpPr>
          <p:cNvPr id="764" name="Rectangle 764"/>
          <p:cNvSpPr/>
          <p:nvPr/>
        </p:nvSpPr>
        <p:spPr>
          <a:xfrm rot="0" flipH="0" flipV="0">
            <a:off x="8273731" y="4768495"/>
            <a:ext cx="445150" cy="203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9" baseline="0" b="1" i="0" dirty="0" spc="0">
                <a:solidFill>
                  <a:srgbClr val="F79646"/>
                </a:solidFill>
                <a:latin typeface="Consolas" pitchFamily="0" charset="1"/>
              </a:rPr>
              <a:t>eth0</a:t>
            </a:r>
          </a:p>
        </p:txBody>
      </p:sp>
      <p:sp>
        <p:nvSpPr>
          <p:cNvPr id="765" name="Rectangle 765"/>
          <p:cNvSpPr/>
          <p:nvPr/>
        </p:nvSpPr>
        <p:spPr>
          <a:xfrm rot="0" flipH="0" flipV="0">
            <a:off x="7575960" y="4421023"/>
            <a:ext cx="445150" cy="203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9" baseline="0" b="1" i="0" dirty="0" spc="0">
                <a:solidFill>
                  <a:srgbClr val="F79646"/>
                </a:solidFill>
                <a:latin typeface="Consolas" pitchFamily="0" charset="1"/>
              </a:rPr>
              <a:t>eth1</a:t>
            </a:r>
          </a:p>
        </p:txBody>
      </p:sp>
      <p:sp>
        <p:nvSpPr>
          <p:cNvPr id="766" name="Rectangle 766"/>
          <p:cNvSpPr/>
          <p:nvPr/>
        </p:nvSpPr>
        <p:spPr>
          <a:xfrm rot="0" flipH="0" flipV="0">
            <a:off x="7303305" y="5064151"/>
            <a:ext cx="445150" cy="203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9" baseline="0" b="1" i="0" dirty="0" spc="0">
                <a:solidFill>
                  <a:srgbClr val="F79646"/>
                </a:solidFill>
                <a:latin typeface="Consolas" pitchFamily="0" charset="1"/>
              </a:rPr>
              <a:t>eth2</a:t>
            </a:r>
          </a:p>
        </p:txBody>
      </p:sp>
      <p:sp>
        <p:nvSpPr>
          <p:cNvPr id="767" name="Rectangle 767"/>
          <p:cNvSpPr/>
          <p:nvPr/>
        </p:nvSpPr>
        <p:spPr>
          <a:xfrm rot="0" flipH="0" flipV="0">
            <a:off x="7719121" y="5629287"/>
            <a:ext cx="337515" cy="2432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L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A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N</a:t>
            </a:r>
          </a:p>
        </p:txBody>
      </p:sp>
      <p:sp>
        <p:nvSpPr>
          <p:cNvPr id="768" name="Rectangle 768"/>
          <p:cNvSpPr/>
          <p:nvPr/>
        </p:nvSpPr>
        <p:spPr>
          <a:xfrm rot="0" flipH="0" flipV="0">
            <a:off x="8796765" y="3715143"/>
            <a:ext cx="544779" cy="2432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S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r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v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r</a:t>
            </a:r>
          </a:p>
        </p:txBody>
      </p:sp>
      <p:sp>
        <p:nvSpPr>
          <p:cNvPr id="769" name="Rectangle 769"/>
          <p:cNvSpPr/>
          <p:nvPr/>
        </p:nvSpPr>
        <p:spPr>
          <a:xfrm rot="0" flipH="0" flipV="0">
            <a:off x="9026569" y="5729872"/>
            <a:ext cx="548558" cy="2432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A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d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m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i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n</a:t>
            </a:r>
          </a:p>
        </p:txBody>
      </p:sp>
      <p:sp>
        <p:nvSpPr>
          <p:cNvPr id="770" name="Rectangle 770"/>
          <p:cNvSpPr/>
          <p:nvPr/>
        </p:nvSpPr>
        <p:spPr>
          <a:xfrm rot="0" flipH="0" flipV="0">
            <a:off x="2219684" y="3811423"/>
            <a:ext cx="3112170" cy="4470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9" baseline="0" b="1" i="0" dirty="0" spc="0">
                <a:solidFill>
                  <a:srgbClr val="000000"/>
                </a:solidFill>
                <a:latin typeface="Consolas" pitchFamily="0" charset="1"/>
              </a:rPr>
              <a:t>Chain: INPUT; Policy: ACCEPT</a:t>
            </a:r>
          </a:p>
          <a:p>
            <a:pPr marL="0">
              <a:lnSpc>
                <a:spcPts val="1920"/>
              </a:lnSpc>
            </a:pPr>
            <a:r>
              <a:rPr lang="en-US" sz="1599" baseline="0" b="1" i="0" dirty="0" spc="0">
                <a:solidFill>
                  <a:srgbClr val="000000"/>
                </a:solidFill>
                <a:latin typeface="Consolas" pitchFamily="0" charset="1"/>
              </a:rPr>
              <a:t>-</a:t>
            </a:r>
            <a:r>
              <a:rPr lang="en-US" sz="1599" baseline="0" b="1" i="0" dirty="0" spc="870">
                <a:solidFill>
                  <a:srgbClr val="000000"/>
                </a:solidFill>
                <a:latin typeface="Consolas" pitchFamily="0" charset="1"/>
              </a:rPr>
              <a:t>i</a:t>
            </a:r>
            <a:r>
              <a:rPr lang="en-US" sz="1599" baseline="0" b="1" i="0" dirty="0" spc="0">
                <a:solidFill>
                  <a:srgbClr val="000000"/>
                </a:solidFill>
                <a:latin typeface="Consolas" pitchFamily="0" charset="1"/>
              </a:rPr>
              <a:t>eth0 –j DROP</a:t>
            </a:r>
          </a:p>
        </p:txBody>
      </p:sp>
      <p:sp>
        <p:nvSpPr>
          <p:cNvPr id="771" name="Rectangle 771"/>
          <p:cNvSpPr/>
          <p:nvPr/>
        </p:nvSpPr>
        <p:spPr>
          <a:xfrm rot="0" flipH="0" flipV="0">
            <a:off x="2220959" y="5335423"/>
            <a:ext cx="3112160" cy="44399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9" baseline="0" b="1" i="0" dirty="0" spc="0">
                <a:solidFill>
                  <a:srgbClr val="000000"/>
                </a:solidFill>
                <a:latin typeface="Consolas" pitchFamily="0" charset="1"/>
              </a:rPr>
              <a:t>Chain: FORWARD; Policy: DROP</a:t>
            </a:r>
          </a:p>
          <a:p>
            <a:pPr marL="0">
              <a:lnSpc>
                <a:spcPts val="1895"/>
              </a:lnSpc>
            </a:pPr>
            <a:r>
              <a:rPr lang="en-US" sz="1599" baseline="0" b="1" i="0" dirty="0" spc="0">
                <a:solidFill>
                  <a:srgbClr val="000000"/>
                </a:solidFill>
                <a:latin typeface="Consolas" pitchFamily="0" charset="1"/>
              </a:rPr>
              <a:t>-</a:t>
            </a:r>
            <a:r>
              <a:rPr lang="en-US" sz="1599" baseline="0" b="1" i="0" dirty="0" spc="870">
                <a:solidFill>
                  <a:srgbClr val="000000"/>
                </a:solidFill>
                <a:latin typeface="Consolas" pitchFamily="0" charset="1"/>
              </a:rPr>
              <a:t>i</a:t>
            </a:r>
            <a:r>
              <a:rPr lang="en-US" sz="1599" baseline="0" b="1" i="0" dirty="0" spc="0">
                <a:solidFill>
                  <a:srgbClr val="000000"/>
                </a:solidFill>
                <a:latin typeface="Consolas" pitchFamily="0" charset="1"/>
              </a:rPr>
              <a:t>eth0 –j ACCEPT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772" name="Freeform 772">
            <a:hlinkClick r:id="rId100"/>
          </p:cNvPr>
          <p:cNvSpPr/>
          <p:nvPr/>
        </p:nvSpPr>
        <p:spPr>
          <a:xfrm rot="0" flipH="0" flipV="0">
            <a:off x="0" y="0"/>
            <a:ext cx="12188952" cy="6858000"/>
          </a:xfrm>
          <a:custGeom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Freeform 773">
            <a:hlinkClick r:id="rId100"/>
          </p:cNvPr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74" name="Picture 102"/>
          <p:cNvPicPr>
            <a:picLocks noChangeAspect="0" noChangeArrowheads="1"/>
          </p:cNvPicPr>
          <p:nvPr/>
        </p:nvPicPr>
        <p:blipFill>
          <a:blip r:embed="rId7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099495" y="809975"/>
            <a:ext cx="642256" cy="769786"/>
          </a:xfrm>
          <a:prstGeom prst="rect">
            <a:avLst/>
          </a:prstGeom>
          <a:noFill/>
          <a:extLst/>
        </p:spPr>
      </p:pic>
      <p:pic>
        <p:nvPicPr>
          <p:cNvPr id="775" name="Picture 103"/>
          <p:cNvPicPr>
            <a:picLocks noChangeAspect="0" noChangeArrowheads="1"/>
          </p:cNvPicPr>
          <p:nvPr/>
        </p:nvPicPr>
        <p:blipFill>
          <a:blip r:embed="rId7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6233" y="1"/>
            <a:ext cx="995995" cy="471588"/>
          </a:xfrm>
          <a:prstGeom prst="rect">
            <a:avLst/>
          </a:prstGeom>
          <a:noFill/>
          <a:extLst/>
        </p:spPr>
      </p:pic>
      <p:pic>
        <p:nvPicPr>
          <p:cNvPr id="776" name="Picture 776"/>
          <p:cNvPicPr>
            <a:picLocks noChangeAspect="0" noChangeArrowheads="1"/>
          </p:cNvPicPr>
          <p:nvPr/>
        </p:nvPicPr>
        <p:blipFill>
          <a:blip r:embed="rId7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885176" y="4815841"/>
            <a:ext cx="1408175" cy="475487"/>
          </a:xfrm>
          <a:prstGeom prst="rect">
            <a:avLst/>
          </a:prstGeom>
          <a:noFill/>
          <a:extLst/>
        </p:spPr>
      </p:pic>
      <p:sp>
        <p:nvSpPr>
          <p:cNvPr id="777" name="Freeform 777"/>
          <p:cNvSpPr/>
          <p:nvPr/>
        </p:nvSpPr>
        <p:spPr>
          <a:xfrm rot="0" flipH="0" flipV="1">
            <a:off x="7928679" y="4849843"/>
            <a:ext cx="1311934" cy="367349"/>
          </a:xfrm>
          <a:custGeom>
            <a:pathLst>
              <a:path w="1311934" h="367349">
                <a:moveTo>
                  <a:pt x="0" y="367349"/>
                </a:moveTo>
                <a:lnTo>
                  <a:pt x="1311934" y="0"/>
                </a:lnTo>
              </a:path>
            </a:pathLst>
          </a:custGeom>
          <a:noFill/>
          <a:ln w="254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78" name="Picture 778">
            <a:hlinkClick r:id="rId101"/>
          </p:cNvPr>
          <p:cNvPicPr>
            <a:picLocks noChangeAspect="0" noChangeArrowheads="1"/>
          </p:cNvPicPr>
          <p:nvPr/>
        </p:nvPicPr>
        <p:blipFill>
          <a:blip r:embed="rId7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876031" y="3688080"/>
            <a:ext cx="740663" cy="1228344"/>
          </a:xfrm>
          <a:prstGeom prst="rect">
            <a:avLst/>
          </a:prstGeom>
          <a:noFill/>
          <a:extLst/>
        </p:spPr>
      </p:pic>
      <p:sp>
        <p:nvSpPr>
          <p:cNvPr id="779" name="Freeform 779">
            <a:hlinkClick r:id="rId101"/>
          </p:cNvPr>
          <p:cNvSpPr/>
          <p:nvPr/>
        </p:nvSpPr>
        <p:spPr>
          <a:xfrm rot="0" flipH="0" flipV="0">
            <a:off x="7928679" y="3722547"/>
            <a:ext cx="634154" cy="1127295"/>
          </a:xfrm>
          <a:custGeom>
            <a:pathLst>
              <a:path w="634154" h="1127295">
                <a:moveTo>
                  <a:pt x="0" y="1127295"/>
                </a:moveTo>
                <a:lnTo>
                  <a:pt x="634154" y="0"/>
                </a:lnTo>
              </a:path>
            </a:pathLst>
          </a:custGeom>
          <a:noFill/>
          <a:ln w="254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80" name="Picture 780"/>
          <p:cNvPicPr>
            <a:picLocks noChangeAspect="0" noChangeArrowheads="1"/>
          </p:cNvPicPr>
          <p:nvPr/>
        </p:nvPicPr>
        <p:blipFill>
          <a:blip r:embed="rId7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467600" y="4815840"/>
            <a:ext cx="515112" cy="1170432"/>
          </a:xfrm>
          <a:prstGeom prst="rect">
            <a:avLst/>
          </a:prstGeom>
          <a:noFill/>
          <a:extLst/>
        </p:spPr>
      </p:pic>
      <p:sp>
        <p:nvSpPr>
          <p:cNvPr id="781" name="Freeform 781"/>
          <p:cNvSpPr/>
          <p:nvPr/>
        </p:nvSpPr>
        <p:spPr>
          <a:xfrm rot="0" flipH="0" flipV="0">
            <a:off x="7522288" y="4849844"/>
            <a:ext cx="406390" cy="1070982"/>
          </a:xfrm>
          <a:custGeom>
            <a:pathLst>
              <a:path w="406390" h="1070982">
                <a:moveTo>
                  <a:pt x="0" y="1070982"/>
                </a:moveTo>
                <a:lnTo>
                  <a:pt x="406390" y="0"/>
                </a:lnTo>
              </a:path>
            </a:pathLst>
          </a:custGeom>
          <a:noFill/>
          <a:ln w="254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82" name="Picture 747"/>
          <p:cNvPicPr>
            <a:picLocks noChangeAspect="0" noChangeArrowheads="1"/>
          </p:cNvPicPr>
          <p:nvPr/>
        </p:nvPicPr>
        <p:blipFill>
          <a:blip r:embed="rId7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332986" y="3394393"/>
            <a:ext cx="459693" cy="656308"/>
          </a:xfrm>
          <a:prstGeom prst="rect">
            <a:avLst/>
          </a:prstGeom>
          <a:noFill/>
          <a:extLst/>
        </p:spPr>
      </p:pic>
      <p:pic>
        <p:nvPicPr>
          <p:cNvPr id="783" name="Picture 668"/>
          <p:cNvPicPr>
            <a:picLocks noChangeAspect="0" noChangeArrowheads="1"/>
          </p:cNvPicPr>
          <p:nvPr/>
        </p:nvPicPr>
        <p:blipFill>
          <a:blip r:embed="rId7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191470" y="5773136"/>
            <a:ext cx="661639" cy="479104"/>
          </a:xfrm>
          <a:prstGeom prst="rect">
            <a:avLst/>
          </a:prstGeom>
          <a:noFill/>
          <a:extLst/>
        </p:spPr>
      </p:pic>
      <p:pic>
        <p:nvPicPr>
          <p:cNvPr id="784" name="Picture 546"/>
          <p:cNvPicPr>
            <a:picLocks noChangeAspect="0" noChangeArrowheads="1"/>
          </p:cNvPicPr>
          <p:nvPr/>
        </p:nvPicPr>
        <p:blipFill>
          <a:blip r:embed="rId7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609816" y="4628666"/>
            <a:ext cx="637725" cy="442352"/>
          </a:xfrm>
          <a:prstGeom prst="rect">
            <a:avLst/>
          </a:prstGeom>
          <a:noFill/>
          <a:extLst/>
        </p:spPr>
      </p:pic>
      <p:pic>
        <p:nvPicPr>
          <p:cNvPr id="785" name="Picture 292">
            <a:hlinkClick r:id="rId100"/>
          </p:cNvPr>
          <p:cNvPicPr>
            <a:picLocks noChangeAspect="0" noChangeArrowheads="1"/>
          </p:cNvPicPr>
          <p:nvPr/>
        </p:nvPicPr>
        <p:blipFill>
          <a:blip r:embed="rId7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378070" y="5531954"/>
            <a:ext cx="600523" cy="624805"/>
          </a:xfrm>
          <a:prstGeom prst="rect">
            <a:avLst/>
          </a:prstGeom>
          <a:noFill/>
          <a:extLst/>
        </p:spPr>
      </p:pic>
      <p:pic>
        <p:nvPicPr>
          <p:cNvPr id="786" name="Picture 751"/>
          <p:cNvPicPr>
            <a:picLocks noChangeAspect="0" noChangeArrowheads="1"/>
          </p:cNvPicPr>
          <p:nvPr/>
        </p:nvPicPr>
        <p:blipFill>
          <a:blip r:embed="rId7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581370" y="4864053"/>
            <a:ext cx="1318483" cy="663840"/>
          </a:xfrm>
          <a:prstGeom prst="rect">
            <a:avLst/>
          </a:prstGeom>
          <a:noFill/>
          <a:extLst/>
        </p:spPr>
      </p:pic>
      <p:sp>
        <p:nvSpPr>
          <p:cNvPr id="787" name="Freeform 787"/>
          <p:cNvSpPr/>
          <p:nvPr/>
        </p:nvSpPr>
        <p:spPr>
          <a:xfrm rot="0" flipH="0" flipV="0">
            <a:off x="2102299" y="3650853"/>
            <a:ext cx="4562883" cy="1181386"/>
          </a:xfrm>
          <a:custGeom>
            <a:pathLst>
              <a:path w="4562883" h="1181386">
                <a:moveTo>
                  <a:pt x="0" y="196902"/>
                </a:moveTo>
                <a:cubicBezTo>
                  <a:pt x="0" y="88156"/>
                  <a:pt x="88156" y="0"/>
                  <a:pt x="196902" y="0"/>
                </a:cubicBezTo>
                <a:lnTo>
                  <a:pt x="4365982" y="0"/>
                </a:lnTo>
                <a:cubicBezTo>
                  <a:pt x="4474727" y="0"/>
                  <a:pt x="4562883" y="88156"/>
                  <a:pt x="4562883" y="196902"/>
                </a:cubicBezTo>
                <a:lnTo>
                  <a:pt x="4562883" y="984484"/>
                </a:lnTo>
                <a:cubicBezTo>
                  <a:pt x="4562883" y="1093230"/>
                  <a:pt x="4474727" y="1181386"/>
                  <a:pt x="4365982" y="1181386"/>
                </a:cubicBezTo>
                <a:lnTo>
                  <a:pt x="196902" y="1181386"/>
                </a:lnTo>
                <a:cubicBezTo>
                  <a:pt x="88156" y="1181386"/>
                  <a:pt x="0" y="1093230"/>
                  <a:pt x="0" y="984484"/>
                </a:cubicBezTo>
                <a:close/>
                <a:moveTo>
                  <a:pt x="907946" y="3207147"/>
                </a:moveTo>
              </a:path>
            </a:pathLst>
          </a:custGeom>
          <a:solidFill>
            <a:srgbClr val="EDEDED">
              <a:alpha val="100000"/>
            </a:srgbClr>
          </a:solidFill>
          <a:ln w="2328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Freeform 788"/>
          <p:cNvSpPr/>
          <p:nvPr/>
        </p:nvSpPr>
        <p:spPr>
          <a:xfrm rot="0" flipH="0" flipV="1">
            <a:off x="2102299" y="3650853"/>
            <a:ext cx="4562883" cy="1181385"/>
          </a:xfrm>
          <a:custGeom>
            <a:pathLst>
              <a:path w="4562883" h="1181385">
                <a:moveTo>
                  <a:pt x="0" y="984483"/>
                </a:moveTo>
                <a:cubicBezTo>
                  <a:pt x="0" y="1093229"/>
                  <a:pt x="88155" y="1181385"/>
                  <a:pt x="196901" y="1181385"/>
                </a:cubicBezTo>
                <a:lnTo>
                  <a:pt x="4365981" y="1181385"/>
                </a:lnTo>
                <a:cubicBezTo>
                  <a:pt x="4474727" y="1181385"/>
                  <a:pt x="4562883" y="1093229"/>
                  <a:pt x="4562883" y="984483"/>
                </a:cubicBezTo>
                <a:lnTo>
                  <a:pt x="4562883" y="196901"/>
                </a:lnTo>
                <a:cubicBezTo>
                  <a:pt x="4562883" y="88156"/>
                  <a:pt x="4474727" y="0"/>
                  <a:pt x="4365981" y="0"/>
                </a:cubicBezTo>
                <a:lnTo>
                  <a:pt x="196901" y="0"/>
                </a:lnTo>
                <a:cubicBezTo>
                  <a:pt x="88155" y="0"/>
                  <a:pt x="0" y="88156"/>
                  <a:pt x="0" y="196901"/>
                </a:cubicBezTo>
                <a:close/>
                <a:moveTo>
                  <a:pt x="196901" y="1181385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Freeform 789"/>
          <p:cNvSpPr/>
          <p:nvPr/>
        </p:nvSpPr>
        <p:spPr>
          <a:xfrm rot="0" flipH="0" flipV="0">
            <a:off x="2102299" y="5065058"/>
            <a:ext cx="4562883" cy="1181385"/>
          </a:xfrm>
          <a:custGeom>
            <a:pathLst>
              <a:path w="4562883" h="1181385">
                <a:moveTo>
                  <a:pt x="0" y="196902"/>
                </a:moveTo>
                <a:cubicBezTo>
                  <a:pt x="0" y="88157"/>
                  <a:pt x="88156" y="0"/>
                  <a:pt x="196901" y="0"/>
                </a:cubicBezTo>
                <a:lnTo>
                  <a:pt x="4365980" y="0"/>
                </a:lnTo>
                <a:cubicBezTo>
                  <a:pt x="4474727" y="0"/>
                  <a:pt x="4562883" y="88157"/>
                  <a:pt x="4562883" y="196902"/>
                </a:cubicBezTo>
                <a:lnTo>
                  <a:pt x="4562883" y="984484"/>
                </a:lnTo>
                <a:cubicBezTo>
                  <a:pt x="4562883" y="1093229"/>
                  <a:pt x="4474727" y="1181385"/>
                  <a:pt x="4365980" y="1181385"/>
                </a:cubicBezTo>
                <a:lnTo>
                  <a:pt x="196901" y="1181385"/>
                </a:lnTo>
                <a:cubicBezTo>
                  <a:pt x="88156" y="1181385"/>
                  <a:pt x="0" y="1093229"/>
                  <a:pt x="0" y="984484"/>
                </a:cubicBezTo>
                <a:close/>
                <a:moveTo>
                  <a:pt x="-506259" y="1792942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Freeform 790"/>
          <p:cNvSpPr/>
          <p:nvPr/>
        </p:nvSpPr>
        <p:spPr>
          <a:xfrm rot="0" flipH="0" flipV="1">
            <a:off x="2102299" y="5065058"/>
            <a:ext cx="4562883" cy="1181385"/>
          </a:xfrm>
          <a:custGeom>
            <a:pathLst>
              <a:path w="4562883" h="1181385">
                <a:moveTo>
                  <a:pt x="0" y="984483"/>
                </a:moveTo>
                <a:cubicBezTo>
                  <a:pt x="0" y="1093229"/>
                  <a:pt x="88155" y="1181385"/>
                  <a:pt x="196901" y="1181385"/>
                </a:cubicBezTo>
                <a:lnTo>
                  <a:pt x="4365981" y="1181385"/>
                </a:lnTo>
                <a:cubicBezTo>
                  <a:pt x="4474727" y="1181385"/>
                  <a:pt x="4562883" y="1093229"/>
                  <a:pt x="4562883" y="984483"/>
                </a:cubicBezTo>
                <a:lnTo>
                  <a:pt x="4562883" y="196901"/>
                </a:lnTo>
                <a:cubicBezTo>
                  <a:pt x="4562883" y="88156"/>
                  <a:pt x="4474727" y="0"/>
                  <a:pt x="4365981" y="0"/>
                </a:cubicBezTo>
                <a:lnTo>
                  <a:pt x="196901" y="0"/>
                </a:lnTo>
                <a:cubicBezTo>
                  <a:pt x="88155" y="0"/>
                  <a:pt x="0" y="88156"/>
                  <a:pt x="0" y="196901"/>
                </a:cubicBezTo>
                <a:close/>
                <a:moveTo>
                  <a:pt x="196901" y="1181385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Freeform 791"/>
          <p:cNvSpPr/>
          <p:nvPr/>
        </p:nvSpPr>
        <p:spPr>
          <a:xfrm rot="0" flipH="0" flipV="1">
            <a:off x="2102299" y="3979314"/>
            <a:ext cx="4562883" cy="2"/>
          </a:xfrm>
          <a:custGeom>
            <a:pathLst>
              <a:path w="4562883" h="2">
                <a:moveTo>
                  <a:pt x="0" y="2"/>
                </a:moveTo>
                <a:lnTo>
                  <a:pt x="4562883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Freeform 792"/>
          <p:cNvSpPr/>
          <p:nvPr/>
        </p:nvSpPr>
        <p:spPr>
          <a:xfrm rot="0" flipH="0" flipV="1">
            <a:off x="2078813" y="5389181"/>
            <a:ext cx="4562883" cy="2"/>
          </a:xfrm>
          <a:custGeom>
            <a:pathLst>
              <a:path w="4562883" h="2">
                <a:moveTo>
                  <a:pt x="0" y="2"/>
                </a:moveTo>
                <a:lnTo>
                  <a:pt x="4562883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93" name="Picture 793"/>
          <p:cNvPicPr>
            <a:picLocks noChangeAspect="0" noChangeArrowheads="1"/>
          </p:cNvPicPr>
          <p:nvPr/>
        </p:nvPicPr>
        <p:blipFill>
          <a:blip r:embed="rId7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11040" y="5318761"/>
            <a:ext cx="612648" cy="118871"/>
          </a:xfrm>
          <a:prstGeom prst="rect">
            <a:avLst/>
          </a:prstGeom>
          <a:noFill/>
          <a:extLst/>
        </p:spPr>
      </p:pic>
      <p:sp>
        <p:nvSpPr>
          <p:cNvPr id="794" name="Freeform 794"/>
          <p:cNvSpPr/>
          <p:nvPr/>
        </p:nvSpPr>
        <p:spPr>
          <a:xfrm rot="0" flipH="0" flipV="1">
            <a:off x="4551805" y="5354983"/>
            <a:ext cx="511452" cy="1"/>
          </a:xfrm>
          <a:custGeom>
            <a:pathLst>
              <a:path w="511452" h="1">
                <a:moveTo>
                  <a:pt x="0" y="1"/>
                </a:moveTo>
                <a:lnTo>
                  <a:pt x="511452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Rectangle 795"/>
          <p:cNvSpPr/>
          <p:nvPr/>
        </p:nvSpPr>
        <p:spPr>
          <a:xfrm rot="0" flipH="0" flipV="0">
            <a:off x="597673" y="870205"/>
            <a:ext cx="7247290" cy="23610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Exerci</a:t>
            </a:r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iul… final</a:t>
            </a:r>
          </a:p>
          <a:p>
            <a:pPr marL="0">
              <a:lnSpc>
                <a:spcPts val="5297"/>
              </a:lnSpc>
            </a:pPr>
            <a:r>
              <a:rPr lang="en-US" sz="2400" baseline="0" b="0" i="0" dirty="0" spc="95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Ticke</a:t>
            </a:r>
            <a:r>
              <a:rPr lang="en-US" sz="2400" baseline="0" b="0" i="0" dirty="0" spc="809">
                <a:solidFill>
                  <a:srgbClr val="000000"/>
                </a:solidFill>
                <a:latin typeface="Arial" pitchFamily="0" charset="1"/>
              </a:rPr>
              <a:t>t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#1</a:t>
            </a:r>
          </a:p>
          <a:p>
            <a:pPr marL="457199">
              <a:lnSpc>
                <a:spcPts val="3096"/>
              </a:lnSpc>
            </a:pPr>
            <a:r>
              <a:rPr lang="en-US" sz="2400" baseline="0" b="0" i="0" dirty="0" spc="96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Sta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iile din LAN nu pot comunica cu Server.</a:t>
            </a:r>
          </a:p>
          <a:p>
            <a:pPr marL="457199">
              <a:lnSpc>
                <a:spcPts val="3119"/>
              </a:lnSpc>
            </a:pPr>
            <a:r>
              <a:rPr lang="en-US" sz="2400" baseline="0" b="0" i="0" dirty="0" spc="96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Care este motivul? Care este solu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ia?</a:t>
            </a:r>
          </a:p>
          <a:p>
            <a:pPr marL="457199">
              <a:lnSpc>
                <a:spcPts val="1916"/>
              </a:lnSpc>
            </a:pPr>
            <a:r>
              <a:rPr lang="en-US" sz="1599" baseline="0" b="1" i="0" dirty="0" spc="0">
                <a:solidFill>
                  <a:srgbClr val="3B3838"/>
                </a:solidFill>
                <a:latin typeface="Consolas" pitchFamily="0" charset="1"/>
              </a:rPr>
              <a:t>linux</a:t>
            </a:r>
            <a:r>
              <a:rPr lang="en-US" sz="1599" baseline="0" b="1" i="0" dirty="0" spc="869">
                <a:solidFill>
                  <a:srgbClr val="3B3838"/>
                </a:solidFill>
                <a:latin typeface="Consolas" pitchFamily="0" charset="1"/>
              </a:rPr>
              <a:t>#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iptable</a:t>
            </a:r>
            <a:r>
              <a:rPr lang="en-US" sz="1599" baseline="0" b="1" i="0" dirty="0" spc="869">
                <a:solidFill>
                  <a:srgbClr val="C00000"/>
                </a:solidFill>
                <a:latin typeface="Consolas" pitchFamily="0" charset="1"/>
              </a:rPr>
              <a:t>s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–P FORWARD ACCEPT</a:t>
            </a:r>
          </a:p>
        </p:txBody>
      </p:sp>
      <p:sp>
        <p:nvSpPr>
          <p:cNvPr id="796" name="Rectangle 796"/>
          <p:cNvSpPr/>
          <p:nvPr/>
        </p:nvSpPr>
        <p:spPr>
          <a:xfrm rot="0" flipH="0" flipV="0">
            <a:off x="597673" y="6444997"/>
            <a:ext cx="11047470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869726" algn="l"/>
              </a:tabLst>
            </a:pPr>
            <a:r>
              <a:rPr lang="en-US" sz="1200" baseline="0" b="0" i="0" dirty="0" spc="0">
                <a:solidFill>
                  <a:srgbClr val="898989"/>
                </a:solidFill>
                <a:latin typeface="Arial" pitchFamily="0" charset="1"/>
              </a:rPr>
              <a:t>11/8/23	32</a:t>
            </a:r>
          </a:p>
        </p:txBody>
      </p:sp>
      <p:sp>
        <p:nvSpPr>
          <p:cNvPr id="797" name="Rectangle 797"/>
          <p:cNvSpPr/>
          <p:nvPr/>
        </p:nvSpPr>
        <p:spPr>
          <a:xfrm rot="0" flipH="0" flipV="0">
            <a:off x="8769773" y="5086743"/>
            <a:ext cx="695390" cy="2432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I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n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t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r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n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t</a:t>
            </a:r>
          </a:p>
        </p:txBody>
      </p:sp>
      <p:sp>
        <p:nvSpPr>
          <p:cNvPr id="798" name="Rectangle 798"/>
          <p:cNvSpPr/>
          <p:nvPr/>
        </p:nvSpPr>
        <p:spPr>
          <a:xfrm rot="0" flipH="0" flipV="0">
            <a:off x="8430840" y="4082695"/>
            <a:ext cx="1223060" cy="203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  <a:hlinkClick r:id="rId101"/>
              </a:rPr>
              <a:t>142.31.16.9</a:t>
            </a:r>
          </a:p>
        </p:txBody>
      </p:sp>
      <p:sp>
        <p:nvSpPr>
          <p:cNvPr id="799" name="Rectangle 799"/>
          <p:cNvSpPr/>
          <p:nvPr/>
        </p:nvSpPr>
        <p:spPr>
          <a:xfrm rot="0" flipH="0" flipV="0">
            <a:off x="6924895" y="6292495"/>
            <a:ext cx="1778710" cy="203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  <a:hlinkClick r:id="rId102"/>
              </a:rPr>
              <a:t>142.31.16.128/25</a:t>
            </a:r>
          </a:p>
        </p:txBody>
      </p:sp>
      <p:sp>
        <p:nvSpPr>
          <p:cNvPr id="800" name="Rectangle 800"/>
          <p:cNvSpPr/>
          <p:nvPr/>
        </p:nvSpPr>
        <p:spPr>
          <a:xfrm rot="0" flipH="0" flipV="0">
            <a:off x="8927435" y="6115711"/>
            <a:ext cx="1334190" cy="203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  <a:hlinkClick r:id="rId100"/>
              </a:rPr>
              <a:t>214.13.177.2</a:t>
            </a:r>
          </a:p>
        </p:txBody>
      </p:sp>
      <p:sp>
        <p:nvSpPr>
          <p:cNvPr id="801" name="Rectangle 801"/>
          <p:cNvSpPr/>
          <p:nvPr/>
        </p:nvSpPr>
        <p:spPr>
          <a:xfrm rot="0" flipH="0" flipV="0">
            <a:off x="8273731" y="4738015"/>
            <a:ext cx="445150" cy="203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9" baseline="0" b="1" i="0" dirty="0" spc="0">
                <a:solidFill>
                  <a:srgbClr val="ED7D31"/>
                </a:solidFill>
                <a:latin typeface="Consolas" pitchFamily="0" charset="1"/>
              </a:rPr>
              <a:t>eth0</a:t>
            </a:r>
          </a:p>
        </p:txBody>
      </p:sp>
      <p:sp>
        <p:nvSpPr>
          <p:cNvPr id="802" name="Rectangle 802"/>
          <p:cNvSpPr/>
          <p:nvPr/>
        </p:nvSpPr>
        <p:spPr>
          <a:xfrm rot="0" flipH="0" flipV="0">
            <a:off x="7575960" y="4390543"/>
            <a:ext cx="445150" cy="203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9" baseline="0" b="1" i="0" dirty="0" spc="0">
                <a:solidFill>
                  <a:srgbClr val="ED7D31"/>
                </a:solidFill>
                <a:latin typeface="Consolas" pitchFamily="0" charset="1"/>
              </a:rPr>
              <a:t>eth1</a:t>
            </a:r>
          </a:p>
        </p:txBody>
      </p:sp>
      <p:sp>
        <p:nvSpPr>
          <p:cNvPr id="803" name="Rectangle 803"/>
          <p:cNvSpPr/>
          <p:nvPr/>
        </p:nvSpPr>
        <p:spPr>
          <a:xfrm rot="0" flipH="0" flipV="0">
            <a:off x="7303305" y="5033671"/>
            <a:ext cx="445150" cy="203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9" baseline="0" b="1" i="0" dirty="0" spc="0">
                <a:solidFill>
                  <a:srgbClr val="ED7D31"/>
                </a:solidFill>
                <a:latin typeface="Consolas" pitchFamily="0" charset="1"/>
              </a:rPr>
              <a:t>eth2</a:t>
            </a:r>
          </a:p>
        </p:txBody>
      </p:sp>
      <p:sp>
        <p:nvSpPr>
          <p:cNvPr id="804" name="Rectangle 804"/>
          <p:cNvSpPr/>
          <p:nvPr/>
        </p:nvSpPr>
        <p:spPr>
          <a:xfrm rot="0" flipH="0" flipV="0">
            <a:off x="7719121" y="5601855"/>
            <a:ext cx="337515" cy="2432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L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A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N</a:t>
            </a:r>
          </a:p>
        </p:txBody>
      </p:sp>
      <p:sp>
        <p:nvSpPr>
          <p:cNvPr id="805" name="Rectangle 805"/>
          <p:cNvSpPr/>
          <p:nvPr/>
        </p:nvSpPr>
        <p:spPr>
          <a:xfrm rot="0" flipH="0" flipV="0">
            <a:off x="8796765" y="3687711"/>
            <a:ext cx="544779" cy="2432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S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r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v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r</a:t>
            </a:r>
          </a:p>
        </p:txBody>
      </p:sp>
      <p:sp>
        <p:nvSpPr>
          <p:cNvPr id="806" name="Rectangle 806"/>
          <p:cNvSpPr/>
          <p:nvPr/>
        </p:nvSpPr>
        <p:spPr>
          <a:xfrm rot="0" flipH="0" flipV="0">
            <a:off x="9026569" y="5702439"/>
            <a:ext cx="548558" cy="2432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A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d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m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i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n</a:t>
            </a:r>
          </a:p>
        </p:txBody>
      </p:sp>
      <p:sp>
        <p:nvSpPr>
          <p:cNvPr id="807" name="Rectangle 807"/>
          <p:cNvSpPr/>
          <p:nvPr/>
        </p:nvSpPr>
        <p:spPr>
          <a:xfrm rot="0" flipH="0" flipV="0">
            <a:off x="2251410" y="3793135"/>
            <a:ext cx="3112170" cy="44399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9" baseline="0" b="1" i="0" dirty="0" spc="0">
                <a:solidFill>
                  <a:srgbClr val="000000"/>
                </a:solidFill>
                <a:latin typeface="Consolas" pitchFamily="0" charset="1"/>
              </a:rPr>
              <a:t>Chain: INPUT; Policy: ACCEPT</a:t>
            </a:r>
          </a:p>
          <a:p>
            <a:pPr marL="0">
              <a:lnSpc>
                <a:spcPts val="1895"/>
              </a:lnSpc>
            </a:pPr>
            <a:r>
              <a:rPr lang="en-US" sz="1599" baseline="0" b="1" i="0" dirty="0" spc="0">
                <a:solidFill>
                  <a:srgbClr val="000000"/>
                </a:solidFill>
                <a:latin typeface="Consolas" pitchFamily="0" charset="1"/>
              </a:rPr>
              <a:t>-</a:t>
            </a:r>
            <a:r>
              <a:rPr lang="en-US" sz="1599" baseline="0" b="1" i="0" dirty="0" spc="870">
                <a:solidFill>
                  <a:srgbClr val="000000"/>
                </a:solidFill>
                <a:latin typeface="Consolas" pitchFamily="0" charset="1"/>
              </a:rPr>
              <a:t>i</a:t>
            </a:r>
            <a:r>
              <a:rPr lang="en-US" sz="1599" baseline="0" b="1" i="0" dirty="0" spc="0">
                <a:solidFill>
                  <a:srgbClr val="000000"/>
                </a:solidFill>
                <a:latin typeface="Consolas" pitchFamily="0" charset="1"/>
              </a:rPr>
              <a:t>eth0 –j DROP</a:t>
            </a:r>
          </a:p>
        </p:txBody>
      </p:sp>
      <p:sp>
        <p:nvSpPr>
          <p:cNvPr id="808" name="Rectangle 808"/>
          <p:cNvSpPr/>
          <p:nvPr/>
        </p:nvSpPr>
        <p:spPr>
          <a:xfrm rot="0" flipH="0" flipV="0">
            <a:off x="2251409" y="5207407"/>
            <a:ext cx="3890070" cy="44399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9" baseline="0" b="1" i="0" dirty="0" spc="0">
                <a:solidFill>
                  <a:srgbClr val="000000"/>
                </a:solidFill>
                <a:latin typeface="Consolas" pitchFamily="0" charset="1"/>
              </a:rPr>
              <a:t>Chain: FORWARD; Policy: DROP ACCEPT</a:t>
            </a:r>
          </a:p>
          <a:p>
            <a:pPr marL="0">
              <a:lnSpc>
                <a:spcPts val="1895"/>
              </a:lnSpc>
            </a:pPr>
            <a:r>
              <a:rPr lang="en-US" sz="1599" baseline="0" b="1" i="0" dirty="0" spc="0">
                <a:solidFill>
                  <a:srgbClr val="000000"/>
                </a:solidFill>
                <a:latin typeface="Consolas" pitchFamily="0" charset="1"/>
              </a:rPr>
              <a:t>-</a:t>
            </a:r>
            <a:r>
              <a:rPr lang="en-US" sz="1599" baseline="0" b="1" i="0" dirty="0" spc="870">
                <a:solidFill>
                  <a:srgbClr val="000000"/>
                </a:solidFill>
                <a:latin typeface="Consolas" pitchFamily="0" charset="1"/>
              </a:rPr>
              <a:t>i</a:t>
            </a:r>
            <a:r>
              <a:rPr lang="en-US" sz="1599" baseline="0" b="1" i="0" dirty="0" spc="0">
                <a:solidFill>
                  <a:srgbClr val="000000"/>
                </a:solidFill>
                <a:latin typeface="Consolas" pitchFamily="0" charset="1"/>
              </a:rPr>
              <a:t>eth0 –j ACCEPT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809" name="Freeform 809">
            <a:hlinkClick r:id="rId100"/>
          </p:cNvPr>
          <p:cNvSpPr/>
          <p:nvPr/>
        </p:nvSpPr>
        <p:spPr>
          <a:xfrm rot="0" flipH="0" flipV="0">
            <a:off x="0" y="0"/>
            <a:ext cx="12188952" cy="6858000"/>
          </a:xfrm>
          <a:custGeom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Freeform 810">
            <a:hlinkClick r:id="rId100"/>
          </p:cNvPr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11" name="Picture 102"/>
          <p:cNvPicPr>
            <a:picLocks noChangeAspect="0" noChangeArrowheads="1"/>
          </p:cNvPicPr>
          <p:nvPr/>
        </p:nvPicPr>
        <p:blipFill>
          <a:blip r:embed="rId8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099495" y="809975"/>
            <a:ext cx="642256" cy="769786"/>
          </a:xfrm>
          <a:prstGeom prst="rect">
            <a:avLst/>
          </a:prstGeom>
          <a:noFill/>
          <a:extLst/>
        </p:spPr>
      </p:pic>
      <p:pic>
        <p:nvPicPr>
          <p:cNvPr id="812" name="Picture 103"/>
          <p:cNvPicPr>
            <a:picLocks noChangeAspect="0" noChangeArrowheads="1"/>
          </p:cNvPicPr>
          <p:nvPr/>
        </p:nvPicPr>
        <p:blipFill>
          <a:blip r:embed="rId8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6233" y="1"/>
            <a:ext cx="995995" cy="471588"/>
          </a:xfrm>
          <a:prstGeom prst="rect">
            <a:avLst/>
          </a:prstGeom>
          <a:noFill/>
          <a:extLst/>
        </p:spPr>
      </p:pic>
      <p:pic>
        <p:nvPicPr>
          <p:cNvPr id="813" name="Picture 813"/>
          <p:cNvPicPr>
            <a:picLocks noChangeAspect="0" noChangeArrowheads="1"/>
          </p:cNvPicPr>
          <p:nvPr/>
        </p:nvPicPr>
        <p:blipFill>
          <a:blip r:embed="rId8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885176" y="4965193"/>
            <a:ext cx="1408175" cy="475487"/>
          </a:xfrm>
          <a:prstGeom prst="rect">
            <a:avLst/>
          </a:prstGeom>
          <a:noFill/>
          <a:extLst/>
        </p:spPr>
      </p:pic>
      <p:sp>
        <p:nvSpPr>
          <p:cNvPr id="814" name="Freeform 814"/>
          <p:cNvSpPr/>
          <p:nvPr/>
        </p:nvSpPr>
        <p:spPr>
          <a:xfrm rot="0" flipH="0" flipV="1">
            <a:off x="7928679" y="4997872"/>
            <a:ext cx="1311934" cy="367349"/>
          </a:xfrm>
          <a:custGeom>
            <a:pathLst>
              <a:path w="1311934" h="367349">
                <a:moveTo>
                  <a:pt x="0" y="367349"/>
                </a:moveTo>
                <a:lnTo>
                  <a:pt x="1311934" y="0"/>
                </a:lnTo>
              </a:path>
            </a:pathLst>
          </a:custGeom>
          <a:noFill/>
          <a:ln w="254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15" name="Picture 815">
            <a:hlinkClick r:id="rId100"/>
          </p:cNvPr>
          <p:cNvPicPr>
            <a:picLocks noChangeAspect="0" noChangeArrowheads="1"/>
          </p:cNvPicPr>
          <p:nvPr/>
        </p:nvPicPr>
        <p:blipFill>
          <a:blip r:embed="rId8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876031" y="3837433"/>
            <a:ext cx="740663" cy="1228344"/>
          </a:xfrm>
          <a:prstGeom prst="rect">
            <a:avLst/>
          </a:prstGeom>
          <a:noFill/>
          <a:extLst/>
        </p:spPr>
      </p:pic>
      <p:sp>
        <p:nvSpPr>
          <p:cNvPr id="816" name="Freeform 816">
            <a:hlinkClick r:id="rId100"/>
          </p:cNvPr>
          <p:cNvSpPr/>
          <p:nvPr/>
        </p:nvSpPr>
        <p:spPr>
          <a:xfrm rot="0" flipH="0" flipV="0">
            <a:off x="7928679" y="3870576"/>
            <a:ext cx="634154" cy="1127295"/>
          </a:xfrm>
          <a:custGeom>
            <a:pathLst>
              <a:path w="634154" h="1127295">
                <a:moveTo>
                  <a:pt x="0" y="1127295"/>
                </a:moveTo>
                <a:lnTo>
                  <a:pt x="634154" y="0"/>
                </a:lnTo>
              </a:path>
            </a:pathLst>
          </a:custGeom>
          <a:noFill/>
          <a:ln w="254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17" name="Picture 817"/>
          <p:cNvPicPr>
            <a:picLocks noChangeAspect="0" noChangeArrowheads="1"/>
          </p:cNvPicPr>
          <p:nvPr/>
        </p:nvPicPr>
        <p:blipFill>
          <a:blip r:embed="rId8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467600" y="4962144"/>
            <a:ext cx="515112" cy="1173480"/>
          </a:xfrm>
          <a:prstGeom prst="rect">
            <a:avLst/>
          </a:prstGeom>
          <a:noFill/>
          <a:extLst/>
        </p:spPr>
      </p:pic>
      <p:sp>
        <p:nvSpPr>
          <p:cNvPr id="818" name="Freeform 818"/>
          <p:cNvSpPr/>
          <p:nvPr/>
        </p:nvSpPr>
        <p:spPr>
          <a:xfrm rot="0" flipH="0" flipV="0">
            <a:off x="7522288" y="4997873"/>
            <a:ext cx="406390" cy="1070982"/>
          </a:xfrm>
          <a:custGeom>
            <a:pathLst>
              <a:path w="406390" h="1070982">
                <a:moveTo>
                  <a:pt x="0" y="1070982"/>
                </a:moveTo>
                <a:lnTo>
                  <a:pt x="406390" y="0"/>
                </a:lnTo>
              </a:path>
            </a:pathLst>
          </a:custGeom>
          <a:noFill/>
          <a:ln w="254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19" name="Picture 747"/>
          <p:cNvPicPr>
            <a:picLocks noChangeAspect="0" noChangeArrowheads="1"/>
          </p:cNvPicPr>
          <p:nvPr/>
        </p:nvPicPr>
        <p:blipFill>
          <a:blip r:embed="rId8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332986" y="3542422"/>
            <a:ext cx="459693" cy="656308"/>
          </a:xfrm>
          <a:prstGeom prst="rect">
            <a:avLst/>
          </a:prstGeom>
          <a:noFill/>
          <a:extLst/>
        </p:spPr>
      </p:pic>
      <p:pic>
        <p:nvPicPr>
          <p:cNvPr id="820" name="Picture 668"/>
          <p:cNvPicPr>
            <a:picLocks noChangeAspect="0" noChangeArrowheads="1"/>
          </p:cNvPicPr>
          <p:nvPr/>
        </p:nvPicPr>
        <p:blipFill>
          <a:blip r:embed="rId8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191470" y="5921165"/>
            <a:ext cx="661639" cy="479104"/>
          </a:xfrm>
          <a:prstGeom prst="rect">
            <a:avLst/>
          </a:prstGeom>
          <a:noFill/>
          <a:extLst/>
        </p:spPr>
      </p:pic>
      <p:pic>
        <p:nvPicPr>
          <p:cNvPr id="821" name="Picture 546"/>
          <p:cNvPicPr>
            <a:picLocks noChangeAspect="0" noChangeArrowheads="1"/>
          </p:cNvPicPr>
          <p:nvPr/>
        </p:nvPicPr>
        <p:blipFill>
          <a:blip r:embed="rId8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609816" y="4776695"/>
            <a:ext cx="637725" cy="442352"/>
          </a:xfrm>
          <a:prstGeom prst="rect">
            <a:avLst/>
          </a:prstGeom>
          <a:noFill/>
          <a:extLst/>
        </p:spPr>
      </p:pic>
      <p:pic>
        <p:nvPicPr>
          <p:cNvPr id="822" name="Picture 292">
            <a:hlinkClick r:id="rId101"/>
          </p:cNvPr>
          <p:cNvPicPr>
            <a:picLocks noChangeAspect="0" noChangeArrowheads="1"/>
          </p:cNvPicPr>
          <p:nvPr/>
        </p:nvPicPr>
        <p:blipFill>
          <a:blip r:embed="rId8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378070" y="5679983"/>
            <a:ext cx="600523" cy="624805"/>
          </a:xfrm>
          <a:prstGeom prst="rect">
            <a:avLst/>
          </a:prstGeom>
          <a:noFill/>
          <a:extLst/>
        </p:spPr>
      </p:pic>
      <p:pic>
        <p:nvPicPr>
          <p:cNvPr id="823" name="Picture 751"/>
          <p:cNvPicPr>
            <a:picLocks noChangeAspect="0" noChangeArrowheads="1"/>
          </p:cNvPicPr>
          <p:nvPr/>
        </p:nvPicPr>
        <p:blipFill>
          <a:blip r:embed="rId8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581370" y="5012083"/>
            <a:ext cx="1318483" cy="663840"/>
          </a:xfrm>
          <a:prstGeom prst="rect">
            <a:avLst/>
          </a:prstGeom>
          <a:noFill/>
          <a:extLst/>
        </p:spPr>
      </p:pic>
      <p:sp>
        <p:nvSpPr>
          <p:cNvPr id="824" name="Freeform 824"/>
          <p:cNvSpPr/>
          <p:nvPr/>
        </p:nvSpPr>
        <p:spPr>
          <a:xfrm rot="0" flipH="0" flipV="0">
            <a:off x="1008668" y="3685770"/>
            <a:ext cx="5536065" cy="1193192"/>
          </a:xfrm>
          <a:custGeom>
            <a:pathLst>
              <a:path w="5536065" h="1193192">
                <a:moveTo>
                  <a:pt x="0" y="198867"/>
                </a:moveTo>
                <a:cubicBezTo>
                  <a:pt x="0" y="89036"/>
                  <a:pt x="89035" y="0"/>
                  <a:pt x="198866" y="0"/>
                </a:cubicBezTo>
                <a:lnTo>
                  <a:pt x="5337199" y="0"/>
                </a:lnTo>
                <a:cubicBezTo>
                  <a:pt x="5447030" y="0"/>
                  <a:pt x="5536065" y="89036"/>
                  <a:pt x="5536065" y="198867"/>
                </a:cubicBezTo>
                <a:lnTo>
                  <a:pt x="5536065" y="994325"/>
                </a:lnTo>
                <a:cubicBezTo>
                  <a:pt x="5536065" y="1104156"/>
                  <a:pt x="5447030" y="1193192"/>
                  <a:pt x="5337199" y="1193192"/>
                </a:cubicBezTo>
                <a:lnTo>
                  <a:pt x="198866" y="1193192"/>
                </a:lnTo>
                <a:cubicBezTo>
                  <a:pt x="89035" y="1193192"/>
                  <a:pt x="0" y="1104156"/>
                  <a:pt x="0" y="994325"/>
                </a:cubicBezTo>
                <a:close/>
                <a:moveTo>
                  <a:pt x="1964695" y="3172230"/>
                </a:moveTo>
              </a:path>
            </a:pathLst>
          </a:custGeom>
          <a:solidFill>
            <a:srgbClr val="EDEDED">
              <a:alpha val="100000"/>
            </a:srgbClr>
          </a:solidFill>
          <a:ln w="2328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Freeform 825"/>
          <p:cNvSpPr/>
          <p:nvPr/>
        </p:nvSpPr>
        <p:spPr>
          <a:xfrm rot="0" flipH="0" flipV="1">
            <a:off x="1008668" y="3685770"/>
            <a:ext cx="5536066" cy="1193192"/>
          </a:xfrm>
          <a:custGeom>
            <a:pathLst>
              <a:path w="5536066" h="1193192">
                <a:moveTo>
                  <a:pt x="0" y="994325"/>
                </a:moveTo>
                <a:cubicBezTo>
                  <a:pt x="0" y="1104156"/>
                  <a:pt x="89035" y="1193192"/>
                  <a:pt x="198866" y="1193192"/>
                </a:cubicBezTo>
                <a:lnTo>
                  <a:pt x="5337200" y="1193192"/>
                </a:lnTo>
                <a:cubicBezTo>
                  <a:pt x="5447031" y="1193192"/>
                  <a:pt x="5536066" y="1104156"/>
                  <a:pt x="5536066" y="994325"/>
                </a:cubicBezTo>
                <a:lnTo>
                  <a:pt x="5536066" y="198866"/>
                </a:lnTo>
                <a:cubicBezTo>
                  <a:pt x="5536066" y="89036"/>
                  <a:pt x="5447031" y="0"/>
                  <a:pt x="5337200" y="0"/>
                </a:cubicBezTo>
                <a:lnTo>
                  <a:pt x="198866" y="0"/>
                </a:lnTo>
                <a:cubicBezTo>
                  <a:pt x="89035" y="0"/>
                  <a:pt x="0" y="89036"/>
                  <a:pt x="0" y="198866"/>
                </a:cubicBezTo>
                <a:close/>
                <a:moveTo>
                  <a:pt x="198866" y="1193192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Freeform 826">
            <a:hlinkClick r:id="rId100"/>
          </p:cNvPr>
          <p:cNvSpPr/>
          <p:nvPr/>
        </p:nvSpPr>
        <p:spPr>
          <a:xfrm rot="0" flipH="0" flipV="0">
            <a:off x="1008668" y="5085929"/>
            <a:ext cx="5536067" cy="1314341"/>
          </a:xfrm>
          <a:custGeom>
            <a:pathLst>
              <a:path w="5536067" h="1314341">
                <a:moveTo>
                  <a:pt x="0" y="219063"/>
                </a:moveTo>
                <a:cubicBezTo>
                  <a:pt x="0" y="98078"/>
                  <a:pt x="98077" y="0"/>
                  <a:pt x="219063" y="0"/>
                </a:cubicBezTo>
                <a:lnTo>
                  <a:pt x="5317004" y="0"/>
                </a:lnTo>
                <a:cubicBezTo>
                  <a:pt x="5437989" y="0"/>
                  <a:pt x="5536067" y="98078"/>
                  <a:pt x="5536067" y="219063"/>
                </a:cubicBezTo>
                <a:lnTo>
                  <a:pt x="5536067" y="1095277"/>
                </a:lnTo>
                <a:cubicBezTo>
                  <a:pt x="5536067" y="1216263"/>
                  <a:pt x="5437989" y="1314341"/>
                  <a:pt x="5317004" y="1314341"/>
                </a:cubicBezTo>
                <a:lnTo>
                  <a:pt x="219063" y="1314341"/>
                </a:lnTo>
                <a:cubicBezTo>
                  <a:pt x="98077" y="1314341"/>
                  <a:pt x="0" y="1216263"/>
                  <a:pt x="0" y="1095277"/>
                </a:cubicBezTo>
                <a:close/>
                <a:moveTo>
                  <a:pt x="544340" y="1772071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Freeform 827">
            <a:hlinkClick r:id="rId100"/>
          </p:cNvPr>
          <p:cNvSpPr/>
          <p:nvPr/>
        </p:nvSpPr>
        <p:spPr>
          <a:xfrm rot="0" flipH="0" flipV="1">
            <a:off x="1008668" y="5085929"/>
            <a:ext cx="5536067" cy="1314342"/>
          </a:xfrm>
          <a:custGeom>
            <a:pathLst>
              <a:path w="5536067" h="1314342">
                <a:moveTo>
                  <a:pt x="0" y="1095277"/>
                </a:moveTo>
                <a:cubicBezTo>
                  <a:pt x="0" y="1216263"/>
                  <a:pt x="98077" y="1314342"/>
                  <a:pt x="219063" y="1314342"/>
                </a:cubicBezTo>
                <a:lnTo>
                  <a:pt x="5317004" y="1314342"/>
                </a:lnTo>
                <a:cubicBezTo>
                  <a:pt x="5437989" y="1314342"/>
                  <a:pt x="5536067" y="1216263"/>
                  <a:pt x="5536067" y="1095277"/>
                </a:cubicBezTo>
                <a:lnTo>
                  <a:pt x="5536067" y="219064"/>
                </a:lnTo>
                <a:cubicBezTo>
                  <a:pt x="5536067" y="98078"/>
                  <a:pt x="5437989" y="0"/>
                  <a:pt x="5317004" y="0"/>
                </a:cubicBezTo>
                <a:lnTo>
                  <a:pt x="219063" y="0"/>
                </a:lnTo>
                <a:cubicBezTo>
                  <a:pt x="98077" y="0"/>
                  <a:pt x="0" y="98078"/>
                  <a:pt x="0" y="219064"/>
                </a:cubicBezTo>
                <a:close/>
                <a:moveTo>
                  <a:pt x="219064" y="1314342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Freeform 828"/>
          <p:cNvSpPr/>
          <p:nvPr/>
        </p:nvSpPr>
        <p:spPr>
          <a:xfrm rot="0" flipH="0" flipV="1">
            <a:off x="1008668" y="4022734"/>
            <a:ext cx="5536065" cy="1"/>
          </a:xfrm>
          <a:custGeom>
            <a:pathLst>
              <a:path w="5536065" h="1">
                <a:moveTo>
                  <a:pt x="0" y="1"/>
                </a:moveTo>
                <a:lnTo>
                  <a:pt x="5536065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Freeform 829"/>
          <p:cNvSpPr/>
          <p:nvPr/>
        </p:nvSpPr>
        <p:spPr>
          <a:xfrm rot="0" flipH="0" flipV="1">
            <a:off x="1008668" y="5426167"/>
            <a:ext cx="5536065" cy="1"/>
          </a:xfrm>
          <a:custGeom>
            <a:pathLst>
              <a:path w="5536065" h="1">
                <a:moveTo>
                  <a:pt x="0" y="1"/>
                </a:moveTo>
                <a:lnTo>
                  <a:pt x="5536065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30" name="Picture 830">
            <a:hlinkClick r:id="rId102"/>
          </p:cNvPr>
          <p:cNvPicPr>
            <a:picLocks noChangeAspect="0" noChangeArrowheads="1"/>
          </p:cNvPicPr>
          <p:nvPr/>
        </p:nvPicPr>
        <p:blipFill>
          <a:blip r:embed="rId8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301496" y="5635752"/>
            <a:ext cx="1749551" cy="118871"/>
          </a:xfrm>
          <a:prstGeom prst="rect">
            <a:avLst/>
          </a:prstGeom>
          <a:noFill/>
          <a:extLst/>
        </p:spPr>
      </p:pic>
      <p:sp>
        <p:nvSpPr>
          <p:cNvPr id="831" name="Freeform 831"/>
          <p:cNvSpPr/>
          <p:nvPr/>
        </p:nvSpPr>
        <p:spPr>
          <a:xfrm rot="0" flipH="0" flipV="1">
            <a:off x="1343748" y="5672413"/>
            <a:ext cx="1645946" cy="1"/>
          </a:xfrm>
          <a:custGeom>
            <a:pathLst>
              <a:path w="1645946" h="1">
                <a:moveTo>
                  <a:pt x="0" y="1"/>
                </a:moveTo>
                <a:lnTo>
                  <a:pt x="1645946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Rectangle 832"/>
          <p:cNvSpPr/>
          <p:nvPr/>
        </p:nvSpPr>
        <p:spPr>
          <a:xfrm rot="0" flipH="0" flipV="0">
            <a:off x="597673" y="870205"/>
            <a:ext cx="10963998" cy="24372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Exerci</a:t>
            </a:r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iul… final</a:t>
            </a:r>
          </a:p>
          <a:p>
            <a:pPr marL="0">
              <a:lnSpc>
                <a:spcPts val="4912"/>
              </a:lnSpc>
            </a:pPr>
            <a:r>
              <a:rPr lang="en-US" sz="1999" baseline="0" b="0" i="0" dirty="0" spc="109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Ticke</a:t>
            </a:r>
            <a:r>
              <a:rPr lang="en-US" sz="1999" baseline="0" b="0" i="0" dirty="0" spc="684">
                <a:solidFill>
                  <a:srgbClr val="000000"/>
                </a:solidFill>
                <a:latin typeface="Arial" pitchFamily="0" charset="1"/>
              </a:rPr>
              <a:t>t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#2</a:t>
            </a:r>
          </a:p>
          <a:p>
            <a:pPr marL="457199">
              <a:lnSpc>
                <a:spcPts val="2447"/>
              </a:lnSpc>
            </a:pPr>
            <a:r>
              <a:rPr lang="en-US" sz="1800" baseline="0" b="0" i="0" dirty="0" spc="117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Configura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i iptable</a:t>
            </a:r>
            <a:r>
              <a:rPr lang="en-US" sz="1800" baseline="0" b="0" i="0" dirty="0" spc="611">
                <a:solidFill>
                  <a:srgbClr val="000000"/>
                </a:solidFill>
                <a:latin typeface="Arial" pitchFamily="0" charset="1"/>
              </a:rPr>
              <a:t>s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a.î. doar sta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iile din LAN s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 poat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 folosi serviciul de HTTP de pe Server.</a:t>
            </a:r>
          </a:p>
          <a:p>
            <a:pPr marL="457199">
              <a:lnSpc>
                <a:spcPts val="2181"/>
              </a:lnSpc>
            </a:pPr>
            <a:r>
              <a:rPr lang="en-US" sz="1599" baseline="0" b="1" i="0" dirty="0" spc="0">
                <a:solidFill>
                  <a:srgbClr val="000000"/>
                </a:solidFill>
                <a:latin typeface="Consolas" pitchFamily="0" charset="1"/>
              </a:rPr>
              <a:t>linux</a:t>
            </a:r>
            <a:r>
              <a:rPr lang="en-US" sz="1599" baseline="0" b="1" i="0" dirty="0" spc="869">
                <a:solidFill>
                  <a:srgbClr val="000000"/>
                </a:solidFill>
                <a:latin typeface="Consolas" pitchFamily="0" charset="1"/>
              </a:rPr>
              <a:t>#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iptable</a:t>
            </a:r>
            <a:r>
              <a:rPr lang="en-US" sz="1599" baseline="0" b="1" i="0" dirty="0" spc="869">
                <a:solidFill>
                  <a:srgbClr val="C00000"/>
                </a:solidFill>
                <a:latin typeface="Consolas" pitchFamily="0" charset="1"/>
              </a:rPr>
              <a:t>s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–F FORWARD</a:t>
            </a:r>
          </a:p>
          <a:p>
            <a:pPr marL="457199">
              <a:lnSpc>
                <a:spcPts val="2183"/>
              </a:lnSpc>
            </a:pPr>
            <a:r>
              <a:rPr lang="en-US" sz="1599" baseline="0" b="1" i="0" dirty="0" spc="0">
                <a:solidFill>
                  <a:srgbClr val="000000"/>
                </a:solidFill>
                <a:latin typeface="Consolas" pitchFamily="0" charset="1"/>
              </a:rPr>
              <a:t>linux</a:t>
            </a:r>
            <a:r>
              <a:rPr lang="en-US" sz="1599" baseline="0" b="1" i="0" dirty="0" spc="869">
                <a:solidFill>
                  <a:srgbClr val="000000"/>
                </a:solidFill>
                <a:latin typeface="Consolas" pitchFamily="0" charset="1"/>
              </a:rPr>
              <a:t>#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iptable</a:t>
            </a:r>
            <a:r>
              <a:rPr lang="en-US" sz="1599" baseline="0" b="1" i="0" dirty="0" spc="869">
                <a:solidFill>
                  <a:srgbClr val="C00000"/>
                </a:solidFill>
                <a:latin typeface="Consolas" pitchFamily="0" charset="1"/>
              </a:rPr>
              <a:t>s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–A FORWARD –s 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  <a:hlinkClick r:id="rId102"/>
              </a:rPr>
              <a:t>142.31.16.128/25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 –p tc</a:t>
            </a:r>
            <a:r>
              <a:rPr lang="en-US" sz="1599" baseline="0" b="1" i="0" dirty="0" spc="869">
                <a:solidFill>
                  <a:srgbClr val="C00000"/>
                </a:solidFill>
                <a:latin typeface="Consolas" pitchFamily="0" charset="1"/>
              </a:rPr>
              <a:t>p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--dpor</a:t>
            </a:r>
            <a:r>
              <a:rPr lang="en-US" sz="1599" baseline="0" b="1" i="0" dirty="0" spc="869">
                <a:solidFill>
                  <a:srgbClr val="C00000"/>
                </a:solidFill>
                <a:latin typeface="Consolas" pitchFamily="0" charset="1"/>
              </a:rPr>
              <a:t>t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80 –j ACCEPT</a:t>
            </a:r>
          </a:p>
          <a:p>
            <a:pPr marL="457199">
              <a:lnSpc>
                <a:spcPts val="2304"/>
              </a:lnSpc>
            </a:pPr>
            <a:r>
              <a:rPr lang="en-US" sz="1599" baseline="0" b="1" i="0" dirty="0" spc="0">
                <a:solidFill>
                  <a:srgbClr val="000000"/>
                </a:solidFill>
                <a:latin typeface="Consolas" pitchFamily="0" charset="1"/>
              </a:rPr>
              <a:t>linux# 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iptable</a:t>
            </a:r>
            <a:r>
              <a:rPr lang="en-US" sz="1599" baseline="0" b="1" i="0" dirty="0" spc="869">
                <a:solidFill>
                  <a:srgbClr val="C00000"/>
                </a:solidFill>
                <a:latin typeface="Consolas" pitchFamily="0" charset="1"/>
              </a:rPr>
              <a:t>s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–A FORWARD –d 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  <a:hlinkClick r:id="rId100"/>
              </a:rPr>
              <a:t>142.31.16.9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 –p tc</a:t>
            </a:r>
            <a:r>
              <a:rPr lang="en-US" sz="1599" baseline="0" b="1" i="0" dirty="0" spc="869">
                <a:solidFill>
                  <a:srgbClr val="C00000"/>
                </a:solidFill>
                <a:latin typeface="Consolas" pitchFamily="0" charset="1"/>
              </a:rPr>
              <a:t>p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--dpor</a:t>
            </a:r>
            <a:r>
              <a:rPr lang="en-US" sz="1599" baseline="0" b="1" i="0" dirty="0" spc="869">
                <a:solidFill>
                  <a:srgbClr val="C00000"/>
                </a:solidFill>
                <a:latin typeface="Consolas" pitchFamily="0" charset="1"/>
              </a:rPr>
              <a:t>t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80 –j DROP</a:t>
            </a:r>
          </a:p>
        </p:txBody>
      </p:sp>
      <p:sp>
        <p:nvSpPr>
          <p:cNvPr id="833" name="Rectangle 833"/>
          <p:cNvSpPr/>
          <p:nvPr/>
        </p:nvSpPr>
        <p:spPr>
          <a:xfrm rot="0" flipH="0" flipV="0">
            <a:off x="597673" y="6444997"/>
            <a:ext cx="11047470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869726" algn="l"/>
              </a:tabLst>
            </a:pPr>
            <a:r>
              <a:rPr lang="en-US" sz="1200" baseline="0" b="0" i="0" dirty="0" spc="0">
                <a:solidFill>
                  <a:srgbClr val="898989"/>
                </a:solidFill>
                <a:latin typeface="Arial" pitchFamily="0" charset="1"/>
              </a:rPr>
              <a:t>11/8/23	33</a:t>
            </a:r>
          </a:p>
        </p:txBody>
      </p:sp>
      <p:sp>
        <p:nvSpPr>
          <p:cNvPr id="834" name="Rectangle 834"/>
          <p:cNvSpPr/>
          <p:nvPr/>
        </p:nvSpPr>
        <p:spPr>
          <a:xfrm rot="0" flipH="0" flipV="0">
            <a:off x="8769773" y="5236095"/>
            <a:ext cx="695390" cy="2432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I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n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t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r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n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t</a:t>
            </a:r>
          </a:p>
        </p:txBody>
      </p:sp>
      <p:sp>
        <p:nvSpPr>
          <p:cNvPr id="835" name="Rectangle 835"/>
          <p:cNvSpPr/>
          <p:nvPr/>
        </p:nvSpPr>
        <p:spPr>
          <a:xfrm rot="0" flipH="0" flipV="0">
            <a:off x="8430840" y="4232047"/>
            <a:ext cx="1223060" cy="203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  <a:hlinkClick r:id="rId100"/>
              </a:rPr>
              <a:t>142.31.16.9</a:t>
            </a:r>
          </a:p>
        </p:txBody>
      </p:sp>
      <p:sp>
        <p:nvSpPr>
          <p:cNvPr id="836" name="Rectangle 836"/>
          <p:cNvSpPr/>
          <p:nvPr/>
        </p:nvSpPr>
        <p:spPr>
          <a:xfrm rot="0" flipH="0" flipV="0">
            <a:off x="6924895" y="6441847"/>
            <a:ext cx="1778710" cy="203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  <a:hlinkClick r:id="rId102"/>
              </a:rPr>
              <a:t>142.31.16.128/25</a:t>
            </a:r>
          </a:p>
        </p:txBody>
      </p:sp>
      <p:sp>
        <p:nvSpPr>
          <p:cNvPr id="837" name="Rectangle 837"/>
          <p:cNvSpPr/>
          <p:nvPr/>
        </p:nvSpPr>
        <p:spPr>
          <a:xfrm rot="0" flipH="0" flipV="0">
            <a:off x="8927435" y="6265063"/>
            <a:ext cx="1334190" cy="203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  <a:hlinkClick r:id="rId101"/>
              </a:rPr>
              <a:t>214.13.177.2</a:t>
            </a:r>
          </a:p>
        </p:txBody>
      </p:sp>
      <p:sp>
        <p:nvSpPr>
          <p:cNvPr id="838" name="Rectangle 838"/>
          <p:cNvSpPr/>
          <p:nvPr/>
        </p:nvSpPr>
        <p:spPr>
          <a:xfrm rot="0" flipH="0" flipV="0">
            <a:off x="8273731" y="4887367"/>
            <a:ext cx="445150" cy="203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9" baseline="0" b="1" i="0" dirty="0" spc="0">
                <a:solidFill>
                  <a:srgbClr val="ED7D31"/>
                </a:solidFill>
                <a:latin typeface="Consolas" pitchFamily="0" charset="1"/>
              </a:rPr>
              <a:t>eth0</a:t>
            </a:r>
          </a:p>
        </p:txBody>
      </p:sp>
      <p:sp>
        <p:nvSpPr>
          <p:cNvPr id="839" name="Rectangle 839"/>
          <p:cNvSpPr/>
          <p:nvPr/>
        </p:nvSpPr>
        <p:spPr>
          <a:xfrm rot="0" flipH="0" flipV="0">
            <a:off x="7575960" y="4536847"/>
            <a:ext cx="445150" cy="203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9" baseline="0" b="1" i="0" dirty="0" spc="0">
                <a:solidFill>
                  <a:srgbClr val="ED7D31"/>
                </a:solidFill>
                <a:latin typeface="Consolas" pitchFamily="0" charset="1"/>
              </a:rPr>
              <a:t>eth1</a:t>
            </a:r>
          </a:p>
        </p:txBody>
      </p:sp>
      <p:sp>
        <p:nvSpPr>
          <p:cNvPr id="840" name="Rectangle 840"/>
          <p:cNvSpPr/>
          <p:nvPr/>
        </p:nvSpPr>
        <p:spPr>
          <a:xfrm rot="0" flipH="0" flipV="0">
            <a:off x="7303305" y="5183023"/>
            <a:ext cx="445150" cy="203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9" baseline="0" b="1" i="0" dirty="0" spc="0">
                <a:solidFill>
                  <a:srgbClr val="ED7D31"/>
                </a:solidFill>
                <a:latin typeface="Consolas" pitchFamily="0" charset="1"/>
              </a:rPr>
              <a:t>eth2</a:t>
            </a:r>
          </a:p>
        </p:txBody>
      </p:sp>
      <p:sp>
        <p:nvSpPr>
          <p:cNvPr id="841" name="Rectangle 841"/>
          <p:cNvSpPr/>
          <p:nvPr/>
        </p:nvSpPr>
        <p:spPr>
          <a:xfrm rot="0" flipH="0" flipV="0">
            <a:off x="7719121" y="5748160"/>
            <a:ext cx="337515" cy="2432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L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A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N</a:t>
            </a:r>
          </a:p>
        </p:txBody>
      </p:sp>
      <p:sp>
        <p:nvSpPr>
          <p:cNvPr id="842" name="Rectangle 842"/>
          <p:cNvSpPr/>
          <p:nvPr/>
        </p:nvSpPr>
        <p:spPr>
          <a:xfrm rot="0" flipH="0" flipV="0">
            <a:off x="8796765" y="3834016"/>
            <a:ext cx="544779" cy="2432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S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r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v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r</a:t>
            </a:r>
          </a:p>
        </p:txBody>
      </p:sp>
      <p:sp>
        <p:nvSpPr>
          <p:cNvPr id="843" name="Rectangle 843"/>
          <p:cNvSpPr/>
          <p:nvPr/>
        </p:nvSpPr>
        <p:spPr>
          <a:xfrm rot="0" flipH="0" flipV="0">
            <a:off x="9026569" y="5848743"/>
            <a:ext cx="548558" cy="2432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A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d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m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i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n</a:t>
            </a:r>
          </a:p>
        </p:txBody>
      </p:sp>
      <p:sp>
        <p:nvSpPr>
          <p:cNvPr id="844" name="Rectangle 844"/>
          <p:cNvSpPr/>
          <p:nvPr/>
        </p:nvSpPr>
        <p:spPr>
          <a:xfrm rot="0" flipH="0" flipV="0">
            <a:off x="1158354" y="3829711"/>
            <a:ext cx="3112170" cy="44399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9" baseline="0" b="1" i="0" dirty="0" spc="0">
                <a:solidFill>
                  <a:srgbClr val="000000"/>
                </a:solidFill>
                <a:latin typeface="Consolas" pitchFamily="0" charset="1"/>
              </a:rPr>
              <a:t>Chain: INPUT; Policy: ACCEPT</a:t>
            </a:r>
          </a:p>
          <a:p>
            <a:pPr marL="0">
              <a:lnSpc>
                <a:spcPts val="1895"/>
              </a:lnSpc>
            </a:pPr>
            <a:r>
              <a:rPr lang="en-US" sz="1599" baseline="0" b="1" i="0" dirty="0" spc="0">
                <a:solidFill>
                  <a:srgbClr val="000000"/>
                </a:solidFill>
                <a:latin typeface="Consolas" pitchFamily="0" charset="1"/>
              </a:rPr>
              <a:t>-</a:t>
            </a:r>
            <a:r>
              <a:rPr lang="en-US" sz="1599" baseline="0" b="1" i="0" dirty="0" spc="870">
                <a:solidFill>
                  <a:srgbClr val="000000"/>
                </a:solidFill>
                <a:latin typeface="Consolas" pitchFamily="0" charset="1"/>
              </a:rPr>
              <a:t>i</a:t>
            </a:r>
            <a:r>
              <a:rPr lang="en-US" sz="1599" baseline="0" b="1" i="0" dirty="0" spc="0">
                <a:solidFill>
                  <a:srgbClr val="000000"/>
                </a:solidFill>
                <a:latin typeface="Consolas" pitchFamily="0" charset="1"/>
              </a:rPr>
              <a:t>eth0 –j DROP</a:t>
            </a:r>
          </a:p>
        </p:txBody>
      </p:sp>
      <p:sp>
        <p:nvSpPr>
          <p:cNvPr id="845" name="Rectangle 845"/>
          <p:cNvSpPr/>
          <p:nvPr/>
        </p:nvSpPr>
        <p:spPr>
          <a:xfrm rot="0" flipH="0" flipV="0">
            <a:off x="1164268" y="5234839"/>
            <a:ext cx="5223545" cy="9408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9" baseline="0" b="1" i="0" dirty="0" spc="0">
                <a:solidFill>
                  <a:srgbClr val="000000"/>
                </a:solidFill>
                <a:latin typeface="Consolas" pitchFamily="0" charset="1"/>
              </a:rPr>
              <a:t>Chain: FORWARD; Policy: ACCEPT</a:t>
            </a:r>
          </a:p>
          <a:p>
            <a:pPr marL="0">
              <a:lnSpc>
                <a:spcPts val="1896"/>
              </a:lnSpc>
            </a:pPr>
            <a:r>
              <a:rPr lang="en-US" sz="1599" baseline="0" b="1" i="0" dirty="0" spc="0">
                <a:solidFill>
                  <a:srgbClr val="000000"/>
                </a:solidFill>
                <a:latin typeface="Consolas" pitchFamily="0" charset="1"/>
              </a:rPr>
              <a:t>-</a:t>
            </a:r>
            <a:r>
              <a:rPr lang="en-US" sz="1599" baseline="0" b="1" i="0" dirty="0" spc="870">
                <a:solidFill>
                  <a:srgbClr val="000000"/>
                </a:solidFill>
                <a:latin typeface="Consolas" pitchFamily="0" charset="1"/>
              </a:rPr>
              <a:t>i</a:t>
            </a:r>
            <a:r>
              <a:rPr lang="en-US" sz="1599" baseline="0" b="1" i="0" dirty="0" spc="0">
                <a:solidFill>
                  <a:srgbClr val="000000"/>
                </a:solidFill>
                <a:latin typeface="Consolas" pitchFamily="0" charset="1"/>
              </a:rPr>
              <a:t>eth0 –j ACCEPT</a:t>
            </a:r>
          </a:p>
          <a:p>
            <a:pPr marL="0">
              <a:lnSpc>
                <a:spcPts val="1895"/>
              </a:lnSpc>
            </a:pP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–s 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  <a:hlinkClick r:id="rId102"/>
              </a:rPr>
              <a:t>142.31.16.128/25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 –p tc</a:t>
            </a:r>
            <a:r>
              <a:rPr lang="en-US" sz="1599" baseline="0" b="1" i="0" dirty="0" spc="869">
                <a:solidFill>
                  <a:srgbClr val="C00000"/>
                </a:solidFill>
                <a:latin typeface="Consolas" pitchFamily="0" charset="1"/>
              </a:rPr>
              <a:t>p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--dpor</a:t>
            </a:r>
            <a:r>
              <a:rPr lang="en-US" sz="1599" baseline="0" b="1" i="0" dirty="0" spc="869">
                <a:solidFill>
                  <a:srgbClr val="C00000"/>
                </a:solidFill>
                <a:latin typeface="Consolas" pitchFamily="0" charset="1"/>
              </a:rPr>
              <a:t>t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80 –j ACCEPT</a:t>
            </a:r>
          </a:p>
          <a:p>
            <a:pPr marL="0">
              <a:lnSpc>
                <a:spcPts val="2016"/>
              </a:lnSpc>
            </a:pP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–d 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  <a:hlinkClick r:id="rId100"/>
              </a:rPr>
              <a:t>142.31.16.9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 –p tc</a:t>
            </a:r>
            <a:r>
              <a:rPr lang="en-US" sz="1599" baseline="0" b="1" i="0" dirty="0" spc="869">
                <a:solidFill>
                  <a:srgbClr val="C00000"/>
                </a:solidFill>
                <a:latin typeface="Consolas" pitchFamily="0" charset="1"/>
              </a:rPr>
              <a:t>p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--dpor</a:t>
            </a:r>
            <a:r>
              <a:rPr lang="en-US" sz="1599" baseline="0" b="1" i="0" dirty="0" spc="869">
                <a:solidFill>
                  <a:srgbClr val="C00000"/>
                </a:solidFill>
                <a:latin typeface="Consolas" pitchFamily="0" charset="1"/>
              </a:rPr>
              <a:t>t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80 –j DROP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846" name="Freeform 846">
            <a:hlinkClick r:id="rId100"/>
          </p:cNvPr>
          <p:cNvSpPr/>
          <p:nvPr/>
        </p:nvSpPr>
        <p:spPr>
          <a:xfrm rot="0" flipH="0" flipV="0">
            <a:off x="0" y="0"/>
            <a:ext cx="12188952" cy="6858000"/>
          </a:xfrm>
          <a:custGeom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Freeform 847">
            <a:hlinkClick r:id="rId100"/>
          </p:cNvPr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48" name="Picture 102"/>
          <p:cNvPicPr>
            <a:picLocks noChangeAspect="0" noChangeArrowheads="1"/>
          </p:cNvPicPr>
          <p:nvPr/>
        </p:nvPicPr>
        <p:blipFill>
          <a:blip r:embed="rId8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099495" y="809975"/>
            <a:ext cx="642256" cy="769786"/>
          </a:xfrm>
          <a:prstGeom prst="rect">
            <a:avLst/>
          </a:prstGeom>
          <a:noFill/>
          <a:extLst/>
        </p:spPr>
      </p:pic>
      <p:pic>
        <p:nvPicPr>
          <p:cNvPr id="849" name="Picture 103"/>
          <p:cNvPicPr>
            <a:picLocks noChangeAspect="0" noChangeArrowheads="1"/>
          </p:cNvPicPr>
          <p:nvPr/>
        </p:nvPicPr>
        <p:blipFill>
          <a:blip r:embed="rId8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6233" y="1"/>
            <a:ext cx="995995" cy="471588"/>
          </a:xfrm>
          <a:prstGeom prst="rect">
            <a:avLst/>
          </a:prstGeom>
          <a:noFill/>
          <a:extLst/>
        </p:spPr>
      </p:pic>
      <p:pic>
        <p:nvPicPr>
          <p:cNvPr id="850" name="Picture 813"/>
          <p:cNvPicPr>
            <a:picLocks noChangeAspect="0" noChangeArrowheads="1"/>
          </p:cNvPicPr>
          <p:nvPr/>
        </p:nvPicPr>
        <p:blipFill>
          <a:blip r:embed="rId8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885176" y="4965193"/>
            <a:ext cx="1408175" cy="475487"/>
          </a:xfrm>
          <a:prstGeom prst="rect">
            <a:avLst/>
          </a:prstGeom>
          <a:noFill/>
          <a:extLst/>
        </p:spPr>
      </p:pic>
      <p:sp>
        <p:nvSpPr>
          <p:cNvPr id="851" name="Freeform 851"/>
          <p:cNvSpPr/>
          <p:nvPr/>
        </p:nvSpPr>
        <p:spPr>
          <a:xfrm rot="0" flipH="0" flipV="1">
            <a:off x="7928679" y="4997872"/>
            <a:ext cx="1311934" cy="367349"/>
          </a:xfrm>
          <a:custGeom>
            <a:pathLst>
              <a:path w="1311934" h="367349">
                <a:moveTo>
                  <a:pt x="0" y="367349"/>
                </a:moveTo>
                <a:lnTo>
                  <a:pt x="1311934" y="0"/>
                </a:lnTo>
              </a:path>
            </a:pathLst>
          </a:custGeom>
          <a:noFill/>
          <a:ln w="254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52" name="Picture 815">
            <a:hlinkClick r:id="rId100"/>
          </p:cNvPr>
          <p:cNvPicPr>
            <a:picLocks noChangeAspect="0" noChangeArrowheads="1"/>
          </p:cNvPicPr>
          <p:nvPr/>
        </p:nvPicPr>
        <p:blipFill>
          <a:blip r:embed="rId8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876031" y="3837433"/>
            <a:ext cx="740663" cy="1228344"/>
          </a:xfrm>
          <a:prstGeom prst="rect">
            <a:avLst/>
          </a:prstGeom>
          <a:noFill/>
          <a:extLst/>
        </p:spPr>
      </p:pic>
      <p:sp>
        <p:nvSpPr>
          <p:cNvPr id="853" name="Freeform 853">
            <a:hlinkClick r:id="rId100"/>
          </p:cNvPr>
          <p:cNvSpPr/>
          <p:nvPr/>
        </p:nvSpPr>
        <p:spPr>
          <a:xfrm rot="0" flipH="0" flipV="0">
            <a:off x="7928679" y="3870576"/>
            <a:ext cx="634154" cy="1127295"/>
          </a:xfrm>
          <a:custGeom>
            <a:pathLst>
              <a:path w="634154" h="1127295">
                <a:moveTo>
                  <a:pt x="0" y="1127295"/>
                </a:moveTo>
                <a:lnTo>
                  <a:pt x="634154" y="0"/>
                </a:lnTo>
              </a:path>
            </a:pathLst>
          </a:custGeom>
          <a:noFill/>
          <a:ln w="254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54" name="Picture 817"/>
          <p:cNvPicPr>
            <a:picLocks noChangeAspect="0" noChangeArrowheads="1"/>
          </p:cNvPicPr>
          <p:nvPr/>
        </p:nvPicPr>
        <p:blipFill>
          <a:blip r:embed="rId8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467600" y="4962144"/>
            <a:ext cx="515112" cy="1173480"/>
          </a:xfrm>
          <a:prstGeom prst="rect">
            <a:avLst/>
          </a:prstGeom>
          <a:noFill/>
          <a:extLst/>
        </p:spPr>
      </p:pic>
      <p:sp>
        <p:nvSpPr>
          <p:cNvPr id="855" name="Freeform 855"/>
          <p:cNvSpPr/>
          <p:nvPr/>
        </p:nvSpPr>
        <p:spPr>
          <a:xfrm rot="0" flipH="0" flipV="0">
            <a:off x="7522288" y="4997873"/>
            <a:ext cx="406390" cy="1070982"/>
          </a:xfrm>
          <a:custGeom>
            <a:pathLst>
              <a:path w="406390" h="1070982">
                <a:moveTo>
                  <a:pt x="0" y="1070982"/>
                </a:moveTo>
                <a:lnTo>
                  <a:pt x="406390" y="0"/>
                </a:lnTo>
              </a:path>
            </a:pathLst>
          </a:custGeom>
          <a:noFill/>
          <a:ln w="254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56" name="Picture 747"/>
          <p:cNvPicPr>
            <a:picLocks noChangeAspect="0" noChangeArrowheads="1"/>
          </p:cNvPicPr>
          <p:nvPr/>
        </p:nvPicPr>
        <p:blipFill>
          <a:blip r:embed="rId8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332986" y="3542422"/>
            <a:ext cx="459693" cy="656308"/>
          </a:xfrm>
          <a:prstGeom prst="rect">
            <a:avLst/>
          </a:prstGeom>
          <a:noFill/>
          <a:extLst/>
        </p:spPr>
      </p:pic>
      <p:pic>
        <p:nvPicPr>
          <p:cNvPr id="857" name="Picture 668"/>
          <p:cNvPicPr>
            <a:picLocks noChangeAspect="0" noChangeArrowheads="1"/>
          </p:cNvPicPr>
          <p:nvPr/>
        </p:nvPicPr>
        <p:blipFill>
          <a:blip r:embed="rId8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191470" y="5921165"/>
            <a:ext cx="661639" cy="479104"/>
          </a:xfrm>
          <a:prstGeom prst="rect">
            <a:avLst/>
          </a:prstGeom>
          <a:noFill/>
          <a:extLst/>
        </p:spPr>
      </p:pic>
      <p:pic>
        <p:nvPicPr>
          <p:cNvPr id="858" name="Picture 546"/>
          <p:cNvPicPr>
            <a:picLocks noChangeAspect="0" noChangeArrowheads="1"/>
          </p:cNvPicPr>
          <p:nvPr/>
        </p:nvPicPr>
        <p:blipFill>
          <a:blip r:embed="rId8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609816" y="4776695"/>
            <a:ext cx="637725" cy="442352"/>
          </a:xfrm>
          <a:prstGeom prst="rect">
            <a:avLst/>
          </a:prstGeom>
          <a:noFill/>
          <a:extLst/>
        </p:spPr>
      </p:pic>
      <p:pic>
        <p:nvPicPr>
          <p:cNvPr id="859" name="Picture 292">
            <a:hlinkClick r:id="rId101"/>
          </p:cNvPr>
          <p:cNvPicPr>
            <a:picLocks noChangeAspect="0" noChangeArrowheads="1"/>
          </p:cNvPicPr>
          <p:nvPr/>
        </p:nvPicPr>
        <p:blipFill>
          <a:blip r:embed="rId8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378070" y="5679983"/>
            <a:ext cx="600523" cy="624805"/>
          </a:xfrm>
          <a:prstGeom prst="rect">
            <a:avLst/>
          </a:prstGeom>
          <a:noFill/>
          <a:extLst/>
        </p:spPr>
      </p:pic>
      <p:pic>
        <p:nvPicPr>
          <p:cNvPr id="860" name="Picture 751"/>
          <p:cNvPicPr>
            <a:picLocks noChangeAspect="0" noChangeArrowheads="1"/>
          </p:cNvPicPr>
          <p:nvPr/>
        </p:nvPicPr>
        <p:blipFill>
          <a:blip r:embed="rId8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581370" y="5012083"/>
            <a:ext cx="1318483" cy="663840"/>
          </a:xfrm>
          <a:prstGeom prst="rect">
            <a:avLst/>
          </a:prstGeom>
          <a:noFill/>
          <a:extLst/>
        </p:spPr>
      </p:pic>
      <p:sp>
        <p:nvSpPr>
          <p:cNvPr id="861" name="Freeform 861">
            <a:hlinkClick r:id="rId101"/>
          </p:cNvPr>
          <p:cNvSpPr/>
          <p:nvPr/>
        </p:nvSpPr>
        <p:spPr>
          <a:xfrm rot="0" flipH="0" flipV="0">
            <a:off x="1055801" y="3675185"/>
            <a:ext cx="5670969" cy="1193192"/>
          </a:xfrm>
          <a:custGeom>
            <a:pathLst>
              <a:path w="5670969" h="1193192">
                <a:moveTo>
                  <a:pt x="0" y="198868"/>
                </a:moveTo>
                <a:cubicBezTo>
                  <a:pt x="0" y="89036"/>
                  <a:pt x="89037" y="0"/>
                  <a:pt x="198869" y="0"/>
                </a:cubicBezTo>
                <a:lnTo>
                  <a:pt x="5472102" y="0"/>
                </a:lnTo>
                <a:cubicBezTo>
                  <a:pt x="5581932" y="0"/>
                  <a:pt x="5670969" y="89036"/>
                  <a:pt x="5670969" y="198868"/>
                </a:cubicBezTo>
                <a:lnTo>
                  <a:pt x="5670969" y="994324"/>
                </a:lnTo>
                <a:cubicBezTo>
                  <a:pt x="5670969" y="1104154"/>
                  <a:pt x="5581932" y="1193192"/>
                  <a:pt x="5472102" y="1193192"/>
                </a:cubicBezTo>
                <a:lnTo>
                  <a:pt x="198869" y="1193192"/>
                </a:lnTo>
                <a:cubicBezTo>
                  <a:pt x="89037" y="1193192"/>
                  <a:pt x="0" y="1104154"/>
                  <a:pt x="0" y="994324"/>
                </a:cubicBezTo>
                <a:close/>
                <a:moveTo>
                  <a:pt x="1928146" y="3182815"/>
                </a:moveTo>
              </a:path>
            </a:pathLst>
          </a:custGeom>
          <a:solidFill>
            <a:srgbClr val="EDEDED">
              <a:alpha val="100000"/>
            </a:srgbClr>
          </a:solidFill>
          <a:ln w="2328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Freeform 862">
            <a:hlinkClick r:id="rId101"/>
          </p:cNvPr>
          <p:cNvSpPr/>
          <p:nvPr/>
        </p:nvSpPr>
        <p:spPr>
          <a:xfrm rot="0" flipH="0" flipV="1">
            <a:off x="1055801" y="3675185"/>
            <a:ext cx="5670969" cy="1193192"/>
          </a:xfrm>
          <a:custGeom>
            <a:pathLst>
              <a:path w="5670969" h="1193192">
                <a:moveTo>
                  <a:pt x="0" y="994323"/>
                </a:moveTo>
                <a:cubicBezTo>
                  <a:pt x="0" y="1104155"/>
                  <a:pt x="89036" y="1193192"/>
                  <a:pt x="198868" y="1193192"/>
                </a:cubicBezTo>
                <a:lnTo>
                  <a:pt x="5472101" y="1193192"/>
                </a:lnTo>
                <a:cubicBezTo>
                  <a:pt x="5581933" y="1193192"/>
                  <a:pt x="5670969" y="1104155"/>
                  <a:pt x="5670969" y="994323"/>
                </a:cubicBezTo>
                <a:lnTo>
                  <a:pt x="5670969" y="198868"/>
                </a:lnTo>
                <a:cubicBezTo>
                  <a:pt x="5670969" y="89036"/>
                  <a:pt x="5581933" y="0"/>
                  <a:pt x="5472101" y="0"/>
                </a:cubicBezTo>
                <a:lnTo>
                  <a:pt x="198868" y="0"/>
                </a:lnTo>
                <a:cubicBezTo>
                  <a:pt x="89036" y="0"/>
                  <a:pt x="0" y="89036"/>
                  <a:pt x="0" y="198868"/>
                </a:cubicBezTo>
                <a:close/>
                <a:moveTo>
                  <a:pt x="198868" y="1193192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Freeform 863">
            <a:hlinkClick r:id="rId100"/>
          </p:cNvPr>
          <p:cNvSpPr/>
          <p:nvPr/>
        </p:nvSpPr>
        <p:spPr>
          <a:xfrm rot="0" flipH="0" flipV="0">
            <a:off x="1055802" y="5067119"/>
            <a:ext cx="5670970" cy="1314341"/>
          </a:xfrm>
          <a:custGeom>
            <a:pathLst>
              <a:path w="5670970" h="1314341">
                <a:moveTo>
                  <a:pt x="0" y="219062"/>
                </a:moveTo>
                <a:cubicBezTo>
                  <a:pt x="0" y="98077"/>
                  <a:pt x="98078" y="0"/>
                  <a:pt x="219062" y="0"/>
                </a:cubicBezTo>
                <a:lnTo>
                  <a:pt x="5451909" y="0"/>
                </a:lnTo>
                <a:cubicBezTo>
                  <a:pt x="5572893" y="0"/>
                  <a:pt x="5670970" y="98077"/>
                  <a:pt x="5670970" y="219062"/>
                </a:cubicBezTo>
                <a:lnTo>
                  <a:pt x="5670970" y="1095279"/>
                </a:lnTo>
                <a:cubicBezTo>
                  <a:pt x="5670970" y="1216264"/>
                  <a:pt x="5572893" y="1314341"/>
                  <a:pt x="5451909" y="1314341"/>
                </a:cubicBezTo>
                <a:lnTo>
                  <a:pt x="219062" y="1314341"/>
                </a:lnTo>
                <a:cubicBezTo>
                  <a:pt x="98078" y="1314341"/>
                  <a:pt x="0" y="1216264"/>
                  <a:pt x="0" y="1095279"/>
                </a:cubicBezTo>
                <a:close/>
                <a:moveTo>
                  <a:pt x="516017" y="1790881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Freeform 864">
            <a:hlinkClick r:id="rId100"/>
          </p:cNvPr>
          <p:cNvSpPr/>
          <p:nvPr/>
        </p:nvSpPr>
        <p:spPr>
          <a:xfrm rot="0" flipH="0" flipV="1">
            <a:off x="1055802" y="5067119"/>
            <a:ext cx="5670970" cy="1314342"/>
          </a:xfrm>
          <a:custGeom>
            <a:pathLst>
              <a:path w="5670970" h="1314342">
                <a:moveTo>
                  <a:pt x="0" y="1095279"/>
                </a:moveTo>
                <a:cubicBezTo>
                  <a:pt x="0" y="1216264"/>
                  <a:pt x="98077" y="1314342"/>
                  <a:pt x="219061" y="1314342"/>
                </a:cubicBezTo>
                <a:lnTo>
                  <a:pt x="5451908" y="1314342"/>
                </a:lnTo>
                <a:cubicBezTo>
                  <a:pt x="5572893" y="1314342"/>
                  <a:pt x="5670970" y="1216264"/>
                  <a:pt x="5670970" y="1095279"/>
                </a:cubicBezTo>
                <a:lnTo>
                  <a:pt x="5670970" y="219062"/>
                </a:lnTo>
                <a:cubicBezTo>
                  <a:pt x="5670970" y="98078"/>
                  <a:pt x="5572893" y="0"/>
                  <a:pt x="5451908" y="0"/>
                </a:cubicBezTo>
                <a:lnTo>
                  <a:pt x="219061" y="0"/>
                </a:lnTo>
                <a:cubicBezTo>
                  <a:pt x="98077" y="0"/>
                  <a:pt x="0" y="98078"/>
                  <a:pt x="0" y="219062"/>
                </a:cubicBezTo>
                <a:close/>
                <a:moveTo>
                  <a:pt x="219062" y="1314342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Freeform 865"/>
          <p:cNvSpPr/>
          <p:nvPr/>
        </p:nvSpPr>
        <p:spPr>
          <a:xfrm rot="0" flipH="0" flipV="1">
            <a:off x="1094663" y="4049590"/>
            <a:ext cx="5613213" cy="1"/>
          </a:xfrm>
          <a:custGeom>
            <a:pathLst>
              <a:path w="5613213" h="1">
                <a:moveTo>
                  <a:pt x="0" y="1"/>
                </a:moveTo>
                <a:lnTo>
                  <a:pt x="5613213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Freeform 866"/>
          <p:cNvSpPr/>
          <p:nvPr/>
        </p:nvSpPr>
        <p:spPr>
          <a:xfrm rot="0" flipH="0" flipV="1">
            <a:off x="1055801" y="5402930"/>
            <a:ext cx="5670969" cy="1"/>
          </a:xfrm>
          <a:custGeom>
            <a:pathLst>
              <a:path w="5670969" h="1">
                <a:moveTo>
                  <a:pt x="0" y="1"/>
                </a:moveTo>
                <a:lnTo>
                  <a:pt x="5670969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67" name="Picture 867">
            <a:hlinkClick r:id="rId101"/>
          </p:cNvPr>
          <p:cNvPicPr>
            <a:picLocks noChangeAspect="0" noChangeArrowheads="1"/>
          </p:cNvPicPr>
          <p:nvPr/>
        </p:nvPicPr>
        <p:blipFill>
          <a:blip r:embed="rId8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64919" y="4230625"/>
            <a:ext cx="1609344" cy="121920"/>
          </a:xfrm>
          <a:prstGeom prst="rect">
            <a:avLst/>
          </a:prstGeom>
          <a:noFill/>
          <a:extLst/>
        </p:spPr>
      </p:pic>
      <p:sp>
        <p:nvSpPr>
          <p:cNvPr id="868" name="Freeform 868"/>
          <p:cNvSpPr/>
          <p:nvPr/>
        </p:nvSpPr>
        <p:spPr>
          <a:xfrm rot="0" flipH="0" flipV="1">
            <a:off x="1307576" y="4268425"/>
            <a:ext cx="1505277" cy="1"/>
          </a:xfrm>
          <a:custGeom>
            <a:pathLst>
              <a:path w="1505277" h="1">
                <a:moveTo>
                  <a:pt x="0" y="1"/>
                </a:moveTo>
                <a:lnTo>
                  <a:pt x="1505277" y="0"/>
                </a:ln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Rectangle 869"/>
          <p:cNvSpPr/>
          <p:nvPr/>
        </p:nvSpPr>
        <p:spPr>
          <a:xfrm rot="0" flipH="0" flipV="0">
            <a:off x="597673" y="870205"/>
            <a:ext cx="9310990" cy="234888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Exerci</a:t>
            </a:r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iul… final</a:t>
            </a:r>
          </a:p>
          <a:p>
            <a:pPr marL="0">
              <a:lnSpc>
                <a:spcPts val="4912"/>
              </a:lnSpc>
            </a:pPr>
            <a:r>
              <a:rPr lang="en-US" sz="1999" baseline="0" b="0" i="0" dirty="0" spc="109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Ticke</a:t>
            </a:r>
            <a:r>
              <a:rPr lang="en-US" sz="1999" baseline="0" b="0" i="0" dirty="0" spc="684">
                <a:solidFill>
                  <a:srgbClr val="000000"/>
                </a:solidFill>
                <a:latin typeface="Arial" pitchFamily="0" charset="1"/>
              </a:rPr>
              <a:t>t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#3</a:t>
            </a:r>
          </a:p>
          <a:p>
            <a:pPr marL="457199">
              <a:lnSpc>
                <a:spcPts val="2592"/>
              </a:lnSpc>
            </a:pPr>
            <a:r>
              <a:rPr lang="en-US" sz="1999" baseline="0" b="0" i="0" dirty="0" spc="110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Configura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i iptable</a:t>
            </a:r>
            <a:r>
              <a:rPr lang="en-US" sz="1999" baseline="0" b="0" i="0" dirty="0" spc="685">
                <a:solidFill>
                  <a:srgbClr val="000000"/>
                </a:solidFill>
                <a:latin typeface="Arial" pitchFamily="0" charset="1"/>
              </a:rPr>
              <a:t>s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a.î. doar Admi</a:t>
            </a:r>
            <a:r>
              <a:rPr lang="en-US" sz="1999" baseline="0" b="0" i="0" dirty="0" spc="689">
                <a:solidFill>
                  <a:srgbClr val="000000"/>
                </a:solidFill>
                <a:latin typeface="Arial" pitchFamily="0" charset="1"/>
              </a:rPr>
              <a:t>n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s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 poat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 accesa prin SSH ruterul</a:t>
            </a:r>
          </a:p>
          <a:p>
            <a:pPr marL="457199">
              <a:lnSpc>
                <a:spcPts val="1917"/>
              </a:lnSpc>
            </a:pPr>
            <a:r>
              <a:rPr lang="en-US" sz="1599" baseline="0" b="1" i="0" dirty="0" spc="0">
                <a:solidFill>
                  <a:srgbClr val="3B3838"/>
                </a:solidFill>
                <a:latin typeface="Consolas" pitchFamily="0" charset="1"/>
              </a:rPr>
              <a:t>linux</a:t>
            </a:r>
            <a:r>
              <a:rPr lang="en-US" sz="1599" baseline="0" b="1" i="0" dirty="0" spc="869">
                <a:solidFill>
                  <a:srgbClr val="3B3838"/>
                </a:solidFill>
                <a:latin typeface="Consolas" pitchFamily="0" charset="1"/>
              </a:rPr>
              <a:t>#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iptable</a:t>
            </a:r>
            <a:r>
              <a:rPr lang="en-US" sz="1599" baseline="0" b="1" i="0" dirty="0" spc="869">
                <a:solidFill>
                  <a:srgbClr val="C00000"/>
                </a:solidFill>
                <a:latin typeface="Consolas" pitchFamily="0" charset="1"/>
              </a:rPr>
              <a:t>s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–F INPUT</a:t>
            </a:r>
          </a:p>
          <a:p>
            <a:pPr marL="457199">
              <a:lnSpc>
                <a:spcPts val="1919"/>
              </a:lnSpc>
            </a:pPr>
            <a:r>
              <a:rPr lang="en-US" sz="1599" baseline="0" b="1" i="0" dirty="0" spc="0">
                <a:solidFill>
                  <a:srgbClr val="3B3838"/>
                </a:solidFill>
                <a:latin typeface="Consolas" pitchFamily="0" charset="1"/>
              </a:rPr>
              <a:t>linux</a:t>
            </a:r>
            <a:r>
              <a:rPr lang="en-US" sz="1599" baseline="0" b="1" i="0" dirty="0" spc="869">
                <a:solidFill>
                  <a:srgbClr val="3B3838"/>
                </a:solidFill>
                <a:latin typeface="Consolas" pitchFamily="0" charset="1"/>
              </a:rPr>
              <a:t>#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iptable</a:t>
            </a:r>
            <a:r>
              <a:rPr lang="en-US" sz="1599" baseline="0" b="1" i="0" dirty="0" spc="869">
                <a:solidFill>
                  <a:srgbClr val="C00000"/>
                </a:solidFill>
                <a:latin typeface="Consolas" pitchFamily="0" charset="1"/>
              </a:rPr>
              <a:t>s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–A INPUT –s 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  <a:hlinkClick r:id="rId101"/>
              </a:rPr>
              <a:t>214.13.177.2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 –p tc</a:t>
            </a:r>
            <a:r>
              <a:rPr lang="en-US" sz="1599" baseline="0" b="1" i="0" dirty="0" spc="869">
                <a:solidFill>
                  <a:srgbClr val="C00000"/>
                </a:solidFill>
                <a:latin typeface="Consolas" pitchFamily="0" charset="1"/>
              </a:rPr>
              <a:t>p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--dpor</a:t>
            </a:r>
            <a:r>
              <a:rPr lang="en-US" sz="1599" baseline="0" b="1" i="0" dirty="0" spc="869">
                <a:solidFill>
                  <a:srgbClr val="C00000"/>
                </a:solidFill>
                <a:latin typeface="Consolas" pitchFamily="0" charset="1"/>
              </a:rPr>
              <a:t>t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22 –j ACCEPT</a:t>
            </a:r>
          </a:p>
          <a:p>
            <a:pPr marL="457199">
              <a:lnSpc>
                <a:spcPts val="1992"/>
              </a:lnSpc>
            </a:pPr>
            <a:r>
              <a:rPr lang="en-US" sz="1599" baseline="0" b="1" i="0" dirty="0" spc="0">
                <a:solidFill>
                  <a:srgbClr val="3B3838"/>
                </a:solidFill>
                <a:latin typeface="Consolas" pitchFamily="0" charset="1"/>
              </a:rPr>
              <a:t>linux</a:t>
            </a:r>
            <a:r>
              <a:rPr lang="en-US" sz="1599" baseline="0" b="1" i="0" dirty="0" spc="869">
                <a:solidFill>
                  <a:srgbClr val="3B3838"/>
                </a:solidFill>
                <a:latin typeface="Consolas" pitchFamily="0" charset="1"/>
              </a:rPr>
              <a:t>#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iptable</a:t>
            </a:r>
            <a:r>
              <a:rPr lang="en-US" sz="1599" baseline="0" b="1" i="0" dirty="0" spc="869">
                <a:solidFill>
                  <a:srgbClr val="C00000"/>
                </a:solidFill>
                <a:latin typeface="Consolas" pitchFamily="0" charset="1"/>
              </a:rPr>
              <a:t>s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–A INPUT –p tc</a:t>
            </a:r>
            <a:r>
              <a:rPr lang="en-US" sz="1599" baseline="0" b="1" i="0" dirty="0" spc="869">
                <a:solidFill>
                  <a:srgbClr val="C00000"/>
                </a:solidFill>
                <a:latin typeface="Consolas" pitchFamily="0" charset="1"/>
              </a:rPr>
              <a:t>p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--dpor</a:t>
            </a:r>
            <a:r>
              <a:rPr lang="en-US" sz="1599" baseline="0" b="1" i="0" dirty="0" spc="869">
                <a:solidFill>
                  <a:srgbClr val="C00000"/>
                </a:solidFill>
                <a:latin typeface="Consolas" pitchFamily="0" charset="1"/>
              </a:rPr>
              <a:t>t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22 –j DROP</a:t>
            </a:r>
          </a:p>
        </p:txBody>
      </p:sp>
      <p:sp>
        <p:nvSpPr>
          <p:cNvPr id="870" name="Rectangle 870"/>
          <p:cNvSpPr/>
          <p:nvPr/>
        </p:nvSpPr>
        <p:spPr>
          <a:xfrm rot="0" flipH="0" flipV="0">
            <a:off x="597673" y="6444997"/>
            <a:ext cx="11046975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864963" algn="l"/>
              </a:tabLst>
            </a:pPr>
            <a:r>
              <a:rPr lang="en-US" sz="1200" baseline="0" b="0" i="0" dirty="0" spc="0">
                <a:solidFill>
                  <a:srgbClr val="898989"/>
                </a:solidFill>
                <a:latin typeface="Arial" pitchFamily="0" charset="1"/>
              </a:rPr>
              <a:t>11/8/23	34</a:t>
            </a:r>
          </a:p>
        </p:txBody>
      </p:sp>
      <p:sp>
        <p:nvSpPr>
          <p:cNvPr id="871" name="Rectangle 871"/>
          <p:cNvSpPr/>
          <p:nvPr/>
        </p:nvSpPr>
        <p:spPr>
          <a:xfrm rot="0" flipH="0" flipV="0">
            <a:off x="8769773" y="5236095"/>
            <a:ext cx="695390" cy="2432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I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n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t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r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n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t</a:t>
            </a:r>
          </a:p>
        </p:txBody>
      </p:sp>
      <p:sp>
        <p:nvSpPr>
          <p:cNvPr id="872" name="Rectangle 872"/>
          <p:cNvSpPr/>
          <p:nvPr/>
        </p:nvSpPr>
        <p:spPr>
          <a:xfrm rot="0" flipH="0" flipV="0">
            <a:off x="8430840" y="4232047"/>
            <a:ext cx="1223060" cy="203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  <a:hlinkClick r:id="rId100"/>
              </a:rPr>
              <a:t>142.31.16.9</a:t>
            </a:r>
          </a:p>
        </p:txBody>
      </p:sp>
      <p:sp>
        <p:nvSpPr>
          <p:cNvPr id="873" name="Rectangle 873"/>
          <p:cNvSpPr/>
          <p:nvPr/>
        </p:nvSpPr>
        <p:spPr>
          <a:xfrm rot="0" flipH="0" flipV="0">
            <a:off x="6924895" y="6441847"/>
            <a:ext cx="1778710" cy="203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  <a:hlinkClick r:id="rId102"/>
              </a:rPr>
              <a:t>142.31.16.128/25</a:t>
            </a:r>
          </a:p>
        </p:txBody>
      </p:sp>
      <p:sp>
        <p:nvSpPr>
          <p:cNvPr id="874" name="Rectangle 874"/>
          <p:cNvSpPr/>
          <p:nvPr/>
        </p:nvSpPr>
        <p:spPr>
          <a:xfrm rot="0" flipH="0" flipV="0">
            <a:off x="8927435" y="6265063"/>
            <a:ext cx="1334190" cy="203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  <a:hlinkClick r:id="rId101"/>
              </a:rPr>
              <a:t>214.13.177.2</a:t>
            </a:r>
          </a:p>
        </p:txBody>
      </p:sp>
      <p:sp>
        <p:nvSpPr>
          <p:cNvPr id="875" name="Rectangle 875"/>
          <p:cNvSpPr/>
          <p:nvPr/>
        </p:nvSpPr>
        <p:spPr>
          <a:xfrm rot="0" flipH="0" flipV="0">
            <a:off x="8273731" y="4887367"/>
            <a:ext cx="445150" cy="203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9" baseline="0" b="1" i="0" dirty="0" spc="0">
                <a:solidFill>
                  <a:srgbClr val="ED7D31"/>
                </a:solidFill>
                <a:latin typeface="Consolas" pitchFamily="0" charset="1"/>
              </a:rPr>
              <a:t>eth0</a:t>
            </a:r>
          </a:p>
        </p:txBody>
      </p:sp>
      <p:sp>
        <p:nvSpPr>
          <p:cNvPr id="876" name="Rectangle 876"/>
          <p:cNvSpPr/>
          <p:nvPr/>
        </p:nvSpPr>
        <p:spPr>
          <a:xfrm rot="0" flipH="0" flipV="0">
            <a:off x="7575960" y="4536847"/>
            <a:ext cx="445150" cy="203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9" baseline="0" b="1" i="0" dirty="0" spc="0">
                <a:solidFill>
                  <a:srgbClr val="ED7D31"/>
                </a:solidFill>
                <a:latin typeface="Consolas" pitchFamily="0" charset="1"/>
              </a:rPr>
              <a:t>eth1</a:t>
            </a:r>
          </a:p>
        </p:txBody>
      </p:sp>
      <p:sp>
        <p:nvSpPr>
          <p:cNvPr id="877" name="Rectangle 877"/>
          <p:cNvSpPr/>
          <p:nvPr/>
        </p:nvSpPr>
        <p:spPr>
          <a:xfrm rot="0" flipH="0" flipV="0">
            <a:off x="7303305" y="5183023"/>
            <a:ext cx="445150" cy="203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9" baseline="0" b="1" i="0" dirty="0" spc="0">
                <a:solidFill>
                  <a:srgbClr val="ED7D31"/>
                </a:solidFill>
                <a:latin typeface="Consolas" pitchFamily="0" charset="1"/>
              </a:rPr>
              <a:t>eth2</a:t>
            </a:r>
          </a:p>
        </p:txBody>
      </p:sp>
      <p:sp>
        <p:nvSpPr>
          <p:cNvPr id="878" name="Rectangle 878"/>
          <p:cNvSpPr/>
          <p:nvPr/>
        </p:nvSpPr>
        <p:spPr>
          <a:xfrm rot="0" flipH="0" flipV="0">
            <a:off x="7719121" y="5748160"/>
            <a:ext cx="337515" cy="2432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L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A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N</a:t>
            </a:r>
          </a:p>
        </p:txBody>
      </p:sp>
      <p:sp>
        <p:nvSpPr>
          <p:cNvPr id="879" name="Rectangle 879"/>
          <p:cNvSpPr/>
          <p:nvPr/>
        </p:nvSpPr>
        <p:spPr>
          <a:xfrm rot="0" flipH="0" flipV="0">
            <a:off x="8796765" y="3834016"/>
            <a:ext cx="544779" cy="2432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S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r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v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r</a:t>
            </a:r>
          </a:p>
        </p:txBody>
      </p:sp>
      <p:sp>
        <p:nvSpPr>
          <p:cNvPr id="880" name="Rectangle 880"/>
          <p:cNvSpPr/>
          <p:nvPr/>
        </p:nvSpPr>
        <p:spPr>
          <a:xfrm rot="0" flipH="0" flipV="0">
            <a:off x="9026569" y="5848743"/>
            <a:ext cx="548558" cy="2432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A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d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m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i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n</a:t>
            </a:r>
          </a:p>
        </p:txBody>
      </p:sp>
      <p:sp>
        <p:nvSpPr>
          <p:cNvPr id="881" name="Rectangle 881"/>
          <p:cNvSpPr/>
          <p:nvPr/>
        </p:nvSpPr>
        <p:spPr>
          <a:xfrm rot="0" flipH="0" flipV="0">
            <a:off x="1205488" y="3817519"/>
            <a:ext cx="4779045" cy="9408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9" baseline="0" b="1" i="0" dirty="0" spc="0">
                <a:solidFill>
                  <a:srgbClr val="000000"/>
                </a:solidFill>
                <a:latin typeface="Consolas" pitchFamily="0" charset="1"/>
              </a:rPr>
              <a:t>Chain: INPUT; Policy: ACCEPT</a:t>
            </a:r>
          </a:p>
          <a:p>
            <a:pPr marL="0">
              <a:lnSpc>
                <a:spcPts val="1919"/>
              </a:lnSpc>
            </a:pPr>
            <a:r>
              <a:rPr lang="en-US" sz="1599" baseline="0" b="1" i="0" dirty="0" spc="0">
                <a:solidFill>
                  <a:srgbClr val="000000"/>
                </a:solidFill>
                <a:latin typeface="Consolas" pitchFamily="0" charset="1"/>
              </a:rPr>
              <a:t>-</a:t>
            </a:r>
            <a:r>
              <a:rPr lang="en-US" sz="1599" baseline="0" b="1" i="0" dirty="0" spc="870">
                <a:solidFill>
                  <a:srgbClr val="000000"/>
                </a:solidFill>
                <a:latin typeface="Consolas" pitchFamily="0" charset="1"/>
              </a:rPr>
              <a:t>i</a:t>
            </a:r>
            <a:r>
              <a:rPr lang="en-US" sz="1599" baseline="0" b="1" i="0" dirty="0" spc="0">
                <a:solidFill>
                  <a:srgbClr val="000000"/>
                </a:solidFill>
                <a:latin typeface="Consolas" pitchFamily="0" charset="1"/>
              </a:rPr>
              <a:t>eth0 –j DROP</a:t>
            </a:r>
          </a:p>
          <a:p>
            <a:pPr marL="0">
              <a:lnSpc>
                <a:spcPts val="1896"/>
              </a:lnSpc>
            </a:pP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–s 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  <a:hlinkClick r:id="rId101"/>
              </a:rPr>
              <a:t>214.13.177.2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 –p tc</a:t>
            </a:r>
            <a:r>
              <a:rPr lang="en-US" sz="1599" baseline="0" b="1" i="0" dirty="0" spc="869">
                <a:solidFill>
                  <a:srgbClr val="C00000"/>
                </a:solidFill>
                <a:latin typeface="Consolas" pitchFamily="0" charset="1"/>
              </a:rPr>
              <a:t>p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--dpor</a:t>
            </a:r>
            <a:r>
              <a:rPr lang="en-US" sz="1599" baseline="0" b="1" i="0" dirty="0" spc="869">
                <a:solidFill>
                  <a:srgbClr val="C00000"/>
                </a:solidFill>
                <a:latin typeface="Consolas" pitchFamily="0" charset="1"/>
              </a:rPr>
              <a:t>t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22 –j ACCEPT</a:t>
            </a:r>
          </a:p>
          <a:p>
            <a:pPr marL="0">
              <a:lnSpc>
                <a:spcPts val="1991"/>
              </a:lnSpc>
            </a:pP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–p tc</a:t>
            </a:r>
            <a:r>
              <a:rPr lang="en-US" sz="1599" baseline="0" b="1" i="0" dirty="0" spc="869">
                <a:solidFill>
                  <a:srgbClr val="C00000"/>
                </a:solidFill>
                <a:latin typeface="Consolas" pitchFamily="0" charset="1"/>
              </a:rPr>
              <a:t>p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--dpor</a:t>
            </a:r>
            <a:r>
              <a:rPr lang="en-US" sz="1599" baseline="0" b="1" i="0" dirty="0" spc="869">
                <a:solidFill>
                  <a:srgbClr val="C00000"/>
                </a:solidFill>
                <a:latin typeface="Consolas" pitchFamily="0" charset="1"/>
              </a:rPr>
              <a:t>t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22 –j DROP</a:t>
            </a:r>
          </a:p>
        </p:txBody>
      </p:sp>
      <p:sp>
        <p:nvSpPr>
          <p:cNvPr id="882" name="Rectangle 882"/>
          <p:cNvSpPr/>
          <p:nvPr/>
        </p:nvSpPr>
        <p:spPr>
          <a:xfrm rot="0" flipH="0" flipV="0">
            <a:off x="1211403" y="5216551"/>
            <a:ext cx="5223545" cy="6847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9" baseline="0" b="1" i="0" dirty="0" spc="0">
                <a:solidFill>
                  <a:srgbClr val="000000"/>
                </a:solidFill>
                <a:latin typeface="Consolas" pitchFamily="0" charset="1"/>
              </a:rPr>
              <a:t>Chain: FORWARD; Policy: ACCEPT </a:t>
            </a:r>
          </a:p>
          <a:p>
            <a:pPr marL="0">
              <a:lnSpc>
                <a:spcPts val="1895"/>
              </a:lnSpc>
            </a:pP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–s 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  <a:hlinkClick r:id="rId102"/>
              </a:rPr>
              <a:t>142.31.16.128/25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 –p tc</a:t>
            </a:r>
            <a:r>
              <a:rPr lang="en-US" sz="1599" baseline="0" b="1" i="0" dirty="0" spc="869">
                <a:solidFill>
                  <a:srgbClr val="C00000"/>
                </a:solidFill>
                <a:latin typeface="Consolas" pitchFamily="0" charset="1"/>
              </a:rPr>
              <a:t>p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--dpor</a:t>
            </a:r>
            <a:r>
              <a:rPr lang="en-US" sz="1599" baseline="0" b="1" i="0" dirty="0" spc="869">
                <a:solidFill>
                  <a:srgbClr val="C00000"/>
                </a:solidFill>
                <a:latin typeface="Consolas" pitchFamily="0" charset="1"/>
              </a:rPr>
              <a:t>t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80 –j ACCEPT</a:t>
            </a:r>
          </a:p>
          <a:p>
            <a:pPr marL="0">
              <a:lnSpc>
                <a:spcPts val="1895"/>
              </a:lnSpc>
            </a:pP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–d 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  <a:hlinkClick r:id="rId100"/>
              </a:rPr>
              <a:t>142.31.16.9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 –p tc</a:t>
            </a:r>
            <a:r>
              <a:rPr lang="en-US" sz="1599" baseline="0" b="1" i="0" dirty="0" spc="869">
                <a:solidFill>
                  <a:srgbClr val="C00000"/>
                </a:solidFill>
                <a:latin typeface="Consolas" pitchFamily="0" charset="1"/>
              </a:rPr>
              <a:t>p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--dpor</a:t>
            </a:r>
            <a:r>
              <a:rPr lang="en-US" sz="1599" baseline="0" b="1" i="0" dirty="0" spc="869">
                <a:solidFill>
                  <a:srgbClr val="C00000"/>
                </a:solidFill>
                <a:latin typeface="Consolas" pitchFamily="0" charset="1"/>
              </a:rPr>
              <a:t>t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80 –j DROP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883" name="Freeform 883">
            <a:hlinkClick r:id="rId100"/>
          </p:cNvPr>
          <p:cNvSpPr/>
          <p:nvPr/>
        </p:nvSpPr>
        <p:spPr>
          <a:xfrm rot="0" flipH="0" flipV="0">
            <a:off x="0" y="0"/>
            <a:ext cx="12188952" cy="6858000"/>
          </a:xfrm>
          <a:custGeom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Freeform 884">
            <a:hlinkClick r:id="rId100"/>
          </p:cNvPr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85" name="Picture 102"/>
          <p:cNvPicPr>
            <a:picLocks noChangeAspect="0" noChangeArrowheads="1"/>
          </p:cNvPicPr>
          <p:nvPr/>
        </p:nvPicPr>
        <p:blipFill>
          <a:blip r:embed="rId8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099495" y="809975"/>
            <a:ext cx="642256" cy="769786"/>
          </a:xfrm>
          <a:prstGeom prst="rect">
            <a:avLst/>
          </a:prstGeom>
          <a:noFill/>
          <a:extLst/>
        </p:spPr>
      </p:pic>
      <p:pic>
        <p:nvPicPr>
          <p:cNvPr id="886" name="Picture 103"/>
          <p:cNvPicPr>
            <a:picLocks noChangeAspect="0" noChangeArrowheads="1"/>
          </p:cNvPicPr>
          <p:nvPr/>
        </p:nvPicPr>
        <p:blipFill>
          <a:blip r:embed="rId8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6233" y="1"/>
            <a:ext cx="995995" cy="471588"/>
          </a:xfrm>
          <a:prstGeom prst="rect">
            <a:avLst/>
          </a:prstGeom>
          <a:noFill/>
          <a:extLst/>
        </p:spPr>
      </p:pic>
      <p:pic>
        <p:nvPicPr>
          <p:cNvPr id="887" name="Picture 813"/>
          <p:cNvPicPr>
            <a:picLocks noChangeAspect="0" noChangeArrowheads="1"/>
          </p:cNvPicPr>
          <p:nvPr/>
        </p:nvPicPr>
        <p:blipFill>
          <a:blip r:embed="rId8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885176" y="4965193"/>
            <a:ext cx="1408175" cy="475487"/>
          </a:xfrm>
          <a:prstGeom prst="rect">
            <a:avLst/>
          </a:prstGeom>
          <a:noFill/>
          <a:extLst/>
        </p:spPr>
      </p:pic>
      <p:sp>
        <p:nvSpPr>
          <p:cNvPr id="888" name="Freeform 888"/>
          <p:cNvSpPr/>
          <p:nvPr/>
        </p:nvSpPr>
        <p:spPr>
          <a:xfrm rot="0" flipH="0" flipV="1">
            <a:off x="7928679" y="4997872"/>
            <a:ext cx="1311934" cy="367349"/>
          </a:xfrm>
          <a:custGeom>
            <a:pathLst>
              <a:path w="1311934" h="367349">
                <a:moveTo>
                  <a:pt x="0" y="367349"/>
                </a:moveTo>
                <a:lnTo>
                  <a:pt x="1311934" y="0"/>
                </a:lnTo>
              </a:path>
            </a:pathLst>
          </a:custGeom>
          <a:noFill/>
          <a:ln w="254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89" name="Picture 815">
            <a:hlinkClick r:id="rId100"/>
          </p:cNvPr>
          <p:cNvPicPr>
            <a:picLocks noChangeAspect="0" noChangeArrowheads="1"/>
          </p:cNvPicPr>
          <p:nvPr/>
        </p:nvPicPr>
        <p:blipFill>
          <a:blip r:embed="rId8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876031" y="3837433"/>
            <a:ext cx="740663" cy="1228344"/>
          </a:xfrm>
          <a:prstGeom prst="rect">
            <a:avLst/>
          </a:prstGeom>
          <a:noFill/>
          <a:extLst/>
        </p:spPr>
      </p:pic>
      <p:sp>
        <p:nvSpPr>
          <p:cNvPr id="890" name="Freeform 890">
            <a:hlinkClick r:id="rId100"/>
          </p:cNvPr>
          <p:cNvSpPr/>
          <p:nvPr/>
        </p:nvSpPr>
        <p:spPr>
          <a:xfrm rot="0" flipH="0" flipV="0">
            <a:off x="7928679" y="3870576"/>
            <a:ext cx="634154" cy="1127295"/>
          </a:xfrm>
          <a:custGeom>
            <a:pathLst>
              <a:path w="634154" h="1127295">
                <a:moveTo>
                  <a:pt x="0" y="1127295"/>
                </a:moveTo>
                <a:lnTo>
                  <a:pt x="634154" y="0"/>
                </a:lnTo>
              </a:path>
            </a:pathLst>
          </a:custGeom>
          <a:noFill/>
          <a:ln w="254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91" name="Picture 817"/>
          <p:cNvPicPr>
            <a:picLocks noChangeAspect="0" noChangeArrowheads="1"/>
          </p:cNvPicPr>
          <p:nvPr/>
        </p:nvPicPr>
        <p:blipFill>
          <a:blip r:embed="rId8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467600" y="4962144"/>
            <a:ext cx="515112" cy="1173480"/>
          </a:xfrm>
          <a:prstGeom prst="rect">
            <a:avLst/>
          </a:prstGeom>
          <a:noFill/>
          <a:extLst/>
        </p:spPr>
      </p:pic>
      <p:sp>
        <p:nvSpPr>
          <p:cNvPr id="892" name="Freeform 892"/>
          <p:cNvSpPr/>
          <p:nvPr/>
        </p:nvSpPr>
        <p:spPr>
          <a:xfrm rot="0" flipH="0" flipV="0">
            <a:off x="7522288" y="4997873"/>
            <a:ext cx="406390" cy="1070982"/>
          </a:xfrm>
          <a:custGeom>
            <a:pathLst>
              <a:path w="406390" h="1070982">
                <a:moveTo>
                  <a:pt x="0" y="1070982"/>
                </a:moveTo>
                <a:lnTo>
                  <a:pt x="406390" y="0"/>
                </a:lnTo>
              </a:path>
            </a:pathLst>
          </a:custGeom>
          <a:noFill/>
          <a:ln w="254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93" name="Picture 747"/>
          <p:cNvPicPr>
            <a:picLocks noChangeAspect="0" noChangeArrowheads="1"/>
          </p:cNvPicPr>
          <p:nvPr/>
        </p:nvPicPr>
        <p:blipFill>
          <a:blip r:embed="rId8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332986" y="3542422"/>
            <a:ext cx="459693" cy="656308"/>
          </a:xfrm>
          <a:prstGeom prst="rect">
            <a:avLst/>
          </a:prstGeom>
          <a:noFill/>
          <a:extLst/>
        </p:spPr>
      </p:pic>
      <p:pic>
        <p:nvPicPr>
          <p:cNvPr id="894" name="Picture 668"/>
          <p:cNvPicPr>
            <a:picLocks noChangeAspect="0" noChangeArrowheads="1"/>
          </p:cNvPicPr>
          <p:nvPr/>
        </p:nvPicPr>
        <p:blipFill>
          <a:blip r:embed="rId8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191470" y="5921165"/>
            <a:ext cx="661639" cy="479104"/>
          </a:xfrm>
          <a:prstGeom prst="rect">
            <a:avLst/>
          </a:prstGeom>
          <a:noFill/>
          <a:extLst/>
        </p:spPr>
      </p:pic>
      <p:pic>
        <p:nvPicPr>
          <p:cNvPr id="895" name="Picture 546"/>
          <p:cNvPicPr>
            <a:picLocks noChangeAspect="0" noChangeArrowheads="1"/>
          </p:cNvPicPr>
          <p:nvPr/>
        </p:nvPicPr>
        <p:blipFill>
          <a:blip r:embed="rId8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609816" y="4776695"/>
            <a:ext cx="637725" cy="442352"/>
          </a:xfrm>
          <a:prstGeom prst="rect">
            <a:avLst/>
          </a:prstGeom>
          <a:noFill/>
          <a:extLst/>
        </p:spPr>
      </p:pic>
      <p:pic>
        <p:nvPicPr>
          <p:cNvPr id="896" name="Picture 292">
            <a:hlinkClick r:id="rId101"/>
          </p:cNvPr>
          <p:cNvPicPr>
            <a:picLocks noChangeAspect="0" noChangeArrowheads="1"/>
          </p:cNvPicPr>
          <p:nvPr/>
        </p:nvPicPr>
        <p:blipFill>
          <a:blip r:embed="rId8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378070" y="5679983"/>
            <a:ext cx="600523" cy="624805"/>
          </a:xfrm>
          <a:prstGeom prst="rect">
            <a:avLst/>
          </a:prstGeom>
          <a:noFill/>
          <a:extLst/>
        </p:spPr>
      </p:pic>
      <p:pic>
        <p:nvPicPr>
          <p:cNvPr id="897" name="Picture 751"/>
          <p:cNvPicPr>
            <a:picLocks noChangeAspect="0" noChangeArrowheads="1"/>
          </p:cNvPicPr>
          <p:nvPr/>
        </p:nvPicPr>
        <p:blipFill>
          <a:blip r:embed="rId8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581370" y="5012083"/>
            <a:ext cx="1318483" cy="663840"/>
          </a:xfrm>
          <a:prstGeom prst="rect">
            <a:avLst/>
          </a:prstGeom>
          <a:noFill/>
          <a:extLst/>
        </p:spPr>
      </p:pic>
      <p:sp>
        <p:nvSpPr>
          <p:cNvPr id="898" name="Freeform 898">
            <a:hlinkClick r:id="rId101"/>
          </p:cNvPr>
          <p:cNvSpPr/>
          <p:nvPr/>
        </p:nvSpPr>
        <p:spPr>
          <a:xfrm rot="0" flipH="0" flipV="0">
            <a:off x="1112361" y="3672167"/>
            <a:ext cx="5800655" cy="1193192"/>
          </a:xfrm>
          <a:custGeom>
            <a:pathLst>
              <a:path w="5800655" h="1193192">
                <a:moveTo>
                  <a:pt x="0" y="198868"/>
                </a:moveTo>
                <a:cubicBezTo>
                  <a:pt x="0" y="89036"/>
                  <a:pt x="89036" y="0"/>
                  <a:pt x="198868" y="0"/>
                </a:cubicBezTo>
                <a:lnTo>
                  <a:pt x="5601787" y="0"/>
                </a:lnTo>
                <a:cubicBezTo>
                  <a:pt x="5711619" y="0"/>
                  <a:pt x="5800655" y="89036"/>
                  <a:pt x="5800655" y="198868"/>
                </a:cubicBezTo>
                <a:lnTo>
                  <a:pt x="5800655" y="994324"/>
                </a:lnTo>
                <a:cubicBezTo>
                  <a:pt x="5800655" y="1104156"/>
                  <a:pt x="5711619" y="1193192"/>
                  <a:pt x="5601787" y="1193192"/>
                </a:cubicBezTo>
                <a:lnTo>
                  <a:pt x="198868" y="1193192"/>
                </a:lnTo>
                <a:cubicBezTo>
                  <a:pt x="89036" y="1193192"/>
                  <a:pt x="0" y="1104156"/>
                  <a:pt x="0" y="994324"/>
                </a:cubicBezTo>
                <a:close/>
                <a:moveTo>
                  <a:pt x="1874604" y="3185833"/>
                </a:moveTo>
              </a:path>
            </a:pathLst>
          </a:custGeom>
          <a:solidFill>
            <a:srgbClr val="EDEDED">
              <a:alpha val="100000"/>
            </a:srgbClr>
          </a:solidFill>
          <a:ln w="2328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Freeform 899">
            <a:hlinkClick r:id="rId101"/>
          </p:cNvPr>
          <p:cNvSpPr/>
          <p:nvPr/>
        </p:nvSpPr>
        <p:spPr>
          <a:xfrm rot="0" flipH="0" flipV="1">
            <a:off x="1112361" y="3672167"/>
            <a:ext cx="5800655" cy="1193192"/>
          </a:xfrm>
          <a:custGeom>
            <a:pathLst>
              <a:path w="5800655" h="1193192">
                <a:moveTo>
                  <a:pt x="0" y="994323"/>
                </a:moveTo>
                <a:cubicBezTo>
                  <a:pt x="0" y="1104155"/>
                  <a:pt x="89036" y="1193192"/>
                  <a:pt x="198867" y="1193192"/>
                </a:cubicBezTo>
                <a:lnTo>
                  <a:pt x="5601787" y="1193192"/>
                </a:lnTo>
                <a:cubicBezTo>
                  <a:pt x="5711619" y="1193192"/>
                  <a:pt x="5800655" y="1104155"/>
                  <a:pt x="5800655" y="994323"/>
                </a:cubicBezTo>
                <a:lnTo>
                  <a:pt x="5800655" y="198868"/>
                </a:lnTo>
                <a:cubicBezTo>
                  <a:pt x="5800655" y="89036"/>
                  <a:pt x="5711619" y="0"/>
                  <a:pt x="5601787" y="0"/>
                </a:cubicBezTo>
                <a:lnTo>
                  <a:pt x="198867" y="0"/>
                </a:lnTo>
                <a:cubicBezTo>
                  <a:pt x="89036" y="0"/>
                  <a:pt x="0" y="89036"/>
                  <a:pt x="0" y="198868"/>
                </a:cubicBezTo>
                <a:close/>
                <a:moveTo>
                  <a:pt x="198868" y="1193192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Freeform 900">
            <a:hlinkClick r:id="rId100"/>
          </p:cNvPr>
          <p:cNvSpPr/>
          <p:nvPr/>
        </p:nvSpPr>
        <p:spPr>
          <a:xfrm rot="0" flipH="0" flipV="0">
            <a:off x="1112362" y="5064101"/>
            <a:ext cx="5800657" cy="1314342"/>
          </a:xfrm>
          <a:custGeom>
            <a:pathLst>
              <a:path w="5800657" h="1314342">
                <a:moveTo>
                  <a:pt x="0" y="219060"/>
                </a:moveTo>
                <a:cubicBezTo>
                  <a:pt x="0" y="98077"/>
                  <a:pt x="98077" y="0"/>
                  <a:pt x="219060" y="0"/>
                </a:cubicBezTo>
                <a:lnTo>
                  <a:pt x="5581596" y="0"/>
                </a:lnTo>
                <a:cubicBezTo>
                  <a:pt x="5702580" y="0"/>
                  <a:pt x="5800657" y="98077"/>
                  <a:pt x="5800657" y="219060"/>
                </a:cubicBezTo>
                <a:lnTo>
                  <a:pt x="5800657" y="1095282"/>
                </a:lnTo>
                <a:cubicBezTo>
                  <a:pt x="5800657" y="1216266"/>
                  <a:pt x="5702580" y="1314342"/>
                  <a:pt x="5581596" y="1314342"/>
                </a:cubicBezTo>
                <a:lnTo>
                  <a:pt x="219060" y="1314342"/>
                </a:lnTo>
                <a:cubicBezTo>
                  <a:pt x="98077" y="1314342"/>
                  <a:pt x="0" y="1216266"/>
                  <a:pt x="0" y="1095282"/>
                </a:cubicBezTo>
                <a:close/>
                <a:moveTo>
                  <a:pt x="462477" y="1793899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Freeform 901">
            <a:hlinkClick r:id="rId100"/>
          </p:cNvPr>
          <p:cNvSpPr/>
          <p:nvPr/>
        </p:nvSpPr>
        <p:spPr>
          <a:xfrm rot="0" flipH="0" flipV="1">
            <a:off x="1112362" y="5064101"/>
            <a:ext cx="5800656" cy="1314342"/>
          </a:xfrm>
          <a:custGeom>
            <a:pathLst>
              <a:path w="5800656" h="1314342">
                <a:moveTo>
                  <a:pt x="0" y="1095281"/>
                </a:moveTo>
                <a:cubicBezTo>
                  <a:pt x="0" y="1216265"/>
                  <a:pt x="98076" y="1314342"/>
                  <a:pt x="219059" y="1314342"/>
                </a:cubicBezTo>
                <a:lnTo>
                  <a:pt x="5581596" y="1314342"/>
                </a:lnTo>
                <a:cubicBezTo>
                  <a:pt x="5702580" y="1314342"/>
                  <a:pt x="5800656" y="1216265"/>
                  <a:pt x="5800656" y="1095281"/>
                </a:cubicBezTo>
                <a:lnTo>
                  <a:pt x="5800656" y="219060"/>
                </a:lnTo>
                <a:cubicBezTo>
                  <a:pt x="5800656" y="98077"/>
                  <a:pt x="5702580" y="0"/>
                  <a:pt x="5581596" y="0"/>
                </a:cubicBezTo>
                <a:lnTo>
                  <a:pt x="219059" y="0"/>
                </a:lnTo>
                <a:cubicBezTo>
                  <a:pt x="98076" y="0"/>
                  <a:pt x="0" y="98077"/>
                  <a:pt x="0" y="219060"/>
                </a:cubicBezTo>
                <a:close/>
                <a:moveTo>
                  <a:pt x="219060" y="1314342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Freeform 902"/>
          <p:cNvSpPr/>
          <p:nvPr/>
        </p:nvSpPr>
        <p:spPr>
          <a:xfrm rot="0" flipH="0" flipV="1">
            <a:off x="1112361" y="4016261"/>
            <a:ext cx="5800655" cy="1"/>
          </a:xfrm>
          <a:custGeom>
            <a:pathLst>
              <a:path w="5800655" h="1">
                <a:moveTo>
                  <a:pt x="0" y="1"/>
                </a:moveTo>
                <a:lnTo>
                  <a:pt x="5800655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Freeform 903">
            <a:hlinkClick r:id="rId102"/>
          </p:cNvPr>
          <p:cNvSpPr/>
          <p:nvPr/>
        </p:nvSpPr>
        <p:spPr>
          <a:xfrm rot="0" flipH="0" flipV="0">
            <a:off x="1112361" y="5384076"/>
            <a:ext cx="5800655" cy="70511"/>
          </a:xfrm>
          <a:custGeom>
            <a:pathLst>
              <a:path w="5800655" h="70511">
                <a:moveTo>
                  <a:pt x="0" y="70511"/>
                </a:moveTo>
                <a:lnTo>
                  <a:pt x="5800655" y="0"/>
                </a:ln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4" name="Rectangle 904"/>
          <p:cNvSpPr/>
          <p:nvPr/>
        </p:nvSpPr>
        <p:spPr>
          <a:xfrm rot="0" flipH="0" flipV="0">
            <a:off x="597673" y="870205"/>
            <a:ext cx="10494568" cy="24890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Exerci</a:t>
            </a:r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iul… final</a:t>
            </a:r>
          </a:p>
          <a:p>
            <a:pPr marL="0">
              <a:lnSpc>
                <a:spcPts val="5297"/>
              </a:lnSpc>
            </a:pPr>
            <a:r>
              <a:rPr lang="en-US" sz="2400" baseline="0" b="0" i="0" dirty="0" spc="95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Ticke</a:t>
            </a:r>
            <a:r>
              <a:rPr lang="en-US" sz="2400" baseline="0" b="0" i="0" dirty="0" spc="809">
                <a:solidFill>
                  <a:srgbClr val="000000"/>
                </a:solidFill>
                <a:latin typeface="Arial" pitchFamily="0" charset="1"/>
              </a:rPr>
              <a:t>t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#4</a:t>
            </a:r>
          </a:p>
          <a:p>
            <a:pPr marL="457199">
              <a:lnSpc>
                <a:spcPts val="2710"/>
              </a:lnSpc>
            </a:pPr>
            <a:r>
              <a:rPr lang="en-US" sz="1999" baseline="0" b="0" i="0" dirty="0" spc="110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Configura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i iptable</a:t>
            </a:r>
            <a:r>
              <a:rPr lang="en-US" sz="1999" baseline="0" b="0" i="0" dirty="0" spc="685">
                <a:solidFill>
                  <a:srgbClr val="000000"/>
                </a:solidFill>
                <a:latin typeface="Arial" pitchFamily="0" charset="1"/>
              </a:rPr>
              <a:t>s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a.î. sesiunile TCP din LAN s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 poat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 fi ini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iate doar dinspre </a:t>
            </a:r>
          </a:p>
          <a:p>
            <a:pPr marL="685800">
              <a:lnSpc>
                <a:spcPts val="2088"/>
              </a:lnSpc>
            </a:pP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interior</a:t>
            </a:r>
          </a:p>
          <a:p>
            <a:pPr marL="457199">
              <a:lnSpc>
                <a:spcPts val="2428"/>
              </a:lnSpc>
            </a:pPr>
            <a:r>
              <a:rPr lang="en-US" sz="1599" baseline="0" b="1" i="0" dirty="0" spc="0">
                <a:solidFill>
                  <a:srgbClr val="3B3838"/>
                </a:solidFill>
                <a:latin typeface="Consolas" pitchFamily="0" charset="1"/>
              </a:rPr>
              <a:t>linux</a:t>
            </a:r>
            <a:r>
              <a:rPr lang="en-US" sz="1599" baseline="0" b="1" i="0" dirty="0" spc="869">
                <a:solidFill>
                  <a:srgbClr val="3B3838"/>
                </a:solidFill>
                <a:latin typeface="Consolas" pitchFamily="0" charset="1"/>
              </a:rPr>
              <a:t>#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iptable</a:t>
            </a:r>
            <a:r>
              <a:rPr lang="en-US" sz="1599" baseline="0" b="1" i="0" dirty="0" spc="869">
                <a:solidFill>
                  <a:srgbClr val="C00000"/>
                </a:solidFill>
                <a:latin typeface="Consolas" pitchFamily="0" charset="1"/>
              </a:rPr>
              <a:t>s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–A FORWARD –p tc</a:t>
            </a:r>
            <a:r>
              <a:rPr lang="en-US" sz="1599" baseline="0" b="1" i="0" dirty="0" spc="869">
                <a:solidFill>
                  <a:srgbClr val="C00000"/>
                </a:solidFill>
                <a:latin typeface="Consolas" pitchFamily="0" charset="1"/>
              </a:rPr>
              <a:t>p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--sy</a:t>
            </a:r>
            <a:r>
              <a:rPr lang="en-US" sz="1599" baseline="0" b="1" i="0" dirty="0" spc="869">
                <a:solidFill>
                  <a:srgbClr val="C00000"/>
                </a:solidFill>
                <a:latin typeface="Consolas" pitchFamily="0" charset="1"/>
              </a:rPr>
              <a:t>n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–j DRO</a:t>
            </a:r>
            <a:r>
              <a:rPr lang="en-US" sz="1599" baseline="0" b="1" i="0" dirty="0" spc="869">
                <a:solidFill>
                  <a:srgbClr val="C00000"/>
                </a:solidFill>
                <a:latin typeface="Consolas" pitchFamily="0" charset="1"/>
              </a:rPr>
              <a:t>P</a:t>
            </a:r>
            <a:r>
              <a:rPr lang="en-US" sz="1999" baseline="0" b="1" i="0" dirty="0" spc="0">
                <a:solidFill>
                  <a:srgbClr val="000000"/>
                </a:solidFill>
                <a:latin typeface="Consolas" pitchFamily="0" charset="1"/>
              </a:rPr>
              <a:t>???</a:t>
            </a:r>
          </a:p>
          <a:p>
            <a:pPr marL="457199">
              <a:lnSpc>
                <a:spcPts val="1913"/>
              </a:lnSpc>
            </a:pPr>
            <a:r>
              <a:rPr lang="en-US" sz="1599" baseline="0" b="1" i="0" dirty="0" spc="0">
                <a:solidFill>
                  <a:srgbClr val="3B3838"/>
                </a:solidFill>
                <a:latin typeface="Consolas" pitchFamily="0" charset="1"/>
              </a:rPr>
              <a:t>linux</a:t>
            </a:r>
            <a:r>
              <a:rPr lang="en-US" sz="1599" baseline="0" b="1" i="0" dirty="0" spc="869">
                <a:solidFill>
                  <a:srgbClr val="3B3838"/>
                </a:solidFill>
                <a:latin typeface="Consolas" pitchFamily="0" charset="1"/>
              </a:rPr>
              <a:t>#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iptable</a:t>
            </a:r>
            <a:r>
              <a:rPr lang="en-US" sz="1599" baseline="0" b="1" i="0" dirty="0" spc="869">
                <a:solidFill>
                  <a:srgbClr val="C00000"/>
                </a:solidFill>
                <a:latin typeface="Consolas" pitchFamily="0" charset="1"/>
              </a:rPr>
              <a:t>s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–A FORWARD –i eth0 –p tc</a:t>
            </a:r>
            <a:r>
              <a:rPr lang="en-US" sz="1599" baseline="0" b="1" i="0" dirty="0" spc="869">
                <a:solidFill>
                  <a:srgbClr val="C00000"/>
                </a:solidFill>
                <a:latin typeface="Consolas" pitchFamily="0" charset="1"/>
              </a:rPr>
              <a:t>p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--sy</a:t>
            </a:r>
            <a:r>
              <a:rPr lang="en-US" sz="1599" baseline="0" b="1" i="0" dirty="0" spc="869">
                <a:solidFill>
                  <a:srgbClr val="C00000"/>
                </a:solidFill>
                <a:latin typeface="Consolas" pitchFamily="0" charset="1"/>
              </a:rPr>
              <a:t>n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–j DROP </a:t>
            </a:r>
          </a:p>
        </p:txBody>
      </p:sp>
      <p:sp>
        <p:nvSpPr>
          <p:cNvPr id="905" name="Rectangle 905"/>
          <p:cNvSpPr/>
          <p:nvPr/>
        </p:nvSpPr>
        <p:spPr>
          <a:xfrm rot="0" flipH="0" flipV="0">
            <a:off x="597673" y="6444997"/>
            <a:ext cx="11047317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869726" algn="l"/>
              </a:tabLst>
            </a:pPr>
            <a:r>
              <a:rPr lang="en-US" sz="1200" baseline="0" b="0" i="0" dirty="0" spc="0">
                <a:solidFill>
                  <a:srgbClr val="898989"/>
                </a:solidFill>
                <a:latin typeface="Arial" pitchFamily="0" charset="1"/>
              </a:rPr>
              <a:t>11/8/23	35</a:t>
            </a:r>
          </a:p>
        </p:txBody>
      </p:sp>
      <p:sp>
        <p:nvSpPr>
          <p:cNvPr id="906" name="Rectangle 906"/>
          <p:cNvSpPr/>
          <p:nvPr/>
        </p:nvSpPr>
        <p:spPr>
          <a:xfrm rot="0" flipH="0" flipV="0">
            <a:off x="8769773" y="5236095"/>
            <a:ext cx="695390" cy="2432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I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n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t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r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n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t</a:t>
            </a:r>
          </a:p>
        </p:txBody>
      </p:sp>
      <p:sp>
        <p:nvSpPr>
          <p:cNvPr id="907" name="Rectangle 907"/>
          <p:cNvSpPr/>
          <p:nvPr/>
        </p:nvSpPr>
        <p:spPr>
          <a:xfrm rot="0" flipH="0" flipV="0">
            <a:off x="8430840" y="4232047"/>
            <a:ext cx="1223060" cy="203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  <a:hlinkClick r:id="rId100"/>
              </a:rPr>
              <a:t>142.31.16.9</a:t>
            </a:r>
          </a:p>
        </p:txBody>
      </p:sp>
      <p:sp>
        <p:nvSpPr>
          <p:cNvPr id="908" name="Rectangle 908"/>
          <p:cNvSpPr/>
          <p:nvPr/>
        </p:nvSpPr>
        <p:spPr>
          <a:xfrm rot="0" flipH="0" flipV="0">
            <a:off x="6924895" y="6441847"/>
            <a:ext cx="1778710" cy="203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  <a:hlinkClick r:id="rId102"/>
              </a:rPr>
              <a:t>142.31.16.128/25</a:t>
            </a:r>
          </a:p>
        </p:txBody>
      </p:sp>
      <p:sp>
        <p:nvSpPr>
          <p:cNvPr id="909" name="Rectangle 909"/>
          <p:cNvSpPr/>
          <p:nvPr/>
        </p:nvSpPr>
        <p:spPr>
          <a:xfrm rot="0" flipH="0" flipV="0">
            <a:off x="8927435" y="6265063"/>
            <a:ext cx="1334190" cy="203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  <a:hlinkClick r:id="rId101"/>
              </a:rPr>
              <a:t>214.13.177.2</a:t>
            </a:r>
          </a:p>
        </p:txBody>
      </p:sp>
      <p:sp>
        <p:nvSpPr>
          <p:cNvPr id="910" name="Rectangle 910"/>
          <p:cNvSpPr/>
          <p:nvPr/>
        </p:nvSpPr>
        <p:spPr>
          <a:xfrm rot="0" flipH="0" flipV="0">
            <a:off x="8273731" y="4887367"/>
            <a:ext cx="445150" cy="203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9" baseline="0" b="1" i="0" dirty="0" spc="0">
                <a:solidFill>
                  <a:srgbClr val="ED7D31"/>
                </a:solidFill>
                <a:latin typeface="Consolas" pitchFamily="0" charset="1"/>
              </a:rPr>
              <a:t>eth0</a:t>
            </a:r>
          </a:p>
        </p:txBody>
      </p:sp>
      <p:sp>
        <p:nvSpPr>
          <p:cNvPr id="911" name="Rectangle 911"/>
          <p:cNvSpPr/>
          <p:nvPr/>
        </p:nvSpPr>
        <p:spPr>
          <a:xfrm rot="0" flipH="0" flipV="0">
            <a:off x="7575960" y="4536847"/>
            <a:ext cx="445150" cy="203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9" baseline="0" b="1" i="0" dirty="0" spc="0">
                <a:solidFill>
                  <a:srgbClr val="ED7D31"/>
                </a:solidFill>
                <a:latin typeface="Consolas" pitchFamily="0" charset="1"/>
              </a:rPr>
              <a:t>eth1</a:t>
            </a:r>
          </a:p>
        </p:txBody>
      </p:sp>
      <p:sp>
        <p:nvSpPr>
          <p:cNvPr id="912" name="Rectangle 912"/>
          <p:cNvSpPr/>
          <p:nvPr/>
        </p:nvSpPr>
        <p:spPr>
          <a:xfrm rot="0" flipH="0" flipV="0">
            <a:off x="7303305" y="5183023"/>
            <a:ext cx="445150" cy="203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9" baseline="0" b="1" i="0" dirty="0" spc="0">
                <a:solidFill>
                  <a:srgbClr val="ED7D31"/>
                </a:solidFill>
                <a:latin typeface="Consolas" pitchFamily="0" charset="1"/>
              </a:rPr>
              <a:t>eth2</a:t>
            </a:r>
          </a:p>
        </p:txBody>
      </p:sp>
      <p:sp>
        <p:nvSpPr>
          <p:cNvPr id="913" name="Rectangle 913"/>
          <p:cNvSpPr/>
          <p:nvPr/>
        </p:nvSpPr>
        <p:spPr>
          <a:xfrm rot="0" flipH="0" flipV="0">
            <a:off x="7719121" y="5748160"/>
            <a:ext cx="337515" cy="2432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L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A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N</a:t>
            </a:r>
          </a:p>
        </p:txBody>
      </p:sp>
      <p:sp>
        <p:nvSpPr>
          <p:cNvPr id="914" name="Rectangle 914"/>
          <p:cNvSpPr/>
          <p:nvPr/>
        </p:nvSpPr>
        <p:spPr>
          <a:xfrm rot="0" flipH="0" flipV="0">
            <a:off x="8796765" y="3834016"/>
            <a:ext cx="544779" cy="2432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S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r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v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r</a:t>
            </a:r>
          </a:p>
        </p:txBody>
      </p:sp>
      <p:sp>
        <p:nvSpPr>
          <p:cNvPr id="915" name="Rectangle 915"/>
          <p:cNvSpPr/>
          <p:nvPr/>
        </p:nvSpPr>
        <p:spPr>
          <a:xfrm rot="0" flipH="0" flipV="0">
            <a:off x="9026569" y="5848743"/>
            <a:ext cx="548558" cy="2432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A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d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m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i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n</a:t>
            </a:r>
          </a:p>
        </p:txBody>
      </p:sp>
      <p:sp>
        <p:nvSpPr>
          <p:cNvPr id="916" name="Rectangle 916"/>
          <p:cNvSpPr/>
          <p:nvPr/>
        </p:nvSpPr>
        <p:spPr>
          <a:xfrm rot="0" flipH="0" flipV="0">
            <a:off x="1262049" y="3814471"/>
            <a:ext cx="4779045" cy="6878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9" baseline="0" b="1" i="0" dirty="0" spc="0">
                <a:solidFill>
                  <a:srgbClr val="000000"/>
                </a:solidFill>
                <a:latin typeface="Consolas" pitchFamily="0" charset="1"/>
              </a:rPr>
              <a:t>Chain: INPUT; Policy: ACCEPT</a:t>
            </a:r>
          </a:p>
          <a:p>
            <a:pPr marL="0">
              <a:lnSpc>
                <a:spcPts val="1920"/>
              </a:lnSpc>
            </a:pP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–s 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  <a:hlinkClick r:id="rId101"/>
              </a:rPr>
              <a:t>214.13.177.2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 –p tc</a:t>
            </a:r>
            <a:r>
              <a:rPr lang="en-US" sz="1599" baseline="0" b="1" i="0" dirty="0" spc="869">
                <a:solidFill>
                  <a:srgbClr val="C00000"/>
                </a:solidFill>
                <a:latin typeface="Consolas" pitchFamily="0" charset="1"/>
              </a:rPr>
              <a:t>p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--dpor</a:t>
            </a:r>
            <a:r>
              <a:rPr lang="en-US" sz="1599" baseline="0" b="1" i="0" dirty="0" spc="869">
                <a:solidFill>
                  <a:srgbClr val="C00000"/>
                </a:solidFill>
                <a:latin typeface="Consolas" pitchFamily="0" charset="1"/>
              </a:rPr>
              <a:t>t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22 –j ACCEPT</a:t>
            </a:r>
          </a:p>
          <a:p>
            <a:pPr marL="0">
              <a:lnSpc>
                <a:spcPts val="1895"/>
              </a:lnSpc>
            </a:pP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–p tc</a:t>
            </a:r>
            <a:r>
              <a:rPr lang="en-US" sz="1599" baseline="0" b="1" i="0" dirty="0" spc="869">
                <a:solidFill>
                  <a:srgbClr val="C00000"/>
                </a:solidFill>
                <a:latin typeface="Consolas" pitchFamily="0" charset="1"/>
              </a:rPr>
              <a:t>p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--dpor</a:t>
            </a:r>
            <a:r>
              <a:rPr lang="en-US" sz="1599" baseline="0" b="1" i="0" dirty="0" spc="869">
                <a:solidFill>
                  <a:srgbClr val="C00000"/>
                </a:solidFill>
                <a:latin typeface="Consolas" pitchFamily="0" charset="1"/>
              </a:rPr>
              <a:t>t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22 –j DROP</a:t>
            </a:r>
          </a:p>
        </p:txBody>
      </p:sp>
      <p:sp>
        <p:nvSpPr>
          <p:cNvPr id="917" name="Rectangle 917"/>
          <p:cNvSpPr/>
          <p:nvPr/>
        </p:nvSpPr>
        <p:spPr>
          <a:xfrm rot="0" flipH="0" flipV="0">
            <a:off x="1267963" y="5213503"/>
            <a:ext cx="5223545" cy="9408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9" baseline="0" b="1" i="0" dirty="0" spc="0">
                <a:solidFill>
                  <a:srgbClr val="000000"/>
                </a:solidFill>
                <a:latin typeface="Consolas" pitchFamily="0" charset="1"/>
              </a:rPr>
              <a:t>Chain: FORWARD; Policy: ACCEPT </a:t>
            </a:r>
          </a:p>
          <a:p>
            <a:pPr marL="0">
              <a:lnSpc>
                <a:spcPts val="1895"/>
              </a:lnSpc>
            </a:pP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–s 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  <a:hlinkClick r:id="rId102"/>
              </a:rPr>
              <a:t>142.31.16.128/25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 –p tc</a:t>
            </a:r>
            <a:r>
              <a:rPr lang="en-US" sz="1599" baseline="0" b="1" i="0" dirty="0" spc="869">
                <a:solidFill>
                  <a:srgbClr val="C00000"/>
                </a:solidFill>
                <a:latin typeface="Consolas" pitchFamily="0" charset="1"/>
              </a:rPr>
              <a:t>p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--dpor</a:t>
            </a:r>
            <a:r>
              <a:rPr lang="en-US" sz="1599" baseline="0" b="1" i="0" dirty="0" spc="869">
                <a:solidFill>
                  <a:srgbClr val="C00000"/>
                </a:solidFill>
                <a:latin typeface="Consolas" pitchFamily="0" charset="1"/>
              </a:rPr>
              <a:t>t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80 –j ACCEPT</a:t>
            </a:r>
          </a:p>
          <a:p>
            <a:pPr marL="0">
              <a:lnSpc>
                <a:spcPts val="1896"/>
              </a:lnSpc>
            </a:pP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–d 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  <a:hlinkClick r:id="rId100"/>
              </a:rPr>
              <a:t>142.31.16.9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 –p tc</a:t>
            </a:r>
            <a:r>
              <a:rPr lang="en-US" sz="1599" baseline="0" b="1" i="0" dirty="0" spc="869">
                <a:solidFill>
                  <a:srgbClr val="C00000"/>
                </a:solidFill>
                <a:latin typeface="Consolas" pitchFamily="0" charset="1"/>
              </a:rPr>
              <a:t>p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--dpor</a:t>
            </a:r>
            <a:r>
              <a:rPr lang="en-US" sz="1599" baseline="0" b="1" i="0" dirty="0" spc="869">
                <a:solidFill>
                  <a:srgbClr val="C00000"/>
                </a:solidFill>
                <a:latin typeface="Consolas" pitchFamily="0" charset="1"/>
              </a:rPr>
              <a:t>t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80 –j DROP</a:t>
            </a:r>
          </a:p>
          <a:p>
            <a:pPr marL="0">
              <a:lnSpc>
                <a:spcPts val="2016"/>
              </a:lnSpc>
            </a:pP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–i eth0 –p tc</a:t>
            </a:r>
            <a:r>
              <a:rPr lang="en-US" sz="1599" baseline="0" b="1" i="0" dirty="0" spc="869">
                <a:solidFill>
                  <a:srgbClr val="C00000"/>
                </a:solidFill>
                <a:latin typeface="Consolas" pitchFamily="0" charset="1"/>
              </a:rPr>
              <a:t>p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--sy</a:t>
            </a:r>
            <a:r>
              <a:rPr lang="en-US" sz="1599" baseline="0" b="1" i="0" dirty="0" spc="869">
                <a:solidFill>
                  <a:srgbClr val="C00000"/>
                </a:solidFill>
                <a:latin typeface="Consolas" pitchFamily="0" charset="1"/>
              </a:rPr>
              <a:t>n</a:t>
            </a: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–j DROP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918" name="Freeform 918"/>
          <p:cNvSpPr/>
          <p:nvPr/>
        </p:nvSpPr>
        <p:spPr>
          <a:xfrm rot="0" flipH="0" flipV="0">
            <a:off x="0" y="0"/>
            <a:ext cx="12188952" cy="6858000"/>
          </a:xfrm>
          <a:custGeom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9" name="Freeform 919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20" name="Picture 102"/>
          <p:cNvPicPr>
            <a:picLocks noChangeAspect="0" noChangeArrowheads="1"/>
          </p:cNvPicPr>
          <p:nvPr/>
        </p:nvPicPr>
        <p:blipFill>
          <a:blip r:embed="rId9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099495" y="809975"/>
            <a:ext cx="642256" cy="769786"/>
          </a:xfrm>
          <a:prstGeom prst="rect">
            <a:avLst/>
          </a:prstGeom>
          <a:noFill/>
          <a:extLst/>
        </p:spPr>
      </p:pic>
      <p:pic>
        <p:nvPicPr>
          <p:cNvPr id="921" name="Picture 103"/>
          <p:cNvPicPr>
            <a:picLocks noChangeAspect="0" noChangeArrowheads="1"/>
          </p:cNvPicPr>
          <p:nvPr/>
        </p:nvPicPr>
        <p:blipFill>
          <a:blip r:embed="rId9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6233" y="1"/>
            <a:ext cx="995995" cy="471588"/>
          </a:xfrm>
          <a:prstGeom prst="rect">
            <a:avLst/>
          </a:prstGeom>
          <a:noFill/>
          <a:extLst/>
        </p:spPr>
      </p:pic>
      <p:pic>
        <p:nvPicPr>
          <p:cNvPr id="922" name="Picture 922"/>
          <p:cNvPicPr>
            <a:picLocks noChangeAspect="0" noChangeArrowheads="1"/>
          </p:cNvPicPr>
          <p:nvPr/>
        </p:nvPicPr>
        <p:blipFill>
          <a:blip r:embed="rId9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0"/>
            <a:ext cx="12192000" cy="6858000"/>
          </a:xfrm>
          <a:prstGeom prst="rect">
            <a:avLst/>
          </a:prstGeom>
          <a:noFill/>
          <a:extLst/>
        </p:spPr>
      </p:pic>
      <p:pic>
        <p:nvPicPr>
          <p:cNvPr id="923" name="Picture 923"/>
          <p:cNvPicPr>
            <a:picLocks noChangeAspect="0" noChangeArrowheads="1"/>
          </p:cNvPicPr>
          <p:nvPr/>
        </p:nvPicPr>
        <p:blipFill>
          <a:blip r:embed="rId9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0"/>
            <a:ext cx="12192000" cy="6858000"/>
          </a:xfrm>
          <a:prstGeom prst="rect">
            <a:avLst/>
          </a:prstGeom>
          <a:noFill/>
          <a:extLst/>
        </p:spPr>
      </p:pic>
      <p:pic>
        <p:nvPicPr>
          <p:cNvPr id="924" name="Picture 106"/>
          <p:cNvPicPr>
            <a:picLocks noChangeAspect="0" noChangeArrowheads="1"/>
          </p:cNvPicPr>
          <p:nvPr/>
        </p:nvPicPr>
        <p:blipFill>
          <a:blip r:embed="rId9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580329" y="2348702"/>
            <a:ext cx="1773471" cy="2061505"/>
          </a:xfrm>
          <a:prstGeom prst="rect">
            <a:avLst/>
          </a:prstGeom>
          <a:noFill/>
          <a:extLst/>
        </p:spPr>
      </p:pic>
      <p:pic>
        <p:nvPicPr>
          <p:cNvPr id="925" name="Picture 107"/>
          <p:cNvPicPr>
            <a:picLocks noChangeAspect="0" noChangeArrowheads="1"/>
          </p:cNvPicPr>
          <p:nvPr/>
        </p:nvPicPr>
        <p:blipFill>
          <a:blip r:embed="rId9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6233" y="-10225"/>
            <a:ext cx="995995" cy="471142"/>
          </a:xfrm>
          <a:prstGeom prst="rect">
            <a:avLst/>
          </a:prstGeom>
          <a:noFill/>
          <a:extLst/>
        </p:spPr>
      </p:pic>
      <p:sp>
        <p:nvSpPr>
          <p:cNvPr id="926" name="Rectangle 926"/>
          <p:cNvSpPr/>
          <p:nvPr/>
        </p:nvSpPr>
        <p:spPr>
          <a:xfrm rot="0" flipH="0" flipV="0">
            <a:off x="597673" y="2567941"/>
            <a:ext cx="6999579" cy="8938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6000" baseline="0" b="1" i="0" dirty="0" spc="0">
                <a:solidFill>
                  <a:srgbClr val="FFFFFF"/>
                </a:solidFill>
                <a:latin typeface="Arial" pitchFamily="0" charset="1"/>
              </a:rPr>
              <a:t>Perimeter defence</a:t>
            </a:r>
          </a:p>
        </p:txBody>
      </p:sp>
      <p:sp>
        <p:nvSpPr>
          <p:cNvPr id="927" name="Rectangle 927"/>
          <p:cNvSpPr/>
          <p:nvPr/>
        </p:nvSpPr>
        <p:spPr>
          <a:xfrm rot="0" flipH="0" flipV="0">
            <a:off x="597673" y="6444997"/>
            <a:ext cx="11048106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866552" algn="l"/>
              </a:tabLst>
            </a:pPr>
            <a:r>
              <a:rPr lang="en-US" sz="1200" baseline="0" b="0" i="0" dirty="0" spc="0">
                <a:solidFill>
                  <a:srgbClr val="FFFFFF"/>
                </a:solidFill>
                <a:latin typeface="Arial" pitchFamily="0" charset="1"/>
              </a:rPr>
              <a:t>11/8/23	36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928" name="Freeform 928"/>
          <p:cNvSpPr/>
          <p:nvPr/>
        </p:nvSpPr>
        <p:spPr>
          <a:xfrm rot="0" flipH="0" flipV="0">
            <a:off x="0" y="0"/>
            <a:ext cx="12188952" cy="6858000"/>
          </a:xfrm>
          <a:custGeom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9" name="Freeform 929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30" name="Picture 102"/>
          <p:cNvPicPr>
            <a:picLocks noChangeAspect="0" noChangeArrowheads="1"/>
          </p:cNvPicPr>
          <p:nvPr/>
        </p:nvPicPr>
        <p:blipFill>
          <a:blip r:embed="rId9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099495" y="809975"/>
            <a:ext cx="642256" cy="769786"/>
          </a:xfrm>
          <a:prstGeom prst="rect">
            <a:avLst/>
          </a:prstGeom>
          <a:noFill/>
          <a:extLst/>
        </p:spPr>
      </p:pic>
      <p:pic>
        <p:nvPicPr>
          <p:cNvPr id="931" name="Picture 103"/>
          <p:cNvPicPr>
            <a:picLocks noChangeAspect="0" noChangeArrowheads="1"/>
          </p:cNvPicPr>
          <p:nvPr/>
        </p:nvPicPr>
        <p:blipFill>
          <a:blip r:embed="rId9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6233" y="1"/>
            <a:ext cx="995995" cy="471588"/>
          </a:xfrm>
          <a:prstGeom prst="rect">
            <a:avLst/>
          </a:prstGeom>
          <a:noFill/>
          <a:extLst/>
        </p:spPr>
      </p:pic>
      <p:sp>
        <p:nvSpPr>
          <p:cNvPr id="932" name="Freeform 932"/>
          <p:cNvSpPr/>
          <p:nvPr/>
        </p:nvSpPr>
        <p:spPr>
          <a:xfrm rot="10800000" flipH="0" flipV="0">
            <a:off x="2324161" y="4904608"/>
            <a:ext cx="7505639" cy="1"/>
          </a:xfrm>
          <a:custGeom>
            <a:pathLst>
              <a:path w="7505639" h="1">
                <a:moveTo>
                  <a:pt x="0" y="1"/>
                </a:moveTo>
                <a:lnTo>
                  <a:pt x="7505639" y="0"/>
                </a:lnTo>
              </a:path>
            </a:pathLst>
          </a:custGeom>
          <a:noFill/>
          <a:ln w="38100" cap="flat" cmpd="sng">
            <a:solidFill>
              <a:srgbClr val="00000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33" name="Picture 751"/>
          <p:cNvPicPr>
            <a:picLocks noChangeAspect="0" noChangeArrowheads="1"/>
          </p:cNvPicPr>
          <p:nvPr/>
        </p:nvPicPr>
        <p:blipFill>
          <a:blip r:embed="rId9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18591" y="4556249"/>
            <a:ext cx="1318483" cy="663840"/>
          </a:xfrm>
          <a:prstGeom prst="rect">
            <a:avLst/>
          </a:prstGeom>
          <a:noFill/>
          <a:extLst/>
        </p:spPr>
      </p:pic>
      <p:pic>
        <p:nvPicPr>
          <p:cNvPr id="934" name="Picture 934"/>
          <p:cNvPicPr>
            <a:picLocks noChangeAspect="0" noChangeArrowheads="1"/>
          </p:cNvPicPr>
          <p:nvPr/>
        </p:nvPicPr>
        <p:blipFill>
          <a:blip r:embed="rId9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617464" y="4593337"/>
            <a:ext cx="859536" cy="588263"/>
          </a:xfrm>
          <a:prstGeom prst="rect">
            <a:avLst/>
          </a:prstGeom>
          <a:noFill/>
          <a:extLst/>
        </p:spPr>
      </p:pic>
      <p:pic>
        <p:nvPicPr>
          <p:cNvPr id="935" name="Picture 935"/>
          <p:cNvPicPr>
            <a:picLocks noChangeAspect="0" noChangeArrowheads="1"/>
          </p:cNvPicPr>
          <p:nvPr/>
        </p:nvPicPr>
        <p:blipFill>
          <a:blip r:embed="rId9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27120" y="4648200"/>
            <a:ext cx="832103" cy="573023"/>
          </a:xfrm>
          <a:prstGeom prst="rect">
            <a:avLst/>
          </a:prstGeom>
          <a:noFill/>
          <a:extLst/>
        </p:spPr>
      </p:pic>
      <p:pic>
        <p:nvPicPr>
          <p:cNvPr id="936" name="Picture 936"/>
          <p:cNvPicPr>
            <a:picLocks noChangeAspect="0" noChangeArrowheads="1"/>
          </p:cNvPicPr>
          <p:nvPr/>
        </p:nvPicPr>
        <p:blipFill>
          <a:blip r:embed="rId9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498080" y="4608576"/>
            <a:ext cx="1103375" cy="560831"/>
          </a:xfrm>
          <a:prstGeom prst="rect">
            <a:avLst/>
          </a:prstGeom>
          <a:noFill/>
          <a:extLst/>
        </p:spPr>
      </p:pic>
      <p:pic>
        <p:nvPicPr>
          <p:cNvPr id="937" name="Picture 937"/>
          <p:cNvPicPr>
            <a:picLocks noChangeAspect="0" noChangeArrowheads="1"/>
          </p:cNvPicPr>
          <p:nvPr/>
        </p:nvPicPr>
        <p:blipFill>
          <a:blip r:embed="rId9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689592" y="4523233"/>
            <a:ext cx="716280" cy="731519"/>
          </a:xfrm>
          <a:prstGeom prst="rect">
            <a:avLst/>
          </a:prstGeom>
          <a:noFill/>
          <a:extLst/>
        </p:spPr>
      </p:pic>
      <p:sp>
        <p:nvSpPr>
          <p:cNvPr id="938" name="Freeform 938"/>
          <p:cNvSpPr/>
          <p:nvPr/>
        </p:nvSpPr>
        <p:spPr>
          <a:xfrm rot="10800000" flipH="0" flipV="0">
            <a:off x="2285479" y="2994568"/>
            <a:ext cx="7505639" cy="1"/>
          </a:xfrm>
          <a:custGeom>
            <a:pathLst>
              <a:path w="7505639" h="1">
                <a:moveTo>
                  <a:pt x="0" y="1"/>
                </a:moveTo>
                <a:lnTo>
                  <a:pt x="7505639" y="0"/>
                </a:lnTo>
              </a:path>
            </a:pathLst>
          </a:custGeom>
          <a:noFill/>
          <a:ln w="38100" cap="flat" cmpd="sng">
            <a:solidFill>
              <a:srgbClr val="00000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39" name="Picture 751"/>
          <p:cNvPicPr>
            <a:picLocks noChangeAspect="0" noChangeArrowheads="1"/>
          </p:cNvPicPr>
          <p:nvPr/>
        </p:nvPicPr>
        <p:blipFill>
          <a:blip r:embed="rId9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79910" y="2646208"/>
            <a:ext cx="1318483" cy="663840"/>
          </a:xfrm>
          <a:prstGeom prst="rect">
            <a:avLst/>
          </a:prstGeom>
          <a:noFill/>
          <a:extLst/>
        </p:spPr>
      </p:pic>
      <p:pic>
        <p:nvPicPr>
          <p:cNvPr id="940" name="Picture 940"/>
          <p:cNvPicPr>
            <a:picLocks noChangeAspect="0" noChangeArrowheads="1"/>
          </p:cNvPicPr>
          <p:nvPr/>
        </p:nvPicPr>
        <p:blipFill>
          <a:blip r:embed="rId9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87496" y="2682241"/>
            <a:ext cx="862583" cy="591312"/>
          </a:xfrm>
          <a:prstGeom prst="rect">
            <a:avLst/>
          </a:prstGeom>
          <a:noFill/>
          <a:extLst/>
        </p:spPr>
      </p:pic>
      <p:pic>
        <p:nvPicPr>
          <p:cNvPr id="941" name="Picture 941"/>
          <p:cNvPicPr>
            <a:picLocks noChangeAspect="0" noChangeArrowheads="1"/>
          </p:cNvPicPr>
          <p:nvPr/>
        </p:nvPicPr>
        <p:blipFill>
          <a:blip r:embed="rId9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538215" y="2691385"/>
            <a:ext cx="832103" cy="573023"/>
          </a:xfrm>
          <a:prstGeom prst="rect">
            <a:avLst/>
          </a:prstGeom>
          <a:noFill/>
          <a:extLst/>
        </p:spPr>
      </p:pic>
      <p:pic>
        <p:nvPicPr>
          <p:cNvPr id="942" name="Picture 942"/>
          <p:cNvPicPr>
            <a:picLocks noChangeAspect="0" noChangeArrowheads="1"/>
          </p:cNvPicPr>
          <p:nvPr/>
        </p:nvPicPr>
        <p:blipFill>
          <a:blip r:embed="rId9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458456" y="2697480"/>
            <a:ext cx="1103375" cy="560831"/>
          </a:xfrm>
          <a:prstGeom prst="rect">
            <a:avLst/>
          </a:prstGeom>
          <a:noFill/>
          <a:extLst/>
        </p:spPr>
      </p:pic>
      <p:pic>
        <p:nvPicPr>
          <p:cNvPr id="943" name="Picture 943"/>
          <p:cNvPicPr>
            <a:picLocks noChangeAspect="0" noChangeArrowheads="1"/>
          </p:cNvPicPr>
          <p:nvPr/>
        </p:nvPicPr>
        <p:blipFill>
          <a:blip r:embed="rId9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649968" y="2612137"/>
            <a:ext cx="719327" cy="731519"/>
          </a:xfrm>
          <a:prstGeom prst="rect">
            <a:avLst/>
          </a:prstGeom>
          <a:noFill/>
          <a:extLst/>
        </p:spPr>
      </p:pic>
      <p:sp>
        <p:nvSpPr>
          <p:cNvPr id="944" name="Rectangle 944"/>
          <p:cNvSpPr/>
          <p:nvPr/>
        </p:nvSpPr>
        <p:spPr>
          <a:xfrm rot="0" flipH="0" flipV="0">
            <a:off x="597673" y="870205"/>
            <a:ext cx="6120088" cy="6554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Customer edge design</a:t>
            </a:r>
          </a:p>
        </p:txBody>
      </p:sp>
      <p:sp>
        <p:nvSpPr>
          <p:cNvPr id="945" name="Rectangle 945"/>
          <p:cNvSpPr/>
          <p:nvPr/>
        </p:nvSpPr>
        <p:spPr>
          <a:xfrm rot="0" flipH="0" flipV="0">
            <a:off x="5760984" y="3633217"/>
            <a:ext cx="720791" cy="35752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Sau?</a:t>
            </a:r>
          </a:p>
        </p:txBody>
      </p:sp>
      <p:sp>
        <p:nvSpPr>
          <p:cNvPr id="946" name="Rectangle 946"/>
          <p:cNvSpPr/>
          <p:nvPr/>
        </p:nvSpPr>
        <p:spPr>
          <a:xfrm rot="0" flipH="0" flipV="0">
            <a:off x="11470575" y="6444997"/>
            <a:ext cx="174391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aseline="0" b="0" i="0" dirty="0" spc="0">
                <a:solidFill>
                  <a:srgbClr val="898989"/>
                </a:solidFill>
                <a:latin typeface="Arial" pitchFamily="0" charset="1"/>
              </a:rPr>
              <a:t>37</a:t>
            </a:r>
          </a:p>
        </p:txBody>
      </p:sp>
      <p:sp>
        <p:nvSpPr>
          <p:cNvPr id="947" name="Rectangle 947"/>
          <p:cNvSpPr/>
          <p:nvPr/>
        </p:nvSpPr>
        <p:spPr>
          <a:xfrm rot="0" flipH="0" flipV="0">
            <a:off x="1406992" y="4778895"/>
            <a:ext cx="695390" cy="2432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I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n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t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r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n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t</a:t>
            </a:r>
          </a:p>
        </p:txBody>
      </p:sp>
      <p:sp>
        <p:nvSpPr>
          <p:cNvPr id="948" name="Rectangle 948"/>
          <p:cNvSpPr/>
          <p:nvPr/>
        </p:nvSpPr>
        <p:spPr>
          <a:xfrm rot="0" flipH="0" flipV="0">
            <a:off x="1368310" y="2867800"/>
            <a:ext cx="695390" cy="2432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I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n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t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r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n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t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949" name="Freeform 949"/>
          <p:cNvSpPr/>
          <p:nvPr/>
        </p:nvSpPr>
        <p:spPr>
          <a:xfrm rot="0" flipH="0" flipV="0">
            <a:off x="0" y="0"/>
            <a:ext cx="12188952" cy="6858000"/>
          </a:xfrm>
          <a:custGeom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0" name="Freeform 950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51" name="Picture 102"/>
          <p:cNvPicPr>
            <a:picLocks noChangeAspect="0" noChangeArrowheads="1"/>
          </p:cNvPicPr>
          <p:nvPr/>
        </p:nvPicPr>
        <p:blipFill>
          <a:blip r:embed="rId9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099495" y="809975"/>
            <a:ext cx="642256" cy="769786"/>
          </a:xfrm>
          <a:prstGeom prst="rect">
            <a:avLst/>
          </a:prstGeom>
          <a:noFill/>
          <a:extLst/>
        </p:spPr>
      </p:pic>
      <p:pic>
        <p:nvPicPr>
          <p:cNvPr id="952" name="Picture 103"/>
          <p:cNvPicPr>
            <a:picLocks noChangeAspect="0" noChangeArrowheads="1"/>
          </p:cNvPicPr>
          <p:nvPr/>
        </p:nvPicPr>
        <p:blipFill>
          <a:blip r:embed="rId9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6233" y="1"/>
            <a:ext cx="995995" cy="471588"/>
          </a:xfrm>
          <a:prstGeom prst="rect">
            <a:avLst/>
          </a:prstGeom>
          <a:noFill/>
          <a:extLst/>
        </p:spPr>
      </p:pic>
      <p:sp>
        <p:nvSpPr>
          <p:cNvPr id="953" name="Freeform 953"/>
          <p:cNvSpPr/>
          <p:nvPr/>
        </p:nvSpPr>
        <p:spPr>
          <a:xfrm rot="10800000" flipH="0" flipV="0">
            <a:off x="2324161" y="4904608"/>
            <a:ext cx="7505639" cy="1"/>
          </a:xfrm>
          <a:custGeom>
            <a:pathLst>
              <a:path w="7505639" h="1">
                <a:moveTo>
                  <a:pt x="0" y="1"/>
                </a:moveTo>
                <a:lnTo>
                  <a:pt x="7505639" y="0"/>
                </a:lnTo>
              </a:path>
            </a:pathLst>
          </a:custGeom>
          <a:noFill/>
          <a:ln w="38100" cap="flat" cmpd="sng">
            <a:solidFill>
              <a:srgbClr val="00000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54" name="Picture 751"/>
          <p:cNvPicPr>
            <a:picLocks noChangeAspect="0" noChangeArrowheads="1"/>
          </p:cNvPicPr>
          <p:nvPr/>
        </p:nvPicPr>
        <p:blipFill>
          <a:blip r:embed="rId9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218591" y="4556249"/>
            <a:ext cx="1318483" cy="663840"/>
          </a:xfrm>
          <a:prstGeom prst="rect">
            <a:avLst/>
          </a:prstGeom>
          <a:noFill/>
          <a:extLst/>
        </p:spPr>
      </p:pic>
      <p:pic>
        <p:nvPicPr>
          <p:cNvPr id="955" name="Picture 934"/>
          <p:cNvPicPr>
            <a:picLocks noChangeAspect="0" noChangeArrowheads="1"/>
          </p:cNvPicPr>
          <p:nvPr/>
        </p:nvPicPr>
        <p:blipFill>
          <a:blip r:embed="rId9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617464" y="4593337"/>
            <a:ext cx="859536" cy="588263"/>
          </a:xfrm>
          <a:prstGeom prst="rect">
            <a:avLst/>
          </a:prstGeom>
          <a:noFill/>
          <a:extLst/>
        </p:spPr>
      </p:pic>
      <p:pic>
        <p:nvPicPr>
          <p:cNvPr id="956" name="Picture 935"/>
          <p:cNvPicPr>
            <a:picLocks noChangeAspect="0" noChangeArrowheads="1"/>
          </p:cNvPicPr>
          <p:nvPr/>
        </p:nvPicPr>
        <p:blipFill>
          <a:blip r:embed="rId9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27120" y="4648200"/>
            <a:ext cx="832103" cy="573023"/>
          </a:xfrm>
          <a:prstGeom prst="rect">
            <a:avLst/>
          </a:prstGeom>
          <a:noFill/>
          <a:extLst/>
        </p:spPr>
      </p:pic>
      <p:pic>
        <p:nvPicPr>
          <p:cNvPr id="957" name="Picture 936"/>
          <p:cNvPicPr>
            <a:picLocks noChangeAspect="0" noChangeArrowheads="1"/>
          </p:cNvPicPr>
          <p:nvPr/>
        </p:nvPicPr>
        <p:blipFill>
          <a:blip r:embed="rId9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498080" y="4608576"/>
            <a:ext cx="1103375" cy="560831"/>
          </a:xfrm>
          <a:prstGeom prst="rect">
            <a:avLst/>
          </a:prstGeom>
          <a:noFill/>
          <a:extLst/>
        </p:spPr>
      </p:pic>
      <p:pic>
        <p:nvPicPr>
          <p:cNvPr id="958" name="Picture 937"/>
          <p:cNvPicPr>
            <a:picLocks noChangeAspect="0" noChangeArrowheads="1"/>
          </p:cNvPicPr>
          <p:nvPr/>
        </p:nvPicPr>
        <p:blipFill>
          <a:blip r:embed="rId9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689592" y="4523233"/>
            <a:ext cx="716280" cy="731519"/>
          </a:xfrm>
          <a:prstGeom prst="rect">
            <a:avLst/>
          </a:prstGeom>
          <a:noFill/>
          <a:extLst/>
        </p:spPr>
      </p:pic>
      <p:sp>
        <p:nvSpPr>
          <p:cNvPr id="959" name="Freeform 959"/>
          <p:cNvSpPr/>
          <p:nvPr/>
        </p:nvSpPr>
        <p:spPr>
          <a:xfrm rot="10800000" flipH="0" flipV="0">
            <a:off x="2285479" y="2994568"/>
            <a:ext cx="7505639" cy="1"/>
          </a:xfrm>
          <a:custGeom>
            <a:pathLst>
              <a:path w="7505639" h="1">
                <a:moveTo>
                  <a:pt x="0" y="1"/>
                </a:moveTo>
                <a:lnTo>
                  <a:pt x="7505639" y="0"/>
                </a:lnTo>
              </a:path>
            </a:pathLst>
          </a:custGeom>
          <a:noFill/>
          <a:ln w="38100" cap="flat" cmpd="sng">
            <a:solidFill>
              <a:srgbClr val="00000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60" name="Picture 751"/>
          <p:cNvPicPr>
            <a:picLocks noChangeAspect="0" noChangeArrowheads="1"/>
          </p:cNvPicPr>
          <p:nvPr/>
        </p:nvPicPr>
        <p:blipFill>
          <a:blip r:embed="rId9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79910" y="2646208"/>
            <a:ext cx="1318483" cy="663840"/>
          </a:xfrm>
          <a:prstGeom prst="rect">
            <a:avLst/>
          </a:prstGeom>
          <a:noFill/>
          <a:extLst/>
        </p:spPr>
      </p:pic>
      <p:pic>
        <p:nvPicPr>
          <p:cNvPr id="961" name="Picture 940"/>
          <p:cNvPicPr>
            <a:picLocks noChangeAspect="0" noChangeArrowheads="1"/>
          </p:cNvPicPr>
          <p:nvPr/>
        </p:nvPicPr>
        <p:blipFill>
          <a:blip r:embed="rId9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87496" y="2682241"/>
            <a:ext cx="862583" cy="591312"/>
          </a:xfrm>
          <a:prstGeom prst="rect">
            <a:avLst/>
          </a:prstGeom>
          <a:noFill/>
          <a:extLst/>
        </p:spPr>
      </p:pic>
      <p:pic>
        <p:nvPicPr>
          <p:cNvPr id="962" name="Picture 941"/>
          <p:cNvPicPr>
            <a:picLocks noChangeAspect="0" noChangeArrowheads="1"/>
          </p:cNvPicPr>
          <p:nvPr/>
        </p:nvPicPr>
        <p:blipFill>
          <a:blip r:embed="rId9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538215" y="2691385"/>
            <a:ext cx="832103" cy="573023"/>
          </a:xfrm>
          <a:prstGeom prst="rect">
            <a:avLst/>
          </a:prstGeom>
          <a:noFill/>
          <a:extLst/>
        </p:spPr>
      </p:pic>
      <p:pic>
        <p:nvPicPr>
          <p:cNvPr id="963" name="Picture 942"/>
          <p:cNvPicPr>
            <a:picLocks noChangeAspect="0" noChangeArrowheads="1"/>
          </p:cNvPicPr>
          <p:nvPr/>
        </p:nvPicPr>
        <p:blipFill>
          <a:blip r:embed="rId9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458456" y="2697480"/>
            <a:ext cx="1103375" cy="560831"/>
          </a:xfrm>
          <a:prstGeom prst="rect">
            <a:avLst/>
          </a:prstGeom>
          <a:noFill/>
          <a:extLst/>
        </p:spPr>
      </p:pic>
      <p:pic>
        <p:nvPicPr>
          <p:cNvPr id="964" name="Picture 943"/>
          <p:cNvPicPr>
            <a:picLocks noChangeAspect="0" noChangeArrowheads="1"/>
          </p:cNvPicPr>
          <p:nvPr/>
        </p:nvPicPr>
        <p:blipFill>
          <a:blip r:embed="rId9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649968" y="2612137"/>
            <a:ext cx="719327" cy="731519"/>
          </a:xfrm>
          <a:prstGeom prst="rect">
            <a:avLst/>
          </a:prstGeom>
          <a:noFill/>
          <a:extLst/>
        </p:spPr>
      </p:pic>
      <p:sp>
        <p:nvSpPr>
          <p:cNvPr id="965" name="Rectangle 965"/>
          <p:cNvSpPr/>
          <p:nvPr/>
        </p:nvSpPr>
        <p:spPr>
          <a:xfrm rot="0" flipH="0" flipV="0">
            <a:off x="597673" y="870205"/>
            <a:ext cx="6611111" cy="13283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Customer edge design</a:t>
            </a:r>
          </a:p>
          <a:p>
            <a:pPr marL="0">
              <a:lnSpc>
                <a:spcPts val="5297"/>
              </a:lnSpc>
            </a:pPr>
            <a:r>
              <a:rPr lang="en-US" sz="2400" baseline="0" b="0" i="0" dirty="0" spc="95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Decizia este cel mai adesea impus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 de ISP</a:t>
            </a:r>
          </a:p>
        </p:txBody>
      </p:sp>
      <p:sp>
        <p:nvSpPr>
          <p:cNvPr id="966" name="Rectangle 966"/>
          <p:cNvSpPr/>
          <p:nvPr/>
        </p:nvSpPr>
        <p:spPr>
          <a:xfrm rot="0" flipH="0" flipV="0">
            <a:off x="597673" y="3316225"/>
            <a:ext cx="10553273" cy="6867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aseline="0" b="0" i="0" dirty="0" spc="95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Este varianta cea mai frecvent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 pentru re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ele medii 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ș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i mari, datorit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 </a:t>
            </a:r>
          </a:p>
          <a:p>
            <a:pPr marL="228599">
              <a:lnSpc>
                <a:spcPts val="2591"/>
              </a:lnSpc>
            </a:pP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cerin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elor de rutare ce nu pot fi adesea îndeplinite de firewall</a:t>
            </a:r>
          </a:p>
        </p:txBody>
      </p:sp>
      <p:sp>
        <p:nvSpPr>
          <p:cNvPr id="967" name="Rectangle 967"/>
          <p:cNvSpPr/>
          <p:nvPr/>
        </p:nvSpPr>
        <p:spPr>
          <a:xfrm rot="0" flipH="0" flipV="0">
            <a:off x="597673" y="5257801"/>
            <a:ext cx="11047737" cy="13659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aseline="0" b="0" i="0" dirty="0" spc="95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Pentru re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ele cu rutare static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 sau cu cerin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e sc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zute de complexitate, </a:t>
            </a:r>
          </a:p>
          <a:p>
            <a:pPr marL="228599">
              <a:lnSpc>
                <a:spcPts val="2591"/>
              </a:lnSpc>
            </a:pP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putem colapsa ruterul 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ș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i firewall-ul, sau folosi compartimentarea </a:t>
            </a:r>
          </a:p>
          <a:p>
            <a:pPr marL="228599">
              <a:lnSpc>
                <a:spcPts val="2616"/>
              </a:lnSpc>
            </a:pP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func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iilor cu protec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ia ruterului de c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tre firewall</a:t>
            </a:r>
          </a:p>
          <a:p>
            <a:pPr marL="10864963">
              <a:lnSpc>
                <a:spcPts val="2732"/>
              </a:lnSpc>
            </a:pPr>
            <a:r>
              <a:rPr lang="en-US" sz="1200" baseline="0" b="0" i="0" dirty="0" spc="0">
                <a:solidFill>
                  <a:srgbClr val="898989"/>
                </a:solidFill>
                <a:latin typeface="Arial" pitchFamily="0" charset="1"/>
              </a:rPr>
              <a:t>38</a:t>
            </a:r>
          </a:p>
        </p:txBody>
      </p:sp>
      <p:sp>
        <p:nvSpPr>
          <p:cNvPr id="968" name="Rectangle 968"/>
          <p:cNvSpPr/>
          <p:nvPr/>
        </p:nvSpPr>
        <p:spPr>
          <a:xfrm rot="0" flipH="0" flipV="0">
            <a:off x="1406992" y="4778895"/>
            <a:ext cx="695390" cy="2432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I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n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t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r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n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t</a:t>
            </a:r>
          </a:p>
        </p:txBody>
      </p:sp>
      <p:sp>
        <p:nvSpPr>
          <p:cNvPr id="969" name="Rectangle 969"/>
          <p:cNvSpPr/>
          <p:nvPr/>
        </p:nvSpPr>
        <p:spPr>
          <a:xfrm rot="0" flipH="0" flipV="0">
            <a:off x="1368310" y="2867800"/>
            <a:ext cx="695390" cy="2432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I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n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t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r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n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t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970" name="Freeform 970"/>
          <p:cNvSpPr/>
          <p:nvPr/>
        </p:nvSpPr>
        <p:spPr>
          <a:xfrm rot="0" flipH="0" flipV="0">
            <a:off x="0" y="0"/>
            <a:ext cx="12188952" cy="6858000"/>
          </a:xfrm>
          <a:custGeom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1" name="Freeform 971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72" name="Picture 102"/>
          <p:cNvPicPr>
            <a:picLocks noChangeAspect="0" noChangeArrowheads="1"/>
          </p:cNvPicPr>
          <p:nvPr/>
        </p:nvPicPr>
        <p:blipFill>
          <a:blip r:embed="rId9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099495" y="809975"/>
            <a:ext cx="642256" cy="769786"/>
          </a:xfrm>
          <a:prstGeom prst="rect">
            <a:avLst/>
          </a:prstGeom>
          <a:noFill/>
          <a:extLst/>
        </p:spPr>
      </p:pic>
      <p:pic>
        <p:nvPicPr>
          <p:cNvPr id="973" name="Picture 103"/>
          <p:cNvPicPr>
            <a:picLocks noChangeAspect="0" noChangeArrowheads="1"/>
          </p:cNvPicPr>
          <p:nvPr/>
        </p:nvPicPr>
        <p:blipFill>
          <a:blip r:embed="rId9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6233" y="1"/>
            <a:ext cx="995995" cy="471588"/>
          </a:xfrm>
          <a:prstGeom prst="rect">
            <a:avLst/>
          </a:prstGeom>
          <a:noFill/>
          <a:extLst/>
        </p:spPr>
      </p:pic>
      <p:sp>
        <p:nvSpPr>
          <p:cNvPr id="974" name="Freeform 974"/>
          <p:cNvSpPr/>
          <p:nvPr/>
        </p:nvSpPr>
        <p:spPr>
          <a:xfrm rot="10800000" flipH="0" flipV="0">
            <a:off x="2181225" y="2994568"/>
            <a:ext cx="8362950" cy="1"/>
          </a:xfrm>
          <a:custGeom>
            <a:pathLst>
              <a:path w="8362950" h="1">
                <a:moveTo>
                  <a:pt x="0" y="1"/>
                </a:moveTo>
                <a:lnTo>
                  <a:pt x="8362950" y="0"/>
                </a:lnTo>
              </a:path>
            </a:pathLst>
          </a:custGeom>
          <a:noFill/>
          <a:ln w="38100" cap="flat" cmpd="sng">
            <a:solidFill>
              <a:srgbClr val="00000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75" name="Picture 751"/>
          <p:cNvPicPr>
            <a:picLocks noChangeAspect="0" noChangeArrowheads="1"/>
          </p:cNvPicPr>
          <p:nvPr/>
        </p:nvPicPr>
        <p:blipFill>
          <a:blip r:embed="rId9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79910" y="2639066"/>
            <a:ext cx="1318483" cy="663840"/>
          </a:xfrm>
          <a:prstGeom prst="rect">
            <a:avLst/>
          </a:prstGeom>
          <a:noFill/>
          <a:extLst/>
        </p:spPr>
      </p:pic>
      <p:pic>
        <p:nvPicPr>
          <p:cNvPr id="976" name="Picture 976"/>
          <p:cNvPicPr>
            <a:picLocks noChangeAspect="0" noChangeArrowheads="1"/>
          </p:cNvPicPr>
          <p:nvPr/>
        </p:nvPicPr>
        <p:blipFill>
          <a:blip r:embed="rId9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46703" y="2676145"/>
            <a:ext cx="859536" cy="588263"/>
          </a:xfrm>
          <a:prstGeom prst="rect">
            <a:avLst/>
          </a:prstGeom>
          <a:noFill/>
          <a:extLst/>
        </p:spPr>
      </p:pic>
      <p:pic>
        <p:nvPicPr>
          <p:cNvPr id="977" name="Picture 977"/>
          <p:cNvPicPr>
            <a:picLocks noChangeAspect="0" noChangeArrowheads="1"/>
          </p:cNvPicPr>
          <p:nvPr/>
        </p:nvPicPr>
        <p:blipFill>
          <a:blip r:embed="rId9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53584" y="2682240"/>
            <a:ext cx="829055" cy="576072"/>
          </a:xfrm>
          <a:prstGeom prst="rect">
            <a:avLst/>
          </a:prstGeom>
          <a:noFill/>
          <a:extLst/>
        </p:spPr>
      </p:pic>
      <p:pic>
        <p:nvPicPr>
          <p:cNvPr id="978" name="Picture 978"/>
          <p:cNvPicPr>
            <a:picLocks noChangeAspect="0" noChangeArrowheads="1"/>
          </p:cNvPicPr>
          <p:nvPr/>
        </p:nvPicPr>
        <p:blipFill>
          <a:blip r:embed="rId9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378952" y="2697480"/>
            <a:ext cx="1100327" cy="560831"/>
          </a:xfrm>
          <a:prstGeom prst="rect">
            <a:avLst/>
          </a:prstGeom>
          <a:noFill/>
          <a:extLst/>
        </p:spPr>
      </p:pic>
      <p:pic>
        <p:nvPicPr>
          <p:cNvPr id="979" name="Picture 979"/>
          <p:cNvPicPr>
            <a:picLocks noChangeAspect="0" noChangeArrowheads="1"/>
          </p:cNvPicPr>
          <p:nvPr/>
        </p:nvPicPr>
        <p:blipFill>
          <a:blip r:embed="rId9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326623" y="2612137"/>
            <a:ext cx="716280" cy="731519"/>
          </a:xfrm>
          <a:prstGeom prst="rect">
            <a:avLst/>
          </a:prstGeom>
          <a:noFill/>
          <a:extLst/>
        </p:spPr>
      </p:pic>
      <p:sp>
        <p:nvSpPr>
          <p:cNvPr id="980" name="Freeform 980"/>
          <p:cNvSpPr/>
          <p:nvPr/>
        </p:nvSpPr>
        <p:spPr>
          <a:xfrm rot="0" flipH="0" flipV="0">
            <a:off x="6731256" y="2708089"/>
            <a:ext cx="798857" cy="540081"/>
          </a:xfrm>
          <a:custGeom>
            <a:pathLst>
              <a:path w="798857" h="540081">
                <a:moveTo>
                  <a:pt x="0" y="112527"/>
                </a:moveTo>
                <a:lnTo>
                  <a:pt x="135017" y="0"/>
                </a:lnTo>
                <a:lnTo>
                  <a:pt x="798857" y="0"/>
                </a:lnTo>
                <a:lnTo>
                  <a:pt x="691971" y="112527"/>
                </a:lnTo>
                <a:lnTo>
                  <a:pt x="0" y="112527"/>
                </a:lnTo>
                <a:close/>
                <a:moveTo>
                  <a:pt x="-2693872" y="4149911"/>
                </a:moveTo>
                <a:moveTo>
                  <a:pt x="798857" y="14"/>
                </a:moveTo>
                <a:lnTo>
                  <a:pt x="691971" y="112527"/>
                </a:lnTo>
                <a:lnTo>
                  <a:pt x="691971" y="540081"/>
                </a:lnTo>
                <a:lnTo>
                  <a:pt x="798857" y="393805"/>
                </a:lnTo>
                <a:lnTo>
                  <a:pt x="798857" y="14"/>
                </a:lnTo>
                <a:close/>
                <a:moveTo>
                  <a:pt x="-2581359" y="4149911"/>
                </a:moveTo>
              </a:path>
            </a:pathLst>
          </a:custGeom>
          <a:solidFill>
            <a:srgbClr val="0E6F9C">
              <a:alpha val="100000"/>
            </a:srgbClr>
          </a:solidFill>
          <a:ln w="2328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1" name="Freeform 981"/>
          <p:cNvSpPr/>
          <p:nvPr/>
        </p:nvSpPr>
        <p:spPr>
          <a:xfrm rot="0" flipH="0" flipV="1">
            <a:off x="6731256" y="2708089"/>
            <a:ext cx="798857" cy="540081"/>
          </a:xfrm>
          <a:custGeom>
            <a:pathLst>
              <a:path w="798857" h="540081">
                <a:moveTo>
                  <a:pt x="0" y="427554"/>
                </a:moveTo>
                <a:lnTo>
                  <a:pt x="135016" y="540081"/>
                </a:lnTo>
                <a:lnTo>
                  <a:pt x="798857" y="540081"/>
                </a:lnTo>
                <a:lnTo>
                  <a:pt x="691971" y="427554"/>
                </a:lnTo>
                <a:lnTo>
                  <a:pt x="0" y="427554"/>
                </a:lnTo>
                <a:close/>
                <a:moveTo>
                  <a:pt x="112527" y="540082"/>
                </a:moveTo>
                <a:moveTo>
                  <a:pt x="798857" y="540067"/>
                </a:moveTo>
                <a:lnTo>
                  <a:pt x="691971" y="427554"/>
                </a:lnTo>
                <a:lnTo>
                  <a:pt x="691971" y="0"/>
                </a:lnTo>
                <a:lnTo>
                  <a:pt x="798857" y="146275"/>
                </a:lnTo>
                <a:lnTo>
                  <a:pt x="798857" y="540067"/>
                </a:lnTo>
                <a:close/>
                <a:moveTo>
                  <a:pt x="13" y="540082"/>
                </a:moveTo>
              </a:path>
            </a:pathLst>
          </a:custGeom>
          <a:noFill/>
          <a:ln w="7506" cap="rnd" cmpd="sng">
            <a:solidFill>
              <a:srgbClr val="FFFFFF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2" name="Freeform 982"/>
          <p:cNvSpPr/>
          <p:nvPr/>
        </p:nvSpPr>
        <p:spPr>
          <a:xfrm rot="0" flipH="0" flipV="0">
            <a:off x="6731256" y="2820617"/>
            <a:ext cx="691971" cy="427553"/>
          </a:xfrm>
          <a:custGeom>
            <a:pathLst>
              <a:path w="691971" h="427553">
                <a:moveTo>
                  <a:pt x="0" y="427553"/>
                </a:moveTo>
                <a:lnTo>
                  <a:pt x="691971" y="427553"/>
                </a:lnTo>
                <a:lnTo>
                  <a:pt x="691971" y="0"/>
                </a:lnTo>
                <a:lnTo>
                  <a:pt x="0" y="0"/>
                </a:lnTo>
                <a:lnTo>
                  <a:pt x="0" y="427553"/>
                </a:lnTo>
                <a:close/>
              </a:path>
            </a:pathLst>
          </a:custGeom>
          <a:solidFill>
            <a:srgbClr val="0E6F9C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3" name="Freeform 983"/>
          <p:cNvSpPr/>
          <p:nvPr/>
        </p:nvSpPr>
        <p:spPr>
          <a:xfrm rot="0" flipH="0" flipV="1">
            <a:off x="6731256" y="2820617"/>
            <a:ext cx="691971" cy="427553"/>
          </a:xfrm>
          <a:custGeom>
            <a:pathLst>
              <a:path w="691971" h="427553">
                <a:moveTo>
                  <a:pt x="0" y="427553"/>
                </a:moveTo>
                <a:lnTo>
                  <a:pt x="691971" y="427553"/>
                </a:lnTo>
                <a:lnTo>
                  <a:pt x="691971" y="0"/>
                </a:lnTo>
                <a:lnTo>
                  <a:pt x="0" y="0"/>
                </a:lnTo>
                <a:lnTo>
                  <a:pt x="0" y="427553"/>
                </a:lnTo>
                <a:close/>
              </a:path>
            </a:pathLst>
          </a:custGeom>
          <a:noFill/>
          <a:ln w="7506" cap="rnd" cmpd="sng">
            <a:solidFill>
              <a:srgbClr val="FFFFFF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4" name="Freeform 984"/>
          <p:cNvSpPr/>
          <p:nvPr/>
        </p:nvSpPr>
        <p:spPr>
          <a:xfrm rot="0" flipH="0" flipV="1">
            <a:off x="6888705" y="2854465"/>
            <a:ext cx="365673" cy="360045"/>
          </a:xfrm>
          <a:custGeom>
            <a:pathLst>
              <a:path w="365673" h="360045">
                <a:moveTo>
                  <a:pt x="180022" y="0"/>
                </a:moveTo>
                <a:cubicBezTo>
                  <a:pt x="281277" y="0"/>
                  <a:pt x="365673" y="78768"/>
                  <a:pt x="365673" y="180024"/>
                </a:cubicBezTo>
                <a:cubicBezTo>
                  <a:pt x="365673" y="281278"/>
                  <a:pt x="281292" y="360045"/>
                  <a:pt x="180022" y="360045"/>
                </a:cubicBezTo>
                <a:cubicBezTo>
                  <a:pt x="84381" y="360045"/>
                  <a:pt x="0" y="281293"/>
                  <a:pt x="0" y="180024"/>
                </a:cubicBezTo>
                <a:cubicBezTo>
                  <a:pt x="0" y="78753"/>
                  <a:pt x="84381" y="0"/>
                  <a:pt x="180022" y="0"/>
                </a:cubicBezTo>
                <a:close/>
                <a:moveTo>
                  <a:pt x="360045" y="360047"/>
                </a:moveTo>
              </a:path>
            </a:pathLst>
          </a:custGeom>
          <a:noFill/>
          <a:ln w="15002" cap="rnd" cmpd="sng">
            <a:solidFill>
              <a:srgbClr val="FFFFFF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5" name="Freeform 985"/>
          <p:cNvSpPr/>
          <p:nvPr/>
        </p:nvSpPr>
        <p:spPr>
          <a:xfrm rot="0" flipH="0" flipV="0">
            <a:off x="6781893" y="2916244"/>
            <a:ext cx="562568" cy="241901"/>
          </a:xfrm>
          <a:custGeom>
            <a:pathLst>
              <a:path w="562568" h="241901">
                <a:moveTo>
                  <a:pt x="5626" y="22501"/>
                </a:moveTo>
                <a:lnTo>
                  <a:pt x="517563" y="22501"/>
                </a:lnTo>
                <a:lnTo>
                  <a:pt x="517563" y="0"/>
                </a:lnTo>
                <a:lnTo>
                  <a:pt x="562568" y="33747"/>
                </a:lnTo>
                <a:lnTo>
                  <a:pt x="517563" y="67507"/>
                </a:lnTo>
                <a:lnTo>
                  <a:pt x="517563" y="45004"/>
                </a:lnTo>
                <a:lnTo>
                  <a:pt x="5626" y="45004"/>
                </a:lnTo>
                <a:close/>
                <a:moveTo>
                  <a:pt x="-2862638" y="3941756"/>
                </a:moveTo>
                <a:moveTo>
                  <a:pt x="556952" y="219398"/>
                </a:moveTo>
                <a:lnTo>
                  <a:pt x="45003" y="219398"/>
                </a:lnTo>
                <a:lnTo>
                  <a:pt x="45003" y="241901"/>
                </a:lnTo>
                <a:lnTo>
                  <a:pt x="0" y="208141"/>
                </a:lnTo>
                <a:lnTo>
                  <a:pt x="45003" y="174379"/>
                </a:lnTo>
                <a:lnTo>
                  <a:pt x="45003" y="196881"/>
                </a:lnTo>
                <a:lnTo>
                  <a:pt x="556940" y="196881"/>
                </a:lnTo>
                <a:close/>
                <a:moveTo>
                  <a:pt x="-3059535" y="3941756"/>
                </a:moveTo>
              </a:path>
            </a:pathLst>
          </a:custGeom>
          <a:solidFill>
            <a:srgbClr val="FFFFFF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6" name="Freeform 986"/>
          <p:cNvSpPr/>
          <p:nvPr/>
        </p:nvSpPr>
        <p:spPr>
          <a:xfrm rot="0" flipH="0" flipV="1">
            <a:off x="7962900" y="5351157"/>
            <a:ext cx="1" cy="534860"/>
          </a:xfrm>
          <a:custGeom>
            <a:pathLst>
              <a:path w="1" h="534860">
                <a:moveTo>
                  <a:pt x="0" y="534860"/>
                </a:moveTo>
                <a:lnTo>
                  <a:pt x="1" y="0"/>
                </a:lnTo>
              </a:path>
            </a:pathLst>
          </a:custGeom>
          <a:noFill/>
          <a:ln w="38100" cap="flat" cmpd="sng">
            <a:solidFill>
              <a:srgbClr val="00000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7" name="Freeform 987"/>
          <p:cNvSpPr/>
          <p:nvPr/>
        </p:nvSpPr>
        <p:spPr>
          <a:xfrm rot="10800000" flipH="0" flipV="0">
            <a:off x="2165976" y="5210610"/>
            <a:ext cx="8362950" cy="1"/>
          </a:xfrm>
          <a:custGeom>
            <a:pathLst>
              <a:path w="8362950" h="1">
                <a:moveTo>
                  <a:pt x="0" y="1"/>
                </a:moveTo>
                <a:lnTo>
                  <a:pt x="8362950" y="0"/>
                </a:lnTo>
              </a:path>
            </a:pathLst>
          </a:custGeom>
          <a:noFill/>
          <a:ln w="38100" cap="flat" cmpd="sng">
            <a:solidFill>
              <a:srgbClr val="00000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88" name="Picture 751"/>
          <p:cNvPicPr>
            <a:picLocks noChangeAspect="0" noChangeArrowheads="1"/>
          </p:cNvPicPr>
          <p:nvPr/>
        </p:nvPicPr>
        <p:blipFill>
          <a:blip r:embed="rId9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64662" y="4855108"/>
            <a:ext cx="1318483" cy="663840"/>
          </a:xfrm>
          <a:prstGeom prst="rect">
            <a:avLst/>
          </a:prstGeom>
          <a:noFill/>
          <a:extLst/>
        </p:spPr>
      </p:pic>
      <p:pic>
        <p:nvPicPr>
          <p:cNvPr id="989" name="Picture 989"/>
          <p:cNvPicPr>
            <a:picLocks noChangeAspect="0" noChangeArrowheads="1"/>
          </p:cNvPicPr>
          <p:nvPr/>
        </p:nvPicPr>
        <p:blipFill>
          <a:blip r:embed="rId9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31464" y="4892040"/>
            <a:ext cx="859536" cy="588263"/>
          </a:xfrm>
          <a:prstGeom prst="rect">
            <a:avLst/>
          </a:prstGeom>
          <a:noFill/>
          <a:extLst/>
        </p:spPr>
      </p:pic>
      <p:pic>
        <p:nvPicPr>
          <p:cNvPr id="990" name="Picture 990"/>
          <p:cNvPicPr>
            <a:picLocks noChangeAspect="0" noChangeArrowheads="1"/>
          </p:cNvPicPr>
          <p:nvPr/>
        </p:nvPicPr>
        <p:blipFill>
          <a:blip r:embed="rId9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38344" y="4901185"/>
            <a:ext cx="829055" cy="573023"/>
          </a:xfrm>
          <a:prstGeom prst="rect">
            <a:avLst/>
          </a:prstGeom>
          <a:noFill/>
          <a:extLst/>
        </p:spPr>
      </p:pic>
      <p:pic>
        <p:nvPicPr>
          <p:cNvPr id="991" name="Picture 991"/>
          <p:cNvPicPr>
            <a:picLocks noChangeAspect="0" noChangeArrowheads="1"/>
          </p:cNvPicPr>
          <p:nvPr/>
        </p:nvPicPr>
        <p:blipFill>
          <a:blip r:embed="rId9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452359" y="4913377"/>
            <a:ext cx="1103375" cy="560831"/>
          </a:xfrm>
          <a:prstGeom prst="rect">
            <a:avLst/>
          </a:prstGeom>
          <a:noFill/>
          <a:extLst/>
        </p:spPr>
      </p:pic>
      <p:pic>
        <p:nvPicPr>
          <p:cNvPr id="992" name="Picture 992"/>
          <p:cNvPicPr>
            <a:picLocks noChangeAspect="0" noChangeArrowheads="1"/>
          </p:cNvPicPr>
          <p:nvPr/>
        </p:nvPicPr>
        <p:blipFill>
          <a:blip r:embed="rId9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311383" y="4828033"/>
            <a:ext cx="716280" cy="731519"/>
          </a:xfrm>
          <a:prstGeom prst="rect">
            <a:avLst/>
          </a:prstGeom>
          <a:noFill/>
          <a:extLst/>
        </p:spPr>
      </p:pic>
      <p:sp>
        <p:nvSpPr>
          <p:cNvPr id="993" name="Freeform 993"/>
          <p:cNvSpPr/>
          <p:nvPr/>
        </p:nvSpPr>
        <p:spPr>
          <a:xfrm rot="0" flipH="0" flipV="0">
            <a:off x="7621055" y="5687388"/>
            <a:ext cx="798857" cy="540081"/>
          </a:xfrm>
          <a:custGeom>
            <a:pathLst>
              <a:path w="798857" h="540081">
                <a:moveTo>
                  <a:pt x="0" y="112527"/>
                </a:moveTo>
                <a:lnTo>
                  <a:pt x="135016" y="0"/>
                </a:lnTo>
                <a:lnTo>
                  <a:pt x="798857" y="0"/>
                </a:lnTo>
                <a:lnTo>
                  <a:pt x="691970" y="112527"/>
                </a:lnTo>
                <a:lnTo>
                  <a:pt x="0" y="112527"/>
                </a:lnTo>
                <a:close/>
                <a:moveTo>
                  <a:pt x="-6562970" y="1170612"/>
                </a:moveTo>
                <a:moveTo>
                  <a:pt x="798857" y="13"/>
                </a:moveTo>
                <a:lnTo>
                  <a:pt x="691970" y="112527"/>
                </a:lnTo>
                <a:lnTo>
                  <a:pt x="691970" y="540081"/>
                </a:lnTo>
                <a:lnTo>
                  <a:pt x="798857" y="393805"/>
                </a:lnTo>
                <a:lnTo>
                  <a:pt x="798857" y="13"/>
                </a:lnTo>
                <a:close/>
                <a:moveTo>
                  <a:pt x="-6450456" y="1170612"/>
                </a:moveTo>
              </a:path>
            </a:pathLst>
          </a:custGeom>
          <a:solidFill>
            <a:srgbClr val="0E6F9C">
              <a:alpha val="100000"/>
            </a:srgbClr>
          </a:solidFill>
          <a:ln w="2328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4" name="Freeform 994"/>
          <p:cNvSpPr/>
          <p:nvPr/>
        </p:nvSpPr>
        <p:spPr>
          <a:xfrm rot="0" flipH="0" flipV="1">
            <a:off x="7621055" y="5687388"/>
            <a:ext cx="798857" cy="540081"/>
          </a:xfrm>
          <a:custGeom>
            <a:pathLst>
              <a:path w="798857" h="540081">
                <a:moveTo>
                  <a:pt x="0" y="427554"/>
                </a:moveTo>
                <a:lnTo>
                  <a:pt x="135016" y="540081"/>
                </a:lnTo>
                <a:lnTo>
                  <a:pt x="798857" y="540081"/>
                </a:lnTo>
                <a:lnTo>
                  <a:pt x="691971" y="427554"/>
                </a:lnTo>
                <a:lnTo>
                  <a:pt x="0" y="427554"/>
                </a:lnTo>
                <a:close/>
                <a:moveTo>
                  <a:pt x="112527" y="540082"/>
                </a:moveTo>
                <a:moveTo>
                  <a:pt x="798857" y="540067"/>
                </a:moveTo>
                <a:lnTo>
                  <a:pt x="691971" y="427554"/>
                </a:lnTo>
                <a:lnTo>
                  <a:pt x="691971" y="0"/>
                </a:lnTo>
                <a:lnTo>
                  <a:pt x="798857" y="146275"/>
                </a:lnTo>
                <a:lnTo>
                  <a:pt x="798857" y="540067"/>
                </a:lnTo>
                <a:close/>
                <a:moveTo>
                  <a:pt x="13" y="540082"/>
                </a:moveTo>
              </a:path>
            </a:pathLst>
          </a:custGeom>
          <a:noFill/>
          <a:ln w="7506" cap="rnd" cmpd="sng">
            <a:solidFill>
              <a:srgbClr val="FFFFFF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5" name="Freeform 995"/>
          <p:cNvSpPr/>
          <p:nvPr/>
        </p:nvSpPr>
        <p:spPr>
          <a:xfrm rot="0" flipH="0" flipV="0">
            <a:off x="7621055" y="5799917"/>
            <a:ext cx="691971" cy="427553"/>
          </a:xfrm>
          <a:custGeom>
            <a:pathLst>
              <a:path w="691971" h="427553">
                <a:moveTo>
                  <a:pt x="0" y="427553"/>
                </a:moveTo>
                <a:lnTo>
                  <a:pt x="691971" y="427553"/>
                </a:lnTo>
                <a:lnTo>
                  <a:pt x="691971" y="0"/>
                </a:lnTo>
                <a:lnTo>
                  <a:pt x="0" y="0"/>
                </a:lnTo>
                <a:lnTo>
                  <a:pt x="0" y="427553"/>
                </a:lnTo>
                <a:close/>
              </a:path>
            </a:pathLst>
          </a:custGeom>
          <a:solidFill>
            <a:srgbClr val="0E6F9C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6" name="Freeform 996"/>
          <p:cNvSpPr/>
          <p:nvPr/>
        </p:nvSpPr>
        <p:spPr>
          <a:xfrm rot="0" flipH="0" flipV="1">
            <a:off x="7621055" y="5799917"/>
            <a:ext cx="691971" cy="427553"/>
          </a:xfrm>
          <a:custGeom>
            <a:pathLst>
              <a:path w="691971" h="427553">
                <a:moveTo>
                  <a:pt x="0" y="427553"/>
                </a:moveTo>
                <a:lnTo>
                  <a:pt x="691971" y="427553"/>
                </a:lnTo>
                <a:lnTo>
                  <a:pt x="691971" y="0"/>
                </a:lnTo>
                <a:lnTo>
                  <a:pt x="0" y="0"/>
                </a:lnTo>
                <a:lnTo>
                  <a:pt x="0" y="427553"/>
                </a:lnTo>
                <a:close/>
              </a:path>
            </a:pathLst>
          </a:custGeom>
          <a:noFill/>
          <a:ln w="7506" cap="rnd" cmpd="sng">
            <a:solidFill>
              <a:srgbClr val="FFFFFF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7" name="Freeform 997"/>
          <p:cNvSpPr/>
          <p:nvPr/>
        </p:nvSpPr>
        <p:spPr>
          <a:xfrm rot="0" flipH="0" flipV="1">
            <a:off x="7778504" y="5833764"/>
            <a:ext cx="365673" cy="360045"/>
          </a:xfrm>
          <a:custGeom>
            <a:pathLst>
              <a:path w="365673" h="360045">
                <a:moveTo>
                  <a:pt x="180022" y="0"/>
                </a:moveTo>
                <a:cubicBezTo>
                  <a:pt x="281277" y="0"/>
                  <a:pt x="365673" y="78768"/>
                  <a:pt x="365673" y="180024"/>
                </a:cubicBezTo>
                <a:cubicBezTo>
                  <a:pt x="365673" y="281278"/>
                  <a:pt x="281292" y="360045"/>
                  <a:pt x="180022" y="360045"/>
                </a:cubicBezTo>
                <a:cubicBezTo>
                  <a:pt x="84381" y="360045"/>
                  <a:pt x="0" y="281293"/>
                  <a:pt x="0" y="180024"/>
                </a:cubicBezTo>
                <a:cubicBezTo>
                  <a:pt x="0" y="78753"/>
                  <a:pt x="84381" y="0"/>
                  <a:pt x="180022" y="0"/>
                </a:cubicBezTo>
                <a:close/>
                <a:moveTo>
                  <a:pt x="360045" y="360047"/>
                </a:moveTo>
              </a:path>
            </a:pathLst>
          </a:custGeom>
          <a:noFill/>
          <a:ln w="15002" cap="rnd" cmpd="sng">
            <a:solidFill>
              <a:srgbClr val="FFFFFF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8" name="Freeform 998"/>
          <p:cNvSpPr/>
          <p:nvPr/>
        </p:nvSpPr>
        <p:spPr>
          <a:xfrm rot="0" flipH="0" flipV="0">
            <a:off x="7671691" y="5895543"/>
            <a:ext cx="562569" cy="241901"/>
          </a:xfrm>
          <a:custGeom>
            <a:pathLst>
              <a:path w="562569" h="241901">
                <a:moveTo>
                  <a:pt x="5629" y="22502"/>
                </a:moveTo>
                <a:lnTo>
                  <a:pt x="517564" y="22502"/>
                </a:lnTo>
                <a:lnTo>
                  <a:pt x="517564" y="0"/>
                </a:lnTo>
                <a:lnTo>
                  <a:pt x="562569" y="33747"/>
                </a:lnTo>
                <a:lnTo>
                  <a:pt x="517564" y="67508"/>
                </a:lnTo>
                <a:lnTo>
                  <a:pt x="517564" y="45005"/>
                </a:lnTo>
                <a:lnTo>
                  <a:pt x="5629" y="45005"/>
                </a:lnTo>
                <a:close/>
                <a:moveTo>
                  <a:pt x="-6731736" y="962457"/>
                </a:moveTo>
                <a:moveTo>
                  <a:pt x="556955" y="219398"/>
                </a:moveTo>
                <a:lnTo>
                  <a:pt x="45005" y="219398"/>
                </a:lnTo>
                <a:lnTo>
                  <a:pt x="45005" y="241901"/>
                </a:lnTo>
                <a:lnTo>
                  <a:pt x="0" y="208141"/>
                </a:lnTo>
                <a:lnTo>
                  <a:pt x="45005" y="174378"/>
                </a:lnTo>
                <a:lnTo>
                  <a:pt x="45005" y="196881"/>
                </a:lnTo>
                <a:lnTo>
                  <a:pt x="556941" y="196881"/>
                </a:lnTo>
                <a:close/>
                <a:moveTo>
                  <a:pt x="-6928632" y="962457"/>
                </a:moveTo>
              </a:path>
            </a:pathLst>
          </a:custGeom>
          <a:solidFill>
            <a:srgbClr val="FFFFFF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9" name="Rectangle 999"/>
          <p:cNvSpPr/>
          <p:nvPr/>
        </p:nvSpPr>
        <p:spPr>
          <a:xfrm rot="0" flipH="0" flipV="0">
            <a:off x="597673" y="870205"/>
            <a:ext cx="10869837" cy="17367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Intrusion Prevention System</a:t>
            </a:r>
          </a:p>
          <a:p>
            <a:pPr marL="0">
              <a:lnSpc>
                <a:spcPts val="5609"/>
              </a:lnSpc>
            </a:pPr>
            <a:r>
              <a:rPr lang="en-US" sz="2400" baseline="0" b="0" i="0" dirty="0" spc="95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Pentru inspectarea con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inutului pachetelor putem ad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uga în topologie </a:t>
            </a:r>
          </a:p>
          <a:p>
            <a:pPr marL="228599">
              <a:lnSpc>
                <a:spcPts val="2904"/>
              </a:lnSpc>
            </a:pP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un IPS, Intrusion Prevention Systems</a:t>
            </a:r>
          </a:p>
        </p:txBody>
      </p:sp>
      <p:sp>
        <p:nvSpPr>
          <p:cNvPr id="1000" name="Rectangle 1000"/>
          <p:cNvSpPr/>
          <p:nvPr/>
        </p:nvSpPr>
        <p:spPr>
          <a:xfrm rot="0" flipH="0" flipV="0">
            <a:off x="597673" y="3557017"/>
            <a:ext cx="10873739" cy="11682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aseline="0" b="0" i="0" dirty="0" spc="95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Un IPS poate deveni un punct de gâtuire a traficului în re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ea</a:t>
            </a:r>
          </a:p>
          <a:p>
            <a:pPr marL="0">
              <a:lnSpc>
                <a:spcPts val="3504"/>
              </a:lnSpc>
            </a:pPr>
            <a:r>
              <a:rPr lang="en-US" sz="2400" baseline="0" b="0" i="0" dirty="0" spc="95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Putem asigura doar detec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ia prin inspec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ia traficului out-of-band, prin </a:t>
            </a:r>
          </a:p>
          <a:p>
            <a:pPr marL="228599">
              <a:lnSpc>
                <a:spcPts val="2879"/>
              </a:lnSpc>
            </a:pP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folosirea unui Intrusion Detection System</a:t>
            </a:r>
          </a:p>
        </p:txBody>
      </p:sp>
      <p:sp>
        <p:nvSpPr>
          <p:cNvPr id="1001" name="Rectangle 1001"/>
          <p:cNvSpPr/>
          <p:nvPr/>
        </p:nvSpPr>
        <p:spPr>
          <a:xfrm rot="0" flipH="0" flipV="0">
            <a:off x="11462636" y="6444997"/>
            <a:ext cx="182925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aseline="0" b="0" i="0" dirty="0" spc="0">
                <a:solidFill>
                  <a:srgbClr val="898989"/>
                </a:solidFill>
                <a:latin typeface="Arial" pitchFamily="0" charset="1"/>
              </a:rPr>
              <a:t>39</a:t>
            </a:r>
          </a:p>
        </p:txBody>
      </p:sp>
      <p:sp>
        <p:nvSpPr>
          <p:cNvPr id="1002" name="Rectangle 1002"/>
          <p:cNvSpPr/>
          <p:nvPr/>
        </p:nvSpPr>
        <p:spPr>
          <a:xfrm rot="0" flipH="0" flipV="0">
            <a:off x="1368310" y="2861703"/>
            <a:ext cx="695390" cy="2432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I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n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t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r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n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t</a:t>
            </a:r>
          </a:p>
        </p:txBody>
      </p:sp>
      <p:sp>
        <p:nvSpPr>
          <p:cNvPr id="1003" name="Rectangle 1003"/>
          <p:cNvSpPr/>
          <p:nvPr/>
        </p:nvSpPr>
        <p:spPr>
          <a:xfrm rot="0" flipH="0" flipV="0">
            <a:off x="1353063" y="5077599"/>
            <a:ext cx="695390" cy="2432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I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n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t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r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n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27" name="Freeform 127"/>
          <p:cNvSpPr/>
          <p:nvPr/>
        </p:nvSpPr>
        <p:spPr>
          <a:xfrm rot="0" flipH="0" flipV="0">
            <a:off x="0" y="0"/>
            <a:ext cx="12188952" cy="6858000"/>
          </a:xfrm>
          <a:custGeom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Freeform 128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9" name="Picture 102"/>
          <p:cNvPicPr>
            <a:picLocks noChangeAspect="0" noChangeArrowheads="1"/>
          </p:cNvPicPr>
          <p:nvPr/>
        </p:nvPicPr>
        <p:blipFill>
          <a:blip r:embed="rId1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099495" y="809975"/>
            <a:ext cx="642256" cy="769786"/>
          </a:xfrm>
          <a:prstGeom prst="rect">
            <a:avLst/>
          </a:prstGeom>
          <a:noFill/>
          <a:extLst/>
        </p:spPr>
      </p:pic>
      <p:pic>
        <p:nvPicPr>
          <p:cNvPr id="130" name="Picture 103"/>
          <p:cNvPicPr>
            <a:picLocks noChangeAspect="0" noChangeArrowheads="1"/>
          </p:cNvPicPr>
          <p:nvPr/>
        </p:nvPicPr>
        <p:blipFill>
          <a:blip r:embed="rId1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6233" y="1"/>
            <a:ext cx="995995" cy="471588"/>
          </a:xfrm>
          <a:prstGeom prst="rect">
            <a:avLst/>
          </a:prstGeom>
          <a:noFill/>
          <a:extLst/>
        </p:spPr>
      </p:pic>
      <p:pic>
        <p:nvPicPr>
          <p:cNvPr id="131" name="Picture 131"/>
          <p:cNvPicPr>
            <a:picLocks noChangeAspect="0" noChangeArrowheads="1"/>
          </p:cNvPicPr>
          <p:nvPr/>
        </p:nvPicPr>
        <p:blipFill>
          <a:blip r:embed="rId1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45867" y="2194053"/>
            <a:ext cx="2640584" cy="671576"/>
          </a:xfrm>
          <a:prstGeom prst="rect">
            <a:avLst/>
          </a:prstGeom>
          <a:noFill/>
          <a:extLst/>
        </p:spPr>
      </p:pic>
      <p:pic>
        <p:nvPicPr>
          <p:cNvPr id="132" name="Picture 132"/>
          <p:cNvPicPr>
            <a:picLocks noChangeAspect="0" noChangeArrowheads="1"/>
          </p:cNvPicPr>
          <p:nvPr/>
        </p:nvPicPr>
        <p:blipFill>
          <a:blip r:embed="rId1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42820" y="2267205"/>
            <a:ext cx="1582927" cy="598423"/>
          </a:xfrm>
          <a:prstGeom prst="rect">
            <a:avLst/>
          </a:prstGeom>
          <a:noFill/>
          <a:extLst/>
        </p:spPr>
      </p:pic>
      <p:sp>
        <p:nvSpPr>
          <p:cNvPr id="133" name="Freeform 133"/>
          <p:cNvSpPr/>
          <p:nvPr/>
        </p:nvSpPr>
        <p:spPr>
          <a:xfrm rot="0" flipH="0" flipV="0">
            <a:off x="2318915" y="2244126"/>
            <a:ext cx="2493280" cy="525466"/>
          </a:xfrm>
          <a:custGeom>
            <a:pathLst>
              <a:path w="2493280" h="525466">
                <a:moveTo>
                  <a:pt x="0" y="87579"/>
                </a:moveTo>
                <a:cubicBezTo>
                  <a:pt x="0" y="39211"/>
                  <a:pt x="39210" y="0"/>
                  <a:pt x="87578" y="0"/>
                </a:cubicBezTo>
                <a:lnTo>
                  <a:pt x="2405702" y="0"/>
                </a:lnTo>
                <a:cubicBezTo>
                  <a:pt x="2454070" y="0"/>
                  <a:pt x="2493280" y="39211"/>
                  <a:pt x="2493280" y="87579"/>
                </a:cubicBezTo>
                <a:lnTo>
                  <a:pt x="2493280" y="437888"/>
                </a:lnTo>
                <a:cubicBezTo>
                  <a:pt x="2493280" y="486256"/>
                  <a:pt x="2454070" y="525466"/>
                  <a:pt x="2405702" y="525466"/>
                </a:cubicBezTo>
                <a:lnTo>
                  <a:pt x="87578" y="525466"/>
                </a:lnTo>
                <a:cubicBezTo>
                  <a:pt x="39210" y="525466"/>
                  <a:pt x="0" y="486256"/>
                  <a:pt x="0" y="437888"/>
                </a:cubicBezTo>
                <a:close/>
                <a:moveTo>
                  <a:pt x="2207380" y="4613874"/>
                </a:moveTo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" name="Freeform 134"/>
          <p:cNvSpPr/>
          <p:nvPr/>
        </p:nvSpPr>
        <p:spPr>
          <a:xfrm rot="0" flipH="0" flipV="1">
            <a:off x="2318915" y="2244126"/>
            <a:ext cx="2493279" cy="525466"/>
          </a:xfrm>
          <a:custGeom>
            <a:pathLst>
              <a:path w="2493279" h="525466">
                <a:moveTo>
                  <a:pt x="0" y="437887"/>
                </a:moveTo>
                <a:cubicBezTo>
                  <a:pt x="0" y="486255"/>
                  <a:pt x="39210" y="525466"/>
                  <a:pt x="87578" y="525466"/>
                </a:cubicBezTo>
                <a:lnTo>
                  <a:pt x="2405701" y="525466"/>
                </a:lnTo>
                <a:cubicBezTo>
                  <a:pt x="2454069" y="525466"/>
                  <a:pt x="2493279" y="486255"/>
                  <a:pt x="2493279" y="437887"/>
                </a:cubicBezTo>
                <a:lnTo>
                  <a:pt x="2493279" y="87578"/>
                </a:lnTo>
                <a:cubicBezTo>
                  <a:pt x="2493279" y="39210"/>
                  <a:pt x="2454069" y="0"/>
                  <a:pt x="2405701" y="0"/>
                </a:cubicBezTo>
                <a:lnTo>
                  <a:pt x="87578" y="0"/>
                </a:lnTo>
                <a:cubicBezTo>
                  <a:pt x="39210" y="0"/>
                  <a:pt x="0" y="39210"/>
                  <a:pt x="0" y="87578"/>
                </a:cubicBezTo>
                <a:close/>
                <a:moveTo>
                  <a:pt x="87578" y="525466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5" name="Picture 135"/>
          <p:cNvPicPr>
            <a:picLocks noChangeAspect="0" noChangeArrowheads="1"/>
          </p:cNvPicPr>
          <p:nvPr/>
        </p:nvPicPr>
        <p:blipFill>
          <a:blip r:embed="rId1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45867" y="3373629"/>
            <a:ext cx="2640584" cy="671575"/>
          </a:xfrm>
          <a:prstGeom prst="rect">
            <a:avLst/>
          </a:prstGeom>
          <a:noFill/>
          <a:extLst/>
        </p:spPr>
      </p:pic>
      <p:pic>
        <p:nvPicPr>
          <p:cNvPr id="136" name="Picture 136"/>
          <p:cNvPicPr>
            <a:picLocks noChangeAspect="0" noChangeArrowheads="1"/>
          </p:cNvPicPr>
          <p:nvPr/>
        </p:nvPicPr>
        <p:blipFill>
          <a:blip r:embed="rId1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42820" y="3446780"/>
            <a:ext cx="1531111" cy="586232"/>
          </a:xfrm>
          <a:prstGeom prst="rect">
            <a:avLst/>
          </a:prstGeom>
          <a:noFill/>
          <a:extLst/>
        </p:spPr>
      </p:pic>
      <p:sp>
        <p:nvSpPr>
          <p:cNvPr id="137" name="Freeform 137"/>
          <p:cNvSpPr/>
          <p:nvPr/>
        </p:nvSpPr>
        <p:spPr>
          <a:xfrm rot="0" flipH="0" flipV="0">
            <a:off x="2318915" y="3423411"/>
            <a:ext cx="2493280" cy="524293"/>
          </a:xfrm>
          <a:custGeom>
            <a:pathLst>
              <a:path w="2493280" h="524293">
                <a:moveTo>
                  <a:pt x="0" y="87383"/>
                </a:moveTo>
                <a:cubicBezTo>
                  <a:pt x="0" y="39123"/>
                  <a:pt x="39123" y="0"/>
                  <a:pt x="87383" y="0"/>
                </a:cubicBezTo>
                <a:lnTo>
                  <a:pt x="2405897" y="0"/>
                </a:lnTo>
                <a:cubicBezTo>
                  <a:pt x="2454157" y="0"/>
                  <a:pt x="2493280" y="39123"/>
                  <a:pt x="2493280" y="87383"/>
                </a:cubicBezTo>
                <a:lnTo>
                  <a:pt x="2493280" y="436912"/>
                </a:lnTo>
                <a:cubicBezTo>
                  <a:pt x="2493280" y="485171"/>
                  <a:pt x="2454157" y="524293"/>
                  <a:pt x="2405897" y="524293"/>
                </a:cubicBezTo>
                <a:lnTo>
                  <a:pt x="87383" y="524293"/>
                </a:lnTo>
                <a:cubicBezTo>
                  <a:pt x="39123" y="524293"/>
                  <a:pt x="0" y="485171"/>
                  <a:pt x="0" y="436912"/>
                </a:cubicBezTo>
                <a:close/>
                <a:moveTo>
                  <a:pt x="1028291" y="3434589"/>
                </a:moveTo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Freeform 138"/>
          <p:cNvSpPr/>
          <p:nvPr/>
        </p:nvSpPr>
        <p:spPr>
          <a:xfrm rot="0" flipH="0" flipV="1">
            <a:off x="2318915" y="3423411"/>
            <a:ext cx="2493279" cy="524293"/>
          </a:xfrm>
          <a:custGeom>
            <a:pathLst>
              <a:path w="2493279" h="524293">
                <a:moveTo>
                  <a:pt x="0" y="436910"/>
                </a:moveTo>
                <a:cubicBezTo>
                  <a:pt x="0" y="485170"/>
                  <a:pt x="39122" y="524293"/>
                  <a:pt x="87382" y="524293"/>
                </a:cubicBezTo>
                <a:lnTo>
                  <a:pt x="2405897" y="524293"/>
                </a:lnTo>
                <a:cubicBezTo>
                  <a:pt x="2454157" y="524293"/>
                  <a:pt x="2493279" y="485170"/>
                  <a:pt x="2493279" y="436910"/>
                </a:cubicBezTo>
                <a:lnTo>
                  <a:pt x="2493279" y="87382"/>
                </a:lnTo>
                <a:cubicBezTo>
                  <a:pt x="2493279" y="39122"/>
                  <a:pt x="2454157" y="0"/>
                  <a:pt x="2405897" y="0"/>
                </a:cubicBezTo>
                <a:lnTo>
                  <a:pt x="87382" y="0"/>
                </a:lnTo>
                <a:cubicBezTo>
                  <a:pt x="39122" y="0"/>
                  <a:pt x="0" y="39122"/>
                  <a:pt x="0" y="87382"/>
                </a:cubicBezTo>
                <a:close/>
                <a:moveTo>
                  <a:pt x="87382" y="524293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9" name="Picture 139"/>
          <p:cNvPicPr>
            <a:picLocks noChangeAspect="0" noChangeArrowheads="1"/>
          </p:cNvPicPr>
          <p:nvPr/>
        </p:nvPicPr>
        <p:blipFill>
          <a:blip r:embed="rId1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45867" y="2785365"/>
            <a:ext cx="2640584" cy="668527"/>
          </a:xfrm>
          <a:prstGeom prst="rect">
            <a:avLst/>
          </a:prstGeom>
          <a:noFill/>
          <a:extLst/>
        </p:spPr>
      </p:pic>
      <p:pic>
        <p:nvPicPr>
          <p:cNvPr id="140" name="Picture 140"/>
          <p:cNvPicPr>
            <a:picLocks noChangeAspect="0" noChangeArrowheads="1"/>
          </p:cNvPicPr>
          <p:nvPr/>
        </p:nvPicPr>
        <p:blipFill>
          <a:blip r:embed="rId1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42820" y="2858517"/>
            <a:ext cx="1823720" cy="598423"/>
          </a:xfrm>
          <a:prstGeom prst="rect">
            <a:avLst/>
          </a:prstGeom>
          <a:noFill/>
          <a:extLst/>
        </p:spPr>
      </p:pic>
      <p:sp>
        <p:nvSpPr>
          <p:cNvPr id="141" name="Freeform 141"/>
          <p:cNvSpPr/>
          <p:nvPr/>
        </p:nvSpPr>
        <p:spPr>
          <a:xfrm rot="0" flipH="0" flipV="0">
            <a:off x="2318915" y="2834356"/>
            <a:ext cx="2493280" cy="524293"/>
          </a:xfrm>
          <a:custGeom>
            <a:pathLst>
              <a:path w="2493280" h="524293">
                <a:moveTo>
                  <a:pt x="0" y="87381"/>
                </a:moveTo>
                <a:cubicBezTo>
                  <a:pt x="0" y="39122"/>
                  <a:pt x="39123" y="0"/>
                  <a:pt x="87383" y="0"/>
                </a:cubicBezTo>
                <a:lnTo>
                  <a:pt x="2405897" y="0"/>
                </a:lnTo>
                <a:cubicBezTo>
                  <a:pt x="2454157" y="0"/>
                  <a:pt x="2493280" y="39122"/>
                  <a:pt x="2493280" y="87381"/>
                </a:cubicBezTo>
                <a:lnTo>
                  <a:pt x="2493280" y="436910"/>
                </a:lnTo>
                <a:cubicBezTo>
                  <a:pt x="2493280" y="485171"/>
                  <a:pt x="2454157" y="524293"/>
                  <a:pt x="2405897" y="524293"/>
                </a:cubicBezTo>
                <a:lnTo>
                  <a:pt x="87383" y="524293"/>
                </a:lnTo>
                <a:cubicBezTo>
                  <a:pt x="39123" y="524293"/>
                  <a:pt x="0" y="485171"/>
                  <a:pt x="0" y="436910"/>
                </a:cubicBezTo>
                <a:close/>
                <a:moveTo>
                  <a:pt x="1617348" y="4023644"/>
                </a:moveTo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Freeform 142"/>
          <p:cNvSpPr/>
          <p:nvPr/>
        </p:nvSpPr>
        <p:spPr>
          <a:xfrm rot="0" flipH="0" flipV="1">
            <a:off x="2318915" y="2834356"/>
            <a:ext cx="2493279" cy="524293"/>
          </a:xfrm>
          <a:custGeom>
            <a:pathLst>
              <a:path w="2493279" h="524293">
                <a:moveTo>
                  <a:pt x="0" y="436910"/>
                </a:moveTo>
                <a:cubicBezTo>
                  <a:pt x="0" y="485170"/>
                  <a:pt x="39122" y="524293"/>
                  <a:pt x="87382" y="524293"/>
                </a:cubicBezTo>
                <a:lnTo>
                  <a:pt x="2405897" y="524293"/>
                </a:lnTo>
                <a:cubicBezTo>
                  <a:pt x="2454157" y="524293"/>
                  <a:pt x="2493279" y="485170"/>
                  <a:pt x="2493279" y="436910"/>
                </a:cubicBezTo>
                <a:lnTo>
                  <a:pt x="2493279" y="87382"/>
                </a:lnTo>
                <a:cubicBezTo>
                  <a:pt x="2493279" y="39122"/>
                  <a:pt x="2454157" y="0"/>
                  <a:pt x="2405897" y="0"/>
                </a:cubicBezTo>
                <a:lnTo>
                  <a:pt x="87382" y="0"/>
                </a:lnTo>
                <a:cubicBezTo>
                  <a:pt x="39122" y="0"/>
                  <a:pt x="0" y="39122"/>
                  <a:pt x="0" y="87382"/>
                </a:cubicBezTo>
                <a:close/>
                <a:moveTo>
                  <a:pt x="87382" y="524293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3" name="Picture 143"/>
          <p:cNvPicPr>
            <a:picLocks noChangeAspect="0" noChangeArrowheads="1"/>
          </p:cNvPicPr>
          <p:nvPr/>
        </p:nvPicPr>
        <p:blipFill>
          <a:blip r:embed="rId1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45867" y="3961892"/>
            <a:ext cx="2640584" cy="671576"/>
          </a:xfrm>
          <a:prstGeom prst="rect">
            <a:avLst/>
          </a:prstGeom>
          <a:noFill/>
          <a:extLst/>
        </p:spPr>
      </p:pic>
      <p:pic>
        <p:nvPicPr>
          <p:cNvPr id="144" name="Picture 144"/>
          <p:cNvPicPr>
            <a:picLocks noChangeAspect="0" noChangeArrowheads="1"/>
          </p:cNvPicPr>
          <p:nvPr/>
        </p:nvPicPr>
        <p:blipFill>
          <a:blip r:embed="rId1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42820" y="4035045"/>
            <a:ext cx="1704848" cy="598423"/>
          </a:xfrm>
          <a:prstGeom prst="rect">
            <a:avLst/>
          </a:prstGeom>
          <a:noFill/>
          <a:extLst/>
        </p:spPr>
      </p:pic>
      <p:sp>
        <p:nvSpPr>
          <p:cNvPr id="145" name="Freeform 145"/>
          <p:cNvSpPr/>
          <p:nvPr/>
        </p:nvSpPr>
        <p:spPr>
          <a:xfrm rot="0" flipH="0" flipV="0">
            <a:off x="2318915" y="4012468"/>
            <a:ext cx="2493280" cy="524293"/>
          </a:xfrm>
          <a:custGeom>
            <a:pathLst>
              <a:path w="2493280" h="524293">
                <a:moveTo>
                  <a:pt x="0" y="87382"/>
                </a:moveTo>
                <a:cubicBezTo>
                  <a:pt x="0" y="39122"/>
                  <a:pt x="39123" y="0"/>
                  <a:pt x="87383" y="0"/>
                </a:cubicBezTo>
                <a:lnTo>
                  <a:pt x="2405897" y="0"/>
                </a:lnTo>
                <a:cubicBezTo>
                  <a:pt x="2454157" y="0"/>
                  <a:pt x="2493280" y="39122"/>
                  <a:pt x="2493280" y="87382"/>
                </a:cubicBezTo>
                <a:lnTo>
                  <a:pt x="2493280" y="436910"/>
                </a:lnTo>
                <a:cubicBezTo>
                  <a:pt x="2493280" y="485170"/>
                  <a:pt x="2454157" y="524293"/>
                  <a:pt x="2405897" y="524293"/>
                </a:cubicBezTo>
                <a:lnTo>
                  <a:pt x="87383" y="524293"/>
                </a:lnTo>
                <a:cubicBezTo>
                  <a:pt x="39123" y="524293"/>
                  <a:pt x="0" y="485170"/>
                  <a:pt x="0" y="436910"/>
                </a:cubicBezTo>
                <a:close/>
                <a:moveTo>
                  <a:pt x="439235" y="2845532"/>
                </a:moveTo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" name="Freeform 146"/>
          <p:cNvSpPr/>
          <p:nvPr/>
        </p:nvSpPr>
        <p:spPr>
          <a:xfrm rot="0" flipH="0" flipV="1">
            <a:off x="2318915" y="4012468"/>
            <a:ext cx="2493279" cy="524293"/>
          </a:xfrm>
          <a:custGeom>
            <a:pathLst>
              <a:path w="2493279" h="524293">
                <a:moveTo>
                  <a:pt x="0" y="436910"/>
                </a:moveTo>
                <a:cubicBezTo>
                  <a:pt x="0" y="485170"/>
                  <a:pt x="39122" y="524293"/>
                  <a:pt x="87382" y="524293"/>
                </a:cubicBezTo>
                <a:lnTo>
                  <a:pt x="2405897" y="524293"/>
                </a:lnTo>
                <a:cubicBezTo>
                  <a:pt x="2454157" y="524293"/>
                  <a:pt x="2493279" y="485170"/>
                  <a:pt x="2493279" y="436910"/>
                </a:cubicBezTo>
                <a:lnTo>
                  <a:pt x="2493279" y="87382"/>
                </a:lnTo>
                <a:cubicBezTo>
                  <a:pt x="2493279" y="39122"/>
                  <a:pt x="2454157" y="0"/>
                  <a:pt x="2405897" y="0"/>
                </a:cubicBezTo>
                <a:lnTo>
                  <a:pt x="87382" y="0"/>
                </a:lnTo>
                <a:cubicBezTo>
                  <a:pt x="39122" y="0"/>
                  <a:pt x="0" y="39122"/>
                  <a:pt x="0" y="87382"/>
                </a:cubicBezTo>
                <a:close/>
                <a:moveTo>
                  <a:pt x="87382" y="524293"/>
                </a:moveTo>
              </a:path>
            </a:pathLst>
          </a:custGeom>
          <a:noFill/>
          <a:ln w="38100" cap="flat" cmpd="sng">
            <a:solidFill>
              <a:srgbClr val="ED7D31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7" name="Picture 147"/>
          <p:cNvPicPr>
            <a:picLocks noChangeAspect="0" noChangeArrowheads="1"/>
          </p:cNvPicPr>
          <p:nvPr/>
        </p:nvPicPr>
        <p:blipFill>
          <a:blip r:embed="rId1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45867" y="4550156"/>
            <a:ext cx="2640584" cy="671576"/>
          </a:xfrm>
          <a:prstGeom prst="rect">
            <a:avLst/>
          </a:prstGeom>
          <a:noFill/>
          <a:extLst/>
        </p:spPr>
      </p:pic>
      <p:pic>
        <p:nvPicPr>
          <p:cNvPr id="148" name="Picture 148"/>
          <p:cNvPicPr>
            <a:picLocks noChangeAspect="0" noChangeArrowheads="1"/>
          </p:cNvPicPr>
          <p:nvPr/>
        </p:nvPicPr>
        <p:blipFill>
          <a:blip r:embed="rId1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42820" y="4626356"/>
            <a:ext cx="1253744" cy="595376"/>
          </a:xfrm>
          <a:prstGeom prst="rect">
            <a:avLst/>
          </a:prstGeom>
          <a:noFill/>
          <a:extLst/>
        </p:spPr>
      </p:pic>
      <p:sp>
        <p:nvSpPr>
          <p:cNvPr id="149" name="Freeform 149"/>
          <p:cNvSpPr/>
          <p:nvPr/>
        </p:nvSpPr>
        <p:spPr>
          <a:xfrm rot="0" flipH="0" flipV="0">
            <a:off x="2318915" y="4601523"/>
            <a:ext cx="2493280" cy="523122"/>
          </a:xfrm>
          <a:custGeom>
            <a:pathLst>
              <a:path w="2493280" h="523122">
                <a:moveTo>
                  <a:pt x="0" y="87187"/>
                </a:moveTo>
                <a:cubicBezTo>
                  <a:pt x="0" y="39035"/>
                  <a:pt x="39035" y="0"/>
                  <a:pt x="87186" y="0"/>
                </a:cubicBezTo>
                <a:lnTo>
                  <a:pt x="2406094" y="0"/>
                </a:lnTo>
                <a:cubicBezTo>
                  <a:pt x="2454245" y="0"/>
                  <a:pt x="2493280" y="39035"/>
                  <a:pt x="2493280" y="87187"/>
                </a:cubicBezTo>
                <a:lnTo>
                  <a:pt x="2493280" y="435935"/>
                </a:lnTo>
                <a:cubicBezTo>
                  <a:pt x="2493280" y="484087"/>
                  <a:pt x="2454245" y="523122"/>
                  <a:pt x="2406094" y="523122"/>
                </a:cubicBezTo>
                <a:lnTo>
                  <a:pt x="87186" y="523122"/>
                </a:lnTo>
                <a:cubicBezTo>
                  <a:pt x="39035" y="523122"/>
                  <a:pt x="0" y="484087"/>
                  <a:pt x="0" y="435935"/>
                </a:cubicBezTo>
                <a:close/>
                <a:moveTo>
                  <a:pt x="-149625" y="2256477"/>
                </a:moveTo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" name="Freeform 150"/>
          <p:cNvSpPr/>
          <p:nvPr/>
        </p:nvSpPr>
        <p:spPr>
          <a:xfrm rot="0" flipH="0" flipV="1">
            <a:off x="2318915" y="4601523"/>
            <a:ext cx="2493279" cy="523121"/>
          </a:xfrm>
          <a:custGeom>
            <a:pathLst>
              <a:path w="2493279" h="523121">
                <a:moveTo>
                  <a:pt x="0" y="435935"/>
                </a:moveTo>
                <a:cubicBezTo>
                  <a:pt x="0" y="484086"/>
                  <a:pt x="39034" y="523121"/>
                  <a:pt x="87185" y="523121"/>
                </a:cubicBezTo>
                <a:lnTo>
                  <a:pt x="2406093" y="523121"/>
                </a:lnTo>
                <a:cubicBezTo>
                  <a:pt x="2454245" y="523121"/>
                  <a:pt x="2493279" y="484086"/>
                  <a:pt x="2493279" y="435935"/>
                </a:cubicBezTo>
                <a:lnTo>
                  <a:pt x="2493279" y="87185"/>
                </a:lnTo>
                <a:cubicBezTo>
                  <a:pt x="2493279" y="39034"/>
                  <a:pt x="2454245" y="0"/>
                  <a:pt x="2406093" y="0"/>
                </a:cubicBezTo>
                <a:lnTo>
                  <a:pt x="87185" y="0"/>
                </a:lnTo>
                <a:cubicBezTo>
                  <a:pt x="39034" y="0"/>
                  <a:pt x="0" y="39034"/>
                  <a:pt x="0" y="87185"/>
                </a:cubicBezTo>
                <a:close/>
                <a:moveTo>
                  <a:pt x="87185" y="523121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1" name="Picture 151"/>
          <p:cNvPicPr>
            <a:picLocks noChangeAspect="0" noChangeArrowheads="1"/>
          </p:cNvPicPr>
          <p:nvPr/>
        </p:nvPicPr>
        <p:blipFill>
          <a:blip r:embed="rId1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45867" y="5138420"/>
            <a:ext cx="2640584" cy="671575"/>
          </a:xfrm>
          <a:prstGeom prst="rect">
            <a:avLst/>
          </a:prstGeom>
          <a:noFill/>
          <a:extLst/>
        </p:spPr>
      </p:pic>
      <p:pic>
        <p:nvPicPr>
          <p:cNvPr id="152" name="Picture 152"/>
          <p:cNvPicPr>
            <a:picLocks noChangeAspect="0" noChangeArrowheads="1"/>
          </p:cNvPicPr>
          <p:nvPr/>
        </p:nvPicPr>
        <p:blipFill>
          <a:blip r:embed="rId1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42820" y="5211572"/>
            <a:ext cx="2570479" cy="586232"/>
          </a:xfrm>
          <a:prstGeom prst="rect">
            <a:avLst/>
          </a:prstGeom>
          <a:noFill/>
          <a:extLst/>
        </p:spPr>
      </p:pic>
      <p:sp>
        <p:nvSpPr>
          <p:cNvPr id="153" name="Freeform 153"/>
          <p:cNvSpPr/>
          <p:nvPr/>
        </p:nvSpPr>
        <p:spPr>
          <a:xfrm rot="0" flipH="0" flipV="0">
            <a:off x="2318915" y="5189407"/>
            <a:ext cx="2493280" cy="523121"/>
          </a:xfrm>
          <a:custGeom>
            <a:pathLst>
              <a:path w="2493280" h="523121">
                <a:moveTo>
                  <a:pt x="0" y="87187"/>
                </a:moveTo>
                <a:cubicBezTo>
                  <a:pt x="0" y="39035"/>
                  <a:pt x="39035" y="0"/>
                  <a:pt x="87186" y="0"/>
                </a:cubicBezTo>
                <a:lnTo>
                  <a:pt x="2406094" y="0"/>
                </a:lnTo>
                <a:cubicBezTo>
                  <a:pt x="2454245" y="0"/>
                  <a:pt x="2493280" y="39035"/>
                  <a:pt x="2493280" y="87187"/>
                </a:cubicBezTo>
                <a:lnTo>
                  <a:pt x="2493280" y="435936"/>
                </a:lnTo>
                <a:cubicBezTo>
                  <a:pt x="2493280" y="484087"/>
                  <a:pt x="2454245" y="523121"/>
                  <a:pt x="2406094" y="523121"/>
                </a:cubicBezTo>
                <a:lnTo>
                  <a:pt x="87186" y="523121"/>
                </a:lnTo>
                <a:cubicBezTo>
                  <a:pt x="39035" y="523121"/>
                  <a:pt x="0" y="484087"/>
                  <a:pt x="0" y="435936"/>
                </a:cubicBezTo>
                <a:close/>
                <a:moveTo>
                  <a:pt x="-737509" y="1668593"/>
                </a:moveTo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Freeform 154"/>
          <p:cNvSpPr/>
          <p:nvPr/>
        </p:nvSpPr>
        <p:spPr>
          <a:xfrm rot="0" flipH="0" flipV="1">
            <a:off x="2318915" y="5189407"/>
            <a:ext cx="2493279" cy="523121"/>
          </a:xfrm>
          <a:custGeom>
            <a:pathLst>
              <a:path w="2493279" h="523121">
                <a:moveTo>
                  <a:pt x="0" y="435935"/>
                </a:moveTo>
                <a:cubicBezTo>
                  <a:pt x="0" y="484086"/>
                  <a:pt x="39034" y="523121"/>
                  <a:pt x="87185" y="523121"/>
                </a:cubicBezTo>
                <a:lnTo>
                  <a:pt x="2406093" y="523121"/>
                </a:lnTo>
                <a:cubicBezTo>
                  <a:pt x="2454245" y="523121"/>
                  <a:pt x="2493279" y="484086"/>
                  <a:pt x="2493279" y="435935"/>
                </a:cubicBezTo>
                <a:lnTo>
                  <a:pt x="2493279" y="87185"/>
                </a:lnTo>
                <a:cubicBezTo>
                  <a:pt x="2493279" y="39034"/>
                  <a:pt x="2454245" y="0"/>
                  <a:pt x="2406093" y="0"/>
                </a:cubicBezTo>
                <a:lnTo>
                  <a:pt x="87185" y="0"/>
                </a:lnTo>
                <a:cubicBezTo>
                  <a:pt x="39034" y="0"/>
                  <a:pt x="0" y="39034"/>
                  <a:pt x="0" y="87185"/>
                </a:cubicBezTo>
                <a:close/>
                <a:moveTo>
                  <a:pt x="87185" y="523121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5" name="Picture 155"/>
          <p:cNvPicPr>
            <a:picLocks noChangeAspect="0" noChangeArrowheads="1"/>
          </p:cNvPicPr>
          <p:nvPr/>
        </p:nvPicPr>
        <p:blipFill>
          <a:blip r:embed="rId1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45867" y="5726684"/>
            <a:ext cx="2640584" cy="671576"/>
          </a:xfrm>
          <a:prstGeom prst="rect">
            <a:avLst/>
          </a:prstGeom>
          <a:noFill/>
          <a:extLst/>
        </p:spPr>
      </p:pic>
      <p:pic>
        <p:nvPicPr>
          <p:cNvPr id="156" name="Picture 156"/>
          <p:cNvPicPr>
            <a:picLocks noChangeAspect="0" noChangeArrowheads="1"/>
          </p:cNvPicPr>
          <p:nvPr/>
        </p:nvPicPr>
        <p:blipFill>
          <a:blip r:embed="rId1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42820" y="5799836"/>
            <a:ext cx="1125727" cy="586231"/>
          </a:xfrm>
          <a:prstGeom prst="rect">
            <a:avLst/>
          </a:prstGeom>
          <a:noFill/>
          <a:extLst/>
        </p:spPr>
      </p:pic>
      <p:sp>
        <p:nvSpPr>
          <p:cNvPr id="157" name="Freeform 157"/>
          <p:cNvSpPr/>
          <p:nvPr/>
        </p:nvSpPr>
        <p:spPr>
          <a:xfrm rot="0" flipH="0" flipV="0">
            <a:off x="2318915" y="5777289"/>
            <a:ext cx="2493280" cy="524293"/>
          </a:xfrm>
          <a:custGeom>
            <a:pathLst>
              <a:path w="2493280" h="524293">
                <a:moveTo>
                  <a:pt x="0" y="87382"/>
                </a:moveTo>
                <a:cubicBezTo>
                  <a:pt x="0" y="39123"/>
                  <a:pt x="39123" y="0"/>
                  <a:pt x="87383" y="0"/>
                </a:cubicBezTo>
                <a:lnTo>
                  <a:pt x="2405897" y="0"/>
                </a:lnTo>
                <a:cubicBezTo>
                  <a:pt x="2454157" y="0"/>
                  <a:pt x="2493280" y="39123"/>
                  <a:pt x="2493280" y="87382"/>
                </a:cubicBezTo>
                <a:lnTo>
                  <a:pt x="2493280" y="436911"/>
                </a:lnTo>
                <a:cubicBezTo>
                  <a:pt x="2493280" y="485171"/>
                  <a:pt x="2454157" y="524293"/>
                  <a:pt x="2405897" y="524293"/>
                </a:cubicBezTo>
                <a:lnTo>
                  <a:pt x="87383" y="524293"/>
                </a:lnTo>
                <a:cubicBezTo>
                  <a:pt x="39123" y="524293"/>
                  <a:pt x="0" y="485171"/>
                  <a:pt x="0" y="436911"/>
                </a:cubicBezTo>
                <a:close/>
                <a:moveTo>
                  <a:pt x="-1325586" y="1080711"/>
                </a:moveTo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" name="Freeform 158"/>
          <p:cNvSpPr/>
          <p:nvPr/>
        </p:nvSpPr>
        <p:spPr>
          <a:xfrm rot="0" flipH="0" flipV="1">
            <a:off x="2318915" y="5777289"/>
            <a:ext cx="2493279" cy="524293"/>
          </a:xfrm>
          <a:custGeom>
            <a:pathLst>
              <a:path w="2493279" h="524293">
                <a:moveTo>
                  <a:pt x="0" y="436910"/>
                </a:moveTo>
                <a:cubicBezTo>
                  <a:pt x="0" y="485170"/>
                  <a:pt x="39122" y="524293"/>
                  <a:pt x="87382" y="524293"/>
                </a:cubicBezTo>
                <a:lnTo>
                  <a:pt x="2405897" y="524293"/>
                </a:lnTo>
                <a:cubicBezTo>
                  <a:pt x="2454157" y="524293"/>
                  <a:pt x="2493279" y="485170"/>
                  <a:pt x="2493279" y="436910"/>
                </a:cubicBezTo>
                <a:lnTo>
                  <a:pt x="2493279" y="87382"/>
                </a:lnTo>
                <a:cubicBezTo>
                  <a:pt x="2493279" y="39122"/>
                  <a:pt x="2454157" y="0"/>
                  <a:pt x="2405897" y="0"/>
                </a:cubicBezTo>
                <a:lnTo>
                  <a:pt x="87382" y="0"/>
                </a:lnTo>
                <a:cubicBezTo>
                  <a:pt x="39122" y="0"/>
                  <a:pt x="0" y="39122"/>
                  <a:pt x="0" y="87382"/>
                </a:cubicBezTo>
                <a:close/>
                <a:moveTo>
                  <a:pt x="87382" y="524293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9" name="Picture 159"/>
          <p:cNvPicPr>
            <a:picLocks noChangeAspect="0" noChangeArrowheads="1"/>
          </p:cNvPicPr>
          <p:nvPr/>
        </p:nvPicPr>
        <p:blipFill>
          <a:blip r:embed="rId1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93996" y="2194053"/>
            <a:ext cx="2332736" cy="1860295"/>
          </a:xfrm>
          <a:prstGeom prst="rect">
            <a:avLst/>
          </a:prstGeom>
          <a:noFill/>
          <a:extLst/>
        </p:spPr>
      </p:pic>
      <p:pic>
        <p:nvPicPr>
          <p:cNvPr id="160" name="Picture 160"/>
          <p:cNvPicPr>
            <a:picLocks noChangeAspect="0" noChangeArrowheads="1"/>
          </p:cNvPicPr>
          <p:nvPr/>
        </p:nvPicPr>
        <p:blipFill>
          <a:blip r:embed="rId1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281676" y="2864612"/>
            <a:ext cx="1357376" cy="583184"/>
          </a:xfrm>
          <a:prstGeom prst="rect">
            <a:avLst/>
          </a:prstGeom>
          <a:noFill/>
          <a:extLst/>
        </p:spPr>
      </p:pic>
      <p:sp>
        <p:nvSpPr>
          <p:cNvPr id="161" name="Freeform 161"/>
          <p:cNvSpPr/>
          <p:nvPr/>
        </p:nvSpPr>
        <p:spPr>
          <a:xfrm rot="0" flipH="0" flipV="0">
            <a:off x="4868547" y="2244126"/>
            <a:ext cx="2184232" cy="1714513"/>
          </a:xfrm>
          <a:custGeom>
            <a:pathLst>
              <a:path w="2184232" h="1714513">
                <a:moveTo>
                  <a:pt x="0" y="285753"/>
                </a:moveTo>
                <a:cubicBezTo>
                  <a:pt x="0" y="127936"/>
                  <a:pt x="127935" y="0"/>
                  <a:pt x="285751" y="0"/>
                </a:cubicBezTo>
                <a:lnTo>
                  <a:pt x="1898481" y="0"/>
                </a:lnTo>
                <a:cubicBezTo>
                  <a:pt x="2056298" y="0"/>
                  <a:pt x="2184232" y="127936"/>
                  <a:pt x="2184232" y="285753"/>
                </a:cubicBezTo>
                <a:lnTo>
                  <a:pt x="2184232" y="1428762"/>
                </a:lnTo>
                <a:cubicBezTo>
                  <a:pt x="2184232" y="1586577"/>
                  <a:pt x="2056298" y="1714513"/>
                  <a:pt x="1898481" y="1714513"/>
                </a:cubicBezTo>
                <a:lnTo>
                  <a:pt x="285751" y="1714513"/>
                </a:lnTo>
                <a:cubicBezTo>
                  <a:pt x="127935" y="1714513"/>
                  <a:pt x="0" y="1586577"/>
                  <a:pt x="0" y="1428762"/>
                </a:cubicBezTo>
                <a:close/>
                <a:moveTo>
                  <a:pt x="-540426" y="4613874"/>
                </a:moveTo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" name="Freeform 162"/>
          <p:cNvSpPr/>
          <p:nvPr/>
        </p:nvSpPr>
        <p:spPr>
          <a:xfrm rot="0" flipH="0" flipV="1">
            <a:off x="4868547" y="2244126"/>
            <a:ext cx="2184233" cy="1714512"/>
          </a:xfrm>
          <a:custGeom>
            <a:pathLst>
              <a:path w="2184233" h="1714512">
                <a:moveTo>
                  <a:pt x="0" y="1428760"/>
                </a:moveTo>
                <a:cubicBezTo>
                  <a:pt x="0" y="1586576"/>
                  <a:pt x="127935" y="1714512"/>
                  <a:pt x="285751" y="1714512"/>
                </a:cubicBezTo>
                <a:lnTo>
                  <a:pt x="1898482" y="1714512"/>
                </a:lnTo>
                <a:cubicBezTo>
                  <a:pt x="2056298" y="1714512"/>
                  <a:pt x="2184233" y="1586576"/>
                  <a:pt x="2184233" y="1428760"/>
                </a:cubicBezTo>
                <a:lnTo>
                  <a:pt x="2184233" y="285752"/>
                </a:lnTo>
                <a:cubicBezTo>
                  <a:pt x="2184233" y="127935"/>
                  <a:pt x="2056298" y="0"/>
                  <a:pt x="1898482" y="0"/>
                </a:cubicBezTo>
                <a:lnTo>
                  <a:pt x="285751" y="0"/>
                </a:lnTo>
                <a:cubicBezTo>
                  <a:pt x="127935" y="0"/>
                  <a:pt x="0" y="127935"/>
                  <a:pt x="0" y="285752"/>
                </a:cubicBezTo>
                <a:close/>
                <a:moveTo>
                  <a:pt x="285751" y="1714512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3" name="Picture 163"/>
          <p:cNvPicPr>
            <a:picLocks noChangeAspect="0" noChangeArrowheads="1"/>
          </p:cNvPicPr>
          <p:nvPr/>
        </p:nvPicPr>
        <p:blipFill>
          <a:blip r:embed="rId1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93996" y="3961892"/>
            <a:ext cx="2332736" cy="671576"/>
          </a:xfrm>
          <a:prstGeom prst="rect">
            <a:avLst/>
          </a:prstGeom>
          <a:noFill/>
          <a:extLst/>
        </p:spPr>
      </p:pic>
      <p:pic>
        <p:nvPicPr>
          <p:cNvPr id="164" name="Picture 164"/>
          <p:cNvPicPr>
            <a:picLocks noChangeAspect="0" noChangeArrowheads="1"/>
          </p:cNvPicPr>
          <p:nvPr/>
        </p:nvPicPr>
        <p:blipFill>
          <a:blip r:embed="rId1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220715" y="4035045"/>
            <a:ext cx="1479296" cy="586232"/>
          </a:xfrm>
          <a:prstGeom prst="rect">
            <a:avLst/>
          </a:prstGeom>
          <a:noFill/>
          <a:extLst/>
        </p:spPr>
      </p:pic>
      <p:sp>
        <p:nvSpPr>
          <p:cNvPr id="165" name="Freeform 165"/>
          <p:cNvSpPr/>
          <p:nvPr/>
        </p:nvSpPr>
        <p:spPr>
          <a:xfrm rot="0" flipH="0" flipV="0">
            <a:off x="4868547" y="4012468"/>
            <a:ext cx="2184232" cy="524293"/>
          </a:xfrm>
          <a:custGeom>
            <a:pathLst>
              <a:path w="2184232" h="524293">
                <a:moveTo>
                  <a:pt x="0" y="87381"/>
                </a:moveTo>
                <a:cubicBezTo>
                  <a:pt x="0" y="39121"/>
                  <a:pt x="39121" y="0"/>
                  <a:pt x="87381" y="0"/>
                </a:cubicBezTo>
                <a:lnTo>
                  <a:pt x="2096851" y="0"/>
                </a:lnTo>
                <a:cubicBezTo>
                  <a:pt x="2145110" y="0"/>
                  <a:pt x="2184232" y="39121"/>
                  <a:pt x="2184232" y="87381"/>
                </a:cubicBezTo>
                <a:lnTo>
                  <a:pt x="2184232" y="436911"/>
                </a:lnTo>
                <a:cubicBezTo>
                  <a:pt x="2184232" y="485170"/>
                  <a:pt x="2145110" y="524293"/>
                  <a:pt x="2096851" y="524293"/>
                </a:cubicBezTo>
                <a:lnTo>
                  <a:pt x="87381" y="524293"/>
                </a:lnTo>
                <a:cubicBezTo>
                  <a:pt x="39121" y="524293"/>
                  <a:pt x="0" y="485170"/>
                  <a:pt x="0" y="436911"/>
                </a:cubicBezTo>
                <a:close/>
                <a:moveTo>
                  <a:pt x="-2110396" y="2845532"/>
                </a:moveTo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" name="Freeform 166"/>
          <p:cNvSpPr/>
          <p:nvPr/>
        </p:nvSpPr>
        <p:spPr>
          <a:xfrm rot="0" flipH="0" flipV="1">
            <a:off x="4868547" y="4012468"/>
            <a:ext cx="2184233" cy="524293"/>
          </a:xfrm>
          <a:custGeom>
            <a:pathLst>
              <a:path w="2184233" h="524293">
                <a:moveTo>
                  <a:pt x="0" y="436911"/>
                </a:moveTo>
                <a:cubicBezTo>
                  <a:pt x="0" y="485171"/>
                  <a:pt x="39121" y="524293"/>
                  <a:pt x="87381" y="524293"/>
                </a:cubicBezTo>
                <a:lnTo>
                  <a:pt x="2096852" y="524293"/>
                </a:lnTo>
                <a:cubicBezTo>
                  <a:pt x="2145111" y="524293"/>
                  <a:pt x="2184233" y="485171"/>
                  <a:pt x="2184233" y="436911"/>
                </a:cubicBezTo>
                <a:lnTo>
                  <a:pt x="2184233" y="87381"/>
                </a:lnTo>
                <a:cubicBezTo>
                  <a:pt x="2184233" y="39122"/>
                  <a:pt x="2145111" y="0"/>
                  <a:pt x="2096852" y="0"/>
                </a:cubicBezTo>
                <a:lnTo>
                  <a:pt x="87381" y="0"/>
                </a:lnTo>
                <a:cubicBezTo>
                  <a:pt x="39121" y="0"/>
                  <a:pt x="0" y="39122"/>
                  <a:pt x="0" y="87381"/>
                </a:cubicBezTo>
                <a:close/>
                <a:moveTo>
                  <a:pt x="87381" y="524293"/>
                </a:moveTo>
              </a:path>
            </a:pathLst>
          </a:custGeom>
          <a:noFill/>
          <a:ln w="38100" cap="flat" cmpd="sng">
            <a:solidFill>
              <a:srgbClr val="ED7D31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7" name="Picture 167"/>
          <p:cNvPicPr>
            <a:picLocks noChangeAspect="0" noChangeArrowheads="1"/>
          </p:cNvPicPr>
          <p:nvPr/>
        </p:nvPicPr>
        <p:blipFill>
          <a:blip r:embed="rId1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93996" y="4550156"/>
            <a:ext cx="2332736" cy="671576"/>
          </a:xfrm>
          <a:prstGeom prst="rect">
            <a:avLst/>
          </a:prstGeom>
          <a:noFill/>
          <a:extLst/>
        </p:spPr>
      </p:pic>
      <p:pic>
        <p:nvPicPr>
          <p:cNvPr id="168" name="Picture 168"/>
          <p:cNvPicPr>
            <a:picLocks noChangeAspect="0" noChangeArrowheads="1"/>
          </p:cNvPicPr>
          <p:nvPr/>
        </p:nvPicPr>
        <p:blipFill>
          <a:blip r:embed="rId1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318252" y="4626356"/>
            <a:ext cx="1284223" cy="583183"/>
          </a:xfrm>
          <a:prstGeom prst="rect">
            <a:avLst/>
          </a:prstGeom>
          <a:noFill/>
          <a:extLst/>
        </p:spPr>
      </p:pic>
      <p:sp>
        <p:nvSpPr>
          <p:cNvPr id="169" name="Freeform 169"/>
          <p:cNvSpPr/>
          <p:nvPr/>
        </p:nvSpPr>
        <p:spPr>
          <a:xfrm rot="0" flipH="0" flipV="0">
            <a:off x="4868547" y="4601523"/>
            <a:ext cx="2184235" cy="523124"/>
          </a:xfrm>
          <a:custGeom>
            <a:pathLst>
              <a:path w="2184235" h="523124">
                <a:moveTo>
                  <a:pt x="0" y="87188"/>
                </a:moveTo>
                <a:cubicBezTo>
                  <a:pt x="0" y="39036"/>
                  <a:pt x="39035" y="0"/>
                  <a:pt x="87187" y="0"/>
                </a:cubicBezTo>
                <a:lnTo>
                  <a:pt x="2097047" y="0"/>
                </a:lnTo>
                <a:cubicBezTo>
                  <a:pt x="2145199" y="0"/>
                  <a:pt x="2184235" y="39036"/>
                  <a:pt x="2184235" y="87188"/>
                </a:cubicBezTo>
                <a:lnTo>
                  <a:pt x="2184232" y="435936"/>
                </a:lnTo>
                <a:cubicBezTo>
                  <a:pt x="2184232" y="484088"/>
                  <a:pt x="2145198" y="523124"/>
                  <a:pt x="2097044" y="523124"/>
                </a:cubicBezTo>
                <a:lnTo>
                  <a:pt x="87187" y="523122"/>
                </a:lnTo>
                <a:cubicBezTo>
                  <a:pt x="39035" y="523122"/>
                  <a:pt x="0" y="484086"/>
                  <a:pt x="0" y="435934"/>
                </a:cubicBezTo>
                <a:close/>
                <a:moveTo>
                  <a:pt x="-2699258" y="2256477"/>
                </a:moveTo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" name="Freeform 170"/>
          <p:cNvSpPr/>
          <p:nvPr/>
        </p:nvSpPr>
        <p:spPr>
          <a:xfrm rot="0" flipH="0" flipV="1">
            <a:off x="4868547" y="4601523"/>
            <a:ext cx="2184235" cy="523123"/>
          </a:xfrm>
          <a:custGeom>
            <a:pathLst>
              <a:path w="2184235" h="523123">
                <a:moveTo>
                  <a:pt x="0" y="435935"/>
                </a:moveTo>
                <a:cubicBezTo>
                  <a:pt x="0" y="484088"/>
                  <a:pt x="39035" y="523123"/>
                  <a:pt x="87187" y="523123"/>
                </a:cubicBezTo>
                <a:lnTo>
                  <a:pt x="2097048" y="523123"/>
                </a:lnTo>
                <a:cubicBezTo>
                  <a:pt x="2145200" y="523123"/>
                  <a:pt x="2184235" y="484088"/>
                  <a:pt x="2184235" y="435935"/>
                </a:cubicBezTo>
                <a:lnTo>
                  <a:pt x="2184233" y="87188"/>
                </a:lnTo>
                <a:cubicBezTo>
                  <a:pt x="2184233" y="39035"/>
                  <a:pt x="2145198" y="0"/>
                  <a:pt x="2097045" y="0"/>
                </a:cubicBezTo>
                <a:lnTo>
                  <a:pt x="87187" y="2"/>
                </a:lnTo>
                <a:cubicBezTo>
                  <a:pt x="39035" y="2"/>
                  <a:pt x="0" y="39037"/>
                  <a:pt x="0" y="87190"/>
                </a:cubicBezTo>
                <a:close/>
                <a:moveTo>
                  <a:pt x="87188" y="523123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1" name="Picture 171"/>
          <p:cNvPicPr>
            <a:picLocks noChangeAspect="0" noChangeArrowheads="1"/>
          </p:cNvPicPr>
          <p:nvPr/>
        </p:nvPicPr>
        <p:blipFill>
          <a:blip r:embed="rId1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93996" y="5123180"/>
            <a:ext cx="2332736" cy="1275079"/>
          </a:xfrm>
          <a:prstGeom prst="rect">
            <a:avLst/>
          </a:prstGeom>
          <a:noFill/>
          <a:extLst/>
        </p:spPr>
      </p:pic>
      <p:pic>
        <p:nvPicPr>
          <p:cNvPr id="172" name="Picture 172"/>
          <p:cNvPicPr>
            <a:picLocks noChangeAspect="0" noChangeArrowheads="1"/>
          </p:cNvPicPr>
          <p:nvPr/>
        </p:nvPicPr>
        <p:blipFill>
          <a:blip r:embed="rId1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912867" y="5498084"/>
            <a:ext cx="2098039" cy="586231"/>
          </a:xfrm>
          <a:prstGeom prst="rect">
            <a:avLst/>
          </a:prstGeom>
          <a:noFill/>
          <a:extLst/>
        </p:spPr>
      </p:pic>
      <p:sp>
        <p:nvSpPr>
          <p:cNvPr id="173" name="Freeform 173"/>
          <p:cNvSpPr/>
          <p:nvPr/>
        </p:nvSpPr>
        <p:spPr>
          <a:xfrm rot="0" flipH="0" flipV="0">
            <a:off x="4868547" y="5173085"/>
            <a:ext cx="2184232" cy="1128499"/>
          </a:xfrm>
          <a:custGeom>
            <a:pathLst>
              <a:path w="2184232" h="1128499">
                <a:moveTo>
                  <a:pt x="0" y="188083"/>
                </a:moveTo>
                <a:cubicBezTo>
                  <a:pt x="0" y="84207"/>
                  <a:pt x="84206" y="0"/>
                  <a:pt x="188082" y="0"/>
                </a:cubicBezTo>
                <a:lnTo>
                  <a:pt x="1996151" y="0"/>
                </a:lnTo>
                <a:cubicBezTo>
                  <a:pt x="2100025" y="0"/>
                  <a:pt x="2184232" y="84207"/>
                  <a:pt x="2184232" y="188083"/>
                </a:cubicBezTo>
                <a:lnTo>
                  <a:pt x="2184232" y="940416"/>
                </a:lnTo>
                <a:cubicBezTo>
                  <a:pt x="2184232" y="1044291"/>
                  <a:pt x="2100025" y="1128499"/>
                  <a:pt x="1996151" y="1128499"/>
                </a:cubicBezTo>
                <a:lnTo>
                  <a:pt x="188082" y="1128499"/>
                </a:lnTo>
                <a:cubicBezTo>
                  <a:pt x="84206" y="1128499"/>
                  <a:pt x="0" y="1044291"/>
                  <a:pt x="0" y="940416"/>
                </a:cubicBezTo>
                <a:close/>
                <a:moveTo>
                  <a:pt x="-3371715" y="1684915"/>
                </a:moveTo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" name="Freeform 174"/>
          <p:cNvSpPr/>
          <p:nvPr/>
        </p:nvSpPr>
        <p:spPr>
          <a:xfrm rot="0" flipH="0" flipV="1">
            <a:off x="4868547" y="5173085"/>
            <a:ext cx="2184233" cy="1128498"/>
          </a:xfrm>
          <a:custGeom>
            <a:pathLst>
              <a:path w="2184233" h="1128498">
                <a:moveTo>
                  <a:pt x="0" y="940415"/>
                </a:moveTo>
                <a:cubicBezTo>
                  <a:pt x="0" y="1044290"/>
                  <a:pt x="84207" y="1128498"/>
                  <a:pt x="188081" y="1128498"/>
                </a:cubicBezTo>
                <a:lnTo>
                  <a:pt x="1996151" y="1128498"/>
                </a:lnTo>
                <a:cubicBezTo>
                  <a:pt x="2100026" y="1128498"/>
                  <a:pt x="2184233" y="1044290"/>
                  <a:pt x="2184233" y="940415"/>
                </a:cubicBezTo>
                <a:lnTo>
                  <a:pt x="2184233" y="188082"/>
                </a:lnTo>
                <a:cubicBezTo>
                  <a:pt x="2184233" y="84207"/>
                  <a:pt x="2100026" y="0"/>
                  <a:pt x="1996151" y="0"/>
                </a:cubicBezTo>
                <a:lnTo>
                  <a:pt x="188081" y="0"/>
                </a:lnTo>
                <a:cubicBezTo>
                  <a:pt x="84207" y="0"/>
                  <a:pt x="0" y="84207"/>
                  <a:pt x="0" y="188082"/>
                </a:cubicBezTo>
                <a:close/>
                <a:moveTo>
                  <a:pt x="188082" y="1128498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5" name="Picture 175"/>
          <p:cNvPicPr>
            <a:picLocks noChangeAspect="0" noChangeArrowheads="1"/>
          </p:cNvPicPr>
          <p:nvPr/>
        </p:nvPicPr>
        <p:blipFill>
          <a:blip r:embed="rId1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305547" y="5138420"/>
            <a:ext cx="2640583" cy="671575"/>
          </a:xfrm>
          <a:prstGeom prst="rect">
            <a:avLst/>
          </a:prstGeom>
          <a:noFill/>
          <a:extLst/>
        </p:spPr>
      </p:pic>
      <p:pic>
        <p:nvPicPr>
          <p:cNvPr id="176" name="Picture 176"/>
          <p:cNvPicPr>
            <a:picLocks noChangeAspect="0" noChangeArrowheads="1"/>
          </p:cNvPicPr>
          <p:nvPr/>
        </p:nvPicPr>
        <p:blipFill>
          <a:blip r:embed="rId1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302500" y="5211572"/>
            <a:ext cx="1738376" cy="586232"/>
          </a:xfrm>
          <a:prstGeom prst="rect">
            <a:avLst/>
          </a:prstGeom>
          <a:noFill/>
          <a:extLst/>
        </p:spPr>
      </p:pic>
      <p:sp>
        <p:nvSpPr>
          <p:cNvPr id="177" name="Freeform 177"/>
          <p:cNvSpPr/>
          <p:nvPr/>
        </p:nvSpPr>
        <p:spPr>
          <a:xfrm rot="0" flipH="0" flipV="0">
            <a:off x="7379804" y="5189407"/>
            <a:ext cx="2493280" cy="523121"/>
          </a:xfrm>
          <a:custGeom>
            <a:pathLst>
              <a:path w="2493280" h="523121">
                <a:moveTo>
                  <a:pt x="0" y="87187"/>
                </a:moveTo>
                <a:cubicBezTo>
                  <a:pt x="0" y="39035"/>
                  <a:pt x="39035" y="0"/>
                  <a:pt x="87186" y="0"/>
                </a:cubicBezTo>
                <a:lnTo>
                  <a:pt x="2406093" y="0"/>
                </a:lnTo>
                <a:cubicBezTo>
                  <a:pt x="2454245" y="0"/>
                  <a:pt x="2493280" y="39035"/>
                  <a:pt x="2493280" y="87187"/>
                </a:cubicBezTo>
                <a:lnTo>
                  <a:pt x="2493280" y="435936"/>
                </a:lnTo>
                <a:cubicBezTo>
                  <a:pt x="2493280" y="484087"/>
                  <a:pt x="2454245" y="523121"/>
                  <a:pt x="2406093" y="523121"/>
                </a:cubicBezTo>
                <a:lnTo>
                  <a:pt x="87186" y="523121"/>
                </a:lnTo>
                <a:cubicBezTo>
                  <a:pt x="39035" y="523121"/>
                  <a:pt x="0" y="484087"/>
                  <a:pt x="0" y="435936"/>
                </a:cubicBezTo>
                <a:close/>
                <a:moveTo>
                  <a:pt x="-5798398" y="1668593"/>
                </a:moveTo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" name="Freeform 178"/>
          <p:cNvSpPr/>
          <p:nvPr/>
        </p:nvSpPr>
        <p:spPr>
          <a:xfrm rot="0" flipH="0" flipV="1">
            <a:off x="7379804" y="5189407"/>
            <a:ext cx="2493279" cy="523121"/>
          </a:xfrm>
          <a:custGeom>
            <a:pathLst>
              <a:path w="2493279" h="523121">
                <a:moveTo>
                  <a:pt x="0" y="435935"/>
                </a:moveTo>
                <a:cubicBezTo>
                  <a:pt x="0" y="484086"/>
                  <a:pt x="39034" y="523121"/>
                  <a:pt x="87185" y="523121"/>
                </a:cubicBezTo>
                <a:lnTo>
                  <a:pt x="2406093" y="523121"/>
                </a:lnTo>
                <a:cubicBezTo>
                  <a:pt x="2454245" y="523121"/>
                  <a:pt x="2493279" y="484086"/>
                  <a:pt x="2493279" y="435935"/>
                </a:cubicBezTo>
                <a:lnTo>
                  <a:pt x="2493279" y="87185"/>
                </a:lnTo>
                <a:cubicBezTo>
                  <a:pt x="2493279" y="39034"/>
                  <a:pt x="2454245" y="0"/>
                  <a:pt x="2406093" y="0"/>
                </a:cubicBezTo>
                <a:lnTo>
                  <a:pt x="87185" y="0"/>
                </a:lnTo>
                <a:cubicBezTo>
                  <a:pt x="39034" y="0"/>
                  <a:pt x="0" y="39034"/>
                  <a:pt x="0" y="87185"/>
                </a:cubicBezTo>
                <a:close/>
                <a:moveTo>
                  <a:pt x="87185" y="523121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9" name="Picture 179"/>
          <p:cNvPicPr>
            <a:picLocks noChangeAspect="0" noChangeArrowheads="1"/>
          </p:cNvPicPr>
          <p:nvPr/>
        </p:nvPicPr>
        <p:blipFill>
          <a:blip r:embed="rId1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305547" y="4550156"/>
            <a:ext cx="2640583" cy="671576"/>
          </a:xfrm>
          <a:prstGeom prst="rect">
            <a:avLst/>
          </a:prstGeom>
          <a:noFill/>
          <a:extLst/>
        </p:spPr>
      </p:pic>
      <p:pic>
        <p:nvPicPr>
          <p:cNvPr id="180" name="Picture 180"/>
          <p:cNvPicPr>
            <a:picLocks noChangeAspect="0" noChangeArrowheads="1"/>
          </p:cNvPicPr>
          <p:nvPr/>
        </p:nvPicPr>
        <p:blipFill>
          <a:blip r:embed="rId1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302500" y="4626356"/>
            <a:ext cx="1442719" cy="583183"/>
          </a:xfrm>
          <a:prstGeom prst="rect">
            <a:avLst/>
          </a:prstGeom>
          <a:noFill/>
          <a:extLst/>
        </p:spPr>
      </p:pic>
      <p:sp>
        <p:nvSpPr>
          <p:cNvPr id="181" name="Freeform 181"/>
          <p:cNvSpPr/>
          <p:nvPr/>
        </p:nvSpPr>
        <p:spPr>
          <a:xfrm rot="0" flipH="0" flipV="0">
            <a:off x="7379804" y="4601523"/>
            <a:ext cx="2493280" cy="523122"/>
          </a:xfrm>
          <a:custGeom>
            <a:pathLst>
              <a:path w="2493280" h="523122">
                <a:moveTo>
                  <a:pt x="0" y="87187"/>
                </a:moveTo>
                <a:cubicBezTo>
                  <a:pt x="0" y="39035"/>
                  <a:pt x="39035" y="0"/>
                  <a:pt x="87186" y="0"/>
                </a:cubicBezTo>
                <a:lnTo>
                  <a:pt x="2406093" y="0"/>
                </a:lnTo>
                <a:cubicBezTo>
                  <a:pt x="2454245" y="0"/>
                  <a:pt x="2493280" y="39035"/>
                  <a:pt x="2493280" y="87187"/>
                </a:cubicBezTo>
                <a:lnTo>
                  <a:pt x="2493280" y="435935"/>
                </a:lnTo>
                <a:cubicBezTo>
                  <a:pt x="2493280" y="484087"/>
                  <a:pt x="2454245" y="523122"/>
                  <a:pt x="2406093" y="523122"/>
                </a:cubicBezTo>
                <a:lnTo>
                  <a:pt x="87186" y="523122"/>
                </a:lnTo>
                <a:cubicBezTo>
                  <a:pt x="39035" y="523122"/>
                  <a:pt x="0" y="484087"/>
                  <a:pt x="0" y="435935"/>
                </a:cubicBezTo>
                <a:close/>
                <a:moveTo>
                  <a:pt x="-5210514" y="2256477"/>
                </a:moveTo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" name="Freeform 182"/>
          <p:cNvSpPr/>
          <p:nvPr/>
        </p:nvSpPr>
        <p:spPr>
          <a:xfrm rot="0" flipH="0" flipV="1">
            <a:off x="7379804" y="4601523"/>
            <a:ext cx="2493279" cy="523121"/>
          </a:xfrm>
          <a:custGeom>
            <a:pathLst>
              <a:path w="2493279" h="523121">
                <a:moveTo>
                  <a:pt x="0" y="435935"/>
                </a:moveTo>
                <a:cubicBezTo>
                  <a:pt x="0" y="484086"/>
                  <a:pt x="39034" y="523121"/>
                  <a:pt x="87185" y="523121"/>
                </a:cubicBezTo>
                <a:lnTo>
                  <a:pt x="2406093" y="523121"/>
                </a:lnTo>
                <a:cubicBezTo>
                  <a:pt x="2454245" y="523121"/>
                  <a:pt x="2493279" y="484086"/>
                  <a:pt x="2493279" y="435935"/>
                </a:cubicBezTo>
                <a:lnTo>
                  <a:pt x="2493279" y="87185"/>
                </a:lnTo>
                <a:cubicBezTo>
                  <a:pt x="2493279" y="39034"/>
                  <a:pt x="2454245" y="0"/>
                  <a:pt x="2406093" y="0"/>
                </a:cubicBezTo>
                <a:lnTo>
                  <a:pt x="87185" y="0"/>
                </a:lnTo>
                <a:cubicBezTo>
                  <a:pt x="39034" y="0"/>
                  <a:pt x="0" y="39034"/>
                  <a:pt x="0" y="87185"/>
                </a:cubicBezTo>
                <a:close/>
                <a:moveTo>
                  <a:pt x="87185" y="523121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3" name="Picture 183"/>
          <p:cNvPicPr>
            <a:picLocks noChangeAspect="0" noChangeArrowheads="1"/>
          </p:cNvPicPr>
          <p:nvPr/>
        </p:nvPicPr>
        <p:blipFill>
          <a:blip r:embed="rId1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305547" y="3961892"/>
            <a:ext cx="2640583" cy="671576"/>
          </a:xfrm>
          <a:prstGeom prst="rect">
            <a:avLst/>
          </a:prstGeom>
          <a:noFill/>
          <a:extLst/>
        </p:spPr>
      </p:pic>
      <p:pic>
        <p:nvPicPr>
          <p:cNvPr id="184" name="Picture 184"/>
          <p:cNvPicPr>
            <a:picLocks noChangeAspect="0" noChangeArrowheads="1"/>
          </p:cNvPicPr>
          <p:nvPr/>
        </p:nvPicPr>
        <p:blipFill>
          <a:blip r:embed="rId1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302500" y="4038093"/>
            <a:ext cx="854456" cy="583183"/>
          </a:xfrm>
          <a:prstGeom prst="rect">
            <a:avLst/>
          </a:prstGeom>
          <a:noFill/>
          <a:extLst/>
        </p:spPr>
      </p:pic>
      <p:sp>
        <p:nvSpPr>
          <p:cNvPr id="185" name="Freeform 185"/>
          <p:cNvSpPr/>
          <p:nvPr/>
        </p:nvSpPr>
        <p:spPr>
          <a:xfrm rot="0" flipH="0" flipV="0">
            <a:off x="7379804" y="4013640"/>
            <a:ext cx="2493280" cy="523121"/>
          </a:xfrm>
          <a:custGeom>
            <a:pathLst>
              <a:path w="2493280" h="523121">
                <a:moveTo>
                  <a:pt x="0" y="87185"/>
                </a:moveTo>
                <a:cubicBezTo>
                  <a:pt x="0" y="39033"/>
                  <a:pt x="39035" y="0"/>
                  <a:pt x="87186" y="0"/>
                </a:cubicBezTo>
                <a:lnTo>
                  <a:pt x="2406093" y="0"/>
                </a:lnTo>
                <a:cubicBezTo>
                  <a:pt x="2454245" y="0"/>
                  <a:pt x="2493280" y="39033"/>
                  <a:pt x="2493280" y="87185"/>
                </a:cubicBezTo>
                <a:lnTo>
                  <a:pt x="2493280" y="435934"/>
                </a:lnTo>
                <a:cubicBezTo>
                  <a:pt x="2493280" y="484086"/>
                  <a:pt x="2454245" y="523121"/>
                  <a:pt x="2406093" y="523121"/>
                </a:cubicBezTo>
                <a:lnTo>
                  <a:pt x="87186" y="523121"/>
                </a:lnTo>
                <a:cubicBezTo>
                  <a:pt x="39035" y="523121"/>
                  <a:pt x="0" y="484086"/>
                  <a:pt x="0" y="435934"/>
                </a:cubicBezTo>
                <a:close/>
                <a:moveTo>
                  <a:pt x="-4622629" y="2844360"/>
                </a:moveTo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" name="Freeform 186"/>
          <p:cNvSpPr/>
          <p:nvPr/>
        </p:nvSpPr>
        <p:spPr>
          <a:xfrm rot="0" flipH="0" flipV="1">
            <a:off x="7379804" y="4013640"/>
            <a:ext cx="2493279" cy="523121"/>
          </a:xfrm>
          <a:custGeom>
            <a:pathLst>
              <a:path w="2493279" h="523121">
                <a:moveTo>
                  <a:pt x="0" y="435935"/>
                </a:moveTo>
                <a:cubicBezTo>
                  <a:pt x="0" y="484086"/>
                  <a:pt x="39034" y="523121"/>
                  <a:pt x="87185" y="523121"/>
                </a:cubicBezTo>
                <a:lnTo>
                  <a:pt x="2406093" y="523121"/>
                </a:lnTo>
                <a:cubicBezTo>
                  <a:pt x="2454245" y="523121"/>
                  <a:pt x="2493279" y="484086"/>
                  <a:pt x="2493279" y="435935"/>
                </a:cubicBezTo>
                <a:lnTo>
                  <a:pt x="2493279" y="87185"/>
                </a:lnTo>
                <a:cubicBezTo>
                  <a:pt x="2493279" y="39034"/>
                  <a:pt x="2454245" y="0"/>
                  <a:pt x="2406093" y="0"/>
                </a:cubicBezTo>
                <a:lnTo>
                  <a:pt x="87185" y="0"/>
                </a:lnTo>
                <a:cubicBezTo>
                  <a:pt x="39034" y="0"/>
                  <a:pt x="0" y="39034"/>
                  <a:pt x="0" y="87185"/>
                </a:cubicBezTo>
                <a:close/>
                <a:moveTo>
                  <a:pt x="87185" y="523121"/>
                </a:moveTo>
              </a:path>
            </a:pathLst>
          </a:custGeom>
          <a:noFill/>
          <a:ln w="38100" cap="flat" cmpd="sng">
            <a:solidFill>
              <a:srgbClr val="ED7D31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" name="Rectangle 187"/>
          <p:cNvSpPr/>
          <p:nvPr/>
        </p:nvSpPr>
        <p:spPr>
          <a:xfrm rot="0" flipH="0" flipV="0">
            <a:off x="597673" y="870205"/>
            <a:ext cx="5333633" cy="6554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Pu</a:t>
            </a:r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in</a:t>
            </a:r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 recapitulare</a:t>
            </a:r>
          </a:p>
        </p:txBody>
      </p:sp>
      <p:sp>
        <p:nvSpPr>
          <p:cNvPr id="188" name="Rectangle 188"/>
          <p:cNvSpPr/>
          <p:nvPr/>
        </p:nvSpPr>
        <p:spPr>
          <a:xfrm rot="0" flipH="0" flipV="0">
            <a:off x="597673" y="6444997"/>
            <a:ext cx="11046980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953864" algn="l"/>
                <a:tab pos="10953864" algn="l"/>
              </a:tabLst>
            </a:pPr>
            <a:r>
              <a:rPr lang="en-US" sz="1200" baseline="0" b="0" i="0" dirty="0" spc="0">
                <a:solidFill>
                  <a:srgbClr val="898989"/>
                </a:solidFill>
                <a:latin typeface="Arial" pitchFamily="0" charset="1"/>
              </a:rPr>
              <a:t>11/8/23	4	</a:t>
            </a:r>
          </a:p>
        </p:txBody>
      </p:sp>
      <p:sp>
        <p:nvSpPr>
          <p:cNvPr id="189" name="Rectangle 189"/>
          <p:cNvSpPr/>
          <p:nvPr/>
        </p:nvSpPr>
        <p:spPr>
          <a:xfrm rot="0" flipH="0" flipV="0">
            <a:off x="2436007" y="2367078"/>
            <a:ext cx="1195511" cy="2791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000000"/>
                </a:solidFill>
                <a:latin typeface="Calibri" pitchFamily="0" charset="1"/>
              </a:rPr>
              <a:t>7. 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Aplica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ie</a:t>
            </a:r>
          </a:p>
        </p:txBody>
      </p:sp>
      <p:sp>
        <p:nvSpPr>
          <p:cNvPr id="190" name="Rectangle 190"/>
          <p:cNvSpPr/>
          <p:nvPr/>
        </p:nvSpPr>
        <p:spPr>
          <a:xfrm rot="0" flipH="0" flipV="0">
            <a:off x="2435948" y="3551683"/>
            <a:ext cx="1144988" cy="2681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5. Sesiune</a:t>
            </a:r>
          </a:p>
        </p:txBody>
      </p:sp>
      <p:sp>
        <p:nvSpPr>
          <p:cNvPr id="191" name="Rectangle 191"/>
          <p:cNvSpPr/>
          <p:nvPr/>
        </p:nvSpPr>
        <p:spPr>
          <a:xfrm rot="0" flipH="0" flipV="0">
            <a:off x="2435948" y="2958389"/>
            <a:ext cx="1436982" cy="2791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000000"/>
                </a:solidFill>
                <a:latin typeface="Calibri" pitchFamily="0" charset="1"/>
              </a:rPr>
              <a:t>6. 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Prezentare</a:t>
            </a:r>
          </a:p>
        </p:txBody>
      </p:sp>
      <p:sp>
        <p:nvSpPr>
          <p:cNvPr id="192" name="Rectangle 192"/>
          <p:cNvSpPr/>
          <p:nvPr/>
        </p:nvSpPr>
        <p:spPr>
          <a:xfrm rot="0" flipH="0" flipV="0">
            <a:off x="2435891" y="4134917"/>
            <a:ext cx="2182763" cy="20379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57"/>
            <a:r>
              <a:rPr lang="en-US" sz="1800" baseline="0" b="0" i="0" dirty="0" spc="0">
                <a:solidFill>
                  <a:srgbClr val="000000"/>
                </a:solidFill>
                <a:latin typeface="Calibri" pitchFamily="0" charset="1"/>
              </a:rPr>
              <a:t>4. 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Transport</a:t>
            </a:r>
          </a:p>
          <a:p>
            <a:pPr marL="0">
              <a:lnSpc>
                <a:spcPts val="4632"/>
              </a:lnSpc>
            </a:pPr>
            <a:r>
              <a:rPr lang="en-US" sz="1800" baseline="0" b="0" i="0" dirty="0" spc="0">
                <a:solidFill>
                  <a:srgbClr val="000000"/>
                </a:solidFill>
                <a:latin typeface="Calibri" pitchFamily="0" charset="1"/>
              </a:rPr>
              <a:t>3. 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Re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ea</a:t>
            </a:r>
          </a:p>
          <a:p>
            <a:pPr marL="0">
              <a:lnSpc>
                <a:spcPts val="4585"/>
              </a:lnSpc>
            </a:pP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2. Leg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tur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 de date</a:t>
            </a:r>
          </a:p>
          <a:p>
            <a:pPr marL="57">
              <a:lnSpc>
                <a:spcPts val="4632"/>
              </a:lnSpc>
            </a:pP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1. Fizic</a:t>
            </a:r>
          </a:p>
        </p:txBody>
      </p:sp>
      <p:sp>
        <p:nvSpPr>
          <p:cNvPr id="193" name="Rectangle 193"/>
          <p:cNvSpPr/>
          <p:nvPr/>
        </p:nvSpPr>
        <p:spPr>
          <a:xfrm rot="0" flipH="0" flipV="0">
            <a:off x="5475682" y="2966467"/>
            <a:ext cx="970086" cy="2681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Aplica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ie</a:t>
            </a:r>
          </a:p>
        </p:txBody>
      </p:sp>
      <p:sp>
        <p:nvSpPr>
          <p:cNvPr id="194" name="Rectangle 194"/>
          <p:cNvSpPr/>
          <p:nvPr/>
        </p:nvSpPr>
        <p:spPr>
          <a:xfrm rot="0" flipH="0" flipV="0">
            <a:off x="5414563" y="4139947"/>
            <a:ext cx="1093073" cy="8564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Transport</a:t>
            </a:r>
          </a:p>
          <a:p>
            <a:pPr marL="96836">
              <a:lnSpc>
                <a:spcPts val="4632"/>
              </a:lnSpc>
            </a:pP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Internet</a:t>
            </a:r>
          </a:p>
        </p:txBody>
      </p:sp>
      <p:sp>
        <p:nvSpPr>
          <p:cNvPr id="195" name="Rectangle 195"/>
          <p:cNvSpPr/>
          <p:nvPr/>
        </p:nvSpPr>
        <p:spPr>
          <a:xfrm rot="0" flipH="0" flipV="0">
            <a:off x="5105793" y="5602987"/>
            <a:ext cx="1709950" cy="2681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Acces la mediu</a:t>
            </a:r>
          </a:p>
        </p:txBody>
      </p:sp>
      <p:sp>
        <p:nvSpPr>
          <p:cNvPr id="196" name="Rectangle 196"/>
          <p:cNvSpPr/>
          <p:nvPr/>
        </p:nvSpPr>
        <p:spPr>
          <a:xfrm rot="0" flipH="0" flipV="0">
            <a:off x="3305997" y="1834897"/>
            <a:ext cx="3142861" cy="35752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089777" algn="l"/>
              </a:tabLst>
            </a:pPr>
            <a:r>
              <a:rPr lang="en-US" sz="2400" baseline="0" b="1" i="0" dirty="0" spc="0">
                <a:solidFill>
                  <a:srgbClr val="000000"/>
                </a:solidFill>
                <a:latin typeface="Arial" pitchFamily="0" charset="1"/>
              </a:rPr>
              <a:t>OSI	TCP/IP</a:t>
            </a:r>
          </a:p>
        </p:txBody>
      </p:sp>
      <p:sp>
        <p:nvSpPr>
          <p:cNvPr id="197" name="Rectangle 197"/>
          <p:cNvSpPr/>
          <p:nvPr/>
        </p:nvSpPr>
        <p:spPr>
          <a:xfrm rot="0" flipH="0" flipV="0">
            <a:off x="7496781" y="5316474"/>
            <a:ext cx="1350865" cy="2681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Adres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 MAC</a:t>
            </a:r>
          </a:p>
        </p:txBody>
      </p:sp>
      <p:sp>
        <p:nvSpPr>
          <p:cNvPr id="198" name="Rectangle 198"/>
          <p:cNvSpPr/>
          <p:nvPr/>
        </p:nvSpPr>
        <p:spPr>
          <a:xfrm rot="0" flipH="0" flipV="0">
            <a:off x="7496781" y="4728211"/>
            <a:ext cx="1055583" cy="2681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Adres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 IP</a:t>
            </a:r>
          </a:p>
        </p:txBody>
      </p:sp>
      <p:sp>
        <p:nvSpPr>
          <p:cNvPr id="199" name="Rectangle 199"/>
          <p:cNvSpPr/>
          <p:nvPr/>
        </p:nvSpPr>
        <p:spPr>
          <a:xfrm rot="0" flipH="0" flipV="0">
            <a:off x="7496781" y="4139947"/>
            <a:ext cx="465726" cy="2681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Port</a:t>
            </a:r>
          </a:p>
        </p:txBody>
      </p:sp>
      <p:sp>
        <p:nvSpPr>
          <p:cNvPr id="200" name="Rectangle 200"/>
          <p:cNvSpPr/>
          <p:nvPr/>
        </p:nvSpPr>
        <p:spPr>
          <a:xfrm rot="0" flipH="0" flipV="0">
            <a:off x="7950961" y="1834897"/>
            <a:ext cx="1351086" cy="35752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aseline="0" b="1" i="0" dirty="0" spc="0">
                <a:solidFill>
                  <a:srgbClr val="000000"/>
                </a:solidFill>
                <a:latin typeface="Arial" pitchFamily="0" charset="1"/>
              </a:rPr>
              <a:t>Adresare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004" name="Freeform 1004"/>
          <p:cNvSpPr/>
          <p:nvPr/>
        </p:nvSpPr>
        <p:spPr>
          <a:xfrm rot="0" flipH="0" flipV="0">
            <a:off x="0" y="0"/>
            <a:ext cx="12188952" cy="6858000"/>
          </a:xfrm>
          <a:custGeom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5" name="Freeform 1005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06" name="Picture 102"/>
          <p:cNvPicPr>
            <a:picLocks noChangeAspect="0" noChangeArrowheads="1"/>
          </p:cNvPicPr>
          <p:nvPr/>
        </p:nvPicPr>
        <p:blipFill>
          <a:blip r:embed="rId10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099495" y="809975"/>
            <a:ext cx="642256" cy="769786"/>
          </a:xfrm>
          <a:prstGeom prst="rect">
            <a:avLst/>
          </a:prstGeom>
          <a:noFill/>
          <a:extLst/>
        </p:spPr>
      </p:pic>
      <p:pic>
        <p:nvPicPr>
          <p:cNvPr id="1007" name="Picture 103"/>
          <p:cNvPicPr>
            <a:picLocks noChangeAspect="0" noChangeArrowheads="1"/>
          </p:cNvPicPr>
          <p:nvPr/>
        </p:nvPicPr>
        <p:blipFill>
          <a:blip r:embed="rId10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6233" y="1"/>
            <a:ext cx="995995" cy="471588"/>
          </a:xfrm>
          <a:prstGeom prst="rect">
            <a:avLst/>
          </a:prstGeom>
          <a:noFill/>
          <a:extLst/>
        </p:spPr>
      </p:pic>
      <p:sp>
        <p:nvSpPr>
          <p:cNvPr id="1008" name="Freeform 1008"/>
          <p:cNvSpPr/>
          <p:nvPr/>
        </p:nvSpPr>
        <p:spPr>
          <a:xfrm rot="0" flipH="0" flipV="0">
            <a:off x="6200034" y="1560927"/>
            <a:ext cx="1852016" cy="864095"/>
          </a:xfrm>
          <a:custGeom>
            <a:pathLst>
              <a:path w="1852016" h="864095">
                <a:moveTo>
                  <a:pt x="0" y="432048"/>
                </a:moveTo>
                <a:cubicBezTo>
                  <a:pt x="0" y="193434"/>
                  <a:pt x="414588" y="0"/>
                  <a:pt x="926008" y="0"/>
                </a:cubicBezTo>
                <a:cubicBezTo>
                  <a:pt x="1437428" y="0"/>
                  <a:pt x="1852016" y="193434"/>
                  <a:pt x="1852016" y="432048"/>
                </a:cubicBezTo>
                <a:cubicBezTo>
                  <a:pt x="1852016" y="670661"/>
                  <a:pt x="1437428" y="864095"/>
                  <a:pt x="926008" y="864095"/>
                </a:cubicBezTo>
                <a:cubicBezTo>
                  <a:pt x="414588" y="864095"/>
                  <a:pt x="0" y="670661"/>
                  <a:pt x="0" y="432048"/>
                </a:cubicBezTo>
                <a:close/>
                <a:moveTo>
                  <a:pt x="-1335009" y="5297073"/>
                </a:moveTo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9" name="Freeform 1009"/>
          <p:cNvSpPr/>
          <p:nvPr/>
        </p:nvSpPr>
        <p:spPr>
          <a:xfrm rot="0" flipH="0" flipV="1">
            <a:off x="6200034" y="1560927"/>
            <a:ext cx="1852015" cy="864096"/>
          </a:xfrm>
          <a:custGeom>
            <a:pathLst>
              <a:path w="1852015" h="864096">
                <a:moveTo>
                  <a:pt x="0" y="432048"/>
                </a:moveTo>
                <a:cubicBezTo>
                  <a:pt x="0" y="670661"/>
                  <a:pt x="414587" y="864096"/>
                  <a:pt x="926007" y="864096"/>
                </a:cubicBezTo>
                <a:cubicBezTo>
                  <a:pt x="1437427" y="864096"/>
                  <a:pt x="1852015" y="670661"/>
                  <a:pt x="1852015" y="432048"/>
                </a:cubicBezTo>
                <a:cubicBezTo>
                  <a:pt x="1852015" y="193434"/>
                  <a:pt x="1437427" y="0"/>
                  <a:pt x="926007" y="0"/>
                </a:cubicBezTo>
                <a:cubicBezTo>
                  <a:pt x="414587" y="0"/>
                  <a:pt x="0" y="193434"/>
                  <a:pt x="0" y="432048"/>
                </a:cubicBezTo>
                <a:close/>
                <a:moveTo>
                  <a:pt x="432048" y="864096"/>
                </a:move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0" name="Freeform 1010"/>
          <p:cNvSpPr/>
          <p:nvPr/>
        </p:nvSpPr>
        <p:spPr>
          <a:xfrm rot="0" flipH="0" flipV="0">
            <a:off x="4116699" y="1546998"/>
            <a:ext cx="1796092" cy="864095"/>
          </a:xfrm>
          <a:custGeom>
            <a:pathLst>
              <a:path w="1796092" h="864095">
                <a:moveTo>
                  <a:pt x="0" y="432047"/>
                </a:moveTo>
                <a:cubicBezTo>
                  <a:pt x="0" y="193433"/>
                  <a:pt x="402070" y="0"/>
                  <a:pt x="898047" y="0"/>
                </a:cubicBezTo>
                <a:cubicBezTo>
                  <a:pt x="1394022" y="0"/>
                  <a:pt x="1796092" y="193433"/>
                  <a:pt x="1796092" y="432047"/>
                </a:cubicBezTo>
                <a:cubicBezTo>
                  <a:pt x="1796092" y="670661"/>
                  <a:pt x="1394022" y="864095"/>
                  <a:pt x="898047" y="864095"/>
                </a:cubicBezTo>
                <a:cubicBezTo>
                  <a:pt x="402070" y="864095"/>
                  <a:pt x="0" y="670661"/>
                  <a:pt x="0" y="432047"/>
                </a:cubicBezTo>
                <a:close/>
                <a:moveTo>
                  <a:pt x="762256" y="5311002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1" name="Freeform 1011"/>
          <p:cNvSpPr/>
          <p:nvPr/>
        </p:nvSpPr>
        <p:spPr>
          <a:xfrm rot="0" flipH="0" flipV="1">
            <a:off x="4116699" y="1546998"/>
            <a:ext cx="1796091" cy="864096"/>
          </a:xfrm>
          <a:custGeom>
            <a:pathLst>
              <a:path w="1796091" h="864096">
                <a:moveTo>
                  <a:pt x="0" y="432048"/>
                </a:moveTo>
                <a:cubicBezTo>
                  <a:pt x="0" y="670661"/>
                  <a:pt x="402068" y="864096"/>
                  <a:pt x="898045" y="864096"/>
                </a:cubicBezTo>
                <a:cubicBezTo>
                  <a:pt x="1394022" y="864096"/>
                  <a:pt x="1796091" y="670661"/>
                  <a:pt x="1796091" y="432048"/>
                </a:cubicBezTo>
                <a:cubicBezTo>
                  <a:pt x="1796091" y="193434"/>
                  <a:pt x="1394022" y="0"/>
                  <a:pt x="898045" y="0"/>
                </a:cubicBezTo>
                <a:cubicBezTo>
                  <a:pt x="402068" y="0"/>
                  <a:pt x="0" y="193434"/>
                  <a:pt x="0" y="432048"/>
                </a:cubicBezTo>
                <a:close/>
                <a:moveTo>
                  <a:pt x="432048" y="864096"/>
                </a:move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2" name="Freeform 1012"/>
          <p:cNvSpPr/>
          <p:nvPr/>
        </p:nvSpPr>
        <p:spPr>
          <a:xfrm rot="0" flipH="0" flipV="0">
            <a:off x="5662692" y="2543874"/>
            <a:ext cx="2307120" cy="864096"/>
          </a:xfrm>
          <a:custGeom>
            <a:pathLst>
              <a:path w="2307120" h="864096">
                <a:moveTo>
                  <a:pt x="0" y="432049"/>
                </a:moveTo>
                <a:cubicBezTo>
                  <a:pt x="0" y="193435"/>
                  <a:pt x="516466" y="0"/>
                  <a:pt x="1153560" y="0"/>
                </a:cubicBezTo>
                <a:cubicBezTo>
                  <a:pt x="1790654" y="0"/>
                  <a:pt x="2307120" y="193435"/>
                  <a:pt x="2307120" y="432049"/>
                </a:cubicBezTo>
                <a:cubicBezTo>
                  <a:pt x="2307120" y="670662"/>
                  <a:pt x="1790654" y="864096"/>
                  <a:pt x="1153560" y="864096"/>
                </a:cubicBezTo>
                <a:cubicBezTo>
                  <a:pt x="516466" y="864096"/>
                  <a:pt x="0" y="670662"/>
                  <a:pt x="0" y="432049"/>
                </a:cubicBezTo>
                <a:close/>
                <a:moveTo>
                  <a:pt x="-1780615" y="4314126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3" name="Freeform 1013"/>
          <p:cNvSpPr/>
          <p:nvPr/>
        </p:nvSpPr>
        <p:spPr>
          <a:xfrm rot="0" flipH="0" flipV="1">
            <a:off x="5662692" y="2543874"/>
            <a:ext cx="2307121" cy="864096"/>
          </a:xfrm>
          <a:custGeom>
            <a:pathLst>
              <a:path w="2307121" h="864096">
                <a:moveTo>
                  <a:pt x="0" y="432048"/>
                </a:moveTo>
                <a:cubicBezTo>
                  <a:pt x="0" y="670661"/>
                  <a:pt x="516466" y="864096"/>
                  <a:pt x="1153561" y="864096"/>
                </a:cubicBezTo>
                <a:cubicBezTo>
                  <a:pt x="1790654" y="864096"/>
                  <a:pt x="2307121" y="670661"/>
                  <a:pt x="2307121" y="432048"/>
                </a:cubicBezTo>
                <a:cubicBezTo>
                  <a:pt x="2307121" y="193434"/>
                  <a:pt x="1790654" y="0"/>
                  <a:pt x="1153561" y="0"/>
                </a:cubicBezTo>
                <a:cubicBezTo>
                  <a:pt x="516466" y="0"/>
                  <a:pt x="0" y="193434"/>
                  <a:pt x="0" y="432048"/>
                </a:cubicBezTo>
                <a:close/>
                <a:moveTo>
                  <a:pt x="432048" y="864096"/>
                </a:moveTo>
              </a:path>
            </a:pathLst>
          </a:custGeom>
          <a:noFill/>
          <a:ln w="38100" cap="flat" cmpd="sng">
            <a:solidFill>
              <a:srgbClr val="F7964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4" name="Freeform 1014"/>
          <p:cNvSpPr/>
          <p:nvPr/>
        </p:nvSpPr>
        <p:spPr>
          <a:xfrm rot="0" flipH="0" flipV="0">
            <a:off x="4885705" y="1992975"/>
            <a:ext cx="2299616" cy="864095"/>
          </a:xfrm>
          <a:custGeom>
            <a:pathLst>
              <a:path w="2299616" h="864095">
                <a:moveTo>
                  <a:pt x="0" y="432047"/>
                </a:moveTo>
                <a:cubicBezTo>
                  <a:pt x="0" y="193434"/>
                  <a:pt x="514787" y="0"/>
                  <a:pt x="1149808" y="0"/>
                </a:cubicBezTo>
                <a:cubicBezTo>
                  <a:pt x="1784830" y="0"/>
                  <a:pt x="2299616" y="193434"/>
                  <a:pt x="2299616" y="432047"/>
                </a:cubicBezTo>
                <a:cubicBezTo>
                  <a:pt x="2299616" y="670661"/>
                  <a:pt x="1784830" y="864095"/>
                  <a:pt x="1149808" y="864095"/>
                </a:cubicBezTo>
                <a:cubicBezTo>
                  <a:pt x="514787" y="864095"/>
                  <a:pt x="0" y="670661"/>
                  <a:pt x="0" y="432047"/>
                </a:cubicBezTo>
                <a:close/>
                <a:moveTo>
                  <a:pt x="-452727" y="4865025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5" name="Freeform 1015"/>
          <p:cNvSpPr/>
          <p:nvPr/>
        </p:nvSpPr>
        <p:spPr>
          <a:xfrm rot="0" flipH="0" flipV="1">
            <a:off x="4885705" y="1992975"/>
            <a:ext cx="2299616" cy="864096"/>
          </a:xfrm>
          <a:custGeom>
            <a:pathLst>
              <a:path w="2299616" h="864096">
                <a:moveTo>
                  <a:pt x="0" y="432048"/>
                </a:moveTo>
                <a:cubicBezTo>
                  <a:pt x="0" y="670661"/>
                  <a:pt x="514786" y="864096"/>
                  <a:pt x="1149808" y="864096"/>
                </a:cubicBezTo>
                <a:cubicBezTo>
                  <a:pt x="1784829" y="864096"/>
                  <a:pt x="2299616" y="670661"/>
                  <a:pt x="2299616" y="432048"/>
                </a:cubicBezTo>
                <a:cubicBezTo>
                  <a:pt x="2299616" y="193434"/>
                  <a:pt x="1784829" y="0"/>
                  <a:pt x="1149808" y="0"/>
                </a:cubicBezTo>
                <a:cubicBezTo>
                  <a:pt x="514786" y="0"/>
                  <a:pt x="0" y="193434"/>
                  <a:pt x="0" y="432048"/>
                </a:cubicBezTo>
                <a:close/>
                <a:moveTo>
                  <a:pt x="432048" y="864096"/>
                </a:moveTo>
              </a:path>
            </a:pathLst>
          </a:custGeom>
          <a:noFill/>
          <a:ln w="38100" cap="flat" cmpd="sng">
            <a:solidFill>
              <a:srgbClr val="C55A11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6" name="Freeform 1016"/>
          <p:cNvSpPr/>
          <p:nvPr/>
        </p:nvSpPr>
        <p:spPr>
          <a:xfrm rot="0" flipH="0" flipV="0">
            <a:off x="7890668" y="4116913"/>
            <a:ext cx="1360099" cy="804232"/>
          </a:xfrm>
          <a:custGeom>
            <a:pathLst>
              <a:path w="1360099" h="804232">
                <a:moveTo>
                  <a:pt x="0" y="402116"/>
                </a:moveTo>
                <a:cubicBezTo>
                  <a:pt x="0" y="180033"/>
                  <a:pt x="304468" y="0"/>
                  <a:pt x="680049" y="0"/>
                </a:cubicBezTo>
                <a:cubicBezTo>
                  <a:pt x="1055630" y="0"/>
                  <a:pt x="1360099" y="180033"/>
                  <a:pt x="1360099" y="402116"/>
                </a:cubicBezTo>
                <a:cubicBezTo>
                  <a:pt x="1360099" y="624198"/>
                  <a:pt x="1055630" y="804232"/>
                  <a:pt x="680049" y="804232"/>
                </a:cubicBezTo>
                <a:cubicBezTo>
                  <a:pt x="304468" y="804232"/>
                  <a:pt x="0" y="624198"/>
                  <a:pt x="0" y="402116"/>
                </a:cubicBezTo>
                <a:close/>
                <a:moveTo>
                  <a:pt x="-5551697" y="2741087"/>
                </a:moveTo>
              </a:path>
            </a:pathLst>
          </a:custGeom>
          <a:solidFill>
            <a:srgbClr val="EDEDED">
              <a:alpha val="100000"/>
            </a:srgbClr>
          </a:solidFill>
          <a:ln w="2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7" name="Freeform 1017"/>
          <p:cNvSpPr/>
          <p:nvPr/>
        </p:nvSpPr>
        <p:spPr>
          <a:xfrm rot="0" flipH="0" flipV="1">
            <a:off x="7890668" y="4116913"/>
            <a:ext cx="1360098" cy="804233"/>
          </a:xfrm>
          <a:custGeom>
            <a:pathLst>
              <a:path w="1360098" h="804233">
                <a:moveTo>
                  <a:pt x="0" y="402116"/>
                </a:moveTo>
                <a:cubicBezTo>
                  <a:pt x="0" y="624199"/>
                  <a:pt x="304468" y="804233"/>
                  <a:pt x="680049" y="804233"/>
                </a:cubicBezTo>
                <a:cubicBezTo>
                  <a:pt x="1055630" y="804233"/>
                  <a:pt x="1360098" y="624199"/>
                  <a:pt x="1360098" y="402116"/>
                </a:cubicBezTo>
                <a:cubicBezTo>
                  <a:pt x="1360098" y="180033"/>
                  <a:pt x="1055630" y="0"/>
                  <a:pt x="680049" y="0"/>
                </a:cubicBezTo>
                <a:cubicBezTo>
                  <a:pt x="304468" y="0"/>
                  <a:pt x="0" y="180033"/>
                  <a:pt x="0" y="402116"/>
                </a:cubicBezTo>
                <a:close/>
                <a:moveTo>
                  <a:pt x="402116" y="804233"/>
                </a:move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8" name="Freeform 1018"/>
          <p:cNvSpPr/>
          <p:nvPr/>
        </p:nvSpPr>
        <p:spPr>
          <a:xfrm rot="0" flipH="0" flipV="0">
            <a:off x="7464624" y="3589741"/>
            <a:ext cx="1144073" cy="804232"/>
          </a:xfrm>
          <a:custGeom>
            <a:pathLst>
              <a:path w="1144073" h="804232">
                <a:moveTo>
                  <a:pt x="0" y="402116"/>
                </a:moveTo>
                <a:cubicBezTo>
                  <a:pt x="0" y="180033"/>
                  <a:pt x="256110" y="0"/>
                  <a:pt x="572037" y="0"/>
                </a:cubicBezTo>
                <a:cubicBezTo>
                  <a:pt x="887963" y="0"/>
                  <a:pt x="1144073" y="180033"/>
                  <a:pt x="1144073" y="402116"/>
                </a:cubicBezTo>
                <a:cubicBezTo>
                  <a:pt x="1144073" y="624198"/>
                  <a:pt x="887963" y="804232"/>
                  <a:pt x="572037" y="804232"/>
                </a:cubicBezTo>
                <a:cubicBezTo>
                  <a:pt x="256110" y="804232"/>
                  <a:pt x="0" y="624198"/>
                  <a:pt x="0" y="402116"/>
                </a:cubicBezTo>
                <a:close/>
                <a:moveTo>
                  <a:pt x="-4598481" y="3268259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9" name="Freeform 1019"/>
          <p:cNvSpPr/>
          <p:nvPr/>
        </p:nvSpPr>
        <p:spPr>
          <a:xfrm rot="0" flipH="0" flipV="1">
            <a:off x="7464624" y="3589741"/>
            <a:ext cx="1144074" cy="804233"/>
          </a:xfrm>
          <a:custGeom>
            <a:pathLst>
              <a:path w="1144074" h="804233">
                <a:moveTo>
                  <a:pt x="0" y="402116"/>
                </a:moveTo>
                <a:cubicBezTo>
                  <a:pt x="0" y="624199"/>
                  <a:pt x="256109" y="804233"/>
                  <a:pt x="572037" y="804233"/>
                </a:cubicBezTo>
                <a:cubicBezTo>
                  <a:pt x="887964" y="804233"/>
                  <a:pt x="1144074" y="624199"/>
                  <a:pt x="1144074" y="402116"/>
                </a:cubicBezTo>
                <a:cubicBezTo>
                  <a:pt x="1144074" y="180033"/>
                  <a:pt x="887964" y="0"/>
                  <a:pt x="572037" y="0"/>
                </a:cubicBezTo>
                <a:cubicBezTo>
                  <a:pt x="256109" y="0"/>
                  <a:pt x="0" y="180033"/>
                  <a:pt x="0" y="402116"/>
                </a:cubicBezTo>
                <a:close/>
                <a:moveTo>
                  <a:pt x="402116" y="804233"/>
                </a:move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0" name="Freeform 1020"/>
          <p:cNvSpPr/>
          <p:nvPr/>
        </p:nvSpPr>
        <p:spPr>
          <a:xfrm rot="0" flipH="0" flipV="0">
            <a:off x="8570717" y="5650581"/>
            <a:ext cx="1580802" cy="705002"/>
          </a:xfrm>
          <a:custGeom>
            <a:pathLst>
              <a:path w="1580802" h="705002">
                <a:moveTo>
                  <a:pt x="0" y="352501"/>
                </a:moveTo>
                <a:cubicBezTo>
                  <a:pt x="0" y="157820"/>
                  <a:pt x="353875" y="0"/>
                  <a:pt x="790402" y="0"/>
                </a:cubicBezTo>
                <a:cubicBezTo>
                  <a:pt x="1226927" y="0"/>
                  <a:pt x="1580802" y="157820"/>
                  <a:pt x="1580802" y="352501"/>
                </a:cubicBezTo>
                <a:cubicBezTo>
                  <a:pt x="1580802" y="547182"/>
                  <a:pt x="1226927" y="705002"/>
                  <a:pt x="790402" y="705002"/>
                </a:cubicBezTo>
                <a:cubicBezTo>
                  <a:pt x="353875" y="705002"/>
                  <a:pt x="0" y="547182"/>
                  <a:pt x="0" y="352501"/>
                </a:cubicBezTo>
                <a:close/>
                <a:moveTo>
                  <a:pt x="-7715799" y="1207419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1" name="Freeform 1021"/>
          <p:cNvSpPr/>
          <p:nvPr/>
        </p:nvSpPr>
        <p:spPr>
          <a:xfrm rot="0" flipH="0" flipV="1">
            <a:off x="8570717" y="5650581"/>
            <a:ext cx="1580802" cy="705002"/>
          </a:xfrm>
          <a:custGeom>
            <a:pathLst>
              <a:path w="1580802" h="705002">
                <a:moveTo>
                  <a:pt x="0" y="352501"/>
                </a:moveTo>
                <a:cubicBezTo>
                  <a:pt x="0" y="547181"/>
                  <a:pt x="353874" y="705002"/>
                  <a:pt x="790401" y="705002"/>
                </a:cubicBezTo>
                <a:cubicBezTo>
                  <a:pt x="1226927" y="705002"/>
                  <a:pt x="1580802" y="547181"/>
                  <a:pt x="1580802" y="352501"/>
                </a:cubicBezTo>
                <a:cubicBezTo>
                  <a:pt x="1580802" y="157820"/>
                  <a:pt x="1226927" y="0"/>
                  <a:pt x="790401" y="0"/>
                </a:cubicBezTo>
                <a:cubicBezTo>
                  <a:pt x="353874" y="0"/>
                  <a:pt x="0" y="157820"/>
                  <a:pt x="0" y="352501"/>
                </a:cubicBezTo>
                <a:close/>
                <a:moveTo>
                  <a:pt x="352501" y="705002"/>
                </a:move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2" name="Freeform 1022"/>
          <p:cNvSpPr/>
          <p:nvPr/>
        </p:nvSpPr>
        <p:spPr>
          <a:xfrm rot="0" flipH="0" flipV="0">
            <a:off x="7434403" y="6003082"/>
            <a:ext cx="1673480" cy="680665"/>
          </a:xfrm>
          <a:custGeom>
            <a:pathLst>
              <a:path w="1673480" h="680665">
                <a:moveTo>
                  <a:pt x="0" y="340333"/>
                </a:moveTo>
                <a:cubicBezTo>
                  <a:pt x="0" y="152373"/>
                  <a:pt x="374621" y="0"/>
                  <a:pt x="836740" y="0"/>
                </a:cubicBezTo>
                <a:cubicBezTo>
                  <a:pt x="1298860" y="0"/>
                  <a:pt x="1673480" y="152373"/>
                  <a:pt x="1673480" y="340333"/>
                </a:cubicBezTo>
                <a:cubicBezTo>
                  <a:pt x="1673480" y="528293"/>
                  <a:pt x="1298860" y="680665"/>
                  <a:pt x="836740" y="680665"/>
                </a:cubicBezTo>
                <a:cubicBezTo>
                  <a:pt x="374621" y="680665"/>
                  <a:pt x="0" y="528293"/>
                  <a:pt x="0" y="340333"/>
                </a:cubicBezTo>
                <a:close/>
                <a:moveTo>
                  <a:pt x="-6919818" y="854918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3" name="Freeform 1023"/>
          <p:cNvSpPr/>
          <p:nvPr/>
        </p:nvSpPr>
        <p:spPr>
          <a:xfrm rot="0" flipH="0" flipV="1">
            <a:off x="7434403" y="6003082"/>
            <a:ext cx="1673481" cy="680665"/>
          </a:xfrm>
          <a:custGeom>
            <a:pathLst>
              <a:path w="1673481" h="680665">
                <a:moveTo>
                  <a:pt x="0" y="340332"/>
                </a:moveTo>
                <a:cubicBezTo>
                  <a:pt x="0" y="528293"/>
                  <a:pt x="374621" y="680665"/>
                  <a:pt x="836740" y="680665"/>
                </a:cubicBezTo>
                <a:cubicBezTo>
                  <a:pt x="1298859" y="680665"/>
                  <a:pt x="1673481" y="528293"/>
                  <a:pt x="1673481" y="340332"/>
                </a:cubicBezTo>
                <a:cubicBezTo>
                  <a:pt x="1673481" y="152372"/>
                  <a:pt x="1298859" y="0"/>
                  <a:pt x="836740" y="0"/>
                </a:cubicBezTo>
                <a:cubicBezTo>
                  <a:pt x="374621" y="0"/>
                  <a:pt x="0" y="152372"/>
                  <a:pt x="0" y="340332"/>
                </a:cubicBezTo>
                <a:close/>
                <a:moveTo>
                  <a:pt x="340332" y="680665"/>
                </a:move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4" name="Freeform 1024"/>
          <p:cNvSpPr/>
          <p:nvPr/>
        </p:nvSpPr>
        <p:spPr>
          <a:xfrm rot="0" flipH="0" flipV="0">
            <a:off x="8608697" y="5021046"/>
            <a:ext cx="1597001" cy="761881"/>
          </a:xfrm>
          <a:custGeom>
            <a:pathLst>
              <a:path w="1597001" h="761881">
                <a:moveTo>
                  <a:pt x="0" y="380940"/>
                </a:moveTo>
                <a:cubicBezTo>
                  <a:pt x="0" y="170552"/>
                  <a:pt x="357501" y="0"/>
                  <a:pt x="798500" y="0"/>
                </a:cubicBezTo>
                <a:cubicBezTo>
                  <a:pt x="1239500" y="0"/>
                  <a:pt x="1597001" y="170552"/>
                  <a:pt x="1597001" y="380940"/>
                </a:cubicBezTo>
                <a:cubicBezTo>
                  <a:pt x="1597001" y="591328"/>
                  <a:pt x="1239500" y="761881"/>
                  <a:pt x="798500" y="761881"/>
                </a:cubicBezTo>
                <a:cubicBezTo>
                  <a:pt x="357501" y="761881"/>
                  <a:pt x="0" y="591328"/>
                  <a:pt x="0" y="380940"/>
                </a:cubicBezTo>
                <a:close/>
                <a:moveTo>
                  <a:pt x="-7152683" y="1836954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5" name="Freeform 1025"/>
          <p:cNvSpPr/>
          <p:nvPr/>
        </p:nvSpPr>
        <p:spPr>
          <a:xfrm rot="0" flipH="0" flipV="1">
            <a:off x="8608697" y="5021046"/>
            <a:ext cx="1597000" cy="761882"/>
          </a:xfrm>
          <a:custGeom>
            <a:pathLst>
              <a:path w="1597000" h="761882">
                <a:moveTo>
                  <a:pt x="0" y="380941"/>
                </a:moveTo>
                <a:cubicBezTo>
                  <a:pt x="0" y="591328"/>
                  <a:pt x="357500" y="761882"/>
                  <a:pt x="798500" y="761882"/>
                </a:cubicBezTo>
                <a:cubicBezTo>
                  <a:pt x="1239499" y="761882"/>
                  <a:pt x="1597000" y="591328"/>
                  <a:pt x="1597000" y="380941"/>
                </a:cubicBezTo>
                <a:cubicBezTo>
                  <a:pt x="1597000" y="170553"/>
                  <a:pt x="1239499" y="0"/>
                  <a:pt x="798500" y="0"/>
                </a:cubicBezTo>
                <a:cubicBezTo>
                  <a:pt x="357500" y="0"/>
                  <a:pt x="0" y="170553"/>
                  <a:pt x="0" y="380941"/>
                </a:cubicBezTo>
                <a:close/>
                <a:moveTo>
                  <a:pt x="380941" y="761882"/>
                </a:move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6" name="Freeform 1026"/>
          <p:cNvSpPr/>
          <p:nvPr/>
        </p:nvSpPr>
        <p:spPr>
          <a:xfrm rot="0" flipH="0" flipV="0">
            <a:off x="6578466" y="3601764"/>
            <a:ext cx="1144075" cy="804232"/>
          </a:xfrm>
          <a:custGeom>
            <a:pathLst>
              <a:path w="1144075" h="804232">
                <a:moveTo>
                  <a:pt x="0" y="402116"/>
                </a:moveTo>
                <a:cubicBezTo>
                  <a:pt x="0" y="180034"/>
                  <a:pt x="256111" y="0"/>
                  <a:pt x="572037" y="0"/>
                </a:cubicBezTo>
                <a:cubicBezTo>
                  <a:pt x="887965" y="0"/>
                  <a:pt x="1144075" y="180034"/>
                  <a:pt x="1144075" y="402116"/>
                </a:cubicBezTo>
                <a:cubicBezTo>
                  <a:pt x="1144075" y="624198"/>
                  <a:pt x="887965" y="804232"/>
                  <a:pt x="572037" y="804232"/>
                </a:cubicBezTo>
                <a:cubicBezTo>
                  <a:pt x="256111" y="804232"/>
                  <a:pt x="0" y="624198"/>
                  <a:pt x="0" y="402116"/>
                </a:cubicBezTo>
                <a:close/>
                <a:moveTo>
                  <a:pt x="-3724346" y="3256236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7" name="Freeform 1027"/>
          <p:cNvSpPr/>
          <p:nvPr/>
        </p:nvSpPr>
        <p:spPr>
          <a:xfrm rot="0" flipH="0" flipV="1">
            <a:off x="6578466" y="3601764"/>
            <a:ext cx="1144074" cy="804233"/>
          </a:xfrm>
          <a:custGeom>
            <a:pathLst>
              <a:path w="1144074" h="804233">
                <a:moveTo>
                  <a:pt x="0" y="402116"/>
                </a:moveTo>
                <a:cubicBezTo>
                  <a:pt x="0" y="624199"/>
                  <a:pt x="256109" y="804233"/>
                  <a:pt x="572037" y="804233"/>
                </a:cubicBezTo>
                <a:cubicBezTo>
                  <a:pt x="887964" y="804233"/>
                  <a:pt x="1144074" y="624199"/>
                  <a:pt x="1144074" y="402116"/>
                </a:cubicBezTo>
                <a:cubicBezTo>
                  <a:pt x="1144074" y="180033"/>
                  <a:pt x="887964" y="0"/>
                  <a:pt x="572037" y="0"/>
                </a:cubicBezTo>
                <a:cubicBezTo>
                  <a:pt x="256109" y="0"/>
                  <a:pt x="0" y="180033"/>
                  <a:pt x="0" y="402116"/>
                </a:cubicBezTo>
                <a:close/>
                <a:moveTo>
                  <a:pt x="402116" y="804233"/>
                </a:move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8" name="Freeform 1028"/>
          <p:cNvSpPr/>
          <p:nvPr/>
        </p:nvSpPr>
        <p:spPr>
          <a:xfrm rot="0" flipH="0" flipV="0">
            <a:off x="6781811" y="4097682"/>
            <a:ext cx="1365626" cy="864097"/>
          </a:xfrm>
          <a:custGeom>
            <a:pathLst>
              <a:path w="1365626" h="864097">
                <a:moveTo>
                  <a:pt x="0" y="432049"/>
                </a:moveTo>
                <a:cubicBezTo>
                  <a:pt x="0" y="193435"/>
                  <a:pt x="305705" y="0"/>
                  <a:pt x="682813" y="0"/>
                </a:cubicBezTo>
                <a:cubicBezTo>
                  <a:pt x="1059919" y="0"/>
                  <a:pt x="1365626" y="193435"/>
                  <a:pt x="1365626" y="432049"/>
                </a:cubicBezTo>
                <a:cubicBezTo>
                  <a:pt x="1365626" y="670662"/>
                  <a:pt x="1059919" y="864097"/>
                  <a:pt x="682813" y="864097"/>
                </a:cubicBezTo>
                <a:cubicBezTo>
                  <a:pt x="305705" y="864097"/>
                  <a:pt x="0" y="670662"/>
                  <a:pt x="0" y="432049"/>
                </a:cubicBezTo>
                <a:close/>
                <a:moveTo>
                  <a:pt x="-4453542" y="2760318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9" name="Freeform 1029"/>
          <p:cNvSpPr/>
          <p:nvPr/>
        </p:nvSpPr>
        <p:spPr>
          <a:xfrm rot="0" flipH="0" flipV="1">
            <a:off x="6781811" y="4097682"/>
            <a:ext cx="1365625" cy="864096"/>
          </a:xfrm>
          <a:custGeom>
            <a:pathLst>
              <a:path w="1365625" h="864096">
                <a:moveTo>
                  <a:pt x="0" y="432048"/>
                </a:moveTo>
                <a:cubicBezTo>
                  <a:pt x="0" y="670661"/>
                  <a:pt x="305705" y="864096"/>
                  <a:pt x="682812" y="864096"/>
                </a:cubicBezTo>
                <a:cubicBezTo>
                  <a:pt x="1059919" y="864096"/>
                  <a:pt x="1365625" y="670661"/>
                  <a:pt x="1365625" y="432048"/>
                </a:cubicBezTo>
                <a:cubicBezTo>
                  <a:pt x="1365625" y="193434"/>
                  <a:pt x="1059919" y="0"/>
                  <a:pt x="682812" y="0"/>
                </a:cubicBezTo>
                <a:cubicBezTo>
                  <a:pt x="305705" y="0"/>
                  <a:pt x="0" y="193434"/>
                  <a:pt x="0" y="432048"/>
                </a:cubicBezTo>
                <a:close/>
                <a:moveTo>
                  <a:pt x="432048" y="864096"/>
                </a:move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0" name="Freeform 1030"/>
          <p:cNvSpPr/>
          <p:nvPr/>
        </p:nvSpPr>
        <p:spPr>
          <a:xfrm rot="0" flipH="0" flipV="0">
            <a:off x="4879923" y="4511813"/>
            <a:ext cx="1808865" cy="882013"/>
          </a:xfrm>
          <a:custGeom>
            <a:pathLst>
              <a:path w="1808865" h="882013">
                <a:moveTo>
                  <a:pt x="0" y="441006"/>
                </a:moveTo>
                <a:cubicBezTo>
                  <a:pt x="0" y="197445"/>
                  <a:pt x="404928" y="0"/>
                  <a:pt x="904432" y="0"/>
                </a:cubicBezTo>
                <a:cubicBezTo>
                  <a:pt x="1403938" y="0"/>
                  <a:pt x="1808865" y="197445"/>
                  <a:pt x="1808865" y="441006"/>
                </a:cubicBezTo>
                <a:cubicBezTo>
                  <a:pt x="1808865" y="684568"/>
                  <a:pt x="1403938" y="882013"/>
                  <a:pt x="904432" y="882013"/>
                </a:cubicBezTo>
                <a:cubicBezTo>
                  <a:pt x="404928" y="882013"/>
                  <a:pt x="0" y="684568"/>
                  <a:pt x="0" y="441006"/>
                </a:cubicBezTo>
                <a:close/>
                <a:moveTo>
                  <a:pt x="-2974742" y="2346187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1" name="Freeform 1031"/>
          <p:cNvSpPr/>
          <p:nvPr/>
        </p:nvSpPr>
        <p:spPr>
          <a:xfrm rot="0" flipH="0" flipV="1">
            <a:off x="4879923" y="4511813"/>
            <a:ext cx="1808866" cy="882014"/>
          </a:xfrm>
          <a:custGeom>
            <a:pathLst>
              <a:path w="1808866" h="882014">
                <a:moveTo>
                  <a:pt x="0" y="441007"/>
                </a:moveTo>
                <a:cubicBezTo>
                  <a:pt x="0" y="684568"/>
                  <a:pt x="404928" y="882014"/>
                  <a:pt x="904433" y="882014"/>
                </a:cubicBezTo>
                <a:cubicBezTo>
                  <a:pt x="1403938" y="882014"/>
                  <a:pt x="1808866" y="684568"/>
                  <a:pt x="1808866" y="441007"/>
                </a:cubicBezTo>
                <a:cubicBezTo>
                  <a:pt x="1808866" y="197445"/>
                  <a:pt x="1403938" y="0"/>
                  <a:pt x="904433" y="0"/>
                </a:cubicBezTo>
                <a:cubicBezTo>
                  <a:pt x="404928" y="0"/>
                  <a:pt x="0" y="197445"/>
                  <a:pt x="0" y="441007"/>
                </a:cubicBezTo>
                <a:close/>
                <a:moveTo>
                  <a:pt x="441007" y="882014"/>
                </a:move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2" name="Freeform 1032"/>
          <p:cNvSpPr/>
          <p:nvPr/>
        </p:nvSpPr>
        <p:spPr>
          <a:xfrm rot="0" flipH="0" flipV="0">
            <a:off x="7418058" y="5172742"/>
            <a:ext cx="1599079" cy="920044"/>
          </a:xfrm>
          <a:custGeom>
            <a:pathLst>
              <a:path w="1599079" h="920044">
                <a:moveTo>
                  <a:pt x="0" y="460022"/>
                </a:moveTo>
                <a:cubicBezTo>
                  <a:pt x="0" y="205960"/>
                  <a:pt x="357966" y="0"/>
                  <a:pt x="799538" y="0"/>
                </a:cubicBezTo>
                <a:cubicBezTo>
                  <a:pt x="1241113" y="0"/>
                  <a:pt x="1599079" y="205960"/>
                  <a:pt x="1599079" y="460022"/>
                </a:cubicBezTo>
                <a:cubicBezTo>
                  <a:pt x="1599079" y="714086"/>
                  <a:pt x="1241113" y="920044"/>
                  <a:pt x="799538" y="920044"/>
                </a:cubicBezTo>
                <a:cubicBezTo>
                  <a:pt x="357966" y="920044"/>
                  <a:pt x="0" y="714086"/>
                  <a:pt x="0" y="460022"/>
                </a:cubicBezTo>
                <a:close/>
                <a:moveTo>
                  <a:pt x="-6192822" y="1685258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3" name="Freeform 1033"/>
          <p:cNvSpPr/>
          <p:nvPr/>
        </p:nvSpPr>
        <p:spPr>
          <a:xfrm rot="0" flipH="0" flipV="1">
            <a:off x="7418058" y="5172742"/>
            <a:ext cx="1599078" cy="920044"/>
          </a:xfrm>
          <a:custGeom>
            <a:pathLst>
              <a:path w="1599078" h="920044">
                <a:moveTo>
                  <a:pt x="0" y="460022"/>
                </a:moveTo>
                <a:cubicBezTo>
                  <a:pt x="0" y="714085"/>
                  <a:pt x="357965" y="920044"/>
                  <a:pt x="799539" y="920044"/>
                </a:cubicBezTo>
                <a:cubicBezTo>
                  <a:pt x="1241112" y="920044"/>
                  <a:pt x="1599078" y="714085"/>
                  <a:pt x="1599078" y="460022"/>
                </a:cubicBezTo>
                <a:cubicBezTo>
                  <a:pt x="1599078" y="205958"/>
                  <a:pt x="1241112" y="0"/>
                  <a:pt x="799539" y="0"/>
                </a:cubicBezTo>
                <a:cubicBezTo>
                  <a:pt x="357965" y="0"/>
                  <a:pt x="0" y="205958"/>
                  <a:pt x="0" y="460022"/>
                </a:cubicBezTo>
                <a:close/>
                <a:moveTo>
                  <a:pt x="460022" y="920044"/>
                </a:move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4" name="Freeform 1034"/>
          <p:cNvSpPr/>
          <p:nvPr/>
        </p:nvSpPr>
        <p:spPr>
          <a:xfrm rot="0" flipH="0" flipV="0">
            <a:off x="5376273" y="5410220"/>
            <a:ext cx="1726550" cy="945363"/>
          </a:xfrm>
          <a:custGeom>
            <a:pathLst>
              <a:path w="1726550" h="945363">
                <a:moveTo>
                  <a:pt x="0" y="472681"/>
                </a:moveTo>
                <a:cubicBezTo>
                  <a:pt x="0" y="211626"/>
                  <a:pt x="386501" y="0"/>
                  <a:pt x="863275" y="0"/>
                </a:cubicBezTo>
                <a:cubicBezTo>
                  <a:pt x="1340048" y="0"/>
                  <a:pt x="1726550" y="211626"/>
                  <a:pt x="1726550" y="472681"/>
                </a:cubicBezTo>
                <a:cubicBezTo>
                  <a:pt x="1726550" y="733736"/>
                  <a:pt x="1340048" y="945363"/>
                  <a:pt x="863275" y="945363"/>
                </a:cubicBezTo>
                <a:cubicBezTo>
                  <a:pt x="386501" y="945363"/>
                  <a:pt x="0" y="733736"/>
                  <a:pt x="0" y="472681"/>
                </a:cubicBezTo>
                <a:close/>
                <a:moveTo>
                  <a:pt x="-4401174" y="1447780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5" name="Freeform 1035"/>
          <p:cNvSpPr/>
          <p:nvPr/>
        </p:nvSpPr>
        <p:spPr>
          <a:xfrm rot="0" flipH="0" flipV="1">
            <a:off x="5376273" y="5410220"/>
            <a:ext cx="1726550" cy="945364"/>
          </a:xfrm>
          <a:custGeom>
            <a:pathLst>
              <a:path w="1726550" h="945364">
                <a:moveTo>
                  <a:pt x="0" y="472682"/>
                </a:moveTo>
                <a:cubicBezTo>
                  <a:pt x="0" y="733737"/>
                  <a:pt x="386501" y="945364"/>
                  <a:pt x="863275" y="945364"/>
                </a:cubicBezTo>
                <a:cubicBezTo>
                  <a:pt x="1340049" y="945364"/>
                  <a:pt x="1726550" y="733737"/>
                  <a:pt x="1726550" y="472682"/>
                </a:cubicBezTo>
                <a:cubicBezTo>
                  <a:pt x="1726550" y="211627"/>
                  <a:pt x="1340049" y="0"/>
                  <a:pt x="863275" y="0"/>
                </a:cubicBezTo>
                <a:cubicBezTo>
                  <a:pt x="386501" y="0"/>
                  <a:pt x="0" y="211627"/>
                  <a:pt x="0" y="472682"/>
                </a:cubicBezTo>
                <a:close/>
                <a:moveTo>
                  <a:pt x="472682" y="945364"/>
                </a:move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6" name="Freeform 1036"/>
          <p:cNvSpPr/>
          <p:nvPr/>
        </p:nvSpPr>
        <p:spPr>
          <a:xfrm rot="0" flipH="0" flipV="0">
            <a:off x="6167032" y="4677497"/>
            <a:ext cx="1760935" cy="1153632"/>
          </a:xfrm>
          <a:custGeom>
            <a:pathLst>
              <a:path w="1760935" h="1153632">
                <a:moveTo>
                  <a:pt x="0" y="576816"/>
                </a:moveTo>
                <a:cubicBezTo>
                  <a:pt x="0" y="258249"/>
                  <a:pt x="394198" y="0"/>
                  <a:pt x="880467" y="0"/>
                </a:cubicBezTo>
                <a:cubicBezTo>
                  <a:pt x="1366736" y="0"/>
                  <a:pt x="1760935" y="258249"/>
                  <a:pt x="1760935" y="576816"/>
                </a:cubicBezTo>
                <a:cubicBezTo>
                  <a:pt x="1760935" y="895383"/>
                  <a:pt x="1366736" y="1153632"/>
                  <a:pt x="880467" y="1153632"/>
                </a:cubicBezTo>
                <a:cubicBezTo>
                  <a:pt x="394198" y="1153632"/>
                  <a:pt x="0" y="895383"/>
                  <a:pt x="0" y="576816"/>
                </a:cubicBezTo>
                <a:close/>
                <a:moveTo>
                  <a:pt x="-4563345" y="2180503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7" name="Freeform 1037"/>
          <p:cNvSpPr/>
          <p:nvPr/>
        </p:nvSpPr>
        <p:spPr>
          <a:xfrm rot="0" flipH="0" flipV="1">
            <a:off x="6167032" y="4677497"/>
            <a:ext cx="1760936" cy="1153633"/>
          </a:xfrm>
          <a:custGeom>
            <a:pathLst>
              <a:path w="1760936" h="1153633">
                <a:moveTo>
                  <a:pt x="0" y="576816"/>
                </a:moveTo>
                <a:cubicBezTo>
                  <a:pt x="0" y="895383"/>
                  <a:pt x="394198" y="1153633"/>
                  <a:pt x="880468" y="1153633"/>
                </a:cubicBezTo>
                <a:cubicBezTo>
                  <a:pt x="1366737" y="1153633"/>
                  <a:pt x="1760936" y="895383"/>
                  <a:pt x="1760936" y="576816"/>
                </a:cubicBezTo>
                <a:cubicBezTo>
                  <a:pt x="1760936" y="258249"/>
                  <a:pt x="1366737" y="0"/>
                  <a:pt x="880468" y="0"/>
                </a:cubicBezTo>
                <a:cubicBezTo>
                  <a:pt x="394198" y="0"/>
                  <a:pt x="0" y="258249"/>
                  <a:pt x="0" y="576816"/>
                </a:cubicBezTo>
                <a:close/>
                <a:moveTo>
                  <a:pt x="576816" y="1153633"/>
                </a:moveTo>
              </a:path>
            </a:pathLst>
          </a:custGeom>
          <a:noFill/>
          <a:ln w="38100" cap="flat" cmpd="sng">
            <a:solidFill>
              <a:srgbClr val="548235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8" name="Freeform 1038"/>
          <p:cNvSpPr/>
          <p:nvPr/>
        </p:nvSpPr>
        <p:spPr>
          <a:xfrm rot="0" flipH="0" flipV="0">
            <a:off x="8572441" y="3215669"/>
            <a:ext cx="1552312" cy="748144"/>
          </a:xfrm>
          <a:custGeom>
            <a:pathLst>
              <a:path w="1552312" h="748144">
                <a:moveTo>
                  <a:pt x="0" y="374072"/>
                </a:moveTo>
                <a:cubicBezTo>
                  <a:pt x="0" y="167477"/>
                  <a:pt x="347496" y="0"/>
                  <a:pt x="776155" y="0"/>
                </a:cubicBezTo>
                <a:cubicBezTo>
                  <a:pt x="1204814" y="0"/>
                  <a:pt x="1552312" y="167477"/>
                  <a:pt x="1552312" y="374072"/>
                </a:cubicBezTo>
                <a:cubicBezTo>
                  <a:pt x="1552312" y="580666"/>
                  <a:pt x="1204814" y="748144"/>
                  <a:pt x="776155" y="748144"/>
                </a:cubicBezTo>
                <a:cubicBezTo>
                  <a:pt x="347496" y="748144"/>
                  <a:pt x="0" y="580666"/>
                  <a:pt x="0" y="374072"/>
                </a:cubicBezTo>
                <a:close/>
                <a:moveTo>
                  <a:pt x="-5304182" y="3642331"/>
                </a:moveTo>
              </a:path>
            </a:pathLst>
          </a:custGeom>
          <a:solidFill>
            <a:srgbClr val="EDEDED">
              <a:alpha val="100000"/>
            </a:srgbClr>
          </a:solidFill>
          <a:ln w="2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9" name="Freeform 1039"/>
          <p:cNvSpPr/>
          <p:nvPr/>
        </p:nvSpPr>
        <p:spPr>
          <a:xfrm rot="0" flipH="0" flipV="1">
            <a:off x="8572441" y="3215669"/>
            <a:ext cx="1552313" cy="748145"/>
          </a:xfrm>
          <a:custGeom>
            <a:pathLst>
              <a:path w="1552313" h="748145">
                <a:moveTo>
                  <a:pt x="0" y="374072"/>
                </a:moveTo>
                <a:cubicBezTo>
                  <a:pt x="0" y="580667"/>
                  <a:pt x="347497" y="748145"/>
                  <a:pt x="776156" y="748145"/>
                </a:cubicBezTo>
                <a:cubicBezTo>
                  <a:pt x="1204816" y="748145"/>
                  <a:pt x="1552313" y="580667"/>
                  <a:pt x="1552313" y="374072"/>
                </a:cubicBezTo>
                <a:cubicBezTo>
                  <a:pt x="1552313" y="167478"/>
                  <a:pt x="1204816" y="0"/>
                  <a:pt x="776156" y="0"/>
                </a:cubicBezTo>
                <a:cubicBezTo>
                  <a:pt x="347497" y="0"/>
                  <a:pt x="0" y="167478"/>
                  <a:pt x="0" y="374072"/>
                </a:cubicBezTo>
                <a:close/>
                <a:moveTo>
                  <a:pt x="374072" y="748145"/>
                </a:moveTo>
              </a:path>
            </a:pathLst>
          </a:custGeom>
          <a:noFill/>
          <a:ln w="38100" cap="flat" cmpd="sng">
            <a:solidFill>
              <a:srgbClr val="8064A2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0" name="Freeform 1040"/>
          <p:cNvSpPr/>
          <p:nvPr/>
        </p:nvSpPr>
        <p:spPr>
          <a:xfrm rot="0" flipH="0" flipV="0">
            <a:off x="8271143" y="1813605"/>
            <a:ext cx="1808865" cy="922218"/>
          </a:xfrm>
          <a:custGeom>
            <a:pathLst>
              <a:path w="1808865" h="922218">
                <a:moveTo>
                  <a:pt x="0" y="461109"/>
                </a:moveTo>
                <a:cubicBezTo>
                  <a:pt x="0" y="206445"/>
                  <a:pt x="404928" y="0"/>
                  <a:pt x="904433" y="0"/>
                </a:cubicBezTo>
                <a:cubicBezTo>
                  <a:pt x="1403937" y="0"/>
                  <a:pt x="1808865" y="206445"/>
                  <a:pt x="1808865" y="461109"/>
                </a:cubicBezTo>
                <a:cubicBezTo>
                  <a:pt x="1808865" y="715773"/>
                  <a:pt x="1403937" y="922218"/>
                  <a:pt x="904433" y="922218"/>
                </a:cubicBezTo>
                <a:cubicBezTo>
                  <a:pt x="404928" y="922218"/>
                  <a:pt x="0" y="715773"/>
                  <a:pt x="0" y="461109"/>
                </a:cubicBezTo>
                <a:close/>
                <a:moveTo>
                  <a:pt x="-3687857" y="5044395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1" name="Freeform 1041"/>
          <p:cNvSpPr/>
          <p:nvPr/>
        </p:nvSpPr>
        <p:spPr>
          <a:xfrm rot="0" flipH="0" flipV="1">
            <a:off x="8271143" y="1813605"/>
            <a:ext cx="1808866" cy="922219"/>
          </a:xfrm>
          <a:custGeom>
            <a:pathLst>
              <a:path w="1808866" h="922219">
                <a:moveTo>
                  <a:pt x="0" y="461109"/>
                </a:moveTo>
                <a:cubicBezTo>
                  <a:pt x="0" y="715773"/>
                  <a:pt x="404928" y="922219"/>
                  <a:pt x="904433" y="922219"/>
                </a:cubicBezTo>
                <a:cubicBezTo>
                  <a:pt x="1403938" y="922219"/>
                  <a:pt x="1808866" y="715773"/>
                  <a:pt x="1808866" y="461109"/>
                </a:cubicBezTo>
                <a:cubicBezTo>
                  <a:pt x="1808866" y="206445"/>
                  <a:pt x="1403938" y="0"/>
                  <a:pt x="904433" y="0"/>
                </a:cubicBezTo>
                <a:cubicBezTo>
                  <a:pt x="404928" y="0"/>
                  <a:pt x="0" y="206445"/>
                  <a:pt x="0" y="461109"/>
                </a:cubicBezTo>
                <a:close/>
                <a:moveTo>
                  <a:pt x="461109" y="922219"/>
                </a:moveTo>
              </a:path>
            </a:pathLst>
          </a:custGeom>
          <a:noFill/>
          <a:ln w="38100" cap="flat" cmpd="sng">
            <a:solidFill>
              <a:srgbClr val="8064A2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2" name="Freeform 1042"/>
          <p:cNvSpPr/>
          <p:nvPr/>
        </p:nvSpPr>
        <p:spPr>
          <a:xfrm rot="0" flipH="0" flipV="0">
            <a:off x="8043679" y="2514443"/>
            <a:ext cx="1808866" cy="922218"/>
          </a:xfrm>
          <a:custGeom>
            <a:pathLst>
              <a:path w="1808866" h="922218">
                <a:moveTo>
                  <a:pt x="0" y="461109"/>
                </a:moveTo>
                <a:cubicBezTo>
                  <a:pt x="0" y="206445"/>
                  <a:pt x="404930" y="0"/>
                  <a:pt x="904433" y="0"/>
                </a:cubicBezTo>
                <a:cubicBezTo>
                  <a:pt x="1403938" y="0"/>
                  <a:pt x="1808866" y="206445"/>
                  <a:pt x="1808866" y="461109"/>
                </a:cubicBezTo>
                <a:cubicBezTo>
                  <a:pt x="1808866" y="715773"/>
                  <a:pt x="1403938" y="922218"/>
                  <a:pt x="904433" y="922218"/>
                </a:cubicBezTo>
                <a:cubicBezTo>
                  <a:pt x="404930" y="922218"/>
                  <a:pt x="0" y="715773"/>
                  <a:pt x="0" y="461109"/>
                </a:cubicBezTo>
                <a:close/>
                <a:moveTo>
                  <a:pt x="-4161231" y="4343557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3" name="Freeform 1043"/>
          <p:cNvSpPr/>
          <p:nvPr/>
        </p:nvSpPr>
        <p:spPr>
          <a:xfrm rot="0" flipH="0" flipV="1">
            <a:off x="8043679" y="2514443"/>
            <a:ext cx="1808866" cy="922219"/>
          </a:xfrm>
          <a:custGeom>
            <a:pathLst>
              <a:path w="1808866" h="922219">
                <a:moveTo>
                  <a:pt x="0" y="461109"/>
                </a:moveTo>
                <a:cubicBezTo>
                  <a:pt x="0" y="715773"/>
                  <a:pt x="404928" y="922219"/>
                  <a:pt x="904433" y="922219"/>
                </a:cubicBezTo>
                <a:cubicBezTo>
                  <a:pt x="1403938" y="922219"/>
                  <a:pt x="1808866" y="715773"/>
                  <a:pt x="1808866" y="461109"/>
                </a:cubicBezTo>
                <a:cubicBezTo>
                  <a:pt x="1808866" y="206445"/>
                  <a:pt x="1403938" y="0"/>
                  <a:pt x="904433" y="0"/>
                </a:cubicBezTo>
                <a:cubicBezTo>
                  <a:pt x="404928" y="0"/>
                  <a:pt x="0" y="206445"/>
                  <a:pt x="0" y="461109"/>
                </a:cubicBezTo>
                <a:close/>
                <a:moveTo>
                  <a:pt x="461109" y="922219"/>
                </a:moveTo>
              </a:path>
            </a:pathLst>
          </a:custGeom>
          <a:noFill/>
          <a:ln w="38100" cap="flat" cmpd="sng">
            <a:solidFill>
              <a:srgbClr val="7030A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4" name="Freeform 1044"/>
          <p:cNvSpPr/>
          <p:nvPr/>
        </p:nvSpPr>
        <p:spPr>
          <a:xfrm rot="0" flipH="0" flipV="0">
            <a:off x="3430033" y="5578856"/>
            <a:ext cx="1808866" cy="922220"/>
          </a:xfrm>
          <a:custGeom>
            <a:pathLst>
              <a:path w="1808866" h="922220">
                <a:moveTo>
                  <a:pt x="0" y="461110"/>
                </a:moveTo>
                <a:cubicBezTo>
                  <a:pt x="0" y="206446"/>
                  <a:pt x="404929" y="0"/>
                  <a:pt x="904433" y="0"/>
                </a:cubicBezTo>
                <a:cubicBezTo>
                  <a:pt x="1403938" y="0"/>
                  <a:pt x="1808866" y="206446"/>
                  <a:pt x="1808866" y="461110"/>
                </a:cubicBezTo>
                <a:cubicBezTo>
                  <a:pt x="1808866" y="715774"/>
                  <a:pt x="1403938" y="922220"/>
                  <a:pt x="904433" y="922220"/>
                </a:cubicBezTo>
                <a:cubicBezTo>
                  <a:pt x="404929" y="922220"/>
                  <a:pt x="0" y="715774"/>
                  <a:pt x="0" y="461110"/>
                </a:cubicBezTo>
                <a:close/>
                <a:moveTo>
                  <a:pt x="-2611999" y="1279144"/>
                </a:moveTo>
              </a:path>
            </a:pathLst>
          </a:custGeom>
          <a:solidFill>
            <a:srgbClr val="EDEDE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5" name="Freeform 1045"/>
          <p:cNvSpPr/>
          <p:nvPr/>
        </p:nvSpPr>
        <p:spPr>
          <a:xfrm rot="0" flipH="0" flipV="1">
            <a:off x="3430033" y="5578856"/>
            <a:ext cx="1808866" cy="922219"/>
          </a:xfrm>
          <a:custGeom>
            <a:pathLst>
              <a:path w="1808866" h="922219">
                <a:moveTo>
                  <a:pt x="0" y="461109"/>
                </a:moveTo>
                <a:cubicBezTo>
                  <a:pt x="0" y="715773"/>
                  <a:pt x="404928" y="922219"/>
                  <a:pt x="904433" y="922219"/>
                </a:cubicBezTo>
                <a:cubicBezTo>
                  <a:pt x="1403938" y="922219"/>
                  <a:pt x="1808866" y="715773"/>
                  <a:pt x="1808866" y="461109"/>
                </a:cubicBezTo>
                <a:cubicBezTo>
                  <a:pt x="1808866" y="206445"/>
                  <a:pt x="1403938" y="0"/>
                  <a:pt x="904433" y="0"/>
                </a:cubicBezTo>
                <a:cubicBezTo>
                  <a:pt x="404928" y="0"/>
                  <a:pt x="0" y="206445"/>
                  <a:pt x="0" y="461109"/>
                </a:cubicBezTo>
                <a:close/>
                <a:moveTo>
                  <a:pt x="461109" y="922219"/>
                </a:moveTo>
              </a:path>
            </a:pathLst>
          </a:custGeom>
          <a:noFill/>
          <a:ln w="38100" cap="flat" cmpd="sng">
            <a:solidFill>
              <a:srgbClr val="4BACC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6" name="Freeform 1046"/>
          <p:cNvSpPr/>
          <p:nvPr/>
        </p:nvSpPr>
        <p:spPr>
          <a:xfrm rot="0" flipH="0" flipV="0">
            <a:off x="1820207" y="5754309"/>
            <a:ext cx="1508973" cy="769323"/>
          </a:xfrm>
          <a:custGeom>
            <a:pathLst>
              <a:path w="1508973" h="769323">
                <a:moveTo>
                  <a:pt x="0" y="384661"/>
                </a:moveTo>
                <a:cubicBezTo>
                  <a:pt x="0" y="172219"/>
                  <a:pt x="337794" y="0"/>
                  <a:pt x="754486" y="0"/>
                </a:cubicBezTo>
                <a:cubicBezTo>
                  <a:pt x="1171177" y="0"/>
                  <a:pt x="1508973" y="172219"/>
                  <a:pt x="1508973" y="384661"/>
                </a:cubicBezTo>
                <a:cubicBezTo>
                  <a:pt x="1508973" y="597104"/>
                  <a:pt x="1171177" y="769323"/>
                  <a:pt x="754486" y="769323"/>
                </a:cubicBezTo>
                <a:cubicBezTo>
                  <a:pt x="337794" y="769323"/>
                  <a:pt x="0" y="597104"/>
                  <a:pt x="0" y="384661"/>
                </a:cubicBezTo>
                <a:close/>
                <a:moveTo>
                  <a:pt x="-1101177" y="1103691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7" name="Freeform 1047"/>
          <p:cNvSpPr/>
          <p:nvPr/>
        </p:nvSpPr>
        <p:spPr>
          <a:xfrm rot="0" flipH="0" flipV="1">
            <a:off x="1820207" y="5754309"/>
            <a:ext cx="1508973" cy="769324"/>
          </a:xfrm>
          <a:custGeom>
            <a:pathLst>
              <a:path w="1508973" h="769324">
                <a:moveTo>
                  <a:pt x="0" y="384662"/>
                </a:moveTo>
                <a:cubicBezTo>
                  <a:pt x="0" y="597105"/>
                  <a:pt x="337795" y="769324"/>
                  <a:pt x="754486" y="769324"/>
                </a:cubicBezTo>
                <a:cubicBezTo>
                  <a:pt x="1171178" y="769324"/>
                  <a:pt x="1508973" y="597105"/>
                  <a:pt x="1508973" y="384662"/>
                </a:cubicBezTo>
                <a:cubicBezTo>
                  <a:pt x="1508973" y="172219"/>
                  <a:pt x="1171178" y="0"/>
                  <a:pt x="754486" y="0"/>
                </a:cubicBezTo>
                <a:cubicBezTo>
                  <a:pt x="337795" y="0"/>
                  <a:pt x="0" y="172219"/>
                  <a:pt x="0" y="384662"/>
                </a:cubicBezTo>
                <a:close/>
                <a:moveTo>
                  <a:pt x="384662" y="769324"/>
                </a:moveTo>
              </a:path>
            </a:pathLst>
          </a:custGeom>
          <a:noFill/>
          <a:ln w="38100" cap="flat" cmpd="sng">
            <a:solidFill>
              <a:srgbClr val="4BACC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" name="Freeform 1048"/>
          <p:cNvSpPr/>
          <p:nvPr/>
        </p:nvSpPr>
        <p:spPr>
          <a:xfrm rot="0" flipH="0" flipV="0">
            <a:off x="2289059" y="4643896"/>
            <a:ext cx="1479500" cy="754297"/>
          </a:xfrm>
          <a:custGeom>
            <a:pathLst>
              <a:path w="1479500" h="754297">
                <a:moveTo>
                  <a:pt x="0" y="377149"/>
                </a:moveTo>
                <a:cubicBezTo>
                  <a:pt x="0" y="168856"/>
                  <a:pt x="331198" y="0"/>
                  <a:pt x="739751" y="0"/>
                </a:cubicBezTo>
                <a:cubicBezTo>
                  <a:pt x="1148304" y="0"/>
                  <a:pt x="1479500" y="168856"/>
                  <a:pt x="1479500" y="377149"/>
                </a:cubicBezTo>
                <a:cubicBezTo>
                  <a:pt x="1479500" y="585442"/>
                  <a:pt x="1148304" y="754297"/>
                  <a:pt x="739751" y="754297"/>
                </a:cubicBezTo>
                <a:cubicBezTo>
                  <a:pt x="331198" y="754297"/>
                  <a:pt x="0" y="585442"/>
                  <a:pt x="0" y="377149"/>
                </a:cubicBezTo>
                <a:close/>
                <a:moveTo>
                  <a:pt x="-452104" y="2214104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9" name="Freeform 1049"/>
          <p:cNvSpPr/>
          <p:nvPr/>
        </p:nvSpPr>
        <p:spPr>
          <a:xfrm rot="0" flipH="0" flipV="1">
            <a:off x="2289059" y="4643896"/>
            <a:ext cx="1479500" cy="754297"/>
          </a:xfrm>
          <a:custGeom>
            <a:pathLst>
              <a:path w="1479500" h="754297">
                <a:moveTo>
                  <a:pt x="0" y="377148"/>
                </a:moveTo>
                <a:cubicBezTo>
                  <a:pt x="0" y="585441"/>
                  <a:pt x="331197" y="754297"/>
                  <a:pt x="739750" y="754297"/>
                </a:cubicBezTo>
                <a:cubicBezTo>
                  <a:pt x="1148303" y="754297"/>
                  <a:pt x="1479500" y="585441"/>
                  <a:pt x="1479500" y="377148"/>
                </a:cubicBezTo>
                <a:cubicBezTo>
                  <a:pt x="1479500" y="168855"/>
                  <a:pt x="1148303" y="0"/>
                  <a:pt x="739750" y="0"/>
                </a:cubicBezTo>
                <a:cubicBezTo>
                  <a:pt x="331197" y="0"/>
                  <a:pt x="0" y="168855"/>
                  <a:pt x="0" y="377148"/>
                </a:cubicBezTo>
                <a:close/>
                <a:moveTo>
                  <a:pt x="377148" y="754297"/>
                </a:moveTo>
              </a:path>
            </a:pathLst>
          </a:custGeom>
          <a:noFill/>
          <a:ln w="38100" cap="flat" cmpd="sng">
            <a:solidFill>
              <a:srgbClr val="4BACC6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0" name="Freeform 1050"/>
          <p:cNvSpPr/>
          <p:nvPr/>
        </p:nvSpPr>
        <p:spPr>
          <a:xfrm rot="0" flipH="0" flipV="0">
            <a:off x="2424747" y="5133788"/>
            <a:ext cx="1808866" cy="922219"/>
          </a:xfrm>
          <a:custGeom>
            <a:pathLst>
              <a:path w="1808866" h="922219">
                <a:moveTo>
                  <a:pt x="0" y="461109"/>
                </a:moveTo>
                <a:cubicBezTo>
                  <a:pt x="0" y="206446"/>
                  <a:pt x="404928" y="0"/>
                  <a:pt x="904433" y="0"/>
                </a:cubicBezTo>
                <a:cubicBezTo>
                  <a:pt x="1403937" y="0"/>
                  <a:pt x="1808866" y="206446"/>
                  <a:pt x="1808866" y="461109"/>
                </a:cubicBezTo>
                <a:cubicBezTo>
                  <a:pt x="1808866" y="715773"/>
                  <a:pt x="1403937" y="922219"/>
                  <a:pt x="904433" y="922219"/>
                </a:cubicBezTo>
                <a:cubicBezTo>
                  <a:pt x="404928" y="922219"/>
                  <a:pt x="0" y="715773"/>
                  <a:pt x="0" y="461109"/>
                </a:cubicBezTo>
                <a:close/>
                <a:moveTo>
                  <a:pt x="-1161644" y="1724212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1" name="Freeform 1051"/>
          <p:cNvSpPr/>
          <p:nvPr/>
        </p:nvSpPr>
        <p:spPr>
          <a:xfrm rot="0" flipH="0" flipV="1">
            <a:off x="2424747" y="5133788"/>
            <a:ext cx="1808866" cy="922219"/>
          </a:xfrm>
          <a:custGeom>
            <a:pathLst>
              <a:path w="1808866" h="922219">
                <a:moveTo>
                  <a:pt x="0" y="461109"/>
                </a:moveTo>
                <a:cubicBezTo>
                  <a:pt x="0" y="715773"/>
                  <a:pt x="404928" y="922219"/>
                  <a:pt x="904433" y="922219"/>
                </a:cubicBezTo>
                <a:cubicBezTo>
                  <a:pt x="1403938" y="922219"/>
                  <a:pt x="1808866" y="715773"/>
                  <a:pt x="1808866" y="461109"/>
                </a:cubicBezTo>
                <a:cubicBezTo>
                  <a:pt x="1808866" y="206445"/>
                  <a:pt x="1403938" y="0"/>
                  <a:pt x="904433" y="0"/>
                </a:cubicBezTo>
                <a:cubicBezTo>
                  <a:pt x="404928" y="0"/>
                  <a:pt x="0" y="206445"/>
                  <a:pt x="0" y="461109"/>
                </a:cubicBezTo>
                <a:close/>
                <a:moveTo>
                  <a:pt x="461109" y="922219"/>
                </a:moveTo>
              </a:path>
            </a:pathLst>
          </a:custGeom>
          <a:noFill/>
          <a:ln w="38100" cap="flat" cmpd="sng">
            <a:solidFill>
              <a:srgbClr val="3C9FB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2" name="Freeform 1052"/>
          <p:cNvSpPr/>
          <p:nvPr/>
        </p:nvSpPr>
        <p:spPr>
          <a:xfrm rot="0" flipH="0" flipV="0">
            <a:off x="2978006" y="2611057"/>
            <a:ext cx="2154045" cy="864095"/>
          </a:xfrm>
          <a:custGeom>
            <a:pathLst>
              <a:path w="2154045" h="864095">
                <a:moveTo>
                  <a:pt x="0" y="432048"/>
                </a:moveTo>
                <a:cubicBezTo>
                  <a:pt x="0" y="193434"/>
                  <a:pt x="482200" y="0"/>
                  <a:pt x="1077022" y="0"/>
                </a:cubicBezTo>
                <a:cubicBezTo>
                  <a:pt x="1671846" y="0"/>
                  <a:pt x="2154045" y="193434"/>
                  <a:pt x="2154045" y="432048"/>
                </a:cubicBezTo>
                <a:cubicBezTo>
                  <a:pt x="2154045" y="670662"/>
                  <a:pt x="1671846" y="864095"/>
                  <a:pt x="1077022" y="864095"/>
                </a:cubicBezTo>
                <a:cubicBezTo>
                  <a:pt x="482200" y="864095"/>
                  <a:pt x="0" y="670662"/>
                  <a:pt x="0" y="432048"/>
                </a:cubicBezTo>
                <a:close/>
                <a:moveTo>
                  <a:pt x="836889" y="4246943"/>
                </a:moveTo>
              </a:path>
            </a:pathLst>
          </a:custGeom>
          <a:solidFill>
            <a:srgbClr val="EDEDED">
              <a:alpha val="100000"/>
            </a:srgbClr>
          </a:solidFill>
          <a:ln w="2751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3" name="Freeform 1053"/>
          <p:cNvSpPr/>
          <p:nvPr/>
        </p:nvSpPr>
        <p:spPr>
          <a:xfrm rot="0" flipH="0" flipV="1">
            <a:off x="2978006" y="2611057"/>
            <a:ext cx="2154044" cy="864096"/>
          </a:xfrm>
          <a:custGeom>
            <a:pathLst>
              <a:path w="2154044" h="864096">
                <a:moveTo>
                  <a:pt x="0" y="432048"/>
                </a:moveTo>
                <a:cubicBezTo>
                  <a:pt x="0" y="670661"/>
                  <a:pt x="482199" y="864096"/>
                  <a:pt x="1077022" y="864096"/>
                </a:cubicBezTo>
                <a:cubicBezTo>
                  <a:pt x="1671845" y="864096"/>
                  <a:pt x="2154044" y="670661"/>
                  <a:pt x="2154044" y="432048"/>
                </a:cubicBezTo>
                <a:cubicBezTo>
                  <a:pt x="2154044" y="193434"/>
                  <a:pt x="1671845" y="0"/>
                  <a:pt x="1077022" y="0"/>
                </a:cubicBezTo>
                <a:cubicBezTo>
                  <a:pt x="482199" y="0"/>
                  <a:pt x="0" y="193434"/>
                  <a:pt x="0" y="432048"/>
                </a:cubicBezTo>
                <a:close/>
                <a:moveTo>
                  <a:pt x="432048" y="864096"/>
                </a:move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4" name="Freeform 1054"/>
          <p:cNvSpPr/>
          <p:nvPr/>
        </p:nvSpPr>
        <p:spPr>
          <a:xfrm rot="0" flipH="0" flipV="0">
            <a:off x="3059506" y="3490670"/>
            <a:ext cx="2419789" cy="864096"/>
          </a:xfrm>
          <a:custGeom>
            <a:pathLst>
              <a:path w="2419789" h="864096">
                <a:moveTo>
                  <a:pt x="0" y="432048"/>
                </a:moveTo>
                <a:cubicBezTo>
                  <a:pt x="0" y="193435"/>
                  <a:pt x="541688" y="0"/>
                  <a:pt x="1209895" y="0"/>
                </a:cubicBezTo>
                <a:cubicBezTo>
                  <a:pt x="1878101" y="0"/>
                  <a:pt x="2419789" y="193435"/>
                  <a:pt x="2419789" y="432048"/>
                </a:cubicBezTo>
                <a:cubicBezTo>
                  <a:pt x="2419789" y="670662"/>
                  <a:pt x="1878101" y="864096"/>
                  <a:pt x="1209895" y="864096"/>
                </a:cubicBezTo>
                <a:cubicBezTo>
                  <a:pt x="541688" y="864096"/>
                  <a:pt x="0" y="670662"/>
                  <a:pt x="0" y="432048"/>
                </a:cubicBezTo>
                <a:close/>
                <a:moveTo>
                  <a:pt x="-124224" y="3367330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5" name="Freeform 1055"/>
          <p:cNvSpPr/>
          <p:nvPr/>
        </p:nvSpPr>
        <p:spPr>
          <a:xfrm rot="0" flipH="0" flipV="1">
            <a:off x="3059506" y="3490670"/>
            <a:ext cx="2419790" cy="864096"/>
          </a:xfrm>
          <a:custGeom>
            <a:pathLst>
              <a:path w="2419790" h="864096">
                <a:moveTo>
                  <a:pt x="0" y="432048"/>
                </a:moveTo>
                <a:cubicBezTo>
                  <a:pt x="0" y="670661"/>
                  <a:pt x="541688" y="864096"/>
                  <a:pt x="1209895" y="864096"/>
                </a:cubicBezTo>
                <a:cubicBezTo>
                  <a:pt x="1878102" y="864096"/>
                  <a:pt x="2419790" y="670661"/>
                  <a:pt x="2419790" y="432048"/>
                </a:cubicBezTo>
                <a:cubicBezTo>
                  <a:pt x="2419790" y="193434"/>
                  <a:pt x="1878102" y="0"/>
                  <a:pt x="1209895" y="0"/>
                </a:cubicBezTo>
                <a:cubicBezTo>
                  <a:pt x="541688" y="0"/>
                  <a:pt x="0" y="193434"/>
                  <a:pt x="0" y="432048"/>
                </a:cubicBezTo>
                <a:close/>
                <a:moveTo>
                  <a:pt x="432048" y="864096"/>
                </a:move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6" name="Freeform 1056"/>
          <p:cNvSpPr/>
          <p:nvPr/>
        </p:nvSpPr>
        <p:spPr>
          <a:xfrm rot="0" flipH="0" flipV="0">
            <a:off x="1066735" y="3077627"/>
            <a:ext cx="1653001" cy="864097"/>
          </a:xfrm>
          <a:custGeom>
            <a:pathLst>
              <a:path w="1653001" h="864097">
                <a:moveTo>
                  <a:pt x="0" y="432049"/>
                </a:moveTo>
                <a:cubicBezTo>
                  <a:pt x="0" y="193435"/>
                  <a:pt x="370037" y="0"/>
                  <a:pt x="826500" y="0"/>
                </a:cubicBezTo>
                <a:cubicBezTo>
                  <a:pt x="1282965" y="0"/>
                  <a:pt x="1653001" y="193435"/>
                  <a:pt x="1653001" y="432049"/>
                </a:cubicBezTo>
                <a:cubicBezTo>
                  <a:pt x="1653001" y="670662"/>
                  <a:pt x="1282965" y="864097"/>
                  <a:pt x="826500" y="864097"/>
                </a:cubicBezTo>
                <a:cubicBezTo>
                  <a:pt x="370037" y="864097"/>
                  <a:pt x="0" y="670662"/>
                  <a:pt x="0" y="432049"/>
                </a:cubicBezTo>
                <a:close/>
                <a:moveTo>
                  <a:pt x="2281589" y="3780373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7" name="Freeform 1057"/>
          <p:cNvSpPr/>
          <p:nvPr/>
        </p:nvSpPr>
        <p:spPr>
          <a:xfrm rot="0" flipH="0" flipV="1">
            <a:off x="1066735" y="3077627"/>
            <a:ext cx="1653001" cy="864096"/>
          </a:xfrm>
          <a:custGeom>
            <a:pathLst>
              <a:path w="1653001" h="864096">
                <a:moveTo>
                  <a:pt x="0" y="432048"/>
                </a:moveTo>
                <a:cubicBezTo>
                  <a:pt x="0" y="670661"/>
                  <a:pt x="370036" y="864096"/>
                  <a:pt x="826500" y="864096"/>
                </a:cubicBezTo>
                <a:cubicBezTo>
                  <a:pt x="1282964" y="864096"/>
                  <a:pt x="1653001" y="670661"/>
                  <a:pt x="1653001" y="432048"/>
                </a:cubicBezTo>
                <a:cubicBezTo>
                  <a:pt x="1653001" y="193434"/>
                  <a:pt x="1282964" y="0"/>
                  <a:pt x="826500" y="0"/>
                </a:cubicBezTo>
                <a:cubicBezTo>
                  <a:pt x="370036" y="0"/>
                  <a:pt x="0" y="193434"/>
                  <a:pt x="0" y="432048"/>
                </a:cubicBezTo>
                <a:close/>
                <a:moveTo>
                  <a:pt x="432048" y="864096"/>
                </a:move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8" name="Freeform 1058"/>
          <p:cNvSpPr/>
          <p:nvPr/>
        </p:nvSpPr>
        <p:spPr>
          <a:xfrm rot="0" flipH="0" flipV="0">
            <a:off x="1670596" y="3647716"/>
            <a:ext cx="1796091" cy="864097"/>
          </a:xfrm>
          <a:custGeom>
            <a:pathLst>
              <a:path w="1796091" h="864097">
                <a:moveTo>
                  <a:pt x="0" y="432048"/>
                </a:moveTo>
                <a:cubicBezTo>
                  <a:pt x="0" y="193435"/>
                  <a:pt x="402068" y="0"/>
                  <a:pt x="898045" y="0"/>
                </a:cubicBezTo>
                <a:cubicBezTo>
                  <a:pt x="1394021" y="0"/>
                  <a:pt x="1796091" y="193435"/>
                  <a:pt x="1796091" y="432048"/>
                </a:cubicBezTo>
                <a:cubicBezTo>
                  <a:pt x="1796091" y="670662"/>
                  <a:pt x="1394021" y="864097"/>
                  <a:pt x="898045" y="864097"/>
                </a:cubicBezTo>
                <a:cubicBezTo>
                  <a:pt x="402068" y="864097"/>
                  <a:pt x="0" y="670662"/>
                  <a:pt x="0" y="432048"/>
                </a:cubicBezTo>
                <a:close/>
                <a:moveTo>
                  <a:pt x="1107640" y="3210284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9" name="Freeform 1059"/>
          <p:cNvSpPr/>
          <p:nvPr/>
        </p:nvSpPr>
        <p:spPr>
          <a:xfrm rot="0" flipH="0" flipV="1">
            <a:off x="1670596" y="3647716"/>
            <a:ext cx="1796091" cy="864096"/>
          </a:xfrm>
          <a:custGeom>
            <a:pathLst>
              <a:path w="1796091" h="864096">
                <a:moveTo>
                  <a:pt x="0" y="432048"/>
                </a:moveTo>
                <a:cubicBezTo>
                  <a:pt x="0" y="670661"/>
                  <a:pt x="402068" y="864096"/>
                  <a:pt x="898045" y="864096"/>
                </a:cubicBezTo>
                <a:cubicBezTo>
                  <a:pt x="1394022" y="864096"/>
                  <a:pt x="1796091" y="670661"/>
                  <a:pt x="1796091" y="432048"/>
                </a:cubicBezTo>
                <a:cubicBezTo>
                  <a:pt x="1796091" y="193434"/>
                  <a:pt x="1394022" y="0"/>
                  <a:pt x="898045" y="0"/>
                </a:cubicBezTo>
                <a:cubicBezTo>
                  <a:pt x="402068" y="0"/>
                  <a:pt x="0" y="193434"/>
                  <a:pt x="0" y="432048"/>
                </a:cubicBezTo>
                <a:close/>
                <a:moveTo>
                  <a:pt x="432048" y="864096"/>
                </a:move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0" name="Freeform 1060"/>
          <p:cNvSpPr/>
          <p:nvPr/>
        </p:nvSpPr>
        <p:spPr>
          <a:xfrm rot="0" flipH="0" flipV="0">
            <a:off x="1598790" y="2111455"/>
            <a:ext cx="2275760" cy="864096"/>
          </a:xfrm>
          <a:custGeom>
            <a:pathLst>
              <a:path w="2275760" h="864096">
                <a:moveTo>
                  <a:pt x="0" y="432048"/>
                </a:moveTo>
                <a:cubicBezTo>
                  <a:pt x="0" y="193435"/>
                  <a:pt x="509446" y="0"/>
                  <a:pt x="1137880" y="0"/>
                </a:cubicBezTo>
                <a:cubicBezTo>
                  <a:pt x="1766315" y="0"/>
                  <a:pt x="2275760" y="193435"/>
                  <a:pt x="2275760" y="432048"/>
                </a:cubicBezTo>
                <a:cubicBezTo>
                  <a:pt x="2275760" y="670662"/>
                  <a:pt x="1766315" y="864096"/>
                  <a:pt x="1137880" y="864096"/>
                </a:cubicBezTo>
                <a:cubicBezTo>
                  <a:pt x="509446" y="864096"/>
                  <a:pt x="0" y="670662"/>
                  <a:pt x="0" y="432048"/>
                </a:cubicBezTo>
                <a:close/>
                <a:moveTo>
                  <a:pt x="2715707" y="4746545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1" name="Freeform 1061"/>
          <p:cNvSpPr/>
          <p:nvPr/>
        </p:nvSpPr>
        <p:spPr>
          <a:xfrm rot="0" flipH="0" flipV="1">
            <a:off x="1598790" y="2111455"/>
            <a:ext cx="2275761" cy="864096"/>
          </a:xfrm>
          <a:custGeom>
            <a:pathLst>
              <a:path w="2275761" h="864096">
                <a:moveTo>
                  <a:pt x="0" y="432048"/>
                </a:moveTo>
                <a:cubicBezTo>
                  <a:pt x="0" y="670661"/>
                  <a:pt x="509446" y="864096"/>
                  <a:pt x="1137880" y="864096"/>
                </a:cubicBezTo>
                <a:cubicBezTo>
                  <a:pt x="1766314" y="864096"/>
                  <a:pt x="2275761" y="670661"/>
                  <a:pt x="2275761" y="432048"/>
                </a:cubicBezTo>
                <a:cubicBezTo>
                  <a:pt x="2275761" y="193434"/>
                  <a:pt x="1766314" y="0"/>
                  <a:pt x="1137880" y="0"/>
                </a:cubicBezTo>
                <a:cubicBezTo>
                  <a:pt x="509446" y="0"/>
                  <a:pt x="0" y="193434"/>
                  <a:pt x="0" y="432048"/>
                </a:cubicBezTo>
                <a:close/>
                <a:moveTo>
                  <a:pt x="432048" y="864096"/>
                </a:move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2" name="Freeform 1062"/>
          <p:cNvSpPr/>
          <p:nvPr/>
        </p:nvSpPr>
        <p:spPr>
          <a:xfrm rot="0" flipH="0" flipV="0">
            <a:off x="2437767" y="3045708"/>
            <a:ext cx="1250663" cy="864097"/>
          </a:xfrm>
          <a:custGeom>
            <a:pathLst>
              <a:path w="1250663" h="864097">
                <a:moveTo>
                  <a:pt x="0" y="432049"/>
                </a:moveTo>
                <a:cubicBezTo>
                  <a:pt x="0" y="193435"/>
                  <a:pt x="279970" y="0"/>
                  <a:pt x="625332" y="0"/>
                </a:cubicBezTo>
                <a:cubicBezTo>
                  <a:pt x="970693" y="0"/>
                  <a:pt x="1250663" y="193435"/>
                  <a:pt x="1250663" y="432049"/>
                </a:cubicBezTo>
                <a:cubicBezTo>
                  <a:pt x="1250663" y="670662"/>
                  <a:pt x="970693" y="864097"/>
                  <a:pt x="625332" y="864097"/>
                </a:cubicBezTo>
                <a:cubicBezTo>
                  <a:pt x="279970" y="864097"/>
                  <a:pt x="0" y="670662"/>
                  <a:pt x="0" y="432049"/>
                </a:cubicBezTo>
                <a:close/>
                <a:moveTo>
                  <a:pt x="942476" y="3812292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3" name="Freeform 1063"/>
          <p:cNvSpPr/>
          <p:nvPr/>
        </p:nvSpPr>
        <p:spPr>
          <a:xfrm rot="0" flipH="0" flipV="1">
            <a:off x="2437767" y="3045708"/>
            <a:ext cx="1250662" cy="864096"/>
          </a:xfrm>
          <a:custGeom>
            <a:pathLst>
              <a:path w="1250662" h="864096">
                <a:moveTo>
                  <a:pt x="0" y="432048"/>
                </a:moveTo>
                <a:cubicBezTo>
                  <a:pt x="0" y="670661"/>
                  <a:pt x="279970" y="864096"/>
                  <a:pt x="625331" y="864096"/>
                </a:cubicBezTo>
                <a:cubicBezTo>
                  <a:pt x="970691" y="864096"/>
                  <a:pt x="1250662" y="670661"/>
                  <a:pt x="1250662" y="432048"/>
                </a:cubicBezTo>
                <a:cubicBezTo>
                  <a:pt x="1250662" y="193434"/>
                  <a:pt x="970691" y="0"/>
                  <a:pt x="625331" y="0"/>
                </a:cubicBezTo>
                <a:cubicBezTo>
                  <a:pt x="279970" y="0"/>
                  <a:pt x="0" y="193434"/>
                  <a:pt x="0" y="432048"/>
                </a:cubicBezTo>
                <a:close/>
                <a:moveTo>
                  <a:pt x="432048" y="864096"/>
                </a:move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4" name="Rectangle 1064"/>
          <p:cNvSpPr/>
          <p:nvPr/>
        </p:nvSpPr>
        <p:spPr>
          <a:xfrm rot="0" flipH="0" flipV="0">
            <a:off x="597673" y="870205"/>
            <a:ext cx="1795759" cy="6554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Sumar</a:t>
            </a:r>
          </a:p>
        </p:txBody>
      </p:sp>
      <p:sp>
        <p:nvSpPr>
          <p:cNvPr id="1065" name="Rectangle 1065"/>
          <p:cNvSpPr/>
          <p:nvPr/>
        </p:nvSpPr>
        <p:spPr>
          <a:xfrm rot="0" flipH="0" flipV="0">
            <a:off x="597673" y="6444997"/>
            <a:ext cx="11047072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858614" algn="l"/>
              </a:tabLst>
            </a:pPr>
            <a:r>
              <a:rPr lang="en-US" sz="1200" baseline="0" b="0" i="0" dirty="0" spc="0">
                <a:solidFill>
                  <a:srgbClr val="898989"/>
                </a:solidFill>
                <a:latin typeface="Arial" pitchFamily="0" charset="1"/>
              </a:rPr>
              <a:t>11/8/23	40</a:t>
            </a:r>
          </a:p>
        </p:txBody>
      </p:sp>
      <p:sp>
        <p:nvSpPr>
          <p:cNvPr id="1066" name="Rectangle 1066"/>
          <p:cNvSpPr/>
          <p:nvPr/>
        </p:nvSpPr>
        <p:spPr>
          <a:xfrm rot="0" flipH="0" flipV="0">
            <a:off x="4809163" y="1866799"/>
            <a:ext cx="2459669" cy="23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174797" algn="l"/>
              </a:tabLst>
            </a:pPr>
            <a:r>
              <a:rPr lang="en-US" sz="1399" baseline="0" b="0" i="0" dirty="0" spc="0">
                <a:solidFill>
                  <a:srgbClr val="000000"/>
                </a:solidFill>
                <a:latin typeface="Calibri" pitchFamily="0" charset="1"/>
              </a:rPr>
              <a:t>Acces	</a:t>
            </a:r>
            <a:r>
              <a:rPr lang="en-US" sz="2119" baseline="-8571" b="0" i="0" dirty="0" spc="0">
                <a:solidFill>
                  <a:srgbClr val="000000"/>
                </a:solidFill>
                <a:latin typeface="Calibri" pitchFamily="0" charset="1"/>
              </a:rPr>
              <a:t>DoS</a:t>
            </a:r>
          </a:p>
        </p:txBody>
      </p:sp>
      <p:sp>
        <p:nvSpPr>
          <p:cNvPr id="1067" name="Rectangle 1067"/>
          <p:cNvSpPr/>
          <p:nvPr/>
        </p:nvSpPr>
        <p:spPr>
          <a:xfrm rot="0" flipH="0" flipV="0">
            <a:off x="6317777" y="2866543"/>
            <a:ext cx="996497" cy="2170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99" baseline="0" b="0" i="0" dirty="0" spc="0">
                <a:solidFill>
                  <a:srgbClr val="000000"/>
                </a:solidFill>
                <a:latin typeface="Calibri" pitchFamily="0" charset="1"/>
              </a:rPr>
              <a:t>Recunoaștere</a:t>
            </a:r>
          </a:p>
        </p:txBody>
      </p:sp>
      <p:sp>
        <p:nvSpPr>
          <p:cNvPr id="1068" name="Rectangle 1068"/>
          <p:cNvSpPr/>
          <p:nvPr/>
        </p:nvSpPr>
        <p:spPr>
          <a:xfrm rot="0" flipH="0" flipV="0">
            <a:off x="5652926" y="2274297"/>
            <a:ext cx="759409" cy="3040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A</a:t>
            </a:r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t</a:t>
            </a:r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a</a:t>
            </a:r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c</a:t>
            </a:r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u</a:t>
            </a:r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r</a:t>
            </a:r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i</a:t>
            </a:r>
          </a:p>
        </p:txBody>
      </p:sp>
      <p:sp>
        <p:nvSpPr>
          <p:cNvPr id="1069" name="Rectangle 1069"/>
          <p:cNvSpPr/>
          <p:nvPr/>
        </p:nvSpPr>
        <p:spPr>
          <a:xfrm rot="0" flipH="0" flipV="0">
            <a:off x="8303223" y="4408831"/>
            <a:ext cx="534822" cy="2170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99" baseline="0" b="0" i="0" dirty="0" spc="0">
                <a:solidFill>
                  <a:srgbClr val="000000"/>
                </a:solidFill>
                <a:latin typeface="Calibri" pitchFamily="0" charset="1"/>
              </a:rPr>
              <a:t>mangle</a:t>
            </a:r>
          </a:p>
        </p:txBody>
      </p:sp>
      <p:sp>
        <p:nvSpPr>
          <p:cNvPr id="1070" name="Rectangle 1070"/>
          <p:cNvSpPr/>
          <p:nvPr/>
        </p:nvSpPr>
        <p:spPr>
          <a:xfrm rot="0" flipH="0" flipV="0">
            <a:off x="7862829" y="3881527"/>
            <a:ext cx="347954" cy="2170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99" baseline="0" b="0" i="0" dirty="0" spc="0">
                <a:solidFill>
                  <a:srgbClr val="000000"/>
                </a:solidFill>
                <a:latin typeface="Calibri" pitchFamily="0" charset="1"/>
              </a:rPr>
              <a:t>filter</a:t>
            </a:r>
          </a:p>
        </p:txBody>
      </p:sp>
      <p:sp>
        <p:nvSpPr>
          <p:cNvPr id="1071" name="Rectangle 1071"/>
          <p:cNvSpPr/>
          <p:nvPr/>
        </p:nvSpPr>
        <p:spPr>
          <a:xfrm rot="0" flipH="0" flipV="0">
            <a:off x="9054730" y="5893207"/>
            <a:ext cx="611898" cy="2170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99" baseline="0" b="0" i="0" dirty="0" spc="0">
                <a:solidFill>
                  <a:srgbClr val="000000"/>
                </a:solidFill>
                <a:latin typeface="Calibri" pitchFamily="0" charset="1"/>
              </a:rPr>
              <a:t>OUTPUT</a:t>
            </a:r>
          </a:p>
        </p:txBody>
      </p:sp>
      <p:sp>
        <p:nvSpPr>
          <p:cNvPr id="1072" name="Rectangle 1072"/>
          <p:cNvSpPr/>
          <p:nvPr/>
        </p:nvSpPr>
        <p:spPr>
          <a:xfrm rot="0" flipH="0" flipV="0">
            <a:off x="7889349" y="6231535"/>
            <a:ext cx="763366" cy="2170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99" baseline="0" b="0" i="0" dirty="0" spc="0">
                <a:solidFill>
                  <a:srgbClr val="000000"/>
                </a:solidFill>
                <a:latin typeface="Calibri" pitchFamily="0" charset="1"/>
              </a:rPr>
              <a:t>FORWARD</a:t>
            </a:r>
          </a:p>
        </p:txBody>
      </p:sp>
      <p:sp>
        <p:nvSpPr>
          <p:cNvPr id="1073" name="Rectangle 1073"/>
          <p:cNvSpPr/>
          <p:nvPr/>
        </p:nvSpPr>
        <p:spPr>
          <a:xfrm rot="0" flipH="0" flipV="0">
            <a:off x="9180978" y="5289703"/>
            <a:ext cx="451789" cy="2170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99" baseline="0" b="0" i="0" dirty="0" spc="0">
                <a:solidFill>
                  <a:srgbClr val="000000"/>
                </a:solidFill>
                <a:latin typeface="Calibri" pitchFamily="0" charset="1"/>
              </a:rPr>
              <a:t>INPUT</a:t>
            </a:r>
          </a:p>
        </p:txBody>
      </p:sp>
      <p:sp>
        <p:nvSpPr>
          <p:cNvPr id="1074" name="Rectangle 1074"/>
          <p:cNvSpPr/>
          <p:nvPr/>
        </p:nvSpPr>
        <p:spPr>
          <a:xfrm rot="0" flipH="0" flipV="0">
            <a:off x="7030647" y="3893719"/>
            <a:ext cx="238892" cy="2170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99" baseline="0" b="0" i="0" dirty="0" spc="0">
                <a:solidFill>
                  <a:srgbClr val="000000"/>
                </a:solidFill>
                <a:latin typeface="Calibri" pitchFamily="0" charset="1"/>
              </a:rPr>
              <a:t>nat</a:t>
            </a:r>
          </a:p>
        </p:txBody>
      </p:sp>
      <p:sp>
        <p:nvSpPr>
          <p:cNvPr id="1075" name="Rectangle 1075"/>
          <p:cNvSpPr/>
          <p:nvPr/>
        </p:nvSpPr>
        <p:spPr>
          <a:xfrm rot="0" flipH="0" flipV="0">
            <a:off x="7221736" y="4417975"/>
            <a:ext cx="485482" cy="2170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99" baseline="0" b="0" i="0" dirty="0" spc="0">
                <a:solidFill>
                  <a:srgbClr val="000000"/>
                </a:solidFill>
                <a:latin typeface="Calibri" pitchFamily="0" charset="1"/>
              </a:rPr>
              <a:t>Tabele</a:t>
            </a:r>
          </a:p>
        </p:txBody>
      </p:sp>
      <p:sp>
        <p:nvSpPr>
          <p:cNvPr id="1076" name="Rectangle 1076"/>
          <p:cNvSpPr/>
          <p:nvPr/>
        </p:nvSpPr>
        <p:spPr>
          <a:xfrm rot="0" flipH="0" flipV="0">
            <a:off x="5519243" y="4841647"/>
            <a:ext cx="529541" cy="2170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99" baseline="0" b="0" i="0" dirty="0" spc="0">
                <a:solidFill>
                  <a:srgbClr val="000000"/>
                </a:solidFill>
                <a:latin typeface="Calibri" pitchFamily="0" charset="1"/>
              </a:rPr>
              <a:t>Politică</a:t>
            </a:r>
          </a:p>
        </p:txBody>
      </p:sp>
      <p:sp>
        <p:nvSpPr>
          <p:cNvPr id="1077" name="Rectangle 1077"/>
          <p:cNvSpPr/>
          <p:nvPr/>
        </p:nvSpPr>
        <p:spPr>
          <a:xfrm rot="0" flipH="0" flipV="0">
            <a:off x="7962009" y="5521351"/>
            <a:ext cx="510748" cy="2170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99" baseline="0" b="0" i="0" dirty="0" spc="0">
                <a:solidFill>
                  <a:srgbClr val="000000"/>
                </a:solidFill>
                <a:latin typeface="Calibri" pitchFamily="0" charset="1"/>
              </a:rPr>
              <a:t>Lanțuri</a:t>
            </a:r>
          </a:p>
        </p:txBody>
      </p:sp>
      <p:sp>
        <p:nvSpPr>
          <p:cNvPr id="1078" name="Rectangle 1078"/>
          <p:cNvSpPr/>
          <p:nvPr/>
        </p:nvSpPr>
        <p:spPr>
          <a:xfrm rot="0" flipH="0" flipV="0">
            <a:off x="6018884" y="5771287"/>
            <a:ext cx="440677" cy="2170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99" baseline="0" b="0" i="0" dirty="0" spc="0">
                <a:solidFill>
                  <a:srgbClr val="000000"/>
                </a:solidFill>
                <a:latin typeface="Calibri" pitchFamily="0" charset="1"/>
              </a:rPr>
              <a:t>target</a:t>
            </a:r>
          </a:p>
        </p:txBody>
      </p:sp>
      <p:sp>
        <p:nvSpPr>
          <p:cNvPr id="1079" name="Rectangle 1079"/>
          <p:cNvSpPr/>
          <p:nvPr/>
        </p:nvSpPr>
        <p:spPr>
          <a:xfrm rot="0" flipH="0" flipV="0">
            <a:off x="6625224" y="5102841"/>
            <a:ext cx="839876" cy="3040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i</a:t>
            </a:r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p</a:t>
            </a:r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t</a:t>
            </a:r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a</a:t>
            </a:r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b</a:t>
            </a:r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l</a:t>
            </a:r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</a:t>
            </a:r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s</a:t>
            </a:r>
          </a:p>
        </p:txBody>
      </p:sp>
      <p:sp>
        <p:nvSpPr>
          <p:cNvPr id="1080" name="Rectangle 1080"/>
          <p:cNvSpPr/>
          <p:nvPr/>
        </p:nvSpPr>
        <p:spPr>
          <a:xfrm rot="0" flipH="0" flipV="0">
            <a:off x="9190640" y="3479191"/>
            <a:ext cx="315737" cy="2170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99" baseline="0" b="0" i="0" dirty="0" spc="0">
                <a:solidFill>
                  <a:srgbClr val="000000"/>
                </a:solidFill>
                <a:latin typeface="Calibri" pitchFamily="0" charset="1"/>
              </a:rPr>
              <a:t>UDP</a:t>
            </a:r>
          </a:p>
        </p:txBody>
      </p:sp>
      <p:sp>
        <p:nvSpPr>
          <p:cNvPr id="1081" name="Rectangle 1081"/>
          <p:cNvSpPr/>
          <p:nvPr/>
        </p:nvSpPr>
        <p:spPr>
          <a:xfrm rot="0" flipH="0" flipV="0">
            <a:off x="8495675" y="2162455"/>
            <a:ext cx="901277" cy="108000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542582"/>
            <a:r>
              <a:rPr lang="en-US" sz="1399" baseline="0" b="0" i="0" dirty="0" spc="0">
                <a:solidFill>
                  <a:srgbClr val="000000"/>
                </a:solidFill>
                <a:latin typeface="Calibri" pitchFamily="0" charset="1"/>
              </a:rPr>
              <a:t>TCP</a:t>
            </a:r>
          </a:p>
          <a:p>
            <a:pPr marL="120650">
              <a:lnSpc>
                <a:spcPts val="4682"/>
              </a:lnSpc>
            </a:pP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N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i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v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l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u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l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 </a:t>
            </a:r>
          </a:p>
          <a:p>
            <a:pPr marL="0">
              <a:lnSpc>
                <a:spcPts val="2112"/>
              </a:lnSpc>
            </a:pP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t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r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a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n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s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p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o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r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t</a:t>
            </a:r>
          </a:p>
        </p:txBody>
      </p:sp>
      <p:sp>
        <p:nvSpPr>
          <p:cNvPr id="1082" name="Rectangle 1082"/>
          <p:cNvSpPr/>
          <p:nvPr/>
        </p:nvSpPr>
        <p:spPr>
          <a:xfrm rot="0" flipH="0" flipV="0">
            <a:off x="2251637" y="5929783"/>
            <a:ext cx="2591786" cy="31462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573241" algn="l"/>
              </a:tabLst>
            </a:pPr>
            <a:r>
              <a:rPr lang="en-US" sz="2119" baseline="-54857" b="0" i="0" dirty="0" spc="0">
                <a:solidFill>
                  <a:srgbClr val="000000"/>
                </a:solidFill>
                <a:latin typeface="Calibri" pitchFamily="0" charset="1"/>
              </a:rPr>
              <a:t>Stateless	</a:t>
            </a:r>
            <a:r>
              <a:rPr lang="en-US" sz="1399" baseline="0" b="0" i="0" dirty="0" spc="0">
                <a:solidFill>
                  <a:srgbClr val="000000"/>
                </a:solidFill>
                <a:latin typeface="Calibri" pitchFamily="0" charset="1"/>
              </a:rPr>
              <a:t>Nivel aplicație</a:t>
            </a:r>
          </a:p>
        </p:txBody>
      </p:sp>
      <p:sp>
        <p:nvSpPr>
          <p:cNvPr id="1083" name="Rectangle 1083"/>
          <p:cNvSpPr/>
          <p:nvPr/>
        </p:nvSpPr>
        <p:spPr>
          <a:xfrm rot="0" flipH="0" flipV="0">
            <a:off x="2746234" y="4908703"/>
            <a:ext cx="996304" cy="8395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99" baseline="0" b="0" i="0" dirty="0" spc="0">
                <a:solidFill>
                  <a:srgbClr val="000000"/>
                </a:solidFill>
                <a:latin typeface="Calibri" pitchFamily="0" charset="1"/>
              </a:rPr>
              <a:t>Stateful</a:t>
            </a:r>
          </a:p>
          <a:p>
            <a:pPr marL="163845">
              <a:lnSpc>
                <a:spcPts val="4901"/>
              </a:lnSpc>
            </a:pPr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F</a:t>
            </a:r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i</a:t>
            </a:r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r</a:t>
            </a:r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</a:t>
            </a:r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w</a:t>
            </a:r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a</a:t>
            </a:r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ll</a:t>
            </a:r>
          </a:p>
        </p:txBody>
      </p:sp>
      <p:sp>
        <p:nvSpPr>
          <p:cNvPr id="1084" name="Rectangle 1084"/>
          <p:cNvSpPr/>
          <p:nvPr/>
        </p:nvSpPr>
        <p:spPr>
          <a:xfrm rot="0" flipH="0" flipV="0">
            <a:off x="3581160" y="2933599"/>
            <a:ext cx="947460" cy="2170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99" baseline="0" b="0" i="0" dirty="0" spc="0">
                <a:solidFill>
                  <a:srgbClr val="000000"/>
                </a:solidFill>
                <a:latin typeface="Calibri" pitchFamily="0" charset="1"/>
              </a:rPr>
              <a:t>Autentificare</a:t>
            </a:r>
          </a:p>
        </p:txBody>
      </p:sp>
      <p:sp>
        <p:nvSpPr>
          <p:cNvPr id="1085" name="Rectangle 1085"/>
          <p:cNvSpPr/>
          <p:nvPr/>
        </p:nvSpPr>
        <p:spPr>
          <a:xfrm rot="0" flipH="0" flipV="0">
            <a:off x="3659801" y="3811423"/>
            <a:ext cx="1218498" cy="2170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99" baseline="0" b="0" i="0" dirty="0" spc="0">
                <a:solidFill>
                  <a:srgbClr val="000000"/>
                </a:solidFill>
                <a:latin typeface="Calibri" pitchFamily="0" charset="1"/>
              </a:rPr>
              <a:t>Confidențialitate</a:t>
            </a:r>
          </a:p>
        </p:txBody>
      </p:sp>
      <p:sp>
        <p:nvSpPr>
          <p:cNvPr id="1086" name="Rectangle 1086"/>
          <p:cNvSpPr/>
          <p:nvPr/>
        </p:nvSpPr>
        <p:spPr>
          <a:xfrm rot="0" flipH="0" flipV="0">
            <a:off x="1508267" y="3399943"/>
            <a:ext cx="769340" cy="2170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99" baseline="0" b="0" i="0" dirty="0" spc="0">
                <a:solidFill>
                  <a:srgbClr val="000000"/>
                </a:solidFill>
                <a:latin typeface="Calibri" pitchFamily="0" charset="1"/>
              </a:rPr>
              <a:t>Integritate</a:t>
            </a:r>
          </a:p>
        </p:txBody>
      </p:sp>
      <p:sp>
        <p:nvSpPr>
          <p:cNvPr id="1087" name="Rectangle 1087"/>
          <p:cNvSpPr/>
          <p:nvPr/>
        </p:nvSpPr>
        <p:spPr>
          <a:xfrm rot="0" flipH="0" flipV="0">
            <a:off x="2045559" y="3969919"/>
            <a:ext cx="1045832" cy="2170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99" baseline="0" b="0" i="0" dirty="0" spc="0">
                <a:solidFill>
                  <a:srgbClr val="000000"/>
                </a:solidFill>
                <a:latin typeface="Calibri" pitchFamily="0" charset="1"/>
              </a:rPr>
              <a:t>Diffie-Hellman</a:t>
            </a:r>
          </a:p>
        </p:txBody>
      </p:sp>
      <p:sp>
        <p:nvSpPr>
          <p:cNvPr id="1088" name="Rectangle 1088"/>
          <p:cNvSpPr/>
          <p:nvPr/>
        </p:nvSpPr>
        <p:spPr>
          <a:xfrm rot="0" flipH="0" flipV="0">
            <a:off x="2182633" y="2327047"/>
            <a:ext cx="1107550" cy="4304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394461"/>
            <a:r>
              <a:rPr lang="en-US" sz="1399" baseline="0" b="0" i="0" dirty="0" spc="0">
                <a:solidFill>
                  <a:srgbClr val="000000"/>
                </a:solidFill>
                <a:latin typeface="Calibri" pitchFamily="0" charset="1"/>
              </a:rPr>
              <a:t>Chei </a:t>
            </a:r>
          </a:p>
          <a:p>
            <a:pPr marL="0">
              <a:lnSpc>
                <a:spcPts val="1679"/>
              </a:lnSpc>
            </a:pPr>
            <a:r>
              <a:rPr lang="en-US" sz="1399" baseline="0" b="0" i="0" dirty="0" spc="0">
                <a:solidFill>
                  <a:srgbClr val="000000"/>
                </a:solidFill>
                <a:latin typeface="Calibri" pitchFamily="0" charset="1"/>
              </a:rPr>
              <a:t>publice/private</a:t>
            </a:r>
          </a:p>
        </p:txBody>
      </p:sp>
      <p:sp>
        <p:nvSpPr>
          <p:cNvPr id="1089" name="Rectangle 1089"/>
          <p:cNvSpPr/>
          <p:nvPr/>
        </p:nvSpPr>
        <p:spPr>
          <a:xfrm rot="0" flipH="0" flipV="0">
            <a:off x="2882124" y="3340670"/>
            <a:ext cx="357393" cy="2736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SS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H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090" name="Freeform 1090"/>
          <p:cNvSpPr/>
          <p:nvPr/>
        </p:nvSpPr>
        <p:spPr>
          <a:xfrm rot="0" flipH="0" flipV="0">
            <a:off x="0" y="0"/>
            <a:ext cx="12188952" cy="6858000"/>
          </a:xfrm>
          <a:custGeom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1" name="Freeform 1091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92" name="Picture 102"/>
          <p:cNvPicPr>
            <a:picLocks noChangeAspect="0" noChangeArrowheads="1"/>
          </p:cNvPicPr>
          <p:nvPr/>
        </p:nvPicPr>
        <p:blipFill>
          <a:blip r:embed="rId10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099495" y="809975"/>
            <a:ext cx="642256" cy="769786"/>
          </a:xfrm>
          <a:prstGeom prst="rect">
            <a:avLst/>
          </a:prstGeom>
          <a:noFill/>
          <a:extLst/>
        </p:spPr>
      </p:pic>
      <p:pic>
        <p:nvPicPr>
          <p:cNvPr id="1093" name="Picture 103"/>
          <p:cNvPicPr>
            <a:picLocks noChangeAspect="0" noChangeArrowheads="1"/>
          </p:cNvPicPr>
          <p:nvPr/>
        </p:nvPicPr>
        <p:blipFill>
          <a:blip r:embed="rId10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6233" y="1"/>
            <a:ext cx="995995" cy="471588"/>
          </a:xfrm>
          <a:prstGeom prst="rect">
            <a:avLst/>
          </a:prstGeom>
          <a:noFill/>
          <a:extLst/>
        </p:spPr>
      </p:pic>
      <p:pic>
        <p:nvPicPr>
          <p:cNvPr id="1094" name="Picture 1094"/>
          <p:cNvPicPr>
            <a:picLocks noChangeAspect="0" noChangeArrowheads="1"/>
          </p:cNvPicPr>
          <p:nvPr/>
        </p:nvPicPr>
        <p:blipFill>
          <a:blip r:embed="rId10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0"/>
            <a:ext cx="12192000" cy="6858000"/>
          </a:xfrm>
          <a:prstGeom prst="rect">
            <a:avLst/>
          </a:prstGeom>
          <a:noFill/>
          <a:extLst/>
        </p:spPr>
      </p:pic>
      <p:pic>
        <p:nvPicPr>
          <p:cNvPr id="1095" name="Picture 1095"/>
          <p:cNvPicPr>
            <a:picLocks noChangeAspect="0" noChangeArrowheads="1"/>
          </p:cNvPicPr>
          <p:nvPr/>
        </p:nvPicPr>
        <p:blipFill>
          <a:blip r:embed="rId10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0" y="0"/>
            <a:ext cx="12192000" cy="6858000"/>
          </a:xfrm>
          <a:prstGeom prst="rect">
            <a:avLst/>
          </a:prstGeom>
          <a:noFill/>
          <a:extLst/>
        </p:spPr>
      </p:pic>
      <p:pic>
        <p:nvPicPr>
          <p:cNvPr id="1096" name="Picture 106"/>
          <p:cNvPicPr>
            <a:picLocks noChangeAspect="0" noChangeArrowheads="1"/>
          </p:cNvPicPr>
          <p:nvPr/>
        </p:nvPicPr>
        <p:blipFill>
          <a:blip r:embed="rId10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580329" y="2348702"/>
            <a:ext cx="1773471" cy="2061505"/>
          </a:xfrm>
          <a:prstGeom prst="rect">
            <a:avLst/>
          </a:prstGeom>
          <a:noFill/>
          <a:extLst/>
        </p:spPr>
      </p:pic>
      <p:pic>
        <p:nvPicPr>
          <p:cNvPr id="1097" name="Picture 107"/>
          <p:cNvPicPr>
            <a:picLocks noChangeAspect="0" noChangeArrowheads="1"/>
          </p:cNvPicPr>
          <p:nvPr/>
        </p:nvPicPr>
        <p:blipFill>
          <a:blip r:embed="rId10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6233" y="-10225"/>
            <a:ext cx="995995" cy="471142"/>
          </a:xfrm>
          <a:prstGeom prst="rect">
            <a:avLst/>
          </a:prstGeom>
          <a:noFill/>
          <a:extLst/>
        </p:spPr>
      </p:pic>
      <p:sp>
        <p:nvSpPr>
          <p:cNvPr id="1098" name="Rectangle 1098"/>
          <p:cNvSpPr/>
          <p:nvPr/>
        </p:nvSpPr>
        <p:spPr>
          <a:xfrm rot="0" flipH="0" flipV="0">
            <a:off x="597673" y="2567941"/>
            <a:ext cx="1549603" cy="8938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6000" baseline="0" b="1" i="0" dirty="0" spc="0">
                <a:solidFill>
                  <a:srgbClr val="FFFFFF"/>
                </a:solidFill>
                <a:latin typeface="Arial" pitchFamily="0" charset="1"/>
              </a:rPr>
              <a:t>SSH</a:t>
            </a:r>
          </a:p>
        </p:txBody>
      </p:sp>
      <p:sp>
        <p:nvSpPr>
          <p:cNvPr id="1099" name="Rectangle 1099"/>
          <p:cNvSpPr/>
          <p:nvPr/>
        </p:nvSpPr>
        <p:spPr>
          <a:xfrm rot="0" flipH="0" flipV="0">
            <a:off x="597673" y="6444997"/>
            <a:ext cx="11048227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895127" algn="l"/>
              </a:tabLst>
            </a:pPr>
            <a:r>
              <a:rPr lang="en-US" sz="1200" baseline="0" b="0" i="0" dirty="0" spc="0">
                <a:solidFill>
                  <a:srgbClr val="FFFFFF"/>
                </a:solidFill>
                <a:latin typeface="Arial" pitchFamily="0" charset="1"/>
              </a:rPr>
              <a:t>11/8/23	41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100" name="Freeform 1100"/>
          <p:cNvSpPr/>
          <p:nvPr/>
        </p:nvSpPr>
        <p:spPr>
          <a:xfrm rot="0" flipH="0" flipV="0">
            <a:off x="0" y="0"/>
            <a:ext cx="12188952" cy="6858000"/>
          </a:xfrm>
          <a:custGeom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1" name="Freeform 1101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02" name="Picture 102"/>
          <p:cNvPicPr>
            <a:picLocks noChangeAspect="0" noChangeArrowheads="1"/>
          </p:cNvPicPr>
          <p:nvPr/>
        </p:nvPicPr>
        <p:blipFill>
          <a:blip r:embed="rId11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099495" y="809975"/>
            <a:ext cx="642256" cy="769786"/>
          </a:xfrm>
          <a:prstGeom prst="rect">
            <a:avLst/>
          </a:prstGeom>
          <a:noFill/>
          <a:extLst/>
        </p:spPr>
      </p:pic>
      <p:pic>
        <p:nvPicPr>
          <p:cNvPr id="1103" name="Picture 103"/>
          <p:cNvPicPr>
            <a:picLocks noChangeAspect="0" noChangeArrowheads="1"/>
          </p:cNvPicPr>
          <p:nvPr/>
        </p:nvPicPr>
        <p:blipFill>
          <a:blip r:embed="rId1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6233" y="1"/>
            <a:ext cx="995995" cy="471588"/>
          </a:xfrm>
          <a:prstGeom prst="rect">
            <a:avLst/>
          </a:prstGeom>
          <a:noFill/>
          <a:extLst/>
        </p:spPr>
      </p:pic>
      <p:pic>
        <p:nvPicPr>
          <p:cNvPr id="1104" name="Picture 1104"/>
          <p:cNvPicPr>
            <a:picLocks noChangeAspect="0" noChangeArrowheads="1"/>
          </p:cNvPicPr>
          <p:nvPr/>
        </p:nvPicPr>
        <p:blipFill>
          <a:blip r:embed="rId1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994709" y="3429000"/>
            <a:ext cx="1803398" cy="1803398"/>
          </a:xfrm>
          <a:prstGeom prst="rect">
            <a:avLst/>
          </a:prstGeom>
          <a:noFill/>
          <a:extLst/>
        </p:spPr>
      </p:pic>
      <p:sp>
        <p:nvSpPr>
          <p:cNvPr id="1105" name="Rectangle 1105"/>
          <p:cNvSpPr/>
          <p:nvPr/>
        </p:nvSpPr>
        <p:spPr>
          <a:xfrm rot="0" flipH="0" flipV="0">
            <a:off x="597673" y="870205"/>
            <a:ext cx="7641639" cy="428792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SSH</a:t>
            </a:r>
          </a:p>
          <a:p>
            <a:pPr marL="0">
              <a:lnSpc>
                <a:spcPts val="5297"/>
              </a:lnSpc>
            </a:pPr>
            <a:r>
              <a:rPr lang="en-US" sz="2400" baseline="0" b="0" i="0" dirty="0" spc="959">
                <a:solidFill>
                  <a:srgbClr val="C00000"/>
                </a:solidFill>
                <a:latin typeface="Arial" pitchFamily="0" charset="1"/>
              </a:rPr>
              <a:t>•</a:t>
            </a:r>
            <a:r>
              <a:rPr lang="en-US" sz="2400" baseline="0" b="1" i="0" dirty="0" spc="0">
                <a:solidFill>
                  <a:srgbClr val="C00000"/>
                </a:solidFill>
                <a:latin typeface="Arial" pitchFamily="0" charset="1"/>
              </a:rPr>
              <a:t>S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ecure </a:t>
            </a:r>
            <a:r>
              <a:rPr lang="en-US" sz="2400" baseline="0" b="1" i="0" dirty="0" spc="0">
                <a:solidFill>
                  <a:srgbClr val="C00000"/>
                </a:solidFill>
                <a:latin typeface="Arial" pitchFamily="0" charset="1"/>
              </a:rPr>
              <a:t>SH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ell</a:t>
            </a:r>
          </a:p>
          <a:p>
            <a:pPr marL="0">
              <a:lnSpc>
                <a:spcPts val="3600"/>
              </a:lnSpc>
            </a:pPr>
            <a:r>
              <a:rPr lang="en-US" sz="2400" baseline="0" b="0" i="0" dirty="0" spc="95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Protocol folosi</a:t>
            </a:r>
            <a:r>
              <a:rPr lang="en-US" sz="2400" baseline="0" b="0" i="0" dirty="0" spc="809">
                <a:solidFill>
                  <a:srgbClr val="000000"/>
                </a:solidFill>
                <a:latin typeface="Arial" pitchFamily="0" charset="1"/>
              </a:rPr>
              <a:t>t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pentr</a:t>
            </a:r>
            <a:r>
              <a:rPr lang="en-US" sz="2400" baseline="0" b="0" i="0" dirty="0" spc="806">
                <a:solidFill>
                  <a:srgbClr val="000000"/>
                </a:solidFill>
                <a:latin typeface="Arial" pitchFamily="0" charset="1"/>
              </a:rPr>
              <a:t>u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accesu</a:t>
            </a:r>
            <a:r>
              <a:rPr lang="en-US" sz="2400" baseline="0" b="0" i="0" dirty="0" spc="816">
                <a:solidFill>
                  <a:srgbClr val="000000"/>
                </a:solidFill>
                <a:latin typeface="Arial" pitchFamily="0" charset="1"/>
              </a:rPr>
              <a:t>l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sigu</a:t>
            </a:r>
            <a:r>
              <a:rPr lang="en-US" sz="2400" baseline="0" b="0" i="0" dirty="0" spc="807">
                <a:solidFill>
                  <a:srgbClr val="000000"/>
                </a:solidFill>
                <a:latin typeface="Arial" pitchFamily="0" charset="1"/>
              </a:rPr>
              <a:t>r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la distan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ță</a:t>
            </a:r>
          </a:p>
          <a:p>
            <a:pPr marL="0">
              <a:lnSpc>
                <a:spcPts val="3600"/>
              </a:lnSpc>
            </a:pPr>
            <a:r>
              <a:rPr lang="en-US" sz="2400" baseline="0" b="0" i="0" dirty="0" spc="95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Permite execu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ia de comenzi pe ma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ș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ina accesat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</a:p>
          <a:p>
            <a:pPr marL="0">
              <a:lnSpc>
                <a:spcPts val="3600"/>
              </a:lnSpc>
            </a:pPr>
            <a:r>
              <a:rPr lang="en-US" sz="2400" baseline="0" b="0" i="0" dirty="0" spc="95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Dou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 versiuni majore existente: SSH-1 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ș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i SSH-2</a:t>
            </a:r>
          </a:p>
          <a:p>
            <a:pPr marL="457199">
              <a:lnSpc>
                <a:spcPts val="2614"/>
              </a:lnSpc>
            </a:pPr>
            <a:r>
              <a:rPr lang="en-US" sz="1999" baseline="0" b="0" i="0" dirty="0" spc="110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SSH-1 are vulnerabilit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ăț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i majore</a:t>
            </a:r>
          </a:p>
          <a:p>
            <a:pPr marL="457199">
              <a:lnSpc>
                <a:spcPts val="2688"/>
              </a:lnSpc>
            </a:pPr>
            <a:r>
              <a:rPr lang="en-US" sz="1999" baseline="0" b="0" i="0" dirty="0" spc="110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999" baseline="0" b="0" i="0" dirty="0" spc="0">
                <a:solidFill>
                  <a:srgbClr val="000000"/>
                </a:solidFill>
                <a:latin typeface="Arial" pitchFamily="0" charset="1"/>
              </a:rPr>
              <a:t>Cursul va aborda în continuare versiunea SSH-2</a:t>
            </a:r>
          </a:p>
          <a:p>
            <a:pPr marL="0">
              <a:lnSpc>
                <a:spcPts val="3601"/>
              </a:lnSpc>
            </a:pPr>
            <a:r>
              <a:rPr lang="en-US" sz="2400" baseline="0" b="0" i="0" dirty="0" spc="95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Rol similar cu protocolul Telnet</a:t>
            </a:r>
          </a:p>
          <a:p>
            <a:pPr marL="0">
              <a:lnSpc>
                <a:spcPts val="3600"/>
              </a:lnSpc>
            </a:pPr>
            <a:r>
              <a:rPr lang="en-US" sz="2400" baseline="0" b="0" i="0" dirty="0" spc="95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Func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ioneaz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 pe portul TCP 22</a:t>
            </a:r>
          </a:p>
        </p:txBody>
      </p:sp>
      <p:sp>
        <p:nvSpPr>
          <p:cNvPr id="1106" name="Rectangle 1106"/>
          <p:cNvSpPr/>
          <p:nvPr/>
        </p:nvSpPr>
        <p:spPr>
          <a:xfrm rot="0" flipH="0" flipV="0">
            <a:off x="597673" y="6444997"/>
            <a:ext cx="11047478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864963" algn="l"/>
              </a:tabLst>
            </a:pPr>
            <a:r>
              <a:rPr lang="en-US" sz="1200" baseline="0" b="0" i="0" dirty="0" spc="0">
                <a:solidFill>
                  <a:srgbClr val="898989"/>
                </a:solidFill>
                <a:latin typeface="Arial" pitchFamily="0" charset="1"/>
              </a:rPr>
              <a:t>11/8/23	42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107" name="Freeform 1107"/>
          <p:cNvSpPr/>
          <p:nvPr/>
        </p:nvSpPr>
        <p:spPr>
          <a:xfrm rot="0" flipH="0" flipV="0">
            <a:off x="0" y="0"/>
            <a:ext cx="12188952" cy="6858000"/>
          </a:xfrm>
          <a:custGeom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8" name="Freeform 1108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09" name="Picture 102"/>
          <p:cNvPicPr>
            <a:picLocks noChangeAspect="0" noChangeArrowheads="1"/>
          </p:cNvPicPr>
          <p:nvPr/>
        </p:nvPicPr>
        <p:blipFill>
          <a:blip r:embed="rId11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099495" y="809975"/>
            <a:ext cx="642256" cy="769786"/>
          </a:xfrm>
          <a:prstGeom prst="rect">
            <a:avLst/>
          </a:prstGeom>
          <a:noFill/>
          <a:extLst/>
        </p:spPr>
      </p:pic>
      <p:pic>
        <p:nvPicPr>
          <p:cNvPr id="1110" name="Picture 103"/>
          <p:cNvPicPr>
            <a:picLocks noChangeAspect="0" noChangeArrowheads="1"/>
          </p:cNvPicPr>
          <p:nvPr/>
        </p:nvPicPr>
        <p:blipFill>
          <a:blip r:embed="rId11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6233" y="1"/>
            <a:ext cx="995995" cy="471588"/>
          </a:xfrm>
          <a:prstGeom prst="rect">
            <a:avLst/>
          </a:prstGeom>
          <a:noFill/>
          <a:extLst/>
        </p:spPr>
      </p:pic>
      <p:sp>
        <p:nvSpPr>
          <p:cNvPr id="1111" name="Freeform 1111"/>
          <p:cNvSpPr/>
          <p:nvPr/>
        </p:nvSpPr>
        <p:spPr>
          <a:xfrm rot="0" flipH="0" flipV="0">
            <a:off x="4504681" y="2039914"/>
            <a:ext cx="5731931" cy="948267"/>
          </a:xfrm>
          <a:custGeom>
            <a:pathLst>
              <a:path w="5731931" h="948267">
                <a:moveTo>
                  <a:pt x="0" y="158049"/>
                </a:moveTo>
                <a:cubicBezTo>
                  <a:pt x="0" y="70762"/>
                  <a:pt x="70760" y="0"/>
                  <a:pt x="158047" y="0"/>
                </a:cubicBezTo>
                <a:lnTo>
                  <a:pt x="5573884" y="0"/>
                </a:lnTo>
                <a:cubicBezTo>
                  <a:pt x="5661171" y="0"/>
                  <a:pt x="5731931" y="70762"/>
                  <a:pt x="5731931" y="158049"/>
                </a:cubicBezTo>
                <a:lnTo>
                  <a:pt x="5731931" y="790218"/>
                </a:lnTo>
                <a:cubicBezTo>
                  <a:pt x="5731931" y="877505"/>
                  <a:pt x="5661171" y="948267"/>
                  <a:pt x="5573884" y="948267"/>
                </a:cubicBezTo>
                <a:lnTo>
                  <a:pt x="158047" y="948267"/>
                </a:lnTo>
                <a:cubicBezTo>
                  <a:pt x="70760" y="948267"/>
                  <a:pt x="0" y="877505"/>
                  <a:pt x="0" y="790218"/>
                </a:cubicBezTo>
                <a:close/>
                <a:moveTo>
                  <a:pt x="155356" y="4818086"/>
                </a:moveTo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2" name="Freeform 1112"/>
          <p:cNvSpPr/>
          <p:nvPr/>
        </p:nvSpPr>
        <p:spPr>
          <a:xfrm rot="0" flipH="0" flipV="1">
            <a:off x="4504681" y="2039914"/>
            <a:ext cx="5731932" cy="948266"/>
          </a:xfrm>
          <a:custGeom>
            <a:pathLst>
              <a:path w="5731932" h="948266">
                <a:moveTo>
                  <a:pt x="0" y="790217"/>
                </a:moveTo>
                <a:cubicBezTo>
                  <a:pt x="0" y="877505"/>
                  <a:pt x="70760" y="948266"/>
                  <a:pt x="158048" y="948266"/>
                </a:cubicBezTo>
                <a:lnTo>
                  <a:pt x="5573884" y="948266"/>
                </a:lnTo>
                <a:cubicBezTo>
                  <a:pt x="5661171" y="948266"/>
                  <a:pt x="5731932" y="877505"/>
                  <a:pt x="5731932" y="790217"/>
                </a:cubicBezTo>
                <a:lnTo>
                  <a:pt x="5731932" y="158048"/>
                </a:lnTo>
                <a:cubicBezTo>
                  <a:pt x="5731932" y="70760"/>
                  <a:pt x="5661171" y="0"/>
                  <a:pt x="5573884" y="0"/>
                </a:cubicBezTo>
                <a:lnTo>
                  <a:pt x="158048" y="0"/>
                </a:lnTo>
                <a:cubicBezTo>
                  <a:pt x="70760" y="0"/>
                  <a:pt x="0" y="70760"/>
                  <a:pt x="0" y="158048"/>
                </a:cubicBezTo>
                <a:close/>
                <a:moveTo>
                  <a:pt x="158048" y="948266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3" name="Freeform 1113"/>
          <p:cNvSpPr/>
          <p:nvPr/>
        </p:nvSpPr>
        <p:spPr>
          <a:xfrm rot="0" flipH="0" flipV="0">
            <a:off x="4530079" y="3526908"/>
            <a:ext cx="5731932" cy="999069"/>
          </a:xfrm>
          <a:custGeom>
            <a:pathLst>
              <a:path w="5731932" h="999069">
                <a:moveTo>
                  <a:pt x="0" y="166519"/>
                </a:moveTo>
                <a:cubicBezTo>
                  <a:pt x="0" y="74553"/>
                  <a:pt x="74552" y="0"/>
                  <a:pt x="166518" y="0"/>
                </a:cubicBezTo>
                <a:lnTo>
                  <a:pt x="5565414" y="0"/>
                </a:lnTo>
                <a:cubicBezTo>
                  <a:pt x="5657380" y="0"/>
                  <a:pt x="5731932" y="74553"/>
                  <a:pt x="5731932" y="166519"/>
                </a:cubicBezTo>
                <a:lnTo>
                  <a:pt x="5731932" y="832552"/>
                </a:lnTo>
                <a:cubicBezTo>
                  <a:pt x="5731932" y="924516"/>
                  <a:pt x="5657380" y="999069"/>
                  <a:pt x="5565414" y="999069"/>
                </a:cubicBezTo>
                <a:lnTo>
                  <a:pt x="166518" y="999069"/>
                </a:lnTo>
                <a:cubicBezTo>
                  <a:pt x="74552" y="999069"/>
                  <a:pt x="0" y="924516"/>
                  <a:pt x="0" y="832552"/>
                </a:cubicBezTo>
                <a:close/>
                <a:moveTo>
                  <a:pt x="-1365506" y="3331092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4" name="Freeform 1114"/>
          <p:cNvSpPr/>
          <p:nvPr/>
        </p:nvSpPr>
        <p:spPr>
          <a:xfrm rot="0" flipH="0" flipV="1">
            <a:off x="4530079" y="3526908"/>
            <a:ext cx="5731932" cy="999068"/>
          </a:xfrm>
          <a:custGeom>
            <a:pathLst>
              <a:path w="5731932" h="999068">
                <a:moveTo>
                  <a:pt x="0" y="832550"/>
                </a:moveTo>
                <a:cubicBezTo>
                  <a:pt x="0" y="924515"/>
                  <a:pt x="74552" y="999068"/>
                  <a:pt x="166516" y="999068"/>
                </a:cubicBezTo>
                <a:lnTo>
                  <a:pt x="5565415" y="999068"/>
                </a:lnTo>
                <a:cubicBezTo>
                  <a:pt x="5657380" y="999068"/>
                  <a:pt x="5731932" y="924515"/>
                  <a:pt x="5731932" y="832550"/>
                </a:cubicBezTo>
                <a:lnTo>
                  <a:pt x="5731932" y="166517"/>
                </a:lnTo>
                <a:cubicBezTo>
                  <a:pt x="5731932" y="74552"/>
                  <a:pt x="5657380" y="0"/>
                  <a:pt x="5565415" y="0"/>
                </a:cubicBezTo>
                <a:lnTo>
                  <a:pt x="166516" y="0"/>
                </a:lnTo>
                <a:cubicBezTo>
                  <a:pt x="74552" y="0"/>
                  <a:pt x="0" y="74552"/>
                  <a:pt x="0" y="166517"/>
                </a:cubicBezTo>
                <a:close/>
                <a:moveTo>
                  <a:pt x="166517" y="999068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5" name="Freeform 1115"/>
          <p:cNvSpPr/>
          <p:nvPr/>
        </p:nvSpPr>
        <p:spPr>
          <a:xfrm rot="0" flipH="0" flipV="0">
            <a:off x="4547013" y="5058280"/>
            <a:ext cx="5731931" cy="1007533"/>
          </a:xfrm>
          <a:custGeom>
            <a:pathLst>
              <a:path w="5731931" h="1007533">
                <a:moveTo>
                  <a:pt x="0" y="167928"/>
                </a:moveTo>
                <a:cubicBezTo>
                  <a:pt x="0" y="75184"/>
                  <a:pt x="75185" y="0"/>
                  <a:pt x="167927" y="0"/>
                </a:cubicBezTo>
                <a:lnTo>
                  <a:pt x="5564004" y="0"/>
                </a:lnTo>
                <a:cubicBezTo>
                  <a:pt x="5656748" y="0"/>
                  <a:pt x="5731931" y="75184"/>
                  <a:pt x="5731931" y="167928"/>
                </a:cubicBezTo>
                <a:lnTo>
                  <a:pt x="5731931" y="839606"/>
                </a:lnTo>
                <a:cubicBezTo>
                  <a:pt x="5731931" y="932350"/>
                  <a:pt x="5656748" y="1007533"/>
                  <a:pt x="5564004" y="1007533"/>
                </a:cubicBezTo>
                <a:lnTo>
                  <a:pt x="167927" y="1007533"/>
                </a:lnTo>
                <a:cubicBezTo>
                  <a:pt x="75185" y="1007533"/>
                  <a:pt x="0" y="932350"/>
                  <a:pt x="0" y="839606"/>
                </a:cubicBezTo>
                <a:close/>
                <a:moveTo>
                  <a:pt x="-2915221" y="1799720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6" name="Freeform 1116"/>
          <p:cNvSpPr/>
          <p:nvPr/>
        </p:nvSpPr>
        <p:spPr>
          <a:xfrm rot="0" flipH="0" flipV="1">
            <a:off x="4547013" y="5058280"/>
            <a:ext cx="5731931" cy="1007533"/>
          </a:xfrm>
          <a:custGeom>
            <a:pathLst>
              <a:path w="5731931" h="1007533">
                <a:moveTo>
                  <a:pt x="0" y="839605"/>
                </a:moveTo>
                <a:cubicBezTo>
                  <a:pt x="0" y="932349"/>
                  <a:pt x="75183" y="1007533"/>
                  <a:pt x="167927" y="1007533"/>
                </a:cubicBezTo>
                <a:lnTo>
                  <a:pt x="5564004" y="1007533"/>
                </a:lnTo>
                <a:cubicBezTo>
                  <a:pt x="5656747" y="1007533"/>
                  <a:pt x="5731931" y="932349"/>
                  <a:pt x="5731931" y="839605"/>
                </a:cubicBezTo>
                <a:lnTo>
                  <a:pt x="5731931" y="167927"/>
                </a:lnTo>
                <a:cubicBezTo>
                  <a:pt x="5731931" y="75183"/>
                  <a:pt x="5656747" y="0"/>
                  <a:pt x="5564004" y="0"/>
                </a:cubicBezTo>
                <a:lnTo>
                  <a:pt x="167927" y="0"/>
                </a:lnTo>
                <a:cubicBezTo>
                  <a:pt x="75183" y="0"/>
                  <a:pt x="0" y="75183"/>
                  <a:pt x="0" y="167927"/>
                </a:cubicBezTo>
                <a:close/>
                <a:moveTo>
                  <a:pt x="167927" y="1007533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17" name="Picture 1117"/>
          <p:cNvPicPr>
            <a:picLocks noChangeAspect="0" noChangeArrowheads="1"/>
          </p:cNvPicPr>
          <p:nvPr/>
        </p:nvPicPr>
        <p:blipFill>
          <a:blip r:embed="rId11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65199" y="1566485"/>
            <a:ext cx="1549406" cy="1481772"/>
          </a:xfrm>
          <a:prstGeom prst="rect">
            <a:avLst/>
          </a:prstGeom>
          <a:noFill/>
          <a:extLst/>
        </p:spPr>
      </p:pic>
      <p:pic>
        <p:nvPicPr>
          <p:cNvPr id="1118" name="Picture 1118"/>
          <p:cNvPicPr>
            <a:picLocks noChangeAspect="0" noChangeArrowheads="1"/>
          </p:cNvPicPr>
          <p:nvPr/>
        </p:nvPicPr>
        <p:blipFill>
          <a:blip r:embed="rId1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65199" y="4807983"/>
            <a:ext cx="1692813" cy="1692813"/>
          </a:xfrm>
          <a:prstGeom prst="rect">
            <a:avLst/>
          </a:prstGeom>
          <a:noFill/>
          <a:extLst/>
        </p:spPr>
      </p:pic>
      <p:pic>
        <p:nvPicPr>
          <p:cNvPr id="1119" name="Picture 1119"/>
          <p:cNvPicPr>
            <a:picLocks noChangeAspect="0" noChangeArrowheads="1"/>
          </p:cNvPicPr>
          <p:nvPr/>
        </p:nvPicPr>
        <p:blipFill>
          <a:blip r:embed="rId1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89067" y="3259740"/>
            <a:ext cx="1425538" cy="1425538"/>
          </a:xfrm>
          <a:prstGeom prst="rect">
            <a:avLst/>
          </a:prstGeom>
          <a:noFill/>
          <a:extLst/>
        </p:spPr>
      </p:pic>
      <p:sp>
        <p:nvSpPr>
          <p:cNvPr id="1120" name="Rectangle 1120"/>
          <p:cNvSpPr/>
          <p:nvPr/>
        </p:nvSpPr>
        <p:spPr>
          <a:xfrm rot="0" flipH="0" flipV="0">
            <a:off x="597673" y="870205"/>
            <a:ext cx="6114276" cy="6554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Conceptele securit</a:t>
            </a:r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ăț</a:t>
            </a:r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ii</a:t>
            </a:r>
          </a:p>
        </p:txBody>
      </p:sp>
      <p:sp>
        <p:nvSpPr>
          <p:cNvPr id="1121" name="Rectangle 1121"/>
          <p:cNvSpPr/>
          <p:nvPr/>
        </p:nvSpPr>
        <p:spPr>
          <a:xfrm rot="0" flipH="0" flipV="0">
            <a:off x="597673" y="6444997"/>
            <a:ext cx="11047478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864963" algn="l"/>
              </a:tabLst>
            </a:pPr>
            <a:r>
              <a:rPr lang="en-US" sz="1200" baseline="0" b="0" i="0" dirty="0" spc="0">
                <a:solidFill>
                  <a:srgbClr val="898989"/>
                </a:solidFill>
                <a:latin typeface="Arial" pitchFamily="0" charset="1"/>
              </a:rPr>
              <a:t>11/8/23	43</a:t>
            </a:r>
          </a:p>
        </p:txBody>
      </p:sp>
      <p:sp>
        <p:nvSpPr>
          <p:cNvPr id="1122" name="Rectangle 1122"/>
          <p:cNvSpPr/>
          <p:nvPr/>
        </p:nvSpPr>
        <p:spPr>
          <a:xfrm rot="0" flipH="0" flipV="0">
            <a:off x="4642411" y="2268475"/>
            <a:ext cx="4729939" cy="58513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1" i="0" dirty="0" spc="0">
                <a:solidFill>
                  <a:srgbClr val="000000"/>
                </a:solidFill>
                <a:latin typeface="Arial" pitchFamily="0" charset="1"/>
              </a:rPr>
              <a:t>Autentificare</a:t>
            </a:r>
          </a:p>
          <a:p>
            <a:pPr marL="0">
              <a:lnSpc>
                <a:spcPts val="2496"/>
              </a:lnSpc>
            </a:pP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Sursa 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ș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i destina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ia sunt cine spun c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 sunt</a:t>
            </a:r>
          </a:p>
        </p:txBody>
      </p:sp>
      <p:sp>
        <p:nvSpPr>
          <p:cNvPr id="1123" name="Rectangle 1123"/>
          <p:cNvSpPr/>
          <p:nvPr/>
        </p:nvSpPr>
        <p:spPr>
          <a:xfrm rot="0" flipH="0" flipV="0">
            <a:off x="4670288" y="3777235"/>
            <a:ext cx="5373151" cy="5973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1" i="0" dirty="0" spc="0">
                <a:solidFill>
                  <a:srgbClr val="000000"/>
                </a:solidFill>
                <a:latin typeface="Arial" pitchFamily="0" charset="1"/>
              </a:rPr>
              <a:t>Confiden</a:t>
            </a:r>
            <a:r>
              <a:rPr lang="en-US" sz="1800" baseline="0" b="1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1800" baseline="0" b="1" i="0" dirty="0" spc="0">
                <a:solidFill>
                  <a:srgbClr val="000000"/>
                </a:solidFill>
                <a:latin typeface="Arial" pitchFamily="0" charset="1"/>
              </a:rPr>
              <a:t>ialitate</a:t>
            </a:r>
          </a:p>
          <a:p>
            <a:pPr marL="0">
              <a:lnSpc>
                <a:spcPts val="2591"/>
              </a:lnSpc>
            </a:pP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Doar sursa 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ș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i destina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ia pot vizualiza informa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ia</a:t>
            </a:r>
          </a:p>
        </p:txBody>
      </p:sp>
      <p:sp>
        <p:nvSpPr>
          <p:cNvPr id="1124" name="Rectangle 1124"/>
          <p:cNvSpPr/>
          <p:nvPr/>
        </p:nvSpPr>
        <p:spPr>
          <a:xfrm rot="0" flipH="0" flipV="0">
            <a:off x="4687637" y="5173218"/>
            <a:ext cx="5292867" cy="8655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1" i="0" dirty="0" spc="0">
                <a:solidFill>
                  <a:srgbClr val="000000"/>
                </a:solidFill>
                <a:latin typeface="Arial" pitchFamily="0" charset="1"/>
              </a:rPr>
              <a:t>Integritate</a:t>
            </a:r>
          </a:p>
          <a:p>
            <a:pPr marL="0">
              <a:lnSpc>
                <a:spcPts val="2616"/>
              </a:lnSpc>
            </a:pP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Mesajul ajuns la destina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ie nu a fost modificat </a:t>
            </a:r>
          </a:p>
          <a:p>
            <a:pPr marL="0">
              <a:lnSpc>
                <a:spcPts val="2088"/>
              </a:lnSpc>
            </a:pP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pe parcurs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125" name="Freeform 1125"/>
          <p:cNvSpPr/>
          <p:nvPr/>
        </p:nvSpPr>
        <p:spPr>
          <a:xfrm rot="0" flipH="0" flipV="0">
            <a:off x="0" y="0"/>
            <a:ext cx="12188952" cy="6858000"/>
          </a:xfrm>
          <a:custGeom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6" name="Freeform 1126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27" name="Picture 102"/>
          <p:cNvPicPr>
            <a:picLocks noChangeAspect="0" noChangeArrowheads="1"/>
          </p:cNvPicPr>
          <p:nvPr/>
        </p:nvPicPr>
        <p:blipFill>
          <a:blip r:embed="rId11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099495" y="809975"/>
            <a:ext cx="642256" cy="769786"/>
          </a:xfrm>
          <a:prstGeom prst="rect">
            <a:avLst/>
          </a:prstGeom>
          <a:noFill/>
          <a:extLst/>
        </p:spPr>
      </p:pic>
      <p:pic>
        <p:nvPicPr>
          <p:cNvPr id="1128" name="Picture 103"/>
          <p:cNvPicPr>
            <a:picLocks noChangeAspect="0" noChangeArrowheads="1"/>
          </p:cNvPicPr>
          <p:nvPr/>
        </p:nvPicPr>
        <p:blipFill>
          <a:blip r:embed="rId11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6233" y="1"/>
            <a:ext cx="995995" cy="471588"/>
          </a:xfrm>
          <a:prstGeom prst="rect">
            <a:avLst/>
          </a:prstGeom>
          <a:noFill/>
          <a:extLst/>
        </p:spPr>
      </p:pic>
      <p:sp>
        <p:nvSpPr>
          <p:cNvPr id="1129" name="Rectangle 1129"/>
          <p:cNvSpPr/>
          <p:nvPr/>
        </p:nvSpPr>
        <p:spPr>
          <a:xfrm rot="0" flipH="0" flipV="0">
            <a:off x="597673" y="870205"/>
            <a:ext cx="10488438" cy="49919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Func</a:t>
            </a:r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ii SS</a:t>
            </a:r>
            <a:r>
              <a:rPr lang="en-US" sz="4399" baseline="0" b="1" i="0" dirty="0" spc="1260">
                <a:solidFill>
                  <a:srgbClr val="000000"/>
                </a:solidFill>
                <a:latin typeface="Arial" pitchFamily="0" charset="1"/>
              </a:rPr>
              <a:t>H</a:t>
            </a:r>
            <a:r>
              <a:rPr lang="en-US" sz="4399" baseline="0" b="1" i="0" dirty="0" spc="1267">
                <a:solidFill>
                  <a:srgbClr val="000000"/>
                </a:solidFill>
                <a:latin typeface="Arial" pitchFamily="0" charset="1"/>
              </a:rPr>
              <a:t>–</a:t>
            </a:r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Confiden</a:t>
            </a:r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ialitate</a:t>
            </a:r>
          </a:p>
          <a:p>
            <a:pPr marL="0">
              <a:lnSpc>
                <a:spcPts val="5562"/>
              </a:lnSpc>
            </a:pPr>
            <a:r>
              <a:rPr lang="en-US" sz="2599" baseline="0" b="0" i="0" dirty="0" spc="88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599" baseline="0" b="0" i="0" dirty="0" spc="0">
                <a:solidFill>
                  <a:srgbClr val="000000"/>
                </a:solidFill>
                <a:latin typeface="Arial" pitchFamily="0" charset="1"/>
              </a:rPr>
              <a:t>Sunt folosi</a:t>
            </a:r>
            <a:r>
              <a:rPr lang="en-US" sz="2599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2599" baseline="0" b="0" i="0" dirty="0" spc="0">
                <a:solidFill>
                  <a:srgbClr val="000000"/>
                </a:solidFill>
                <a:latin typeface="Arial" pitchFamily="0" charset="1"/>
              </a:rPr>
              <a:t>i algoritmi de criptare simetric</a:t>
            </a:r>
            <a:r>
              <a:rPr lang="en-US" sz="2599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</a:p>
          <a:p>
            <a:pPr marL="457199">
              <a:lnSpc>
                <a:spcPts val="2782"/>
              </a:lnSpc>
            </a:pPr>
            <a:r>
              <a:rPr lang="en-US" sz="2199" baseline="0" b="0" i="0" dirty="0" spc="103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AES: Advance</a:t>
            </a:r>
            <a:r>
              <a:rPr lang="en-US" sz="2199" baseline="0" b="0" i="0" dirty="0" spc="747">
                <a:solidFill>
                  <a:srgbClr val="000000"/>
                </a:solidFill>
                <a:latin typeface="Arial" pitchFamily="0" charset="1"/>
              </a:rPr>
              <a:t>d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Encryptio</a:t>
            </a:r>
            <a:r>
              <a:rPr lang="en-US" sz="2199" baseline="0" b="0" i="0" dirty="0" spc="747">
                <a:solidFill>
                  <a:srgbClr val="000000"/>
                </a:solidFill>
                <a:latin typeface="Arial" pitchFamily="0" charset="1"/>
              </a:rPr>
              <a:t>n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Standard</a:t>
            </a:r>
          </a:p>
          <a:p>
            <a:pPr marL="457199">
              <a:lnSpc>
                <a:spcPts val="2903"/>
              </a:lnSpc>
            </a:pPr>
            <a:r>
              <a:rPr lang="en-US" sz="2199" baseline="0" b="0" i="0" dirty="0" spc="103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3DES: Triple Data Encryptio</a:t>
            </a:r>
            <a:r>
              <a:rPr lang="en-US" sz="2199" baseline="0" b="0" i="0" dirty="0" spc="747">
                <a:solidFill>
                  <a:srgbClr val="000000"/>
                </a:solidFill>
                <a:latin typeface="Arial" pitchFamily="0" charset="1"/>
              </a:rPr>
              <a:t>n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Standard</a:t>
            </a:r>
          </a:p>
          <a:p>
            <a:pPr marL="457199">
              <a:lnSpc>
                <a:spcPts val="2904"/>
              </a:lnSpc>
            </a:pPr>
            <a:r>
              <a:rPr lang="en-US" sz="2199" baseline="0" b="0" i="0" dirty="0" spc="103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IDEA, DES, ARCFOUR, BLOWFISH, TSS</a:t>
            </a:r>
          </a:p>
          <a:p>
            <a:pPr marL="0">
              <a:lnSpc>
                <a:spcPts val="3793"/>
              </a:lnSpc>
            </a:pPr>
            <a:r>
              <a:rPr lang="en-US" sz="2599" baseline="0" b="0" i="0" dirty="0" spc="88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599" baseline="0" b="0" i="0" dirty="0" spc="0">
                <a:solidFill>
                  <a:srgbClr val="000000"/>
                </a:solidFill>
                <a:latin typeface="Arial" pitchFamily="0" charset="1"/>
              </a:rPr>
              <a:t>Criptare simetric</a:t>
            </a:r>
            <a:r>
              <a:rPr lang="en-US" sz="2599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599" baseline="0" b="0" i="0" dirty="0" spc="0">
                <a:solidFill>
                  <a:srgbClr val="000000"/>
                </a:solidFill>
                <a:latin typeface="Arial" pitchFamily="0" charset="1"/>
              </a:rPr>
              <a:t> = cheie comun</a:t>
            </a:r>
            <a:r>
              <a:rPr lang="en-US" sz="2599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</a:p>
          <a:p>
            <a:pPr marL="0">
              <a:lnSpc>
                <a:spcPts val="3816"/>
              </a:lnSpc>
            </a:pPr>
            <a:r>
              <a:rPr lang="en-US" sz="2599" baseline="0" b="0" i="0" dirty="0" spc="88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599" baseline="0" b="0" i="0" dirty="0" spc="0">
                <a:solidFill>
                  <a:srgbClr val="000000"/>
                </a:solidFill>
                <a:latin typeface="Arial" pitchFamily="0" charset="1"/>
              </a:rPr>
              <a:t>3DES este o variant</a:t>
            </a:r>
            <a:r>
              <a:rPr lang="en-US" sz="2599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599" baseline="0" b="0" i="0" dirty="0" spc="0">
                <a:solidFill>
                  <a:srgbClr val="000000"/>
                </a:solidFill>
                <a:latin typeface="Arial" pitchFamily="0" charset="1"/>
              </a:rPr>
              <a:t> popular</a:t>
            </a:r>
            <a:r>
              <a:rPr lang="en-US" sz="2599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</a:p>
          <a:p>
            <a:pPr marL="457199">
              <a:lnSpc>
                <a:spcPts val="2902"/>
              </a:lnSpc>
            </a:pPr>
            <a:r>
              <a:rPr lang="en-US" sz="2199" baseline="0" b="0" i="0" dirty="0" spc="103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Necesit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 o cheie comun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 pe 168, 112 sau 56 de bi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i</a:t>
            </a:r>
          </a:p>
          <a:p>
            <a:pPr marL="0">
              <a:lnSpc>
                <a:spcPts val="3793"/>
              </a:lnSpc>
            </a:pPr>
            <a:r>
              <a:rPr lang="en-US" sz="2599" baseline="0" b="0" i="0" dirty="0" spc="88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599" baseline="0" b="0" i="0" dirty="0" spc="0">
                <a:solidFill>
                  <a:srgbClr val="000000"/>
                </a:solidFill>
                <a:latin typeface="Arial" pitchFamily="0" charset="1"/>
              </a:rPr>
              <a:t>Nu vrem s</a:t>
            </a:r>
            <a:r>
              <a:rPr lang="en-US" sz="2599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599" baseline="0" b="0" i="0" dirty="0" spc="0">
                <a:solidFill>
                  <a:srgbClr val="000000"/>
                </a:solidFill>
                <a:latin typeface="Arial" pitchFamily="0" charset="1"/>
              </a:rPr>
              <a:t> trimitem cheia pe canal pentru a nu fi interceptat</a:t>
            </a:r>
            <a:r>
              <a:rPr lang="en-US" sz="2599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</a:p>
          <a:p>
            <a:pPr marL="457199">
              <a:lnSpc>
                <a:spcPts val="2902"/>
              </a:lnSpc>
            </a:pPr>
            <a:r>
              <a:rPr lang="en-US" sz="2199" baseline="0" b="0" i="0" dirty="0" spc="103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Trebuie stabilit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 o cheie comun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 f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r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 ca aceasta s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 fie transmis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</a:p>
          <a:p>
            <a:pPr marL="457199">
              <a:lnSpc>
                <a:spcPts val="2783"/>
              </a:lnSpc>
            </a:pPr>
            <a:r>
              <a:rPr lang="en-US" sz="2199" baseline="0" b="0" i="0" dirty="0" spc="103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Solu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ie: Diffie-Hellma</a:t>
            </a:r>
            <a:r>
              <a:rPr lang="en-US" sz="2199" baseline="0" b="0" i="0" dirty="0" spc="748">
                <a:solidFill>
                  <a:srgbClr val="000000"/>
                </a:solidFill>
                <a:latin typeface="Arial" pitchFamily="0" charset="1"/>
              </a:rPr>
              <a:t>n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Ke</a:t>
            </a:r>
            <a:r>
              <a:rPr lang="en-US" sz="2199" baseline="0" b="0" i="0" dirty="0" spc="752">
                <a:solidFill>
                  <a:srgbClr val="000000"/>
                </a:solidFill>
                <a:latin typeface="Arial" pitchFamily="0" charset="1"/>
              </a:rPr>
              <a:t>y</a:t>
            </a:r>
            <a:r>
              <a:rPr lang="en-US" sz="2199" baseline="0" b="0" i="0" dirty="0" spc="0">
                <a:solidFill>
                  <a:srgbClr val="000000"/>
                </a:solidFill>
                <a:latin typeface="Arial" pitchFamily="0" charset="1"/>
              </a:rPr>
              <a:t>Exchange</a:t>
            </a:r>
          </a:p>
        </p:txBody>
      </p:sp>
      <p:sp>
        <p:nvSpPr>
          <p:cNvPr id="1130" name="Rectangle 1130"/>
          <p:cNvSpPr/>
          <p:nvPr/>
        </p:nvSpPr>
        <p:spPr>
          <a:xfrm rot="0" flipH="0" flipV="0">
            <a:off x="597673" y="6444997"/>
            <a:ext cx="11046983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860201" algn="l"/>
              </a:tabLst>
            </a:pPr>
            <a:r>
              <a:rPr lang="en-US" sz="1200" baseline="0" b="0" i="0" dirty="0" spc="0">
                <a:solidFill>
                  <a:srgbClr val="898989"/>
                </a:solidFill>
                <a:latin typeface="Arial" pitchFamily="0" charset="1"/>
              </a:rPr>
              <a:t>11/8/23	44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131" name="Freeform 1131"/>
          <p:cNvSpPr/>
          <p:nvPr/>
        </p:nvSpPr>
        <p:spPr>
          <a:xfrm rot="0" flipH="0" flipV="0">
            <a:off x="0" y="0"/>
            <a:ext cx="12188952" cy="6858000"/>
          </a:xfrm>
          <a:custGeom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2" name="Freeform 1132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33" name="Picture 102"/>
          <p:cNvPicPr>
            <a:picLocks noChangeAspect="0" noChangeArrowheads="1"/>
          </p:cNvPicPr>
          <p:nvPr/>
        </p:nvPicPr>
        <p:blipFill>
          <a:blip r:embed="rId11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099495" y="809975"/>
            <a:ext cx="642256" cy="769786"/>
          </a:xfrm>
          <a:prstGeom prst="rect">
            <a:avLst/>
          </a:prstGeom>
          <a:noFill/>
          <a:extLst/>
        </p:spPr>
      </p:pic>
      <p:pic>
        <p:nvPicPr>
          <p:cNvPr id="1134" name="Picture 103"/>
          <p:cNvPicPr>
            <a:picLocks noChangeAspect="0" noChangeArrowheads="1"/>
          </p:cNvPicPr>
          <p:nvPr/>
        </p:nvPicPr>
        <p:blipFill>
          <a:blip r:embed="rId11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6233" y="1"/>
            <a:ext cx="995995" cy="471588"/>
          </a:xfrm>
          <a:prstGeom prst="rect">
            <a:avLst/>
          </a:prstGeom>
          <a:noFill/>
          <a:extLst/>
        </p:spPr>
      </p:pic>
      <p:pic>
        <p:nvPicPr>
          <p:cNvPr id="1135" name="Picture 1135"/>
          <p:cNvPicPr>
            <a:picLocks noChangeAspect="0" noChangeArrowheads="1"/>
          </p:cNvPicPr>
          <p:nvPr/>
        </p:nvPicPr>
        <p:blipFill>
          <a:blip r:embed="rId11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16679" y="3209544"/>
            <a:ext cx="4139184" cy="134112"/>
          </a:xfrm>
          <a:prstGeom prst="rect">
            <a:avLst/>
          </a:prstGeom>
          <a:noFill/>
          <a:extLst/>
        </p:spPr>
      </p:pic>
      <p:sp>
        <p:nvSpPr>
          <p:cNvPr id="1136" name="Freeform 1136"/>
          <p:cNvSpPr/>
          <p:nvPr/>
        </p:nvSpPr>
        <p:spPr>
          <a:xfrm rot="0" flipH="0" flipV="1">
            <a:off x="3958808" y="3242716"/>
            <a:ext cx="4042126" cy="27058"/>
          </a:xfrm>
          <a:custGeom>
            <a:pathLst>
              <a:path w="4042126" h="27058">
                <a:moveTo>
                  <a:pt x="0" y="27058"/>
                </a:moveTo>
                <a:lnTo>
                  <a:pt x="4042126" y="0"/>
                </a:lnTo>
              </a:path>
            </a:pathLst>
          </a:custGeom>
          <a:noFill/>
          <a:ln w="254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37" name="Picture 1137"/>
          <p:cNvPicPr>
            <a:picLocks noChangeAspect="0" noChangeArrowheads="1"/>
          </p:cNvPicPr>
          <p:nvPr/>
        </p:nvPicPr>
        <p:blipFill>
          <a:blip r:embed="rId11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90871" y="3834384"/>
            <a:ext cx="2697479" cy="338327"/>
          </a:xfrm>
          <a:prstGeom prst="rect">
            <a:avLst/>
          </a:prstGeom>
          <a:noFill/>
          <a:extLst/>
        </p:spPr>
      </p:pic>
      <p:pic>
        <p:nvPicPr>
          <p:cNvPr id="1138" name="Picture 1138"/>
          <p:cNvPicPr>
            <a:picLocks noChangeAspect="0" noChangeArrowheads="1"/>
          </p:cNvPicPr>
          <p:nvPr/>
        </p:nvPicPr>
        <p:blipFill>
          <a:blip r:embed="rId11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18770" y="3906248"/>
            <a:ext cx="2514649" cy="153992"/>
          </a:xfrm>
          <a:prstGeom prst="rect">
            <a:avLst/>
          </a:prstGeom>
          <a:noFill/>
          <a:extLst/>
        </p:spPr>
      </p:pic>
      <p:pic>
        <p:nvPicPr>
          <p:cNvPr id="1139" name="Picture 1139"/>
          <p:cNvPicPr>
            <a:picLocks noChangeAspect="0" noChangeArrowheads="1"/>
          </p:cNvPicPr>
          <p:nvPr/>
        </p:nvPicPr>
        <p:blipFill>
          <a:blip r:embed="rId11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62855" y="4090417"/>
            <a:ext cx="2700527" cy="338327"/>
          </a:xfrm>
          <a:prstGeom prst="rect">
            <a:avLst/>
          </a:prstGeom>
          <a:noFill/>
          <a:extLst/>
        </p:spPr>
      </p:pic>
      <p:pic>
        <p:nvPicPr>
          <p:cNvPr id="1140" name="Picture 1140"/>
          <p:cNvPicPr>
            <a:picLocks noChangeAspect="0" noChangeArrowheads="1"/>
          </p:cNvPicPr>
          <p:nvPr/>
        </p:nvPicPr>
        <p:blipFill>
          <a:blip r:embed="rId11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18704" y="4161898"/>
            <a:ext cx="2514649" cy="153992"/>
          </a:xfrm>
          <a:prstGeom prst="rect">
            <a:avLst/>
          </a:prstGeom>
          <a:noFill/>
          <a:extLst/>
        </p:spPr>
      </p:pic>
      <p:pic>
        <p:nvPicPr>
          <p:cNvPr id="1141" name="Picture 1141"/>
          <p:cNvPicPr>
            <a:picLocks noChangeAspect="0" noChangeArrowheads="1"/>
          </p:cNvPicPr>
          <p:nvPr/>
        </p:nvPicPr>
        <p:blipFill>
          <a:blip r:embed="rId11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90871" y="5297424"/>
            <a:ext cx="2697479" cy="338327"/>
          </a:xfrm>
          <a:prstGeom prst="rect">
            <a:avLst/>
          </a:prstGeom>
          <a:noFill/>
          <a:extLst/>
        </p:spPr>
      </p:pic>
      <p:pic>
        <p:nvPicPr>
          <p:cNvPr id="1142" name="Picture 1142"/>
          <p:cNvPicPr>
            <a:picLocks noChangeAspect="0" noChangeArrowheads="1"/>
          </p:cNvPicPr>
          <p:nvPr/>
        </p:nvPicPr>
        <p:blipFill>
          <a:blip r:embed="rId11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18770" y="5370583"/>
            <a:ext cx="2514649" cy="153992"/>
          </a:xfrm>
          <a:prstGeom prst="rect">
            <a:avLst/>
          </a:prstGeom>
          <a:noFill/>
          <a:extLst/>
        </p:spPr>
      </p:pic>
      <p:pic>
        <p:nvPicPr>
          <p:cNvPr id="1143" name="Picture 747"/>
          <p:cNvPicPr>
            <a:picLocks noChangeAspect="0" noChangeArrowheads="1"/>
          </p:cNvPicPr>
          <p:nvPr/>
        </p:nvPicPr>
        <p:blipFill>
          <a:blip r:embed="rId11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693925" y="2944598"/>
            <a:ext cx="460077" cy="672562"/>
          </a:xfrm>
          <a:prstGeom prst="rect">
            <a:avLst/>
          </a:prstGeom>
          <a:noFill/>
          <a:extLst/>
        </p:spPr>
      </p:pic>
      <p:pic>
        <p:nvPicPr>
          <p:cNvPr id="1144" name="Picture 292"/>
          <p:cNvPicPr>
            <a:picLocks noChangeAspect="0" noChangeArrowheads="1"/>
          </p:cNvPicPr>
          <p:nvPr/>
        </p:nvPicPr>
        <p:blipFill>
          <a:blip r:embed="rId11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14840" y="2960739"/>
            <a:ext cx="601024" cy="640278"/>
          </a:xfrm>
          <a:prstGeom prst="rect">
            <a:avLst/>
          </a:prstGeom>
          <a:noFill/>
          <a:extLst/>
        </p:spPr>
      </p:pic>
      <p:sp>
        <p:nvSpPr>
          <p:cNvPr id="1145" name="Freeform 1145"/>
          <p:cNvSpPr/>
          <p:nvPr/>
        </p:nvSpPr>
        <p:spPr>
          <a:xfrm rot="0" flipH="0" flipV="0">
            <a:off x="3537356" y="4498502"/>
            <a:ext cx="1320691" cy="578881"/>
          </a:xfrm>
          <a:custGeom>
            <a:pathLst>
              <a:path w="1320691" h="578881">
                <a:moveTo>
                  <a:pt x="0" y="96482"/>
                </a:moveTo>
                <a:cubicBezTo>
                  <a:pt x="0" y="43196"/>
                  <a:pt x="43196" y="0"/>
                  <a:pt x="96482" y="0"/>
                </a:cubicBezTo>
                <a:lnTo>
                  <a:pt x="1224209" y="0"/>
                </a:lnTo>
                <a:cubicBezTo>
                  <a:pt x="1277494" y="0"/>
                  <a:pt x="1320691" y="43196"/>
                  <a:pt x="1320691" y="96482"/>
                </a:cubicBezTo>
                <a:lnTo>
                  <a:pt x="1320691" y="482399"/>
                </a:lnTo>
                <a:cubicBezTo>
                  <a:pt x="1320691" y="535684"/>
                  <a:pt x="1277494" y="578881"/>
                  <a:pt x="1224209" y="578881"/>
                </a:cubicBezTo>
                <a:lnTo>
                  <a:pt x="96482" y="578881"/>
                </a:lnTo>
                <a:cubicBezTo>
                  <a:pt x="43196" y="578881"/>
                  <a:pt x="0" y="535684"/>
                  <a:pt x="0" y="482399"/>
                </a:cubicBezTo>
                <a:close/>
                <a:moveTo>
                  <a:pt x="-1274340" y="2359498"/>
                </a:moveTo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6" name="Freeform 1146"/>
          <p:cNvSpPr/>
          <p:nvPr/>
        </p:nvSpPr>
        <p:spPr>
          <a:xfrm rot="0" flipH="0" flipV="1">
            <a:off x="3537356" y="4498502"/>
            <a:ext cx="1320691" cy="578882"/>
          </a:xfrm>
          <a:custGeom>
            <a:pathLst>
              <a:path w="1320691" h="578882">
                <a:moveTo>
                  <a:pt x="0" y="482399"/>
                </a:moveTo>
                <a:cubicBezTo>
                  <a:pt x="0" y="535685"/>
                  <a:pt x="43196" y="578882"/>
                  <a:pt x="96482" y="578882"/>
                </a:cubicBezTo>
                <a:lnTo>
                  <a:pt x="1224209" y="578882"/>
                </a:lnTo>
                <a:cubicBezTo>
                  <a:pt x="1277494" y="578882"/>
                  <a:pt x="1320691" y="535685"/>
                  <a:pt x="1320691" y="482399"/>
                </a:cubicBezTo>
                <a:lnTo>
                  <a:pt x="1320691" y="96482"/>
                </a:lnTo>
                <a:cubicBezTo>
                  <a:pt x="1320691" y="43196"/>
                  <a:pt x="1277494" y="0"/>
                  <a:pt x="1224209" y="0"/>
                </a:cubicBezTo>
                <a:lnTo>
                  <a:pt x="96482" y="0"/>
                </a:lnTo>
                <a:cubicBezTo>
                  <a:pt x="43196" y="0"/>
                  <a:pt x="0" y="43196"/>
                  <a:pt x="0" y="96482"/>
                </a:cubicBezTo>
                <a:close/>
                <a:moveTo>
                  <a:pt x="96482" y="578882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7" name="Freeform 1147"/>
          <p:cNvSpPr/>
          <p:nvPr/>
        </p:nvSpPr>
        <p:spPr>
          <a:xfrm rot="0" flipH="0" flipV="1">
            <a:off x="2572636" y="3678173"/>
            <a:ext cx="6936158" cy="1"/>
          </a:xfrm>
          <a:custGeom>
            <a:pathLst>
              <a:path w="6936158" h="1">
                <a:moveTo>
                  <a:pt x="0" y="1"/>
                </a:moveTo>
                <a:lnTo>
                  <a:pt x="6936158" y="0"/>
                </a:lnTo>
              </a:path>
            </a:pathLst>
          </a:custGeom>
          <a:noFill/>
          <a:ln w="9525" cap="flat" cmpd="sng">
            <a:solidFill>
              <a:srgbClr val="4A7EBB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8" name="Freeform 1148"/>
          <p:cNvSpPr/>
          <p:nvPr/>
        </p:nvSpPr>
        <p:spPr>
          <a:xfrm rot="0" flipH="0" flipV="1">
            <a:off x="2572636" y="4471355"/>
            <a:ext cx="6936158" cy="1"/>
          </a:xfrm>
          <a:custGeom>
            <a:pathLst>
              <a:path w="6936158" h="1">
                <a:moveTo>
                  <a:pt x="0" y="1"/>
                </a:moveTo>
                <a:lnTo>
                  <a:pt x="6936158" y="0"/>
                </a:lnTo>
              </a:path>
            </a:pathLst>
          </a:custGeom>
          <a:noFill/>
          <a:ln w="9525" cap="flat" cmpd="sng">
            <a:solidFill>
              <a:srgbClr val="4A7EBB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9" name="Freeform 1149"/>
          <p:cNvSpPr/>
          <p:nvPr/>
        </p:nvSpPr>
        <p:spPr>
          <a:xfrm rot="0" flipH="0" flipV="0">
            <a:off x="7201560" y="4515435"/>
            <a:ext cx="1334011" cy="578882"/>
          </a:xfrm>
          <a:custGeom>
            <a:pathLst>
              <a:path w="1334011" h="578882">
                <a:moveTo>
                  <a:pt x="0" y="96483"/>
                </a:moveTo>
                <a:cubicBezTo>
                  <a:pt x="0" y="43198"/>
                  <a:pt x="43197" y="0"/>
                  <a:pt x="96482" y="0"/>
                </a:cubicBezTo>
                <a:lnTo>
                  <a:pt x="1237527" y="0"/>
                </a:lnTo>
                <a:cubicBezTo>
                  <a:pt x="1290814" y="0"/>
                  <a:pt x="1334011" y="43198"/>
                  <a:pt x="1334011" y="96483"/>
                </a:cubicBezTo>
                <a:lnTo>
                  <a:pt x="1334011" y="482400"/>
                </a:lnTo>
                <a:cubicBezTo>
                  <a:pt x="1334011" y="535686"/>
                  <a:pt x="1290814" y="578882"/>
                  <a:pt x="1237527" y="578882"/>
                </a:cubicBezTo>
                <a:lnTo>
                  <a:pt x="96482" y="578882"/>
                </a:lnTo>
                <a:cubicBezTo>
                  <a:pt x="43197" y="578882"/>
                  <a:pt x="0" y="535686"/>
                  <a:pt x="0" y="482400"/>
                </a:cubicBezTo>
                <a:close/>
                <a:moveTo>
                  <a:pt x="-4955478" y="2342565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0" name="Freeform 1150"/>
          <p:cNvSpPr/>
          <p:nvPr/>
        </p:nvSpPr>
        <p:spPr>
          <a:xfrm rot="0" flipH="0" flipV="1">
            <a:off x="7201560" y="4515435"/>
            <a:ext cx="1334010" cy="578882"/>
          </a:xfrm>
          <a:custGeom>
            <a:pathLst>
              <a:path w="1334010" h="578882">
                <a:moveTo>
                  <a:pt x="0" y="482399"/>
                </a:moveTo>
                <a:cubicBezTo>
                  <a:pt x="0" y="535685"/>
                  <a:pt x="43196" y="578882"/>
                  <a:pt x="96482" y="578882"/>
                </a:cubicBezTo>
                <a:lnTo>
                  <a:pt x="1237528" y="578882"/>
                </a:lnTo>
                <a:cubicBezTo>
                  <a:pt x="1290813" y="578882"/>
                  <a:pt x="1334010" y="535685"/>
                  <a:pt x="1334010" y="482399"/>
                </a:cubicBezTo>
                <a:lnTo>
                  <a:pt x="1334010" y="96482"/>
                </a:lnTo>
                <a:cubicBezTo>
                  <a:pt x="1334010" y="43196"/>
                  <a:pt x="1290813" y="0"/>
                  <a:pt x="1237528" y="0"/>
                </a:cubicBezTo>
                <a:lnTo>
                  <a:pt x="96482" y="0"/>
                </a:lnTo>
                <a:cubicBezTo>
                  <a:pt x="43196" y="0"/>
                  <a:pt x="0" y="43196"/>
                  <a:pt x="0" y="96482"/>
                </a:cubicBezTo>
                <a:close/>
                <a:moveTo>
                  <a:pt x="96482" y="578882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1" name="Freeform 1151"/>
          <p:cNvSpPr/>
          <p:nvPr/>
        </p:nvSpPr>
        <p:spPr>
          <a:xfrm rot="0" flipH="0" flipV="1">
            <a:off x="2572636" y="5089368"/>
            <a:ext cx="6936158" cy="1"/>
          </a:xfrm>
          <a:custGeom>
            <a:pathLst>
              <a:path w="6936158" h="1">
                <a:moveTo>
                  <a:pt x="0" y="1"/>
                </a:moveTo>
                <a:lnTo>
                  <a:pt x="6936158" y="0"/>
                </a:lnTo>
              </a:path>
            </a:pathLst>
          </a:custGeom>
          <a:noFill/>
          <a:ln w="9525" cap="flat" cmpd="sng">
            <a:solidFill>
              <a:srgbClr val="4A7EBB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2" name="Freeform 1152"/>
          <p:cNvSpPr/>
          <p:nvPr/>
        </p:nvSpPr>
        <p:spPr>
          <a:xfrm rot="0" flipH="0" flipV="1">
            <a:off x="2572636" y="5596178"/>
            <a:ext cx="6936158" cy="1"/>
          </a:xfrm>
          <a:custGeom>
            <a:pathLst>
              <a:path w="6936158" h="1">
                <a:moveTo>
                  <a:pt x="0" y="1"/>
                </a:moveTo>
                <a:lnTo>
                  <a:pt x="6936158" y="0"/>
                </a:lnTo>
              </a:path>
            </a:pathLst>
          </a:custGeom>
          <a:noFill/>
          <a:ln w="9525" cap="flat" cmpd="sng">
            <a:solidFill>
              <a:srgbClr val="4A7EBB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53" name="Picture 1153"/>
          <p:cNvPicPr>
            <a:picLocks noChangeAspect="0" noChangeArrowheads="1"/>
          </p:cNvPicPr>
          <p:nvPr/>
        </p:nvPicPr>
        <p:blipFill>
          <a:blip r:embed="rId11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562855" y="5727192"/>
            <a:ext cx="2700527" cy="335279"/>
          </a:xfrm>
          <a:prstGeom prst="rect">
            <a:avLst/>
          </a:prstGeom>
          <a:noFill/>
          <a:extLst/>
        </p:spPr>
      </p:pic>
      <p:pic>
        <p:nvPicPr>
          <p:cNvPr id="1154" name="Picture 1154"/>
          <p:cNvPicPr>
            <a:picLocks noChangeAspect="0" noChangeArrowheads="1"/>
          </p:cNvPicPr>
          <p:nvPr/>
        </p:nvPicPr>
        <p:blipFill>
          <a:blip r:embed="rId11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18704" y="5797681"/>
            <a:ext cx="2514649" cy="153992"/>
          </a:xfrm>
          <a:prstGeom prst="rect">
            <a:avLst/>
          </a:prstGeom>
          <a:noFill/>
          <a:extLst/>
        </p:spPr>
      </p:pic>
      <p:sp>
        <p:nvSpPr>
          <p:cNvPr id="1155" name="Freeform 1155"/>
          <p:cNvSpPr/>
          <p:nvPr/>
        </p:nvSpPr>
        <p:spPr>
          <a:xfrm rot="0" flipH="0" flipV="1">
            <a:off x="2572636" y="6057718"/>
            <a:ext cx="6936158" cy="1"/>
          </a:xfrm>
          <a:custGeom>
            <a:pathLst>
              <a:path w="6936158" h="1">
                <a:moveTo>
                  <a:pt x="0" y="1"/>
                </a:moveTo>
                <a:lnTo>
                  <a:pt x="6936158" y="0"/>
                </a:lnTo>
              </a:path>
            </a:pathLst>
          </a:custGeom>
          <a:noFill/>
          <a:ln w="9525" cap="flat" cmpd="sng">
            <a:solidFill>
              <a:srgbClr val="4A7EBB">
                <a:alpha val="100000"/>
              </a:srgbClr>
            </a:solidFill>
            <a:custDash>
              <a:ds d="400000" sp="3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6" name="Freeform 1156"/>
          <p:cNvSpPr/>
          <p:nvPr/>
        </p:nvSpPr>
        <p:spPr>
          <a:xfrm rot="0" flipH="0" flipV="0">
            <a:off x="3428934" y="6118118"/>
            <a:ext cx="1498712" cy="374571"/>
          </a:xfrm>
          <a:custGeom>
            <a:pathLst>
              <a:path w="1498712" h="374571">
                <a:moveTo>
                  <a:pt x="0" y="62431"/>
                </a:moveTo>
                <a:cubicBezTo>
                  <a:pt x="0" y="27951"/>
                  <a:pt x="27951" y="0"/>
                  <a:pt x="62430" y="0"/>
                </a:cubicBezTo>
                <a:lnTo>
                  <a:pt x="1436283" y="0"/>
                </a:lnTo>
                <a:cubicBezTo>
                  <a:pt x="1470761" y="0"/>
                  <a:pt x="1498712" y="27951"/>
                  <a:pt x="1498712" y="62431"/>
                </a:cubicBezTo>
                <a:lnTo>
                  <a:pt x="1498712" y="312141"/>
                </a:lnTo>
                <a:cubicBezTo>
                  <a:pt x="1498712" y="346621"/>
                  <a:pt x="1470761" y="374571"/>
                  <a:pt x="1436283" y="374571"/>
                </a:cubicBezTo>
                <a:lnTo>
                  <a:pt x="62430" y="374571"/>
                </a:lnTo>
                <a:cubicBezTo>
                  <a:pt x="27951" y="374571"/>
                  <a:pt x="0" y="346621"/>
                  <a:pt x="0" y="312141"/>
                </a:cubicBezTo>
                <a:close/>
                <a:moveTo>
                  <a:pt x="-2751483" y="739882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7" name="Freeform 1157"/>
          <p:cNvSpPr/>
          <p:nvPr/>
        </p:nvSpPr>
        <p:spPr>
          <a:xfrm rot="0" flipH="0" flipV="1">
            <a:off x="3428934" y="6118118"/>
            <a:ext cx="1498713" cy="374571"/>
          </a:xfrm>
          <a:custGeom>
            <a:pathLst>
              <a:path w="1498713" h="374571">
                <a:moveTo>
                  <a:pt x="0" y="312140"/>
                </a:moveTo>
                <a:cubicBezTo>
                  <a:pt x="0" y="346620"/>
                  <a:pt x="27950" y="374571"/>
                  <a:pt x="62429" y="374571"/>
                </a:cubicBezTo>
                <a:lnTo>
                  <a:pt x="1436283" y="374571"/>
                </a:lnTo>
                <a:cubicBezTo>
                  <a:pt x="1470762" y="374571"/>
                  <a:pt x="1498713" y="346620"/>
                  <a:pt x="1498713" y="312140"/>
                </a:cubicBezTo>
                <a:lnTo>
                  <a:pt x="1498713" y="62430"/>
                </a:lnTo>
                <a:cubicBezTo>
                  <a:pt x="1498713" y="27950"/>
                  <a:pt x="1470762" y="0"/>
                  <a:pt x="1436283" y="0"/>
                </a:cubicBezTo>
                <a:lnTo>
                  <a:pt x="62429" y="0"/>
                </a:lnTo>
                <a:cubicBezTo>
                  <a:pt x="27950" y="0"/>
                  <a:pt x="0" y="27950"/>
                  <a:pt x="0" y="62430"/>
                </a:cubicBezTo>
                <a:close/>
                <a:moveTo>
                  <a:pt x="62430" y="374571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8" name="Freeform 1158"/>
          <p:cNvSpPr/>
          <p:nvPr/>
        </p:nvSpPr>
        <p:spPr>
          <a:xfrm rot="0" flipH="0" flipV="0">
            <a:off x="7220653" y="6112955"/>
            <a:ext cx="1498713" cy="374570"/>
          </a:xfrm>
          <a:custGeom>
            <a:pathLst>
              <a:path w="1498713" h="374570">
                <a:moveTo>
                  <a:pt x="0" y="62430"/>
                </a:moveTo>
                <a:cubicBezTo>
                  <a:pt x="0" y="27950"/>
                  <a:pt x="27951" y="0"/>
                  <a:pt x="62431" y="0"/>
                </a:cubicBezTo>
                <a:lnTo>
                  <a:pt x="1436284" y="0"/>
                </a:lnTo>
                <a:cubicBezTo>
                  <a:pt x="1470763" y="0"/>
                  <a:pt x="1498713" y="27950"/>
                  <a:pt x="1498713" y="62430"/>
                </a:cubicBezTo>
                <a:lnTo>
                  <a:pt x="1498713" y="312140"/>
                </a:lnTo>
                <a:cubicBezTo>
                  <a:pt x="1498713" y="346620"/>
                  <a:pt x="1470763" y="374570"/>
                  <a:pt x="1436284" y="374570"/>
                </a:cubicBezTo>
                <a:lnTo>
                  <a:pt x="62431" y="374570"/>
                </a:lnTo>
                <a:cubicBezTo>
                  <a:pt x="27951" y="374570"/>
                  <a:pt x="0" y="346620"/>
                  <a:pt x="0" y="312140"/>
                </a:cubicBezTo>
                <a:close/>
                <a:moveTo>
                  <a:pt x="-6538038" y="745045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9" name="Freeform 1159"/>
          <p:cNvSpPr/>
          <p:nvPr/>
        </p:nvSpPr>
        <p:spPr>
          <a:xfrm rot="0" flipH="0" flipV="1">
            <a:off x="7220653" y="6112955"/>
            <a:ext cx="1498713" cy="374571"/>
          </a:xfrm>
          <a:custGeom>
            <a:pathLst>
              <a:path w="1498713" h="374571">
                <a:moveTo>
                  <a:pt x="0" y="312140"/>
                </a:moveTo>
                <a:cubicBezTo>
                  <a:pt x="0" y="346620"/>
                  <a:pt x="27950" y="374571"/>
                  <a:pt x="62429" y="374571"/>
                </a:cubicBezTo>
                <a:lnTo>
                  <a:pt x="1436283" y="374571"/>
                </a:lnTo>
                <a:cubicBezTo>
                  <a:pt x="1470762" y="374571"/>
                  <a:pt x="1498713" y="346620"/>
                  <a:pt x="1498713" y="312140"/>
                </a:cubicBezTo>
                <a:lnTo>
                  <a:pt x="1498713" y="62430"/>
                </a:lnTo>
                <a:cubicBezTo>
                  <a:pt x="1498713" y="27950"/>
                  <a:pt x="1470762" y="0"/>
                  <a:pt x="1436283" y="0"/>
                </a:cubicBezTo>
                <a:lnTo>
                  <a:pt x="62429" y="0"/>
                </a:lnTo>
                <a:cubicBezTo>
                  <a:pt x="27950" y="0"/>
                  <a:pt x="0" y="27950"/>
                  <a:pt x="0" y="62430"/>
                </a:cubicBezTo>
                <a:close/>
                <a:moveTo>
                  <a:pt x="62430" y="374571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0" name="Rectangle 1160"/>
          <p:cNvSpPr/>
          <p:nvPr/>
        </p:nvSpPr>
        <p:spPr>
          <a:xfrm rot="0" flipH="0" flipV="0">
            <a:off x="597673" y="896113"/>
            <a:ext cx="10067769" cy="174757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000" baseline="0" b="1" i="0" dirty="0" spc="0">
                <a:solidFill>
                  <a:srgbClr val="000000"/>
                </a:solidFill>
                <a:latin typeface="Arial" pitchFamily="0" charset="1"/>
              </a:rPr>
              <a:t>Func</a:t>
            </a:r>
            <a:r>
              <a:rPr lang="en-US" sz="4000" baseline="0" b="1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4000" baseline="0" b="1" i="0" dirty="0" spc="0">
                <a:solidFill>
                  <a:srgbClr val="000000"/>
                </a:solidFill>
                <a:latin typeface="Arial" pitchFamily="0" charset="1"/>
              </a:rPr>
              <a:t>ii SS</a:t>
            </a:r>
            <a:r>
              <a:rPr lang="en-US" sz="4000" baseline="0" b="1" i="0" dirty="0" spc="1144">
                <a:solidFill>
                  <a:srgbClr val="000000"/>
                </a:solidFill>
                <a:latin typeface="Arial" pitchFamily="0" charset="1"/>
              </a:rPr>
              <a:t>H–</a:t>
            </a:r>
            <a:r>
              <a:rPr lang="en-US" sz="4000" baseline="0" b="1" i="0" dirty="0" spc="0">
                <a:solidFill>
                  <a:srgbClr val="000000"/>
                </a:solidFill>
                <a:latin typeface="Arial" pitchFamily="0" charset="1"/>
              </a:rPr>
              <a:t>Confiden</a:t>
            </a:r>
            <a:r>
              <a:rPr lang="en-US" sz="4000" baseline="0" b="1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4000" baseline="0" b="1" i="0" dirty="0" spc="0">
                <a:solidFill>
                  <a:srgbClr val="000000"/>
                </a:solidFill>
                <a:latin typeface="Arial" pitchFamily="0" charset="1"/>
              </a:rPr>
              <a:t>ialitate cu DH</a:t>
            </a:r>
          </a:p>
          <a:p>
            <a:pPr marL="0">
              <a:lnSpc>
                <a:spcPts val="5972"/>
              </a:lnSpc>
            </a:pPr>
            <a:r>
              <a:rPr lang="en-US" sz="2800" baseline="0" b="0" i="0" dirty="0" spc="81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Serverul SSH 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ine o list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 de perechi (p, g) cu propriet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ăț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i </a:t>
            </a:r>
          </a:p>
          <a:p>
            <a:pPr marL="228599">
              <a:lnSpc>
                <a:spcPts val="3095"/>
              </a:lnSpc>
            </a:pP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matematice speciale</a:t>
            </a:r>
          </a:p>
        </p:txBody>
      </p:sp>
      <p:sp>
        <p:nvSpPr>
          <p:cNvPr id="1161" name="Rectangle 1161"/>
          <p:cNvSpPr/>
          <p:nvPr/>
        </p:nvSpPr>
        <p:spPr>
          <a:xfrm rot="0" flipH="0" flipV="0">
            <a:off x="597673" y="6444997"/>
            <a:ext cx="11047325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864963" algn="l"/>
              </a:tabLst>
            </a:pPr>
            <a:r>
              <a:rPr lang="en-US" sz="1200" baseline="0" b="0" i="0" dirty="0" spc="0">
                <a:solidFill>
                  <a:srgbClr val="898989"/>
                </a:solidFill>
                <a:latin typeface="Arial" pitchFamily="0" charset="1"/>
              </a:rPr>
              <a:t>11/8/23	45</a:t>
            </a:r>
          </a:p>
        </p:txBody>
      </p:sp>
      <p:sp>
        <p:nvSpPr>
          <p:cNvPr id="1162" name="Rectangle 1162"/>
          <p:cNvSpPr/>
          <p:nvPr/>
        </p:nvSpPr>
        <p:spPr>
          <a:xfrm rot="0" flipH="0" flipV="0">
            <a:off x="3543391" y="2684919"/>
            <a:ext cx="4913022" cy="2432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860121" algn="l"/>
              </a:tabLst>
            </a:pP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C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li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n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t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 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(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A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li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c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)	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S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r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v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r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 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(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B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o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b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)</a:t>
            </a:r>
          </a:p>
        </p:txBody>
      </p:sp>
      <p:sp>
        <p:nvSpPr>
          <p:cNvPr id="1163" name="Rectangle 1163"/>
          <p:cNvSpPr/>
          <p:nvPr/>
        </p:nvSpPr>
        <p:spPr>
          <a:xfrm rot="0" flipH="0" flipV="0">
            <a:off x="5377586" y="3762655"/>
            <a:ext cx="1334190" cy="4897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24600"/>
            <a:r>
              <a:rPr lang="en-US" sz="1599" baseline="0" b="1" i="0" dirty="0" spc="0">
                <a:solidFill>
                  <a:srgbClr val="000000"/>
                </a:solidFill>
                <a:latin typeface="Consolas" pitchFamily="0" charset="1"/>
              </a:rPr>
              <a:t>p, g?</a:t>
            </a:r>
          </a:p>
          <a:p>
            <a:pPr marL="0">
              <a:lnSpc>
                <a:spcPts val="2255"/>
              </a:lnSpc>
            </a:pPr>
            <a:r>
              <a:rPr lang="en-US" sz="1599" baseline="0" b="1" i="0" dirty="0" spc="0">
                <a:solidFill>
                  <a:srgbClr val="000000"/>
                </a:solidFill>
                <a:latin typeface="Consolas" pitchFamily="0" charset="1"/>
              </a:rPr>
              <a:t>p = 7, g = 3</a:t>
            </a:r>
          </a:p>
        </p:txBody>
      </p:sp>
      <p:sp>
        <p:nvSpPr>
          <p:cNvPr id="1164" name="Rectangle 1164"/>
          <p:cNvSpPr/>
          <p:nvPr/>
        </p:nvSpPr>
        <p:spPr>
          <a:xfrm rot="0" flipH="0" flipV="0">
            <a:off x="3746851" y="4567327"/>
            <a:ext cx="901141" cy="4335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99" baseline="0" b="0" i="0" dirty="0" spc="0">
                <a:solidFill>
                  <a:srgbClr val="000000"/>
                </a:solidFill>
                <a:latin typeface="Calibri" pitchFamily="0" charset="1"/>
              </a:rPr>
              <a:t>Generează </a:t>
            </a:r>
            <a:r>
              <a:rPr lang="en-US" sz="1399" baseline="0" b="0" i="0" dirty="0" spc="0">
                <a:solidFill>
                  <a:srgbClr val="C00000"/>
                </a:solidFill>
                <a:latin typeface="Calibri" pitchFamily="0" charset="1"/>
              </a:rPr>
              <a:t>a</a:t>
            </a:r>
          </a:p>
          <a:p>
            <a:pPr marL="138112">
              <a:lnSpc>
                <a:spcPts val="1704"/>
              </a:lnSpc>
            </a:pPr>
            <a:r>
              <a:rPr lang="en-US" sz="1399" baseline="0" b="0" i="0" dirty="0" spc="0">
                <a:solidFill>
                  <a:srgbClr val="000000"/>
                </a:solidFill>
                <a:latin typeface="Calibri" pitchFamily="0" charset="1"/>
              </a:rPr>
              <a:t>(aleator)</a:t>
            </a:r>
          </a:p>
        </p:txBody>
      </p:sp>
      <p:sp>
        <p:nvSpPr>
          <p:cNvPr id="1165" name="Rectangle 1165"/>
          <p:cNvSpPr/>
          <p:nvPr/>
        </p:nvSpPr>
        <p:spPr>
          <a:xfrm rot="0" flipH="0" flipV="0">
            <a:off x="8954345" y="3015895"/>
            <a:ext cx="567020" cy="54152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9" baseline="0" b="1" i="0" dirty="0" spc="0">
                <a:solidFill>
                  <a:srgbClr val="0071BC"/>
                </a:solidFill>
                <a:latin typeface="Consolas" pitchFamily="0" charset="1"/>
              </a:rPr>
              <a:t>p = 7</a:t>
            </a:r>
          </a:p>
          <a:p>
            <a:pPr marL="10740">
              <a:lnSpc>
                <a:spcPts val="2663"/>
              </a:lnSpc>
            </a:pPr>
            <a:r>
              <a:rPr lang="en-US" sz="1599" baseline="0" b="1" i="0" dirty="0" spc="0">
                <a:solidFill>
                  <a:srgbClr val="0071BC"/>
                </a:solidFill>
                <a:latin typeface="Consolas" pitchFamily="0" charset="1"/>
              </a:rPr>
              <a:t>g = 3</a:t>
            </a:r>
          </a:p>
        </p:txBody>
      </p:sp>
      <p:sp>
        <p:nvSpPr>
          <p:cNvPr id="1166" name="Rectangle 1166"/>
          <p:cNvSpPr/>
          <p:nvPr/>
        </p:nvSpPr>
        <p:spPr>
          <a:xfrm rot="0" flipH="0" flipV="0">
            <a:off x="2735026" y="3826663"/>
            <a:ext cx="556280" cy="5445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9" baseline="0" b="1" i="0" dirty="0" spc="0">
                <a:solidFill>
                  <a:srgbClr val="0071BC"/>
                </a:solidFill>
                <a:latin typeface="Consolas" pitchFamily="0" charset="1"/>
              </a:rPr>
              <a:t>p = 7</a:t>
            </a:r>
          </a:p>
          <a:p>
            <a:pPr marL="0">
              <a:lnSpc>
                <a:spcPts val="2687"/>
              </a:lnSpc>
            </a:pPr>
            <a:r>
              <a:rPr lang="en-US" sz="1599" baseline="0" b="1" i="0" dirty="0" spc="0">
                <a:solidFill>
                  <a:srgbClr val="0071BC"/>
                </a:solidFill>
                <a:latin typeface="Consolas" pitchFamily="0" charset="1"/>
              </a:rPr>
              <a:t>g = 3</a:t>
            </a:r>
          </a:p>
        </p:txBody>
      </p:sp>
      <p:sp>
        <p:nvSpPr>
          <p:cNvPr id="1167" name="Rectangle 1167"/>
          <p:cNvSpPr/>
          <p:nvPr/>
        </p:nvSpPr>
        <p:spPr>
          <a:xfrm rot="0" flipH="0" flipV="0">
            <a:off x="2735026" y="4585615"/>
            <a:ext cx="5588039" cy="85140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678720"/>
            <a:r>
              <a:rPr lang="en-US" sz="1399" baseline="0" b="0" i="0" dirty="0" spc="0">
                <a:solidFill>
                  <a:srgbClr val="000000"/>
                </a:solidFill>
                <a:latin typeface="Calibri" pitchFamily="0" charset="1"/>
              </a:rPr>
              <a:t>Generează </a:t>
            </a:r>
            <a:r>
              <a:rPr lang="en-US" sz="1399" baseline="0" b="0" i="0" dirty="0" spc="0">
                <a:solidFill>
                  <a:srgbClr val="0070C0"/>
                </a:solidFill>
                <a:latin typeface="Calibri" pitchFamily="0" charset="1"/>
              </a:rPr>
              <a:t>b</a:t>
            </a:r>
          </a:p>
          <a:p>
            <a:pPr marL="0">
              <a:lnSpc>
                <a:spcPts val="2074"/>
              </a:lnSpc>
              <a:tabLst>
                <a:tab pos="4820770" algn="l"/>
              </a:tabLst>
            </a:pPr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a = 12	</a:t>
            </a:r>
            <a:r>
              <a:rPr lang="en-US" sz="2119" baseline="23999" b="0" i="0" dirty="0" spc="0">
                <a:solidFill>
                  <a:srgbClr val="000000"/>
                </a:solidFill>
                <a:latin typeface="Calibri" pitchFamily="0" charset="1"/>
              </a:rPr>
              <a:t>(aleator)</a:t>
            </a:r>
          </a:p>
          <a:p>
            <a:pPr marL="2497121">
              <a:lnSpc>
                <a:spcPts val="2920"/>
              </a:lnSpc>
            </a:pPr>
            <a:r>
              <a:rPr lang="en-US" sz="1599" baseline="0" b="0" i="0" dirty="0" spc="0">
                <a:solidFill>
                  <a:srgbClr val="000000"/>
                </a:solidFill>
                <a:latin typeface="Cambria Math" pitchFamily="0" charset="1"/>
              </a:rPr>
              <a:t>𝐴</a:t>
            </a:r>
            <a:r>
              <a:rPr lang="en-US" sz="1599" baseline="0" b="0" i="0" dirty="0" spc="449">
                <a:solidFill>
                  <a:srgbClr val="000000"/>
                </a:solidFill>
                <a:latin typeface="Cambria Math" pitchFamily="0" charset="1"/>
              </a:rPr>
              <a:t>=</a:t>
            </a:r>
            <a:r>
              <a:rPr lang="en-US" sz="1599" baseline="0" b="0" i="0" dirty="0" spc="0">
                <a:solidFill>
                  <a:srgbClr val="000000"/>
                </a:solidFill>
                <a:latin typeface="Cambria Math" pitchFamily="0" charset="1"/>
              </a:rPr>
              <a:t>𝑔</a:t>
            </a:r>
            <a:r>
              <a:rPr lang="en-US" sz="1818" baseline="33362" b="0" i="0" dirty="0" spc="419">
                <a:solidFill>
                  <a:srgbClr val="000000"/>
                </a:solidFill>
                <a:latin typeface="Cambria Math" pitchFamily="0" charset="1"/>
              </a:rPr>
              <a:t>!</a:t>
            </a:r>
            <a:r>
              <a:rPr lang="en-US" sz="1599" baseline="0" b="0" i="0" dirty="0" spc="0">
                <a:solidFill>
                  <a:srgbClr val="000000"/>
                </a:solidFill>
                <a:latin typeface="Cambria Math" pitchFamily="0" charset="1"/>
              </a:rPr>
              <a:t>𝑚𝑜𝑑𝑝</a:t>
            </a:r>
            <a:r>
              <a:rPr lang="en-US" sz="1599" baseline="0" b="0" i="0" dirty="0" spc="449">
                <a:solidFill>
                  <a:srgbClr val="000000"/>
                </a:solidFill>
                <a:latin typeface="Cambria Math" pitchFamily="0" charset="1"/>
              </a:rPr>
              <a:t>=6</a:t>
            </a:r>
          </a:p>
        </p:txBody>
      </p:sp>
      <p:sp>
        <p:nvSpPr>
          <p:cNvPr id="1168" name="Rectangle 1168"/>
          <p:cNvSpPr/>
          <p:nvPr/>
        </p:nvSpPr>
        <p:spPr>
          <a:xfrm rot="0" flipH="0" flipV="0">
            <a:off x="8954345" y="4862983"/>
            <a:ext cx="556280" cy="203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9" baseline="0" b="1" i="0" dirty="0" spc="0">
                <a:solidFill>
                  <a:srgbClr val="0071BC"/>
                </a:solidFill>
                <a:latin typeface="Consolas" pitchFamily="0" charset="1"/>
              </a:rPr>
              <a:t>b = 7</a:t>
            </a:r>
          </a:p>
        </p:txBody>
      </p:sp>
      <p:sp>
        <p:nvSpPr>
          <p:cNvPr id="1169" name="Rectangle 1169"/>
          <p:cNvSpPr/>
          <p:nvPr/>
        </p:nvSpPr>
        <p:spPr>
          <a:xfrm rot="0" flipH="0" flipV="0">
            <a:off x="8939576" y="5368951"/>
            <a:ext cx="556280" cy="203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9" baseline="0" b="1" i="0" dirty="0" spc="0">
                <a:solidFill>
                  <a:srgbClr val="C00000"/>
                </a:solidFill>
                <a:latin typeface="Consolas" pitchFamily="0" charset="1"/>
              </a:rPr>
              <a:t>A = 6</a:t>
            </a:r>
          </a:p>
        </p:txBody>
      </p:sp>
      <p:sp>
        <p:nvSpPr>
          <p:cNvPr id="1170" name="Rectangle 1170"/>
          <p:cNvSpPr/>
          <p:nvPr/>
        </p:nvSpPr>
        <p:spPr>
          <a:xfrm rot="0" flipH="0" flipV="0">
            <a:off x="5229333" y="5591557"/>
            <a:ext cx="1616505" cy="26304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9" baseline="0" b="0" i="0" dirty="0" spc="0">
                <a:solidFill>
                  <a:srgbClr val="000000"/>
                </a:solidFill>
                <a:latin typeface="Cambria Math" pitchFamily="0" charset="1"/>
              </a:rPr>
              <a:t>𝐵</a:t>
            </a:r>
            <a:r>
              <a:rPr lang="en-US" sz="1599" baseline="0" b="0" i="0" dirty="0" spc="449">
                <a:solidFill>
                  <a:srgbClr val="000000"/>
                </a:solidFill>
                <a:latin typeface="Cambria Math" pitchFamily="0" charset="1"/>
              </a:rPr>
              <a:t>=</a:t>
            </a:r>
            <a:r>
              <a:rPr lang="en-US" sz="1599" baseline="0" b="0" i="0" dirty="0" spc="0">
                <a:solidFill>
                  <a:srgbClr val="000000"/>
                </a:solidFill>
                <a:latin typeface="Cambria Math" pitchFamily="0" charset="1"/>
              </a:rPr>
              <a:t>𝑔</a:t>
            </a:r>
            <a:r>
              <a:rPr lang="en-US" sz="1818" baseline="33362" b="0" i="0" dirty="0" spc="429">
                <a:solidFill>
                  <a:srgbClr val="000000"/>
                </a:solidFill>
                <a:latin typeface="Cambria Math" pitchFamily="0" charset="1"/>
              </a:rPr>
              <a:t>"</a:t>
            </a:r>
            <a:r>
              <a:rPr lang="en-US" sz="1599" baseline="0" b="0" i="0" dirty="0" spc="0">
                <a:solidFill>
                  <a:srgbClr val="000000"/>
                </a:solidFill>
                <a:latin typeface="Cambria Math" pitchFamily="0" charset="1"/>
              </a:rPr>
              <a:t>𝑚𝑜𝑑𝑝</a:t>
            </a:r>
            <a:r>
              <a:rPr lang="en-US" sz="1599" baseline="0" b="0" i="0" dirty="0" spc="449">
                <a:solidFill>
                  <a:srgbClr val="000000"/>
                </a:solidFill>
                <a:latin typeface="Cambria Math" pitchFamily="0" charset="1"/>
              </a:rPr>
              <a:t>=3</a:t>
            </a:r>
          </a:p>
        </p:txBody>
      </p:sp>
      <p:sp>
        <p:nvSpPr>
          <p:cNvPr id="1171" name="Rectangle 1171"/>
          <p:cNvSpPr/>
          <p:nvPr/>
        </p:nvSpPr>
        <p:spPr>
          <a:xfrm rot="0" flipH="0" flipV="0">
            <a:off x="3386505" y="6179922"/>
            <a:ext cx="5374464" cy="6347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52153"/>
            <a:r>
              <a:rPr lang="en-US" sz="1599" baseline="0" b="0" i="0" dirty="0" spc="0">
                <a:solidFill>
                  <a:srgbClr val="000000"/>
                </a:solidFill>
                <a:latin typeface="Calibri" pitchFamily="0" charset="1"/>
              </a:rPr>
              <a:t>Calculează </a:t>
            </a:r>
            <a:r>
              <a:rPr lang="en-US" sz="1599" baseline="0" b="0" i="0" dirty="0" spc="0">
                <a:solidFill>
                  <a:srgbClr val="7030A0"/>
                </a:solidFill>
                <a:latin typeface="Calibri" pitchFamily="0" charset="1"/>
              </a:rPr>
              <a:t>k</a:t>
            </a:r>
          </a:p>
          <a:p>
            <a:pPr marL="0">
              <a:lnSpc>
                <a:spcPts val="3044"/>
              </a:lnSpc>
              <a:tabLst>
                <a:tab pos="3834831" algn="l"/>
              </a:tabLst>
            </a:pPr>
            <a:r>
              <a:rPr lang="en-US" sz="1599" baseline="0" b="0" i="0" dirty="0" spc="0">
                <a:solidFill>
                  <a:srgbClr val="000000"/>
                </a:solidFill>
                <a:latin typeface="Cambria Math" pitchFamily="0" charset="1"/>
              </a:rPr>
              <a:t>𝑘</a:t>
            </a:r>
            <a:r>
              <a:rPr lang="en-US" sz="1599" baseline="0" b="0" i="0" dirty="0" spc="449">
                <a:solidFill>
                  <a:srgbClr val="000000"/>
                </a:solidFill>
                <a:latin typeface="Cambria Math" pitchFamily="0" charset="1"/>
              </a:rPr>
              <a:t>=</a:t>
            </a:r>
            <a:r>
              <a:rPr lang="en-US" sz="1599" baseline="0" b="0" i="0" dirty="0" spc="0">
                <a:solidFill>
                  <a:srgbClr val="000000"/>
                </a:solidFill>
                <a:latin typeface="Cambria Math" pitchFamily="0" charset="1"/>
              </a:rPr>
              <a:t>𝐵</a:t>
            </a:r>
            <a:r>
              <a:rPr lang="en-US" sz="1818" baseline="34752" b="0" i="0" dirty="0" spc="420">
                <a:solidFill>
                  <a:srgbClr val="000000"/>
                </a:solidFill>
                <a:latin typeface="Cambria Math" pitchFamily="0" charset="1"/>
              </a:rPr>
              <a:t>!</a:t>
            </a:r>
            <a:r>
              <a:rPr lang="en-US" sz="1599" baseline="0" b="0" i="0" dirty="0" spc="0">
                <a:solidFill>
                  <a:srgbClr val="000000"/>
                </a:solidFill>
                <a:latin typeface="Cambria Math" pitchFamily="0" charset="1"/>
              </a:rPr>
              <a:t>𝑚𝑜𝑑𝑝=</a:t>
            </a:r>
            <a:r>
              <a:rPr lang="en-US" sz="1599" baseline="0" b="0" i="0" dirty="0" spc="0">
                <a:solidFill>
                  <a:srgbClr val="000000"/>
                </a:solidFill>
                <a:latin typeface="Arial" pitchFamily="0" charset="1"/>
              </a:rPr>
              <a:t>6	</a:t>
            </a:r>
            <a:r>
              <a:rPr lang="en-US" sz="2422" baseline="13499" b="0" i="0" dirty="0" spc="0">
                <a:solidFill>
                  <a:srgbClr val="000000"/>
                </a:solidFill>
                <a:latin typeface="Cambria Math" pitchFamily="0" charset="1"/>
              </a:rPr>
              <a:t>𝑘</a:t>
            </a:r>
            <a:r>
              <a:rPr lang="en-US" sz="2422" baseline="13499" b="0" i="0" dirty="0" spc="449">
                <a:solidFill>
                  <a:srgbClr val="000000"/>
                </a:solidFill>
                <a:latin typeface="Cambria Math" pitchFamily="0" charset="1"/>
              </a:rPr>
              <a:t>=</a:t>
            </a:r>
            <a:r>
              <a:rPr lang="en-US" sz="2422" baseline="13499" b="0" i="0" dirty="0" spc="0">
                <a:solidFill>
                  <a:srgbClr val="000000"/>
                </a:solidFill>
                <a:latin typeface="Cambria Math" pitchFamily="0" charset="1"/>
              </a:rPr>
              <a:t>𝐴</a:t>
            </a:r>
            <a:r>
              <a:rPr lang="en-US" sz="1818" baseline="47263" b="0" i="0" dirty="0" spc="429">
                <a:solidFill>
                  <a:srgbClr val="000000"/>
                </a:solidFill>
                <a:latin typeface="Cambria Math" pitchFamily="0" charset="1"/>
              </a:rPr>
              <a:t>"</a:t>
            </a:r>
            <a:r>
              <a:rPr lang="en-US" sz="2422" baseline="13499" b="0" i="0" dirty="0" spc="0">
                <a:solidFill>
                  <a:srgbClr val="000000"/>
                </a:solidFill>
                <a:latin typeface="Cambria Math" pitchFamily="0" charset="1"/>
              </a:rPr>
              <a:t>𝑚𝑜𝑑𝑝=</a:t>
            </a:r>
            <a:r>
              <a:rPr lang="en-US" sz="2422" baseline="13499" b="0" i="0" dirty="0" spc="0">
                <a:solidFill>
                  <a:srgbClr val="000000"/>
                </a:solidFill>
                <a:latin typeface="Arial" pitchFamily="0" charset="1"/>
              </a:rPr>
              <a:t>6</a:t>
            </a:r>
          </a:p>
        </p:txBody>
      </p:sp>
      <p:sp>
        <p:nvSpPr>
          <p:cNvPr id="1172" name="Rectangle 1172"/>
          <p:cNvSpPr/>
          <p:nvPr/>
        </p:nvSpPr>
        <p:spPr>
          <a:xfrm rot="0" flipH="0" flipV="0">
            <a:off x="2735026" y="6173826"/>
            <a:ext cx="6771571" cy="3218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595352" algn="l"/>
                <a:tab pos="6215291" algn="l"/>
              </a:tabLst>
            </a:pPr>
            <a:r>
              <a:rPr lang="en-US" sz="1599" baseline="0" b="1" i="0" dirty="0" spc="0">
                <a:solidFill>
                  <a:srgbClr val="7030A0"/>
                </a:solidFill>
                <a:latin typeface="Consolas" pitchFamily="0" charset="1"/>
              </a:rPr>
              <a:t>K = 6	</a:t>
            </a:r>
            <a:r>
              <a:rPr lang="en-US" sz="2422" baseline="37500" b="0" i="0" dirty="0" spc="0">
                <a:solidFill>
                  <a:srgbClr val="000000"/>
                </a:solidFill>
                <a:latin typeface="Calibri" pitchFamily="0" charset="1"/>
              </a:rPr>
              <a:t>Calculează </a:t>
            </a:r>
            <a:r>
              <a:rPr lang="en-US" sz="2422" baseline="37500" b="0" i="0" dirty="0" spc="0">
                <a:solidFill>
                  <a:srgbClr val="7030A0"/>
                </a:solidFill>
                <a:latin typeface="Calibri" pitchFamily="0" charset="1"/>
              </a:rPr>
              <a:t>k	</a:t>
            </a:r>
            <a:r>
              <a:rPr lang="en-US" sz="1599" baseline="0" b="1" i="0" dirty="0" spc="0">
                <a:solidFill>
                  <a:srgbClr val="7030A0"/>
                </a:solidFill>
                <a:latin typeface="Consolas" pitchFamily="0" charset="1"/>
              </a:rPr>
              <a:t>K = 6</a:t>
            </a:r>
          </a:p>
        </p:txBody>
      </p:sp>
      <p:sp>
        <p:nvSpPr>
          <p:cNvPr id="1173" name="Rectangle 1173"/>
          <p:cNvSpPr/>
          <p:nvPr/>
        </p:nvSpPr>
        <p:spPr>
          <a:xfrm rot="0" flipH="0" flipV="0">
            <a:off x="2735026" y="5844439"/>
            <a:ext cx="556280" cy="2031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9" baseline="0" b="1" i="0" dirty="0" spc="0">
                <a:solidFill>
                  <a:srgbClr val="0071BC"/>
                </a:solidFill>
                <a:latin typeface="Consolas" pitchFamily="0" charset="1"/>
              </a:rPr>
              <a:t>B = 3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174" name="Freeform 1174"/>
          <p:cNvSpPr/>
          <p:nvPr/>
        </p:nvSpPr>
        <p:spPr>
          <a:xfrm rot="0" flipH="0" flipV="0">
            <a:off x="0" y="0"/>
            <a:ext cx="12188952" cy="6858000"/>
          </a:xfrm>
          <a:custGeom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5" name="Freeform 1175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76" name="Picture 102"/>
          <p:cNvPicPr>
            <a:picLocks noChangeAspect="0" noChangeArrowheads="1"/>
          </p:cNvPicPr>
          <p:nvPr/>
        </p:nvPicPr>
        <p:blipFill>
          <a:blip r:embed="rId11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099495" y="809975"/>
            <a:ext cx="642256" cy="769786"/>
          </a:xfrm>
          <a:prstGeom prst="rect">
            <a:avLst/>
          </a:prstGeom>
          <a:noFill/>
          <a:extLst/>
        </p:spPr>
      </p:pic>
      <p:pic>
        <p:nvPicPr>
          <p:cNvPr id="1177" name="Picture 103"/>
          <p:cNvPicPr>
            <a:picLocks noChangeAspect="0" noChangeArrowheads="1"/>
          </p:cNvPicPr>
          <p:nvPr/>
        </p:nvPicPr>
        <p:blipFill>
          <a:blip r:embed="rId11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6233" y="1"/>
            <a:ext cx="995995" cy="471588"/>
          </a:xfrm>
          <a:prstGeom prst="rect">
            <a:avLst/>
          </a:prstGeom>
          <a:noFill/>
          <a:extLst/>
        </p:spPr>
      </p:pic>
      <p:sp>
        <p:nvSpPr>
          <p:cNvPr id="1178" name="Rectangle 1178"/>
          <p:cNvSpPr/>
          <p:nvPr/>
        </p:nvSpPr>
        <p:spPr>
          <a:xfrm rot="0" flipH="0" flipV="0">
            <a:off x="597673" y="870205"/>
            <a:ext cx="11048113" cy="57535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Func</a:t>
            </a:r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ii SS</a:t>
            </a:r>
            <a:r>
              <a:rPr lang="en-US" sz="4399" baseline="0" b="1" i="0" dirty="0" spc="1260">
                <a:solidFill>
                  <a:srgbClr val="000000"/>
                </a:solidFill>
                <a:latin typeface="Arial" pitchFamily="0" charset="1"/>
              </a:rPr>
              <a:t>H</a:t>
            </a:r>
            <a:r>
              <a:rPr lang="en-US" sz="4399" baseline="0" b="1" i="0" dirty="0" spc="1267">
                <a:solidFill>
                  <a:srgbClr val="000000"/>
                </a:solidFill>
                <a:latin typeface="Arial" pitchFamily="0" charset="1"/>
              </a:rPr>
              <a:t>–</a:t>
            </a:r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Autentificare</a:t>
            </a:r>
          </a:p>
          <a:p>
            <a:pPr marL="0">
              <a:lnSpc>
                <a:spcPts val="5395"/>
              </a:lnSpc>
            </a:pPr>
            <a:r>
              <a:rPr lang="en-US" sz="2800" baseline="0" b="0" i="0" dirty="0" spc="81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Dou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 metode principale de autentificare:</a:t>
            </a:r>
          </a:p>
          <a:p>
            <a:pPr marL="457199">
              <a:lnSpc>
                <a:spcPts val="2806"/>
              </a:lnSpc>
            </a:pPr>
            <a:r>
              <a:rPr lang="en-US" sz="2400" baseline="0" b="0" i="0" dirty="0" spc="96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Prin parol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</a:p>
          <a:p>
            <a:pPr marL="457199">
              <a:lnSpc>
                <a:spcPts val="2807"/>
              </a:lnSpc>
            </a:pPr>
            <a:r>
              <a:rPr lang="en-US" sz="2400" baseline="0" b="0" i="0" dirty="0" spc="96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Prin chei asimetrice</a:t>
            </a:r>
          </a:p>
          <a:p>
            <a:pPr marL="0">
              <a:lnSpc>
                <a:spcPts val="3697"/>
              </a:lnSpc>
            </a:pPr>
            <a:r>
              <a:rPr lang="en-US" sz="2800" baseline="0" b="0" i="0" dirty="0" spc="81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Autentificarea are loc </a:t>
            </a:r>
            <a:r>
              <a:rPr lang="en-US" sz="2800" baseline="0" b="1" i="0" dirty="0" spc="0">
                <a:solidFill>
                  <a:srgbClr val="000000"/>
                </a:solidFill>
                <a:latin typeface="Arial" pitchFamily="0" charset="1"/>
              </a:rPr>
              <a:t>dup</a:t>
            </a:r>
            <a:r>
              <a:rPr lang="en-US" sz="2800" baseline="0" b="1" i="0" dirty="0" spc="952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stabilirea unui canal criptat cu </a:t>
            </a:r>
          </a:p>
          <a:p>
            <a:pPr marL="228599">
              <a:lnSpc>
                <a:spcPts val="2688"/>
              </a:lnSpc>
            </a:pP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Diffie-Hellman</a:t>
            </a:r>
          </a:p>
          <a:p>
            <a:pPr marL="0">
              <a:lnSpc>
                <a:spcPts val="3695"/>
              </a:lnSpc>
            </a:pPr>
            <a:r>
              <a:rPr lang="en-US" sz="2800" baseline="0" b="0" i="0" dirty="0" spc="81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Având în vedere c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 parola este transmis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 printr-un canal </a:t>
            </a:r>
          </a:p>
          <a:p>
            <a:pPr marL="228599">
              <a:lnSpc>
                <a:spcPts val="2711"/>
              </a:lnSpc>
            </a:pP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criptat, vede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i vreo problem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 cu aceast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 metod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?</a:t>
            </a:r>
          </a:p>
          <a:p>
            <a:pPr marL="457199">
              <a:lnSpc>
                <a:spcPts val="2806"/>
              </a:lnSpc>
            </a:pPr>
            <a:r>
              <a:rPr lang="en-US" sz="2400" baseline="0" b="0" i="0" dirty="0" spc="96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1" i="0" dirty="0" spc="0">
                <a:solidFill>
                  <a:srgbClr val="000000"/>
                </a:solidFill>
                <a:latin typeface="Arial" pitchFamily="0" charset="1"/>
              </a:rPr>
              <a:t>R: 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Serverul va decripta parola pentru a valida autentificarea; dac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 </a:t>
            </a:r>
          </a:p>
          <a:p>
            <a:pPr marL="685800">
              <a:lnSpc>
                <a:spcPts val="2304"/>
              </a:lnSpc>
            </a:pP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serverul e compromis, parola va fi descoperit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</a:p>
          <a:p>
            <a:pPr marL="457199">
              <a:lnSpc>
                <a:spcPts val="2783"/>
              </a:lnSpc>
            </a:pPr>
            <a:r>
              <a:rPr lang="en-US" sz="2400" baseline="0" b="0" i="0" dirty="0" spc="96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1" i="0" dirty="0" spc="0">
                <a:solidFill>
                  <a:srgbClr val="000000"/>
                </a:solidFill>
                <a:latin typeface="Arial" pitchFamily="0" charset="1"/>
              </a:rPr>
              <a:t>R: 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Parolele sigure sunt greu de 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inut minte</a:t>
            </a:r>
          </a:p>
          <a:p>
            <a:pPr marL="0">
              <a:lnSpc>
                <a:spcPts val="3697"/>
              </a:lnSpc>
            </a:pPr>
            <a:r>
              <a:rPr lang="en-US" sz="2800" baseline="0" b="0" i="0" dirty="0" spc="81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Este preferat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 folosirea cheilor asimetrice</a:t>
            </a:r>
          </a:p>
          <a:p>
            <a:pPr marL="0">
              <a:lnSpc>
                <a:spcPts val="4747"/>
              </a:lnSpc>
              <a:tabLst>
                <a:tab pos="10861789" algn="l"/>
              </a:tabLst>
            </a:pPr>
            <a:r>
              <a:rPr lang="en-US" sz="1200" baseline="0" b="0" i="0" dirty="0" spc="0">
                <a:solidFill>
                  <a:srgbClr val="898989"/>
                </a:solidFill>
                <a:latin typeface="Arial" pitchFamily="0" charset="1"/>
              </a:rPr>
              <a:t>11/8/23	46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179" name="Freeform 1179"/>
          <p:cNvSpPr/>
          <p:nvPr/>
        </p:nvSpPr>
        <p:spPr>
          <a:xfrm rot="0" flipH="0" flipV="0">
            <a:off x="0" y="0"/>
            <a:ext cx="12188952" cy="6858000"/>
          </a:xfrm>
          <a:custGeom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0" name="Freeform 1180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81" name="Picture 102"/>
          <p:cNvPicPr>
            <a:picLocks noChangeAspect="0" noChangeArrowheads="1"/>
          </p:cNvPicPr>
          <p:nvPr/>
        </p:nvPicPr>
        <p:blipFill>
          <a:blip r:embed="rId11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099495" y="809975"/>
            <a:ext cx="642256" cy="769786"/>
          </a:xfrm>
          <a:prstGeom prst="rect">
            <a:avLst/>
          </a:prstGeom>
          <a:noFill/>
          <a:extLst/>
        </p:spPr>
      </p:pic>
      <p:pic>
        <p:nvPicPr>
          <p:cNvPr id="1182" name="Picture 103"/>
          <p:cNvPicPr>
            <a:picLocks noChangeAspect="0" noChangeArrowheads="1"/>
          </p:cNvPicPr>
          <p:nvPr/>
        </p:nvPicPr>
        <p:blipFill>
          <a:blip r:embed="rId11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6233" y="1"/>
            <a:ext cx="995995" cy="471588"/>
          </a:xfrm>
          <a:prstGeom prst="rect">
            <a:avLst/>
          </a:prstGeom>
          <a:noFill/>
          <a:extLst/>
        </p:spPr>
      </p:pic>
      <p:sp>
        <p:nvSpPr>
          <p:cNvPr id="1183" name="Freeform 1183"/>
          <p:cNvSpPr/>
          <p:nvPr/>
        </p:nvSpPr>
        <p:spPr>
          <a:xfrm rot="0" flipH="0" flipV="0">
            <a:off x="5420426" y="3200380"/>
            <a:ext cx="1147349" cy="368201"/>
          </a:xfrm>
          <a:custGeom>
            <a:pathLst>
              <a:path w="1147349" h="368201">
                <a:moveTo>
                  <a:pt x="1050611" y="0"/>
                </a:moveTo>
                <a:cubicBezTo>
                  <a:pt x="1081567" y="8136"/>
                  <a:pt x="1105429" y="29220"/>
                  <a:pt x="1122197" y="63253"/>
                </a:cubicBezTo>
                <a:cubicBezTo>
                  <a:pt x="1138965" y="97285"/>
                  <a:pt x="1147349" y="137568"/>
                  <a:pt x="1147349" y="184101"/>
                </a:cubicBezTo>
                <a:cubicBezTo>
                  <a:pt x="1147349" y="230635"/>
                  <a:pt x="1138965" y="270918"/>
                  <a:pt x="1122197" y="304949"/>
                </a:cubicBezTo>
                <a:cubicBezTo>
                  <a:pt x="1105429" y="338981"/>
                  <a:pt x="1081567" y="360066"/>
                  <a:pt x="1050611" y="368201"/>
                </a:cubicBezTo>
                <a:lnTo>
                  <a:pt x="1046890" y="355998"/>
                </a:lnTo>
                <a:cubicBezTo>
                  <a:pt x="1070902" y="346968"/>
                  <a:pt x="1089083" y="327298"/>
                  <a:pt x="1101436" y="296987"/>
                </a:cubicBezTo>
                <a:cubicBezTo>
                  <a:pt x="1113789" y="266676"/>
                  <a:pt x="1119964" y="229097"/>
                  <a:pt x="1119964" y="184249"/>
                </a:cubicBezTo>
                <a:cubicBezTo>
                  <a:pt x="1119964" y="139304"/>
                  <a:pt x="1113789" y="101650"/>
                  <a:pt x="1101436" y="71289"/>
                </a:cubicBezTo>
                <a:cubicBezTo>
                  <a:pt x="1089083" y="40928"/>
                  <a:pt x="1070902" y="21233"/>
                  <a:pt x="1046890" y="12205"/>
                </a:cubicBezTo>
                <a:close/>
                <a:moveTo>
                  <a:pt x="-1762806" y="3657620"/>
                </a:moveTo>
                <a:moveTo>
                  <a:pt x="96738" y="0"/>
                </a:moveTo>
                <a:lnTo>
                  <a:pt x="100459" y="12205"/>
                </a:lnTo>
                <a:cubicBezTo>
                  <a:pt x="76447" y="21233"/>
                  <a:pt x="58266" y="40928"/>
                  <a:pt x="45913" y="71289"/>
                </a:cubicBezTo>
                <a:cubicBezTo>
                  <a:pt x="33561" y="101650"/>
                  <a:pt x="27383" y="139304"/>
                  <a:pt x="27383" y="184249"/>
                </a:cubicBezTo>
                <a:cubicBezTo>
                  <a:pt x="27383" y="229097"/>
                  <a:pt x="33561" y="266676"/>
                  <a:pt x="45913" y="296987"/>
                </a:cubicBezTo>
                <a:cubicBezTo>
                  <a:pt x="58266" y="327298"/>
                  <a:pt x="76447" y="346968"/>
                  <a:pt x="100459" y="355998"/>
                </a:cubicBezTo>
                <a:lnTo>
                  <a:pt x="96738" y="368201"/>
                </a:lnTo>
                <a:cubicBezTo>
                  <a:pt x="65782" y="360066"/>
                  <a:pt x="41920" y="338981"/>
                  <a:pt x="25152" y="304949"/>
                </a:cubicBezTo>
                <a:cubicBezTo>
                  <a:pt x="8384" y="270918"/>
                  <a:pt x="0" y="230635"/>
                  <a:pt x="0" y="184101"/>
                </a:cubicBezTo>
                <a:cubicBezTo>
                  <a:pt x="0" y="137568"/>
                  <a:pt x="8384" y="97285"/>
                  <a:pt x="25152" y="63253"/>
                </a:cubicBezTo>
                <a:cubicBezTo>
                  <a:pt x="41920" y="29220"/>
                  <a:pt x="65782" y="8136"/>
                  <a:pt x="96738" y="0"/>
                </a:cubicBezTo>
                <a:close/>
                <a:moveTo>
                  <a:pt x="-1762806" y="3657620"/>
                </a:move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4" name="Freeform 1184"/>
          <p:cNvSpPr/>
          <p:nvPr/>
        </p:nvSpPr>
        <p:spPr>
          <a:xfrm rot="0" flipH="0" flipV="0">
            <a:off x="5965256" y="3243344"/>
            <a:ext cx="465609" cy="282328"/>
          </a:xfrm>
          <a:custGeom>
            <a:pathLst>
              <a:path w="465609" h="282328">
                <a:moveTo>
                  <a:pt x="375568" y="0"/>
                </a:moveTo>
                <a:cubicBezTo>
                  <a:pt x="404540" y="7641"/>
                  <a:pt x="426789" y="24135"/>
                  <a:pt x="442318" y="49486"/>
                </a:cubicBezTo>
                <a:cubicBezTo>
                  <a:pt x="457846" y="74836"/>
                  <a:pt x="465609" y="105420"/>
                  <a:pt x="465609" y="141238"/>
                </a:cubicBezTo>
                <a:cubicBezTo>
                  <a:pt x="465609" y="177155"/>
                  <a:pt x="457870" y="207739"/>
                  <a:pt x="442393" y="232991"/>
                </a:cubicBezTo>
                <a:cubicBezTo>
                  <a:pt x="426914" y="258242"/>
                  <a:pt x="404639" y="274687"/>
                  <a:pt x="375568" y="282328"/>
                </a:cubicBezTo>
                <a:lnTo>
                  <a:pt x="371997" y="270867"/>
                </a:lnTo>
                <a:cubicBezTo>
                  <a:pt x="394916" y="263228"/>
                  <a:pt x="411957" y="248147"/>
                  <a:pt x="423119" y="225623"/>
                </a:cubicBezTo>
                <a:cubicBezTo>
                  <a:pt x="434281" y="203101"/>
                  <a:pt x="439861" y="174477"/>
                  <a:pt x="439861" y="139750"/>
                </a:cubicBezTo>
                <a:cubicBezTo>
                  <a:pt x="439861" y="106214"/>
                  <a:pt x="434305" y="78358"/>
                  <a:pt x="423193" y="56183"/>
                </a:cubicBezTo>
                <a:cubicBezTo>
                  <a:pt x="412080" y="34007"/>
                  <a:pt x="394867" y="19100"/>
                  <a:pt x="371549" y="11459"/>
                </a:cubicBezTo>
                <a:close/>
                <a:moveTo>
                  <a:pt x="-2350600" y="3614656"/>
                </a:moveTo>
                <a:moveTo>
                  <a:pt x="90041" y="0"/>
                </a:moveTo>
                <a:lnTo>
                  <a:pt x="94060" y="11459"/>
                </a:lnTo>
                <a:cubicBezTo>
                  <a:pt x="70841" y="19100"/>
                  <a:pt x="53652" y="34007"/>
                  <a:pt x="42490" y="56183"/>
                </a:cubicBezTo>
                <a:cubicBezTo>
                  <a:pt x="31328" y="78358"/>
                  <a:pt x="25748" y="106214"/>
                  <a:pt x="25748" y="139750"/>
                </a:cubicBezTo>
                <a:cubicBezTo>
                  <a:pt x="25748" y="174477"/>
                  <a:pt x="31328" y="203101"/>
                  <a:pt x="42490" y="225623"/>
                </a:cubicBezTo>
                <a:cubicBezTo>
                  <a:pt x="53652" y="248147"/>
                  <a:pt x="70693" y="263228"/>
                  <a:pt x="93612" y="270867"/>
                </a:cubicBezTo>
                <a:lnTo>
                  <a:pt x="90041" y="282328"/>
                </a:lnTo>
                <a:cubicBezTo>
                  <a:pt x="60970" y="274687"/>
                  <a:pt x="38695" y="258242"/>
                  <a:pt x="23216" y="232991"/>
                </a:cubicBezTo>
                <a:cubicBezTo>
                  <a:pt x="7739" y="207739"/>
                  <a:pt x="0" y="177155"/>
                  <a:pt x="0" y="141238"/>
                </a:cubicBezTo>
                <a:cubicBezTo>
                  <a:pt x="0" y="105420"/>
                  <a:pt x="7763" y="74836"/>
                  <a:pt x="23292" y="49486"/>
                </a:cubicBezTo>
                <a:cubicBezTo>
                  <a:pt x="38820" y="24135"/>
                  <a:pt x="61069" y="7641"/>
                  <a:pt x="90041" y="0"/>
                </a:cubicBezTo>
                <a:close/>
                <a:moveTo>
                  <a:pt x="-2350600" y="3614656"/>
                </a:move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5" name="Freeform 1185"/>
          <p:cNvSpPr/>
          <p:nvPr/>
        </p:nvSpPr>
        <p:spPr>
          <a:xfrm rot="0" flipH="0" flipV="0">
            <a:off x="5420426" y="3606780"/>
            <a:ext cx="1147349" cy="368201"/>
          </a:xfrm>
          <a:custGeom>
            <a:pathLst>
              <a:path w="1147349" h="368201">
                <a:moveTo>
                  <a:pt x="1050611" y="0"/>
                </a:moveTo>
                <a:cubicBezTo>
                  <a:pt x="1081567" y="8137"/>
                  <a:pt x="1105429" y="29220"/>
                  <a:pt x="1122197" y="63252"/>
                </a:cubicBezTo>
                <a:cubicBezTo>
                  <a:pt x="1138965" y="97285"/>
                  <a:pt x="1147349" y="137568"/>
                  <a:pt x="1147349" y="184101"/>
                </a:cubicBezTo>
                <a:cubicBezTo>
                  <a:pt x="1147349" y="230635"/>
                  <a:pt x="1138965" y="270918"/>
                  <a:pt x="1122197" y="304949"/>
                </a:cubicBezTo>
                <a:cubicBezTo>
                  <a:pt x="1105429" y="338981"/>
                  <a:pt x="1081567" y="360066"/>
                  <a:pt x="1050611" y="368201"/>
                </a:cubicBezTo>
                <a:lnTo>
                  <a:pt x="1046890" y="355998"/>
                </a:lnTo>
                <a:cubicBezTo>
                  <a:pt x="1070902" y="346968"/>
                  <a:pt x="1089083" y="327298"/>
                  <a:pt x="1101436" y="296987"/>
                </a:cubicBezTo>
                <a:cubicBezTo>
                  <a:pt x="1113789" y="266676"/>
                  <a:pt x="1119964" y="229097"/>
                  <a:pt x="1119964" y="184249"/>
                </a:cubicBezTo>
                <a:cubicBezTo>
                  <a:pt x="1119964" y="139304"/>
                  <a:pt x="1113789" y="101650"/>
                  <a:pt x="1101436" y="71289"/>
                </a:cubicBezTo>
                <a:cubicBezTo>
                  <a:pt x="1089083" y="40928"/>
                  <a:pt x="1070902" y="21233"/>
                  <a:pt x="1046890" y="12205"/>
                </a:cubicBezTo>
                <a:close/>
                <a:moveTo>
                  <a:pt x="-2169206" y="3251220"/>
                </a:moveTo>
                <a:moveTo>
                  <a:pt x="96738" y="0"/>
                </a:moveTo>
                <a:lnTo>
                  <a:pt x="100459" y="12205"/>
                </a:lnTo>
                <a:cubicBezTo>
                  <a:pt x="76447" y="21233"/>
                  <a:pt x="58266" y="40928"/>
                  <a:pt x="45913" y="71289"/>
                </a:cubicBezTo>
                <a:cubicBezTo>
                  <a:pt x="33561" y="101650"/>
                  <a:pt x="27383" y="139304"/>
                  <a:pt x="27383" y="184249"/>
                </a:cubicBezTo>
                <a:cubicBezTo>
                  <a:pt x="27383" y="229097"/>
                  <a:pt x="33561" y="266676"/>
                  <a:pt x="45913" y="296987"/>
                </a:cubicBezTo>
                <a:cubicBezTo>
                  <a:pt x="58266" y="327298"/>
                  <a:pt x="76447" y="346968"/>
                  <a:pt x="100459" y="355998"/>
                </a:cubicBezTo>
                <a:lnTo>
                  <a:pt x="96738" y="368201"/>
                </a:lnTo>
                <a:cubicBezTo>
                  <a:pt x="65782" y="360066"/>
                  <a:pt x="41920" y="338981"/>
                  <a:pt x="25152" y="304949"/>
                </a:cubicBezTo>
                <a:cubicBezTo>
                  <a:pt x="8384" y="270918"/>
                  <a:pt x="0" y="230635"/>
                  <a:pt x="0" y="184101"/>
                </a:cubicBezTo>
                <a:cubicBezTo>
                  <a:pt x="0" y="137568"/>
                  <a:pt x="8384" y="97285"/>
                  <a:pt x="25152" y="63252"/>
                </a:cubicBezTo>
                <a:cubicBezTo>
                  <a:pt x="41920" y="29220"/>
                  <a:pt x="65782" y="8137"/>
                  <a:pt x="96738" y="0"/>
                </a:cubicBezTo>
                <a:close/>
                <a:moveTo>
                  <a:pt x="-2169206" y="3251220"/>
                </a:move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6" name="Freeform 1186"/>
          <p:cNvSpPr/>
          <p:nvPr/>
        </p:nvSpPr>
        <p:spPr>
          <a:xfrm rot="0" flipH="0" flipV="0">
            <a:off x="5965256" y="3649744"/>
            <a:ext cx="465609" cy="282328"/>
          </a:xfrm>
          <a:custGeom>
            <a:pathLst>
              <a:path w="465609" h="282328">
                <a:moveTo>
                  <a:pt x="375568" y="0"/>
                </a:moveTo>
                <a:cubicBezTo>
                  <a:pt x="404540" y="7641"/>
                  <a:pt x="426789" y="24135"/>
                  <a:pt x="442318" y="49486"/>
                </a:cubicBezTo>
                <a:cubicBezTo>
                  <a:pt x="457846" y="74836"/>
                  <a:pt x="465609" y="105421"/>
                  <a:pt x="465609" y="141238"/>
                </a:cubicBezTo>
                <a:cubicBezTo>
                  <a:pt x="465609" y="177155"/>
                  <a:pt x="457870" y="207739"/>
                  <a:pt x="442393" y="232991"/>
                </a:cubicBezTo>
                <a:cubicBezTo>
                  <a:pt x="426914" y="258242"/>
                  <a:pt x="404639" y="274687"/>
                  <a:pt x="375568" y="282328"/>
                </a:cubicBezTo>
                <a:lnTo>
                  <a:pt x="371997" y="270867"/>
                </a:lnTo>
                <a:cubicBezTo>
                  <a:pt x="394916" y="263228"/>
                  <a:pt x="411957" y="248147"/>
                  <a:pt x="423119" y="225623"/>
                </a:cubicBezTo>
                <a:cubicBezTo>
                  <a:pt x="434281" y="203101"/>
                  <a:pt x="439861" y="174477"/>
                  <a:pt x="439861" y="139750"/>
                </a:cubicBezTo>
                <a:cubicBezTo>
                  <a:pt x="439861" y="106214"/>
                  <a:pt x="434305" y="78358"/>
                  <a:pt x="423193" y="56183"/>
                </a:cubicBezTo>
                <a:cubicBezTo>
                  <a:pt x="412080" y="34007"/>
                  <a:pt x="394867" y="19100"/>
                  <a:pt x="371549" y="11460"/>
                </a:cubicBezTo>
                <a:close/>
                <a:moveTo>
                  <a:pt x="-2757000" y="3208256"/>
                </a:moveTo>
                <a:moveTo>
                  <a:pt x="90041" y="0"/>
                </a:moveTo>
                <a:lnTo>
                  <a:pt x="94060" y="11460"/>
                </a:lnTo>
                <a:cubicBezTo>
                  <a:pt x="70841" y="19100"/>
                  <a:pt x="53652" y="34007"/>
                  <a:pt x="42490" y="56183"/>
                </a:cubicBezTo>
                <a:cubicBezTo>
                  <a:pt x="31328" y="78358"/>
                  <a:pt x="25748" y="106214"/>
                  <a:pt x="25748" y="139750"/>
                </a:cubicBezTo>
                <a:cubicBezTo>
                  <a:pt x="25748" y="174477"/>
                  <a:pt x="31328" y="203101"/>
                  <a:pt x="42490" y="225623"/>
                </a:cubicBezTo>
                <a:cubicBezTo>
                  <a:pt x="53652" y="248147"/>
                  <a:pt x="70693" y="263228"/>
                  <a:pt x="93612" y="270867"/>
                </a:cubicBezTo>
                <a:lnTo>
                  <a:pt x="90041" y="282328"/>
                </a:lnTo>
                <a:cubicBezTo>
                  <a:pt x="60970" y="274687"/>
                  <a:pt x="38695" y="258242"/>
                  <a:pt x="23216" y="232991"/>
                </a:cubicBezTo>
                <a:cubicBezTo>
                  <a:pt x="7739" y="207739"/>
                  <a:pt x="0" y="177155"/>
                  <a:pt x="0" y="141238"/>
                </a:cubicBezTo>
                <a:cubicBezTo>
                  <a:pt x="0" y="105421"/>
                  <a:pt x="7763" y="74836"/>
                  <a:pt x="23292" y="49486"/>
                </a:cubicBezTo>
                <a:cubicBezTo>
                  <a:pt x="38820" y="24135"/>
                  <a:pt x="61069" y="7641"/>
                  <a:pt x="90041" y="0"/>
                </a:cubicBezTo>
                <a:close/>
                <a:moveTo>
                  <a:pt x="-2757000" y="3208256"/>
                </a:move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7" name="Rectangle 1187"/>
          <p:cNvSpPr/>
          <p:nvPr/>
        </p:nvSpPr>
        <p:spPr>
          <a:xfrm rot="0" flipH="0" flipV="0">
            <a:off x="597673" y="870205"/>
            <a:ext cx="11047300" cy="575355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Chei asimetrice</a:t>
            </a:r>
          </a:p>
          <a:p>
            <a:pPr marL="0">
              <a:lnSpc>
                <a:spcPts val="4794"/>
              </a:lnSpc>
            </a:pPr>
            <a:r>
              <a:rPr lang="en-US" sz="2400" baseline="0" b="0" i="0" dirty="0" spc="95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Se bazeaz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 pe perechi de chei aflate într-o rela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ie matematic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:</a:t>
            </a:r>
          </a:p>
          <a:p>
            <a:pPr marL="457199">
              <a:lnSpc>
                <a:spcPts val="2553"/>
              </a:lnSpc>
            </a:pPr>
            <a:r>
              <a:rPr lang="en-US" sz="2400" baseline="0" b="0" i="0" dirty="0" spc="96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Cheia public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2400" baseline="0" b="0" i="0" dirty="0" spc="0">
                <a:solidFill>
                  <a:srgbClr val="000000"/>
                </a:solidFill>
                <a:latin typeface="Consolas" pitchFamily="0" charset="1"/>
              </a:rPr>
              <a:t>(</a:t>
            </a:r>
            <a:r>
              <a:rPr lang="en-US" sz="2400" baseline="0" b="0" i="0" dirty="0" spc="0">
                <a:solidFill>
                  <a:srgbClr val="9BBB59"/>
                </a:solidFill>
                <a:latin typeface="Cambria Math" pitchFamily="0" charset="1"/>
              </a:rPr>
              <a:t>𝑲</a:t>
            </a:r>
            <a:r>
              <a:rPr lang="en-US" sz="2727" baseline="34289" b="0" i="0" dirty="0" spc="0">
                <a:solidFill>
                  <a:srgbClr val="9BBB59"/>
                </a:solidFill>
                <a:latin typeface="Cambria Math" pitchFamily="0" charset="1"/>
              </a:rPr>
              <a:t>!</a:t>
            </a:r>
            <a:r>
              <a:rPr lang="en-US" sz="2400" baseline="0" b="0" i="0" dirty="0" spc="0">
                <a:solidFill>
                  <a:srgbClr val="000000"/>
                </a:solidFill>
                <a:latin typeface="Consolas" pitchFamily="0" charset="1"/>
              </a:rPr>
              <a:t>)</a:t>
            </a:r>
          </a:p>
          <a:p>
            <a:pPr marL="457199">
              <a:lnSpc>
                <a:spcPts val="2495"/>
              </a:lnSpc>
            </a:pPr>
            <a:r>
              <a:rPr lang="en-US" sz="2400" baseline="0" b="0" i="0" dirty="0" spc="96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Cheia privat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2400" baseline="0" b="0" i="0" dirty="0" spc="0">
                <a:solidFill>
                  <a:srgbClr val="000000"/>
                </a:solidFill>
                <a:latin typeface="Consolas" pitchFamily="0" charset="1"/>
              </a:rPr>
              <a:t>(</a:t>
            </a:r>
            <a:r>
              <a:rPr lang="en-US" sz="2400" baseline="0" b="0" i="0" dirty="0" spc="0">
                <a:solidFill>
                  <a:srgbClr val="C0504D"/>
                </a:solidFill>
                <a:latin typeface="Cambria Math" pitchFamily="0" charset="1"/>
              </a:rPr>
              <a:t>𝑲</a:t>
            </a:r>
            <a:r>
              <a:rPr lang="en-US" sz="2727" baseline="34289" b="0" i="0" dirty="0" spc="0">
                <a:solidFill>
                  <a:srgbClr val="C0504D"/>
                </a:solidFill>
                <a:latin typeface="Cambria Math" pitchFamily="0" charset="1"/>
              </a:rPr>
              <a:t>"</a:t>
            </a:r>
            <a:r>
              <a:rPr lang="en-US" sz="2400" baseline="0" b="0" i="0" dirty="0" spc="0">
                <a:solidFill>
                  <a:srgbClr val="000000"/>
                </a:solidFill>
                <a:latin typeface="Consolas" pitchFamily="0" charset="1"/>
              </a:rPr>
              <a:t>)</a:t>
            </a:r>
          </a:p>
          <a:p>
            <a:pPr marL="0">
              <a:lnSpc>
                <a:spcPts val="3062"/>
              </a:lnSpc>
            </a:pPr>
            <a:r>
              <a:rPr lang="en-US" sz="2400" baseline="0" b="0" i="0" dirty="0" spc="95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Dându-se un mesaj M, exist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 urm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toarea rela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ii:</a:t>
            </a:r>
          </a:p>
          <a:p>
            <a:pPr marL="4388040">
              <a:lnSpc>
                <a:spcPts val="2949"/>
              </a:lnSpc>
              <a:tabLst>
                <a:tab pos="6081519" algn="l"/>
              </a:tabLst>
            </a:pPr>
            <a:r>
              <a:rPr lang="en-US" sz="2400" baseline="0" b="0" i="0" dirty="0" spc="0">
                <a:solidFill>
                  <a:srgbClr val="9BBB59"/>
                </a:solidFill>
                <a:latin typeface="Cambria Math" pitchFamily="0" charset="1"/>
              </a:rPr>
              <a:t>𝑲</a:t>
            </a:r>
            <a:r>
              <a:rPr lang="en-US" sz="2727" baseline="34289" b="0" i="0" dirty="0" spc="1142">
                <a:solidFill>
                  <a:srgbClr val="9BBB59"/>
                </a:solidFill>
                <a:latin typeface="Cambria Math" pitchFamily="0" charset="1"/>
              </a:rPr>
              <a:t>!</a:t>
            </a:r>
            <a:r>
              <a:rPr lang="en-US" sz="2400" baseline="0" b="0" i="0" dirty="0" spc="0">
                <a:solidFill>
                  <a:srgbClr val="C0504D"/>
                </a:solidFill>
                <a:latin typeface="Cambria Math" pitchFamily="0" charset="1"/>
              </a:rPr>
              <a:t>𝑲</a:t>
            </a:r>
            <a:r>
              <a:rPr lang="en-US" sz="2727" baseline="34289" b="0" i="0" dirty="0" spc="1060">
                <a:solidFill>
                  <a:srgbClr val="C0504D"/>
                </a:solidFill>
                <a:latin typeface="Cambria Math" pitchFamily="0" charset="1"/>
              </a:rPr>
              <a:t>"</a:t>
            </a:r>
            <a:r>
              <a:rPr lang="en-US" sz="2400" baseline="0" b="0" i="0" dirty="0" spc="0">
                <a:solidFill>
                  <a:srgbClr val="000000"/>
                </a:solidFill>
                <a:latin typeface="Cambria Math" pitchFamily="0" charset="1"/>
              </a:rPr>
              <a:t>𝑀	</a:t>
            </a:r>
            <a:r>
              <a:rPr lang="en-US" sz="2400" baseline="0" b="0" i="0" dirty="0" spc="661">
                <a:solidFill>
                  <a:srgbClr val="000000"/>
                </a:solidFill>
                <a:latin typeface="Cambria Math" pitchFamily="0" charset="1"/>
              </a:rPr>
              <a:t>=</a:t>
            </a:r>
            <a:r>
              <a:rPr lang="en-US" sz="2400" baseline="0" b="0" i="0" dirty="0" spc="0">
                <a:solidFill>
                  <a:srgbClr val="000000"/>
                </a:solidFill>
                <a:latin typeface="Cambria Math" pitchFamily="0" charset="1"/>
              </a:rPr>
              <a:t>𝑀</a:t>
            </a:r>
          </a:p>
          <a:p>
            <a:pPr marL="4388040">
              <a:lnSpc>
                <a:spcPts val="3192"/>
              </a:lnSpc>
              <a:tabLst>
                <a:tab pos="6081519" algn="l"/>
              </a:tabLst>
            </a:pPr>
            <a:r>
              <a:rPr lang="en-US" sz="2400" baseline="0" b="0" i="0" dirty="0" spc="0">
                <a:solidFill>
                  <a:srgbClr val="ED7D31"/>
                </a:solidFill>
                <a:latin typeface="Cambria Math" pitchFamily="0" charset="1"/>
              </a:rPr>
              <a:t>𝑲</a:t>
            </a:r>
            <a:r>
              <a:rPr lang="en-US" sz="2727" baseline="33362" b="0" i="0" dirty="0" spc="1142">
                <a:solidFill>
                  <a:srgbClr val="ED7D31"/>
                </a:solidFill>
                <a:latin typeface="Cambria Math" pitchFamily="0" charset="1"/>
              </a:rPr>
              <a:t>"</a:t>
            </a:r>
            <a:r>
              <a:rPr lang="en-US" sz="2400" baseline="0" b="0" i="0" dirty="0" spc="0">
                <a:solidFill>
                  <a:srgbClr val="A5A5A5"/>
                </a:solidFill>
                <a:latin typeface="Cambria Math" pitchFamily="0" charset="1"/>
              </a:rPr>
              <a:t>𝑲</a:t>
            </a:r>
            <a:r>
              <a:rPr lang="en-US" sz="2727" baseline="33362" b="0" i="0" dirty="0" spc="1060">
                <a:solidFill>
                  <a:srgbClr val="A5A5A5"/>
                </a:solidFill>
                <a:latin typeface="Cambria Math" pitchFamily="0" charset="1"/>
              </a:rPr>
              <a:t>!</a:t>
            </a:r>
            <a:r>
              <a:rPr lang="en-US" sz="2400" baseline="0" b="0" i="0" dirty="0" spc="0">
                <a:solidFill>
                  <a:srgbClr val="000000"/>
                </a:solidFill>
                <a:latin typeface="Cambria Math" pitchFamily="0" charset="1"/>
              </a:rPr>
              <a:t>𝑀	</a:t>
            </a:r>
            <a:r>
              <a:rPr lang="en-US" sz="2400" baseline="0" b="0" i="0" dirty="0" spc="661">
                <a:solidFill>
                  <a:srgbClr val="000000"/>
                </a:solidFill>
                <a:latin typeface="Cambria Math" pitchFamily="0" charset="1"/>
              </a:rPr>
              <a:t>=</a:t>
            </a:r>
            <a:r>
              <a:rPr lang="en-US" sz="2400" baseline="0" b="0" i="0" dirty="0" spc="0">
                <a:solidFill>
                  <a:srgbClr val="000000"/>
                </a:solidFill>
                <a:latin typeface="Cambria Math" pitchFamily="0" charset="1"/>
              </a:rPr>
              <a:t>𝑀</a:t>
            </a:r>
          </a:p>
          <a:p>
            <a:pPr marL="0">
              <a:lnSpc>
                <a:spcPts val="3362"/>
              </a:lnSpc>
            </a:pPr>
            <a:r>
              <a:rPr lang="en-US" sz="2400" baseline="0" b="0" i="0" dirty="0" spc="95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Cu alte cuvinte, un client poate:</a:t>
            </a:r>
          </a:p>
          <a:p>
            <a:pPr marL="457199">
              <a:lnSpc>
                <a:spcPts val="2495"/>
              </a:lnSpc>
            </a:pPr>
            <a:r>
              <a:rPr lang="en-US" sz="2400" baseline="0" b="0" i="0" dirty="0" spc="96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Avea configurat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 pe server cheia sa public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2400" baseline="0" b="0" i="0" dirty="0" spc="0">
                <a:solidFill>
                  <a:srgbClr val="9BBB59"/>
                </a:solidFill>
                <a:latin typeface="Cambria Math" pitchFamily="0" charset="1"/>
              </a:rPr>
              <a:t>𝑲</a:t>
            </a:r>
            <a:r>
              <a:rPr lang="en-US" sz="2727" baseline="34289" b="0" i="0" dirty="0" spc="876">
                <a:solidFill>
                  <a:srgbClr val="9BBB59"/>
                </a:solidFill>
                <a:latin typeface="Cambria Math" pitchFamily="0" charset="1"/>
              </a:rPr>
              <a:t>!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(de un administrator </a:t>
            </a:r>
          </a:p>
          <a:p>
            <a:pPr marL="685800">
              <a:lnSpc>
                <a:spcPts val="1992"/>
              </a:lnSpc>
            </a:pP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de exemplu)</a:t>
            </a:r>
          </a:p>
          <a:p>
            <a:pPr marL="457199">
              <a:lnSpc>
                <a:spcPts val="2495"/>
              </a:lnSpc>
            </a:pPr>
            <a:r>
              <a:rPr lang="en-US" sz="2400" baseline="0" b="0" i="0" dirty="0" spc="96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Cripta un mesaj cu </a:t>
            </a:r>
            <a:r>
              <a:rPr lang="en-US" sz="2400" baseline="0" b="0" i="0" dirty="0" spc="0">
                <a:solidFill>
                  <a:srgbClr val="C0504D"/>
                </a:solidFill>
                <a:latin typeface="Cambria Math" pitchFamily="0" charset="1"/>
              </a:rPr>
              <a:t>𝑲</a:t>
            </a:r>
            <a:r>
              <a:rPr lang="en-US" sz="2727" baseline="33362" b="0" i="0" dirty="0" spc="0">
                <a:solidFill>
                  <a:srgbClr val="C0504D"/>
                </a:solidFill>
                <a:latin typeface="Cambria Math" pitchFamily="0" charset="1"/>
              </a:rPr>
              <a:t>"</a:t>
            </a:r>
          </a:p>
          <a:p>
            <a:pPr marL="457199">
              <a:lnSpc>
                <a:spcPts val="2520"/>
              </a:lnSpc>
            </a:pPr>
            <a:r>
              <a:rPr lang="en-US" sz="2400" baseline="0" b="0" i="0" dirty="0" spc="96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Serverul va putea decripta mesajul cu </a:t>
            </a:r>
            <a:r>
              <a:rPr lang="en-US" sz="2400" baseline="0" b="0" i="0" dirty="0" spc="0">
                <a:solidFill>
                  <a:srgbClr val="9BBB59"/>
                </a:solidFill>
                <a:latin typeface="Cambria Math" pitchFamily="0" charset="1"/>
              </a:rPr>
              <a:t>𝑲</a:t>
            </a:r>
            <a:r>
              <a:rPr lang="en-US" sz="2727" baseline="34289" b="0" i="0" dirty="0" spc="0">
                <a:solidFill>
                  <a:srgbClr val="9BBB59"/>
                </a:solidFill>
                <a:latin typeface="Cambria Math" pitchFamily="0" charset="1"/>
              </a:rPr>
              <a:t>!</a:t>
            </a:r>
          </a:p>
          <a:p>
            <a:pPr marL="0">
              <a:lnSpc>
                <a:spcPts val="3095"/>
              </a:lnSpc>
            </a:pPr>
            <a:r>
              <a:rPr lang="en-US" sz="2400" baseline="0" b="0" i="0" dirty="0" spc="95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Exemplu de algoritm: RSA</a:t>
            </a:r>
          </a:p>
          <a:p>
            <a:pPr marL="0">
              <a:lnSpc>
                <a:spcPts val="5132"/>
              </a:lnSpc>
              <a:tabLst>
                <a:tab pos="10868139" algn="l"/>
              </a:tabLst>
            </a:pPr>
            <a:r>
              <a:rPr lang="en-US" sz="1200" baseline="0" b="0" i="0" dirty="0" spc="0">
                <a:solidFill>
                  <a:srgbClr val="898989"/>
                </a:solidFill>
                <a:latin typeface="Arial" pitchFamily="0" charset="1"/>
              </a:rPr>
              <a:t>11/8/23	47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188" name="Freeform 1188"/>
          <p:cNvSpPr/>
          <p:nvPr/>
        </p:nvSpPr>
        <p:spPr>
          <a:xfrm rot="0" flipH="0" flipV="0">
            <a:off x="0" y="0"/>
            <a:ext cx="12188952" cy="6858000"/>
          </a:xfrm>
          <a:custGeom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9" name="Freeform 1189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90" name="Picture 102"/>
          <p:cNvPicPr>
            <a:picLocks noChangeAspect="0" noChangeArrowheads="1"/>
          </p:cNvPicPr>
          <p:nvPr/>
        </p:nvPicPr>
        <p:blipFill>
          <a:blip r:embed="rId11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099495" y="809975"/>
            <a:ext cx="642256" cy="769786"/>
          </a:xfrm>
          <a:prstGeom prst="rect">
            <a:avLst/>
          </a:prstGeom>
          <a:noFill/>
          <a:extLst/>
        </p:spPr>
      </p:pic>
      <p:pic>
        <p:nvPicPr>
          <p:cNvPr id="1191" name="Picture 103"/>
          <p:cNvPicPr>
            <a:picLocks noChangeAspect="0" noChangeArrowheads="1"/>
          </p:cNvPicPr>
          <p:nvPr/>
        </p:nvPicPr>
        <p:blipFill>
          <a:blip r:embed="rId11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6233" y="1"/>
            <a:ext cx="995995" cy="471588"/>
          </a:xfrm>
          <a:prstGeom prst="rect">
            <a:avLst/>
          </a:prstGeom>
          <a:noFill/>
          <a:extLst/>
        </p:spPr>
      </p:pic>
      <p:pic>
        <p:nvPicPr>
          <p:cNvPr id="1192" name="Picture 1192"/>
          <p:cNvPicPr>
            <a:picLocks noChangeAspect="0" noChangeArrowheads="1"/>
          </p:cNvPicPr>
          <p:nvPr/>
        </p:nvPicPr>
        <p:blipFill>
          <a:blip r:embed="rId11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74595" y="2145284"/>
            <a:ext cx="2308351" cy="686816"/>
          </a:xfrm>
          <a:prstGeom prst="rect">
            <a:avLst/>
          </a:prstGeom>
          <a:noFill/>
          <a:extLst/>
        </p:spPr>
      </p:pic>
      <p:pic>
        <p:nvPicPr>
          <p:cNvPr id="1193" name="Picture 1193"/>
          <p:cNvPicPr>
            <a:picLocks noChangeAspect="0" noChangeArrowheads="1"/>
          </p:cNvPicPr>
          <p:nvPr/>
        </p:nvPicPr>
        <p:blipFill>
          <a:blip r:embed="rId11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959355" y="2206245"/>
            <a:ext cx="991616" cy="641096"/>
          </a:xfrm>
          <a:prstGeom prst="rect">
            <a:avLst/>
          </a:prstGeom>
          <a:noFill/>
          <a:extLst/>
        </p:spPr>
      </p:pic>
      <p:sp>
        <p:nvSpPr>
          <p:cNvPr id="1194" name="Freeform 1194"/>
          <p:cNvSpPr/>
          <p:nvPr/>
        </p:nvSpPr>
        <p:spPr>
          <a:xfrm rot="0" flipH="0" flipV="0">
            <a:off x="2048932" y="2196619"/>
            <a:ext cx="2160000" cy="540001"/>
          </a:xfrm>
          <a:custGeom>
            <a:pathLst>
              <a:path w="2160000" h="540001">
                <a:moveTo>
                  <a:pt x="0" y="90002"/>
                </a:moveTo>
                <a:cubicBezTo>
                  <a:pt x="0" y="40296"/>
                  <a:pt x="40296" y="0"/>
                  <a:pt x="90003" y="0"/>
                </a:cubicBezTo>
                <a:lnTo>
                  <a:pt x="2069997" y="0"/>
                </a:lnTo>
                <a:cubicBezTo>
                  <a:pt x="2119705" y="0"/>
                  <a:pt x="2160000" y="40296"/>
                  <a:pt x="2160000" y="90002"/>
                </a:cubicBezTo>
                <a:lnTo>
                  <a:pt x="2160000" y="449998"/>
                </a:lnTo>
                <a:cubicBezTo>
                  <a:pt x="2160000" y="499705"/>
                  <a:pt x="2119705" y="540001"/>
                  <a:pt x="2069997" y="540001"/>
                </a:cubicBezTo>
                <a:lnTo>
                  <a:pt x="90003" y="540001"/>
                </a:lnTo>
                <a:cubicBezTo>
                  <a:pt x="40296" y="540001"/>
                  <a:pt x="0" y="499705"/>
                  <a:pt x="0" y="449998"/>
                </a:cubicBezTo>
                <a:close/>
                <a:moveTo>
                  <a:pt x="2522447" y="4661381"/>
                </a:moveTo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5" name="Freeform 1195"/>
          <p:cNvSpPr/>
          <p:nvPr/>
        </p:nvSpPr>
        <p:spPr>
          <a:xfrm rot="0" flipH="0" flipV="1">
            <a:off x="2048932" y="2196619"/>
            <a:ext cx="2160000" cy="540000"/>
          </a:xfrm>
          <a:custGeom>
            <a:pathLst>
              <a:path w="2160000" h="540000">
                <a:moveTo>
                  <a:pt x="0" y="449997"/>
                </a:moveTo>
                <a:cubicBezTo>
                  <a:pt x="0" y="499704"/>
                  <a:pt x="40295" y="540000"/>
                  <a:pt x="90002" y="540000"/>
                </a:cubicBezTo>
                <a:lnTo>
                  <a:pt x="2069998" y="540000"/>
                </a:lnTo>
                <a:cubicBezTo>
                  <a:pt x="2119705" y="540000"/>
                  <a:pt x="2160000" y="499704"/>
                  <a:pt x="2160000" y="449997"/>
                </a:cubicBezTo>
                <a:lnTo>
                  <a:pt x="2160000" y="90002"/>
                </a:lnTo>
                <a:cubicBezTo>
                  <a:pt x="2160000" y="40295"/>
                  <a:pt x="2119705" y="0"/>
                  <a:pt x="2069998" y="0"/>
                </a:cubicBezTo>
                <a:lnTo>
                  <a:pt x="90002" y="0"/>
                </a:lnTo>
                <a:cubicBezTo>
                  <a:pt x="40295" y="0"/>
                  <a:pt x="0" y="40295"/>
                  <a:pt x="0" y="90002"/>
                </a:cubicBezTo>
                <a:close/>
                <a:moveTo>
                  <a:pt x="90002" y="540000"/>
                </a:moveTo>
              </a:path>
            </a:pathLst>
          </a:custGeom>
          <a:noFill/>
          <a:ln w="38100" cap="flat" cmpd="sng">
            <a:solidFill>
              <a:srgbClr val="7030A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96" name="Picture 1196"/>
          <p:cNvPicPr>
            <a:picLocks noChangeAspect="0" noChangeArrowheads="1"/>
          </p:cNvPicPr>
          <p:nvPr/>
        </p:nvPicPr>
        <p:blipFill>
          <a:blip r:embed="rId11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998720" y="3547872"/>
            <a:ext cx="4922520" cy="109728"/>
          </a:xfrm>
          <a:prstGeom prst="rect">
            <a:avLst/>
          </a:prstGeom>
          <a:noFill/>
          <a:extLst/>
        </p:spPr>
      </p:pic>
      <p:sp>
        <p:nvSpPr>
          <p:cNvPr id="1197" name="Freeform 1197"/>
          <p:cNvSpPr/>
          <p:nvPr/>
        </p:nvSpPr>
        <p:spPr>
          <a:xfrm rot="0" flipH="0" flipV="1">
            <a:off x="5039485" y="3582580"/>
            <a:ext cx="4826179" cy="1"/>
          </a:xfrm>
          <a:custGeom>
            <a:pathLst>
              <a:path w="4826179" h="1">
                <a:moveTo>
                  <a:pt x="0" y="1"/>
                </a:moveTo>
                <a:lnTo>
                  <a:pt x="4826179" y="0"/>
                </a:lnTo>
              </a:path>
            </a:pathLst>
          </a:custGeom>
          <a:noFill/>
          <a:ln w="254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98" name="Picture 747"/>
          <p:cNvPicPr>
            <a:picLocks noChangeAspect="0" noChangeArrowheads="1"/>
          </p:cNvPicPr>
          <p:nvPr/>
        </p:nvPicPr>
        <p:blipFill>
          <a:blip r:embed="rId11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651629" y="3349326"/>
            <a:ext cx="428068" cy="529643"/>
          </a:xfrm>
          <a:prstGeom prst="rect">
            <a:avLst/>
          </a:prstGeom>
          <a:noFill/>
          <a:extLst/>
        </p:spPr>
      </p:pic>
      <p:pic>
        <p:nvPicPr>
          <p:cNvPr id="1199" name="Picture 292"/>
          <p:cNvPicPr>
            <a:picLocks noChangeAspect="0" noChangeArrowheads="1"/>
          </p:cNvPicPr>
          <p:nvPr/>
        </p:nvPicPr>
        <p:blipFill>
          <a:blip r:embed="rId11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59880" y="3349326"/>
            <a:ext cx="559211" cy="504220"/>
          </a:xfrm>
          <a:prstGeom prst="rect">
            <a:avLst/>
          </a:prstGeom>
          <a:noFill/>
          <a:extLst/>
        </p:spPr>
      </p:pic>
      <p:pic>
        <p:nvPicPr>
          <p:cNvPr id="1200" name="Picture 1200"/>
          <p:cNvPicPr>
            <a:picLocks noChangeAspect="0" noChangeArrowheads="1"/>
          </p:cNvPicPr>
          <p:nvPr/>
        </p:nvPicPr>
        <p:blipFill>
          <a:blip r:embed="rId12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449823" y="3874008"/>
            <a:ext cx="4096511" cy="338327"/>
          </a:xfrm>
          <a:prstGeom prst="rect">
            <a:avLst/>
          </a:prstGeom>
          <a:noFill/>
          <a:extLst/>
        </p:spPr>
      </p:pic>
      <p:pic>
        <p:nvPicPr>
          <p:cNvPr id="1201" name="Picture 1201"/>
          <p:cNvPicPr>
            <a:picLocks noChangeAspect="0" noChangeArrowheads="1"/>
          </p:cNvPicPr>
          <p:nvPr/>
        </p:nvPicPr>
        <p:blipFill>
          <a:blip r:embed="rId12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605522" y="3945011"/>
            <a:ext cx="3785461" cy="153993"/>
          </a:xfrm>
          <a:prstGeom prst="rect">
            <a:avLst/>
          </a:prstGeom>
          <a:noFill/>
          <a:extLst/>
        </p:spPr>
      </p:pic>
      <p:sp>
        <p:nvSpPr>
          <p:cNvPr id="1202" name="Rectangle 1202"/>
          <p:cNvSpPr/>
          <p:nvPr/>
        </p:nvSpPr>
        <p:spPr>
          <a:xfrm rot="0" flipH="0" flipV="0">
            <a:off x="597673" y="896113"/>
            <a:ext cx="9538132" cy="5958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000" baseline="0" b="1" i="0" dirty="0" spc="0">
                <a:solidFill>
                  <a:srgbClr val="000000"/>
                </a:solidFill>
                <a:latin typeface="Arial" pitchFamily="0" charset="1"/>
              </a:rPr>
              <a:t>SSH </a:t>
            </a:r>
            <a:r>
              <a:rPr lang="en-US" sz="4000" baseline="0" b="1" i="0" dirty="0" spc="1144">
                <a:solidFill>
                  <a:srgbClr val="000000"/>
                </a:solidFill>
                <a:latin typeface="Arial" pitchFamily="0" charset="1"/>
              </a:rPr>
              <a:t>–</a:t>
            </a:r>
            <a:r>
              <a:rPr lang="en-US" sz="4000" baseline="0" b="1" i="0" dirty="0" spc="0">
                <a:solidFill>
                  <a:srgbClr val="000000"/>
                </a:solidFill>
                <a:latin typeface="Arial" pitchFamily="0" charset="1"/>
              </a:rPr>
              <a:t>Autentificare prin cheie privat</a:t>
            </a:r>
            <a:r>
              <a:rPr lang="en-US" sz="4000" baseline="0" b="1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</a:p>
        </p:txBody>
      </p:sp>
      <p:sp>
        <p:nvSpPr>
          <p:cNvPr id="1203" name="Rectangle 1203"/>
          <p:cNvSpPr/>
          <p:nvPr/>
        </p:nvSpPr>
        <p:spPr>
          <a:xfrm rot="0" flipH="0" flipV="0">
            <a:off x="597673" y="6444997"/>
            <a:ext cx="11047745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860201" algn="l"/>
              </a:tabLst>
            </a:pPr>
            <a:r>
              <a:rPr lang="en-US" sz="1200" baseline="0" b="0" i="0" dirty="0" spc="0">
                <a:solidFill>
                  <a:srgbClr val="898989"/>
                </a:solidFill>
                <a:latin typeface="Arial" pitchFamily="0" charset="1"/>
              </a:rPr>
              <a:t>11/8/23	48</a:t>
            </a:r>
          </a:p>
        </p:txBody>
      </p:sp>
      <p:sp>
        <p:nvSpPr>
          <p:cNvPr id="1204" name="Rectangle 1204"/>
          <p:cNvSpPr/>
          <p:nvPr/>
        </p:nvSpPr>
        <p:spPr>
          <a:xfrm rot="0" flipH="0" flipV="0">
            <a:off x="4417908" y="2112265"/>
            <a:ext cx="5858559" cy="10829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aseline="0" b="0" i="0" dirty="0" spc="95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Pasul 1:</a:t>
            </a:r>
          </a:p>
          <a:p>
            <a:pPr marL="457198">
              <a:lnSpc>
                <a:spcPts val="3095"/>
              </a:lnSpc>
            </a:pPr>
            <a:r>
              <a:rPr lang="en-US" sz="2400" baseline="0" b="0" i="0" dirty="0" spc="96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Sesiunea sigur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 este stabilit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 prin </a:t>
            </a:r>
          </a:p>
          <a:p>
            <a:pPr marL="685798">
              <a:lnSpc>
                <a:spcPts val="2616"/>
              </a:lnSpc>
            </a:pP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Diffie-Hellman</a:t>
            </a:r>
          </a:p>
        </p:txBody>
      </p:sp>
      <p:sp>
        <p:nvSpPr>
          <p:cNvPr id="1205" name="Rectangle 1205"/>
          <p:cNvSpPr/>
          <p:nvPr/>
        </p:nvSpPr>
        <p:spPr>
          <a:xfrm rot="0" flipH="0" flipV="0">
            <a:off x="2166734" y="2313921"/>
            <a:ext cx="573023" cy="3040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1</a:t>
            </a:r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.</a:t>
            </a:r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 </a:t>
            </a:r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D</a:t>
            </a:r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H</a:t>
            </a:r>
          </a:p>
        </p:txBody>
      </p:sp>
      <p:sp>
        <p:nvSpPr>
          <p:cNvPr id="1206" name="Rectangle 1206"/>
          <p:cNvSpPr/>
          <p:nvPr/>
        </p:nvSpPr>
        <p:spPr>
          <a:xfrm rot="0" flipH="0" flipV="0">
            <a:off x="4801619" y="3706430"/>
            <a:ext cx="5453546" cy="5128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002102"/>
            <a:r>
              <a:rPr lang="en-US" sz="1764" baseline="0" b="0" i="0" dirty="0" spc="0">
                <a:ln w="609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Calibri Light" pitchFamily="0" charset="1"/>
              </a:rPr>
              <a:t>D</a:t>
            </a:r>
            <a:r>
              <a:rPr lang="en-US" sz="1764" baseline="0" b="0" i="0" dirty="0" spc="0">
                <a:ln w="609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Calibri Light" pitchFamily="0" charset="1"/>
              </a:rPr>
              <a:t>i</a:t>
            </a:r>
            <a:r>
              <a:rPr lang="en-US" sz="1764" baseline="0" b="0" i="0" dirty="0" spc="0">
                <a:ln w="609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Calibri Light" pitchFamily="0" charset="1"/>
              </a:rPr>
              <a:t>ff</a:t>
            </a:r>
            <a:r>
              <a:rPr lang="en-US" sz="1764" baseline="0" b="0" i="0" dirty="0" spc="0">
                <a:ln w="609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Calibri Light" pitchFamily="0" charset="1"/>
              </a:rPr>
              <a:t>i</a:t>
            </a:r>
            <a:r>
              <a:rPr lang="en-US" sz="1764" baseline="0" b="0" i="0" dirty="0" spc="0">
                <a:ln w="609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Calibri Light" pitchFamily="0" charset="1"/>
              </a:rPr>
              <a:t>e</a:t>
            </a:r>
            <a:r>
              <a:rPr lang="en-US" sz="1764" baseline="0" b="0" i="0" dirty="0" spc="0">
                <a:ln w="609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Calibri Light" pitchFamily="0" charset="1"/>
              </a:rPr>
              <a:t>-</a:t>
            </a:r>
            <a:r>
              <a:rPr lang="en-US" sz="1764" baseline="0" b="0" i="0" dirty="0" spc="0">
                <a:ln w="609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Calibri Light" pitchFamily="0" charset="1"/>
              </a:rPr>
              <a:t>H</a:t>
            </a:r>
            <a:r>
              <a:rPr lang="en-US" sz="1764" baseline="0" b="0" i="0" dirty="0" spc="0">
                <a:ln w="609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Calibri Light" pitchFamily="0" charset="1"/>
              </a:rPr>
              <a:t>e</a:t>
            </a:r>
            <a:r>
              <a:rPr lang="en-US" sz="1764" baseline="0" b="0" i="0" dirty="0" spc="0">
                <a:ln w="609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Calibri Light" pitchFamily="0" charset="1"/>
              </a:rPr>
              <a:t>ll</a:t>
            </a:r>
            <a:r>
              <a:rPr lang="en-US" sz="1764" baseline="0" b="0" i="0" dirty="0" spc="0">
                <a:ln w="609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Calibri Light" pitchFamily="0" charset="1"/>
              </a:rPr>
              <a:t>m</a:t>
            </a:r>
            <a:r>
              <a:rPr lang="en-US" sz="1764" baseline="0" b="0" i="0" dirty="0" spc="0">
                <a:ln w="609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Calibri Light" pitchFamily="0" charset="1"/>
              </a:rPr>
              <a:t>a</a:t>
            </a:r>
            <a:r>
              <a:rPr lang="en-US" sz="1764" baseline="0" b="0" i="0" dirty="0" spc="0">
                <a:ln w="609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Calibri Light" pitchFamily="0" charset="1"/>
              </a:rPr>
              <a:t>n</a:t>
            </a:r>
          </a:p>
          <a:p>
            <a:pPr marL="0">
              <a:lnSpc>
                <a:spcPts val="1883"/>
              </a:lnSpc>
              <a:tabLst>
                <a:tab pos="4826177" algn="l"/>
              </a:tabLst>
            </a:pPr>
            <a:r>
              <a:rPr lang="en-US" sz="1800" baseline="0" b="1" i="0" dirty="0" spc="0">
                <a:solidFill>
                  <a:srgbClr val="7030A0"/>
                </a:solidFill>
                <a:latin typeface="Consolas" pitchFamily="0" charset="1"/>
              </a:rPr>
              <a:t>K = 6	K = 6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207" name="Freeform 1207"/>
          <p:cNvSpPr/>
          <p:nvPr/>
        </p:nvSpPr>
        <p:spPr>
          <a:xfrm rot="0" flipH="0" flipV="0">
            <a:off x="0" y="0"/>
            <a:ext cx="12188952" cy="6858000"/>
          </a:xfrm>
          <a:custGeom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8" name="Freeform 1208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09" name="Picture 102"/>
          <p:cNvPicPr>
            <a:picLocks noChangeAspect="0" noChangeArrowheads="1"/>
          </p:cNvPicPr>
          <p:nvPr/>
        </p:nvPicPr>
        <p:blipFill>
          <a:blip r:embed="rId12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099495" y="809975"/>
            <a:ext cx="642256" cy="769786"/>
          </a:xfrm>
          <a:prstGeom prst="rect">
            <a:avLst/>
          </a:prstGeom>
          <a:noFill/>
          <a:extLst/>
        </p:spPr>
      </p:pic>
      <p:pic>
        <p:nvPicPr>
          <p:cNvPr id="1210" name="Picture 103"/>
          <p:cNvPicPr>
            <a:picLocks noChangeAspect="0" noChangeArrowheads="1"/>
          </p:cNvPicPr>
          <p:nvPr/>
        </p:nvPicPr>
        <p:blipFill>
          <a:blip r:embed="rId12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6233" y="1"/>
            <a:ext cx="995995" cy="471588"/>
          </a:xfrm>
          <a:prstGeom prst="rect">
            <a:avLst/>
          </a:prstGeom>
          <a:noFill/>
          <a:extLst/>
        </p:spPr>
      </p:pic>
      <p:pic>
        <p:nvPicPr>
          <p:cNvPr id="1211" name="Picture 1211"/>
          <p:cNvPicPr>
            <a:picLocks noChangeAspect="0" noChangeArrowheads="1"/>
          </p:cNvPicPr>
          <p:nvPr/>
        </p:nvPicPr>
        <p:blipFill>
          <a:blip r:embed="rId12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50795" y="2078229"/>
            <a:ext cx="2308351" cy="686815"/>
          </a:xfrm>
          <a:prstGeom prst="rect">
            <a:avLst/>
          </a:prstGeom>
          <a:noFill/>
          <a:extLst/>
        </p:spPr>
      </p:pic>
      <p:pic>
        <p:nvPicPr>
          <p:cNvPr id="1212" name="Picture 1212"/>
          <p:cNvPicPr>
            <a:picLocks noChangeAspect="0" noChangeArrowheads="1"/>
          </p:cNvPicPr>
          <p:nvPr/>
        </p:nvPicPr>
        <p:blipFill>
          <a:blip r:embed="rId12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35555" y="2139189"/>
            <a:ext cx="991616" cy="641096"/>
          </a:xfrm>
          <a:prstGeom prst="rect">
            <a:avLst/>
          </a:prstGeom>
          <a:noFill/>
          <a:extLst/>
        </p:spPr>
      </p:pic>
      <p:sp>
        <p:nvSpPr>
          <p:cNvPr id="1213" name="Freeform 1213"/>
          <p:cNvSpPr/>
          <p:nvPr/>
        </p:nvSpPr>
        <p:spPr>
          <a:xfrm rot="0" flipH="0" flipV="0">
            <a:off x="2125131" y="2132423"/>
            <a:ext cx="2160001" cy="540000"/>
          </a:xfrm>
          <a:custGeom>
            <a:pathLst>
              <a:path w="2160001" h="540000">
                <a:moveTo>
                  <a:pt x="0" y="90003"/>
                </a:moveTo>
                <a:cubicBezTo>
                  <a:pt x="0" y="40296"/>
                  <a:pt x="40296" y="0"/>
                  <a:pt x="90002" y="0"/>
                </a:cubicBezTo>
                <a:lnTo>
                  <a:pt x="2069998" y="0"/>
                </a:lnTo>
                <a:cubicBezTo>
                  <a:pt x="2119705" y="0"/>
                  <a:pt x="2160001" y="40296"/>
                  <a:pt x="2160001" y="90003"/>
                </a:cubicBezTo>
                <a:lnTo>
                  <a:pt x="2160001" y="449998"/>
                </a:lnTo>
                <a:cubicBezTo>
                  <a:pt x="2160001" y="499704"/>
                  <a:pt x="2119705" y="540000"/>
                  <a:pt x="2069998" y="540000"/>
                </a:cubicBezTo>
                <a:lnTo>
                  <a:pt x="90002" y="540000"/>
                </a:lnTo>
                <a:cubicBezTo>
                  <a:pt x="40296" y="540000"/>
                  <a:pt x="0" y="499704"/>
                  <a:pt x="0" y="449998"/>
                </a:cubicBezTo>
                <a:close/>
                <a:moveTo>
                  <a:pt x="2510443" y="4725577"/>
                </a:moveTo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4" name="Freeform 1214"/>
          <p:cNvSpPr/>
          <p:nvPr/>
        </p:nvSpPr>
        <p:spPr>
          <a:xfrm rot="0" flipH="0" flipV="1">
            <a:off x="2125131" y="2132423"/>
            <a:ext cx="2160000" cy="540000"/>
          </a:xfrm>
          <a:custGeom>
            <a:pathLst>
              <a:path w="2160000" h="540000">
                <a:moveTo>
                  <a:pt x="0" y="449997"/>
                </a:moveTo>
                <a:cubicBezTo>
                  <a:pt x="0" y="499704"/>
                  <a:pt x="40295" y="540000"/>
                  <a:pt x="90002" y="540000"/>
                </a:cubicBezTo>
                <a:lnTo>
                  <a:pt x="2069998" y="540000"/>
                </a:lnTo>
                <a:cubicBezTo>
                  <a:pt x="2119705" y="540000"/>
                  <a:pt x="2160000" y="499704"/>
                  <a:pt x="2160000" y="449997"/>
                </a:cubicBezTo>
                <a:lnTo>
                  <a:pt x="2160000" y="90002"/>
                </a:lnTo>
                <a:cubicBezTo>
                  <a:pt x="2160000" y="40295"/>
                  <a:pt x="2119705" y="0"/>
                  <a:pt x="2069998" y="0"/>
                </a:cubicBezTo>
                <a:lnTo>
                  <a:pt x="90002" y="0"/>
                </a:lnTo>
                <a:cubicBezTo>
                  <a:pt x="40295" y="0"/>
                  <a:pt x="0" y="40295"/>
                  <a:pt x="0" y="90002"/>
                </a:cubicBezTo>
                <a:close/>
                <a:moveTo>
                  <a:pt x="90002" y="540000"/>
                </a:moveTo>
              </a:path>
            </a:pathLst>
          </a:custGeom>
          <a:noFill/>
          <a:ln w="38100" cap="flat" cmpd="sng">
            <a:solidFill>
              <a:srgbClr val="AFABAB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15" name="Picture 1215"/>
          <p:cNvPicPr>
            <a:picLocks noChangeAspect="0" noChangeArrowheads="1"/>
          </p:cNvPicPr>
          <p:nvPr/>
        </p:nvPicPr>
        <p:blipFill>
          <a:blip r:embed="rId12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50795" y="2937765"/>
            <a:ext cx="2308351" cy="686815"/>
          </a:xfrm>
          <a:prstGeom prst="rect">
            <a:avLst/>
          </a:prstGeom>
          <a:noFill/>
          <a:extLst/>
        </p:spPr>
      </p:pic>
      <p:pic>
        <p:nvPicPr>
          <p:cNvPr id="1216" name="Picture 1216"/>
          <p:cNvPicPr>
            <a:picLocks noChangeAspect="0" noChangeArrowheads="1"/>
          </p:cNvPicPr>
          <p:nvPr/>
        </p:nvPicPr>
        <p:blipFill>
          <a:blip r:embed="rId12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35555" y="2998724"/>
            <a:ext cx="1387855" cy="641096"/>
          </a:xfrm>
          <a:prstGeom prst="rect">
            <a:avLst/>
          </a:prstGeom>
          <a:noFill/>
          <a:extLst/>
        </p:spPr>
      </p:pic>
      <p:sp>
        <p:nvSpPr>
          <p:cNvPr id="1217" name="Freeform 1217"/>
          <p:cNvSpPr/>
          <p:nvPr/>
        </p:nvSpPr>
        <p:spPr>
          <a:xfrm rot="0" flipH="0" flipV="0">
            <a:off x="2125131" y="2987955"/>
            <a:ext cx="2160001" cy="539999"/>
          </a:xfrm>
          <a:custGeom>
            <a:pathLst>
              <a:path w="2160001" h="539999">
                <a:moveTo>
                  <a:pt x="0" y="90002"/>
                </a:moveTo>
                <a:cubicBezTo>
                  <a:pt x="0" y="40294"/>
                  <a:pt x="40296" y="0"/>
                  <a:pt x="90002" y="0"/>
                </a:cubicBezTo>
                <a:lnTo>
                  <a:pt x="2069998" y="0"/>
                </a:lnTo>
                <a:cubicBezTo>
                  <a:pt x="2119705" y="0"/>
                  <a:pt x="2160001" y="40294"/>
                  <a:pt x="2160001" y="90002"/>
                </a:cubicBezTo>
                <a:lnTo>
                  <a:pt x="2160001" y="449997"/>
                </a:lnTo>
                <a:cubicBezTo>
                  <a:pt x="2160001" y="499704"/>
                  <a:pt x="2119705" y="539999"/>
                  <a:pt x="2069998" y="539999"/>
                </a:cubicBezTo>
                <a:lnTo>
                  <a:pt x="90002" y="539999"/>
                </a:lnTo>
                <a:cubicBezTo>
                  <a:pt x="40296" y="539999"/>
                  <a:pt x="0" y="499704"/>
                  <a:pt x="0" y="449997"/>
                </a:cubicBezTo>
                <a:close/>
                <a:moveTo>
                  <a:pt x="1654912" y="3870045"/>
                </a:moveTo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8" name="Freeform 1218"/>
          <p:cNvSpPr/>
          <p:nvPr/>
        </p:nvSpPr>
        <p:spPr>
          <a:xfrm rot="0" flipH="0" flipV="1">
            <a:off x="2125131" y="2987955"/>
            <a:ext cx="2160000" cy="540000"/>
          </a:xfrm>
          <a:custGeom>
            <a:pathLst>
              <a:path w="2160000" h="540000">
                <a:moveTo>
                  <a:pt x="0" y="449997"/>
                </a:moveTo>
                <a:cubicBezTo>
                  <a:pt x="0" y="499704"/>
                  <a:pt x="40295" y="540000"/>
                  <a:pt x="90002" y="540000"/>
                </a:cubicBezTo>
                <a:lnTo>
                  <a:pt x="2069998" y="540000"/>
                </a:lnTo>
                <a:cubicBezTo>
                  <a:pt x="2119705" y="540000"/>
                  <a:pt x="2160000" y="499704"/>
                  <a:pt x="2160000" y="449997"/>
                </a:cubicBezTo>
                <a:lnTo>
                  <a:pt x="2160000" y="90002"/>
                </a:lnTo>
                <a:cubicBezTo>
                  <a:pt x="2160000" y="40295"/>
                  <a:pt x="2119705" y="0"/>
                  <a:pt x="2069998" y="0"/>
                </a:cubicBezTo>
                <a:lnTo>
                  <a:pt x="90002" y="0"/>
                </a:lnTo>
                <a:cubicBezTo>
                  <a:pt x="40295" y="0"/>
                  <a:pt x="0" y="40295"/>
                  <a:pt x="0" y="90002"/>
                </a:cubicBezTo>
                <a:close/>
                <a:moveTo>
                  <a:pt x="90002" y="540000"/>
                </a:moveTo>
              </a:path>
            </a:pathLst>
          </a:custGeom>
          <a:noFill/>
          <a:ln w="38100" cap="flat" cmpd="sng">
            <a:solidFill>
              <a:srgbClr val="7030A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19" name="Picture 1219"/>
          <p:cNvPicPr>
            <a:picLocks noChangeAspect="0" noChangeArrowheads="1"/>
          </p:cNvPicPr>
          <p:nvPr/>
        </p:nvPicPr>
        <p:blipFill>
          <a:blip r:embed="rId12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64608" y="3730752"/>
            <a:ext cx="5004815" cy="109728"/>
          </a:xfrm>
          <a:prstGeom prst="rect">
            <a:avLst/>
          </a:prstGeom>
          <a:noFill/>
          <a:extLst/>
        </p:spPr>
      </p:pic>
      <p:sp>
        <p:nvSpPr>
          <p:cNvPr id="1220" name="Freeform 1220"/>
          <p:cNvSpPr/>
          <p:nvPr/>
        </p:nvSpPr>
        <p:spPr>
          <a:xfrm rot="0" flipH="0" flipV="1">
            <a:off x="4906153" y="3766230"/>
            <a:ext cx="4910054" cy="1"/>
          </a:xfrm>
          <a:custGeom>
            <a:pathLst>
              <a:path w="4910054" h="1">
                <a:moveTo>
                  <a:pt x="0" y="1"/>
                </a:moveTo>
                <a:lnTo>
                  <a:pt x="4910054" y="0"/>
                </a:lnTo>
              </a:path>
            </a:pathLst>
          </a:custGeom>
          <a:noFill/>
          <a:ln w="254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21" name="Picture 747"/>
          <p:cNvPicPr>
            <a:picLocks noChangeAspect="0" noChangeArrowheads="1"/>
          </p:cNvPicPr>
          <p:nvPr/>
        </p:nvPicPr>
        <p:blipFill>
          <a:blip r:embed="rId12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598452" y="3489066"/>
            <a:ext cx="435509" cy="629348"/>
          </a:xfrm>
          <a:prstGeom prst="rect">
            <a:avLst/>
          </a:prstGeom>
          <a:noFill/>
          <a:extLst/>
        </p:spPr>
      </p:pic>
      <p:pic>
        <p:nvPicPr>
          <p:cNvPr id="1222" name="Picture 292"/>
          <p:cNvPicPr>
            <a:picLocks noChangeAspect="0" noChangeArrowheads="1"/>
          </p:cNvPicPr>
          <p:nvPr/>
        </p:nvPicPr>
        <p:blipFill>
          <a:blip r:embed="rId12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21687" y="3489065"/>
            <a:ext cx="568931" cy="599140"/>
          </a:xfrm>
          <a:prstGeom prst="rect">
            <a:avLst/>
          </a:prstGeom>
          <a:noFill/>
          <a:extLst/>
        </p:spPr>
      </p:pic>
      <p:pic>
        <p:nvPicPr>
          <p:cNvPr id="1223" name="Picture 1223"/>
          <p:cNvPicPr>
            <a:picLocks noChangeAspect="0" noChangeArrowheads="1"/>
          </p:cNvPicPr>
          <p:nvPr/>
        </p:nvPicPr>
        <p:blipFill>
          <a:blip r:embed="rId12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452871" y="4645152"/>
            <a:ext cx="4035552" cy="338327"/>
          </a:xfrm>
          <a:prstGeom prst="rect">
            <a:avLst/>
          </a:prstGeom>
          <a:noFill/>
          <a:extLst/>
        </p:spPr>
      </p:pic>
      <p:pic>
        <p:nvPicPr>
          <p:cNvPr id="1224" name="Picture 1224"/>
          <p:cNvPicPr>
            <a:picLocks noChangeAspect="0" noChangeArrowheads="1"/>
          </p:cNvPicPr>
          <p:nvPr/>
        </p:nvPicPr>
        <p:blipFill>
          <a:blip r:embed="rId12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482315" y="4717367"/>
            <a:ext cx="3850741" cy="153991"/>
          </a:xfrm>
          <a:prstGeom prst="rect">
            <a:avLst/>
          </a:prstGeom>
          <a:noFill/>
          <a:extLst/>
        </p:spPr>
      </p:pic>
      <p:pic>
        <p:nvPicPr>
          <p:cNvPr id="1225" name="Picture 1225"/>
          <p:cNvPicPr>
            <a:picLocks noChangeAspect="0" noChangeArrowheads="1"/>
          </p:cNvPicPr>
          <p:nvPr/>
        </p:nvPicPr>
        <p:blipFill>
          <a:blip r:embed="rId12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324855" y="4139184"/>
            <a:ext cx="4163567" cy="338327"/>
          </a:xfrm>
          <a:prstGeom prst="rect">
            <a:avLst/>
          </a:prstGeom>
          <a:noFill/>
          <a:extLst/>
        </p:spPr>
      </p:pic>
      <p:pic>
        <p:nvPicPr>
          <p:cNvPr id="1226" name="Picture 1226"/>
          <p:cNvPicPr>
            <a:picLocks noChangeAspect="0" noChangeArrowheads="1"/>
          </p:cNvPicPr>
          <p:nvPr/>
        </p:nvPicPr>
        <p:blipFill>
          <a:blip r:embed="rId12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482249" y="4211381"/>
            <a:ext cx="3850807" cy="153993"/>
          </a:xfrm>
          <a:prstGeom prst="rect">
            <a:avLst/>
          </a:prstGeom>
          <a:noFill/>
          <a:extLst/>
        </p:spPr>
      </p:pic>
      <p:sp>
        <p:nvSpPr>
          <p:cNvPr id="1227" name="Rectangle 1227"/>
          <p:cNvSpPr/>
          <p:nvPr/>
        </p:nvSpPr>
        <p:spPr>
          <a:xfrm rot="0" flipH="0" flipV="0">
            <a:off x="597673" y="896113"/>
            <a:ext cx="9538132" cy="5958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000" baseline="0" b="1" i="0" dirty="0" spc="0">
                <a:solidFill>
                  <a:srgbClr val="000000"/>
                </a:solidFill>
                <a:latin typeface="Arial" pitchFamily="0" charset="1"/>
              </a:rPr>
              <a:t>SSH </a:t>
            </a:r>
            <a:r>
              <a:rPr lang="en-US" sz="4000" baseline="0" b="1" i="0" dirty="0" spc="1144">
                <a:solidFill>
                  <a:srgbClr val="000000"/>
                </a:solidFill>
                <a:latin typeface="Arial" pitchFamily="0" charset="1"/>
              </a:rPr>
              <a:t>–</a:t>
            </a:r>
            <a:r>
              <a:rPr lang="en-US" sz="4000" baseline="0" b="1" i="0" dirty="0" spc="0">
                <a:solidFill>
                  <a:srgbClr val="000000"/>
                </a:solidFill>
                <a:latin typeface="Arial" pitchFamily="0" charset="1"/>
              </a:rPr>
              <a:t>Autentificare prin cheie privat</a:t>
            </a:r>
            <a:r>
              <a:rPr lang="en-US" sz="4000" baseline="0" b="1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</a:p>
        </p:txBody>
      </p:sp>
      <p:sp>
        <p:nvSpPr>
          <p:cNvPr id="1228" name="Rectangle 1228"/>
          <p:cNvSpPr/>
          <p:nvPr/>
        </p:nvSpPr>
        <p:spPr>
          <a:xfrm rot="0" flipH="0" flipV="0">
            <a:off x="597673" y="6444997"/>
            <a:ext cx="11047896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860201" algn="l"/>
              </a:tabLst>
            </a:pPr>
            <a:r>
              <a:rPr lang="en-US" sz="1200" baseline="0" b="0" i="0" dirty="0" spc="0">
                <a:solidFill>
                  <a:srgbClr val="898989"/>
                </a:solidFill>
                <a:latin typeface="Arial" pitchFamily="0" charset="1"/>
              </a:rPr>
              <a:t>11/8/23	49</a:t>
            </a:r>
          </a:p>
        </p:txBody>
      </p:sp>
      <p:sp>
        <p:nvSpPr>
          <p:cNvPr id="1229" name="Rectangle 1229"/>
          <p:cNvSpPr/>
          <p:nvPr/>
        </p:nvSpPr>
        <p:spPr>
          <a:xfrm rot="0" flipH="0" flipV="0">
            <a:off x="4526138" y="2161033"/>
            <a:ext cx="5341162" cy="10829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aseline="0" b="0" i="0" dirty="0" spc="96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Pasul 2:</a:t>
            </a:r>
          </a:p>
          <a:p>
            <a:pPr marL="457200">
              <a:lnSpc>
                <a:spcPts val="3095"/>
              </a:lnSpc>
            </a:pPr>
            <a:r>
              <a:rPr lang="en-US" sz="2400" baseline="0" b="0" i="0" dirty="0" spc="96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Clientul cere autentificarea cu </a:t>
            </a:r>
          </a:p>
          <a:p>
            <a:pPr marL="685800">
              <a:lnSpc>
                <a:spcPts val="2616"/>
              </a:lnSpc>
            </a:pP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user-u</a:t>
            </a:r>
            <a:r>
              <a:rPr lang="en-US" sz="2400" baseline="0" b="0" i="0" dirty="0" spc="815">
                <a:solidFill>
                  <a:srgbClr val="000000"/>
                </a:solidFill>
                <a:latin typeface="Arial" pitchFamily="0" charset="1"/>
              </a:rPr>
              <a:t>l</a:t>
            </a:r>
            <a:r>
              <a:rPr lang="en-US" sz="2400" baseline="0" b="1" i="0" dirty="0" spc="0">
                <a:solidFill>
                  <a:srgbClr val="C00000"/>
                </a:solidFill>
                <a:latin typeface="Arial" pitchFamily="0" charset="1"/>
              </a:rPr>
              <a:t>foo</a:t>
            </a:r>
          </a:p>
        </p:txBody>
      </p:sp>
      <p:sp>
        <p:nvSpPr>
          <p:cNvPr id="1230" name="Rectangle 1230"/>
          <p:cNvSpPr/>
          <p:nvPr/>
        </p:nvSpPr>
        <p:spPr>
          <a:xfrm rot="0" flipH="0" flipV="0">
            <a:off x="2242933" y="2249913"/>
            <a:ext cx="573023" cy="3040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1</a:t>
            </a:r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.</a:t>
            </a:r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 </a:t>
            </a:r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D</a:t>
            </a:r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H</a:t>
            </a:r>
          </a:p>
        </p:txBody>
      </p:sp>
      <p:sp>
        <p:nvSpPr>
          <p:cNvPr id="1231" name="Rectangle 1231"/>
          <p:cNvSpPr/>
          <p:nvPr/>
        </p:nvSpPr>
        <p:spPr>
          <a:xfrm rot="0" flipH="0" flipV="0">
            <a:off x="2242933" y="3106401"/>
            <a:ext cx="968247" cy="3040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2</a:t>
            </a:r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.</a:t>
            </a:r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 </a:t>
            </a:r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C</a:t>
            </a:r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</a:t>
            </a:r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r</a:t>
            </a:r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</a:t>
            </a:r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r</a:t>
            </a:r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</a:t>
            </a:r>
          </a:p>
        </p:txBody>
      </p:sp>
      <p:sp>
        <p:nvSpPr>
          <p:cNvPr id="1232" name="Rectangle 1232"/>
          <p:cNvSpPr/>
          <p:nvPr/>
        </p:nvSpPr>
        <p:spPr>
          <a:xfrm rot="0" flipH="0" flipV="0">
            <a:off x="6088440" y="4492814"/>
            <a:ext cx="2633629" cy="2736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64" baseline="0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C</a:t>
            </a:r>
            <a:r>
              <a:rPr lang="en-US" sz="1764" baseline="0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e</a:t>
            </a:r>
            <a:r>
              <a:rPr lang="en-US" sz="1764" baseline="0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r</a:t>
            </a:r>
            <a:r>
              <a:rPr lang="en-US" sz="1764" baseline="0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e</a:t>
            </a:r>
            <a:r>
              <a:rPr lang="en-US" sz="1764" baseline="0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r</a:t>
            </a:r>
            <a:r>
              <a:rPr lang="en-US" sz="1764" baseline="0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e</a:t>
            </a:r>
            <a:r>
              <a:rPr lang="en-US" sz="1764" baseline="0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 </a:t>
            </a:r>
            <a:r>
              <a:rPr lang="en-US" sz="1764" baseline="0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c</a:t>
            </a:r>
            <a:r>
              <a:rPr lang="en-US" sz="1764" baseline="0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o</a:t>
            </a:r>
            <a:r>
              <a:rPr lang="en-US" sz="1764" baseline="0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n</a:t>
            </a:r>
            <a:r>
              <a:rPr lang="en-US" sz="1764" baseline="0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e</a:t>
            </a:r>
            <a:r>
              <a:rPr lang="en-US" sz="1764" baseline="0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c</a:t>
            </a:r>
            <a:r>
              <a:rPr lang="en-US" sz="1764" baseline="0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t</a:t>
            </a:r>
            <a:r>
              <a:rPr lang="en-US" sz="1764" baseline="0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a</a:t>
            </a:r>
            <a:r>
              <a:rPr lang="en-US" sz="1764" baseline="0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r</a:t>
            </a:r>
            <a:r>
              <a:rPr lang="en-US" sz="1764" baseline="0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e</a:t>
            </a:r>
            <a:r>
              <a:rPr lang="en-US" sz="1764" baseline="0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:</a:t>
            </a:r>
            <a:r>
              <a:rPr lang="en-US" sz="1764" baseline="0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 </a:t>
            </a:r>
            <a:r>
              <a:rPr lang="en-US" sz="1764" baseline="0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u</a:t>
            </a:r>
            <a:r>
              <a:rPr lang="en-US" sz="1764" baseline="0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s</a:t>
            </a:r>
            <a:r>
              <a:rPr lang="en-US" sz="1764" baseline="0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e</a:t>
            </a:r>
            <a:r>
              <a:rPr lang="en-US" sz="1764" baseline="0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r</a:t>
            </a:r>
            <a:r>
              <a:rPr lang="en-US" sz="1764" baseline="0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=</a:t>
            </a:r>
            <a:r>
              <a:rPr lang="en-US" sz="1764" baseline="0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f</a:t>
            </a:r>
            <a:r>
              <a:rPr lang="en-US" sz="1764" baseline="0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oo</a:t>
            </a:r>
          </a:p>
        </p:txBody>
      </p:sp>
      <p:sp>
        <p:nvSpPr>
          <p:cNvPr id="1233" name="Rectangle 1233"/>
          <p:cNvSpPr/>
          <p:nvPr/>
        </p:nvSpPr>
        <p:spPr>
          <a:xfrm rot="0" flipH="0" flipV="0">
            <a:off x="4596150" y="3965510"/>
            <a:ext cx="5537425" cy="4701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116973"/>
            <a:r>
              <a:rPr lang="en-US" sz="1764" baseline="0" b="0" i="0" dirty="0" spc="0">
                <a:ln w="609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Calibri Light" pitchFamily="0" charset="1"/>
              </a:rPr>
              <a:t>D</a:t>
            </a:r>
            <a:r>
              <a:rPr lang="en-US" sz="1764" baseline="0" b="0" i="0" dirty="0" spc="0">
                <a:ln w="609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Calibri Light" pitchFamily="0" charset="1"/>
              </a:rPr>
              <a:t>i</a:t>
            </a:r>
            <a:r>
              <a:rPr lang="en-US" sz="1764" baseline="0" b="0" i="0" dirty="0" spc="0">
                <a:ln w="609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Calibri Light" pitchFamily="0" charset="1"/>
              </a:rPr>
              <a:t>ff</a:t>
            </a:r>
            <a:r>
              <a:rPr lang="en-US" sz="1764" baseline="0" b="0" i="0" dirty="0" spc="0">
                <a:ln w="609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Calibri Light" pitchFamily="0" charset="1"/>
              </a:rPr>
              <a:t>i</a:t>
            </a:r>
            <a:r>
              <a:rPr lang="en-US" sz="1764" baseline="0" b="0" i="0" dirty="0" spc="0">
                <a:ln w="609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Calibri Light" pitchFamily="0" charset="1"/>
              </a:rPr>
              <a:t>e</a:t>
            </a:r>
            <a:r>
              <a:rPr lang="en-US" sz="1764" baseline="0" b="0" i="0" dirty="0" spc="0">
                <a:ln w="609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Calibri Light" pitchFamily="0" charset="1"/>
              </a:rPr>
              <a:t>-</a:t>
            </a:r>
            <a:r>
              <a:rPr lang="en-US" sz="1764" baseline="0" b="0" i="0" dirty="0" spc="0">
                <a:ln w="609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Calibri Light" pitchFamily="0" charset="1"/>
              </a:rPr>
              <a:t>H</a:t>
            </a:r>
            <a:r>
              <a:rPr lang="en-US" sz="1764" baseline="0" b="0" i="0" dirty="0" spc="0">
                <a:ln w="609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Calibri Light" pitchFamily="0" charset="1"/>
              </a:rPr>
              <a:t>e</a:t>
            </a:r>
            <a:r>
              <a:rPr lang="en-US" sz="1764" baseline="0" b="0" i="0" dirty="0" spc="0">
                <a:ln w="609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Calibri Light" pitchFamily="0" charset="1"/>
              </a:rPr>
              <a:t>ll</a:t>
            </a:r>
            <a:r>
              <a:rPr lang="en-US" sz="1764" baseline="0" b="0" i="0" dirty="0" spc="0">
                <a:ln w="609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Calibri Light" pitchFamily="0" charset="1"/>
              </a:rPr>
              <a:t>m</a:t>
            </a:r>
            <a:r>
              <a:rPr lang="en-US" sz="1764" baseline="0" b="0" i="0" dirty="0" spc="0">
                <a:ln w="609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Calibri Light" pitchFamily="0" charset="1"/>
              </a:rPr>
              <a:t>a</a:t>
            </a:r>
            <a:r>
              <a:rPr lang="en-US" sz="1764" baseline="0" b="0" i="0" dirty="0" spc="0">
                <a:ln w="609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Calibri Light" pitchFamily="0" charset="1"/>
              </a:rPr>
              <a:t>n</a:t>
            </a:r>
          </a:p>
          <a:p>
            <a:pPr marL="0">
              <a:lnSpc>
                <a:spcPts val="1547"/>
              </a:lnSpc>
              <a:tabLst>
                <a:tab pos="4910056" algn="l"/>
              </a:tabLst>
            </a:pPr>
            <a:r>
              <a:rPr lang="en-US" sz="1800" baseline="0" b="1" i="0" dirty="0" spc="0">
                <a:solidFill>
                  <a:srgbClr val="7030A0"/>
                </a:solidFill>
                <a:latin typeface="Consolas" pitchFamily="0" charset="1"/>
              </a:rPr>
              <a:t>K = 6	K = 6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201" name="Freeform 201"/>
          <p:cNvSpPr/>
          <p:nvPr/>
        </p:nvSpPr>
        <p:spPr>
          <a:xfrm rot="0" flipH="0" flipV="0">
            <a:off x="0" y="0"/>
            <a:ext cx="12188952" cy="6858000"/>
          </a:xfrm>
          <a:custGeom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" name="Freeform 202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3" name="Picture 102"/>
          <p:cNvPicPr>
            <a:picLocks noChangeAspect="0" noChangeArrowheads="1"/>
          </p:cNvPicPr>
          <p:nvPr/>
        </p:nvPicPr>
        <p:blipFill>
          <a:blip r:embed="rId2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099495" y="809975"/>
            <a:ext cx="642256" cy="769786"/>
          </a:xfrm>
          <a:prstGeom prst="rect">
            <a:avLst/>
          </a:prstGeom>
          <a:noFill/>
          <a:extLst/>
        </p:spPr>
      </p:pic>
      <p:pic>
        <p:nvPicPr>
          <p:cNvPr id="204" name="Picture 103"/>
          <p:cNvPicPr>
            <a:picLocks noChangeAspect="0" noChangeArrowheads="1"/>
          </p:cNvPicPr>
          <p:nvPr/>
        </p:nvPicPr>
        <p:blipFill>
          <a:blip r:embed="rId2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6233" y="1"/>
            <a:ext cx="995995" cy="471588"/>
          </a:xfrm>
          <a:prstGeom prst="rect">
            <a:avLst/>
          </a:prstGeom>
          <a:noFill/>
          <a:extLst/>
        </p:spPr>
      </p:pic>
      <p:sp>
        <p:nvSpPr>
          <p:cNvPr id="205" name="Freeform 205"/>
          <p:cNvSpPr/>
          <p:nvPr/>
        </p:nvSpPr>
        <p:spPr>
          <a:xfrm rot="0" flipH="0" flipV="0">
            <a:off x="3921068" y="1509596"/>
            <a:ext cx="1589731" cy="1033327"/>
          </a:xfrm>
          <a:custGeom>
            <a:pathLst>
              <a:path w="1589731" h="1033327">
                <a:moveTo>
                  <a:pt x="0" y="172225"/>
                </a:moveTo>
                <a:cubicBezTo>
                  <a:pt x="0" y="77108"/>
                  <a:pt x="77106" y="0"/>
                  <a:pt x="172224" y="0"/>
                </a:cubicBezTo>
                <a:lnTo>
                  <a:pt x="1417507" y="0"/>
                </a:lnTo>
                <a:cubicBezTo>
                  <a:pt x="1512624" y="0"/>
                  <a:pt x="1589731" y="77108"/>
                  <a:pt x="1589731" y="172225"/>
                </a:cubicBezTo>
                <a:lnTo>
                  <a:pt x="1589731" y="861102"/>
                </a:lnTo>
                <a:cubicBezTo>
                  <a:pt x="1589731" y="956219"/>
                  <a:pt x="1512624" y="1033327"/>
                  <a:pt x="1417507" y="1033327"/>
                </a:cubicBezTo>
                <a:lnTo>
                  <a:pt x="172224" y="1033327"/>
                </a:lnTo>
                <a:cubicBezTo>
                  <a:pt x="77106" y="1033327"/>
                  <a:pt x="0" y="956219"/>
                  <a:pt x="0" y="861102"/>
                </a:cubicBezTo>
                <a:close/>
                <a:moveTo>
                  <a:pt x="1255111" y="5348404"/>
                </a:moveTo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" name="Freeform 206"/>
          <p:cNvSpPr/>
          <p:nvPr/>
        </p:nvSpPr>
        <p:spPr>
          <a:xfrm rot="0" flipH="0" flipV="1">
            <a:off x="3921068" y="1509596"/>
            <a:ext cx="1589732" cy="1033326"/>
          </a:xfrm>
          <a:custGeom>
            <a:pathLst>
              <a:path w="1589732" h="1033326">
                <a:moveTo>
                  <a:pt x="0" y="861101"/>
                </a:moveTo>
                <a:cubicBezTo>
                  <a:pt x="0" y="956218"/>
                  <a:pt x="77107" y="1033326"/>
                  <a:pt x="172224" y="1033326"/>
                </a:cubicBezTo>
                <a:lnTo>
                  <a:pt x="1417508" y="1033326"/>
                </a:lnTo>
                <a:cubicBezTo>
                  <a:pt x="1512625" y="1033326"/>
                  <a:pt x="1589732" y="956218"/>
                  <a:pt x="1589732" y="861101"/>
                </a:cubicBezTo>
                <a:lnTo>
                  <a:pt x="1589732" y="172224"/>
                </a:lnTo>
                <a:cubicBezTo>
                  <a:pt x="1589732" y="77107"/>
                  <a:pt x="1512625" y="0"/>
                  <a:pt x="1417508" y="0"/>
                </a:cubicBezTo>
                <a:lnTo>
                  <a:pt x="172224" y="0"/>
                </a:lnTo>
                <a:cubicBezTo>
                  <a:pt x="77107" y="0"/>
                  <a:pt x="0" y="77107"/>
                  <a:pt x="0" y="172224"/>
                </a:cubicBezTo>
                <a:close/>
                <a:moveTo>
                  <a:pt x="172224" y="1033326"/>
                </a:moveTo>
              </a:path>
            </a:pathLst>
          </a:custGeom>
          <a:noFill/>
          <a:ln w="38100" cap="flat" cmpd="sng">
            <a:solidFill>
              <a:srgbClr val="00B05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" name="Freeform 207"/>
          <p:cNvSpPr/>
          <p:nvPr/>
        </p:nvSpPr>
        <p:spPr>
          <a:xfrm rot="0" flipH="0" flipV="1">
            <a:off x="5510765" y="2189253"/>
            <a:ext cx="895687" cy="733594"/>
          </a:xfrm>
          <a:custGeom>
            <a:pathLst>
              <a:path w="895687" h="733594">
                <a:moveTo>
                  <a:pt x="0" y="733594"/>
                </a:moveTo>
                <a:cubicBezTo>
                  <a:pt x="362664" y="579900"/>
                  <a:pt x="673551" y="325273"/>
                  <a:pt x="895687" y="0"/>
                </a:cubicBezTo>
              </a:path>
            </a:pathLst>
          </a:custGeom>
          <a:noFill/>
          <a:ln w="38100" cap="flat" cmpd="sng">
            <a:solidFill>
              <a:srgbClr val="9BBB59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" name="Freeform 208"/>
          <p:cNvSpPr/>
          <p:nvPr/>
        </p:nvSpPr>
        <p:spPr>
          <a:xfrm rot="0" flipH="0" flipV="0">
            <a:off x="5883748" y="2935567"/>
            <a:ext cx="1589733" cy="1033327"/>
          </a:xfrm>
          <a:custGeom>
            <a:pathLst>
              <a:path w="1589733" h="1033327">
                <a:moveTo>
                  <a:pt x="0" y="172225"/>
                </a:moveTo>
                <a:cubicBezTo>
                  <a:pt x="0" y="77109"/>
                  <a:pt x="77108" y="0"/>
                  <a:pt x="172225" y="0"/>
                </a:cubicBezTo>
                <a:lnTo>
                  <a:pt x="1417508" y="0"/>
                </a:lnTo>
                <a:cubicBezTo>
                  <a:pt x="1512625" y="0"/>
                  <a:pt x="1589733" y="77109"/>
                  <a:pt x="1589733" y="172225"/>
                </a:cubicBezTo>
                <a:lnTo>
                  <a:pt x="1589733" y="861102"/>
                </a:lnTo>
                <a:cubicBezTo>
                  <a:pt x="1589733" y="956219"/>
                  <a:pt x="1512625" y="1033327"/>
                  <a:pt x="1417508" y="1033327"/>
                </a:cubicBezTo>
                <a:lnTo>
                  <a:pt x="172225" y="1033327"/>
                </a:lnTo>
                <a:cubicBezTo>
                  <a:pt x="77108" y="1033327"/>
                  <a:pt x="0" y="956219"/>
                  <a:pt x="0" y="861102"/>
                </a:cubicBezTo>
                <a:close/>
                <a:moveTo>
                  <a:pt x="-2133540" y="3922433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" name="Freeform 209"/>
          <p:cNvSpPr/>
          <p:nvPr/>
        </p:nvSpPr>
        <p:spPr>
          <a:xfrm rot="0" flipH="0" flipV="1">
            <a:off x="5883748" y="2935567"/>
            <a:ext cx="1589732" cy="1033326"/>
          </a:xfrm>
          <a:custGeom>
            <a:pathLst>
              <a:path w="1589732" h="1033326">
                <a:moveTo>
                  <a:pt x="0" y="861101"/>
                </a:moveTo>
                <a:cubicBezTo>
                  <a:pt x="0" y="956218"/>
                  <a:pt x="77107" y="1033326"/>
                  <a:pt x="172224" y="1033326"/>
                </a:cubicBezTo>
                <a:lnTo>
                  <a:pt x="1417508" y="1033326"/>
                </a:lnTo>
                <a:cubicBezTo>
                  <a:pt x="1512625" y="1033326"/>
                  <a:pt x="1589732" y="956218"/>
                  <a:pt x="1589732" y="861101"/>
                </a:cubicBezTo>
                <a:lnTo>
                  <a:pt x="1589732" y="172224"/>
                </a:lnTo>
                <a:cubicBezTo>
                  <a:pt x="1589732" y="77107"/>
                  <a:pt x="1512625" y="0"/>
                  <a:pt x="1417508" y="0"/>
                </a:cubicBezTo>
                <a:lnTo>
                  <a:pt x="172224" y="0"/>
                </a:lnTo>
                <a:cubicBezTo>
                  <a:pt x="77107" y="0"/>
                  <a:pt x="0" y="77107"/>
                  <a:pt x="0" y="172224"/>
                </a:cubicBezTo>
                <a:close/>
                <a:moveTo>
                  <a:pt x="172224" y="1033326"/>
                </a:moveTo>
              </a:path>
            </a:pathLst>
          </a:custGeom>
          <a:noFill/>
          <a:ln w="38100" cap="flat" cmpd="sng">
            <a:solidFill>
              <a:srgbClr val="ED7D31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Freeform 210"/>
          <p:cNvSpPr/>
          <p:nvPr/>
        </p:nvSpPr>
        <p:spPr>
          <a:xfrm rot="0" flipH="0" flipV="1">
            <a:off x="6420930" y="3974637"/>
            <a:ext cx="364035" cy="1245926"/>
          </a:xfrm>
          <a:custGeom>
            <a:pathLst>
              <a:path w="364035" h="1245926">
                <a:moveTo>
                  <a:pt x="340873" y="1245926"/>
                </a:moveTo>
                <a:cubicBezTo>
                  <a:pt x="364035" y="804783"/>
                  <a:pt x="244511" y="367910"/>
                  <a:pt x="0" y="0"/>
                </a:cubicBezTo>
              </a:path>
            </a:pathLst>
          </a:custGeom>
          <a:noFill/>
          <a:ln w="38100" cap="flat" cmpd="sng">
            <a:solidFill>
              <a:srgbClr val="ED7D31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" name="Freeform 211"/>
          <p:cNvSpPr/>
          <p:nvPr/>
        </p:nvSpPr>
        <p:spPr>
          <a:xfrm rot="0" flipH="0" flipV="0">
            <a:off x="5134070" y="5242837"/>
            <a:ext cx="1589732" cy="1033326"/>
          </a:xfrm>
          <a:custGeom>
            <a:pathLst>
              <a:path w="1589732" h="1033326">
                <a:moveTo>
                  <a:pt x="0" y="172225"/>
                </a:moveTo>
                <a:cubicBezTo>
                  <a:pt x="0" y="77107"/>
                  <a:pt x="77108" y="0"/>
                  <a:pt x="172225" y="0"/>
                </a:cubicBezTo>
                <a:lnTo>
                  <a:pt x="1417508" y="0"/>
                </a:lnTo>
                <a:cubicBezTo>
                  <a:pt x="1512625" y="0"/>
                  <a:pt x="1589732" y="77107"/>
                  <a:pt x="1589732" y="172225"/>
                </a:cubicBezTo>
                <a:lnTo>
                  <a:pt x="1589732" y="861102"/>
                </a:lnTo>
                <a:cubicBezTo>
                  <a:pt x="1589732" y="956219"/>
                  <a:pt x="1512625" y="1033326"/>
                  <a:pt x="1417508" y="1033326"/>
                </a:cubicBezTo>
                <a:lnTo>
                  <a:pt x="172225" y="1033326"/>
                </a:lnTo>
                <a:cubicBezTo>
                  <a:pt x="77108" y="1033326"/>
                  <a:pt x="0" y="956219"/>
                  <a:pt x="0" y="861102"/>
                </a:cubicBezTo>
                <a:close/>
                <a:moveTo>
                  <a:pt x="-3691132" y="1615163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" name="Freeform 212"/>
          <p:cNvSpPr/>
          <p:nvPr/>
        </p:nvSpPr>
        <p:spPr>
          <a:xfrm rot="0" flipH="0" flipV="1">
            <a:off x="5134070" y="5242837"/>
            <a:ext cx="1589732" cy="1033326"/>
          </a:xfrm>
          <a:custGeom>
            <a:pathLst>
              <a:path w="1589732" h="1033326">
                <a:moveTo>
                  <a:pt x="0" y="861101"/>
                </a:moveTo>
                <a:cubicBezTo>
                  <a:pt x="0" y="956218"/>
                  <a:pt x="77107" y="1033326"/>
                  <a:pt x="172224" y="1033326"/>
                </a:cubicBezTo>
                <a:lnTo>
                  <a:pt x="1417508" y="1033326"/>
                </a:lnTo>
                <a:cubicBezTo>
                  <a:pt x="1512625" y="1033326"/>
                  <a:pt x="1589732" y="956218"/>
                  <a:pt x="1589732" y="861101"/>
                </a:cubicBezTo>
                <a:lnTo>
                  <a:pt x="1589732" y="172224"/>
                </a:lnTo>
                <a:cubicBezTo>
                  <a:pt x="1589732" y="77107"/>
                  <a:pt x="1512625" y="0"/>
                  <a:pt x="1417508" y="0"/>
                </a:cubicBezTo>
                <a:lnTo>
                  <a:pt x="172224" y="0"/>
                </a:lnTo>
                <a:cubicBezTo>
                  <a:pt x="77107" y="0"/>
                  <a:pt x="0" y="77107"/>
                  <a:pt x="0" y="172224"/>
                </a:cubicBezTo>
                <a:close/>
                <a:moveTo>
                  <a:pt x="172224" y="1033326"/>
                </a:moveTo>
              </a:path>
            </a:pathLst>
          </a:custGeom>
          <a:noFill/>
          <a:ln w="38100" cap="flat" cmpd="sng">
            <a:solidFill>
              <a:srgbClr val="FFC00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Freeform 213"/>
          <p:cNvSpPr/>
          <p:nvPr/>
        </p:nvSpPr>
        <p:spPr>
          <a:xfrm rot="0" flipH="0" flipV="1">
            <a:off x="4299456" y="6097558"/>
            <a:ext cx="817965" cy="54779"/>
          </a:xfrm>
          <a:custGeom>
            <a:pathLst>
              <a:path w="817965" h="54779">
                <a:moveTo>
                  <a:pt x="817965" y="54779"/>
                </a:moveTo>
                <a:cubicBezTo>
                  <a:pt x="548061" y="0"/>
                  <a:pt x="269903" y="0"/>
                  <a:pt x="0" y="54779"/>
                </a:cubicBezTo>
              </a:path>
            </a:pathLst>
          </a:custGeom>
          <a:noFill/>
          <a:ln w="38100" cap="flat" cmpd="sng">
            <a:solidFill>
              <a:srgbClr val="5EAFA6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Freeform 214"/>
          <p:cNvSpPr/>
          <p:nvPr/>
        </p:nvSpPr>
        <p:spPr>
          <a:xfrm rot="0" flipH="0" flipV="0">
            <a:off x="2708064" y="5242837"/>
            <a:ext cx="1589731" cy="1033326"/>
          </a:xfrm>
          <a:custGeom>
            <a:pathLst>
              <a:path w="1589731" h="1033326">
                <a:moveTo>
                  <a:pt x="0" y="172225"/>
                </a:moveTo>
                <a:cubicBezTo>
                  <a:pt x="0" y="77107"/>
                  <a:pt x="77106" y="0"/>
                  <a:pt x="172224" y="0"/>
                </a:cubicBezTo>
                <a:lnTo>
                  <a:pt x="1417507" y="0"/>
                </a:lnTo>
                <a:cubicBezTo>
                  <a:pt x="1512624" y="0"/>
                  <a:pt x="1589731" y="77107"/>
                  <a:pt x="1589731" y="172225"/>
                </a:cubicBezTo>
                <a:lnTo>
                  <a:pt x="1589731" y="861102"/>
                </a:lnTo>
                <a:cubicBezTo>
                  <a:pt x="1589731" y="956219"/>
                  <a:pt x="1512624" y="1033326"/>
                  <a:pt x="1417507" y="1033326"/>
                </a:cubicBezTo>
                <a:lnTo>
                  <a:pt x="172224" y="1033326"/>
                </a:lnTo>
                <a:cubicBezTo>
                  <a:pt x="77106" y="1033326"/>
                  <a:pt x="0" y="956219"/>
                  <a:pt x="0" y="861102"/>
                </a:cubicBezTo>
                <a:close/>
                <a:moveTo>
                  <a:pt x="-1265126" y="1615163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" name="Freeform 215"/>
          <p:cNvSpPr/>
          <p:nvPr/>
        </p:nvSpPr>
        <p:spPr>
          <a:xfrm rot="0" flipH="0" flipV="1">
            <a:off x="2708064" y="5242837"/>
            <a:ext cx="1589732" cy="1033326"/>
          </a:xfrm>
          <a:custGeom>
            <a:pathLst>
              <a:path w="1589732" h="1033326">
                <a:moveTo>
                  <a:pt x="0" y="861101"/>
                </a:moveTo>
                <a:cubicBezTo>
                  <a:pt x="0" y="956218"/>
                  <a:pt x="77107" y="1033326"/>
                  <a:pt x="172224" y="1033326"/>
                </a:cubicBezTo>
                <a:lnTo>
                  <a:pt x="1417508" y="1033326"/>
                </a:lnTo>
                <a:cubicBezTo>
                  <a:pt x="1512625" y="1033326"/>
                  <a:pt x="1589732" y="956218"/>
                  <a:pt x="1589732" y="861101"/>
                </a:cubicBezTo>
                <a:lnTo>
                  <a:pt x="1589732" y="172224"/>
                </a:lnTo>
                <a:cubicBezTo>
                  <a:pt x="1589732" y="77107"/>
                  <a:pt x="1512625" y="0"/>
                  <a:pt x="1417508" y="0"/>
                </a:cubicBezTo>
                <a:lnTo>
                  <a:pt x="172224" y="0"/>
                </a:lnTo>
                <a:cubicBezTo>
                  <a:pt x="77107" y="0"/>
                  <a:pt x="0" y="77107"/>
                  <a:pt x="0" y="172224"/>
                </a:cubicBezTo>
                <a:close/>
                <a:moveTo>
                  <a:pt x="172224" y="1033326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" name="Freeform 216"/>
          <p:cNvSpPr/>
          <p:nvPr/>
        </p:nvSpPr>
        <p:spPr>
          <a:xfrm rot="0" flipH="0" flipV="1">
            <a:off x="2631914" y="3974638"/>
            <a:ext cx="364035" cy="1245926"/>
          </a:xfrm>
          <a:custGeom>
            <a:pathLst>
              <a:path w="364035" h="1245926">
                <a:moveTo>
                  <a:pt x="364035" y="0"/>
                </a:moveTo>
                <a:cubicBezTo>
                  <a:pt x="119524" y="367910"/>
                  <a:pt x="0" y="804784"/>
                  <a:pt x="23162" y="1245926"/>
                </a:cubicBezTo>
              </a:path>
            </a:pathLst>
          </a:custGeom>
          <a:noFill/>
          <a:ln w="38100" cap="flat" cmpd="sng">
            <a:solidFill>
              <a:srgbClr val="6179A8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" name="Freeform 217"/>
          <p:cNvSpPr/>
          <p:nvPr/>
        </p:nvSpPr>
        <p:spPr>
          <a:xfrm rot="0" flipH="0" flipV="0">
            <a:off x="1958387" y="2935567"/>
            <a:ext cx="1589732" cy="1033327"/>
          </a:xfrm>
          <a:custGeom>
            <a:pathLst>
              <a:path w="1589732" h="1033327">
                <a:moveTo>
                  <a:pt x="0" y="172225"/>
                </a:moveTo>
                <a:cubicBezTo>
                  <a:pt x="0" y="77109"/>
                  <a:pt x="77108" y="0"/>
                  <a:pt x="172224" y="0"/>
                </a:cubicBezTo>
                <a:lnTo>
                  <a:pt x="1417508" y="0"/>
                </a:lnTo>
                <a:cubicBezTo>
                  <a:pt x="1512624" y="0"/>
                  <a:pt x="1589732" y="77109"/>
                  <a:pt x="1589732" y="172225"/>
                </a:cubicBezTo>
                <a:lnTo>
                  <a:pt x="1589732" y="861102"/>
                </a:lnTo>
                <a:cubicBezTo>
                  <a:pt x="1589732" y="956219"/>
                  <a:pt x="1512624" y="1033327"/>
                  <a:pt x="1417508" y="1033327"/>
                </a:cubicBezTo>
                <a:lnTo>
                  <a:pt x="172224" y="1033327"/>
                </a:lnTo>
                <a:cubicBezTo>
                  <a:pt x="77108" y="1033327"/>
                  <a:pt x="0" y="956219"/>
                  <a:pt x="0" y="861102"/>
                </a:cubicBezTo>
                <a:close/>
                <a:moveTo>
                  <a:pt x="1791821" y="3922433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" name="Freeform 218"/>
          <p:cNvSpPr/>
          <p:nvPr/>
        </p:nvSpPr>
        <p:spPr>
          <a:xfrm rot="0" flipH="0" flipV="1">
            <a:off x="1958387" y="2935567"/>
            <a:ext cx="1589732" cy="1033326"/>
          </a:xfrm>
          <a:custGeom>
            <a:pathLst>
              <a:path w="1589732" h="1033326">
                <a:moveTo>
                  <a:pt x="0" y="861101"/>
                </a:moveTo>
                <a:cubicBezTo>
                  <a:pt x="0" y="956218"/>
                  <a:pt x="77107" y="1033326"/>
                  <a:pt x="172224" y="1033326"/>
                </a:cubicBezTo>
                <a:lnTo>
                  <a:pt x="1417508" y="1033326"/>
                </a:lnTo>
                <a:cubicBezTo>
                  <a:pt x="1512625" y="1033326"/>
                  <a:pt x="1589732" y="956218"/>
                  <a:pt x="1589732" y="861101"/>
                </a:cubicBezTo>
                <a:lnTo>
                  <a:pt x="1589732" y="172224"/>
                </a:lnTo>
                <a:cubicBezTo>
                  <a:pt x="1589732" y="77107"/>
                  <a:pt x="1512625" y="0"/>
                  <a:pt x="1417508" y="0"/>
                </a:cubicBezTo>
                <a:lnTo>
                  <a:pt x="172224" y="0"/>
                </a:lnTo>
                <a:cubicBezTo>
                  <a:pt x="77107" y="0"/>
                  <a:pt x="0" y="77107"/>
                  <a:pt x="0" y="172224"/>
                </a:cubicBezTo>
                <a:close/>
                <a:moveTo>
                  <a:pt x="172224" y="1033326"/>
                </a:moveTo>
              </a:path>
            </a:pathLst>
          </a:custGeom>
          <a:noFill/>
          <a:ln w="38100" cap="flat" cmpd="sng">
            <a:solidFill>
              <a:srgbClr val="7030A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" name="Freeform 219"/>
          <p:cNvSpPr/>
          <p:nvPr/>
        </p:nvSpPr>
        <p:spPr>
          <a:xfrm rot="0" flipH="0" flipV="1">
            <a:off x="3010427" y="2189253"/>
            <a:ext cx="895687" cy="733594"/>
          </a:xfrm>
          <a:custGeom>
            <a:pathLst>
              <a:path w="895687" h="733594">
                <a:moveTo>
                  <a:pt x="0" y="0"/>
                </a:moveTo>
                <a:cubicBezTo>
                  <a:pt x="222135" y="325273"/>
                  <a:pt x="533023" y="579900"/>
                  <a:pt x="895687" y="733594"/>
                </a:cubicBezTo>
              </a:path>
            </a:pathLst>
          </a:custGeom>
          <a:noFill/>
          <a:ln w="38100" cap="flat" cmpd="sng">
            <a:solidFill>
              <a:srgbClr val="8064A2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0" name="Picture 220"/>
          <p:cNvPicPr>
            <a:picLocks noChangeAspect="0" noChangeArrowheads="1"/>
          </p:cNvPicPr>
          <p:nvPr/>
        </p:nvPicPr>
        <p:blipFill>
          <a:blip r:embed="rId2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721100" y="3410205"/>
            <a:ext cx="2058416" cy="1293367"/>
          </a:xfrm>
          <a:prstGeom prst="rect">
            <a:avLst/>
          </a:prstGeom>
          <a:noFill/>
          <a:extLst/>
        </p:spPr>
      </p:pic>
      <p:pic>
        <p:nvPicPr>
          <p:cNvPr id="221" name="Picture 221"/>
          <p:cNvPicPr>
            <a:picLocks noChangeAspect="0" noChangeArrowheads="1"/>
          </p:cNvPicPr>
          <p:nvPr/>
        </p:nvPicPr>
        <p:blipFill>
          <a:blip r:embed="rId2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64355" y="3794252"/>
            <a:ext cx="1771903" cy="586232"/>
          </a:xfrm>
          <a:prstGeom prst="rect">
            <a:avLst/>
          </a:prstGeom>
          <a:noFill/>
          <a:extLst/>
        </p:spPr>
      </p:pic>
      <p:sp>
        <p:nvSpPr>
          <p:cNvPr id="222" name="Freeform 222"/>
          <p:cNvSpPr/>
          <p:nvPr/>
        </p:nvSpPr>
        <p:spPr>
          <a:xfrm rot="0" flipH="0" flipV="0">
            <a:off x="3795777" y="3459166"/>
            <a:ext cx="1910757" cy="1148173"/>
          </a:xfrm>
          <a:custGeom>
            <a:pathLst>
              <a:path w="1910757" h="1148173">
                <a:moveTo>
                  <a:pt x="0" y="191366"/>
                </a:moveTo>
                <a:cubicBezTo>
                  <a:pt x="0" y="85677"/>
                  <a:pt x="85677" y="0"/>
                  <a:pt x="191366" y="0"/>
                </a:cubicBezTo>
                <a:lnTo>
                  <a:pt x="1719391" y="0"/>
                </a:lnTo>
                <a:cubicBezTo>
                  <a:pt x="1825080" y="0"/>
                  <a:pt x="1910757" y="85677"/>
                  <a:pt x="1910757" y="191366"/>
                </a:cubicBezTo>
                <a:lnTo>
                  <a:pt x="1910757" y="956807"/>
                </a:lnTo>
                <a:cubicBezTo>
                  <a:pt x="1910757" y="1062496"/>
                  <a:pt x="1825080" y="1148173"/>
                  <a:pt x="1719391" y="1148173"/>
                </a:cubicBezTo>
                <a:lnTo>
                  <a:pt x="191366" y="1148173"/>
                </a:lnTo>
                <a:cubicBezTo>
                  <a:pt x="85677" y="1148173"/>
                  <a:pt x="0" y="1062496"/>
                  <a:pt x="0" y="956807"/>
                </a:cubicBezTo>
                <a:close/>
                <a:moveTo>
                  <a:pt x="-588309" y="3398834"/>
                </a:moveTo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" name="Freeform 223"/>
          <p:cNvSpPr/>
          <p:nvPr/>
        </p:nvSpPr>
        <p:spPr>
          <a:xfrm rot="0" flipH="0" flipV="1">
            <a:off x="3795777" y="3459166"/>
            <a:ext cx="1910758" cy="1148174"/>
          </a:xfrm>
          <a:custGeom>
            <a:pathLst>
              <a:path w="1910758" h="1148174">
                <a:moveTo>
                  <a:pt x="0" y="956807"/>
                </a:moveTo>
                <a:cubicBezTo>
                  <a:pt x="0" y="1062496"/>
                  <a:pt x="85677" y="1148174"/>
                  <a:pt x="191366" y="1148174"/>
                </a:cubicBezTo>
                <a:lnTo>
                  <a:pt x="1719392" y="1148174"/>
                </a:lnTo>
                <a:cubicBezTo>
                  <a:pt x="1825080" y="1148174"/>
                  <a:pt x="1910758" y="1062496"/>
                  <a:pt x="1910758" y="956807"/>
                </a:cubicBezTo>
                <a:lnTo>
                  <a:pt x="1910758" y="191366"/>
                </a:lnTo>
                <a:cubicBezTo>
                  <a:pt x="1910758" y="85678"/>
                  <a:pt x="1825080" y="0"/>
                  <a:pt x="1719392" y="0"/>
                </a:cubicBezTo>
                <a:lnTo>
                  <a:pt x="191366" y="0"/>
                </a:lnTo>
                <a:cubicBezTo>
                  <a:pt x="85677" y="0"/>
                  <a:pt x="0" y="85678"/>
                  <a:pt x="0" y="191366"/>
                </a:cubicBezTo>
                <a:close/>
                <a:moveTo>
                  <a:pt x="191366" y="1148174"/>
                </a:moveTo>
              </a:path>
            </a:pathLst>
          </a:custGeom>
          <a:noFill/>
          <a:ln w="38100" cap="flat" cmpd="sng">
            <a:solidFill>
              <a:srgbClr val="BE4B48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" name="Freeform 224"/>
          <p:cNvSpPr/>
          <p:nvPr/>
        </p:nvSpPr>
        <p:spPr>
          <a:xfrm rot="0" flipH="0" flipV="0">
            <a:off x="6893106" y="4551441"/>
            <a:ext cx="3571694" cy="1409323"/>
          </a:xfrm>
          <a:custGeom>
            <a:pathLst>
              <a:path w="3571694" h="1409323">
                <a:moveTo>
                  <a:pt x="676094" y="302641"/>
                </a:moveTo>
                <a:cubicBezTo>
                  <a:pt x="676094" y="180398"/>
                  <a:pt x="775191" y="81300"/>
                  <a:pt x="897434" y="81300"/>
                </a:cubicBezTo>
                <a:lnTo>
                  <a:pt x="1158694" y="81300"/>
                </a:lnTo>
                <a:lnTo>
                  <a:pt x="1882594" y="81300"/>
                </a:lnTo>
                <a:lnTo>
                  <a:pt x="3350353" y="81300"/>
                </a:lnTo>
                <a:cubicBezTo>
                  <a:pt x="3472596" y="81300"/>
                  <a:pt x="3571694" y="180398"/>
                  <a:pt x="3571694" y="302641"/>
                </a:cubicBezTo>
                <a:lnTo>
                  <a:pt x="3571694" y="302638"/>
                </a:lnTo>
                <a:lnTo>
                  <a:pt x="3571694" y="634644"/>
                </a:lnTo>
                <a:lnTo>
                  <a:pt x="3571694" y="1187982"/>
                </a:lnTo>
                <a:cubicBezTo>
                  <a:pt x="3571694" y="1310226"/>
                  <a:pt x="3472596" y="1409323"/>
                  <a:pt x="3350353" y="1409323"/>
                </a:cubicBezTo>
                <a:lnTo>
                  <a:pt x="1882594" y="1409323"/>
                </a:lnTo>
                <a:lnTo>
                  <a:pt x="1158694" y="1409323"/>
                </a:lnTo>
                <a:lnTo>
                  <a:pt x="897434" y="1409323"/>
                </a:lnTo>
                <a:cubicBezTo>
                  <a:pt x="775191" y="1409323"/>
                  <a:pt x="676094" y="1310226"/>
                  <a:pt x="676094" y="1187982"/>
                </a:cubicBezTo>
                <a:lnTo>
                  <a:pt x="676094" y="634644"/>
                </a:lnTo>
                <a:lnTo>
                  <a:pt x="0" y="0"/>
                </a:lnTo>
                <a:lnTo>
                  <a:pt x="676094" y="302638"/>
                </a:lnTo>
                <a:close/>
                <a:moveTo>
                  <a:pt x="-4889188" y="2306559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" name="Freeform 225"/>
          <p:cNvSpPr/>
          <p:nvPr/>
        </p:nvSpPr>
        <p:spPr>
          <a:xfrm rot="0" flipH="0" flipV="1">
            <a:off x="6893107" y="4551440"/>
            <a:ext cx="3571692" cy="1409324"/>
          </a:xfrm>
          <a:custGeom>
            <a:pathLst>
              <a:path w="3571692" h="1409324">
                <a:moveTo>
                  <a:pt x="676092" y="1106682"/>
                </a:moveTo>
                <a:cubicBezTo>
                  <a:pt x="676092" y="1228925"/>
                  <a:pt x="775190" y="1328023"/>
                  <a:pt x="897433" y="1328023"/>
                </a:cubicBezTo>
                <a:lnTo>
                  <a:pt x="1158692" y="1328023"/>
                </a:lnTo>
                <a:lnTo>
                  <a:pt x="1882592" y="1328023"/>
                </a:lnTo>
                <a:lnTo>
                  <a:pt x="3350352" y="1328023"/>
                </a:lnTo>
                <a:cubicBezTo>
                  <a:pt x="3472595" y="1328023"/>
                  <a:pt x="3571692" y="1228925"/>
                  <a:pt x="3571692" y="1106682"/>
                </a:cubicBezTo>
                <a:lnTo>
                  <a:pt x="3571692" y="1106685"/>
                </a:lnTo>
                <a:lnTo>
                  <a:pt x="3571692" y="774678"/>
                </a:lnTo>
                <a:lnTo>
                  <a:pt x="3571692" y="221341"/>
                </a:lnTo>
                <a:cubicBezTo>
                  <a:pt x="3571692" y="99098"/>
                  <a:pt x="3472595" y="0"/>
                  <a:pt x="3350352" y="0"/>
                </a:cubicBezTo>
                <a:lnTo>
                  <a:pt x="1882592" y="0"/>
                </a:lnTo>
                <a:lnTo>
                  <a:pt x="1158692" y="0"/>
                </a:lnTo>
                <a:lnTo>
                  <a:pt x="897433" y="0"/>
                </a:lnTo>
                <a:cubicBezTo>
                  <a:pt x="775190" y="0"/>
                  <a:pt x="676092" y="99098"/>
                  <a:pt x="676092" y="221341"/>
                </a:cubicBezTo>
                <a:lnTo>
                  <a:pt x="676092" y="774678"/>
                </a:lnTo>
                <a:lnTo>
                  <a:pt x="0" y="1409324"/>
                </a:lnTo>
                <a:lnTo>
                  <a:pt x="676092" y="1106685"/>
                </a:lnTo>
                <a:close/>
                <a:moveTo>
                  <a:pt x="897433" y="1328023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" name="Rectangle 226"/>
          <p:cNvSpPr/>
          <p:nvPr/>
        </p:nvSpPr>
        <p:spPr>
          <a:xfrm rot="0" flipH="0" flipV="0">
            <a:off x="597673" y="870205"/>
            <a:ext cx="7462269" cy="6554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Rolurile nivelului transport</a:t>
            </a:r>
          </a:p>
        </p:txBody>
      </p:sp>
      <p:sp>
        <p:nvSpPr>
          <p:cNvPr id="227" name="Rectangle 227"/>
          <p:cNvSpPr/>
          <p:nvPr/>
        </p:nvSpPr>
        <p:spPr>
          <a:xfrm rot="0" flipH="0" flipV="0">
            <a:off x="597673" y="6444997"/>
            <a:ext cx="522183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aseline="0" b="0" i="0" dirty="0" spc="0">
                <a:solidFill>
                  <a:srgbClr val="898989"/>
                </a:solidFill>
                <a:latin typeface="Arial" pitchFamily="0" charset="1"/>
              </a:rPr>
              <a:t>11/8/23</a:t>
            </a:r>
          </a:p>
        </p:txBody>
      </p:sp>
      <p:sp>
        <p:nvSpPr>
          <p:cNvPr id="228" name="Rectangle 228"/>
          <p:cNvSpPr/>
          <p:nvPr/>
        </p:nvSpPr>
        <p:spPr>
          <a:xfrm rot="0" flipH="0" flipV="0">
            <a:off x="4045118" y="1884427"/>
            <a:ext cx="1341859" cy="2681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Segmentare</a:t>
            </a:r>
          </a:p>
        </p:txBody>
      </p:sp>
      <p:sp>
        <p:nvSpPr>
          <p:cNvPr id="229" name="Rectangle 229"/>
          <p:cNvSpPr/>
          <p:nvPr/>
        </p:nvSpPr>
        <p:spPr>
          <a:xfrm rot="0" flipH="0" flipV="0">
            <a:off x="6181408" y="3310891"/>
            <a:ext cx="994409" cy="2681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Adresare</a:t>
            </a:r>
          </a:p>
        </p:txBody>
      </p:sp>
      <p:sp>
        <p:nvSpPr>
          <p:cNvPr id="230" name="Rectangle 230"/>
          <p:cNvSpPr/>
          <p:nvPr/>
        </p:nvSpPr>
        <p:spPr>
          <a:xfrm rot="0" flipH="0" flipV="0">
            <a:off x="5360516" y="5496307"/>
            <a:ext cx="1215031" cy="5089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Ini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iere de </a:t>
            </a:r>
          </a:p>
          <a:p>
            <a:pPr marL="36131">
              <a:lnSpc>
                <a:spcPts val="1896"/>
              </a:lnSpc>
            </a:pP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conexiuni</a:t>
            </a:r>
          </a:p>
        </p:txBody>
      </p:sp>
      <p:sp>
        <p:nvSpPr>
          <p:cNvPr id="231" name="Rectangle 231"/>
          <p:cNvSpPr/>
          <p:nvPr/>
        </p:nvSpPr>
        <p:spPr>
          <a:xfrm rot="0" flipH="0" flipV="0">
            <a:off x="2981594" y="5496307"/>
            <a:ext cx="1120620" cy="50893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Controlul </a:t>
            </a:r>
          </a:p>
          <a:p>
            <a:pPr marL="103505">
              <a:lnSpc>
                <a:spcPts val="1896"/>
              </a:lnSpc>
            </a:pP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fluxului</a:t>
            </a:r>
          </a:p>
        </p:txBody>
      </p:sp>
      <p:sp>
        <p:nvSpPr>
          <p:cNvPr id="232" name="Rectangle 232"/>
          <p:cNvSpPr/>
          <p:nvPr/>
        </p:nvSpPr>
        <p:spPr>
          <a:xfrm rot="0" flipH="0" flipV="0">
            <a:off x="2136700" y="3188971"/>
            <a:ext cx="1232839" cy="50893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86868"/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Siguran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a </a:t>
            </a:r>
          </a:p>
          <a:p>
            <a:pPr marL="0">
              <a:lnSpc>
                <a:spcPts val="1895"/>
              </a:lnSpc>
            </a:pP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transmisiei</a:t>
            </a:r>
          </a:p>
        </p:txBody>
      </p:sp>
      <p:sp>
        <p:nvSpPr>
          <p:cNvPr id="233" name="Rectangle 233"/>
          <p:cNvSpPr/>
          <p:nvPr/>
        </p:nvSpPr>
        <p:spPr>
          <a:xfrm rot="0" flipH="0" flipV="0">
            <a:off x="4059006" y="3899155"/>
            <a:ext cx="1384447" cy="2681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Multiplexare</a:t>
            </a:r>
          </a:p>
        </p:txBody>
      </p:sp>
      <p:sp>
        <p:nvSpPr>
          <p:cNvPr id="234" name="Rectangle 234"/>
          <p:cNvSpPr/>
          <p:nvPr/>
        </p:nvSpPr>
        <p:spPr>
          <a:xfrm rot="0" flipH="0" flipV="0">
            <a:off x="7725469" y="4746499"/>
            <a:ext cx="2651074" cy="10941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Aten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ie</a:t>
            </a:r>
            <a:r>
              <a:rPr lang="en-US" sz="1800" baseline="0" b="0" i="0" dirty="0" spc="610">
                <a:solidFill>
                  <a:srgbClr val="000000"/>
                </a:solidFill>
                <a:latin typeface="Arial" pitchFamily="0" charset="1"/>
              </a:rPr>
              <a:t>!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Nu toate </a:t>
            </a:r>
          </a:p>
          <a:p>
            <a:pPr marL="0">
              <a:lnSpc>
                <a:spcPts val="2207"/>
              </a:lnSpc>
            </a:pP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protocoalele de nivel 4 </a:t>
            </a:r>
          </a:p>
          <a:p>
            <a:pPr marL="0">
              <a:lnSpc>
                <a:spcPts val="2088"/>
              </a:lnSpc>
            </a:pP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au toate aceste </a:t>
            </a:r>
          </a:p>
          <a:p>
            <a:pPr marL="0">
              <a:lnSpc>
                <a:spcPts val="2207"/>
              </a:lnSpc>
            </a:pP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func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ionalit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ăț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i!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234" name="Freeform 1234"/>
          <p:cNvSpPr/>
          <p:nvPr/>
        </p:nvSpPr>
        <p:spPr>
          <a:xfrm rot="0" flipH="0" flipV="0">
            <a:off x="0" y="0"/>
            <a:ext cx="12188952" cy="6858000"/>
          </a:xfrm>
          <a:custGeom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5" name="Freeform 1235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36" name="Picture 102"/>
          <p:cNvPicPr>
            <a:picLocks noChangeAspect="0" noChangeArrowheads="1"/>
          </p:cNvPicPr>
          <p:nvPr/>
        </p:nvPicPr>
        <p:blipFill>
          <a:blip r:embed="rId12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099495" y="809975"/>
            <a:ext cx="642256" cy="769786"/>
          </a:xfrm>
          <a:prstGeom prst="rect">
            <a:avLst/>
          </a:prstGeom>
          <a:noFill/>
          <a:extLst/>
        </p:spPr>
      </p:pic>
      <p:pic>
        <p:nvPicPr>
          <p:cNvPr id="1237" name="Picture 103"/>
          <p:cNvPicPr>
            <a:picLocks noChangeAspect="0" noChangeArrowheads="1"/>
          </p:cNvPicPr>
          <p:nvPr/>
        </p:nvPicPr>
        <p:blipFill>
          <a:blip r:embed="rId12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6233" y="1"/>
            <a:ext cx="995995" cy="471588"/>
          </a:xfrm>
          <a:prstGeom prst="rect">
            <a:avLst/>
          </a:prstGeom>
          <a:noFill/>
          <a:extLst/>
        </p:spPr>
      </p:pic>
      <p:pic>
        <p:nvPicPr>
          <p:cNvPr id="1238" name="Picture 1238"/>
          <p:cNvPicPr>
            <a:picLocks noChangeAspect="0" noChangeArrowheads="1"/>
          </p:cNvPicPr>
          <p:nvPr/>
        </p:nvPicPr>
        <p:blipFill>
          <a:blip r:embed="rId12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111755" y="2062989"/>
            <a:ext cx="2308351" cy="686815"/>
          </a:xfrm>
          <a:prstGeom prst="rect">
            <a:avLst/>
          </a:prstGeom>
          <a:noFill/>
          <a:extLst/>
        </p:spPr>
      </p:pic>
      <p:pic>
        <p:nvPicPr>
          <p:cNvPr id="1239" name="Picture 1239"/>
          <p:cNvPicPr>
            <a:picLocks noChangeAspect="0" noChangeArrowheads="1"/>
          </p:cNvPicPr>
          <p:nvPr/>
        </p:nvPicPr>
        <p:blipFill>
          <a:blip r:embed="rId12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96516" y="2123948"/>
            <a:ext cx="991616" cy="641096"/>
          </a:xfrm>
          <a:prstGeom prst="rect">
            <a:avLst/>
          </a:prstGeom>
          <a:noFill/>
          <a:extLst/>
        </p:spPr>
      </p:pic>
      <p:sp>
        <p:nvSpPr>
          <p:cNvPr id="1240" name="Freeform 1240"/>
          <p:cNvSpPr/>
          <p:nvPr/>
        </p:nvSpPr>
        <p:spPr>
          <a:xfrm rot="0" flipH="0" flipV="0">
            <a:off x="2186190" y="2117538"/>
            <a:ext cx="2160001" cy="540000"/>
          </a:xfrm>
          <a:custGeom>
            <a:pathLst>
              <a:path w="2160001" h="540000">
                <a:moveTo>
                  <a:pt x="0" y="90002"/>
                </a:moveTo>
                <a:cubicBezTo>
                  <a:pt x="0" y="40296"/>
                  <a:pt x="40296" y="0"/>
                  <a:pt x="90003" y="0"/>
                </a:cubicBezTo>
                <a:lnTo>
                  <a:pt x="2069999" y="0"/>
                </a:lnTo>
                <a:cubicBezTo>
                  <a:pt x="2119705" y="0"/>
                  <a:pt x="2160001" y="40296"/>
                  <a:pt x="2160001" y="90002"/>
                </a:cubicBezTo>
                <a:lnTo>
                  <a:pt x="2160001" y="449997"/>
                </a:lnTo>
                <a:cubicBezTo>
                  <a:pt x="2160001" y="499704"/>
                  <a:pt x="2119705" y="540000"/>
                  <a:pt x="2069999" y="540000"/>
                </a:cubicBezTo>
                <a:lnTo>
                  <a:pt x="90003" y="540000"/>
                </a:lnTo>
                <a:cubicBezTo>
                  <a:pt x="40296" y="540000"/>
                  <a:pt x="0" y="499704"/>
                  <a:pt x="0" y="449997"/>
                </a:cubicBezTo>
                <a:close/>
                <a:moveTo>
                  <a:pt x="2464270" y="4740462"/>
                </a:moveTo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1" name="Freeform 1241"/>
          <p:cNvSpPr/>
          <p:nvPr/>
        </p:nvSpPr>
        <p:spPr>
          <a:xfrm rot="0" flipH="0" flipV="1">
            <a:off x="2186190" y="2117538"/>
            <a:ext cx="2160000" cy="540000"/>
          </a:xfrm>
          <a:custGeom>
            <a:pathLst>
              <a:path w="2160000" h="540000">
                <a:moveTo>
                  <a:pt x="0" y="449997"/>
                </a:moveTo>
                <a:cubicBezTo>
                  <a:pt x="0" y="499704"/>
                  <a:pt x="40295" y="540000"/>
                  <a:pt x="90002" y="540000"/>
                </a:cubicBezTo>
                <a:lnTo>
                  <a:pt x="2069998" y="540000"/>
                </a:lnTo>
                <a:cubicBezTo>
                  <a:pt x="2119705" y="540000"/>
                  <a:pt x="2160000" y="499704"/>
                  <a:pt x="2160000" y="449997"/>
                </a:cubicBezTo>
                <a:lnTo>
                  <a:pt x="2160000" y="90002"/>
                </a:lnTo>
                <a:cubicBezTo>
                  <a:pt x="2160000" y="40295"/>
                  <a:pt x="2119705" y="0"/>
                  <a:pt x="2069998" y="0"/>
                </a:cubicBezTo>
                <a:lnTo>
                  <a:pt x="90002" y="0"/>
                </a:lnTo>
                <a:cubicBezTo>
                  <a:pt x="40295" y="0"/>
                  <a:pt x="0" y="40295"/>
                  <a:pt x="0" y="90002"/>
                </a:cubicBezTo>
                <a:close/>
                <a:moveTo>
                  <a:pt x="90002" y="540000"/>
                </a:moveTo>
              </a:path>
            </a:pathLst>
          </a:custGeom>
          <a:noFill/>
          <a:ln w="38100" cap="flat" cmpd="sng">
            <a:solidFill>
              <a:srgbClr val="AFABAB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42" name="Picture 1242"/>
          <p:cNvPicPr>
            <a:picLocks noChangeAspect="0" noChangeArrowheads="1"/>
          </p:cNvPicPr>
          <p:nvPr/>
        </p:nvPicPr>
        <p:blipFill>
          <a:blip r:embed="rId12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111755" y="2943860"/>
            <a:ext cx="2308351" cy="686816"/>
          </a:xfrm>
          <a:prstGeom prst="rect">
            <a:avLst/>
          </a:prstGeom>
          <a:noFill/>
          <a:extLst/>
        </p:spPr>
      </p:pic>
      <p:pic>
        <p:nvPicPr>
          <p:cNvPr id="1243" name="Picture 1243"/>
          <p:cNvPicPr>
            <a:picLocks noChangeAspect="0" noChangeArrowheads="1"/>
          </p:cNvPicPr>
          <p:nvPr/>
        </p:nvPicPr>
        <p:blipFill>
          <a:blip r:embed="rId12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96516" y="3004821"/>
            <a:ext cx="1387855" cy="644144"/>
          </a:xfrm>
          <a:prstGeom prst="rect">
            <a:avLst/>
          </a:prstGeom>
          <a:noFill/>
          <a:extLst/>
        </p:spPr>
      </p:pic>
      <p:sp>
        <p:nvSpPr>
          <p:cNvPr id="1244" name="Freeform 1244"/>
          <p:cNvSpPr/>
          <p:nvPr/>
        </p:nvSpPr>
        <p:spPr>
          <a:xfrm rot="0" flipH="0" flipV="0">
            <a:off x="2186190" y="2998466"/>
            <a:ext cx="2160001" cy="540000"/>
          </a:xfrm>
          <a:custGeom>
            <a:pathLst>
              <a:path w="2160001" h="540000">
                <a:moveTo>
                  <a:pt x="0" y="90002"/>
                </a:moveTo>
                <a:cubicBezTo>
                  <a:pt x="0" y="40295"/>
                  <a:pt x="40296" y="0"/>
                  <a:pt x="90003" y="0"/>
                </a:cubicBezTo>
                <a:lnTo>
                  <a:pt x="2069999" y="0"/>
                </a:lnTo>
                <a:cubicBezTo>
                  <a:pt x="2119705" y="0"/>
                  <a:pt x="2160001" y="40295"/>
                  <a:pt x="2160001" y="90002"/>
                </a:cubicBezTo>
                <a:lnTo>
                  <a:pt x="2160001" y="449997"/>
                </a:lnTo>
                <a:cubicBezTo>
                  <a:pt x="2160001" y="499704"/>
                  <a:pt x="2119705" y="540000"/>
                  <a:pt x="2069999" y="540000"/>
                </a:cubicBezTo>
                <a:lnTo>
                  <a:pt x="90003" y="540000"/>
                </a:lnTo>
                <a:cubicBezTo>
                  <a:pt x="40296" y="540000"/>
                  <a:pt x="0" y="499704"/>
                  <a:pt x="0" y="449997"/>
                </a:cubicBezTo>
                <a:close/>
                <a:moveTo>
                  <a:pt x="1583342" y="3859534"/>
                </a:moveTo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5" name="Freeform 1245"/>
          <p:cNvSpPr/>
          <p:nvPr/>
        </p:nvSpPr>
        <p:spPr>
          <a:xfrm rot="0" flipH="0" flipV="1">
            <a:off x="2186190" y="2998466"/>
            <a:ext cx="2160000" cy="540000"/>
          </a:xfrm>
          <a:custGeom>
            <a:pathLst>
              <a:path w="2160000" h="540000">
                <a:moveTo>
                  <a:pt x="0" y="449997"/>
                </a:moveTo>
                <a:cubicBezTo>
                  <a:pt x="0" y="499704"/>
                  <a:pt x="40295" y="540000"/>
                  <a:pt x="90002" y="540000"/>
                </a:cubicBezTo>
                <a:lnTo>
                  <a:pt x="2069998" y="540000"/>
                </a:lnTo>
                <a:cubicBezTo>
                  <a:pt x="2119705" y="540000"/>
                  <a:pt x="2160000" y="499704"/>
                  <a:pt x="2160000" y="449997"/>
                </a:cubicBezTo>
                <a:lnTo>
                  <a:pt x="2160000" y="90002"/>
                </a:lnTo>
                <a:cubicBezTo>
                  <a:pt x="2160000" y="40295"/>
                  <a:pt x="2119705" y="0"/>
                  <a:pt x="2069998" y="0"/>
                </a:cubicBezTo>
                <a:lnTo>
                  <a:pt x="90002" y="0"/>
                </a:lnTo>
                <a:cubicBezTo>
                  <a:pt x="40295" y="0"/>
                  <a:pt x="0" y="40295"/>
                  <a:pt x="0" y="90002"/>
                </a:cubicBezTo>
                <a:close/>
                <a:moveTo>
                  <a:pt x="90002" y="540000"/>
                </a:moveTo>
              </a:path>
            </a:pathLst>
          </a:custGeom>
          <a:noFill/>
          <a:ln w="38100" cap="flat" cmpd="sng">
            <a:solidFill>
              <a:srgbClr val="AFABAB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46" name="Picture 1246"/>
          <p:cNvPicPr>
            <a:picLocks noChangeAspect="0" noChangeArrowheads="1"/>
          </p:cNvPicPr>
          <p:nvPr/>
        </p:nvPicPr>
        <p:blipFill>
          <a:blip r:embed="rId12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111755" y="3846068"/>
            <a:ext cx="2308351" cy="686816"/>
          </a:xfrm>
          <a:prstGeom prst="rect">
            <a:avLst/>
          </a:prstGeom>
          <a:noFill/>
          <a:extLst/>
        </p:spPr>
      </p:pic>
      <p:pic>
        <p:nvPicPr>
          <p:cNvPr id="1247" name="Picture 1247"/>
          <p:cNvPicPr>
            <a:picLocks noChangeAspect="0" noChangeArrowheads="1"/>
          </p:cNvPicPr>
          <p:nvPr/>
        </p:nvPicPr>
        <p:blipFill>
          <a:blip r:embed="rId12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96516" y="3907028"/>
            <a:ext cx="1720088" cy="641095"/>
          </a:xfrm>
          <a:prstGeom prst="rect">
            <a:avLst/>
          </a:prstGeom>
          <a:noFill/>
          <a:extLst/>
        </p:spPr>
      </p:pic>
      <p:sp>
        <p:nvSpPr>
          <p:cNvPr id="1248" name="Freeform 1248"/>
          <p:cNvSpPr/>
          <p:nvPr/>
        </p:nvSpPr>
        <p:spPr>
          <a:xfrm rot="0" flipH="0" flipV="0">
            <a:off x="2186190" y="3896327"/>
            <a:ext cx="2160001" cy="540001"/>
          </a:xfrm>
          <a:custGeom>
            <a:pathLst>
              <a:path w="2160001" h="540001">
                <a:moveTo>
                  <a:pt x="0" y="90003"/>
                </a:moveTo>
                <a:cubicBezTo>
                  <a:pt x="0" y="40296"/>
                  <a:pt x="40296" y="0"/>
                  <a:pt x="90003" y="0"/>
                </a:cubicBezTo>
                <a:lnTo>
                  <a:pt x="2069999" y="0"/>
                </a:lnTo>
                <a:cubicBezTo>
                  <a:pt x="2119705" y="0"/>
                  <a:pt x="2160001" y="40296"/>
                  <a:pt x="2160001" y="90003"/>
                </a:cubicBezTo>
                <a:lnTo>
                  <a:pt x="2160001" y="449998"/>
                </a:lnTo>
                <a:cubicBezTo>
                  <a:pt x="2160001" y="499705"/>
                  <a:pt x="2119705" y="540001"/>
                  <a:pt x="2069999" y="540001"/>
                </a:cubicBezTo>
                <a:lnTo>
                  <a:pt x="90003" y="540001"/>
                </a:lnTo>
                <a:cubicBezTo>
                  <a:pt x="40296" y="540001"/>
                  <a:pt x="0" y="499705"/>
                  <a:pt x="0" y="449998"/>
                </a:cubicBezTo>
                <a:close/>
                <a:moveTo>
                  <a:pt x="685480" y="2961673"/>
                </a:moveTo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9" name="Freeform 1249"/>
          <p:cNvSpPr/>
          <p:nvPr/>
        </p:nvSpPr>
        <p:spPr>
          <a:xfrm rot="0" flipH="0" flipV="1">
            <a:off x="2186190" y="3896327"/>
            <a:ext cx="2160000" cy="540000"/>
          </a:xfrm>
          <a:custGeom>
            <a:pathLst>
              <a:path w="2160000" h="540000">
                <a:moveTo>
                  <a:pt x="0" y="449997"/>
                </a:moveTo>
                <a:cubicBezTo>
                  <a:pt x="0" y="499704"/>
                  <a:pt x="40295" y="540000"/>
                  <a:pt x="90002" y="540000"/>
                </a:cubicBezTo>
                <a:lnTo>
                  <a:pt x="2069998" y="540000"/>
                </a:lnTo>
                <a:cubicBezTo>
                  <a:pt x="2119705" y="540000"/>
                  <a:pt x="2160000" y="499704"/>
                  <a:pt x="2160000" y="449997"/>
                </a:cubicBezTo>
                <a:lnTo>
                  <a:pt x="2160000" y="90002"/>
                </a:lnTo>
                <a:cubicBezTo>
                  <a:pt x="2160000" y="40295"/>
                  <a:pt x="2119705" y="0"/>
                  <a:pt x="2069998" y="0"/>
                </a:cubicBezTo>
                <a:lnTo>
                  <a:pt x="90002" y="0"/>
                </a:lnTo>
                <a:cubicBezTo>
                  <a:pt x="40295" y="0"/>
                  <a:pt x="0" y="40295"/>
                  <a:pt x="0" y="90002"/>
                </a:cubicBezTo>
                <a:close/>
                <a:moveTo>
                  <a:pt x="90002" y="540000"/>
                </a:moveTo>
              </a:path>
            </a:pathLst>
          </a:custGeom>
          <a:noFill/>
          <a:ln w="38100" cap="flat" cmpd="sng">
            <a:solidFill>
              <a:srgbClr val="7030A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50" name="Picture 1250"/>
          <p:cNvPicPr>
            <a:picLocks noChangeAspect="0" noChangeArrowheads="1"/>
          </p:cNvPicPr>
          <p:nvPr/>
        </p:nvPicPr>
        <p:blipFill>
          <a:blip r:embed="rId12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20055" y="3218688"/>
            <a:ext cx="4922520" cy="109728"/>
          </a:xfrm>
          <a:prstGeom prst="rect">
            <a:avLst/>
          </a:prstGeom>
          <a:noFill/>
          <a:extLst/>
        </p:spPr>
      </p:pic>
      <p:sp>
        <p:nvSpPr>
          <p:cNvPr id="1251" name="Freeform 1251"/>
          <p:cNvSpPr/>
          <p:nvPr/>
        </p:nvSpPr>
        <p:spPr>
          <a:xfrm rot="0" flipH="0" flipV="1">
            <a:off x="5062169" y="3253584"/>
            <a:ext cx="4826179" cy="1"/>
          </a:xfrm>
          <a:custGeom>
            <a:pathLst>
              <a:path w="4826179" h="1">
                <a:moveTo>
                  <a:pt x="0" y="1"/>
                </a:moveTo>
                <a:lnTo>
                  <a:pt x="4826179" y="0"/>
                </a:lnTo>
              </a:path>
            </a:pathLst>
          </a:custGeom>
          <a:noFill/>
          <a:ln w="254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52" name="Picture 747"/>
          <p:cNvPicPr>
            <a:picLocks noChangeAspect="0" noChangeArrowheads="1"/>
          </p:cNvPicPr>
          <p:nvPr/>
        </p:nvPicPr>
        <p:blipFill>
          <a:blip r:embed="rId12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674314" y="2981155"/>
            <a:ext cx="428068" cy="618597"/>
          </a:xfrm>
          <a:prstGeom prst="rect">
            <a:avLst/>
          </a:prstGeom>
          <a:noFill/>
          <a:extLst/>
        </p:spPr>
      </p:pic>
      <p:pic>
        <p:nvPicPr>
          <p:cNvPr id="1253" name="Picture 292"/>
          <p:cNvPicPr>
            <a:picLocks noChangeAspect="0" noChangeArrowheads="1"/>
          </p:cNvPicPr>
          <p:nvPr/>
        </p:nvPicPr>
        <p:blipFill>
          <a:blip r:embed="rId12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82563" y="2981155"/>
            <a:ext cx="559211" cy="588903"/>
          </a:xfrm>
          <a:prstGeom prst="rect">
            <a:avLst/>
          </a:prstGeom>
          <a:noFill/>
          <a:extLst/>
        </p:spPr>
      </p:pic>
      <p:pic>
        <p:nvPicPr>
          <p:cNvPr id="1254" name="Picture 1254"/>
          <p:cNvPicPr>
            <a:picLocks noChangeAspect="0" noChangeArrowheads="1"/>
          </p:cNvPicPr>
          <p:nvPr/>
        </p:nvPicPr>
        <p:blipFill>
          <a:blip r:embed="rId12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599176" y="4114800"/>
            <a:ext cx="3971544" cy="338327"/>
          </a:xfrm>
          <a:prstGeom prst="rect">
            <a:avLst/>
          </a:prstGeom>
          <a:noFill/>
          <a:extLst/>
        </p:spPr>
      </p:pic>
      <p:pic>
        <p:nvPicPr>
          <p:cNvPr id="1255" name="Picture 1255"/>
          <p:cNvPicPr>
            <a:picLocks noChangeAspect="0" noChangeArrowheads="1"/>
          </p:cNvPicPr>
          <p:nvPr/>
        </p:nvPicPr>
        <p:blipFill>
          <a:blip r:embed="rId12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628274" y="4187157"/>
            <a:ext cx="3785396" cy="153992"/>
          </a:xfrm>
          <a:prstGeom prst="rect">
            <a:avLst/>
          </a:prstGeom>
          <a:noFill/>
          <a:extLst/>
        </p:spPr>
      </p:pic>
      <p:pic>
        <p:nvPicPr>
          <p:cNvPr id="1256" name="Picture 1256"/>
          <p:cNvPicPr>
            <a:picLocks noChangeAspect="0" noChangeArrowheads="1"/>
          </p:cNvPicPr>
          <p:nvPr/>
        </p:nvPicPr>
        <p:blipFill>
          <a:blip r:embed="rId12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443728" y="4599432"/>
            <a:ext cx="4026408" cy="335279"/>
          </a:xfrm>
          <a:prstGeom prst="rect">
            <a:avLst/>
          </a:prstGeom>
          <a:noFill/>
          <a:extLst/>
        </p:spPr>
      </p:pic>
      <p:pic>
        <p:nvPicPr>
          <p:cNvPr id="1257" name="Picture 1257"/>
          <p:cNvPicPr>
            <a:picLocks noChangeAspect="0" noChangeArrowheads="1"/>
          </p:cNvPicPr>
          <p:nvPr/>
        </p:nvPicPr>
        <p:blipFill>
          <a:blip r:embed="rId12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600147" y="4670303"/>
            <a:ext cx="3841513" cy="153992"/>
          </a:xfrm>
          <a:prstGeom prst="rect">
            <a:avLst/>
          </a:prstGeom>
          <a:noFill/>
          <a:extLst/>
        </p:spPr>
      </p:pic>
      <p:pic>
        <p:nvPicPr>
          <p:cNvPr id="1258" name="Picture 1258"/>
          <p:cNvPicPr>
            <a:picLocks noChangeAspect="0" noChangeArrowheads="1"/>
          </p:cNvPicPr>
          <p:nvPr/>
        </p:nvPicPr>
        <p:blipFill>
          <a:blip r:embed="rId12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471159" y="3617977"/>
            <a:ext cx="4099559" cy="338327"/>
          </a:xfrm>
          <a:prstGeom prst="rect">
            <a:avLst/>
          </a:prstGeom>
          <a:noFill/>
          <a:extLst/>
        </p:spPr>
      </p:pic>
      <p:pic>
        <p:nvPicPr>
          <p:cNvPr id="1259" name="Picture 1259"/>
          <p:cNvPicPr>
            <a:picLocks noChangeAspect="0" noChangeArrowheads="1"/>
          </p:cNvPicPr>
          <p:nvPr/>
        </p:nvPicPr>
        <p:blipFill>
          <a:blip r:embed="rId12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628208" y="3689816"/>
            <a:ext cx="3785462" cy="153993"/>
          </a:xfrm>
          <a:prstGeom prst="rect">
            <a:avLst/>
          </a:prstGeom>
          <a:noFill/>
          <a:extLst/>
        </p:spPr>
      </p:pic>
      <p:sp>
        <p:nvSpPr>
          <p:cNvPr id="1260" name="Rectangle 1260"/>
          <p:cNvSpPr/>
          <p:nvPr/>
        </p:nvSpPr>
        <p:spPr>
          <a:xfrm rot="0" flipH="0" flipV="0">
            <a:off x="597673" y="896113"/>
            <a:ext cx="9538132" cy="5958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000" baseline="0" b="1" i="0" dirty="0" spc="0">
                <a:solidFill>
                  <a:srgbClr val="000000"/>
                </a:solidFill>
                <a:latin typeface="Arial" pitchFamily="0" charset="1"/>
              </a:rPr>
              <a:t>SSH </a:t>
            </a:r>
            <a:r>
              <a:rPr lang="en-US" sz="4000" baseline="0" b="1" i="0" dirty="0" spc="1144">
                <a:solidFill>
                  <a:srgbClr val="000000"/>
                </a:solidFill>
                <a:latin typeface="Arial" pitchFamily="0" charset="1"/>
              </a:rPr>
              <a:t>–</a:t>
            </a:r>
            <a:r>
              <a:rPr lang="en-US" sz="4000" baseline="0" b="1" i="0" dirty="0" spc="0">
                <a:solidFill>
                  <a:srgbClr val="000000"/>
                </a:solidFill>
                <a:latin typeface="Arial" pitchFamily="0" charset="1"/>
              </a:rPr>
              <a:t>Autentificare prin cheie privat</a:t>
            </a:r>
            <a:r>
              <a:rPr lang="en-US" sz="4000" baseline="0" b="1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</a:p>
        </p:txBody>
      </p:sp>
      <p:sp>
        <p:nvSpPr>
          <p:cNvPr id="1261" name="Rectangle 1261"/>
          <p:cNvSpPr/>
          <p:nvPr/>
        </p:nvSpPr>
        <p:spPr>
          <a:xfrm rot="0" flipH="0" flipV="0">
            <a:off x="597673" y="6444997"/>
            <a:ext cx="11047065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863377" algn="l"/>
              </a:tabLst>
            </a:pPr>
            <a:r>
              <a:rPr lang="en-US" sz="1200" baseline="0" b="0" i="0" dirty="0" spc="0">
                <a:solidFill>
                  <a:srgbClr val="898989"/>
                </a:solidFill>
                <a:latin typeface="Arial" pitchFamily="0" charset="1"/>
              </a:rPr>
              <a:t>11/8/23	50</a:t>
            </a:r>
          </a:p>
        </p:txBody>
      </p:sp>
      <p:sp>
        <p:nvSpPr>
          <p:cNvPr id="1262" name="Rectangle 1262"/>
          <p:cNvSpPr/>
          <p:nvPr/>
        </p:nvSpPr>
        <p:spPr>
          <a:xfrm rot="0" flipH="0" flipV="0">
            <a:off x="4578772" y="2034541"/>
            <a:ext cx="5063876" cy="8132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800" baseline="0" b="0" i="0" dirty="0" spc="81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Pasul 3:</a:t>
            </a:r>
          </a:p>
          <a:p>
            <a:pPr marL="457200">
              <a:lnSpc>
                <a:spcPts val="3118"/>
              </a:lnSpc>
            </a:pPr>
            <a:r>
              <a:rPr lang="en-US" sz="2400" baseline="0" b="0" i="0" dirty="0" spc="96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Serverul trimite un </a:t>
            </a:r>
            <a:r>
              <a:rPr lang="en-US" sz="2400" baseline="0" b="1" i="0" dirty="0" spc="0">
                <a:solidFill>
                  <a:srgbClr val="000000"/>
                </a:solidFill>
                <a:latin typeface="Arial" pitchFamily="0" charset="1"/>
              </a:rPr>
              <a:t>challenge</a:t>
            </a:r>
          </a:p>
        </p:txBody>
      </p:sp>
      <p:sp>
        <p:nvSpPr>
          <p:cNvPr id="1263" name="Rectangle 1263"/>
          <p:cNvSpPr/>
          <p:nvPr/>
        </p:nvSpPr>
        <p:spPr>
          <a:xfrm rot="0" flipH="0" flipV="0">
            <a:off x="2303992" y="2234673"/>
            <a:ext cx="573023" cy="3040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1</a:t>
            </a:r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.</a:t>
            </a:r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 </a:t>
            </a:r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D</a:t>
            </a:r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H</a:t>
            </a:r>
          </a:p>
        </p:txBody>
      </p:sp>
      <p:sp>
        <p:nvSpPr>
          <p:cNvPr id="1264" name="Rectangle 1264"/>
          <p:cNvSpPr/>
          <p:nvPr/>
        </p:nvSpPr>
        <p:spPr>
          <a:xfrm rot="0" flipH="0" flipV="0">
            <a:off x="2303992" y="3115545"/>
            <a:ext cx="968247" cy="3040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2</a:t>
            </a:r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.</a:t>
            </a:r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 </a:t>
            </a:r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C</a:t>
            </a:r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</a:t>
            </a:r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r</a:t>
            </a:r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</a:t>
            </a:r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r</a:t>
            </a:r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</a:t>
            </a:r>
          </a:p>
        </p:txBody>
      </p:sp>
      <p:sp>
        <p:nvSpPr>
          <p:cNvPr id="1265" name="Rectangle 1265"/>
          <p:cNvSpPr/>
          <p:nvPr/>
        </p:nvSpPr>
        <p:spPr>
          <a:xfrm rot="0" flipH="0" flipV="0">
            <a:off x="2303992" y="3953318"/>
            <a:ext cx="6961788" cy="7491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897734" algn="l"/>
              </a:tabLst>
            </a:pPr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3</a:t>
            </a:r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.</a:t>
            </a:r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 </a:t>
            </a:r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C</a:t>
            </a:r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h</a:t>
            </a:r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a</a:t>
            </a:r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ll</a:t>
            </a:r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</a:t>
            </a:r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n</a:t>
            </a:r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g</a:t>
            </a:r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	</a:t>
            </a:r>
            <a:r>
              <a:rPr lang="en-US" sz="2672" baseline="37968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C</a:t>
            </a:r>
            <a:r>
              <a:rPr lang="en-US" sz="2672" baseline="37968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e</a:t>
            </a:r>
            <a:r>
              <a:rPr lang="en-US" sz="2672" baseline="37968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r</a:t>
            </a:r>
            <a:r>
              <a:rPr lang="en-US" sz="2672" baseline="37968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e</a:t>
            </a:r>
            <a:r>
              <a:rPr lang="en-US" sz="2672" baseline="37968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r</a:t>
            </a:r>
            <a:r>
              <a:rPr lang="en-US" sz="2672" baseline="37968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e</a:t>
            </a:r>
            <a:r>
              <a:rPr lang="en-US" sz="2672" baseline="37968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 </a:t>
            </a:r>
            <a:r>
              <a:rPr lang="en-US" sz="2672" baseline="37968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c</a:t>
            </a:r>
            <a:r>
              <a:rPr lang="en-US" sz="2672" baseline="37968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o</a:t>
            </a:r>
            <a:r>
              <a:rPr lang="en-US" sz="2672" baseline="37968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n</a:t>
            </a:r>
            <a:r>
              <a:rPr lang="en-US" sz="2672" baseline="37968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e</a:t>
            </a:r>
            <a:r>
              <a:rPr lang="en-US" sz="2672" baseline="37968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c</a:t>
            </a:r>
            <a:r>
              <a:rPr lang="en-US" sz="2672" baseline="37968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t</a:t>
            </a:r>
            <a:r>
              <a:rPr lang="en-US" sz="2672" baseline="37968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a</a:t>
            </a:r>
            <a:r>
              <a:rPr lang="en-US" sz="2672" baseline="37968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r</a:t>
            </a:r>
            <a:r>
              <a:rPr lang="en-US" sz="2672" baseline="37968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e</a:t>
            </a:r>
            <a:r>
              <a:rPr lang="en-US" sz="2672" baseline="37968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:</a:t>
            </a:r>
            <a:r>
              <a:rPr lang="en-US" sz="2672" baseline="37968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 </a:t>
            </a:r>
            <a:r>
              <a:rPr lang="en-US" sz="2672" baseline="37968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u</a:t>
            </a:r>
            <a:r>
              <a:rPr lang="en-US" sz="2672" baseline="37968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s</a:t>
            </a:r>
            <a:r>
              <a:rPr lang="en-US" sz="2672" baseline="37968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e</a:t>
            </a:r>
            <a:r>
              <a:rPr lang="en-US" sz="2672" baseline="37968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r</a:t>
            </a:r>
            <a:r>
              <a:rPr lang="en-US" sz="2672" baseline="37968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=</a:t>
            </a:r>
            <a:r>
              <a:rPr lang="en-US" sz="2672" baseline="37968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f</a:t>
            </a:r>
            <a:r>
              <a:rPr lang="en-US" sz="2672" baseline="37968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oo</a:t>
            </a:r>
          </a:p>
          <a:p>
            <a:pPr marL="3513903">
              <a:lnSpc>
                <a:spcPts val="3021"/>
              </a:lnSpc>
            </a:pP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B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un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.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 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C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r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i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p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t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e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a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z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ă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-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m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i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 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s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t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r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i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n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g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-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u</a:t>
            </a:r>
            <a:r>
              <a:rPr lang="en-US" sz="1764" baseline="0" b="0" i="0" dirty="0" spc="452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l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„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a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s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d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f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g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h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”</a:t>
            </a:r>
          </a:p>
        </p:txBody>
      </p:sp>
      <p:sp>
        <p:nvSpPr>
          <p:cNvPr id="1266" name="Rectangle 1266"/>
          <p:cNvSpPr/>
          <p:nvPr/>
        </p:nvSpPr>
        <p:spPr>
          <a:xfrm rot="0" flipH="0" flipV="0">
            <a:off x="4756570" y="3432110"/>
            <a:ext cx="5453548" cy="4610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069836"/>
            <a:r>
              <a:rPr lang="en-US" sz="1764" baseline="0" b="0" i="0" dirty="0" spc="0">
                <a:ln w="609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Calibri Light" pitchFamily="0" charset="1"/>
              </a:rPr>
              <a:t>D</a:t>
            </a:r>
            <a:r>
              <a:rPr lang="en-US" sz="1764" baseline="0" b="0" i="0" dirty="0" spc="0">
                <a:ln w="609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Calibri Light" pitchFamily="0" charset="1"/>
              </a:rPr>
              <a:t>i</a:t>
            </a:r>
            <a:r>
              <a:rPr lang="en-US" sz="1764" baseline="0" b="0" i="0" dirty="0" spc="0">
                <a:ln w="609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Calibri Light" pitchFamily="0" charset="1"/>
              </a:rPr>
              <a:t>ff</a:t>
            </a:r>
            <a:r>
              <a:rPr lang="en-US" sz="1764" baseline="0" b="0" i="0" dirty="0" spc="0">
                <a:ln w="609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Calibri Light" pitchFamily="0" charset="1"/>
              </a:rPr>
              <a:t>i</a:t>
            </a:r>
            <a:r>
              <a:rPr lang="en-US" sz="1764" baseline="0" b="0" i="0" dirty="0" spc="0">
                <a:ln w="609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Calibri Light" pitchFamily="0" charset="1"/>
              </a:rPr>
              <a:t>e</a:t>
            </a:r>
            <a:r>
              <a:rPr lang="en-US" sz="1764" baseline="0" b="0" i="0" dirty="0" spc="0">
                <a:ln w="609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Calibri Light" pitchFamily="0" charset="1"/>
              </a:rPr>
              <a:t>-</a:t>
            </a:r>
            <a:r>
              <a:rPr lang="en-US" sz="1764" baseline="0" b="0" i="0" dirty="0" spc="0">
                <a:ln w="609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Calibri Light" pitchFamily="0" charset="1"/>
              </a:rPr>
              <a:t>H</a:t>
            </a:r>
            <a:r>
              <a:rPr lang="en-US" sz="1764" baseline="0" b="0" i="0" dirty="0" spc="0">
                <a:ln w="609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Calibri Light" pitchFamily="0" charset="1"/>
              </a:rPr>
              <a:t>e</a:t>
            </a:r>
            <a:r>
              <a:rPr lang="en-US" sz="1764" baseline="0" b="0" i="0" dirty="0" spc="0">
                <a:ln w="609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Calibri Light" pitchFamily="0" charset="1"/>
              </a:rPr>
              <a:t>ll</a:t>
            </a:r>
            <a:r>
              <a:rPr lang="en-US" sz="1764" baseline="0" b="0" i="0" dirty="0" spc="0">
                <a:ln w="609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Calibri Light" pitchFamily="0" charset="1"/>
              </a:rPr>
              <a:t>m</a:t>
            </a:r>
            <a:r>
              <a:rPr lang="en-US" sz="1764" baseline="0" b="0" i="0" dirty="0" spc="0">
                <a:ln w="609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Calibri Light" pitchFamily="0" charset="1"/>
              </a:rPr>
              <a:t>a</a:t>
            </a:r>
            <a:r>
              <a:rPr lang="en-US" sz="1764" baseline="0" b="0" i="0" dirty="0" spc="0">
                <a:ln w="609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Calibri Light" pitchFamily="0" charset="1"/>
              </a:rPr>
              <a:t>n</a:t>
            </a:r>
          </a:p>
          <a:p>
            <a:pPr marL="0">
              <a:lnSpc>
                <a:spcPts val="1475"/>
              </a:lnSpc>
              <a:tabLst>
                <a:tab pos="4826178" algn="l"/>
              </a:tabLst>
            </a:pPr>
            <a:r>
              <a:rPr lang="en-US" sz="1800" baseline="0" b="1" i="0" dirty="0" spc="0">
                <a:solidFill>
                  <a:srgbClr val="7030A0"/>
                </a:solidFill>
                <a:latin typeface="Consolas" pitchFamily="0" charset="1"/>
              </a:rPr>
              <a:t>K = 6	K = 6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267" name="Freeform 1267"/>
          <p:cNvSpPr/>
          <p:nvPr/>
        </p:nvSpPr>
        <p:spPr>
          <a:xfrm rot="0" flipH="0" flipV="0">
            <a:off x="0" y="0"/>
            <a:ext cx="12188952" cy="6858000"/>
          </a:xfrm>
          <a:custGeom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8" name="Freeform 1268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69" name="Picture 102"/>
          <p:cNvPicPr>
            <a:picLocks noChangeAspect="0" noChangeArrowheads="1"/>
          </p:cNvPicPr>
          <p:nvPr/>
        </p:nvPicPr>
        <p:blipFill>
          <a:blip r:embed="rId12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099495" y="809975"/>
            <a:ext cx="642256" cy="769786"/>
          </a:xfrm>
          <a:prstGeom prst="rect">
            <a:avLst/>
          </a:prstGeom>
          <a:noFill/>
          <a:extLst/>
        </p:spPr>
      </p:pic>
      <p:pic>
        <p:nvPicPr>
          <p:cNvPr id="1270" name="Picture 103"/>
          <p:cNvPicPr>
            <a:picLocks noChangeAspect="0" noChangeArrowheads="1"/>
          </p:cNvPicPr>
          <p:nvPr/>
        </p:nvPicPr>
        <p:blipFill>
          <a:blip r:embed="rId12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6233" y="1"/>
            <a:ext cx="995995" cy="471588"/>
          </a:xfrm>
          <a:prstGeom prst="rect">
            <a:avLst/>
          </a:prstGeom>
          <a:noFill/>
          <a:extLst/>
        </p:spPr>
      </p:pic>
      <p:pic>
        <p:nvPicPr>
          <p:cNvPr id="1271" name="Picture 1271"/>
          <p:cNvPicPr>
            <a:picLocks noChangeAspect="0" noChangeArrowheads="1"/>
          </p:cNvPicPr>
          <p:nvPr/>
        </p:nvPicPr>
        <p:blipFill>
          <a:blip r:embed="rId12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69083" y="1995932"/>
            <a:ext cx="2308351" cy="686816"/>
          </a:xfrm>
          <a:prstGeom prst="rect">
            <a:avLst/>
          </a:prstGeom>
          <a:noFill/>
          <a:extLst/>
        </p:spPr>
      </p:pic>
      <p:pic>
        <p:nvPicPr>
          <p:cNvPr id="1272" name="Picture 1272"/>
          <p:cNvPicPr>
            <a:picLocks noChangeAspect="0" noChangeArrowheads="1"/>
          </p:cNvPicPr>
          <p:nvPr/>
        </p:nvPicPr>
        <p:blipFill>
          <a:blip r:embed="rId12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69083" y="2078229"/>
            <a:ext cx="909319" cy="598423"/>
          </a:xfrm>
          <a:prstGeom prst="rect">
            <a:avLst/>
          </a:prstGeom>
          <a:noFill/>
          <a:extLst/>
        </p:spPr>
      </p:pic>
      <p:sp>
        <p:nvSpPr>
          <p:cNvPr id="1273" name="Freeform 1273"/>
          <p:cNvSpPr/>
          <p:nvPr/>
        </p:nvSpPr>
        <p:spPr>
          <a:xfrm rot="0" flipH="0" flipV="0">
            <a:off x="2143856" y="2049909"/>
            <a:ext cx="2160001" cy="540000"/>
          </a:xfrm>
          <a:custGeom>
            <a:pathLst>
              <a:path w="2160001" h="540000">
                <a:moveTo>
                  <a:pt x="0" y="90002"/>
                </a:moveTo>
                <a:cubicBezTo>
                  <a:pt x="0" y="40296"/>
                  <a:pt x="40296" y="0"/>
                  <a:pt x="90002" y="0"/>
                </a:cubicBezTo>
                <a:lnTo>
                  <a:pt x="2069998" y="0"/>
                </a:lnTo>
                <a:cubicBezTo>
                  <a:pt x="2119705" y="0"/>
                  <a:pt x="2160001" y="40296"/>
                  <a:pt x="2160001" y="90002"/>
                </a:cubicBezTo>
                <a:lnTo>
                  <a:pt x="2160001" y="449997"/>
                </a:lnTo>
                <a:cubicBezTo>
                  <a:pt x="2160001" y="499705"/>
                  <a:pt x="2119705" y="540000"/>
                  <a:pt x="2069998" y="540000"/>
                </a:cubicBezTo>
                <a:lnTo>
                  <a:pt x="90002" y="540000"/>
                </a:lnTo>
                <a:cubicBezTo>
                  <a:pt x="40296" y="540000"/>
                  <a:pt x="0" y="499705"/>
                  <a:pt x="0" y="449997"/>
                </a:cubicBezTo>
                <a:close/>
                <a:moveTo>
                  <a:pt x="2574233" y="4808091"/>
                </a:moveTo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4" name="Freeform 1274"/>
          <p:cNvSpPr/>
          <p:nvPr/>
        </p:nvSpPr>
        <p:spPr>
          <a:xfrm rot="0" flipH="0" flipV="1">
            <a:off x="2143856" y="2049909"/>
            <a:ext cx="2160000" cy="540000"/>
          </a:xfrm>
          <a:custGeom>
            <a:pathLst>
              <a:path w="2160000" h="540000">
                <a:moveTo>
                  <a:pt x="0" y="449997"/>
                </a:moveTo>
                <a:cubicBezTo>
                  <a:pt x="0" y="499704"/>
                  <a:pt x="40295" y="540000"/>
                  <a:pt x="90002" y="540000"/>
                </a:cubicBezTo>
                <a:lnTo>
                  <a:pt x="2069998" y="540000"/>
                </a:lnTo>
                <a:cubicBezTo>
                  <a:pt x="2119705" y="540000"/>
                  <a:pt x="2160000" y="499704"/>
                  <a:pt x="2160000" y="449997"/>
                </a:cubicBezTo>
                <a:lnTo>
                  <a:pt x="2160000" y="90002"/>
                </a:lnTo>
                <a:cubicBezTo>
                  <a:pt x="2160000" y="40295"/>
                  <a:pt x="2119705" y="0"/>
                  <a:pt x="2069998" y="0"/>
                </a:cubicBezTo>
                <a:lnTo>
                  <a:pt x="90002" y="0"/>
                </a:lnTo>
                <a:cubicBezTo>
                  <a:pt x="40295" y="0"/>
                  <a:pt x="0" y="40295"/>
                  <a:pt x="0" y="90002"/>
                </a:cubicBezTo>
                <a:close/>
                <a:moveTo>
                  <a:pt x="90002" y="540000"/>
                </a:moveTo>
              </a:path>
            </a:pathLst>
          </a:custGeom>
          <a:noFill/>
          <a:ln w="38100" cap="flat" cmpd="sng">
            <a:solidFill>
              <a:srgbClr val="AFABAB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75" name="Picture 1275"/>
          <p:cNvPicPr>
            <a:picLocks noChangeAspect="0" noChangeArrowheads="1"/>
          </p:cNvPicPr>
          <p:nvPr/>
        </p:nvPicPr>
        <p:blipFill>
          <a:blip r:embed="rId12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69083" y="2904236"/>
            <a:ext cx="2308351" cy="683767"/>
          </a:xfrm>
          <a:prstGeom prst="rect">
            <a:avLst/>
          </a:prstGeom>
          <a:noFill/>
          <a:extLst/>
        </p:spPr>
      </p:pic>
      <p:pic>
        <p:nvPicPr>
          <p:cNvPr id="1276" name="Picture 1276"/>
          <p:cNvPicPr>
            <a:picLocks noChangeAspect="0" noChangeArrowheads="1"/>
          </p:cNvPicPr>
          <p:nvPr/>
        </p:nvPicPr>
        <p:blipFill>
          <a:blip r:embed="rId12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69083" y="2983485"/>
            <a:ext cx="1268983" cy="598423"/>
          </a:xfrm>
          <a:prstGeom prst="rect">
            <a:avLst/>
          </a:prstGeom>
          <a:noFill/>
          <a:extLst/>
        </p:spPr>
      </p:pic>
      <p:sp>
        <p:nvSpPr>
          <p:cNvPr id="1277" name="Freeform 1277"/>
          <p:cNvSpPr/>
          <p:nvPr/>
        </p:nvSpPr>
        <p:spPr>
          <a:xfrm rot="0" flipH="0" flipV="0">
            <a:off x="2143856" y="2956238"/>
            <a:ext cx="2160001" cy="540000"/>
          </a:xfrm>
          <a:custGeom>
            <a:pathLst>
              <a:path w="2160001" h="540000">
                <a:moveTo>
                  <a:pt x="0" y="90002"/>
                </a:moveTo>
                <a:cubicBezTo>
                  <a:pt x="0" y="40296"/>
                  <a:pt x="40296" y="0"/>
                  <a:pt x="90002" y="0"/>
                </a:cubicBezTo>
                <a:lnTo>
                  <a:pt x="2069998" y="0"/>
                </a:lnTo>
                <a:cubicBezTo>
                  <a:pt x="2119705" y="0"/>
                  <a:pt x="2160001" y="40296"/>
                  <a:pt x="2160001" y="90002"/>
                </a:cubicBezTo>
                <a:lnTo>
                  <a:pt x="2160001" y="449998"/>
                </a:lnTo>
                <a:cubicBezTo>
                  <a:pt x="2160001" y="499705"/>
                  <a:pt x="2119705" y="540000"/>
                  <a:pt x="2069998" y="540000"/>
                </a:cubicBezTo>
                <a:lnTo>
                  <a:pt x="90002" y="540000"/>
                </a:lnTo>
                <a:cubicBezTo>
                  <a:pt x="40296" y="540000"/>
                  <a:pt x="0" y="499705"/>
                  <a:pt x="0" y="449998"/>
                </a:cubicBezTo>
                <a:close/>
                <a:moveTo>
                  <a:pt x="1667904" y="3901762"/>
                </a:moveTo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8" name="Freeform 1278"/>
          <p:cNvSpPr/>
          <p:nvPr/>
        </p:nvSpPr>
        <p:spPr>
          <a:xfrm rot="0" flipH="0" flipV="1">
            <a:off x="2143856" y="2956238"/>
            <a:ext cx="2160000" cy="540000"/>
          </a:xfrm>
          <a:custGeom>
            <a:pathLst>
              <a:path w="2160000" h="540000">
                <a:moveTo>
                  <a:pt x="0" y="449997"/>
                </a:moveTo>
                <a:cubicBezTo>
                  <a:pt x="0" y="499704"/>
                  <a:pt x="40295" y="540000"/>
                  <a:pt x="90002" y="540000"/>
                </a:cubicBezTo>
                <a:lnTo>
                  <a:pt x="2069998" y="540000"/>
                </a:lnTo>
                <a:cubicBezTo>
                  <a:pt x="2119705" y="540000"/>
                  <a:pt x="2160000" y="499704"/>
                  <a:pt x="2160000" y="449997"/>
                </a:cubicBezTo>
                <a:lnTo>
                  <a:pt x="2160000" y="90002"/>
                </a:lnTo>
                <a:cubicBezTo>
                  <a:pt x="2160000" y="40295"/>
                  <a:pt x="2119705" y="0"/>
                  <a:pt x="2069998" y="0"/>
                </a:cubicBezTo>
                <a:lnTo>
                  <a:pt x="90002" y="0"/>
                </a:lnTo>
                <a:cubicBezTo>
                  <a:pt x="40295" y="0"/>
                  <a:pt x="0" y="40295"/>
                  <a:pt x="0" y="90002"/>
                </a:cubicBezTo>
                <a:close/>
                <a:moveTo>
                  <a:pt x="90002" y="540000"/>
                </a:moveTo>
              </a:path>
            </a:pathLst>
          </a:custGeom>
          <a:noFill/>
          <a:ln w="38100" cap="flat" cmpd="sng">
            <a:solidFill>
              <a:srgbClr val="AFABAB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79" name="Picture 1279"/>
          <p:cNvPicPr>
            <a:picLocks noChangeAspect="0" noChangeArrowheads="1"/>
          </p:cNvPicPr>
          <p:nvPr/>
        </p:nvPicPr>
        <p:blipFill>
          <a:blip r:embed="rId12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69083" y="3824733"/>
            <a:ext cx="2308351" cy="686816"/>
          </a:xfrm>
          <a:prstGeom prst="rect">
            <a:avLst/>
          </a:prstGeom>
          <a:noFill/>
          <a:extLst/>
        </p:spPr>
      </p:pic>
      <p:pic>
        <p:nvPicPr>
          <p:cNvPr id="1280" name="Picture 1280"/>
          <p:cNvPicPr>
            <a:picLocks noChangeAspect="0" noChangeArrowheads="1"/>
          </p:cNvPicPr>
          <p:nvPr/>
        </p:nvPicPr>
        <p:blipFill>
          <a:blip r:embed="rId12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69083" y="3907028"/>
            <a:ext cx="1564639" cy="598423"/>
          </a:xfrm>
          <a:prstGeom prst="rect">
            <a:avLst/>
          </a:prstGeom>
          <a:noFill/>
          <a:extLst/>
        </p:spPr>
      </p:pic>
      <p:sp>
        <p:nvSpPr>
          <p:cNvPr id="1281" name="Freeform 1281"/>
          <p:cNvSpPr/>
          <p:nvPr/>
        </p:nvSpPr>
        <p:spPr>
          <a:xfrm rot="0" flipH="0" flipV="0">
            <a:off x="2143856" y="3879501"/>
            <a:ext cx="2160001" cy="540000"/>
          </a:xfrm>
          <a:custGeom>
            <a:pathLst>
              <a:path w="2160001" h="540000">
                <a:moveTo>
                  <a:pt x="0" y="90003"/>
                </a:moveTo>
                <a:cubicBezTo>
                  <a:pt x="0" y="40296"/>
                  <a:pt x="40296" y="0"/>
                  <a:pt x="90002" y="0"/>
                </a:cubicBezTo>
                <a:lnTo>
                  <a:pt x="2069998" y="0"/>
                </a:lnTo>
                <a:cubicBezTo>
                  <a:pt x="2119705" y="0"/>
                  <a:pt x="2160001" y="40296"/>
                  <a:pt x="2160001" y="90003"/>
                </a:cubicBezTo>
                <a:lnTo>
                  <a:pt x="2160001" y="449998"/>
                </a:lnTo>
                <a:cubicBezTo>
                  <a:pt x="2160001" y="499705"/>
                  <a:pt x="2119705" y="540000"/>
                  <a:pt x="2069998" y="540000"/>
                </a:cubicBezTo>
                <a:lnTo>
                  <a:pt x="90002" y="540000"/>
                </a:lnTo>
                <a:cubicBezTo>
                  <a:pt x="40296" y="540000"/>
                  <a:pt x="0" y="499705"/>
                  <a:pt x="0" y="449998"/>
                </a:cubicBezTo>
                <a:close/>
                <a:moveTo>
                  <a:pt x="744640" y="2978499"/>
                </a:moveTo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2" name="Freeform 1282"/>
          <p:cNvSpPr/>
          <p:nvPr/>
        </p:nvSpPr>
        <p:spPr>
          <a:xfrm rot="0" flipH="0" flipV="1">
            <a:off x="2143856" y="3879501"/>
            <a:ext cx="2160000" cy="540000"/>
          </a:xfrm>
          <a:custGeom>
            <a:pathLst>
              <a:path w="2160000" h="540000">
                <a:moveTo>
                  <a:pt x="0" y="449997"/>
                </a:moveTo>
                <a:cubicBezTo>
                  <a:pt x="0" y="499704"/>
                  <a:pt x="40295" y="540000"/>
                  <a:pt x="90002" y="540000"/>
                </a:cubicBezTo>
                <a:lnTo>
                  <a:pt x="2069998" y="540000"/>
                </a:lnTo>
                <a:cubicBezTo>
                  <a:pt x="2119705" y="540000"/>
                  <a:pt x="2160000" y="499704"/>
                  <a:pt x="2160000" y="449997"/>
                </a:cubicBezTo>
                <a:lnTo>
                  <a:pt x="2160000" y="90002"/>
                </a:lnTo>
                <a:cubicBezTo>
                  <a:pt x="2160000" y="40295"/>
                  <a:pt x="2119705" y="0"/>
                  <a:pt x="2069998" y="0"/>
                </a:cubicBezTo>
                <a:lnTo>
                  <a:pt x="90002" y="0"/>
                </a:lnTo>
                <a:cubicBezTo>
                  <a:pt x="40295" y="0"/>
                  <a:pt x="0" y="40295"/>
                  <a:pt x="0" y="90002"/>
                </a:cubicBezTo>
                <a:close/>
                <a:moveTo>
                  <a:pt x="90002" y="540000"/>
                </a:moveTo>
              </a:path>
            </a:pathLst>
          </a:custGeom>
          <a:noFill/>
          <a:ln w="38100" cap="flat" cmpd="sng">
            <a:solidFill>
              <a:srgbClr val="AFABAB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83" name="Picture 1283"/>
          <p:cNvPicPr>
            <a:picLocks noChangeAspect="0" noChangeArrowheads="1"/>
          </p:cNvPicPr>
          <p:nvPr/>
        </p:nvPicPr>
        <p:blipFill>
          <a:blip r:embed="rId12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69083" y="4726940"/>
            <a:ext cx="2308351" cy="686816"/>
          </a:xfrm>
          <a:prstGeom prst="rect">
            <a:avLst/>
          </a:prstGeom>
          <a:noFill/>
          <a:extLst/>
        </p:spPr>
      </p:pic>
      <p:pic>
        <p:nvPicPr>
          <p:cNvPr id="1284" name="Picture 1284"/>
          <p:cNvPicPr>
            <a:picLocks noChangeAspect="0" noChangeArrowheads="1"/>
          </p:cNvPicPr>
          <p:nvPr/>
        </p:nvPicPr>
        <p:blipFill>
          <a:blip r:embed="rId12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87372" y="4809237"/>
            <a:ext cx="1912111" cy="598423"/>
          </a:xfrm>
          <a:prstGeom prst="rect">
            <a:avLst/>
          </a:prstGeom>
          <a:noFill/>
          <a:extLst/>
        </p:spPr>
      </p:pic>
      <p:sp>
        <p:nvSpPr>
          <p:cNvPr id="1285" name="Freeform 1285"/>
          <p:cNvSpPr/>
          <p:nvPr/>
        </p:nvSpPr>
        <p:spPr>
          <a:xfrm rot="0" flipH="0" flipV="0">
            <a:off x="2143856" y="4777365"/>
            <a:ext cx="2160001" cy="540000"/>
          </a:xfrm>
          <a:custGeom>
            <a:pathLst>
              <a:path w="2160001" h="540000">
                <a:moveTo>
                  <a:pt x="0" y="90002"/>
                </a:moveTo>
                <a:cubicBezTo>
                  <a:pt x="0" y="40294"/>
                  <a:pt x="40296" y="0"/>
                  <a:pt x="90002" y="0"/>
                </a:cubicBezTo>
                <a:lnTo>
                  <a:pt x="2069998" y="0"/>
                </a:lnTo>
                <a:cubicBezTo>
                  <a:pt x="2119705" y="0"/>
                  <a:pt x="2160001" y="40294"/>
                  <a:pt x="2160001" y="90002"/>
                </a:cubicBezTo>
                <a:lnTo>
                  <a:pt x="2160001" y="449997"/>
                </a:lnTo>
                <a:cubicBezTo>
                  <a:pt x="2160001" y="499704"/>
                  <a:pt x="2119705" y="540000"/>
                  <a:pt x="2069998" y="540000"/>
                </a:cubicBezTo>
                <a:lnTo>
                  <a:pt x="90002" y="540000"/>
                </a:lnTo>
                <a:cubicBezTo>
                  <a:pt x="40296" y="540000"/>
                  <a:pt x="0" y="499704"/>
                  <a:pt x="0" y="449997"/>
                </a:cubicBezTo>
                <a:close/>
                <a:moveTo>
                  <a:pt x="-153223" y="2080635"/>
                </a:moveTo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6" name="Freeform 1286"/>
          <p:cNvSpPr/>
          <p:nvPr/>
        </p:nvSpPr>
        <p:spPr>
          <a:xfrm rot="0" flipH="0" flipV="1">
            <a:off x="2143856" y="4777365"/>
            <a:ext cx="2160000" cy="540000"/>
          </a:xfrm>
          <a:custGeom>
            <a:pathLst>
              <a:path w="2160000" h="540000">
                <a:moveTo>
                  <a:pt x="0" y="449997"/>
                </a:moveTo>
                <a:cubicBezTo>
                  <a:pt x="0" y="499704"/>
                  <a:pt x="40295" y="540000"/>
                  <a:pt x="90002" y="540000"/>
                </a:cubicBezTo>
                <a:lnTo>
                  <a:pt x="2069998" y="540000"/>
                </a:lnTo>
                <a:cubicBezTo>
                  <a:pt x="2119705" y="540000"/>
                  <a:pt x="2160000" y="499704"/>
                  <a:pt x="2160000" y="449997"/>
                </a:cubicBezTo>
                <a:lnTo>
                  <a:pt x="2160000" y="90002"/>
                </a:lnTo>
                <a:cubicBezTo>
                  <a:pt x="2160000" y="40295"/>
                  <a:pt x="2119705" y="0"/>
                  <a:pt x="2069998" y="0"/>
                </a:cubicBezTo>
                <a:lnTo>
                  <a:pt x="90002" y="0"/>
                </a:lnTo>
                <a:cubicBezTo>
                  <a:pt x="40295" y="0"/>
                  <a:pt x="0" y="40295"/>
                  <a:pt x="0" y="90002"/>
                </a:cubicBezTo>
                <a:close/>
                <a:moveTo>
                  <a:pt x="90002" y="540000"/>
                </a:moveTo>
              </a:path>
            </a:pathLst>
          </a:custGeom>
          <a:noFill/>
          <a:ln w="38100" cap="flat" cmpd="sng">
            <a:solidFill>
              <a:srgbClr val="7030A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87" name="Picture 1287"/>
          <p:cNvPicPr>
            <a:picLocks noChangeAspect="0" noChangeArrowheads="1"/>
          </p:cNvPicPr>
          <p:nvPr/>
        </p:nvPicPr>
        <p:blipFill>
          <a:blip r:embed="rId12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867655" y="4154424"/>
            <a:ext cx="4937759" cy="109728"/>
          </a:xfrm>
          <a:prstGeom prst="rect">
            <a:avLst/>
          </a:prstGeom>
          <a:noFill/>
          <a:extLst/>
        </p:spPr>
      </p:pic>
      <p:sp>
        <p:nvSpPr>
          <p:cNvPr id="1288" name="Freeform 1288"/>
          <p:cNvSpPr/>
          <p:nvPr/>
        </p:nvSpPr>
        <p:spPr>
          <a:xfrm rot="0" flipH="0" flipV="1">
            <a:off x="4909317" y="4188543"/>
            <a:ext cx="4841429" cy="1"/>
          </a:xfrm>
          <a:custGeom>
            <a:pathLst>
              <a:path w="4841429" h="1">
                <a:moveTo>
                  <a:pt x="0" y="1"/>
                </a:moveTo>
                <a:lnTo>
                  <a:pt x="4841429" y="0"/>
                </a:lnTo>
              </a:path>
            </a:pathLst>
          </a:custGeom>
          <a:noFill/>
          <a:ln w="254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89" name="Picture 747"/>
          <p:cNvPicPr>
            <a:picLocks noChangeAspect="0" noChangeArrowheads="1"/>
          </p:cNvPicPr>
          <p:nvPr/>
        </p:nvPicPr>
        <p:blipFill>
          <a:blip r:embed="rId12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536034" y="3899705"/>
            <a:ext cx="429422" cy="655854"/>
          </a:xfrm>
          <a:prstGeom prst="rect">
            <a:avLst/>
          </a:prstGeom>
          <a:noFill/>
          <a:extLst/>
        </p:spPr>
      </p:pic>
      <p:pic>
        <p:nvPicPr>
          <p:cNvPr id="1290" name="Picture 292"/>
          <p:cNvPicPr>
            <a:picLocks noChangeAspect="0" noChangeArrowheads="1"/>
          </p:cNvPicPr>
          <p:nvPr/>
        </p:nvPicPr>
        <p:blipFill>
          <a:blip r:embed="rId12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628828" y="3899706"/>
            <a:ext cx="560978" cy="624374"/>
          </a:xfrm>
          <a:prstGeom prst="rect">
            <a:avLst/>
          </a:prstGeom>
          <a:noFill/>
          <a:extLst/>
        </p:spPr>
      </p:pic>
      <p:pic>
        <p:nvPicPr>
          <p:cNvPr id="1291" name="Picture 1291"/>
          <p:cNvPicPr>
            <a:picLocks noChangeAspect="0" noChangeArrowheads="1"/>
          </p:cNvPicPr>
          <p:nvPr/>
        </p:nvPicPr>
        <p:blipFill>
          <a:blip r:embed="rId12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449823" y="5111497"/>
            <a:ext cx="3980688" cy="338327"/>
          </a:xfrm>
          <a:prstGeom prst="rect">
            <a:avLst/>
          </a:prstGeom>
          <a:noFill/>
          <a:extLst/>
        </p:spPr>
      </p:pic>
      <p:pic>
        <p:nvPicPr>
          <p:cNvPr id="1292" name="Picture 1292"/>
          <p:cNvPicPr>
            <a:picLocks noChangeAspect="0" noChangeArrowheads="1"/>
          </p:cNvPicPr>
          <p:nvPr/>
        </p:nvPicPr>
        <p:blipFill>
          <a:blip r:embed="rId12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477249" y="5182982"/>
            <a:ext cx="3797277" cy="153992"/>
          </a:xfrm>
          <a:prstGeom prst="rect">
            <a:avLst/>
          </a:prstGeom>
          <a:noFill/>
          <a:extLst/>
        </p:spPr>
      </p:pic>
      <p:pic>
        <p:nvPicPr>
          <p:cNvPr id="1293" name="Picture 1293"/>
          <p:cNvPicPr>
            <a:picLocks noChangeAspect="0" noChangeArrowheads="1"/>
          </p:cNvPicPr>
          <p:nvPr/>
        </p:nvPicPr>
        <p:blipFill>
          <a:blip r:embed="rId12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294376" y="5623560"/>
            <a:ext cx="4035552" cy="338327"/>
          </a:xfrm>
          <a:prstGeom prst="rect">
            <a:avLst/>
          </a:prstGeom>
          <a:noFill/>
          <a:extLst/>
        </p:spPr>
      </p:pic>
      <p:pic>
        <p:nvPicPr>
          <p:cNvPr id="1294" name="Picture 1294"/>
          <p:cNvPicPr>
            <a:picLocks noChangeAspect="0" noChangeArrowheads="1"/>
          </p:cNvPicPr>
          <p:nvPr/>
        </p:nvPicPr>
        <p:blipFill>
          <a:blip r:embed="rId12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449035" y="5695229"/>
            <a:ext cx="3853572" cy="153992"/>
          </a:xfrm>
          <a:prstGeom prst="rect">
            <a:avLst/>
          </a:prstGeom>
          <a:noFill/>
          <a:extLst/>
        </p:spPr>
      </p:pic>
      <p:pic>
        <p:nvPicPr>
          <p:cNvPr id="1295" name="Picture 1295"/>
          <p:cNvPicPr>
            <a:picLocks noChangeAspect="0" noChangeArrowheads="1"/>
          </p:cNvPicPr>
          <p:nvPr/>
        </p:nvPicPr>
        <p:blipFill>
          <a:blip r:embed="rId12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321808" y="4584193"/>
            <a:ext cx="4108703" cy="338327"/>
          </a:xfrm>
          <a:prstGeom prst="rect">
            <a:avLst/>
          </a:prstGeom>
          <a:noFill/>
          <a:extLst/>
        </p:spPr>
      </p:pic>
      <p:pic>
        <p:nvPicPr>
          <p:cNvPr id="1296" name="Picture 1296"/>
          <p:cNvPicPr>
            <a:picLocks noChangeAspect="0" noChangeArrowheads="1"/>
          </p:cNvPicPr>
          <p:nvPr/>
        </p:nvPicPr>
        <p:blipFill>
          <a:blip r:embed="rId12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477183" y="4655686"/>
            <a:ext cx="3797343" cy="153992"/>
          </a:xfrm>
          <a:prstGeom prst="rect">
            <a:avLst/>
          </a:prstGeom>
          <a:noFill/>
          <a:extLst/>
        </p:spPr>
      </p:pic>
      <p:pic>
        <p:nvPicPr>
          <p:cNvPr id="1297" name="Picture 1297"/>
          <p:cNvPicPr>
            <a:picLocks noChangeAspect="0" noChangeArrowheads="1"/>
          </p:cNvPicPr>
          <p:nvPr/>
        </p:nvPicPr>
        <p:blipFill>
          <a:blip r:embed="rId12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449823" y="6163056"/>
            <a:ext cx="3980688" cy="338327"/>
          </a:xfrm>
          <a:prstGeom prst="rect">
            <a:avLst/>
          </a:prstGeom>
          <a:noFill/>
          <a:extLst/>
        </p:spPr>
      </p:pic>
      <p:pic>
        <p:nvPicPr>
          <p:cNvPr id="1298" name="Picture 1298"/>
          <p:cNvPicPr>
            <a:picLocks noChangeAspect="0" noChangeArrowheads="1"/>
          </p:cNvPicPr>
          <p:nvPr/>
        </p:nvPicPr>
        <p:blipFill>
          <a:blip r:embed="rId12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477249" y="6235567"/>
            <a:ext cx="3797277" cy="153992"/>
          </a:xfrm>
          <a:prstGeom prst="rect">
            <a:avLst/>
          </a:prstGeom>
          <a:noFill/>
          <a:extLst/>
        </p:spPr>
      </p:pic>
      <p:sp>
        <p:nvSpPr>
          <p:cNvPr id="1299" name="Rectangle 1299"/>
          <p:cNvSpPr/>
          <p:nvPr/>
        </p:nvSpPr>
        <p:spPr>
          <a:xfrm rot="0" flipH="0" flipV="0">
            <a:off x="597673" y="896113"/>
            <a:ext cx="9538132" cy="5958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000" baseline="0" b="1" i="0" dirty="0" spc="0">
                <a:solidFill>
                  <a:srgbClr val="000000"/>
                </a:solidFill>
                <a:latin typeface="Arial" pitchFamily="0" charset="1"/>
              </a:rPr>
              <a:t>SSH </a:t>
            </a:r>
            <a:r>
              <a:rPr lang="en-US" sz="4000" baseline="0" b="1" i="0" dirty="0" spc="1144">
                <a:solidFill>
                  <a:srgbClr val="000000"/>
                </a:solidFill>
                <a:latin typeface="Arial" pitchFamily="0" charset="1"/>
              </a:rPr>
              <a:t>–</a:t>
            </a:r>
            <a:r>
              <a:rPr lang="en-US" sz="4000" baseline="0" b="1" i="0" dirty="0" spc="0">
                <a:solidFill>
                  <a:srgbClr val="000000"/>
                </a:solidFill>
                <a:latin typeface="Arial" pitchFamily="0" charset="1"/>
              </a:rPr>
              <a:t>Autentificare prin cheie privat</a:t>
            </a:r>
            <a:r>
              <a:rPr lang="en-US" sz="4000" baseline="0" b="1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</a:p>
        </p:txBody>
      </p:sp>
      <p:sp>
        <p:nvSpPr>
          <p:cNvPr id="1300" name="Rectangle 1300"/>
          <p:cNvSpPr/>
          <p:nvPr/>
        </p:nvSpPr>
        <p:spPr>
          <a:xfrm rot="0" flipH="0" flipV="0">
            <a:off x="597673" y="6444997"/>
            <a:ext cx="11048220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899889" algn="l"/>
              </a:tabLst>
            </a:pPr>
            <a:r>
              <a:rPr lang="en-US" sz="1200" baseline="0" b="0" i="0" dirty="0" spc="0">
                <a:solidFill>
                  <a:srgbClr val="898989"/>
                </a:solidFill>
                <a:latin typeface="Arial" pitchFamily="0" charset="1"/>
              </a:rPr>
              <a:t>11/8/23	51</a:t>
            </a:r>
          </a:p>
        </p:txBody>
      </p:sp>
      <p:sp>
        <p:nvSpPr>
          <p:cNvPr id="1301" name="Rectangle 1301"/>
          <p:cNvSpPr/>
          <p:nvPr/>
        </p:nvSpPr>
        <p:spPr>
          <a:xfrm rot="0" flipH="0" flipV="0">
            <a:off x="4456243" y="2023873"/>
            <a:ext cx="5855422" cy="180532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aseline="0" b="0" i="0" dirty="0" spc="96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Pasul 4:</a:t>
            </a:r>
          </a:p>
          <a:p>
            <a:pPr marL="457200">
              <a:lnSpc>
                <a:spcPts val="3120"/>
              </a:lnSpc>
            </a:pPr>
            <a:r>
              <a:rPr lang="en-US" sz="2400" baseline="0" b="0" i="0" dirty="0" spc="96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Clientul cripteaz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 challenge-u</a:t>
            </a:r>
            <a:r>
              <a:rPr lang="en-US" sz="2400" baseline="0" b="0" i="0" dirty="0" spc="815">
                <a:solidFill>
                  <a:srgbClr val="000000"/>
                </a:solidFill>
                <a:latin typeface="Arial" pitchFamily="0" charset="1"/>
              </a:rPr>
              <a:t>l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cu </a:t>
            </a:r>
          </a:p>
          <a:p>
            <a:pPr marL="685800">
              <a:lnSpc>
                <a:spcPts val="2592"/>
              </a:lnSpc>
            </a:pP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cheia sa privat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</a:p>
          <a:p>
            <a:pPr marL="457200">
              <a:lnSpc>
                <a:spcPts val="3095"/>
              </a:lnSpc>
            </a:pPr>
            <a:r>
              <a:rPr lang="en-US" sz="2400" baseline="0" b="0" i="0" dirty="0" spc="96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R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spunsul s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u poart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 numele de </a:t>
            </a:r>
          </a:p>
          <a:p>
            <a:pPr marL="685800">
              <a:lnSpc>
                <a:spcPts val="2591"/>
              </a:lnSpc>
            </a:pPr>
            <a:r>
              <a:rPr lang="en-US" sz="2400" baseline="0" b="1" i="0" dirty="0" spc="0">
                <a:solidFill>
                  <a:srgbClr val="000000"/>
                </a:solidFill>
                <a:latin typeface="Arial" pitchFamily="0" charset="1"/>
              </a:rPr>
              <a:t>authenticator</a:t>
            </a:r>
          </a:p>
        </p:txBody>
      </p:sp>
      <p:sp>
        <p:nvSpPr>
          <p:cNvPr id="1302" name="Rectangle 1302"/>
          <p:cNvSpPr/>
          <p:nvPr/>
        </p:nvSpPr>
        <p:spPr>
          <a:xfrm rot="0" flipH="0" flipV="0">
            <a:off x="2261657" y="2182430"/>
            <a:ext cx="517596" cy="2736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1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.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 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D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H</a:t>
            </a:r>
          </a:p>
        </p:txBody>
      </p:sp>
      <p:sp>
        <p:nvSpPr>
          <p:cNvPr id="1303" name="Rectangle 1303"/>
          <p:cNvSpPr/>
          <p:nvPr/>
        </p:nvSpPr>
        <p:spPr>
          <a:xfrm rot="0" flipH="0" flipV="0">
            <a:off x="2261657" y="3087686"/>
            <a:ext cx="876315" cy="2736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2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.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 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C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r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r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</a:t>
            </a:r>
          </a:p>
        </p:txBody>
      </p:sp>
      <p:sp>
        <p:nvSpPr>
          <p:cNvPr id="1304" name="Rectangle 1304"/>
          <p:cNvSpPr/>
          <p:nvPr/>
        </p:nvSpPr>
        <p:spPr>
          <a:xfrm rot="0" flipH="0" flipV="0">
            <a:off x="2261657" y="4011230"/>
            <a:ext cx="1173548" cy="2736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3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.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 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C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h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a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ll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n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g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</a:t>
            </a:r>
          </a:p>
        </p:txBody>
      </p:sp>
      <p:sp>
        <p:nvSpPr>
          <p:cNvPr id="1305" name="Rectangle 1305"/>
          <p:cNvSpPr/>
          <p:nvPr/>
        </p:nvSpPr>
        <p:spPr>
          <a:xfrm rot="0" flipH="0" flipV="0">
            <a:off x="2261657" y="4910390"/>
            <a:ext cx="6835674" cy="8222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794986" algn="l"/>
              </a:tabLst>
            </a:pP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4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.</a:t>
            </a:r>
            <a:r>
              <a:rPr lang="en-US" sz="1568" baseline="0" b="0" i="0" dirty="0" spc="0">
                <a:ln w="5587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 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A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u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t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h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n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t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i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c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a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t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o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r	</a:t>
            </a:r>
            <a:r>
              <a:rPr lang="en-US" sz="2672" baseline="-20289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C</a:t>
            </a:r>
            <a:r>
              <a:rPr lang="en-US" sz="2672" baseline="-20289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e</a:t>
            </a:r>
            <a:r>
              <a:rPr lang="en-US" sz="2672" baseline="-20289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r</a:t>
            </a:r>
            <a:r>
              <a:rPr lang="en-US" sz="2672" baseline="-20289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e</a:t>
            </a:r>
            <a:r>
              <a:rPr lang="en-US" sz="2672" baseline="-20289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r</a:t>
            </a:r>
            <a:r>
              <a:rPr lang="en-US" sz="2672" baseline="-20289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e</a:t>
            </a:r>
            <a:r>
              <a:rPr lang="en-US" sz="2672" baseline="-20289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 </a:t>
            </a:r>
            <a:r>
              <a:rPr lang="en-US" sz="2672" baseline="-20289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c</a:t>
            </a:r>
            <a:r>
              <a:rPr lang="en-US" sz="2672" baseline="-20289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o</a:t>
            </a:r>
            <a:r>
              <a:rPr lang="en-US" sz="2672" baseline="-20289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n</a:t>
            </a:r>
            <a:r>
              <a:rPr lang="en-US" sz="2672" baseline="-20289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e</a:t>
            </a:r>
            <a:r>
              <a:rPr lang="en-US" sz="2672" baseline="-20289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c</a:t>
            </a:r>
            <a:r>
              <a:rPr lang="en-US" sz="2672" baseline="-20289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t</a:t>
            </a:r>
            <a:r>
              <a:rPr lang="en-US" sz="2672" baseline="-20289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a</a:t>
            </a:r>
            <a:r>
              <a:rPr lang="en-US" sz="2672" baseline="-20289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r</a:t>
            </a:r>
            <a:r>
              <a:rPr lang="en-US" sz="2672" baseline="-20289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e</a:t>
            </a:r>
            <a:r>
              <a:rPr lang="en-US" sz="2672" baseline="-20289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:</a:t>
            </a:r>
            <a:r>
              <a:rPr lang="en-US" sz="2672" baseline="-20289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 </a:t>
            </a:r>
            <a:r>
              <a:rPr lang="en-US" sz="2672" baseline="-20289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u</a:t>
            </a:r>
            <a:r>
              <a:rPr lang="en-US" sz="2672" baseline="-20289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s</a:t>
            </a:r>
            <a:r>
              <a:rPr lang="en-US" sz="2672" baseline="-20289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e</a:t>
            </a:r>
            <a:r>
              <a:rPr lang="en-US" sz="2672" baseline="-20289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r</a:t>
            </a:r>
            <a:r>
              <a:rPr lang="en-US" sz="2672" baseline="-20289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=</a:t>
            </a:r>
            <a:r>
              <a:rPr lang="en-US" sz="2672" baseline="-20289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f</a:t>
            </a:r>
            <a:r>
              <a:rPr lang="en-US" sz="2672" baseline="-20289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oo</a:t>
            </a:r>
          </a:p>
          <a:p>
            <a:pPr marL="3387790">
              <a:lnSpc>
                <a:spcPts val="3960"/>
              </a:lnSpc>
            </a:pP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B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un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.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 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C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r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i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p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t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e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a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z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ă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-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m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i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 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s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t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r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i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n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g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-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u</a:t>
            </a:r>
            <a:r>
              <a:rPr lang="en-US" sz="1764" baseline="0" b="0" i="0" dirty="0" spc="452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l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„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a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s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d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f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g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h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”</a:t>
            </a:r>
          </a:p>
        </p:txBody>
      </p:sp>
      <p:sp>
        <p:nvSpPr>
          <p:cNvPr id="1306" name="Rectangle 1306"/>
          <p:cNvSpPr/>
          <p:nvPr/>
        </p:nvSpPr>
        <p:spPr>
          <a:xfrm rot="0" flipH="0" flipV="0">
            <a:off x="4746853" y="4404422"/>
            <a:ext cx="5468798" cy="4945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934470"/>
            <a:r>
              <a:rPr lang="en-US" sz="1764" baseline="0" b="0" i="0" dirty="0" spc="0">
                <a:ln w="609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Calibri Light" pitchFamily="0" charset="1"/>
              </a:rPr>
              <a:t>D</a:t>
            </a:r>
            <a:r>
              <a:rPr lang="en-US" sz="1764" baseline="0" b="0" i="0" dirty="0" spc="0">
                <a:ln w="609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Calibri Light" pitchFamily="0" charset="1"/>
              </a:rPr>
              <a:t>i</a:t>
            </a:r>
            <a:r>
              <a:rPr lang="en-US" sz="1764" baseline="0" b="0" i="0" dirty="0" spc="0">
                <a:ln w="609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Calibri Light" pitchFamily="0" charset="1"/>
              </a:rPr>
              <a:t>ff</a:t>
            </a:r>
            <a:r>
              <a:rPr lang="en-US" sz="1764" baseline="0" b="0" i="0" dirty="0" spc="0">
                <a:ln w="609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Calibri Light" pitchFamily="0" charset="1"/>
              </a:rPr>
              <a:t>i</a:t>
            </a:r>
            <a:r>
              <a:rPr lang="en-US" sz="1764" baseline="0" b="0" i="0" dirty="0" spc="0">
                <a:ln w="609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Calibri Light" pitchFamily="0" charset="1"/>
              </a:rPr>
              <a:t>e</a:t>
            </a:r>
            <a:r>
              <a:rPr lang="en-US" sz="1764" baseline="0" b="0" i="0" dirty="0" spc="0">
                <a:ln w="609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Calibri Light" pitchFamily="0" charset="1"/>
              </a:rPr>
              <a:t>-</a:t>
            </a:r>
            <a:r>
              <a:rPr lang="en-US" sz="1764" baseline="0" b="0" i="0" dirty="0" spc="0">
                <a:ln w="609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Calibri Light" pitchFamily="0" charset="1"/>
              </a:rPr>
              <a:t>H</a:t>
            </a:r>
            <a:r>
              <a:rPr lang="en-US" sz="1764" baseline="0" b="0" i="0" dirty="0" spc="0">
                <a:ln w="609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Calibri Light" pitchFamily="0" charset="1"/>
              </a:rPr>
              <a:t>e</a:t>
            </a:r>
            <a:r>
              <a:rPr lang="en-US" sz="1764" baseline="0" b="0" i="0" dirty="0" spc="0">
                <a:ln w="609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Calibri Light" pitchFamily="0" charset="1"/>
              </a:rPr>
              <a:t>ll</a:t>
            </a:r>
            <a:r>
              <a:rPr lang="en-US" sz="1764" baseline="0" b="0" i="0" dirty="0" spc="0">
                <a:ln w="609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Calibri Light" pitchFamily="0" charset="1"/>
              </a:rPr>
              <a:t>m</a:t>
            </a:r>
            <a:r>
              <a:rPr lang="en-US" sz="1764" baseline="0" b="0" i="0" dirty="0" spc="0">
                <a:ln w="609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Calibri Light" pitchFamily="0" charset="1"/>
              </a:rPr>
              <a:t>a</a:t>
            </a:r>
            <a:r>
              <a:rPr lang="en-US" sz="1764" baseline="0" b="0" i="0" dirty="0" spc="0">
                <a:ln w="609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Calibri Light" pitchFamily="0" charset="1"/>
              </a:rPr>
              <a:t>n</a:t>
            </a:r>
          </a:p>
          <a:p>
            <a:pPr marL="0">
              <a:lnSpc>
                <a:spcPts val="1739"/>
              </a:lnSpc>
              <a:tabLst>
                <a:tab pos="4841429" algn="l"/>
              </a:tabLst>
            </a:pPr>
            <a:r>
              <a:rPr lang="en-US" sz="1800" baseline="0" b="1" i="0" dirty="0" spc="0">
                <a:solidFill>
                  <a:srgbClr val="7030A0"/>
                </a:solidFill>
                <a:latin typeface="Consolas" pitchFamily="0" charset="1"/>
              </a:rPr>
              <a:t>K = 6	K = 6</a:t>
            </a:r>
          </a:p>
        </p:txBody>
      </p:sp>
      <p:sp>
        <p:nvSpPr>
          <p:cNvPr id="1307" name="Rectangle 1307"/>
          <p:cNvSpPr/>
          <p:nvPr/>
        </p:nvSpPr>
        <p:spPr>
          <a:xfrm rot="0" flipH="0" flipV="0">
            <a:off x="5821693" y="5992430"/>
            <a:ext cx="3103651" cy="2736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64" baseline="0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U</a:t>
            </a:r>
            <a:r>
              <a:rPr lang="en-US" sz="1764" baseline="0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i</a:t>
            </a:r>
            <a:r>
              <a:rPr lang="en-US" sz="1764" baseline="0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t</a:t>
            </a:r>
            <a:r>
              <a:rPr lang="en-US" sz="1764" baseline="0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e</a:t>
            </a:r>
            <a:r>
              <a:rPr lang="en-US" sz="1764" baseline="0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 </a:t>
            </a:r>
            <a:r>
              <a:rPr lang="en-US" sz="1764" baseline="0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s</a:t>
            </a:r>
            <a:r>
              <a:rPr lang="en-US" sz="1764" baseline="0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t</a:t>
            </a:r>
            <a:r>
              <a:rPr lang="en-US" sz="1764" baseline="0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r</a:t>
            </a:r>
            <a:r>
              <a:rPr lang="en-US" sz="1764" baseline="0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i</a:t>
            </a:r>
            <a:r>
              <a:rPr lang="en-US" sz="1764" baseline="0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n</a:t>
            </a:r>
            <a:r>
              <a:rPr lang="en-US" sz="1764" baseline="0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g</a:t>
            </a:r>
            <a:r>
              <a:rPr lang="en-US" sz="1764" baseline="0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-</a:t>
            </a:r>
            <a:r>
              <a:rPr lang="en-US" sz="1764" baseline="0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u</a:t>
            </a:r>
            <a:r>
              <a:rPr lang="en-US" sz="1764" baseline="0" b="0" i="0" dirty="0" spc="452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l</a:t>
            </a:r>
            <a:r>
              <a:rPr lang="en-US" sz="1764" baseline="0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c</a:t>
            </a:r>
            <a:r>
              <a:rPr lang="en-US" sz="1764" baseline="0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r</a:t>
            </a:r>
            <a:r>
              <a:rPr lang="en-US" sz="1764" baseline="0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i</a:t>
            </a:r>
            <a:r>
              <a:rPr lang="en-US" sz="1764" baseline="0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p</a:t>
            </a:r>
            <a:r>
              <a:rPr lang="en-US" sz="1764" baseline="0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t</a:t>
            </a:r>
            <a:r>
              <a:rPr lang="en-US" sz="1764" baseline="0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a</a:t>
            </a:r>
            <a:r>
              <a:rPr lang="en-US" sz="1764" baseline="0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t</a:t>
            </a:r>
            <a:r>
              <a:rPr lang="en-US" sz="1764" baseline="0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:</a:t>
            </a:r>
            <a:r>
              <a:rPr lang="en-US" sz="1764" baseline="0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 </a:t>
            </a:r>
            <a:r>
              <a:rPr lang="en-US" sz="1764" baseline="0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K</a:t>
            </a:r>
            <a:r>
              <a:rPr lang="en-US" sz="1782" baseline="25664" b="0" i="0" dirty="0" spc="0">
                <a:ln w="4571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—</a:t>
            </a:r>
            <a:r>
              <a:rPr lang="en-US" sz="1764" baseline="0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(</a:t>
            </a:r>
            <a:r>
              <a:rPr lang="en-US" sz="1764" baseline="0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a</a:t>
            </a:r>
            <a:r>
              <a:rPr lang="en-US" sz="1764" baseline="0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s</a:t>
            </a:r>
            <a:r>
              <a:rPr lang="en-US" sz="1764" baseline="0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d</a:t>
            </a:r>
            <a:r>
              <a:rPr lang="en-US" sz="1764" baseline="0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f</a:t>
            </a:r>
            <a:r>
              <a:rPr lang="en-US" sz="1764" baseline="0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g</a:t>
            </a:r>
            <a:r>
              <a:rPr lang="en-US" sz="1764" baseline="0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h</a:t>
            </a:r>
            <a:r>
              <a:rPr lang="en-US" sz="1764" baseline="0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)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308" name="Freeform 1308"/>
          <p:cNvSpPr/>
          <p:nvPr/>
        </p:nvSpPr>
        <p:spPr>
          <a:xfrm rot="0" flipH="0" flipV="0">
            <a:off x="0" y="0"/>
            <a:ext cx="12188952" cy="6858000"/>
          </a:xfrm>
          <a:custGeom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9" name="Freeform 1309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10" name="Picture 102"/>
          <p:cNvPicPr>
            <a:picLocks noChangeAspect="0" noChangeArrowheads="1"/>
          </p:cNvPicPr>
          <p:nvPr/>
        </p:nvPicPr>
        <p:blipFill>
          <a:blip r:embed="rId13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099495" y="809975"/>
            <a:ext cx="642256" cy="769786"/>
          </a:xfrm>
          <a:prstGeom prst="rect">
            <a:avLst/>
          </a:prstGeom>
          <a:noFill/>
          <a:extLst/>
        </p:spPr>
      </p:pic>
      <p:pic>
        <p:nvPicPr>
          <p:cNvPr id="1311" name="Picture 103"/>
          <p:cNvPicPr>
            <a:picLocks noChangeAspect="0" noChangeArrowheads="1"/>
          </p:cNvPicPr>
          <p:nvPr/>
        </p:nvPicPr>
        <p:blipFill>
          <a:blip r:embed="rId13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6233" y="1"/>
            <a:ext cx="995995" cy="471588"/>
          </a:xfrm>
          <a:prstGeom prst="rect">
            <a:avLst/>
          </a:prstGeom>
          <a:noFill/>
          <a:extLst/>
        </p:spPr>
      </p:pic>
      <p:sp>
        <p:nvSpPr>
          <p:cNvPr id="1312" name="Freeform 1312"/>
          <p:cNvSpPr/>
          <p:nvPr/>
        </p:nvSpPr>
        <p:spPr>
          <a:xfrm rot="0" flipH="0" flipV="0">
            <a:off x="6764205" y="3116978"/>
            <a:ext cx="1897602" cy="368200"/>
          </a:xfrm>
          <a:custGeom>
            <a:pathLst>
              <a:path w="1897602" h="368200">
                <a:moveTo>
                  <a:pt x="1800864" y="0"/>
                </a:moveTo>
                <a:cubicBezTo>
                  <a:pt x="1831820" y="8136"/>
                  <a:pt x="1855682" y="29219"/>
                  <a:pt x="1872451" y="63251"/>
                </a:cubicBezTo>
                <a:cubicBezTo>
                  <a:pt x="1889219" y="97283"/>
                  <a:pt x="1897602" y="137566"/>
                  <a:pt x="1897602" y="184100"/>
                </a:cubicBezTo>
                <a:cubicBezTo>
                  <a:pt x="1897602" y="230633"/>
                  <a:pt x="1889219" y="270916"/>
                  <a:pt x="1872451" y="304949"/>
                </a:cubicBezTo>
                <a:cubicBezTo>
                  <a:pt x="1855682" y="338981"/>
                  <a:pt x="1831820" y="360064"/>
                  <a:pt x="1800864" y="368200"/>
                </a:cubicBezTo>
                <a:lnTo>
                  <a:pt x="1797144" y="355996"/>
                </a:lnTo>
                <a:cubicBezTo>
                  <a:pt x="1821154" y="346968"/>
                  <a:pt x="1839336" y="327297"/>
                  <a:pt x="1851689" y="296986"/>
                </a:cubicBezTo>
                <a:cubicBezTo>
                  <a:pt x="1864041" y="266674"/>
                  <a:pt x="1870219" y="229095"/>
                  <a:pt x="1870219" y="184249"/>
                </a:cubicBezTo>
                <a:cubicBezTo>
                  <a:pt x="1870219" y="139302"/>
                  <a:pt x="1864041" y="101650"/>
                  <a:pt x="1851689" y="71288"/>
                </a:cubicBezTo>
                <a:cubicBezTo>
                  <a:pt x="1839336" y="40927"/>
                  <a:pt x="1821154" y="21232"/>
                  <a:pt x="1797144" y="12204"/>
                </a:cubicBezTo>
                <a:close/>
                <a:moveTo>
                  <a:pt x="-3023183" y="3741022"/>
                </a:moveTo>
                <a:moveTo>
                  <a:pt x="96739" y="0"/>
                </a:moveTo>
                <a:lnTo>
                  <a:pt x="100459" y="12204"/>
                </a:lnTo>
                <a:cubicBezTo>
                  <a:pt x="76449" y="21232"/>
                  <a:pt x="58266" y="40927"/>
                  <a:pt x="45914" y="71288"/>
                </a:cubicBezTo>
                <a:cubicBezTo>
                  <a:pt x="33561" y="101650"/>
                  <a:pt x="27385" y="139302"/>
                  <a:pt x="27385" y="184249"/>
                </a:cubicBezTo>
                <a:cubicBezTo>
                  <a:pt x="27385" y="229095"/>
                  <a:pt x="33561" y="266674"/>
                  <a:pt x="45914" y="296986"/>
                </a:cubicBezTo>
                <a:cubicBezTo>
                  <a:pt x="58266" y="327297"/>
                  <a:pt x="76449" y="346968"/>
                  <a:pt x="100459" y="355996"/>
                </a:cubicBezTo>
                <a:lnTo>
                  <a:pt x="96739" y="368200"/>
                </a:lnTo>
                <a:cubicBezTo>
                  <a:pt x="65782" y="360064"/>
                  <a:pt x="41920" y="338981"/>
                  <a:pt x="25152" y="304949"/>
                </a:cubicBezTo>
                <a:cubicBezTo>
                  <a:pt x="8384" y="270916"/>
                  <a:pt x="0" y="230633"/>
                  <a:pt x="0" y="184100"/>
                </a:cubicBezTo>
                <a:cubicBezTo>
                  <a:pt x="0" y="137566"/>
                  <a:pt x="8384" y="97283"/>
                  <a:pt x="25152" y="63251"/>
                </a:cubicBezTo>
                <a:cubicBezTo>
                  <a:pt x="41920" y="29219"/>
                  <a:pt x="65782" y="8136"/>
                  <a:pt x="96739" y="0"/>
                </a:cubicBezTo>
                <a:close/>
                <a:moveTo>
                  <a:pt x="-3023183" y="3741022"/>
                </a:move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3" name="Freeform 1313"/>
          <p:cNvSpPr/>
          <p:nvPr/>
        </p:nvSpPr>
        <p:spPr>
          <a:xfrm rot="0" flipH="0" flipV="0">
            <a:off x="7309035" y="3159941"/>
            <a:ext cx="1215862" cy="282327"/>
          </a:xfrm>
          <a:custGeom>
            <a:pathLst>
              <a:path w="1215862" h="282327">
                <a:moveTo>
                  <a:pt x="1125821" y="0"/>
                </a:moveTo>
                <a:cubicBezTo>
                  <a:pt x="1154793" y="7640"/>
                  <a:pt x="1177043" y="24135"/>
                  <a:pt x="1192570" y="49485"/>
                </a:cubicBezTo>
                <a:cubicBezTo>
                  <a:pt x="1208099" y="74836"/>
                  <a:pt x="1215862" y="105420"/>
                  <a:pt x="1215862" y="141238"/>
                </a:cubicBezTo>
                <a:cubicBezTo>
                  <a:pt x="1215862" y="177156"/>
                  <a:pt x="1208123" y="207740"/>
                  <a:pt x="1192646" y="232990"/>
                </a:cubicBezTo>
                <a:cubicBezTo>
                  <a:pt x="1177167" y="258242"/>
                  <a:pt x="1154892" y="274687"/>
                  <a:pt x="1125821" y="282327"/>
                </a:cubicBezTo>
                <a:lnTo>
                  <a:pt x="1122249" y="270868"/>
                </a:lnTo>
                <a:cubicBezTo>
                  <a:pt x="1145169" y="263228"/>
                  <a:pt x="1162210" y="248146"/>
                  <a:pt x="1173372" y="225624"/>
                </a:cubicBezTo>
                <a:cubicBezTo>
                  <a:pt x="1184534" y="203101"/>
                  <a:pt x="1190115" y="174476"/>
                  <a:pt x="1190115" y="139750"/>
                </a:cubicBezTo>
                <a:cubicBezTo>
                  <a:pt x="1190115" y="106214"/>
                  <a:pt x="1184558" y="78359"/>
                  <a:pt x="1173446" y="56183"/>
                </a:cubicBezTo>
                <a:cubicBezTo>
                  <a:pt x="1162333" y="34008"/>
                  <a:pt x="1145120" y="19100"/>
                  <a:pt x="1121803" y="11460"/>
                </a:cubicBezTo>
                <a:close/>
                <a:moveTo>
                  <a:pt x="-3610976" y="3698059"/>
                </a:moveTo>
                <a:moveTo>
                  <a:pt x="90042" y="0"/>
                </a:moveTo>
                <a:lnTo>
                  <a:pt x="94060" y="11460"/>
                </a:lnTo>
                <a:cubicBezTo>
                  <a:pt x="70842" y="19100"/>
                  <a:pt x="53652" y="34008"/>
                  <a:pt x="42490" y="56183"/>
                </a:cubicBezTo>
                <a:cubicBezTo>
                  <a:pt x="31328" y="78359"/>
                  <a:pt x="25748" y="106214"/>
                  <a:pt x="25748" y="139750"/>
                </a:cubicBezTo>
                <a:cubicBezTo>
                  <a:pt x="25748" y="174476"/>
                  <a:pt x="31328" y="203101"/>
                  <a:pt x="42490" y="225624"/>
                </a:cubicBezTo>
                <a:cubicBezTo>
                  <a:pt x="53652" y="248146"/>
                  <a:pt x="70693" y="263228"/>
                  <a:pt x="93613" y="270868"/>
                </a:cubicBezTo>
                <a:lnTo>
                  <a:pt x="90042" y="282327"/>
                </a:lnTo>
                <a:cubicBezTo>
                  <a:pt x="60970" y="274687"/>
                  <a:pt x="38696" y="258242"/>
                  <a:pt x="23217" y="232990"/>
                </a:cubicBezTo>
                <a:cubicBezTo>
                  <a:pt x="7740" y="207740"/>
                  <a:pt x="0" y="177156"/>
                  <a:pt x="0" y="141238"/>
                </a:cubicBezTo>
                <a:cubicBezTo>
                  <a:pt x="0" y="105420"/>
                  <a:pt x="7764" y="74836"/>
                  <a:pt x="23291" y="49485"/>
                </a:cubicBezTo>
                <a:cubicBezTo>
                  <a:pt x="38820" y="24135"/>
                  <a:pt x="61069" y="7640"/>
                  <a:pt x="90042" y="0"/>
                </a:cubicBezTo>
                <a:close/>
                <a:moveTo>
                  <a:pt x="-3610976" y="3698059"/>
                </a:moveTo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14" name="Picture 1314"/>
          <p:cNvPicPr>
            <a:picLocks noChangeAspect="0" noChangeArrowheads="1"/>
          </p:cNvPicPr>
          <p:nvPr/>
        </p:nvPicPr>
        <p:blipFill>
          <a:blip r:embed="rId13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69083" y="1962405"/>
            <a:ext cx="2308351" cy="686815"/>
          </a:xfrm>
          <a:prstGeom prst="rect">
            <a:avLst/>
          </a:prstGeom>
          <a:noFill/>
          <a:extLst/>
        </p:spPr>
      </p:pic>
      <p:pic>
        <p:nvPicPr>
          <p:cNvPr id="1315" name="Picture 1315"/>
          <p:cNvPicPr>
            <a:picLocks noChangeAspect="0" noChangeArrowheads="1"/>
          </p:cNvPicPr>
          <p:nvPr/>
        </p:nvPicPr>
        <p:blipFill>
          <a:blip r:embed="rId13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69083" y="2044700"/>
            <a:ext cx="909319" cy="595376"/>
          </a:xfrm>
          <a:prstGeom prst="rect">
            <a:avLst/>
          </a:prstGeom>
          <a:noFill/>
          <a:extLst/>
        </p:spPr>
      </p:pic>
      <p:sp>
        <p:nvSpPr>
          <p:cNvPr id="1316" name="Freeform 1316"/>
          <p:cNvSpPr/>
          <p:nvPr/>
        </p:nvSpPr>
        <p:spPr>
          <a:xfrm rot="0" flipH="0" flipV="0">
            <a:off x="2143860" y="2015329"/>
            <a:ext cx="2159999" cy="540000"/>
          </a:xfrm>
          <a:custGeom>
            <a:pathLst>
              <a:path w="2159999" h="540000">
                <a:moveTo>
                  <a:pt x="0" y="90003"/>
                </a:moveTo>
                <a:cubicBezTo>
                  <a:pt x="0" y="40296"/>
                  <a:pt x="40294" y="0"/>
                  <a:pt x="90002" y="0"/>
                </a:cubicBezTo>
                <a:lnTo>
                  <a:pt x="2069997" y="0"/>
                </a:lnTo>
                <a:cubicBezTo>
                  <a:pt x="2119704" y="0"/>
                  <a:pt x="2159999" y="40296"/>
                  <a:pt x="2159999" y="90003"/>
                </a:cubicBezTo>
                <a:lnTo>
                  <a:pt x="2159999" y="449998"/>
                </a:lnTo>
                <a:cubicBezTo>
                  <a:pt x="2159999" y="499704"/>
                  <a:pt x="2119704" y="540000"/>
                  <a:pt x="2069997" y="540000"/>
                </a:cubicBezTo>
                <a:lnTo>
                  <a:pt x="90002" y="540000"/>
                </a:lnTo>
                <a:cubicBezTo>
                  <a:pt x="40294" y="540000"/>
                  <a:pt x="0" y="499704"/>
                  <a:pt x="0" y="449998"/>
                </a:cubicBezTo>
                <a:close/>
                <a:moveTo>
                  <a:pt x="2608808" y="4842671"/>
                </a:moveTo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7" name="Freeform 1317"/>
          <p:cNvSpPr/>
          <p:nvPr/>
        </p:nvSpPr>
        <p:spPr>
          <a:xfrm rot="0" flipH="0" flipV="1">
            <a:off x="2143860" y="2015329"/>
            <a:ext cx="2160000" cy="540000"/>
          </a:xfrm>
          <a:custGeom>
            <a:pathLst>
              <a:path w="2160000" h="540000">
                <a:moveTo>
                  <a:pt x="0" y="449997"/>
                </a:moveTo>
                <a:cubicBezTo>
                  <a:pt x="0" y="499704"/>
                  <a:pt x="40295" y="540000"/>
                  <a:pt x="90002" y="540000"/>
                </a:cubicBezTo>
                <a:lnTo>
                  <a:pt x="2069998" y="540000"/>
                </a:lnTo>
                <a:cubicBezTo>
                  <a:pt x="2119705" y="540000"/>
                  <a:pt x="2160000" y="499704"/>
                  <a:pt x="2160000" y="449997"/>
                </a:cubicBezTo>
                <a:lnTo>
                  <a:pt x="2160000" y="90002"/>
                </a:lnTo>
                <a:cubicBezTo>
                  <a:pt x="2160000" y="40295"/>
                  <a:pt x="2119705" y="0"/>
                  <a:pt x="2069998" y="0"/>
                </a:cubicBezTo>
                <a:lnTo>
                  <a:pt x="90002" y="0"/>
                </a:lnTo>
                <a:cubicBezTo>
                  <a:pt x="40295" y="0"/>
                  <a:pt x="0" y="40295"/>
                  <a:pt x="0" y="90002"/>
                </a:cubicBezTo>
                <a:close/>
                <a:moveTo>
                  <a:pt x="90002" y="540000"/>
                </a:moveTo>
              </a:path>
            </a:pathLst>
          </a:custGeom>
          <a:noFill/>
          <a:ln w="38100" cap="flat" cmpd="sng">
            <a:solidFill>
              <a:srgbClr val="AFABAB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18" name="Picture 1318"/>
          <p:cNvPicPr>
            <a:picLocks noChangeAspect="0" noChangeArrowheads="1"/>
          </p:cNvPicPr>
          <p:nvPr/>
        </p:nvPicPr>
        <p:blipFill>
          <a:blip r:embed="rId13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69083" y="2818892"/>
            <a:ext cx="2308351" cy="683767"/>
          </a:xfrm>
          <a:prstGeom prst="rect">
            <a:avLst/>
          </a:prstGeom>
          <a:noFill/>
          <a:extLst/>
        </p:spPr>
      </p:pic>
      <p:pic>
        <p:nvPicPr>
          <p:cNvPr id="1319" name="Picture 1319"/>
          <p:cNvPicPr>
            <a:picLocks noChangeAspect="0" noChangeArrowheads="1"/>
          </p:cNvPicPr>
          <p:nvPr/>
        </p:nvPicPr>
        <p:blipFill>
          <a:blip r:embed="rId13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69083" y="2898141"/>
            <a:ext cx="1268983" cy="598423"/>
          </a:xfrm>
          <a:prstGeom prst="rect">
            <a:avLst/>
          </a:prstGeom>
          <a:noFill/>
          <a:extLst/>
        </p:spPr>
      </p:pic>
      <p:sp>
        <p:nvSpPr>
          <p:cNvPr id="1320" name="Freeform 1320"/>
          <p:cNvSpPr/>
          <p:nvPr/>
        </p:nvSpPr>
        <p:spPr>
          <a:xfrm rot="0" flipH="0" flipV="0">
            <a:off x="2143860" y="2870861"/>
            <a:ext cx="2159999" cy="540000"/>
          </a:xfrm>
          <a:custGeom>
            <a:pathLst>
              <a:path w="2159999" h="540000">
                <a:moveTo>
                  <a:pt x="0" y="90002"/>
                </a:moveTo>
                <a:cubicBezTo>
                  <a:pt x="0" y="40296"/>
                  <a:pt x="40294" y="0"/>
                  <a:pt x="90002" y="0"/>
                </a:cubicBezTo>
                <a:lnTo>
                  <a:pt x="2069997" y="0"/>
                </a:lnTo>
                <a:cubicBezTo>
                  <a:pt x="2119704" y="0"/>
                  <a:pt x="2159999" y="40296"/>
                  <a:pt x="2159999" y="90002"/>
                </a:cubicBezTo>
                <a:lnTo>
                  <a:pt x="2159999" y="449998"/>
                </a:lnTo>
                <a:cubicBezTo>
                  <a:pt x="2159999" y="499705"/>
                  <a:pt x="2119704" y="540000"/>
                  <a:pt x="2069997" y="540000"/>
                </a:cubicBezTo>
                <a:lnTo>
                  <a:pt x="90002" y="540000"/>
                </a:lnTo>
                <a:cubicBezTo>
                  <a:pt x="40294" y="540000"/>
                  <a:pt x="0" y="499705"/>
                  <a:pt x="0" y="449998"/>
                </a:cubicBezTo>
                <a:close/>
                <a:moveTo>
                  <a:pt x="1753277" y="3987139"/>
                </a:moveTo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1" name="Freeform 1321"/>
          <p:cNvSpPr/>
          <p:nvPr/>
        </p:nvSpPr>
        <p:spPr>
          <a:xfrm rot="0" flipH="0" flipV="1">
            <a:off x="2143860" y="2870861"/>
            <a:ext cx="2160000" cy="540000"/>
          </a:xfrm>
          <a:custGeom>
            <a:pathLst>
              <a:path w="2160000" h="540000">
                <a:moveTo>
                  <a:pt x="0" y="449997"/>
                </a:moveTo>
                <a:cubicBezTo>
                  <a:pt x="0" y="499704"/>
                  <a:pt x="40295" y="540000"/>
                  <a:pt x="90002" y="540000"/>
                </a:cubicBezTo>
                <a:lnTo>
                  <a:pt x="2069998" y="540000"/>
                </a:lnTo>
                <a:cubicBezTo>
                  <a:pt x="2119705" y="540000"/>
                  <a:pt x="2160000" y="499704"/>
                  <a:pt x="2160000" y="449997"/>
                </a:cubicBezTo>
                <a:lnTo>
                  <a:pt x="2160000" y="90002"/>
                </a:lnTo>
                <a:cubicBezTo>
                  <a:pt x="2160000" y="40295"/>
                  <a:pt x="2119705" y="0"/>
                  <a:pt x="2069998" y="0"/>
                </a:cubicBezTo>
                <a:lnTo>
                  <a:pt x="90002" y="0"/>
                </a:lnTo>
                <a:cubicBezTo>
                  <a:pt x="40295" y="0"/>
                  <a:pt x="0" y="40295"/>
                  <a:pt x="0" y="90002"/>
                </a:cubicBezTo>
                <a:close/>
                <a:moveTo>
                  <a:pt x="90002" y="540000"/>
                </a:moveTo>
              </a:path>
            </a:pathLst>
          </a:custGeom>
          <a:noFill/>
          <a:ln w="38100" cap="flat" cmpd="sng">
            <a:solidFill>
              <a:srgbClr val="AFABAB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22" name="Picture 1322"/>
          <p:cNvPicPr>
            <a:picLocks noChangeAspect="0" noChangeArrowheads="1"/>
          </p:cNvPicPr>
          <p:nvPr/>
        </p:nvPicPr>
        <p:blipFill>
          <a:blip r:embed="rId13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69083" y="3760724"/>
            <a:ext cx="2308351" cy="686816"/>
          </a:xfrm>
          <a:prstGeom prst="rect">
            <a:avLst/>
          </a:prstGeom>
          <a:noFill/>
          <a:extLst/>
        </p:spPr>
      </p:pic>
      <p:pic>
        <p:nvPicPr>
          <p:cNvPr id="1323" name="Picture 1323"/>
          <p:cNvPicPr>
            <a:picLocks noChangeAspect="0" noChangeArrowheads="1"/>
          </p:cNvPicPr>
          <p:nvPr/>
        </p:nvPicPr>
        <p:blipFill>
          <a:blip r:embed="rId13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69083" y="3843020"/>
            <a:ext cx="1564639" cy="595376"/>
          </a:xfrm>
          <a:prstGeom prst="rect">
            <a:avLst/>
          </a:prstGeom>
          <a:noFill/>
          <a:extLst/>
        </p:spPr>
      </p:pic>
      <p:sp>
        <p:nvSpPr>
          <p:cNvPr id="1324" name="Freeform 1324"/>
          <p:cNvSpPr/>
          <p:nvPr/>
        </p:nvSpPr>
        <p:spPr>
          <a:xfrm rot="0" flipH="0" flipV="0">
            <a:off x="2143860" y="3813644"/>
            <a:ext cx="2159999" cy="540000"/>
          </a:xfrm>
          <a:custGeom>
            <a:pathLst>
              <a:path w="2159999" h="540000">
                <a:moveTo>
                  <a:pt x="0" y="90003"/>
                </a:moveTo>
                <a:cubicBezTo>
                  <a:pt x="0" y="40296"/>
                  <a:pt x="40294" y="0"/>
                  <a:pt x="90002" y="0"/>
                </a:cubicBezTo>
                <a:lnTo>
                  <a:pt x="2069997" y="0"/>
                </a:lnTo>
                <a:cubicBezTo>
                  <a:pt x="2119704" y="0"/>
                  <a:pt x="2159999" y="40296"/>
                  <a:pt x="2159999" y="90003"/>
                </a:cubicBezTo>
                <a:lnTo>
                  <a:pt x="2159999" y="449998"/>
                </a:lnTo>
                <a:cubicBezTo>
                  <a:pt x="2159999" y="499704"/>
                  <a:pt x="2119704" y="540000"/>
                  <a:pt x="2069997" y="540000"/>
                </a:cubicBezTo>
                <a:lnTo>
                  <a:pt x="90002" y="540000"/>
                </a:lnTo>
                <a:cubicBezTo>
                  <a:pt x="40294" y="540000"/>
                  <a:pt x="0" y="499704"/>
                  <a:pt x="0" y="449998"/>
                </a:cubicBezTo>
                <a:close/>
                <a:moveTo>
                  <a:pt x="810493" y="3044356"/>
                </a:moveTo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5" name="Freeform 1325"/>
          <p:cNvSpPr/>
          <p:nvPr/>
        </p:nvSpPr>
        <p:spPr>
          <a:xfrm rot="0" flipH="0" flipV="1">
            <a:off x="2143860" y="3813644"/>
            <a:ext cx="2160000" cy="540000"/>
          </a:xfrm>
          <a:custGeom>
            <a:pathLst>
              <a:path w="2160000" h="540000">
                <a:moveTo>
                  <a:pt x="0" y="449997"/>
                </a:moveTo>
                <a:cubicBezTo>
                  <a:pt x="0" y="499704"/>
                  <a:pt x="40295" y="540000"/>
                  <a:pt x="90002" y="540000"/>
                </a:cubicBezTo>
                <a:lnTo>
                  <a:pt x="2069998" y="540000"/>
                </a:lnTo>
                <a:cubicBezTo>
                  <a:pt x="2119705" y="540000"/>
                  <a:pt x="2160000" y="499704"/>
                  <a:pt x="2160000" y="449997"/>
                </a:cubicBezTo>
                <a:lnTo>
                  <a:pt x="2160000" y="90002"/>
                </a:lnTo>
                <a:cubicBezTo>
                  <a:pt x="2160000" y="40295"/>
                  <a:pt x="2119705" y="0"/>
                  <a:pt x="2069998" y="0"/>
                </a:cubicBezTo>
                <a:lnTo>
                  <a:pt x="90002" y="0"/>
                </a:lnTo>
                <a:cubicBezTo>
                  <a:pt x="40295" y="0"/>
                  <a:pt x="0" y="40295"/>
                  <a:pt x="0" y="90002"/>
                </a:cubicBezTo>
                <a:close/>
                <a:moveTo>
                  <a:pt x="90002" y="540000"/>
                </a:moveTo>
              </a:path>
            </a:pathLst>
          </a:custGeom>
          <a:noFill/>
          <a:ln w="38100" cap="flat" cmpd="sng">
            <a:solidFill>
              <a:srgbClr val="AFABAB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26" name="Picture 1326"/>
          <p:cNvPicPr>
            <a:picLocks noChangeAspect="0" noChangeArrowheads="1"/>
          </p:cNvPicPr>
          <p:nvPr/>
        </p:nvPicPr>
        <p:blipFill>
          <a:blip r:embed="rId13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69083" y="4690365"/>
            <a:ext cx="2308351" cy="686815"/>
          </a:xfrm>
          <a:prstGeom prst="rect">
            <a:avLst/>
          </a:prstGeom>
          <a:noFill/>
          <a:extLst/>
        </p:spPr>
      </p:pic>
      <p:pic>
        <p:nvPicPr>
          <p:cNvPr id="1327" name="Picture 1327"/>
          <p:cNvPicPr>
            <a:picLocks noChangeAspect="0" noChangeArrowheads="1"/>
          </p:cNvPicPr>
          <p:nvPr/>
        </p:nvPicPr>
        <p:blipFill>
          <a:blip r:embed="rId13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69083" y="4772661"/>
            <a:ext cx="1957832" cy="595375"/>
          </a:xfrm>
          <a:prstGeom prst="rect">
            <a:avLst/>
          </a:prstGeom>
          <a:noFill/>
          <a:extLst/>
        </p:spPr>
      </p:pic>
      <p:sp>
        <p:nvSpPr>
          <p:cNvPr id="1328" name="Freeform 1328"/>
          <p:cNvSpPr/>
          <p:nvPr/>
        </p:nvSpPr>
        <p:spPr>
          <a:xfrm rot="0" flipH="0" flipV="0">
            <a:off x="2143860" y="4742908"/>
            <a:ext cx="2159999" cy="540000"/>
          </a:xfrm>
          <a:custGeom>
            <a:pathLst>
              <a:path w="2159999" h="540000">
                <a:moveTo>
                  <a:pt x="0" y="90003"/>
                </a:moveTo>
                <a:cubicBezTo>
                  <a:pt x="0" y="40296"/>
                  <a:pt x="40294" y="0"/>
                  <a:pt x="90002" y="0"/>
                </a:cubicBezTo>
                <a:lnTo>
                  <a:pt x="2069997" y="0"/>
                </a:lnTo>
                <a:cubicBezTo>
                  <a:pt x="2119704" y="0"/>
                  <a:pt x="2159999" y="40296"/>
                  <a:pt x="2159999" y="90003"/>
                </a:cubicBezTo>
                <a:lnTo>
                  <a:pt x="2159999" y="449998"/>
                </a:lnTo>
                <a:cubicBezTo>
                  <a:pt x="2159999" y="499705"/>
                  <a:pt x="2119704" y="540000"/>
                  <a:pt x="2069997" y="540000"/>
                </a:cubicBezTo>
                <a:lnTo>
                  <a:pt x="90002" y="540000"/>
                </a:lnTo>
                <a:cubicBezTo>
                  <a:pt x="40294" y="540000"/>
                  <a:pt x="0" y="499705"/>
                  <a:pt x="0" y="449998"/>
                </a:cubicBezTo>
                <a:close/>
                <a:moveTo>
                  <a:pt x="-118771" y="2115092"/>
                </a:moveTo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9" name="Freeform 1329"/>
          <p:cNvSpPr/>
          <p:nvPr/>
        </p:nvSpPr>
        <p:spPr>
          <a:xfrm rot="0" flipH="0" flipV="1">
            <a:off x="2143860" y="4742908"/>
            <a:ext cx="2160000" cy="540000"/>
          </a:xfrm>
          <a:custGeom>
            <a:pathLst>
              <a:path w="2160000" h="540000">
                <a:moveTo>
                  <a:pt x="0" y="449997"/>
                </a:moveTo>
                <a:cubicBezTo>
                  <a:pt x="0" y="499704"/>
                  <a:pt x="40295" y="540000"/>
                  <a:pt x="90002" y="540000"/>
                </a:cubicBezTo>
                <a:lnTo>
                  <a:pt x="2069998" y="540000"/>
                </a:lnTo>
                <a:cubicBezTo>
                  <a:pt x="2119705" y="540000"/>
                  <a:pt x="2160000" y="499704"/>
                  <a:pt x="2160000" y="449997"/>
                </a:cubicBezTo>
                <a:lnTo>
                  <a:pt x="2160000" y="90002"/>
                </a:lnTo>
                <a:cubicBezTo>
                  <a:pt x="2160000" y="40295"/>
                  <a:pt x="2119705" y="0"/>
                  <a:pt x="2069998" y="0"/>
                </a:cubicBezTo>
                <a:lnTo>
                  <a:pt x="90002" y="0"/>
                </a:lnTo>
                <a:cubicBezTo>
                  <a:pt x="40295" y="0"/>
                  <a:pt x="0" y="40295"/>
                  <a:pt x="0" y="90002"/>
                </a:cubicBezTo>
                <a:close/>
                <a:moveTo>
                  <a:pt x="90002" y="540000"/>
                </a:moveTo>
              </a:path>
            </a:pathLst>
          </a:custGeom>
          <a:noFill/>
          <a:ln w="38100" cap="flat" cmpd="sng">
            <a:solidFill>
              <a:srgbClr val="AFABAB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30" name="Picture 1330"/>
          <p:cNvPicPr>
            <a:picLocks noChangeAspect="0" noChangeArrowheads="1"/>
          </p:cNvPicPr>
          <p:nvPr/>
        </p:nvPicPr>
        <p:blipFill>
          <a:blip r:embed="rId13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69083" y="5601716"/>
            <a:ext cx="2308351" cy="686816"/>
          </a:xfrm>
          <a:prstGeom prst="rect">
            <a:avLst/>
          </a:prstGeom>
          <a:noFill/>
          <a:extLst/>
        </p:spPr>
      </p:pic>
      <p:pic>
        <p:nvPicPr>
          <p:cNvPr id="1331" name="Picture 1331"/>
          <p:cNvPicPr>
            <a:picLocks noChangeAspect="0" noChangeArrowheads="1"/>
          </p:cNvPicPr>
          <p:nvPr/>
        </p:nvPicPr>
        <p:blipFill>
          <a:blip r:embed="rId13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069083" y="5684012"/>
            <a:ext cx="1147063" cy="598423"/>
          </a:xfrm>
          <a:prstGeom prst="rect">
            <a:avLst/>
          </a:prstGeom>
          <a:noFill/>
          <a:extLst/>
        </p:spPr>
      </p:pic>
      <p:sp>
        <p:nvSpPr>
          <p:cNvPr id="1332" name="Freeform 1332"/>
          <p:cNvSpPr/>
          <p:nvPr/>
        </p:nvSpPr>
        <p:spPr>
          <a:xfrm rot="0" flipH="0" flipV="0">
            <a:off x="2143860" y="5653308"/>
            <a:ext cx="2159999" cy="540001"/>
          </a:xfrm>
          <a:custGeom>
            <a:pathLst>
              <a:path w="2159999" h="540001">
                <a:moveTo>
                  <a:pt x="0" y="90003"/>
                </a:moveTo>
                <a:cubicBezTo>
                  <a:pt x="0" y="40296"/>
                  <a:pt x="40294" y="0"/>
                  <a:pt x="90002" y="0"/>
                </a:cubicBezTo>
                <a:lnTo>
                  <a:pt x="2069997" y="0"/>
                </a:lnTo>
                <a:cubicBezTo>
                  <a:pt x="2119704" y="0"/>
                  <a:pt x="2159999" y="40296"/>
                  <a:pt x="2159999" y="90003"/>
                </a:cubicBezTo>
                <a:lnTo>
                  <a:pt x="2159999" y="449998"/>
                </a:lnTo>
                <a:cubicBezTo>
                  <a:pt x="2159999" y="499705"/>
                  <a:pt x="2119704" y="540001"/>
                  <a:pt x="2069997" y="540001"/>
                </a:cubicBezTo>
                <a:lnTo>
                  <a:pt x="90002" y="540001"/>
                </a:lnTo>
                <a:cubicBezTo>
                  <a:pt x="40294" y="540001"/>
                  <a:pt x="0" y="499705"/>
                  <a:pt x="0" y="449998"/>
                </a:cubicBezTo>
                <a:close/>
                <a:moveTo>
                  <a:pt x="-1029171" y="1204692"/>
                </a:moveTo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3" name="Freeform 1333"/>
          <p:cNvSpPr/>
          <p:nvPr/>
        </p:nvSpPr>
        <p:spPr>
          <a:xfrm rot="0" flipH="0" flipV="1">
            <a:off x="2143860" y="5653308"/>
            <a:ext cx="2160000" cy="540000"/>
          </a:xfrm>
          <a:custGeom>
            <a:pathLst>
              <a:path w="2160000" h="540000">
                <a:moveTo>
                  <a:pt x="0" y="449997"/>
                </a:moveTo>
                <a:cubicBezTo>
                  <a:pt x="0" y="499704"/>
                  <a:pt x="40295" y="540000"/>
                  <a:pt x="90002" y="540000"/>
                </a:cubicBezTo>
                <a:lnTo>
                  <a:pt x="2069998" y="540000"/>
                </a:lnTo>
                <a:cubicBezTo>
                  <a:pt x="2119705" y="540000"/>
                  <a:pt x="2160000" y="499704"/>
                  <a:pt x="2160000" y="449997"/>
                </a:cubicBezTo>
                <a:lnTo>
                  <a:pt x="2160000" y="90002"/>
                </a:lnTo>
                <a:cubicBezTo>
                  <a:pt x="2160000" y="40295"/>
                  <a:pt x="2119705" y="0"/>
                  <a:pt x="2069998" y="0"/>
                </a:cubicBezTo>
                <a:lnTo>
                  <a:pt x="90002" y="0"/>
                </a:lnTo>
                <a:cubicBezTo>
                  <a:pt x="40295" y="0"/>
                  <a:pt x="0" y="40295"/>
                  <a:pt x="0" y="90002"/>
                </a:cubicBezTo>
                <a:close/>
                <a:moveTo>
                  <a:pt x="90002" y="540000"/>
                </a:moveTo>
              </a:path>
            </a:pathLst>
          </a:custGeom>
          <a:noFill/>
          <a:ln w="38100" cap="flat" cmpd="sng">
            <a:solidFill>
              <a:srgbClr val="7030A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34" name="Picture 1334"/>
          <p:cNvPicPr>
            <a:picLocks noChangeAspect="0" noChangeArrowheads="1"/>
          </p:cNvPicPr>
          <p:nvPr/>
        </p:nvPicPr>
        <p:blipFill>
          <a:blip r:embed="rId13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989576" y="3773425"/>
            <a:ext cx="5044440" cy="106679"/>
          </a:xfrm>
          <a:prstGeom prst="rect">
            <a:avLst/>
          </a:prstGeom>
          <a:noFill/>
          <a:extLst/>
        </p:spPr>
      </p:pic>
      <p:sp>
        <p:nvSpPr>
          <p:cNvPr id="1335" name="Freeform 1335"/>
          <p:cNvSpPr/>
          <p:nvPr/>
        </p:nvSpPr>
        <p:spPr>
          <a:xfrm rot="0" flipH="0" flipV="1">
            <a:off x="5030800" y="3807140"/>
            <a:ext cx="4948179" cy="1"/>
          </a:xfrm>
          <a:custGeom>
            <a:pathLst>
              <a:path w="4948179" h="1">
                <a:moveTo>
                  <a:pt x="0" y="1"/>
                </a:moveTo>
                <a:lnTo>
                  <a:pt x="4948179" y="0"/>
                </a:lnTo>
              </a:path>
            </a:pathLst>
          </a:custGeom>
          <a:noFill/>
          <a:ln w="254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36" name="Picture 747"/>
          <p:cNvPicPr>
            <a:picLocks noChangeAspect="0" noChangeArrowheads="1"/>
          </p:cNvPicPr>
          <p:nvPr/>
        </p:nvPicPr>
        <p:blipFill>
          <a:blip r:embed="rId13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759533" y="3518406"/>
            <a:ext cx="438890" cy="655619"/>
          </a:xfrm>
          <a:prstGeom prst="rect">
            <a:avLst/>
          </a:prstGeom>
          <a:noFill/>
          <a:extLst/>
        </p:spPr>
      </p:pic>
      <p:pic>
        <p:nvPicPr>
          <p:cNvPr id="1337" name="Picture 292"/>
          <p:cNvPicPr>
            <a:picLocks noChangeAspect="0" noChangeArrowheads="1"/>
          </p:cNvPicPr>
          <p:nvPr/>
        </p:nvPicPr>
        <p:blipFill>
          <a:blip r:embed="rId13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744125" y="3518406"/>
            <a:ext cx="573347" cy="624150"/>
          </a:xfrm>
          <a:prstGeom prst="rect">
            <a:avLst/>
          </a:prstGeom>
          <a:noFill/>
          <a:extLst/>
        </p:spPr>
      </p:pic>
      <p:pic>
        <p:nvPicPr>
          <p:cNvPr id="1338" name="Picture 1338"/>
          <p:cNvPicPr>
            <a:picLocks noChangeAspect="0" noChangeArrowheads="1"/>
          </p:cNvPicPr>
          <p:nvPr/>
        </p:nvPicPr>
        <p:blipFill>
          <a:blip r:embed="rId13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583935" y="4730497"/>
            <a:ext cx="4062984" cy="335279"/>
          </a:xfrm>
          <a:prstGeom prst="rect">
            <a:avLst/>
          </a:prstGeom>
          <a:noFill/>
          <a:extLst/>
        </p:spPr>
      </p:pic>
      <p:pic>
        <p:nvPicPr>
          <p:cNvPr id="1339" name="Picture 1339"/>
          <p:cNvPicPr>
            <a:picLocks noChangeAspect="0" noChangeArrowheads="1"/>
          </p:cNvPicPr>
          <p:nvPr/>
        </p:nvPicPr>
        <p:blipFill>
          <a:blip r:embed="rId13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611534" y="4801197"/>
            <a:ext cx="3880442" cy="153991"/>
          </a:xfrm>
          <a:prstGeom prst="rect">
            <a:avLst/>
          </a:prstGeom>
          <a:noFill/>
          <a:extLst/>
        </p:spPr>
      </p:pic>
      <p:pic>
        <p:nvPicPr>
          <p:cNvPr id="1340" name="Picture 1340"/>
          <p:cNvPicPr>
            <a:picLocks noChangeAspect="0" noChangeArrowheads="1"/>
          </p:cNvPicPr>
          <p:nvPr/>
        </p:nvPicPr>
        <p:blipFill>
          <a:blip r:embed="rId13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425440" y="5242560"/>
            <a:ext cx="4123944" cy="335279"/>
          </a:xfrm>
          <a:prstGeom prst="rect">
            <a:avLst/>
          </a:prstGeom>
          <a:noFill/>
          <a:extLst/>
        </p:spPr>
      </p:pic>
      <p:pic>
        <p:nvPicPr>
          <p:cNvPr id="1341" name="Picture 1341"/>
          <p:cNvPicPr>
            <a:picLocks noChangeAspect="0" noChangeArrowheads="1"/>
          </p:cNvPicPr>
          <p:nvPr/>
        </p:nvPicPr>
        <p:blipFill>
          <a:blip r:embed="rId13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582700" y="5313261"/>
            <a:ext cx="3937979" cy="153991"/>
          </a:xfrm>
          <a:prstGeom prst="rect">
            <a:avLst/>
          </a:prstGeom>
          <a:noFill/>
          <a:extLst/>
        </p:spPr>
      </p:pic>
      <p:pic>
        <p:nvPicPr>
          <p:cNvPr id="1342" name="Picture 1342"/>
          <p:cNvPicPr>
            <a:picLocks noChangeAspect="0" noChangeArrowheads="1"/>
          </p:cNvPicPr>
          <p:nvPr/>
        </p:nvPicPr>
        <p:blipFill>
          <a:blip r:embed="rId13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455920" y="4203193"/>
            <a:ext cx="4191000" cy="335279"/>
          </a:xfrm>
          <a:prstGeom prst="rect">
            <a:avLst/>
          </a:prstGeom>
          <a:noFill/>
          <a:extLst/>
        </p:spPr>
      </p:pic>
      <p:pic>
        <p:nvPicPr>
          <p:cNvPr id="1343" name="Picture 1343"/>
          <p:cNvPicPr>
            <a:picLocks noChangeAspect="0" noChangeArrowheads="1"/>
          </p:cNvPicPr>
          <p:nvPr/>
        </p:nvPicPr>
        <p:blipFill>
          <a:blip r:embed="rId13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611468" y="4274090"/>
            <a:ext cx="3880508" cy="153992"/>
          </a:xfrm>
          <a:prstGeom prst="rect">
            <a:avLst/>
          </a:prstGeom>
          <a:noFill/>
          <a:extLst/>
        </p:spPr>
      </p:pic>
      <p:pic>
        <p:nvPicPr>
          <p:cNvPr id="1344" name="Picture 1344"/>
          <p:cNvPicPr>
            <a:picLocks noChangeAspect="0" noChangeArrowheads="1"/>
          </p:cNvPicPr>
          <p:nvPr/>
        </p:nvPicPr>
        <p:blipFill>
          <a:blip r:embed="rId13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583935" y="5782056"/>
            <a:ext cx="4062984" cy="338327"/>
          </a:xfrm>
          <a:prstGeom prst="rect">
            <a:avLst/>
          </a:prstGeom>
          <a:noFill/>
          <a:extLst/>
        </p:spPr>
      </p:pic>
      <p:pic>
        <p:nvPicPr>
          <p:cNvPr id="1345" name="Picture 1345"/>
          <p:cNvPicPr>
            <a:picLocks noChangeAspect="0" noChangeArrowheads="1"/>
          </p:cNvPicPr>
          <p:nvPr/>
        </p:nvPicPr>
        <p:blipFill>
          <a:blip r:embed="rId13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611534" y="5853402"/>
            <a:ext cx="3880442" cy="153992"/>
          </a:xfrm>
          <a:prstGeom prst="rect">
            <a:avLst/>
          </a:prstGeom>
          <a:noFill/>
          <a:extLst/>
        </p:spPr>
      </p:pic>
      <p:pic>
        <p:nvPicPr>
          <p:cNvPr id="1346" name="Picture 1346"/>
          <p:cNvPicPr>
            <a:picLocks noChangeAspect="0" noChangeArrowheads="1"/>
          </p:cNvPicPr>
          <p:nvPr/>
        </p:nvPicPr>
        <p:blipFill>
          <a:blip r:embed="rId13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425440" y="6294120"/>
            <a:ext cx="4123944" cy="338327"/>
          </a:xfrm>
          <a:prstGeom prst="rect">
            <a:avLst/>
          </a:prstGeom>
          <a:noFill/>
          <a:extLst/>
        </p:spPr>
      </p:pic>
      <p:pic>
        <p:nvPicPr>
          <p:cNvPr id="1347" name="Picture 1347"/>
          <p:cNvPicPr>
            <a:picLocks noChangeAspect="0" noChangeArrowheads="1"/>
          </p:cNvPicPr>
          <p:nvPr/>
        </p:nvPicPr>
        <p:blipFill>
          <a:blip r:embed="rId13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582700" y="6365467"/>
            <a:ext cx="3937979" cy="153992"/>
          </a:xfrm>
          <a:prstGeom prst="rect">
            <a:avLst/>
          </a:prstGeom>
          <a:noFill/>
          <a:extLst/>
        </p:spPr>
      </p:pic>
      <p:sp>
        <p:nvSpPr>
          <p:cNvPr id="1348" name="Rectangle 1348"/>
          <p:cNvSpPr/>
          <p:nvPr/>
        </p:nvSpPr>
        <p:spPr>
          <a:xfrm rot="0" flipH="0" flipV="0">
            <a:off x="597673" y="896113"/>
            <a:ext cx="9538132" cy="5958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000" baseline="0" b="1" i="0" dirty="0" spc="0">
                <a:solidFill>
                  <a:srgbClr val="000000"/>
                </a:solidFill>
                <a:latin typeface="Arial" pitchFamily="0" charset="1"/>
              </a:rPr>
              <a:t>SSH </a:t>
            </a:r>
            <a:r>
              <a:rPr lang="en-US" sz="4000" baseline="0" b="1" i="0" dirty="0" spc="1144">
                <a:solidFill>
                  <a:srgbClr val="000000"/>
                </a:solidFill>
                <a:latin typeface="Arial" pitchFamily="0" charset="1"/>
              </a:rPr>
              <a:t>–</a:t>
            </a:r>
            <a:r>
              <a:rPr lang="en-US" sz="4000" baseline="0" b="1" i="0" dirty="0" spc="0">
                <a:solidFill>
                  <a:srgbClr val="000000"/>
                </a:solidFill>
                <a:latin typeface="Arial" pitchFamily="0" charset="1"/>
              </a:rPr>
              <a:t>Autentificare prin cheie privat</a:t>
            </a:r>
            <a:r>
              <a:rPr lang="en-US" sz="4000" baseline="0" b="1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</a:p>
        </p:txBody>
      </p:sp>
      <p:sp>
        <p:nvSpPr>
          <p:cNvPr id="1349" name="Rectangle 1349"/>
          <p:cNvSpPr/>
          <p:nvPr/>
        </p:nvSpPr>
        <p:spPr>
          <a:xfrm rot="0" flipH="0" flipV="0">
            <a:off x="597673" y="6444997"/>
            <a:ext cx="11047470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869726" algn="l"/>
              </a:tabLst>
            </a:pPr>
            <a:r>
              <a:rPr lang="en-US" sz="1200" baseline="0" b="0" i="0" dirty="0" spc="0">
                <a:solidFill>
                  <a:srgbClr val="898989"/>
                </a:solidFill>
                <a:latin typeface="Arial" pitchFamily="0" charset="1"/>
              </a:rPr>
              <a:t>11/8/23	52</a:t>
            </a:r>
          </a:p>
        </p:txBody>
      </p:sp>
      <p:sp>
        <p:nvSpPr>
          <p:cNvPr id="1350" name="Rectangle 1350"/>
          <p:cNvSpPr/>
          <p:nvPr/>
        </p:nvSpPr>
        <p:spPr>
          <a:xfrm rot="0" flipH="0" flipV="0">
            <a:off x="4456243" y="2023873"/>
            <a:ext cx="5639205" cy="14395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aseline="0" b="0" i="0" dirty="0" spc="96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Pasul 5:</a:t>
            </a:r>
          </a:p>
          <a:p>
            <a:pPr marL="457200">
              <a:lnSpc>
                <a:spcPts val="3120"/>
              </a:lnSpc>
            </a:pPr>
            <a:r>
              <a:rPr lang="en-US" sz="2400" baseline="0" b="0" i="0" dirty="0" spc="96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Serverul folose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ș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te cheia public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 </a:t>
            </a:r>
          </a:p>
          <a:p>
            <a:pPr marL="685800">
              <a:lnSpc>
                <a:spcPts val="2592"/>
              </a:lnSpc>
            </a:pP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preconfigurat</a:t>
            </a:r>
            <a:r>
              <a:rPr lang="en-US" sz="2400" baseline="0" b="0" i="0" dirty="0" spc="812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a clientului 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ș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i </a:t>
            </a:r>
          </a:p>
          <a:p>
            <a:pPr marL="685800">
              <a:lnSpc>
                <a:spcPts val="2807"/>
              </a:lnSpc>
              <a:tabLst>
                <a:tab pos="4316982" algn="l"/>
              </a:tabLst>
            </a:pP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verific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 </a:t>
            </a:r>
            <a:r>
              <a:rPr lang="en-US" sz="2400" baseline="0" b="0" i="0" dirty="0" spc="0">
                <a:solidFill>
                  <a:srgbClr val="000000"/>
                </a:solidFill>
                <a:latin typeface="Cambria Math" pitchFamily="0" charset="1"/>
              </a:rPr>
              <a:t>𝑲</a:t>
            </a:r>
            <a:r>
              <a:rPr lang="en-US" sz="2727" baseline="34289" b="0" i="0" dirty="0" spc="1142">
                <a:solidFill>
                  <a:srgbClr val="000000"/>
                </a:solidFill>
                <a:latin typeface="Cambria Math" pitchFamily="0" charset="1"/>
              </a:rPr>
              <a:t>!</a:t>
            </a:r>
            <a:r>
              <a:rPr lang="en-US" sz="2400" baseline="0" b="0" i="0" dirty="0" spc="0">
                <a:solidFill>
                  <a:srgbClr val="000000"/>
                </a:solidFill>
                <a:latin typeface="Cambria Math" pitchFamily="0" charset="1"/>
              </a:rPr>
              <a:t>𝑲</a:t>
            </a:r>
            <a:r>
              <a:rPr lang="en-US" sz="2727" baseline="34289" b="0" i="0" dirty="0" spc="1060">
                <a:solidFill>
                  <a:srgbClr val="000000"/>
                </a:solidFill>
                <a:latin typeface="Cambria Math" pitchFamily="0" charset="1"/>
              </a:rPr>
              <a:t>"</a:t>
            </a:r>
            <a:r>
              <a:rPr lang="en-US" sz="2400" baseline="0" b="0" i="0" dirty="0" spc="0">
                <a:solidFill>
                  <a:srgbClr val="000000"/>
                </a:solidFill>
                <a:latin typeface="Cambria Math" pitchFamily="0" charset="1"/>
              </a:rPr>
              <a:t>𝑎𝑠𝑑𝑓𝑔ℎ	</a:t>
            </a:r>
            <a:r>
              <a:rPr lang="en-US" sz="2400" baseline="0" b="0" i="0" dirty="0" spc="661">
                <a:solidFill>
                  <a:srgbClr val="000000"/>
                </a:solidFill>
                <a:latin typeface="Cambria Math" pitchFamily="0" charset="1"/>
              </a:rPr>
              <a:t>=</a:t>
            </a:r>
            <a:r>
              <a:rPr lang="en-US" sz="2400" baseline="0" b="0" i="0" dirty="0" spc="0">
                <a:solidFill>
                  <a:srgbClr val="000000"/>
                </a:solidFill>
                <a:latin typeface="Cambria Math" pitchFamily="0" charset="1"/>
              </a:rPr>
              <a:t>𝑎𝑠𝑑𝑓𝑔ℎ</a:t>
            </a:r>
          </a:p>
        </p:txBody>
      </p:sp>
      <p:sp>
        <p:nvSpPr>
          <p:cNvPr id="1351" name="Rectangle 1351"/>
          <p:cNvSpPr/>
          <p:nvPr/>
        </p:nvSpPr>
        <p:spPr>
          <a:xfrm rot="0" flipH="0" flipV="0">
            <a:off x="2261660" y="2148902"/>
            <a:ext cx="517596" cy="2736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1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.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 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D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H</a:t>
            </a:r>
          </a:p>
        </p:txBody>
      </p:sp>
      <p:sp>
        <p:nvSpPr>
          <p:cNvPr id="1352" name="Rectangle 1352"/>
          <p:cNvSpPr/>
          <p:nvPr/>
        </p:nvSpPr>
        <p:spPr>
          <a:xfrm rot="0" flipH="0" flipV="0">
            <a:off x="2261660" y="3002342"/>
            <a:ext cx="876315" cy="2736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2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.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 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C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r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r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</a:t>
            </a:r>
          </a:p>
        </p:txBody>
      </p:sp>
      <p:sp>
        <p:nvSpPr>
          <p:cNvPr id="1353" name="Rectangle 1353"/>
          <p:cNvSpPr/>
          <p:nvPr/>
        </p:nvSpPr>
        <p:spPr>
          <a:xfrm rot="0" flipH="0" flipV="0">
            <a:off x="2261660" y="3947222"/>
            <a:ext cx="1173548" cy="2736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3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.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 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C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h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a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ll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n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g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</a:t>
            </a:r>
          </a:p>
        </p:txBody>
      </p:sp>
      <p:sp>
        <p:nvSpPr>
          <p:cNvPr id="1354" name="Rectangle 1354"/>
          <p:cNvSpPr/>
          <p:nvPr/>
        </p:nvSpPr>
        <p:spPr>
          <a:xfrm rot="0" flipH="0" flipV="0">
            <a:off x="2261660" y="4873814"/>
            <a:ext cx="1566237" cy="2736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4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.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 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A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u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t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h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n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t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i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c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a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t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o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r</a:t>
            </a:r>
          </a:p>
        </p:txBody>
      </p:sp>
      <p:sp>
        <p:nvSpPr>
          <p:cNvPr id="1355" name="Rectangle 1355"/>
          <p:cNvSpPr/>
          <p:nvPr/>
        </p:nvSpPr>
        <p:spPr>
          <a:xfrm rot="0" flipH="0" flipV="0">
            <a:off x="2261660" y="5785166"/>
            <a:ext cx="757862" cy="2736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5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.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 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R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p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l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y</a:t>
            </a:r>
          </a:p>
        </p:txBody>
      </p:sp>
      <p:sp>
        <p:nvSpPr>
          <p:cNvPr id="1356" name="Rectangle 1356"/>
          <p:cNvSpPr/>
          <p:nvPr/>
        </p:nvSpPr>
        <p:spPr>
          <a:xfrm rot="0" flipH="0" flipV="0">
            <a:off x="5825317" y="4556822"/>
            <a:ext cx="3447884" cy="7765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07193"/>
            <a:r>
              <a:rPr lang="en-US" sz="1764" baseline="0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C</a:t>
            </a:r>
            <a:r>
              <a:rPr lang="en-US" sz="1764" baseline="0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e</a:t>
            </a:r>
            <a:r>
              <a:rPr lang="en-US" sz="1764" baseline="0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r</a:t>
            </a:r>
            <a:r>
              <a:rPr lang="en-US" sz="1764" baseline="0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e</a:t>
            </a:r>
            <a:r>
              <a:rPr lang="en-US" sz="1764" baseline="0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r</a:t>
            </a:r>
            <a:r>
              <a:rPr lang="en-US" sz="1764" baseline="0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e</a:t>
            </a:r>
            <a:r>
              <a:rPr lang="en-US" sz="1764" baseline="0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 </a:t>
            </a:r>
            <a:r>
              <a:rPr lang="en-US" sz="1764" baseline="0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c</a:t>
            </a:r>
            <a:r>
              <a:rPr lang="en-US" sz="1764" baseline="0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o</a:t>
            </a:r>
            <a:r>
              <a:rPr lang="en-US" sz="1764" baseline="0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n</a:t>
            </a:r>
            <a:r>
              <a:rPr lang="en-US" sz="1764" baseline="0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e</a:t>
            </a:r>
            <a:r>
              <a:rPr lang="en-US" sz="1764" baseline="0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c</a:t>
            </a:r>
            <a:r>
              <a:rPr lang="en-US" sz="1764" baseline="0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t</a:t>
            </a:r>
            <a:r>
              <a:rPr lang="en-US" sz="1764" baseline="0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a</a:t>
            </a:r>
            <a:r>
              <a:rPr lang="en-US" sz="1764" baseline="0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r</a:t>
            </a:r>
            <a:r>
              <a:rPr lang="en-US" sz="1764" baseline="0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e</a:t>
            </a:r>
            <a:r>
              <a:rPr lang="en-US" sz="1764" baseline="0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:</a:t>
            </a:r>
            <a:r>
              <a:rPr lang="en-US" sz="1764" baseline="0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 </a:t>
            </a:r>
            <a:r>
              <a:rPr lang="en-US" sz="1764" baseline="0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u</a:t>
            </a:r>
            <a:r>
              <a:rPr lang="en-US" sz="1764" baseline="0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s</a:t>
            </a:r>
            <a:r>
              <a:rPr lang="en-US" sz="1764" baseline="0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e</a:t>
            </a:r>
            <a:r>
              <a:rPr lang="en-US" sz="1764" baseline="0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r</a:t>
            </a:r>
            <a:r>
              <a:rPr lang="en-US" sz="1764" baseline="0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=</a:t>
            </a:r>
            <a:r>
              <a:rPr lang="en-US" sz="1764" baseline="0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f</a:t>
            </a:r>
            <a:r>
              <a:rPr lang="en-US" sz="1764" baseline="0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oo</a:t>
            </a:r>
          </a:p>
          <a:p>
            <a:pPr marL="0">
              <a:lnSpc>
                <a:spcPts val="3960"/>
              </a:lnSpc>
            </a:pP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B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un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.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 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C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r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i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p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t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e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a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z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ă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-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m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i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 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s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t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r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i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n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g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-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u</a:t>
            </a:r>
            <a:r>
              <a:rPr lang="en-US" sz="1764" baseline="0" b="0" i="0" dirty="0" spc="452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l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„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a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s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d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f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g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h</a:t>
            </a:r>
            <a:r>
              <a:rPr lang="en-US" sz="1764" baseline="0" b="0" i="0" dirty="0" spc="0">
                <a:ln w="6095">
                  <a:solidFill>
                    <a:srgbClr val="70AD47"/>
                  </a:solidFill>
                  <a:prstDash val="solid"/>
                </a:ln>
                <a:solidFill>
                  <a:srgbClr val="70AD47"/>
                </a:solidFill>
                <a:latin typeface="Calibri Light" pitchFamily="0" charset="1"/>
              </a:rPr>
              <a:t>”</a:t>
            </a:r>
          </a:p>
        </p:txBody>
      </p:sp>
      <p:sp>
        <p:nvSpPr>
          <p:cNvPr id="1357" name="Rectangle 1357"/>
          <p:cNvSpPr/>
          <p:nvPr/>
        </p:nvSpPr>
        <p:spPr>
          <a:xfrm rot="0" flipH="0" flipV="0">
            <a:off x="4786533" y="4032566"/>
            <a:ext cx="5575545" cy="4092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070660"/>
            <a:r>
              <a:rPr lang="en-US" sz="1764" baseline="0" b="0" i="0" dirty="0" spc="0">
                <a:ln w="609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Calibri Light" pitchFamily="0" charset="1"/>
              </a:rPr>
              <a:t>D</a:t>
            </a:r>
            <a:r>
              <a:rPr lang="en-US" sz="1764" baseline="0" b="0" i="0" dirty="0" spc="0">
                <a:ln w="609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Calibri Light" pitchFamily="0" charset="1"/>
              </a:rPr>
              <a:t>i</a:t>
            </a:r>
            <a:r>
              <a:rPr lang="en-US" sz="1764" baseline="0" b="0" i="0" dirty="0" spc="0">
                <a:ln w="609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Calibri Light" pitchFamily="0" charset="1"/>
              </a:rPr>
              <a:t>ff</a:t>
            </a:r>
            <a:r>
              <a:rPr lang="en-US" sz="1764" baseline="0" b="0" i="0" dirty="0" spc="0">
                <a:ln w="609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Calibri Light" pitchFamily="0" charset="1"/>
              </a:rPr>
              <a:t>i</a:t>
            </a:r>
            <a:r>
              <a:rPr lang="en-US" sz="1764" baseline="0" b="0" i="0" dirty="0" spc="0">
                <a:ln w="609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Calibri Light" pitchFamily="0" charset="1"/>
              </a:rPr>
              <a:t>e</a:t>
            </a:r>
            <a:r>
              <a:rPr lang="en-US" sz="1764" baseline="0" b="0" i="0" dirty="0" spc="0">
                <a:ln w="609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Calibri Light" pitchFamily="0" charset="1"/>
              </a:rPr>
              <a:t>-</a:t>
            </a:r>
            <a:r>
              <a:rPr lang="en-US" sz="1764" baseline="0" b="0" i="0" dirty="0" spc="0">
                <a:ln w="609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Calibri Light" pitchFamily="0" charset="1"/>
              </a:rPr>
              <a:t>H</a:t>
            </a:r>
            <a:r>
              <a:rPr lang="en-US" sz="1764" baseline="0" b="0" i="0" dirty="0" spc="0">
                <a:ln w="609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Calibri Light" pitchFamily="0" charset="1"/>
              </a:rPr>
              <a:t>e</a:t>
            </a:r>
            <a:r>
              <a:rPr lang="en-US" sz="1764" baseline="0" b="0" i="0" dirty="0" spc="0">
                <a:ln w="609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Calibri Light" pitchFamily="0" charset="1"/>
              </a:rPr>
              <a:t>ll</a:t>
            </a:r>
            <a:r>
              <a:rPr lang="en-US" sz="1764" baseline="0" b="0" i="0" dirty="0" spc="0">
                <a:ln w="609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Calibri Light" pitchFamily="0" charset="1"/>
              </a:rPr>
              <a:t>m</a:t>
            </a:r>
            <a:r>
              <a:rPr lang="en-US" sz="1764" baseline="0" b="0" i="0" dirty="0" spc="0">
                <a:ln w="609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Calibri Light" pitchFamily="0" charset="1"/>
              </a:rPr>
              <a:t>a</a:t>
            </a:r>
            <a:r>
              <a:rPr lang="en-US" sz="1764" baseline="0" b="0" i="0" dirty="0" spc="0">
                <a:ln w="609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Calibri Light" pitchFamily="0" charset="1"/>
              </a:rPr>
              <a:t>n</a:t>
            </a:r>
          </a:p>
          <a:p>
            <a:pPr marL="0">
              <a:lnSpc>
                <a:spcPts val="1067"/>
              </a:lnSpc>
              <a:tabLst>
                <a:tab pos="4948176" algn="l"/>
              </a:tabLst>
            </a:pPr>
            <a:r>
              <a:rPr lang="en-US" sz="1800" baseline="0" b="1" i="0" dirty="0" spc="0">
                <a:solidFill>
                  <a:srgbClr val="7030A0"/>
                </a:solidFill>
                <a:latin typeface="Consolas" pitchFamily="0" charset="1"/>
              </a:rPr>
              <a:t>K = 6	K = 6</a:t>
            </a:r>
          </a:p>
        </p:txBody>
      </p:sp>
      <p:sp>
        <p:nvSpPr>
          <p:cNvPr id="1358" name="Rectangle 1358"/>
          <p:cNvSpPr/>
          <p:nvPr/>
        </p:nvSpPr>
        <p:spPr>
          <a:xfrm rot="0" flipH="0" flipV="0">
            <a:off x="5997562" y="5593142"/>
            <a:ext cx="3103650" cy="8161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64" baseline="0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U</a:t>
            </a:r>
            <a:r>
              <a:rPr lang="en-US" sz="1764" baseline="0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i</a:t>
            </a:r>
            <a:r>
              <a:rPr lang="en-US" sz="1764" baseline="0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t</a:t>
            </a:r>
            <a:r>
              <a:rPr lang="en-US" sz="1764" baseline="0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e</a:t>
            </a:r>
            <a:r>
              <a:rPr lang="en-US" sz="1764" baseline="0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 </a:t>
            </a:r>
            <a:r>
              <a:rPr lang="en-US" sz="1764" baseline="0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s</a:t>
            </a:r>
            <a:r>
              <a:rPr lang="en-US" sz="1764" baseline="0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t</a:t>
            </a:r>
            <a:r>
              <a:rPr lang="en-US" sz="1764" baseline="0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r</a:t>
            </a:r>
            <a:r>
              <a:rPr lang="en-US" sz="1764" baseline="0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i</a:t>
            </a:r>
            <a:r>
              <a:rPr lang="en-US" sz="1764" baseline="0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n</a:t>
            </a:r>
            <a:r>
              <a:rPr lang="en-US" sz="1764" baseline="0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g</a:t>
            </a:r>
            <a:r>
              <a:rPr lang="en-US" sz="1764" baseline="0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-</a:t>
            </a:r>
            <a:r>
              <a:rPr lang="en-US" sz="1764" baseline="0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u</a:t>
            </a:r>
            <a:r>
              <a:rPr lang="en-US" sz="1764" baseline="0" b="0" i="0" dirty="0" spc="452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l</a:t>
            </a:r>
            <a:r>
              <a:rPr lang="en-US" sz="1764" baseline="0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c</a:t>
            </a:r>
            <a:r>
              <a:rPr lang="en-US" sz="1764" baseline="0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r</a:t>
            </a:r>
            <a:r>
              <a:rPr lang="en-US" sz="1764" baseline="0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i</a:t>
            </a:r>
            <a:r>
              <a:rPr lang="en-US" sz="1764" baseline="0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p</a:t>
            </a:r>
            <a:r>
              <a:rPr lang="en-US" sz="1764" baseline="0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t</a:t>
            </a:r>
            <a:r>
              <a:rPr lang="en-US" sz="1764" baseline="0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a</a:t>
            </a:r>
            <a:r>
              <a:rPr lang="en-US" sz="1764" baseline="0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t</a:t>
            </a:r>
            <a:r>
              <a:rPr lang="en-US" sz="1764" baseline="0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:</a:t>
            </a:r>
            <a:r>
              <a:rPr lang="en-US" sz="1764" baseline="0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 </a:t>
            </a:r>
            <a:r>
              <a:rPr lang="en-US" sz="1764" baseline="0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K</a:t>
            </a:r>
            <a:r>
              <a:rPr lang="en-US" sz="1782" baseline="25664" b="0" i="0" dirty="0" spc="0">
                <a:ln w="4571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—</a:t>
            </a:r>
            <a:r>
              <a:rPr lang="en-US" sz="1764" baseline="0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(</a:t>
            </a:r>
            <a:r>
              <a:rPr lang="en-US" sz="1764" baseline="0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a</a:t>
            </a:r>
            <a:r>
              <a:rPr lang="en-US" sz="1764" baseline="0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s</a:t>
            </a:r>
            <a:r>
              <a:rPr lang="en-US" sz="1764" baseline="0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d</a:t>
            </a:r>
            <a:r>
              <a:rPr lang="en-US" sz="1764" baseline="0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f</a:t>
            </a:r>
            <a:r>
              <a:rPr lang="en-US" sz="1764" baseline="0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g</a:t>
            </a:r>
            <a:r>
              <a:rPr lang="en-US" sz="1764" baseline="0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h</a:t>
            </a:r>
            <a:r>
              <a:rPr lang="en-US" sz="1764" baseline="0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)</a:t>
            </a:r>
          </a:p>
          <a:p>
            <a:pPr marL="615947">
              <a:lnSpc>
                <a:spcPts val="4271"/>
              </a:lnSpc>
            </a:pPr>
            <a:r>
              <a:rPr lang="en-US" sz="1764" baseline="0" b="0" i="0" dirty="0" spc="0">
                <a:ln w="6095">
                  <a:solidFill>
                    <a:srgbClr val="4BACC6"/>
                  </a:solidFill>
                  <a:prstDash val="solid"/>
                </a:ln>
                <a:solidFill>
                  <a:srgbClr val="4BACC6"/>
                </a:solidFill>
                <a:latin typeface="Calibri Light" pitchFamily="0" charset="1"/>
              </a:rPr>
              <a:t>T</a:t>
            </a:r>
            <a:r>
              <a:rPr lang="en-US" sz="1764" baseline="0" b="0" i="0" dirty="0" spc="0">
                <a:ln w="6095">
                  <a:solidFill>
                    <a:srgbClr val="4BACC6"/>
                  </a:solidFill>
                  <a:prstDash val="solid"/>
                </a:ln>
                <a:solidFill>
                  <a:srgbClr val="4BACC6"/>
                </a:solidFill>
                <a:latin typeface="Calibri Light" pitchFamily="0" charset="1"/>
              </a:rPr>
              <a:t>o</a:t>
            </a:r>
            <a:r>
              <a:rPr lang="en-US" sz="1764" baseline="0" b="0" i="0" dirty="0" spc="0">
                <a:ln w="6095">
                  <a:solidFill>
                    <a:srgbClr val="4BACC6"/>
                  </a:solidFill>
                  <a:prstDash val="solid"/>
                </a:ln>
                <a:solidFill>
                  <a:srgbClr val="4BACC6"/>
                </a:solidFill>
                <a:latin typeface="Calibri Light" pitchFamily="0" charset="1"/>
              </a:rPr>
              <a:t>t</a:t>
            </a:r>
            <a:r>
              <a:rPr lang="en-US" sz="1764" baseline="0" b="0" i="0" dirty="0" spc="0">
                <a:ln w="6095">
                  <a:solidFill>
                    <a:srgbClr val="4BACC6"/>
                  </a:solidFill>
                  <a:prstDash val="solid"/>
                </a:ln>
                <a:solidFill>
                  <a:srgbClr val="4BACC6"/>
                </a:solidFill>
                <a:latin typeface="Calibri Light" pitchFamily="0" charset="1"/>
              </a:rPr>
              <a:t>u</a:t>
            </a:r>
            <a:r>
              <a:rPr lang="en-US" sz="1764" baseline="0" b="0" i="0" dirty="0" spc="0">
                <a:ln w="6095">
                  <a:solidFill>
                    <a:srgbClr val="4BACC6"/>
                  </a:solidFill>
                  <a:prstDash val="solid"/>
                </a:ln>
                <a:solidFill>
                  <a:srgbClr val="4BACC6"/>
                </a:solidFill>
                <a:latin typeface="Calibri Light" pitchFamily="0" charset="1"/>
              </a:rPr>
              <a:t>l</a:t>
            </a:r>
            <a:r>
              <a:rPr lang="en-US" sz="1764" baseline="0" b="0" i="0" dirty="0" spc="0">
                <a:ln w="6095">
                  <a:solidFill>
                    <a:srgbClr val="4BACC6"/>
                  </a:solidFill>
                  <a:prstDash val="solid"/>
                </a:ln>
                <a:solidFill>
                  <a:srgbClr val="4BACC6"/>
                </a:solidFill>
                <a:latin typeface="Calibri Light" pitchFamily="0" charset="1"/>
              </a:rPr>
              <a:t> </a:t>
            </a:r>
            <a:r>
              <a:rPr lang="en-US" sz="1764" baseline="0" b="0" i="0" dirty="0" spc="0">
                <a:ln w="6095">
                  <a:solidFill>
                    <a:srgbClr val="4BACC6"/>
                  </a:solidFill>
                  <a:prstDash val="solid"/>
                </a:ln>
                <a:solidFill>
                  <a:srgbClr val="4BACC6"/>
                </a:solidFill>
                <a:latin typeface="Calibri Light" pitchFamily="0" charset="1"/>
              </a:rPr>
              <a:t>p</a:t>
            </a:r>
            <a:r>
              <a:rPr lang="en-US" sz="1764" baseline="0" b="0" i="0" dirty="0" spc="0">
                <a:ln w="6095">
                  <a:solidFill>
                    <a:srgbClr val="4BACC6"/>
                  </a:solidFill>
                  <a:prstDash val="solid"/>
                </a:ln>
                <a:solidFill>
                  <a:srgbClr val="4BACC6"/>
                </a:solidFill>
                <a:latin typeface="Calibri Light" pitchFamily="0" charset="1"/>
              </a:rPr>
              <a:t>a</a:t>
            </a:r>
            <a:r>
              <a:rPr lang="en-US" sz="1764" baseline="0" b="0" i="0" dirty="0" spc="0">
                <a:ln w="6095">
                  <a:solidFill>
                    <a:srgbClr val="4BACC6"/>
                  </a:solidFill>
                  <a:prstDash val="solid"/>
                </a:ln>
                <a:solidFill>
                  <a:srgbClr val="4BACC6"/>
                </a:solidFill>
                <a:latin typeface="Calibri Light" pitchFamily="0" charset="1"/>
              </a:rPr>
              <a:t>r</a:t>
            </a:r>
            <a:r>
              <a:rPr lang="en-US" sz="1764" baseline="0" b="0" i="0" dirty="0" spc="0">
                <a:ln w="6095">
                  <a:solidFill>
                    <a:srgbClr val="4BACC6"/>
                  </a:solidFill>
                  <a:prstDash val="solid"/>
                </a:ln>
                <a:solidFill>
                  <a:srgbClr val="4BACC6"/>
                </a:solidFill>
                <a:latin typeface="Calibri Light" pitchFamily="0" charset="1"/>
              </a:rPr>
              <a:t>e</a:t>
            </a:r>
            <a:r>
              <a:rPr lang="en-US" sz="1764" baseline="0" b="0" i="0" dirty="0" spc="0">
                <a:ln w="6095">
                  <a:solidFill>
                    <a:srgbClr val="4BACC6"/>
                  </a:solidFill>
                  <a:prstDash val="solid"/>
                </a:ln>
                <a:solidFill>
                  <a:srgbClr val="4BACC6"/>
                </a:solidFill>
                <a:latin typeface="Calibri Light" pitchFamily="0" charset="1"/>
              </a:rPr>
              <a:t> </a:t>
            </a:r>
            <a:r>
              <a:rPr lang="en-US" sz="1764" baseline="0" b="0" i="0" dirty="0" spc="0">
                <a:ln w="6095">
                  <a:solidFill>
                    <a:srgbClr val="4BACC6"/>
                  </a:solidFill>
                  <a:prstDash val="solid"/>
                </a:ln>
                <a:solidFill>
                  <a:srgbClr val="4BACC6"/>
                </a:solidFill>
                <a:latin typeface="Calibri Light" pitchFamily="0" charset="1"/>
              </a:rPr>
              <a:t>î</a:t>
            </a:r>
            <a:r>
              <a:rPr lang="en-US" sz="1764" baseline="0" b="0" i="0" dirty="0" spc="0">
                <a:ln w="6095">
                  <a:solidFill>
                    <a:srgbClr val="4BACC6"/>
                  </a:solidFill>
                  <a:prstDash val="solid"/>
                </a:ln>
                <a:solidFill>
                  <a:srgbClr val="4BACC6"/>
                </a:solidFill>
                <a:latin typeface="Calibri Light" pitchFamily="0" charset="1"/>
              </a:rPr>
              <a:t>n</a:t>
            </a:r>
            <a:r>
              <a:rPr lang="en-US" sz="1764" baseline="0" b="0" i="0" dirty="0" spc="0">
                <a:ln w="6095">
                  <a:solidFill>
                    <a:srgbClr val="4BACC6"/>
                  </a:solidFill>
                  <a:prstDash val="solid"/>
                </a:ln>
                <a:solidFill>
                  <a:srgbClr val="4BACC6"/>
                </a:solidFill>
                <a:latin typeface="Calibri Light" pitchFamily="0" charset="1"/>
              </a:rPr>
              <a:t> </a:t>
            </a:r>
            <a:r>
              <a:rPr lang="en-US" sz="1764" baseline="0" b="0" i="0" dirty="0" spc="0">
                <a:ln w="6095">
                  <a:solidFill>
                    <a:srgbClr val="4BACC6"/>
                  </a:solidFill>
                  <a:prstDash val="solid"/>
                </a:ln>
                <a:solidFill>
                  <a:srgbClr val="4BACC6"/>
                </a:solidFill>
                <a:latin typeface="Calibri Light" pitchFamily="0" charset="1"/>
              </a:rPr>
              <a:t>r</a:t>
            </a:r>
            <a:r>
              <a:rPr lang="en-US" sz="1764" baseline="0" b="0" i="0" dirty="0" spc="0">
                <a:ln w="6095">
                  <a:solidFill>
                    <a:srgbClr val="4BACC6"/>
                  </a:solidFill>
                  <a:prstDash val="solid"/>
                </a:ln>
                <a:solidFill>
                  <a:srgbClr val="4BACC6"/>
                </a:solidFill>
                <a:latin typeface="Calibri Light" pitchFamily="0" charset="1"/>
              </a:rPr>
              <a:t>e</a:t>
            </a:r>
            <a:r>
              <a:rPr lang="en-US" sz="1764" baseline="0" b="0" i="0" dirty="0" spc="0">
                <a:ln w="6095">
                  <a:solidFill>
                    <a:srgbClr val="4BACC6"/>
                  </a:solidFill>
                  <a:prstDash val="solid"/>
                </a:ln>
                <a:solidFill>
                  <a:srgbClr val="4BACC6"/>
                </a:solidFill>
                <a:latin typeface="Calibri Light" pitchFamily="0" charset="1"/>
              </a:rPr>
              <a:t>g</a:t>
            </a:r>
            <a:r>
              <a:rPr lang="en-US" sz="1764" baseline="0" b="0" i="0" dirty="0" spc="0">
                <a:ln w="6095">
                  <a:solidFill>
                    <a:srgbClr val="4BACC6"/>
                  </a:solidFill>
                  <a:prstDash val="solid"/>
                </a:ln>
                <a:solidFill>
                  <a:srgbClr val="4BACC6"/>
                </a:solidFill>
                <a:latin typeface="Calibri Light" pitchFamily="0" charset="1"/>
              </a:rPr>
              <a:t>u</a:t>
            </a:r>
            <a:r>
              <a:rPr lang="en-US" sz="1764" baseline="0" b="0" i="0" dirty="0" spc="0">
                <a:ln w="6095">
                  <a:solidFill>
                    <a:srgbClr val="4BACC6"/>
                  </a:solidFill>
                  <a:prstDash val="solid"/>
                </a:ln>
                <a:solidFill>
                  <a:srgbClr val="4BACC6"/>
                </a:solidFill>
                <a:latin typeface="Calibri Light" pitchFamily="0" charset="1"/>
              </a:rPr>
              <a:t>l</a:t>
            </a:r>
            <a:r>
              <a:rPr lang="en-US" sz="1764" baseline="0" b="0" i="0" dirty="0" spc="0">
                <a:ln w="6095">
                  <a:solidFill>
                    <a:srgbClr val="4BACC6"/>
                  </a:solidFill>
                  <a:prstDash val="solid"/>
                </a:ln>
                <a:solidFill>
                  <a:srgbClr val="4BACC6"/>
                </a:solidFill>
                <a:latin typeface="Calibri Light" pitchFamily="0" charset="1"/>
              </a:rPr>
              <a:t>ă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359" name="Freeform 1359"/>
          <p:cNvSpPr/>
          <p:nvPr/>
        </p:nvSpPr>
        <p:spPr>
          <a:xfrm rot="0" flipH="0" flipV="0">
            <a:off x="0" y="0"/>
            <a:ext cx="12188952" cy="6858000"/>
          </a:xfrm>
          <a:custGeom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0" name="Freeform 1360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61" name="Picture 102"/>
          <p:cNvPicPr>
            <a:picLocks noChangeAspect="0" noChangeArrowheads="1"/>
          </p:cNvPicPr>
          <p:nvPr/>
        </p:nvPicPr>
        <p:blipFill>
          <a:blip r:embed="rId13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099495" y="809975"/>
            <a:ext cx="642256" cy="769786"/>
          </a:xfrm>
          <a:prstGeom prst="rect">
            <a:avLst/>
          </a:prstGeom>
          <a:noFill/>
          <a:extLst/>
        </p:spPr>
      </p:pic>
      <p:pic>
        <p:nvPicPr>
          <p:cNvPr id="1362" name="Picture 103"/>
          <p:cNvPicPr>
            <a:picLocks noChangeAspect="0" noChangeArrowheads="1"/>
          </p:cNvPicPr>
          <p:nvPr/>
        </p:nvPicPr>
        <p:blipFill>
          <a:blip r:embed="rId13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6233" y="1"/>
            <a:ext cx="995995" cy="471588"/>
          </a:xfrm>
          <a:prstGeom prst="rect">
            <a:avLst/>
          </a:prstGeom>
          <a:noFill/>
          <a:extLst/>
        </p:spPr>
      </p:pic>
      <p:sp>
        <p:nvSpPr>
          <p:cNvPr id="1363" name="Rectangle 1363"/>
          <p:cNvSpPr/>
          <p:nvPr/>
        </p:nvSpPr>
        <p:spPr>
          <a:xfrm rot="0" flipH="0" flipV="0">
            <a:off x="597673" y="896113"/>
            <a:ext cx="10970817" cy="16956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000" baseline="0" b="1" i="0" dirty="0" spc="0">
                <a:solidFill>
                  <a:srgbClr val="000000"/>
                </a:solidFill>
                <a:latin typeface="Arial" pitchFamily="0" charset="1"/>
              </a:rPr>
              <a:t>SSH </a:t>
            </a:r>
            <a:r>
              <a:rPr lang="en-US" sz="4000" baseline="0" b="1" i="0" dirty="0" spc="1144">
                <a:solidFill>
                  <a:srgbClr val="000000"/>
                </a:solidFill>
                <a:latin typeface="Arial" pitchFamily="0" charset="1"/>
              </a:rPr>
              <a:t>–</a:t>
            </a:r>
            <a:r>
              <a:rPr lang="en-US" sz="4000" baseline="0" b="1" i="0" dirty="0" spc="0">
                <a:solidFill>
                  <a:srgbClr val="000000"/>
                </a:solidFill>
                <a:latin typeface="Arial" pitchFamily="0" charset="1"/>
              </a:rPr>
              <a:t>Autentificare prin cheie privat</a:t>
            </a:r>
            <a:r>
              <a:rPr lang="en-US" sz="4000" baseline="0" b="1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</a:p>
          <a:p>
            <a:pPr marL="0">
              <a:lnSpc>
                <a:spcPts val="5563"/>
              </a:lnSpc>
            </a:pPr>
            <a:r>
              <a:rPr lang="en-US" sz="2400" baseline="0" b="0" i="0" dirty="0" spc="95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Doar </a:t>
            </a:r>
            <a:r>
              <a:rPr lang="en-US" sz="2400" baseline="0" b="1" i="0" dirty="0" spc="0">
                <a:solidFill>
                  <a:srgbClr val="000000"/>
                </a:solidFill>
                <a:latin typeface="Arial" pitchFamily="0" charset="1"/>
              </a:rPr>
              <a:t>challenge-u</a:t>
            </a:r>
            <a:r>
              <a:rPr lang="en-US" sz="2400" baseline="0" b="1" i="0" dirty="0" spc="815">
                <a:solidFill>
                  <a:srgbClr val="000000"/>
                </a:solidFill>
                <a:latin typeface="Arial" pitchFamily="0" charset="1"/>
              </a:rPr>
              <a:t>l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este criptat cu cheia privat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</a:p>
          <a:p>
            <a:pPr marL="457199">
              <a:lnSpc>
                <a:spcPts val="3096"/>
              </a:lnSpc>
            </a:pPr>
            <a:r>
              <a:rPr lang="en-US" sz="2400" baseline="0" b="0" i="0" dirty="0" spc="96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Cu alte cuvinte, este folosit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 strict pentru opera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iile de autentificare</a:t>
            </a:r>
          </a:p>
        </p:txBody>
      </p:sp>
      <p:sp>
        <p:nvSpPr>
          <p:cNvPr id="1364" name="Rectangle 1364"/>
          <p:cNvSpPr/>
          <p:nvPr/>
        </p:nvSpPr>
        <p:spPr>
          <a:xfrm rot="0" flipH="0" flipV="0">
            <a:off x="597673" y="3087625"/>
            <a:ext cx="10998708" cy="11439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aseline="0" b="0" i="0" dirty="0" spc="95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Motivul este eficien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a:</a:t>
            </a:r>
          </a:p>
          <a:p>
            <a:pPr marL="457199">
              <a:lnSpc>
                <a:spcPts val="3096"/>
              </a:lnSpc>
            </a:pPr>
            <a:r>
              <a:rPr lang="en-US" sz="2400" baseline="0" b="0" i="0" dirty="0" spc="96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Cheile asimetrice sunt ineficiente în opera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iile de criptare/decriptare</a:t>
            </a:r>
          </a:p>
          <a:p>
            <a:pPr marL="457199">
              <a:lnSpc>
                <a:spcPts val="3095"/>
              </a:lnSpc>
            </a:pPr>
            <a:r>
              <a:rPr lang="en-US" sz="2400" baseline="0" b="0" i="0" dirty="0" spc="96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Impactul cript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rii asimetrice a întregului trafic este mult prea mare</a:t>
            </a:r>
          </a:p>
        </p:txBody>
      </p:sp>
      <p:sp>
        <p:nvSpPr>
          <p:cNvPr id="1365" name="Rectangle 1365"/>
          <p:cNvSpPr/>
          <p:nvPr/>
        </p:nvSpPr>
        <p:spPr>
          <a:xfrm rot="0" flipH="0" flipV="0">
            <a:off x="597673" y="6444997"/>
            <a:ext cx="11047470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869726" algn="l"/>
              </a:tabLst>
            </a:pPr>
            <a:r>
              <a:rPr lang="en-US" sz="1200" baseline="0" b="0" i="0" dirty="0" spc="0">
                <a:solidFill>
                  <a:srgbClr val="898989"/>
                </a:solidFill>
                <a:latin typeface="Arial" pitchFamily="0" charset="1"/>
              </a:rPr>
              <a:t>11/8/23	53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366" name="Freeform 1366"/>
          <p:cNvSpPr/>
          <p:nvPr/>
        </p:nvSpPr>
        <p:spPr>
          <a:xfrm rot="0" flipH="0" flipV="0">
            <a:off x="0" y="0"/>
            <a:ext cx="12188952" cy="6858000"/>
          </a:xfrm>
          <a:custGeom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7" name="Freeform 1367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68" name="Picture 102"/>
          <p:cNvPicPr>
            <a:picLocks noChangeAspect="0" noChangeArrowheads="1"/>
          </p:cNvPicPr>
          <p:nvPr/>
        </p:nvPicPr>
        <p:blipFill>
          <a:blip r:embed="rId13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099495" y="809975"/>
            <a:ext cx="642256" cy="769786"/>
          </a:xfrm>
          <a:prstGeom prst="rect">
            <a:avLst/>
          </a:prstGeom>
          <a:noFill/>
          <a:extLst/>
        </p:spPr>
      </p:pic>
      <p:pic>
        <p:nvPicPr>
          <p:cNvPr id="1369" name="Picture 103"/>
          <p:cNvPicPr>
            <a:picLocks noChangeAspect="0" noChangeArrowheads="1"/>
          </p:cNvPicPr>
          <p:nvPr/>
        </p:nvPicPr>
        <p:blipFill>
          <a:blip r:embed="rId13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6233" y="1"/>
            <a:ext cx="995995" cy="471588"/>
          </a:xfrm>
          <a:prstGeom prst="rect">
            <a:avLst/>
          </a:prstGeom>
          <a:noFill/>
          <a:extLst/>
        </p:spPr>
      </p:pic>
      <p:sp>
        <p:nvSpPr>
          <p:cNvPr id="1370" name="Freeform 1370"/>
          <p:cNvSpPr/>
          <p:nvPr/>
        </p:nvSpPr>
        <p:spPr>
          <a:xfrm rot="0" flipH="0" flipV="0">
            <a:off x="2295176" y="3678491"/>
            <a:ext cx="2304257" cy="864095"/>
          </a:xfrm>
          <a:custGeom>
            <a:pathLst>
              <a:path w="2304257" h="864095">
                <a:moveTo>
                  <a:pt x="0" y="0"/>
                </a:moveTo>
                <a:lnTo>
                  <a:pt x="2304257" y="0"/>
                </a:lnTo>
                <a:lnTo>
                  <a:pt x="2304257" y="864095"/>
                </a:lnTo>
                <a:lnTo>
                  <a:pt x="0" y="864095"/>
                </a:lnTo>
                <a:close/>
                <a:moveTo>
                  <a:pt x="884333" y="3179509"/>
                </a:moveTo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1" name="Freeform 1371"/>
          <p:cNvSpPr/>
          <p:nvPr/>
        </p:nvSpPr>
        <p:spPr>
          <a:xfrm rot="0" flipH="0" flipV="1">
            <a:off x="2295176" y="3678491"/>
            <a:ext cx="2304256" cy="864096"/>
          </a:xfrm>
          <a:custGeom>
            <a:pathLst>
              <a:path w="2304256" h="864096">
                <a:moveTo>
                  <a:pt x="0" y="864096"/>
                </a:moveTo>
                <a:lnTo>
                  <a:pt x="2304256" y="864096"/>
                </a:lnTo>
                <a:lnTo>
                  <a:pt x="2304256" y="0"/>
                </a:lnTo>
                <a:lnTo>
                  <a:pt x="0" y="0"/>
                </a:lnTo>
                <a:close/>
                <a:moveTo>
                  <a:pt x="0" y="864096"/>
                </a:moveTo>
              </a:path>
            </a:pathLst>
          </a:custGeom>
          <a:noFill/>
          <a:ln w="381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2" name="Freeform 1372"/>
          <p:cNvSpPr/>
          <p:nvPr/>
        </p:nvSpPr>
        <p:spPr>
          <a:xfrm rot="0" flipH="0" flipV="0">
            <a:off x="2295176" y="3676464"/>
            <a:ext cx="2304257" cy="486204"/>
          </a:xfrm>
          <a:custGeom>
            <a:pathLst>
              <a:path w="2304257" h="486204">
                <a:moveTo>
                  <a:pt x="2304257" y="0"/>
                </a:moveTo>
                <a:lnTo>
                  <a:pt x="1152128" y="486204"/>
                </a:lnTo>
                <a:lnTo>
                  <a:pt x="0" y="0"/>
                </a:lnTo>
                <a:close/>
                <a:moveTo>
                  <a:pt x="886360" y="3181536"/>
                </a:moveTo>
              </a:path>
            </a:pathLst>
          </a:custGeom>
          <a:solidFill>
            <a:srgbClr val="EDEDE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3" name="Freeform 1373"/>
          <p:cNvSpPr/>
          <p:nvPr/>
        </p:nvSpPr>
        <p:spPr>
          <a:xfrm rot="10800000" flipH="0" flipV="1">
            <a:off x="2295177" y="3676463"/>
            <a:ext cx="2304256" cy="486205"/>
          </a:xfrm>
          <a:custGeom>
            <a:pathLst>
              <a:path w="2304256" h="486205">
                <a:moveTo>
                  <a:pt x="0" y="0"/>
                </a:moveTo>
                <a:lnTo>
                  <a:pt x="1152128" y="486205"/>
                </a:lnTo>
                <a:lnTo>
                  <a:pt x="2304256" y="0"/>
                </a:lnTo>
                <a:close/>
                <a:moveTo>
                  <a:pt x="486205" y="486205"/>
                </a:moveTo>
              </a:path>
            </a:pathLst>
          </a:custGeom>
          <a:noFill/>
          <a:ln w="38100" cap="flat" cmpd="sng">
            <a:solidFill>
              <a:srgbClr val="4F81B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4" name="Freeform 1374"/>
          <p:cNvSpPr/>
          <p:nvPr/>
        </p:nvSpPr>
        <p:spPr>
          <a:xfrm rot="0" flipH="0" flipV="0">
            <a:off x="5967583" y="4182546"/>
            <a:ext cx="1367407" cy="955981"/>
          </a:xfrm>
          <a:custGeom>
            <a:pathLst>
              <a:path w="1367407" h="955981">
                <a:moveTo>
                  <a:pt x="0" y="0"/>
                </a:moveTo>
                <a:lnTo>
                  <a:pt x="683704" y="0"/>
                </a:lnTo>
                <a:cubicBezTo>
                  <a:pt x="1061303" y="0"/>
                  <a:pt x="1367407" y="214004"/>
                  <a:pt x="1367407" y="477991"/>
                </a:cubicBezTo>
                <a:cubicBezTo>
                  <a:pt x="1367407" y="741977"/>
                  <a:pt x="1061303" y="955981"/>
                  <a:pt x="683704" y="955981"/>
                </a:cubicBezTo>
                <a:lnTo>
                  <a:pt x="0" y="955981"/>
                </a:lnTo>
                <a:close/>
                <a:moveTo>
                  <a:pt x="-3292129" y="2675454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5" name="Freeform 1375"/>
          <p:cNvSpPr/>
          <p:nvPr/>
        </p:nvSpPr>
        <p:spPr>
          <a:xfrm rot="0" flipH="0" flipV="1">
            <a:off x="5967583" y="4182546"/>
            <a:ext cx="1367407" cy="955981"/>
          </a:xfrm>
          <a:custGeom>
            <a:pathLst>
              <a:path w="1367407" h="955981">
                <a:moveTo>
                  <a:pt x="0" y="955981"/>
                </a:moveTo>
                <a:lnTo>
                  <a:pt x="683703" y="955981"/>
                </a:lnTo>
                <a:cubicBezTo>
                  <a:pt x="1061302" y="955981"/>
                  <a:pt x="1367407" y="741977"/>
                  <a:pt x="1367407" y="477990"/>
                </a:cubicBezTo>
                <a:cubicBezTo>
                  <a:pt x="1367407" y="214003"/>
                  <a:pt x="1061302" y="0"/>
                  <a:pt x="683703" y="0"/>
                </a:cubicBezTo>
                <a:lnTo>
                  <a:pt x="0" y="0"/>
                </a:lnTo>
                <a:close/>
                <a:moveTo>
                  <a:pt x="0" y="955981"/>
                </a:move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6" name="Freeform 1376"/>
          <p:cNvSpPr/>
          <p:nvPr/>
        </p:nvSpPr>
        <p:spPr>
          <a:xfrm rot="1055241" flipH="0" flipV="1">
            <a:off x="4695266" y="4083597"/>
            <a:ext cx="1225616" cy="280376"/>
          </a:xfrm>
          <a:custGeom>
            <a:pathLst>
              <a:path w="1225616" h="280376">
                <a:moveTo>
                  <a:pt x="0" y="210283"/>
                </a:moveTo>
                <a:lnTo>
                  <a:pt x="1085429" y="210283"/>
                </a:lnTo>
                <a:lnTo>
                  <a:pt x="1085429" y="280376"/>
                </a:lnTo>
                <a:lnTo>
                  <a:pt x="1225616" y="140187"/>
                </a:lnTo>
                <a:lnTo>
                  <a:pt x="1085429" y="0"/>
                </a:lnTo>
                <a:lnTo>
                  <a:pt x="1085429" y="70093"/>
                </a:lnTo>
                <a:lnTo>
                  <a:pt x="0" y="70093"/>
                </a:lnTo>
                <a:close/>
                <a:moveTo>
                  <a:pt x="70093" y="280376"/>
                </a:moveTo>
              </a:path>
            </a:pathLst>
          </a:custGeom>
          <a:noFill/>
          <a:ln w="38099" cap="flat" cmpd="sng">
            <a:solidFill>
              <a:srgbClr val="0070C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7" name="Freeform 1377"/>
          <p:cNvSpPr/>
          <p:nvPr/>
        </p:nvSpPr>
        <p:spPr>
          <a:xfrm rot="-1055241" flipH="0" flipV="0">
            <a:off x="4692053" y="5009730"/>
            <a:ext cx="1228906" cy="280376"/>
          </a:xfrm>
          <a:custGeom>
            <a:pathLst>
              <a:path w="1228906" h="280376">
                <a:moveTo>
                  <a:pt x="0" y="210283"/>
                </a:moveTo>
                <a:lnTo>
                  <a:pt x="1088719" y="210283"/>
                </a:lnTo>
                <a:lnTo>
                  <a:pt x="1088719" y="280376"/>
                </a:lnTo>
                <a:lnTo>
                  <a:pt x="1228906" y="140187"/>
                </a:lnTo>
                <a:lnTo>
                  <a:pt x="1088719" y="0"/>
                </a:lnTo>
                <a:lnTo>
                  <a:pt x="1088719" y="70093"/>
                </a:lnTo>
                <a:lnTo>
                  <a:pt x="0" y="70093"/>
                </a:lnTo>
                <a:close/>
                <a:moveTo>
                  <a:pt x="70093" y="280376"/>
                </a:moveTo>
              </a:path>
            </a:pathLst>
          </a:custGeom>
          <a:noFill/>
          <a:ln w="38099" cap="flat" cmpd="sng">
            <a:solidFill>
              <a:srgbClr val="0070C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8" name="Freeform 1378"/>
          <p:cNvSpPr/>
          <p:nvPr/>
        </p:nvSpPr>
        <p:spPr>
          <a:xfrm rot="0" flipH="0" flipV="1">
            <a:off x="7437417" y="4516406"/>
            <a:ext cx="864096" cy="288031"/>
          </a:xfrm>
          <a:custGeom>
            <a:pathLst>
              <a:path w="864096" h="288031">
                <a:moveTo>
                  <a:pt x="0" y="216022"/>
                </a:moveTo>
                <a:lnTo>
                  <a:pt x="720080" y="216022"/>
                </a:lnTo>
                <a:lnTo>
                  <a:pt x="720080" y="288031"/>
                </a:lnTo>
                <a:lnTo>
                  <a:pt x="864096" y="144015"/>
                </a:lnTo>
                <a:lnTo>
                  <a:pt x="720080" y="0"/>
                </a:lnTo>
                <a:lnTo>
                  <a:pt x="720080" y="72007"/>
                </a:lnTo>
                <a:lnTo>
                  <a:pt x="0" y="72007"/>
                </a:lnTo>
                <a:close/>
                <a:moveTo>
                  <a:pt x="72008" y="288031"/>
                </a:moveTo>
              </a:path>
            </a:pathLst>
          </a:custGeom>
          <a:noFill/>
          <a:ln w="38100" cap="flat" cmpd="sng">
            <a:solidFill>
              <a:srgbClr val="0070C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79" name="Picture 1379"/>
          <p:cNvPicPr>
            <a:picLocks noChangeAspect="0" noChangeArrowheads="1"/>
          </p:cNvPicPr>
          <p:nvPr/>
        </p:nvPicPr>
        <p:blipFill>
          <a:blip r:embed="rId13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356591" y="5118687"/>
            <a:ext cx="579549" cy="579549"/>
          </a:xfrm>
          <a:prstGeom prst="rect">
            <a:avLst/>
          </a:prstGeom>
          <a:noFill/>
          <a:extLst/>
        </p:spPr>
      </p:pic>
      <p:sp>
        <p:nvSpPr>
          <p:cNvPr id="1380" name="Rectangle 1380"/>
          <p:cNvSpPr/>
          <p:nvPr/>
        </p:nvSpPr>
        <p:spPr>
          <a:xfrm rot="0" flipH="0" flipV="0">
            <a:off x="597673" y="870205"/>
            <a:ext cx="6864793" cy="21665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Func</a:t>
            </a:r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ii SS</a:t>
            </a:r>
            <a:r>
              <a:rPr lang="en-US" sz="4399" baseline="0" b="1" i="0" dirty="0" spc="1260">
                <a:solidFill>
                  <a:srgbClr val="000000"/>
                </a:solidFill>
                <a:latin typeface="Arial" pitchFamily="0" charset="1"/>
              </a:rPr>
              <a:t>H</a:t>
            </a:r>
            <a:r>
              <a:rPr lang="en-US" sz="4399" baseline="0" b="1" i="0" dirty="0" spc="1267">
                <a:solidFill>
                  <a:srgbClr val="000000"/>
                </a:solidFill>
                <a:latin typeface="Arial" pitchFamily="0" charset="1"/>
              </a:rPr>
              <a:t>–</a:t>
            </a:r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Integritate</a:t>
            </a:r>
          </a:p>
          <a:p>
            <a:pPr marL="0">
              <a:lnSpc>
                <a:spcPts val="5707"/>
              </a:lnSpc>
            </a:pPr>
            <a:r>
              <a:rPr lang="en-US" sz="2800" baseline="0" b="0" i="0" dirty="0" spc="81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Func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ie realizat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 prin MAC</a:t>
            </a:r>
          </a:p>
          <a:p>
            <a:pPr marL="457199">
              <a:lnSpc>
                <a:spcPts val="3094"/>
              </a:lnSpc>
            </a:pPr>
            <a:r>
              <a:rPr lang="en-US" sz="2400" baseline="0" b="0" i="0" dirty="0" spc="96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Messag</a:t>
            </a:r>
            <a:r>
              <a:rPr lang="en-US" sz="2400" baseline="0" b="0" i="0" dirty="0" spc="813">
                <a:solidFill>
                  <a:srgbClr val="000000"/>
                </a:solidFill>
                <a:latin typeface="Arial" pitchFamily="0" charset="1"/>
              </a:rPr>
              <a:t>e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Authenticatio</a:t>
            </a:r>
            <a:r>
              <a:rPr lang="en-US" sz="2400" baseline="0" b="0" i="0" dirty="0" spc="818">
                <a:solidFill>
                  <a:srgbClr val="000000"/>
                </a:solidFill>
                <a:latin typeface="Arial" pitchFamily="0" charset="1"/>
              </a:rPr>
              <a:t>n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Code</a:t>
            </a:r>
          </a:p>
          <a:p>
            <a:pPr marL="457199">
              <a:lnSpc>
                <a:spcPts val="3095"/>
              </a:lnSpc>
            </a:pPr>
            <a:r>
              <a:rPr lang="en-US" sz="2400" baseline="0" b="0" i="0" dirty="0" spc="96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Este de fapt un has</a:t>
            </a:r>
            <a:r>
              <a:rPr lang="en-US" sz="2400" baseline="0" b="0" i="0" dirty="0" spc="814">
                <a:solidFill>
                  <a:srgbClr val="000000"/>
                </a:solidFill>
                <a:latin typeface="Arial" pitchFamily="0" charset="1"/>
              </a:rPr>
              <a:t>h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cu cheie</a:t>
            </a:r>
          </a:p>
        </p:txBody>
      </p:sp>
      <p:sp>
        <p:nvSpPr>
          <p:cNvPr id="1381" name="Rectangle 1381"/>
          <p:cNvSpPr/>
          <p:nvPr/>
        </p:nvSpPr>
        <p:spPr>
          <a:xfrm rot="0" flipH="0" flipV="0">
            <a:off x="597673" y="6444997"/>
            <a:ext cx="11046975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864963" algn="l"/>
              </a:tabLst>
            </a:pPr>
            <a:r>
              <a:rPr lang="en-US" sz="1200" baseline="0" b="0" i="0" dirty="0" spc="0">
                <a:solidFill>
                  <a:srgbClr val="898989"/>
                </a:solidFill>
                <a:latin typeface="Arial" pitchFamily="0" charset="1"/>
              </a:rPr>
              <a:t>11/8/23	54</a:t>
            </a:r>
          </a:p>
        </p:txBody>
      </p:sp>
      <p:sp>
        <p:nvSpPr>
          <p:cNvPr id="1382" name="Rectangle 1382"/>
          <p:cNvSpPr/>
          <p:nvPr/>
        </p:nvSpPr>
        <p:spPr>
          <a:xfrm rot="0" flipH="0" flipV="0">
            <a:off x="3157585" y="4221542"/>
            <a:ext cx="575020" cy="2736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M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s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a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j</a:t>
            </a:r>
          </a:p>
        </p:txBody>
      </p:sp>
      <p:sp>
        <p:nvSpPr>
          <p:cNvPr id="1383" name="Rectangle 1383"/>
          <p:cNvSpPr/>
          <p:nvPr/>
        </p:nvSpPr>
        <p:spPr>
          <a:xfrm rot="0" flipH="0" flipV="0">
            <a:off x="3027580" y="5256582"/>
            <a:ext cx="1139243" cy="2791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000000"/>
                </a:solidFill>
                <a:latin typeface="Calibri" pitchFamily="0" charset="1"/>
              </a:rPr>
              <a:t>key: student</a:t>
            </a:r>
          </a:p>
        </p:txBody>
      </p:sp>
      <p:sp>
        <p:nvSpPr>
          <p:cNvPr id="1384" name="Rectangle 1384"/>
          <p:cNvSpPr/>
          <p:nvPr/>
        </p:nvSpPr>
        <p:spPr>
          <a:xfrm rot="0" flipH="0" flipV="0">
            <a:off x="6136822" y="4386134"/>
            <a:ext cx="3653130" cy="5388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A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l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g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o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r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i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t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m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 </a:t>
            </a:r>
          </a:p>
          <a:p>
            <a:pPr marL="184913">
              <a:lnSpc>
                <a:spcPts val="2088"/>
              </a:lnSpc>
              <a:tabLst>
                <a:tab pos="2256130" algn="l"/>
              </a:tabLst>
            </a:pP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M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A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C	</a:t>
            </a:r>
            <a:r>
              <a:rPr lang="en-US" sz="3028" baseline="50424" b="1" i="0" dirty="0" spc="0">
                <a:solidFill>
                  <a:srgbClr val="000000"/>
                </a:solidFill>
                <a:latin typeface="Consolas" pitchFamily="0" charset="1"/>
              </a:rPr>
              <a:t>0xA0132FEE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385" name="Freeform 1385"/>
          <p:cNvSpPr/>
          <p:nvPr/>
        </p:nvSpPr>
        <p:spPr>
          <a:xfrm rot="0" flipH="0" flipV="0">
            <a:off x="0" y="0"/>
            <a:ext cx="12188952" cy="6858000"/>
          </a:xfrm>
          <a:custGeom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6" name="Freeform 1386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87" name="Picture 102"/>
          <p:cNvPicPr>
            <a:picLocks noChangeAspect="0" noChangeArrowheads="1"/>
          </p:cNvPicPr>
          <p:nvPr/>
        </p:nvPicPr>
        <p:blipFill>
          <a:blip r:embed="rId13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099495" y="809975"/>
            <a:ext cx="642256" cy="769786"/>
          </a:xfrm>
          <a:prstGeom prst="rect">
            <a:avLst/>
          </a:prstGeom>
          <a:noFill/>
          <a:extLst/>
        </p:spPr>
      </p:pic>
      <p:pic>
        <p:nvPicPr>
          <p:cNvPr id="1388" name="Picture 103"/>
          <p:cNvPicPr>
            <a:picLocks noChangeAspect="0" noChangeArrowheads="1"/>
          </p:cNvPicPr>
          <p:nvPr/>
        </p:nvPicPr>
        <p:blipFill>
          <a:blip r:embed="rId13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6233" y="1"/>
            <a:ext cx="995995" cy="471588"/>
          </a:xfrm>
          <a:prstGeom prst="rect">
            <a:avLst/>
          </a:prstGeom>
          <a:noFill/>
          <a:extLst/>
        </p:spPr>
      </p:pic>
      <p:sp>
        <p:nvSpPr>
          <p:cNvPr id="1389" name="Freeform 1389"/>
          <p:cNvSpPr/>
          <p:nvPr/>
        </p:nvSpPr>
        <p:spPr>
          <a:xfrm rot="0" flipH="0" flipV="0">
            <a:off x="2739201" y="3919373"/>
            <a:ext cx="1553364" cy="508705"/>
          </a:xfrm>
          <a:custGeom>
            <a:pathLst>
              <a:path w="1553364" h="508705">
                <a:moveTo>
                  <a:pt x="0" y="84785"/>
                </a:moveTo>
                <a:cubicBezTo>
                  <a:pt x="0" y="37959"/>
                  <a:pt x="37961" y="0"/>
                  <a:pt x="84787" y="0"/>
                </a:cubicBezTo>
                <a:lnTo>
                  <a:pt x="1468578" y="0"/>
                </a:lnTo>
                <a:cubicBezTo>
                  <a:pt x="1515404" y="0"/>
                  <a:pt x="1553364" y="37959"/>
                  <a:pt x="1553364" y="84785"/>
                </a:cubicBezTo>
                <a:lnTo>
                  <a:pt x="1553364" y="423918"/>
                </a:lnTo>
                <a:cubicBezTo>
                  <a:pt x="1553364" y="470744"/>
                  <a:pt x="1515404" y="508705"/>
                  <a:pt x="1468578" y="508705"/>
                </a:cubicBezTo>
                <a:lnTo>
                  <a:pt x="84787" y="508705"/>
                </a:lnTo>
                <a:cubicBezTo>
                  <a:pt x="37961" y="508705"/>
                  <a:pt x="0" y="470744"/>
                  <a:pt x="0" y="423918"/>
                </a:cubicBezTo>
                <a:close/>
                <a:moveTo>
                  <a:pt x="114641" y="2938627"/>
                </a:moveTo>
              </a:path>
            </a:pathLst>
          </a:custGeom>
          <a:solidFill>
            <a:srgbClr val="EDEDE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0" name="Freeform 1390"/>
          <p:cNvSpPr/>
          <p:nvPr/>
        </p:nvSpPr>
        <p:spPr>
          <a:xfrm rot="0" flipH="0" flipV="1">
            <a:off x="2739201" y="3919373"/>
            <a:ext cx="1553364" cy="508705"/>
          </a:xfrm>
          <a:custGeom>
            <a:pathLst>
              <a:path w="1553364" h="508705">
                <a:moveTo>
                  <a:pt x="0" y="423918"/>
                </a:moveTo>
                <a:cubicBezTo>
                  <a:pt x="0" y="470744"/>
                  <a:pt x="37960" y="508705"/>
                  <a:pt x="84786" y="508705"/>
                </a:cubicBezTo>
                <a:lnTo>
                  <a:pt x="1468578" y="508705"/>
                </a:lnTo>
                <a:cubicBezTo>
                  <a:pt x="1515404" y="508705"/>
                  <a:pt x="1553364" y="470744"/>
                  <a:pt x="1553364" y="423918"/>
                </a:cubicBezTo>
                <a:lnTo>
                  <a:pt x="1553364" y="84786"/>
                </a:lnTo>
                <a:cubicBezTo>
                  <a:pt x="1553364" y="37960"/>
                  <a:pt x="1515404" y="0"/>
                  <a:pt x="1468578" y="0"/>
                </a:cubicBezTo>
                <a:lnTo>
                  <a:pt x="84786" y="0"/>
                </a:lnTo>
                <a:cubicBezTo>
                  <a:pt x="37960" y="0"/>
                  <a:pt x="0" y="37960"/>
                  <a:pt x="0" y="84786"/>
                </a:cubicBezTo>
                <a:close/>
                <a:moveTo>
                  <a:pt x="84786" y="508705"/>
                </a:moveTo>
              </a:path>
            </a:pathLst>
          </a:custGeom>
          <a:noFill/>
          <a:ln w="38100" cap="flat" cmpd="sng">
            <a:solidFill>
              <a:srgbClr val="70AD4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91" name="Picture 1391"/>
          <p:cNvPicPr>
            <a:picLocks noChangeAspect="0" noChangeArrowheads="1"/>
          </p:cNvPicPr>
          <p:nvPr/>
        </p:nvPicPr>
        <p:blipFill>
          <a:blip r:embed="rId13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43655" y="2999232"/>
            <a:ext cx="307847" cy="1036319"/>
          </a:xfrm>
          <a:prstGeom prst="rect">
            <a:avLst/>
          </a:prstGeom>
          <a:noFill/>
          <a:extLst/>
        </p:spPr>
      </p:pic>
      <p:pic>
        <p:nvPicPr>
          <p:cNvPr id="1392" name="Picture 1392"/>
          <p:cNvPicPr>
            <a:picLocks noChangeAspect="0" noChangeArrowheads="1"/>
          </p:cNvPicPr>
          <p:nvPr/>
        </p:nvPicPr>
        <p:blipFill>
          <a:blip r:embed="rId13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31264" y="3007819"/>
            <a:ext cx="139660" cy="867032"/>
          </a:xfrm>
          <a:prstGeom prst="rect">
            <a:avLst/>
          </a:prstGeom>
          <a:noFill/>
          <a:extLst/>
        </p:spPr>
      </p:pic>
      <p:pic>
        <p:nvPicPr>
          <p:cNvPr id="1393" name="Picture 1393"/>
          <p:cNvPicPr>
            <a:picLocks noChangeAspect="0" noChangeArrowheads="1"/>
          </p:cNvPicPr>
          <p:nvPr/>
        </p:nvPicPr>
        <p:blipFill>
          <a:blip r:embed="rId13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691383" y="3544824"/>
            <a:ext cx="310895" cy="475487"/>
          </a:xfrm>
          <a:prstGeom prst="rect">
            <a:avLst/>
          </a:prstGeom>
          <a:noFill/>
          <a:extLst/>
        </p:spPr>
      </p:pic>
      <p:pic>
        <p:nvPicPr>
          <p:cNvPr id="1394" name="Picture 1394"/>
          <p:cNvPicPr>
            <a:picLocks noChangeAspect="0" noChangeArrowheads="1"/>
          </p:cNvPicPr>
          <p:nvPr/>
        </p:nvPicPr>
        <p:blipFill>
          <a:blip r:embed="rId13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777282" y="3552630"/>
            <a:ext cx="139704" cy="304630"/>
          </a:xfrm>
          <a:prstGeom prst="rect">
            <a:avLst/>
          </a:prstGeom>
          <a:noFill/>
          <a:extLst/>
        </p:spPr>
      </p:pic>
      <p:sp>
        <p:nvSpPr>
          <p:cNvPr id="1395" name="Freeform 1395"/>
          <p:cNvSpPr/>
          <p:nvPr/>
        </p:nvSpPr>
        <p:spPr>
          <a:xfrm rot="0" flipH="0" flipV="0">
            <a:off x="2721771" y="2419163"/>
            <a:ext cx="1604662" cy="601748"/>
          </a:xfrm>
          <a:custGeom>
            <a:pathLst>
              <a:path w="1604662" h="601748">
                <a:moveTo>
                  <a:pt x="0" y="0"/>
                </a:moveTo>
                <a:lnTo>
                  <a:pt x="1604662" y="0"/>
                </a:lnTo>
                <a:lnTo>
                  <a:pt x="1604662" y="601748"/>
                </a:lnTo>
                <a:lnTo>
                  <a:pt x="0" y="601748"/>
                </a:lnTo>
                <a:close/>
                <a:moveTo>
                  <a:pt x="1717066" y="4438837"/>
                </a:moveTo>
              </a:path>
            </a:pathLst>
          </a:custGeom>
          <a:solidFill>
            <a:srgbClr val="EDEDED">
              <a:alpha val="100000"/>
            </a:srgbClr>
          </a:solidFill>
          <a:ln w="211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6" name="Freeform 1396"/>
          <p:cNvSpPr/>
          <p:nvPr/>
        </p:nvSpPr>
        <p:spPr>
          <a:xfrm rot="0" flipH="0" flipV="1">
            <a:off x="2721771" y="2419163"/>
            <a:ext cx="1604663" cy="601749"/>
          </a:xfrm>
          <a:custGeom>
            <a:pathLst>
              <a:path w="1604663" h="601749">
                <a:moveTo>
                  <a:pt x="0" y="601749"/>
                </a:moveTo>
                <a:lnTo>
                  <a:pt x="1604663" y="601749"/>
                </a:lnTo>
                <a:lnTo>
                  <a:pt x="1604663" y="0"/>
                </a:lnTo>
                <a:lnTo>
                  <a:pt x="0" y="0"/>
                </a:lnTo>
                <a:close/>
                <a:moveTo>
                  <a:pt x="0" y="601749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7" name="Freeform 1397"/>
          <p:cNvSpPr/>
          <p:nvPr/>
        </p:nvSpPr>
        <p:spPr>
          <a:xfrm rot="0" flipH="0" flipV="0">
            <a:off x="2721771" y="2417750"/>
            <a:ext cx="1604662" cy="338590"/>
          </a:xfrm>
          <a:custGeom>
            <a:pathLst>
              <a:path w="1604662" h="338590">
                <a:moveTo>
                  <a:pt x="1604662" y="0"/>
                </a:moveTo>
                <a:lnTo>
                  <a:pt x="802331" y="338590"/>
                </a:lnTo>
                <a:lnTo>
                  <a:pt x="0" y="0"/>
                </a:lnTo>
                <a:close/>
                <a:moveTo>
                  <a:pt x="1718479" y="4440250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8" name="Freeform 1398"/>
          <p:cNvSpPr/>
          <p:nvPr/>
        </p:nvSpPr>
        <p:spPr>
          <a:xfrm rot="10800000" flipH="0" flipV="1">
            <a:off x="2721770" y="2417751"/>
            <a:ext cx="1604663" cy="338589"/>
          </a:xfrm>
          <a:custGeom>
            <a:pathLst>
              <a:path w="1604663" h="338589">
                <a:moveTo>
                  <a:pt x="0" y="0"/>
                </a:moveTo>
                <a:lnTo>
                  <a:pt x="802331" y="338589"/>
                </a:lnTo>
                <a:lnTo>
                  <a:pt x="1604663" y="0"/>
                </a:lnTo>
                <a:close/>
                <a:moveTo>
                  <a:pt x="338589" y="338589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9" name="Freeform 1399"/>
          <p:cNvSpPr/>
          <p:nvPr/>
        </p:nvSpPr>
        <p:spPr>
          <a:xfrm rot="0" flipH="0" flipV="0">
            <a:off x="3082804" y="4933392"/>
            <a:ext cx="805552" cy="318649"/>
          </a:xfrm>
          <a:custGeom>
            <a:pathLst>
              <a:path w="805552" h="318649">
                <a:moveTo>
                  <a:pt x="0" y="0"/>
                </a:moveTo>
                <a:lnTo>
                  <a:pt x="752443" y="0"/>
                </a:lnTo>
                <a:lnTo>
                  <a:pt x="805552" y="53109"/>
                </a:lnTo>
                <a:lnTo>
                  <a:pt x="805552" y="318649"/>
                </a:lnTo>
                <a:lnTo>
                  <a:pt x="0" y="318649"/>
                </a:lnTo>
                <a:close/>
                <a:moveTo>
                  <a:pt x="-1158196" y="1924608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0" name="Freeform 1400"/>
          <p:cNvSpPr/>
          <p:nvPr/>
        </p:nvSpPr>
        <p:spPr>
          <a:xfrm rot="0" flipH="0" flipV="1">
            <a:off x="3082804" y="4933392"/>
            <a:ext cx="805552" cy="318649"/>
          </a:xfrm>
          <a:custGeom>
            <a:pathLst>
              <a:path w="805552" h="318649">
                <a:moveTo>
                  <a:pt x="0" y="318649"/>
                </a:moveTo>
                <a:lnTo>
                  <a:pt x="752443" y="318649"/>
                </a:lnTo>
                <a:lnTo>
                  <a:pt x="805552" y="265540"/>
                </a:lnTo>
                <a:lnTo>
                  <a:pt x="805552" y="0"/>
                </a:lnTo>
                <a:lnTo>
                  <a:pt x="0" y="0"/>
                </a:lnTo>
                <a:close/>
                <a:moveTo>
                  <a:pt x="0" y="318649"/>
                </a:moveTo>
              </a:path>
            </a:pathLst>
          </a:custGeom>
          <a:noFill/>
          <a:ln w="38100" cap="flat" cmpd="sng">
            <a:solidFill>
              <a:srgbClr val="0070C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01" name="Picture 1401"/>
          <p:cNvPicPr>
            <a:picLocks noChangeAspect="0" noChangeArrowheads="1"/>
          </p:cNvPicPr>
          <p:nvPr/>
        </p:nvPicPr>
        <p:blipFill>
          <a:blip r:embed="rId14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31464" y="4437889"/>
            <a:ext cx="307847" cy="670559"/>
          </a:xfrm>
          <a:prstGeom prst="rect">
            <a:avLst/>
          </a:prstGeom>
          <a:noFill/>
          <a:extLst/>
        </p:spPr>
      </p:pic>
      <p:pic>
        <p:nvPicPr>
          <p:cNvPr id="1402" name="Picture 1402"/>
          <p:cNvPicPr>
            <a:picLocks noChangeAspect="0" noChangeArrowheads="1"/>
          </p:cNvPicPr>
          <p:nvPr/>
        </p:nvPicPr>
        <p:blipFill>
          <a:blip r:embed="rId14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18388" y="4446847"/>
            <a:ext cx="139673" cy="499304"/>
          </a:xfrm>
          <a:prstGeom prst="rect">
            <a:avLst/>
          </a:prstGeom>
          <a:noFill/>
          <a:extLst/>
        </p:spPr>
      </p:pic>
      <p:pic>
        <p:nvPicPr>
          <p:cNvPr id="1403" name="Picture 1403"/>
          <p:cNvPicPr>
            <a:picLocks noChangeAspect="0" noChangeArrowheads="1"/>
          </p:cNvPicPr>
          <p:nvPr/>
        </p:nvPicPr>
        <p:blipFill>
          <a:blip r:embed="rId14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40479" y="4236721"/>
            <a:ext cx="1810511" cy="929639"/>
          </a:xfrm>
          <a:prstGeom prst="rect">
            <a:avLst/>
          </a:prstGeom>
          <a:noFill/>
          <a:extLst/>
        </p:spPr>
      </p:pic>
      <p:pic>
        <p:nvPicPr>
          <p:cNvPr id="1404" name="Picture 1404"/>
          <p:cNvPicPr>
            <a:picLocks noChangeAspect="0" noChangeArrowheads="1"/>
          </p:cNvPicPr>
          <p:nvPr/>
        </p:nvPicPr>
        <p:blipFill>
          <a:blip r:embed="rId14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870449" y="4346396"/>
            <a:ext cx="1637131" cy="770606"/>
          </a:xfrm>
          <a:prstGeom prst="rect">
            <a:avLst/>
          </a:prstGeom>
          <a:noFill/>
          <a:extLst/>
        </p:spPr>
      </p:pic>
      <p:sp>
        <p:nvSpPr>
          <p:cNvPr id="1405" name="Freeform 1405"/>
          <p:cNvSpPr/>
          <p:nvPr/>
        </p:nvSpPr>
        <p:spPr>
          <a:xfrm rot="0" flipH="0" flipV="0">
            <a:off x="7708951" y="3952468"/>
            <a:ext cx="1553363" cy="508706"/>
          </a:xfrm>
          <a:custGeom>
            <a:pathLst>
              <a:path w="1553363" h="508706">
                <a:moveTo>
                  <a:pt x="0" y="84786"/>
                </a:moveTo>
                <a:cubicBezTo>
                  <a:pt x="0" y="37960"/>
                  <a:pt x="37959" y="0"/>
                  <a:pt x="84786" y="0"/>
                </a:cubicBezTo>
                <a:lnTo>
                  <a:pt x="1468577" y="0"/>
                </a:lnTo>
                <a:cubicBezTo>
                  <a:pt x="1515403" y="0"/>
                  <a:pt x="1553363" y="37960"/>
                  <a:pt x="1553363" y="84786"/>
                </a:cubicBezTo>
                <a:lnTo>
                  <a:pt x="1553363" y="423919"/>
                </a:lnTo>
                <a:cubicBezTo>
                  <a:pt x="1553363" y="470746"/>
                  <a:pt x="1515403" y="508706"/>
                  <a:pt x="1468577" y="508706"/>
                </a:cubicBezTo>
                <a:lnTo>
                  <a:pt x="84786" y="508706"/>
                </a:lnTo>
                <a:cubicBezTo>
                  <a:pt x="37959" y="508706"/>
                  <a:pt x="0" y="470746"/>
                  <a:pt x="0" y="423919"/>
                </a:cubicBezTo>
                <a:close/>
                <a:moveTo>
                  <a:pt x="-4888205" y="2905532"/>
                </a:moveTo>
              </a:path>
            </a:pathLst>
          </a:custGeom>
          <a:solidFill>
            <a:srgbClr val="EDEDED">
              <a:alpha val="10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6" name="Freeform 1406"/>
          <p:cNvSpPr/>
          <p:nvPr/>
        </p:nvSpPr>
        <p:spPr>
          <a:xfrm rot="0" flipH="0" flipV="1">
            <a:off x="7708951" y="3952468"/>
            <a:ext cx="1553364" cy="508705"/>
          </a:xfrm>
          <a:custGeom>
            <a:pathLst>
              <a:path w="1553364" h="508705">
                <a:moveTo>
                  <a:pt x="0" y="423918"/>
                </a:moveTo>
                <a:cubicBezTo>
                  <a:pt x="0" y="470744"/>
                  <a:pt x="37960" y="508705"/>
                  <a:pt x="84786" y="508705"/>
                </a:cubicBezTo>
                <a:lnTo>
                  <a:pt x="1468578" y="508705"/>
                </a:lnTo>
                <a:cubicBezTo>
                  <a:pt x="1515404" y="508705"/>
                  <a:pt x="1553364" y="470744"/>
                  <a:pt x="1553364" y="423918"/>
                </a:cubicBezTo>
                <a:lnTo>
                  <a:pt x="1553364" y="84786"/>
                </a:lnTo>
                <a:cubicBezTo>
                  <a:pt x="1553364" y="37960"/>
                  <a:pt x="1515404" y="0"/>
                  <a:pt x="1468578" y="0"/>
                </a:cubicBezTo>
                <a:lnTo>
                  <a:pt x="84786" y="0"/>
                </a:lnTo>
                <a:cubicBezTo>
                  <a:pt x="37960" y="0"/>
                  <a:pt x="0" y="37960"/>
                  <a:pt x="0" y="84786"/>
                </a:cubicBezTo>
                <a:close/>
                <a:moveTo>
                  <a:pt x="84786" y="508705"/>
                </a:moveTo>
              </a:path>
            </a:pathLst>
          </a:custGeom>
          <a:noFill/>
          <a:ln w="38100" cap="flat" cmpd="sng">
            <a:solidFill>
              <a:srgbClr val="70AD47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7" name="Freeform 1407"/>
          <p:cNvSpPr/>
          <p:nvPr/>
        </p:nvSpPr>
        <p:spPr>
          <a:xfrm rot="0" flipH="0" flipV="0">
            <a:off x="5095273" y="3557562"/>
            <a:ext cx="1604663" cy="601751"/>
          </a:xfrm>
          <a:custGeom>
            <a:pathLst>
              <a:path w="1604663" h="601751">
                <a:moveTo>
                  <a:pt x="0" y="0"/>
                </a:moveTo>
                <a:lnTo>
                  <a:pt x="1604663" y="0"/>
                </a:lnTo>
                <a:lnTo>
                  <a:pt x="1604663" y="601751"/>
                </a:lnTo>
                <a:lnTo>
                  <a:pt x="0" y="601751"/>
                </a:lnTo>
                <a:close/>
                <a:moveTo>
                  <a:pt x="-1794835" y="3300438"/>
                </a:moveTo>
              </a:path>
            </a:pathLst>
          </a:custGeom>
          <a:solidFill>
            <a:srgbClr val="EDEDED">
              <a:alpha val="100000"/>
            </a:srgbClr>
          </a:solidFill>
          <a:ln w="21166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8" name="Freeform 1408"/>
          <p:cNvSpPr/>
          <p:nvPr/>
        </p:nvSpPr>
        <p:spPr>
          <a:xfrm rot="0" flipH="0" flipV="1">
            <a:off x="5095273" y="3557562"/>
            <a:ext cx="1604663" cy="601750"/>
          </a:xfrm>
          <a:custGeom>
            <a:pathLst>
              <a:path w="1604663" h="601750">
                <a:moveTo>
                  <a:pt x="0" y="601750"/>
                </a:moveTo>
                <a:lnTo>
                  <a:pt x="1604663" y="601750"/>
                </a:lnTo>
                <a:lnTo>
                  <a:pt x="1604663" y="0"/>
                </a:lnTo>
                <a:lnTo>
                  <a:pt x="0" y="0"/>
                </a:lnTo>
                <a:close/>
                <a:moveTo>
                  <a:pt x="0" y="601750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9" name="Freeform 1409"/>
          <p:cNvSpPr/>
          <p:nvPr/>
        </p:nvSpPr>
        <p:spPr>
          <a:xfrm rot="0" flipH="0" flipV="0">
            <a:off x="5095273" y="3556152"/>
            <a:ext cx="1604663" cy="338591"/>
          </a:xfrm>
          <a:custGeom>
            <a:pathLst>
              <a:path w="1604663" h="338591">
                <a:moveTo>
                  <a:pt x="1604663" y="0"/>
                </a:moveTo>
                <a:lnTo>
                  <a:pt x="802331" y="338591"/>
                </a:lnTo>
                <a:lnTo>
                  <a:pt x="0" y="0"/>
                </a:lnTo>
                <a:close/>
                <a:moveTo>
                  <a:pt x="-1793425" y="3301848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0" name="Freeform 1410"/>
          <p:cNvSpPr/>
          <p:nvPr/>
        </p:nvSpPr>
        <p:spPr>
          <a:xfrm rot="10800000" flipH="0" flipV="1">
            <a:off x="5095273" y="3556152"/>
            <a:ext cx="1604663" cy="338591"/>
          </a:xfrm>
          <a:custGeom>
            <a:pathLst>
              <a:path w="1604663" h="338591">
                <a:moveTo>
                  <a:pt x="0" y="0"/>
                </a:moveTo>
                <a:lnTo>
                  <a:pt x="802331" y="338591"/>
                </a:lnTo>
                <a:lnTo>
                  <a:pt x="1604663" y="0"/>
                </a:lnTo>
                <a:close/>
                <a:moveTo>
                  <a:pt x="338591" y="338591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1" name="Freeform 1411"/>
          <p:cNvSpPr/>
          <p:nvPr/>
        </p:nvSpPr>
        <p:spPr>
          <a:xfrm rot="0" flipH="0" flipV="0">
            <a:off x="7653031" y="2419163"/>
            <a:ext cx="1604662" cy="601748"/>
          </a:xfrm>
          <a:custGeom>
            <a:pathLst>
              <a:path w="1604662" h="601748">
                <a:moveTo>
                  <a:pt x="0" y="0"/>
                </a:moveTo>
                <a:lnTo>
                  <a:pt x="1604662" y="0"/>
                </a:lnTo>
                <a:lnTo>
                  <a:pt x="1604662" y="601748"/>
                </a:lnTo>
                <a:lnTo>
                  <a:pt x="0" y="601748"/>
                </a:lnTo>
                <a:close/>
                <a:moveTo>
                  <a:pt x="-3214194" y="4438837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2" name="Freeform 1412"/>
          <p:cNvSpPr/>
          <p:nvPr/>
        </p:nvSpPr>
        <p:spPr>
          <a:xfrm rot="0" flipH="0" flipV="1">
            <a:off x="7653031" y="2419163"/>
            <a:ext cx="1604663" cy="601749"/>
          </a:xfrm>
          <a:custGeom>
            <a:pathLst>
              <a:path w="1604663" h="601749">
                <a:moveTo>
                  <a:pt x="0" y="601749"/>
                </a:moveTo>
                <a:lnTo>
                  <a:pt x="1604663" y="601749"/>
                </a:lnTo>
                <a:lnTo>
                  <a:pt x="1604663" y="0"/>
                </a:lnTo>
                <a:lnTo>
                  <a:pt x="0" y="0"/>
                </a:lnTo>
                <a:close/>
                <a:moveTo>
                  <a:pt x="0" y="601749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3" name="Freeform 1413"/>
          <p:cNvSpPr/>
          <p:nvPr/>
        </p:nvSpPr>
        <p:spPr>
          <a:xfrm rot="0" flipH="0" flipV="0">
            <a:off x="7653031" y="2417750"/>
            <a:ext cx="1604662" cy="338590"/>
          </a:xfrm>
          <a:custGeom>
            <a:pathLst>
              <a:path w="1604662" h="338590">
                <a:moveTo>
                  <a:pt x="1604662" y="0"/>
                </a:moveTo>
                <a:lnTo>
                  <a:pt x="802331" y="338590"/>
                </a:lnTo>
                <a:lnTo>
                  <a:pt x="0" y="0"/>
                </a:lnTo>
                <a:close/>
                <a:moveTo>
                  <a:pt x="-3212781" y="4440250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4" name="Freeform 1414"/>
          <p:cNvSpPr/>
          <p:nvPr/>
        </p:nvSpPr>
        <p:spPr>
          <a:xfrm rot="10800000" flipH="0" flipV="1">
            <a:off x="7653030" y="2417751"/>
            <a:ext cx="1604663" cy="338589"/>
          </a:xfrm>
          <a:custGeom>
            <a:pathLst>
              <a:path w="1604663" h="338589">
                <a:moveTo>
                  <a:pt x="0" y="0"/>
                </a:moveTo>
                <a:lnTo>
                  <a:pt x="802331" y="338589"/>
                </a:lnTo>
                <a:lnTo>
                  <a:pt x="1604663" y="0"/>
                </a:lnTo>
                <a:close/>
                <a:moveTo>
                  <a:pt x="338589" y="338589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15" name="Picture 1415"/>
          <p:cNvPicPr>
            <a:picLocks noChangeAspect="0" noChangeArrowheads="1"/>
          </p:cNvPicPr>
          <p:nvPr/>
        </p:nvPicPr>
        <p:blipFill>
          <a:blip r:embed="rId14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647688" y="2584705"/>
            <a:ext cx="1161288" cy="1344167"/>
          </a:xfrm>
          <a:prstGeom prst="rect">
            <a:avLst/>
          </a:prstGeom>
          <a:noFill/>
          <a:extLst/>
        </p:spPr>
      </p:pic>
      <p:pic>
        <p:nvPicPr>
          <p:cNvPr id="1416" name="Picture 1416"/>
          <p:cNvPicPr>
            <a:picLocks noChangeAspect="0" noChangeArrowheads="1"/>
          </p:cNvPicPr>
          <p:nvPr/>
        </p:nvPicPr>
        <p:blipFill>
          <a:blip r:embed="rId14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677498" y="2707293"/>
            <a:ext cx="988270" cy="1171997"/>
          </a:xfrm>
          <a:prstGeom prst="rect">
            <a:avLst/>
          </a:prstGeom>
          <a:noFill/>
          <a:extLst/>
        </p:spPr>
      </p:pic>
      <p:pic>
        <p:nvPicPr>
          <p:cNvPr id="1417" name="Picture 1417"/>
          <p:cNvPicPr>
            <a:picLocks noChangeAspect="0" noChangeArrowheads="1"/>
          </p:cNvPicPr>
          <p:nvPr/>
        </p:nvPicPr>
        <p:blipFill>
          <a:blip r:embed="rId14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311895" y="2999232"/>
            <a:ext cx="310895" cy="1069847"/>
          </a:xfrm>
          <a:prstGeom prst="rect">
            <a:avLst/>
          </a:prstGeom>
          <a:noFill/>
          <a:extLst/>
        </p:spPr>
      </p:pic>
      <p:pic>
        <p:nvPicPr>
          <p:cNvPr id="1418" name="Picture 1418"/>
          <p:cNvPicPr>
            <a:picLocks noChangeAspect="0" noChangeArrowheads="1"/>
          </p:cNvPicPr>
          <p:nvPr/>
        </p:nvPicPr>
        <p:blipFill>
          <a:blip r:embed="rId14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396417" y="3008035"/>
            <a:ext cx="139696" cy="899913"/>
          </a:xfrm>
          <a:prstGeom prst="rect">
            <a:avLst/>
          </a:prstGeom>
          <a:noFill/>
          <a:extLst/>
        </p:spPr>
      </p:pic>
      <p:pic>
        <p:nvPicPr>
          <p:cNvPr id="1419" name="Picture 1419"/>
          <p:cNvPicPr>
            <a:picLocks noChangeAspect="0" noChangeArrowheads="1"/>
          </p:cNvPicPr>
          <p:nvPr/>
        </p:nvPicPr>
        <p:blipFill>
          <a:blip r:embed="rId14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982456" y="3544824"/>
            <a:ext cx="310895" cy="484631"/>
          </a:xfrm>
          <a:prstGeom prst="rect">
            <a:avLst/>
          </a:prstGeom>
          <a:noFill/>
          <a:extLst/>
        </p:spPr>
      </p:pic>
      <p:pic>
        <p:nvPicPr>
          <p:cNvPr id="1420" name="Picture 1420"/>
          <p:cNvPicPr>
            <a:picLocks noChangeAspect="0" noChangeArrowheads="1"/>
          </p:cNvPicPr>
          <p:nvPr/>
        </p:nvPicPr>
        <p:blipFill>
          <a:blip r:embed="rId14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9067993" y="3552630"/>
            <a:ext cx="139705" cy="313426"/>
          </a:xfrm>
          <a:prstGeom prst="rect">
            <a:avLst/>
          </a:prstGeom>
          <a:noFill/>
          <a:extLst/>
        </p:spPr>
      </p:pic>
      <p:sp>
        <p:nvSpPr>
          <p:cNvPr id="1421" name="Freeform 1421"/>
          <p:cNvSpPr/>
          <p:nvPr/>
        </p:nvSpPr>
        <p:spPr>
          <a:xfrm rot="0" flipH="0" flipV="0">
            <a:off x="6827395" y="5575505"/>
            <a:ext cx="1245589" cy="1001624"/>
          </a:xfrm>
          <a:custGeom>
            <a:pathLst>
              <a:path w="1245589" h="1001624">
                <a:moveTo>
                  <a:pt x="0" y="500812"/>
                </a:moveTo>
                <a:lnTo>
                  <a:pt x="622794" y="0"/>
                </a:lnTo>
                <a:lnTo>
                  <a:pt x="1245589" y="500812"/>
                </a:lnTo>
                <a:lnTo>
                  <a:pt x="622794" y="1001624"/>
                </a:lnTo>
                <a:close/>
                <a:moveTo>
                  <a:pt x="-6045712" y="1282495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2" name="Freeform 1422"/>
          <p:cNvSpPr/>
          <p:nvPr/>
        </p:nvSpPr>
        <p:spPr>
          <a:xfrm rot="0" flipH="0" flipV="1">
            <a:off x="6827395" y="5575505"/>
            <a:ext cx="1245589" cy="1001624"/>
          </a:xfrm>
          <a:custGeom>
            <a:pathLst>
              <a:path w="1245589" h="1001624">
                <a:moveTo>
                  <a:pt x="0" y="500812"/>
                </a:moveTo>
                <a:lnTo>
                  <a:pt x="622794" y="1001624"/>
                </a:lnTo>
                <a:lnTo>
                  <a:pt x="1245589" y="500812"/>
                </a:lnTo>
                <a:lnTo>
                  <a:pt x="622794" y="0"/>
                </a:lnTo>
                <a:close/>
                <a:moveTo>
                  <a:pt x="500812" y="1001624"/>
                </a:moveTo>
              </a:path>
            </a:pathLst>
          </a:custGeom>
          <a:noFill/>
          <a:ln w="38100" cap="flat" cmpd="sng">
            <a:solidFill>
              <a:srgbClr val="C0504D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3" name="Freeform 1423"/>
          <p:cNvSpPr/>
          <p:nvPr/>
        </p:nvSpPr>
        <p:spPr>
          <a:xfrm rot="0" flipH="0" flipV="0">
            <a:off x="7267392" y="5960091"/>
            <a:ext cx="365594" cy="232452"/>
          </a:xfrm>
          <a:custGeom>
            <a:pathLst>
              <a:path w="365594" h="232452">
                <a:moveTo>
                  <a:pt x="0" y="0"/>
                </a:moveTo>
                <a:lnTo>
                  <a:pt x="365594" y="0"/>
                </a:lnTo>
                <a:lnTo>
                  <a:pt x="365594" y="92981"/>
                </a:lnTo>
                <a:lnTo>
                  <a:pt x="0" y="92981"/>
                </a:lnTo>
                <a:close/>
                <a:moveTo>
                  <a:pt x="-6369483" y="897909"/>
                </a:moveTo>
                <a:moveTo>
                  <a:pt x="0" y="139471"/>
                </a:moveTo>
                <a:lnTo>
                  <a:pt x="365594" y="139471"/>
                </a:lnTo>
                <a:lnTo>
                  <a:pt x="365594" y="232452"/>
                </a:lnTo>
                <a:lnTo>
                  <a:pt x="0" y="232452"/>
                </a:lnTo>
                <a:close/>
                <a:moveTo>
                  <a:pt x="-6508954" y="897909"/>
                </a:moveTo>
              </a:path>
            </a:pathLst>
          </a:custGeom>
          <a:solidFill>
            <a:srgbClr val="C0504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4" name="Freeform 1424"/>
          <p:cNvSpPr/>
          <p:nvPr/>
        </p:nvSpPr>
        <p:spPr>
          <a:xfrm rot="0" flipH="0" flipV="1">
            <a:off x="7267393" y="5960091"/>
            <a:ext cx="365594" cy="232451"/>
          </a:xfrm>
          <a:custGeom>
            <a:pathLst>
              <a:path w="365594" h="232451">
                <a:moveTo>
                  <a:pt x="0" y="232451"/>
                </a:moveTo>
                <a:lnTo>
                  <a:pt x="365594" y="232451"/>
                </a:lnTo>
                <a:lnTo>
                  <a:pt x="365594" y="139470"/>
                </a:lnTo>
                <a:lnTo>
                  <a:pt x="0" y="139470"/>
                </a:lnTo>
                <a:close/>
                <a:moveTo>
                  <a:pt x="15496" y="313888"/>
                </a:moveTo>
                <a:moveTo>
                  <a:pt x="0" y="92980"/>
                </a:moveTo>
                <a:lnTo>
                  <a:pt x="365594" y="92980"/>
                </a:lnTo>
                <a:lnTo>
                  <a:pt x="365594" y="0"/>
                </a:lnTo>
                <a:lnTo>
                  <a:pt x="0" y="0"/>
                </a:lnTo>
                <a:close/>
                <a:moveTo>
                  <a:pt x="154967" y="313888"/>
                </a:moveTo>
              </a:path>
            </a:pathLst>
          </a:custGeom>
          <a:noFill/>
          <a:ln w="25400" cap="flat" cmpd="sng">
            <a:solidFill>
              <a:srgbClr val="8C3836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25" name="Picture 1425"/>
          <p:cNvPicPr>
            <a:picLocks noChangeAspect="0" noChangeArrowheads="1"/>
          </p:cNvPicPr>
          <p:nvPr/>
        </p:nvPicPr>
        <p:blipFill>
          <a:blip r:embed="rId14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296911" y="5141976"/>
            <a:ext cx="1216152" cy="609600"/>
          </a:xfrm>
          <a:prstGeom prst="rect">
            <a:avLst/>
          </a:prstGeom>
          <a:noFill/>
          <a:extLst/>
        </p:spPr>
      </p:pic>
      <p:pic>
        <p:nvPicPr>
          <p:cNvPr id="1426" name="Picture 1426"/>
          <p:cNvPicPr>
            <a:picLocks noChangeAspect="0" noChangeArrowheads="1"/>
          </p:cNvPicPr>
          <p:nvPr/>
        </p:nvPicPr>
        <p:blipFill>
          <a:blip r:embed="rId14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437435" y="5150554"/>
            <a:ext cx="1047609" cy="454600"/>
          </a:xfrm>
          <a:prstGeom prst="rect">
            <a:avLst/>
          </a:prstGeom>
          <a:noFill/>
          <a:extLst/>
        </p:spPr>
      </p:pic>
      <p:pic>
        <p:nvPicPr>
          <p:cNvPr id="1427" name="Picture 1427"/>
          <p:cNvPicPr>
            <a:picLocks noChangeAspect="0" noChangeArrowheads="1"/>
          </p:cNvPicPr>
          <p:nvPr/>
        </p:nvPicPr>
        <p:blipFill>
          <a:blip r:embed="rId14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248400" y="4340352"/>
            <a:ext cx="1356360" cy="1411224"/>
          </a:xfrm>
          <a:prstGeom prst="rect">
            <a:avLst/>
          </a:prstGeom>
          <a:noFill/>
          <a:extLst/>
        </p:spPr>
      </p:pic>
      <p:pic>
        <p:nvPicPr>
          <p:cNvPr id="1428" name="Picture 1428"/>
          <p:cNvPicPr>
            <a:picLocks noChangeAspect="0" noChangeArrowheads="1"/>
          </p:cNvPicPr>
          <p:nvPr/>
        </p:nvPicPr>
        <p:blipFill>
          <a:blip r:embed="rId14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278492" y="4349331"/>
            <a:ext cx="1184437" cy="1238915"/>
          </a:xfrm>
          <a:prstGeom prst="rect">
            <a:avLst/>
          </a:prstGeom>
          <a:noFill/>
          <a:extLst/>
        </p:spPr>
      </p:pic>
      <p:sp>
        <p:nvSpPr>
          <p:cNvPr id="1429" name="Freeform 1429"/>
          <p:cNvSpPr/>
          <p:nvPr/>
        </p:nvSpPr>
        <p:spPr>
          <a:xfrm rot="0" flipH="0" flipV="0">
            <a:off x="5494827" y="4211474"/>
            <a:ext cx="805552" cy="318650"/>
          </a:xfrm>
          <a:custGeom>
            <a:pathLst>
              <a:path w="805552" h="318650">
                <a:moveTo>
                  <a:pt x="0" y="0"/>
                </a:moveTo>
                <a:lnTo>
                  <a:pt x="752443" y="0"/>
                </a:lnTo>
                <a:lnTo>
                  <a:pt x="805552" y="53109"/>
                </a:lnTo>
                <a:lnTo>
                  <a:pt x="805552" y="318650"/>
                </a:lnTo>
                <a:lnTo>
                  <a:pt x="0" y="318650"/>
                </a:lnTo>
                <a:close/>
                <a:moveTo>
                  <a:pt x="-2848301" y="2646526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0" name="Freeform 1430"/>
          <p:cNvSpPr/>
          <p:nvPr/>
        </p:nvSpPr>
        <p:spPr>
          <a:xfrm rot="0" flipH="0" flipV="1">
            <a:off x="5494827" y="4211474"/>
            <a:ext cx="805552" cy="318649"/>
          </a:xfrm>
          <a:custGeom>
            <a:pathLst>
              <a:path w="805552" h="318649">
                <a:moveTo>
                  <a:pt x="0" y="318649"/>
                </a:moveTo>
                <a:lnTo>
                  <a:pt x="752443" y="318649"/>
                </a:lnTo>
                <a:lnTo>
                  <a:pt x="805552" y="265540"/>
                </a:lnTo>
                <a:lnTo>
                  <a:pt x="805552" y="0"/>
                </a:lnTo>
                <a:lnTo>
                  <a:pt x="0" y="0"/>
                </a:lnTo>
                <a:close/>
                <a:moveTo>
                  <a:pt x="0" y="318649"/>
                </a:moveTo>
              </a:path>
            </a:pathLst>
          </a:custGeom>
          <a:noFill/>
          <a:ln w="38100" cap="flat" cmpd="sng">
            <a:solidFill>
              <a:srgbClr val="0070C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1" name="Freeform 1431"/>
          <p:cNvSpPr/>
          <p:nvPr/>
        </p:nvSpPr>
        <p:spPr>
          <a:xfrm rot="0" flipH="0" flipV="0">
            <a:off x="8064920" y="4856422"/>
            <a:ext cx="805552" cy="318649"/>
          </a:xfrm>
          <a:custGeom>
            <a:pathLst>
              <a:path w="805552" h="318649">
                <a:moveTo>
                  <a:pt x="0" y="0"/>
                </a:moveTo>
                <a:lnTo>
                  <a:pt x="752443" y="0"/>
                </a:lnTo>
                <a:lnTo>
                  <a:pt x="805552" y="53109"/>
                </a:lnTo>
                <a:lnTo>
                  <a:pt x="805552" y="318649"/>
                </a:lnTo>
                <a:lnTo>
                  <a:pt x="0" y="318649"/>
                </a:lnTo>
                <a:close/>
                <a:moveTo>
                  <a:pt x="-6063342" y="2001578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2" name="Freeform 1432"/>
          <p:cNvSpPr/>
          <p:nvPr/>
        </p:nvSpPr>
        <p:spPr>
          <a:xfrm rot="0" flipH="0" flipV="1">
            <a:off x="8064920" y="4856422"/>
            <a:ext cx="805552" cy="318649"/>
          </a:xfrm>
          <a:custGeom>
            <a:pathLst>
              <a:path w="805552" h="318649">
                <a:moveTo>
                  <a:pt x="0" y="318649"/>
                </a:moveTo>
                <a:lnTo>
                  <a:pt x="752443" y="318649"/>
                </a:lnTo>
                <a:lnTo>
                  <a:pt x="805552" y="265540"/>
                </a:lnTo>
                <a:lnTo>
                  <a:pt x="805552" y="0"/>
                </a:lnTo>
                <a:lnTo>
                  <a:pt x="0" y="0"/>
                </a:lnTo>
                <a:close/>
                <a:moveTo>
                  <a:pt x="0" y="318649"/>
                </a:moveTo>
              </a:path>
            </a:pathLst>
          </a:custGeom>
          <a:noFill/>
          <a:ln w="38100" cap="flat" cmpd="sng">
            <a:solidFill>
              <a:srgbClr val="0070C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33" name="Picture 1433"/>
          <p:cNvPicPr>
            <a:picLocks noChangeAspect="0" noChangeArrowheads="1"/>
          </p:cNvPicPr>
          <p:nvPr/>
        </p:nvPicPr>
        <p:blipFill>
          <a:blip r:embed="rId14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81855" y="1834896"/>
            <a:ext cx="3322320" cy="109728"/>
          </a:xfrm>
          <a:prstGeom prst="rect">
            <a:avLst/>
          </a:prstGeom>
          <a:noFill/>
          <a:extLst/>
        </p:spPr>
      </p:pic>
      <p:sp>
        <p:nvSpPr>
          <p:cNvPr id="1434" name="Freeform 1434"/>
          <p:cNvSpPr/>
          <p:nvPr/>
        </p:nvSpPr>
        <p:spPr>
          <a:xfrm rot="0" flipH="0" flipV="1">
            <a:off x="4222821" y="1870449"/>
            <a:ext cx="3227369" cy="1"/>
          </a:xfrm>
          <a:custGeom>
            <a:pathLst>
              <a:path w="3227369" h="1">
                <a:moveTo>
                  <a:pt x="0" y="1"/>
                </a:moveTo>
                <a:lnTo>
                  <a:pt x="3227369" y="0"/>
                </a:lnTo>
              </a:path>
            </a:pathLst>
          </a:custGeom>
          <a:noFill/>
          <a:ln w="254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35" name="Picture 747"/>
          <p:cNvPicPr>
            <a:picLocks noChangeAspect="0" noChangeArrowheads="1"/>
          </p:cNvPicPr>
          <p:nvPr/>
        </p:nvPicPr>
        <p:blipFill>
          <a:blip r:embed="rId14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212797" y="1519198"/>
            <a:ext cx="486129" cy="702499"/>
          </a:xfrm>
          <a:prstGeom prst="rect">
            <a:avLst/>
          </a:prstGeom>
          <a:noFill/>
          <a:extLst/>
        </p:spPr>
      </p:pic>
      <p:pic>
        <p:nvPicPr>
          <p:cNvPr id="1436" name="Picture 292"/>
          <p:cNvPicPr>
            <a:picLocks noChangeAspect="0" noChangeArrowheads="1"/>
          </p:cNvPicPr>
          <p:nvPr/>
        </p:nvPicPr>
        <p:blipFill>
          <a:blip r:embed="rId14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905290" y="1574717"/>
            <a:ext cx="635060" cy="668779"/>
          </a:xfrm>
          <a:prstGeom prst="rect">
            <a:avLst/>
          </a:prstGeom>
          <a:noFill/>
          <a:extLst/>
        </p:spPr>
      </p:pic>
      <p:sp>
        <p:nvSpPr>
          <p:cNvPr id="1437" name="Rectangle 1437"/>
          <p:cNvSpPr/>
          <p:nvPr/>
        </p:nvSpPr>
        <p:spPr>
          <a:xfrm rot="0" flipH="0" flipV="0">
            <a:off x="597673" y="870205"/>
            <a:ext cx="6864793" cy="6554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Func</a:t>
            </a:r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ii SS</a:t>
            </a:r>
            <a:r>
              <a:rPr lang="en-US" sz="4399" baseline="0" b="1" i="0" dirty="0" spc="1260">
                <a:solidFill>
                  <a:srgbClr val="000000"/>
                </a:solidFill>
                <a:latin typeface="Arial" pitchFamily="0" charset="1"/>
              </a:rPr>
              <a:t>H</a:t>
            </a:r>
            <a:r>
              <a:rPr lang="en-US" sz="4399" baseline="0" b="1" i="0" dirty="0" spc="1267">
                <a:solidFill>
                  <a:srgbClr val="000000"/>
                </a:solidFill>
                <a:latin typeface="Arial" pitchFamily="0" charset="1"/>
              </a:rPr>
              <a:t>–</a:t>
            </a:r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Integritate</a:t>
            </a:r>
          </a:p>
        </p:txBody>
      </p:sp>
      <p:sp>
        <p:nvSpPr>
          <p:cNvPr id="1438" name="Rectangle 1438"/>
          <p:cNvSpPr/>
          <p:nvPr/>
        </p:nvSpPr>
        <p:spPr>
          <a:xfrm rot="0" flipH="0" flipV="0">
            <a:off x="597673" y="6444997"/>
            <a:ext cx="11047317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869726" algn="l"/>
              </a:tabLst>
            </a:pPr>
            <a:r>
              <a:rPr lang="en-US" sz="1200" baseline="0" b="0" i="0" dirty="0" spc="0">
                <a:solidFill>
                  <a:srgbClr val="898989"/>
                </a:solidFill>
                <a:latin typeface="Arial" pitchFamily="0" charset="1"/>
              </a:rPr>
              <a:t>11/8/23	55</a:t>
            </a:r>
          </a:p>
        </p:txBody>
      </p:sp>
      <p:sp>
        <p:nvSpPr>
          <p:cNvPr id="1439" name="Rectangle 1439"/>
          <p:cNvSpPr/>
          <p:nvPr/>
        </p:nvSpPr>
        <p:spPr>
          <a:xfrm rot="0" flipH="0" flipV="0">
            <a:off x="8147491" y="5814365"/>
            <a:ext cx="1467611" cy="5473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000000"/>
                </a:solidFill>
                <a:latin typeface="Calibri Light" pitchFamily="0" charset="1"/>
              </a:rPr>
              <a:t>Da:</a:t>
            </a:r>
          </a:p>
          <a:p>
            <a:pPr marL="0">
              <a:lnSpc>
                <a:spcPts val="2111"/>
              </a:lnSpc>
            </a:pPr>
            <a:r>
              <a:rPr lang="en-US" sz="1800" baseline="0" b="0" i="0" dirty="0" spc="0">
                <a:solidFill>
                  <a:srgbClr val="000000"/>
                </a:solidFill>
                <a:latin typeface="Calibri Light" pitchFamily="0" charset="1"/>
              </a:rPr>
              <a:t>Mesajul e intact</a:t>
            </a:r>
          </a:p>
        </p:txBody>
      </p:sp>
      <p:sp>
        <p:nvSpPr>
          <p:cNvPr id="1440" name="Rectangle 1440"/>
          <p:cNvSpPr/>
          <p:nvPr/>
        </p:nvSpPr>
        <p:spPr>
          <a:xfrm rot="0" flipH="0" flipV="0">
            <a:off x="2792568" y="3282758"/>
            <a:ext cx="536844" cy="2736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C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h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i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</a:t>
            </a:r>
          </a:p>
        </p:txBody>
      </p:sp>
      <p:sp>
        <p:nvSpPr>
          <p:cNvPr id="1441" name="Rectangle 1441"/>
          <p:cNvSpPr/>
          <p:nvPr/>
        </p:nvSpPr>
        <p:spPr>
          <a:xfrm rot="0" flipH="0" flipV="0">
            <a:off x="2995977" y="4062188"/>
            <a:ext cx="1036822" cy="21283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72" baseline="0" b="0" i="0" dirty="0" spc="0">
                <a:ln w="508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A</a:t>
            </a:r>
            <a:r>
              <a:rPr lang="en-US" sz="1372" baseline="0" b="0" i="0" dirty="0" spc="0">
                <a:ln w="508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l</a:t>
            </a:r>
            <a:r>
              <a:rPr lang="en-US" sz="1372" baseline="0" b="0" i="0" dirty="0" spc="0">
                <a:ln w="508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g</a:t>
            </a:r>
            <a:r>
              <a:rPr lang="en-US" sz="1372" baseline="0" b="0" i="0" dirty="0" spc="0">
                <a:ln w="508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o</a:t>
            </a:r>
            <a:r>
              <a:rPr lang="en-US" sz="1372" baseline="0" b="0" i="0" dirty="0" spc="0">
                <a:ln w="508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r</a:t>
            </a:r>
            <a:r>
              <a:rPr lang="en-US" sz="1372" baseline="0" b="0" i="0" dirty="0" spc="0">
                <a:ln w="508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i</a:t>
            </a:r>
            <a:r>
              <a:rPr lang="en-US" sz="1372" baseline="0" b="0" i="0" dirty="0" spc="0">
                <a:ln w="508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t</a:t>
            </a:r>
            <a:r>
              <a:rPr lang="en-US" sz="1372" baseline="0" b="0" i="0" dirty="0" spc="0">
                <a:ln w="508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m</a:t>
            </a:r>
            <a:r>
              <a:rPr lang="en-US" sz="1372" baseline="0" b="0" i="0" dirty="0" spc="0">
                <a:ln w="508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 </a:t>
            </a:r>
            <a:r>
              <a:rPr lang="en-US" sz="1372" baseline="0" b="0" i="0" dirty="0" spc="0">
                <a:ln w="508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M</a:t>
            </a:r>
            <a:r>
              <a:rPr lang="en-US" sz="1372" baseline="0" b="0" i="0" dirty="0" spc="0">
                <a:ln w="508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A</a:t>
            </a:r>
            <a:r>
              <a:rPr lang="en-US" sz="1372" baseline="0" b="0" i="0" dirty="0" spc="0">
                <a:ln w="508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C</a:t>
            </a:r>
          </a:p>
        </p:txBody>
      </p:sp>
      <p:sp>
        <p:nvSpPr>
          <p:cNvPr id="1442" name="Rectangle 1442"/>
          <p:cNvSpPr/>
          <p:nvPr/>
        </p:nvSpPr>
        <p:spPr>
          <a:xfrm rot="0" flipH="0" flipV="0">
            <a:off x="3243115" y="2699309"/>
            <a:ext cx="562767" cy="2791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000000"/>
                </a:solidFill>
                <a:latin typeface="Calibri" pitchFamily="0" charset="1"/>
              </a:rPr>
              <a:t>Mesaj</a:t>
            </a:r>
          </a:p>
        </p:txBody>
      </p:sp>
      <p:sp>
        <p:nvSpPr>
          <p:cNvPr id="1443" name="Rectangle 1443"/>
          <p:cNvSpPr/>
          <p:nvPr/>
        </p:nvSpPr>
        <p:spPr>
          <a:xfrm rot="0" flipH="0" flipV="0">
            <a:off x="3247670" y="4967021"/>
            <a:ext cx="448833" cy="2791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000000"/>
                </a:solidFill>
                <a:latin typeface="Calibri" pitchFamily="0" charset="1"/>
              </a:rPr>
              <a:t>MAC</a:t>
            </a:r>
          </a:p>
        </p:txBody>
      </p:sp>
      <p:sp>
        <p:nvSpPr>
          <p:cNvPr id="1444" name="Rectangle 1444"/>
          <p:cNvSpPr/>
          <p:nvPr/>
        </p:nvSpPr>
        <p:spPr>
          <a:xfrm rot="0" flipH="0" flipV="0">
            <a:off x="9212352" y="3282758"/>
            <a:ext cx="536844" cy="2736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C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h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i</a:t>
            </a:r>
            <a:r>
              <a:rPr lang="en-US" sz="1764" baseline="0" b="0" i="0" dirty="0" spc="0">
                <a:ln w="6095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</a:t>
            </a:r>
          </a:p>
        </p:txBody>
      </p:sp>
      <p:sp>
        <p:nvSpPr>
          <p:cNvPr id="1445" name="Rectangle 1445"/>
          <p:cNvSpPr/>
          <p:nvPr/>
        </p:nvSpPr>
        <p:spPr>
          <a:xfrm rot="0" flipH="0" flipV="0">
            <a:off x="7965725" y="4095716"/>
            <a:ext cx="1036822" cy="21283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72" baseline="0" b="0" i="0" dirty="0" spc="0">
                <a:ln w="508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A</a:t>
            </a:r>
            <a:r>
              <a:rPr lang="en-US" sz="1372" baseline="0" b="0" i="0" dirty="0" spc="0">
                <a:ln w="508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l</a:t>
            </a:r>
            <a:r>
              <a:rPr lang="en-US" sz="1372" baseline="0" b="0" i="0" dirty="0" spc="0">
                <a:ln w="508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g</a:t>
            </a:r>
            <a:r>
              <a:rPr lang="en-US" sz="1372" baseline="0" b="0" i="0" dirty="0" spc="0">
                <a:ln w="508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o</a:t>
            </a:r>
            <a:r>
              <a:rPr lang="en-US" sz="1372" baseline="0" b="0" i="0" dirty="0" spc="0">
                <a:ln w="508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r</a:t>
            </a:r>
            <a:r>
              <a:rPr lang="en-US" sz="1372" baseline="0" b="0" i="0" dirty="0" spc="0">
                <a:ln w="508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i</a:t>
            </a:r>
            <a:r>
              <a:rPr lang="en-US" sz="1372" baseline="0" b="0" i="0" dirty="0" spc="0">
                <a:ln w="508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t</a:t>
            </a:r>
            <a:r>
              <a:rPr lang="en-US" sz="1372" baseline="0" b="0" i="0" dirty="0" spc="0">
                <a:ln w="508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m</a:t>
            </a:r>
            <a:r>
              <a:rPr lang="en-US" sz="1372" baseline="0" b="0" i="0" dirty="0" spc="0">
                <a:ln w="508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 </a:t>
            </a:r>
            <a:r>
              <a:rPr lang="en-US" sz="1372" baseline="0" b="0" i="0" dirty="0" spc="0">
                <a:ln w="508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M</a:t>
            </a:r>
            <a:r>
              <a:rPr lang="en-US" sz="1372" baseline="0" b="0" i="0" dirty="0" spc="0">
                <a:ln w="508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A</a:t>
            </a:r>
            <a:r>
              <a:rPr lang="en-US" sz="1372" baseline="0" b="0" i="0" dirty="0" spc="0">
                <a:ln w="5080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C</a:t>
            </a:r>
          </a:p>
        </p:txBody>
      </p:sp>
      <p:sp>
        <p:nvSpPr>
          <p:cNvPr id="1446" name="Rectangle 1446"/>
          <p:cNvSpPr/>
          <p:nvPr/>
        </p:nvSpPr>
        <p:spPr>
          <a:xfrm rot="0" flipH="0" flipV="0">
            <a:off x="5616616" y="3836214"/>
            <a:ext cx="562767" cy="2791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000000"/>
                </a:solidFill>
                <a:latin typeface="Calibri" pitchFamily="0" charset="1"/>
              </a:rPr>
              <a:t>Mesaj</a:t>
            </a:r>
          </a:p>
        </p:txBody>
      </p:sp>
      <p:sp>
        <p:nvSpPr>
          <p:cNvPr id="1447" name="Rectangle 1447"/>
          <p:cNvSpPr/>
          <p:nvPr/>
        </p:nvSpPr>
        <p:spPr>
          <a:xfrm rot="0" flipH="0" flipV="0">
            <a:off x="8174375" y="2699309"/>
            <a:ext cx="562767" cy="2791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000000"/>
                </a:solidFill>
                <a:latin typeface="Calibri" pitchFamily="0" charset="1"/>
              </a:rPr>
              <a:t>Mesaj</a:t>
            </a:r>
          </a:p>
        </p:txBody>
      </p:sp>
      <p:sp>
        <p:nvSpPr>
          <p:cNvPr id="1448" name="Rectangle 1448"/>
          <p:cNvSpPr/>
          <p:nvPr/>
        </p:nvSpPr>
        <p:spPr>
          <a:xfrm rot="0" flipH="0" flipV="0">
            <a:off x="5659695" y="4244645"/>
            <a:ext cx="448833" cy="2791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000000"/>
                </a:solidFill>
                <a:latin typeface="Calibri" pitchFamily="0" charset="1"/>
              </a:rPr>
              <a:t>MAC</a:t>
            </a:r>
          </a:p>
        </p:txBody>
      </p:sp>
      <p:sp>
        <p:nvSpPr>
          <p:cNvPr id="1449" name="Rectangle 1449"/>
          <p:cNvSpPr/>
          <p:nvPr/>
        </p:nvSpPr>
        <p:spPr>
          <a:xfrm rot="0" flipH="0" flipV="0">
            <a:off x="8229786" y="4890821"/>
            <a:ext cx="448833" cy="2791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0" i="0" dirty="0" spc="0">
                <a:solidFill>
                  <a:srgbClr val="000000"/>
                </a:solidFill>
                <a:latin typeface="Calibri" pitchFamily="0" charset="1"/>
              </a:rPr>
              <a:t>MAC</a:t>
            </a:r>
          </a:p>
        </p:txBody>
      </p:sp>
      <p:sp>
        <p:nvSpPr>
          <p:cNvPr id="1450" name="Rectangle 1450"/>
          <p:cNvSpPr/>
          <p:nvPr/>
        </p:nvSpPr>
        <p:spPr>
          <a:xfrm rot="0" flipH="0" flipV="0">
            <a:off x="4971397" y="5823509"/>
            <a:ext cx="1812020" cy="5473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485900"/>
            <a:r>
              <a:rPr lang="en-US" sz="1800" baseline="0" b="0" i="0" dirty="0" spc="0">
                <a:solidFill>
                  <a:srgbClr val="000000"/>
                </a:solidFill>
                <a:latin typeface="Calibri Light" pitchFamily="0" charset="1"/>
              </a:rPr>
              <a:t>Nu:</a:t>
            </a:r>
          </a:p>
          <a:p>
            <a:pPr marL="0">
              <a:lnSpc>
                <a:spcPts val="2111"/>
              </a:lnSpc>
            </a:pPr>
            <a:r>
              <a:rPr lang="en-US" sz="1800" baseline="0" b="0" i="0" dirty="0" spc="0">
                <a:solidFill>
                  <a:srgbClr val="000000"/>
                </a:solidFill>
                <a:latin typeface="Calibri Light" pitchFamily="0" charset="1"/>
              </a:rPr>
              <a:t>Mesajul e modificat</a:t>
            </a:r>
          </a:p>
        </p:txBody>
      </p:sp>
      <p:sp>
        <p:nvSpPr>
          <p:cNvPr id="1451" name="Rectangle 1451"/>
          <p:cNvSpPr/>
          <p:nvPr/>
        </p:nvSpPr>
        <p:spPr>
          <a:xfrm rot="0" flipH="0" flipV="0">
            <a:off x="2900639" y="1625073"/>
            <a:ext cx="5837952" cy="34367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4873768" algn="l"/>
              </a:tabLst>
            </a:pPr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</a:t>
            </a:r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m</a:t>
            </a:r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i</a:t>
            </a:r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ț</a:t>
            </a:r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ă</a:t>
            </a:r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t</a:t>
            </a:r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o</a:t>
            </a:r>
            <a:r>
              <a:rPr lang="en-US" sz="1960" baseline="0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r	</a:t>
            </a:r>
            <a:r>
              <a:rPr lang="en-US" sz="2969" baseline="-15911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R</a:t>
            </a:r>
            <a:r>
              <a:rPr lang="en-US" sz="2969" baseline="-15911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</a:t>
            </a:r>
            <a:r>
              <a:rPr lang="en-US" sz="2969" baseline="-15911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c</a:t>
            </a:r>
            <a:r>
              <a:rPr lang="en-US" sz="2969" baseline="-15911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e</a:t>
            </a:r>
            <a:r>
              <a:rPr lang="en-US" sz="2969" baseline="-15911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p</a:t>
            </a:r>
            <a:r>
              <a:rPr lang="en-US" sz="2969" baseline="-15911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t</a:t>
            </a:r>
            <a:r>
              <a:rPr lang="en-US" sz="2969" baseline="-15911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o</a:t>
            </a:r>
            <a:r>
              <a:rPr lang="en-US" sz="2969" baseline="-15911" b="0" i="0" dirty="0" spc="0">
                <a:ln w="6604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Calibri Light" pitchFamily="0" charset="1"/>
              </a:rPr>
              <a:t>r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452" name="Freeform 1452"/>
          <p:cNvSpPr/>
          <p:nvPr/>
        </p:nvSpPr>
        <p:spPr>
          <a:xfrm rot="0" flipH="0" flipV="0">
            <a:off x="0" y="0"/>
            <a:ext cx="12188952" cy="6858000"/>
          </a:xfrm>
          <a:custGeom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3" name="Freeform 1453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54" name="Picture 102"/>
          <p:cNvPicPr>
            <a:picLocks noChangeAspect="0" noChangeArrowheads="1"/>
          </p:cNvPicPr>
          <p:nvPr/>
        </p:nvPicPr>
        <p:blipFill>
          <a:blip r:embed="rId14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099495" y="809975"/>
            <a:ext cx="642256" cy="769786"/>
          </a:xfrm>
          <a:prstGeom prst="rect">
            <a:avLst/>
          </a:prstGeom>
          <a:noFill/>
          <a:extLst/>
        </p:spPr>
      </p:pic>
      <p:pic>
        <p:nvPicPr>
          <p:cNvPr id="1455" name="Picture 103"/>
          <p:cNvPicPr>
            <a:picLocks noChangeAspect="0" noChangeArrowheads="1"/>
          </p:cNvPicPr>
          <p:nvPr/>
        </p:nvPicPr>
        <p:blipFill>
          <a:blip r:embed="rId14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6233" y="1"/>
            <a:ext cx="995995" cy="471588"/>
          </a:xfrm>
          <a:prstGeom prst="rect">
            <a:avLst/>
          </a:prstGeom>
          <a:noFill/>
          <a:extLst/>
        </p:spPr>
      </p:pic>
      <p:pic>
        <p:nvPicPr>
          <p:cNvPr id="1456" name="Picture 1456"/>
          <p:cNvPicPr>
            <a:picLocks noChangeAspect="0" noChangeArrowheads="1"/>
          </p:cNvPicPr>
          <p:nvPr/>
        </p:nvPicPr>
        <p:blipFill>
          <a:blip r:embed="rId14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980715" y="2780406"/>
            <a:ext cx="4037120" cy="3881180"/>
          </a:xfrm>
          <a:prstGeom prst="rect">
            <a:avLst/>
          </a:prstGeom>
          <a:noFill/>
          <a:extLst/>
        </p:spPr>
      </p:pic>
      <p:pic>
        <p:nvPicPr>
          <p:cNvPr id="1457" name="Picture 1457"/>
          <p:cNvPicPr>
            <a:picLocks noChangeAspect="0" noChangeArrowheads="1"/>
          </p:cNvPicPr>
          <p:nvPr/>
        </p:nvPicPr>
        <p:blipFill>
          <a:blip r:embed="rId14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101445" y="2682144"/>
            <a:ext cx="649751" cy="667078"/>
          </a:xfrm>
          <a:prstGeom prst="rect">
            <a:avLst/>
          </a:prstGeom>
          <a:noFill/>
          <a:extLst/>
        </p:spPr>
      </p:pic>
      <p:sp>
        <p:nvSpPr>
          <p:cNvPr id="1458" name="Rectangle 1458"/>
          <p:cNvSpPr/>
          <p:nvPr/>
        </p:nvSpPr>
        <p:spPr>
          <a:xfrm rot="0" flipH="0" flipV="0">
            <a:off x="597673" y="870205"/>
            <a:ext cx="5989996" cy="6554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SSH </a:t>
            </a:r>
            <a:r>
              <a:rPr lang="en-US" sz="4399" baseline="0" b="1" i="0" dirty="0" spc="1267">
                <a:solidFill>
                  <a:srgbClr val="000000"/>
                </a:solidFill>
                <a:latin typeface="Arial" pitchFamily="0" charset="1"/>
              </a:rPr>
              <a:t>–</a:t>
            </a:r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Exemplu client</a:t>
            </a:r>
          </a:p>
        </p:txBody>
      </p:sp>
      <p:sp>
        <p:nvSpPr>
          <p:cNvPr id="1459" name="Rectangle 1459"/>
          <p:cNvSpPr/>
          <p:nvPr/>
        </p:nvSpPr>
        <p:spPr>
          <a:xfrm rot="0" flipH="0" flipV="0">
            <a:off x="597673" y="6444997"/>
            <a:ext cx="11048106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866552" algn="l"/>
              </a:tabLst>
            </a:pPr>
            <a:r>
              <a:rPr lang="en-US" sz="1200" baseline="0" b="0" i="0" dirty="0" spc="0">
                <a:solidFill>
                  <a:srgbClr val="898989"/>
                </a:solidFill>
                <a:latin typeface="Arial" pitchFamily="0" charset="1"/>
              </a:rPr>
              <a:t>11/8/23	56</a:t>
            </a:r>
          </a:p>
        </p:txBody>
      </p:sp>
      <p:sp>
        <p:nvSpPr>
          <p:cNvPr id="1460" name="Rectangle 1460"/>
          <p:cNvSpPr/>
          <p:nvPr/>
        </p:nvSpPr>
        <p:spPr>
          <a:xfrm rot="0" flipH="0" flipV="0">
            <a:off x="929639" y="1833372"/>
            <a:ext cx="10137458" cy="8103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800" baseline="0" b="0" i="0" dirty="0" spc="819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Putt</a:t>
            </a:r>
            <a:r>
              <a:rPr lang="en-US" sz="2800" baseline="0" b="0" i="0" dirty="0" spc="956">
                <a:solidFill>
                  <a:srgbClr val="000000"/>
                </a:solidFill>
                <a:latin typeface="Arial" pitchFamily="0" charset="1"/>
              </a:rPr>
              <a:t>y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este un client ss</a:t>
            </a:r>
            <a:r>
              <a:rPr lang="en-US" sz="2800" baseline="0" b="0" i="0" dirty="0" spc="954">
                <a:solidFill>
                  <a:srgbClr val="000000"/>
                </a:solidFill>
                <a:latin typeface="Arial" pitchFamily="0" charset="1"/>
              </a:rPr>
              <a:t>h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pentru Windows, disponibil sub </a:t>
            </a:r>
          </a:p>
          <a:p>
            <a:pPr marL="228600">
              <a:lnSpc>
                <a:spcPts val="3095"/>
              </a:lnSpc>
            </a:pP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licen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2800" baseline="0" b="0" i="0" dirty="0" spc="0">
                <a:solidFill>
                  <a:srgbClr val="000000"/>
                </a:solidFill>
                <a:latin typeface="Arial" pitchFamily="0" charset="1"/>
              </a:rPr>
              <a:t>a MIT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461" name="Freeform 1461"/>
          <p:cNvSpPr/>
          <p:nvPr/>
        </p:nvSpPr>
        <p:spPr>
          <a:xfrm rot="0" flipH="0" flipV="0">
            <a:off x="0" y="0"/>
            <a:ext cx="12188952" cy="6858000"/>
          </a:xfrm>
          <a:custGeom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2" name="Freeform 1462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63" name="Picture 102"/>
          <p:cNvPicPr>
            <a:picLocks noChangeAspect="0" noChangeArrowheads="1"/>
          </p:cNvPicPr>
          <p:nvPr/>
        </p:nvPicPr>
        <p:blipFill>
          <a:blip r:embed="rId14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099495" y="809975"/>
            <a:ext cx="642256" cy="769786"/>
          </a:xfrm>
          <a:prstGeom prst="rect">
            <a:avLst/>
          </a:prstGeom>
          <a:noFill/>
          <a:extLst/>
        </p:spPr>
      </p:pic>
      <p:pic>
        <p:nvPicPr>
          <p:cNvPr id="1464" name="Picture 103"/>
          <p:cNvPicPr>
            <a:picLocks noChangeAspect="0" noChangeArrowheads="1"/>
          </p:cNvPicPr>
          <p:nvPr/>
        </p:nvPicPr>
        <p:blipFill>
          <a:blip r:embed="rId14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6233" y="1"/>
            <a:ext cx="995995" cy="471588"/>
          </a:xfrm>
          <a:prstGeom prst="rect">
            <a:avLst/>
          </a:prstGeom>
          <a:noFill/>
          <a:extLst/>
        </p:spPr>
      </p:pic>
      <p:pic>
        <p:nvPicPr>
          <p:cNvPr id="1465" name="Picture 1465"/>
          <p:cNvPicPr>
            <a:picLocks noChangeAspect="0" noChangeArrowheads="1"/>
          </p:cNvPicPr>
          <p:nvPr/>
        </p:nvPicPr>
        <p:blipFill>
          <a:blip r:embed="rId14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49423" y="1502664"/>
            <a:ext cx="7748016" cy="5038344"/>
          </a:xfrm>
          <a:prstGeom prst="rect">
            <a:avLst/>
          </a:prstGeom>
          <a:noFill/>
          <a:extLst/>
        </p:spPr>
      </p:pic>
      <p:pic>
        <p:nvPicPr>
          <p:cNvPr id="1466" name="Picture 1466"/>
          <p:cNvPicPr>
            <a:picLocks noChangeAspect="0" noChangeArrowheads="1"/>
          </p:cNvPicPr>
          <p:nvPr/>
        </p:nvPicPr>
        <p:blipFill>
          <a:blip r:embed="rId14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98700" y="1552596"/>
            <a:ext cx="7594598" cy="4883192"/>
          </a:xfrm>
          <a:prstGeom prst="rect">
            <a:avLst/>
          </a:prstGeom>
          <a:noFill/>
          <a:extLst/>
        </p:spPr>
      </p:pic>
      <p:sp>
        <p:nvSpPr>
          <p:cNvPr id="1467" name="Freeform 1467"/>
          <p:cNvSpPr/>
          <p:nvPr/>
        </p:nvSpPr>
        <p:spPr>
          <a:xfrm rot="0" flipH="0" flipV="1">
            <a:off x="2292350" y="1546246"/>
            <a:ext cx="7607299" cy="4895893"/>
          </a:xfrm>
          <a:custGeom>
            <a:pathLst>
              <a:path w="7607299" h="4895893">
                <a:moveTo>
                  <a:pt x="0" y="4895893"/>
                </a:moveTo>
                <a:lnTo>
                  <a:pt x="7607299" y="4895893"/>
                </a:lnTo>
                <a:lnTo>
                  <a:pt x="7607299" y="0"/>
                </a:lnTo>
                <a:lnTo>
                  <a:pt x="0" y="0"/>
                </a:lnTo>
                <a:lnTo>
                  <a:pt x="0" y="4895893"/>
                </a:lnTo>
                <a:close/>
              </a:path>
            </a:pathLst>
          </a:custGeom>
          <a:noFill/>
          <a:ln w="38100" cap="sq" cmpd="sng">
            <a:solidFill>
              <a:srgbClr val="00000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8" name="Rectangle 1468"/>
          <p:cNvSpPr/>
          <p:nvPr/>
        </p:nvSpPr>
        <p:spPr>
          <a:xfrm rot="0" flipH="0" flipV="0">
            <a:off x="597673" y="870205"/>
            <a:ext cx="5731998" cy="6554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SSH </a:t>
            </a:r>
            <a:r>
              <a:rPr lang="en-US" sz="4399" baseline="0" b="1" i="0" dirty="0" spc="1267">
                <a:solidFill>
                  <a:srgbClr val="000000"/>
                </a:solidFill>
                <a:latin typeface="Arial" pitchFamily="0" charset="1"/>
              </a:rPr>
              <a:t>–</a:t>
            </a:r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Captur</a:t>
            </a:r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 trafic</a:t>
            </a:r>
          </a:p>
        </p:txBody>
      </p:sp>
      <p:sp>
        <p:nvSpPr>
          <p:cNvPr id="1469" name="Rectangle 1469"/>
          <p:cNvSpPr/>
          <p:nvPr/>
        </p:nvSpPr>
        <p:spPr>
          <a:xfrm rot="0" flipH="0" flipV="0">
            <a:off x="597673" y="6444997"/>
            <a:ext cx="11047293" cy="3636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872902" algn="l"/>
              </a:tabLst>
            </a:pPr>
            <a:r>
              <a:rPr lang="en-US" sz="1200" baseline="0" b="0" i="0" dirty="0" spc="0">
                <a:solidFill>
                  <a:srgbClr val="898989"/>
                </a:solidFill>
                <a:latin typeface="Arial" pitchFamily="0" charset="1"/>
              </a:rPr>
              <a:t>11/8/23	57</a:t>
            </a:r>
          </a:p>
          <a:p>
            <a:pPr marL="2619459">
              <a:lnSpc>
                <a:spcPts val="1455"/>
              </a:lnSpc>
              <a:tabLst>
                <a:tab pos="4905817" algn="l"/>
                <a:tab pos="6534937" algn="l"/>
              </a:tabLst>
            </a:pPr>
            <a:r>
              <a:rPr lang="en-US" sz="1764" baseline="0" b="0" i="0" dirty="0" spc="0">
                <a:ln w="6095">
                  <a:solidFill>
                    <a:srgbClr val="1F497D"/>
                  </a:solidFill>
                  <a:prstDash val="solid"/>
                </a:ln>
                <a:solidFill>
                  <a:srgbClr val="1F497D"/>
                </a:solidFill>
                <a:latin typeface="Calibri Light" pitchFamily="0" charset="1"/>
              </a:rPr>
              <a:t>C</a:t>
            </a:r>
            <a:r>
              <a:rPr lang="en-US" sz="1764" baseline="0" b="0" i="0" dirty="0" spc="0">
                <a:ln w="6095">
                  <a:solidFill>
                    <a:srgbClr val="1F497D"/>
                  </a:solidFill>
                  <a:prstDash val="solid"/>
                </a:ln>
                <a:solidFill>
                  <a:srgbClr val="1F497D"/>
                </a:solidFill>
                <a:latin typeface="Calibri Light" pitchFamily="0" charset="1"/>
              </a:rPr>
              <a:t>o</a:t>
            </a:r>
            <a:r>
              <a:rPr lang="en-US" sz="1764" baseline="0" b="0" i="0" dirty="0" spc="0">
                <a:ln w="6095">
                  <a:solidFill>
                    <a:srgbClr val="1F497D"/>
                  </a:solidFill>
                  <a:prstDash val="solid"/>
                </a:ln>
                <a:solidFill>
                  <a:srgbClr val="1F497D"/>
                </a:solidFill>
                <a:latin typeface="Calibri Light" pitchFamily="0" charset="1"/>
              </a:rPr>
              <a:t>n</a:t>
            </a:r>
            <a:r>
              <a:rPr lang="en-US" sz="1764" baseline="0" b="0" i="0" dirty="0" spc="0">
                <a:ln w="6095">
                  <a:solidFill>
                    <a:srgbClr val="1F497D"/>
                  </a:solidFill>
                  <a:prstDash val="solid"/>
                </a:ln>
                <a:solidFill>
                  <a:srgbClr val="1F497D"/>
                </a:solidFill>
                <a:latin typeface="Calibri Light" pitchFamily="0" charset="1"/>
              </a:rPr>
              <a:t>f</a:t>
            </a:r>
            <a:r>
              <a:rPr lang="en-US" sz="1764" baseline="0" b="0" i="0" dirty="0" spc="0">
                <a:ln w="6095">
                  <a:solidFill>
                    <a:srgbClr val="1F497D"/>
                  </a:solidFill>
                  <a:prstDash val="solid"/>
                </a:ln>
                <a:solidFill>
                  <a:srgbClr val="1F497D"/>
                </a:solidFill>
                <a:latin typeface="Calibri Light" pitchFamily="0" charset="1"/>
              </a:rPr>
              <a:t>i</a:t>
            </a:r>
            <a:r>
              <a:rPr lang="en-US" sz="1764" baseline="0" b="0" i="0" dirty="0" spc="0">
                <a:ln w="6095">
                  <a:solidFill>
                    <a:srgbClr val="1F497D"/>
                  </a:solidFill>
                  <a:prstDash val="solid"/>
                </a:ln>
                <a:solidFill>
                  <a:srgbClr val="1F497D"/>
                </a:solidFill>
                <a:latin typeface="Calibri Light" pitchFamily="0" charset="1"/>
              </a:rPr>
              <a:t>d</a:t>
            </a:r>
            <a:r>
              <a:rPr lang="en-US" sz="1764" baseline="0" b="0" i="0" dirty="0" spc="0">
                <a:ln w="6095">
                  <a:solidFill>
                    <a:srgbClr val="1F497D"/>
                  </a:solidFill>
                  <a:prstDash val="solid"/>
                </a:ln>
                <a:solidFill>
                  <a:srgbClr val="1F497D"/>
                </a:solidFill>
                <a:latin typeface="Calibri Light" pitchFamily="0" charset="1"/>
              </a:rPr>
              <a:t>e</a:t>
            </a:r>
            <a:r>
              <a:rPr lang="en-US" sz="1764" baseline="0" b="0" i="0" dirty="0" spc="0">
                <a:ln w="6095">
                  <a:solidFill>
                    <a:srgbClr val="1F497D"/>
                  </a:solidFill>
                  <a:prstDash val="solid"/>
                </a:ln>
                <a:solidFill>
                  <a:srgbClr val="1F497D"/>
                </a:solidFill>
                <a:latin typeface="Calibri Light" pitchFamily="0" charset="1"/>
              </a:rPr>
              <a:t>n</a:t>
            </a:r>
            <a:r>
              <a:rPr lang="en-US" sz="1764" baseline="0" b="0" i="0" dirty="0" spc="0">
                <a:ln w="6095">
                  <a:solidFill>
                    <a:srgbClr val="1F497D"/>
                  </a:solidFill>
                  <a:prstDash val="solid"/>
                </a:ln>
                <a:solidFill>
                  <a:srgbClr val="1F497D"/>
                </a:solidFill>
                <a:latin typeface="Calibri Light" pitchFamily="0" charset="1"/>
              </a:rPr>
              <a:t>ț</a:t>
            </a:r>
            <a:r>
              <a:rPr lang="en-US" sz="1764" baseline="0" b="0" i="0" dirty="0" spc="0">
                <a:ln w="6095">
                  <a:solidFill>
                    <a:srgbClr val="1F497D"/>
                  </a:solidFill>
                  <a:prstDash val="solid"/>
                </a:ln>
                <a:solidFill>
                  <a:srgbClr val="1F497D"/>
                </a:solidFill>
                <a:latin typeface="Calibri Light" pitchFamily="0" charset="1"/>
              </a:rPr>
              <a:t>i</a:t>
            </a:r>
            <a:r>
              <a:rPr lang="en-US" sz="1764" baseline="0" b="0" i="0" dirty="0" spc="0">
                <a:ln w="6095">
                  <a:solidFill>
                    <a:srgbClr val="1F497D"/>
                  </a:solidFill>
                  <a:prstDash val="solid"/>
                </a:ln>
                <a:solidFill>
                  <a:srgbClr val="1F497D"/>
                </a:solidFill>
                <a:latin typeface="Calibri Light" pitchFamily="0" charset="1"/>
              </a:rPr>
              <a:t>a</a:t>
            </a:r>
            <a:r>
              <a:rPr lang="en-US" sz="1764" baseline="0" b="0" i="0" dirty="0" spc="0">
                <a:ln w="6095">
                  <a:solidFill>
                    <a:srgbClr val="1F497D"/>
                  </a:solidFill>
                  <a:prstDash val="solid"/>
                </a:ln>
                <a:solidFill>
                  <a:srgbClr val="1F497D"/>
                </a:solidFill>
                <a:latin typeface="Calibri Light" pitchFamily="0" charset="1"/>
              </a:rPr>
              <a:t>li</a:t>
            </a:r>
            <a:r>
              <a:rPr lang="en-US" sz="1764" baseline="0" b="0" i="0" dirty="0" spc="0">
                <a:ln w="6095">
                  <a:solidFill>
                    <a:srgbClr val="1F497D"/>
                  </a:solidFill>
                  <a:prstDash val="solid"/>
                </a:ln>
                <a:solidFill>
                  <a:srgbClr val="1F497D"/>
                </a:solidFill>
                <a:latin typeface="Calibri Light" pitchFamily="0" charset="1"/>
              </a:rPr>
              <a:t>t</a:t>
            </a:r>
            <a:r>
              <a:rPr lang="en-US" sz="1764" baseline="0" b="0" i="0" dirty="0" spc="0">
                <a:ln w="6095">
                  <a:solidFill>
                    <a:srgbClr val="1F497D"/>
                  </a:solidFill>
                  <a:prstDash val="solid"/>
                </a:ln>
                <a:solidFill>
                  <a:srgbClr val="1F497D"/>
                </a:solidFill>
                <a:latin typeface="Calibri Light" pitchFamily="0" charset="1"/>
              </a:rPr>
              <a:t>a</a:t>
            </a:r>
            <a:r>
              <a:rPr lang="en-US" sz="1764" baseline="0" b="0" i="0" dirty="0" spc="0">
                <a:ln w="6095">
                  <a:solidFill>
                    <a:srgbClr val="1F497D"/>
                  </a:solidFill>
                  <a:prstDash val="solid"/>
                </a:ln>
                <a:solidFill>
                  <a:srgbClr val="1F497D"/>
                </a:solidFill>
                <a:latin typeface="Calibri Light" pitchFamily="0" charset="1"/>
              </a:rPr>
              <a:t>t</a:t>
            </a:r>
            <a:r>
              <a:rPr lang="en-US" sz="1764" baseline="0" b="0" i="0" dirty="0" spc="0">
                <a:ln w="6095">
                  <a:solidFill>
                    <a:srgbClr val="1F497D"/>
                  </a:solidFill>
                  <a:prstDash val="solid"/>
                </a:ln>
                <a:solidFill>
                  <a:srgbClr val="1F497D"/>
                </a:solidFill>
                <a:latin typeface="Calibri Light" pitchFamily="0" charset="1"/>
              </a:rPr>
              <a:t>e	</a:t>
            </a:r>
            <a:r>
              <a:rPr lang="en-US" sz="2672" baseline="1359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I</a:t>
            </a:r>
            <a:r>
              <a:rPr lang="en-US" sz="2672" baseline="1359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n</a:t>
            </a:r>
            <a:r>
              <a:rPr lang="en-US" sz="2672" baseline="1359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t</a:t>
            </a:r>
            <a:r>
              <a:rPr lang="en-US" sz="2672" baseline="1359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e</a:t>
            </a:r>
            <a:r>
              <a:rPr lang="en-US" sz="2672" baseline="1359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g</a:t>
            </a:r>
            <a:r>
              <a:rPr lang="en-US" sz="2672" baseline="1359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r</a:t>
            </a:r>
            <a:r>
              <a:rPr lang="en-US" sz="2672" baseline="1359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i</a:t>
            </a:r>
            <a:r>
              <a:rPr lang="en-US" sz="2672" baseline="1359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t</a:t>
            </a:r>
            <a:r>
              <a:rPr lang="en-US" sz="2672" baseline="1359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a</a:t>
            </a:r>
            <a:r>
              <a:rPr lang="en-US" sz="2672" baseline="1359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t</a:t>
            </a:r>
            <a:r>
              <a:rPr lang="en-US" sz="2672" baseline="1359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e	</a:t>
            </a:r>
            <a:r>
              <a:rPr lang="en-US" sz="2672" baseline="5439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A</a:t>
            </a:r>
            <a:r>
              <a:rPr lang="en-US" sz="2672" baseline="5439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u</a:t>
            </a:r>
            <a:r>
              <a:rPr lang="en-US" sz="2672" baseline="5439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t</a:t>
            </a:r>
            <a:r>
              <a:rPr lang="en-US" sz="2672" baseline="5439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e</a:t>
            </a:r>
            <a:r>
              <a:rPr lang="en-US" sz="2672" baseline="5439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n</a:t>
            </a:r>
            <a:r>
              <a:rPr lang="en-US" sz="2672" baseline="5439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t</a:t>
            </a:r>
            <a:r>
              <a:rPr lang="en-US" sz="2672" baseline="5439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i</a:t>
            </a:r>
            <a:r>
              <a:rPr lang="en-US" sz="2672" baseline="5439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f</a:t>
            </a:r>
            <a:r>
              <a:rPr lang="en-US" sz="2672" baseline="5439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i</a:t>
            </a:r>
            <a:r>
              <a:rPr lang="en-US" sz="2672" baseline="5439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c</a:t>
            </a:r>
            <a:r>
              <a:rPr lang="en-US" sz="2672" baseline="5439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a</a:t>
            </a:r>
            <a:r>
              <a:rPr lang="en-US" sz="2672" baseline="5439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r</a:t>
            </a:r>
            <a:r>
              <a:rPr lang="en-US" sz="2672" baseline="5439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e</a:t>
            </a:r>
            <a:r>
              <a:rPr lang="en-US" sz="2672" baseline="5439" b="0" i="0" dirty="0" spc="0">
                <a:ln w="6095">
                  <a:solidFill>
                    <a:srgbClr val="ED7D31"/>
                  </a:solidFill>
                  <a:prstDash val="solid"/>
                </a:ln>
                <a:solidFill>
                  <a:srgbClr val="ED7D31"/>
                </a:solidFill>
                <a:latin typeface="Calibri Light" pitchFamily="0" charset="1"/>
              </a:rPr>
              <a:t>???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1470" name="Freeform 1470"/>
          <p:cNvSpPr/>
          <p:nvPr/>
        </p:nvSpPr>
        <p:spPr>
          <a:xfrm rot="0" flipH="0" flipV="0">
            <a:off x="0" y="0"/>
            <a:ext cx="12188952" cy="6858000"/>
          </a:xfrm>
          <a:custGeom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1" name="Freeform 1471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72" name="Picture 102"/>
          <p:cNvPicPr>
            <a:picLocks noChangeAspect="0" noChangeArrowheads="1"/>
          </p:cNvPicPr>
          <p:nvPr/>
        </p:nvPicPr>
        <p:blipFill>
          <a:blip r:embed="rId14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099495" y="809975"/>
            <a:ext cx="642256" cy="769786"/>
          </a:xfrm>
          <a:prstGeom prst="rect">
            <a:avLst/>
          </a:prstGeom>
          <a:noFill/>
          <a:extLst/>
        </p:spPr>
      </p:pic>
      <p:pic>
        <p:nvPicPr>
          <p:cNvPr id="1473" name="Picture 103"/>
          <p:cNvPicPr>
            <a:picLocks noChangeAspect="0" noChangeArrowheads="1"/>
          </p:cNvPicPr>
          <p:nvPr/>
        </p:nvPicPr>
        <p:blipFill>
          <a:blip r:embed="rId14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6233" y="1"/>
            <a:ext cx="995995" cy="471588"/>
          </a:xfrm>
          <a:prstGeom prst="rect">
            <a:avLst/>
          </a:prstGeom>
          <a:noFill/>
          <a:extLst/>
        </p:spPr>
      </p:pic>
      <p:pic>
        <p:nvPicPr>
          <p:cNvPr id="1474" name="Picture 1474"/>
          <p:cNvPicPr>
            <a:picLocks noChangeAspect="0" noChangeArrowheads="1"/>
          </p:cNvPicPr>
          <p:nvPr/>
        </p:nvPicPr>
        <p:blipFill>
          <a:blip r:embed="rId14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46376" y="1493520"/>
            <a:ext cx="7751064" cy="5050535"/>
          </a:xfrm>
          <a:prstGeom prst="rect">
            <a:avLst/>
          </a:prstGeom>
          <a:noFill/>
          <a:extLst/>
        </p:spPr>
      </p:pic>
      <p:pic>
        <p:nvPicPr>
          <p:cNvPr id="1475" name="Picture 1475"/>
          <p:cNvPicPr>
            <a:picLocks noChangeAspect="0" noChangeArrowheads="1"/>
          </p:cNvPicPr>
          <p:nvPr/>
        </p:nvPicPr>
        <p:blipFill>
          <a:blip r:embed="rId14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2298559" y="1544979"/>
            <a:ext cx="7594880" cy="4894966"/>
          </a:xfrm>
          <a:prstGeom prst="rect">
            <a:avLst/>
          </a:prstGeom>
          <a:noFill/>
          <a:extLst/>
        </p:spPr>
      </p:pic>
      <p:sp>
        <p:nvSpPr>
          <p:cNvPr id="1476" name="Freeform 1476"/>
          <p:cNvSpPr/>
          <p:nvPr/>
        </p:nvSpPr>
        <p:spPr>
          <a:xfrm rot="0" flipH="0" flipV="1">
            <a:off x="2292209" y="1538630"/>
            <a:ext cx="7607581" cy="4907667"/>
          </a:xfrm>
          <a:custGeom>
            <a:pathLst>
              <a:path w="7607581" h="4907667">
                <a:moveTo>
                  <a:pt x="0" y="4907667"/>
                </a:moveTo>
                <a:lnTo>
                  <a:pt x="7607581" y="4907667"/>
                </a:lnTo>
                <a:lnTo>
                  <a:pt x="7607581" y="0"/>
                </a:lnTo>
                <a:lnTo>
                  <a:pt x="0" y="0"/>
                </a:lnTo>
                <a:lnTo>
                  <a:pt x="0" y="4907667"/>
                </a:lnTo>
                <a:close/>
              </a:path>
            </a:pathLst>
          </a:custGeom>
          <a:noFill/>
          <a:ln w="38100" cap="sq" cmpd="sng">
            <a:solidFill>
              <a:srgbClr val="00000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7" name="Rectangle 1477"/>
          <p:cNvSpPr/>
          <p:nvPr/>
        </p:nvSpPr>
        <p:spPr>
          <a:xfrm rot="0" flipH="0" flipV="0">
            <a:off x="597673" y="870205"/>
            <a:ext cx="5731998" cy="6554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SSH </a:t>
            </a:r>
            <a:r>
              <a:rPr lang="en-US" sz="4399" baseline="0" b="1" i="0" dirty="0" spc="1267">
                <a:solidFill>
                  <a:srgbClr val="000000"/>
                </a:solidFill>
                <a:latin typeface="Arial" pitchFamily="0" charset="1"/>
              </a:rPr>
              <a:t>–</a:t>
            </a:r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Captur</a:t>
            </a:r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 trafic</a:t>
            </a:r>
          </a:p>
        </p:txBody>
      </p:sp>
      <p:sp>
        <p:nvSpPr>
          <p:cNvPr id="1478" name="Rectangle 1478"/>
          <p:cNvSpPr/>
          <p:nvPr/>
        </p:nvSpPr>
        <p:spPr>
          <a:xfrm rot="0" flipH="0" flipV="0">
            <a:off x="597673" y="6444997"/>
            <a:ext cx="11047737" cy="3636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864963" algn="l"/>
              </a:tabLst>
            </a:pPr>
            <a:r>
              <a:rPr lang="en-US" sz="1200" baseline="0" b="0" i="0" dirty="0" spc="0">
                <a:solidFill>
                  <a:srgbClr val="898989"/>
                </a:solidFill>
                <a:latin typeface="Arial" pitchFamily="0" charset="1"/>
              </a:rPr>
              <a:t>11/8/23	58</a:t>
            </a:r>
          </a:p>
          <a:p>
            <a:pPr marL="2708666">
              <a:lnSpc>
                <a:spcPts val="1455"/>
              </a:lnSpc>
              <a:tabLst>
                <a:tab pos="4969570" algn="l"/>
              </a:tabLst>
            </a:pPr>
            <a:r>
              <a:rPr lang="en-US" sz="1764" baseline="0" b="0" i="0" dirty="0" spc="0">
                <a:ln w="6095">
                  <a:solidFill>
                    <a:srgbClr val="1F497D"/>
                  </a:solidFill>
                  <a:prstDash val="solid"/>
                </a:ln>
                <a:solidFill>
                  <a:srgbClr val="1F497D"/>
                </a:solidFill>
                <a:latin typeface="Calibri Light" pitchFamily="0" charset="1"/>
              </a:rPr>
              <a:t>C</a:t>
            </a:r>
            <a:r>
              <a:rPr lang="en-US" sz="1764" baseline="0" b="0" i="0" dirty="0" spc="0">
                <a:ln w="6095">
                  <a:solidFill>
                    <a:srgbClr val="1F497D"/>
                  </a:solidFill>
                  <a:prstDash val="solid"/>
                </a:ln>
                <a:solidFill>
                  <a:srgbClr val="1F497D"/>
                </a:solidFill>
                <a:latin typeface="Calibri Light" pitchFamily="0" charset="1"/>
              </a:rPr>
              <a:t>o</a:t>
            </a:r>
            <a:r>
              <a:rPr lang="en-US" sz="1764" baseline="0" b="0" i="0" dirty="0" spc="0">
                <a:ln w="6095">
                  <a:solidFill>
                    <a:srgbClr val="1F497D"/>
                  </a:solidFill>
                  <a:prstDash val="solid"/>
                </a:ln>
                <a:solidFill>
                  <a:srgbClr val="1F497D"/>
                </a:solidFill>
                <a:latin typeface="Calibri Light" pitchFamily="0" charset="1"/>
              </a:rPr>
              <a:t>n</a:t>
            </a:r>
            <a:r>
              <a:rPr lang="en-US" sz="1764" baseline="0" b="0" i="0" dirty="0" spc="0">
                <a:ln w="6095">
                  <a:solidFill>
                    <a:srgbClr val="1F497D"/>
                  </a:solidFill>
                  <a:prstDash val="solid"/>
                </a:ln>
                <a:solidFill>
                  <a:srgbClr val="1F497D"/>
                </a:solidFill>
                <a:latin typeface="Calibri Light" pitchFamily="0" charset="1"/>
              </a:rPr>
              <a:t>f</a:t>
            </a:r>
            <a:r>
              <a:rPr lang="en-US" sz="1764" baseline="0" b="0" i="0" dirty="0" spc="0">
                <a:ln w="6095">
                  <a:solidFill>
                    <a:srgbClr val="1F497D"/>
                  </a:solidFill>
                  <a:prstDash val="solid"/>
                </a:ln>
                <a:solidFill>
                  <a:srgbClr val="1F497D"/>
                </a:solidFill>
                <a:latin typeface="Calibri Light" pitchFamily="0" charset="1"/>
              </a:rPr>
              <a:t>i</a:t>
            </a:r>
            <a:r>
              <a:rPr lang="en-US" sz="1764" baseline="0" b="0" i="0" dirty="0" spc="0">
                <a:ln w="6095">
                  <a:solidFill>
                    <a:srgbClr val="1F497D"/>
                  </a:solidFill>
                  <a:prstDash val="solid"/>
                </a:ln>
                <a:solidFill>
                  <a:srgbClr val="1F497D"/>
                </a:solidFill>
                <a:latin typeface="Calibri Light" pitchFamily="0" charset="1"/>
              </a:rPr>
              <a:t>d</a:t>
            </a:r>
            <a:r>
              <a:rPr lang="en-US" sz="1764" baseline="0" b="0" i="0" dirty="0" spc="0">
                <a:ln w="6095">
                  <a:solidFill>
                    <a:srgbClr val="1F497D"/>
                  </a:solidFill>
                  <a:prstDash val="solid"/>
                </a:ln>
                <a:solidFill>
                  <a:srgbClr val="1F497D"/>
                </a:solidFill>
                <a:latin typeface="Calibri Light" pitchFamily="0" charset="1"/>
              </a:rPr>
              <a:t>e</a:t>
            </a:r>
            <a:r>
              <a:rPr lang="en-US" sz="1764" baseline="0" b="0" i="0" dirty="0" spc="0">
                <a:ln w="6095">
                  <a:solidFill>
                    <a:srgbClr val="1F497D"/>
                  </a:solidFill>
                  <a:prstDash val="solid"/>
                </a:ln>
                <a:solidFill>
                  <a:srgbClr val="1F497D"/>
                </a:solidFill>
                <a:latin typeface="Calibri Light" pitchFamily="0" charset="1"/>
              </a:rPr>
              <a:t>n</a:t>
            </a:r>
            <a:r>
              <a:rPr lang="en-US" sz="1764" baseline="0" b="0" i="0" dirty="0" spc="0">
                <a:ln w="6095">
                  <a:solidFill>
                    <a:srgbClr val="1F497D"/>
                  </a:solidFill>
                  <a:prstDash val="solid"/>
                </a:ln>
                <a:solidFill>
                  <a:srgbClr val="1F497D"/>
                </a:solidFill>
                <a:latin typeface="Calibri Light" pitchFamily="0" charset="1"/>
              </a:rPr>
              <a:t>ț</a:t>
            </a:r>
            <a:r>
              <a:rPr lang="en-US" sz="1764" baseline="0" b="0" i="0" dirty="0" spc="0">
                <a:ln w="6095">
                  <a:solidFill>
                    <a:srgbClr val="1F497D"/>
                  </a:solidFill>
                  <a:prstDash val="solid"/>
                </a:ln>
                <a:solidFill>
                  <a:srgbClr val="1F497D"/>
                </a:solidFill>
                <a:latin typeface="Calibri Light" pitchFamily="0" charset="1"/>
              </a:rPr>
              <a:t>i</a:t>
            </a:r>
            <a:r>
              <a:rPr lang="en-US" sz="1764" baseline="0" b="0" i="0" dirty="0" spc="0">
                <a:ln w="6095">
                  <a:solidFill>
                    <a:srgbClr val="1F497D"/>
                  </a:solidFill>
                  <a:prstDash val="solid"/>
                </a:ln>
                <a:solidFill>
                  <a:srgbClr val="1F497D"/>
                </a:solidFill>
                <a:latin typeface="Calibri Light" pitchFamily="0" charset="1"/>
              </a:rPr>
              <a:t>a</a:t>
            </a:r>
            <a:r>
              <a:rPr lang="en-US" sz="1764" baseline="0" b="0" i="0" dirty="0" spc="0">
                <a:ln w="6095">
                  <a:solidFill>
                    <a:srgbClr val="1F497D"/>
                  </a:solidFill>
                  <a:prstDash val="solid"/>
                </a:ln>
                <a:solidFill>
                  <a:srgbClr val="1F497D"/>
                </a:solidFill>
                <a:latin typeface="Calibri Light" pitchFamily="0" charset="1"/>
              </a:rPr>
              <a:t>li</a:t>
            </a:r>
            <a:r>
              <a:rPr lang="en-US" sz="1764" baseline="0" b="0" i="0" dirty="0" spc="0">
                <a:ln w="6095">
                  <a:solidFill>
                    <a:srgbClr val="1F497D"/>
                  </a:solidFill>
                  <a:prstDash val="solid"/>
                </a:ln>
                <a:solidFill>
                  <a:srgbClr val="1F497D"/>
                </a:solidFill>
                <a:latin typeface="Calibri Light" pitchFamily="0" charset="1"/>
              </a:rPr>
              <a:t>t</a:t>
            </a:r>
            <a:r>
              <a:rPr lang="en-US" sz="1764" baseline="0" b="0" i="0" dirty="0" spc="0">
                <a:ln w="6095">
                  <a:solidFill>
                    <a:srgbClr val="1F497D"/>
                  </a:solidFill>
                  <a:prstDash val="solid"/>
                </a:ln>
                <a:solidFill>
                  <a:srgbClr val="1F497D"/>
                </a:solidFill>
                <a:latin typeface="Calibri Light" pitchFamily="0" charset="1"/>
              </a:rPr>
              <a:t>a</a:t>
            </a:r>
            <a:r>
              <a:rPr lang="en-US" sz="1764" baseline="0" b="0" i="0" dirty="0" spc="0">
                <a:ln w="6095">
                  <a:solidFill>
                    <a:srgbClr val="1F497D"/>
                  </a:solidFill>
                  <a:prstDash val="solid"/>
                </a:ln>
                <a:solidFill>
                  <a:srgbClr val="1F497D"/>
                </a:solidFill>
                <a:latin typeface="Calibri Light" pitchFamily="0" charset="1"/>
              </a:rPr>
              <a:t>t</a:t>
            </a:r>
            <a:r>
              <a:rPr lang="en-US" sz="1764" baseline="0" b="0" i="0" dirty="0" spc="0">
                <a:ln w="6095">
                  <a:solidFill>
                    <a:srgbClr val="1F497D"/>
                  </a:solidFill>
                  <a:prstDash val="solid"/>
                </a:ln>
                <a:solidFill>
                  <a:srgbClr val="1F497D"/>
                </a:solidFill>
                <a:latin typeface="Calibri Light" pitchFamily="0" charset="1"/>
              </a:rPr>
              <a:t>e	</a:t>
            </a:r>
            <a:r>
              <a:rPr lang="en-US" sz="1764" baseline="0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I</a:t>
            </a:r>
            <a:r>
              <a:rPr lang="en-US" sz="1764" baseline="0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n</a:t>
            </a:r>
            <a:r>
              <a:rPr lang="en-US" sz="1764" baseline="0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t</a:t>
            </a:r>
            <a:r>
              <a:rPr lang="en-US" sz="1764" baseline="0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e</a:t>
            </a:r>
            <a:r>
              <a:rPr lang="en-US" sz="1764" baseline="0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g</a:t>
            </a:r>
            <a:r>
              <a:rPr lang="en-US" sz="1764" baseline="0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r</a:t>
            </a:r>
            <a:r>
              <a:rPr lang="en-US" sz="1764" baseline="0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i</a:t>
            </a:r>
            <a:r>
              <a:rPr lang="en-US" sz="1764" baseline="0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t</a:t>
            </a:r>
            <a:r>
              <a:rPr lang="en-US" sz="1764" baseline="0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a</a:t>
            </a:r>
            <a:r>
              <a:rPr lang="en-US" sz="1764" baseline="0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t</a:t>
            </a:r>
            <a:r>
              <a:rPr lang="en-US" sz="1764" baseline="0" b="0" i="0" dirty="0" spc="0">
                <a:ln w="609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Calibri Light" pitchFamily="0" charset="1"/>
              </a:rPr>
              <a:t>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235" name="Freeform 235"/>
          <p:cNvSpPr/>
          <p:nvPr/>
        </p:nvSpPr>
        <p:spPr>
          <a:xfrm rot="0" flipH="0" flipV="0">
            <a:off x="0" y="0"/>
            <a:ext cx="12188952" cy="6858000"/>
          </a:xfrm>
          <a:custGeom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" name="Freeform 236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37" name="Picture 102"/>
          <p:cNvPicPr>
            <a:picLocks noChangeAspect="0" noChangeArrowheads="1"/>
          </p:cNvPicPr>
          <p:nvPr/>
        </p:nvPicPr>
        <p:blipFill>
          <a:blip r:embed="rId2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099495" y="809975"/>
            <a:ext cx="642256" cy="769786"/>
          </a:xfrm>
          <a:prstGeom prst="rect">
            <a:avLst/>
          </a:prstGeom>
          <a:noFill/>
          <a:extLst/>
        </p:spPr>
      </p:pic>
      <p:pic>
        <p:nvPicPr>
          <p:cNvPr id="238" name="Picture 103"/>
          <p:cNvPicPr>
            <a:picLocks noChangeAspect="0" noChangeArrowheads="1"/>
          </p:cNvPicPr>
          <p:nvPr/>
        </p:nvPicPr>
        <p:blipFill>
          <a:blip r:embed="rId2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6233" y="1"/>
            <a:ext cx="995995" cy="471588"/>
          </a:xfrm>
          <a:prstGeom prst="rect">
            <a:avLst/>
          </a:prstGeom>
          <a:noFill/>
          <a:extLst/>
        </p:spPr>
      </p:pic>
      <p:sp>
        <p:nvSpPr>
          <p:cNvPr id="239" name="Freeform 239"/>
          <p:cNvSpPr/>
          <p:nvPr/>
        </p:nvSpPr>
        <p:spPr>
          <a:xfrm rot="0" flipH="0" flipV="0">
            <a:off x="2108200" y="2057400"/>
            <a:ext cx="3911600" cy="4359948"/>
          </a:xfrm>
          <a:custGeom>
            <a:pathLst>
              <a:path w="3911600" h="4359948">
                <a:moveTo>
                  <a:pt x="0" y="651948"/>
                </a:moveTo>
                <a:cubicBezTo>
                  <a:pt x="0" y="291887"/>
                  <a:pt x="291886" y="0"/>
                  <a:pt x="651946" y="0"/>
                </a:cubicBezTo>
                <a:lnTo>
                  <a:pt x="3259652" y="0"/>
                </a:lnTo>
                <a:cubicBezTo>
                  <a:pt x="3619713" y="0"/>
                  <a:pt x="3911600" y="291887"/>
                  <a:pt x="3911600" y="651948"/>
                </a:cubicBezTo>
                <a:lnTo>
                  <a:pt x="3911600" y="3708001"/>
                </a:lnTo>
                <a:cubicBezTo>
                  <a:pt x="3911600" y="4068062"/>
                  <a:pt x="3619713" y="4359948"/>
                  <a:pt x="3259652" y="4359948"/>
                </a:cubicBezTo>
                <a:lnTo>
                  <a:pt x="651946" y="4359948"/>
                </a:lnTo>
                <a:cubicBezTo>
                  <a:pt x="291886" y="4359948"/>
                  <a:pt x="0" y="4068062"/>
                  <a:pt x="0" y="3708001"/>
                </a:cubicBezTo>
                <a:close/>
                <a:moveTo>
                  <a:pt x="2040452" y="4800600"/>
                </a:moveTo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" name="Freeform 240"/>
          <p:cNvSpPr/>
          <p:nvPr/>
        </p:nvSpPr>
        <p:spPr>
          <a:xfrm rot="0" flipH="0" flipV="1">
            <a:off x="2108200" y="2057400"/>
            <a:ext cx="3911600" cy="4359948"/>
          </a:xfrm>
          <a:custGeom>
            <a:pathLst>
              <a:path w="3911600" h="4359948">
                <a:moveTo>
                  <a:pt x="0" y="3708001"/>
                </a:moveTo>
                <a:cubicBezTo>
                  <a:pt x="0" y="4068061"/>
                  <a:pt x="291886" y="4359948"/>
                  <a:pt x="651946" y="4359948"/>
                </a:cubicBezTo>
                <a:lnTo>
                  <a:pt x="3259653" y="4359948"/>
                </a:lnTo>
                <a:cubicBezTo>
                  <a:pt x="3619713" y="4359948"/>
                  <a:pt x="3911600" y="4068061"/>
                  <a:pt x="3911600" y="3708001"/>
                </a:cubicBezTo>
                <a:lnTo>
                  <a:pt x="3911600" y="651947"/>
                </a:lnTo>
                <a:cubicBezTo>
                  <a:pt x="3911600" y="291887"/>
                  <a:pt x="3619713" y="0"/>
                  <a:pt x="3259653" y="0"/>
                </a:cubicBezTo>
                <a:lnTo>
                  <a:pt x="651946" y="0"/>
                </a:lnTo>
                <a:cubicBezTo>
                  <a:pt x="291886" y="0"/>
                  <a:pt x="0" y="291887"/>
                  <a:pt x="0" y="651947"/>
                </a:cubicBezTo>
                <a:close/>
                <a:moveTo>
                  <a:pt x="651946" y="4359948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" name="Freeform 241"/>
          <p:cNvSpPr/>
          <p:nvPr/>
        </p:nvSpPr>
        <p:spPr>
          <a:xfrm rot="0" flipH="0" flipV="0">
            <a:off x="6282266" y="2057400"/>
            <a:ext cx="3886202" cy="3509046"/>
          </a:xfrm>
          <a:custGeom>
            <a:pathLst>
              <a:path w="3886202" h="3509046">
                <a:moveTo>
                  <a:pt x="0" y="584852"/>
                </a:moveTo>
                <a:cubicBezTo>
                  <a:pt x="0" y="261848"/>
                  <a:pt x="261848" y="0"/>
                  <a:pt x="584852" y="0"/>
                </a:cubicBezTo>
                <a:lnTo>
                  <a:pt x="3301350" y="0"/>
                </a:lnTo>
                <a:cubicBezTo>
                  <a:pt x="3624354" y="0"/>
                  <a:pt x="3886202" y="261848"/>
                  <a:pt x="3886202" y="584852"/>
                </a:cubicBezTo>
                <a:lnTo>
                  <a:pt x="3886202" y="2924194"/>
                </a:lnTo>
                <a:cubicBezTo>
                  <a:pt x="3886202" y="3247200"/>
                  <a:pt x="3624354" y="3509046"/>
                  <a:pt x="3301350" y="3509046"/>
                </a:cubicBezTo>
                <a:lnTo>
                  <a:pt x="584852" y="3509046"/>
                </a:lnTo>
                <a:cubicBezTo>
                  <a:pt x="261848" y="3509046"/>
                  <a:pt x="0" y="3247200"/>
                  <a:pt x="0" y="2924194"/>
                </a:cubicBezTo>
                <a:close/>
                <a:moveTo>
                  <a:pt x="-2066518" y="4800600"/>
                </a:moveTo>
              </a:path>
            </a:pathLst>
          </a:custGeom>
          <a:solidFill>
            <a:srgbClr val="EDEDED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" name="Freeform 242"/>
          <p:cNvSpPr/>
          <p:nvPr/>
        </p:nvSpPr>
        <p:spPr>
          <a:xfrm rot="0" flipH="0" flipV="1">
            <a:off x="6282266" y="2057400"/>
            <a:ext cx="3886201" cy="3509046"/>
          </a:xfrm>
          <a:custGeom>
            <a:pathLst>
              <a:path w="3886201" h="3509046">
                <a:moveTo>
                  <a:pt x="0" y="2924194"/>
                </a:moveTo>
                <a:cubicBezTo>
                  <a:pt x="0" y="3247199"/>
                  <a:pt x="261846" y="3509046"/>
                  <a:pt x="584851" y="3509046"/>
                </a:cubicBezTo>
                <a:lnTo>
                  <a:pt x="3301350" y="3509046"/>
                </a:lnTo>
                <a:cubicBezTo>
                  <a:pt x="3624354" y="3509046"/>
                  <a:pt x="3886201" y="3247199"/>
                  <a:pt x="3886201" y="2924194"/>
                </a:cubicBezTo>
                <a:lnTo>
                  <a:pt x="3886201" y="584851"/>
                </a:lnTo>
                <a:cubicBezTo>
                  <a:pt x="3886201" y="261847"/>
                  <a:pt x="3624354" y="0"/>
                  <a:pt x="3301350" y="0"/>
                </a:cubicBezTo>
                <a:lnTo>
                  <a:pt x="584851" y="0"/>
                </a:lnTo>
                <a:cubicBezTo>
                  <a:pt x="261846" y="0"/>
                  <a:pt x="0" y="261847"/>
                  <a:pt x="0" y="584851"/>
                </a:cubicBezTo>
                <a:close/>
                <a:moveTo>
                  <a:pt x="584851" y="3509046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" name="Rectangle 243"/>
          <p:cNvSpPr/>
          <p:nvPr/>
        </p:nvSpPr>
        <p:spPr>
          <a:xfrm rot="0" flipH="0" flipV="0">
            <a:off x="597673" y="870205"/>
            <a:ext cx="3222934" cy="6554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TCP vs UDP</a:t>
            </a:r>
          </a:p>
        </p:txBody>
      </p:sp>
      <p:sp>
        <p:nvSpPr>
          <p:cNvPr id="244" name="Rectangle 244"/>
          <p:cNvSpPr/>
          <p:nvPr/>
        </p:nvSpPr>
        <p:spPr>
          <a:xfrm rot="0" flipH="0" flipV="0">
            <a:off x="597673" y="6444997"/>
            <a:ext cx="11048110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955451" algn="l"/>
                <a:tab pos="10955451" algn="l"/>
              </a:tabLst>
            </a:pPr>
            <a:r>
              <a:rPr lang="en-US" sz="1200" baseline="0" b="0" i="0" dirty="0" spc="0">
                <a:solidFill>
                  <a:srgbClr val="898989"/>
                </a:solidFill>
                <a:latin typeface="Arial" pitchFamily="0" charset="1"/>
              </a:rPr>
              <a:t>11/8/23	6	</a:t>
            </a:r>
          </a:p>
        </p:txBody>
      </p:sp>
      <p:sp>
        <p:nvSpPr>
          <p:cNvPr id="245" name="Rectangle 245"/>
          <p:cNvSpPr/>
          <p:nvPr/>
        </p:nvSpPr>
        <p:spPr>
          <a:xfrm rot="0" flipH="0" flipV="0">
            <a:off x="2390588" y="2295907"/>
            <a:ext cx="2987130" cy="387682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1" i="0" dirty="0" spc="0">
                <a:solidFill>
                  <a:srgbClr val="000000"/>
                </a:solidFill>
                <a:latin typeface="Arial" pitchFamily="0" charset="1"/>
              </a:rPr>
              <a:t>TCP</a:t>
            </a:r>
          </a:p>
          <a:p>
            <a:pPr marL="0">
              <a:lnSpc>
                <a:spcPts val="2206"/>
              </a:lnSpc>
              <a:tabLst>
                <a:tab pos="338456" algn="l"/>
              </a:tabLst>
            </a:pPr>
            <a:r>
              <a:rPr lang="en-US" sz="1399" baseline="0" b="0" i="0" dirty="0" spc="0">
                <a:solidFill>
                  <a:srgbClr val="000000"/>
                </a:solidFill>
                <a:latin typeface="Arial" pitchFamily="0" charset="1"/>
              </a:rPr>
              <a:t>•	</a:t>
            </a:r>
            <a:r>
              <a:rPr lang="en-US" sz="1399" baseline="0" b="0" i="0" dirty="0" spc="0">
                <a:solidFill>
                  <a:srgbClr val="000000"/>
                </a:solidFill>
                <a:latin typeface="Arial" pitchFamily="0" charset="1"/>
              </a:rPr>
              <a:t>Transmissio</a:t>
            </a:r>
            <a:r>
              <a:rPr lang="en-US" sz="1399" baseline="0" b="0" i="0" dirty="0" spc="469">
                <a:solidFill>
                  <a:srgbClr val="000000"/>
                </a:solidFill>
                <a:latin typeface="Arial" pitchFamily="0" charset="1"/>
              </a:rPr>
              <a:t>n</a:t>
            </a:r>
            <a:r>
              <a:rPr lang="en-US" sz="1399" baseline="0" b="0" i="0" dirty="0" spc="0">
                <a:solidFill>
                  <a:srgbClr val="000000"/>
                </a:solidFill>
                <a:latin typeface="Arial" pitchFamily="0" charset="1"/>
              </a:rPr>
              <a:t>Control Protocol</a:t>
            </a:r>
          </a:p>
          <a:p>
            <a:pPr marL="0">
              <a:lnSpc>
                <a:spcPts val="2111"/>
              </a:lnSpc>
              <a:tabLst>
                <a:tab pos="338456" algn="l"/>
              </a:tabLst>
            </a:pPr>
            <a:r>
              <a:rPr lang="en-US" sz="1399" baseline="0" b="0" i="0" dirty="0" spc="0">
                <a:solidFill>
                  <a:srgbClr val="000000"/>
                </a:solidFill>
                <a:latin typeface="Arial" pitchFamily="0" charset="1"/>
              </a:rPr>
              <a:t>•	</a:t>
            </a:r>
            <a:r>
              <a:rPr lang="en-US" sz="1399" baseline="0" b="0" i="0" dirty="0" spc="0">
                <a:solidFill>
                  <a:srgbClr val="000000"/>
                </a:solidFill>
                <a:latin typeface="Arial" pitchFamily="0" charset="1"/>
              </a:rPr>
              <a:t>Orientat conexiune</a:t>
            </a:r>
          </a:p>
          <a:p>
            <a:pPr marL="0">
              <a:lnSpc>
                <a:spcPts val="2183"/>
              </a:lnSpc>
              <a:tabLst>
                <a:tab pos="338456" algn="l"/>
              </a:tabLst>
            </a:pPr>
            <a:r>
              <a:rPr lang="en-US" sz="1399" baseline="0" b="0" i="0" dirty="0" spc="0">
                <a:solidFill>
                  <a:srgbClr val="000000"/>
                </a:solidFill>
                <a:latin typeface="Arial" pitchFamily="0" charset="1"/>
              </a:rPr>
              <a:t>•	</a:t>
            </a:r>
            <a:r>
              <a:rPr lang="en-US" sz="1399" baseline="0" b="0" i="0" dirty="0" spc="0">
                <a:solidFill>
                  <a:srgbClr val="000000"/>
                </a:solidFill>
                <a:latin typeface="Arial" pitchFamily="0" charset="1"/>
              </a:rPr>
              <a:t>Protocol sigur (reliable)</a:t>
            </a:r>
          </a:p>
          <a:p>
            <a:pPr marL="457200">
              <a:lnSpc>
                <a:spcPts val="2208"/>
              </a:lnSpc>
              <a:tabLst>
                <a:tab pos="742950" algn="l"/>
              </a:tabLst>
            </a:pPr>
            <a:r>
              <a:rPr lang="en-US" sz="1399" baseline="0" b="0" i="0" dirty="0" spc="0">
                <a:solidFill>
                  <a:srgbClr val="000000"/>
                </a:solidFill>
                <a:latin typeface="Arial" pitchFamily="0" charset="1"/>
              </a:rPr>
              <a:t>•	</a:t>
            </a:r>
            <a:r>
              <a:rPr lang="en-US" sz="1399" baseline="0" b="0" i="0" dirty="0" spc="0">
                <a:solidFill>
                  <a:srgbClr val="000000"/>
                </a:solidFill>
                <a:latin typeface="Arial" pitchFamily="0" charset="1"/>
              </a:rPr>
              <a:t>datele ajung garantat la </a:t>
            </a:r>
          </a:p>
          <a:p>
            <a:pPr marL="742950">
              <a:lnSpc>
                <a:spcPts val="1704"/>
              </a:lnSpc>
            </a:pPr>
            <a:r>
              <a:rPr lang="en-US" sz="1399" baseline="0" b="0" i="0" dirty="0" spc="0">
                <a:solidFill>
                  <a:srgbClr val="000000"/>
                </a:solidFill>
                <a:latin typeface="Arial" pitchFamily="0" charset="1"/>
              </a:rPr>
              <a:t>destina</a:t>
            </a:r>
            <a:r>
              <a:rPr lang="en-US" sz="1399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1399" baseline="0" b="0" i="0" dirty="0" spc="0">
                <a:solidFill>
                  <a:srgbClr val="000000"/>
                </a:solidFill>
                <a:latin typeface="Arial" pitchFamily="0" charset="1"/>
              </a:rPr>
              <a:t>ie</a:t>
            </a:r>
          </a:p>
          <a:p>
            <a:pPr marL="457200">
              <a:lnSpc>
                <a:spcPts val="2303"/>
              </a:lnSpc>
              <a:tabLst>
                <a:tab pos="742950" algn="l"/>
              </a:tabLst>
            </a:pPr>
            <a:r>
              <a:rPr lang="en-US" sz="1399" baseline="0" b="0" i="0" dirty="0" spc="0">
                <a:solidFill>
                  <a:srgbClr val="000000"/>
                </a:solidFill>
                <a:latin typeface="Arial" pitchFamily="0" charset="1"/>
              </a:rPr>
              <a:t>•	</a:t>
            </a:r>
            <a:r>
              <a:rPr lang="en-US" sz="1399" baseline="0" b="0" i="0" dirty="0" spc="0">
                <a:solidFill>
                  <a:srgbClr val="000000"/>
                </a:solidFill>
                <a:latin typeface="Arial" pitchFamily="0" charset="1"/>
              </a:rPr>
              <a:t>datele ajung în ordine la </a:t>
            </a:r>
          </a:p>
          <a:p>
            <a:pPr marL="742950">
              <a:lnSpc>
                <a:spcPts val="1704"/>
              </a:lnSpc>
            </a:pPr>
            <a:r>
              <a:rPr lang="en-US" sz="1399" baseline="0" b="0" i="0" dirty="0" spc="0">
                <a:solidFill>
                  <a:srgbClr val="000000"/>
                </a:solidFill>
                <a:latin typeface="Arial" pitchFamily="0" charset="1"/>
              </a:rPr>
              <a:t>destina</a:t>
            </a:r>
            <a:r>
              <a:rPr lang="en-US" sz="1399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1399" baseline="0" b="0" i="0" dirty="0" spc="0">
                <a:solidFill>
                  <a:srgbClr val="000000"/>
                </a:solidFill>
                <a:latin typeface="Arial" pitchFamily="0" charset="1"/>
              </a:rPr>
              <a:t>ie</a:t>
            </a:r>
          </a:p>
          <a:p>
            <a:pPr marL="0">
              <a:lnSpc>
                <a:spcPts val="2088"/>
              </a:lnSpc>
              <a:tabLst>
                <a:tab pos="338456" algn="l"/>
              </a:tabLst>
            </a:pPr>
            <a:r>
              <a:rPr lang="en-US" sz="1399" baseline="0" b="0" i="0" dirty="0" spc="0">
                <a:solidFill>
                  <a:srgbClr val="000000"/>
                </a:solidFill>
                <a:latin typeface="Arial" pitchFamily="0" charset="1"/>
              </a:rPr>
              <a:t>•	</a:t>
            </a:r>
            <a:r>
              <a:rPr lang="en-US" sz="1399" baseline="0" b="0" i="0" dirty="0" spc="0">
                <a:solidFill>
                  <a:srgbClr val="000000"/>
                </a:solidFill>
                <a:latin typeface="Arial" pitchFamily="0" charset="1"/>
              </a:rPr>
              <a:t>Controlul fluxului</a:t>
            </a:r>
          </a:p>
          <a:p>
            <a:pPr marL="0">
              <a:lnSpc>
                <a:spcPts val="2400"/>
              </a:lnSpc>
              <a:tabLst>
                <a:tab pos="338456" algn="l"/>
              </a:tabLst>
            </a:pPr>
            <a:r>
              <a:rPr lang="en-US" sz="1399" baseline="0" b="0" i="0" dirty="0" spc="0">
                <a:solidFill>
                  <a:srgbClr val="000000"/>
                </a:solidFill>
                <a:latin typeface="Arial" pitchFamily="0" charset="1"/>
              </a:rPr>
              <a:t>•	</a:t>
            </a:r>
            <a:r>
              <a:rPr lang="en-US" sz="1399" baseline="0" b="0" i="0" dirty="0" spc="0">
                <a:solidFill>
                  <a:srgbClr val="000000"/>
                </a:solidFill>
                <a:latin typeface="Arial" pitchFamily="0" charset="1"/>
              </a:rPr>
              <a:t>Controlul congestiei</a:t>
            </a:r>
          </a:p>
          <a:p>
            <a:pPr marL="0">
              <a:lnSpc>
                <a:spcPts val="2400"/>
              </a:lnSpc>
              <a:tabLst>
                <a:tab pos="338456" algn="l"/>
              </a:tabLst>
            </a:pPr>
            <a:r>
              <a:rPr lang="en-US" sz="1399" baseline="0" b="0" i="0" dirty="0" spc="0">
                <a:solidFill>
                  <a:srgbClr val="000000"/>
                </a:solidFill>
                <a:latin typeface="Arial" pitchFamily="0" charset="1"/>
              </a:rPr>
              <a:t>•	</a:t>
            </a:r>
            <a:r>
              <a:rPr lang="en-US" sz="1399" baseline="0" b="0" i="0" dirty="0" spc="0">
                <a:solidFill>
                  <a:srgbClr val="000000"/>
                </a:solidFill>
                <a:latin typeface="Arial" pitchFamily="0" charset="1"/>
              </a:rPr>
              <a:t>Controlul erorii</a:t>
            </a:r>
          </a:p>
          <a:p>
            <a:pPr marL="0">
              <a:lnSpc>
                <a:spcPts val="2304"/>
              </a:lnSpc>
              <a:tabLst>
                <a:tab pos="338456" algn="l"/>
              </a:tabLst>
            </a:pPr>
            <a:r>
              <a:rPr lang="en-US" sz="1399" baseline="0" b="0" i="0" dirty="0" spc="0">
                <a:solidFill>
                  <a:srgbClr val="000000"/>
                </a:solidFill>
                <a:latin typeface="Arial" pitchFamily="0" charset="1"/>
              </a:rPr>
              <a:t>•	</a:t>
            </a:r>
            <a:r>
              <a:rPr lang="en-US" sz="1399" baseline="0" b="0" i="0" dirty="0" spc="0">
                <a:solidFill>
                  <a:srgbClr val="000000"/>
                </a:solidFill>
                <a:latin typeface="Arial" pitchFamily="0" charset="1"/>
              </a:rPr>
              <a:t>Exemple:</a:t>
            </a:r>
          </a:p>
          <a:p>
            <a:pPr marL="400050">
              <a:lnSpc>
                <a:spcPts val="2400"/>
              </a:lnSpc>
              <a:tabLst>
                <a:tab pos="738504" algn="l"/>
              </a:tabLst>
            </a:pPr>
            <a:r>
              <a:rPr lang="en-US" sz="1399" baseline="0" b="0" i="0" dirty="0" spc="0">
                <a:solidFill>
                  <a:srgbClr val="000000"/>
                </a:solidFill>
                <a:latin typeface="Arial" pitchFamily="0" charset="1"/>
              </a:rPr>
              <a:t>•	</a:t>
            </a:r>
            <a:r>
              <a:rPr lang="en-US" sz="1399" baseline="0" b="0" i="0" dirty="0" spc="0">
                <a:solidFill>
                  <a:srgbClr val="000000"/>
                </a:solidFill>
                <a:latin typeface="Arial" pitchFamily="0" charset="1"/>
              </a:rPr>
              <a:t>SSH</a:t>
            </a:r>
          </a:p>
          <a:p>
            <a:pPr marL="400050">
              <a:lnSpc>
                <a:spcPts val="2400"/>
              </a:lnSpc>
              <a:tabLst>
                <a:tab pos="738504" algn="l"/>
              </a:tabLst>
            </a:pPr>
            <a:r>
              <a:rPr lang="en-US" sz="1399" baseline="0" b="0" i="0" dirty="0" spc="0">
                <a:solidFill>
                  <a:srgbClr val="000000"/>
                </a:solidFill>
                <a:latin typeface="Arial" pitchFamily="0" charset="1"/>
              </a:rPr>
              <a:t>•	</a:t>
            </a:r>
            <a:r>
              <a:rPr lang="en-US" sz="1399" baseline="0" b="0" i="0" dirty="0" spc="0">
                <a:solidFill>
                  <a:srgbClr val="000000"/>
                </a:solidFill>
                <a:latin typeface="Arial" pitchFamily="0" charset="1"/>
              </a:rPr>
              <a:t>HTTP</a:t>
            </a:r>
          </a:p>
        </p:txBody>
      </p:sp>
      <p:sp>
        <p:nvSpPr>
          <p:cNvPr id="246" name="Rectangle 246"/>
          <p:cNvSpPr/>
          <p:nvPr/>
        </p:nvSpPr>
        <p:spPr>
          <a:xfrm rot="0" flipH="0" flipV="0">
            <a:off x="6545004" y="2277619"/>
            <a:ext cx="2868975" cy="30447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aseline="0" b="1" i="0" dirty="0" spc="0">
                <a:solidFill>
                  <a:srgbClr val="000000"/>
                </a:solidFill>
                <a:latin typeface="Arial" pitchFamily="0" charset="1"/>
              </a:rPr>
              <a:t>UDP</a:t>
            </a:r>
          </a:p>
          <a:p>
            <a:pPr marL="0">
              <a:lnSpc>
                <a:spcPts val="2447"/>
              </a:lnSpc>
              <a:tabLst>
                <a:tab pos="342900" algn="l"/>
              </a:tabLst>
            </a:pPr>
            <a:r>
              <a:rPr lang="en-US" sz="1599" baseline="0" b="0" i="0" dirty="0" spc="0">
                <a:solidFill>
                  <a:srgbClr val="000000"/>
                </a:solidFill>
                <a:latin typeface="Arial" pitchFamily="0" charset="1"/>
              </a:rPr>
              <a:t>•	</a:t>
            </a:r>
            <a:r>
              <a:rPr lang="en-US" sz="1599" baseline="0" b="0" i="0" dirty="0" spc="0">
                <a:solidFill>
                  <a:srgbClr val="000000"/>
                </a:solidFill>
                <a:latin typeface="Arial" pitchFamily="0" charset="1"/>
              </a:rPr>
              <a:t>Use</a:t>
            </a:r>
            <a:r>
              <a:rPr lang="en-US" sz="1599" baseline="0" b="0" i="0" dirty="0" spc="548">
                <a:solidFill>
                  <a:srgbClr val="000000"/>
                </a:solidFill>
                <a:latin typeface="Arial" pitchFamily="0" charset="1"/>
              </a:rPr>
              <a:t>r</a:t>
            </a:r>
            <a:r>
              <a:rPr lang="en-US" sz="1599" baseline="0" b="0" i="0" dirty="0" spc="0">
                <a:solidFill>
                  <a:srgbClr val="000000"/>
                </a:solidFill>
                <a:latin typeface="Arial" pitchFamily="0" charset="1"/>
              </a:rPr>
              <a:t>Datagra</a:t>
            </a:r>
            <a:r>
              <a:rPr lang="en-US" sz="1599" baseline="0" b="0" i="0" dirty="0" spc="551">
                <a:solidFill>
                  <a:srgbClr val="000000"/>
                </a:solidFill>
                <a:latin typeface="Arial" pitchFamily="0" charset="1"/>
              </a:rPr>
              <a:t>m</a:t>
            </a:r>
            <a:r>
              <a:rPr lang="en-US" sz="1599" baseline="0" b="0" i="0" dirty="0" spc="0">
                <a:solidFill>
                  <a:srgbClr val="000000"/>
                </a:solidFill>
                <a:latin typeface="Arial" pitchFamily="0" charset="1"/>
              </a:rPr>
              <a:t>Protocol</a:t>
            </a:r>
          </a:p>
          <a:p>
            <a:pPr marL="0">
              <a:lnSpc>
                <a:spcPts val="2400"/>
              </a:lnSpc>
              <a:tabLst>
                <a:tab pos="342900" algn="l"/>
              </a:tabLst>
            </a:pPr>
            <a:r>
              <a:rPr lang="en-US" sz="1599" baseline="0" b="0" i="0" dirty="0" spc="0">
                <a:solidFill>
                  <a:srgbClr val="000000"/>
                </a:solidFill>
                <a:latin typeface="Arial" pitchFamily="0" charset="1"/>
              </a:rPr>
              <a:t>•	</a:t>
            </a:r>
            <a:r>
              <a:rPr lang="en-US" sz="1599" baseline="0" b="0" i="0" dirty="0" spc="0">
                <a:solidFill>
                  <a:srgbClr val="000000"/>
                </a:solidFill>
                <a:latin typeface="Arial" pitchFamily="0" charset="1"/>
              </a:rPr>
              <a:t>Neorientat conexiune</a:t>
            </a:r>
          </a:p>
          <a:p>
            <a:pPr marL="0">
              <a:lnSpc>
                <a:spcPts val="2400"/>
              </a:lnSpc>
              <a:tabLst>
                <a:tab pos="342900" algn="l"/>
              </a:tabLst>
            </a:pPr>
            <a:r>
              <a:rPr lang="en-US" sz="1599" baseline="0" b="0" i="0" dirty="0" spc="0">
                <a:solidFill>
                  <a:srgbClr val="000000"/>
                </a:solidFill>
                <a:latin typeface="Arial" pitchFamily="0" charset="1"/>
              </a:rPr>
              <a:t>•	</a:t>
            </a:r>
            <a:r>
              <a:rPr lang="en-US" sz="1599" baseline="0" b="0" i="0" dirty="0" spc="0">
                <a:solidFill>
                  <a:srgbClr val="000000"/>
                </a:solidFill>
                <a:latin typeface="Arial" pitchFamily="0" charset="1"/>
              </a:rPr>
              <a:t>Nesigur (unreliable)</a:t>
            </a:r>
          </a:p>
          <a:p>
            <a:pPr marL="400050">
              <a:lnSpc>
                <a:spcPts val="2496"/>
              </a:lnSpc>
              <a:tabLst>
                <a:tab pos="738505" algn="l"/>
              </a:tabLst>
            </a:pPr>
            <a:r>
              <a:rPr lang="en-US" sz="1599" baseline="0" b="0" i="0" dirty="0" spc="0">
                <a:solidFill>
                  <a:srgbClr val="000000"/>
                </a:solidFill>
                <a:latin typeface="Arial" pitchFamily="0" charset="1"/>
              </a:rPr>
              <a:t>•	</a:t>
            </a:r>
            <a:r>
              <a:rPr lang="en-US" sz="1599" baseline="0" b="0" i="0" dirty="0" spc="0">
                <a:solidFill>
                  <a:srgbClr val="000000"/>
                </a:solidFill>
                <a:latin typeface="Arial" pitchFamily="0" charset="1"/>
              </a:rPr>
              <a:t>segmente pierdute</a:t>
            </a:r>
          </a:p>
          <a:p>
            <a:pPr marL="0">
              <a:lnSpc>
                <a:spcPts val="2400"/>
              </a:lnSpc>
              <a:tabLst>
                <a:tab pos="342900" algn="l"/>
              </a:tabLst>
            </a:pPr>
            <a:r>
              <a:rPr lang="en-US" sz="1599" baseline="0" b="0" i="0" dirty="0" spc="0">
                <a:solidFill>
                  <a:srgbClr val="000000"/>
                </a:solidFill>
                <a:latin typeface="Arial" pitchFamily="0" charset="1"/>
              </a:rPr>
              <a:t>•	</a:t>
            </a:r>
            <a:r>
              <a:rPr lang="en-US" sz="1599" baseline="0" b="0" i="0" dirty="0" spc="0">
                <a:solidFill>
                  <a:srgbClr val="000000"/>
                </a:solidFill>
                <a:latin typeface="Arial" pitchFamily="0" charset="1"/>
              </a:rPr>
              <a:t>F</a:t>
            </a:r>
            <a:r>
              <a:rPr lang="en-US" sz="1599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1599" baseline="0" b="0" i="0" dirty="0" spc="0">
                <a:solidFill>
                  <a:srgbClr val="000000"/>
                </a:solidFill>
                <a:latin typeface="Arial" pitchFamily="0" charset="1"/>
              </a:rPr>
              <a:t>r</a:t>
            </a:r>
            <a:r>
              <a:rPr lang="en-US" sz="1599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1599" baseline="0" b="0" i="0" dirty="0" spc="0">
                <a:solidFill>
                  <a:srgbClr val="000000"/>
                </a:solidFill>
                <a:latin typeface="Arial" pitchFamily="0" charset="1"/>
              </a:rPr>
              <a:t> controlul fluxului</a:t>
            </a:r>
          </a:p>
          <a:p>
            <a:pPr marL="400050">
              <a:lnSpc>
                <a:spcPts val="2400"/>
              </a:lnSpc>
              <a:tabLst>
                <a:tab pos="738505" algn="l"/>
              </a:tabLst>
            </a:pPr>
            <a:r>
              <a:rPr lang="en-US" sz="1599" baseline="0" b="0" i="0" dirty="0" spc="0">
                <a:solidFill>
                  <a:srgbClr val="000000"/>
                </a:solidFill>
                <a:latin typeface="Arial" pitchFamily="0" charset="1"/>
              </a:rPr>
              <a:t>•	</a:t>
            </a:r>
            <a:r>
              <a:rPr lang="en-US" sz="1599" baseline="0" b="0" i="0" dirty="0" spc="0">
                <a:solidFill>
                  <a:srgbClr val="000000"/>
                </a:solidFill>
                <a:latin typeface="Arial" pitchFamily="0" charset="1"/>
              </a:rPr>
              <a:t>segmente f</a:t>
            </a:r>
            <a:r>
              <a:rPr lang="en-US" sz="1599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1599" baseline="0" b="0" i="0" dirty="0" spc="0">
                <a:solidFill>
                  <a:srgbClr val="000000"/>
                </a:solidFill>
                <a:latin typeface="Arial" pitchFamily="0" charset="1"/>
              </a:rPr>
              <a:t>r</a:t>
            </a:r>
            <a:r>
              <a:rPr lang="en-US" sz="1599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1599" baseline="0" b="0" i="0" dirty="0" spc="0">
                <a:solidFill>
                  <a:srgbClr val="000000"/>
                </a:solidFill>
                <a:latin typeface="Arial" pitchFamily="0" charset="1"/>
              </a:rPr>
              <a:t> ordine</a:t>
            </a:r>
          </a:p>
          <a:p>
            <a:pPr marL="0">
              <a:lnSpc>
                <a:spcPts val="2520"/>
              </a:lnSpc>
              <a:tabLst>
                <a:tab pos="338455" algn="l"/>
              </a:tabLst>
            </a:pPr>
            <a:r>
              <a:rPr lang="en-US" sz="1599" baseline="0" b="0" i="0" dirty="0" spc="0">
                <a:solidFill>
                  <a:srgbClr val="000000"/>
                </a:solidFill>
                <a:latin typeface="Arial" pitchFamily="0" charset="1"/>
              </a:rPr>
              <a:t>•	</a:t>
            </a:r>
            <a:r>
              <a:rPr lang="en-US" sz="1599" baseline="0" b="0" i="0" dirty="0" spc="0">
                <a:solidFill>
                  <a:srgbClr val="000000"/>
                </a:solidFill>
                <a:latin typeface="Arial" pitchFamily="0" charset="1"/>
              </a:rPr>
              <a:t>Exemple</a:t>
            </a:r>
          </a:p>
          <a:p>
            <a:pPr marL="400050">
              <a:lnSpc>
                <a:spcPts val="2400"/>
              </a:lnSpc>
              <a:tabLst>
                <a:tab pos="738505" algn="l"/>
              </a:tabLst>
            </a:pPr>
            <a:r>
              <a:rPr lang="en-US" sz="1599" baseline="0" b="0" i="0" dirty="0" spc="0">
                <a:solidFill>
                  <a:srgbClr val="000000"/>
                </a:solidFill>
                <a:latin typeface="Arial" pitchFamily="0" charset="1"/>
              </a:rPr>
              <a:t>•	</a:t>
            </a:r>
            <a:r>
              <a:rPr lang="en-US" sz="1599" baseline="0" b="0" i="0" dirty="0" spc="0">
                <a:solidFill>
                  <a:srgbClr val="000000"/>
                </a:solidFill>
                <a:latin typeface="Arial" pitchFamily="0" charset="1"/>
              </a:rPr>
              <a:t>IPTV</a:t>
            </a:r>
          </a:p>
          <a:p>
            <a:pPr marL="400050">
              <a:lnSpc>
                <a:spcPts val="2399"/>
              </a:lnSpc>
              <a:tabLst>
                <a:tab pos="738505" algn="l"/>
              </a:tabLst>
            </a:pPr>
            <a:r>
              <a:rPr lang="en-US" sz="1599" baseline="0" b="0" i="0" dirty="0" spc="0">
                <a:solidFill>
                  <a:srgbClr val="000000"/>
                </a:solidFill>
                <a:latin typeface="Arial" pitchFamily="0" charset="1"/>
              </a:rPr>
              <a:t>•	</a:t>
            </a:r>
            <a:r>
              <a:rPr lang="en-US" sz="1599" baseline="0" b="0" i="0" dirty="0" spc="0">
                <a:solidFill>
                  <a:srgbClr val="000000"/>
                </a:solidFill>
                <a:latin typeface="Arial" pitchFamily="0" charset="1"/>
              </a:rPr>
              <a:t>VoIP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247" name="Freeform 247"/>
          <p:cNvSpPr/>
          <p:nvPr/>
        </p:nvSpPr>
        <p:spPr>
          <a:xfrm rot="0" flipH="0" flipV="0">
            <a:off x="0" y="0"/>
            <a:ext cx="12188952" cy="6858000"/>
          </a:xfrm>
          <a:custGeom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" name="Freeform 248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9" name="Picture 102"/>
          <p:cNvPicPr>
            <a:picLocks noChangeAspect="0" noChangeArrowheads="1"/>
          </p:cNvPicPr>
          <p:nvPr/>
        </p:nvPicPr>
        <p:blipFill>
          <a:blip r:embed="rId2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099495" y="809975"/>
            <a:ext cx="642256" cy="769786"/>
          </a:xfrm>
          <a:prstGeom prst="rect">
            <a:avLst/>
          </a:prstGeom>
          <a:noFill/>
          <a:extLst/>
        </p:spPr>
      </p:pic>
      <p:pic>
        <p:nvPicPr>
          <p:cNvPr id="250" name="Picture 103"/>
          <p:cNvPicPr>
            <a:picLocks noChangeAspect="0" noChangeArrowheads="1"/>
          </p:cNvPicPr>
          <p:nvPr/>
        </p:nvPicPr>
        <p:blipFill>
          <a:blip r:embed="rId2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6233" y="1"/>
            <a:ext cx="995995" cy="471588"/>
          </a:xfrm>
          <a:prstGeom prst="rect">
            <a:avLst/>
          </a:prstGeom>
          <a:noFill/>
          <a:extLst/>
        </p:spPr>
      </p:pic>
      <p:pic>
        <p:nvPicPr>
          <p:cNvPr id="251" name="Picture 251"/>
          <p:cNvPicPr>
            <a:picLocks noChangeAspect="0" noChangeArrowheads="1"/>
          </p:cNvPicPr>
          <p:nvPr/>
        </p:nvPicPr>
        <p:blipFill>
          <a:blip r:embed="rId2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8445500" y="2397278"/>
            <a:ext cx="3073400" cy="3216122"/>
          </a:xfrm>
          <a:prstGeom prst="rect">
            <a:avLst/>
          </a:prstGeom>
          <a:noFill/>
          <a:extLst/>
        </p:spPr>
      </p:pic>
      <p:pic>
        <p:nvPicPr>
          <p:cNvPr id="252" name="Picture 252"/>
          <p:cNvPicPr>
            <a:picLocks noChangeAspect="0" noChangeArrowheads="1"/>
          </p:cNvPicPr>
          <p:nvPr/>
        </p:nvPicPr>
        <p:blipFill>
          <a:blip r:embed="rId2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0330140" y="3400901"/>
            <a:ext cx="1192403" cy="2204408"/>
          </a:xfrm>
          <a:prstGeom prst="rect">
            <a:avLst/>
          </a:prstGeom>
          <a:noFill/>
          <a:extLst/>
        </p:spPr>
      </p:pic>
      <p:sp>
        <p:nvSpPr>
          <p:cNvPr id="253" name="Rectangle 253"/>
          <p:cNvSpPr/>
          <p:nvPr/>
        </p:nvSpPr>
        <p:spPr>
          <a:xfrm rot="0" flipH="0" flipV="0">
            <a:off x="597673" y="870205"/>
            <a:ext cx="6432346" cy="459859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Antetul TCP </a:t>
            </a:r>
            <a:r>
              <a:rPr lang="en-US" sz="4399" baseline="0" b="1" i="0" dirty="0" spc="1267">
                <a:solidFill>
                  <a:srgbClr val="000000"/>
                </a:solidFill>
                <a:latin typeface="Arial" pitchFamily="0" charset="1"/>
              </a:rPr>
              <a:t>–</a:t>
            </a:r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flag-uri</a:t>
            </a:r>
          </a:p>
          <a:p>
            <a:pPr marL="0">
              <a:lnSpc>
                <a:spcPts val="5009"/>
              </a:lnSpc>
            </a:pPr>
            <a:r>
              <a:rPr lang="en-US" sz="2400" baseline="0" b="0" i="0" dirty="0" spc="1824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Grup de 8 bi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i din antetul TCP</a:t>
            </a:r>
          </a:p>
          <a:p>
            <a:pPr marL="0">
              <a:lnSpc>
                <a:spcPts val="2904"/>
              </a:lnSpc>
            </a:pPr>
            <a:r>
              <a:rPr lang="en-US" sz="2400" baseline="0" b="0" i="0" dirty="0" spc="1824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Identific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 diverse st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ri ale protocolului</a:t>
            </a:r>
          </a:p>
          <a:p>
            <a:pPr marL="0">
              <a:lnSpc>
                <a:spcPts val="2880"/>
              </a:lnSpc>
            </a:pPr>
            <a:r>
              <a:rPr lang="en-US" sz="2400" baseline="0" b="0" i="0" dirty="0" spc="1824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2400" baseline="0" b="0" i="0" dirty="0" spc="0">
                <a:solidFill>
                  <a:srgbClr val="000000"/>
                </a:solidFill>
                <a:latin typeface="Arial" pitchFamily="0" charset="1"/>
              </a:rPr>
              <a:t>Câteva flag-uri importante sunt:</a:t>
            </a:r>
          </a:p>
          <a:p>
            <a:pPr marL="457199">
              <a:lnSpc>
                <a:spcPts val="2710"/>
              </a:lnSpc>
            </a:pPr>
            <a:r>
              <a:rPr lang="en-US" sz="1999" baseline="0" b="0" i="0" dirty="0" spc="110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999" baseline="0" b="1" i="0" dirty="0" spc="0">
                <a:solidFill>
                  <a:srgbClr val="000000"/>
                </a:solidFill>
                <a:latin typeface="Arial" pitchFamily="0" charset="1"/>
              </a:rPr>
              <a:t>ACK</a:t>
            </a:r>
          </a:p>
          <a:p>
            <a:pPr marL="914400">
              <a:lnSpc>
                <a:spcPts val="2447"/>
              </a:lnSpc>
            </a:pPr>
            <a:r>
              <a:rPr lang="en-US" sz="1800" baseline="0" b="0" i="0" dirty="0" spc="117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activare câmp “Num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ă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r de confirmare”</a:t>
            </a:r>
          </a:p>
          <a:p>
            <a:pPr marL="457199">
              <a:lnSpc>
                <a:spcPts val="2664"/>
              </a:lnSpc>
            </a:pPr>
            <a:r>
              <a:rPr lang="en-US" sz="1999" baseline="0" b="0" i="0" dirty="0" spc="110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999" baseline="0" b="1" i="0" dirty="0" spc="0">
                <a:solidFill>
                  <a:srgbClr val="000000"/>
                </a:solidFill>
                <a:latin typeface="Arial" pitchFamily="0" charset="1"/>
              </a:rPr>
              <a:t>SYN</a:t>
            </a:r>
          </a:p>
          <a:p>
            <a:pPr marL="914400">
              <a:lnSpc>
                <a:spcPts val="2447"/>
              </a:lnSpc>
            </a:pPr>
            <a:r>
              <a:rPr lang="en-US" sz="1800" baseline="0" b="0" i="0" dirty="0" spc="117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protocolul de ini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iere a conexiunii (handshake)</a:t>
            </a:r>
          </a:p>
          <a:p>
            <a:pPr marL="914400">
              <a:lnSpc>
                <a:spcPts val="2400"/>
              </a:lnSpc>
            </a:pPr>
            <a:r>
              <a:rPr lang="en-US" sz="1800" baseline="0" b="0" i="0" dirty="0" spc="117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stabilirea/sincronizarea numerelor de secven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ță</a:t>
            </a:r>
          </a:p>
          <a:p>
            <a:pPr marL="457199">
              <a:lnSpc>
                <a:spcPts val="2640"/>
              </a:lnSpc>
            </a:pPr>
            <a:r>
              <a:rPr lang="en-US" sz="1999" baseline="0" b="0" i="0" dirty="0" spc="110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999" baseline="0" b="1" i="0" dirty="0" spc="0">
                <a:solidFill>
                  <a:srgbClr val="000000"/>
                </a:solidFill>
                <a:latin typeface="Arial" pitchFamily="0" charset="1"/>
              </a:rPr>
              <a:t>FIN</a:t>
            </a:r>
          </a:p>
          <a:p>
            <a:pPr marL="914400">
              <a:lnSpc>
                <a:spcPts val="2447"/>
              </a:lnSpc>
            </a:pPr>
            <a:r>
              <a:rPr lang="en-US" sz="1800" baseline="0" b="0" i="0" dirty="0" spc="117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protocolul de încheiere a conexiunii</a:t>
            </a:r>
          </a:p>
          <a:p>
            <a:pPr marL="914400">
              <a:lnSpc>
                <a:spcPts val="2496"/>
              </a:lnSpc>
            </a:pPr>
            <a:r>
              <a:rPr lang="en-US" sz="1800" baseline="0" b="0" i="0" dirty="0" spc="1170">
                <a:solidFill>
                  <a:srgbClr val="000000"/>
                </a:solidFill>
                <a:latin typeface="Arial" pitchFamily="0" charset="1"/>
              </a:rPr>
              <a:t>•</a:t>
            </a:r>
            <a:r>
              <a:rPr lang="en-US" sz="1800" baseline="0" b="0" i="0" dirty="0" spc="0">
                <a:solidFill>
                  <a:srgbClr val="000000"/>
                </a:solidFill>
                <a:latin typeface="Arial" pitchFamily="0" charset="1"/>
              </a:rPr>
              <a:t>încheierea transmisiei de la FIN-sender</a:t>
            </a:r>
          </a:p>
        </p:txBody>
      </p:sp>
      <p:sp>
        <p:nvSpPr>
          <p:cNvPr id="254" name="Rectangle 254"/>
          <p:cNvSpPr/>
          <p:nvPr/>
        </p:nvSpPr>
        <p:spPr>
          <a:xfrm rot="0" flipH="0" flipV="0">
            <a:off x="597673" y="6444997"/>
            <a:ext cx="11047298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961802" algn="l"/>
                <a:tab pos="10961802" algn="l"/>
              </a:tabLst>
            </a:pPr>
            <a:r>
              <a:rPr lang="en-US" sz="1200" baseline="0" b="0" i="0" dirty="0" spc="0">
                <a:solidFill>
                  <a:srgbClr val="898989"/>
                </a:solidFill>
                <a:latin typeface="Arial" pitchFamily="0" charset="1"/>
              </a:rPr>
              <a:t>11/8/23	7	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255" name="Freeform 255"/>
          <p:cNvSpPr/>
          <p:nvPr/>
        </p:nvSpPr>
        <p:spPr>
          <a:xfrm rot="0" flipH="0" flipV="0">
            <a:off x="0" y="0"/>
            <a:ext cx="12188952" cy="6858000"/>
          </a:xfrm>
          <a:custGeom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" name="Freeform 256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57" name="Picture 102"/>
          <p:cNvPicPr>
            <a:picLocks noChangeAspect="0" noChangeArrowheads="1"/>
          </p:cNvPicPr>
          <p:nvPr/>
        </p:nvPicPr>
        <p:blipFill>
          <a:blip r:embed="rId2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099495" y="809975"/>
            <a:ext cx="642256" cy="769786"/>
          </a:xfrm>
          <a:prstGeom prst="rect">
            <a:avLst/>
          </a:prstGeom>
          <a:noFill/>
          <a:extLst/>
        </p:spPr>
      </p:pic>
      <p:pic>
        <p:nvPicPr>
          <p:cNvPr id="258" name="Picture 103"/>
          <p:cNvPicPr>
            <a:picLocks noChangeAspect="0" noChangeArrowheads="1"/>
          </p:cNvPicPr>
          <p:nvPr/>
        </p:nvPicPr>
        <p:blipFill>
          <a:blip r:embed="rId2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6233" y="1"/>
            <a:ext cx="995995" cy="471588"/>
          </a:xfrm>
          <a:prstGeom prst="rect">
            <a:avLst/>
          </a:prstGeom>
          <a:noFill/>
          <a:extLst/>
        </p:spPr>
      </p:pic>
      <p:pic>
        <p:nvPicPr>
          <p:cNvPr id="259" name="Picture 259"/>
          <p:cNvPicPr>
            <a:picLocks noChangeAspect="0" noChangeArrowheads="1"/>
          </p:cNvPicPr>
          <p:nvPr/>
        </p:nvPicPr>
        <p:blipFill>
          <a:blip r:embed="rId2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286979" y="3238780"/>
            <a:ext cx="1343693" cy="244640"/>
          </a:xfrm>
          <a:prstGeom prst="rect">
            <a:avLst/>
          </a:prstGeom>
          <a:noFill/>
          <a:extLst/>
        </p:spPr>
      </p:pic>
      <p:pic>
        <p:nvPicPr>
          <p:cNvPr id="260" name="Picture 260"/>
          <p:cNvPicPr>
            <a:picLocks noChangeAspect="0" noChangeArrowheads="1"/>
          </p:cNvPicPr>
          <p:nvPr/>
        </p:nvPicPr>
        <p:blipFill>
          <a:blip r:embed="rId2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284415" y="5456509"/>
            <a:ext cx="1346257" cy="401265"/>
          </a:xfrm>
          <a:prstGeom prst="rect">
            <a:avLst/>
          </a:prstGeom>
          <a:noFill/>
          <a:extLst/>
        </p:spPr>
      </p:pic>
      <p:pic>
        <p:nvPicPr>
          <p:cNvPr id="261" name="Picture 261"/>
          <p:cNvPicPr>
            <a:picLocks noChangeAspect="0" noChangeArrowheads="1"/>
          </p:cNvPicPr>
          <p:nvPr/>
        </p:nvPicPr>
        <p:blipFill>
          <a:blip r:embed="rId2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288752" y="4163916"/>
            <a:ext cx="1275794" cy="554212"/>
          </a:xfrm>
          <a:prstGeom prst="rect">
            <a:avLst/>
          </a:prstGeom>
          <a:noFill/>
          <a:extLst/>
        </p:spPr>
      </p:pic>
      <p:pic>
        <p:nvPicPr>
          <p:cNvPr id="262" name="Picture 262"/>
          <p:cNvPicPr>
            <a:picLocks noChangeAspect="0" noChangeArrowheads="1"/>
          </p:cNvPicPr>
          <p:nvPr/>
        </p:nvPicPr>
        <p:blipFill>
          <a:blip r:embed="rId2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50411" y="3013965"/>
            <a:ext cx="1485391" cy="726439"/>
          </a:xfrm>
          <a:prstGeom prst="rect">
            <a:avLst/>
          </a:prstGeom>
          <a:noFill/>
          <a:extLst/>
        </p:spPr>
      </p:pic>
      <p:pic>
        <p:nvPicPr>
          <p:cNvPr id="263" name="Picture 263"/>
          <p:cNvPicPr>
            <a:picLocks noChangeAspect="0" noChangeArrowheads="1"/>
          </p:cNvPicPr>
          <p:nvPr/>
        </p:nvPicPr>
        <p:blipFill>
          <a:blip r:embed="rId2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63188" y="3053589"/>
            <a:ext cx="1003808" cy="702055"/>
          </a:xfrm>
          <a:prstGeom prst="rect">
            <a:avLst/>
          </a:prstGeom>
          <a:noFill/>
          <a:extLst/>
        </p:spPr>
      </p:pic>
      <p:sp>
        <p:nvSpPr>
          <p:cNvPr id="264" name="Freeform 264"/>
          <p:cNvSpPr/>
          <p:nvPr/>
        </p:nvSpPr>
        <p:spPr>
          <a:xfrm rot="0" flipH="0" flipV="0">
            <a:off x="3622640" y="3066774"/>
            <a:ext cx="1341307" cy="581294"/>
          </a:xfrm>
          <a:custGeom>
            <a:pathLst>
              <a:path w="1341307" h="581294">
                <a:moveTo>
                  <a:pt x="0" y="96884"/>
                </a:moveTo>
                <a:cubicBezTo>
                  <a:pt x="0" y="43377"/>
                  <a:pt x="43377" y="0"/>
                  <a:pt x="96885" y="0"/>
                </a:cubicBezTo>
                <a:lnTo>
                  <a:pt x="633654" y="0"/>
                </a:lnTo>
                <a:lnTo>
                  <a:pt x="905220" y="0"/>
                </a:lnTo>
                <a:lnTo>
                  <a:pt x="989378" y="0"/>
                </a:lnTo>
                <a:cubicBezTo>
                  <a:pt x="1042886" y="0"/>
                  <a:pt x="1086263" y="43377"/>
                  <a:pt x="1086263" y="96884"/>
                </a:cubicBezTo>
                <a:lnTo>
                  <a:pt x="1086263" y="96881"/>
                </a:lnTo>
                <a:lnTo>
                  <a:pt x="1341307" y="171353"/>
                </a:lnTo>
                <a:lnTo>
                  <a:pt x="1086263" y="242205"/>
                </a:lnTo>
                <a:lnTo>
                  <a:pt x="1086263" y="484409"/>
                </a:lnTo>
                <a:cubicBezTo>
                  <a:pt x="1086263" y="537917"/>
                  <a:pt x="1042886" y="581294"/>
                  <a:pt x="989378" y="581294"/>
                </a:cubicBezTo>
                <a:lnTo>
                  <a:pt x="905220" y="581294"/>
                </a:lnTo>
                <a:lnTo>
                  <a:pt x="633654" y="581294"/>
                </a:lnTo>
                <a:lnTo>
                  <a:pt x="96885" y="581294"/>
                </a:lnTo>
                <a:cubicBezTo>
                  <a:pt x="43377" y="581294"/>
                  <a:pt x="0" y="537917"/>
                  <a:pt x="0" y="484409"/>
                </a:cubicBezTo>
                <a:lnTo>
                  <a:pt x="0" y="242205"/>
                </a:lnTo>
                <a:lnTo>
                  <a:pt x="0" y="96881"/>
                </a:lnTo>
                <a:close/>
                <a:moveTo>
                  <a:pt x="71702" y="3791226"/>
                </a:moveTo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" name="Freeform 265"/>
          <p:cNvSpPr/>
          <p:nvPr/>
        </p:nvSpPr>
        <p:spPr>
          <a:xfrm rot="0" flipH="0" flipV="1">
            <a:off x="3622640" y="3066774"/>
            <a:ext cx="1341307" cy="581295"/>
          </a:xfrm>
          <a:custGeom>
            <a:pathLst>
              <a:path w="1341307" h="581295">
                <a:moveTo>
                  <a:pt x="0" y="484410"/>
                </a:moveTo>
                <a:cubicBezTo>
                  <a:pt x="0" y="537918"/>
                  <a:pt x="43376" y="581295"/>
                  <a:pt x="96884" y="581295"/>
                </a:cubicBezTo>
                <a:lnTo>
                  <a:pt x="633653" y="581295"/>
                </a:lnTo>
                <a:lnTo>
                  <a:pt x="905219" y="581295"/>
                </a:lnTo>
                <a:lnTo>
                  <a:pt x="989378" y="581295"/>
                </a:lnTo>
                <a:cubicBezTo>
                  <a:pt x="1042886" y="581295"/>
                  <a:pt x="1086263" y="537918"/>
                  <a:pt x="1086263" y="484410"/>
                </a:cubicBezTo>
                <a:lnTo>
                  <a:pt x="1086263" y="484412"/>
                </a:lnTo>
                <a:lnTo>
                  <a:pt x="1341307" y="409941"/>
                </a:lnTo>
                <a:lnTo>
                  <a:pt x="1086263" y="339089"/>
                </a:lnTo>
                <a:lnTo>
                  <a:pt x="1086263" y="96884"/>
                </a:lnTo>
                <a:cubicBezTo>
                  <a:pt x="1086263" y="43376"/>
                  <a:pt x="1042886" y="0"/>
                  <a:pt x="989378" y="0"/>
                </a:cubicBezTo>
                <a:lnTo>
                  <a:pt x="905219" y="0"/>
                </a:lnTo>
                <a:lnTo>
                  <a:pt x="633653" y="0"/>
                </a:lnTo>
                <a:lnTo>
                  <a:pt x="96884" y="0"/>
                </a:lnTo>
                <a:cubicBezTo>
                  <a:pt x="43376" y="0"/>
                  <a:pt x="0" y="43376"/>
                  <a:pt x="0" y="96884"/>
                </a:cubicBezTo>
                <a:lnTo>
                  <a:pt x="0" y="339089"/>
                </a:lnTo>
                <a:lnTo>
                  <a:pt x="0" y="484412"/>
                </a:lnTo>
                <a:close/>
                <a:moveTo>
                  <a:pt x="96884" y="581295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6" name="Picture 266"/>
          <p:cNvPicPr>
            <a:picLocks noChangeAspect="0" noChangeArrowheads="1"/>
          </p:cNvPicPr>
          <p:nvPr/>
        </p:nvPicPr>
        <p:blipFill>
          <a:blip r:embed="rId2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18764" y="5385308"/>
            <a:ext cx="1738376" cy="967232"/>
          </a:xfrm>
          <a:prstGeom prst="rect">
            <a:avLst/>
          </a:prstGeom>
          <a:noFill/>
          <a:extLst/>
        </p:spPr>
      </p:pic>
      <p:pic>
        <p:nvPicPr>
          <p:cNvPr id="267" name="Picture 267"/>
          <p:cNvPicPr>
            <a:picLocks noChangeAspect="0" noChangeArrowheads="1"/>
          </p:cNvPicPr>
          <p:nvPr/>
        </p:nvPicPr>
        <p:blipFill>
          <a:blip r:embed="rId2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52876" y="5437124"/>
            <a:ext cx="1092200" cy="918463"/>
          </a:xfrm>
          <a:prstGeom prst="rect">
            <a:avLst/>
          </a:prstGeom>
          <a:noFill/>
          <a:extLst/>
        </p:spPr>
      </p:pic>
      <p:sp>
        <p:nvSpPr>
          <p:cNvPr id="268" name="Freeform 268"/>
          <p:cNvSpPr/>
          <p:nvPr/>
        </p:nvSpPr>
        <p:spPr>
          <a:xfrm rot="0" flipH="0" flipV="0">
            <a:off x="3393222" y="5439823"/>
            <a:ext cx="1589761" cy="819659"/>
          </a:xfrm>
          <a:custGeom>
            <a:pathLst>
              <a:path w="1589761" h="819659">
                <a:moveTo>
                  <a:pt x="0" y="136613"/>
                </a:moveTo>
                <a:cubicBezTo>
                  <a:pt x="0" y="61163"/>
                  <a:pt x="61164" y="0"/>
                  <a:pt x="136612" y="0"/>
                </a:cubicBezTo>
                <a:lnTo>
                  <a:pt x="707244" y="0"/>
                </a:lnTo>
                <a:lnTo>
                  <a:pt x="1010349" y="0"/>
                </a:lnTo>
                <a:lnTo>
                  <a:pt x="1075807" y="0"/>
                </a:lnTo>
                <a:cubicBezTo>
                  <a:pt x="1151255" y="0"/>
                  <a:pt x="1212420" y="61163"/>
                  <a:pt x="1212420" y="136613"/>
                </a:cubicBezTo>
                <a:lnTo>
                  <a:pt x="1212420" y="136610"/>
                </a:lnTo>
                <a:lnTo>
                  <a:pt x="1589761" y="117786"/>
                </a:lnTo>
                <a:lnTo>
                  <a:pt x="1212420" y="341524"/>
                </a:lnTo>
                <a:lnTo>
                  <a:pt x="1212420" y="683046"/>
                </a:lnTo>
                <a:cubicBezTo>
                  <a:pt x="1212420" y="758495"/>
                  <a:pt x="1151255" y="819659"/>
                  <a:pt x="1075807" y="819659"/>
                </a:cubicBezTo>
                <a:lnTo>
                  <a:pt x="1010349" y="819659"/>
                </a:lnTo>
                <a:lnTo>
                  <a:pt x="707244" y="819659"/>
                </a:lnTo>
                <a:lnTo>
                  <a:pt x="136612" y="819659"/>
                </a:lnTo>
                <a:cubicBezTo>
                  <a:pt x="61164" y="819659"/>
                  <a:pt x="0" y="758495"/>
                  <a:pt x="0" y="683046"/>
                </a:cubicBezTo>
                <a:lnTo>
                  <a:pt x="0" y="341524"/>
                </a:lnTo>
                <a:lnTo>
                  <a:pt x="0" y="136610"/>
                </a:lnTo>
                <a:close/>
                <a:moveTo>
                  <a:pt x="-2111658" y="1418177"/>
                </a:moveTo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" name="Freeform 269"/>
          <p:cNvSpPr/>
          <p:nvPr/>
        </p:nvSpPr>
        <p:spPr>
          <a:xfrm rot="0" flipH="0" flipV="1">
            <a:off x="3393222" y="5439823"/>
            <a:ext cx="1589760" cy="819658"/>
          </a:xfrm>
          <a:custGeom>
            <a:pathLst>
              <a:path w="1589760" h="819658">
                <a:moveTo>
                  <a:pt x="0" y="683045"/>
                </a:moveTo>
                <a:cubicBezTo>
                  <a:pt x="0" y="758494"/>
                  <a:pt x="61163" y="819658"/>
                  <a:pt x="136611" y="819658"/>
                </a:cubicBezTo>
                <a:lnTo>
                  <a:pt x="707244" y="819658"/>
                </a:lnTo>
                <a:lnTo>
                  <a:pt x="1010349" y="819658"/>
                </a:lnTo>
                <a:lnTo>
                  <a:pt x="1075807" y="819658"/>
                </a:lnTo>
                <a:cubicBezTo>
                  <a:pt x="1151256" y="819658"/>
                  <a:pt x="1212419" y="758494"/>
                  <a:pt x="1212419" y="683045"/>
                </a:cubicBezTo>
                <a:lnTo>
                  <a:pt x="1212419" y="683048"/>
                </a:lnTo>
                <a:lnTo>
                  <a:pt x="1589760" y="701872"/>
                </a:lnTo>
                <a:lnTo>
                  <a:pt x="1212419" y="478134"/>
                </a:lnTo>
                <a:lnTo>
                  <a:pt x="1212419" y="136612"/>
                </a:lnTo>
                <a:cubicBezTo>
                  <a:pt x="1212419" y="61163"/>
                  <a:pt x="1151256" y="0"/>
                  <a:pt x="1075807" y="0"/>
                </a:cubicBezTo>
                <a:lnTo>
                  <a:pt x="1010349" y="0"/>
                </a:lnTo>
                <a:lnTo>
                  <a:pt x="707244" y="0"/>
                </a:lnTo>
                <a:lnTo>
                  <a:pt x="136611" y="0"/>
                </a:lnTo>
                <a:cubicBezTo>
                  <a:pt x="61163" y="0"/>
                  <a:pt x="0" y="61163"/>
                  <a:pt x="0" y="136612"/>
                </a:cubicBezTo>
                <a:lnTo>
                  <a:pt x="0" y="478134"/>
                </a:lnTo>
                <a:lnTo>
                  <a:pt x="0" y="683048"/>
                </a:lnTo>
                <a:close/>
                <a:moveTo>
                  <a:pt x="136612" y="819658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0" name="Picture 270"/>
          <p:cNvPicPr>
            <a:picLocks noChangeAspect="0" noChangeArrowheads="1"/>
          </p:cNvPicPr>
          <p:nvPr/>
        </p:nvPicPr>
        <p:blipFill>
          <a:blip r:embed="rId2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875780" y="2989580"/>
            <a:ext cx="1771904" cy="726440"/>
          </a:xfrm>
          <a:prstGeom prst="rect">
            <a:avLst/>
          </a:prstGeom>
          <a:noFill/>
          <a:extLst/>
        </p:spPr>
      </p:pic>
      <p:pic>
        <p:nvPicPr>
          <p:cNvPr id="271" name="Picture 271"/>
          <p:cNvPicPr>
            <a:picLocks noChangeAspect="0" noChangeArrowheads="1"/>
          </p:cNvPicPr>
          <p:nvPr/>
        </p:nvPicPr>
        <p:blipFill>
          <a:blip r:embed="rId2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311643" y="3029205"/>
            <a:ext cx="1204976" cy="702055"/>
          </a:xfrm>
          <a:prstGeom prst="rect">
            <a:avLst/>
          </a:prstGeom>
          <a:noFill/>
          <a:extLst/>
        </p:spPr>
      </p:pic>
      <p:sp>
        <p:nvSpPr>
          <p:cNvPr id="272" name="Freeform 272"/>
          <p:cNvSpPr/>
          <p:nvPr/>
        </p:nvSpPr>
        <p:spPr>
          <a:xfrm rot="0" flipH="0" flipV="0">
            <a:off x="6948847" y="3041392"/>
            <a:ext cx="1627023" cy="581295"/>
          </a:xfrm>
          <a:custGeom>
            <a:pathLst>
              <a:path w="1627023" h="581295">
                <a:moveTo>
                  <a:pt x="304358" y="96884"/>
                </a:moveTo>
                <a:cubicBezTo>
                  <a:pt x="304358" y="43376"/>
                  <a:pt x="347734" y="0"/>
                  <a:pt x="401242" y="0"/>
                </a:cubicBezTo>
                <a:lnTo>
                  <a:pt x="524803" y="0"/>
                </a:lnTo>
                <a:lnTo>
                  <a:pt x="855469" y="0"/>
                </a:lnTo>
                <a:lnTo>
                  <a:pt x="1530139" y="0"/>
                </a:lnTo>
                <a:cubicBezTo>
                  <a:pt x="1583646" y="0"/>
                  <a:pt x="1627023" y="43376"/>
                  <a:pt x="1627023" y="96884"/>
                </a:cubicBezTo>
                <a:lnTo>
                  <a:pt x="1627023" y="339087"/>
                </a:lnTo>
                <a:lnTo>
                  <a:pt x="1627023" y="484412"/>
                </a:lnTo>
                <a:lnTo>
                  <a:pt x="1627023" y="484410"/>
                </a:lnTo>
                <a:cubicBezTo>
                  <a:pt x="1627023" y="537918"/>
                  <a:pt x="1583646" y="581295"/>
                  <a:pt x="1530139" y="581295"/>
                </a:cubicBezTo>
                <a:lnTo>
                  <a:pt x="855469" y="581295"/>
                </a:lnTo>
                <a:lnTo>
                  <a:pt x="524803" y="581295"/>
                </a:lnTo>
                <a:lnTo>
                  <a:pt x="401242" y="581295"/>
                </a:lnTo>
                <a:cubicBezTo>
                  <a:pt x="347734" y="581295"/>
                  <a:pt x="304358" y="537918"/>
                  <a:pt x="304358" y="484410"/>
                </a:cubicBezTo>
                <a:lnTo>
                  <a:pt x="304358" y="484412"/>
                </a:lnTo>
                <a:lnTo>
                  <a:pt x="0" y="391490"/>
                </a:lnTo>
                <a:lnTo>
                  <a:pt x="304358" y="339087"/>
                </a:lnTo>
                <a:close/>
                <a:moveTo>
                  <a:pt x="-3229123" y="3816608"/>
                </a:moveTo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" name="Freeform 273"/>
          <p:cNvSpPr/>
          <p:nvPr/>
        </p:nvSpPr>
        <p:spPr>
          <a:xfrm rot="0" flipH="0" flipV="1">
            <a:off x="6948846" y="3041392"/>
            <a:ext cx="1627024" cy="581295"/>
          </a:xfrm>
          <a:custGeom>
            <a:pathLst>
              <a:path w="1627024" h="581295">
                <a:moveTo>
                  <a:pt x="304359" y="484410"/>
                </a:moveTo>
                <a:cubicBezTo>
                  <a:pt x="304359" y="537918"/>
                  <a:pt x="347735" y="581295"/>
                  <a:pt x="401243" y="581295"/>
                </a:cubicBezTo>
                <a:lnTo>
                  <a:pt x="524803" y="581295"/>
                </a:lnTo>
                <a:lnTo>
                  <a:pt x="855469" y="581295"/>
                </a:lnTo>
                <a:lnTo>
                  <a:pt x="1530140" y="581295"/>
                </a:lnTo>
                <a:cubicBezTo>
                  <a:pt x="1583648" y="581295"/>
                  <a:pt x="1627024" y="537918"/>
                  <a:pt x="1627024" y="484410"/>
                </a:cubicBezTo>
                <a:lnTo>
                  <a:pt x="1627024" y="242206"/>
                </a:lnTo>
                <a:lnTo>
                  <a:pt x="1627024" y="96882"/>
                </a:lnTo>
                <a:lnTo>
                  <a:pt x="1627024" y="96884"/>
                </a:lnTo>
                <a:cubicBezTo>
                  <a:pt x="1627024" y="43376"/>
                  <a:pt x="1583648" y="0"/>
                  <a:pt x="1530140" y="0"/>
                </a:cubicBezTo>
                <a:lnTo>
                  <a:pt x="855469" y="0"/>
                </a:lnTo>
                <a:lnTo>
                  <a:pt x="524803" y="0"/>
                </a:lnTo>
                <a:lnTo>
                  <a:pt x="401243" y="0"/>
                </a:lnTo>
                <a:cubicBezTo>
                  <a:pt x="347735" y="0"/>
                  <a:pt x="304359" y="43376"/>
                  <a:pt x="304359" y="96884"/>
                </a:cubicBezTo>
                <a:lnTo>
                  <a:pt x="304359" y="96882"/>
                </a:lnTo>
                <a:lnTo>
                  <a:pt x="0" y="189805"/>
                </a:lnTo>
                <a:lnTo>
                  <a:pt x="304359" y="242206"/>
                </a:lnTo>
                <a:close/>
                <a:moveTo>
                  <a:pt x="401243" y="581295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4" name="Picture 274"/>
          <p:cNvPicPr>
            <a:picLocks noChangeAspect="0" noChangeArrowheads="1"/>
          </p:cNvPicPr>
          <p:nvPr/>
        </p:nvPicPr>
        <p:blipFill>
          <a:blip r:embed="rId2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860540" y="3830828"/>
            <a:ext cx="1765807" cy="967232"/>
          </a:xfrm>
          <a:prstGeom prst="rect">
            <a:avLst/>
          </a:prstGeom>
          <a:noFill/>
          <a:extLst/>
        </p:spPr>
      </p:pic>
      <p:pic>
        <p:nvPicPr>
          <p:cNvPr id="275" name="Picture 275"/>
          <p:cNvPicPr>
            <a:picLocks noChangeAspect="0" noChangeArrowheads="1"/>
          </p:cNvPicPr>
          <p:nvPr/>
        </p:nvPicPr>
        <p:blipFill>
          <a:blip r:embed="rId2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403083" y="3882645"/>
            <a:ext cx="1089152" cy="918463"/>
          </a:xfrm>
          <a:prstGeom prst="rect">
            <a:avLst/>
          </a:prstGeom>
          <a:noFill/>
          <a:extLst/>
        </p:spPr>
      </p:pic>
      <p:sp>
        <p:nvSpPr>
          <p:cNvPr id="276" name="Freeform 276"/>
          <p:cNvSpPr/>
          <p:nvPr/>
        </p:nvSpPr>
        <p:spPr>
          <a:xfrm rot="0" flipH="0" flipV="0">
            <a:off x="6933024" y="3885069"/>
            <a:ext cx="1620786" cy="819658"/>
          </a:xfrm>
          <a:custGeom>
            <a:pathLst>
              <a:path w="1620786" h="819658">
                <a:moveTo>
                  <a:pt x="408368" y="136613"/>
                </a:moveTo>
                <a:cubicBezTo>
                  <a:pt x="408368" y="61163"/>
                  <a:pt x="469531" y="0"/>
                  <a:pt x="544980" y="0"/>
                </a:cubicBezTo>
                <a:lnTo>
                  <a:pt x="610438" y="0"/>
                </a:lnTo>
                <a:lnTo>
                  <a:pt x="913542" y="0"/>
                </a:lnTo>
                <a:lnTo>
                  <a:pt x="1484175" y="0"/>
                </a:lnTo>
                <a:cubicBezTo>
                  <a:pt x="1559623" y="0"/>
                  <a:pt x="1620786" y="61163"/>
                  <a:pt x="1620786" y="136613"/>
                </a:cubicBezTo>
                <a:lnTo>
                  <a:pt x="1620786" y="136610"/>
                </a:lnTo>
                <a:lnTo>
                  <a:pt x="1620786" y="341524"/>
                </a:lnTo>
                <a:lnTo>
                  <a:pt x="1620786" y="683047"/>
                </a:lnTo>
                <a:cubicBezTo>
                  <a:pt x="1620786" y="758495"/>
                  <a:pt x="1559623" y="819658"/>
                  <a:pt x="1484175" y="819658"/>
                </a:cubicBezTo>
                <a:lnTo>
                  <a:pt x="913542" y="819658"/>
                </a:lnTo>
                <a:lnTo>
                  <a:pt x="610438" y="819658"/>
                </a:lnTo>
                <a:lnTo>
                  <a:pt x="544980" y="819658"/>
                </a:lnTo>
                <a:cubicBezTo>
                  <a:pt x="469531" y="819658"/>
                  <a:pt x="408368" y="758495"/>
                  <a:pt x="408368" y="683047"/>
                </a:cubicBezTo>
                <a:lnTo>
                  <a:pt x="408368" y="341524"/>
                </a:lnTo>
                <a:lnTo>
                  <a:pt x="0" y="261716"/>
                </a:lnTo>
                <a:lnTo>
                  <a:pt x="408368" y="136610"/>
                </a:lnTo>
                <a:close/>
                <a:moveTo>
                  <a:pt x="-4096706" y="2972931"/>
                </a:moveTo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" name="Freeform 277"/>
          <p:cNvSpPr/>
          <p:nvPr/>
        </p:nvSpPr>
        <p:spPr>
          <a:xfrm rot="0" flipH="0" flipV="1">
            <a:off x="6933025" y="3885069"/>
            <a:ext cx="1620785" cy="819658"/>
          </a:xfrm>
          <a:custGeom>
            <a:pathLst>
              <a:path w="1620785" h="819658">
                <a:moveTo>
                  <a:pt x="408366" y="683045"/>
                </a:moveTo>
                <a:cubicBezTo>
                  <a:pt x="408366" y="758494"/>
                  <a:pt x="469529" y="819658"/>
                  <a:pt x="544978" y="819658"/>
                </a:cubicBezTo>
                <a:lnTo>
                  <a:pt x="610436" y="819658"/>
                </a:lnTo>
                <a:lnTo>
                  <a:pt x="913541" y="819658"/>
                </a:lnTo>
                <a:lnTo>
                  <a:pt x="1484173" y="819658"/>
                </a:lnTo>
                <a:cubicBezTo>
                  <a:pt x="1559622" y="819658"/>
                  <a:pt x="1620785" y="758494"/>
                  <a:pt x="1620785" y="683045"/>
                </a:cubicBezTo>
                <a:lnTo>
                  <a:pt x="1620785" y="683048"/>
                </a:lnTo>
                <a:lnTo>
                  <a:pt x="1620785" y="478134"/>
                </a:lnTo>
                <a:lnTo>
                  <a:pt x="1620785" y="136612"/>
                </a:lnTo>
                <a:cubicBezTo>
                  <a:pt x="1620785" y="61163"/>
                  <a:pt x="1559622" y="0"/>
                  <a:pt x="1484173" y="0"/>
                </a:cubicBezTo>
                <a:lnTo>
                  <a:pt x="913541" y="0"/>
                </a:lnTo>
                <a:lnTo>
                  <a:pt x="610436" y="0"/>
                </a:lnTo>
                <a:lnTo>
                  <a:pt x="544978" y="0"/>
                </a:lnTo>
                <a:cubicBezTo>
                  <a:pt x="469529" y="0"/>
                  <a:pt x="408366" y="61163"/>
                  <a:pt x="408366" y="136612"/>
                </a:cubicBezTo>
                <a:lnTo>
                  <a:pt x="408366" y="478134"/>
                </a:lnTo>
                <a:lnTo>
                  <a:pt x="0" y="557941"/>
                </a:lnTo>
                <a:lnTo>
                  <a:pt x="408366" y="683048"/>
                </a:lnTo>
                <a:close/>
                <a:moveTo>
                  <a:pt x="544978" y="819658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8" name="Picture 278"/>
          <p:cNvPicPr>
            <a:picLocks noChangeAspect="0" noChangeArrowheads="1"/>
          </p:cNvPicPr>
          <p:nvPr/>
        </p:nvPicPr>
        <p:blipFill>
          <a:blip r:embed="rId2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869683" y="5120132"/>
            <a:ext cx="1759711" cy="967231"/>
          </a:xfrm>
          <a:prstGeom prst="rect">
            <a:avLst/>
          </a:prstGeom>
          <a:noFill/>
          <a:extLst/>
        </p:spPr>
      </p:pic>
      <p:pic>
        <p:nvPicPr>
          <p:cNvPr id="279" name="Picture 279"/>
          <p:cNvPicPr>
            <a:picLocks noChangeAspect="0" noChangeArrowheads="1"/>
          </p:cNvPicPr>
          <p:nvPr/>
        </p:nvPicPr>
        <p:blipFill>
          <a:blip r:embed="rId2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272019" y="5171948"/>
            <a:ext cx="1214119" cy="918463"/>
          </a:xfrm>
          <a:prstGeom prst="rect">
            <a:avLst/>
          </a:prstGeom>
          <a:noFill/>
          <a:extLst/>
        </p:spPr>
      </p:pic>
      <p:sp>
        <p:nvSpPr>
          <p:cNvPr id="280" name="Freeform 280"/>
          <p:cNvSpPr/>
          <p:nvPr/>
        </p:nvSpPr>
        <p:spPr>
          <a:xfrm rot="0" flipH="0" flipV="0">
            <a:off x="6941648" y="5173871"/>
            <a:ext cx="1615556" cy="819658"/>
          </a:xfrm>
          <a:custGeom>
            <a:pathLst>
              <a:path w="1615556" h="819658">
                <a:moveTo>
                  <a:pt x="259780" y="136613"/>
                </a:moveTo>
                <a:cubicBezTo>
                  <a:pt x="259780" y="61163"/>
                  <a:pt x="320945" y="0"/>
                  <a:pt x="396393" y="0"/>
                </a:cubicBezTo>
                <a:lnTo>
                  <a:pt x="485743" y="0"/>
                </a:lnTo>
                <a:lnTo>
                  <a:pt x="824688" y="0"/>
                </a:lnTo>
                <a:lnTo>
                  <a:pt x="1478943" y="0"/>
                </a:lnTo>
                <a:cubicBezTo>
                  <a:pt x="1554393" y="0"/>
                  <a:pt x="1615556" y="61163"/>
                  <a:pt x="1615556" y="136613"/>
                </a:cubicBezTo>
                <a:lnTo>
                  <a:pt x="1615556" y="478134"/>
                </a:lnTo>
                <a:lnTo>
                  <a:pt x="1615556" y="683049"/>
                </a:lnTo>
                <a:lnTo>
                  <a:pt x="1615556" y="683046"/>
                </a:lnTo>
                <a:cubicBezTo>
                  <a:pt x="1615556" y="758495"/>
                  <a:pt x="1554393" y="819658"/>
                  <a:pt x="1478943" y="819658"/>
                </a:cubicBezTo>
                <a:lnTo>
                  <a:pt x="824688" y="819658"/>
                </a:lnTo>
                <a:lnTo>
                  <a:pt x="485743" y="819658"/>
                </a:lnTo>
                <a:lnTo>
                  <a:pt x="396393" y="819658"/>
                </a:lnTo>
                <a:cubicBezTo>
                  <a:pt x="320945" y="819658"/>
                  <a:pt x="259780" y="758495"/>
                  <a:pt x="259780" y="683046"/>
                </a:cubicBezTo>
                <a:lnTo>
                  <a:pt x="259780" y="683049"/>
                </a:lnTo>
                <a:lnTo>
                  <a:pt x="0" y="591916"/>
                </a:lnTo>
                <a:lnTo>
                  <a:pt x="259780" y="478134"/>
                </a:lnTo>
                <a:close/>
                <a:moveTo>
                  <a:pt x="-5394132" y="1684129"/>
                </a:moveTo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" name="Freeform 281"/>
          <p:cNvSpPr/>
          <p:nvPr/>
        </p:nvSpPr>
        <p:spPr>
          <a:xfrm rot="0" flipH="0" flipV="1">
            <a:off x="6941648" y="5173871"/>
            <a:ext cx="1615554" cy="819658"/>
          </a:xfrm>
          <a:custGeom>
            <a:pathLst>
              <a:path w="1615554" h="819658">
                <a:moveTo>
                  <a:pt x="259779" y="683045"/>
                </a:moveTo>
                <a:cubicBezTo>
                  <a:pt x="259779" y="758494"/>
                  <a:pt x="320943" y="819658"/>
                  <a:pt x="396392" y="819658"/>
                </a:cubicBezTo>
                <a:lnTo>
                  <a:pt x="485742" y="819658"/>
                </a:lnTo>
                <a:lnTo>
                  <a:pt x="824685" y="819658"/>
                </a:lnTo>
                <a:lnTo>
                  <a:pt x="1478942" y="819658"/>
                </a:lnTo>
                <a:cubicBezTo>
                  <a:pt x="1554391" y="819658"/>
                  <a:pt x="1615554" y="758494"/>
                  <a:pt x="1615554" y="683045"/>
                </a:cubicBezTo>
                <a:lnTo>
                  <a:pt x="1615554" y="341524"/>
                </a:lnTo>
                <a:lnTo>
                  <a:pt x="1615554" y="136609"/>
                </a:lnTo>
                <a:lnTo>
                  <a:pt x="1615554" y="136612"/>
                </a:lnTo>
                <a:cubicBezTo>
                  <a:pt x="1615554" y="61163"/>
                  <a:pt x="1554391" y="0"/>
                  <a:pt x="1478942" y="0"/>
                </a:cubicBezTo>
                <a:lnTo>
                  <a:pt x="824685" y="0"/>
                </a:lnTo>
                <a:lnTo>
                  <a:pt x="485742" y="0"/>
                </a:lnTo>
                <a:lnTo>
                  <a:pt x="396392" y="0"/>
                </a:lnTo>
                <a:cubicBezTo>
                  <a:pt x="320943" y="0"/>
                  <a:pt x="259779" y="61163"/>
                  <a:pt x="259779" y="136612"/>
                </a:cubicBezTo>
                <a:lnTo>
                  <a:pt x="259779" y="136609"/>
                </a:lnTo>
                <a:lnTo>
                  <a:pt x="0" y="227742"/>
                </a:lnTo>
                <a:lnTo>
                  <a:pt x="259779" y="341524"/>
                </a:lnTo>
                <a:close/>
                <a:moveTo>
                  <a:pt x="396392" y="819658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2" name="Picture 282"/>
          <p:cNvPicPr>
            <a:picLocks noChangeAspect="0" noChangeArrowheads="1"/>
          </p:cNvPicPr>
          <p:nvPr/>
        </p:nvPicPr>
        <p:blipFill>
          <a:blip r:embed="rId2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42564" y="4220973"/>
            <a:ext cx="1784095" cy="964183"/>
          </a:xfrm>
          <a:prstGeom prst="rect">
            <a:avLst/>
          </a:prstGeom>
          <a:noFill/>
          <a:extLst/>
        </p:spPr>
      </p:pic>
      <p:pic>
        <p:nvPicPr>
          <p:cNvPr id="283" name="Picture 283"/>
          <p:cNvPicPr>
            <a:picLocks noChangeAspect="0" noChangeArrowheads="1"/>
          </p:cNvPicPr>
          <p:nvPr/>
        </p:nvPicPr>
        <p:blipFill>
          <a:blip r:embed="rId2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85820" y="4272789"/>
            <a:ext cx="1208023" cy="918463"/>
          </a:xfrm>
          <a:prstGeom prst="rect">
            <a:avLst/>
          </a:prstGeom>
          <a:noFill/>
          <a:extLst/>
        </p:spPr>
      </p:pic>
      <p:sp>
        <p:nvSpPr>
          <p:cNvPr id="284" name="Freeform 284"/>
          <p:cNvSpPr/>
          <p:nvPr/>
        </p:nvSpPr>
        <p:spPr>
          <a:xfrm rot="0" flipH="0" flipV="0">
            <a:off x="3317003" y="4273279"/>
            <a:ext cx="1636924" cy="819658"/>
          </a:xfrm>
          <a:custGeom>
            <a:pathLst>
              <a:path w="1636924" h="819658">
                <a:moveTo>
                  <a:pt x="0" y="136612"/>
                </a:moveTo>
                <a:cubicBezTo>
                  <a:pt x="0" y="61164"/>
                  <a:pt x="61164" y="0"/>
                  <a:pt x="136613" y="0"/>
                </a:cubicBezTo>
                <a:lnTo>
                  <a:pt x="785922" y="0"/>
                </a:lnTo>
                <a:lnTo>
                  <a:pt x="1122746" y="0"/>
                </a:lnTo>
                <a:lnTo>
                  <a:pt x="1210683" y="0"/>
                </a:lnTo>
                <a:cubicBezTo>
                  <a:pt x="1286132" y="0"/>
                  <a:pt x="1347295" y="61164"/>
                  <a:pt x="1347295" y="136612"/>
                </a:cubicBezTo>
                <a:lnTo>
                  <a:pt x="1347295" y="136610"/>
                </a:lnTo>
                <a:lnTo>
                  <a:pt x="1636924" y="253242"/>
                </a:lnTo>
                <a:lnTo>
                  <a:pt x="1347295" y="341524"/>
                </a:lnTo>
                <a:lnTo>
                  <a:pt x="1347295" y="683045"/>
                </a:lnTo>
                <a:cubicBezTo>
                  <a:pt x="1347295" y="758495"/>
                  <a:pt x="1286132" y="819658"/>
                  <a:pt x="1210683" y="819658"/>
                </a:cubicBezTo>
                <a:lnTo>
                  <a:pt x="1122746" y="819658"/>
                </a:lnTo>
                <a:lnTo>
                  <a:pt x="785922" y="819658"/>
                </a:lnTo>
                <a:lnTo>
                  <a:pt x="136613" y="819658"/>
                </a:lnTo>
                <a:cubicBezTo>
                  <a:pt x="61164" y="819658"/>
                  <a:pt x="0" y="758495"/>
                  <a:pt x="0" y="683045"/>
                </a:cubicBezTo>
                <a:lnTo>
                  <a:pt x="0" y="341524"/>
                </a:lnTo>
                <a:lnTo>
                  <a:pt x="0" y="136610"/>
                </a:lnTo>
                <a:close/>
                <a:moveTo>
                  <a:pt x="-868894" y="2584721"/>
                </a:moveTo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" name="Freeform 285"/>
          <p:cNvSpPr/>
          <p:nvPr/>
        </p:nvSpPr>
        <p:spPr>
          <a:xfrm rot="0" flipH="0" flipV="1">
            <a:off x="3317003" y="4273279"/>
            <a:ext cx="1636924" cy="819658"/>
          </a:xfrm>
          <a:custGeom>
            <a:pathLst>
              <a:path w="1636924" h="819658">
                <a:moveTo>
                  <a:pt x="0" y="683045"/>
                </a:moveTo>
                <a:cubicBezTo>
                  <a:pt x="0" y="758494"/>
                  <a:pt x="61163" y="819658"/>
                  <a:pt x="136612" y="819658"/>
                </a:cubicBezTo>
                <a:lnTo>
                  <a:pt x="785922" y="819658"/>
                </a:lnTo>
                <a:lnTo>
                  <a:pt x="1122746" y="819658"/>
                </a:lnTo>
                <a:lnTo>
                  <a:pt x="1210683" y="819658"/>
                </a:lnTo>
                <a:cubicBezTo>
                  <a:pt x="1286132" y="819658"/>
                  <a:pt x="1347295" y="758494"/>
                  <a:pt x="1347295" y="683045"/>
                </a:cubicBezTo>
                <a:lnTo>
                  <a:pt x="1347295" y="683048"/>
                </a:lnTo>
                <a:lnTo>
                  <a:pt x="1636924" y="566416"/>
                </a:lnTo>
                <a:lnTo>
                  <a:pt x="1347295" y="478133"/>
                </a:lnTo>
                <a:lnTo>
                  <a:pt x="1347295" y="136612"/>
                </a:lnTo>
                <a:cubicBezTo>
                  <a:pt x="1347295" y="61163"/>
                  <a:pt x="1286132" y="0"/>
                  <a:pt x="1210683" y="0"/>
                </a:cubicBezTo>
                <a:lnTo>
                  <a:pt x="1122746" y="0"/>
                </a:lnTo>
                <a:lnTo>
                  <a:pt x="785922" y="0"/>
                </a:lnTo>
                <a:lnTo>
                  <a:pt x="136612" y="0"/>
                </a:lnTo>
                <a:cubicBezTo>
                  <a:pt x="61163" y="0"/>
                  <a:pt x="0" y="61163"/>
                  <a:pt x="0" y="136612"/>
                </a:cubicBezTo>
                <a:lnTo>
                  <a:pt x="0" y="478133"/>
                </a:lnTo>
                <a:lnTo>
                  <a:pt x="0" y="683048"/>
                </a:lnTo>
                <a:close/>
                <a:moveTo>
                  <a:pt x="136612" y="819658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6" name="Picture 286"/>
          <p:cNvPicPr>
            <a:picLocks noChangeAspect="0" noChangeArrowheads="1"/>
          </p:cNvPicPr>
          <p:nvPr/>
        </p:nvPicPr>
        <p:blipFill>
          <a:blip r:embed="rId2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967732" y="2236724"/>
            <a:ext cx="391159" cy="4124959"/>
          </a:xfrm>
          <a:prstGeom prst="rect">
            <a:avLst/>
          </a:prstGeom>
          <a:noFill/>
          <a:extLst/>
        </p:spPr>
      </p:pic>
      <p:sp>
        <p:nvSpPr>
          <p:cNvPr id="287" name="Freeform 287"/>
          <p:cNvSpPr/>
          <p:nvPr/>
        </p:nvSpPr>
        <p:spPr>
          <a:xfrm rot="0" flipH="0" flipV="0">
            <a:off x="5027706" y="2273801"/>
            <a:ext cx="273299" cy="4005263"/>
          </a:xfrm>
          <a:custGeom>
            <a:pathLst>
              <a:path w="273299" h="4005263">
                <a:moveTo>
                  <a:pt x="0" y="0"/>
                </a:moveTo>
                <a:lnTo>
                  <a:pt x="273299" y="0"/>
                </a:lnTo>
                <a:lnTo>
                  <a:pt x="273299" y="4005263"/>
                </a:lnTo>
                <a:lnTo>
                  <a:pt x="0" y="4005263"/>
                </a:lnTo>
                <a:close/>
                <a:moveTo>
                  <a:pt x="-443507" y="4584199"/>
                </a:moveTo>
              </a:path>
            </a:pathLst>
          </a:custGeom>
          <a:solidFill>
            <a:srgbClr val="2E75B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" name="Freeform 288"/>
          <p:cNvSpPr/>
          <p:nvPr/>
        </p:nvSpPr>
        <p:spPr>
          <a:xfrm rot="0" flipH="0" flipV="1">
            <a:off x="5027706" y="2273801"/>
            <a:ext cx="273300" cy="4005263"/>
          </a:xfrm>
          <a:custGeom>
            <a:pathLst>
              <a:path w="273300" h="4005263">
                <a:moveTo>
                  <a:pt x="0" y="4005263"/>
                </a:moveTo>
                <a:lnTo>
                  <a:pt x="273300" y="4005263"/>
                </a:lnTo>
                <a:lnTo>
                  <a:pt x="273300" y="0"/>
                </a:lnTo>
                <a:lnTo>
                  <a:pt x="0" y="0"/>
                </a:lnTo>
                <a:close/>
                <a:moveTo>
                  <a:pt x="0" y="4005263"/>
                </a:moveTo>
              </a:path>
            </a:pathLst>
          </a:custGeom>
          <a:noFill/>
          <a:ln w="9525" cap="flat" cmpd="sng">
            <a:solidFill>
              <a:srgbClr val="46AAC5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9" name="Picture 289"/>
          <p:cNvPicPr>
            <a:picLocks noChangeAspect="0" noChangeArrowheads="1"/>
          </p:cNvPicPr>
          <p:nvPr/>
        </p:nvPicPr>
        <p:blipFill>
          <a:blip r:embed="rId2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558788" y="2233677"/>
            <a:ext cx="391159" cy="4124959"/>
          </a:xfrm>
          <a:prstGeom prst="rect">
            <a:avLst/>
          </a:prstGeom>
          <a:noFill/>
          <a:extLst/>
        </p:spPr>
      </p:pic>
      <p:sp>
        <p:nvSpPr>
          <p:cNvPr id="290" name="Freeform 290"/>
          <p:cNvSpPr/>
          <p:nvPr/>
        </p:nvSpPr>
        <p:spPr>
          <a:xfrm rot="0" flipH="0" flipV="0">
            <a:off x="6617205" y="2270649"/>
            <a:ext cx="273300" cy="4005262"/>
          </a:xfrm>
          <a:custGeom>
            <a:pathLst>
              <a:path w="273300" h="4005262">
                <a:moveTo>
                  <a:pt x="0" y="0"/>
                </a:moveTo>
                <a:lnTo>
                  <a:pt x="273300" y="0"/>
                </a:lnTo>
                <a:lnTo>
                  <a:pt x="273300" y="4005262"/>
                </a:lnTo>
                <a:lnTo>
                  <a:pt x="0" y="4005262"/>
                </a:lnTo>
                <a:close/>
                <a:moveTo>
                  <a:pt x="-2029854" y="4587351"/>
                </a:moveTo>
              </a:path>
            </a:pathLst>
          </a:custGeom>
          <a:solidFill>
            <a:srgbClr val="2E75B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" name="Freeform 291"/>
          <p:cNvSpPr/>
          <p:nvPr/>
        </p:nvSpPr>
        <p:spPr>
          <a:xfrm rot="0" flipH="0" flipV="1">
            <a:off x="6617205" y="2270649"/>
            <a:ext cx="273300" cy="4005263"/>
          </a:xfrm>
          <a:custGeom>
            <a:pathLst>
              <a:path w="273300" h="4005263">
                <a:moveTo>
                  <a:pt x="0" y="4005263"/>
                </a:moveTo>
                <a:lnTo>
                  <a:pt x="273300" y="4005263"/>
                </a:lnTo>
                <a:lnTo>
                  <a:pt x="273300" y="0"/>
                </a:lnTo>
                <a:lnTo>
                  <a:pt x="0" y="0"/>
                </a:lnTo>
                <a:close/>
                <a:moveTo>
                  <a:pt x="0" y="4005263"/>
                </a:moveTo>
              </a:path>
            </a:pathLst>
          </a:custGeom>
          <a:noFill/>
          <a:ln w="9525" cap="flat" cmpd="sng">
            <a:solidFill>
              <a:srgbClr val="46AAC5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2" name="Picture 292"/>
          <p:cNvPicPr>
            <a:picLocks noChangeAspect="0" noChangeArrowheads="1"/>
          </p:cNvPicPr>
          <p:nvPr/>
        </p:nvPicPr>
        <p:blipFill>
          <a:blip r:embed="rId2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50233" y="1683084"/>
            <a:ext cx="857256" cy="902774"/>
          </a:xfrm>
          <a:prstGeom prst="rect">
            <a:avLst/>
          </a:prstGeom>
          <a:noFill/>
          <a:extLst/>
        </p:spPr>
      </p:pic>
      <p:pic>
        <p:nvPicPr>
          <p:cNvPr id="293" name="Picture 293"/>
          <p:cNvPicPr>
            <a:picLocks noChangeAspect="0" noChangeArrowheads="1"/>
          </p:cNvPicPr>
          <p:nvPr/>
        </p:nvPicPr>
        <p:blipFill>
          <a:blip r:embed="rId2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58640" y="1856232"/>
            <a:ext cx="188976" cy="243840"/>
          </a:xfrm>
          <a:prstGeom prst="rect">
            <a:avLst/>
          </a:prstGeom>
          <a:noFill/>
          <a:extLst/>
        </p:spPr>
      </p:pic>
      <p:pic>
        <p:nvPicPr>
          <p:cNvPr id="294" name="Picture 292"/>
          <p:cNvPicPr>
            <a:picLocks noChangeAspect="0" noChangeArrowheads="1"/>
          </p:cNvPicPr>
          <p:nvPr/>
        </p:nvPicPr>
        <p:blipFill>
          <a:blip r:embed="rId2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004143" y="1679934"/>
            <a:ext cx="857256" cy="902774"/>
          </a:xfrm>
          <a:prstGeom prst="rect">
            <a:avLst/>
          </a:prstGeom>
          <a:noFill/>
          <a:extLst/>
        </p:spPr>
      </p:pic>
      <p:pic>
        <p:nvPicPr>
          <p:cNvPr id="295" name="Picture 295"/>
          <p:cNvPicPr>
            <a:picLocks noChangeAspect="0" noChangeArrowheads="1"/>
          </p:cNvPicPr>
          <p:nvPr/>
        </p:nvPicPr>
        <p:blipFill>
          <a:blip r:embed="rId2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336535" y="1853185"/>
            <a:ext cx="164592" cy="237743"/>
          </a:xfrm>
          <a:prstGeom prst="rect">
            <a:avLst/>
          </a:prstGeom>
          <a:noFill/>
          <a:extLst/>
        </p:spPr>
      </p:pic>
      <p:sp>
        <p:nvSpPr>
          <p:cNvPr id="296" name="Rectangle 296"/>
          <p:cNvSpPr/>
          <p:nvPr/>
        </p:nvSpPr>
        <p:spPr>
          <a:xfrm rot="0" flipH="0" flipV="0">
            <a:off x="597673" y="870205"/>
            <a:ext cx="6572939" cy="6554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Ini</a:t>
            </a:r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ț</a:t>
            </a:r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ierea conexiunii TCP</a:t>
            </a:r>
          </a:p>
        </p:txBody>
      </p:sp>
      <p:sp>
        <p:nvSpPr>
          <p:cNvPr id="297" name="Rectangle 297"/>
          <p:cNvSpPr/>
          <p:nvPr/>
        </p:nvSpPr>
        <p:spPr>
          <a:xfrm rot="0" flipH="0" flipV="0">
            <a:off x="597673" y="6444997"/>
            <a:ext cx="11047743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953864" algn="l"/>
                <a:tab pos="10953864" algn="l"/>
              </a:tabLst>
            </a:pPr>
            <a:r>
              <a:rPr lang="en-US" sz="1200" baseline="0" b="0" i="0" dirty="0" spc="0">
                <a:solidFill>
                  <a:srgbClr val="898989"/>
                </a:solidFill>
                <a:latin typeface="Arial" pitchFamily="0" charset="1"/>
              </a:rPr>
              <a:t>11/8/23	8	</a:t>
            </a:r>
          </a:p>
        </p:txBody>
      </p:sp>
      <p:sp>
        <p:nvSpPr>
          <p:cNvPr id="298" name="Rectangle 298"/>
          <p:cNvSpPr/>
          <p:nvPr/>
        </p:nvSpPr>
        <p:spPr>
          <a:xfrm rot="0" flipH="0" flipV="0">
            <a:off x="3826046" y="3137815"/>
            <a:ext cx="680049" cy="4335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99" baseline="0" b="0" i="0" dirty="0" spc="0">
                <a:solidFill>
                  <a:srgbClr val="000000"/>
                </a:solidFill>
                <a:latin typeface="Calibri" pitchFamily="0" charset="1"/>
              </a:rPr>
              <a:t>Send SYN</a:t>
            </a:r>
          </a:p>
          <a:p>
            <a:pPr marL="84963">
              <a:lnSpc>
                <a:spcPts val="1704"/>
              </a:lnSpc>
            </a:pPr>
            <a:r>
              <a:rPr lang="en-US" sz="1399" baseline="0" b="0" i="0" dirty="0" spc="0">
                <a:solidFill>
                  <a:srgbClr val="000000"/>
                </a:solidFill>
                <a:latin typeface="Calibri" pitchFamily="0" charset="1"/>
              </a:rPr>
              <a:t>Seq = x</a:t>
            </a:r>
          </a:p>
        </p:txBody>
      </p:sp>
      <p:sp>
        <p:nvSpPr>
          <p:cNvPr id="299" name="Rectangle 299"/>
          <p:cNvSpPr/>
          <p:nvPr/>
        </p:nvSpPr>
        <p:spPr>
          <a:xfrm rot="0" flipH="0" flipV="0">
            <a:off x="3616050" y="5521351"/>
            <a:ext cx="766673" cy="6499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39687"/>
            <a:r>
              <a:rPr lang="en-US" sz="1399" baseline="0" b="0" i="0" dirty="0" spc="0">
                <a:solidFill>
                  <a:srgbClr val="000000"/>
                </a:solidFill>
                <a:latin typeface="Calibri" pitchFamily="0" charset="1"/>
              </a:rPr>
              <a:t>Send ACK</a:t>
            </a:r>
          </a:p>
          <a:p>
            <a:pPr marL="38861">
              <a:lnSpc>
                <a:spcPts val="1704"/>
              </a:lnSpc>
            </a:pPr>
            <a:r>
              <a:rPr lang="en-US" sz="1399" baseline="0" b="0" i="0" dirty="0" spc="0">
                <a:solidFill>
                  <a:srgbClr val="000000"/>
                </a:solidFill>
                <a:latin typeface="Calibri" pitchFamily="0" charset="1"/>
              </a:rPr>
              <a:t>Se</a:t>
            </a:r>
            <a:r>
              <a:rPr lang="en-US" sz="1399" baseline="0" b="0" i="0" dirty="0" spc="314">
                <a:solidFill>
                  <a:srgbClr val="000000"/>
                </a:solidFill>
                <a:latin typeface="Calibri" pitchFamily="0" charset="1"/>
              </a:rPr>
              <a:t>q</a:t>
            </a:r>
            <a:r>
              <a:rPr lang="en-US" sz="1399" baseline="0" b="0" i="0" dirty="0" spc="0">
                <a:solidFill>
                  <a:srgbClr val="000000"/>
                </a:solidFill>
                <a:latin typeface="Calibri" pitchFamily="0" charset="1"/>
              </a:rPr>
              <a:t>= x+1</a:t>
            </a:r>
          </a:p>
          <a:p>
            <a:pPr marL="0">
              <a:lnSpc>
                <a:spcPts val="1704"/>
              </a:lnSpc>
            </a:pPr>
            <a:r>
              <a:rPr lang="en-US" sz="1399" baseline="0" b="0" i="0" dirty="0" spc="0">
                <a:solidFill>
                  <a:srgbClr val="000000"/>
                </a:solidFill>
                <a:latin typeface="Calibri" pitchFamily="0" charset="1"/>
              </a:rPr>
              <a:t>Ack = y + 1</a:t>
            </a:r>
          </a:p>
        </p:txBody>
      </p:sp>
      <p:sp>
        <p:nvSpPr>
          <p:cNvPr id="300" name="Rectangle 300"/>
          <p:cNvSpPr/>
          <p:nvPr/>
        </p:nvSpPr>
        <p:spPr>
          <a:xfrm rot="0" flipH="0" flipV="0">
            <a:off x="7473213" y="3113431"/>
            <a:ext cx="883132" cy="4304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99" baseline="0" b="0" i="0" dirty="0" spc="0">
                <a:solidFill>
                  <a:srgbClr val="000000"/>
                </a:solidFill>
                <a:latin typeface="Calibri" pitchFamily="0" charset="1"/>
              </a:rPr>
              <a:t>Receive SYN</a:t>
            </a:r>
          </a:p>
          <a:p>
            <a:pPr marL="186499">
              <a:lnSpc>
                <a:spcPts val="1679"/>
              </a:lnSpc>
            </a:pPr>
            <a:r>
              <a:rPr lang="en-US" sz="1399" baseline="0" b="0" i="0" dirty="0" spc="0">
                <a:solidFill>
                  <a:srgbClr val="000000"/>
                </a:solidFill>
                <a:latin typeface="Calibri" pitchFamily="0" charset="1"/>
              </a:rPr>
              <a:t>Seq = x</a:t>
            </a:r>
          </a:p>
        </p:txBody>
      </p:sp>
      <p:sp>
        <p:nvSpPr>
          <p:cNvPr id="301" name="Rectangle 301"/>
          <p:cNvSpPr/>
          <p:nvPr/>
        </p:nvSpPr>
        <p:spPr>
          <a:xfrm rot="0" flipH="0" flipV="0">
            <a:off x="7565806" y="3966871"/>
            <a:ext cx="763472" cy="6499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2038"/>
            <a:r>
              <a:rPr lang="en-US" sz="1399" baseline="0" b="0" i="0" dirty="0" spc="0">
                <a:solidFill>
                  <a:srgbClr val="000000"/>
                </a:solidFill>
                <a:latin typeface="Calibri" pitchFamily="0" charset="1"/>
              </a:rPr>
              <a:t>Send SYN</a:t>
            </a:r>
          </a:p>
          <a:p>
            <a:pPr marL="103189">
              <a:lnSpc>
                <a:spcPts val="1704"/>
              </a:lnSpc>
            </a:pPr>
            <a:r>
              <a:rPr lang="en-US" sz="1399" baseline="0" b="0" i="0" dirty="0" spc="0">
                <a:solidFill>
                  <a:srgbClr val="000000"/>
                </a:solidFill>
                <a:latin typeface="Calibri" pitchFamily="0" charset="1"/>
              </a:rPr>
              <a:t>Seq = y,</a:t>
            </a:r>
          </a:p>
          <a:p>
            <a:pPr marL="0">
              <a:lnSpc>
                <a:spcPts val="1704"/>
              </a:lnSpc>
            </a:pPr>
            <a:r>
              <a:rPr lang="en-US" sz="1399" baseline="0" b="0" i="0" dirty="0" spc="0">
                <a:solidFill>
                  <a:srgbClr val="000000"/>
                </a:solidFill>
                <a:latin typeface="Calibri" pitchFamily="0" charset="1"/>
              </a:rPr>
              <a:t>Ack = x + 1</a:t>
            </a:r>
          </a:p>
        </p:txBody>
      </p:sp>
      <p:sp>
        <p:nvSpPr>
          <p:cNvPr id="302" name="Rectangle 302"/>
          <p:cNvSpPr/>
          <p:nvPr/>
        </p:nvSpPr>
        <p:spPr>
          <a:xfrm rot="0" flipH="0" flipV="0">
            <a:off x="7434022" y="5256175"/>
            <a:ext cx="890920" cy="64990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99" baseline="0" b="0" i="0" dirty="0" spc="0">
                <a:solidFill>
                  <a:srgbClr val="000000"/>
                </a:solidFill>
                <a:latin typeface="Calibri" pitchFamily="0" charset="1"/>
              </a:rPr>
              <a:t>Receive ACK</a:t>
            </a:r>
          </a:p>
          <a:p>
            <a:pPr marL="100838">
              <a:lnSpc>
                <a:spcPts val="1703"/>
              </a:lnSpc>
            </a:pPr>
            <a:r>
              <a:rPr lang="en-US" sz="1399" baseline="0" b="0" i="0" dirty="0" spc="0">
                <a:solidFill>
                  <a:srgbClr val="000000"/>
                </a:solidFill>
                <a:latin typeface="Calibri" pitchFamily="0" charset="1"/>
              </a:rPr>
              <a:t>Se</a:t>
            </a:r>
            <a:r>
              <a:rPr lang="en-US" sz="1399" baseline="0" b="0" i="0" dirty="0" spc="314">
                <a:solidFill>
                  <a:srgbClr val="000000"/>
                </a:solidFill>
                <a:latin typeface="Calibri" pitchFamily="0" charset="1"/>
              </a:rPr>
              <a:t>q</a:t>
            </a:r>
            <a:r>
              <a:rPr lang="en-US" sz="1399" baseline="0" b="0" i="0" dirty="0" spc="0">
                <a:solidFill>
                  <a:srgbClr val="000000"/>
                </a:solidFill>
                <a:latin typeface="Calibri" pitchFamily="0" charset="1"/>
              </a:rPr>
              <a:t>= x+1</a:t>
            </a:r>
          </a:p>
          <a:p>
            <a:pPr marL="61912">
              <a:lnSpc>
                <a:spcPts val="1704"/>
              </a:lnSpc>
            </a:pPr>
            <a:r>
              <a:rPr lang="en-US" sz="1399" baseline="0" b="0" i="0" dirty="0" spc="0">
                <a:solidFill>
                  <a:srgbClr val="000000"/>
                </a:solidFill>
                <a:latin typeface="Calibri" pitchFamily="0" charset="1"/>
              </a:rPr>
              <a:t>Ack = y + 1</a:t>
            </a:r>
          </a:p>
        </p:txBody>
      </p:sp>
      <p:sp>
        <p:nvSpPr>
          <p:cNvPr id="303" name="Rectangle 303"/>
          <p:cNvSpPr/>
          <p:nvPr/>
        </p:nvSpPr>
        <p:spPr>
          <a:xfrm rot="0" flipH="0" flipV="0">
            <a:off x="3549325" y="4357015"/>
            <a:ext cx="883132" cy="6468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99" baseline="0" b="0" i="0" dirty="0" spc="0">
                <a:solidFill>
                  <a:srgbClr val="000000"/>
                </a:solidFill>
                <a:latin typeface="Calibri" pitchFamily="0" charset="1"/>
              </a:rPr>
              <a:t>Receive SYN</a:t>
            </a:r>
          </a:p>
          <a:p>
            <a:pPr marL="142875">
              <a:lnSpc>
                <a:spcPts val="1680"/>
              </a:lnSpc>
            </a:pPr>
            <a:r>
              <a:rPr lang="en-US" sz="1399" baseline="0" b="0" i="0" dirty="0" spc="0">
                <a:solidFill>
                  <a:srgbClr val="000000"/>
                </a:solidFill>
                <a:latin typeface="Calibri" pitchFamily="0" charset="1"/>
              </a:rPr>
              <a:t>Seq = y, </a:t>
            </a:r>
          </a:p>
          <a:p>
            <a:pPr marL="59499">
              <a:lnSpc>
                <a:spcPts val="1703"/>
              </a:lnSpc>
            </a:pPr>
            <a:r>
              <a:rPr lang="en-US" sz="1399" baseline="0" b="0" i="0" dirty="0" spc="0">
                <a:solidFill>
                  <a:srgbClr val="000000"/>
                </a:solidFill>
                <a:latin typeface="Calibri" pitchFamily="0" charset="1"/>
              </a:rPr>
              <a:t>Ack = x + 1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/>
      </p:grpSpPr>
      <p:sp>
        <p:nvSpPr>
          <p:cNvPr id="304" name="Freeform 304"/>
          <p:cNvSpPr/>
          <p:nvPr/>
        </p:nvSpPr>
        <p:spPr>
          <a:xfrm rot="0" flipH="0" flipV="0">
            <a:off x="0" y="0"/>
            <a:ext cx="12188952" cy="6858000"/>
          </a:xfrm>
          <a:custGeom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" name="Freeform 305"/>
          <p:cNvSpPr/>
          <p:nvPr/>
        </p:nvSpPr>
        <p:spPr>
          <a:xfrm rot="0" flipH="0" flipV="0">
            <a:off x="0" y="0"/>
            <a:ext cx="12192000" cy="6858000"/>
          </a:xfrm>
          <a:custGeom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6858000" y="68580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6" name="Picture 102"/>
          <p:cNvPicPr>
            <a:picLocks noChangeAspect="0" noChangeArrowheads="1"/>
          </p:cNvPicPr>
          <p:nvPr/>
        </p:nvPicPr>
        <p:blipFill>
          <a:blip r:embed="rId3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11099495" y="809975"/>
            <a:ext cx="642256" cy="769786"/>
          </a:xfrm>
          <a:prstGeom prst="rect">
            <a:avLst/>
          </a:prstGeom>
          <a:noFill/>
          <a:extLst/>
        </p:spPr>
      </p:pic>
      <p:pic>
        <p:nvPicPr>
          <p:cNvPr id="307" name="Picture 103"/>
          <p:cNvPicPr>
            <a:picLocks noChangeAspect="0" noChangeArrowheads="1"/>
          </p:cNvPicPr>
          <p:nvPr/>
        </p:nvPicPr>
        <p:blipFill>
          <a:blip r:embed="rId3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06233" y="1"/>
            <a:ext cx="995995" cy="471588"/>
          </a:xfrm>
          <a:prstGeom prst="rect">
            <a:avLst/>
          </a:prstGeom>
          <a:noFill/>
          <a:extLst/>
        </p:spPr>
      </p:pic>
      <p:pic>
        <p:nvPicPr>
          <p:cNvPr id="308" name="Picture 308"/>
          <p:cNvPicPr>
            <a:picLocks noChangeAspect="0" noChangeArrowheads="1"/>
          </p:cNvPicPr>
          <p:nvPr/>
        </p:nvPicPr>
        <p:blipFill>
          <a:blip r:embed="rId3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286978" y="3238781"/>
            <a:ext cx="1343694" cy="244640"/>
          </a:xfrm>
          <a:prstGeom prst="rect">
            <a:avLst/>
          </a:prstGeom>
          <a:noFill/>
          <a:extLst/>
        </p:spPr>
      </p:pic>
      <p:pic>
        <p:nvPicPr>
          <p:cNvPr id="309" name="Picture 309"/>
          <p:cNvPicPr>
            <a:picLocks noChangeAspect="0" noChangeArrowheads="1"/>
          </p:cNvPicPr>
          <p:nvPr/>
        </p:nvPicPr>
        <p:blipFill>
          <a:blip r:embed="rId3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284414" y="5456510"/>
            <a:ext cx="1346256" cy="401265"/>
          </a:xfrm>
          <a:prstGeom prst="rect">
            <a:avLst/>
          </a:prstGeom>
          <a:noFill/>
          <a:extLst/>
        </p:spPr>
      </p:pic>
      <p:pic>
        <p:nvPicPr>
          <p:cNvPr id="310" name="Picture 310"/>
          <p:cNvPicPr>
            <a:picLocks noChangeAspect="0" noChangeArrowheads="1"/>
          </p:cNvPicPr>
          <p:nvPr/>
        </p:nvPicPr>
        <p:blipFill>
          <a:blip r:embed="rId3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5288752" y="4163918"/>
            <a:ext cx="1275794" cy="554212"/>
          </a:xfrm>
          <a:prstGeom prst="rect">
            <a:avLst/>
          </a:prstGeom>
          <a:noFill/>
          <a:extLst/>
        </p:spPr>
      </p:pic>
      <p:pic>
        <p:nvPicPr>
          <p:cNvPr id="311" name="Picture 311"/>
          <p:cNvPicPr>
            <a:picLocks noChangeAspect="0" noChangeArrowheads="1"/>
          </p:cNvPicPr>
          <p:nvPr/>
        </p:nvPicPr>
        <p:blipFill>
          <a:blip r:embed="rId3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590035" y="3013964"/>
            <a:ext cx="1387855" cy="488696"/>
          </a:xfrm>
          <a:prstGeom prst="rect">
            <a:avLst/>
          </a:prstGeom>
          <a:noFill/>
          <a:extLst/>
        </p:spPr>
      </p:pic>
      <p:pic>
        <p:nvPicPr>
          <p:cNvPr id="312" name="Picture 312"/>
          <p:cNvPicPr>
            <a:picLocks noChangeAspect="0" noChangeArrowheads="1"/>
          </p:cNvPicPr>
          <p:nvPr/>
        </p:nvPicPr>
        <p:blipFill>
          <a:blip r:embed="rId3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684523" y="3041397"/>
            <a:ext cx="961135" cy="485647"/>
          </a:xfrm>
          <a:prstGeom prst="rect">
            <a:avLst/>
          </a:prstGeom>
          <a:noFill/>
          <a:extLst/>
        </p:spPr>
      </p:pic>
      <p:sp>
        <p:nvSpPr>
          <p:cNvPr id="313" name="Freeform 313"/>
          <p:cNvSpPr/>
          <p:nvPr/>
        </p:nvSpPr>
        <p:spPr>
          <a:xfrm rot="0" flipH="0" flipV="0">
            <a:off x="3663176" y="3066775"/>
            <a:ext cx="1241198" cy="342932"/>
          </a:xfrm>
          <a:custGeom>
            <a:pathLst>
              <a:path w="1241198" h="342932">
                <a:moveTo>
                  <a:pt x="0" y="57156"/>
                </a:moveTo>
                <a:cubicBezTo>
                  <a:pt x="0" y="25589"/>
                  <a:pt x="25591" y="0"/>
                  <a:pt x="57156" y="0"/>
                </a:cubicBezTo>
                <a:lnTo>
                  <a:pt x="586360" y="0"/>
                </a:lnTo>
                <a:lnTo>
                  <a:pt x="837658" y="0"/>
                </a:lnTo>
                <a:lnTo>
                  <a:pt x="948034" y="0"/>
                </a:lnTo>
                <a:cubicBezTo>
                  <a:pt x="979599" y="0"/>
                  <a:pt x="1005190" y="25589"/>
                  <a:pt x="1005190" y="57156"/>
                </a:cubicBezTo>
                <a:lnTo>
                  <a:pt x="1005190" y="57155"/>
                </a:lnTo>
                <a:lnTo>
                  <a:pt x="1241198" y="101090"/>
                </a:lnTo>
                <a:lnTo>
                  <a:pt x="1005190" y="142888"/>
                </a:lnTo>
                <a:lnTo>
                  <a:pt x="1005190" y="285775"/>
                </a:lnTo>
                <a:cubicBezTo>
                  <a:pt x="1005190" y="317341"/>
                  <a:pt x="979599" y="342932"/>
                  <a:pt x="948034" y="342932"/>
                </a:cubicBezTo>
                <a:lnTo>
                  <a:pt x="837658" y="342932"/>
                </a:lnTo>
                <a:lnTo>
                  <a:pt x="586360" y="342932"/>
                </a:lnTo>
                <a:lnTo>
                  <a:pt x="57156" y="342932"/>
                </a:lnTo>
                <a:cubicBezTo>
                  <a:pt x="25591" y="342932"/>
                  <a:pt x="0" y="317341"/>
                  <a:pt x="0" y="285775"/>
                </a:cubicBezTo>
                <a:lnTo>
                  <a:pt x="0" y="142888"/>
                </a:lnTo>
                <a:lnTo>
                  <a:pt x="0" y="57155"/>
                </a:lnTo>
                <a:close/>
                <a:moveTo>
                  <a:pt x="70893" y="3791225"/>
                </a:moveTo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" name="Freeform 314"/>
          <p:cNvSpPr/>
          <p:nvPr/>
        </p:nvSpPr>
        <p:spPr>
          <a:xfrm rot="0" flipH="0" flipV="1">
            <a:off x="3663176" y="3066775"/>
            <a:ext cx="1241197" cy="342932"/>
          </a:xfrm>
          <a:custGeom>
            <a:pathLst>
              <a:path w="1241197" h="342932">
                <a:moveTo>
                  <a:pt x="0" y="285775"/>
                </a:moveTo>
                <a:cubicBezTo>
                  <a:pt x="0" y="317342"/>
                  <a:pt x="25589" y="342932"/>
                  <a:pt x="57156" y="342932"/>
                </a:cubicBezTo>
                <a:lnTo>
                  <a:pt x="586360" y="342932"/>
                </a:lnTo>
                <a:lnTo>
                  <a:pt x="837657" y="342932"/>
                </a:lnTo>
                <a:lnTo>
                  <a:pt x="948032" y="342932"/>
                </a:lnTo>
                <a:cubicBezTo>
                  <a:pt x="979599" y="342932"/>
                  <a:pt x="1005189" y="317342"/>
                  <a:pt x="1005189" y="285775"/>
                </a:cubicBezTo>
                <a:lnTo>
                  <a:pt x="1005189" y="285776"/>
                </a:lnTo>
                <a:lnTo>
                  <a:pt x="1241197" y="241842"/>
                </a:lnTo>
                <a:lnTo>
                  <a:pt x="1005189" y="200043"/>
                </a:lnTo>
                <a:lnTo>
                  <a:pt x="1005189" y="57156"/>
                </a:lnTo>
                <a:cubicBezTo>
                  <a:pt x="1005189" y="25589"/>
                  <a:pt x="979599" y="0"/>
                  <a:pt x="948032" y="0"/>
                </a:cubicBezTo>
                <a:lnTo>
                  <a:pt x="837657" y="0"/>
                </a:lnTo>
                <a:lnTo>
                  <a:pt x="586360" y="0"/>
                </a:lnTo>
                <a:lnTo>
                  <a:pt x="57156" y="0"/>
                </a:lnTo>
                <a:cubicBezTo>
                  <a:pt x="25589" y="0"/>
                  <a:pt x="0" y="25589"/>
                  <a:pt x="0" y="57156"/>
                </a:cubicBezTo>
                <a:lnTo>
                  <a:pt x="0" y="200043"/>
                </a:lnTo>
                <a:lnTo>
                  <a:pt x="0" y="285776"/>
                </a:lnTo>
                <a:close/>
                <a:moveTo>
                  <a:pt x="57156" y="342932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5" name="Picture 315"/>
          <p:cNvPicPr>
            <a:picLocks noChangeAspect="0" noChangeArrowheads="1"/>
          </p:cNvPicPr>
          <p:nvPr/>
        </p:nvPicPr>
        <p:blipFill>
          <a:blip r:embed="rId3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88867" y="5385308"/>
            <a:ext cx="1555496" cy="491744"/>
          </a:xfrm>
          <a:prstGeom prst="rect">
            <a:avLst/>
          </a:prstGeom>
          <a:noFill/>
          <a:extLst/>
        </p:spPr>
      </p:pic>
      <p:pic>
        <p:nvPicPr>
          <p:cNvPr id="316" name="Picture 316"/>
          <p:cNvPicPr>
            <a:picLocks noChangeAspect="0" noChangeArrowheads="1"/>
          </p:cNvPicPr>
          <p:nvPr/>
        </p:nvPicPr>
        <p:blipFill>
          <a:blip r:embed="rId3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495547" y="5415788"/>
            <a:ext cx="1009903" cy="485648"/>
          </a:xfrm>
          <a:prstGeom prst="rect">
            <a:avLst/>
          </a:prstGeom>
          <a:noFill/>
          <a:extLst/>
        </p:spPr>
      </p:pic>
      <p:sp>
        <p:nvSpPr>
          <p:cNvPr id="317" name="Freeform 317"/>
          <p:cNvSpPr/>
          <p:nvPr/>
        </p:nvSpPr>
        <p:spPr>
          <a:xfrm rot="0" flipH="0" flipV="0">
            <a:off x="3462196" y="5439825"/>
            <a:ext cx="1408877" cy="342931"/>
          </a:xfrm>
          <a:custGeom>
            <a:pathLst>
              <a:path w="1408877" h="342931">
                <a:moveTo>
                  <a:pt x="0" y="57155"/>
                </a:moveTo>
                <a:cubicBezTo>
                  <a:pt x="0" y="25589"/>
                  <a:pt x="25589" y="0"/>
                  <a:pt x="57157" y="0"/>
                </a:cubicBezTo>
                <a:lnTo>
                  <a:pt x="626774" y="0"/>
                </a:lnTo>
                <a:lnTo>
                  <a:pt x="895391" y="0"/>
                </a:lnTo>
                <a:lnTo>
                  <a:pt x="1017313" y="0"/>
                </a:lnTo>
                <a:cubicBezTo>
                  <a:pt x="1048880" y="0"/>
                  <a:pt x="1074470" y="25589"/>
                  <a:pt x="1074470" y="57155"/>
                </a:cubicBezTo>
                <a:lnTo>
                  <a:pt x="1074470" y="57155"/>
                </a:lnTo>
                <a:lnTo>
                  <a:pt x="1408877" y="49279"/>
                </a:lnTo>
                <a:lnTo>
                  <a:pt x="1074470" y="142887"/>
                </a:lnTo>
                <a:lnTo>
                  <a:pt x="1074470" y="285775"/>
                </a:lnTo>
                <a:cubicBezTo>
                  <a:pt x="1074470" y="317342"/>
                  <a:pt x="1048880" y="342931"/>
                  <a:pt x="1017313" y="342931"/>
                </a:cubicBezTo>
                <a:lnTo>
                  <a:pt x="895391" y="342931"/>
                </a:lnTo>
                <a:lnTo>
                  <a:pt x="626774" y="342931"/>
                </a:lnTo>
                <a:lnTo>
                  <a:pt x="57157" y="342931"/>
                </a:lnTo>
                <a:cubicBezTo>
                  <a:pt x="25589" y="342931"/>
                  <a:pt x="0" y="317342"/>
                  <a:pt x="0" y="285775"/>
                </a:cubicBezTo>
                <a:lnTo>
                  <a:pt x="0" y="142887"/>
                </a:lnTo>
                <a:lnTo>
                  <a:pt x="0" y="57155"/>
                </a:lnTo>
                <a:close/>
                <a:moveTo>
                  <a:pt x="-2101176" y="1418175"/>
                </a:moveTo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" name="Freeform 318"/>
          <p:cNvSpPr/>
          <p:nvPr/>
        </p:nvSpPr>
        <p:spPr>
          <a:xfrm rot="0" flipH="0" flipV="1">
            <a:off x="3462196" y="5439825"/>
            <a:ext cx="1408876" cy="342932"/>
          </a:xfrm>
          <a:custGeom>
            <a:pathLst>
              <a:path w="1408876" h="342932">
                <a:moveTo>
                  <a:pt x="0" y="285776"/>
                </a:moveTo>
                <a:cubicBezTo>
                  <a:pt x="0" y="317342"/>
                  <a:pt x="25589" y="342932"/>
                  <a:pt x="57155" y="342932"/>
                </a:cubicBezTo>
                <a:lnTo>
                  <a:pt x="626773" y="342932"/>
                </a:lnTo>
                <a:lnTo>
                  <a:pt x="895390" y="342932"/>
                </a:lnTo>
                <a:lnTo>
                  <a:pt x="1017313" y="342932"/>
                </a:lnTo>
                <a:cubicBezTo>
                  <a:pt x="1048879" y="342932"/>
                  <a:pt x="1074469" y="317342"/>
                  <a:pt x="1074469" y="285776"/>
                </a:cubicBezTo>
                <a:lnTo>
                  <a:pt x="1074469" y="285776"/>
                </a:lnTo>
                <a:lnTo>
                  <a:pt x="1408876" y="293652"/>
                </a:lnTo>
                <a:lnTo>
                  <a:pt x="1074469" y="200044"/>
                </a:lnTo>
                <a:lnTo>
                  <a:pt x="1074469" y="57155"/>
                </a:lnTo>
                <a:cubicBezTo>
                  <a:pt x="1074469" y="25589"/>
                  <a:pt x="1048879" y="0"/>
                  <a:pt x="1017313" y="0"/>
                </a:cubicBezTo>
                <a:lnTo>
                  <a:pt x="895390" y="0"/>
                </a:lnTo>
                <a:lnTo>
                  <a:pt x="626773" y="0"/>
                </a:lnTo>
                <a:lnTo>
                  <a:pt x="57155" y="0"/>
                </a:lnTo>
                <a:cubicBezTo>
                  <a:pt x="25589" y="0"/>
                  <a:pt x="0" y="25589"/>
                  <a:pt x="0" y="57155"/>
                </a:cubicBezTo>
                <a:lnTo>
                  <a:pt x="0" y="200044"/>
                </a:lnTo>
                <a:lnTo>
                  <a:pt x="0" y="285776"/>
                </a:lnTo>
                <a:close/>
                <a:moveTo>
                  <a:pt x="57155" y="342932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9" name="Picture 319"/>
          <p:cNvPicPr>
            <a:picLocks noChangeAspect="0" noChangeArrowheads="1"/>
          </p:cNvPicPr>
          <p:nvPr/>
        </p:nvPicPr>
        <p:blipFill>
          <a:blip r:embed="rId3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936740" y="3108452"/>
            <a:ext cx="1671320" cy="488696"/>
          </a:xfrm>
          <a:prstGeom prst="rect">
            <a:avLst/>
          </a:prstGeom>
          <a:noFill/>
          <a:extLst/>
        </p:spPr>
      </p:pic>
      <p:pic>
        <p:nvPicPr>
          <p:cNvPr id="320" name="Picture 320"/>
          <p:cNvPicPr>
            <a:picLocks noChangeAspect="0" noChangeArrowheads="1"/>
          </p:cNvPicPr>
          <p:nvPr/>
        </p:nvPicPr>
        <p:blipFill>
          <a:blip r:embed="rId3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336028" y="3135885"/>
            <a:ext cx="1159256" cy="485647"/>
          </a:xfrm>
          <a:prstGeom prst="rect">
            <a:avLst/>
          </a:prstGeom>
          <a:noFill/>
          <a:extLst/>
        </p:spPr>
      </p:pic>
      <p:sp>
        <p:nvSpPr>
          <p:cNvPr id="321" name="Freeform 321"/>
          <p:cNvSpPr/>
          <p:nvPr/>
        </p:nvSpPr>
        <p:spPr>
          <a:xfrm rot="0" flipH="0" flipV="0">
            <a:off x="7010970" y="3160575"/>
            <a:ext cx="1522354" cy="342931"/>
          </a:xfrm>
          <a:custGeom>
            <a:pathLst>
              <a:path w="1522354" h="342931">
                <a:moveTo>
                  <a:pt x="284780" y="57156"/>
                </a:moveTo>
                <a:cubicBezTo>
                  <a:pt x="284780" y="25589"/>
                  <a:pt x="310369" y="0"/>
                  <a:pt x="341936" y="0"/>
                </a:cubicBezTo>
                <a:lnTo>
                  <a:pt x="491041" y="0"/>
                </a:lnTo>
                <a:lnTo>
                  <a:pt x="800435" y="0"/>
                </a:lnTo>
                <a:lnTo>
                  <a:pt x="1465197" y="0"/>
                </a:lnTo>
                <a:cubicBezTo>
                  <a:pt x="1496764" y="0"/>
                  <a:pt x="1522354" y="25589"/>
                  <a:pt x="1522354" y="57156"/>
                </a:cubicBezTo>
                <a:lnTo>
                  <a:pt x="1522354" y="200044"/>
                </a:lnTo>
                <a:lnTo>
                  <a:pt x="1522354" y="285776"/>
                </a:lnTo>
                <a:lnTo>
                  <a:pt x="1522354" y="285775"/>
                </a:lnTo>
                <a:cubicBezTo>
                  <a:pt x="1522354" y="317342"/>
                  <a:pt x="1496764" y="342931"/>
                  <a:pt x="1465197" y="342931"/>
                </a:cubicBezTo>
                <a:lnTo>
                  <a:pt x="800435" y="342931"/>
                </a:lnTo>
                <a:lnTo>
                  <a:pt x="491041" y="342931"/>
                </a:lnTo>
                <a:lnTo>
                  <a:pt x="341936" y="342931"/>
                </a:lnTo>
                <a:cubicBezTo>
                  <a:pt x="310369" y="342931"/>
                  <a:pt x="284780" y="317342"/>
                  <a:pt x="284780" y="285775"/>
                </a:cubicBezTo>
                <a:lnTo>
                  <a:pt x="284780" y="285776"/>
                </a:lnTo>
                <a:lnTo>
                  <a:pt x="0" y="230957"/>
                </a:lnTo>
                <a:lnTo>
                  <a:pt x="284780" y="200044"/>
                </a:lnTo>
                <a:close/>
                <a:moveTo>
                  <a:pt x="-3370701" y="3697425"/>
                </a:moveTo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" name="Freeform 322"/>
          <p:cNvSpPr/>
          <p:nvPr/>
        </p:nvSpPr>
        <p:spPr>
          <a:xfrm rot="0" flipH="0" flipV="1">
            <a:off x="7010971" y="3160575"/>
            <a:ext cx="1522353" cy="342932"/>
          </a:xfrm>
          <a:custGeom>
            <a:pathLst>
              <a:path w="1522353" h="342932">
                <a:moveTo>
                  <a:pt x="284778" y="285775"/>
                </a:moveTo>
                <a:cubicBezTo>
                  <a:pt x="284778" y="317342"/>
                  <a:pt x="310368" y="342932"/>
                  <a:pt x="341935" y="342932"/>
                </a:cubicBezTo>
                <a:lnTo>
                  <a:pt x="491041" y="342932"/>
                </a:lnTo>
                <a:lnTo>
                  <a:pt x="800435" y="342932"/>
                </a:lnTo>
                <a:lnTo>
                  <a:pt x="1465196" y="342932"/>
                </a:lnTo>
                <a:cubicBezTo>
                  <a:pt x="1496763" y="342932"/>
                  <a:pt x="1522353" y="317342"/>
                  <a:pt x="1522353" y="285775"/>
                </a:cubicBezTo>
                <a:lnTo>
                  <a:pt x="1522353" y="142888"/>
                </a:lnTo>
                <a:lnTo>
                  <a:pt x="1522353" y="57155"/>
                </a:lnTo>
                <a:lnTo>
                  <a:pt x="1522353" y="57156"/>
                </a:lnTo>
                <a:cubicBezTo>
                  <a:pt x="1522353" y="25589"/>
                  <a:pt x="1496763" y="0"/>
                  <a:pt x="1465196" y="0"/>
                </a:cubicBezTo>
                <a:lnTo>
                  <a:pt x="800435" y="0"/>
                </a:lnTo>
                <a:lnTo>
                  <a:pt x="491041" y="0"/>
                </a:lnTo>
                <a:lnTo>
                  <a:pt x="341935" y="0"/>
                </a:lnTo>
                <a:cubicBezTo>
                  <a:pt x="310368" y="0"/>
                  <a:pt x="284778" y="25589"/>
                  <a:pt x="284778" y="57156"/>
                </a:cubicBezTo>
                <a:lnTo>
                  <a:pt x="284778" y="57155"/>
                </a:lnTo>
                <a:lnTo>
                  <a:pt x="0" y="111974"/>
                </a:lnTo>
                <a:lnTo>
                  <a:pt x="284778" y="142888"/>
                </a:lnTo>
                <a:close/>
                <a:moveTo>
                  <a:pt x="341935" y="342932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3" name="Picture 323"/>
          <p:cNvPicPr>
            <a:picLocks noChangeAspect="0" noChangeArrowheads="1"/>
          </p:cNvPicPr>
          <p:nvPr/>
        </p:nvPicPr>
        <p:blipFill>
          <a:blip r:embed="rId3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958076" y="3931412"/>
            <a:ext cx="1610359" cy="729488"/>
          </a:xfrm>
          <a:prstGeom prst="rect">
            <a:avLst/>
          </a:prstGeom>
          <a:noFill/>
          <a:extLst/>
        </p:spPr>
      </p:pic>
      <p:pic>
        <p:nvPicPr>
          <p:cNvPr id="324" name="Picture 324"/>
          <p:cNvPicPr>
            <a:picLocks noChangeAspect="0" noChangeArrowheads="1"/>
          </p:cNvPicPr>
          <p:nvPr/>
        </p:nvPicPr>
        <p:blipFill>
          <a:blip r:embed="rId3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442707" y="3974084"/>
            <a:ext cx="1009904" cy="702055"/>
          </a:xfrm>
          <a:prstGeom prst="rect">
            <a:avLst/>
          </a:prstGeom>
          <a:noFill/>
          <a:extLst/>
        </p:spPr>
      </p:pic>
      <p:sp>
        <p:nvSpPr>
          <p:cNvPr id="325" name="Freeform 325"/>
          <p:cNvSpPr/>
          <p:nvPr/>
        </p:nvSpPr>
        <p:spPr>
          <a:xfrm rot="0" flipH="0" flipV="0">
            <a:off x="7031563" y="3985785"/>
            <a:ext cx="1463368" cy="581295"/>
          </a:xfrm>
          <a:custGeom>
            <a:pathLst>
              <a:path w="1463368" h="581295">
                <a:moveTo>
                  <a:pt x="368703" y="96885"/>
                </a:moveTo>
                <a:cubicBezTo>
                  <a:pt x="368703" y="43377"/>
                  <a:pt x="412081" y="0"/>
                  <a:pt x="465590" y="0"/>
                </a:cubicBezTo>
                <a:lnTo>
                  <a:pt x="551148" y="0"/>
                </a:lnTo>
                <a:lnTo>
                  <a:pt x="824815" y="0"/>
                </a:lnTo>
                <a:lnTo>
                  <a:pt x="1366484" y="0"/>
                </a:lnTo>
                <a:cubicBezTo>
                  <a:pt x="1419993" y="0"/>
                  <a:pt x="1463368" y="43377"/>
                  <a:pt x="1463368" y="96885"/>
                </a:cubicBezTo>
                <a:lnTo>
                  <a:pt x="1463368" y="96883"/>
                </a:lnTo>
                <a:lnTo>
                  <a:pt x="1463368" y="242205"/>
                </a:lnTo>
                <a:lnTo>
                  <a:pt x="1463368" y="484411"/>
                </a:lnTo>
                <a:cubicBezTo>
                  <a:pt x="1463368" y="537919"/>
                  <a:pt x="1419993" y="581295"/>
                  <a:pt x="1366484" y="581295"/>
                </a:cubicBezTo>
                <a:lnTo>
                  <a:pt x="824815" y="581295"/>
                </a:lnTo>
                <a:lnTo>
                  <a:pt x="551148" y="581295"/>
                </a:lnTo>
                <a:lnTo>
                  <a:pt x="465590" y="581295"/>
                </a:lnTo>
                <a:cubicBezTo>
                  <a:pt x="412081" y="581295"/>
                  <a:pt x="368703" y="537919"/>
                  <a:pt x="368703" y="484411"/>
                </a:cubicBezTo>
                <a:lnTo>
                  <a:pt x="368703" y="242205"/>
                </a:lnTo>
                <a:lnTo>
                  <a:pt x="0" y="185608"/>
                </a:lnTo>
                <a:lnTo>
                  <a:pt x="368703" y="96883"/>
                </a:lnTo>
                <a:close/>
                <a:moveTo>
                  <a:pt x="-4256233" y="2872215"/>
                </a:moveTo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" name="Freeform 326"/>
          <p:cNvSpPr/>
          <p:nvPr/>
        </p:nvSpPr>
        <p:spPr>
          <a:xfrm rot="0" flipH="0" flipV="1">
            <a:off x="7031562" y="3985785"/>
            <a:ext cx="1463369" cy="581295"/>
          </a:xfrm>
          <a:custGeom>
            <a:pathLst>
              <a:path w="1463369" h="581295">
                <a:moveTo>
                  <a:pt x="368704" y="484410"/>
                </a:moveTo>
                <a:cubicBezTo>
                  <a:pt x="368704" y="537918"/>
                  <a:pt x="412081" y="581295"/>
                  <a:pt x="465589" y="581295"/>
                </a:cubicBezTo>
                <a:lnTo>
                  <a:pt x="551149" y="581295"/>
                </a:lnTo>
                <a:lnTo>
                  <a:pt x="824815" y="581295"/>
                </a:lnTo>
                <a:lnTo>
                  <a:pt x="1366485" y="581295"/>
                </a:lnTo>
                <a:cubicBezTo>
                  <a:pt x="1419992" y="581295"/>
                  <a:pt x="1463369" y="537918"/>
                  <a:pt x="1463369" y="484410"/>
                </a:cubicBezTo>
                <a:lnTo>
                  <a:pt x="1463369" y="484412"/>
                </a:lnTo>
                <a:lnTo>
                  <a:pt x="1463369" y="339089"/>
                </a:lnTo>
                <a:lnTo>
                  <a:pt x="1463369" y="96884"/>
                </a:lnTo>
                <a:cubicBezTo>
                  <a:pt x="1463369" y="43376"/>
                  <a:pt x="1419992" y="0"/>
                  <a:pt x="1366485" y="0"/>
                </a:cubicBezTo>
                <a:lnTo>
                  <a:pt x="824815" y="0"/>
                </a:lnTo>
                <a:lnTo>
                  <a:pt x="551149" y="0"/>
                </a:lnTo>
                <a:lnTo>
                  <a:pt x="465589" y="0"/>
                </a:lnTo>
                <a:cubicBezTo>
                  <a:pt x="412081" y="0"/>
                  <a:pt x="368704" y="43376"/>
                  <a:pt x="368704" y="96884"/>
                </a:cubicBezTo>
                <a:lnTo>
                  <a:pt x="368704" y="339089"/>
                </a:lnTo>
                <a:lnTo>
                  <a:pt x="0" y="395687"/>
                </a:lnTo>
                <a:lnTo>
                  <a:pt x="368704" y="484412"/>
                </a:lnTo>
                <a:close/>
                <a:moveTo>
                  <a:pt x="465589" y="581295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27" name="Picture 327"/>
          <p:cNvPicPr>
            <a:picLocks noChangeAspect="0" noChangeArrowheads="1"/>
          </p:cNvPicPr>
          <p:nvPr/>
        </p:nvPicPr>
        <p:blipFill>
          <a:blip r:embed="rId3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903211" y="5415788"/>
            <a:ext cx="1701800" cy="491744"/>
          </a:xfrm>
          <a:prstGeom prst="rect">
            <a:avLst/>
          </a:prstGeom>
          <a:noFill/>
          <a:extLst/>
        </p:spPr>
      </p:pic>
      <p:pic>
        <p:nvPicPr>
          <p:cNvPr id="328" name="Picture 328"/>
          <p:cNvPicPr>
            <a:picLocks noChangeAspect="0" noChangeArrowheads="1"/>
          </p:cNvPicPr>
          <p:nvPr/>
        </p:nvPicPr>
        <p:blipFill>
          <a:blip r:embed="rId3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275068" y="5446268"/>
            <a:ext cx="1208023" cy="485648"/>
          </a:xfrm>
          <a:prstGeom prst="rect">
            <a:avLst/>
          </a:prstGeom>
          <a:noFill/>
          <a:extLst/>
        </p:spPr>
      </p:pic>
      <p:sp>
        <p:nvSpPr>
          <p:cNvPr id="329" name="Freeform 329"/>
          <p:cNvSpPr/>
          <p:nvPr/>
        </p:nvSpPr>
        <p:spPr>
          <a:xfrm rot="0" flipH="0" flipV="0">
            <a:off x="6975932" y="5470273"/>
            <a:ext cx="1556485" cy="342931"/>
          </a:xfrm>
          <a:custGeom>
            <a:pathLst>
              <a:path w="1556485" h="342931">
                <a:moveTo>
                  <a:pt x="250281" y="57156"/>
                </a:moveTo>
                <a:cubicBezTo>
                  <a:pt x="250281" y="25589"/>
                  <a:pt x="275871" y="0"/>
                  <a:pt x="307438" y="0"/>
                </a:cubicBezTo>
                <a:lnTo>
                  <a:pt x="467982" y="0"/>
                </a:lnTo>
                <a:lnTo>
                  <a:pt x="794534" y="0"/>
                </a:lnTo>
                <a:lnTo>
                  <a:pt x="1499328" y="0"/>
                </a:lnTo>
                <a:cubicBezTo>
                  <a:pt x="1530895" y="0"/>
                  <a:pt x="1556485" y="25589"/>
                  <a:pt x="1556485" y="57156"/>
                </a:cubicBezTo>
                <a:lnTo>
                  <a:pt x="1556485" y="200043"/>
                </a:lnTo>
                <a:lnTo>
                  <a:pt x="1556485" y="285776"/>
                </a:lnTo>
                <a:lnTo>
                  <a:pt x="1556485" y="285775"/>
                </a:lnTo>
                <a:cubicBezTo>
                  <a:pt x="1556485" y="317341"/>
                  <a:pt x="1530895" y="342931"/>
                  <a:pt x="1499328" y="342931"/>
                </a:cubicBezTo>
                <a:lnTo>
                  <a:pt x="794534" y="342931"/>
                </a:lnTo>
                <a:lnTo>
                  <a:pt x="467982" y="342931"/>
                </a:lnTo>
                <a:lnTo>
                  <a:pt x="307438" y="342931"/>
                </a:lnTo>
                <a:cubicBezTo>
                  <a:pt x="275871" y="342931"/>
                  <a:pt x="250281" y="317341"/>
                  <a:pt x="250281" y="285775"/>
                </a:cubicBezTo>
                <a:lnTo>
                  <a:pt x="250281" y="285776"/>
                </a:lnTo>
                <a:lnTo>
                  <a:pt x="0" y="247647"/>
                </a:lnTo>
                <a:lnTo>
                  <a:pt x="250281" y="200043"/>
                </a:lnTo>
                <a:close/>
                <a:moveTo>
                  <a:pt x="-5645361" y="1387727"/>
                </a:moveTo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" name="Freeform 330"/>
          <p:cNvSpPr/>
          <p:nvPr/>
        </p:nvSpPr>
        <p:spPr>
          <a:xfrm rot="0" flipH="0" flipV="1">
            <a:off x="6975932" y="5470273"/>
            <a:ext cx="1556484" cy="342932"/>
          </a:xfrm>
          <a:custGeom>
            <a:pathLst>
              <a:path w="1556484" h="342932">
                <a:moveTo>
                  <a:pt x="250281" y="285775"/>
                </a:moveTo>
                <a:cubicBezTo>
                  <a:pt x="250281" y="317342"/>
                  <a:pt x="275871" y="342932"/>
                  <a:pt x="307437" y="342932"/>
                </a:cubicBezTo>
                <a:lnTo>
                  <a:pt x="467981" y="342932"/>
                </a:lnTo>
                <a:lnTo>
                  <a:pt x="794532" y="342932"/>
                </a:lnTo>
                <a:lnTo>
                  <a:pt x="1499328" y="342932"/>
                </a:lnTo>
                <a:cubicBezTo>
                  <a:pt x="1530894" y="342932"/>
                  <a:pt x="1556484" y="317342"/>
                  <a:pt x="1556484" y="285775"/>
                </a:cubicBezTo>
                <a:lnTo>
                  <a:pt x="1556484" y="142888"/>
                </a:lnTo>
                <a:lnTo>
                  <a:pt x="1556484" y="57155"/>
                </a:lnTo>
                <a:lnTo>
                  <a:pt x="1556484" y="57156"/>
                </a:lnTo>
                <a:cubicBezTo>
                  <a:pt x="1556484" y="25589"/>
                  <a:pt x="1530894" y="0"/>
                  <a:pt x="1499328" y="0"/>
                </a:cubicBezTo>
                <a:lnTo>
                  <a:pt x="794532" y="0"/>
                </a:lnTo>
                <a:lnTo>
                  <a:pt x="467981" y="0"/>
                </a:lnTo>
                <a:lnTo>
                  <a:pt x="307437" y="0"/>
                </a:lnTo>
                <a:cubicBezTo>
                  <a:pt x="275871" y="0"/>
                  <a:pt x="250281" y="25589"/>
                  <a:pt x="250281" y="57156"/>
                </a:cubicBezTo>
                <a:lnTo>
                  <a:pt x="250281" y="57155"/>
                </a:lnTo>
                <a:lnTo>
                  <a:pt x="0" y="95284"/>
                </a:lnTo>
                <a:lnTo>
                  <a:pt x="250281" y="142888"/>
                </a:lnTo>
                <a:close/>
                <a:moveTo>
                  <a:pt x="307437" y="342932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1" name="Picture 331"/>
          <p:cNvPicPr>
            <a:picLocks noChangeAspect="0" noChangeArrowheads="1"/>
          </p:cNvPicPr>
          <p:nvPr/>
        </p:nvPicPr>
        <p:blipFill>
          <a:blip r:embed="rId3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251708" y="4220973"/>
            <a:ext cx="1762760" cy="726439"/>
          </a:xfrm>
          <a:prstGeom prst="rect">
            <a:avLst/>
          </a:prstGeom>
          <a:noFill/>
          <a:extLst/>
        </p:spPr>
      </p:pic>
      <p:pic>
        <p:nvPicPr>
          <p:cNvPr id="332" name="Picture 332"/>
          <p:cNvPicPr>
            <a:picLocks noChangeAspect="0" noChangeArrowheads="1"/>
          </p:cNvPicPr>
          <p:nvPr/>
        </p:nvPicPr>
        <p:blipFill>
          <a:blip r:embed="rId3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3385820" y="4260596"/>
            <a:ext cx="1208023" cy="702055"/>
          </a:xfrm>
          <a:prstGeom prst="rect">
            <a:avLst/>
          </a:prstGeom>
          <a:noFill/>
          <a:extLst/>
        </p:spPr>
      </p:pic>
      <p:sp>
        <p:nvSpPr>
          <p:cNvPr id="333" name="Freeform 333"/>
          <p:cNvSpPr/>
          <p:nvPr/>
        </p:nvSpPr>
        <p:spPr>
          <a:xfrm rot="0" flipH="0" flipV="0">
            <a:off x="3325154" y="4273280"/>
            <a:ext cx="1617114" cy="581295"/>
          </a:xfrm>
          <a:custGeom>
            <a:pathLst>
              <a:path w="1617114" h="581295">
                <a:moveTo>
                  <a:pt x="0" y="96885"/>
                </a:moveTo>
                <a:cubicBezTo>
                  <a:pt x="0" y="43377"/>
                  <a:pt x="43377" y="0"/>
                  <a:pt x="96885" y="0"/>
                </a:cubicBezTo>
                <a:lnTo>
                  <a:pt x="776411" y="0"/>
                </a:lnTo>
                <a:lnTo>
                  <a:pt x="1109159" y="0"/>
                </a:lnTo>
                <a:lnTo>
                  <a:pt x="1234106" y="0"/>
                </a:lnTo>
                <a:cubicBezTo>
                  <a:pt x="1287614" y="0"/>
                  <a:pt x="1330991" y="43377"/>
                  <a:pt x="1330991" y="96885"/>
                </a:cubicBezTo>
                <a:lnTo>
                  <a:pt x="1330991" y="96883"/>
                </a:lnTo>
                <a:lnTo>
                  <a:pt x="1617114" y="179597"/>
                </a:lnTo>
                <a:lnTo>
                  <a:pt x="1330991" y="242207"/>
                </a:lnTo>
                <a:lnTo>
                  <a:pt x="1330991" y="484411"/>
                </a:lnTo>
                <a:cubicBezTo>
                  <a:pt x="1330991" y="537919"/>
                  <a:pt x="1287614" y="581295"/>
                  <a:pt x="1234106" y="581295"/>
                </a:cubicBezTo>
                <a:lnTo>
                  <a:pt x="1109159" y="581295"/>
                </a:lnTo>
                <a:lnTo>
                  <a:pt x="776411" y="581295"/>
                </a:lnTo>
                <a:lnTo>
                  <a:pt x="96885" y="581295"/>
                </a:lnTo>
                <a:cubicBezTo>
                  <a:pt x="43377" y="581295"/>
                  <a:pt x="0" y="537919"/>
                  <a:pt x="0" y="484411"/>
                </a:cubicBezTo>
                <a:lnTo>
                  <a:pt x="0" y="242207"/>
                </a:lnTo>
                <a:lnTo>
                  <a:pt x="0" y="96883"/>
                </a:lnTo>
                <a:close/>
                <a:moveTo>
                  <a:pt x="-837319" y="2584720"/>
                </a:moveTo>
              </a:path>
            </a:pathLst>
          </a:custGeom>
          <a:solidFill>
            <a:srgbClr val="EDEDE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" name="Freeform 334"/>
          <p:cNvSpPr/>
          <p:nvPr/>
        </p:nvSpPr>
        <p:spPr>
          <a:xfrm rot="0" flipH="0" flipV="1">
            <a:off x="3325154" y="4273280"/>
            <a:ext cx="1617114" cy="581295"/>
          </a:xfrm>
          <a:custGeom>
            <a:pathLst>
              <a:path w="1617114" h="581295">
                <a:moveTo>
                  <a:pt x="0" y="484411"/>
                </a:moveTo>
                <a:cubicBezTo>
                  <a:pt x="0" y="537918"/>
                  <a:pt x="43376" y="581295"/>
                  <a:pt x="96883" y="581295"/>
                </a:cubicBezTo>
                <a:lnTo>
                  <a:pt x="776410" y="581295"/>
                </a:lnTo>
                <a:lnTo>
                  <a:pt x="1109158" y="581295"/>
                </a:lnTo>
                <a:lnTo>
                  <a:pt x="1234106" y="581295"/>
                </a:lnTo>
                <a:cubicBezTo>
                  <a:pt x="1287614" y="581295"/>
                  <a:pt x="1330990" y="537918"/>
                  <a:pt x="1330990" y="484411"/>
                </a:cubicBezTo>
                <a:lnTo>
                  <a:pt x="1330990" y="484412"/>
                </a:lnTo>
                <a:lnTo>
                  <a:pt x="1617114" y="401698"/>
                </a:lnTo>
                <a:lnTo>
                  <a:pt x="1330990" y="339088"/>
                </a:lnTo>
                <a:lnTo>
                  <a:pt x="1330990" y="96884"/>
                </a:lnTo>
                <a:cubicBezTo>
                  <a:pt x="1330990" y="43376"/>
                  <a:pt x="1287614" y="0"/>
                  <a:pt x="1234106" y="0"/>
                </a:cubicBezTo>
                <a:lnTo>
                  <a:pt x="1109158" y="0"/>
                </a:lnTo>
                <a:lnTo>
                  <a:pt x="776410" y="0"/>
                </a:lnTo>
                <a:lnTo>
                  <a:pt x="96883" y="0"/>
                </a:lnTo>
                <a:cubicBezTo>
                  <a:pt x="43376" y="0"/>
                  <a:pt x="0" y="43376"/>
                  <a:pt x="0" y="96884"/>
                </a:cubicBezTo>
                <a:lnTo>
                  <a:pt x="0" y="339088"/>
                </a:lnTo>
                <a:lnTo>
                  <a:pt x="0" y="484412"/>
                </a:lnTo>
                <a:close/>
                <a:moveTo>
                  <a:pt x="96883" y="581295"/>
                </a:moveTo>
              </a:path>
            </a:pathLst>
          </a:custGeom>
          <a:noFill/>
          <a:ln w="38100" cap="flat" cmpd="sng">
            <a:solidFill>
              <a:srgbClr val="00B0F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5" name="Picture 335"/>
          <p:cNvPicPr>
            <a:picLocks noChangeAspect="0" noChangeArrowheads="1"/>
          </p:cNvPicPr>
          <p:nvPr/>
        </p:nvPicPr>
        <p:blipFill>
          <a:blip r:embed="rId3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967732" y="2236724"/>
            <a:ext cx="391159" cy="4124959"/>
          </a:xfrm>
          <a:prstGeom prst="rect">
            <a:avLst/>
          </a:prstGeom>
          <a:noFill/>
          <a:extLst/>
        </p:spPr>
      </p:pic>
      <p:sp>
        <p:nvSpPr>
          <p:cNvPr id="336" name="Freeform 336"/>
          <p:cNvSpPr/>
          <p:nvPr/>
        </p:nvSpPr>
        <p:spPr>
          <a:xfrm rot="0" flipH="0" flipV="0">
            <a:off x="5027705" y="2273802"/>
            <a:ext cx="273300" cy="4005263"/>
          </a:xfrm>
          <a:custGeom>
            <a:pathLst>
              <a:path w="273300" h="4005263">
                <a:moveTo>
                  <a:pt x="0" y="0"/>
                </a:moveTo>
                <a:lnTo>
                  <a:pt x="273300" y="0"/>
                </a:lnTo>
                <a:lnTo>
                  <a:pt x="273300" y="4005263"/>
                </a:lnTo>
                <a:lnTo>
                  <a:pt x="0" y="4005263"/>
                </a:lnTo>
                <a:close/>
                <a:moveTo>
                  <a:pt x="-443507" y="4584198"/>
                </a:moveTo>
              </a:path>
            </a:pathLst>
          </a:custGeom>
          <a:solidFill>
            <a:srgbClr val="2E75B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" name="Freeform 337"/>
          <p:cNvSpPr/>
          <p:nvPr/>
        </p:nvSpPr>
        <p:spPr>
          <a:xfrm rot="0" flipH="0" flipV="1">
            <a:off x="5027705" y="2273802"/>
            <a:ext cx="273300" cy="4005263"/>
          </a:xfrm>
          <a:custGeom>
            <a:pathLst>
              <a:path w="273300" h="4005263">
                <a:moveTo>
                  <a:pt x="0" y="4005263"/>
                </a:moveTo>
                <a:lnTo>
                  <a:pt x="273300" y="4005263"/>
                </a:lnTo>
                <a:lnTo>
                  <a:pt x="273300" y="0"/>
                </a:lnTo>
                <a:lnTo>
                  <a:pt x="0" y="0"/>
                </a:lnTo>
                <a:close/>
                <a:moveTo>
                  <a:pt x="0" y="4005263"/>
                </a:moveTo>
              </a:path>
            </a:pathLst>
          </a:custGeom>
          <a:noFill/>
          <a:ln w="9525" cap="flat" cmpd="sng">
            <a:solidFill>
              <a:srgbClr val="46AAC5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8" name="Picture 338"/>
          <p:cNvPicPr>
            <a:picLocks noChangeAspect="0" noChangeArrowheads="1"/>
          </p:cNvPicPr>
          <p:nvPr/>
        </p:nvPicPr>
        <p:blipFill>
          <a:blip r:embed="rId3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6558788" y="2233677"/>
            <a:ext cx="391159" cy="4124959"/>
          </a:xfrm>
          <a:prstGeom prst="rect">
            <a:avLst/>
          </a:prstGeom>
          <a:noFill/>
          <a:extLst/>
        </p:spPr>
      </p:pic>
      <p:sp>
        <p:nvSpPr>
          <p:cNvPr id="339" name="Freeform 339"/>
          <p:cNvSpPr/>
          <p:nvPr/>
        </p:nvSpPr>
        <p:spPr>
          <a:xfrm rot="0" flipH="0" flipV="0">
            <a:off x="6617205" y="2270650"/>
            <a:ext cx="273299" cy="4005262"/>
          </a:xfrm>
          <a:custGeom>
            <a:pathLst>
              <a:path w="273299" h="4005262">
                <a:moveTo>
                  <a:pt x="0" y="0"/>
                </a:moveTo>
                <a:lnTo>
                  <a:pt x="273299" y="0"/>
                </a:lnTo>
                <a:lnTo>
                  <a:pt x="273299" y="4005262"/>
                </a:lnTo>
                <a:lnTo>
                  <a:pt x="0" y="4005262"/>
                </a:lnTo>
                <a:close/>
                <a:moveTo>
                  <a:pt x="-2029855" y="4587350"/>
                </a:moveTo>
              </a:path>
            </a:pathLst>
          </a:custGeom>
          <a:solidFill>
            <a:srgbClr val="2E75B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" name="Freeform 340"/>
          <p:cNvSpPr/>
          <p:nvPr/>
        </p:nvSpPr>
        <p:spPr>
          <a:xfrm rot="0" flipH="0" flipV="1">
            <a:off x="6617205" y="2270650"/>
            <a:ext cx="273300" cy="4005263"/>
          </a:xfrm>
          <a:custGeom>
            <a:pathLst>
              <a:path w="273300" h="4005263">
                <a:moveTo>
                  <a:pt x="0" y="4005263"/>
                </a:moveTo>
                <a:lnTo>
                  <a:pt x="273300" y="4005263"/>
                </a:lnTo>
                <a:lnTo>
                  <a:pt x="273300" y="0"/>
                </a:lnTo>
                <a:lnTo>
                  <a:pt x="0" y="0"/>
                </a:lnTo>
                <a:close/>
                <a:moveTo>
                  <a:pt x="0" y="4005263"/>
                </a:moveTo>
              </a:path>
            </a:pathLst>
          </a:custGeom>
          <a:noFill/>
          <a:ln w="9525" cap="flat" cmpd="sng">
            <a:solidFill>
              <a:srgbClr val="46AAC5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1" name="Picture 292"/>
          <p:cNvPicPr>
            <a:picLocks noChangeAspect="0" noChangeArrowheads="1"/>
          </p:cNvPicPr>
          <p:nvPr/>
        </p:nvPicPr>
        <p:blipFill>
          <a:blip r:embed="rId3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016363" y="1683085"/>
            <a:ext cx="857256" cy="902774"/>
          </a:xfrm>
          <a:prstGeom prst="rect">
            <a:avLst/>
          </a:prstGeom>
          <a:noFill/>
          <a:extLst/>
        </p:spPr>
      </p:pic>
      <p:pic>
        <p:nvPicPr>
          <p:cNvPr id="342" name="Picture 293"/>
          <p:cNvPicPr>
            <a:picLocks noChangeAspect="0" noChangeArrowheads="1"/>
          </p:cNvPicPr>
          <p:nvPr/>
        </p:nvPicPr>
        <p:blipFill>
          <a:blip r:embed="rId3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4325111" y="1837945"/>
            <a:ext cx="188976" cy="243840"/>
          </a:xfrm>
          <a:prstGeom prst="rect">
            <a:avLst/>
          </a:prstGeom>
          <a:noFill/>
          <a:extLst/>
        </p:spPr>
      </p:pic>
      <p:pic>
        <p:nvPicPr>
          <p:cNvPr id="343" name="Picture 292"/>
          <p:cNvPicPr>
            <a:picLocks noChangeAspect="0" noChangeArrowheads="1"/>
          </p:cNvPicPr>
          <p:nvPr/>
        </p:nvPicPr>
        <p:blipFill>
          <a:blip r:embed="rId3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012609" y="1671468"/>
            <a:ext cx="857256" cy="902774"/>
          </a:xfrm>
          <a:prstGeom prst="rect">
            <a:avLst/>
          </a:prstGeom>
          <a:noFill/>
          <a:extLst/>
        </p:spPr>
      </p:pic>
      <p:pic>
        <p:nvPicPr>
          <p:cNvPr id="344" name="Picture 295"/>
          <p:cNvPicPr>
            <a:picLocks noChangeAspect="0" noChangeArrowheads="1"/>
          </p:cNvPicPr>
          <p:nvPr/>
        </p:nvPicPr>
        <p:blipFill>
          <a:blip r:embed="rId3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 flipH="0" flipV="0">
            <a:off x="7336535" y="1844041"/>
            <a:ext cx="164592" cy="237743"/>
          </a:xfrm>
          <a:prstGeom prst="rect">
            <a:avLst/>
          </a:prstGeom>
          <a:noFill/>
          <a:extLst/>
        </p:spPr>
      </p:pic>
      <p:sp>
        <p:nvSpPr>
          <p:cNvPr id="345" name="Rectangle 345"/>
          <p:cNvSpPr/>
          <p:nvPr/>
        </p:nvSpPr>
        <p:spPr>
          <a:xfrm rot="0" flipH="0" flipV="0">
            <a:off x="597673" y="870205"/>
            <a:ext cx="5874104" cy="6554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399" baseline="0" b="1" i="0" dirty="0" spc="0">
                <a:solidFill>
                  <a:srgbClr val="000000"/>
                </a:solidFill>
                <a:latin typeface="Arial" pitchFamily="0" charset="1"/>
              </a:rPr>
              <a:t>Încheierea conexiunii</a:t>
            </a:r>
          </a:p>
        </p:txBody>
      </p:sp>
      <p:sp>
        <p:nvSpPr>
          <p:cNvPr id="346" name="Rectangle 346"/>
          <p:cNvSpPr/>
          <p:nvPr/>
        </p:nvSpPr>
        <p:spPr>
          <a:xfrm rot="0" flipH="0" flipV="0">
            <a:off x="597673" y="6444997"/>
            <a:ext cx="11047895" cy="178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10953864" algn="l"/>
                <a:tab pos="10953864" algn="l"/>
              </a:tabLst>
            </a:pPr>
            <a:r>
              <a:rPr lang="en-US" sz="1200" baseline="0" b="0" i="0" dirty="0" spc="0">
                <a:solidFill>
                  <a:srgbClr val="898989"/>
                </a:solidFill>
                <a:latin typeface="Arial" pitchFamily="0" charset="1"/>
              </a:rPr>
              <a:t>11/8/23	9	</a:t>
            </a:r>
          </a:p>
        </p:txBody>
      </p:sp>
      <p:sp>
        <p:nvSpPr>
          <p:cNvPr id="347" name="Rectangle 347"/>
          <p:cNvSpPr/>
          <p:nvPr/>
        </p:nvSpPr>
        <p:spPr>
          <a:xfrm rot="0" flipH="0" flipV="0">
            <a:off x="3847477" y="3125623"/>
            <a:ext cx="637225" cy="2170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99" baseline="0" b="0" i="0" dirty="0" spc="0">
                <a:solidFill>
                  <a:srgbClr val="000000"/>
                </a:solidFill>
                <a:latin typeface="Calibri" pitchFamily="0" charset="1"/>
              </a:rPr>
              <a:t>Send FIN</a:t>
            </a:r>
          </a:p>
        </p:txBody>
      </p:sp>
      <p:sp>
        <p:nvSpPr>
          <p:cNvPr id="348" name="Rectangle 348"/>
          <p:cNvSpPr/>
          <p:nvPr/>
        </p:nvSpPr>
        <p:spPr>
          <a:xfrm rot="0" flipH="0" flipV="0">
            <a:off x="3656403" y="5500015"/>
            <a:ext cx="686450" cy="2170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99" baseline="0" b="0" i="0" dirty="0" spc="0">
                <a:solidFill>
                  <a:srgbClr val="000000"/>
                </a:solidFill>
                <a:latin typeface="Calibri" pitchFamily="0" charset="1"/>
              </a:rPr>
              <a:t>Send ACK</a:t>
            </a:r>
          </a:p>
        </p:txBody>
      </p:sp>
      <p:sp>
        <p:nvSpPr>
          <p:cNvPr id="349" name="Rectangle 349"/>
          <p:cNvSpPr/>
          <p:nvPr/>
        </p:nvSpPr>
        <p:spPr>
          <a:xfrm rot="0" flipH="0" flipV="0">
            <a:off x="7497056" y="3220111"/>
            <a:ext cx="835598" cy="2170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99" baseline="0" b="0" i="0" dirty="0" spc="0">
                <a:solidFill>
                  <a:srgbClr val="000000"/>
                </a:solidFill>
                <a:latin typeface="Calibri" pitchFamily="0" charset="1"/>
              </a:rPr>
              <a:t>Receive FIN</a:t>
            </a:r>
          </a:p>
        </p:txBody>
      </p:sp>
      <p:sp>
        <p:nvSpPr>
          <p:cNvPr id="350" name="Rectangle 350"/>
          <p:cNvSpPr/>
          <p:nvPr/>
        </p:nvSpPr>
        <p:spPr>
          <a:xfrm rot="0" flipH="0" flipV="0">
            <a:off x="7604573" y="4058311"/>
            <a:ext cx="686475" cy="4304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99" baseline="0" b="0" i="0" dirty="0" spc="0">
                <a:solidFill>
                  <a:srgbClr val="000000"/>
                </a:solidFill>
                <a:latin typeface="Calibri" pitchFamily="0" charset="1"/>
              </a:rPr>
              <a:t>Send ACK</a:t>
            </a:r>
          </a:p>
          <a:p>
            <a:pPr marL="24701">
              <a:lnSpc>
                <a:spcPts val="1679"/>
              </a:lnSpc>
            </a:pPr>
            <a:r>
              <a:rPr lang="en-US" sz="1399" baseline="0" b="0" i="0" dirty="0" spc="0">
                <a:solidFill>
                  <a:srgbClr val="000000"/>
                </a:solidFill>
                <a:latin typeface="Calibri" pitchFamily="0" charset="1"/>
              </a:rPr>
              <a:t>Sen</a:t>
            </a:r>
            <a:r>
              <a:rPr lang="en-US" sz="1399" baseline="0" b="0" i="0" dirty="0" spc="314">
                <a:solidFill>
                  <a:srgbClr val="000000"/>
                </a:solidFill>
                <a:latin typeface="Calibri" pitchFamily="0" charset="1"/>
              </a:rPr>
              <a:t>d</a:t>
            </a:r>
            <a:r>
              <a:rPr lang="en-US" sz="1399" baseline="0" b="0" i="0" dirty="0" spc="0">
                <a:solidFill>
                  <a:srgbClr val="000000"/>
                </a:solidFill>
                <a:latin typeface="Calibri" pitchFamily="0" charset="1"/>
              </a:rPr>
              <a:t>FIN</a:t>
            </a:r>
          </a:p>
        </p:txBody>
      </p:sp>
      <p:sp>
        <p:nvSpPr>
          <p:cNvPr id="351" name="Rectangle 351"/>
          <p:cNvSpPr/>
          <p:nvPr/>
        </p:nvSpPr>
        <p:spPr>
          <a:xfrm rot="0" flipH="0" flipV="0">
            <a:off x="7437101" y="5530495"/>
            <a:ext cx="884849" cy="2170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99" baseline="0" b="0" i="0" dirty="0" spc="0">
                <a:solidFill>
                  <a:srgbClr val="000000"/>
                </a:solidFill>
                <a:latin typeface="Calibri" pitchFamily="0" charset="1"/>
              </a:rPr>
              <a:t>Receiv</a:t>
            </a:r>
            <a:r>
              <a:rPr lang="en-US" sz="1399" baseline="0" b="0" i="0" dirty="0" spc="313">
                <a:solidFill>
                  <a:srgbClr val="000000"/>
                </a:solidFill>
                <a:latin typeface="Calibri" pitchFamily="0" charset="1"/>
              </a:rPr>
              <a:t>e</a:t>
            </a:r>
            <a:r>
              <a:rPr lang="en-US" sz="1399" baseline="0" b="0" i="0" dirty="0" spc="0">
                <a:solidFill>
                  <a:srgbClr val="000000"/>
                </a:solidFill>
                <a:latin typeface="Calibri" pitchFamily="0" charset="1"/>
              </a:rPr>
              <a:t>ACK</a:t>
            </a:r>
          </a:p>
        </p:txBody>
      </p:sp>
      <p:sp>
        <p:nvSpPr>
          <p:cNvPr id="352" name="Rectangle 352"/>
          <p:cNvSpPr/>
          <p:nvPr/>
        </p:nvSpPr>
        <p:spPr>
          <a:xfrm rot="0" flipH="0" flipV="0">
            <a:off x="3548435" y="4344823"/>
            <a:ext cx="884849" cy="4335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99" baseline="0" b="0" i="0" dirty="0" spc="0">
                <a:solidFill>
                  <a:srgbClr val="000000"/>
                </a:solidFill>
                <a:latin typeface="Calibri" pitchFamily="0" charset="1"/>
              </a:rPr>
              <a:t>Receive ACK</a:t>
            </a:r>
          </a:p>
          <a:p>
            <a:pPr marL="24765">
              <a:lnSpc>
                <a:spcPts val="1704"/>
              </a:lnSpc>
            </a:pPr>
            <a:r>
              <a:rPr lang="en-US" sz="1399" baseline="0" b="0" i="0" dirty="0" spc="0">
                <a:solidFill>
                  <a:srgbClr val="000000"/>
                </a:solidFill>
                <a:latin typeface="Calibri" pitchFamily="0" charset="1"/>
              </a:rPr>
              <a:t>Receiv</a:t>
            </a:r>
            <a:r>
              <a:rPr lang="en-US" sz="1399" baseline="0" b="0" i="0" dirty="0" spc="313">
                <a:solidFill>
                  <a:srgbClr val="000000"/>
                </a:solidFill>
                <a:latin typeface="Calibri" pitchFamily="0" charset="1"/>
              </a:rPr>
              <a:t>e</a:t>
            </a:r>
            <a:r>
              <a:rPr lang="en-US" sz="1399" baseline="0" b="0" i="0" dirty="0" spc="0">
                <a:solidFill>
                  <a:srgbClr val="000000"/>
                </a:solidFill>
                <a:latin typeface="Calibri" pitchFamily="0" charset="1"/>
              </a:rPr>
              <a:t>FIN</a:t>
            </a:r>
          </a:p>
        </p:txBody>
      </p:sp>
    </p:spTree>
  </p:cSld>
  <p:clrMapOvr>
    <a:masterClrMapping/>
  </p:clrMapOvr>
</p:sld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Application>Microsoft Office PowerPoint</Application>
  <PresentationFormat>Custom</PresentationFormat>
  <Slides>58</Slides>
  <Notes>0</Notes>
  <HiddenSlides>0</HiddenSlides>
  <ScaleCrop>false</ScaleCrop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</cp:coreProperties>
</file>