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8"/>
  </p:notesMasterIdLst>
  <p:sldIdLst>
    <p:sldId id="275" r:id="rId2"/>
    <p:sldId id="288" r:id="rId3"/>
    <p:sldId id="280" r:id="rId4"/>
    <p:sldId id="279" r:id="rId5"/>
    <p:sldId id="278" r:id="rId6"/>
    <p:sldId id="277" r:id="rId7"/>
    <p:sldId id="276" r:id="rId8"/>
    <p:sldId id="281" r:id="rId9"/>
    <p:sldId id="359" r:id="rId10"/>
    <p:sldId id="360" r:id="rId11"/>
    <p:sldId id="361" r:id="rId12"/>
    <p:sldId id="362" r:id="rId13"/>
    <p:sldId id="363" r:id="rId14"/>
    <p:sldId id="364" r:id="rId15"/>
    <p:sldId id="365" r:id="rId16"/>
    <p:sldId id="374" r:id="rId17"/>
    <p:sldId id="376" r:id="rId18"/>
    <p:sldId id="377" r:id="rId19"/>
    <p:sldId id="378" r:id="rId20"/>
    <p:sldId id="390" r:id="rId21"/>
    <p:sldId id="391" r:id="rId22"/>
    <p:sldId id="392" r:id="rId23"/>
    <p:sldId id="394" r:id="rId24"/>
    <p:sldId id="395" r:id="rId25"/>
    <p:sldId id="396" r:id="rId26"/>
    <p:sldId id="398" r:id="rId27"/>
    <p:sldId id="570" r:id="rId28"/>
    <p:sldId id="284" r:id="rId29"/>
    <p:sldId id="289" r:id="rId30"/>
    <p:sldId id="290" r:id="rId31"/>
    <p:sldId id="305" r:id="rId32"/>
    <p:sldId id="306" r:id="rId33"/>
    <p:sldId id="310" r:id="rId34"/>
    <p:sldId id="312" r:id="rId35"/>
    <p:sldId id="313" r:id="rId36"/>
    <p:sldId id="328" r:id="rId37"/>
    <p:sldId id="329" r:id="rId38"/>
    <p:sldId id="333" r:id="rId39"/>
    <p:sldId id="334" r:id="rId40"/>
    <p:sldId id="283" r:id="rId41"/>
    <p:sldId id="282" r:id="rId42"/>
    <p:sldId id="412" r:id="rId43"/>
    <p:sldId id="413" r:id="rId44"/>
    <p:sldId id="414" r:id="rId45"/>
    <p:sldId id="415" r:id="rId46"/>
    <p:sldId id="416" r:id="rId47"/>
    <p:sldId id="417" r:id="rId48"/>
    <p:sldId id="425" r:id="rId49"/>
    <p:sldId id="426" r:id="rId50"/>
    <p:sldId id="427" r:id="rId51"/>
    <p:sldId id="439" r:id="rId52"/>
    <p:sldId id="440" r:id="rId53"/>
    <p:sldId id="441" r:id="rId54"/>
    <p:sldId id="287" r:id="rId55"/>
    <p:sldId id="453" r:id="rId56"/>
    <p:sldId id="454" r:id="rId57"/>
    <p:sldId id="455" r:id="rId58"/>
    <p:sldId id="457" r:id="rId59"/>
    <p:sldId id="497" r:id="rId60"/>
    <p:sldId id="498" r:id="rId61"/>
    <p:sldId id="499" r:id="rId62"/>
    <p:sldId id="500" r:id="rId63"/>
    <p:sldId id="503" r:id="rId64"/>
    <p:sldId id="504" r:id="rId65"/>
    <p:sldId id="505" r:id="rId66"/>
    <p:sldId id="508" r:id="rId67"/>
    <p:sldId id="509" r:id="rId68"/>
    <p:sldId id="512" r:id="rId69"/>
    <p:sldId id="513" r:id="rId70"/>
    <p:sldId id="514" r:id="rId71"/>
    <p:sldId id="523" r:id="rId72"/>
    <p:sldId id="524" r:id="rId73"/>
    <p:sldId id="531" r:id="rId74"/>
    <p:sldId id="532" r:id="rId75"/>
    <p:sldId id="534" r:id="rId76"/>
    <p:sldId id="546" r:id="rId77"/>
    <p:sldId id="549" r:id="rId78"/>
    <p:sldId id="550" r:id="rId79"/>
    <p:sldId id="551" r:id="rId80"/>
    <p:sldId id="558" r:id="rId81"/>
    <p:sldId id="559" r:id="rId82"/>
    <p:sldId id="560" r:id="rId83"/>
    <p:sldId id="571" r:id="rId84"/>
    <p:sldId id="291" r:id="rId85"/>
    <p:sldId id="292" r:id="rId86"/>
    <p:sldId id="274"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74" autoAdjust="0"/>
  </p:normalViewPr>
  <p:slideViewPr>
    <p:cSldViewPr snapToGrid="0">
      <p:cViewPr varScale="1">
        <p:scale>
          <a:sx n="83" d="100"/>
          <a:sy n="83" d="100"/>
        </p:scale>
        <p:origin x="41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0A063-46AD-4989-A5A5-ACCA99EA6957}" type="datetimeFigureOut">
              <a:rPr lang="ru-RU" smtClean="0"/>
              <a:t>24.11.2023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6B3EA-9B67-4E65-A3B2-ED0FA71CD7BE}" type="slidenum">
              <a:rPr lang="ru-RU" smtClean="0"/>
              <a:t>‹#›</a:t>
            </a:fld>
            <a:endParaRPr lang="ru-RU"/>
          </a:p>
        </p:txBody>
      </p:sp>
    </p:spTree>
    <p:extLst>
      <p:ext uri="{BB962C8B-B14F-4D97-AF65-F5344CB8AC3E}">
        <p14:creationId xmlns:p14="http://schemas.microsoft.com/office/powerpoint/2010/main" val="64662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o-RO" dirty="0"/>
          </a:p>
        </p:txBody>
      </p:sp>
      <p:sp>
        <p:nvSpPr>
          <p:cNvPr id="4" name="Номер слайда 3"/>
          <p:cNvSpPr>
            <a:spLocks noGrp="1"/>
          </p:cNvSpPr>
          <p:nvPr>
            <p:ph type="sldNum" sz="quarter" idx="10"/>
          </p:nvPr>
        </p:nvSpPr>
        <p:spPr/>
        <p:txBody>
          <a:bodyPr/>
          <a:lstStyle/>
          <a:p>
            <a:fld id="{C72D3112-3F53-4370-9359-E675C8EACFEB}" type="slidenum">
              <a:rPr lang="ro-RO" smtClean="0"/>
              <a:t>42</a:t>
            </a:fld>
            <a:endParaRPr lang="ro-RO"/>
          </a:p>
        </p:txBody>
      </p:sp>
    </p:spTree>
    <p:extLst>
      <p:ext uri="{BB962C8B-B14F-4D97-AF65-F5344CB8AC3E}">
        <p14:creationId xmlns:p14="http://schemas.microsoft.com/office/powerpoint/2010/main" val="166117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o-RO" dirty="0"/>
          </a:p>
        </p:txBody>
      </p:sp>
      <p:sp>
        <p:nvSpPr>
          <p:cNvPr id="4" name="Номер слайда 3"/>
          <p:cNvSpPr>
            <a:spLocks noGrp="1"/>
          </p:cNvSpPr>
          <p:nvPr>
            <p:ph type="sldNum" sz="quarter" idx="10"/>
          </p:nvPr>
        </p:nvSpPr>
        <p:spPr/>
        <p:txBody>
          <a:bodyPr/>
          <a:lstStyle/>
          <a:p>
            <a:fld id="{C72D3112-3F53-4370-9359-E675C8EACFEB}" type="slidenum">
              <a:rPr lang="ro-RO" smtClean="0"/>
              <a:t>66</a:t>
            </a:fld>
            <a:endParaRPr lang="ro-RO"/>
          </a:p>
        </p:txBody>
      </p:sp>
    </p:spTree>
    <p:extLst>
      <p:ext uri="{BB962C8B-B14F-4D97-AF65-F5344CB8AC3E}">
        <p14:creationId xmlns:p14="http://schemas.microsoft.com/office/powerpoint/2010/main" val="166117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9707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01757-E667-4613-BE4B-3E73638EF006}"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71866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4267413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3361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3167933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28199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50327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3478658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233718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15058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72696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E01757-E667-4613-BE4B-3E73638EF006}"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174955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E01757-E667-4613-BE4B-3E73638EF006}"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224696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325029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69519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BE01757-E667-4613-BE4B-3E73638EF006}" type="datetimeFigureOut">
              <a:rPr lang="en-US" smtClean="0"/>
              <a:t>11/24/2023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338090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01757-E667-4613-BE4B-3E73638EF006}"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5DF09-7617-4F07-81D5-1F0152CAB3C7}" type="slidenum">
              <a:rPr lang="en-US" smtClean="0"/>
              <a:t>‹#›</a:t>
            </a:fld>
            <a:endParaRPr lang="en-US"/>
          </a:p>
        </p:txBody>
      </p:sp>
    </p:spTree>
    <p:extLst>
      <p:ext uri="{BB962C8B-B14F-4D97-AF65-F5344CB8AC3E}">
        <p14:creationId xmlns:p14="http://schemas.microsoft.com/office/powerpoint/2010/main" val="417013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E01757-E667-4613-BE4B-3E73638EF006}" type="datetimeFigureOut">
              <a:rPr lang="en-US" smtClean="0"/>
              <a:t>11/24/2023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A5DF09-7617-4F07-81D5-1F0152CAB3C7}" type="slidenum">
              <a:rPr lang="en-US" smtClean="0"/>
              <a:t>‹#›</a:t>
            </a:fld>
            <a:endParaRPr lang="en-US"/>
          </a:p>
        </p:txBody>
      </p:sp>
    </p:spTree>
    <p:extLst>
      <p:ext uri="{BB962C8B-B14F-4D97-AF65-F5344CB8AC3E}">
        <p14:creationId xmlns:p14="http://schemas.microsoft.com/office/powerpoint/2010/main" val="393391312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gif"/><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993" y="452718"/>
            <a:ext cx="11061207" cy="866416"/>
          </a:xfrm>
        </p:spPr>
        <p:txBody>
          <a:bodyPr/>
          <a:lstStyle/>
          <a:p>
            <a:pPr algn="ctr"/>
            <a:r>
              <a:rPr lang="ro-RO" sz="4800" b="1">
                <a:latin typeface="Times New Roman" panose="02020603050405020304" pitchFamily="18" charset="0"/>
                <a:cs typeface="Times New Roman" panose="02020603050405020304" pitchFamily="18" charset="0"/>
              </a:rPr>
              <a:t>	</a:t>
            </a:r>
            <a:r>
              <a:rPr lang="ro-RO" sz="3600" b="1">
                <a:latin typeface="Times New Roman" panose="02020603050405020304" pitchFamily="18" charset="0"/>
                <a:cs typeface="Times New Roman" panose="02020603050405020304" pitchFamily="18" charset="0"/>
              </a:rPr>
              <a:t> </a:t>
            </a:r>
            <a:r>
              <a:rPr lang="ro-RO" sz="3600" b="1" dirty="0">
                <a:latin typeface="Times New Roman" panose="02020603050405020304" pitchFamily="18" charset="0"/>
                <a:cs typeface="Times New Roman" panose="02020603050405020304" pitchFamily="18" charset="0"/>
              </a:rPr>
              <a:t>Securitatea la incendiu</a:t>
            </a: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9686" y="1274165"/>
            <a:ext cx="11467476" cy="5396458"/>
          </a:xfrm>
        </p:spPr>
        <p:txBody>
          <a:bodyPr>
            <a:normAutofit fontScale="77500" lnSpcReduction="20000"/>
          </a:bodyPr>
          <a:lstStyle/>
          <a:p>
            <a:pPr marL="0" indent="0" algn="just">
              <a:buNone/>
            </a:pPr>
            <a:endParaRPr lang="ro-RO" dirty="0"/>
          </a:p>
          <a:p>
            <a:pPr marL="0" indent="0" algn="just">
              <a:buNone/>
            </a:pPr>
            <a:r>
              <a:rPr lang="ru-RU" sz="3200" b="1" dirty="0">
                <a:latin typeface="Times New Roman" panose="02020603050405020304" pitchFamily="18" charset="0"/>
                <a:cs typeface="Times New Roman" panose="02020603050405020304" pitchFamily="18" charset="0"/>
              </a:rPr>
              <a:t>1</a:t>
            </a:r>
            <a:r>
              <a:rPr lang="ro-RO" sz="3200" b="1" dirty="0">
                <a:latin typeface="Times New Roman" panose="02020603050405020304" pitchFamily="18" charset="0"/>
                <a:cs typeface="Times New Roman" panose="02020603050405020304" pitchFamily="18" charset="0"/>
              </a:rPr>
              <a:t>. Rezistenţa la foc a elementelor de construcţii.</a:t>
            </a:r>
            <a:br>
              <a:rPr lang="ro-RO" sz="3200" b="1" dirty="0">
                <a:latin typeface="Times New Roman" panose="02020603050405020304" pitchFamily="18" charset="0"/>
                <a:cs typeface="Times New Roman" panose="02020603050405020304" pitchFamily="18" charset="0"/>
              </a:rPr>
            </a:br>
            <a:r>
              <a:rPr lang="ro-RO" sz="3200" b="1" dirty="0">
                <a:latin typeface="Times New Roman" panose="02020603050405020304" pitchFamily="18" charset="0"/>
                <a:cs typeface="Times New Roman" panose="02020603050405020304" pitchFamily="18" charset="0"/>
              </a:rPr>
              <a:t>2. Procedee de ridicare a limitei de rezistenţă la foc a elementelor de construcţii.</a:t>
            </a:r>
          </a:p>
          <a:p>
            <a:pPr marL="0" indent="0" algn="just">
              <a:buNone/>
            </a:pPr>
            <a:r>
              <a:rPr lang="ro-RO" sz="3200" b="1" dirty="0">
                <a:latin typeface="Times New Roman" panose="02020603050405020304" pitchFamily="18" charset="0"/>
                <a:cs typeface="Times New Roman" panose="02020603050405020304" pitchFamily="18" charset="0"/>
              </a:rPr>
              <a:t>3. </a:t>
            </a:r>
            <a:r>
              <a:rPr lang="x-none" sz="3200" dirty="0">
                <a:latin typeface="Times New Roman" pitchFamily="18" charset="0"/>
                <a:cs typeface="Times New Roman" pitchFamily="18" charset="0"/>
              </a:rPr>
              <a:t>Amplasarea constru</a:t>
            </a:r>
            <a:r>
              <a:rPr lang="ro-RO" sz="3200" dirty="0">
                <a:latin typeface="Times New Roman" pitchFamily="18" charset="0"/>
                <a:cs typeface="Times New Roman" pitchFamily="18" charset="0"/>
              </a:rPr>
              <a:t>c</a:t>
            </a:r>
            <a:r>
              <a:rPr lang="x-none" sz="3200" dirty="0">
                <a:latin typeface="Times New Roman" pitchFamily="18" charset="0"/>
                <a:cs typeface="Times New Roman" pitchFamily="18" charset="0"/>
              </a:rPr>
              <a:t>ților și instalațiilor</a:t>
            </a:r>
            <a:r>
              <a:rPr lang="ro-RO" sz="3200" dirty="0">
                <a:latin typeface="Times New Roman" pitchFamily="18" charset="0"/>
                <a:cs typeface="Times New Roman" pitchFamily="18" charset="0"/>
              </a:rPr>
              <a:t>.</a:t>
            </a:r>
            <a:endParaRPr lang="ro-RO" sz="3200" b="1" dirty="0">
              <a:latin typeface="Times New Roman" panose="02020603050405020304" pitchFamily="18" charset="0"/>
              <a:cs typeface="Times New Roman" panose="02020603050405020304" pitchFamily="18" charset="0"/>
            </a:endParaRPr>
          </a:p>
          <a:p>
            <a:pPr marL="0" indent="0" algn="just">
              <a:buNone/>
            </a:pPr>
            <a:r>
              <a:rPr lang="ro-RO" sz="3200" b="1" dirty="0">
                <a:latin typeface="Times New Roman" panose="02020603050405020304" pitchFamily="18" charset="0"/>
                <a:cs typeface="Times New Roman" panose="02020603050405020304" pitchFamily="18" charset="0"/>
              </a:rPr>
              <a:t>4. </a:t>
            </a:r>
            <a:r>
              <a:rPr lang="ro-RO" sz="3200" dirty="0">
                <a:latin typeface="Times New Roman" pitchFamily="18" charset="0"/>
                <a:cs typeface="Times New Roman" pitchFamily="18" charset="0"/>
              </a:rPr>
              <a:t>Protecția de explozii a construcțiilor.</a:t>
            </a:r>
            <a:endParaRPr lang="ro-RO" sz="3200" b="1" dirty="0">
              <a:latin typeface="Times New Roman" panose="02020603050405020304" pitchFamily="18" charset="0"/>
              <a:cs typeface="Times New Roman" panose="02020603050405020304" pitchFamily="18" charset="0"/>
            </a:endParaRPr>
          </a:p>
          <a:p>
            <a:pPr marL="0" indent="0" algn="just">
              <a:buNone/>
            </a:pPr>
            <a:r>
              <a:rPr lang="ro-RO" sz="3200" b="1" dirty="0">
                <a:latin typeface="Times New Roman" panose="02020603050405020304" pitchFamily="18" charset="0"/>
                <a:cs typeface="Times New Roman" panose="02020603050405020304" pitchFamily="18" charset="0"/>
              </a:rPr>
              <a:t>5. Asigurarea securitatii oamenilor în caz de incendiu.</a:t>
            </a:r>
            <a:br>
              <a:rPr lang="ro-RO" sz="3200" dirty="0">
                <a:latin typeface="Times New Roman" panose="02020603050405020304" pitchFamily="18" charset="0"/>
                <a:cs typeface="Times New Roman" panose="02020603050405020304" pitchFamily="18" charset="0"/>
              </a:rPr>
            </a:br>
            <a:r>
              <a:rPr lang="ro-RO" sz="3200" dirty="0">
                <a:latin typeface="Times New Roman" panose="02020603050405020304" pitchFamily="18" charset="0"/>
                <a:cs typeface="Times New Roman" panose="02020603050405020304" pitchFamily="18" charset="0"/>
              </a:rPr>
              <a:t>6</a:t>
            </a:r>
            <a:r>
              <a:rPr lang="ro-RO" sz="3200" b="1" dirty="0">
                <a:latin typeface="Times New Roman" panose="02020603050405020304" pitchFamily="18" charset="0"/>
                <a:cs typeface="Times New Roman" panose="02020603050405020304" pitchFamily="18" charset="0"/>
              </a:rPr>
              <a:t>. Cerinţe de securitate la incendii </a:t>
            </a:r>
            <a:r>
              <a:rPr lang="ro-RO" sz="3200" b="1" i="1" dirty="0">
                <a:latin typeface="Times New Roman" panose="02020603050405020304" pitchFamily="18" charset="0"/>
                <a:cs typeface="Times New Roman" panose="02020603050405020304" pitchFamily="18" charset="0"/>
              </a:rPr>
              <a:t>la elaborarea planului general.</a:t>
            </a:r>
          </a:p>
          <a:p>
            <a:pPr marL="0" indent="0" algn="just">
              <a:buNone/>
            </a:pPr>
            <a:r>
              <a:rPr lang="ro-RO" sz="3200" b="1" dirty="0">
                <a:latin typeface="Times New Roman" panose="02020603050405020304" pitchFamily="18" charset="0"/>
                <a:cs typeface="Times New Roman" panose="02020603050405020304" pitchFamily="18" charset="0"/>
              </a:rPr>
              <a:t>6. Arderea liberă. </a:t>
            </a:r>
          </a:p>
          <a:p>
            <a:pPr marL="0" indent="0" algn="just">
              <a:buNone/>
            </a:pPr>
            <a:r>
              <a:rPr lang="ro-RO" sz="3200" b="1" dirty="0">
                <a:latin typeface="Times New Roman" panose="02020603050405020304" pitchFamily="18" charset="0"/>
                <a:cs typeface="Times New Roman" panose="02020603050405020304" pitchFamily="18" charset="0"/>
              </a:rPr>
              <a:t>7. Parametrii informaționali ai incendiului.</a:t>
            </a:r>
          </a:p>
          <a:p>
            <a:pPr marL="0" indent="0" algn="just">
              <a:buNone/>
            </a:pPr>
            <a:r>
              <a:rPr lang="ro-RO" sz="3200" b="1" dirty="0">
                <a:latin typeface="Times New Roman" panose="02020603050405020304" pitchFamily="18" charset="0"/>
                <a:cs typeface="Times New Roman" panose="02020603050405020304" pitchFamily="18" charset="0"/>
              </a:rPr>
              <a:t>8. Timpii utilizați în domeniul SI.</a:t>
            </a:r>
          </a:p>
          <a:p>
            <a:pPr marL="0" indent="0" algn="just">
              <a:buNone/>
            </a:pPr>
            <a:r>
              <a:rPr lang="ro-RO" sz="3200" b="1" dirty="0">
                <a:latin typeface="Times New Roman" panose="02020603050405020304" pitchFamily="18" charset="0"/>
                <a:cs typeface="Times New Roman" panose="02020603050405020304" pitchFamily="18" charset="0"/>
              </a:rPr>
              <a:t>9. Sisteme de detecție și alarmare la incendiu.</a:t>
            </a:r>
          </a:p>
          <a:p>
            <a:pPr marL="0" indent="0" algn="just">
              <a:buNone/>
            </a:pPr>
            <a:r>
              <a:rPr lang="ro-RO" sz="3200" b="1" dirty="0">
                <a:latin typeface="Times New Roman" panose="02020603050405020304" pitchFamily="18" charset="0"/>
                <a:cs typeface="Times New Roman" panose="02020603050405020304" pitchFamily="18" charset="0"/>
              </a:rPr>
              <a:t>10. Declanșatoare manuale. </a:t>
            </a:r>
          </a:p>
          <a:p>
            <a:pPr marL="0" indent="0" algn="just">
              <a:buNone/>
            </a:pPr>
            <a:r>
              <a:rPr lang="ro-RO" sz="3200" b="1" dirty="0">
                <a:latin typeface="Times New Roman" panose="02020603050405020304" pitchFamily="18" charset="0"/>
                <a:cs typeface="Times New Roman" panose="02020603050405020304" pitchFamily="18" charset="0"/>
              </a:rPr>
              <a:t>11.Mijloace si sisteme de protectie contra incendiilor.</a:t>
            </a:r>
            <a:endParaRPr lang="ro-RO"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24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227021" cy="1400530"/>
          </a:xfrm>
        </p:spPr>
        <p:txBody>
          <a:bodyPr/>
          <a:lstStyle/>
          <a:p>
            <a:pPr algn="ctr"/>
            <a:r>
              <a:rPr lang="x-none" dirty="0"/>
              <a:t>Compartimentarea de incendiu</a:t>
            </a:r>
            <a:endParaRPr lang="en-US" dirty="0"/>
          </a:p>
        </p:txBody>
      </p:sp>
      <p:sp>
        <p:nvSpPr>
          <p:cNvPr id="3" name="Content Placeholder 2"/>
          <p:cNvSpPr>
            <a:spLocks noGrp="1"/>
          </p:cNvSpPr>
          <p:nvPr>
            <p:ph idx="1"/>
          </p:nvPr>
        </p:nvSpPr>
        <p:spPr>
          <a:xfrm>
            <a:off x="251460" y="1533378"/>
            <a:ext cx="11649808" cy="4909625"/>
          </a:xfrm>
        </p:spPr>
        <p:txBody>
          <a:bodyPr>
            <a:normAutofit/>
          </a:bodyPr>
          <a:lstStyle/>
          <a:p>
            <a:pPr marL="0" indent="0" algn="just">
              <a:buNone/>
            </a:pPr>
            <a:r>
              <a:rPr lang="x-none" sz="2800" dirty="0">
                <a:latin typeface="Times New Roman" panose="02020603050405020304" pitchFamily="18" charset="0"/>
                <a:cs typeface="Times New Roman" panose="02020603050405020304" pitchFamily="18" charset="0"/>
              </a:rPr>
              <a:t>     </a:t>
            </a:r>
            <a:r>
              <a:rPr lang="ro-RO" sz="2800" b="1" i="1" dirty="0">
                <a:solidFill>
                  <a:srgbClr val="FF0000"/>
                </a:solidFill>
                <a:latin typeface="Times New Roman" panose="02020603050405020304" pitchFamily="18" charset="0"/>
                <a:cs typeface="Times New Roman" panose="02020603050405020304" pitchFamily="18" charset="0"/>
              </a:rPr>
              <a:t>CI</a:t>
            </a:r>
            <a:r>
              <a:rPr lang="ro-RO" sz="2800" dirty="0">
                <a:latin typeface="Times New Roman" panose="02020603050405020304" pitchFamily="18" charset="0"/>
                <a:cs typeface="Times New Roman" panose="02020603050405020304" pitchFamily="18" charset="0"/>
              </a:rPr>
              <a:t> - </a:t>
            </a:r>
            <a:r>
              <a:rPr lang="x-none" sz="2800" dirty="0">
                <a:latin typeface="Times New Roman" panose="02020603050405020304" pitchFamily="18" charset="0"/>
                <a:cs typeface="Times New Roman" panose="02020603050405020304" pitchFamily="18" charset="0"/>
              </a:rPr>
              <a:t>sectorizarea construcților în poțiuni volumetrice determinate în funcție </a:t>
            </a:r>
            <a:r>
              <a:rPr lang="ro-RO" sz="2800" b="1" i="1" dirty="0">
                <a:solidFill>
                  <a:srgbClr val="FF0000"/>
                </a:solidFill>
                <a:latin typeface="Times New Roman" panose="02020603050405020304" pitchFamily="18" charset="0"/>
                <a:cs typeface="Times New Roman" panose="02020603050405020304" pitchFamily="18" charset="0"/>
              </a:rPr>
              <a:t>clasa de funcționalitae</a:t>
            </a:r>
            <a:r>
              <a:rPr lang="x-none" sz="2800" b="1" i="1" dirty="0">
                <a:solidFill>
                  <a:srgbClr val="FF0000"/>
                </a:solidFill>
                <a:latin typeface="Times New Roman" panose="02020603050405020304" pitchFamily="18" charset="0"/>
                <a:cs typeface="Times New Roman" panose="02020603050405020304" pitchFamily="18" charset="0"/>
              </a:rPr>
              <a:t>,</a:t>
            </a:r>
            <a:r>
              <a:rPr lang="ro-RO" sz="2800" b="1" i="1" dirty="0">
                <a:solidFill>
                  <a:srgbClr val="FF0000"/>
                </a:solidFill>
                <a:latin typeface="Times New Roman" panose="02020603050405020304" pitchFamily="18" charset="0"/>
                <a:cs typeface="Times New Roman" panose="02020603050405020304" pitchFamily="18" charset="0"/>
              </a:rPr>
              <a:t> </a:t>
            </a:r>
            <a:r>
              <a:rPr lang="x-none" sz="2800" b="1" i="1" dirty="0">
                <a:solidFill>
                  <a:srgbClr val="FF0000"/>
                </a:solidFill>
                <a:latin typeface="Times New Roman" panose="02020603050405020304" pitchFamily="18" charset="0"/>
                <a:cs typeface="Times New Roman" panose="02020603050405020304" pitchFamily="18" charset="0"/>
              </a:rPr>
              <a:t>gradul de RF și numărul de niveluri</a:t>
            </a:r>
            <a:r>
              <a:rPr lang="ro-RO" sz="2800" dirty="0">
                <a:latin typeface="Times New Roman" panose="02020603050405020304" pitchFamily="18" charset="0"/>
                <a:cs typeface="Times New Roman" panose="02020603050405020304" pitchFamily="18" charset="0"/>
              </a:rPr>
              <a:t>.</a:t>
            </a:r>
            <a:r>
              <a:rPr lang="x-none" sz="2800" dirty="0">
                <a:latin typeface="Times New Roman" panose="02020603050405020304" pitchFamily="18" charset="0"/>
                <a:cs typeface="Times New Roman" panose="02020603050405020304" pitchFamily="18" charset="0"/>
              </a:rPr>
              <a:t> </a:t>
            </a:r>
          </a:p>
          <a:p>
            <a:pPr marL="0" indent="0" algn="just">
              <a:buNone/>
            </a:pPr>
            <a:r>
              <a:rPr lang="x-none" sz="2800" dirty="0">
                <a:latin typeface="Times New Roman" panose="02020603050405020304" pitchFamily="18" charset="0"/>
                <a:cs typeface="Times New Roman" panose="02020603050405020304" pitchFamily="18" charset="0"/>
              </a:rPr>
              <a:t>    Delimitarea </a:t>
            </a:r>
            <a:r>
              <a:rPr lang="ro-RO" sz="2800" b="1" i="1" dirty="0">
                <a:solidFill>
                  <a:srgbClr val="FF0000"/>
                </a:solidFill>
                <a:latin typeface="Times New Roman" panose="02020603050405020304" pitchFamily="18" charset="0"/>
                <a:cs typeface="Times New Roman" panose="02020603050405020304" pitchFamily="18" charset="0"/>
              </a:rPr>
              <a:t>CI</a:t>
            </a:r>
            <a:r>
              <a:rPr lang="x-none" sz="2800" dirty="0">
                <a:latin typeface="Times New Roman" panose="02020603050405020304" pitchFamily="18" charset="0"/>
                <a:cs typeface="Times New Roman" panose="02020603050405020304" pitchFamily="18" charset="0"/>
              </a:rPr>
              <a:t> față de a</a:t>
            </a:r>
            <a:r>
              <a:rPr lang="ro-RO" sz="2800" dirty="0">
                <a:latin typeface="Times New Roman" panose="02020603050405020304" pitchFamily="18" charset="0"/>
                <a:cs typeface="Times New Roman" panose="02020603050405020304" pitchFamily="18" charset="0"/>
              </a:rPr>
              <a:t>ceste </a:t>
            </a:r>
            <a:r>
              <a:rPr lang="x-none" sz="2800" dirty="0">
                <a:latin typeface="Times New Roman" panose="02020603050405020304" pitchFamily="18" charset="0"/>
                <a:cs typeface="Times New Roman" panose="02020603050405020304" pitchFamily="18" charset="0"/>
              </a:rPr>
              <a:t> construcții se realizează prin:</a:t>
            </a:r>
          </a:p>
          <a:p>
            <a:pPr marL="0" indent="0">
              <a:buNone/>
            </a:pP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pereți antifoc</a:t>
            </a:r>
            <a:r>
              <a:rPr lang="ro-RO" sz="3200" dirty="0">
                <a:latin typeface="Times New Roman" panose="02020603050405020304" pitchFamily="18" charset="0"/>
                <a:cs typeface="Times New Roman" panose="02020603050405020304" pitchFamily="18" charset="0"/>
              </a:rPr>
              <a:t> (PAF);</a:t>
            </a:r>
            <a:endParaRPr lang="x-none" sz="3200" dirty="0">
              <a:latin typeface="Times New Roman" panose="02020603050405020304" pitchFamily="18" charset="0"/>
              <a:cs typeface="Times New Roman" panose="02020603050405020304" pitchFamily="18" charset="0"/>
            </a:endParaRPr>
          </a:p>
          <a:p>
            <a:pPr marL="0" indent="0">
              <a:buNone/>
            </a:pP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pereți rezistenți la foc</a:t>
            </a:r>
            <a:r>
              <a:rPr lang="ro-RO" sz="3200" dirty="0">
                <a:latin typeface="Times New Roman" panose="02020603050405020304" pitchFamily="18" charset="0"/>
                <a:cs typeface="Times New Roman" panose="02020603050405020304" pitchFamily="18" charset="0"/>
              </a:rPr>
              <a:t> (PRF);</a:t>
            </a:r>
            <a:endParaRPr lang="x-none" sz="3200" dirty="0">
              <a:latin typeface="Times New Roman" panose="02020603050405020304" pitchFamily="18" charset="0"/>
              <a:cs typeface="Times New Roman" panose="02020603050405020304" pitchFamily="18" charset="0"/>
            </a:endParaRPr>
          </a:p>
          <a:p>
            <a:pPr marL="0" indent="0">
              <a:buNone/>
            </a:pP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pereți rezistenți la</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explozie</a:t>
            </a:r>
            <a:r>
              <a:rPr lang="ro-RO" sz="3200" dirty="0">
                <a:latin typeface="Times New Roman" panose="02020603050405020304" pitchFamily="18" charset="0"/>
                <a:cs typeface="Times New Roman" panose="02020603050405020304" pitchFamily="18" charset="0"/>
              </a:rPr>
              <a:t> (PRE);</a:t>
            </a:r>
            <a:endParaRPr lang="x-none" sz="3200" dirty="0">
              <a:latin typeface="Times New Roman" panose="02020603050405020304" pitchFamily="18" charset="0"/>
              <a:cs typeface="Times New Roman" panose="02020603050405020304" pitchFamily="18" charset="0"/>
            </a:endParaRPr>
          </a:p>
          <a:p>
            <a:pPr marL="0" indent="0">
              <a:buNone/>
            </a:pP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prin distanțe de siguranță</a:t>
            </a:r>
            <a:r>
              <a:rPr lang="ro-RO" sz="3200" dirty="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a:p>
            <a:pPr marL="0" indent="0">
              <a:buNone/>
            </a:pPr>
            <a:endParaRPr lang="x-non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36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11128546" cy="770292"/>
          </a:xfrm>
        </p:spPr>
        <p:txBody>
          <a:bodyPr/>
          <a:lstStyle/>
          <a:p>
            <a:pPr algn="ctr"/>
            <a:r>
              <a:rPr lang="x-none" sz="3600" dirty="0">
                <a:latin typeface="Times New Roman" pitchFamily="18" charset="0"/>
                <a:cs typeface="Times New Roman" pitchFamily="18" charset="0"/>
              </a:rPr>
              <a:t>Comportarea la foc a constru</a:t>
            </a:r>
            <a:r>
              <a:rPr lang="ro-RO" sz="3600" dirty="0">
                <a:latin typeface="Times New Roman" pitchFamily="18" charset="0"/>
                <a:cs typeface="Times New Roman" pitchFamily="18" charset="0"/>
              </a:rPr>
              <a:t>c</a:t>
            </a:r>
            <a:r>
              <a:rPr lang="x-none" sz="3600" dirty="0">
                <a:latin typeface="Times New Roman" pitchFamily="18" charset="0"/>
                <a:cs typeface="Times New Roman" pitchFamily="18" charset="0"/>
              </a:rPr>
              <a:t>ți</a:t>
            </a:r>
            <a:r>
              <a:rPr lang="ro-RO" sz="3600" dirty="0">
                <a:latin typeface="Times New Roman" pitchFamily="18" charset="0"/>
                <a:cs typeface="Times New Roman" pitchFamily="18" charset="0"/>
              </a:rPr>
              <a:t>i</a:t>
            </a:r>
            <a:r>
              <a:rPr lang="x-none" sz="3600" dirty="0">
                <a:latin typeface="Times New Roman" pitchFamily="18" charset="0"/>
                <a:cs typeface="Times New Roman" pitchFamily="18" charset="0"/>
              </a:rPr>
              <a:t>lor</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05740" y="1223010"/>
            <a:ext cx="11830050" cy="5429250"/>
          </a:xfrm>
        </p:spPr>
        <p:txBody>
          <a:bodyPr>
            <a:noAutofit/>
          </a:bodyPr>
          <a:lstStyle/>
          <a:p>
            <a:pPr marL="0" indent="0" algn="just">
              <a:buNone/>
            </a:pP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Comportarea la foc a construților și instalaților este determinată de contribuția la foc a elementelor,</a:t>
            </a: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materialelor și substanțelor combustibile utilizate în raport cu RF</a:t>
            </a:r>
            <a:r>
              <a:rPr lang="ro-RO" sz="2400" dirty="0">
                <a:latin typeface="Times New Roman" panose="02020603050405020304" pitchFamily="18" charset="0"/>
                <a:cs typeface="Times New Roman" panose="02020603050405020304" pitchFamily="18" charset="0"/>
              </a:rPr>
              <a:t>, de s</a:t>
            </a:r>
            <a:r>
              <a:rPr lang="x-none" sz="2400" dirty="0">
                <a:latin typeface="Times New Roman" panose="02020603050405020304" pitchFamily="18" charset="0"/>
                <a:cs typeface="Times New Roman" panose="02020603050405020304" pitchFamily="18" charset="0"/>
              </a:rPr>
              <a:t>uma energi</a:t>
            </a:r>
            <a:r>
              <a:rPr lang="ro-RO" sz="2400" dirty="0">
                <a:latin typeface="Times New Roman" panose="02020603050405020304" pitchFamily="18" charset="0"/>
                <a:cs typeface="Times New Roman" panose="02020603050405020304" pitchFamily="18" charset="0"/>
              </a:rPr>
              <a:t>i</a:t>
            </a:r>
            <a:r>
              <a:rPr lang="x-none" sz="2400" dirty="0">
                <a:latin typeface="Times New Roman" panose="02020603050405020304" pitchFamily="18" charset="0"/>
                <a:cs typeface="Times New Roman" panose="02020603050405020304" pitchFamily="18" charset="0"/>
              </a:rPr>
              <a:t>lor calorice degajate prin ardere</a:t>
            </a:r>
            <a:r>
              <a:rPr lang="ro-RO" sz="2400" dirty="0">
                <a:latin typeface="Times New Roman" panose="02020603050405020304" pitchFamily="18" charset="0"/>
                <a:cs typeface="Times New Roman" panose="02020603050405020304" pitchFamily="18" charset="0"/>
              </a:rPr>
              <a:t>a</a:t>
            </a:r>
            <a:r>
              <a:rPr lang="x-none" sz="2400" dirty="0">
                <a:latin typeface="Times New Roman" panose="02020603050405020304" pitchFamily="18" charset="0"/>
                <a:cs typeface="Times New Roman" panose="02020603050405020304" pitchFamily="18" charset="0"/>
              </a:rPr>
              <a:t> complectă a tuturor elementelor,</a:t>
            </a: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materialelor și substanțelor combustibile  din spațiul respectiv</a:t>
            </a:r>
            <a:r>
              <a:rPr lang="ro-RO" sz="2400" dirty="0">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Aprecierile reale ale comport</a:t>
            </a:r>
            <a:r>
              <a:rPr lang="ro-RO" sz="2400" dirty="0">
                <a:latin typeface="Times New Roman" panose="02020603050405020304" pitchFamily="18" charset="0"/>
                <a:cs typeface="Times New Roman" panose="02020603050405020304" pitchFamily="18" charset="0"/>
              </a:rPr>
              <a:t>ării</a:t>
            </a:r>
            <a:r>
              <a:rPr lang="x-none" sz="2400" dirty="0">
                <a:latin typeface="Times New Roman" panose="02020603050405020304" pitchFamily="18" charset="0"/>
                <a:cs typeface="Times New Roman" panose="02020603050405020304" pitchFamily="18" charset="0"/>
              </a:rPr>
              <a:t> la foc a construcților se face după stingerea incendilor prin </a:t>
            </a:r>
            <a:r>
              <a:rPr lang="x-none" sz="2400" b="1" dirty="0">
                <a:solidFill>
                  <a:srgbClr val="FF0000"/>
                </a:solidFill>
                <a:latin typeface="Times New Roman" panose="02020603050405020304" pitchFamily="18" charset="0"/>
                <a:cs typeface="Times New Roman" panose="02020603050405020304" pitchFamily="18" charset="0"/>
              </a:rPr>
              <a:t>constatări și măsurări.</a:t>
            </a:r>
          </a:p>
          <a:p>
            <a:pPr marL="0" indent="0" algn="just">
              <a:buNone/>
            </a:pP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Pentru limitatrea propag</a:t>
            </a:r>
            <a:r>
              <a:rPr lang="ro-RO" sz="2400" dirty="0">
                <a:latin typeface="Times New Roman" panose="02020603050405020304" pitchFamily="18" charset="0"/>
                <a:cs typeface="Times New Roman" panose="02020603050405020304" pitchFamily="18" charset="0"/>
              </a:rPr>
              <a:t>ă</a:t>
            </a:r>
            <a:r>
              <a:rPr lang="x-none" sz="2400" dirty="0">
                <a:latin typeface="Times New Roman" panose="02020603050405020304" pitchFamily="18" charset="0"/>
                <a:cs typeface="Times New Roman" panose="02020603050405020304" pitchFamily="18" charset="0"/>
              </a:rPr>
              <a:t>r</a:t>
            </a:r>
            <a:r>
              <a:rPr lang="ro-RO" sz="2400" dirty="0">
                <a:latin typeface="Times New Roman" panose="02020603050405020304" pitchFamily="18" charset="0"/>
                <a:cs typeface="Times New Roman" panose="02020603050405020304" pitchFamily="18" charset="0"/>
              </a:rPr>
              <a:t>i</a:t>
            </a:r>
            <a:r>
              <a:rPr lang="x-none" sz="2400" dirty="0">
                <a:latin typeface="Times New Roman" panose="02020603050405020304" pitchFamily="18" charset="0"/>
                <a:cs typeface="Times New Roman" panose="02020603050405020304" pitchFamily="18" charset="0"/>
              </a:rPr>
              <a:t>i fumului și focului </a:t>
            </a:r>
            <a:r>
              <a:rPr lang="ro-RO" sz="2400" dirty="0">
                <a:latin typeface="Times New Roman" panose="02020603050405020304" pitchFamily="18" charset="0"/>
                <a:cs typeface="Times New Roman" panose="02020603050405020304" pitchFamily="18" charset="0"/>
              </a:rPr>
              <a:t>î</a:t>
            </a:r>
            <a:r>
              <a:rPr lang="x-none" sz="2400" dirty="0">
                <a:latin typeface="Times New Roman" panose="02020603050405020304" pitchFamily="18" charset="0"/>
                <a:cs typeface="Times New Roman" panose="02020603050405020304" pitchFamily="18" charset="0"/>
              </a:rPr>
              <a:t>n construcții,</a:t>
            </a: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se reali</a:t>
            </a:r>
            <a:r>
              <a:rPr lang="ro-RO" sz="2400" dirty="0">
                <a:latin typeface="Times New Roman" panose="02020603050405020304" pitchFamily="18" charset="0"/>
                <a:cs typeface="Times New Roman" panose="02020603050405020304" pitchFamily="18" charset="0"/>
              </a:rPr>
              <a:t>z</a:t>
            </a:r>
            <a:r>
              <a:rPr lang="x-none" sz="2400" dirty="0">
                <a:latin typeface="Times New Roman" panose="02020603050405020304" pitchFamily="18" charset="0"/>
                <a:cs typeface="Times New Roman" panose="02020603050405020304" pitchFamily="18" charset="0"/>
              </a:rPr>
              <a:t>ează compartimente de incendiu,</a:t>
            </a:r>
            <a:r>
              <a:rPr lang="ro-RO" sz="2400" dirty="0">
                <a:latin typeface="Times New Roman" panose="02020603050405020304" pitchFamily="18" charset="0"/>
                <a:cs typeface="Times New Roman" panose="02020603050405020304" pitchFamily="18" charset="0"/>
              </a:rPr>
              <a:t> î</a:t>
            </a:r>
            <a:r>
              <a:rPr lang="x-none" sz="2400" dirty="0">
                <a:latin typeface="Times New Roman" panose="02020603050405020304" pitchFamily="18" charset="0"/>
                <a:cs typeface="Times New Roman" panose="02020603050405020304" pitchFamily="18" charset="0"/>
              </a:rPr>
              <a:t>n interiorul </a:t>
            </a:r>
            <a:r>
              <a:rPr lang="ro-RO" sz="2400" dirty="0">
                <a:latin typeface="Times New Roman" panose="02020603050405020304" pitchFamily="18" charset="0"/>
                <a:cs typeface="Times New Roman" panose="02020603050405020304" pitchFamily="18" charset="0"/>
              </a:rPr>
              <a:t>CI  - </a:t>
            </a:r>
            <a:r>
              <a:rPr lang="x-none" sz="2400" dirty="0">
                <a:latin typeface="Times New Roman" panose="02020603050405020304" pitchFamily="18" charset="0"/>
                <a:cs typeface="Times New Roman" panose="02020603050405020304" pitchFamily="18" charset="0"/>
              </a:rPr>
              <a:t>se recomandă prevederea elementelor de separare RF.</a:t>
            </a:r>
          </a:p>
          <a:p>
            <a:pPr marL="0" indent="0" algn="just">
              <a:buNone/>
            </a:pP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Arile compartimentelor de incendiu ale construtilor sunt precizate corespunzător </a:t>
            </a:r>
            <a:r>
              <a:rPr lang="x-none" sz="2400" b="1" i="1" dirty="0">
                <a:solidFill>
                  <a:srgbClr val="FF0000"/>
                </a:solidFill>
                <a:latin typeface="Times New Roman" panose="02020603050405020304" pitchFamily="18" charset="0"/>
                <a:cs typeface="Times New Roman" panose="02020603050405020304" pitchFamily="18" charset="0"/>
              </a:rPr>
              <a:t>gradului de RF și destinația construcției respective.</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823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452718"/>
            <a:ext cx="11386038" cy="781722"/>
          </a:xfrm>
        </p:spPr>
        <p:txBody>
          <a:bodyPr/>
          <a:lstStyle/>
          <a:p>
            <a:pPr algn="ctr"/>
            <a:r>
              <a:rPr lang="x-none" sz="3600" dirty="0">
                <a:latin typeface="Times New Roman" pitchFamily="18" charset="0"/>
                <a:cs typeface="Times New Roman" pitchFamily="18" charset="0"/>
              </a:rPr>
              <a:t>Limitarea propagarii focului </a:t>
            </a:r>
            <a:r>
              <a:rPr lang="x-none" sz="3600">
                <a:latin typeface="Times New Roman" pitchFamily="18" charset="0"/>
                <a:cs typeface="Times New Roman" pitchFamily="18" charset="0"/>
              </a:rPr>
              <a:t>și fumului</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82880" y="1234440"/>
            <a:ext cx="11864340" cy="4927209"/>
          </a:xfrm>
        </p:spPr>
        <p:txBody>
          <a:bodyPr/>
          <a:lstStyle/>
          <a:p>
            <a:pPr marL="0" indent="0" algn="just">
              <a:buNone/>
            </a:pPr>
            <a:r>
              <a:rPr lang="ro-RO" sz="24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Elementele de construcție,</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pereții și planșe</a:t>
            </a:r>
            <a:r>
              <a:rPr lang="ro-RO" sz="3200" dirty="0">
                <a:latin typeface="Times New Roman" panose="02020603050405020304" pitchFamily="18" charset="0"/>
                <a:cs typeface="Times New Roman" panose="02020603050405020304" pitchFamily="18" charset="0"/>
              </a:rPr>
              <a:t>ele</a:t>
            </a:r>
            <a:r>
              <a:rPr lang="x-none" sz="3200" dirty="0">
                <a:latin typeface="Times New Roman" panose="02020603050405020304" pitchFamily="18" charset="0"/>
                <a:cs typeface="Times New Roman" panose="02020603050405020304" pitchFamily="18" charset="0"/>
              </a:rPr>
              <a:t> ce sunt utilizate pentru limitarea propagării incendilor și a efectelor acestora pot fi:</a:t>
            </a:r>
          </a:p>
          <a:p>
            <a:pPr marL="0" indent="0">
              <a:buNone/>
            </a:pP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pereți antifoc</a:t>
            </a:r>
            <a:r>
              <a:rPr lang="ro-RO" sz="3200" dirty="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a:p>
            <a:pPr marL="0" indent="0">
              <a:buNone/>
            </a:pP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pereți,</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planșe</a:t>
            </a:r>
            <a:r>
              <a:rPr lang="ro-RO" sz="3200" dirty="0">
                <a:latin typeface="Times New Roman" panose="02020603050405020304" pitchFamily="18" charset="0"/>
                <a:cs typeface="Times New Roman" panose="02020603050405020304" pitchFamily="18" charset="0"/>
              </a:rPr>
              <a:t>e</a:t>
            </a:r>
            <a:r>
              <a:rPr lang="x-none" sz="3200" dirty="0">
                <a:latin typeface="Times New Roman" panose="02020603050405020304" pitchFamily="18" charset="0"/>
                <a:cs typeface="Times New Roman" panose="02020603050405020304" pitchFamily="18" charset="0"/>
              </a:rPr>
              <a:t> rezistente la foc</a:t>
            </a:r>
            <a:r>
              <a:rPr lang="ro-RO" sz="3200" dirty="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a:p>
            <a:pPr marL="0" indent="0">
              <a:buNone/>
            </a:pP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pereți,</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planșe</a:t>
            </a:r>
            <a:r>
              <a:rPr lang="ro-RO" sz="3200" dirty="0">
                <a:latin typeface="Times New Roman" panose="02020603050405020304" pitchFamily="18" charset="0"/>
                <a:cs typeface="Times New Roman" panose="02020603050405020304" pitchFamily="18" charset="0"/>
              </a:rPr>
              <a:t>e</a:t>
            </a:r>
            <a:r>
              <a:rPr lang="x-none" sz="3200" dirty="0">
                <a:latin typeface="Times New Roman" panose="02020603050405020304" pitchFamily="18" charset="0"/>
                <a:cs typeface="Times New Roman" panose="02020603050405020304" pitchFamily="18" charset="0"/>
              </a:rPr>
              <a:t>i rezistente la explozie</a:t>
            </a:r>
            <a:r>
              <a:rPr lang="ro-RO" sz="3200" dirty="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a:p>
            <a:pPr marL="0" indent="0">
              <a:buNone/>
            </a:pP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pereți,</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planșe</a:t>
            </a:r>
            <a:r>
              <a:rPr lang="ro-RO" sz="3200" dirty="0">
                <a:latin typeface="Times New Roman" panose="02020603050405020304" pitchFamily="18" charset="0"/>
                <a:cs typeface="Times New Roman" panose="02020603050405020304" pitchFamily="18" charset="0"/>
              </a:rPr>
              <a:t>e</a:t>
            </a:r>
            <a:r>
              <a:rPr lang="x-none" sz="3200" dirty="0">
                <a:latin typeface="Times New Roman" panose="02020603050405020304" pitchFamily="18" charset="0"/>
                <a:cs typeface="Times New Roman" panose="02020603050405020304" pitchFamily="18" charset="0"/>
              </a:rPr>
              <a:t> etanșe la foc</a:t>
            </a:r>
            <a:r>
              <a:rPr lang="ro-RO" sz="3200" dirty="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a:p>
            <a:pPr marL="0" indent="0">
              <a:buNone/>
            </a:pPr>
            <a:endParaRPr lang="en-US" sz="3200" dirty="0"/>
          </a:p>
        </p:txBody>
      </p:sp>
    </p:spTree>
    <p:extLst>
      <p:ext uri="{BB962C8B-B14F-4D97-AF65-F5344CB8AC3E}">
        <p14:creationId xmlns:p14="http://schemas.microsoft.com/office/powerpoint/2010/main" val="32820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09818"/>
            <a:ext cx="11141611" cy="690282"/>
          </a:xfrm>
        </p:spPr>
        <p:txBody>
          <a:bodyPr/>
          <a:lstStyle/>
          <a:p>
            <a:pPr algn="ctr"/>
            <a:r>
              <a:rPr lang="x-none" sz="3600" dirty="0"/>
              <a:t>Pereții antifoc</a:t>
            </a:r>
            <a:endParaRPr lang="en-US" sz="3600" dirty="0"/>
          </a:p>
        </p:txBody>
      </p:sp>
      <p:sp>
        <p:nvSpPr>
          <p:cNvPr id="3" name="Content Placeholder 2"/>
          <p:cNvSpPr>
            <a:spLocks noGrp="1"/>
          </p:cNvSpPr>
          <p:nvPr>
            <p:ph idx="1"/>
          </p:nvPr>
        </p:nvSpPr>
        <p:spPr>
          <a:xfrm>
            <a:off x="102870" y="800100"/>
            <a:ext cx="11967210" cy="6057900"/>
          </a:xfrm>
        </p:spPr>
        <p:txBody>
          <a:bodyPr>
            <a:normAutofit/>
          </a:bodyPr>
          <a:lstStyle/>
          <a:p>
            <a:pPr marL="0" indent="0" algn="just">
              <a:buNone/>
            </a:pPr>
            <a:r>
              <a:rPr lang="ro-RO" sz="2800" dirty="0">
                <a:latin typeface="Times New Roman" pitchFamily="18" charset="0"/>
                <a:cs typeface="Times New Roman" pitchFamily="18" charset="0"/>
              </a:rPr>
              <a:t>	</a:t>
            </a:r>
            <a:r>
              <a:rPr lang="x-none" sz="2800" i="1" dirty="0">
                <a:latin typeface="Times New Roman" pitchFamily="18" charset="0"/>
                <a:cs typeface="Times New Roman" pitchFamily="18" charset="0"/>
              </a:rPr>
              <a:t>P</a:t>
            </a:r>
            <a:r>
              <a:rPr lang="ro-RO" sz="2800" i="1" dirty="0">
                <a:latin typeface="Times New Roman" pitchFamily="18" charset="0"/>
                <a:cs typeface="Times New Roman" pitchFamily="18" charset="0"/>
              </a:rPr>
              <a:t>AF </a:t>
            </a:r>
            <a:r>
              <a:rPr lang="x-none" sz="2800" i="1" dirty="0">
                <a:latin typeface="Times New Roman" pitchFamily="18" charset="0"/>
                <a:cs typeface="Times New Roman" pitchFamily="18" charset="0"/>
              </a:rPr>
              <a:t>-</a:t>
            </a:r>
            <a:r>
              <a:rPr lang="ro-RO" sz="2800" i="1" dirty="0">
                <a:latin typeface="Times New Roman" pitchFamily="18" charset="0"/>
                <a:cs typeface="Times New Roman" pitchFamily="18" charset="0"/>
              </a:rPr>
              <a:t> </a:t>
            </a:r>
            <a:r>
              <a:rPr lang="x-none" sz="2800" i="1" dirty="0">
                <a:latin typeface="Times New Roman" pitchFamily="18" charset="0"/>
                <a:cs typeface="Times New Roman" pitchFamily="18" charset="0"/>
              </a:rPr>
              <a:t>elemente  </a:t>
            </a:r>
            <a:r>
              <a:rPr lang="x-none" sz="2800" dirty="0">
                <a:latin typeface="Times New Roman" pitchFamily="18" charset="0"/>
                <a:cs typeface="Times New Roman" pitchFamily="18" charset="0"/>
              </a:rPr>
              <a:t>de construție verticale realizate din materiale C0</a:t>
            </a:r>
            <a:r>
              <a:rPr lang="ro-RO" sz="2800" dirty="0">
                <a:latin typeface="Times New Roman" pitchFamily="18" charset="0"/>
                <a:cs typeface="Times New Roman" pitchFamily="18" charset="0"/>
              </a:rPr>
              <a:t> cu limita de </a:t>
            </a:r>
            <a:r>
              <a:rPr lang="x-none" sz="2800" dirty="0">
                <a:latin typeface="Times New Roman" pitchFamily="18" charset="0"/>
                <a:cs typeface="Times New Roman" pitchFamily="18" charset="0"/>
              </a:rPr>
              <a:t>RF cel puțin egală cu nivelul stabilit în funcție de de</a:t>
            </a:r>
            <a:r>
              <a:rPr lang="ro-RO" sz="2800" dirty="0">
                <a:latin typeface="Times New Roman" pitchFamily="18" charset="0"/>
                <a:cs typeface="Times New Roman" pitchFamily="18" charset="0"/>
              </a:rPr>
              <a:t>n</a:t>
            </a:r>
            <a:r>
              <a:rPr lang="x-none" sz="2800" dirty="0">
                <a:latin typeface="Times New Roman" pitchFamily="18" charset="0"/>
                <a:cs typeface="Times New Roman" pitchFamily="18" charset="0"/>
              </a:rPr>
              <a:t>sitatea cea mai mare a sarcini termice din compartimentele de incendiu pe care le separă.</a:t>
            </a:r>
          </a:p>
          <a:p>
            <a:endParaRPr lang="en-US" sz="2800" dirty="0">
              <a:latin typeface="Times New Roman" pitchFamily="18" charset="0"/>
              <a:cs typeface="Times New Roman" pitchFamily="18" charset="0"/>
            </a:endParaRPr>
          </a:p>
        </p:txBody>
      </p:sp>
      <p:sp>
        <p:nvSpPr>
          <p:cNvPr id="4" name="Oval 3"/>
          <p:cNvSpPr/>
          <p:nvPr/>
        </p:nvSpPr>
        <p:spPr>
          <a:xfrm>
            <a:off x="4509135" y="3358486"/>
            <a:ext cx="2868930" cy="14699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x-none" dirty="0">
                <a:solidFill>
                  <a:schemeClr val="bg1"/>
                </a:solidFill>
              </a:rPr>
              <a:t>PAF</a:t>
            </a:r>
            <a:endParaRPr lang="en-US" dirty="0">
              <a:solidFill>
                <a:schemeClr val="bg1"/>
              </a:solidFill>
            </a:endParaRPr>
          </a:p>
        </p:txBody>
      </p:sp>
      <p:sp>
        <p:nvSpPr>
          <p:cNvPr id="10" name="Oval 9"/>
          <p:cNvSpPr/>
          <p:nvPr/>
        </p:nvSpPr>
        <p:spPr>
          <a:xfrm>
            <a:off x="4366260" y="2331720"/>
            <a:ext cx="3017520" cy="1014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Materiale C0</a:t>
            </a:r>
            <a:endParaRPr lang="en-US" dirty="0"/>
          </a:p>
        </p:txBody>
      </p:sp>
      <p:sp>
        <p:nvSpPr>
          <p:cNvPr id="11" name="Oval 10"/>
          <p:cNvSpPr/>
          <p:nvPr/>
        </p:nvSpPr>
        <p:spPr>
          <a:xfrm>
            <a:off x="7212330" y="3563106"/>
            <a:ext cx="3051810" cy="1239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Funcție de compartimentare</a:t>
            </a:r>
            <a:endParaRPr lang="en-US" dirty="0"/>
          </a:p>
        </p:txBody>
      </p:sp>
      <p:sp>
        <p:nvSpPr>
          <p:cNvPr id="12" name="Oval 11"/>
          <p:cNvSpPr/>
          <p:nvPr/>
        </p:nvSpPr>
        <p:spPr>
          <a:xfrm>
            <a:off x="4823460" y="4776506"/>
            <a:ext cx="2914650" cy="1028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Grinzi de fundament</a:t>
            </a:r>
            <a:endParaRPr lang="en-US" dirty="0"/>
          </a:p>
        </p:txBody>
      </p:sp>
      <p:sp>
        <p:nvSpPr>
          <p:cNvPr id="13" name="Oval 12"/>
          <p:cNvSpPr/>
          <p:nvPr/>
        </p:nvSpPr>
        <p:spPr>
          <a:xfrm>
            <a:off x="2331720" y="3563106"/>
            <a:ext cx="2183130" cy="103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Fundații proprii</a:t>
            </a:r>
            <a:endParaRPr lang="en-US" dirty="0"/>
          </a:p>
        </p:txBody>
      </p:sp>
      <p:sp>
        <p:nvSpPr>
          <p:cNvPr id="15" name="Oval 14"/>
          <p:cNvSpPr/>
          <p:nvPr/>
        </p:nvSpPr>
        <p:spPr>
          <a:xfrm>
            <a:off x="7383780" y="2251710"/>
            <a:ext cx="2994660" cy="1311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Intretaie toate construcți</a:t>
            </a:r>
            <a:r>
              <a:rPr lang="ro-RO" dirty="0"/>
              <a:t>i</a:t>
            </a:r>
            <a:r>
              <a:rPr lang="x-none" dirty="0"/>
              <a:t>le și nivelele</a:t>
            </a:r>
            <a:endParaRPr lang="en-US" dirty="0"/>
          </a:p>
        </p:txBody>
      </p:sp>
      <p:sp>
        <p:nvSpPr>
          <p:cNvPr id="16" name="Oval 15"/>
          <p:cNvSpPr/>
          <p:nvPr/>
        </p:nvSpPr>
        <p:spPr>
          <a:xfrm>
            <a:off x="1520190" y="2244258"/>
            <a:ext cx="2994660" cy="1311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Construirea pe toată H a clădirii</a:t>
            </a:r>
            <a:endParaRPr lang="en-US" dirty="0"/>
          </a:p>
        </p:txBody>
      </p:sp>
      <p:sp>
        <p:nvSpPr>
          <p:cNvPr id="17" name="Oval 16"/>
          <p:cNvSpPr/>
          <p:nvPr/>
        </p:nvSpPr>
        <p:spPr>
          <a:xfrm>
            <a:off x="2165985" y="4672432"/>
            <a:ext cx="2514600" cy="1211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Îsi păstreză funcțile sale la prabușire</a:t>
            </a:r>
            <a:endParaRPr lang="en-US" dirty="0"/>
          </a:p>
        </p:txBody>
      </p:sp>
      <p:sp>
        <p:nvSpPr>
          <p:cNvPr id="18" name="Oval 17"/>
          <p:cNvSpPr/>
          <p:nvPr/>
        </p:nvSpPr>
        <p:spPr>
          <a:xfrm>
            <a:off x="7778115" y="4874502"/>
            <a:ext cx="2205990" cy="1067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Rezistența mecanica</a:t>
            </a:r>
            <a:endParaRPr lang="en-US" dirty="0"/>
          </a:p>
        </p:txBody>
      </p:sp>
      <p:sp>
        <p:nvSpPr>
          <p:cNvPr id="19" name="Oval 18"/>
          <p:cNvSpPr/>
          <p:nvPr/>
        </p:nvSpPr>
        <p:spPr>
          <a:xfrm>
            <a:off x="4789170" y="5838739"/>
            <a:ext cx="2594610" cy="10205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Capacitatea de izolare termica</a:t>
            </a:r>
            <a:endParaRPr lang="en-US" dirty="0"/>
          </a:p>
        </p:txBody>
      </p:sp>
      <p:cxnSp>
        <p:nvCxnSpPr>
          <p:cNvPr id="21" name="Straight Arrow Connector 20"/>
          <p:cNvCxnSpPr/>
          <p:nvPr/>
        </p:nvCxnSpPr>
        <p:spPr>
          <a:xfrm>
            <a:off x="4926330" y="3257550"/>
            <a:ext cx="137160" cy="298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H="1">
            <a:off x="6957920" y="3257550"/>
            <a:ext cx="677320" cy="31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4" idx="5"/>
          </p:cNvCxnSpPr>
          <p:nvPr/>
        </p:nvCxnSpPr>
        <p:spPr>
          <a:xfrm flipH="1" flipV="1">
            <a:off x="6957920" y="4613199"/>
            <a:ext cx="820195" cy="59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800850" y="4672432"/>
            <a:ext cx="1165860" cy="422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931921" y="4488936"/>
            <a:ext cx="891539" cy="59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4" idx="3"/>
          </p:cNvCxnSpPr>
          <p:nvPr/>
        </p:nvCxnSpPr>
        <p:spPr>
          <a:xfrm flipV="1">
            <a:off x="4563428" y="4613199"/>
            <a:ext cx="365852" cy="386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551952" y="4258987"/>
            <a:ext cx="319993" cy="183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49306" y="4672432"/>
            <a:ext cx="234384" cy="327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94476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84818" cy="1400530"/>
          </a:xfrm>
        </p:spPr>
        <p:txBody>
          <a:bodyPr/>
          <a:lstStyle/>
          <a:p>
            <a:pPr algn="just"/>
            <a:r>
              <a:rPr lang="ro-RO"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Nu se admite încastrarea în PAF a planșe</a:t>
            </a:r>
            <a:r>
              <a:rPr lang="ro-RO" sz="2800" dirty="0">
                <a:latin typeface="Times New Roman" panose="02020603050405020304" pitchFamily="18" charset="0"/>
                <a:cs typeface="Times New Roman" panose="02020603050405020304" pitchFamily="18" charset="0"/>
              </a:rPr>
              <a:t>e</a:t>
            </a:r>
            <a:r>
              <a:rPr lang="x-none" sz="2800" dirty="0">
                <a:latin typeface="Times New Roman" panose="02020603050405020304" pitchFamily="18" charset="0"/>
                <a:cs typeface="Times New Roman" panose="02020603050405020304" pitchFamily="18" charset="0"/>
              </a:rPr>
              <a:t>lor sau a elementelor de constru</a:t>
            </a:r>
            <a:r>
              <a:rPr lang="ro-RO" sz="2800" dirty="0">
                <a:latin typeface="Times New Roman" panose="02020603050405020304" pitchFamily="18" charset="0"/>
                <a:cs typeface="Times New Roman" panose="02020603050405020304" pitchFamily="18" charset="0"/>
              </a:rPr>
              <a:t>c</a:t>
            </a:r>
            <a:r>
              <a:rPr lang="x-none" sz="2800" dirty="0">
                <a:latin typeface="Times New Roman" panose="02020603050405020304" pitchFamily="18" charset="0"/>
                <a:cs typeface="Times New Roman" panose="02020603050405020304" pitchFamily="18" charset="0"/>
              </a:rPr>
              <a:t>ție care au RF mai mică de 2 ore,</a:t>
            </a:r>
            <a:r>
              <a:rPr lang="ro-RO"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permițindu</a:t>
            </a:r>
            <a:r>
              <a:rPr lang="ro-RO" sz="2800" dirty="0">
                <a:latin typeface="Times New Roman" panose="02020603050405020304" pitchFamily="18" charset="0"/>
                <a:cs typeface="Times New Roman" panose="02020603050405020304" pitchFamily="18" charset="0"/>
              </a:rPr>
              <a:t>-</a:t>
            </a:r>
            <a:r>
              <a:rPr lang="x-none" sz="2800" dirty="0">
                <a:latin typeface="Times New Roman" panose="02020603050405020304" pitchFamily="18" charset="0"/>
                <a:cs typeface="Times New Roman" panose="02020603050405020304" pitchFamily="18" charset="0"/>
              </a:rPr>
              <a:t>se numai rezemarea acestora</a:t>
            </a:r>
            <a:r>
              <a:rPr lang="ro-RO" sz="2800" dirty="0">
                <a:latin typeface="Times New Roman" panose="02020603050405020304" pitchFamily="18" charset="0"/>
                <a:cs typeface="Times New Roman" panose="02020603050405020304" pitchFamily="18" charset="0"/>
              </a:rPr>
              <a:t>.</a:t>
            </a:r>
            <a:br>
              <a:rPr lang="x-none"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7964" y="1772530"/>
            <a:ext cx="11323026" cy="4895556"/>
          </a:xfrm>
        </p:spPr>
        <p:txBody>
          <a:bodyPr/>
          <a:lstStyle/>
          <a:p>
            <a:pPr marL="0" indent="0" algn="just">
              <a:buNone/>
            </a:pP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Rosturile dintre pereții antifoc și planse</a:t>
            </a:r>
            <a:r>
              <a:rPr lang="ro-RO" sz="2400" dirty="0">
                <a:latin typeface="Times New Roman" pitchFamily="18" charset="0"/>
                <a:cs typeface="Times New Roman" pitchFamily="18" charset="0"/>
              </a:rPr>
              <a:t>e</a:t>
            </a:r>
            <a:r>
              <a:rPr lang="x-none" sz="2400" dirty="0">
                <a:latin typeface="Times New Roman" pitchFamily="18" charset="0"/>
                <a:cs typeface="Times New Roman" pitchFamily="18" charset="0"/>
              </a:rPr>
              <a:t>,</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stîlpi,</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acoperisuri și pereții</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exteriori ai construcției se etansează cu materile care sa asigure o RF de cel puțin 1.5 ore.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814" y="2692998"/>
            <a:ext cx="5797176" cy="3764073"/>
          </a:xfrm>
          <a:prstGeom prst="rect">
            <a:avLst/>
          </a:prstGeom>
        </p:spPr>
      </p:pic>
    </p:spTree>
    <p:extLst>
      <p:ext uri="{BB962C8B-B14F-4D97-AF65-F5344CB8AC3E}">
        <p14:creationId xmlns:p14="http://schemas.microsoft.com/office/powerpoint/2010/main" val="8412756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8590"/>
            <a:ext cx="11142615" cy="1085850"/>
          </a:xfrm>
        </p:spPr>
        <p:txBody>
          <a:bodyPr/>
          <a:lstStyle/>
          <a:p>
            <a:pPr algn="ctr"/>
            <a:r>
              <a:rPr lang="x-none" sz="3600" dirty="0">
                <a:latin typeface="Times New Roman" pitchFamily="18" charset="0"/>
                <a:cs typeface="Times New Roman" pitchFamily="18" charset="0"/>
              </a:rPr>
              <a:t>Realizarea și </a:t>
            </a:r>
            <a:r>
              <a:rPr lang="x-none" sz="3600">
                <a:latin typeface="Times New Roman" pitchFamily="18" charset="0"/>
                <a:cs typeface="Times New Roman" pitchFamily="18" charset="0"/>
              </a:rPr>
              <a:t>dispunerea PAF</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39151" y="1085850"/>
            <a:ext cx="11676184" cy="5596889"/>
          </a:xfrm>
        </p:spPr>
        <p:txBody>
          <a:bodyPr/>
          <a:lstStyle/>
          <a:p>
            <a:endParaRPr lang="x-none" dirty="0"/>
          </a:p>
          <a:p>
            <a:endParaRPr lang="x-none" dirty="0"/>
          </a:p>
          <a:p>
            <a:endParaRPr lang="x-none" dirty="0"/>
          </a:p>
          <a:p>
            <a:endParaRPr lang="x-none" dirty="0"/>
          </a:p>
          <a:p>
            <a:endParaRPr lang="x-none" dirty="0"/>
          </a:p>
          <a:p>
            <a:endParaRPr lang="x-none" dirty="0"/>
          </a:p>
          <a:p>
            <a:pPr algn="just"/>
            <a:r>
              <a:rPr lang="x-none" sz="2400" dirty="0">
                <a:latin typeface="Times New Roman" pitchFamily="18" charset="0"/>
                <a:cs typeface="Times New Roman" pitchFamily="18" charset="0"/>
              </a:rPr>
              <a:t>Nu este obligat</a:t>
            </a:r>
            <a:r>
              <a:rPr lang="ro-RO" sz="2400" dirty="0">
                <a:latin typeface="Times New Roman" pitchFamily="18" charset="0"/>
                <a:cs typeface="Times New Roman" pitchFamily="18" charset="0"/>
              </a:rPr>
              <a:t>o</a:t>
            </a:r>
            <a:r>
              <a:rPr lang="x-none" sz="2400" dirty="0">
                <a:latin typeface="Times New Roman" pitchFamily="18" charset="0"/>
                <a:cs typeface="Times New Roman" pitchFamily="18" charset="0"/>
              </a:rPr>
              <a:t>riu depășirea de către PAF a planului acoperișului cu învelitoare și termoizolație executată din materiale combustibile ce sunt aplicate pe placile de beton armat și a celor executae nepartial din materiale combustibile.</a:t>
            </a:r>
          </a:p>
          <a:p>
            <a:pPr algn="just"/>
            <a:r>
              <a:rPr lang="x-none" sz="2400" dirty="0">
                <a:latin typeface="Times New Roman" pitchFamily="18" charset="0"/>
                <a:cs typeface="Times New Roman" pitchFamily="18" charset="0"/>
              </a:rPr>
              <a:t>Pe acoperișuri la o distanță de cel puțin 4m în ambele păr</a:t>
            </a:r>
            <a:r>
              <a:rPr lang="ro-RO" sz="2400" dirty="0">
                <a:latin typeface="Times New Roman" pitchFamily="18" charset="0"/>
                <a:cs typeface="Times New Roman" pitchFamily="18" charset="0"/>
              </a:rPr>
              <a:t>ț</a:t>
            </a:r>
            <a:r>
              <a:rPr lang="x-none" sz="2400" dirty="0">
                <a:latin typeface="Times New Roman" pitchFamily="18" charset="0"/>
                <a:cs typeface="Times New Roman" pitchFamily="18" charset="0"/>
              </a:rPr>
              <a:t>i ale PAF luminatoarele trebuie să fie din materiale C0,</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fixe si cu geam armat.</a:t>
            </a:r>
          </a:p>
          <a:p>
            <a:pPr algn="just"/>
            <a:r>
              <a:rPr lang="x-none" sz="2400" dirty="0">
                <a:latin typeface="Times New Roman" pitchFamily="18" charset="0"/>
                <a:cs typeface="Times New Roman" pitchFamily="18" charset="0"/>
              </a:rPr>
              <a:t>La clădiri cu H diferit</a:t>
            </a:r>
            <a:r>
              <a:rPr lang="ro-RO" sz="2400" dirty="0">
                <a:latin typeface="Times New Roman" pitchFamily="18" charset="0"/>
                <a:cs typeface="Times New Roman" pitchFamily="18" charset="0"/>
              </a:rPr>
              <a:t>e</a:t>
            </a:r>
            <a:r>
              <a:rPr lang="x-none" sz="2400" dirty="0">
                <a:latin typeface="Times New Roman" pitchFamily="18" charset="0"/>
                <a:cs typeface="Times New Roman" pitchFamily="18" charset="0"/>
              </a:rPr>
              <a:t>,</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PAF se prevede la cea mai inaltă construcție pe toate H sau cel putin 6m H fa</a:t>
            </a:r>
            <a:r>
              <a:rPr lang="ro-RO" sz="2400" dirty="0">
                <a:latin typeface="Times New Roman" pitchFamily="18" charset="0"/>
                <a:cs typeface="Times New Roman" pitchFamily="18" charset="0"/>
              </a:rPr>
              <a:t>ță</a:t>
            </a:r>
            <a:r>
              <a:rPr lang="x-none" sz="2400" dirty="0">
                <a:latin typeface="Times New Roman" pitchFamily="18" charset="0"/>
                <a:cs typeface="Times New Roman" pitchFamily="18" charset="0"/>
              </a:rPr>
              <a:t> de cea mai joasă construcție.</a:t>
            </a:r>
            <a:endParaRPr lang="en-US" sz="2400" dirty="0">
              <a:latin typeface="Times New Roman" pitchFamily="18" charset="0"/>
              <a:cs typeface="Times New Roman" pitchFamily="18" charset="0"/>
            </a:endParaRPr>
          </a:p>
        </p:txBody>
      </p:sp>
      <p:sp>
        <p:nvSpPr>
          <p:cNvPr id="4" name="Down Arrow 3"/>
          <p:cNvSpPr/>
          <p:nvPr/>
        </p:nvSpPr>
        <p:spPr>
          <a:xfrm>
            <a:off x="646111" y="1085850"/>
            <a:ext cx="4040189" cy="2308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a:t>
            </a:r>
            <a:r>
              <a:rPr lang="ro-RO" dirty="0"/>
              <a:t> </a:t>
            </a:r>
            <a:r>
              <a:rPr lang="x-none" dirty="0"/>
              <a:t>0.60m față de orice element combustibil aflate la cel puțin 4m de PAF.</a:t>
            </a:r>
            <a:endParaRPr lang="en-US" dirty="0"/>
          </a:p>
        </p:txBody>
      </p:sp>
      <p:sp>
        <p:nvSpPr>
          <p:cNvPr id="6" name="Right Arrow 5"/>
          <p:cNvSpPr/>
          <p:nvPr/>
        </p:nvSpPr>
        <p:spPr>
          <a:xfrm>
            <a:off x="3680460" y="617220"/>
            <a:ext cx="4526280" cy="2114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a:t>
            </a:r>
            <a:r>
              <a:rPr lang="ro-RO" dirty="0"/>
              <a:t> </a:t>
            </a:r>
            <a:r>
              <a:rPr lang="x-none" dirty="0"/>
              <a:t>0.30m față de pereți exteriori și streșini din C3 și C4</a:t>
            </a:r>
            <a:endParaRPr lang="en-US" dirty="0"/>
          </a:p>
        </p:txBody>
      </p:sp>
    </p:spTree>
    <p:extLst>
      <p:ext uri="{BB962C8B-B14F-4D97-AF65-F5344CB8AC3E}">
        <p14:creationId xmlns:p14="http://schemas.microsoft.com/office/powerpoint/2010/main" val="138057949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dirty="0"/>
          </a:p>
        </p:txBody>
      </p:sp>
      <p:sp>
        <p:nvSpPr>
          <p:cNvPr id="4" name="Rounded Rectangle 3"/>
          <p:cNvSpPr/>
          <p:nvPr/>
        </p:nvSpPr>
        <p:spPr>
          <a:xfrm>
            <a:off x="3463290" y="2480309"/>
            <a:ext cx="4183380" cy="11315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x-none"/>
              <a:t>Condiți</a:t>
            </a:r>
            <a:r>
              <a:rPr lang="ro-RO" dirty="0"/>
              <a:t>i</a:t>
            </a:r>
            <a:r>
              <a:rPr lang="x-none"/>
              <a:t> </a:t>
            </a:r>
            <a:r>
              <a:rPr lang="x-none" dirty="0"/>
              <a:t>de traversare a PAF de anumite elemente </a:t>
            </a:r>
            <a:endParaRPr lang="en-US" dirty="0"/>
          </a:p>
        </p:txBody>
      </p:sp>
      <p:cxnSp>
        <p:nvCxnSpPr>
          <p:cNvPr id="9" name="Elbow Connector 8"/>
          <p:cNvCxnSpPr/>
          <p:nvPr/>
        </p:nvCxnSpPr>
        <p:spPr>
          <a:xfrm rot="5400000" flipH="1" flipV="1">
            <a:off x="7449503" y="1385888"/>
            <a:ext cx="1834515" cy="1485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732020" y="1245870"/>
            <a:ext cx="1645920" cy="8229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2937510" y="1143000"/>
            <a:ext cx="1565910" cy="11087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0800000" flipV="1">
            <a:off x="1165860" y="3046094"/>
            <a:ext cx="2274570" cy="3829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7703820" y="3046094"/>
            <a:ext cx="1805940" cy="8743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274820" y="361187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2766060" y="3611878"/>
            <a:ext cx="1645920" cy="12458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H="1">
            <a:off x="4783455" y="4097654"/>
            <a:ext cx="1668781" cy="6972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6880860" y="3611878"/>
            <a:ext cx="1251584" cy="10058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0" y="80011"/>
            <a:ext cx="4411980" cy="15630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x-none" dirty="0"/>
              <a:t>Golul dintre perete si canal se etanșează cu materiale C0 cu RF cel putin 1.5 ore</a:t>
            </a:r>
            <a:endParaRPr lang="en-US" dirty="0"/>
          </a:p>
        </p:txBody>
      </p:sp>
      <p:sp>
        <p:nvSpPr>
          <p:cNvPr id="29" name="Oval 28"/>
          <p:cNvSpPr/>
          <p:nvPr/>
        </p:nvSpPr>
        <p:spPr>
          <a:xfrm>
            <a:off x="4411980" y="-80011"/>
            <a:ext cx="3531870" cy="129158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x-none" dirty="0">
                <a:solidFill>
                  <a:schemeClr val="bg1"/>
                </a:solidFill>
              </a:rPr>
              <a:t>Inchiderea spaților cu materiale C0 </a:t>
            </a:r>
            <a:r>
              <a:rPr lang="ro-RO" dirty="0">
                <a:solidFill>
                  <a:schemeClr val="bg1"/>
                </a:solidFill>
              </a:rPr>
              <a:t>d</a:t>
            </a:r>
            <a:r>
              <a:rPr lang="x-none" dirty="0">
                <a:solidFill>
                  <a:schemeClr val="bg1"/>
                </a:solidFill>
              </a:rPr>
              <a:t>in jurul conductelor</a:t>
            </a:r>
            <a:endParaRPr lang="en-US" dirty="0">
              <a:solidFill>
                <a:schemeClr val="bg1"/>
              </a:solidFill>
            </a:endParaRPr>
          </a:p>
        </p:txBody>
      </p:sp>
      <p:sp>
        <p:nvSpPr>
          <p:cNvPr id="30" name="Oval 29"/>
          <p:cNvSpPr/>
          <p:nvPr/>
        </p:nvSpPr>
        <p:spPr>
          <a:xfrm>
            <a:off x="8606790" y="234315"/>
            <a:ext cx="3524250" cy="13601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x-none" dirty="0"/>
              <a:t>C</a:t>
            </a:r>
            <a:r>
              <a:rPr lang="ro-RO" dirty="0"/>
              <a:t>V</a:t>
            </a:r>
            <a:r>
              <a:rPr lang="x-none" dirty="0"/>
              <a:t> </a:t>
            </a:r>
            <a:r>
              <a:rPr lang="ro-RO" dirty="0"/>
              <a:t>să fir din materiale incombustibile</a:t>
            </a:r>
            <a:endParaRPr lang="en-US" dirty="0"/>
          </a:p>
        </p:txBody>
      </p:sp>
      <p:sp>
        <p:nvSpPr>
          <p:cNvPr id="31" name="Oval 30"/>
          <p:cNvSpPr/>
          <p:nvPr/>
        </p:nvSpPr>
        <p:spPr>
          <a:xfrm>
            <a:off x="8001000" y="2926080"/>
            <a:ext cx="4191000" cy="13944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x-none" dirty="0"/>
              <a:t>Trecerea conductelor </a:t>
            </a:r>
            <a:r>
              <a:rPr lang="ro-RO" dirty="0"/>
              <a:t>să nu conducă la dislocări termice</a:t>
            </a:r>
            <a:endParaRPr lang="en-US" dirty="0"/>
          </a:p>
        </p:txBody>
      </p:sp>
      <p:sp>
        <p:nvSpPr>
          <p:cNvPr id="32" name="Oval 31"/>
          <p:cNvSpPr/>
          <p:nvPr/>
        </p:nvSpPr>
        <p:spPr>
          <a:xfrm>
            <a:off x="-137161" y="2770346"/>
            <a:ext cx="3200399" cy="17059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x-none" dirty="0"/>
              <a:t>C</a:t>
            </a:r>
            <a:r>
              <a:rPr lang="ro-RO" dirty="0"/>
              <a:t>V </a:t>
            </a:r>
            <a:r>
              <a:rPr lang="x-none" dirty="0"/>
              <a:t>se prevad cu siteme de obutare</a:t>
            </a:r>
            <a:endParaRPr lang="en-US" dirty="0"/>
          </a:p>
        </p:txBody>
      </p:sp>
      <p:sp>
        <p:nvSpPr>
          <p:cNvPr id="33" name="Oval 32"/>
          <p:cNvSpPr/>
          <p:nvPr/>
        </p:nvSpPr>
        <p:spPr>
          <a:xfrm>
            <a:off x="-72390" y="4413407"/>
            <a:ext cx="4198619" cy="13987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x-none" dirty="0">
                <a:solidFill>
                  <a:schemeClr val="bg1"/>
                </a:solidFill>
              </a:rPr>
              <a:t> se asigură evitarea aprinderi materialelor combustibile din vecinatatea C.V.  </a:t>
            </a:r>
            <a:endParaRPr lang="en-US" dirty="0">
              <a:solidFill>
                <a:schemeClr val="bg1"/>
              </a:solidFill>
            </a:endParaRPr>
          </a:p>
        </p:txBody>
      </p:sp>
      <p:sp>
        <p:nvSpPr>
          <p:cNvPr id="34" name="Oval 33"/>
          <p:cNvSpPr/>
          <p:nvPr/>
        </p:nvSpPr>
        <p:spPr>
          <a:xfrm>
            <a:off x="2903220" y="5280660"/>
            <a:ext cx="6000749" cy="13144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x-none" dirty="0">
                <a:solidFill>
                  <a:schemeClr val="bg1"/>
                </a:solidFill>
              </a:rPr>
              <a:t>Traversarea canalelor </a:t>
            </a:r>
            <a:r>
              <a:rPr lang="ro-RO" dirty="0">
                <a:solidFill>
                  <a:schemeClr val="bg1"/>
                </a:solidFill>
              </a:rPr>
              <a:t>în </a:t>
            </a:r>
            <a:r>
              <a:rPr lang="x-none" dirty="0">
                <a:solidFill>
                  <a:schemeClr val="bg1"/>
                </a:solidFill>
              </a:rPr>
              <a:t>PAF t/u facut</a:t>
            </a:r>
            <a:r>
              <a:rPr lang="ro-RO" dirty="0">
                <a:solidFill>
                  <a:schemeClr val="bg1"/>
                </a:solidFill>
              </a:rPr>
              <a:t>ă</a:t>
            </a:r>
            <a:r>
              <a:rPr lang="x-none" dirty="0">
                <a:solidFill>
                  <a:schemeClr val="bg1"/>
                </a:solidFill>
              </a:rPr>
              <a:t> doar de conducte,</a:t>
            </a:r>
            <a:r>
              <a:rPr lang="ro-RO" dirty="0">
                <a:solidFill>
                  <a:schemeClr val="bg1"/>
                </a:solidFill>
              </a:rPr>
              <a:t> </a:t>
            </a:r>
            <a:r>
              <a:rPr lang="x-none" dirty="0">
                <a:solidFill>
                  <a:schemeClr val="bg1"/>
                </a:solidFill>
              </a:rPr>
              <a:t>canale de ventilare,conductoare </a:t>
            </a:r>
            <a:r>
              <a:rPr lang="ro-RO" dirty="0">
                <a:solidFill>
                  <a:schemeClr val="bg1"/>
                </a:solidFill>
              </a:rPr>
              <a:t> ș</a:t>
            </a:r>
            <a:r>
              <a:rPr lang="x-none" dirty="0">
                <a:solidFill>
                  <a:schemeClr val="bg1"/>
                </a:solidFill>
              </a:rPr>
              <a:t>i cabluri electrice </a:t>
            </a:r>
            <a:r>
              <a:rPr lang="ro-RO" dirty="0">
                <a:solidFill>
                  <a:schemeClr val="bg1"/>
                </a:solidFill>
              </a:rPr>
              <a:t>în execuție specială</a:t>
            </a:r>
            <a:endParaRPr lang="en-US" dirty="0">
              <a:solidFill>
                <a:schemeClr val="bg1"/>
              </a:solidFill>
            </a:endParaRPr>
          </a:p>
        </p:txBody>
      </p:sp>
      <p:sp>
        <p:nvSpPr>
          <p:cNvPr id="35" name="Oval 34"/>
          <p:cNvSpPr/>
          <p:nvPr/>
        </p:nvSpPr>
        <p:spPr>
          <a:xfrm>
            <a:off x="7475222" y="4457699"/>
            <a:ext cx="4286249" cy="157734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x-none" dirty="0">
                <a:solidFill>
                  <a:schemeClr val="bg1"/>
                </a:solidFill>
              </a:rPr>
              <a:t>RF  a spatilor libere din jurul conductelor t/u sa fie =cu cea a peretelui.    </a:t>
            </a:r>
            <a:endParaRPr lang="en-US" dirty="0">
              <a:solidFill>
                <a:schemeClr val="bg1"/>
              </a:solidFill>
            </a:endParaRPr>
          </a:p>
        </p:txBody>
      </p:sp>
    </p:spTree>
    <p:extLst>
      <p:ext uri="{BB962C8B-B14F-4D97-AF65-F5344CB8AC3E}">
        <p14:creationId xmlns:p14="http://schemas.microsoft.com/office/powerpoint/2010/main" val="210245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83" y="2236762"/>
            <a:ext cx="11479238" cy="3995225"/>
          </a:xfrm>
        </p:spPr>
        <p:txBody>
          <a:bodyPr>
            <a:normAutofit/>
          </a:bodyPr>
          <a:lstStyle/>
          <a:p>
            <a:pPr marL="0" indent="0" algn="just">
              <a:buNone/>
            </a:pPr>
            <a:r>
              <a:rPr lang="ro-RO" sz="2800" dirty="0">
                <a:latin typeface="Times New Roman" panose="02020603050405020304" pitchFamily="18" charset="0"/>
                <a:cs typeface="Times New Roman" panose="02020603050405020304" pitchFamily="18" charset="0"/>
              </a:rPr>
              <a:t>	PlAF - e</a:t>
            </a:r>
            <a:r>
              <a:rPr lang="x-none" sz="2800" dirty="0">
                <a:latin typeface="Times New Roman" panose="02020603050405020304" pitchFamily="18" charset="0"/>
                <a:cs typeface="Times New Roman" panose="02020603050405020304" pitchFamily="18" charset="0"/>
              </a:rPr>
              <a:t>lemente de constructii  </a:t>
            </a:r>
            <a:r>
              <a:rPr lang="ro-RO" sz="2800" dirty="0">
                <a:latin typeface="Times New Roman" panose="02020603050405020304" pitchFamily="18" charset="0"/>
                <a:cs typeface="Times New Roman" panose="02020603050405020304" pitchFamily="18" charset="0"/>
              </a:rPr>
              <a:t>c</a:t>
            </a:r>
            <a:r>
              <a:rPr lang="x-none" sz="2800" dirty="0">
                <a:latin typeface="Times New Roman" panose="02020603050405020304" pitchFamily="18" charset="0"/>
                <a:cs typeface="Times New Roman" panose="02020603050405020304" pitchFamily="18" charset="0"/>
              </a:rPr>
              <a:t>are delimitează compartimentele de incendiu sau separă funcțiuni cu riscuri mari de incendiu,</a:t>
            </a:r>
            <a:r>
              <a:rPr lang="ro-RO"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pentru a înt</a:t>
            </a:r>
            <a:r>
              <a:rPr lang="ro-RO" sz="2800" dirty="0">
                <a:latin typeface="Times New Roman" panose="02020603050405020304" pitchFamily="18" charset="0"/>
                <a:cs typeface="Times New Roman" panose="02020603050405020304" pitchFamily="18" charset="0"/>
              </a:rPr>
              <a:t>î</a:t>
            </a:r>
            <a:r>
              <a:rPr lang="x-none" sz="2800" dirty="0">
                <a:latin typeface="Times New Roman" panose="02020603050405020304" pitchFamily="18" charset="0"/>
                <a:cs typeface="Times New Roman" panose="02020603050405020304" pitchFamily="18" charset="0"/>
              </a:rPr>
              <a:t>rzia propagarea focului pe un timp bine determinat.</a:t>
            </a:r>
          </a:p>
          <a:p>
            <a:pPr marL="0" indent="0" algn="just">
              <a:buNone/>
            </a:pPr>
            <a:r>
              <a:rPr lang="ro-RO"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Pl</a:t>
            </a:r>
            <a:r>
              <a:rPr lang="ro-RO" sz="2800" dirty="0">
                <a:latin typeface="Times New Roman" panose="02020603050405020304" pitchFamily="18" charset="0"/>
                <a:cs typeface="Times New Roman" panose="02020603050405020304" pitchFamily="18" charset="0"/>
              </a:rPr>
              <a:t>AF</a:t>
            </a:r>
            <a:r>
              <a:rPr lang="x-none" sz="2800" dirty="0">
                <a:latin typeface="Times New Roman" panose="02020603050405020304" pitchFamily="18" charset="0"/>
                <a:cs typeface="Times New Roman" panose="02020603050405020304" pitchFamily="18" charset="0"/>
              </a:rPr>
              <a:t> se realizează din materiale C0 cu RF de min</a:t>
            </a:r>
            <a:r>
              <a:rPr lang="ro-RO"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2 ore și fără goluri strict funcționale.</a:t>
            </a:r>
            <a:endParaRPr lang="en-US" sz="2800" dirty="0">
              <a:latin typeface="Times New Roman" panose="02020603050405020304" pitchFamily="18" charset="0"/>
              <a:cs typeface="Times New Roman" panose="02020603050405020304" pitchFamily="18" charset="0"/>
            </a:endParaRPr>
          </a:p>
        </p:txBody>
      </p:sp>
      <p:sp>
        <p:nvSpPr>
          <p:cNvPr id="4" name="Bevel 3"/>
          <p:cNvSpPr/>
          <p:nvPr/>
        </p:nvSpPr>
        <p:spPr>
          <a:xfrm>
            <a:off x="1737360" y="0"/>
            <a:ext cx="7932420" cy="1796796"/>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x-none" sz="4800">
                <a:solidFill>
                  <a:schemeClr val="bg1"/>
                </a:solidFill>
              </a:rPr>
              <a:t>Planșe</a:t>
            </a:r>
            <a:r>
              <a:rPr lang="ro-RO" sz="4800" dirty="0">
                <a:solidFill>
                  <a:schemeClr val="bg1"/>
                </a:solidFill>
              </a:rPr>
              <a:t>e</a:t>
            </a:r>
            <a:r>
              <a:rPr lang="x-none" sz="4800">
                <a:solidFill>
                  <a:schemeClr val="bg1"/>
                </a:solidFill>
              </a:rPr>
              <a:t> </a:t>
            </a:r>
            <a:r>
              <a:rPr lang="x-none" sz="4800" dirty="0">
                <a:solidFill>
                  <a:schemeClr val="bg1"/>
                </a:solidFill>
              </a:rPr>
              <a:t>antifoc</a:t>
            </a:r>
            <a:endParaRPr lang="en-US" sz="4800" dirty="0">
              <a:solidFill>
                <a:schemeClr val="bg1"/>
              </a:solidFill>
            </a:endParaRPr>
          </a:p>
        </p:txBody>
      </p:sp>
    </p:spTree>
    <p:extLst>
      <p:ext uri="{BB962C8B-B14F-4D97-AF65-F5344CB8AC3E}">
        <p14:creationId xmlns:p14="http://schemas.microsoft.com/office/powerpoint/2010/main" val="154422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71" y="0"/>
            <a:ext cx="11241089" cy="1400530"/>
          </a:xfrm>
        </p:spPr>
        <p:txBody>
          <a:bodyPr/>
          <a:lstStyle/>
          <a:p>
            <a:pPr algn="ctr"/>
            <a:r>
              <a:rPr lang="x-none" sz="3600" dirty="0">
                <a:latin typeface="Times New Roman" pitchFamily="18" charset="0"/>
                <a:cs typeface="Times New Roman" pitchFamily="18" charset="0"/>
              </a:rPr>
              <a:t>Pereții </a:t>
            </a:r>
            <a:r>
              <a:rPr lang="ro-RO" sz="3600" dirty="0">
                <a:latin typeface="Times New Roman" pitchFamily="18" charset="0"/>
                <a:cs typeface="Times New Roman" pitchFamily="18" charset="0"/>
              </a:rPr>
              <a:t>RF ș</a:t>
            </a:r>
            <a:r>
              <a:rPr lang="x-none" sz="3600" dirty="0">
                <a:latin typeface="Times New Roman" pitchFamily="18" charset="0"/>
                <a:cs typeface="Times New Roman" pitchFamily="18" charset="0"/>
              </a:rPr>
              <a:t>i protec</a:t>
            </a:r>
            <a:r>
              <a:rPr lang="ro-RO" sz="3600" dirty="0">
                <a:latin typeface="Times New Roman" pitchFamily="18" charset="0"/>
                <a:cs typeface="Times New Roman" pitchFamily="18" charset="0"/>
              </a:rPr>
              <a:t>ț</a:t>
            </a:r>
            <a:r>
              <a:rPr lang="x-none" sz="3600" dirty="0">
                <a:latin typeface="Times New Roman" pitchFamily="18" charset="0"/>
                <a:cs typeface="Times New Roman" pitchFamily="18" charset="0"/>
              </a:rPr>
              <a:t>ia golurilor din ace</a:t>
            </a:r>
            <a:r>
              <a:rPr lang="ro-RO" sz="3600" dirty="0">
                <a:latin typeface="Times New Roman" pitchFamily="18" charset="0"/>
                <a:cs typeface="Times New Roman" pitchFamily="18" charset="0"/>
              </a:rPr>
              <a:t>s</a:t>
            </a:r>
            <a:r>
              <a:rPr lang="x-none" sz="3600" dirty="0">
                <a:latin typeface="Times New Roman" pitchFamily="18" charset="0"/>
                <a:cs typeface="Times New Roman" pitchFamily="18" charset="0"/>
              </a:rPr>
              <a:t>tea</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85774" y="1543050"/>
            <a:ext cx="11389996" cy="5006340"/>
          </a:xfrm>
        </p:spPr>
        <p:txBody>
          <a:bodyPr/>
          <a:lstStyle/>
          <a:p>
            <a:endParaRPr lang="en-US" dirty="0"/>
          </a:p>
        </p:txBody>
      </p:sp>
      <p:sp>
        <p:nvSpPr>
          <p:cNvPr id="8" name="Oval Callout 7"/>
          <p:cNvSpPr/>
          <p:nvPr/>
        </p:nvSpPr>
        <p:spPr>
          <a:xfrm>
            <a:off x="2606040" y="1257300"/>
            <a:ext cx="4251960" cy="12005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latin typeface="Times New Roman" panose="02020603050405020304" pitchFamily="18" charset="0"/>
                <a:cs typeface="Times New Roman" panose="02020603050405020304" pitchFamily="18" charset="0"/>
              </a:rPr>
              <a:t>Elemente </a:t>
            </a:r>
            <a:r>
              <a:rPr lang="x-none" sz="2400">
                <a:latin typeface="Times New Roman" panose="02020603050405020304" pitchFamily="18" charset="0"/>
                <a:cs typeface="Times New Roman" panose="02020603050405020304" pitchFamily="18" charset="0"/>
              </a:rPr>
              <a:t>de construc</a:t>
            </a:r>
            <a:r>
              <a:rPr lang="ro-RO" sz="2400" dirty="0">
                <a:latin typeface="Times New Roman" panose="02020603050405020304" pitchFamily="18" charset="0"/>
                <a:cs typeface="Times New Roman" panose="02020603050405020304" pitchFamily="18" charset="0"/>
              </a:rPr>
              <a:t>ț</a:t>
            </a:r>
            <a:r>
              <a:rPr lang="x-none" sz="2400">
                <a:latin typeface="Times New Roman" panose="02020603050405020304" pitchFamily="18" charset="0"/>
                <a:cs typeface="Times New Roman" panose="02020603050405020304" pitchFamily="18" charset="0"/>
              </a:rPr>
              <a:t>ie </a:t>
            </a:r>
            <a:r>
              <a:rPr lang="x-none" sz="2400" dirty="0">
                <a:latin typeface="Times New Roman" panose="02020603050405020304" pitchFamily="18" charset="0"/>
                <a:cs typeface="Times New Roman" panose="02020603050405020304" pitchFamily="18" charset="0"/>
              </a:rPr>
              <a:t>verticală</a:t>
            </a:r>
            <a:endParaRPr lang="en-US" sz="2400" dirty="0">
              <a:latin typeface="Times New Roman" panose="02020603050405020304" pitchFamily="18" charset="0"/>
              <a:cs typeface="Times New Roman" panose="02020603050405020304" pitchFamily="18" charset="0"/>
            </a:endParaRPr>
          </a:p>
        </p:txBody>
      </p:sp>
      <p:sp>
        <p:nvSpPr>
          <p:cNvPr id="9" name="Oval Callout 8"/>
          <p:cNvSpPr/>
          <p:nvPr/>
        </p:nvSpPr>
        <p:spPr>
          <a:xfrm>
            <a:off x="7155180" y="1543050"/>
            <a:ext cx="4720590" cy="16916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latin typeface="Times New Roman" panose="02020603050405020304" pitchFamily="18" charset="0"/>
                <a:cs typeface="Times New Roman" panose="02020603050405020304" pitchFamily="18" charset="0"/>
              </a:rPr>
              <a:t>Realizate  din </a:t>
            </a:r>
            <a:r>
              <a:rPr lang="x-none" sz="2400">
                <a:latin typeface="Times New Roman" panose="02020603050405020304" pitchFamily="18" charset="0"/>
                <a:cs typeface="Times New Roman" panose="02020603050405020304" pitchFamily="18" charset="0"/>
              </a:rPr>
              <a:t>materiale C0</a:t>
            </a:r>
            <a:r>
              <a:rPr lang="ro-RO" sz="2400" dirty="0">
                <a:latin typeface="Times New Roman" panose="02020603050405020304" pitchFamily="18" charset="0"/>
                <a:cs typeface="Times New Roman" panose="02020603050405020304" pitchFamily="18" charset="0"/>
              </a:rPr>
              <a:t> </a:t>
            </a:r>
            <a:r>
              <a:rPr lang="x-none" sz="2400">
                <a:latin typeface="Times New Roman" panose="02020603050405020304" pitchFamily="18" charset="0"/>
                <a:cs typeface="Times New Roman" panose="02020603050405020304" pitchFamily="18" charset="0"/>
              </a:rPr>
              <a:t>cu R</a:t>
            </a:r>
            <a:r>
              <a:rPr lang="ro-RO" sz="2400" dirty="0">
                <a:latin typeface="Times New Roman" panose="02020603050405020304" pitchFamily="18" charset="0"/>
                <a:cs typeface="Times New Roman" panose="02020603050405020304" pitchFamily="18" charset="0"/>
              </a:rPr>
              <a:t>F </a:t>
            </a:r>
            <a:r>
              <a:rPr lang="x-none" sz="2400">
                <a:latin typeface="Times New Roman" panose="02020603050405020304" pitchFamily="18" charset="0"/>
                <a:cs typeface="Times New Roman" panose="02020603050405020304" pitchFamily="18" charset="0"/>
              </a:rPr>
              <a:t>de </a:t>
            </a:r>
            <a:r>
              <a:rPr lang="x-none" sz="2400" dirty="0">
                <a:latin typeface="Times New Roman" panose="02020603050405020304" pitchFamily="18" charset="0"/>
                <a:cs typeface="Times New Roman" panose="02020603050405020304" pitchFamily="18" charset="0"/>
              </a:rPr>
              <a:t>cel puțin egală cu nivelul stabilit în normativ.</a:t>
            </a:r>
            <a:endParaRPr lang="en-US" sz="2400" dirty="0">
              <a:latin typeface="Times New Roman" panose="02020603050405020304" pitchFamily="18" charset="0"/>
              <a:cs typeface="Times New Roman" panose="02020603050405020304" pitchFamily="18" charset="0"/>
            </a:endParaRPr>
          </a:p>
        </p:txBody>
      </p:sp>
      <p:sp>
        <p:nvSpPr>
          <p:cNvPr id="10" name="Oval Callout 9"/>
          <p:cNvSpPr/>
          <p:nvPr/>
        </p:nvSpPr>
        <p:spPr>
          <a:xfrm>
            <a:off x="4800600" y="4629150"/>
            <a:ext cx="6572250" cy="16687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 </a:t>
            </a:r>
            <a:r>
              <a:rPr lang="x-none" sz="2400" dirty="0">
                <a:latin typeface="Times New Roman" panose="02020603050405020304" pitchFamily="18" charset="0"/>
                <a:cs typeface="Times New Roman" panose="02020603050405020304" pitchFamily="18" charset="0"/>
              </a:rPr>
              <a:t>Golurile din PRF se protejează prin uși,</a:t>
            </a: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porți,</a:t>
            </a: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cortine și obloane RF. </a:t>
            </a:r>
            <a:endParaRPr lang="en-US" sz="2400" dirty="0">
              <a:latin typeface="Times New Roman" panose="02020603050405020304" pitchFamily="18" charset="0"/>
              <a:cs typeface="Times New Roman" panose="02020603050405020304" pitchFamily="18" charset="0"/>
            </a:endParaRPr>
          </a:p>
        </p:txBody>
      </p:sp>
      <p:sp>
        <p:nvSpPr>
          <p:cNvPr id="11" name="Oval Callout 10"/>
          <p:cNvSpPr/>
          <p:nvPr/>
        </p:nvSpPr>
        <p:spPr>
          <a:xfrm>
            <a:off x="485774" y="2937510"/>
            <a:ext cx="6852285" cy="19659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latin typeface="Times New Roman" panose="02020603050405020304" pitchFamily="18" charset="0"/>
                <a:cs typeface="Times New Roman" panose="02020603050405020304" pitchFamily="18" charset="0"/>
              </a:rPr>
              <a:t>Condițile minime de combustibilitate și de RF sunt stabilite in </a:t>
            </a:r>
            <a:r>
              <a:rPr lang="x-none" sz="2400">
                <a:latin typeface="Times New Roman" panose="02020603050405020304" pitchFamily="18" charset="0"/>
                <a:cs typeface="Times New Roman" panose="02020603050405020304" pitchFamily="18" charset="0"/>
              </a:rPr>
              <a:t>normativ,</a:t>
            </a:r>
            <a:r>
              <a:rPr lang="ro-RO" sz="2400" dirty="0">
                <a:latin typeface="Times New Roman" panose="02020603050405020304" pitchFamily="18" charset="0"/>
                <a:cs typeface="Times New Roman" panose="02020603050405020304" pitchFamily="18" charset="0"/>
              </a:rPr>
              <a:t> </a:t>
            </a:r>
            <a:r>
              <a:rPr lang="x-none" sz="2400">
                <a:latin typeface="Times New Roman" panose="02020603050405020304" pitchFamily="18" charset="0"/>
                <a:cs typeface="Times New Roman" panose="02020603050405020304" pitchFamily="18" charset="0"/>
              </a:rPr>
              <a:t>precum </a:t>
            </a:r>
            <a:r>
              <a:rPr lang="x-none" sz="2400" dirty="0">
                <a:latin typeface="Times New Roman" panose="02020603050405020304" pitchFamily="18" charset="0"/>
                <a:cs typeface="Times New Roman" panose="02020603050405020304" pitchFamily="18" charset="0"/>
              </a:rPr>
              <a:t>și reglementările </a:t>
            </a:r>
            <a:endParaRPr lang="en-US" sz="2400" dirty="0">
              <a:latin typeface="Times New Roman" panose="02020603050405020304" pitchFamily="18" charset="0"/>
              <a:cs typeface="Times New Roman" panose="02020603050405020304" pitchFamily="18" charset="0"/>
            </a:endParaRPr>
          </a:p>
          <a:p>
            <a:pPr algn="ctr"/>
            <a:r>
              <a:rPr lang="x-none" sz="2400" dirty="0">
                <a:latin typeface="Times New Roman" panose="02020603050405020304" pitchFamily="18" charset="0"/>
                <a:cs typeface="Times New Roman" panose="02020603050405020304" pitchFamily="18" charset="0"/>
              </a:rPr>
              <a:t>tehnice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15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21" y="144108"/>
            <a:ext cx="11366819" cy="1400530"/>
          </a:xfrm>
        </p:spPr>
        <p:txBody>
          <a:bodyPr/>
          <a:lstStyle/>
          <a:p>
            <a:pPr algn="ctr"/>
            <a:r>
              <a:rPr lang="x-none" sz="3600" dirty="0">
                <a:latin typeface="Times New Roman" pitchFamily="18" charset="0"/>
                <a:cs typeface="Times New Roman" pitchFamily="18" charset="0"/>
              </a:rPr>
              <a:t>Elementele </a:t>
            </a:r>
            <a:r>
              <a:rPr lang="x-none" sz="3600">
                <a:latin typeface="Times New Roman" pitchFamily="18" charset="0"/>
                <a:cs typeface="Times New Roman" pitchFamily="18" charset="0"/>
              </a:rPr>
              <a:t>de construc</a:t>
            </a:r>
            <a:r>
              <a:rPr lang="ro-RO" sz="3600" dirty="0">
                <a:latin typeface="Times New Roman" pitchFamily="18" charset="0"/>
                <a:cs typeface="Times New Roman" pitchFamily="18" charset="0"/>
              </a:rPr>
              <a:t>ț</a:t>
            </a:r>
            <a:r>
              <a:rPr lang="x-none" sz="3600">
                <a:latin typeface="Times New Roman" pitchFamily="18" charset="0"/>
                <a:cs typeface="Times New Roman" pitchFamily="18" charset="0"/>
              </a:rPr>
              <a:t>ie </a:t>
            </a:r>
            <a:r>
              <a:rPr lang="x-none" sz="3600" dirty="0">
                <a:latin typeface="Times New Roman" pitchFamily="18" charset="0"/>
                <a:cs typeface="Times New Roman" pitchFamily="18" charset="0"/>
              </a:rPr>
              <a:t>RE și protecția golurilor din acestea</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5082" y="1464628"/>
            <a:ext cx="11633983" cy="4908037"/>
          </a:xfrm>
        </p:spPr>
        <p:txBody>
          <a:bodyPr>
            <a:normAutofit/>
          </a:bodyPr>
          <a:lstStyle/>
          <a:p>
            <a:pPr marL="0" indent="0" algn="just">
              <a:buNone/>
            </a:pP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Încăperile din categoria </a:t>
            </a:r>
            <a:r>
              <a:rPr lang="x-none" sz="2400" b="1" dirty="0">
                <a:solidFill>
                  <a:srgbClr val="FF0000"/>
                </a:solidFill>
                <a:latin typeface="Times New Roman" panose="02020603050405020304" pitchFamily="18" charset="0"/>
                <a:cs typeface="Times New Roman" panose="02020603050405020304" pitchFamily="18" charset="0"/>
              </a:rPr>
              <a:t>A și B </a:t>
            </a:r>
            <a:r>
              <a:rPr lang="x-none" sz="2400" dirty="0">
                <a:latin typeface="Times New Roman" panose="02020603050405020304" pitchFamily="18" charset="0"/>
                <a:cs typeface="Times New Roman" panose="02020603050405020304" pitchFamily="18" charset="0"/>
              </a:rPr>
              <a:t>se separă</a:t>
            </a: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de restul constru</a:t>
            </a:r>
            <a:r>
              <a:rPr lang="ro-RO" sz="2400" dirty="0">
                <a:latin typeface="Times New Roman" panose="02020603050405020304" pitchFamily="18" charset="0"/>
                <a:cs typeface="Times New Roman" panose="02020603050405020304" pitchFamily="18" charset="0"/>
              </a:rPr>
              <a:t>cț</a:t>
            </a:r>
            <a:r>
              <a:rPr lang="x-none" sz="2400" dirty="0">
                <a:latin typeface="Times New Roman" panose="02020603050405020304" pitchFamily="18" charset="0"/>
                <a:cs typeface="Times New Roman" panose="02020603050405020304" pitchFamily="18" charset="0"/>
              </a:rPr>
              <a:t>iei prin elemente de separare incombustibile </a:t>
            </a:r>
            <a:r>
              <a:rPr lang="ro-RO" sz="2400" dirty="0">
                <a:latin typeface="Times New Roman" panose="02020603050405020304" pitchFamily="18" charset="0"/>
                <a:cs typeface="Times New Roman" panose="02020603050405020304" pitchFamily="18" charset="0"/>
              </a:rPr>
              <a:t>ș</a:t>
            </a:r>
            <a:r>
              <a:rPr lang="x-none" sz="2400" dirty="0">
                <a:latin typeface="Times New Roman" panose="02020603050405020304" pitchFamily="18" charset="0"/>
                <a:cs typeface="Times New Roman" panose="02020603050405020304" pitchFamily="18" charset="0"/>
              </a:rPr>
              <a:t>i RF.</a:t>
            </a:r>
            <a:r>
              <a:rPr lang="ro-RO" sz="2400" dirty="0">
                <a:latin typeface="Times New Roman" panose="02020603050405020304" pitchFamily="18" charset="0"/>
                <a:cs typeface="Times New Roman" panose="02020603050405020304" pitchFamily="18" charset="0"/>
              </a:rPr>
              <a:t> </a:t>
            </a:r>
            <a:r>
              <a:rPr lang="x-none" sz="2400" dirty="0">
                <a:latin typeface="Times New Roman" panose="02020603050405020304" pitchFamily="18" charset="0"/>
                <a:cs typeface="Times New Roman" panose="02020603050405020304" pitchFamily="18" charset="0"/>
              </a:rPr>
              <a:t>Separarea </a:t>
            </a:r>
            <a:r>
              <a:rPr lang="ro-RO" sz="2400" dirty="0">
                <a:latin typeface="Times New Roman" panose="02020603050405020304" pitchFamily="18" charset="0"/>
                <a:cs typeface="Times New Roman" panose="02020603050405020304" pitchFamily="18" charset="0"/>
              </a:rPr>
              <a:t>se face p	rin </a:t>
            </a:r>
            <a:r>
              <a:rPr lang="ro-RO" sz="2400" b="1" dirty="0">
                <a:solidFill>
                  <a:srgbClr val="FF0000"/>
                </a:solidFill>
                <a:latin typeface="Times New Roman" panose="02020603050405020304" pitchFamily="18" charset="0"/>
                <a:cs typeface="Times New Roman" panose="02020603050405020304" pitchFamily="18" charset="0"/>
              </a:rPr>
              <a:t>PlRE: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Vertical Scroll 3"/>
          <p:cNvSpPr/>
          <p:nvPr/>
        </p:nvSpPr>
        <p:spPr>
          <a:xfrm>
            <a:off x="3637755" y="2997517"/>
            <a:ext cx="4400550" cy="321754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latin typeface="Times New Roman" panose="02020603050405020304" pitchFamily="18" charset="0"/>
                <a:cs typeface="Times New Roman" panose="02020603050405020304" pitchFamily="18" charset="0"/>
              </a:rPr>
              <a:t>R</a:t>
            </a:r>
            <a:r>
              <a:rPr lang="ro-RO" sz="2800" dirty="0">
                <a:latin typeface="Times New Roman" panose="02020603050405020304" pitchFamily="18" charset="0"/>
                <a:cs typeface="Times New Roman" panose="02020603050405020304" pitchFamily="18" charset="0"/>
              </a:rPr>
              <a:t>F</a:t>
            </a:r>
            <a:r>
              <a:rPr lang="x-none"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este s</a:t>
            </a:r>
            <a:r>
              <a:rPr lang="x-none" sz="2800" dirty="0">
                <a:latin typeface="Times New Roman" panose="02020603050405020304" pitchFamily="18" charset="0"/>
                <a:cs typeface="Times New Roman" panose="02020603050405020304" pitchFamily="18" charset="0"/>
              </a:rPr>
              <a:t>tabil</a:t>
            </a:r>
            <a:r>
              <a:rPr lang="ro-RO" sz="2800" dirty="0">
                <a:latin typeface="Times New Roman" panose="02020603050405020304" pitchFamily="18" charset="0"/>
                <a:cs typeface="Times New Roman" panose="02020603050405020304" pitchFamily="18" charset="0"/>
              </a:rPr>
              <a:t>ită</a:t>
            </a:r>
            <a:r>
              <a:rPr lang="x-none" sz="2800" dirty="0">
                <a:latin typeface="Times New Roman" panose="02020603050405020304" pitchFamily="18" charset="0"/>
                <a:cs typeface="Times New Roman" panose="02020603050405020304" pitchFamily="18" charset="0"/>
              </a:rPr>
              <a:t> in func</a:t>
            </a:r>
            <a:r>
              <a:rPr lang="ro-RO" sz="2800" dirty="0">
                <a:latin typeface="Times New Roman" panose="02020603050405020304" pitchFamily="18" charset="0"/>
                <a:cs typeface="Times New Roman" panose="02020603050405020304" pitchFamily="18" charset="0"/>
              </a:rPr>
              <a:t>ț</a:t>
            </a:r>
            <a:r>
              <a:rPr lang="x-none" sz="2800" dirty="0">
                <a:latin typeface="Times New Roman" panose="02020603050405020304" pitchFamily="18" charset="0"/>
                <a:cs typeface="Times New Roman" panose="02020603050405020304" pitchFamily="18" charset="0"/>
              </a:rPr>
              <a:t>ie de densitatea sarcini</a:t>
            </a:r>
            <a:r>
              <a:rPr lang="ro-RO" sz="2800" dirty="0">
                <a:latin typeface="Times New Roman" panose="02020603050405020304" pitchFamily="18" charset="0"/>
                <a:cs typeface="Times New Roman" panose="02020603050405020304" pitchFamily="18" charset="0"/>
              </a:rPr>
              <a:t>i</a:t>
            </a:r>
            <a:r>
              <a:rPr lang="x-none" sz="2800" dirty="0">
                <a:latin typeface="Times New Roman" panose="02020603050405020304" pitchFamily="18" charset="0"/>
                <a:cs typeface="Times New Roman" panose="02020603050405020304" pitchFamily="18" charset="0"/>
              </a:rPr>
              <a:t> termice a incăperilor respective</a:t>
            </a:r>
            <a:endParaRPr lang="en-US" sz="2800" dirty="0">
              <a:latin typeface="Times New Roman" panose="02020603050405020304" pitchFamily="18" charset="0"/>
              <a:cs typeface="Times New Roman" panose="02020603050405020304" pitchFamily="18" charset="0"/>
            </a:endParaRPr>
          </a:p>
        </p:txBody>
      </p:sp>
      <p:sp>
        <p:nvSpPr>
          <p:cNvPr id="5" name="Vertical Scroll 4"/>
          <p:cNvSpPr/>
          <p:nvPr/>
        </p:nvSpPr>
        <p:spPr>
          <a:xfrm>
            <a:off x="0" y="2560320"/>
            <a:ext cx="4000500" cy="40919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latin typeface="Times New Roman" panose="02020603050405020304" pitchFamily="18" charset="0"/>
                <a:cs typeface="Times New Roman" panose="02020603050405020304" pitchFamily="18" charset="0"/>
              </a:rPr>
              <a:t>PRE </a:t>
            </a:r>
            <a:r>
              <a:rPr lang="ro-RO" sz="2800" dirty="0">
                <a:latin typeface="Times New Roman" panose="02020603050405020304" pitchFamily="18" charset="0"/>
                <a:cs typeface="Times New Roman" panose="02020603050405020304" pitchFamily="18" charset="0"/>
              </a:rPr>
              <a:t> - </a:t>
            </a:r>
            <a:r>
              <a:rPr lang="x-none" sz="2800" dirty="0">
                <a:latin typeface="Times New Roman" panose="02020603050405020304" pitchFamily="18" charset="0"/>
                <a:cs typeface="Times New Roman" panose="02020603050405020304" pitchFamily="18" charset="0"/>
              </a:rPr>
              <a:t>s</a:t>
            </a:r>
            <a:r>
              <a:rPr lang="ro-RO" sz="2800" dirty="0">
                <a:latin typeface="Times New Roman" panose="02020603050405020304" pitchFamily="18" charset="0"/>
                <a:cs typeface="Times New Roman" panose="02020603050405020304" pitchFamily="18" charset="0"/>
              </a:rPr>
              <a:t>ă</a:t>
            </a:r>
            <a:r>
              <a:rPr lang="x-none"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î</a:t>
            </a:r>
            <a:r>
              <a:rPr lang="x-none" sz="2800" dirty="0">
                <a:latin typeface="Times New Roman" panose="02020603050405020304" pitchFamily="18" charset="0"/>
                <a:cs typeface="Times New Roman" panose="02020603050405020304" pitchFamily="18" charset="0"/>
              </a:rPr>
              <a:t>mpi</a:t>
            </a:r>
            <a:r>
              <a:rPr lang="ro-RO" sz="2800" dirty="0">
                <a:latin typeface="Times New Roman" panose="02020603050405020304" pitchFamily="18" charset="0"/>
                <a:cs typeface="Times New Roman" panose="02020603050405020304" pitchFamily="18" charset="0"/>
              </a:rPr>
              <a:t>e</a:t>
            </a:r>
            <a:r>
              <a:rPr lang="x-none" sz="2800" dirty="0">
                <a:latin typeface="Times New Roman" panose="02020603050405020304" pitchFamily="18" charset="0"/>
                <a:cs typeface="Times New Roman" panose="02020603050405020304" pitchFamily="18" charset="0"/>
              </a:rPr>
              <a:t>dice propagarea incendiului din spa</a:t>
            </a:r>
            <a:r>
              <a:rPr lang="ro-RO" sz="2800" dirty="0">
                <a:latin typeface="Times New Roman" panose="02020603050405020304" pitchFamily="18" charset="0"/>
                <a:cs typeface="Times New Roman" panose="02020603050405020304" pitchFamily="18" charset="0"/>
              </a:rPr>
              <a:t>țiil</a:t>
            </a:r>
            <a:r>
              <a:rPr lang="x-none" sz="2800" dirty="0">
                <a:latin typeface="Times New Roman" panose="02020603050405020304" pitchFamily="18" charset="0"/>
                <a:cs typeface="Times New Roman" panose="02020603050405020304" pitchFamily="18" charset="0"/>
              </a:rPr>
              <a:t>e invecinate spre inc</a:t>
            </a:r>
            <a:r>
              <a:rPr lang="ro-RO" sz="2800" dirty="0">
                <a:latin typeface="Times New Roman" panose="02020603050405020304" pitchFamily="18" charset="0"/>
                <a:cs typeface="Times New Roman" panose="02020603050405020304" pitchFamily="18" charset="0"/>
              </a:rPr>
              <a:t>ă</a:t>
            </a:r>
            <a:r>
              <a:rPr lang="x-none" sz="2800" dirty="0">
                <a:latin typeface="Times New Roman" panose="02020603050405020304" pitchFamily="18" charset="0"/>
                <a:cs typeface="Times New Roman" panose="02020603050405020304" pitchFamily="18" charset="0"/>
              </a:rPr>
              <a:t>perile cu pericol de  explozie</a:t>
            </a:r>
            <a:endParaRPr lang="en-US" sz="2800" dirty="0">
              <a:latin typeface="Times New Roman" panose="02020603050405020304" pitchFamily="18" charset="0"/>
              <a:cs typeface="Times New Roman" panose="02020603050405020304" pitchFamily="18" charset="0"/>
            </a:endParaRPr>
          </a:p>
        </p:txBody>
      </p:sp>
      <p:sp>
        <p:nvSpPr>
          <p:cNvPr id="6" name="Vertical Scroll 5"/>
          <p:cNvSpPr/>
          <p:nvPr/>
        </p:nvSpPr>
        <p:spPr>
          <a:xfrm>
            <a:off x="7642860" y="2868930"/>
            <a:ext cx="4549140" cy="378333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latin typeface="Times New Roman" panose="02020603050405020304" pitchFamily="18" charset="0"/>
                <a:cs typeface="Times New Roman" panose="02020603050405020304" pitchFamily="18" charset="0"/>
              </a:rPr>
              <a:t>Planșeele </a:t>
            </a:r>
            <a:r>
              <a:rPr lang="ro-RO" sz="3200" dirty="0">
                <a:latin typeface="Times New Roman" panose="02020603050405020304" pitchFamily="18" charset="0"/>
                <a:cs typeface="Times New Roman" panose="02020603050405020304" pitchFamily="18" charset="0"/>
              </a:rPr>
              <a:t>ș</a:t>
            </a:r>
            <a:r>
              <a:rPr lang="x-none" sz="3200">
                <a:latin typeface="Times New Roman" panose="02020603050405020304" pitchFamily="18" charset="0"/>
                <a:cs typeface="Times New Roman" panose="02020603050405020304" pitchFamily="18" charset="0"/>
              </a:rPr>
              <a:t>i </a:t>
            </a:r>
            <a:r>
              <a:rPr lang="x-none" sz="3200" dirty="0">
                <a:latin typeface="Times New Roman" panose="02020603050405020304" pitchFamily="18" charset="0"/>
                <a:cs typeface="Times New Roman" panose="02020603050405020304" pitchFamily="18" charset="0"/>
              </a:rPr>
              <a:t>elementele lor </a:t>
            </a:r>
            <a:r>
              <a:rPr lang="x-none" sz="3200">
                <a:latin typeface="Times New Roman" panose="02020603050405020304" pitchFamily="18" charset="0"/>
                <a:cs typeface="Times New Roman" panose="02020603050405020304" pitchFamily="18" charset="0"/>
              </a:rPr>
              <a:t>de sus</a:t>
            </a:r>
            <a:r>
              <a:rPr lang="ro-RO" sz="3200" dirty="0">
                <a:latin typeface="Times New Roman" panose="02020603050405020304" pitchFamily="18" charset="0"/>
                <a:cs typeface="Times New Roman" panose="02020603050405020304" pitchFamily="18" charset="0"/>
              </a:rPr>
              <a:t>ț</a:t>
            </a:r>
            <a:r>
              <a:rPr lang="x-none" sz="3200">
                <a:latin typeface="Times New Roman" panose="02020603050405020304" pitchFamily="18" charset="0"/>
                <a:cs typeface="Times New Roman" panose="02020603050405020304" pitchFamily="18" charset="0"/>
              </a:rPr>
              <a:t>inere </a:t>
            </a:r>
            <a:r>
              <a:rPr lang="x-none" sz="3200" dirty="0">
                <a:latin typeface="Times New Roman" panose="02020603050405020304" pitchFamily="18" charset="0"/>
                <a:cs typeface="Times New Roman" panose="02020603050405020304" pitchFamily="18" charset="0"/>
              </a:rPr>
              <a:t>vor fi astfel </a:t>
            </a:r>
            <a:r>
              <a:rPr lang="x-none" sz="3200">
                <a:latin typeface="Times New Roman" panose="02020603050405020304" pitchFamily="18" charset="0"/>
                <a:cs typeface="Times New Roman" panose="02020603050405020304" pitchFamily="18" charset="0"/>
              </a:rPr>
              <a:t>dimensionate </a:t>
            </a:r>
            <a:r>
              <a:rPr lang="ro-RO" sz="3200" dirty="0">
                <a:latin typeface="Times New Roman" panose="02020603050405020304" pitchFamily="18" charset="0"/>
                <a:cs typeface="Times New Roman" panose="02020603050405020304" pitchFamily="18" charset="0"/>
              </a:rPr>
              <a:t>ș</a:t>
            </a:r>
            <a:r>
              <a:rPr lang="x-none" sz="3200">
                <a:latin typeface="Times New Roman" panose="02020603050405020304" pitchFamily="18" charset="0"/>
                <a:cs typeface="Times New Roman" panose="02020603050405020304" pitchFamily="18" charset="0"/>
              </a:rPr>
              <a:t>i realizate inc</a:t>
            </a:r>
            <a:r>
              <a:rPr lang="ro-RO" sz="3200" dirty="0">
                <a:latin typeface="Times New Roman" panose="02020603050405020304" pitchFamily="18" charset="0"/>
                <a:cs typeface="Times New Roman" panose="02020603050405020304" pitchFamily="18" charset="0"/>
              </a:rPr>
              <a:t>î</a:t>
            </a:r>
            <a:r>
              <a:rPr lang="x-none" sz="3200">
                <a:latin typeface="Times New Roman" panose="02020603050405020304" pitchFamily="18" charset="0"/>
                <a:cs typeface="Times New Roman" panose="02020603050405020304" pitchFamily="18" charset="0"/>
              </a:rPr>
              <a:t>t </a:t>
            </a:r>
            <a:r>
              <a:rPr lang="x-none" sz="3200" dirty="0">
                <a:latin typeface="Times New Roman" panose="02020603050405020304" pitchFamily="18" charset="0"/>
                <a:cs typeface="Times New Roman" panose="02020603050405020304" pitchFamily="18" charset="0"/>
              </a:rPr>
              <a:t>sa nu fie aruncate de suflul exploziei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98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81128" cy="806456"/>
          </a:xfrm>
        </p:spPr>
        <p:txBody>
          <a:bodyPr/>
          <a:lstStyle/>
          <a:p>
            <a:pPr algn="ctr"/>
            <a:r>
              <a:rPr lang="ru-RU" sz="3600" b="1" dirty="0">
                <a:latin typeface="Times New Roman" panose="02020603050405020304" pitchFamily="18" charset="0"/>
                <a:cs typeface="Times New Roman" panose="02020603050405020304" pitchFamily="18" charset="0"/>
              </a:rPr>
              <a:t>1</a:t>
            </a:r>
            <a:r>
              <a:rPr lang="ro-RO" sz="3600" b="1" dirty="0">
                <a:latin typeface="Times New Roman" panose="02020603050405020304" pitchFamily="18" charset="0"/>
                <a:cs typeface="Times New Roman" panose="02020603050405020304" pitchFamily="18" charset="0"/>
              </a:rPr>
              <a:t>. Rezistenţa la foc a elementelor de construcţii.</a:t>
            </a:r>
            <a:br>
              <a:rPr lang="ro-RO" sz="3600" b="1" dirty="0">
                <a:latin typeface="Times New Roman" panose="02020603050405020304" pitchFamily="18" charset="0"/>
                <a:cs typeface="Times New Roman" panose="02020603050405020304" pitchFamily="18" charset="0"/>
              </a:rPr>
            </a:br>
            <a:endParaRPr lang="ro-RO"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69626" y="1244184"/>
            <a:ext cx="11137692" cy="5004215"/>
          </a:xfrm>
        </p:spPr>
        <p:txBody>
          <a:bodyPr>
            <a:noAutofit/>
          </a:bodyPr>
          <a:lstStyle/>
          <a:p>
            <a:pPr marL="0" indent="0" algn="just">
              <a:buNone/>
            </a:pPr>
            <a:r>
              <a:rPr lang="ru-RU" sz="2800" dirty="0">
                <a:latin typeface="Times New Roman" panose="02020603050405020304" pitchFamily="18" charset="0"/>
                <a:cs typeface="Times New Roman" panose="02020603050405020304" pitchFamily="18" charset="0"/>
              </a:rPr>
              <a:t>	</a:t>
            </a:r>
            <a:r>
              <a:rPr lang="ro-RO" sz="3200" b="1" dirty="0">
                <a:latin typeface="Times New Roman" panose="02020603050405020304" pitchFamily="18" charset="0"/>
                <a:cs typeface="Times New Roman" panose="02020603050405020304" pitchFamily="18" charset="0"/>
              </a:rPr>
              <a:t>Rezistenţa la foc (RF) </a:t>
            </a:r>
            <a:r>
              <a:rPr lang="ro-RO" sz="3200" dirty="0">
                <a:latin typeface="Times New Roman" panose="02020603050405020304" pitchFamily="18" charset="0"/>
                <a:cs typeface="Times New Roman" panose="02020603050405020304" pitchFamily="18" charset="0"/>
              </a:rPr>
              <a:t>a elementelor de construcţii - capacitatea acestora de a-şi păstra în condiţii de incendiu funcţiile portante şi să se opună propagării focului.</a:t>
            </a:r>
          </a:p>
          <a:p>
            <a:pPr marL="0" indent="0" algn="just">
              <a:buNone/>
            </a:pPr>
            <a:r>
              <a:rPr lang="ro-RO" sz="3200" dirty="0">
                <a:latin typeface="Times New Roman" panose="02020603050405020304" pitchFamily="18" charset="0"/>
                <a:cs typeface="Times New Roman" panose="02020603050405020304" pitchFamily="18" charset="0"/>
              </a:rPr>
              <a:t>	RF a elementelor de construcţii este apreciată prin: </a:t>
            </a:r>
          </a:p>
          <a:p>
            <a:pPr marL="0" indent="0" algn="just">
              <a:buNone/>
            </a:pPr>
            <a:r>
              <a:rPr lang="ro-RO" sz="3200" dirty="0">
                <a:latin typeface="Times New Roman" panose="02020603050405020304" pitchFamily="18" charset="0"/>
                <a:cs typeface="Times New Roman" panose="02020603050405020304" pitchFamily="18" charset="0"/>
              </a:rPr>
              <a:t> -  limita de RF, ore; </a:t>
            </a:r>
          </a:p>
          <a:p>
            <a:pPr marL="0" indent="0" algn="just">
              <a:buNone/>
            </a:pPr>
            <a:r>
              <a:rPr lang="ro-RO" sz="3200" dirty="0">
                <a:latin typeface="Times New Roman" panose="02020603050405020304" pitchFamily="18" charset="0"/>
                <a:cs typeface="Times New Roman" panose="02020603050405020304" pitchFamily="18" charset="0"/>
              </a:rPr>
              <a:t> - limita de propagare a focului, cm/m.</a:t>
            </a:r>
          </a:p>
          <a:p>
            <a:pPr marL="0" indent="0" algn="just">
              <a:buNone/>
            </a:pPr>
            <a:r>
              <a:rPr lang="ro-RO" sz="3200" dirty="0">
                <a:latin typeface="Times New Roman" panose="02020603050405020304" pitchFamily="18" charset="0"/>
                <a:cs typeface="Times New Roman" panose="02020603050405020304" pitchFamily="18" charset="0"/>
              </a:rPr>
              <a:t>	</a:t>
            </a:r>
            <a:r>
              <a:rPr lang="ro-RO" sz="3200" b="1" dirty="0">
                <a:latin typeface="Times New Roman" panose="02020603050405020304" pitchFamily="18" charset="0"/>
                <a:cs typeface="Times New Roman" panose="02020603050405020304" pitchFamily="18" charset="0"/>
              </a:rPr>
              <a:t>Limita RF </a:t>
            </a:r>
            <a:r>
              <a:rPr lang="ro-RO" sz="3200" dirty="0">
                <a:latin typeface="Times New Roman" panose="02020603050405020304" pitchFamily="18" charset="0"/>
                <a:cs typeface="Times New Roman" panose="02020603050405020304" pitchFamily="18" charset="0"/>
              </a:rPr>
              <a:t> - timpul de la începutul incendiului până la apariţia criteriilor (semnelor) de intervenţie a limitelor de RF.</a:t>
            </a: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56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69539" cy="781722"/>
          </a:xfrm>
        </p:spPr>
        <p:txBody>
          <a:bodyPr/>
          <a:lstStyle/>
          <a:p>
            <a:pPr algn="ctr"/>
            <a:r>
              <a:rPr lang="ro-RO" sz="3600" b="1" dirty="0">
                <a:latin typeface="Times New Roman" pitchFamily="18" charset="0"/>
                <a:cs typeface="Times New Roman" pitchFamily="18" charset="0"/>
              </a:rPr>
              <a:t>4. Protecția de explozii a construcțiilor</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267286" y="1306286"/>
            <a:ext cx="11760592" cy="5305529"/>
          </a:xfrm>
        </p:spPr>
        <p:txBody>
          <a:bodyPr>
            <a:normAutofit/>
          </a:bodyPr>
          <a:lstStyle/>
          <a:p>
            <a:pPr marL="0" indent="0" algn="just">
              <a:buNone/>
            </a:pPr>
            <a:r>
              <a:rPr lang="x-none" dirty="0"/>
              <a:t> </a:t>
            </a:r>
            <a:r>
              <a:rPr lang="ro-RO" dirty="0"/>
              <a:t>	</a:t>
            </a:r>
            <a:r>
              <a:rPr lang="ro-RO" sz="2800" i="1" dirty="0">
                <a:latin typeface="Times New Roman" pitchFamily="18" charset="0"/>
                <a:cs typeface="Times New Roman" pitchFamily="18" charset="0"/>
              </a:rPr>
              <a:t>Explozie</a:t>
            </a:r>
            <a:r>
              <a:rPr lang="ro-RO" sz="2800" dirty="0">
                <a:latin typeface="Times New Roman" pitchFamily="18" charset="0"/>
                <a:cs typeface="Times New Roman" pitchFamily="18" charset="0"/>
              </a:rPr>
              <a:t> – ardere rapidă a unei substanțe cu viteze foarte mari. Deosebim două regimuri principale ale arderii explozive: </a:t>
            </a:r>
          </a:p>
          <a:p>
            <a:pPr algn="just"/>
            <a:r>
              <a:rPr lang="ro-RO" sz="2800" b="1" dirty="0">
                <a:latin typeface="Times New Roman" pitchFamily="18" charset="0"/>
                <a:cs typeface="Times New Roman" pitchFamily="18" charset="0"/>
              </a:rPr>
              <a:t>Arderea deflagrantă </a:t>
            </a:r>
            <a:r>
              <a:rPr lang="ro-RO" sz="2800" dirty="0">
                <a:latin typeface="Times New Roman" pitchFamily="18" charset="0"/>
                <a:cs typeface="Times New Roman" pitchFamily="18" charset="0"/>
              </a:rPr>
              <a:t>– propagarea flăcării are loc cu viteze mai mari ca nivelul sunetului.</a:t>
            </a:r>
            <a:r>
              <a:rPr lang="x-none" sz="2800" dirty="0">
                <a:latin typeface="Times New Roman" panose="02020603050405020304" pitchFamily="18" charset="0"/>
                <a:cs typeface="Times New Roman" panose="02020603050405020304" pitchFamily="18" charset="0"/>
              </a:rPr>
              <a:t> </a:t>
            </a:r>
          </a:p>
          <a:p>
            <a:pPr algn="just"/>
            <a:r>
              <a:rPr lang="ro-RO" sz="2800" b="1" dirty="0">
                <a:latin typeface="Times New Roman" panose="02020603050405020304" pitchFamily="18" charset="0"/>
                <a:cs typeface="Times New Roman" panose="02020603050405020304" pitchFamily="18" charset="0"/>
              </a:rPr>
              <a:t>Arderea detonațională </a:t>
            </a:r>
            <a:r>
              <a:rPr lang="ro-RO" sz="2800" dirty="0">
                <a:latin typeface="Times New Roman" panose="02020603050405020304" pitchFamily="18" charset="0"/>
                <a:cs typeface="Times New Roman" panose="02020603050405020304" pitchFamily="18" charset="0"/>
              </a:rPr>
              <a:t>– propagarea flăcării are loc cu viteze sub nivelul vitezei sunetului. </a:t>
            </a:r>
          </a:p>
          <a:p>
            <a:pPr marL="0" indent="0" algn="just">
              <a:buNone/>
            </a:pPr>
            <a:r>
              <a:rPr lang="ro-RO" sz="2800" dirty="0">
                <a:latin typeface="Times New Roman" panose="02020603050405020304" pitchFamily="18" charset="0"/>
                <a:cs typeface="Times New Roman" panose="02020603050405020304" pitchFamily="18" charset="0"/>
              </a:rPr>
              <a:t>	La intersecția frontului de flacără cu obstacole din contul turbulizării procesului de ardere poate să se modifice regimurile de ardere </a:t>
            </a:r>
            <a:r>
              <a:rPr lang="ro-RO" sz="2800" b="1" dirty="0">
                <a:solidFill>
                  <a:srgbClr val="FF0000"/>
                </a:solidFill>
                <a:latin typeface="Times New Roman" panose="02020603050405020304" pitchFamily="18" charset="0"/>
                <a:cs typeface="Times New Roman" panose="02020603050405020304" pitchFamily="18" charset="0"/>
              </a:rPr>
              <a:t>din ardere deflagrantă în ardere detonațională. </a:t>
            </a:r>
            <a:r>
              <a:rPr lang="ro-RO" sz="2800" dirty="0">
                <a:latin typeface="Times New Roman" panose="02020603050405020304" pitchFamily="18" charset="0"/>
                <a:cs typeface="Times New Roman" panose="02020603050405020304" pitchFamily="18" charset="0"/>
              </a:rPr>
              <a:t>În aceste situații  suprafața frontului devine neuniformă și grosimea se majorează, aspect ce conduce la majorarea vitezei de propagare a flăcării</a:t>
            </a:r>
            <a:r>
              <a:rPr lang="ro-RO" sz="32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1562868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84818" cy="940653"/>
          </a:xfrm>
        </p:spPr>
        <p:txBody>
          <a:bodyPr/>
          <a:lstStyle/>
          <a:p>
            <a:pPr algn="ctr"/>
            <a:r>
              <a:rPr lang="ro-RO" sz="3600" b="1" i="1" dirty="0">
                <a:solidFill>
                  <a:srgbClr val="FF0000"/>
                </a:solidFill>
                <a:latin typeface="Times New Roman" pitchFamily="18" charset="0"/>
                <a:cs typeface="Times New Roman" pitchFamily="18" charset="0"/>
              </a:rPr>
              <a:t>Parametrii de bază ai exploziei</a:t>
            </a:r>
            <a:endParaRPr lang="en-US" sz="36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91886" y="1153886"/>
            <a:ext cx="11537517" cy="5246914"/>
          </a:xfrm>
        </p:spPr>
        <p:txBody>
          <a:bodyPr>
            <a:normAutofit/>
          </a:bodyPr>
          <a:lstStyle/>
          <a:p>
            <a:pPr marL="0" indent="0">
              <a:buNone/>
            </a:pPr>
            <a:r>
              <a:rPr lang="x-none"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 cantitatea de substanță; </a:t>
            </a:r>
          </a:p>
          <a:p>
            <a:pPr marL="0" indent="0">
              <a:buNone/>
            </a:pPr>
            <a:r>
              <a:rPr lang="ro-RO" sz="2800" dirty="0">
                <a:latin typeface="Times New Roman" panose="02020603050405020304" pitchFamily="18" charset="0"/>
                <a:cs typeface="Times New Roman" panose="02020603050405020304" pitchFamily="18" charset="0"/>
              </a:rPr>
              <a:t> - proprietățile fizico-chimice ale substanței; </a:t>
            </a:r>
          </a:p>
          <a:p>
            <a:pPr marL="0" indent="0">
              <a:buNone/>
            </a:pPr>
            <a:r>
              <a:rPr lang="ro-RO" sz="2800" dirty="0">
                <a:latin typeface="Times New Roman" panose="02020603050405020304" pitchFamily="18" charset="0"/>
                <a:cs typeface="Times New Roman" panose="02020603050405020304" pitchFamily="18" charset="0"/>
              </a:rPr>
              <a:t> - condițiile de depozitare  în procesul tehnologic a substanței periculoase; </a:t>
            </a:r>
          </a:p>
          <a:p>
            <a:pPr marL="0" indent="0">
              <a:buNone/>
            </a:pPr>
            <a:r>
              <a:rPr lang="ro-RO" sz="2800" dirty="0">
                <a:latin typeface="Times New Roman" panose="02020603050405020304" pitchFamily="18" charset="0"/>
                <a:cs typeface="Times New Roman" panose="02020603050405020304" pitchFamily="18" charset="0"/>
              </a:rPr>
              <a:t> - locul de inițiere a exploziei; </a:t>
            </a:r>
          </a:p>
          <a:p>
            <a:pPr marL="0" indent="0">
              <a:buNone/>
            </a:pPr>
            <a:r>
              <a:rPr lang="ro-RO" sz="2800" dirty="0">
                <a:latin typeface="Times New Roman" panose="02020603050405020304" pitchFamily="18" charset="0"/>
                <a:cs typeface="Times New Roman" panose="02020603050405020304" pitchFamily="18" charset="0"/>
              </a:rPr>
              <a:t> - presiunea efectivă a exploziei.</a:t>
            </a:r>
          </a:p>
          <a:p>
            <a:pPr marL="0" indent="0" algn="just">
              <a:buNone/>
            </a:pPr>
            <a:r>
              <a:rPr lang="ro-RO" sz="2800" dirty="0">
                <a:latin typeface="Times New Roman" panose="02020603050405020304" pitchFamily="18" charset="0"/>
                <a:cs typeface="Times New Roman" panose="02020603050405020304" pitchFamily="18" charset="0"/>
              </a:rPr>
              <a:t>	Consecințele exploziei în construcții sunt caracterizate de caracteul deteriorărilor. </a:t>
            </a:r>
          </a:p>
          <a:p>
            <a:pPr marL="0" indent="0" algn="just">
              <a:buNone/>
            </a:pPr>
            <a:r>
              <a:rPr lang="ro-RO" sz="2800" dirty="0">
                <a:latin typeface="Times New Roman" panose="02020603050405020304" pitchFamily="18" charset="0"/>
                <a:cs typeface="Times New Roman" panose="02020603050405020304" pitchFamily="18" charset="0"/>
              </a:rPr>
              <a:t>	Deosebim </a:t>
            </a:r>
            <a:r>
              <a:rPr lang="ro-RO" sz="2800" b="1" i="1" dirty="0">
                <a:solidFill>
                  <a:srgbClr val="FF0000"/>
                </a:solidFill>
                <a:latin typeface="Times New Roman" panose="02020603050405020304" pitchFamily="18" charset="0"/>
                <a:cs typeface="Times New Roman" panose="02020603050405020304" pitchFamily="18" charset="0"/>
              </a:rPr>
              <a:t>4 zone de distrugere </a:t>
            </a:r>
            <a:r>
              <a:rPr lang="ro-RO" sz="2800" dirty="0">
                <a:latin typeface="Times New Roman" panose="02020603050405020304" pitchFamily="18" charset="0"/>
                <a:cs typeface="Times New Roman" panose="02020603050405020304" pitchFamily="18" charset="0"/>
              </a:rPr>
              <a:t>în baza cărora se construiește sistemul de protecție la explozie a construcțiilor.</a:t>
            </a:r>
            <a:endParaRPr lang="x-none"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50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10429558" cy="770292"/>
          </a:xfrm>
        </p:spPr>
        <p:txBody>
          <a:bodyPr/>
          <a:lstStyle/>
          <a:p>
            <a:pPr algn="ctr"/>
            <a:r>
              <a:rPr lang="x-none"/>
              <a:t>C</a:t>
            </a:r>
            <a:r>
              <a:rPr lang="ro-RO" dirty="0"/>
              <a:t>ontinuare</a:t>
            </a:r>
            <a:endParaRPr lang="en-US" dirty="0"/>
          </a:p>
        </p:txBody>
      </p:sp>
      <p:sp>
        <p:nvSpPr>
          <p:cNvPr id="3" name="Content Placeholder 2"/>
          <p:cNvSpPr>
            <a:spLocks noGrp="1"/>
          </p:cNvSpPr>
          <p:nvPr>
            <p:ph idx="1"/>
          </p:nvPr>
        </p:nvSpPr>
        <p:spPr>
          <a:xfrm>
            <a:off x="205740" y="1223010"/>
            <a:ext cx="11830050" cy="5429250"/>
          </a:xfrm>
        </p:spPr>
        <p:txBody>
          <a:bodyPr>
            <a:noAutofit/>
          </a:bodyPr>
          <a:lstStyle/>
          <a:p>
            <a:endParaRPr lang="en-US"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749908549"/>
              </p:ext>
            </p:extLst>
          </p:nvPr>
        </p:nvGraphicFramePr>
        <p:xfrm>
          <a:off x="239486" y="1240971"/>
          <a:ext cx="11538857" cy="5195662"/>
        </p:xfrm>
        <a:graphic>
          <a:graphicData uri="http://schemas.openxmlformats.org/presentationml/2006/ole">
            <mc:AlternateContent xmlns:mc="http://schemas.openxmlformats.org/markup-compatibility/2006">
              <mc:Choice xmlns:v="urn:schemas-microsoft-com:vml" Requires="v">
                <p:oleObj name="Документ" r:id="rId2" imgW="6788268" imgH="3665597" progId="Word.Document.12">
                  <p:embed/>
                </p:oleObj>
              </mc:Choice>
              <mc:Fallback>
                <p:oleObj name="Документ" r:id="rId2" imgW="6788268" imgH="3665597" progId="Word.Document.12">
                  <p:embed/>
                  <p:pic>
                    <p:nvPicPr>
                      <p:cNvPr id="0" name=""/>
                      <p:cNvPicPr/>
                      <p:nvPr/>
                    </p:nvPicPr>
                    <p:blipFill>
                      <a:blip r:embed="rId3"/>
                      <a:stretch>
                        <a:fillRect/>
                      </a:stretch>
                    </p:blipFill>
                    <p:spPr>
                      <a:xfrm>
                        <a:off x="239486" y="1240971"/>
                        <a:ext cx="11538857" cy="5195662"/>
                      </a:xfrm>
                      <a:prstGeom prst="rect">
                        <a:avLst/>
                      </a:prstGeom>
                    </p:spPr>
                  </p:pic>
                </p:oleObj>
              </mc:Fallback>
            </mc:AlternateContent>
          </a:graphicData>
        </a:graphic>
      </p:graphicFrame>
    </p:spTree>
    <p:extLst>
      <p:ext uri="{BB962C8B-B14F-4D97-AF65-F5344CB8AC3E}">
        <p14:creationId xmlns:p14="http://schemas.microsoft.com/office/powerpoint/2010/main" val="1963666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97" y="144108"/>
            <a:ext cx="10765303" cy="873162"/>
          </a:xfrm>
        </p:spPr>
        <p:txBody>
          <a:bodyPr/>
          <a:lstStyle/>
          <a:p>
            <a:pPr algn="ctr"/>
            <a:r>
              <a:rPr lang="ro-RO" sz="3600" b="1" i="1" dirty="0">
                <a:solidFill>
                  <a:srgbClr val="FF0000"/>
                </a:solidFill>
                <a:latin typeface="Times New Roman" pitchFamily="18" charset="0"/>
                <a:cs typeface="Times New Roman" pitchFamily="18" charset="0"/>
              </a:rPr>
              <a:t>Măsuri de protecție a clădirilor contra exploziilor</a:t>
            </a:r>
            <a:endParaRPr lang="en-US" sz="36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80010" y="1177870"/>
            <a:ext cx="11944350" cy="5335471"/>
          </a:xfrm>
        </p:spPr>
        <p:txBody>
          <a:bodyPr>
            <a:normAutofit fontScale="25000" lnSpcReduction="20000"/>
          </a:bodyPr>
          <a:lstStyle/>
          <a:p>
            <a:pPr marL="0" indent="0">
              <a:buNone/>
            </a:pPr>
            <a:r>
              <a:rPr lang="x-none" sz="3600" dirty="0">
                <a:latin typeface="Times New Roman" panose="02020603050405020304" pitchFamily="18" charset="0"/>
                <a:cs typeface="Times New Roman" panose="02020603050405020304" pitchFamily="18" charset="0"/>
              </a:rPr>
              <a:t>   </a:t>
            </a:r>
            <a:r>
              <a:rPr lang="ro-RO" sz="3600" dirty="0">
                <a:latin typeface="Times New Roman" panose="02020603050405020304" pitchFamily="18" charset="0"/>
                <a:cs typeface="Times New Roman" panose="02020603050405020304" pitchFamily="18" charset="0"/>
              </a:rPr>
              <a:t>	</a:t>
            </a:r>
            <a:r>
              <a:rPr lang="x-none" sz="3600" dirty="0">
                <a:latin typeface="Times New Roman" panose="02020603050405020304" pitchFamily="18" charset="0"/>
                <a:cs typeface="Times New Roman" panose="02020603050405020304" pitchFamily="18" charset="0"/>
              </a:rPr>
              <a:t>  </a:t>
            </a:r>
            <a:r>
              <a:rPr lang="ro-RO" sz="11200" dirty="0">
                <a:latin typeface="Times New Roman" panose="02020603050405020304" pitchFamily="18" charset="0"/>
                <a:cs typeface="Times New Roman" panose="02020603050405020304" pitchFamily="18" charset="0"/>
              </a:rPr>
              <a:t>Protecția clădirilor – complex tehnice de soluții, care includ măsurile pasive și active. </a:t>
            </a:r>
          </a:p>
          <a:p>
            <a:pPr marL="0" indent="0">
              <a:buNone/>
            </a:pPr>
            <a:r>
              <a:rPr lang="ro-RO" sz="11200" b="1" i="1" dirty="0">
                <a:solidFill>
                  <a:srgbClr val="FF0000"/>
                </a:solidFill>
                <a:latin typeface="Times New Roman" panose="02020603050405020304" pitchFamily="18" charset="0"/>
                <a:cs typeface="Times New Roman" panose="02020603050405020304" pitchFamily="18" charset="0"/>
              </a:rPr>
              <a:t>	Măsuri pasive </a:t>
            </a:r>
            <a:r>
              <a:rPr lang="ro-RO" sz="11200" dirty="0">
                <a:latin typeface="Times New Roman" panose="02020603050405020304" pitchFamily="18" charset="0"/>
                <a:cs typeface="Times New Roman" panose="02020603050405020304" pitchFamily="18" charset="0"/>
              </a:rPr>
              <a:t>– soluțiile tehnologice, spațial-volumice și constructive.</a:t>
            </a:r>
          </a:p>
          <a:p>
            <a:pPr algn="just"/>
            <a:r>
              <a:rPr lang="ro-RO" sz="11200" b="1" dirty="0">
                <a:latin typeface="Times New Roman" panose="02020603050405020304" pitchFamily="18" charset="0"/>
                <a:cs typeface="Times New Roman" panose="02020603050405020304" pitchFamily="18" charset="0"/>
              </a:rPr>
              <a:t>Soluții tehnologice </a:t>
            </a:r>
            <a:r>
              <a:rPr lang="ro-RO" sz="11200" dirty="0">
                <a:latin typeface="Times New Roman" panose="02020603050405020304" pitchFamily="18" charset="0"/>
                <a:cs typeface="Times New Roman" panose="02020603050405020304" pitchFamily="18" charset="0"/>
              </a:rPr>
              <a:t>– pentru prevenirea formării amestecurilor  explozive în volumul utilajului și a încăperii (utilizarea utilajului etanș, utilizarea sistemului de ventilare de lucru și de avarie, eliminarea mediilor explozive, controlul componenței mediului, utilizarea supapelor antieexplozie, utilizarea utilajului în execuție antideflagrantă).</a:t>
            </a:r>
          </a:p>
          <a:p>
            <a:r>
              <a:rPr lang="ro-RO" sz="11200" b="1" dirty="0">
                <a:latin typeface="Times New Roman" panose="02020603050405020304" pitchFamily="18" charset="0"/>
                <a:cs typeface="Times New Roman" panose="02020603050405020304" pitchFamily="18" charset="0"/>
              </a:rPr>
              <a:t>Soluții spațial-volumice </a:t>
            </a:r>
            <a:r>
              <a:rPr lang="ro-RO" sz="11200" dirty="0">
                <a:latin typeface="Times New Roman" panose="02020603050405020304" pitchFamily="18" charset="0"/>
                <a:cs typeface="Times New Roman" panose="02020603050405020304" pitchFamily="18" charset="0"/>
              </a:rPr>
              <a:t>– orientate la asigurarea stabilității clădirii la explozie (amplasarea încăperilor periculoase incendiu-explozie în plan și pe nivele). </a:t>
            </a:r>
          </a:p>
          <a:p>
            <a:r>
              <a:rPr lang="ro-RO" sz="11200" b="1" dirty="0">
                <a:latin typeface="Times New Roman" panose="02020603050405020304" pitchFamily="18" charset="0"/>
                <a:cs typeface="Times New Roman" panose="02020603050405020304" pitchFamily="18" charset="0"/>
              </a:rPr>
              <a:t>Soluții constructive </a:t>
            </a:r>
            <a:r>
              <a:rPr lang="ro-RO" sz="11200" dirty="0">
                <a:latin typeface="Times New Roman" panose="02020603050405020304" pitchFamily="18" charset="0"/>
                <a:cs typeface="Times New Roman" panose="02020603050405020304" pitchFamily="18" charset="0"/>
              </a:rPr>
              <a:t>– orientate spre asigurarea protecției oamenilor și a clădirii de factorii periculoși ai exploziei (utilizarea construcțiilor ușoare). </a:t>
            </a:r>
          </a:p>
          <a:p>
            <a:pPr marL="0" indent="0" algn="just">
              <a:buNone/>
            </a:pPr>
            <a:r>
              <a:rPr lang="ro-RO" sz="11200" dirty="0">
                <a:latin typeface="Times New Roman" panose="02020603050405020304" pitchFamily="18" charset="0"/>
                <a:cs typeface="Times New Roman" panose="02020603050405020304" pitchFamily="18" charset="0"/>
              </a:rPr>
              <a:t>	Aceste măsuri se raportă la </a:t>
            </a:r>
            <a:r>
              <a:rPr lang="ro-RO" sz="11200" b="1" i="1" dirty="0">
                <a:solidFill>
                  <a:srgbClr val="FF0000"/>
                </a:solidFill>
                <a:latin typeface="Times New Roman" panose="02020603050405020304" pitchFamily="18" charset="0"/>
                <a:cs typeface="Times New Roman" panose="02020603050405020304" pitchFamily="18" charset="0"/>
              </a:rPr>
              <a:t>categoria celor pasive</a:t>
            </a:r>
            <a:r>
              <a:rPr lang="ro-RO" sz="11200" dirty="0">
                <a:latin typeface="Times New Roman" panose="02020603050405020304" pitchFamily="18" charset="0"/>
                <a:cs typeface="Times New Roman" panose="02020603050405020304" pitchFamily="18" charset="0"/>
              </a:rPr>
              <a:t>. </a:t>
            </a:r>
          </a:p>
          <a:p>
            <a:endParaRPr lang="ro-RO" sz="11200" dirty="0">
              <a:latin typeface="Times New Roman" panose="02020603050405020304" pitchFamily="18" charset="0"/>
              <a:cs typeface="Times New Roman" panose="02020603050405020304" pitchFamily="18" charset="0"/>
            </a:endParaRPr>
          </a:p>
          <a:p>
            <a:endParaRPr lang="ro-RO" sz="1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67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109818"/>
            <a:ext cx="11421290" cy="690282"/>
          </a:xfrm>
        </p:spPr>
        <p:txBody>
          <a:bodyPr/>
          <a:lstStyle/>
          <a:p>
            <a:pPr algn="ctr"/>
            <a:r>
              <a:rPr lang="ro-RO" sz="3600" dirty="0">
                <a:latin typeface="Times New Roman" pitchFamily="18" charset="0"/>
                <a:cs typeface="Times New Roman" pitchFamily="18" charset="0"/>
              </a:rPr>
              <a:t>Soluții spațial volumice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02870" y="800100"/>
            <a:ext cx="11967210" cy="6057900"/>
          </a:xfrm>
        </p:spPr>
        <p:txBody>
          <a:bodyPr>
            <a:normAutofit/>
          </a:bodyPr>
          <a:lstStyle/>
          <a:p>
            <a:pPr marL="0" indent="0" algn="just">
              <a:buNone/>
            </a:pPr>
            <a:r>
              <a:rPr lang="ro-RO" sz="2800" dirty="0">
                <a:latin typeface="Times New Roman" pitchFamily="18" charset="0"/>
                <a:cs typeface="Times New Roman" pitchFamily="18" charset="0"/>
              </a:rPr>
              <a:t>	Pentru asigurarea stabilității  clădirii la exploziile în încăperile de categoria de pericol incendiu-explozie, acestea trebuie amplasate lângă pereții exteriori, iar în clădirile cu multe niveluri, la etajele superioare.</a:t>
            </a:r>
          </a:p>
          <a:p>
            <a:pPr marL="0" indent="0" algn="just">
              <a:buNone/>
            </a:pPr>
            <a:r>
              <a:rPr lang="ro-RO" sz="2800" dirty="0">
                <a:latin typeface="Times New Roman" pitchFamily="18" charset="0"/>
                <a:cs typeface="Times New Roman" pitchFamily="18" charset="0"/>
              </a:rPr>
              <a:t>	Încăperile acestea, precum și încăperile în care se păstrează GC și LUI nu se admit a fi amplasate în </a:t>
            </a:r>
            <a:r>
              <a:rPr lang="ro-RO" sz="2800" b="1" i="1" dirty="0">
                <a:solidFill>
                  <a:srgbClr val="FF0000"/>
                </a:solidFill>
                <a:latin typeface="Times New Roman" pitchFamily="18" charset="0"/>
                <a:cs typeface="Times New Roman" pitchFamily="18" charset="0"/>
              </a:rPr>
              <a:t>subsoluri și demisoluri</a:t>
            </a:r>
            <a:r>
              <a:rPr lang="ro-RO" sz="2800" dirty="0">
                <a:latin typeface="Times New Roman" pitchFamily="18" charset="0"/>
                <a:cs typeface="Times New Roman" pitchFamily="18" charset="0"/>
              </a:rPr>
              <a:t>. </a:t>
            </a:r>
          </a:p>
          <a:p>
            <a:pPr marL="0" indent="0" algn="just">
              <a:buNone/>
            </a:pPr>
            <a:r>
              <a:rPr lang="ro-RO" sz="2800" b="1" dirty="0">
                <a:latin typeface="Times New Roman" pitchFamily="18" charset="0"/>
                <a:cs typeface="Times New Roman" pitchFamily="18" charset="0"/>
              </a:rPr>
              <a:t>	Elementele ușoare zburătoare î</a:t>
            </a:r>
            <a:r>
              <a:rPr lang="ro-RO" sz="2800" dirty="0">
                <a:latin typeface="Times New Roman" pitchFamily="18" charset="0"/>
                <a:cs typeface="Times New Roman" pitchFamily="18" charset="0"/>
              </a:rPr>
              <a:t>n funcție de procedeul de distrugere și tipul său constructiv se împart în: </a:t>
            </a:r>
          </a:p>
          <a:p>
            <a:pPr marL="0" indent="0" algn="just">
              <a:buNone/>
            </a:pPr>
            <a:r>
              <a:rPr lang="ro-RO" sz="2800" dirty="0">
                <a:latin typeface="Times New Roman" pitchFamily="18" charset="0"/>
                <a:cs typeface="Times New Roman" pitchFamily="18" charset="0"/>
              </a:rPr>
              <a:t>	 - Fără inerție (cu sticluire);  </a:t>
            </a:r>
          </a:p>
          <a:p>
            <a:pPr marL="0" indent="0" algn="just">
              <a:buNone/>
            </a:pPr>
            <a:r>
              <a:rPr lang="ro-RO" sz="2800" dirty="0">
                <a:latin typeface="Times New Roman" pitchFamily="18" charset="0"/>
                <a:cs typeface="Times New Roman" pitchFamily="18" charset="0"/>
              </a:rPr>
              <a:t>	- Cu inerrție (rotative, aruncabile).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3486088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28547" cy="1587098"/>
          </a:xfrm>
        </p:spPr>
        <p:txBody>
          <a:bodyPr/>
          <a:lstStyle/>
          <a:p>
            <a:pPr algn="just"/>
            <a:r>
              <a:rPr lang="ro-RO" sz="2800" b="1" dirty="0">
                <a:latin typeface="Times New Roman" panose="02020603050405020304" pitchFamily="18" charset="0"/>
                <a:cs typeface="Times New Roman" panose="02020603050405020304" pitchFamily="18" charset="0"/>
              </a:rPr>
              <a:t>	Construcții fără inerție – limitează valorile presiunii exploziei din contul asigurării eliminării gazelor comprimate prin deschideri și neetanșietăți. </a:t>
            </a:r>
            <a:br>
              <a:rPr lang="ro-RO" sz="2800" b="1"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br>
              <a:rPr lang="ro-RO"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6057" y="2052918"/>
            <a:ext cx="11190513" cy="4601100"/>
          </a:xfrm>
        </p:spPr>
        <p:txBody>
          <a:bodyPr>
            <a:normAutofit/>
          </a:bodyPr>
          <a:lstStyle/>
          <a:p>
            <a:pPr marL="0" indent="0" algn="just">
              <a:buNone/>
            </a:pPr>
            <a:r>
              <a:rPr lang="ro-RO" dirty="0"/>
              <a:t>	</a:t>
            </a:r>
            <a:r>
              <a:rPr lang="ro-RO" sz="2800" dirty="0">
                <a:latin typeface="Times New Roman" pitchFamily="18" charset="0"/>
                <a:cs typeface="Times New Roman" pitchFamily="18" charset="0"/>
              </a:rPr>
              <a:t>Principiul acțiunii acestor construcții  - este bazat pe distrugerea materialului din care este preparată construcția ușoară sub acțiunea presiunii efective a exploziei. De regulă în calitate de construcție fără inerție se folosește sticla. Eficacitatea sticlelor ca element ușor zburător depinde de mărilmile geometrice ale sticlei și schmei  constructive. </a:t>
            </a:r>
          </a:p>
          <a:p>
            <a:pPr marL="0" indent="0" algn="just">
              <a:buNone/>
            </a:pPr>
            <a:r>
              <a:rPr lang="ro-RO" sz="2800" dirty="0">
                <a:latin typeface="Times New Roman" pitchFamily="18" charset="0"/>
                <a:cs typeface="Times New Roman" pitchFamily="18" charset="0"/>
              </a:rPr>
              <a:t>	Sunt stabilite suprafețe minime a unei sticle folosite ca element zburător: </a:t>
            </a:r>
          </a:p>
          <a:p>
            <a:pPr algn="just"/>
            <a:r>
              <a:rPr lang="ro-RO" sz="2800" dirty="0">
                <a:latin typeface="Times New Roman" pitchFamily="18" charset="0"/>
                <a:cs typeface="Times New Roman" pitchFamily="18" charset="0"/>
              </a:rPr>
              <a:t>Pentru foaia de sticlă cu grosimea de 3mm – 0,8m2;</a:t>
            </a:r>
          </a:p>
          <a:p>
            <a:pPr algn="just"/>
            <a:r>
              <a:rPr lang="ro-RO" sz="2800" dirty="0">
                <a:latin typeface="Times New Roman" pitchFamily="18" charset="0"/>
                <a:cs typeface="Times New Roman" pitchFamily="18" charset="0"/>
              </a:rPr>
              <a:t>Pentru foaia de sticlă cu grosimea de 4mm – 1m2,</a:t>
            </a:r>
          </a:p>
          <a:p>
            <a:pPr algn="just"/>
            <a:r>
              <a:rPr lang="ro-RO" sz="2800" dirty="0">
                <a:latin typeface="Times New Roman" pitchFamily="18" charset="0"/>
                <a:cs typeface="Times New Roman" pitchFamily="18" charset="0"/>
              </a:rPr>
              <a:t>Pentru foaia de sticlă cu grosimea 5mm – 1,5m2.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232855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31" y="121248"/>
            <a:ext cx="10749599" cy="747432"/>
          </a:xfrm>
        </p:spPr>
        <p:txBody>
          <a:bodyPr/>
          <a:lstStyle/>
          <a:p>
            <a:pPr algn="ctr"/>
            <a:r>
              <a:rPr lang="ro-RO" dirty="0"/>
              <a:t>Continuare</a:t>
            </a:r>
            <a:endParaRPr lang="en-US" dirty="0"/>
          </a:p>
        </p:txBody>
      </p:sp>
      <p:sp>
        <p:nvSpPr>
          <p:cNvPr id="3" name="Content Placeholder 2"/>
          <p:cNvSpPr>
            <a:spLocks noGrp="1"/>
          </p:cNvSpPr>
          <p:nvPr>
            <p:ph idx="1"/>
          </p:nvPr>
        </p:nvSpPr>
        <p:spPr>
          <a:xfrm>
            <a:off x="450166" y="868680"/>
            <a:ext cx="11437034" cy="5989320"/>
          </a:xfrm>
        </p:spPr>
        <p:txBody>
          <a:bodyPr>
            <a:normAutofit/>
          </a:bodyPr>
          <a:lstStyle/>
          <a:p>
            <a:pPr marL="0" indent="0" algn="just">
              <a:buNone/>
            </a:pPr>
            <a:r>
              <a:rPr lang="ro-RO" sz="2400" dirty="0">
                <a:latin typeface="Times New Roman" panose="02020603050405020304" pitchFamily="18" charset="0"/>
                <a:cs typeface="Times New Roman" panose="02020603050405020304" pitchFamily="18" charset="0"/>
              </a:rPr>
              <a:t>	</a:t>
            </a:r>
            <a:r>
              <a:rPr lang="ro-RO" sz="2400" b="1" i="1" dirty="0">
                <a:solidFill>
                  <a:srgbClr val="FF0000"/>
                </a:solidFill>
                <a:latin typeface="Times New Roman" panose="02020603050405020304" pitchFamily="18" charset="0"/>
                <a:cs typeface="Times New Roman" panose="02020603050405020304" pitchFamily="18" charset="0"/>
              </a:rPr>
              <a:t>Construcțiile ușoare </a:t>
            </a:r>
            <a:r>
              <a:rPr lang="ro-RO" sz="2400" dirty="0">
                <a:latin typeface="Times New Roman" panose="02020603050405020304" pitchFamily="18" charset="0"/>
                <a:cs typeface="Times New Roman" panose="02020603050405020304" pitchFamily="18" charset="0"/>
              </a:rPr>
              <a:t>– panourile zburătoare  siguranța acționării cărora se asigură prin întărirea corespunzătoare la scheletul clădirii. Aruncarea panourilor la explozie are loc din contul distrugerilor locale a acestora în locul de fixare sau distrugere a nodurilor de fixare.</a:t>
            </a:r>
          </a:p>
          <a:p>
            <a:pPr marL="0" indent="0" algn="just">
              <a:buNone/>
            </a:pPr>
            <a:r>
              <a:rPr lang="ro-RO" sz="2400" dirty="0">
                <a:latin typeface="Times New Roman" panose="02020603050405020304" pitchFamily="18" charset="0"/>
                <a:cs typeface="Times New Roman" panose="02020603050405020304" pitchFamily="18" charset="0"/>
              </a:rPr>
              <a:t>	Deosebim panouri din b/a : </a:t>
            </a:r>
          </a:p>
          <a:p>
            <a:pPr algn="just"/>
            <a:r>
              <a:rPr lang="ro-RO" sz="2400" dirty="0">
                <a:latin typeface="Times New Roman" panose="02020603050405020304" pitchFamily="18" charset="0"/>
                <a:cs typeface="Times New Roman" panose="02020603050405020304" pitchFamily="18" charset="0"/>
              </a:rPr>
              <a:t>Cu goluri; </a:t>
            </a:r>
          </a:p>
          <a:p>
            <a:pPr algn="just"/>
            <a:r>
              <a:rPr lang="ro-RO" sz="2400" dirty="0">
                <a:latin typeface="Times New Roman" panose="02020603050405020304" pitchFamily="18" charset="0"/>
                <a:cs typeface="Times New Roman" panose="02020603050405020304" pitchFamily="18" charset="0"/>
              </a:rPr>
              <a:t>Panouri ușoare 1,5/6; 3/12  </a:t>
            </a:r>
          </a:p>
          <a:p>
            <a:pPr marL="0" indent="0" algn="just">
              <a:buNone/>
            </a:pPr>
            <a:r>
              <a:rPr lang="ro-RO" sz="2800" dirty="0">
                <a:latin typeface="Times New Roman" panose="02020603050405020304" pitchFamily="18" charset="0"/>
                <a:cs typeface="Times New Roman" panose="02020603050405020304" pitchFamily="18" charset="0"/>
              </a:rPr>
              <a:t>	Conform cerințelor – greutatea totală a construcțiilor zburătoare nu trebuie să depășească 70kg/m2.</a:t>
            </a:r>
            <a:endParaRPr lang="x-none"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Când din punct de vedere constructiv nu pot fi utilizate aceste construcții se prevăd panourile din b/a cu condiția că suprafața golurilor în pereți să corespundă volumului (500cm2-1m3).</a:t>
            </a:r>
          </a:p>
          <a:p>
            <a:pPr algn="just"/>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411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91187" cy="1080660"/>
          </a:xfrm>
        </p:spPr>
        <p:txBody>
          <a:bodyPr/>
          <a:lstStyle/>
          <a:p>
            <a:pPr algn="ctr"/>
            <a:r>
              <a:rPr lang="ro-RO" sz="3600" b="1" dirty="0">
                <a:latin typeface="Times New Roman" panose="02020603050405020304" pitchFamily="18" charset="0"/>
                <a:cs typeface="Times New Roman" panose="02020603050405020304" pitchFamily="18" charset="0"/>
              </a:rPr>
              <a:t> 5. Asigurarea securității oamenilor în caz de incendiu</a:t>
            </a:r>
            <a:br>
              <a:rPr lang="ro-RO" sz="3600" dirty="0">
                <a:latin typeface="Times New Roman" panose="02020603050405020304" pitchFamily="18" charset="0"/>
                <a:cs typeface="Times New Roman" panose="02020603050405020304" pitchFamily="18" charset="0"/>
              </a:rPr>
            </a:b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4695" y="1214078"/>
            <a:ext cx="11377535" cy="5381594"/>
          </a:xfrm>
        </p:spPr>
        <p:txBody>
          <a:bodyPr>
            <a:normAutofit/>
          </a:bodyPr>
          <a:lstStyle/>
          <a:p>
            <a:pPr marL="0" indent="0" algn="just">
              <a:buNone/>
            </a:pPr>
            <a:r>
              <a:rPr lang="ro-RO" dirty="0"/>
              <a:t>	</a:t>
            </a:r>
            <a:r>
              <a:rPr lang="ro-RO" sz="2400" dirty="0">
                <a:latin typeface="Times New Roman" panose="02020603050405020304" pitchFamily="18" charset="0"/>
                <a:cs typeface="Times New Roman" panose="02020603050405020304" pitchFamily="18" charset="0"/>
              </a:rPr>
              <a:t> </a:t>
            </a:r>
            <a:r>
              <a:rPr lang="ro-RO" sz="2400" b="1" dirty="0">
                <a:latin typeface="Times New Roman" panose="02020603050405020304" pitchFamily="18" charset="0"/>
                <a:cs typeface="Times New Roman" panose="02020603050405020304" pitchFamily="18" charset="0"/>
              </a:rPr>
              <a:t>Factorii:</a:t>
            </a:r>
            <a:r>
              <a:rPr lang="ro-RO" sz="2400" dirty="0">
                <a:latin typeface="Times New Roman" panose="02020603050405020304" pitchFamily="18" charset="0"/>
                <a:cs typeface="Times New Roman" panose="02020603050405020304" pitchFamily="18" charset="0"/>
              </a:rPr>
              <a:t> focul deschis, scânteile, iradierea termică, temperatura sporită a mediului şi a obiectelor înconjurătoare, produsele toxice ale arderii, fumul, insuficienţa de oxigen, prăbuşirea construcţiilor şi instalaţiilor, explozia conductelor şi aparatelor etc.</a:t>
            </a:r>
          </a:p>
          <a:p>
            <a:pPr marL="0" indent="0" algn="just">
              <a:buNone/>
            </a:pPr>
            <a:r>
              <a:rPr lang="ro-RO" sz="2400" dirty="0">
                <a:latin typeface="Times New Roman" panose="02020603050405020304" pitchFamily="18" charset="0"/>
                <a:cs typeface="Times New Roman" panose="02020603050405020304" pitchFamily="18" charset="0"/>
              </a:rPr>
              <a:t>	Acţiunea flăcării asupra corpului omului provoacă </a:t>
            </a:r>
            <a:r>
              <a:rPr lang="ro-RO" sz="2400" b="1" i="1" dirty="0">
                <a:solidFill>
                  <a:srgbClr val="FF0000"/>
                </a:solidFill>
                <a:latin typeface="Times New Roman" panose="02020603050405020304" pitchFamily="18" charset="0"/>
                <a:cs typeface="Times New Roman" panose="02020603050405020304" pitchFamily="18" charset="0"/>
              </a:rPr>
              <a:t>arsuri.</a:t>
            </a:r>
            <a:r>
              <a:rPr lang="ro-RO" sz="2400" dirty="0">
                <a:latin typeface="Times New Roman" panose="02020603050405020304" pitchFamily="18" charset="0"/>
                <a:cs typeface="Times New Roman" panose="02020603050405020304" pitchFamily="18" charset="0"/>
              </a:rPr>
              <a:t> Un pericol sporit îl prezintă aprinderea hainelor, care dacă nu sunt stinse la timp cauzează moartea. Iradierea termică cu o intensitate mai mare de 1,5-2  kW/m</a:t>
            </a:r>
            <a:r>
              <a:rPr lang="ro-RO" sz="2400" baseline="30000" dirty="0">
                <a:latin typeface="Times New Roman" panose="02020603050405020304" pitchFamily="18" charset="0"/>
                <a:cs typeface="Times New Roman" panose="02020603050405020304" pitchFamily="18" charset="0"/>
              </a:rPr>
              <a:t>2</a:t>
            </a:r>
            <a:r>
              <a:rPr lang="ro-RO" sz="2400" dirty="0">
                <a:latin typeface="Times New Roman" panose="02020603050405020304" pitchFamily="18" charset="0"/>
                <a:cs typeface="Times New Roman" panose="02020603050405020304" pitchFamily="18" charset="0"/>
              </a:rPr>
              <a:t> provoacă arsuri ale suprafeţelor neprotejate ale corpului, ochilor etc.</a:t>
            </a:r>
            <a:endParaRPr lang="ru-RU"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Temperatura de 60-70 °C este periculoasă pentru viaţa omului, mai ales în cazul umidităţii sporite.</a:t>
            </a:r>
          </a:p>
          <a:p>
            <a:pPr marL="0" indent="0" algn="just">
              <a:buNone/>
            </a:pPr>
            <a:r>
              <a:rPr lang="ro-RO" sz="2400" dirty="0">
                <a:latin typeface="Times New Roman" panose="02020603050405020304" pitchFamily="18" charset="0"/>
                <a:cs typeface="Times New Roman" panose="02020603050405020304" pitchFamily="18" charset="0"/>
              </a:rPr>
              <a:t>	</a:t>
            </a:r>
            <a:r>
              <a:rPr lang="ro-RO" sz="2400" b="1" dirty="0">
                <a:latin typeface="Times New Roman" panose="02020603050405020304" pitchFamily="18" charset="0"/>
                <a:cs typeface="Times New Roman" panose="02020603050405020304" pitchFamily="18" charset="0"/>
              </a:rPr>
              <a:t>Cauza victimelor omeneşti </a:t>
            </a:r>
            <a:r>
              <a:rPr lang="ro-RO" sz="2400" dirty="0">
                <a:latin typeface="Times New Roman" panose="02020603050405020304" pitchFamily="18" charset="0"/>
                <a:cs typeface="Times New Roman" panose="02020603050405020304" pitchFamily="18" charset="0"/>
              </a:rPr>
              <a:t>în timpul incendiilor în majoritatea cazurilor sunt produsele toxice ale arderii şi nicidecum focul sau temperatura înaltă (bioxidul de carbon, oxidul de carbon, alte legaturi chimice) – actiunea lor.</a:t>
            </a:r>
          </a:p>
          <a:p>
            <a:pPr marL="0" indent="0" algn="just">
              <a:buNone/>
            </a:pPr>
            <a:r>
              <a:rPr lang="ro-RO"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49819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81128" cy="956357"/>
          </a:xfrm>
        </p:spPr>
        <p:txBody>
          <a:bodyPr/>
          <a:lstStyle/>
          <a:p>
            <a:pPr algn="ctr"/>
            <a:r>
              <a:rPr lang="ro-RO" sz="3600" b="1" dirty="0">
                <a:latin typeface="Times New Roman" panose="02020603050405020304" pitchFamily="18" charset="0"/>
                <a:cs typeface="Times New Roman" panose="02020603050405020304" pitchFamily="18" charset="0"/>
              </a:rPr>
              <a:t>Actiunea asupra FU în diferite zone</a:t>
            </a:r>
          </a:p>
        </p:txBody>
      </p:sp>
      <p:sp>
        <p:nvSpPr>
          <p:cNvPr id="3" name="Объект 2"/>
          <p:cNvSpPr>
            <a:spLocks noGrp="1"/>
          </p:cNvSpPr>
          <p:nvPr>
            <p:ph idx="1"/>
          </p:nvPr>
        </p:nvSpPr>
        <p:spPr>
          <a:xfrm>
            <a:off x="494676" y="1798820"/>
            <a:ext cx="11317574" cy="4449579"/>
          </a:xfrm>
        </p:spPr>
        <p:txBody>
          <a:bodyPr/>
          <a:lstStyle/>
          <a:p>
            <a:pPr algn="just"/>
            <a:r>
              <a:rPr lang="ro-RO" sz="3200" dirty="0">
                <a:latin typeface="Times New Roman" panose="02020603050405020304" pitchFamily="18" charset="0"/>
                <a:cs typeface="Times New Roman" panose="02020603050405020304" pitchFamily="18" charset="0"/>
              </a:rPr>
              <a:t>în zona arderii – arderea sau supraîncălzirea omului, prăbuşirea construcţiilor şi a instalaţiilor;</a:t>
            </a:r>
          </a:p>
          <a:p>
            <a:pPr algn="just"/>
            <a:r>
              <a:rPr lang="ro-RO" sz="3200" dirty="0">
                <a:latin typeface="Times New Roman" panose="02020603050405020304" pitchFamily="18" charset="0"/>
                <a:cs typeface="Times New Roman" panose="02020603050405020304" pitchFamily="18" charset="0"/>
              </a:rPr>
              <a:t>în zona iradierii – supraîncălzirea omului;</a:t>
            </a:r>
          </a:p>
          <a:p>
            <a:pPr algn="just"/>
            <a:r>
              <a:rPr lang="ro-RO" sz="3200" dirty="0">
                <a:latin typeface="Times New Roman" panose="02020603050405020304" pitchFamily="18" charset="0"/>
                <a:cs typeface="Times New Roman" panose="02020603050405020304" pitchFamily="18" charset="0"/>
              </a:rPr>
              <a:t>în zona produselor arderii – inhalarea produselor toxice, pierderea vizibilităţii şi orientării, asfixia din lipsă de oxigen;</a:t>
            </a:r>
          </a:p>
          <a:p>
            <a:pPr algn="just"/>
            <a:r>
              <a:rPr lang="ro-RO" sz="3200" dirty="0">
                <a:latin typeface="Times New Roman" panose="02020603050405020304" pitchFamily="18" charset="0"/>
                <a:cs typeface="Times New Roman" panose="02020603050405020304" pitchFamily="18" charset="0"/>
              </a:rPr>
              <a:t>în zona exploziei – unda de explozie, aruncarea schijelor, aşchiilor, cioburilor şi prăbuşirea construcţiilor.</a:t>
            </a:r>
          </a:p>
          <a:p>
            <a:endParaRPr lang="ro-RO" dirty="0"/>
          </a:p>
        </p:txBody>
      </p:sp>
    </p:spTree>
    <p:extLst>
      <p:ext uri="{BB962C8B-B14F-4D97-AF65-F5344CB8AC3E}">
        <p14:creationId xmlns:p14="http://schemas.microsoft.com/office/powerpoint/2010/main" val="2561719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511" y="551192"/>
            <a:ext cx="11407515" cy="956357"/>
          </a:xfrm>
        </p:spPr>
        <p:txBody>
          <a:bodyPr/>
          <a:lstStyle/>
          <a:p>
            <a:pPr algn="ctr"/>
            <a:r>
              <a:rPr lang="ro-RO" sz="3600" b="1" dirty="0">
                <a:latin typeface="Times New Roman" panose="02020603050405020304" pitchFamily="18" charset="0"/>
                <a:cs typeface="Times New Roman" panose="02020603050405020304" pitchFamily="18" charset="0"/>
              </a:rPr>
              <a:t>Procese care asigură securitatea </a:t>
            </a:r>
          </a:p>
        </p:txBody>
      </p:sp>
      <p:sp>
        <p:nvSpPr>
          <p:cNvPr id="3" name="Объект 2"/>
          <p:cNvSpPr>
            <a:spLocks noGrp="1"/>
          </p:cNvSpPr>
          <p:nvPr>
            <p:ph idx="1"/>
          </p:nvPr>
        </p:nvSpPr>
        <p:spPr>
          <a:xfrm>
            <a:off x="314793" y="1349115"/>
            <a:ext cx="11542427" cy="5171605"/>
          </a:xfrm>
        </p:spPr>
        <p:txBody>
          <a:bodyPr>
            <a:normAutofit lnSpcReduction="10000"/>
          </a:bodyPr>
          <a:lstStyle/>
          <a:p>
            <a:pPr marL="0" indent="0" algn="just">
              <a:buNone/>
            </a:pPr>
            <a:r>
              <a:rPr lang="ro-RO" sz="2800" dirty="0">
                <a:latin typeface="Times New Roman" panose="02020603050405020304" pitchFamily="18" charset="0"/>
                <a:cs typeface="Times New Roman" panose="02020603050405020304" pitchFamily="18" charset="0"/>
              </a:rPr>
              <a:t>	1. </a:t>
            </a:r>
            <a:r>
              <a:rPr lang="ro-RO" sz="2800" b="1" dirty="0">
                <a:latin typeface="Times New Roman" panose="02020603050405020304" pitchFamily="18" charset="0"/>
                <a:cs typeface="Times New Roman" panose="02020603050405020304" pitchFamily="18" charset="0"/>
              </a:rPr>
              <a:t>Evacuarea</a:t>
            </a:r>
            <a:r>
              <a:rPr lang="ro-RO" sz="2800" dirty="0">
                <a:latin typeface="Times New Roman" panose="02020603050405020304" pitchFamily="18" charset="0"/>
                <a:cs typeface="Times New Roman" panose="02020603050405020304" pitchFamily="18" charset="0"/>
              </a:rPr>
              <a:t> în timpul util și fără obstacole a persoanelor.</a:t>
            </a:r>
          </a:p>
          <a:p>
            <a:pPr marL="0" indent="0" algn="just">
              <a:buNone/>
            </a:pPr>
            <a:r>
              <a:rPr lang="ro-RO" sz="2800" dirty="0">
                <a:latin typeface="Times New Roman" panose="02020603050405020304" pitchFamily="18" charset="0"/>
                <a:cs typeface="Times New Roman" panose="02020603050405020304" pitchFamily="18" charset="0"/>
              </a:rPr>
              <a:t>	2. </a:t>
            </a:r>
            <a:r>
              <a:rPr lang="ro-RO" sz="2800" b="1" dirty="0">
                <a:latin typeface="Times New Roman" panose="02020603050405020304" pitchFamily="18" charset="0"/>
                <a:cs typeface="Times New Roman" panose="02020603050405020304" pitchFamily="18" charset="0"/>
              </a:rPr>
              <a:t>Salvarea </a:t>
            </a:r>
            <a:r>
              <a:rPr lang="ro-RO" sz="2800" dirty="0">
                <a:latin typeface="Times New Roman" panose="02020603050405020304" pitchFamily="18" charset="0"/>
                <a:cs typeface="Times New Roman" panose="02020603050405020304" pitchFamily="18" charset="0"/>
              </a:rPr>
              <a:t>persoanelor care pot fi  supuse acțiunii parametrilor pericolului de incendiu.</a:t>
            </a:r>
          </a:p>
          <a:p>
            <a:pPr marL="0" indent="0" algn="just">
              <a:buNone/>
            </a:pPr>
            <a:r>
              <a:rPr lang="ro-RO" sz="2800" dirty="0">
                <a:latin typeface="Times New Roman" panose="02020603050405020304" pitchFamily="18" charset="0"/>
                <a:cs typeface="Times New Roman" panose="02020603050405020304" pitchFamily="18" charset="0"/>
              </a:rPr>
              <a:t>	3. </a:t>
            </a:r>
            <a:r>
              <a:rPr lang="ro-RO" sz="2800" b="1" dirty="0">
                <a:latin typeface="Times New Roman" panose="02020603050405020304" pitchFamily="18" charset="0"/>
                <a:cs typeface="Times New Roman" panose="02020603050405020304" pitchFamily="18" charset="0"/>
              </a:rPr>
              <a:t>Protectia oamenilor </a:t>
            </a:r>
            <a:r>
              <a:rPr lang="ro-RO" sz="2800" dirty="0">
                <a:latin typeface="Times New Roman" panose="02020603050405020304" pitchFamily="18" charset="0"/>
                <a:cs typeface="Times New Roman" panose="02020603050405020304" pitchFamily="18" charset="0"/>
              </a:rPr>
              <a:t>pe căile de evacuare contra acțiunii parametrilor pericolului de incendiu.</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Evacuare </a:t>
            </a:r>
            <a:r>
              <a:rPr lang="ro-RO" sz="2800" dirty="0">
                <a:latin typeface="Times New Roman" panose="02020603050405020304" pitchFamily="18" charset="0"/>
                <a:cs typeface="Times New Roman" panose="02020603050405020304" pitchFamily="18" charset="0"/>
              </a:rPr>
              <a:t>– proces de deplasare organizată și de sine stătătoare a persoanelor din încaperea de pericol.</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Salvarea </a:t>
            </a:r>
            <a:r>
              <a:rPr lang="ro-RO" sz="2800" dirty="0">
                <a:latin typeface="Times New Roman" panose="02020603050405020304" pitchFamily="18" charset="0"/>
                <a:cs typeface="Times New Roman" panose="02020603050405020304" pitchFamily="18" charset="0"/>
              </a:rPr>
              <a:t>– deplasarea forțată a persoanelor în exterior  din zona de pericol.</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Protectia oamenilor pe căile de evacuare </a:t>
            </a:r>
            <a:r>
              <a:rPr lang="ro-RO" sz="2800" dirty="0">
                <a:latin typeface="Times New Roman" panose="02020603050405020304" pitchFamily="18" charset="0"/>
                <a:cs typeface="Times New Roman" panose="02020603050405020304" pitchFamily="18" charset="0"/>
              </a:rPr>
              <a:t>-  se asigură printr-un complex de măsuri de sistematizare spațială, ergonomice, constructive, tehnico-inginerești si organizatorice</a:t>
            </a:r>
            <a:r>
              <a:rPr lang="ro-RO" dirty="0"/>
              <a:t>.</a:t>
            </a:r>
          </a:p>
        </p:txBody>
      </p:sp>
    </p:spTree>
    <p:extLst>
      <p:ext uri="{BB962C8B-B14F-4D97-AF65-F5344CB8AC3E}">
        <p14:creationId xmlns:p14="http://schemas.microsoft.com/office/powerpoint/2010/main" val="297013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477" y="497689"/>
            <a:ext cx="11047751" cy="821446"/>
          </a:xfrm>
        </p:spPr>
        <p:txBody>
          <a:bodyPr/>
          <a:lstStyle/>
          <a:p>
            <a:pPr algn="ctr"/>
            <a:r>
              <a:rPr lang="ro-RO" sz="3600" b="1" dirty="0">
                <a:latin typeface="Times New Roman" panose="02020603050405020304" pitchFamily="18" charset="0"/>
                <a:cs typeface="Times New Roman" panose="02020603050405020304" pitchFamily="18" charset="0"/>
              </a:rPr>
              <a:t>Criterii de intervenţie a limitelor de RF</a:t>
            </a:r>
          </a:p>
        </p:txBody>
      </p:sp>
      <p:sp>
        <p:nvSpPr>
          <p:cNvPr id="3" name="Объект 2"/>
          <p:cNvSpPr>
            <a:spLocks noGrp="1"/>
          </p:cNvSpPr>
          <p:nvPr>
            <p:ph idx="1"/>
          </p:nvPr>
        </p:nvSpPr>
        <p:spPr>
          <a:xfrm>
            <a:off x="419725" y="1394084"/>
            <a:ext cx="11467475" cy="4854315"/>
          </a:xfrm>
        </p:spPr>
        <p:txBody>
          <a:bodyPr>
            <a:normAutofit/>
          </a:bodyPr>
          <a:lstStyle/>
          <a:p>
            <a:pPr marL="0" indent="0" algn="just">
              <a:buNone/>
            </a:pPr>
            <a:r>
              <a:rPr lang="ro-RO" dirty="0"/>
              <a:t>- </a:t>
            </a:r>
            <a:r>
              <a:rPr lang="ro-RO" sz="2800" b="1" dirty="0">
                <a:latin typeface="Times New Roman" panose="02020603050405020304" pitchFamily="18" charset="0"/>
                <a:cs typeface="Times New Roman" panose="02020603050405020304" pitchFamily="18" charset="0"/>
              </a:rPr>
              <a:t>pierderea capacităţii portante </a:t>
            </a:r>
            <a:r>
              <a:rPr lang="ro-RO" sz="2800" dirty="0">
                <a:latin typeface="Times New Roman" panose="02020603050405020304" pitchFamily="18" charset="0"/>
                <a:cs typeface="Times New Roman" panose="02020603050405020304" pitchFamily="18" charset="0"/>
              </a:rPr>
              <a:t>– constă în prăbuşirea elementului şi a îmbinărilor sau apariţia unei curburi inadmisibile pentru exploatarea de mai departe a construcţiei </a:t>
            </a:r>
            <a:r>
              <a:rPr lang="ro-RO" sz="2800" b="1" dirty="0">
                <a:solidFill>
                  <a:srgbClr val="FF0000"/>
                </a:solidFill>
                <a:latin typeface="Times New Roman" panose="02020603050405020304" pitchFamily="18" charset="0"/>
                <a:cs typeface="Times New Roman" panose="02020603050405020304" pitchFamily="18" charset="0"/>
              </a:rPr>
              <a:t>(R);</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pierderea capacităţii de termoizolare </a:t>
            </a:r>
            <a:r>
              <a:rPr lang="ro-RO" sz="2800" dirty="0">
                <a:latin typeface="Times New Roman" panose="02020603050405020304" pitchFamily="18" charset="0"/>
                <a:cs typeface="Times New Roman" panose="02020603050405020304" pitchFamily="18" charset="0"/>
              </a:rPr>
              <a:t>– este caracterizată de ridicarea temperaturii pe partea neîncălzită a construcţiei în mediu cu </a:t>
            </a:r>
            <a:r>
              <a:rPr lang="ro-RO" sz="2800" i="1" dirty="0">
                <a:latin typeface="Times New Roman" panose="02020603050405020304" pitchFamily="18" charset="0"/>
                <a:cs typeface="Times New Roman" panose="02020603050405020304" pitchFamily="18" charset="0"/>
              </a:rPr>
              <a:t>160 °C</a:t>
            </a:r>
            <a:r>
              <a:rPr lang="ro-RO" sz="2800" dirty="0">
                <a:latin typeface="Times New Roman" panose="02020603050405020304" pitchFamily="18" charset="0"/>
                <a:cs typeface="Times New Roman" panose="02020603050405020304" pitchFamily="18" charset="0"/>
              </a:rPr>
              <a:t> comparativ cu temperatura iniţială </a:t>
            </a:r>
            <a:r>
              <a:rPr lang="ro-RO" sz="2800" b="1" dirty="0">
                <a:solidFill>
                  <a:srgbClr val="FF0000"/>
                </a:solidFill>
                <a:latin typeface="Times New Roman" panose="02020603050405020304" pitchFamily="18" charset="0"/>
                <a:cs typeface="Times New Roman" panose="02020603050405020304" pitchFamily="18" charset="0"/>
              </a:rPr>
              <a:t>(E)</a:t>
            </a:r>
            <a:r>
              <a:rPr lang="ro-RO" sz="2800" dirty="0">
                <a:latin typeface="Times New Roman" panose="02020603050405020304" pitchFamily="18" charset="0"/>
                <a:cs typeface="Times New Roman" panose="02020603050405020304" pitchFamily="18" charset="0"/>
              </a:rPr>
              <a:t>;</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pierderea etanşeităţii elementelor </a:t>
            </a:r>
            <a:r>
              <a:rPr lang="ro-RO" sz="2800" dirty="0">
                <a:latin typeface="Times New Roman" panose="02020603050405020304" pitchFamily="18" charset="0"/>
                <a:cs typeface="Times New Roman" panose="02020603050405020304" pitchFamily="18" charset="0"/>
              </a:rPr>
              <a:t>- se manifestă în apariţia fisurilor şi golurilor, prin care pot pătrunde în încăperile alăturate flacăra sau produsele arderii </a:t>
            </a:r>
            <a:r>
              <a:rPr lang="ro-RO" sz="2800" b="1" dirty="0">
                <a:solidFill>
                  <a:srgbClr val="FF0000"/>
                </a:solidFill>
                <a:latin typeface="Times New Roman" panose="02020603050405020304" pitchFamily="18" charset="0"/>
                <a:cs typeface="Times New Roman" panose="02020603050405020304" pitchFamily="18" charset="0"/>
              </a:rPr>
              <a:t>(I)</a:t>
            </a:r>
            <a:r>
              <a:rPr lang="ro-RO" sz="2800" dirty="0">
                <a:latin typeface="Times New Roman" panose="02020603050405020304" pitchFamily="18" charset="0"/>
                <a:cs typeface="Times New Roman" panose="02020603050405020304" pitchFamily="18" charset="0"/>
              </a:rPr>
              <a:t>.</a:t>
            </a: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458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76197" cy="851426"/>
          </a:xfrm>
        </p:spPr>
        <p:txBody>
          <a:bodyPr/>
          <a:lstStyle/>
          <a:p>
            <a:pPr algn="ctr"/>
            <a:r>
              <a:rPr lang="ro-RO" sz="3600" b="1" dirty="0">
                <a:latin typeface="Times New Roman" panose="02020603050405020304" pitchFamily="18" charset="0"/>
                <a:cs typeface="Times New Roman" panose="02020603050405020304" pitchFamily="18" charset="0"/>
              </a:rPr>
              <a:t>Elementele sistemului de protecție</a:t>
            </a:r>
          </a:p>
        </p:txBody>
      </p:sp>
      <p:sp>
        <p:nvSpPr>
          <p:cNvPr id="3" name="Объект 2"/>
          <p:cNvSpPr>
            <a:spLocks noGrp="1"/>
          </p:cNvSpPr>
          <p:nvPr>
            <p:ph idx="1"/>
          </p:nvPr>
        </p:nvSpPr>
        <p:spPr>
          <a:xfrm>
            <a:off x="599608" y="1199213"/>
            <a:ext cx="11167672" cy="5411449"/>
          </a:xfrm>
        </p:spPr>
        <p:txBody>
          <a:bodyPr>
            <a:normAutofit/>
          </a:bodyPr>
          <a:lstStyle/>
          <a:p>
            <a:pPr algn="just"/>
            <a:r>
              <a:rPr lang="ro-RO" sz="2400" b="1" i="1" dirty="0">
                <a:solidFill>
                  <a:srgbClr val="FF0000"/>
                </a:solidFill>
                <a:latin typeface="Times New Roman" panose="02020603050405020304" pitchFamily="18" charset="0"/>
                <a:cs typeface="Times New Roman" panose="02020603050405020304" pitchFamily="18" charset="0"/>
              </a:rPr>
              <a:t>Caile de evacuare, Iesirile de evacuare, Scarile de evacuare, Casa scarii</a:t>
            </a:r>
            <a:r>
              <a:rPr lang="ro-RO" sz="2400" dirty="0">
                <a:latin typeface="Times New Roman" panose="02020603050405020304" pitchFamily="18" charset="0"/>
                <a:cs typeface="Times New Roman" panose="02020603050405020304" pitchFamily="18" charset="0"/>
              </a:rPr>
              <a:t>.</a:t>
            </a:r>
          </a:p>
          <a:p>
            <a:pPr marL="0" indent="0" algn="just">
              <a:buNone/>
            </a:pPr>
            <a:r>
              <a:rPr lang="ro-RO" sz="2400" dirty="0">
                <a:latin typeface="Times New Roman" panose="02020603050405020304" pitchFamily="18" charset="0"/>
                <a:cs typeface="Times New Roman" panose="02020603050405020304" pitchFamily="18" charset="0"/>
              </a:rPr>
              <a:t>Cerințe:  </a:t>
            </a:r>
          </a:p>
          <a:p>
            <a:pPr algn="just"/>
            <a:r>
              <a:rPr lang="ro-RO" sz="2400" dirty="0">
                <a:latin typeface="Times New Roman" panose="02020603050405020304" pitchFamily="18" charset="0"/>
                <a:cs typeface="Times New Roman" panose="02020603050405020304" pitchFamily="18" charset="0"/>
              </a:rPr>
              <a:t>Să asigure evacuarea în condiții de sigurantă a persoanelor prin ieșirile de evacuare;</a:t>
            </a:r>
          </a:p>
          <a:p>
            <a:pPr algn="just"/>
            <a:r>
              <a:rPr lang="ro-RO" sz="2400" dirty="0">
                <a:latin typeface="Times New Roman" panose="02020603050405020304" pitchFamily="18" charset="0"/>
                <a:cs typeface="Times New Roman" panose="02020603050405020304" pitchFamily="18" charset="0"/>
              </a:rPr>
              <a:t>Să fie dimensionate corect (înălțimea, lățimea, lungimea, ca să asigure evacuarea rapidă);</a:t>
            </a:r>
          </a:p>
          <a:p>
            <a:pPr algn="just"/>
            <a:r>
              <a:rPr lang="ro-RO" sz="2400" dirty="0">
                <a:latin typeface="Times New Roman" panose="02020603050405020304" pitchFamily="18" charset="0"/>
                <a:cs typeface="Times New Roman" panose="02020603050405020304" pitchFamily="18" charset="0"/>
              </a:rPr>
              <a:t>Să conducă din zona periculoasă  într-o zonă de protecție;</a:t>
            </a:r>
          </a:p>
          <a:p>
            <a:pPr algn="just"/>
            <a:r>
              <a:rPr lang="ro-RO" sz="2400" dirty="0">
                <a:latin typeface="Times New Roman" panose="02020603050405020304" pitchFamily="18" charset="0"/>
                <a:cs typeface="Times New Roman" panose="02020603050405020304" pitchFamily="18" charset="0"/>
              </a:rPr>
              <a:t>Traseele să fie distincte și independente, să asigure circulația lesnicioasă;</a:t>
            </a:r>
          </a:p>
          <a:p>
            <a:pPr algn="just"/>
            <a:r>
              <a:rPr lang="ro-RO" sz="2400" dirty="0">
                <a:latin typeface="Times New Roman" panose="02020603050405020304" pitchFamily="18" charset="0"/>
                <a:cs typeface="Times New Roman" panose="02020603050405020304" pitchFamily="18" charset="0"/>
              </a:rPr>
              <a:t>Să nu fie prevazute instalații inginerești, dulapuri ce reduc dimensiunea;</a:t>
            </a:r>
          </a:p>
          <a:p>
            <a:pPr algn="just"/>
            <a:r>
              <a:rPr lang="ro-RO" sz="2400" dirty="0">
                <a:latin typeface="Times New Roman" panose="02020603050405020304" pitchFamily="18" charset="0"/>
                <a:cs typeface="Times New Roman" panose="02020603050405020304" pitchFamily="18" charset="0"/>
              </a:rPr>
              <a:t>Ușile prevăzute în căile de evacuare să se deschidă în sensul mișcării;</a:t>
            </a:r>
          </a:p>
          <a:p>
            <a:pPr algn="just"/>
            <a:r>
              <a:rPr lang="ro-RO" sz="2400" dirty="0">
                <a:latin typeface="Times New Roman" panose="02020603050405020304" pitchFamily="18" charset="0"/>
                <a:cs typeface="Times New Roman" panose="02020603050405020304" pitchFamily="18" charset="0"/>
              </a:rPr>
              <a:t>Să asigure capacitatea de evacuare, înalțimea minimă de 2,0m etc.   </a:t>
            </a:r>
          </a:p>
        </p:txBody>
      </p:sp>
    </p:spTree>
    <p:extLst>
      <p:ext uri="{BB962C8B-B14F-4D97-AF65-F5344CB8AC3E}">
        <p14:creationId xmlns:p14="http://schemas.microsoft.com/office/powerpoint/2010/main" val="9622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255157" cy="602359"/>
          </a:xfrm>
        </p:spPr>
        <p:txBody>
          <a:bodyPr/>
          <a:lstStyle/>
          <a:p>
            <a:pPr algn="ctr"/>
            <a:r>
              <a:rPr lang="x-none" sz="3600" b="1" i="1" dirty="0">
                <a:solidFill>
                  <a:srgbClr val="FF0000"/>
                </a:solidFill>
                <a:latin typeface="Times New Roman" pitchFamily="18" charset="0"/>
                <a:cs typeface="Times New Roman" pitchFamily="18" charset="0"/>
              </a:rPr>
              <a:t>Căile de evacuare</a:t>
            </a:r>
            <a:endParaRPr lang="en-US" sz="36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61150" y="1350498"/>
            <a:ext cx="11315035" cy="5120640"/>
          </a:xfrm>
        </p:spPr>
        <p:txBody>
          <a:bodyPr>
            <a:normAutofit lnSpcReduction="10000"/>
          </a:bodyPr>
          <a:lstStyle/>
          <a:p>
            <a:pPr marL="0" indent="0">
              <a:buNone/>
            </a:pPr>
            <a:r>
              <a:rPr lang="ro-RO" dirty="0">
                <a:latin typeface="Times New Roman" pitchFamily="18" charset="0"/>
                <a:cs typeface="Times New Roman" pitchFamily="18" charset="0"/>
              </a:rPr>
              <a:t>	</a:t>
            </a:r>
            <a:r>
              <a:rPr lang="x-none" sz="2400" dirty="0">
                <a:latin typeface="Times New Roman" pitchFamily="18" charset="0"/>
                <a:cs typeface="Times New Roman" pitchFamily="18" charset="0"/>
              </a:rPr>
              <a:t>În caz de incendiu sunt circula</a:t>
            </a:r>
            <a:r>
              <a:rPr lang="ro-RO" sz="2400" dirty="0">
                <a:latin typeface="Times New Roman" pitchFamily="18" charset="0"/>
                <a:cs typeface="Times New Roman" pitchFamily="18" charset="0"/>
              </a:rPr>
              <a:t>ț</a:t>
            </a:r>
            <a:r>
              <a:rPr lang="x-none" sz="2400" dirty="0">
                <a:latin typeface="Times New Roman" pitchFamily="18" charset="0"/>
                <a:cs typeface="Times New Roman" pitchFamily="18" charset="0"/>
              </a:rPr>
              <a:t>ii libere care</a:t>
            </a:r>
            <a:r>
              <a:rPr lang="ro-RO" sz="2400" dirty="0">
                <a:latin typeface="Times New Roman" pitchFamily="18" charset="0"/>
                <a:cs typeface="Times New Roman" pitchFamily="18" charset="0"/>
              </a:rPr>
              <a:t>  asigura siguranța la foc</a:t>
            </a:r>
            <a:r>
              <a:rPr lang="x-none" sz="2400" dirty="0">
                <a:latin typeface="Times New Roman" pitchFamily="18" charset="0"/>
                <a:cs typeface="Times New Roman" pitchFamily="18" charset="0"/>
              </a:rPr>
              <a:t>.</a:t>
            </a:r>
          </a:p>
          <a:p>
            <a:r>
              <a:rPr lang="x-none" sz="2400" dirty="0">
                <a:latin typeface="Times New Roman" pitchFamily="18" charset="0"/>
                <a:cs typeface="Times New Roman" pitchFamily="18" charset="0"/>
              </a:rPr>
              <a:t>Asigura evacuarea  prin:</a:t>
            </a:r>
            <a:endParaRPr lang="ro-RO" sz="2400" dirty="0">
              <a:latin typeface="Times New Roman" pitchFamily="18" charset="0"/>
              <a:cs typeface="Times New Roman" pitchFamily="18" charset="0"/>
            </a:endParaRPr>
          </a:p>
          <a:p>
            <a:pPr marL="0" indent="0">
              <a:buNone/>
            </a:pPr>
            <a:r>
              <a:rPr lang="x-none" sz="2400" dirty="0">
                <a:latin typeface="Times New Roman" pitchFamily="18" charset="0"/>
                <a:cs typeface="Times New Roman" pitchFamily="18" charset="0"/>
              </a:rPr>
              <a:t>-uși </a:t>
            </a:r>
          </a:p>
          <a:p>
            <a:pPr marL="0" indent="0">
              <a:buNone/>
            </a:pPr>
            <a:r>
              <a:rPr lang="x-none" sz="2400" dirty="0">
                <a:latin typeface="Times New Roman" pitchFamily="18" charset="0"/>
                <a:cs typeface="Times New Roman" pitchFamily="18" charset="0"/>
              </a:rPr>
              <a:t>-coridoare</a:t>
            </a:r>
          </a:p>
          <a:p>
            <a:pPr marL="0" indent="0">
              <a:buNone/>
            </a:pPr>
            <a:r>
              <a:rPr lang="x-none" sz="2400" dirty="0">
                <a:latin typeface="Times New Roman" pitchFamily="18" charset="0"/>
                <a:cs typeface="Times New Roman" pitchFamily="18" charset="0"/>
              </a:rPr>
              <a:t>-degajamente                                   la nivelul terenului sau a unor suprafețele</a:t>
            </a:r>
          </a:p>
          <a:p>
            <a:pPr marL="0" indent="0">
              <a:buNone/>
            </a:pPr>
            <a:r>
              <a:rPr lang="x-none" sz="2400" dirty="0">
                <a:latin typeface="Times New Roman" pitchFamily="18" charset="0"/>
                <a:cs typeface="Times New Roman" pitchFamily="18" charset="0"/>
              </a:rPr>
              <a:t>-holuri                                                   carosabile prin:</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casele de scări de evacuare</a:t>
            </a:r>
          </a:p>
          <a:p>
            <a:pPr marL="0" indent="0">
              <a:buNone/>
            </a:pPr>
            <a:r>
              <a:rPr lang="x-none" sz="2400" dirty="0">
                <a:latin typeface="Times New Roman" pitchFamily="18" charset="0"/>
                <a:cs typeface="Times New Roman" pitchFamily="18" charset="0"/>
              </a:rPr>
              <a:t>-vestibul</a:t>
            </a:r>
            <a:r>
              <a:rPr lang="ro-RO" sz="2400" dirty="0">
                <a:latin typeface="Times New Roman" pitchFamily="18" charset="0"/>
                <a:cs typeface="Times New Roman" pitchFamily="18" charset="0"/>
              </a:rPr>
              <a:t>uri</a:t>
            </a:r>
            <a:r>
              <a:rPr lang="x-none" sz="2400" dirty="0">
                <a:latin typeface="Times New Roman" pitchFamily="18" charset="0"/>
                <a:cs typeface="Times New Roman" pitchFamily="18" charset="0"/>
              </a:rPr>
              <a:t>                                                                     -</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terase</a:t>
            </a:r>
          </a:p>
          <a:p>
            <a:pPr marL="0" indent="0">
              <a:buNone/>
            </a:pPr>
            <a:r>
              <a:rPr lang="x-none" sz="2400" dirty="0">
                <a:latin typeface="Times New Roman" pitchFamily="18" charset="0"/>
                <a:cs typeface="Times New Roman" pitchFamily="18" charset="0"/>
              </a:rPr>
              <a:t>                                                                                          -balcoane</a:t>
            </a:r>
          </a:p>
          <a:p>
            <a:pPr marL="0" indent="0">
              <a:buNone/>
            </a:pPr>
            <a:r>
              <a:rPr lang="x-none" sz="2400" dirty="0">
                <a:latin typeface="Times New Roman" pitchFamily="18" charset="0"/>
                <a:cs typeface="Times New Roman" pitchFamily="18" charset="0"/>
              </a:rPr>
              <a:t>                                                                                          -logii</a:t>
            </a:r>
          </a:p>
          <a:p>
            <a:pPr marL="0" indent="0">
              <a:buNone/>
            </a:pPr>
            <a:r>
              <a:rPr lang="x-none" sz="2400" dirty="0">
                <a:latin typeface="Times New Roman" pitchFamily="18" charset="0"/>
                <a:cs typeface="Times New Roman" pitchFamily="18" charset="0"/>
              </a:rPr>
              <a:t>                                                                                          -</a:t>
            </a:r>
            <a:r>
              <a:rPr lang="ro-RO" sz="2400" dirty="0">
                <a:latin typeface="Times New Roman" pitchFamily="18" charset="0"/>
                <a:cs typeface="Times New Roman" pitchFamily="18" charset="0"/>
              </a:rPr>
              <a:t> </a:t>
            </a:r>
            <a:r>
              <a:rPr lang="x-none" sz="2400" dirty="0">
                <a:latin typeface="Times New Roman" pitchFamily="18" charset="0"/>
                <a:cs typeface="Times New Roman" pitchFamily="18" charset="0"/>
              </a:rPr>
              <a:t>pasaje de evacuare</a:t>
            </a:r>
          </a:p>
          <a:p>
            <a:pPr marL="0" indent="0">
              <a:buNone/>
            </a:pPr>
            <a:r>
              <a:rPr lang="ro-RO" sz="2400" dirty="0">
                <a:latin typeface="Times New Roman" pitchFamily="18" charset="0"/>
                <a:cs typeface="Times New Roman" pitchFamily="18" charset="0"/>
              </a:rPr>
              <a:t>	</a:t>
            </a:r>
            <a:endParaRPr lang="en-US" sz="2400" dirty="0"/>
          </a:p>
        </p:txBody>
      </p:sp>
      <p:sp>
        <p:nvSpPr>
          <p:cNvPr id="4" name="Right Brace 3"/>
          <p:cNvSpPr/>
          <p:nvPr/>
        </p:nvSpPr>
        <p:spPr>
          <a:xfrm>
            <a:off x="3309865" y="2408213"/>
            <a:ext cx="354330" cy="2240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4486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148589" y="240030"/>
            <a:ext cx="11429121" cy="10275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x-none" sz="3600" dirty="0">
                <a:solidFill>
                  <a:schemeClr val="bg1"/>
                </a:solidFill>
                <a:latin typeface="Times New Roman" panose="02020603050405020304" pitchFamily="18" charset="0"/>
                <a:cs typeface="Times New Roman" panose="02020603050405020304" pitchFamily="18" charset="0"/>
              </a:rPr>
              <a:t>Nu sunt condiderate c</a:t>
            </a:r>
            <a:r>
              <a:rPr lang="ro-RO" sz="3600" dirty="0">
                <a:solidFill>
                  <a:schemeClr val="bg1"/>
                </a:solidFill>
                <a:latin typeface="Times New Roman" panose="02020603050405020304" pitchFamily="18" charset="0"/>
                <a:cs typeface="Times New Roman" panose="02020603050405020304" pitchFamily="18" charset="0"/>
              </a:rPr>
              <a:t>ă</a:t>
            </a:r>
            <a:r>
              <a:rPr lang="x-none" sz="3600" dirty="0">
                <a:solidFill>
                  <a:schemeClr val="bg1"/>
                </a:solidFill>
                <a:latin typeface="Times New Roman" panose="02020603050405020304" pitchFamily="18" charset="0"/>
                <a:cs typeface="Times New Roman" panose="02020603050405020304" pitchFamily="18" charset="0"/>
              </a:rPr>
              <a:t>i de evacuare în caz de incendiu</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 name="Explosion 2 4"/>
          <p:cNvSpPr/>
          <p:nvPr/>
        </p:nvSpPr>
        <p:spPr>
          <a:xfrm>
            <a:off x="-76995" y="3682048"/>
            <a:ext cx="3291840" cy="1828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bg1"/>
                </a:solidFill>
                <a:latin typeface="Times New Roman" panose="02020603050405020304" pitchFamily="18" charset="0"/>
                <a:cs typeface="Times New Roman" panose="02020603050405020304" pitchFamily="18" charset="0"/>
              </a:rPr>
              <a:t>Trecerile prin usile antifoc</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6" name="Explosion 2 5"/>
          <p:cNvSpPr/>
          <p:nvPr/>
        </p:nvSpPr>
        <p:spPr>
          <a:xfrm>
            <a:off x="2103437" y="4150658"/>
            <a:ext cx="3554410" cy="213741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bg1"/>
                </a:solidFill>
                <a:latin typeface="Times New Roman" panose="02020603050405020304" pitchFamily="18" charset="0"/>
                <a:cs typeface="Times New Roman" panose="02020603050405020304" pitchFamily="18" charset="0"/>
              </a:rPr>
              <a:t>galerii</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7" name="Explosion 2 6"/>
          <p:cNvSpPr/>
          <p:nvPr/>
        </p:nvSpPr>
        <p:spPr>
          <a:xfrm>
            <a:off x="3413761" y="1267619"/>
            <a:ext cx="3314699" cy="2971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bg1"/>
                </a:solidFill>
                <a:latin typeface="Times New Roman" panose="02020603050405020304" pitchFamily="18" charset="0"/>
                <a:cs typeface="Times New Roman" panose="02020603050405020304" pitchFamily="18" charset="0"/>
              </a:rPr>
              <a:t>Ușile incuiate</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 name="Explosion 2 7"/>
          <p:cNvSpPr/>
          <p:nvPr/>
        </p:nvSpPr>
        <p:spPr>
          <a:xfrm>
            <a:off x="-76995" y="2230438"/>
            <a:ext cx="4057650" cy="145161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bg1"/>
                </a:solidFill>
                <a:latin typeface="Times New Roman" panose="02020603050405020304" pitchFamily="18" charset="0"/>
                <a:cs typeface="Times New Roman" panose="02020603050405020304" pitchFamily="18" charset="0"/>
              </a:rPr>
              <a:t>ascensoarele</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Explosion 2 8"/>
          <p:cNvSpPr/>
          <p:nvPr/>
        </p:nvSpPr>
        <p:spPr>
          <a:xfrm>
            <a:off x="6233161" y="1470544"/>
            <a:ext cx="5231132" cy="317372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bg1"/>
                </a:solidFill>
                <a:latin typeface="Times New Roman" panose="02020603050405020304" pitchFamily="18" charset="0"/>
                <a:cs typeface="Times New Roman" panose="02020603050405020304" pitchFamily="18" charset="0"/>
              </a:rPr>
              <a:t>Tunelurile prin care se transporta subs.explozi</a:t>
            </a:r>
            <a:r>
              <a:rPr lang="ro-RO" sz="2400" dirty="0">
                <a:solidFill>
                  <a:schemeClr val="bg1"/>
                </a:solidFill>
                <a:latin typeface="Times New Roman" panose="02020603050405020304" pitchFamily="18" charset="0"/>
                <a:cs typeface="Times New Roman" panose="02020603050405020304" pitchFamily="18" charset="0"/>
              </a:rPr>
              <a:t>ve</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Explosion 2 9"/>
          <p:cNvSpPr/>
          <p:nvPr/>
        </p:nvSpPr>
        <p:spPr>
          <a:xfrm>
            <a:off x="5223510" y="4223384"/>
            <a:ext cx="7129488" cy="24917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bg1"/>
                </a:solidFill>
                <a:latin typeface="Times New Roman" panose="02020603050405020304" pitchFamily="18" charset="0"/>
                <a:cs typeface="Times New Roman" panose="02020603050405020304" pitchFamily="18" charset="0"/>
              </a:rPr>
              <a:t>Trecerile destinate gar</a:t>
            </a:r>
            <a:r>
              <a:rPr lang="ro-RO" sz="2400" dirty="0">
                <a:solidFill>
                  <a:schemeClr val="bg1"/>
                </a:solidFill>
                <a:latin typeface="Times New Roman" panose="02020603050405020304" pitchFamily="18" charset="0"/>
                <a:cs typeface="Times New Roman" panose="02020603050405020304" pitchFamily="18" charset="0"/>
              </a:rPr>
              <a:t>ni</a:t>
            </a:r>
            <a:r>
              <a:rPr lang="x-none" sz="2400" dirty="0">
                <a:solidFill>
                  <a:schemeClr val="bg1"/>
                </a:solidFill>
                <a:latin typeface="Times New Roman" panose="02020603050405020304" pitchFamily="18" charset="0"/>
                <a:cs typeface="Times New Roman" panose="02020603050405020304" pitchFamily="18" charset="0"/>
              </a:rPr>
              <a:t>turilor de tren care transportă incarcaturi periculoase</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425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
            <a:ext cx="11605846" cy="902970"/>
          </a:xfrm>
        </p:spPr>
        <p:txBody>
          <a:bodyPr/>
          <a:lstStyle/>
          <a:p>
            <a:pPr algn="ctr"/>
            <a:r>
              <a:rPr lang="x-none" sz="3600" b="1" i="1" dirty="0">
                <a:solidFill>
                  <a:srgbClr val="FF0000"/>
                </a:solidFill>
                <a:latin typeface="Times New Roman" pitchFamily="18" charset="0"/>
                <a:cs typeface="Times New Roman" pitchFamily="18" charset="0"/>
              </a:rPr>
              <a:t>Numărul căilor de evacuare</a:t>
            </a:r>
            <a:endParaRPr lang="en-US" sz="36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9488" y="834390"/>
            <a:ext cx="11648049" cy="5840730"/>
          </a:xfrm>
        </p:spPr>
        <p:txBody>
          <a:bodyPr>
            <a:normAutofit/>
          </a:bodyPr>
          <a:lstStyle/>
          <a:p>
            <a:pPr marL="0" indent="0" algn="just">
              <a:buNone/>
            </a:pPr>
            <a:r>
              <a:rPr lang="ro-RO" sz="28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În construcți</a:t>
            </a:r>
            <a:r>
              <a:rPr lang="ro-RO" sz="3200" dirty="0">
                <a:latin typeface="Times New Roman" panose="02020603050405020304" pitchFamily="18" charset="0"/>
                <a:cs typeface="Times New Roman" panose="02020603050405020304" pitchFamily="18" charset="0"/>
              </a:rPr>
              <a:t>i</a:t>
            </a: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compartimente de incendiu sau porțiuni de construcții independente  </a:t>
            </a:r>
            <a:r>
              <a:rPr lang="ro-RO" sz="3200" dirty="0">
                <a:latin typeface="Times New Roman" panose="02020603050405020304" pitchFamily="18" charset="0"/>
                <a:cs typeface="Times New Roman" panose="02020603050405020304" pitchFamily="18" charset="0"/>
              </a:rPr>
              <a:t>se proiectează </a:t>
            </a:r>
            <a:r>
              <a:rPr lang="x-none" sz="3200" dirty="0">
                <a:latin typeface="Times New Roman" panose="02020603050405020304" pitchFamily="18" charset="0"/>
                <a:cs typeface="Times New Roman" panose="02020603050405020304" pitchFamily="18" charset="0"/>
              </a:rPr>
              <a:t>cel puțin </a:t>
            </a:r>
            <a:r>
              <a:rPr lang="x-none" sz="3200" b="1" i="1" dirty="0">
                <a:solidFill>
                  <a:srgbClr val="FF0000"/>
                </a:solidFill>
                <a:latin typeface="Times New Roman" panose="02020603050405020304" pitchFamily="18" charset="0"/>
                <a:cs typeface="Times New Roman" panose="02020603050405020304" pitchFamily="18" charset="0"/>
              </a:rPr>
              <a:t>2 c</a:t>
            </a:r>
            <a:r>
              <a:rPr lang="ro-RO" sz="3200" b="1" i="1" dirty="0">
                <a:solidFill>
                  <a:srgbClr val="FF0000"/>
                </a:solidFill>
                <a:latin typeface="Times New Roman" panose="02020603050405020304" pitchFamily="18" charset="0"/>
                <a:cs typeface="Times New Roman" panose="02020603050405020304" pitchFamily="18" charset="0"/>
              </a:rPr>
              <a:t>ă</a:t>
            </a:r>
            <a:r>
              <a:rPr lang="x-none" sz="3200" b="1" i="1" dirty="0">
                <a:solidFill>
                  <a:srgbClr val="FF0000"/>
                </a:solidFill>
                <a:latin typeface="Times New Roman" panose="02020603050405020304" pitchFamily="18" charset="0"/>
                <a:cs typeface="Times New Roman" panose="02020603050405020304" pitchFamily="18" charset="0"/>
              </a:rPr>
              <a:t>i de evacuare</a:t>
            </a: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care permit c</a:t>
            </a:r>
            <a:r>
              <a:rPr lang="ro-RO" sz="3200" dirty="0">
                <a:latin typeface="Times New Roman" panose="02020603050405020304" pitchFamily="18" charset="0"/>
                <a:cs typeface="Times New Roman" panose="02020603050405020304" pitchFamily="18" charset="0"/>
              </a:rPr>
              <a:t>î</a:t>
            </a:r>
            <a:r>
              <a:rPr lang="x-none" sz="3200" dirty="0">
                <a:latin typeface="Times New Roman" panose="02020603050405020304" pitchFamily="18" charset="0"/>
                <a:cs typeface="Times New Roman" panose="02020603050405020304" pitchFamily="18" charset="0"/>
              </a:rPr>
              <a:t>t de posibil evacuarea rapid</a:t>
            </a:r>
            <a:r>
              <a:rPr lang="ro-RO" sz="3200" dirty="0">
                <a:latin typeface="Times New Roman" panose="02020603050405020304" pitchFamily="18" charset="0"/>
                <a:cs typeface="Times New Roman" panose="02020603050405020304" pitchFamily="18" charset="0"/>
              </a:rPr>
              <a:t>ă</a:t>
            </a:r>
            <a:r>
              <a:rPr lang="x-none" sz="3200" dirty="0">
                <a:latin typeface="Times New Roman" panose="02020603050405020304" pitchFamily="18" charset="0"/>
                <a:cs typeface="Times New Roman" panose="02020603050405020304" pitchFamily="18" charset="0"/>
              </a:rPr>
              <a:t> a persoanelor </a:t>
            </a:r>
            <a:r>
              <a:rPr lang="ro-RO" sz="3200" dirty="0">
                <a:latin typeface="Times New Roman" panose="02020603050405020304" pitchFamily="18" charset="0"/>
                <a:cs typeface="Times New Roman" panose="02020603050405020304" pitchFamily="18" charset="0"/>
              </a:rPr>
              <a:t>î</a:t>
            </a:r>
            <a:r>
              <a:rPr lang="x-none" sz="3200" dirty="0">
                <a:latin typeface="Times New Roman" panose="02020603050405020304" pitchFamily="18" charset="0"/>
                <a:cs typeface="Times New Roman" panose="02020603050405020304" pitchFamily="18" charset="0"/>
              </a:rPr>
              <a:t>n direc</a:t>
            </a:r>
            <a:r>
              <a:rPr lang="ro-RO" sz="3200" dirty="0">
                <a:latin typeface="Times New Roman" panose="02020603050405020304" pitchFamily="18" charset="0"/>
                <a:cs typeface="Times New Roman" panose="02020603050405020304" pitchFamily="18" charset="0"/>
              </a:rPr>
              <a:t>ț</a:t>
            </a:r>
            <a:r>
              <a:rPr lang="x-none" sz="3200" dirty="0">
                <a:latin typeface="Times New Roman" panose="02020603050405020304" pitchFamily="18" charset="0"/>
                <a:cs typeface="Times New Roman" panose="02020603050405020304" pitchFamily="18" charset="0"/>
              </a:rPr>
              <a:t>ii opuse</a:t>
            </a:r>
            <a:r>
              <a:rPr lang="ro-RO" sz="3200" dirty="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a:p>
            <a:pPr marL="0" indent="0" algn="just">
              <a:buNone/>
            </a:pP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În unele cazuri a 2 cale pot fi considerat</a:t>
            </a:r>
            <a:r>
              <a:rPr lang="ro-RO" sz="3200" dirty="0">
                <a:latin typeface="Times New Roman" panose="02020603050405020304" pitchFamily="18" charset="0"/>
                <a:cs typeface="Times New Roman" panose="02020603050405020304" pitchFamily="18" charset="0"/>
              </a:rPr>
              <a:t>ă</a:t>
            </a:r>
            <a:r>
              <a:rPr lang="x-none" sz="3200" dirty="0">
                <a:latin typeface="Times New Roman" panose="02020603050405020304" pitchFamily="18" charset="0"/>
                <a:cs typeface="Times New Roman" panose="02020603050405020304" pitchFamily="18" charset="0"/>
              </a:rPr>
              <a:t> </a:t>
            </a:r>
            <a:r>
              <a:rPr lang="ro-RO" sz="3200" dirty="0">
                <a:latin typeface="Times New Roman" panose="02020603050405020304" pitchFamily="18" charset="0"/>
                <a:cs typeface="Times New Roman" panose="02020603050405020304" pitchFamily="18" charset="0"/>
              </a:rPr>
              <a:t>ș</a:t>
            </a:r>
            <a:r>
              <a:rPr lang="x-none" sz="3200" dirty="0">
                <a:latin typeface="Times New Roman" panose="02020603050405020304" pitchFamily="18" charset="0"/>
                <a:cs typeface="Times New Roman" panose="02020603050405020304" pitchFamily="18" charset="0"/>
              </a:rPr>
              <a:t>i ferestrele exterioare dac</a:t>
            </a:r>
            <a:r>
              <a:rPr lang="ro-RO" sz="3200" dirty="0">
                <a:latin typeface="Times New Roman" panose="02020603050405020304" pitchFamily="18" charset="0"/>
                <a:cs typeface="Times New Roman" panose="02020603050405020304" pitchFamily="18" charset="0"/>
              </a:rPr>
              <a:t>ă</a:t>
            </a:r>
            <a:r>
              <a:rPr lang="x-none" sz="3200" dirty="0">
                <a:latin typeface="Times New Roman" panose="02020603050405020304" pitchFamily="18" charset="0"/>
                <a:cs typeface="Times New Roman" panose="02020603050405020304" pitchFamily="18" charset="0"/>
              </a:rPr>
              <a:t> se asigur</a:t>
            </a:r>
            <a:r>
              <a:rPr lang="ro-RO" sz="3200" dirty="0">
                <a:latin typeface="Times New Roman" panose="02020603050405020304" pitchFamily="18" charset="0"/>
                <a:cs typeface="Times New Roman" panose="02020603050405020304" pitchFamily="18" charset="0"/>
              </a:rPr>
              <a:t>ă</a:t>
            </a:r>
            <a:r>
              <a:rPr lang="x-none" sz="3200" dirty="0">
                <a:latin typeface="Times New Roman" panose="02020603050405020304" pitchFamily="18" charset="0"/>
                <a:cs typeface="Times New Roman" panose="02020603050405020304" pitchFamily="18" charset="0"/>
              </a:rPr>
              <a:t> evacuarea in siguran</a:t>
            </a:r>
            <a:r>
              <a:rPr lang="ro-RO" sz="3200" dirty="0">
                <a:latin typeface="Times New Roman" panose="02020603050405020304" pitchFamily="18" charset="0"/>
                <a:cs typeface="Times New Roman" panose="02020603050405020304" pitchFamily="18" charset="0"/>
              </a:rPr>
              <a:t>ță</a:t>
            </a:r>
            <a:r>
              <a:rPr lang="x-none" sz="3200" dirty="0">
                <a:latin typeface="Times New Roman" panose="02020603050405020304" pitchFamily="18" charset="0"/>
                <a:cs typeface="Times New Roman" panose="02020603050405020304" pitchFamily="18" charset="0"/>
              </a:rPr>
              <a:t> a persoanelor.</a:t>
            </a:r>
          </a:p>
          <a:p>
            <a:pPr marL="0" indent="0" algn="just">
              <a:buNone/>
            </a:pP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Gabaritele căilor de evacuare,</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timpul de evacuare,</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traseele,</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precum și nr</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de fluxuri </a:t>
            </a:r>
            <a:r>
              <a:rPr lang="ro-RO" sz="3200" dirty="0">
                <a:latin typeface="Times New Roman" panose="02020603050405020304" pitchFamily="18" charset="0"/>
                <a:cs typeface="Times New Roman" panose="02020603050405020304" pitchFamily="18" charset="0"/>
              </a:rPr>
              <a:t>d</a:t>
            </a:r>
            <a:r>
              <a:rPr lang="x-none" sz="3200" dirty="0">
                <a:latin typeface="Times New Roman" panose="02020603050405020304" pitchFamily="18" charset="0"/>
                <a:cs typeface="Times New Roman" panose="02020603050405020304" pitchFamily="18" charset="0"/>
              </a:rPr>
              <a:t>e evacuare t</a:t>
            </a:r>
            <a:r>
              <a:rPr lang="ro-RO" sz="3200" dirty="0">
                <a:latin typeface="Times New Roman" panose="02020603050405020304" pitchFamily="18" charset="0"/>
                <a:cs typeface="Times New Roman" panose="02020603050405020304" pitchFamily="18" charset="0"/>
              </a:rPr>
              <a:t>rebuie</a:t>
            </a:r>
            <a:r>
              <a:rPr lang="x-none" sz="3200" dirty="0">
                <a:latin typeface="Times New Roman" panose="02020603050405020304" pitchFamily="18" charset="0"/>
                <a:cs typeface="Times New Roman" panose="02020603050405020304" pitchFamily="18" charset="0"/>
              </a:rPr>
              <a:t> s</a:t>
            </a:r>
            <a:r>
              <a:rPr lang="ro-RO" sz="3200" dirty="0">
                <a:latin typeface="Times New Roman" panose="02020603050405020304" pitchFamily="18" charset="0"/>
                <a:cs typeface="Times New Roman" panose="02020603050405020304" pitchFamily="18" charset="0"/>
              </a:rPr>
              <a:t>ă</a:t>
            </a:r>
            <a:r>
              <a:rPr lang="x-none" sz="3200" dirty="0">
                <a:latin typeface="Times New Roman" panose="02020603050405020304" pitchFamily="18" charset="0"/>
                <a:cs typeface="Times New Roman" panose="02020603050405020304" pitchFamily="18" charset="0"/>
              </a:rPr>
              <a:t> asigure circulația lesnicioasă și fără obstacole.</a:t>
            </a:r>
          </a:p>
          <a:p>
            <a:pPr marL="0" indent="0" algn="just">
              <a:buNone/>
            </a:pP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Asigur</a:t>
            </a:r>
            <a:r>
              <a:rPr lang="ro-RO" sz="3200" dirty="0">
                <a:latin typeface="Times New Roman" panose="02020603050405020304" pitchFamily="18" charset="0"/>
                <a:cs typeface="Times New Roman" panose="02020603050405020304" pitchFamily="18" charset="0"/>
              </a:rPr>
              <a:t>ar</a:t>
            </a:r>
            <a:r>
              <a:rPr lang="x-none" sz="3200" dirty="0">
                <a:latin typeface="Times New Roman" panose="02020603050405020304" pitchFamily="18" charset="0"/>
                <a:cs typeface="Times New Roman" panose="02020603050405020304" pitchFamily="18" charset="0"/>
              </a:rPr>
              <a:t>ea unei c</a:t>
            </a:r>
            <a:r>
              <a:rPr lang="ro-RO" sz="3200" dirty="0">
                <a:latin typeface="Times New Roman" panose="02020603050405020304" pitchFamily="18" charset="0"/>
                <a:cs typeface="Times New Roman" panose="02020603050405020304" pitchFamily="18" charset="0"/>
              </a:rPr>
              <a:t>ă</a:t>
            </a:r>
            <a:r>
              <a:rPr lang="x-none" sz="3200" dirty="0">
                <a:latin typeface="Times New Roman" panose="02020603050405020304" pitchFamily="18" charset="0"/>
                <a:cs typeface="Times New Roman" panose="02020603050405020304" pitchFamily="18" charset="0"/>
              </a:rPr>
              <a:t>i de evacuare este admisă c</a:t>
            </a:r>
            <a:r>
              <a:rPr lang="ro-RO" sz="3200" dirty="0">
                <a:latin typeface="Times New Roman" panose="02020603050405020304" pitchFamily="18" charset="0"/>
                <a:cs typeface="Times New Roman" panose="02020603050405020304" pitchFamily="18" charset="0"/>
              </a:rPr>
              <a:t>î</a:t>
            </a:r>
            <a:r>
              <a:rPr lang="x-none" sz="3200" dirty="0">
                <a:latin typeface="Times New Roman" panose="02020603050405020304" pitchFamily="18" charset="0"/>
                <a:cs typeface="Times New Roman" panose="02020603050405020304" pitchFamily="18" charset="0"/>
              </a:rPr>
              <a:t>nd simultan pe un </a:t>
            </a:r>
            <a:r>
              <a:rPr lang="ro-RO" sz="3200" dirty="0">
                <a:latin typeface="Times New Roman" panose="02020603050405020304" pitchFamily="18" charset="0"/>
                <a:cs typeface="Times New Roman" panose="02020603050405020304" pitchFamily="18" charset="0"/>
              </a:rPr>
              <a:t>ni</a:t>
            </a:r>
            <a:r>
              <a:rPr lang="x-none" sz="3200" dirty="0">
                <a:latin typeface="Times New Roman" panose="02020603050405020304" pitchFamily="18" charset="0"/>
                <a:cs typeface="Times New Roman" panose="02020603050405020304" pitchFamily="18" charset="0"/>
              </a:rPr>
              <a:t>vel se pot afl</a:t>
            </a:r>
            <a:r>
              <a:rPr lang="ro-RO" sz="3200" dirty="0">
                <a:latin typeface="Times New Roman" panose="02020603050405020304" pitchFamily="18" charset="0"/>
                <a:cs typeface="Times New Roman" panose="02020603050405020304" pitchFamily="18" charset="0"/>
              </a:rPr>
              <a:t>ă</a:t>
            </a:r>
            <a:r>
              <a:rPr lang="x-none" sz="3200" dirty="0">
                <a:latin typeface="Times New Roman" panose="02020603050405020304" pitchFamily="18" charset="0"/>
                <a:cs typeface="Times New Roman" panose="02020603050405020304" pitchFamily="18" charset="0"/>
              </a:rPr>
              <a:t> </a:t>
            </a:r>
            <a:r>
              <a:rPr lang="x-none" sz="3200" b="1" dirty="0">
                <a:solidFill>
                  <a:srgbClr val="FF0000"/>
                </a:solidFill>
                <a:latin typeface="Times New Roman" panose="02020603050405020304" pitchFamily="18" charset="0"/>
                <a:cs typeface="Times New Roman" panose="02020603050405020304" pitchFamily="18" charset="0"/>
              </a:rPr>
              <a:t>20 persoane.</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085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695" y="1066464"/>
            <a:ext cx="11332564" cy="5454257"/>
          </a:xfrm>
        </p:spPr>
        <p:txBody>
          <a:bodyPr>
            <a:noAutofit/>
          </a:bodyPr>
          <a:lstStyle/>
          <a:p>
            <a:r>
              <a:rPr lang="x-none" sz="2800" dirty="0">
                <a:latin typeface="Times New Roman" panose="02020603050405020304" pitchFamily="18" charset="0"/>
                <a:cs typeface="Times New Roman" panose="02020603050405020304" pitchFamily="18" charset="0"/>
              </a:rPr>
              <a:t>Trebuie să fie cu deschiderea de tip obișnuit,</a:t>
            </a:r>
            <a:r>
              <a:rPr lang="ro-RO"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pe balamale sau piloți.</a:t>
            </a:r>
          </a:p>
          <a:p>
            <a:pPr algn="just"/>
            <a:r>
              <a:rPr lang="x-none" sz="2800" dirty="0">
                <a:latin typeface="Times New Roman" panose="02020603050405020304" pitchFamily="18" charset="0"/>
                <a:cs typeface="Times New Roman" panose="02020603050405020304" pitchFamily="18" charset="0"/>
              </a:rPr>
              <a:t>Nu se admit utilizarea ușilor  care se pot bloca datorită </a:t>
            </a:r>
            <a:r>
              <a:rPr lang="ro-RO" sz="2800" dirty="0">
                <a:latin typeface="Times New Roman" panose="02020603050405020304" pitchFamily="18" charset="0"/>
                <a:cs typeface="Times New Roman" panose="02020603050405020304" pitchFamily="18" charset="0"/>
              </a:rPr>
              <a:t>elementelor</a:t>
            </a:r>
            <a:r>
              <a:rPr lang="x-none" sz="2800" dirty="0">
                <a:latin typeface="Times New Roman" panose="02020603050405020304" pitchFamily="18" charset="0"/>
                <a:cs typeface="Times New Roman" panose="02020603050405020304" pitchFamily="18" charset="0"/>
              </a:rPr>
              <a:t> defectu</a:t>
            </a:r>
            <a:r>
              <a:rPr lang="ro-RO" sz="2800" dirty="0">
                <a:latin typeface="Times New Roman" panose="02020603050405020304" pitchFamily="18" charset="0"/>
                <a:cs typeface="Times New Roman" panose="02020603050405020304" pitchFamily="18" charset="0"/>
              </a:rPr>
              <a:t>o</a:t>
            </a:r>
            <a:r>
              <a:rPr lang="x-none" sz="2800" dirty="0">
                <a:latin typeface="Times New Roman" panose="02020603050405020304" pitchFamily="18" charset="0"/>
                <a:cs typeface="Times New Roman" panose="02020603050405020304" pitchFamily="18" charset="0"/>
              </a:rPr>
              <a:t>ase a mecanismelor.</a:t>
            </a:r>
          </a:p>
          <a:p>
            <a:r>
              <a:rPr lang="x-none" sz="2800" dirty="0">
                <a:latin typeface="Times New Roman" panose="02020603050405020304" pitchFamily="18" charset="0"/>
                <a:cs typeface="Times New Roman" panose="02020603050405020304" pitchFamily="18" charset="0"/>
              </a:rPr>
              <a:t>Nu  se admit uși de tip:</a:t>
            </a:r>
            <a:r>
              <a:rPr lang="ro-RO" sz="2800" dirty="0">
                <a:latin typeface="Times New Roman" panose="02020603050405020304" pitchFamily="18" charset="0"/>
                <a:cs typeface="Times New Roman" panose="02020603050405020304" pitchFamily="18" charset="0"/>
              </a:rPr>
              <a:t> </a:t>
            </a:r>
            <a:r>
              <a:rPr lang="x-none" sz="2800" b="1" dirty="0">
                <a:latin typeface="Times New Roman" panose="02020603050405020304" pitchFamily="18" charset="0"/>
                <a:cs typeface="Times New Roman" panose="02020603050405020304" pitchFamily="18" charset="0"/>
              </a:rPr>
              <a:t>-</a:t>
            </a:r>
            <a:r>
              <a:rPr lang="ro-RO" sz="2800" b="1" dirty="0">
                <a:latin typeface="Times New Roman" panose="02020603050405020304" pitchFamily="18" charset="0"/>
                <a:cs typeface="Times New Roman" panose="02020603050405020304" pitchFamily="18" charset="0"/>
              </a:rPr>
              <a:t> </a:t>
            </a:r>
            <a:r>
              <a:rPr lang="x-none" sz="2800" b="1" dirty="0">
                <a:latin typeface="Times New Roman" panose="02020603050405020304" pitchFamily="18" charset="0"/>
                <a:cs typeface="Times New Roman" panose="02020603050405020304" pitchFamily="18" charset="0"/>
              </a:rPr>
              <a:t>glisant</a:t>
            </a:r>
            <a:r>
              <a:rPr lang="ro-RO" sz="2800" b="1" dirty="0">
                <a:latin typeface="Times New Roman" panose="02020603050405020304" pitchFamily="18" charset="0"/>
                <a:cs typeface="Times New Roman" panose="02020603050405020304" pitchFamily="18" charset="0"/>
              </a:rPr>
              <a:t>; </a:t>
            </a:r>
            <a:r>
              <a:rPr lang="x-none" sz="2800" b="1" dirty="0">
                <a:latin typeface="Times New Roman" panose="02020603050405020304" pitchFamily="18" charset="0"/>
                <a:cs typeface="Times New Roman" panose="02020603050405020304" pitchFamily="18" charset="0"/>
              </a:rPr>
              <a:t>-ghilotină</a:t>
            </a:r>
            <a:r>
              <a:rPr lang="ro-RO" sz="2800" b="1" dirty="0">
                <a:latin typeface="Times New Roman" panose="02020603050405020304" pitchFamily="18" charset="0"/>
                <a:cs typeface="Times New Roman" panose="02020603050405020304" pitchFamily="18" charset="0"/>
              </a:rPr>
              <a:t>; </a:t>
            </a:r>
            <a:r>
              <a:rPr lang="x-none" sz="2800" b="1" dirty="0">
                <a:latin typeface="Times New Roman" panose="02020603050405020304" pitchFamily="18" charset="0"/>
                <a:cs typeface="Times New Roman" panose="02020603050405020304" pitchFamily="18" charset="0"/>
              </a:rPr>
              <a:t>-</a:t>
            </a:r>
            <a:r>
              <a:rPr lang="ro-RO" sz="2800" b="1" dirty="0">
                <a:latin typeface="Times New Roman" panose="02020603050405020304" pitchFamily="18" charset="0"/>
                <a:cs typeface="Times New Roman" panose="02020603050405020304" pitchFamily="18" charset="0"/>
              </a:rPr>
              <a:t> </a:t>
            </a:r>
            <a:r>
              <a:rPr lang="x-none" sz="2800" b="1" dirty="0">
                <a:latin typeface="Times New Roman" panose="02020603050405020304" pitchFamily="18" charset="0"/>
                <a:cs typeface="Times New Roman" panose="02020603050405020304" pitchFamily="18" charset="0"/>
              </a:rPr>
              <a:t>basculant</a:t>
            </a:r>
            <a:r>
              <a:rPr lang="ro-RO" sz="2800" b="1" dirty="0">
                <a:latin typeface="Times New Roman" panose="02020603050405020304" pitchFamily="18" charset="0"/>
                <a:cs typeface="Times New Roman" panose="02020603050405020304" pitchFamily="18" charset="0"/>
              </a:rPr>
              <a:t>.</a:t>
            </a:r>
            <a:endParaRPr lang="x-none" sz="2800" b="1" dirty="0">
              <a:latin typeface="Times New Roman" panose="02020603050405020304" pitchFamily="18" charset="0"/>
              <a:cs typeface="Times New Roman" panose="02020603050405020304" pitchFamily="18" charset="0"/>
            </a:endParaRPr>
          </a:p>
          <a:p>
            <a:pPr marL="0" indent="0">
              <a:buNone/>
            </a:pPr>
            <a:r>
              <a:rPr lang="ro-RO"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Ușile turnate pot fi folosite pe c</a:t>
            </a:r>
            <a:r>
              <a:rPr lang="ro-RO" sz="2800" dirty="0">
                <a:latin typeface="Times New Roman" panose="02020603050405020304" pitchFamily="18" charset="0"/>
                <a:cs typeface="Times New Roman" panose="02020603050405020304" pitchFamily="18" charset="0"/>
              </a:rPr>
              <a:t>ă</a:t>
            </a:r>
            <a:r>
              <a:rPr lang="x-none" sz="2800" dirty="0">
                <a:latin typeface="Times New Roman" panose="02020603050405020304" pitchFamily="18" charset="0"/>
                <a:cs typeface="Times New Roman" panose="02020603050405020304" pitchFamily="18" charset="0"/>
              </a:rPr>
              <a:t>ile de evacuare numai dăcă în acestea sau imediata apropiere sunt prevăzute uși obișnuite.</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solidFill>
                  <a:srgbClr val="FF0000"/>
                </a:solidFill>
                <a:latin typeface="Times New Roman" panose="02020603050405020304" pitchFamily="18" charset="0"/>
                <a:cs typeface="Times New Roman" panose="02020603050405020304" pitchFamily="18" charset="0"/>
              </a:rPr>
              <a:t>Notă: </a:t>
            </a:r>
            <a:r>
              <a:rPr lang="x-none" sz="2800" b="1" dirty="0">
                <a:solidFill>
                  <a:srgbClr val="FF0000"/>
                </a:solidFill>
                <a:latin typeface="Times New Roman" panose="02020603050405020304" pitchFamily="18" charset="0"/>
                <a:cs typeface="Times New Roman" panose="02020603050405020304" pitchFamily="18" charset="0"/>
              </a:rPr>
              <a:t>Deschiderea ușilor pe traseul de evacuare </a:t>
            </a:r>
            <a:r>
              <a:rPr lang="ro-RO" sz="2800" b="1" dirty="0">
                <a:solidFill>
                  <a:srgbClr val="FF0000"/>
                </a:solidFill>
                <a:latin typeface="Times New Roman" panose="02020603050405020304" pitchFamily="18" charset="0"/>
                <a:cs typeface="Times New Roman" panose="02020603050405020304" pitchFamily="18" charset="0"/>
              </a:rPr>
              <a:t>trebuie </a:t>
            </a:r>
            <a:r>
              <a:rPr lang="x-none" sz="2800" b="1" dirty="0">
                <a:solidFill>
                  <a:srgbClr val="FF0000"/>
                </a:solidFill>
                <a:latin typeface="Times New Roman" panose="02020603050405020304" pitchFamily="18" charset="0"/>
                <a:cs typeface="Times New Roman" panose="02020603050405020304" pitchFamily="18" charset="0"/>
              </a:rPr>
              <a:t>să se facă în sensul deplasării oamenilor spre exterior</a:t>
            </a:r>
            <a:r>
              <a:rPr lang="x-none" sz="2800" dirty="0">
                <a:latin typeface="Times New Roman" panose="02020603050405020304" pitchFamily="18" charset="0"/>
                <a:cs typeface="Times New Roman" panose="02020603050405020304" pitchFamily="18" charset="0"/>
              </a:rPr>
              <a:t>.</a:t>
            </a:r>
          </a:p>
        </p:txBody>
      </p:sp>
      <p:sp>
        <p:nvSpPr>
          <p:cNvPr id="4" name="Rounded Rectangle 3"/>
          <p:cNvSpPr/>
          <p:nvPr/>
        </p:nvSpPr>
        <p:spPr>
          <a:xfrm>
            <a:off x="1111348" y="0"/>
            <a:ext cx="10410092" cy="10664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x-none" sz="3600" b="1" dirty="0">
                <a:solidFill>
                  <a:srgbClr val="FF0000"/>
                </a:solidFill>
                <a:latin typeface="Times New Roman" panose="02020603050405020304" pitchFamily="18" charset="0"/>
                <a:cs typeface="Times New Roman" panose="02020603050405020304" pitchFamily="18" charset="0"/>
              </a:rPr>
              <a:t>Ușile</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45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23" y="0"/>
            <a:ext cx="11149952" cy="788670"/>
          </a:xfrm>
        </p:spPr>
        <p:txBody>
          <a:bodyPr/>
          <a:lstStyle/>
          <a:p>
            <a:pPr algn="ctr"/>
            <a:r>
              <a:rPr lang="x-none" sz="3600" dirty="0">
                <a:latin typeface="Times New Roman" pitchFamily="18" charset="0"/>
                <a:cs typeface="Times New Roman" pitchFamily="18" charset="0"/>
              </a:rPr>
              <a:t>Ușile de acces în casele de scări</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17523" y="647027"/>
            <a:ext cx="11546817" cy="6076501"/>
          </a:xfrm>
        </p:spPr>
        <p:txBody>
          <a:bodyPr/>
          <a:lstStyle/>
          <a:p>
            <a:pPr marL="0" indent="0" algn="ctr">
              <a:buNone/>
            </a:pPr>
            <a:r>
              <a:rPr lang="x-none" sz="2400" dirty="0">
                <a:latin typeface="Times New Roman" pitchFamily="18" charset="0"/>
                <a:cs typeface="Times New Roman" pitchFamily="18" charset="0"/>
              </a:rPr>
              <a:t>Prin deschidere nu t</a:t>
            </a:r>
            <a:r>
              <a:rPr lang="ro-RO" sz="2400" dirty="0">
                <a:latin typeface="Times New Roman" pitchFamily="18" charset="0"/>
                <a:cs typeface="Times New Roman" pitchFamily="18" charset="0"/>
              </a:rPr>
              <a:t>rebuie </a:t>
            </a:r>
            <a:r>
              <a:rPr lang="x-none" sz="2400" dirty="0">
                <a:latin typeface="Times New Roman" pitchFamily="18" charset="0"/>
                <a:cs typeface="Times New Roman" pitchFamily="18" charset="0"/>
              </a:rPr>
              <a:t>să reducă lățimea normală a podestelor</a:t>
            </a:r>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pPr marL="0" indent="0" algn="just">
              <a:buNone/>
            </a:pPr>
            <a:r>
              <a:rPr lang="ro-RO" dirty="0"/>
              <a:t>	</a:t>
            </a:r>
            <a:r>
              <a:rPr lang="ro-RO" b="1" i="1" dirty="0">
                <a:solidFill>
                  <a:srgbClr val="FF0000"/>
                </a:solidFill>
                <a:latin typeface="Times New Roman" panose="02020603050405020304" pitchFamily="18" charset="0"/>
                <a:cs typeface="Times New Roman" panose="02020603050405020304" pitchFamily="18" charset="0"/>
              </a:rPr>
              <a:t>Notă: </a:t>
            </a:r>
            <a:r>
              <a:rPr lang="x-none" sz="2800" b="1" i="1" dirty="0">
                <a:solidFill>
                  <a:srgbClr val="FF0000"/>
                </a:solidFill>
                <a:latin typeface="Times New Roman" panose="02020603050405020304" pitchFamily="18" charset="0"/>
                <a:cs typeface="Times New Roman" pitchFamily="18" charset="0"/>
              </a:rPr>
              <a:t>În dreptul ușilor de evacuare nu de admit praguri cu h mai mare de 2,5 cm.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22" y="1424067"/>
            <a:ext cx="11546817" cy="4046966"/>
          </a:xfrm>
          <a:prstGeom prst="rect">
            <a:avLst/>
          </a:prstGeom>
        </p:spPr>
      </p:pic>
    </p:spTree>
    <p:extLst>
      <p:ext uri="{BB962C8B-B14F-4D97-AF65-F5344CB8AC3E}">
        <p14:creationId xmlns:p14="http://schemas.microsoft.com/office/powerpoint/2010/main" val="2317688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91" y="182880"/>
            <a:ext cx="11778299" cy="1062990"/>
          </a:xfrm>
        </p:spPr>
        <p:txBody>
          <a:bodyPr/>
          <a:lstStyle/>
          <a:p>
            <a:pPr algn="ctr"/>
            <a:r>
              <a:rPr lang="x-none" sz="3600" dirty="0">
                <a:latin typeface="Times New Roman" panose="02020603050405020304" pitchFamily="18" charset="0"/>
                <a:cs typeface="Times New Roman" panose="02020603050405020304" pitchFamily="18" charset="0"/>
              </a:rPr>
              <a:t>Scările de evacuare </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9803" y="1754505"/>
            <a:ext cx="11407516" cy="4781206"/>
          </a:xfrm>
        </p:spPr>
        <p:txBody>
          <a:bodyPr>
            <a:normAutofit/>
          </a:bodyPr>
          <a:lstStyle/>
          <a:p>
            <a:pPr marL="457200" indent="-457200">
              <a:buAutoNum type="arabicPeriod"/>
            </a:pPr>
            <a:r>
              <a:rPr lang="x-none" sz="2800" dirty="0">
                <a:latin typeface="Times New Roman" pitchFamily="18" charset="0"/>
                <a:cs typeface="Times New Roman" pitchFamily="18" charset="0"/>
              </a:rPr>
              <a:t>După modul în care sunt dispuse în raport de clădire:</a:t>
            </a:r>
            <a:r>
              <a:rPr lang="ro-RO" sz="2800" dirty="0">
                <a:latin typeface="Times New Roman" pitchFamily="18" charset="0"/>
                <a:cs typeface="Times New Roman" pitchFamily="18" charset="0"/>
              </a:rPr>
              <a:t>  </a:t>
            </a:r>
          </a:p>
          <a:p>
            <a:pPr marL="0" indent="0">
              <a:buNone/>
            </a:pP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a)</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scării interioare </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  </a:t>
            </a:r>
            <a:endParaRPr lang="ro-RO" sz="2800" dirty="0">
              <a:latin typeface="Times New Roman" pitchFamily="18" charset="0"/>
              <a:cs typeface="Times New Roman" pitchFamily="18" charset="0"/>
            </a:endParaRPr>
          </a:p>
          <a:p>
            <a:pPr marL="0" indent="0">
              <a:buNone/>
            </a:pPr>
            <a:r>
              <a:rPr lang="x-none" sz="2800" dirty="0">
                <a:latin typeface="Times New Roman" pitchFamily="18" charset="0"/>
                <a:cs typeface="Times New Roman" pitchFamily="18" charset="0"/>
              </a:rPr>
              <a:t> b)</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scării exterioare</a:t>
            </a:r>
            <a:r>
              <a:rPr lang="ro-RO" sz="2800" dirty="0">
                <a:latin typeface="Times New Roman" pitchFamily="18" charset="0"/>
                <a:cs typeface="Times New Roman" pitchFamily="18" charset="0"/>
              </a:rPr>
              <a:t>.</a:t>
            </a:r>
            <a:endParaRPr lang="x-none" sz="2800" dirty="0">
              <a:latin typeface="Times New Roman" pitchFamily="18" charset="0"/>
              <a:cs typeface="Times New Roman" pitchFamily="18" charset="0"/>
            </a:endParaRPr>
          </a:p>
          <a:p>
            <a:pPr marL="0" indent="0">
              <a:buNone/>
            </a:pPr>
            <a:r>
              <a:rPr lang="x-none" sz="2800" dirty="0">
                <a:latin typeface="Times New Roman" pitchFamily="18" charset="0"/>
                <a:cs typeface="Times New Roman" pitchFamily="18" charset="0"/>
              </a:rPr>
              <a:t>2.</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După asigurarea ilumin</a:t>
            </a:r>
            <a:r>
              <a:rPr lang="ro-RO" sz="2800" dirty="0">
                <a:latin typeface="Times New Roman" pitchFamily="18" charset="0"/>
                <a:cs typeface="Times New Roman" pitchFamily="18" charset="0"/>
              </a:rPr>
              <a:t>ă</a:t>
            </a:r>
            <a:r>
              <a:rPr lang="x-none" sz="2800" dirty="0">
                <a:latin typeface="Times New Roman" pitchFamily="18" charset="0"/>
                <a:cs typeface="Times New Roman" pitchFamily="18" charset="0"/>
              </a:rPr>
              <a:t>r</a:t>
            </a:r>
            <a:r>
              <a:rPr lang="ro-RO" sz="2800" dirty="0">
                <a:latin typeface="Times New Roman" pitchFamily="18" charset="0"/>
                <a:cs typeface="Times New Roman" pitchFamily="18" charset="0"/>
              </a:rPr>
              <a:t>i</a:t>
            </a:r>
            <a:r>
              <a:rPr lang="x-none" sz="2800" dirty="0">
                <a:latin typeface="Times New Roman" pitchFamily="18" charset="0"/>
                <a:cs typeface="Times New Roman" pitchFamily="18" charset="0"/>
              </a:rPr>
              <a:t>i scărilor interioare:</a:t>
            </a:r>
            <a:r>
              <a:rPr lang="ro-RO" sz="2800" dirty="0">
                <a:latin typeface="Times New Roman" pitchFamily="18" charset="0"/>
                <a:cs typeface="Times New Roman" pitchFamily="18" charset="0"/>
              </a:rPr>
              <a:t>  </a:t>
            </a:r>
          </a:p>
          <a:p>
            <a:pPr marL="514350" indent="-514350">
              <a:buAutoNum type="alphaLcParenR"/>
            </a:pPr>
            <a:r>
              <a:rPr lang="x-none" sz="2800" dirty="0">
                <a:latin typeface="Times New Roman" pitchFamily="18" charset="0"/>
                <a:cs typeface="Times New Roman" pitchFamily="18" charset="0"/>
              </a:rPr>
              <a:t>cu lumină naturală</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 </a:t>
            </a:r>
            <a:endParaRPr lang="ro-RO" sz="2800" dirty="0">
              <a:latin typeface="Times New Roman" pitchFamily="18" charset="0"/>
              <a:cs typeface="Times New Roman" pitchFamily="18" charset="0"/>
            </a:endParaRPr>
          </a:p>
          <a:p>
            <a:pPr marL="514350" indent="-514350">
              <a:buAutoNum type="alphaLcParenR"/>
            </a:pPr>
            <a:r>
              <a:rPr lang="x-none" sz="2800" dirty="0">
                <a:latin typeface="Times New Roman" pitchFamily="18" charset="0"/>
                <a:cs typeface="Times New Roman" pitchFamily="18" charset="0"/>
              </a:rPr>
              <a:t>fără lumină naturală</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(iluminare artificială)</a:t>
            </a:r>
            <a:r>
              <a:rPr lang="ro-RO" sz="2800" dirty="0">
                <a:latin typeface="Times New Roman" pitchFamily="18" charset="0"/>
                <a:cs typeface="Times New Roman" pitchFamily="18" charset="0"/>
              </a:rPr>
              <a:t>;</a:t>
            </a:r>
            <a:endParaRPr lang="x-none" sz="2800" dirty="0">
              <a:latin typeface="Times New Roman" pitchFamily="18" charset="0"/>
              <a:cs typeface="Times New Roman" pitchFamily="18" charset="0"/>
            </a:endParaRPr>
          </a:p>
          <a:p>
            <a:pPr marL="0" indent="0" algn="just">
              <a:buNone/>
            </a:pPr>
            <a:r>
              <a:rPr lang="x-none" sz="2800" dirty="0">
                <a:latin typeface="Times New Roman" pitchFamily="18" charset="0"/>
                <a:cs typeface="Times New Roman" pitchFamily="18" charset="0"/>
              </a:rPr>
              <a:t>3.</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După forma în plan a rampelor:</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a)</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cu rampe drepte</a:t>
            </a:r>
            <a:r>
              <a:rPr lang="ro-RO" sz="2800" dirty="0">
                <a:latin typeface="Times New Roman" pitchFamily="18" charset="0"/>
                <a:cs typeface="Times New Roman" pitchFamily="18" charset="0"/>
              </a:rPr>
              <a:t>;</a:t>
            </a:r>
            <a:r>
              <a:rPr lang="x-none" sz="2800" dirty="0">
                <a:latin typeface="Times New Roman" pitchFamily="18" charset="0"/>
                <a:cs typeface="Times New Roman" pitchFamily="18" charset="0"/>
              </a:rPr>
              <a:t> b)</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cu rampe elicoidale</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                                                            c)</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cu rampe incrucișate</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d)</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cu rampe curbe sau sprirale</a:t>
            </a:r>
            <a:r>
              <a:rPr lang="ro-RO" sz="2800" dirty="0">
                <a:latin typeface="Times New Roman" pitchFamily="18" charset="0"/>
                <a:cs typeface="Times New Roman" pitchFamily="18" charset="0"/>
              </a:rPr>
              <a:t>; </a:t>
            </a:r>
            <a:r>
              <a:rPr lang="x-none" sz="2800" dirty="0">
                <a:latin typeface="Times New Roman" pitchFamily="18" charset="0"/>
                <a:cs typeface="Times New Roman" pitchFamily="18" charset="0"/>
              </a:rPr>
              <a:t>                                                            e)cu rampe balansate                </a:t>
            </a:r>
          </a:p>
          <a:p>
            <a:pPr marL="0" indent="0">
              <a:buNone/>
            </a:pPr>
            <a:endParaRPr lang="x-none" sz="2800" dirty="0">
              <a:latin typeface="Times New Roman" pitchFamily="18" charset="0"/>
              <a:cs typeface="Times New Roman" pitchFamily="18" charset="0"/>
            </a:endParaRPr>
          </a:p>
          <a:p>
            <a:pPr marL="0" indent="0">
              <a:buNone/>
            </a:pPr>
            <a:endParaRPr lang="x-none" dirty="0"/>
          </a:p>
        </p:txBody>
      </p:sp>
      <p:sp>
        <p:nvSpPr>
          <p:cNvPr id="4" name="4-Point Star 3"/>
          <p:cNvSpPr/>
          <p:nvPr/>
        </p:nvSpPr>
        <p:spPr>
          <a:xfrm>
            <a:off x="91440" y="691515"/>
            <a:ext cx="10972800" cy="110871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solidFill>
                  <a:schemeClr val="bg1"/>
                </a:solidFill>
              </a:rPr>
              <a:t>clasificarea</a:t>
            </a:r>
            <a:endParaRPr lang="en-US" dirty="0">
              <a:solidFill>
                <a:schemeClr val="bg1"/>
              </a:solidFill>
            </a:endParaRPr>
          </a:p>
        </p:txBody>
      </p:sp>
    </p:spTree>
    <p:extLst>
      <p:ext uri="{BB962C8B-B14F-4D97-AF65-F5344CB8AC3E}">
        <p14:creationId xmlns:p14="http://schemas.microsoft.com/office/powerpoint/2010/main" val="213413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1" y="1274164"/>
            <a:ext cx="4955738" cy="53334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339" y="809468"/>
            <a:ext cx="5818441" cy="25183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990" y="3147934"/>
            <a:ext cx="6375400" cy="3462728"/>
          </a:xfrm>
          <a:prstGeom prst="rect">
            <a:avLst/>
          </a:prstGeom>
        </p:spPr>
      </p:pic>
    </p:spTree>
    <p:extLst>
      <p:ext uri="{BB962C8B-B14F-4D97-AF65-F5344CB8AC3E}">
        <p14:creationId xmlns:p14="http://schemas.microsoft.com/office/powerpoint/2010/main" val="1484637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248"/>
            <a:ext cx="11406753" cy="747432"/>
          </a:xfrm>
        </p:spPr>
        <p:txBody>
          <a:bodyPr/>
          <a:lstStyle/>
          <a:p>
            <a:pPr algn="ctr"/>
            <a:r>
              <a:rPr lang="x-none" sz="3600" dirty="0">
                <a:latin typeface="Times New Roman" pitchFamily="18" charset="0"/>
                <a:cs typeface="Times New Roman" pitchFamily="18" charset="0"/>
              </a:rPr>
              <a:t>Determinarea fluxurilor de evacuare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40962" y="1270861"/>
            <a:ext cx="11507818" cy="4912964"/>
          </a:xfrm>
        </p:spPr>
        <p:txBody>
          <a:bodyPr/>
          <a:lstStyle/>
          <a:p>
            <a:r>
              <a:rPr lang="x-none" dirty="0">
                <a:latin typeface="Times New Roman" pitchFamily="18" charset="0"/>
                <a:cs typeface="Times New Roman" pitchFamily="18" charset="0"/>
              </a:rPr>
              <a:t>                                                                           </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-F</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nr</a:t>
            </a:r>
            <a:r>
              <a:rPr lang="ro-RO" dirty="0">
                <a:latin typeface="Times New Roman" pitchFamily="18" charset="0"/>
                <a:cs typeface="Times New Roman" pitchFamily="18" charset="0"/>
              </a:rPr>
              <a:t>.</a:t>
            </a:r>
            <a:r>
              <a:rPr lang="x-none" dirty="0">
                <a:latin typeface="Times New Roman" pitchFamily="18" charset="0"/>
                <a:cs typeface="Times New Roman" pitchFamily="18" charset="0"/>
              </a:rPr>
              <a:t> de fluxuri</a:t>
            </a:r>
            <a:r>
              <a:rPr lang="ro-RO" dirty="0">
                <a:latin typeface="Times New Roman" pitchFamily="18" charset="0"/>
                <a:cs typeface="Times New Roman" pitchFamily="18" charset="0"/>
              </a:rPr>
              <a:t>;</a:t>
            </a:r>
            <a:endParaRPr lang="x-none" dirty="0">
              <a:latin typeface="Times New Roman" pitchFamily="18" charset="0"/>
              <a:cs typeface="Times New Roman" pitchFamily="18" charset="0"/>
            </a:endParaRPr>
          </a:p>
          <a:p>
            <a:pPr marL="0" indent="0" algn="just">
              <a:buNone/>
            </a:pPr>
            <a:r>
              <a:rPr lang="x-none" dirty="0">
                <a:latin typeface="Times New Roman" pitchFamily="18" charset="0"/>
                <a:cs typeface="Times New Roman" pitchFamily="18" charset="0"/>
              </a:rPr>
              <a:t>                                                                           </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-N</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nr</a:t>
            </a:r>
            <a:r>
              <a:rPr lang="ro-RO" dirty="0">
                <a:latin typeface="Times New Roman" pitchFamily="18" charset="0"/>
                <a:cs typeface="Times New Roman" pitchFamily="18" charset="0"/>
              </a:rPr>
              <a:t>.</a:t>
            </a:r>
            <a:r>
              <a:rPr lang="x-none" dirty="0">
                <a:latin typeface="Times New Roman" pitchFamily="18" charset="0"/>
                <a:cs typeface="Times New Roman" pitchFamily="18" charset="0"/>
              </a:rPr>
              <a:t> de persoane care t</a:t>
            </a:r>
            <a:r>
              <a:rPr lang="ro-RO" dirty="0">
                <a:latin typeface="Times New Roman" pitchFamily="18" charset="0"/>
                <a:cs typeface="Times New Roman" pitchFamily="18" charset="0"/>
              </a:rPr>
              <a:t>rtebuie </a:t>
            </a:r>
            <a:r>
              <a:rPr lang="x-none" dirty="0">
                <a:latin typeface="Times New Roman" pitchFamily="18" charset="0"/>
                <a:cs typeface="Times New Roman" pitchFamily="18" charset="0"/>
              </a:rPr>
              <a:t>să trecă </a:t>
            </a:r>
            <a:r>
              <a:rPr lang="ro-RO" dirty="0">
                <a:latin typeface="Times New Roman" pitchFamily="18" charset="0"/>
                <a:cs typeface="Times New Roman" pitchFamily="18" charset="0"/>
              </a:rPr>
              <a:t>p</a:t>
            </a:r>
            <a:r>
              <a:rPr lang="x-none" dirty="0">
                <a:latin typeface="Times New Roman" pitchFamily="18" charset="0"/>
                <a:cs typeface="Times New Roman" pitchFamily="18" charset="0"/>
              </a:rPr>
              <a:t>rin calea de</a:t>
            </a:r>
          </a:p>
          <a:p>
            <a:pPr marL="0" indent="0">
              <a:buNone/>
            </a:pPr>
            <a:r>
              <a:rPr lang="x-none" dirty="0">
                <a:latin typeface="Times New Roman" pitchFamily="18" charset="0"/>
                <a:cs typeface="Times New Roman" pitchFamily="18" charset="0"/>
              </a:rPr>
              <a:t>                                                                                 evacuare</a:t>
            </a:r>
            <a:r>
              <a:rPr lang="ro-RO" dirty="0">
                <a:latin typeface="Times New Roman" pitchFamily="18" charset="0"/>
                <a:cs typeface="Times New Roman" pitchFamily="18" charset="0"/>
              </a:rPr>
              <a:t>;</a:t>
            </a:r>
            <a:endParaRPr lang="x-none" dirty="0">
              <a:latin typeface="Times New Roman" pitchFamily="18" charset="0"/>
              <a:cs typeface="Times New Roman" pitchFamily="18" charset="0"/>
            </a:endParaRPr>
          </a:p>
          <a:p>
            <a:pPr marL="0" indent="0">
              <a:buNone/>
            </a:pPr>
            <a:r>
              <a:rPr lang="x-none" dirty="0">
                <a:latin typeface="Times New Roman" pitchFamily="18" charset="0"/>
                <a:cs typeface="Times New Roman" pitchFamily="18" charset="0"/>
              </a:rPr>
              <a:t>                                                                        </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   -C-</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capacitatea normata de evacuarea un</a:t>
            </a:r>
            <a:r>
              <a:rPr lang="ro-RO" dirty="0">
                <a:latin typeface="Times New Roman" pitchFamily="18" charset="0"/>
                <a:cs typeface="Times New Roman" pitchFamily="18" charset="0"/>
              </a:rPr>
              <a:t>ui</a:t>
            </a:r>
            <a:r>
              <a:rPr lang="x-none" dirty="0">
                <a:latin typeface="Times New Roman" pitchFamily="18" charset="0"/>
                <a:cs typeface="Times New Roman" pitchFamily="18" charset="0"/>
              </a:rPr>
              <a:t> flux</a:t>
            </a:r>
            <a:r>
              <a:rPr lang="ro-RO" dirty="0">
                <a:latin typeface="Times New Roman" pitchFamily="18" charset="0"/>
                <a:cs typeface="Times New Roman" pitchFamily="18" charset="0"/>
              </a:rPr>
              <a:t>.</a:t>
            </a:r>
            <a:endParaRPr lang="x-none" dirty="0">
              <a:latin typeface="Times New Roman" pitchFamily="18" charset="0"/>
              <a:cs typeface="Times New Roman" pitchFamily="18" charset="0"/>
            </a:endParaRPr>
          </a:p>
          <a:p>
            <a:pPr marL="0" indent="0">
              <a:buNone/>
            </a:pP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La construcțile unde se afl</a:t>
            </a:r>
            <a:r>
              <a:rPr lang="ro-RO" dirty="0">
                <a:latin typeface="Times New Roman" pitchFamily="18" charset="0"/>
                <a:cs typeface="Times New Roman" pitchFamily="18" charset="0"/>
              </a:rPr>
              <a:t>ă</a:t>
            </a:r>
            <a:r>
              <a:rPr lang="x-none" dirty="0">
                <a:latin typeface="Times New Roman" pitchFamily="18" charset="0"/>
                <a:cs typeface="Times New Roman" pitchFamily="18" charset="0"/>
              </a:rPr>
              <a:t> un nr</a:t>
            </a:r>
            <a:r>
              <a:rPr lang="ro-RO" dirty="0">
                <a:latin typeface="Times New Roman" pitchFamily="18" charset="0"/>
                <a:cs typeface="Times New Roman" pitchFamily="18" charset="0"/>
              </a:rPr>
              <a:t>.</a:t>
            </a:r>
            <a:r>
              <a:rPr lang="x-none" dirty="0">
                <a:latin typeface="Times New Roman" pitchFamily="18" charset="0"/>
                <a:cs typeface="Times New Roman" pitchFamily="18" charset="0"/>
              </a:rPr>
              <a:t> mare de persoane simultan,</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rezultatul obtinut poate fi redus %:</a:t>
            </a:r>
            <a:r>
              <a:rPr lang="ro-RO" dirty="0">
                <a:latin typeface="Times New Roman" pitchFamily="18" charset="0"/>
                <a:cs typeface="Times New Roman" pitchFamily="18" charset="0"/>
              </a:rPr>
              <a:t> </a:t>
            </a:r>
          </a:p>
          <a:p>
            <a:pPr marL="0" indent="0">
              <a:buNone/>
            </a:pP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-cu 10%</a:t>
            </a: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p/u  10-20 fluxuri de evacuare</a:t>
            </a:r>
            <a:r>
              <a:rPr lang="ro-RO" dirty="0">
                <a:latin typeface="Times New Roman" pitchFamily="18" charset="0"/>
                <a:cs typeface="Times New Roman" pitchFamily="18" charset="0"/>
              </a:rPr>
              <a:t>;</a:t>
            </a:r>
            <a:r>
              <a:rPr lang="x-none" dirty="0">
                <a:latin typeface="Times New Roman" pitchFamily="18" charset="0"/>
                <a:cs typeface="Times New Roman" pitchFamily="18" charset="0"/>
              </a:rPr>
              <a:t> </a:t>
            </a:r>
          </a:p>
          <a:p>
            <a:pPr marL="0" indent="0">
              <a:buNone/>
            </a:pPr>
            <a:r>
              <a:rPr lang="x-none" dirty="0">
                <a:latin typeface="Times New Roman" pitchFamily="18" charset="0"/>
                <a:cs typeface="Times New Roman" pitchFamily="18" charset="0"/>
              </a:rPr>
              <a:t>   - cu 20% p/u 21-3</a:t>
            </a:r>
            <a:r>
              <a:rPr lang="ro-RO" dirty="0">
                <a:latin typeface="Times New Roman" pitchFamily="18" charset="0"/>
                <a:cs typeface="Times New Roman" pitchFamily="18" charset="0"/>
              </a:rPr>
              <a:t>0</a:t>
            </a:r>
            <a:r>
              <a:rPr lang="x-none" dirty="0">
                <a:latin typeface="Times New Roman" pitchFamily="18" charset="0"/>
                <a:cs typeface="Times New Roman" pitchFamily="18" charset="0"/>
              </a:rPr>
              <a:t> fluxuri de evacuare</a:t>
            </a:r>
            <a:r>
              <a:rPr lang="ro-RO" dirty="0">
                <a:latin typeface="Times New Roman" pitchFamily="18" charset="0"/>
                <a:cs typeface="Times New Roman" pitchFamily="18" charset="0"/>
              </a:rPr>
              <a:t>;</a:t>
            </a:r>
            <a:endParaRPr lang="x-none" dirty="0">
              <a:latin typeface="Times New Roman" pitchFamily="18" charset="0"/>
              <a:cs typeface="Times New Roman" pitchFamily="18" charset="0"/>
            </a:endParaRPr>
          </a:p>
          <a:p>
            <a:pPr marL="0" indent="0">
              <a:buNone/>
            </a:pPr>
            <a:r>
              <a:rPr lang="x-none" dirty="0">
                <a:latin typeface="Times New Roman" pitchFamily="18" charset="0"/>
                <a:cs typeface="Times New Roman" pitchFamily="18" charset="0"/>
              </a:rPr>
              <a:t>    -cu 25% p/u mai mult de 30 de fluxurii de evacuare</a:t>
            </a:r>
            <a:r>
              <a:rPr lang="ro-RO" dirty="0">
                <a:latin typeface="Times New Roman" pitchFamily="18" charset="0"/>
                <a:cs typeface="Times New Roman" pitchFamily="18" charset="0"/>
              </a:rPr>
              <a:t>.</a:t>
            </a:r>
            <a:endParaRPr lang="x-none" dirty="0">
              <a:latin typeface="Times New Roman" pitchFamily="18" charset="0"/>
              <a:cs typeface="Times New Roman" pitchFamily="18" charset="0"/>
            </a:endParaRPr>
          </a:p>
          <a:p>
            <a:pPr marL="0" indent="0" algn="just">
              <a:buNone/>
            </a:pPr>
            <a:r>
              <a:rPr lang="ro-RO" dirty="0">
                <a:latin typeface="Times New Roman" pitchFamily="18" charset="0"/>
                <a:cs typeface="Times New Roman" pitchFamily="18" charset="0"/>
              </a:rPr>
              <a:t>	</a:t>
            </a:r>
            <a:r>
              <a:rPr lang="x-none" dirty="0">
                <a:latin typeface="Times New Roman" pitchFamily="18" charset="0"/>
                <a:cs typeface="Times New Roman" pitchFamily="18" charset="0"/>
              </a:rPr>
              <a:t>Evacuarea persoanelor </a:t>
            </a:r>
            <a:r>
              <a:rPr lang="ro-RO" dirty="0">
                <a:latin typeface="Times New Roman" panose="02020603050405020304" pitchFamily="18" charset="0"/>
                <a:cs typeface="Times New Roman" panose="02020603050405020304" pitchFamily="18" charset="0"/>
              </a:rPr>
              <a:t>se face</a:t>
            </a:r>
            <a:r>
              <a:rPr lang="x-none" dirty="0">
                <a:latin typeface="Times New Roman" pitchFamily="18" charset="0"/>
                <a:cs typeface="Times New Roman" pitchFamily="18" charset="0"/>
              </a:rPr>
              <a:t> ordonat,</a:t>
            </a:r>
            <a:r>
              <a:rPr lang="ro-RO" dirty="0">
                <a:latin typeface="Times New Roman" panose="02020603050405020304" pitchFamily="18" charset="0"/>
                <a:cs typeface="Times New Roman" panose="02020603050405020304" pitchFamily="18" charset="0"/>
              </a:rPr>
              <a:t> </a:t>
            </a:r>
            <a:r>
              <a:rPr lang="x-none" dirty="0">
                <a:latin typeface="Times New Roman" pitchFamily="18" charset="0"/>
                <a:cs typeface="Times New Roman" pitchFamily="18" charset="0"/>
              </a:rPr>
              <a:t>sub formă de fluxuri,</a:t>
            </a:r>
            <a:r>
              <a:rPr lang="ro-RO" dirty="0">
                <a:latin typeface="Times New Roman" panose="02020603050405020304" pitchFamily="18" charset="0"/>
                <a:cs typeface="Times New Roman" panose="02020603050405020304" pitchFamily="18" charset="0"/>
              </a:rPr>
              <a:t> </a:t>
            </a:r>
            <a:r>
              <a:rPr lang="x-none" dirty="0">
                <a:latin typeface="Times New Roman" pitchFamily="18" charset="0"/>
                <a:cs typeface="Times New Roman" pitchFamily="18" charset="0"/>
              </a:rPr>
              <a:t> care circulă ptin căile de evacuare spre exteriorul construcției.</a:t>
            </a:r>
          </a:p>
          <a:p>
            <a:pPr marL="0" indent="0" algn="just">
              <a:buNone/>
            </a:pPr>
            <a:r>
              <a:rPr lang="ro-RO" dirty="0">
                <a:latin typeface="Times New Roman" panose="02020603050405020304" pitchFamily="18" charset="0"/>
                <a:cs typeface="Times New Roman" panose="02020603050405020304" pitchFamily="18" charset="0"/>
              </a:rPr>
              <a:t>	</a:t>
            </a:r>
            <a:r>
              <a:rPr lang="x-none" dirty="0">
                <a:latin typeface="Times New Roman" pitchFamily="18" charset="0"/>
                <a:cs typeface="Times New Roman" pitchFamily="18" charset="0"/>
              </a:rPr>
              <a:t>Numărul de fluxuri </a:t>
            </a:r>
            <a:r>
              <a:rPr lang="ro-RO" dirty="0">
                <a:latin typeface="Times New Roman" panose="02020603050405020304" pitchFamily="18" charset="0"/>
                <a:cs typeface="Times New Roman" panose="02020603050405020304" pitchFamily="18" charset="0"/>
              </a:rPr>
              <a:t>care trebuie de </a:t>
            </a:r>
            <a:r>
              <a:rPr lang="x-none" dirty="0">
                <a:latin typeface="Times New Roman" pitchFamily="18" charset="0"/>
                <a:cs typeface="Times New Roman" pitchFamily="18" charset="0"/>
              </a:rPr>
              <a:t>asigurat p/u evacuarea persoanelor și gabaritele necesare trecerii fluxurilor de evacuare se calculează conform normativului în vigoare.</a:t>
            </a:r>
          </a:p>
          <a:p>
            <a:pPr marL="0" indent="0">
              <a:buNone/>
            </a:pPr>
            <a:endParaRPr lang="x-none" dirty="0">
              <a:latin typeface="Times New Roman" pitchFamily="18" charset="0"/>
              <a:cs typeface="Times New Roman" pitchFamily="18" charset="0"/>
            </a:endParaRPr>
          </a:p>
          <a:p>
            <a:pPr marL="0" indent="0">
              <a:buNone/>
            </a:pPr>
            <a:endParaRPr lang="en-US" dirty="0"/>
          </a:p>
        </p:txBody>
      </p:sp>
      <p:sp>
        <p:nvSpPr>
          <p:cNvPr id="4" name="Oval 3"/>
          <p:cNvSpPr/>
          <p:nvPr/>
        </p:nvSpPr>
        <p:spPr>
          <a:xfrm>
            <a:off x="0" y="724572"/>
            <a:ext cx="3703320" cy="1783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800" dirty="0">
                <a:solidFill>
                  <a:schemeClr val="bg1"/>
                </a:solidFill>
                <a:latin typeface="Times New Roman" panose="02020603050405020304" pitchFamily="18" charset="0"/>
                <a:cs typeface="Times New Roman" panose="02020603050405020304" pitchFamily="18" charset="0"/>
              </a:rPr>
              <a:t>F=N/C</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5" name="Striped Right Arrow 4"/>
          <p:cNvSpPr/>
          <p:nvPr/>
        </p:nvSpPr>
        <p:spPr>
          <a:xfrm>
            <a:off x="3703320" y="1472004"/>
            <a:ext cx="2103120" cy="55110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043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91" y="0"/>
            <a:ext cx="10808299" cy="781722"/>
          </a:xfrm>
        </p:spPr>
        <p:txBody>
          <a:bodyPr/>
          <a:lstStyle/>
          <a:p>
            <a:pPr algn="ctr"/>
            <a:r>
              <a:rPr lang="x-none" sz="3600" dirty="0">
                <a:latin typeface="Times New Roman" pitchFamily="18" charset="0"/>
                <a:cs typeface="Times New Roman" pitchFamily="18" charset="0"/>
              </a:rPr>
              <a:t>Marcarea căilor de evacuare</a:t>
            </a:r>
            <a:endParaRPr lang="en-US" sz="3600" dirty="0">
              <a:latin typeface="Times New Roman" pitchFamily="18" charset="0"/>
              <a:cs typeface="Times New Roman" pitchFamily="18" charset="0"/>
            </a:endParaRPr>
          </a:p>
        </p:txBody>
      </p:sp>
      <p:pic>
        <p:nvPicPr>
          <p:cNvPr id="4098" name="Picture 2" descr="https://encrypted-tbn1.gstatic.com/images?q=tbn:ANd9GcTri5fLAtqOASal3xJahLyJz3880iIieUkXrd-zRJgPQE2JFd_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490" y="781722"/>
            <a:ext cx="2497139"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tingatoarebihor.ro/148-thickbox_default/directie-de-evacuare-in-caz-de-incendi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5" y="2534322"/>
            <a:ext cx="2861945" cy="28619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2.gstatic.com/images?q=tbn:ANd9GcT0GJVoREyqfWT6YKAr8Bp2Ndzb_4T_GcokcQO65uf59ypEbKnU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734" y="4635574"/>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iocalau.ro/wp-content/upload/2014/07/exi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685946"/>
            <a:ext cx="4622165" cy="231919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magazinonlinessm.ro/media/upload-images/1331074671iesire%2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005" y="5511874"/>
            <a:ext cx="3984274" cy="10767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stingatoarebihor.ro/147-thickbox_default/loc-de-adunare-si-evacua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1325" y="2418715"/>
            <a:ext cx="2839084" cy="283908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printoutlet.ro/images/punct-de-prim-ajutor35698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6208" y="4253229"/>
            <a:ext cx="3688081" cy="251468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fisapostului.eu/wp-content/uploads/2012/10/Decizii-interne-documentatie-instructiuni-proprii-indicatoare-si-marcaje-pentru-aparare-impotriva-incendiilor-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4808" y="5222399"/>
            <a:ext cx="1635601" cy="163560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s://encrypted-tbn3.gstatic.com/images?q=tbn:ANd9GcTRSoKYSrCqv2ah2pdpaKZ33_w3ml3vMM9EmZpPs9vkFLf6tJsqZ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3270" y="2961957"/>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s://encrypted-tbn0.gstatic.com/images?q=tbn:ANd9GcRlfs18oIXcJy0g1GYBgeIKPEOBXYBSvtvmiQSw3EQjrsGzl4L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9500" y="584200"/>
            <a:ext cx="4442202" cy="366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9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81128" cy="536633"/>
          </a:xfrm>
        </p:spPr>
        <p:txBody>
          <a:bodyPr/>
          <a:lstStyle/>
          <a:p>
            <a:endParaRPr lang="ro-RO" dirty="0"/>
          </a:p>
        </p:txBody>
      </p:sp>
      <p:sp>
        <p:nvSpPr>
          <p:cNvPr id="3" name="Объект 2"/>
          <p:cNvSpPr>
            <a:spLocks noGrp="1"/>
          </p:cNvSpPr>
          <p:nvPr>
            <p:ph idx="1"/>
          </p:nvPr>
        </p:nvSpPr>
        <p:spPr>
          <a:xfrm>
            <a:off x="449706" y="1229194"/>
            <a:ext cx="11362544" cy="5438892"/>
          </a:xfrm>
        </p:spPr>
        <p:txBody>
          <a:bodyPr>
            <a:normAutofit lnSpcReduction="10000"/>
          </a:bodyPr>
          <a:lstStyle/>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Limita de propagare a focului </a:t>
            </a:r>
            <a:r>
              <a:rPr lang="ro-RO" sz="2800" dirty="0">
                <a:latin typeface="Times New Roman" panose="02020603050405020304" pitchFamily="18" charset="0"/>
                <a:cs typeface="Times New Roman" panose="02020603050405020304" pitchFamily="18" charset="0"/>
              </a:rPr>
              <a:t>- capacitatea elementului de construcţie de a arde şi a propaga focul.</a:t>
            </a:r>
          </a:p>
          <a:p>
            <a:pPr marL="0" indent="0" algn="just">
              <a:buNone/>
            </a:pPr>
            <a:r>
              <a:rPr lang="ro-RO" sz="2800" dirty="0">
                <a:latin typeface="Times New Roman" panose="02020603050405020304" pitchFamily="18" charset="0"/>
                <a:cs typeface="Times New Roman" panose="02020603050405020304" pitchFamily="18" charset="0"/>
              </a:rPr>
              <a:t>	Criteriu de apreciere a limitei de propagare a focului  - dimensiunea (</a:t>
            </a:r>
            <a:r>
              <a:rPr lang="ro-RO" sz="2800" i="1" dirty="0">
                <a:latin typeface="Times New Roman" panose="02020603050405020304" pitchFamily="18" charset="0"/>
                <a:cs typeface="Times New Roman" panose="02020603050405020304" pitchFamily="18" charset="0"/>
              </a:rPr>
              <a:t>cm</a:t>
            </a:r>
            <a:r>
              <a:rPr lang="ro-RO" sz="2800" dirty="0">
                <a:latin typeface="Times New Roman" panose="02020603050405020304" pitchFamily="18" charset="0"/>
                <a:cs typeface="Times New Roman" panose="02020603050405020304" pitchFamily="18" charset="0"/>
              </a:rPr>
              <a:t>) afectării de către foc a construcţiei în afara limitelor zonei de încălzire.</a:t>
            </a:r>
          </a:p>
          <a:p>
            <a:pPr marL="0" indent="0" algn="just">
              <a:buNone/>
            </a:pPr>
            <a:r>
              <a:rPr lang="ro-RO" sz="2800" dirty="0">
                <a:latin typeface="Times New Roman" panose="02020603050405020304" pitchFamily="18" charset="0"/>
                <a:cs typeface="Times New Roman" panose="02020603050405020304" pitchFamily="18" charset="0"/>
              </a:rPr>
              <a:t>	Valorile </a:t>
            </a:r>
            <a:r>
              <a:rPr lang="ro-RO" sz="2800" b="1" i="1" dirty="0">
                <a:latin typeface="Times New Roman" panose="02020603050405020304" pitchFamily="18" charset="0"/>
                <a:cs typeface="Times New Roman" panose="02020603050405020304" pitchFamily="18" charset="0"/>
              </a:rPr>
              <a:t>limitelor de RF şi propagare a focului </a:t>
            </a:r>
            <a:r>
              <a:rPr lang="ro-RO" sz="2800" dirty="0">
                <a:latin typeface="Times New Roman" panose="02020603050405020304" pitchFamily="18" charset="0"/>
                <a:cs typeface="Times New Roman" panose="02020603050405020304" pitchFamily="18" charset="0"/>
              </a:rPr>
              <a:t>pe suprafaţa elementelor de construcţii depinde de: </a:t>
            </a:r>
          </a:p>
          <a:p>
            <a:pPr marL="0" indent="0" algn="just">
              <a:buNone/>
            </a:pPr>
            <a:r>
              <a:rPr lang="ro-RO" sz="2800" dirty="0">
                <a:latin typeface="Times New Roman" panose="02020603050405020304" pitchFamily="18" charset="0"/>
                <a:cs typeface="Times New Roman" panose="02020603050405020304" pitchFamily="18" charset="0"/>
              </a:rPr>
              <a:t> - tipul construcţiei; </a:t>
            </a:r>
          </a:p>
          <a:p>
            <a:pPr marL="0" indent="0" algn="just">
              <a:buNone/>
            </a:pPr>
            <a:r>
              <a:rPr lang="ro-RO" sz="2800" dirty="0">
                <a:latin typeface="Times New Roman" panose="02020603050405020304" pitchFamily="18" charset="0"/>
                <a:cs typeface="Times New Roman" panose="02020603050405020304" pitchFamily="18" charset="0"/>
              </a:rPr>
              <a:t> - valoarea sarcinii; </a:t>
            </a:r>
          </a:p>
          <a:p>
            <a:pPr algn="just">
              <a:buFontTx/>
              <a:buChar char="-"/>
            </a:pPr>
            <a:r>
              <a:rPr lang="ro-RO" sz="2800" dirty="0">
                <a:latin typeface="Times New Roman" panose="02020603050405020304" pitchFamily="18" charset="0"/>
                <a:cs typeface="Times New Roman" panose="02020603050405020304" pitchFamily="18" charset="0"/>
              </a:rPr>
              <a:t>grosimea construcţiei; </a:t>
            </a:r>
          </a:p>
          <a:p>
            <a:pPr algn="just">
              <a:buFontTx/>
              <a:buChar char="-"/>
            </a:pPr>
            <a:r>
              <a:rPr lang="ro-RO" sz="2800" dirty="0">
                <a:latin typeface="Times New Roman" panose="02020603050405020304" pitchFamily="18" charset="0"/>
                <a:cs typeface="Times New Roman" panose="02020603050405020304" pitchFamily="18" charset="0"/>
              </a:rPr>
              <a:t>materialul din care acesta este confecţionat; </a:t>
            </a:r>
          </a:p>
          <a:p>
            <a:pPr algn="just">
              <a:buFontTx/>
              <a:buChar char="-"/>
            </a:pPr>
            <a:r>
              <a:rPr lang="ro-RO" sz="2800" dirty="0">
                <a:latin typeface="Times New Roman" panose="02020603050405020304" pitchFamily="18" charset="0"/>
                <a:cs typeface="Times New Roman" panose="02020603050405020304" pitchFamily="18" charset="0"/>
              </a:rPr>
              <a:t>prezenţa golurilor în construcţie etc.</a:t>
            </a:r>
          </a:p>
        </p:txBody>
      </p:sp>
    </p:spTree>
    <p:extLst>
      <p:ext uri="{BB962C8B-B14F-4D97-AF65-F5344CB8AC3E}">
        <p14:creationId xmlns:p14="http://schemas.microsoft.com/office/powerpoint/2010/main" val="3674257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06178" cy="836436"/>
          </a:xfrm>
        </p:spPr>
        <p:txBody>
          <a:bodyPr/>
          <a:lstStyle/>
          <a:p>
            <a:pPr algn="ctr"/>
            <a:r>
              <a:rPr lang="ro-RO" sz="3600" b="1" i="1" dirty="0">
                <a:solidFill>
                  <a:srgbClr val="FF0000"/>
                </a:solidFill>
                <a:latin typeface="Times New Roman" panose="02020603050405020304" pitchFamily="18" charset="0"/>
                <a:cs typeface="Times New Roman" panose="02020603050405020304" pitchFamily="18" charset="0"/>
              </a:rPr>
              <a:t>Măsuri de securitate a oamenilor în caz de incendiu</a:t>
            </a:r>
          </a:p>
        </p:txBody>
      </p:sp>
      <p:sp>
        <p:nvSpPr>
          <p:cNvPr id="3" name="Объект 2"/>
          <p:cNvSpPr>
            <a:spLocks noGrp="1"/>
          </p:cNvSpPr>
          <p:nvPr>
            <p:ph idx="1"/>
          </p:nvPr>
        </p:nvSpPr>
        <p:spPr>
          <a:xfrm>
            <a:off x="344774" y="1083449"/>
            <a:ext cx="11512446" cy="5527213"/>
          </a:xfrm>
        </p:spPr>
        <p:txBody>
          <a:bodyPr>
            <a:normAutofit/>
          </a:bodyPr>
          <a:lstStyle/>
          <a:p>
            <a:pPr lvl="0" algn="just"/>
            <a:r>
              <a:rPr lang="ro-RO" sz="2400" dirty="0">
                <a:latin typeface="Times New Roman" panose="02020603050405020304" pitchFamily="18" charset="0"/>
                <a:cs typeface="Times New Roman" panose="02020603050405020304" pitchFamily="18" charset="0"/>
              </a:rPr>
              <a:t>măsuri constructive de amenajare a căilor de evacuare, amplasarea raţională a încăperilor;</a:t>
            </a:r>
          </a:p>
          <a:p>
            <a:pPr lvl="0" algn="just"/>
            <a:r>
              <a:rPr lang="ro-RO" sz="2400" dirty="0">
                <a:latin typeface="Times New Roman" panose="02020603050405020304" pitchFamily="18" charset="0"/>
                <a:cs typeface="Times New Roman" panose="02020603050405020304" pitchFamily="18" charset="0"/>
              </a:rPr>
              <a:t>măsuri orientate spre limitarea extinderii incendiului şi a produselor arderii (bariere antifoc, sisteme de protecţie antifum, instalaţii automate de stingere etc.);</a:t>
            </a:r>
          </a:p>
          <a:p>
            <a:pPr lvl="0" algn="just"/>
            <a:r>
              <a:rPr lang="ro-RO" sz="2400" dirty="0">
                <a:latin typeface="Times New Roman" panose="02020603050405020304" pitchFamily="18" charset="0"/>
                <a:cs typeface="Times New Roman" panose="02020603050405020304" pitchFamily="18" charset="0"/>
              </a:rPr>
              <a:t>elaborarea planurilor de evacuare a oamenilor, instruirea personalului privind NRS;</a:t>
            </a:r>
          </a:p>
          <a:p>
            <a:pPr lvl="0" algn="just"/>
            <a:r>
              <a:rPr lang="ro-RO" sz="2400" dirty="0">
                <a:latin typeface="Times New Roman" panose="02020603050405020304" pitchFamily="18" charset="0"/>
                <a:cs typeface="Times New Roman" panose="02020603050405020304" pitchFamily="18" charset="0"/>
              </a:rPr>
              <a:t>organizarea evacuării la timp a oamenilor prin folosirea MIP precum şi conectarea la timp a mijloacelor de protecţie antifum;</a:t>
            </a:r>
          </a:p>
          <a:p>
            <a:pPr lvl="0" algn="just"/>
            <a:r>
              <a:rPr lang="ro-RO" sz="2400" dirty="0">
                <a:latin typeface="Times New Roman" panose="02020603050405020304" pitchFamily="18" charset="0"/>
                <a:cs typeface="Times New Roman" panose="02020603050405020304" pitchFamily="18" charset="0"/>
              </a:rPr>
              <a:t>menţinerea în ordine a sistemelor active de protectie în caz de  situaţie de avarie;</a:t>
            </a:r>
          </a:p>
          <a:p>
            <a:pPr lvl="0" algn="just"/>
            <a:r>
              <a:rPr lang="ro-RO" sz="2400" dirty="0">
                <a:latin typeface="Times New Roman" panose="02020603050405020304" pitchFamily="18" charset="0"/>
                <a:cs typeface="Times New Roman" panose="02020603050405020304" pitchFamily="18" charset="0"/>
              </a:rPr>
              <a:t>limitarea folosirii materialelor combustibile, precum şi a materialelor capabile să răspândească repede arderea pe suprafaţă pentru făţuirea încăperilor prin care trec căile de evacuare;</a:t>
            </a:r>
          </a:p>
          <a:p>
            <a:pPr lvl="0" algn="just"/>
            <a:r>
              <a:rPr lang="ro-RO" sz="2400" dirty="0">
                <a:latin typeface="Times New Roman" panose="02020603050405020304" pitchFamily="18" charset="0"/>
                <a:cs typeface="Times New Roman" panose="02020603050405020304" pitchFamily="18" charset="0"/>
              </a:rPr>
              <a:t>stabilirea unui control asupra păstrării SC şi explozive, respectării măsurilor de securitate la executarea lucrărilor cu foc deschis, exploatarea corectă a instalaţiilor electrice.</a:t>
            </a:r>
          </a:p>
          <a:p>
            <a:pPr algn="just"/>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849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66138" cy="1400530"/>
          </a:xfrm>
        </p:spPr>
        <p:txBody>
          <a:bodyPr/>
          <a:lstStyle/>
          <a:p>
            <a:pPr algn="ctr"/>
            <a:r>
              <a:rPr lang="ro-RO" sz="3600" b="1" dirty="0">
                <a:latin typeface="Times New Roman" panose="02020603050405020304" pitchFamily="18" charset="0"/>
                <a:cs typeface="Times New Roman" panose="02020603050405020304" pitchFamily="18" charset="0"/>
              </a:rPr>
              <a:t>6. Cerinţe de securitate la incendii </a:t>
            </a:r>
            <a:r>
              <a:rPr lang="ro-RO" sz="3600" b="1" i="1" dirty="0">
                <a:latin typeface="Times New Roman" panose="02020603050405020304" pitchFamily="18" charset="0"/>
                <a:cs typeface="Times New Roman" panose="02020603050405020304" pitchFamily="18" charset="0"/>
              </a:rPr>
              <a:t>la elaborarea planului general al întreprinderii industriale</a:t>
            </a:r>
            <a:br>
              <a:rPr lang="ro-RO" dirty="0"/>
            </a:br>
            <a:endParaRPr lang="ro-RO" dirty="0"/>
          </a:p>
        </p:txBody>
      </p:sp>
      <p:sp>
        <p:nvSpPr>
          <p:cNvPr id="3" name="Объект 2"/>
          <p:cNvSpPr>
            <a:spLocks noGrp="1"/>
          </p:cNvSpPr>
          <p:nvPr>
            <p:ph idx="1"/>
          </p:nvPr>
        </p:nvSpPr>
        <p:spPr>
          <a:xfrm>
            <a:off x="239843" y="1723869"/>
            <a:ext cx="11617377" cy="4792191"/>
          </a:xfrm>
        </p:spPr>
        <p:txBody>
          <a:bodyPr>
            <a:normAutofit/>
          </a:bodyPr>
          <a:lstStyle/>
          <a:p>
            <a:pPr lvl="0" algn="just"/>
            <a:r>
              <a:rPr lang="ro-RO" sz="2800" dirty="0">
                <a:latin typeface="Times New Roman" panose="02020603050405020304" pitchFamily="18" charset="0"/>
                <a:cs typeface="Times New Roman" panose="02020603050405020304" pitchFamily="18" charset="0"/>
              </a:rPr>
              <a:t>Zonarea (zona administrativă, producție și auxiliară).</a:t>
            </a:r>
          </a:p>
          <a:p>
            <a:pPr lvl="0" algn="just"/>
            <a:r>
              <a:rPr lang="ro-RO" sz="2800" dirty="0">
                <a:latin typeface="Times New Roman" panose="02020603050405020304" pitchFamily="18" charset="0"/>
                <a:cs typeface="Times New Roman" panose="02020603050405020304" pitchFamily="18" charset="0"/>
              </a:rPr>
              <a:t>Accesul spre clădiri și construcții.</a:t>
            </a:r>
          </a:p>
          <a:p>
            <a:pPr lvl="0" algn="just"/>
            <a:r>
              <a:rPr lang="ro-RO" sz="2800" dirty="0">
                <a:latin typeface="Times New Roman" panose="02020603050405020304" pitchFamily="18" charset="0"/>
                <a:cs typeface="Times New Roman" panose="02020603050405020304" pitchFamily="18" charset="0"/>
              </a:rPr>
              <a:t>Cotele de nivel.</a:t>
            </a:r>
          </a:p>
          <a:p>
            <a:pPr lvl="0" algn="just"/>
            <a:r>
              <a:rPr lang="ro-RO" sz="2800" dirty="0">
                <a:latin typeface="Times New Roman" panose="02020603050405020304" pitchFamily="18" charset="0"/>
                <a:cs typeface="Times New Roman" panose="02020603050405020304" pitchFamily="18" charset="0"/>
              </a:rPr>
              <a:t>Roza vînturilor. </a:t>
            </a:r>
          </a:p>
          <a:p>
            <a:pPr lvl="0" algn="just"/>
            <a:r>
              <a:rPr lang="ro-RO" sz="2800" dirty="0">
                <a:latin typeface="Times New Roman" panose="02020603050405020304" pitchFamily="18" charset="0"/>
                <a:cs typeface="Times New Roman" panose="02020603050405020304" pitchFamily="18" charset="0"/>
              </a:rPr>
              <a:t>Nr. de intrări. </a:t>
            </a:r>
          </a:p>
          <a:p>
            <a:pPr lvl="0" algn="just"/>
            <a:r>
              <a:rPr lang="ro-RO" sz="2800" dirty="0">
                <a:latin typeface="Times New Roman" panose="02020603050405020304" pitchFamily="18" charset="0"/>
                <a:cs typeface="Times New Roman" panose="02020603050405020304" pitchFamily="18" charset="0"/>
              </a:rPr>
              <a:t>Asigurarea cu apă contra incendiilor.</a:t>
            </a:r>
          </a:p>
          <a:p>
            <a:pPr lvl="0" algn="just"/>
            <a:r>
              <a:rPr lang="ro-RO" sz="2800" dirty="0">
                <a:latin typeface="Times New Roman" panose="02020603050405020304" pitchFamily="18" charset="0"/>
                <a:cs typeface="Times New Roman" panose="02020603050405020304" pitchFamily="18" charset="0"/>
              </a:rPr>
              <a:t>Rețelele inginerești.</a:t>
            </a:r>
          </a:p>
          <a:p>
            <a:pPr lvl="0" algn="just"/>
            <a:r>
              <a:rPr lang="ro-RO" sz="2800" dirty="0">
                <a:latin typeface="Times New Roman" panose="02020603050405020304" pitchFamily="18" charset="0"/>
                <a:cs typeface="Times New Roman" panose="02020603050405020304" pitchFamily="18" charset="0"/>
              </a:rPr>
              <a:t>Depouri de pompieri.</a:t>
            </a:r>
          </a:p>
          <a:p>
            <a:pPr algn="just"/>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764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279509" cy="62112"/>
          </a:xfrm>
        </p:spPr>
        <p:txBody>
          <a:bodyPr>
            <a:normAutofit fontScale="90000"/>
          </a:bodyPr>
          <a:lstStyle/>
          <a:p>
            <a:pPr algn="ct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2"/>
          </p:nvPr>
        </p:nvSpPr>
        <p:spPr>
          <a:xfrm>
            <a:off x="253573" y="2001077"/>
            <a:ext cx="5484617" cy="4611757"/>
          </a:xfrm>
        </p:spPr>
        <p:txBody>
          <a:bodyPr>
            <a:normAutofit lnSpcReduction="10000"/>
          </a:bodyPr>
          <a:lstStyle/>
          <a:p>
            <a:pPr marL="0" indent="0" algn="just">
              <a:buNone/>
            </a:pPr>
            <a:r>
              <a:rPr lang="ro-RO" sz="28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I</a:t>
            </a:r>
            <a:r>
              <a:rPr lang="ro-RO" sz="2400" i="1" dirty="0">
                <a:latin typeface="Times New Roman" panose="02020603050405020304" pitchFamily="18" charset="0"/>
                <a:cs typeface="Times New Roman" panose="02020603050405020304" pitchFamily="18" charset="0"/>
              </a:rPr>
              <a:t>ncendiul</a:t>
            </a:r>
            <a:r>
              <a:rPr lang="ro-RO" sz="2400" dirty="0">
                <a:latin typeface="Times New Roman" panose="02020603050405020304" pitchFamily="18" charset="0"/>
                <a:cs typeface="Times New Roman" panose="02020603050405020304" pitchFamily="18" charset="0"/>
              </a:rPr>
              <a:t> - ardere, ce constă dintr-o însumare de procese fizice şi chimice complexe, care se dezvoltă necontrolat în timp şi spaţiu, şi în urma căreia se înregistrează pierderi de bunuri materiale şi prezintă pericol pentru oameni. </a:t>
            </a:r>
          </a:p>
          <a:p>
            <a:pPr marL="0" indent="0" algn="just">
              <a:buNone/>
            </a:pPr>
            <a:r>
              <a:rPr lang="ro-RO" sz="2400" dirty="0">
                <a:latin typeface="Times New Roman" panose="02020603050405020304" pitchFamily="18" charset="0"/>
                <a:cs typeface="Times New Roman" panose="02020603050405020304" pitchFamily="18" charset="0"/>
              </a:rPr>
              <a:t>	P</a:t>
            </a:r>
            <a:r>
              <a:rPr lang="en-US" sz="2400" dirty="0" err="1">
                <a:latin typeface="Times New Roman" panose="02020603050405020304" pitchFamily="18" charset="0"/>
                <a:cs typeface="Times New Roman" panose="02020603050405020304" pitchFamily="18" charset="0"/>
              </a:rPr>
              <a:t>rocesul</a:t>
            </a:r>
            <a:r>
              <a:rPr lang="en-US" sz="2400" dirty="0">
                <a:latin typeface="Times New Roman" panose="02020603050405020304" pitchFamily="18" charset="0"/>
                <a:cs typeface="Times New Roman" panose="02020603050405020304" pitchFamily="18" charset="0"/>
              </a:rPr>
              <a:t> de </a:t>
            </a:r>
            <a:r>
              <a:rPr lang="en-US" sz="2400" i="1" dirty="0" err="1">
                <a:latin typeface="Times New Roman" panose="02020603050405020304" pitchFamily="18" charset="0"/>
                <a:cs typeface="Times New Roman" panose="02020603050405020304" pitchFamily="18" charset="0"/>
              </a:rPr>
              <a:t>ardere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pentru</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lichide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gazoase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decurge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trei</a:t>
            </a:r>
            <a:r>
              <a:rPr lang="en-US" sz="2400" dirty="0">
                <a:latin typeface="Times New Roman" panose="02020603050405020304" pitchFamily="18" charset="0"/>
                <a:cs typeface="Times New Roman" panose="02020603050405020304" pitchFamily="18" charset="0"/>
              </a:rPr>
              <a:t> faze:</a:t>
            </a:r>
            <a:endParaRPr lang="ro-RO"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 – </a:t>
            </a:r>
            <a:r>
              <a:rPr lang="en-US" sz="2400" i="1" dirty="0" err="1">
                <a:latin typeface="Times New Roman" panose="02020603050405020304" pitchFamily="18" charset="0"/>
                <a:cs typeface="Times New Roman" panose="02020603050405020304" pitchFamily="18" charset="0"/>
              </a:rPr>
              <a:t>oxidarea</a:t>
            </a:r>
            <a:r>
              <a:rPr lang="en-US" sz="2400" i="1" dirty="0">
                <a:latin typeface="Times New Roman" panose="02020603050405020304" pitchFamily="18" charset="0"/>
                <a:cs typeface="Times New Roman" panose="02020603050405020304" pitchFamily="18" charset="0"/>
              </a:rPr>
              <a:t>; </a:t>
            </a:r>
            <a:endParaRPr lang="ro-RO" sz="2400" i="1" dirty="0">
              <a:latin typeface="Times New Roman" panose="02020603050405020304" pitchFamily="18" charset="0"/>
              <a:cs typeface="Times New Roman" panose="02020603050405020304" pitchFamily="18" charset="0"/>
            </a:endParaRPr>
          </a:p>
          <a:p>
            <a:pPr marL="0" indent="0" algn="just">
              <a:buNone/>
            </a:pPr>
            <a:r>
              <a:rPr lang="en-US" sz="2400" i="1" dirty="0">
                <a:latin typeface="Times New Roman" panose="02020603050405020304" pitchFamily="18" charset="0"/>
                <a:cs typeface="Times New Roman" panose="02020603050405020304" pitchFamily="18" charset="0"/>
              </a:rPr>
              <a:t>II – </a:t>
            </a:r>
            <a:r>
              <a:rPr lang="en-US" sz="2400" i="1" dirty="0" err="1">
                <a:latin typeface="Times New Roman" panose="02020603050405020304" pitchFamily="18" charset="0"/>
                <a:cs typeface="Times New Roman" panose="02020603050405020304" pitchFamily="18" charset="0"/>
              </a:rPr>
              <a:t>aprinderea</a:t>
            </a:r>
            <a:r>
              <a:rPr lang="en-US" sz="2400" i="1" dirty="0">
                <a:latin typeface="Times New Roman" panose="02020603050405020304" pitchFamily="18" charset="0"/>
                <a:cs typeface="Times New Roman" panose="02020603050405020304" pitchFamily="18" charset="0"/>
              </a:rPr>
              <a:t>; </a:t>
            </a:r>
            <a:endParaRPr lang="ro-RO" sz="2400" i="1" dirty="0">
              <a:latin typeface="Times New Roman" panose="02020603050405020304" pitchFamily="18" charset="0"/>
              <a:cs typeface="Times New Roman" panose="02020603050405020304" pitchFamily="18" charset="0"/>
            </a:endParaRPr>
          </a:p>
          <a:p>
            <a:pPr marL="0" indent="0" algn="just">
              <a:buNone/>
            </a:pPr>
            <a:r>
              <a:rPr lang="en-US" sz="2400" i="1" dirty="0">
                <a:latin typeface="Times New Roman" panose="02020603050405020304" pitchFamily="18" charset="0"/>
                <a:cs typeface="Times New Roman" panose="02020603050405020304" pitchFamily="18" charset="0"/>
              </a:rPr>
              <a:t>III – </a:t>
            </a:r>
            <a:r>
              <a:rPr lang="en-US" sz="2400" i="1" dirty="0" err="1">
                <a:latin typeface="Times New Roman" panose="02020603050405020304" pitchFamily="18" charset="0"/>
                <a:cs typeface="Times New Roman" panose="02020603050405020304" pitchFamily="18" charset="0"/>
              </a:rPr>
              <a:t>arderea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propriu-zisă</a:t>
            </a:r>
            <a:r>
              <a:rPr lang="en-US" sz="2400" dirty="0">
                <a:latin typeface="Times New Roman" panose="02020603050405020304" pitchFamily="18" charset="0"/>
                <a:cs typeface="Times New Roman" panose="02020603050405020304" pitchFamily="18" charset="0"/>
              </a:rPr>
              <a:t>. </a:t>
            </a:r>
            <a:endParaRPr lang="ro-RO" sz="2400" dirty="0">
              <a:latin typeface="Times New Roman" panose="02020603050405020304" pitchFamily="18" charset="0"/>
              <a:cs typeface="Times New Roman" panose="02020603050405020304" pitchFamily="18" charset="0"/>
            </a:endParaRPr>
          </a:p>
          <a:p>
            <a:pPr marL="0" indent="0">
              <a:buNone/>
            </a:pPr>
            <a:endParaRPr lang="ro-RO" sz="2400" dirty="0"/>
          </a:p>
          <a:p>
            <a:pPr marL="0" indent="0">
              <a:buNone/>
            </a:pPr>
            <a:endParaRPr lang="ro-RO" dirty="0"/>
          </a:p>
          <a:p>
            <a:pPr marL="0" indent="0">
              <a:buNone/>
            </a:pPr>
            <a:endParaRPr lang="ro-RO" dirty="0"/>
          </a:p>
          <a:p>
            <a:pPr marL="0" indent="0" algn="just">
              <a:buNone/>
            </a:pPr>
            <a:endParaRPr lang="ro-RO" dirty="0"/>
          </a:p>
          <a:p>
            <a:pPr marL="0" indent="0" algn="just">
              <a:buNone/>
            </a:pPr>
            <a:endParaRPr lang="en-US" dirty="0"/>
          </a:p>
        </p:txBody>
      </p:sp>
      <p:sp>
        <p:nvSpPr>
          <p:cNvPr id="4" name="Текст 3"/>
          <p:cNvSpPr>
            <a:spLocks noGrp="1"/>
          </p:cNvSpPr>
          <p:nvPr>
            <p:ph type="body" sz="quarter" idx="1"/>
          </p:nvPr>
        </p:nvSpPr>
        <p:spPr>
          <a:xfrm>
            <a:off x="596348" y="783771"/>
            <a:ext cx="4876800" cy="729345"/>
          </a:xfrm>
        </p:spPr>
        <p:txBody>
          <a:bodyPr/>
          <a:lstStyle/>
          <a:p>
            <a:pPr algn="ctr"/>
            <a:r>
              <a:rPr lang="ro-RO" dirty="0"/>
              <a:t>Incendiul</a:t>
            </a:r>
          </a:p>
        </p:txBody>
      </p:sp>
      <p:sp>
        <p:nvSpPr>
          <p:cNvPr id="5" name="Текст 4"/>
          <p:cNvSpPr>
            <a:spLocks noGrp="1"/>
          </p:cNvSpPr>
          <p:nvPr>
            <p:ph type="body" sz="quarter" idx="3"/>
          </p:nvPr>
        </p:nvSpPr>
        <p:spPr>
          <a:xfrm>
            <a:off x="6188764" y="980662"/>
            <a:ext cx="5261113" cy="662608"/>
          </a:xfrm>
        </p:spPr>
        <p:txBody>
          <a:bodyPr/>
          <a:lstStyle/>
          <a:p>
            <a:pPr algn="ctr"/>
            <a:r>
              <a:rPr lang="ro-RO" dirty="0"/>
              <a:t>Schema de ardere</a:t>
            </a:r>
          </a:p>
        </p:txBody>
      </p:sp>
      <p:pic>
        <p:nvPicPr>
          <p:cNvPr id="1027" name="Picture 3" descr="C:\Users\Admin\Desktop\Sisteme automate\serban\Безымянный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59034" y="1908313"/>
            <a:ext cx="5889746" cy="434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7054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058400" cy="641350"/>
          </a:xfrm>
        </p:spPr>
        <p:txBody>
          <a:bodyPr>
            <a:normAutofit/>
          </a:bodyPr>
          <a:lstStyle/>
          <a:p>
            <a:pPr algn="ctr"/>
            <a:r>
              <a:rPr lang="ro-RO" sz="3600" b="1" i="1" dirty="0">
                <a:solidFill>
                  <a:schemeClr val="bg1"/>
                </a:solidFill>
                <a:latin typeface="Times New Roman" panose="02020603050405020304" pitchFamily="18" charset="0"/>
                <a:cs typeface="Times New Roman" panose="02020603050405020304" pitchFamily="18" charset="0"/>
              </a:rPr>
              <a:t>6. Arderea liberă</a:t>
            </a:r>
          </a:p>
        </p:txBody>
      </p:sp>
      <p:sp>
        <p:nvSpPr>
          <p:cNvPr id="3" name="Объект 2"/>
          <p:cNvSpPr>
            <a:spLocks noGrp="1"/>
          </p:cNvSpPr>
          <p:nvPr>
            <p:ph sz="quarter" idx="2"/>
          </p:nvPr>
        </p:nvSpPr>
        <p:spPr>
          <a:xfrm>
            <a:off x="609599" y="2014330"/>
            <a:ext cx="5287617" cy="4234070"/>
          </a:xfrm>
        </p:spPr>
        <p:txBody>
          <a:bodyPr>
            <a:normAutofit/>
          </a:bodyPr>
          <a:lstStyle/>
          <a:p>
            <a:pPr marL="0" indent="0" algn="just">
              <a:buNone/>
            </a:pPr>
            <a:r>
              <a:rPr lang="ro-RO" dirty="0"/>
              <a:t>	</a:t>
            </a:r>
            <a:r>
              <a:rPr lang="fr-FR" sz="2400" dirty="0">
                <a:latin typeface="Times New Roman" panose="02020603050405020304" pitchFamily="18" charset="0"/>
                <a:cs typeface="Times New Roman" panose="02020603050405020304" pitchFamily="18" charset="0"/>
              </a:rPr>
              <a:t>În prima fază «</a:t>
            </a:r>
            <a:r>
              <a:rPr lang="fr-FR" sz="2400" i="1" dirty="0">
                <a:latin typeface="Times New Roman" panose="02020603050405020304" pitchFamily="18" charset="0"/>
                <a:cs typeface="Times New Roman" panose="02020603050405020304" pitchFamily="18" charset="0"/>
              </a:rPr>
              <a:t>de ardere </a:t>
            </a:r>
            <a:r>
              <a:rPr lang="fr-FR" sz="2400" i="1" dirty="0" err="1">
                <a:latin typeface="Times New Roman" panose="02020603050405020304" pitchFamily="18" charset="0"/>
                <a:cs typeface="Times New Roman" panose="02020603050405020304" pitchFamily="18" charset="0"/>
              </a:rPr>
              <a:t>lentă</a:t>
            </a:r>
            <a:r>
              <a:rPr lang="fr-FR" sz="2400" dirty="0">
                <a:latin typeface="Times New Roman" panose="02020603050405020304" pitchFamily="18" charset="0"/>
                <a:cs typeface="Times New Roman" panose="02020603050405020304" pitchFamily="18" charset="0"/>
              </a:rPr>
              <a:t>», se constată o creştere relativ scăzută a temperaturii în spaţiul respectiv. Pe durata acestei faze ca efect al transformării materialelor, apar produsele (</a:t>
            </a:r>
            <a:r>
              <a:rPr lang="fr-FR" sz="2400" i="1" dirty="0">
                <a:latin typeface="Times New Roman" panose="02020603050405020304" pitchFamily="18" charset="0"/>
                <a:cs typeface="Times New Roman" panose="02020603050405020304" pitchFamily="18" charset="0"/>
              </a:rPr>
              <a:t>fumul şi gazele toxice şi corosive - acid clorhidric, acid cianhidric, hidrogen sulfurat, clor, oxid şi dioxid de carbon etc</a:t>
            </a:r>
            <a:r>
              <a:rPr lang="fr-FR" sz="2400" dirty="0">
                <a:latin typeface="Times New Roman" panose="02020603050405020304" pitchFamily="18" charset="0"/>
                <a:cs typeface="Times New Roman" panose="02020603050405020304" pitchFamily="18" charset="0"/>
              </a:rPr>
              <a:t>.), produse care prezintă un pericol potenţial pentru oameni. </a:t>
            </a:r>
            <a:endParaRPr lang="ro-RO" sz="2400" dirty="0">
              <a:latin typeface="Times New Roman" panose="02020603050405020304" pitchFamily="18" charset="0"/>
              <a:cs typeface="Times New Roman" panose="02020603050405020304" pitchFamily="18" charset="0"/>
            </a:endParaRPr>
          </a:p>
          <a:p>
            <a:pPr algn="just"/>
            <a:endParaRPr lang="ro-RO" dirty="0"/>
          </a:p>
        </p:txBody>
      </p:sp>
      <p:sp>
        <p:nvSpPr>
          <p:cNvPr id="5" name="Текст 4"/>
          <p:cNvSpPr>
            <a:spLocks noGrp="1"/>
          </p:cNvSpPr>
          <p:nvPr>
            <p:ph type="body" sz="quarter" idx="1"/>
          </p:nvPr>
        </p:nvSpPr>
        <p:spPr>
          <a:xfrm>
            <a:off x="609599" y="927652"/>
            <a:ext cx="5287617" cy="715618"/>
          </a:xfrm>
        </p:spPr>
        <p:txBody>
          <a:bodyPr/>
          <a:lstStyle/>
          <a:p>
            <a:pPr algn="ctr"/>
            <a:r>
              <a:rPr lang="ro-RO" b="1" i="1" dirty="0">
                <a:solidFill>
                  <a:srgbClr val="FF0000"/>
                </a:solidFill>
              </a:rPr>
              <a:t>Faza de ardere lentă</a:t>
            </a:r>
          </a:p>
        </p:txBody>
      </p:sp>
      <p:sp>
        <p:nvSpPr>
          <p:cNvPr id="6" name="Текст 5"/>
          <p:cNvSpPr>
            <a:spLocks noGrp="1"/>
          </p:cNvSpPr>
          <p:nvPr>
            <p:ph type="body" sz="quarter" idx="3"/>
          </p:nvPr>
        </p:nvSpPr>
        <p:spPr>
          <a:xfrm>
            <a:off x="6202016" y="940904"/>
            <a:ext cx="5353879" cy="689113"/>
          </a:xfrm>
        </p:spPr>
        <p:txBody>
          <a:bodyPr/>
          <a:lstStyle/>
          <a:p>
            <a:r>
              <a:rPr lang="ro-RO" b="1" i="1" dirty="0">
                <a:solidFill>
                  <a:srgbClr val="FF0000"/>
                </a:solidFill>
              </a:rPr>
              <a:t>Fazele de ardere a substanțelor</a:t>
            </a:r>
          </a:p>
        </p:txBody>
      </p:sp>
      <p:pic>
        <p:nvPicPr>
          <p:cNvPr id="2051" name="Picture 3" descr="C:\Users\Admin\Desktop\Sisteme automate\serban\Безымянный2.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24381" y="1895061"/>
            <a:ext cx="5378505" cy="435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267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058400" cy="402811"/>
          </a:xfrm>
        </p:spPr>
        <p:txBody>
          <a:bodyPr>
            <a:normAutofit fontScale="90000"/>
          </a:bodyPr>
          <a:lstStyle/>
          <a:p>
            <a:pPr algn="ctr"/>
            <a:r>
              <a:rPr lang="ro-RO" dirty="0">
                <a:latin typeface="Times New Roman" panose="02020603050405020304" pitchFamily="18" charset="0"/>
                <a:cs typeface="Times New Roman" panose="02020603050405020304" pitchFamily="18" charset="0"/>
              </a:rPr>
              <a:t>continuare</a:t>
            </a:r>
          </a:p>
        </p:txBody>
      </p:sp>
      <p:sp>
        <p:nvSpPr>
          <p:cNvPr id="3" name="Объект 2"/>
          <p:cNvSpPr>
            <a:spLocks noGrp="1"/>
          </p:cNvSpPr>
          <p:nvPr>
            <p:ph sz="quarter" idx="2"/>
          </p:nvPr>
        </p:nvSpPr>
        <p:spPr>
          <a:xfrm>
            <a:off x="322729" y="1577009"/>
            <a:ext cx="5847550" cy="4671391"/>
          </a:xfrm>
        </p:spPr>
        <p:txBody>
          <a:bodyPr>
            <a:normAutofit/>
          </a:bodyPr>
          <a:lstStyle/>
          <a:p>
            <a:pPr marL="0" indent="0" algn="just">
              <a:buNone/>
            </a:pPr>
            <a:r>
              <a:rPr lang="ro-RO" dirty="0"/>
              <a:t>	</a:t>
            </a:r>
            <a:r>
              <a:rPr lang="fr-FR" sz="2400" dirty="0">
                <a:latin typeface="Times New Roman" panose="02020603050405020304" pitchFamily="18" charset="0"/>
                <a:cs typeface="Times New Roman" panose="02020603050405020304" pitchFamily="18" charset="0"/>
              </a:rPr>
              <a:t>În faza a doua </a:t>
            </a:r>
            <a:r>
              <a:rPr lang="fr-FR" sz="2400" i="1" dirty="0">
                <a:latin typeface="Times New Roman" panose="02020603050405020304" pitchFamily="18" charset="0"/>
                <a:cs typeface="Times New Roman" panose="02020603050405020304" pitchFamily="18" charset="0"/>
              </a:rPr>
              <a:t>«ardere activă</a:t>
            </a:r>
            <a:r>
              <a:rPr lang="fr-FR" sz="2400" dirty="0">
                <a:latin typeface="Times New Roman" panose="02020603050405020304" pitchFamily="18" charset="0"/>
                <a:cs typeface="Times New Roman" panose="02020603050405020304" pitchFamily="18" charset="0"/>
              </a:rPr>
              <a:t>», cădura generată este transmisă materialelor </a:t>
            </a:r>
            <a:r>
              <a:rPr lang="fr-FR" sz="2400" dirty="0" err="1">
                <a:latin typeface="Times New Roman" panose="02020603050405020304" pitchFamily="18" charset="0"/>
                <a:cs typeface="Times New Roman" panose="02020603050405020304" pitchFamily="18" charset="0"/>
              </a:rPr>
              <a:t>combustibile</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pregătindu</a:t>
            </a:r>
            <a:r>
              <a:rPr lang="fr-FR" sz="2400" dirty="0">
                <a:latin typeface="Times New Roman" panose="02020603050405020304" pitchFamily="18" charset="0"/>
                <a:cs typeface="Times New Roman" panose="02020603050405020304" pitchFamily="18" charset="0"/>
              </a:rPr>
              <a:t>-le </a:t>
            </a:r>
            <a:r>
              <a:rPr lang="fr-FR" sz="2400" dirty="0" err="1">
                <a:latin typeface="Times New Roman" panose="02020603050405020304" pitchFamily="18" charset="0"/>
                <a:cs typeface="Times New Roman" panose="02020603050405020304" pitchFamily="18" charset="0"/>
              </a:rPr>
              <a:t>pentru</a:t>
            </a:r>
            <a:r>
              <a:rPr lang="fr-FR" sz="2400" dirty="0">
                <a:latin typeface="Times New Roman" panose="02020603050405020304" pitchFamily="18" charset="0"/>
                <a:cs typeface="Times New Roman" panose="02020603050405020304" pitchFamily="18" charset="0"/>
              </a:rPr>
              <a:t> aprindere, iar arderea se propagă la materialele din imediata vecinătate, evoluând cu o intensitate din ce în ce mai mare. </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Faza</a:t>
            </a:r>
            <a:r>
              <a:rPr lang="fr-FR" sz="2400" dirty="0">
                <a:latin typeface="Times New Roman" panose="02020603050405020304" pitchFamily="18" charset="0"/>
                <a:cs typeface="Times New Roman" panose="02020603050405020304" pitchFamily="18" charset="0"/>
              </a:rPr>
              <a:t> arderii lente şi active reprezintă faza de dezvoltare a incendiului. </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Durata</a:t>
            </a:r>
            <a:r>
              <a:rPr lang="fr-FR" sz="2400" dirty="0">
                <a:latin typeface="Times New Roman" panose="02020603050405020304" pitchFamily="18" charset="0"/>
                <a:cs typeface="Times New Roman" panose="02020603050405020304" pitchFamily="18" charset="0"/>
              </a:rPr>
              <a:t> fazei de dezvoltare, este condiţionată de următorii factori:</a:t>
            </a:r>
            <a:endParaRPr lang="ro-RO" sz="2400" dirty="0">
              <a:latin typeface="Times New Roman" panose="02020603050405020304" pitchFamily="18" charset="0"/>
              <a:cs typeface="Times New Roman" panose="02020603050405020304" pitchFamily="18" charset="0"/>
            </a:endParaRPr>
          </a:p>
          <a:p>
            <a:endParaRPr lang="ro-RO" dirty="0"/>
          </a:p>
          <a:p>
            <a:endParaRPr lang="ro-RO" dirty="0"/>
          </a:p>
        </p:txBody>
      </p:sp>
      <p:sp>
        <p:nvSpPr>
          <p:cNvPr id="4" name="Объект 3"/>
          <p:cNvSpPr>
            <a:spLocks noGrp="1"/>
          </p:cNvSpPr>
          <p:nvPr>
            <p:ph sz="quarter" idx="4"/>
          </p:nvPr>
        </p:nvSpPr>
        <p:spPr>
          <a:xfrm>
            <a:off x="6241774" y="1782696"/>
            <a:ext cx="5729950" cy="4465704"/>
          </a:xfrm>
        </p:spPr>
        <p:txBody>
          <a:bodyPr>
            <a:normAutofit/>
          </a:bodyPr>
          <a:lstStyle/>
          <a:p>
            <a:pPr algn="just"/>
            <a:r>
              <a:rPr lang="it-IT" dirty="0"/>
              <a:t>- </a:t>
            </a:r>
            <a:r>
              <a:rPr lang="it-IT" sz="2400" dirty="0">
                <a:latin typeface="Times New Roman" panose="02020603050405020304" pitchFamily="18" charset="0"/>
                <a:cs typeface="Times New Roman" panose="02020603050405020304" pitchFamily="18" charset="0"/>
              </a:rPr>
              <a:t>natura, cantitatea şi modul de amplasare a materialelor combustibile în încăpere;</a:t>
            </a:r>
            <a:endParaRPr lang="ro-RO"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 numărul, natura, dimensiunile şi locul amplasării surselor de aprindere;</a:t>
            </a:r>
            <a:endParaRPr lang="ro-RO"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 temperatura existentă iniţială în interiorul încăperii; </a:t>
            </a:r>
            <a:endParaRPr lang="ro-RO" sz="2400" dirty="0">
              <a:latin typeface="Times New Roman" panose="02020603050405020304" pitchFamily="18" charset="0"/>
              <a:cs typeface="Times New Roman" panose="02020603050405020304" pitchFamily="18" charset="0"/>
            </a:endParaRPr>
          </a:p>
          <a:p>
            <a:pPr algn="just"/>
            <a:r>
              <a:rPr lang="es-ES" sz="2400" dirty="0">
                <a:latin typeface="Times New Roman" panose="02020603050405020304" pitchFamily="18" charset="0"/>
                <a:cs typeface="Times New Roman" panose="02020603050405020304" pitchFamily="18" charset="0"/>
              </a:rPr>
              <a:t> - forma şi dimensiunile încăperii, aportul de oxigen la focar, alţi factori.</a:t>
            </a:r>
            <a:endParaRPr lang="ro-RO" sz="2400" dirty="0">
              <a:latin typeface="Times New Roman" panose="02020603050405020304" pitchFamily="18" charset="0"/>
              <a:cs typeface="Times New Roman" panose="02020603050405020304" pitchFamily="18" charset="0"/>
            </a:endParaRPr>
          </a:p>
          <a:p>
            <a:endParaRPr lang="ro-RO" dirty="0"/>
          </a:p>
        </p:txBody>
      </p:sp>
      <p:sp>
        <p:nvSpPr>
          <p:cNvPr id="5" name="Текст 4"/>
          <p:cNvSpPr>
            <a:spLocks noGrp="1"/>
          </p:cNvSpPr>
          <p:nvPr>
            <p:ph type="body" sz="quarter" idx="1"/>
          </p:nvPr>
        </p:nvSpPr>
        <p:spPr>
          <a:xfrm>
            <a:off x="609600" y="702365"/>
            <a:ext cx="4876800" cy="609599"/>
          </a:xfrm>
        </p:spPr>
        <p:txBody>
          <a:bodyPr/>
          <a:lstStyle/>
          <a:p>
            <a:pPr algn="ctr"/>
            <a:r>
              <a:rPr lang="ro-RO" dirty="0"/>
              <a:t>Faza de ardere activă</a:t>
            </a:r>
          </a:p>
        </p:txBody>
      </p:sp>
      <p:sp>
        <p:nvSpPr>
          <p:cNvPr id="6" name="Текст 5"/>
          <p:cNvSpPr>
            <a:spLocks noGrp="1"/>
          </p:cNvSpPr>
          <p:nvPr>
            <p:ph type="body" sz="quarter" idx="3"/>
          </p:nvPr>
        </p:nvSpPr>
        <p:spPr>
          <a:xfrm>
            <a:off x="6096000" y="649357"/>
            <a:ext cx="5486400" cy="1071867"/>
          </a:xfrm>
        </p:spPr>
        <p:txBody>
          <a:bodyPr/>
          <a:lstStyle/>
          <a:p>
            <a:pPr algn="ctr"/>
            <a:r>
              <a:rPr lang="ro-RO" dirty="0"/>
              <a:t>Factorii care condiționează faza de ardere activă</a:t>
            </a:r>
          </a:p>
        </p:txBody>
      </p:sp>
    </p:spTree>
    <p:extLst>
      <p:ext uri="{BB962C8B-B14F-4D97-AF65-F5344CB8AC3E}">
        <p14:creationId xmlns:p14="http://schemas.microsoft.com/office/powerpoint/2010/main" val="4280278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600" y="274638"/>
            <a:ext cx="10853530" cy="533745"/>
          </a:xfrm>
        </p:spPr>
        <p:txBody>
          <a:bodyPr>
            <a:normAutofit/>
          </a:bodyPr>
          <a:lstStyle/>
          <a:p>
            <a:pPr algn="ctr"/>
            <a:r>
              <a:rPr lang="en-US" sz="2800" b="1" dirty="0" err="1">
                <a:latin typeface="Times New Roman" panose="02020603050405020304" pitchFamily="18" charset="0"/>
                <a:cs typeface="Times New Roman" panose="02020603050405020304" pitchFamily="18" charset="0"/>
              </a:rPr>
              <a:t>Condiții</a:t>
            </a:r>
            <a:r>
              <a:rPr lang="ro-RO" sz="2800" b="1" dirty="0">
                <a:latin typeface="Times New Roman" panose="02020603050405020304" pitchFamily="18" charset="0"/>
                <a:cs typeface="Times New Roman" panose="02020603050405020304" pitchFamily="18" charset="0"/>
              </a:rPr>
              <a:t>le</a:t>
            </a:r>
            <a:r>
              <a:rPr lang="en-US" sz="2800" b="1" dirty="0">
                <a:latin typeface="Times New Roman" panose="02020603050405020304" pitchFamily="18" charset="0"/>
                <a:cs typeface="Times New Roman" panose="02020603050405020304" pitchFamily="18" charset="0"/>
              </a:rPr>
              <a:t> de </a:t>
            </a:r>
            <a:r>
              <a:rPr lang="en-US" sz="2800" b="1" dirty="0" err="1">
                <a:latin typeface="Times New Roman" panose="02020603050405020304" pitchFamily="18" charset="0"/>
                <a:cs typeface="Times New Roman" panose="02020603050405020304" pitchFamily="18" charset="0"/>
              </a:rPr>
              <a:t>realizare</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arderii</a:t>
            </a:r>
            <a:endParaRPr lang="ro-RO" sz="2800" b="1"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sz="quarter" idx="1"/>
          </p:nvPr>
        </p:nvSpPr>
        <p:spPr>
          <a:xfrm>
            <a:off x="609599" y="1007165"/>
            <a:ext cx="11308597" cy="5576197"/>
          </a:xfrm>
        </p:spPr>
        <p:txBody>
          <a:bodyPr>
            <a:noAutofit/>
          </a:bodyPr>
          <a:lstStyle/>
          <a:p>
            <a:pPr marL="0" indent="0">
              <a:buNone/>
            </a:pPr>
            <a:r>
              <a:rPr lang="ro-RO" sz="24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ondiţii</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prezenţa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mediului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combustibil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substanţa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materialul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combustibil</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prezenţa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mediului</a:t>
            </a:r>
            <a:r>
              <a:rPr lang="en-US" sz="2800" dirty="0">
                <a:latin typeface="Times New Roman" panose="02020603050405020304" pitchFamily="18" charset="0"/>
                <a:cs typeface="Times New Roman" panose="02020603050405020304" pitchFamily="18" charset="0"/>
              </a:rPr>
              <a:t> oxidant (</a:t>
            </a:r>
            <a:r>
              <a:rPr lang="en-US" sz="2800" dirty="0" err="1">
                <a:latin typeface="Times New Roman" panose="02020603050405020304" pitchFamily="18" charset="0"/>
                <a:cs typeface="Times New Roman" panose="02020603050405020304" pitchFamily="18" charset="0"/>
              </a:rPr>
              <a:t>substanţa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oxidantă</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prezenţa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sursei</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energie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capabilă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genereze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energie</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i="1" dirty="0">
                <a:latin typeface="Times New Roman" pitchFamily="18" charset="0"/>
                <a:cs typeface="Times New Roman" pitchFamily="18" charset="0"/>
              </a:rPr>
              <a:t>	</a:t>
            </a:r>
            <a:r>
              <a:rPr lang="en-US" sz="2800" i="1" dirty="0">
                <a:latin typeface="Times New Roman" pitchFamily="18" charset="0"/>
                <a:cs typeface="Times New Roman" pitchFamily="18" charset="0"/>
              </a:rPr>
              <a:t>M</a:t>
            </a:r>
            <a:r>
              <a:rPr lang="ro-RO" sz="2800" i="1" dirty="0">
                <a:latin typeface="Times New Roman" pitchFamily="18" charset="0"/>
                <a:cs typeface="Times New Roman" pitchFamily="18" charset="0"/>
              </a:rPr>
              <a:t>C - </a:t>
            </a:r>
            <a:r>
              <a:rPr lang="en-US" sz="2800" dirty="0" err="1">
                <a:latin typeface="Times New Roman" pitchFamily="18" charset="0"/>
                <a:cs typeface="Times New Roman" pitchFamily="18" charset="0"/>
              </a:rPr>
              <a:t>reprezintă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mediul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capabil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ardă</a:t>
            </a:r>
            <a:r>
              <a:rPr lang="en-US" sz="2800" dirty="0">
                <a:latin typeface="Times New Roman" pitchFamily="18" charset="0"/>
                <a:cs typeface="Times New Roman" pitchFamily="18" charset="0"/>
              </a:rPr>
              <a:t> de </a:t>
            </a:r>
            <a:r>
              <a:rPr lang="en-US" sz="2800" dirty="0" err="1">
                <a:latin typeface="Times New Roman" pitchFamily="18" charset="0"/>
                <a:cs typeface="Times New Roman" pitchFamily="18" charset="0"/>
              </a:rPr>
              <a:t>sinestătător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după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înlăturarea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sursei</a:t>
            </a:r>
            <a:r>
              <a:rPr lang="en-US" sz="2800" dirty="0">
                <a:latin typeface="Times New Roman" pitchFamily="18" charset="0"/>
                <a:cs typeface="Times New Roman" pitchFamily="18" charset="0"/>
              </a:rPr>
              <a:t> de </a:t>
            </a:r>
            <a:r>
              <a:rPr lang="en-US" sz="2800" dirty="0" err="1">
                <a:latin typeface="Times New Roman" pitchFamily="18" charset="0"/>
                <a:cs typeface="Times New Roman" pitchFamily="18" charset="0"/>
              </a:rPr>
              <a:t>aprindere</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inițierea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desfăşurarea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arderii</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S.C.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oxidantul</a:t>
            </a:r>
            <a:r>
              <a:rPr lang="en-US" sz="2800" dirty="0">
                <a:latin typeface="Times New Roman" pitchFamily="18" charset="0"/>
                <a:cs typeface="Times New Roman" pitchFamily="18" charset="0"/>
              </a:rPr>
              <a:t> sunt </a:t>
            </a:r>
            <a:r>
              <a:rPr lang="en-US" sz="2800" dirty="0" err="1">
                <a:latin typeface="Times New Roman" pitchFamily="18" charset="0"/>
                <a:cs typeface="Times New Roman" pitchFamily="18" charset="0"/>
              </a:rPr>
              <a:t>substanţe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reactante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formează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în</a:t>
            </a:r>
            <a:r>
              <a:rPr lang="en-US" sz="2800" dirty="0">
                <a:latin typeface="Times New Roman" pitchFamily="18" charset="0"/>
                <a:cs typeface="Times New Roman" pitchFamily="18" charset="0"/>
              </a:rPr>
              <a:t> sine </a:t>
            </a:r>
            <a:r>
              <a:rPr lang="ro-RO" sz="2800" dirty="0">
                <a:latin typeface="Times New Roman" pitchFamily="18" charset="0"/>
                <a:cs typeface="Times New Roman" pitchFamily="18" charset="0"/>
              </a:rPr>
              <a:t>MC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sursa</a:t>
            </a:r>
            <a:r>
              <a:rPr lang="en-US" sz="2800" dirty="0">
                <a:latin typeface="Times New Roman" pitchFamily="18" charset="0"/>
                <a:cs typeface="Times New Roman" pitchFamily="18" charset="0"/>
              </a:rPr>
              <a:t> de </a:t>
            </a:r>
            <a:r>
              <a:rPr lang="en-US" sz="2800" dirty="0" err="1">
                <a:latin typeface="Times New Roman" pitchFamily="18" charset="0"/>
                <a:cs typeface="Times New Roman" pitchFamily="18" charset="0"/>
              </a:rPr>
              <a:t>aprindere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este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generatorul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procesului</a:t>
            </a:r>
            <a:r>
              <a:rPr lang="en-US" sz="2800" dirty="0">
                <a:latin typeface="Times New Roman" pitchFamily="18" charset="0"/>
                <a:cs typeface="Times New Roman" pitchFamily="18" charset="0"/>
              </a:rPr>
              <a:t> de </a:t>
            </a:r>
            <a:r>
              <a:rPr lang="en-US" sz="2800" dirty="0" err="1">
                <a:latin typeface="Times New Roman" pitchFamily="18" charset="0"/>
                <a:cs typeface="Times New Roman" pitchFamily="18" charset="0"/>
              </a:rPr>
              <a:t>ardere</a:t>
            </a:r>
            <a:r>
              <a:rPr lang="en-US" sz="2800" dirty="0">
                <a:latin typeface="Times New Roman" pitchFamily="18" charset="0"/>
                <a:cs typeface="Times New Roman" pitchFamily="18" charset="0"/>
              </a:rPr>
              <a:t>. </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r>
              <a:rPr lang="en-US" sz="2800" dirty="0">
                <a:latin typeface="Times New Roman" pitchFamily="18" charset="0"/>
                <a:cs typeface="Times New Roman" pitchFamily="18" charset="0"/>
              </a:rPr>
              <a:t>M</a:t>
            </a:r>
            <a:r>
              <a:rPr lang="ro-RO" sz="2800" dirty="0">
                <a:latin typeface="Times New Roman" pitchFamily="18" charset="0"/>
                <a:cs typeface="Times New Roman" pitchFamily="18" charset="0"/>
              </a:rPr>
              <a:t>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poate</a:t>
            </a:r>
            <a:r>
              <a:rPr lang="en-US" sz="2800" dirty="0">
                <a:latin typeface="Times New Roman" pitchFamily="18" charset="0"/>
                <a:cs typeface="Times New Roman" pitchFamily="18" charset="0"/>
              </a:rPr>
              <a:t> fi </a:t>
            </a:r>
            <a:r>
              <a:rPr lang="en-US" sz="2800" i="1" dirty="0" err="1">
                <a:latin typeface="Times New Roman" pitchFamily="18" charset="0"/>
                <a:cs typeface="Times New Roman" pitchFamily="18" charset="0"/>
              </a:rPr>
              <a:t>omogen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sau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eterogen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Mediul</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omogen</a:t>
            </a:r>
            <a:r>
              <a:rPr lang="en-US" sz="2800" i="1" dirty="0">
                <a:latin typeface="Times New Roman" pitchFamily="18" charset="0"/>
                <a:cs typeface="Times New Roman" pitchFamily="18" charset="0"/>
              </a:rPr>
              <a:t> </a:t>
            </a:r>
            <a:r>
              <a:rPr lang="en-US" sz="2800" dirty="0" err="1">
                <a:latin typeface="Times New Roman" pitchFamily="18" charset="0"/>
                <a:cs typeface="Times New Roman" pitchFamily="18" charset="0"/>
              </a:rPr>
              <a:t>este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mediul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în</a:t>
            </a:r>
            <a:r>
              <a:rPr lang="en-US" sz="2800" dirty="0">
                <a:latin typeface="Times New Roman" pitchFamily="18" charset="0"/>
                <a:cs typeface="Times New Roman" pitchFamily="18" charset="0"/>
              </a:rPr>
              <a:t> care </a:t>
            </a:r>
            <a:r>
              <a:rPr lang="en-US" sz="2800" i="1" dirty="0">
                <a:latin typeface="Times New Roman" pitchFamily="18" charset="0"/>
                <a:cs typeface="Times New Roman" pitchFamily="18" charset="0"/>
              </a:rPr>
              <a:t>S.C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oxidantul</a:t>
            </a:r>
            <a:r>
              <a:rPr lang="en-US" sz="2800" dirty="0">
                <a:latin typeface="Times New Roman" pitchFamily="18" charset="0"/>
                <a:cs typeface="Times New Roman" pitchFamily="18" charset="0"/>
              </a:rPr>
              <a:t> se </a:t>
            </a:r>
            <a:r>
              <a:rPr lang="en-US" sz="2800" dirty="0" err="1">
                <a:latin typeface="Times New Roman" pitchFamily="18" charset="0"/>
                <a:cs typeface="Times New Roman" pitchFamily="18" charset="0"/>
              </a:rPr>
              <a:t>găsesc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într</a:t>
            </a:r>
            <a:r>
              <a:rPr lang="en-US" sz="2800" dirty="0">
                <a:latin typeface="Times New Roman" pitchFamily="18" charset="0"/>
                <a:cs typeface="Times New Roman" pitchFamily="18" charset="0"/>
              </a:rPr>
              <a:t>-o stare de </a:t>
            </a:r>
            <a:r>
              <a:rPr lang="en-US" sz="2800" dirty="0" err="1">
                <a:latin typeface="Times New Roman" pitchFamily="18" charset="0"/>
                <a:cs typeface="Times New Roman" pitchFamily="18" charset="0"/>
              </a:rPr>
              <a:t>agregare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sunt</a:t>
            </a:r>
            <a:r>
              <a:rPr lang="en-US" sz="2800" dirty="0">
                <a:latin typeface="Times New Roman" pitchFamily="18" charset="0"/>
                <a:cs typeface="Times New Roman" pitchFamily="18" charset="0"/>
              </a:rPr>
              <a:t> uniform </a:t>
            </a:r>
            <a:r>
              <a:rPr lang="en-US" sz="2800" dirty="0" err="1">
                <a:latin typeface="Times New Roman" pitchFamily="18" charset="0"/>
                <a:cs typeface="Times New Roman" pitchFamily="18" charset="0"/>
              </a:rPr>
              <a:t>amestecate</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AC</a:t>
            </a:r>
            <a:r>
              <a:rPr lang="en-US" sz="2800" dirty="0">
                <a:latin typeface="Times New Roman" pitchFamily="18" charset="0"/>
                <a:cs typeface="Times New Roman" pitchFamily="18" charset="0"/>
              </a:rPr>
              <a:t>: gaze, </a:t>
            </a:r>
            <a:r>
              <a:rPr lang="en-US" sz="2800" dirty="0" err="1">
                <a:latin typeface="Times New Roman" pitchFamily="18" charset="0"/>
                <a:cs typeface="Times New Roman" pitchFamily="18" charset="0"/>
              </a:rPr>
              <a:t>vapori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praful</a:t>
            </a:r>
            <a:r>
              <a:rPr lang="en-US" sz="2800" dirty="0">
                <a:latin typeface="Times New Roman" pitchFamily="18" charset="0"/>
                <a:cs typeface="Times New Roman" pitchFamily="18" charset="0"/>
              </a:rPr>
              <a:t> cu </a:t>
            </a:r>
            <a:r>
              <a:rPr lang="en-US" sz="2800" dirty="0" err="1">
                <a:latin typeface="Times New Roman" pitchFamily="18" charset="0"/>
                <a:cs typeface="Times New Roman" pitchFamily="18" charset="0"/>
              </a:rPr>
              <a:t>aerul</a:t>
            </a:r>
            <a:r>
              <a:rPr lang="en-US" sz="2800" dirty="0">
                <a:latin typeface="Times New Roman" pitchFamily="18" charset="0"/>
                <a:cs typeface="Times New Roman" pitchFamily="18" charset="0"/>
              </a:rPr>
              <a:t>).</a:t>
            </a:r>
            <a:endParaRPr lang="ro-RO" sz="2800" dirty="0">
              <a:latin typeface="Times New Roman" panose="02020603050405020304" pitchFamily="18" charset="0"/>
              <a:cs typeface="Times New Roman" panose="02020603050405020304" pitchFamily="18" charset="0"/>
            </a:endParaRPr>
          </a:p>
          <a:p>
            <a:pPr marL="0" indent="0">
              <a:buNone/>
            </a:pPr>
            <a:r>
              <a:rPr lang="ro-RO" sz="2800" dirty="0">
                <a:latin typeface="Times New Roman" panose="02020603050405020304" pitchFamily="18" charset="0"/>
                <a:cs typeface="Times New Roman" panose="02020603050405020304" pitchFamily="18" charset="0"/>
              </a:rPr>
              <a:t>	</a:t>
            </a:r>
          </a:p>
          <a:p>
            <a:endParaRPr lang="ro-R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756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840278" cy="424071"/>
          </a:xfrm>
        </p:spPr>
        <p:txBody>
          <a:bodyPr>
            <a:normAutofit fontScale="90000"/>
          </a:bodyPr>
          <a:lstStyle/>
          <a:p>
            <a:endParaRPr lang="ro-RO" dirty="0"/>
          </a:p>
        </p:txBody>
      </p:sp>
      <p:sp>
        <p:nvSpPr>
          <p:cNvPr id="3" name="Объект 2"/>
          <p:cNvSpPr>
            <a:spLocks noGrp="1"/>
          </p:cNvSpPr>
          <p:nvPr>
            <p:ph sz="quarter" idx="1"/>
          </p:nvPr>
        </p:nvSpPr>
        <p:spPr>
          <a:xfrm>
            <a:off x="384313" y="556591"/>
            <a:ext cx="11633516" cy="6175513"/>
          </a:xfrm>
        </p:spPr>
        <p:txBody>
          <a:bodyPr>
            <a:normAutofit lnSpcReduction="10000"/>
          </a:bodyPr>
          <a:lstStyle/>
          <a:p>
            <a:pPr marL="0" indent="0" algn="just">
              <a:buNone/>
            </a:pPr>
            <a:r>
              <a:rPr lang="ro-RO" dirty="0"/>
              <a:t>	</a:t>
            </a:r>
            <a:r>
              <a:rPr lang="en-US" sz="3200" dirty="0" err="1">
                <a:latin typeface="Times New Roman" pitchFamily="18" charset="0"/>
                <a:cs typeface="Times New Roman" pitchFamily="18" charset="0"/>
              </a:rPr>
              <a:t>Mediul</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neomogen</a:t>
            </a:r>
            <a:r>
              <a:rPr lang="en-US" sz="3200" dirty="0">
                <a:latin typeface="Times New Roman" pitchFamily="18" charset="0"/>
                <a:cs typeface="Times New Roman" pitchFamily="18" charset="0"/>
              </a:rPr>
              <a:t> </a:t>
            </a:r>
            <a:r>
              <a:rPr lang="ro-RO"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mediul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în</a:t>
            </a:r>
            <a:r>
              <a:rPr lang="en-US" sz="3200" dirty="0">
                <a:latin typeface="Times New Roman" pitchFamily="18" charset="0"/>
                <a:cs typeface="Times New Roman" pitchFamily="18" charset="0"/>
              </a:rPr>
              <a:t> care </a:t>
            </a:r>
            <a:r>
              <a:rPr lang="en-US" sz="3200" i="1" dirty="0">
                <a:latin typeface="Times New Roman" pitchFamily="18" charset="0"/>
                <a:cs typeface="Times New Roman" pitchFamily="18" charset="0"/>
              </a:rPr>
              <a:t>S.C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oxidantul</a:t>
            </a:r>
            <a:r>
              <a:rPr lang="en-US" sz="3200" dirty="0">
                <a:latin typeface="Times New Roman" pitchFamily="18" charset="0"/>
                <a:cs typeface="Times New Roman" pitchFamily="18" charset="0"/>
              </a:rPr>
              <a:t> se </a:t>
            </a:r>
            <a:r>
              <a:rPr lang="en-US" sz="3200" dirty="0" err="1">
                <a:latin typeface="Times New Roman" pitchFamily="18" charset="0"/>
                <a:cs typeface="Times New Roman" pitchFamily="18" charset="0"/>
              </a:rPr>
              <a:t>găsesc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în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diferite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stări</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agregare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dispun</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suprafaţă</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separare</a:t>
            </a:r>
            <a:r>
              <a:rPr lang="en-US" sz="3200" dirty="0">
                <a:latin typeface="Times New Roman" pitchFamily="18" charset="0"/>
                <a:cs typeface="Times New Roman" pitchFamily="18" charset="0"/>
              </a:rPr>
              <a:t> (</a:t>
            </a:r>
            <a:r>
              <a:rPr lang="en-US" sz="3200" i="1" dirty="0">
                <a:latin typeface="Times New Roman" pitchFamily="18" charset="0"/>
                <a:cs typeface="Times New Roman" pitchFamily="18" charset="0"/>
              </a:rPr>
              <a:t>S.C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solide</a:t>
            </a:r>
            <a:r>
              <a:rPr lang="en-US" sz="3200" dirty="0">
                <a:latin typeface="Times New Roman" pitchFamily="18" charset="0"/>
                <a:cs typeface="Times New Roman" pitchFamily="18" charset="0"/>
              </a:rPr>
              <a:t>, </a:t>
            </a:r>
            <a:r>
              <a:rPr lang="ro-RO" sz="3200" dirty="0">
                <a:latin typeface="Times New Roman" pitchFamily="18" charset="0"/>
                <a:cs typeface="Times New Roman" pitchFamily="18" charset="0"/>
              </a:rPr>
              <a:t>fluxuri de </a:t>
            </a:r>
            <a:r>
              <a:rPr lang="en-US" sz="3200" dirty="0">
                <a:latin typeface="Times New Roman" pitchFamily="18" charset="0"/>
                <a:cs typeface="Times New Roman" pitchFamily="18" charset="0"/>
              </a:rPr>
              <a:t>gaze</a:t>
            </a:r>
            <a:r>
              <a:rPr lang="ro-RO" sz="3200" dirty="0">
                <a:latin typeface="Times New Roman" pitchFamily="18" charset="0"/>
                <a:cs typeface="Times New Roman" pitchFamily="18" charset="0"/>
              </a:rPr>
              <a:t> </a:t>
            </a:r>
            <a:r>
              <a:rPr lang="en-US" sz="3200" dirty="0">
                <a:latin typeface="Times New Roman" pitchFamily="18" charset="0"/>
                <a:cs typeface="Times New Roman" pitchFamily="18" charset="0"/>
              </a:rPr>
              <a:t>etc.).  </a:t>
            </a:r>
            <a:endParaRPr lang="ro-RO" sz="3200" dirty="0">
              <a:latin typeface="Times New Roman" pitchFamily="18" charset="0"/>
              <a:cs typeface="Times New Roman" pitchFamily="18" charset="0"/>
            </a:endParaRPr>
          </a:p>
          <a:p>
            <a:pPr marL="0" indent="0" algn="just">
              <a:buNone/>
            </a:pPr>
            <a:r>
              <a:rPr lang="ro-RO"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Oxidantul</a:t>
            </a:r>
            <a:r>
              <a:rPr lang="en-US" sz="3200" dirty="0">
                <a:latin typeface="Times New Roman" pitchFamily="18" charset="0"/>
                <a:cs typeface="Times New Roman" pitchFamily="18" charset="0"/>
              </a:rPr>
              <a:t> </a:t>
            </a:r>
            <a:r>
              <a:rPr lang="ro-RO"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materialul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substanţa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periculoasă</a:t>
            </a:r>
            <a:r>
              <a:rPr lang="en-US" sz="3200" dirty="0">
                <a:latin typeface="Times New Roman" pitchFamily="18" charset="0"/>
                <a:cs typeface="Times New Roman" pitchFamily="18" charset="0"/>
              </a:rPr>
              <a:t> din </a:t>
            </a:r>
            <a:r>
              <a:rPr lang="en-US" sz="3200" dirty="0" err="1">
                <a:latin typeface="Times New Roman" pitchFamily="18" charset="0"/>
                <a:cs typeface="Times New Roman" pitchFamily="18" charset="0"/>
              </a:rPr>
              <a:t>punct</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vedere</a:t>
            </a:r>
            <a:r>
              <a:rPr lang="en-US" sz="3200" dirty="0">
                <a:latin typeface="Times New Roman" pitchFamily="18" charset="0"/>
                <a:cs typeface="Times New Roman" pitchFamily="18" charset="0"/>
              </a:rPr>
              <a:t> la </a:t>
            </a:r>
            <a:r>
              <a:rPr lang="en-US" sz="3200" dirty="0" err="1">
                <a:latin typeface="Times New Roman" pitchFamily="18" charset="0"/>
                <a:cs typeface="Times New Roman" pitchFamily="18" charset="0"/>
              </a:rPr>
              <a:t>incendiu</a:t>
            </a:r>
            <a:r>
              <a:rPr lang="en-US" sz="3200" dirty="0">
                <a:latin typeface="Times New Roman" pitchFamily="18" charset="0"/>
                <a:cs typeface="Times New Roman" pitchFamily="18" charset="0"/>
              </a:rPr>
              <a:t>, care </a:t>
            </a:r>
            <a:r>
              <a:rPr lang="en-US" sz="3200" dirty="0" err="1">
                <a:latin typeface="Times New Roman" pitchFamily="18" charset="0"/>
                <a:cs typeface="Times New Roman" pitchFamily="18" charset="0"/>
              </a:rPr>
              <a:t>întreţine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arderea</a:t>
            </a:r>
            <a:r>
              <a:rPr lang="ro-RO" sz="3200" dirty="0">
                <a:latin typeface="Times New Roman" pitchFamily="18" charset="0"/>
                <a:cs typeface="Times New Roman" pitchFamily="18" charset="0"/>
              </a:rPr>
              <a:t>.</a:t>
            </a:r>
            <a:r>
              <a:rPr lang="en-US" sz="3200" dirty="0">
                <a:latin typeface="Times New Roman" pitchFamily="18" charset="0"/>
                <a:cs typeface="Times New Roman" pitchFamily="18" charset="0"/>
              </a:rPr>
              <a:t> La </a:t>
            </a:r>
            <a:r>
              <a:rPr lang="en-US" sz="3200" dirty="0" err="1">
                <a:latin typeface="Times New Roman" pitchFamily="18" charset="0"/>
                <a:cs typeface="Times New Roman" pitchFamily="18" charset="0"/>
              </a:rPr>
              <a:t>arderea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în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mediul</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aer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oxidantul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este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oxigenul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Aerul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după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componenţa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reprezintă</a:t>
            </a:r>
            <a:r>
              <a:rPr lang="en-US" sz="3200" dirty="0">
                <a:latin typeface="Times New Roman" pitchFamily="18" charset="0"/>
                <a:cs typeface="Times New Roman" pitchFamily="18" charset="0"/>
              </a:rPr>
              <a:t> un </a:t>
            </a:r>
            <a:r>
              <a:rPr lang="en-US" sz="3200" i="1" dirty="0">
                <a:latin typeface="Times New Roman" pitchFamily="18" charset="0"/>
                <a:cs typeface="Times New Roman" pitchFamily="18" charset="0"/>
              </a:rPr>
              <a:t>A.G</a:t>
            </a:r>
            <a:r>
              <a:rPr lang="en-US" sz="3200" dirty="0">
                <a:latin typeface="Times New Roman" pitchFamily="18" charset="0"/>
                <a:cs typeface="Times New Roman" pitchFamily="18" charset="0"/>
              </a:rPr>
              <a:t>., din </a:t>
            </a:r>
            <a:r>
              <a:rPr lang="en-US" sz="3200" dirty="0" err="1">
                <a:latin typeface="Times New Roman" pitchFamily="18" charset="0"/>
                <a:cs typeface="Times New Roman" pitchFamily="18" charset="0"/>
              </a:rPr>
              <a:t>cele</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bază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fiind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azotul</a:t>
            </a:r>
            <a:r>
              <a:rPr lang="en-US" sz="3200" dirty="0">
                <a:latin typeface="Times New Roman" pitchFamily="18" charset="0"/>
                <a:cs typeface="Times New Roman" pitchFamily="18" charset="0"/>
              </a:rPr>
              <a:t> (</a:t>
            </a:r>
            <a:r>
              <a:rPr lang="en-US" sz="3200" i="1" dirty="0">
                <a:latin typeface="Times New Roman" pitchFamily="18" charset="0"/>
                <a:cs typeface="Times New Roman" pitchFamily="18" charset="0"/>
              </a:rPr>
              <a:t>N</a:t>
            </a:r>
            <a:r>
              <a:rPr lang="en-US" sz="3200" i="1" baseline="-25000" dirty="0">
                <a:latin typeface="Times New Roman" pitchFamily="18" charset="0"/>
                <a:cs typeface="Times New Roman" pitchFamily="18" charset="0"/>
              </a:rPr>
              <a:t>2</a:t>
            </a:r>
            <a:r>
              <a:rPr lang="en-US" sz="3200" i="1" dirty="0">
                <a:latin typeface="Times New Roman" pitchFamily="18" charset="0"/>
                <a:cs typeface="Times New Roman" pitchFamily="18" charset="0"/>
              </a:rPr>
              <a:t>) – </a:t>
            </a:r>
            <a:r>
              <a:rPr lang="en-US" sz="3200" dirty="0">
                <a:latin typeface="Times New Roman" pitchFamily="18" charset="0"/>
                <a:cs typeface="Times New Roman" pitchFamily="18" charset="0"/>
              </a:rPr>
              <a:t>78,2%; </a:t>
            </a:r>
            <a:r>
              <a:rPr lang="en-US" sz="3200" dirty="0" err="1">
                <a:latin typeface="Times New Roman" pitchFamily="18" charset="0"/>
                <a:cs typeface="Times New Roman" pitchFamily="18" charset="0"/>
              </a:rPr>
              <a:t>oxigenul</a:t>
            </a:r>
            <a:r>
              <a:rPr lang="en-US" sz="3200" dirty="0">
                <a:latin typeface="Times New Roman" pitchFamily="18" charset="0"/>
                <a:cs typeface="Times New Roman" pitchFamily="18" charset="0"/>
              </a:rPr>
              <a:t> </a:t>
            </a:r>
            <a:r>
              <a:rPr lang="en-US" sz="3200" i="1" dirty="0">
                <a:latin typeface="Times New Roman" pitchFamily="18" charset="0"/>
                <a:cs typeface="Times New Roman" pitchFamily="18" charset="0"/>
              </a:rPr>
              <a:t>(O</a:t>
            </a:r>
            <a:r>
              <a:rPr lang="en-US" sz="3200" i="1" baseline="-25000" dirty="0">
                <a:latin typeface="Times New Roman" pitchFamily="18" charset="0"/>
                <a:cs typeface="Times New Roman" pitchFamily="18" charset="0"/>
              </a:rPr>
              <a:t>2</a:t>
            </a:r>
            <a:r>
              <a:rPr lang="en-US" sz="3200" i="1" dirty="0">
                <a:latin typeface="Times New Roman" pitchFamily="18" charset="0"/>
                <a:cs typeface="Times New Roman" pitchFamily="18" charset="0"/>
              </a:rPr>
              <a:t>)</a:t>
            </a:r>
            <a:r>
              <a:rPr lang="en-US" sz="3200" dirty="0">
                <a:latin typeface="Times New Roman" pitchFamily="18" charset="0"/>
                <a:cs typeface="Times New Roman" pitchFamily="18" charset="0"/>
              </a:rPr>
              <a:t> – 20,9% din </a:t>
            </a:r>
            <a:r>
              <a:rPr lang="en-US" sz="3200" dirty="0" err="1">
                <a:latin typeface="Times New Roman" pitchFamily="18" charset="0"/>
                <a:cs typeface="Times New Roman" pitchFamily="18" charset="0"/>
              </a:rPr>
              <a:t>volum</a:t>
            </a:r>
            <a:r>
              <a:rPr lang="ro-RO" sz="3200" dirty="0">
                <a:latin typeface="Times New Roman" pitchFamily="18" charset="0"/>
                <a:cs typeface="Times New Roman" pitchFamily="18" charset="0"/>
              </a:rPr>
              <a:t> 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gazele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inerte</a:t>
            </a:r>
            <a:r>
              <a:rPr lang="en-US" sz="3200" dirty="0">
                <a:latin typeface="Times New Roman" pitchFamily="18" charset="0"/>
                <a:cs typeface="Times New Roman" pitchFamily="18" charset="0"/>
              </a:rPr>
              <a:t> </a:t>
            </a:r>
            <a:r>
              <a:rPr lang="en-US" sz="3200" i="1" dirty="0">
                <a:latin typeface="Times New Roman" pitchFamily="18" charset="0"/>
                <a:cs typeface="Times New Roman" pitchFamily="18" charset="0"/>
              </a:rPr>
              <a:t>(H</a:t>
            </a:r>
            <a:r>
              <a:rPr lang="en-US" sz="3200" i="1" baseline="-25000" dirty="0">
                <a:latin typeface="Times New Roman" pitchFamily="18" charset="0"/>
                <a:cs typeface="Times New Roman" pitchFamily="18" charset="0"/>
              </a:rPr>
              <a:t>e</a:t>
            </a:r>
            <a:r>
              <a:rPr lang="en-US" sz="3200" i="1" dirty="0">
                <a:latin typeface="Times New Roman" pitchFamily="18" charset="0"/>
                <a:cs typeface="Times New Roman" pitchFamily="18" charset="0"/>
              </a:rPr>
              <a:t>, N</a:t>
            </a:r>
            <a:r>
              <a:rPr lang="en-US" sz="3200" i="1" baseline="-25000" dirty="0">
                <a:latin typeface="Times New Roman" pitchFamily="18" charset="0"/>
                <a:cs typeface="Times New Roman" pitchFamily="18" charset="0"/>
              </a:rPr>
              <a:t>e</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A</a:t>
            </a:r>
            <a:r>
              <a:rPr lang="en-US" sz="3200" i="1" baseline="-25000" dirty="0" err="1">
                <a:latin typeface="Times New Roman" pitchFamily="18" charset="0"/>
                <a:cs typeface="Times New Roman" pitchFamily="18" charset="0"/>
              </a:rPr>
              <a:t>r</a:t>
            </a:r>
            <a:r>
              <a:rPr lang="en-US" sz="3200" i="1" dirty="0">
                <a:latin typeface="Times New Roman" pitchFamily="18" charset="0"/>
                <a:cs typeface="Times New Roman" pitchFamily="18" charset="0"/>
              </a:rPr>
              <a:t>, K</a:t>
            </a:r>
            <a:r>
              <a:rPr lang="en-US" sz="3200" i="1" baseline="-25000" dirty="0">
                <a:latin typeface="Times New Roman" pitchFamily="18" charset="0"/>
                <a:cs typeface="Times New Roman" pitchFamily="18" charset="0"/>
              </a:rPr>
              <a:t>r</a:t>
            </a:r>
            <a:r>
              <a:rPr lang="en-US" sz="3200" i="1" dirty="0">
                <a:latin typeface="Times New Roman" pitchFamily="18" charset="0"/>
                <a:cs typeface="Times New Roman" pitchFamily="18" charset="0"/>
              </a:rPr>
              <a:t>)</a:t>
            </a:r>
            <a:r>
              <a:rPr lang="en-US" sz="3200" dirty="0">
                <a:latin typeface="Times New Roman" pitchFamily="18" charset="0"/>
                <a:cs typeface="Times New Roman" pitchFamily="18" charset="0"/>
              </a:rPr>
              <a:t> – 0,9%.</a:t>
            </a:r>
            <a:endParaRPr lang="ro-RO" sz="3200" dirty="0">
              <a:latin typeface="Times New Roman" pitchFamily="18" charset="0"/>
              <a:cs typeface="Times New Roman" pitchFamily="18" charset="0"/>
            </a:endParaRPr>
          </a:p>
          <a:p>
            <a:pPr marL="0" indent="0" algn="just">
              <a:buNone/>
            </a:pPr>
            <a:r>
              <a:rPr lang="ro-RO"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Sursa</a:t>
            </a:r>
            <a:r>
              <a:rPr lang="en-US" sz="3200" i="1" dirty="0">
                <a:latin typeface="Times New Roman" pitchFamily="18" charset="0"/>
                <a:cs typeface="Times New Roman" pitchFamily="18" charset="0"/>
              </a:rPr>
              <a:t> de </a:t>
            </a:r>
            <a:r>
              <a:rPr lang="en-US" sz="3200" i="1" dirty="0" err="1">
                <a:latin typeface="Times New Roman" pitchFamily="18" charset="0"/>
                <a:cs typeface="Times New Roman" pitchFamily="18" charset="0"/>
              </a:rPr>
              <a:t>energie</a:t>
            </a:r>
            <a:r>
              <a:rPr lang="en-US" sz="3200" dirty="0">
                <a:latin typeface="Times New Roman" pitchFamily="18" charset="0"/>
                <a:cs typeface="Times New Roman" pitchFamily="18" charset="0"/>
              </a:rPr>
              <a:t> </a:t>
            </a:r>
            <a:r>
              <a:rPr lang="ro-RO" sz="3200" dirty="0">
                <a:latin typeface="Times New Roman" pitchFamily="18" charset="0"/>
                <a:cs typeface="Times New Roman" pitchFamily="18" charset="0"/>
              </a:rPr>
              <a:t> - c</a:t>
            </a:r>
            <a:r>
              <a:rPr lang="en-US" sz="3200" dirty="0" err="1">
                <a:latin typeface="Times New Roman" pitchFamily="18" charset="0"/>
                <a:cs typeface="Times New Roman" pitchFamily="18" charset="0"/>
              </a:rPr>
              <a:t>orpurile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fierbinţi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incadescente</a:t>
            </a:r>
            <a:r>
              <a:rPr lang="en-US" sz="3200" dirty="0">
                <a:latin typeface="Times New Roman" pitchFamily="18" charset="0"/>
                <a:cs typeface="Times New Roman" pitchFamily="18" charset="0"/>
              </a:rPr>
              <a:t>, precum </a:t>
            </a:r>
            <a:r>
              <a:rPr lang="en-US" sz="3200" dirty="0" err="1">
                <a:latin typeface="Times New Roman" pitchFamily="18" charset="0"/>
                <a:cs typeface="Times New Roman" pitchFamily="18" charset="0"/>
              </a:rPr>
              <a:t>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descărcările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electrice</a:t>
            </a:r>
            <a:r>
              <a:rPr lang="en-US" sz="3200" dirty="0">
                <a:latin typeface="Times New Roman" pitchFamily="18" charset="0"/>
                <a:cs typeface="Times New Roman" pitchFamily="18" charset="0"/>
              </a:rPr>
              <a:t>. La </a:t>
            </a:r>
            <a:r>
              <a:rPr lang="en-US" sz="3200" dirty="0" err="1">
                <a:latin typeface="Times New Roman" pitchFamily="18" charset="0"/>
                <a:cs typeface="Times New Roman" pitchFamily="18" charset="0"/>
              </a:rPr>
              <a:t>sursele</a:t>
            </a:r>
            <a:r>
              <a:rPr lang="en-US" sz="3200" dirty="0">
                <a:latin typeface="Times New Roman" pitchFamily="18" charset="0"/>
                <a:cs typeface="Times New Roman" pitchFamily="18" charset="0"/>
              </a:rPr>
              <a:t> de </a:t>
            </a:r>
            <a:r>
              <a:rPr lang="en-US" sz="3200" dirty="0" err="1">
                <a:latin typeface="Times New Roman" pitchFamily="18" charset="0"/>
                <a:cs typeface="Times New Roman" pitchFamily="18" charset="0"/>
              </a:rPr>
              <a:t>aprindere</a:t>
            </a:r>
            <a:r>
              <a:rPr lang="en-US" sz="3200" dirty="0">
                <a:latin typeface="Times New Roman" pitchFamily="18" charset="0"/>
                <a:cs typeface="Times New Roman" pitchFamily="18" charset="0"/>
              </a:rPr>
              <a:t> se </a:t>
            </a:r>
            <a:r>
              <a:rPr lang="en-US" sz="3200" dirty="0" err="1">
                <a:latin typeface="Times New Roman" pitchFamily="18" charset="0"/>
                <a:cs typeface="Times New Roman" pitchFamily="18" charset="0"/>
              </a:rPr>
              <a:t>raportă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scânteile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formate</a:t>
            </a:r>
            <a:r>
              <a:rPr lang="en-US" sz="3200" dirty="0">
                <a:latin typeface="Times New Roman" pitchFamily="18" charset="0"/>
                <a:cs typeface="Times New Roman" pitchFamily="18" charset="0"/>
              </a:rPr>
              <a:t> la </a:t>
            </a:r>
            <a:r>
              <a:rPr lang="en-US" sz="3200" dirty="0" err="1">
                <a:latin typeface="Times New Roman" pitchFamily="18" charset="0"/>
                <a:cs typeface="Times New Roman" pitchFamily="18" charset="0"/>
              </a:rPr>
              <a:t>ciocnirile</a:t>
            </a:r>
            <a:r>
              <a:rPr lang="en-US" sz="3200" dirty="0">
                <a:latin typeface="Times New Roman" pitchFamily="18" charset="0"/>
                <a:cs typeface="Times New Roman" pitchFamily="18" charset="0"/>
              </a:rPr>
              <a:t> metal cu metal, </a:t>
            </a:r>
            <a:r>
              <a:rPr lang="en-US" sz="3200" dirty="0" err="1">
                <a:latin typeface="Times New Roman" pitchFamily="18" charset="0"/>
                <a:cs typeface="Times New Roman" pitchFamily="18" charset="0"/>
              </a:rPr>
              <a:t>scânteile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picăturile</a:t>
            </a:r>
            <a:r>
              <a:rPr lang="en-US" sz="3200" dirty="0">
                <a:latin typeface="Times New Roman" pitchFamily="18" charset="0"/>
                <a:cs typeface="Times New Roman" pitchFamily="18" charset="0"/>
              </a:rPr>
              <a:t> de metal </a:t>
            </a:r>
            <a:r>
              <a:rPr lang="en-US" sz="3200" dirty="0" err="1">
                <a:latin typeface="Times New Roman" pitchFamily="18" charset="0"/>
                <a:cs typeface="Times New Roman" pitchFamily="18" charset="0"/>
              </a:rPr>
              <a:t>topit</a:t>
            </a:r>
            <a:r>
              <a:rPr lang="en-US" sz="3200" dirty="0">
                <a:latin typeface="Times New Roman" pitchFamily="18" charset="0"/>
                <a:cs typeface="Times New Roman" pitchFamily="18" charset="0"/>
              </a:rPr>
              <a:t> </a:t>
            </a:r>
            <a:r>
              <a:rPr lang="ro-RO" sz="3200" dirty="0">
                <a:latin typeface="Times New Roman" pitchFamily="18" charset="0"/>
                <a:cs typeface="Times New Roman" pitchFamily="18" charset="0"/>
              </a:rPr>
              <a:t>  etc. </a:t>
            </a:r>
            <a:r>
              <a:rPr lang="en-US" sz="3200" dirty="0">
                <a:latin typeface="Times New Roman" pitchFamily="18" charset="0"/>
                <a:cs typeface="Times New Roman" pitchFamily="18" charset="0"/>
              </a:rPr>
              <a:t> </a:t>
            </a:r>
            <a:endParaRPr lang="ro-RO" sz="3200" dirty="0">
              <a:latin typeface="Times New Roman" pitchFamily="18" charset="0"/>
              <a:cs typeface="Times New Roman" pitchFamily="18" charset="0"/>
            </a:endParaRPr>
          </a:p>
        </p:txBody>
      </p:sp>
    </p:spTree>
    <p:extLst>
      <p:ext uri="{BB962C8B-B14F-4D97-AF65-F5344CB8AC3E}">
        <p14:creationId xmlns:p14="http://schemas.microsoft.com/office/powerpoint/2010/main" val="4220108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939439"/>
          </a:xfrm>
        </p:spPr>
        <p:txBody>
          <a:bodyPr>
            <a:noAutofit/>
          </a:bodyPr>
          <a:lstStyle/>
          <a:p>
            <a:pPr algn="ctr"/>
            <a:r>
              <a:rPr lang="ro-RO" sz="3600" dirty="0">
                <a:latin typeface="Times New Roman" panose="02020603050405020304" pitchFamily="18" charset="0"/>
                <a:cs typeface="Times New Roman" panose="02020603050405020304" pitchFamily="18" charset="0"/>
              </a:rPr>
              <a:t>7. </a:t>
            </a:r>
            <a:r>
              <a:rPr lang="ro-RO" sz="3600" b="1" dirty="0">
                <a:latin typeface="Times New Roman" panose="02020603050405020304" pitchFamily="18" charset="0"/>
                <a:cs typeface="Times New Roman" panose="02020603050405020304" pitchFamily="18" charset="0"/>
              </a:rPr>
              <a:t>Parametrii informaționali ai incendiului</a:t>
            </a:r>
            <a:br>
              <a:rPr lang="ro-RO" sz="3600" dirty="0">
                <a:latin typeface="Times New Roman" panose="02020603050405020304" pitchFamily="18" charset="0"/>
                <a:cs typeface="Times New Roman" panose="02020603050405020304" pitchFamily="18" charset="0"/>
              </a:rPr>
            </a:b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15045" y="975873"/>
            <a:ext cx="11741203" cy="5607489"/>
          </a:xfrm>
        </p:spPr>
        <p:txBody>
          <a:bodyPr/>
          <a:lstStyle/>
          <a:p>
            <a:pPr marL="0" indent="0" algn="just">
              <a:buNone/>
            </a:pPr>
            <a:r>
              <a:rPr lang="ro-RO" dirty="0"/>
              <a:t>	</a:t>
            </a:r>
            <a:r>
              <a:rPr lang="ro-RO" sz="2400" dirty="0">
                <a:latin typeface="Times New Roman" panose="02020603050405020304" pitchFamily="18" charset="0"/>
                <a:cs typeface="Times New Roman" panose="02020603050405020304" pitchFamily="18" charset="0"/>
              </a:rPr>
              <a:t>În funcție de tipul incendiului </a:t>
            </a:r>
            <a:r>
              <a:rPr lang="fr-FR" sz="2400" dirty="0" err="1">
                <a:latin typeface="Times New Roman" panose="02020603050405020304" pitchFamily="18" charset="0"/>
                <a:cs typeface="Times New Roman" panose="02020603050405020304" pitchFamily="18" charset="0"/>
              </a:rPr>
              <a:t>parametrii</a:t>
            </a:r>
            <a:r>
              <a:rPr lang="fr-FR" sz="2400" dirty="0">
                <a:latin typeface="Times New Roman" panose="02020603050405020304" pitchFamily="18" charset="0"/>
                <a:cs typeface="Times New Roman" panose="02020603050405020304" pitchFamily="18" charset="0"/>
              </a:rPr>
              <a:t> principali ai incendiului sunt: </a:t>
            </a:r>
            <a:r>
              <a:rPr lang="fr-FR" sz="2400" b="1" i="1" dirty="0">
                <a:latin typeface="Times New Roman" panose="02020603050405020304" pitchFamily="18" charset="0"/>
                <a:cs typeface="Times New Roman" panose="02020603050405020304" pitchFamily="18" charset="0"/>
              </a:rPr>
              <a:t>fumul, căldura şi flacăra</a:t>
            </a:r>
            <a:r>
              <a:rPr lang="fr-FR" sz="2400" dirty="0">
                <a:latin typeface="Times New Roman" panose="02020603050405020304" pitchFamily="18" charset="0"/>
                <a:cs typeface="Times New Roman" panose="02020603050405020304" pitchFamily="18" charset="0"/>
              </a:rPr>
              <a:t>. </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i="1"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Fumul, </a:t>
            </a:r>
            <a:r>
              <a:rPr lang="fr-FR" sz="2400" dirty="0">
                <a:latin typeface="Times New Roman" panose="02020603050405020304" pitchFamily="18" charset="0"/>
                <a:cs typeface="Times New Roman" panose="02020603050405020304" pitchFamily="18" charset="0"/>
              </a:rPr>
              <a:t>ca parametru de incendiu reprezintă un </a:t>
            </a:r>
            <a:r>
              <a:rPr lang="fr-FR" sz="2400" i="1" dirty="0">
                <a:latin typeface="Times New Roman" panose="02020603050405020304" pitchFamily="18" charset="0"/>
                <a:cs typeface="Times New Roman" panose="02020603050405020304" pitchFamily="18" charset="0"/>
              </a:rPr>
              <a:t>aerosol</a:t>
            </a:r>
            <a:r>
              <a:rPr lang="fr-FR" sz="2400" dirty="0">
                <a:latin typeface="Times New Roman" panose="02020603050405020304" pitchFamily="18" charset="0"/>
                <a:cs typeface="Times New Roman" panose="02020603050405020304" pitchFamily="18" charset="0"/>
              </a:rPr>
              <a:t> care constă din două componente: </a:t>
            </a:r>
            <a:r>
              <a:rPr lang="fr-FR" sz="2400" b="1" dirty="0">
                <a:latin typeface="Times New Roman" panose="02020603050405020304" pitchFamily="18" charset="0"/>
                <a:cs typeface="Times New Roman" panose="02020603050405020304" pitchFamily="18" charset="0"/>
              </a:rPr>
              <a:t>mediu de dispersie şi faza dispersă</a:t>
            </a:r>
            <a:r>
              <a:rPr lang="fr-FR" sz="2400" dirty="0">
                <a:latin typeface="Times New Roman" panose="02020603050405020304" pitchFamily="18" charset="0"/>
                <a:cs typeface="Times New Roman" panose="02020603050405020304" pitchFamily="18" charset="0"/>
              </a:rPr>
              <a:t>. </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Mediul de dispersie </a:t>
            </a:r>
            <a:r>
              <a:rPr lang="ro-RO" sz="2400" dirty="0">
                <a:latin typeface="Times New Roman" panose="02020603050405020304" pitchFamily="18" charset="0"/>
                <a:cs typeface="Times New Roman" panose="02020603050405020304" pitchFamily="18" charset="0"/>
              </a:rPr>
              <a:t>reprezintă </a:t>
            </a:r>
            <a:r>
              <a:rPr lang="fr-FR" sz="2400" dirty="0">
                <a:latin typeface="Times New Roman" panose="02020603050405020304" pitchFamily="18" charset="0"/>
                <a:cs typeface="Times New Roman" panose="02020603050405020304" pitchFamily="18" charset="0"/>
              </a:rPr>
              <a:t>un gaz rezultat din amestecul dintre aer şi gazele de ardere (monoxid de carbon; bioxid de carbon; acid clorhidric; dioxid de azot etc.). </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Faza dispersă </a:t>
            </a:r>
            <a:r>
              <a:rPr lang="fr-FR" sz="2400" dirty="0">
                <a:latin typeface="Times New Roman" panose="02020603050405020304" pitchFamily="18" charset="0"/>
                <a:cs typeface="Times New Roman" panose="02020603050405020304" pitchFamily="18" charset="0"/>
              </a:rPr>
              <a:t>este formată din particule lichide şi solide rezultate în urma procesului de ardere a materialelor combustibile. Această fază este caracterizată prin </a:t>
            </a:r>
            <a:r>
              <a:rPr lang="fr-FR" sz="2400" i="1" dirty="0">
                <a:latin typeface="Times New Roman" panose="02020603050405020304" pitchFamily="18" charset="0"/>
                <a:cs typeface="Times New Roman" panose="02020603050405020304" pitchFamily="18" charset="0"/>
              </a:rPr>
              <a:t>formă, mărime, concentraţie, distribuţia particulelor, structură, precum şi de indicele de refracţie al particulelor</a:t>
            </a:r>
            <a:r>
              <a:rPr lang="fr-FR" sz="2400" dirty="0">
                <a:latin typeface="Times New Roman" panose="02020603050405020304" pitchFamily="18"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a:p>
            <a:pPr marL="0" indent="0" algn="just">
              <a:buNone/>
            </a:pPr>
            <a:r>
              <a:rPr lang="ro-RO" sz="20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Căldura</a:t>
            </a:r>
            <a:r>
              <a:rPr lang="fr-FR" sz="2400" b="1" i="1" dirty="0">
                <a:latin typeface="Times New Roman" pitchFamily="18" charset="0"/>
                <a:cs typeface="Times New Roman" pitchFamily="18" charset="0"/>
              </a:rPr>
              <a:t> </a:t>
            </a:r>
            <a:r>
              <a:rPr lang="fr-FR" sz="2400" dirty="0" err="1">
                <a:latin typeface="Times New Roman" pitchFamily="18" charset="0"/>
                <a:cs typeface="Times New Roman" pitchFamily="18" charset="0"/>
              </a:rPr>
              <a:t>reprezintă</a:t>
            </a:r>
            <a:r>
              <a:rPr lang="fr-FR" sz="2400" dirty="0">
                <a:latin typeface="Times New Roman" pitchFamily="18" charset="0"/>
                <a:cs typeface="Times New Roman" pitchFamily="18" charset="0"/>
              </a:rPr>
              <a:t> alt </a:t>
            </a:r>
            <a:r>
              <a:rPr lang="fr-FR" sz="2400" dirty="0" err="1">
                <a:latin typeface="Times New Roman" pitchFamily="18" charset="0"/>
                <a:cs typeface="Times New Roman" pitchFamily="18" charset="0"/>
              </a:rPr>
              <a:t>parametru</a:t>
            </a:r>
            <a:r>
              <a:rPr lang="fr-FR" sz="2400" dirty="0">
                <a:latin typeface="Times New Roman" pitchFamily="18" charset="0"/>
                <a:cs typeface="Times New Roman" pitchFamily="18" charset="0"/>
              </a:rPr>
              <a:t> </a:t>
            </a:r>
            <a:r>
              <a:rPr lang="ro-RO" sz="2400" dirty="0">
                <a:latin typeface="Times New Roman" pitchFamily="18" charset="0"/>
                <a:cs typeface="Times New Roman" pitchFamily="18" charset="0"/>
              </a:rPr>
              <a:t>informațional </a:t>
            </a:r>
            <a:r>
              <a:rPr lang="fr-FR" sz="2400" dirty="0">
                <a:latin typeface="Times New Roman" pitchFamily="18" charset="0"/>
                <a:cs typeface="Times New Roman" pitchFamily="18" charset="0"/>
              </a:rPr>
              <a:t>al </a:t>
            </a:r>
            <a:r>
              <a:rPr lang="fr-FR" sz="2400" dirty="0" err="1">
                <a:latin typeface="Times New Roman" pitchFamily="18" charset="0"/>
                <a:cs typeface="Times New Roman" pitchFamily="18" charset="0"/>
              </a:rPr>
              <a:t>incendiului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Căldura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degajată</a:t>
            </a:r>
            <a:r>
              <a:rPr lang="fr-FR" sz="2400" dirty="0">
                <a:latin typeface="Times New Roman" pitchFamily="18" charset="0"/>
                <a:cs typeface="Times New Roman" pitchFamily="18" charset="0"/>
              </a:rPr>
              <a:t> la </a:t>
            </a:r>
            <a:r>
              <a:rPr lang="fr-FR" sz="2400" dirty="0" err="1">
                <a:latin typeface="Times New Roman" pitchFamily="18" charset="0"/>
                <a:cs typeface="Times New Roman" pitchFamily="18" charset="0"/>
              </a:rPr>
              <a:t>incendiu</a:t>
            </a:r>
            <a:r>
              <a:rPr lang="fr-FR" sz="2400" dirty="0">
                <a:latin typeface="Times New Roman" pitchFamily="18" charset="0"/>
                <a:cs typeface="Times New Roman" pitchFamily="18" charset="0"/>
              </a:rPr>
              <a:t>, ca </a:t>
            </a:r>
            <a:r>
              <a:rPr lang="fr-FR" sz="2400" dirty="0" err="1">
                <a:latin typeface="Times New Roman" pitchFamily="18" charset="0"/>
                <a:cs typeface="Times New Roman" pitchFamily="18" charset="0"/>
              </a:rPr>
              <a:t>urmare</a:t>
            </a:r>
            <a:r>
              <a:rPr lang="fr-FR" sz="2400" dirty="0">
                <a:latin typeface="Times New Roman" pitchFamily="18" charset="0"/>
                <a:cs typeface="Times New Roman" pitchFamily="18" charset="0"/>
              </a:rPr>
              <a:t> a </a:t>
            </a:r>
            <a:r>
              <a:rPr lang="fr-FR" sz="2400" dirty="0" err="1">
                <a:latin typeface="Times New Roman" pitchFamily="18" charset="0"/>
                <a:cs typeface="Times New Roman" pitchFamily="18" charset="0"/>
              </a:rPr>
              <a:t>arderii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substanţelor</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şi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materialelor</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combustibile</a:t>
            </a:r>
            <a:r>
              <a:rPr lang="fr-FR" sz="2400" dirty="0">
                <a:latin typeface="Times New Roman" pitchFamily="18" charset="0"/>
                <a:cs typeface="Times New Roman" pitchFamily="18" charset="0"/>
              </a:rPr>
              <a:t>, se </a:t>
            </a:r>
            <a:r>
              <a:rPr lang="fr-FR" sz="2400" dirty="0" err="1">
                <a:latin typeface="Times New Roman" pitchFamily="18" charset="0"/>
                <a:cs typeface="Times New Roman" pitchFamily="18" charset="0"/>
              </a:rPr>
              <a:t>transmite</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mediului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înconjurător</a:t>
            </a:r>
            <a:r>
              <a:rPr lang="fr-FR" sz="2400" dirty="0">
                <a:latin typeface="Times New Roman" pitchFamily="18" charset="0"/>
                <a:cs typeface="Times New Roman" pitchFamily="18" charset="0"/>
              </a:rPr>
              <a:t> </a:t>
            </a:r>
            <a:r>
              <a:rPr lang="fr-FR" sz="2400" i="1" dirty="0" err="1">
                <a:latin typeface="Times New Roman" pitchFamily="18" charset="0"/>
                <a:cs typeface="Times New Roman" pitchFamily="18" charset="0"/>
              </a:rPr>
              <a:t>prin</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conducţie</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convecţie</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şi</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radiaţie</a:t>
            </a:r>
            <a:r>
              <a:rPr lang="fr-FR" sz="2400" dirty="0">
                <a:latin typeface="Times New Roman" pitchFamily="18" charset="0"/>
                <a:cs typeface="Times New Roman" pitchFamily="18" charset="0"/>
              </a:rPr>
              <a:t>. </a:t>
            </a:r>
            <a:endParaRPr lang="ro-RO" sz="2400" dirty="0">
              <a:latin typeface="Times New Roman" panose="02020603050405020304" pitchFamily="18" charset="0"/>
              <a:cs typeface="Times New Roman" panose="02020603050405020304" pitchFamily="18" charset="0"/>
            </a:endParaRPr>
          </a:p>
          <a:p>
            <a:pPr marL="0" indent="0" algn="just">
              <a:buNone/>
            </a:pPr>
            <a:endParaRPr lang="ro-RO" dirty="0"/>
          </a:p>
          <a:p>
            <a:pPr marL="0" indent="0">
              <a:buNone/>
            </a:pPr>
            <a:endParaRPr lang="ro-RO" dirty="0"/>
          </a:p>
        </p:txBody>
      </p:sp>
    </p:spTree>
    <p:extLst>
      <p:ext uri="{BB962C8B-B14F-4D97-AF65-F5344CB8AC3E}">
        <p14:creationId xmlns:p14="http://schemas.microsoft.com/office/powerpoint/2010/main" val="2887148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599" y="273050"/>
            <a:ext cx="10747513" cy="535333"/>
          </a:xfrm>
        </p:spPr>
        <p:txBody>
          <a:bodyPr>
            <a:normAutofit fontScale="90000"/>
          </a:bodyPr>
          <a:lstStyle/>
          <a:p>
            <a:endParaRPr lang="ro-RO" dirty="0"/>
          </a:p>
        </p:txBody>
      </p:sp>
      <p:sp>
        <p:nvSpPr>
          <p:cNvPr id="3" name="Объект 2"/>
          <p:cNvSpPr>
            <a:spLocks noGrp="1"/>
          </p:cNvSpPr>
          <p:nvPr>
            <p:ph sz="quarter" idx="2"/>
          </p:nvPr>
        </p:nvSpPr>
        <p:spPr>
          <a:xfrm>
            <a:off x="251791" y="1921565"/>
            <a:ext cx="5592418" cy="4326835"/>
          </a:xfrm>
        </p:spPr>
        <p:txBody>
          <a:bodyPr>
            <a:normAutofit/>
          </a:bodyPr>
          <a:lstStyle/>
          <a:p>
            <a:pPr marL="0" indent="0" algn="just">
              <a:buNone/>
            </a:pPr>
            <a:r>
              <a:rPr lang="ro-RO"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Conducția</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reprezintă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procesul</a:t>
            </a:r>
            <a:r>
              <a:rPr lang="en-US" sz="2400" dirty="0">
                <a:latin typeface="Times New Roman" panose="02020603050405020304" pitchFamily="18" charset="0"/>
                <a:cs typeface="Times New Roman" panose="02020603050405020304" pitchFamily="18" charset="0"/>
              </a:rPr>
              <a:t> de transfer de </a:t>
            </a:r>
            <a:r>
              <a:rPr lang="en-US" sz="2400" dirty="0" err="1">
                <a:latin typeface="Times New Roman" panose="02020603050405020304" pitchFamily="18" charset="0"/>
                <a:cs typeface="Times New Roman" panose="02020603050405020304" pitchFamily="18" charset="0"/>
              </a:rPr>
              <a:t>căldură</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contactul</a:t>
            </a:r>
            <a:r>
              <a:rPr lang="en-US" sz="2400" dirty="0">
                <a:latin typeface="Times New Roman" panose="02020603050405020304" pitchFamily="18" charset="0"/>
                <a:cs typeface="Times New Roman" panose="02020603050405020304" pitchFamily="18" charset="0"/>
              </a:rPr>
              <a:t> direct </a:t>
            </a:r>
            <a:r>
              <a:rPr lang="en-US" sz="2400" dirty="0" err="1">
                <a:latin typeface="Times New Roman" panose="02020603050405020304" pitchFamily="18" charset="0"/>
                <a:cs typeface="Times New Roman" panose="02020603050405020304" pitchFamily="18" charset="0"/>
              </a:rPr>
              <a:t>dintre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particulele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individuale</a:t>
            </a:r>
            <a:r>
              <a:rPr lang="en-US" sz="2400" dirty="0">
                <a:latin typeface="Times New Roman" panose="02020603050405020304" pitchFamily="18" charset="0"/>
                <a:cs typeface="Times New Roman" panose="02020603050405020304" pitchFamily="18" charset="0"/>
              </a:rPr>
              <a:t> ale </a:t>
            </a:r>
            <a:r>
              <a:rPr lang="en-US" sz="2400" dirty="0" err="1">
                <a:latin typeface="Times New Roman" panose="02020603050405020304" pitchFamily="18" charset="0"/>
                <a:cs typeface="Times New Roman" panose="02020603050405020304" pitchFamily="18" charset="0"/>
              </a:rPr>
              <a:t>unui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corp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contactul</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două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corpuri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distincte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aflate</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temperaturi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diferite</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T.C.C</a:t>
            </a:r>
            <a:r>
              <a:rPr lang="en-US" sz="2400" i="1" baseline="-25000" dirty="0" err="1">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are </a:t>
            </a:r>
            <a:r>
              <a:rPr lang="en-US" sz="2400" dirty="0" err="1">
                <a:latin typeface="Times New Roman" panose="02020603050405020304" pitchFamily="18" charset="0"/>
                <a:cs typeface="Times New Roman" panose="02020603050405020304" pitchFamily="18" charset="0"/>
              </a:rPr>
              <a:t>loc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atunci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două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corpuri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cald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rece</a:t>
            </a:r>
            <a:r>
              <a:rPr lang="en-US" sz="2400" dirty="0">
                <a:latin typeface="Times New Roman" panose="02020603050405020304" pitchFamily="18" charset="0"/>
                <a:cs typeface="Times New Roman" panose="02020603050405020304" pitchFamily="18" charset="0"/>
              </a:rPr>
              <a:t>,</a:t>
            </a:r>
            <a:r>
              <a:rPr lang="ro-RO"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vin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contact direct. </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 </a:t>
            </a:r>
            <a:r>
              <a:rPr lang="en-US" sz="2400" dirty="0" err="1">
                <a:latin typeface="Times New Roman" panose="02020603050405020304" pitchFamily="18" charset="0"/>
                <a:cs typeface="Times New Roman" panose="02020603050405020304" pitchFamily="18" charset="0"/>
              </a:rPr>
              <a:t>regulă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corpul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cald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reprezintă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sursa</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căldură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reprezintă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receptorul</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căldură</a:t>
            </a:r>
            <a:r>
              <a:rPr lang="en-US" sz="2400" dirty="0">
                <a:latin typeface="Times New Roman" panose="02020603050405020304" pitchFamily="18" charset="0"/>
                <a:cs typeface="Times New Roman" panose="02020603050405020304" pitchFamily="18" charset="0"/>
              </a:rPr>
              <a:t>.</a:t>
            </a:r>
            <a:r>
              <a:rPr lang="ro-RO" sz="2400" dirty="0">
                <a:latin typeface="Times New Roman" panose="02020603050405020304" pitchFamily="18" charset="0"/>
                <a:cs typeface="Times New Roman" panose="02020603050405020304" pitchFamily="18" charset="0"/>
              </a:rPr>
              <a:t>  </a:t>
            </a:r>
          </a:p>
        </p:txBody>
      </p:sp>
      <p:sp>
        <p:nvSpPr>
          <p:cNvPr id="7" name="Объект 6"/>
          <p:cNvSpPr>
            <a:spLocks noGrp="1"/>
          </p:cNvSpPr>
          <p:nvPr>
            <p:ph sz="quarter" idx="4"/>
          </p:nvPr>
        </p:nvSpPr>
        <p:spPr>
          <a:xfrm>
            <a:off x="6095999" y="1948070"/>
            <a:ext cx="5221357" cy="4300330"/>
          </a:xfrm>
        </p:spPr>
        <p:txBody>
          <a:bodyPr/>
          <a:lstStyle/>
          <a:p>
            <a:pPr marL="0" indent="0">
              <a:buNone/>
            </a:pPr>
            <a:endParaRPr lang="ro-RO" dirty="0"/>
          </a:p>
        </p:txBody>
      </p:sp>
      <p:sp>
        <p:nvSpPr>
          <p:cNvPr id="5" name="Текст 4"/>
          <p:cNvSpPr>
            <a:spLocks noGrp="1"/>
          </p:cNvSpPr>
          <p:nvPr>
            <p:ph type="body" sz="quarter" idx="1"/>
          </p:nvPr>
        </p:nvSpPr>
        <p:spPr>
          <a:xfrm>
            <a:off x="357809" y="808384"/>
            <a:ext cx="5393633" cy="620846"/>
          </a:xfrm>
        </p:spPr>
        <p:txBody>
          <a:bodyPr/>
          <a:lstStyle/>
          <a:p>
            <a:pPr algn="ctr"/>
            <a:r>
              <a:rPr lang="ro-RO" b="1" i="1" dirty="0">
                <a:solidFill>
                  <a:srgbClr val="FF0000"/>
                </a:solidFill>
                <a:latin typeface="Times New Roman" panose="02020603050405020304" pitchFamily="18" charset="0"/>
                <a:cs typeface="Times New Roman" panose="02020603050405020304" pitchFamily="18" charset="0"/>
              </a:rPr>
              <a:t>Conducția termică</a:t>
            </a:r>
          </a:p>
        </p:txBody>
      </p:sp>
      <p:sp>
        <p:nvSpPr>
          <p:cNvPr id="6" name="Текст 5"/>
          <p:cNvSpPr>
            <a:spLocks noGrp="1"/>
          </p:cNvSpPr>
          <p:nvPr>
            <p:ph type="body" sz="quarter" idx="3"/>
          </p:nvPr>
        </p:nvSpPr>
        <p:spPr>
          <a:xfrm>
            <a:off x="6096000" y="1174196"/>
            <a:ext cx="5274364" cy="535333"/>
          </a:xfrm>
        </p:spPr>
        <p:txBody>
          <a:bodyPr/>
          <a:lstStyle/>
          <a:p>
            <a:pPr algn="ctr"/>
            <a:endParaRPr lang="ro-RO" b="1" i="1" dirty="0">
              <a:solidFill>
                <a:srgbClr val="FF0000"/>
              </a:solidFill>
              <a:latin typeface="Times New Roman" panose="02020603050405020304" pitchFamily="18" charset="0"/>
              <a:cs typeface="Times New Roman" panose="02020603050405020304" pitchFamily="18" charset="0"/>
            </a:endParaRPr>
          </a:p>
          <a:p>
            <a:pPr algn="ctr"/>
            <a:r>
              <a:rPr lang="ro-RO" b="1" i="1" dirty="0">
                <a:solidFill>
                  <a:srgbClr val="FF0000"/>
                </a:solidFill>
                <a:latin typeface="Times New Roman" panose="02020603050405020304" pitchFamily="18" charset="0"/>
                <a:cs typeface="Times New Roman" panose="02020603050405020304" pitchFamily="18" charset="0"/>
              </a:rPr>
              <a:t>Relația de calcul pentru conducție</a:t>
            </a:r>
            <a:r>
              <a:rPr lang="ro-RO" dirty="0">
                <a:latin typeface="Times New Roman" panose="02020603050405020304" pitchFamily="18" charset="0"/>
                <a:cs typeface="Times New Roman" panose="02020603050405020304" pitchFamily="18" charset="0"/>
              </a:rPr>
              <a:t>:</a:t>
            </a:r>
          </a:p>
          <a:p>
            <a:endParaRPr lang="ro-R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478" y="2766391"/>
            <a:ext cx="4118642" cy="199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951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813774" cy="469072"/>
          </a:xfrm>
        </p:spPr>
        <p:txBody>
          <a:bodyPr>
            <a:normAutofit fontScale="90000"/>
          </a:bodyPr>
          <a:lstStyle/>
          <a:p>
            <a:endParaRPr lang="ro-RO" dirty="0"/>
          </a:p>
        </p:txBody>
      </p:sp>
      <p:sp>
        <p:nvSpPr>
          <p:cNvPr id="3" name="Объект 2"/>
          <p:cNvSpPr>
            <a:spLocks noGrp="1"/>
          </p:cNvSpPr>
          <p:nvPr>
            <p:ph sz="quarter" idx="2"/>
          </p:nvPr>
        </p:nvSpPr>
        <p:spPr>
          <a:xfrm>
            <a:off x="371060" y="1431235"/>
            <a:ext cx="5539409" cy="5153715"/>
          </a:xfrm>
        </p:spPr>
        <p:txBody>
          <a:bodyPr>
            <a:normAutofit/>
          </a:bodyPr>
          <a:lstStyle/>
          <a:p>
            <a:pPr marL="0" indent="0" algn="just">
              <a:buNone/>
            </a:pPr>
            <a:r>
              <a:rPr lang="ro-RO"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T.C.Cv</a:t>
            </a:r>
            <a:r>
              <a:rPr lang="en-US" sz="2400" b="1"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reprezintă schimbul de căldură dintre suprafața unui corp solid și un fluid  ce se află la temperaturi diferite. </a:t>
            </a:r>
            <a:endParaRPr lang="ro-RO" sz="2400" dirty="0">
              <a:latin typeface="Times New Roman" panose="02020603050405020304" pitchFamily="18" charset="0"/>
              <a:cs typeface="Times New Roman" panose="02020603050405020304" pitchFamily="18" charset="0"/>
            </a:endParaRPr>
          </a:p>
          <a:p>
            <a:pPr marL="0" indent="0" algn="just">
              <a:buNone/>
            </a:pPr>
            <a:r>
              <a:rPr lang="en-US" sz="2400" b="1" i="1" dirty="0" err="1">
                <a:latin typeface="Times New Roman" panose="02020603050405020304" pitchFamily="18" charset="0"/>
                <a:cs typeface="Times New Roman" panose="02020603050405020304" pitchFamily="18" charset="0"/>
              </a:rPr>
              <a:t>T.C.Cv</a:t>
            </a:r>
            <a:r>
              <a:rPr lang="en-US" sz="2400" b="1" i="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are loc când schimbul de căldură se efectuează prin intermediul unui mediu care desparte corpurile. Mediul de regulă este lichid sau gazos (aer, apă etc.) prezintă o coeziune moleculară mai mică decât în cazul corpurilor solide și facilitează transferul căldurii prin intermediul particulelor componente. </a:t>
            </a:r>
            <a:endParaRPr lang="ro-RO" sz="2400"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1"/>
          </p:nvPr>
        </p:nvSpPr>
        <p:spPr>
          <a:xfrm>
            <a:off x="609600" y="1033670"/>
            <a:ext cx="5194852" cy="344556"/>
          </a:xfrm>
        </p:spPr>
        <p:txBody>
          <a:bodyPr/>
          <a:lstStyle/>
          <a:p>
            <a:pPr algn="ctr"/>
            <a:r>
              <a:rPr lang="ro-RO" b="1" i="1" dirty="0">
                <a:solidFill>
                  <a:srgbClr val="FF0000"/>
                </a:solidFill>
                <a:latin typeface="Times New Roman" panose="02020603050405020304" pitchFamily="18" charset="0"/>
                <a:cs typeface="Times New Roman" panose="02020603050405020304" pitchFamily="18" charset="0"/>
              </a:rPr>
              <a:t>Convecția termică</a:t>
            </a:r>
          </a:p>
        </p:txBody>
      </p:sp>
      <p:sp>
        <p:nvSpPr>
          <p:cNvPr id="6" name="Текст 5"/>
          <p:cNvSpPr>
            <a:spLocks noGrp="1"/>
          </p:cNvSpPr>
          <p:nvPr>
            <p:ph type="body" sz="quarter" idx="3"/>
          </p:nvPr>
        </p:nvSpPr>
        <p:spPr>
          <a:xfrm>
            <a:off x="6095999" y="999877"/>
            <a:ext cx="5420139" cy="431358"/>
          </a:xfrm>
        </p:spPr>
        <p:txBody>
          <a:bodyPr/>
          <a:lstStyle/>
          <a:p>
            <a:pPr algn="ctr"/>
            <a:r>
              <a:rPr lang="ro-RO" b="1" i="1" dirty="0">
                <a:solidFill>
                  <a:srgbClr val="FF0000"/>
                </a:solidFill>
                <a:latin typeface="Times New Roman" panose="02020603050405020304" pitchFamily="18" charset="0"/>
                <a:cs typeface="Times New Roman" panose="02020603050405020304" pitchFamily="18" charset="0"/>
              </a:rPr>
              <a:t>Relația de calcul pentru convecție</a:t>
            </a:r>
          </a:p>
        </p:txBody>
      </p:sp>
      <p:pic>
        <p:nvPicPr>
          <p:cNvPr id="409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16061" y="2915480"/>
            <a:ext cx="4825573" cy="114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7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226099" cy="476672"/>
          </a:xfrm>
        </p:spPr>
        <p:txBody>
          <a:bodyPr/>
          <a:lstStyle/>
          <a:p>
            <a:endParaRPr lang="ro-RO"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9509" y="1379095"/>
            <a:ext cx="10448144" cy="514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680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73050"/>
            <a:ext cx="10919792" cy="548585"/>
          </a:xfrm>
        </p:spPr>
        <p:txBody>
          <a:bodyPr>
            <a:normAutofit fontScale="90000"/>
          </a:bodyPr>
          <a:lstStyle/>
          <a:p>
            <a:endParaRPr lang="ro-RO" dirty="0"/>
          </a:p>
        </p:txBody>
      </p:sp>
      <p:sp>
        <p:nvSpPr>
          <p:cNvPr id="3" name="Объект 2"/>
          <p:cNvSpPr>
            <a:spLocks noGrp="1"/>
          </p:cNvSpPr>
          <p:nvPr>
            <p:ph sz="quarter" idx="2"/>
          </p:nvPr>
        </p:nvSpPr>
        <p:spPr>
          <a:xfrm>
            <a:off x="609599" y="1643269"/>
            <a:ext cx="5287618" cy="5018787"/>
          </a:xfrm>
        </p:spPr>
        <p:txBody>
          <a:bodyPr>
            <a:normAutofit/>
          </a:bodyPr>
          <a:lstStyle/>
          <a:p>
            <a:pPr marL="0" indent="0" algn="just">
              <a:buNone/>
            </a:pPr>
            <a:r>
              <a:rPr lang="ro-RO"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Transferul căldurii prin </a:t>
            </a:r>
            <a:r>
              <a:rPr lang="fr-FR" sz="2400" i="1" dirty="0" err="1">
                <a:latin typeface="Times New Roman" panose="02020603050405020304" pitchFamily="18" charset="0"/>
                <a:cs typeface="Times New Roman" panose="02020603050405020304" pitchFamily="18" charset="0"/>
              </a:rPr>
              <a:t>radiaţie</a:t>
            </a:r>
            <a:r>
              <a:rPr lang="fr-FR" sz="2400" dirty="0">
                <a:latin typeface="Times New Roman" panose="02020603050405020304" pitchFamily="18" charset="0"/>
                <a:cs typeface="Times New Roman" panose="02020603050405020304" pitchFamily="18" charset="0"/>
              </a:rPr>
              <a:t> se realizează după legi similare cu cele ale propagării radiaţiilor electromagnetice. Energia radiantă ajungând pe un corp, o parte se absoarbe în corp, transformându-se în energie termică, altă parte este reflectată de suprafaţa corpului, iar o parte este transmisă prin corp.</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Rolul</a:t>
            </a:r>
            <a:r>
              <a:rPr lang="fr-FR" sz="2400" dirty="0">
                <a:latin typeface="Times New Roman" panose="02020603050405020304" pitchFamily="18" charset="0"/>
                <a:cs typeface="Times New Roman" panose="02020603050405020304" pitchFamily="18" charset="0"/>
              </a:rPr>
              <a:t> radiaţiei este redus în iniţierea incendiului, dar mult mai important este în evoluţia sa internă (prin radiaţia flăcărilor, sau alte aspecte).</a:t>
            </a:r>
            <a:endParaRPr lang="ro-RO" sz="2400" dirty="0">
              <a:latin typeface="Times New Roman" panose="02020603050405020304" pitchFamily="18" charset="0"/>
              <a:cs typeface="Times New Roman" panose="02020603050405020304" pitchFamily="18" charset="0"/>
            </a:endParaRPr>
          </a:p>
          <a:p>
            <a:endParaRPr lang="ro-RO" sz="2400" dirty="0"/>
          </a:p>
        </p:txBody>
      </p:sp>
      <p:sp>
        <p:nvSpPr>
          <p:cNvPr id="5" name="Текст 4"/>
          <p:cNvSpPr>
            <a:spLocks noGrp="1"/>
          </p:cNvSpPr>
          <p:nvPr>
            <p:ph type="body" sz="quarter" idx="1"/>
          </p:nvPr>
        </p:nvSpPr>
        <p:spPr>
          <a:xfrm>
            <a:off x="609600" y="1033670"/>
            <a:ext cx="5168348" cy="450573"/>
          </a:xfrm>
        </p:spPr>
        <p:txBody>
          <a:bodyPr/>
          <a:lstStyle/>
          <a:p>
            <a:pPr algn="ctr"/>
            <a:r>
              <a:rPr lang="fr-FR" sz="2400" b="1" i="1" dirty="0" err="1">
                <a:solidFill>
                  <a:srgbClr val="FF0000"/>
                </a:solidFill>
                <a:latin typeface="Times New Roman" panose="02020603050405020304" pitchFamily="18" charset="0"/>
                <a:cs typeface="Times New Roman" panose="02020603050405020304" pitchFamily="18" charset="0"/>
              </a:rPr>
              <a:t>Transferul</a:t>
            </a:r>
            <a:r>
              <a:rPr lang="fr-FR" sz="2400" b="1" i="1" dirty="0">
                <a:solidFill>
                  <a:srgbClr val="FF0000"/>
                </a:solidFill>
                <a:latin typeface="Times New Roman" panose="02020603050405020304" pitchFamily="18" charset="0"/>
                <a:cs typeface="Times New Roman" panose="02020603050405020304" pitchFamily="18" charset="0"/>
              </a:rPr>
              <a:t> </a:t>
            </a:r>
            <a:r>
              <a:rPr lang="fr-FR" sz="2400" b="1" i="1" dirty="0" err="1">
                <a:solidFill>
                  <a:srgbClr val="FF0000"/>
                </a:solidFill>
                <a:latin typeface="Times New Roman" panose="02020603050405020304" pitchFamily="18" charset="0"/>
                <a:cs typeface="Times New Roman" panose="02020603050405020304" pitchFamily="18" charset="0"/>
              </a:rPr>
              <a:t>căldurii</a:t>
            </a:r>
            <a:r>
              <a:rPr lang="fr-FR" sz="2400" b="1" i="1" dirty="0">
                <a:solidFill>
                  <a:srgbClr val="FF0000"/>
                </a:solidFill>
                <a:latin typeface="Times New Roman" panose="02020603050405020304" pitchFamily="18" charset="0"/>
                <a:cs typeface="Times New Roman" panose="02020603050405020304" pitchFamily="18" charset="0"/>
              </a:rPr>
              <a:t> </a:t>
            </a:r>
            <a:r>
              <a:rPr lang="fr-FR" sz="2400" b="1" i="1" dirty="0" err="1">
                <a:solidFill>
                  <a:srgbClr val="FF0000"/>
                </a:solidFill>
                <a:latin typeface="Times New Roman" panose="02020603050405020304" pitchFamily="18" charset="0"/>
                <a:cs typeface="Times New Roman" panose="02020603050405020304" pitchFamily="18" charset="0"/>
              </a:rPr>
              <a:t>prin</a:t>
            </a:r>
            <a:r>
              <a:rPr lang="fr-FR" sz="2400" b="1" i="1" dirty="0">
                <a:solidFill>
                  <a:srgbClr val="FF0000"/>
                </a:solidFill>
                <a:latin typeface="Times New Roman" panose="02020603050405020304" pitchFamily="18" charset="0"/>
                <a:cs typeface="Times New Roman" panose="02020603050405020304" pitchFamily="18" charset="0"/>
              </a:rPr>
              <a:t> </a:t>
            </a:r>
            <a:r>
              <a:rPr lang="fr-FR" sz="2400" b="1" i="1" dirty="0" err="1">
                <a:solidFill>
                  <a:srgbClr val="FF0000"/>
                </a:solidFill>
                <a:latin typeface="Times New Roman" panose="02020603050405020304" pitchFamily="18" charset="0"/>
                <a:cs typeface="Times New Roman" panose="02020603050405020304" pitchFamily="18" charset="0"/>
              </a:rPr>
              <a:t>radiaţie</a:t>
            </a:r>
            <a:endParaRPr lang="ro-RO" b="1" i="1" dirty="0">
              <a:solidFill>
                <a:srgbClr val="FF0000"/>
              </a:solidFill>
            </a:endParaRPr>
          </a:p>
        </p:txBody>
      </p:sp>
      <p:sp>
        <p:nvSpPr>
          <p:cNvPr id="6" name="Текст 5"/>
          <p:cNvSpPr>
            <a:spLocks noGrp="1"/>
          </p:cNvSpPr>
          <p:nvPr>
            <p:ph type="body" sz="quarter" idx="3"/>
          </p:nvPr>
        </p:nvSpPr>
        <p:spPr>
          <a:xfrm>
            <a:off x="6414052" y="1033671"/>
            <a:ext cx="4982818" cy="636104"/>
          </a:xfrm>
        </p:spPr>
        <p:txBody>
          <a:bodyPr/>
          <a:lstStyle/>
          <a:p>
            <a:pPr algn="ctr"/>
            <a:r>
              <a:rPr lang="ro-RO" b="1" i="1" dirty="0">
                <a:solidFill>
                  <a:srgbClr val="FF0000"/>
                </a:solidFill>
                <a:latin typeface="Times New Roman" panose="02020603050405020304" pitchFamily="18" charset="0"/>
                <a:cs typeface="Times New Roman" panose="02020603050405020304" pitchFamily="18" charset="0"/>
              </a:rPr>
              <a:t>Relația de calcul pentru radiație</a:t>
            </a:r>
          </a:p>
          <a:p>
            <a:endParaRPr lang="ro-RO" dirty="0"/>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705600" y="2663687"/>
            <a:ext cx="5227704" cy="188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707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59548" cy="520492"/>
          </a:xfrm>
        </p:spPr>
        <p:txBody>
          <a:bodyPr>
            <a:noAutofit/>
          </a:bodyPr>
          <a:lstStyle/>
          <a:p>
            <a:pPr algn="ctr"/>
            <a:r>
              <a:rPr lang="ro-RO" sz="3600" b="1" dirty="0">
                <a:latin typeface="Times New Roman" panose="02020603050405020304" pitchFamily="18" charset="0"/>
                <a:cs typeface="Times New Roman" panose="02020603050405020304" pitchFamily="18" charset="0"/>
              </a:rPr>
              <a:t>8. Timpii utilizaţi în domeniul securităţii la incendii</a:t>
            </a: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609600" y="927652"/>
            <a:ext cx="11118574" cy="5655710"/>
          </a:xfrm>
        </p:spPr>
        <p:txBody>
          <a:bodyPr>
            <a:normAutofit fontScale="92500" lnSpcReduction="10000"/>
          </a:bodyPr>
          <a:lstStyle/>
          <a:p>
            <a:pPr marL="0" indent="0" algn="just">
              <a:buNone/>
            </a:pPr>
            <a:r>
              <a:rPr lang="ro-RO" b="1" dirty="0"/>
              <a:t>	</a:t>
            </a:r>
            <a:r>
              <a:rPr lang="ro-RO" sz="2800" b="1" dirty="0">
                <a:latin typeface="Times New Roman" pitchFamily="18" charset="0"/>
                <a:cs typeface="Times New Roman" pitchFamily="18" charset="0"/>
              </a:rPr>
              <a:t>1)</a:t>
            </a:r>
            <a:r>
              <a:rPr lang="ro-RO" sz="2800" dirty="0">
                <a:latin typeface="Times New Roman" pitchFamily="18" charset="0"/>
                <a:cs typeface="Times New Roman" pitchFamily="18" charset="0"/>
              </a:rPr>
              <a:t> </a:t>
            </a:r>
            <a:r>
              <a:rPr lang="ro-RO" sz="2800" b="1" dirty="0">
                <a:latin typeface="Times New Roman" pitchFamily="18" charset="0"/>
                <a:cs typeface="Times New Roman" pitchFamily="18" charset="0"/>
              </a:rPr>
              <a:t>timpi pentru aprecierea criteriilor de performanţă</a:t>
            </a:r>
            <a:r>
              <a:rPr lang="ro-RO" sz="2800" dirty="0">
                <a:latin typeface="Times New Roman" pitchFamily="18" charset="0"/>
                <a:cs typeface="Times New Roman" pitchFamily="18" charset="0"/>
              </a:rPr>
              <a:t> (de RF, de etanşeitate la fum şi flăcări, de stabilitate la foc, de funcţionare normală a instalaţiilor şi sistemelor de prevenire şi stingere);</a:t>
            </a:r>
          </a:p>
          <a:p>
            <a:pPr marL="0" indent="0">
              <a:buNone/>
            </a:pPr>
            <a:r>
              <a:rPr lang="ro-RO" sz="2800" b="1" dirty="0">
                <a:latin typeface="Times New Roman" pitchFamily="18" charset="0"/>
                <a:cs typeface="Times New Roman" pitchFamily="18" charset="0"/>
              </a:rPr>
              <a:t>	2) timpi de siguranţă la foc:</a:t>
            </a:r>
          </a:p>
          <a:p>
            <a:pPr marL="0" indent="0" algn="just">
              <a:buNone/>
            </a:pPr>
            <a:r>
              <a:rPr lang="ro-RO" sz="2800" b="1" i="1" dirty="0">
                <a:latin typeface="Times New Roman" pitchFamily="18" charset="0"/>
                <a:cs typeface="Times New Roman" pitchFamily="18" charset="0"/>
              </a:rPr>
              <a:t>a) timpul de aprindere</a:t>
            </a:r>
            <a:r>
              <a:rPr lang="ro-RO" sz="2800" b="1" dirty="0">
                <a:latin typeface="Times New Roman" pitchFamily="18" charset="0"/>
                <a:cs typeface="Times New Roman" pitchFamily="18" charset="0"/>
              </a:rPr>
              <a:t> -</a:t>
            </a:r>
            <a:r>
              <a:rPr lang="ro-RO" sz="2800" dirty="0">
                <a:latin typeface="Times New Roman" pitchFamily="18" charset="0"/>
                <a:cs typeface="Times New Roman" pitchFamily="18" charset="0"/>
              </a:rPr>
              <a:t> durata în care un material trece de la starea normală la starea de combustie, producând izbucnirea incendiului. De: de clasa de combustibilitate a materialelor şi de condiţiile care pot determina izbucnirea incendiului.</a:t>
            </a:r>
          </a:p>
          <a:p>
            <a:pPr marL="0" indent="0" algn="just">
              <a:buNone/>
            </a:pPr>
            <a:r>
              <a:rPr lang="ro-RO" sz="2800" b="1" i="1" dirty="0">
                <a:latin typeface="Times New Roman" pitchFamily="18" charset="0"/>
                <a:cs typeface="Times New Roman" pitchFamily="18" charset="0"/>
              </a:rPr>
              <a:t>b)</a:t>
            </a:r>
            <a:r>
              <a:rPr lang="ro-RO" sz="2800" dirty="0">
                <a:latin typeface="Times New Roman" pitchFamily="18" charset="0"/>
                <a:cs typeface="Times New Roman" pitchFamily="18" charset="0"/>
              </a:rPr>
              <a:t> </a:t>
            </a:r>
            <a:r>
              <a:rPr lang="ro-RO" sz="2800" b="1" i="1" dirty="0">
                <a:latin typeface="Times New Roman" pitchFamily="18" charset="0"/>
                <a:cs typeface="Times New Roman" pitchFamily="18" charset="0"/>
              </a:rPr>
              <a:t>timpul de evacuare</a:t>
            </a:r>
            <a:r>
              <a:rPr lang="ro-RO" sz="2800" dirty="0">
                <a:latin typeface="Times New Roman" pitchFamily="18" charset="0"/>
                <a:cs typeface="Times New Roman" pitchFamily="18" charset="0"/>
              </a:rPr>
              <a:t> - intervalul de timp de la înştiinţarea despre incendiu până la părăsirea construcţiei sau / şi până la adăpostirea lor în spaţiile de refugiu prevăzute.</a:t>
            </a:r>
          </a:p>
          <a:p>
            <a:pPr marL="0" indent="0" algn="just">
              <a:buNone/>
            </a:pPr>
            <a:r>
              <a:rPr lang="ro-RO" sz="2800" dirty="0">
                <a:latin typeface="Times New Roman" pitchFamily="18" charset="0"/>
                <a:cs typeface="Times New Roman" pitchFamily="18" charset="0"/>
              </a:rPr>
              <a:t>	Acesta se determină în funcţie de lungimea căilor de evacuare şi de viteza de deplasare a oamenilor.</a:t>
            </a:r>
          </a:p>
          <a:p>
            <a:endParaRPr lang="ro-RO" dirty="0"/>
          </a:p>
        </p:txBody>
      </p:sp>
    </p:spTree>
    <p:extLst>
      <p:ext uri="{BB962C8B-B14F-4D97-AF65-F5344CB8AC3E}">
        <p14:creationId xmlns:p14="http://schemas.microsoft.com/office/powerpoint/2010/main" val="2306184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31304"/>
            <a:ext cx="11092070" cy="357809"/>
          </a:xfrm>
        </p:spPr>
        <p:txBody>
          <a:bodyPr>
            <a:normAutofit fontScale="90000"/>
          </a:bodyPr>
          <a:lstStyle/>
          <a:p>
            <a:endParaRPr lang="ro-RO"/>
          </a:p>
        </p:txBody>
      </p:sp>
      <p:sp>
        <p:nvSpPr>
          <p:cNvPr id="3" name="Объект 2"/>
          <p:cNvSpPr>
            <a:spLocks noGrp="1"/>
          </p:cNvSpPr>
          <p:nvPr>
            <p:ph sz="quarter" idx="1"/>
          </p:nvPr>
        </p:nvSpPr>
        <p:spPr>
          <a:xfrm>
            <a:off x="397565" y="861391"/>
            <a:ext cx="11502887" cy="5665305"/>
          </a:xfrm>
        </p:spPr>
        <p:txBody>
          <a:bodyPr>
            <a:normAutofit/>
          </a:bodyPr>
          <a:lstStyle/>
          <a:p>
            <a:pPr marL="0" indent="0" algn="just">
              <a:buNone/>
            </a:pPr>
            <a:r>
              <a:rPr lang="ro-RO" sz="2800" b="1" i="1" dirty="0">
                <a:latin typeface="Times New Roman" pitchFamily="18" charset="0"/>
                <a:cs typeface="Times New Roman" pitchFamily="18" charset="0"/>
              </a:rPr>
              <a:t>c)</a:t>
            </a:r>
            <a:r>
              <a:rPr lang="ro-RO" sz="2800" dirty="0">
                <a:latin typeface="Times New Roman" pitchFamily="18" charset="0"/>
                <a:cs typeface="Times New Roman" pitchFamily="18" charset="0"/>
              </a:rPr>
              <a:t> </a:t>
            </a:r>
            <a:r>
              <a:rPr lang="ro-RO" sz="2800" b="1" i="1" dirty="0">
                <a:latin typeface="Times New Roman" pitchFamily="18" charset="0"/>
                <a:cs typeface="Times New Roman" pitchFamily="18" charset="0"/>
              </a:rPr>
              <a:t>timpul de supravieţuire</a:t>
            </a:r>
            <a:r>
              <a:rPr lang="ro-RO" sz="2800" dirty="0">
                <a:latin typeface="Times New Roman" panose="02020603050405020304" pitchFamily="18" charset="0"/>
                <a:cs typeface="Times New Roman" panose="02020603050405020304" pitchFamily="18" charset="0"/>
              </a:rPr>
              <a:t> - perioada în care persoanele aflate într-o încăpere pot supravieţui, după producerea incendiului. Depinde de: izolarea termică, etanşeitatea la fum a încăperii etc.</a:t>
            </a:r>
          </a:p>
          <a:p>
            <a:pPr marL="0" indent="0" algn="just">
              <a:buNone/>
            </a:pPr>
            <a:r>
              <a:rPr lang="ro-RO" sz="2800" b="1" i="1" dirty="0">
                <a:latin typeface="Times New Roman" panose="02020603050405020304" pitchFamily="18" charset="0"/>
                <a:cs typeface="Times New Roman" panose="02020603050405020304" pitchFamily="18" charset="0"/>
              </a:rPr>
              <a:t>d)</a:t>
            </a:r>
            <a:r>
              <a:rPr lang="ro-RO" sz="2800" dirty="0">
                <a:latin typeface="Times New Roman" panose="02020603050405020304" pitchFamily="18" charset="0"/>
                <a:cs typeface="Times New Roman" panose="02020603050405020304" pitchFamily="18" charset="0"/>
              </a:rPr>
              <a:t> </a:t>
            </a:r>
            <a:r>
              <a:rPr lang="ro-RO" sz="2800" b="1" i="1" dirty="0">
                <a:latin typeface="Times New Roman" panose="02020603050405020304" pitchFamily="18" charset="0"/>
                <a:cs typeface="Times New Roman" panose="02020603050405020304" pitchFamily="18" charset="0"/>
              </a:rPr>
              <a:t>timpul de siguranţă la foc a căilor de evacuare</a:t>
            </a:r>
            <a:r>
              <a:rPr lang="ro-RO" sz="2800" dirty="0">
                <a:latin typeface="Times New Roman" panose="02020603050405020304" pitchFamily="18" charset="0"/>
                <a:cs typeface="Times New Roman" panose="02020603050405020304" pitchFamily="18" charset="0"/>
              </a:rPr>
              <a:t> - perioada minimă de supravieţuire a persoanelor pe timpul folosirii căilor de evacuare.</a:t>
            </a:r>
          </a:p>
          <a:p>
            <a:pPr marL="0" indent="0" algn="just">
              <a:buNone/>
            </a:pPr>
            <a:r>
              <a:rPr lang="ro-RO" sz="2800" b="1" i="1" dirty="0">
                <a:latin typeface="Times New Roman" panose="02020603050405020304" pitchFamily="18" charset="0"/>
                <a:cs typeface="Times New Roman" panose="02020603050405020304" pitchFamily="18" charset="0"/>
              </a:rPr>
              <a:t>e)</a:t>
            </a:r>
            <a:r>
              <a:rPr lang="ro-RO" sz="2800" dirty="0">
                <a:latin typeface="Times New Roman" panose="02020603050405020304" pitchFamily="18" charset="0"/>
                <a:cs typeface="Times New Roman" panose="02020603050405020304" pitchFamily="18" charset="0"/>
              </a:rPr>
              <a:t> </a:t>
            </a:r>
            <a:r>
              <a:rPr lang="ro-RO" sz="2800" b="1" i="1" dirty="0">
                <a:latin typeface="Times New Roman" panose="02020603050405020304" pitchFamily="18" charset="0"/>
                <a:cs typeface="Times New Roman" panose="02020603050405020304" pitchFamily="18" charset="0"/>
              </a:rPr>
              <a:t>timpul de siguranţă a refugiilor</a:t>
            </a:r>
            <a:r>
              <a:rPr lang="ro-RO" sz="2800" dirty="0">
                <a:latin typeface="Times New Roman" panose="02020603050405020304" pitchFamily="18" charset="0"/>
                <a:cs typeface="Times New Roman" panose="02020603050405020304" pitchFamily="18" charset="0"/>
              </a:rPr>
              <a:t> - perioada minimă de supravieţuire a persoanelor pe durata staţionării în refugii, indiferent de evoluţia incendiilor în exteriorul spaţiilor respective.</a:t>
            </a:r>
          </a:p>
          <a:p>
            <a:pPr marL="0" indent="0" algn="just">
              <a:buNone/>
            </a:pPr>
            <a:r>
              <a:rPr lang="ro-RO" sz="2800" b="1" i="1" dirty="0">
                <a:latin typeface="Times New Roman" panose="02020603050405020304" pitchFamily="18" charset="0"/>
                <a:cs typeface="Times New Roman" panose="02020603050405020304" pitchFamily="18" charset="0"/>
              </a:rPr>
              <a:t>g)</a:t>
            </a:r>
            <a:r>
              <a:rPr lang="ro-RO" sz="2800" dirty="0">
                <a:latin typeface="Times New Roman" panose="02020603050405020304" pitchFamily="18" charset="0"/>
                <a:cs typeface="Times New Roman" panose="02020603050405020304" pitchFamily="18" charset="0"/>
              </a:rPr>
              <a:t> </a:t>
            </a:r>
            <a:r>
              <a:rPr lang="ro-RO" sz="2800" b="1" i="1" dirty="0">
                <a:latin typeface="Times New Roman" panose="02020603050405020304" pitchFamily="18" charset="0"/>
                <a:cs typeface="Times New Roman" panose="02020603050405020304" pitchFamily="18" charset="0"/>
              </a:rPr>
              <a:t>timpul de dezvoltare liberă a incendiului</a:t>
            </a:r>
            <a:r>
              <a:rPr lang="ro-RO" sz="2800" dirty="0">
                <a:latin typeface="Times New Roman" panose="02020603050405020304" pitchFamily="18" charset="0"/>
                <a:cs typeface="Times New Roman" panose="02020603050405020304" pitchFamily="18" charset="0"/>
              </a:rPr>
              <a:t> - timpul de la izbucnirea incendiului până în momentul intrării în acţiune a forţelor şi mijloacelor de stingere.</a:t>
            </a:r>
          </a:p>
          <a:p>
            <a:pPr marL="0" indent="0">
              <a:buNone/>
            </a:pPr>
            <a:endParaRPr lang="ro-RO" sz="2800" dirty="0">
              <a:latin typeface="Times New Roman" panose="02020603050405020304" pitchFamily="18" charset="0"/>
              <a:cs typeface="Times New Roman" panose="02020603050405020304" pitchFamily="18" charset="0"/>
            </a:endParaRPr>
          </a:p>
          <a:p>
            <a:endParaRPr lang="ro-R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007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06017"/>
            <a:ext cx="11078817" cy="318054"/>
          </a:xfrm>
        </p:spPr>
        <p:txBody>
          <a:bodyPr>
            <a:normAutofit fontScale="90000"/>
          </a:bodyPr>
          <a:lstStyle/>
          <a:p>
            <a:endParaRPr lang="ro-RO" dirty="0"/>
          </a:p>
        </p:txBody>
      </p:sp>
      <p:sp>
        <p:nvSpPr>
          <p:cNvPr id="3" name="Объект 2"/>
          <p:cNvSpPr>
            <a:spLocks noGrp="1"/>
          </p:cNvSpPr>
          <p:nvPr>
            <p:ph sz="quarter" idx="1"/>
          </p:nvPr>
        </p:nvSpPr>
        <p:spPr>
          <a:xfrm>
            <a:off x="371061" y="583096"/>
            <a:ext cx="11436626" cy="5890856"/>
          </a:xfrm>
        </p:spPr>
        <p:txBody>
          <a:bodyPr>
            <a:normAutofit fontScale="92500"/>
          </a:bodyPr>
          <a:lstStyle/>
          <a:p>
            <a:pPr marL="0" indent="0" algn="just">
              <a:buNone/>
            </a:pPr>
            <a:r>
              <a:rPr lang="ro-RO" sz="2800" b="1" i="1" dirty="0">
                <a:latin typeface="Times New Roman" panose="02020603050405020304" pitchFamily="18" charset="0"/>
                <a:cs typeface="Times New Roman" panose="02020603050405020304" pitchFamily="18" charset="0"/>
              </a:rPr>
              <a:t>i</a:t>
            </a:r>
            <a:r>
              <a:rPr lang="ro-RO" sz="2800" dirty="0">
                <a:latin typeface="Times New Roman" panose="02020603050405020304" pitchFamily="18" charset="0"/>
                <a:cs typeface="Times New Roman" panose="02020603050405020304" pitchFamily="18" charset="0"/>
              </a:rPr>
              <a:t>) </a:t>
            </a:r>
            <a:r>
              <a:rPr lang="ro-RO" sz="2800" b="1" i="1" dirty="0">
                <a:latin typeface="Times New Roman" panose="02020603050405020304" pitchFamily="18" charset="0"/>
                <a:cs typeface="Times New Roman" panose="02020603050405020304" pitchFamily="18" charset="0"/>
              </a:rPr>
              <a:t>timpul de propagare a incendiului la construcţii învecinate</a:t>
            </a:r>
            <a:r>
              <a:rPr lang="ro-RO" sz="2800" dirty="0">
                <a:latin typeface="Times New Roman" panose="02020603050405020304" pitchFamily="18" charset="0"/>
                <a:cs typeface="Times New Roman" panose="02020603050405020304" pitchFamily="18" charset="0"/>
              </a:rPr>
              <a:t> - timpul de la declanşarea unui incendiu într-o construcţie până la momentul incendierii unor construcţii vecine (depinde de RF a faţadelor şi a acoperişurilor, condiţiile atmosferice şi distanţele de siguranţă).</a:t>
            </a:r>
          </a:p>
          <a:p>
            <a:pPr marL="0" indent="0" algn="just">
              <a:buNone/>
            </a:pPr>
            <a:r>
              <a:rPr lang="ro-RO" sz="2800" b="1" dirty="0">
                <a:latin typeface="Times New Roman" panose="02020603050405020304" pitchFamily="18" charset="0"/>
                <a:cs typeface="Times New Roman" panose="02020603050405020304" pitchFamily="18" charset="0"/>
              </a:rPr>
              <a:t>	3) timpi operativi de intervenţie:</a:t>
            </a:r>
          </a:p>
          <a:p>
            <a:pPr marL="0" indent="0" algn="just">
              <a:buNone/>
            </a:pPr>
            <a:r>
              <a:rPr lang="ro-RO" sz="2800" b="1" i="1" dirty="0">
                <a:latin typeface="Times New Roman" panose="02020603050405020304" pitchFamily="18" charset="0"/>
                <a:cs typeface="Times New Roman" panose="02020603050405020304" pitchFamily="18" charset="0"/>
              </a:rPr>
              <a:t>a) timpul de alarmare</a:t>
            </a:r>
            <a:r>
              <a:rPr lang="ro-RO" sz="2800" dirty="0">
                <a:latin typeface="Times New Roman" panose="02020603050405020304" pitchFamily="18" charset="0"/>
                <a:cs typeface="Times New Roman" panose="02020603050405020304" pitchFamily="18" charset="0"/>
              </a:rPr>
              <a:t> - timpul de la izbucnirea incendiului până la semnalizarea acestuia printr-un sistem automat de detectare – alarmare sau de către o persoană. Depinde de nivelul de perfomanţă a SACAI.</a:t>
            </a:r>
          </a:p>
          <a:p>
            <a:pPr marL="0" indent="0" algn="just">
              <a:buNone/>
            </a:pPr>
            <a:r>
              <a:rPr lang="ro-RO" sz="2800" b="1" i="1" dirty="0">
                <a:latin typeface="Times New Roman" panose="02020603050405020304" pitchFamily="18" charset="0"/>
                <a:cs typeface="Times New Roman" panose="02020603050405020304" pitchFamily="18" charset="0"/>
              </a:rPr>
              <a:t>b) timpul de alertare</a:t>
            </a:r>
            <a:r>
              <a:rPr lang="ro-RO" sz="2800" dirty="0">
                <a:latin typeface="Times New Roman" panose="02020603050405020304" pitchFamily="18" charset="0"/>
                <a:cs typeface="Times New Roman" panose="02020603050405020304" pitchFamily="18" charset="0"/>
              </a:rPr>
              <a:t> -timpul cuprins între momentul alarmării în caz de incendiu şi cel al constituirii formaţiei de marş, în vederea deplasării la locul evenimentului.</a:t>
            </a:r>
          </a:p>
          <a:p>
            <a:pPr marL="0" indent="0" algn="just">
              <a:buNone/>
            </a:pPr>
            <a:r>
              <a:rPr lang="ro-RO" sz="2800" b="1" i="1" dirty="0">
                <a:latin typeface="Times New Roman" panose="02020603050405020304" pitchFamily="18" charset="0"/>
                <a:cs typeface="Times New Roman" panose="02020603050405020304" pitchFamily="18" charset="0"/>
              </a:rPr>
              <a:t>c) timpul de deplasare</a:t>
            </a:r>
            <a:r>
              <a:rPr lang="ro-RO" sz="2800" dirty="0">
                <a:latin typeface="Times New Roman" panose="02020603050405020304" pitchFamily="18" charset="0"/>
                <a:cs typeface="Times New Roman" panose="02020603050405020304" pitchFamily="18" charset="0"/>
              </a:rPr>
              <a:t> - timpul cuprins între momentul alertării forţelor destinate intervenţiei şi sosirea acestora la locul incendiului sau returnarea la sediu.</a:t>
            </a:r>
          </a:p>
          <a:p>
            <a:pPr marL="0" indent="0">
              <a:buNone/>
            </a:pPr>
            <a:endParaRPr lang="ro-RO" dirty="0">
              <a:latin typeface="Times New Roman" panose="02020603050405020304" pitchFamily="18" charset="0"/>
              <a:cs typeface="Times New Roman" panose="02020603050405020304" pitchFamily="18" charset="0"/>
            </a:endParaRPr>
          </a:p>
          <a:p>
            <a:pPr marL="0" indent="0">
              <a:buNone/>
            </a:pPr>
            <a:endParaRPr lang="ro-RO" dirty="0">
              <a:latin typeface="Times New Roman" panose="02020603050405020304" pitchFamily="18" charset="0"/>
              <a:cs typeface="Times New Roman" panose="02020603050405020304" pitchFamily="18" charset="0"/>
            </a:endParaRPr>
          </a:p>
          <a:p>
            <a:pPr marL="0" indent="0">
              <a:buNone/>
            </a:pPr>
            <a:endParaRPr lang="ro-RO" dirty="0"/>
          </a:p>
          <a:p>
            <a:endParaRPr lang="ro-RO" dirty="0"/>
          </a:p>
        </p:txBody>
      </p:sp>
    </p:spTree>
    <p:extLst>
      <p:ext uri="{BB962C8B-B14F-4D97-AF65-F5344CB8AC3E}">
        <p14:creationId xmlns:p14="http://schemas.microsoft.com/office/powerpoint/2010/main" val="2523580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96119" cy="896397"/>
          </a:xfrm>
        </p:spPr>
        <p:txBody>
          <a:bodyPr/>
          <a:lstStyle/>
          <a:p>
            <a:pPr algn="ctr"/>
            <a:r>
              <a:rPr lang="ro-RO" sz="3600" b="1" dirty="0">
                <a:latin typeface="Times New Roman" panose="02020603050405020304" pitchFamily="18" charset="0"/>
                <a:cs typeface="Times New Roman" panose="02020603050405020304" pitchFamily="18" charset="0"/>
              </a:rPr>
              <a:t>9. Sisteme de detecție si alarmare</a:t>
            </a:r>
          </a:p>
        </p:txBody>
      </p:sp>
      <p:sp>
        <p:nvSpPr>
          <p:cNvPr id="3" name="Объект 2"/>
          <p:cNvSpPr>
            <a:spLocks noGrp="1"/>
          </p:cNvSpPr>
          <p:nvPr>
            <p:ph idx="1"/>
          </p:nvPr>
        </p:nvSpPr>
        <p:spPr>
          <a:xfrm>
            <a:off x="644577" y="1221761"/>
            <a:ext cx="11077731" cy="5358921"/>
          </a:xfrm>
        </p:spPr>
        <p:txBody>
          <a:bodyPr>
            <a:noAutofit/>
          </a:bodyPr>
          <a:lstStyle/>
          <a:p>
            <a:pPr marL="0" indent="0" algn="just">
              <a:buNone/>
            </a:pPr>
            <a:r>
              <a:rPr lang="ro-RO" sz="2400" dirty="0">
                <a:latin typeface="Times New Roman" panose="02020603050405020304" pitchFamily="18" charset="0"/>
                <a:cs typeface="Times New Roman" panose="02020603050405020304" pitchFamily="18" charset="0"/>
              </a:rPr>
              <a:t>	Funcția – a identifica  locul incendiului dupa parametrii si alarma despre pericol. </a:t>
            </a:r>
          </a:p>
          <a:p>
            <a:pPr marL="0" indent="0" algn="just">
              <a:buNone/>
            </a:pPr>
            <a:r>
              <a:rPr lang="ro-RO" sz="2400" dirty="0">
                <a:latin typeface="Times New Roman" panose="02020603050405020304" pitchFamily="18" charset="0"/>
                <a:cs typeface="Times New Roman" panose="02020603050405020304" pitchFamily="18" charset="0"/>
              </a:rPr>
              <a:t>Elementele:</a:t>
            </a:r>
          </a:p>
          <a:p>
            <a:pPr algn="just"/>
            <a:r>
              <a:rPr lang="ro-RO" sz="2400" dirty="0">
                <a:latin typeface="Times New Roman" panose="02020603050405020304" pitchFamily="18" charset="0"/>
                <a:cs typeface="Times New Roman" panose="02020603050405020304" pitchFamily="18" charset="0"/>
              </a:rPr>
              <a:t>Detectoarele de incendiu, soneriile, centrala de semnalizare, circuitele de legatura, sursa de alimentare de baza si auxiliara.</a:t>
            </a:r>
          </a:p>
          <a:p>
            <a:pPr marL="0" indent="0" algn="just">
              <a:buNone/>
            </a:pPr>
            <a:r>
              <a:rPr lang="ro-RO" sz="2400" dirty="0">
                <a:latin typeface="Times New Roman" panose="02020603050405020304" pitchFamily="18" charset="0"/>
                <a:cs typeface="Times New Roman" panose="02020603050405020304" pitchFamily="18" charset="0"/>
              </a:rPr>
              <a:t>	Tipuri detectoare: </a:t>
            </a:r>
            <a:r>
              <a:rPr lang="ro-RO" sz="2400" i="1" dirty="0">
                <a:solidFill>
                  <a:srgbClr val="FF0000"/>
                </a:solidFill>
                <a:latin typeface="Times New Roman" panose="02020603050405020304" pitchFamily="18" charset="0"/>
                <a:cs typeface="Times New Roman" panose="02020603050405020304" pitchFamily="18" charset="0"/>
              </a:rPr>
              <a:t>Detectoare de fum, de caldura, de flacara, combinate.</a:t>
            </a:r>
          </a:p>
          <a:p>
            <a:pPr algn="just"/>
            <a:r>
              <a:rPr lang="ro-RO" sz="2400" b="1" i="1" dirty="0">
                <a:solidFill>
                  <a:srgbClr val="FF0000"/>
                </a:solidFill>
                <a:latin typeface="Times New Roman" panose="02020603050405020304" pitchFamily="18" charset="0"/>
                <a:cs typeface="Times New Roman" panose="02020603050405020304" pitchFamily="18" charset="0"/>
              </a:rPr>
              <a:t>Amplasarea:  </a:t>
            </a:r>
            <a:r>
              <a:rPr lang="ro-RO" sz="2400" dirty="0">
                <a:latin typeface="Times New Roman" panose="02020603050405020304" pitchFamily="18" charset="0"/>
                <a:cs typeface="Times New Roman" panose="02020603050405020304" pitchFamily="18" charset="0"/>
              </a:rPr>
              <a:t>sub tavan, pe pereti, pe coloane, ferme. Se determină nr. lor în funcție de suprafața controlată. Amplasarea lor se realizează astfel încît să fie excluse zonele moarte, mai bine să se suprapună unul pe altul.</a:t>
            </a:r>
          </a:p>
          <a:p>
            <a:pPr algn="just"/>
            <a:r>
              <a:rPr lang="ro-RO" sz="2400" b="1" i="1" dirty="0">
                <a:solidFill>
                  <a:srgbClr val="FF0000"/>
                </a:solidFill>
                <a:latin typeface="Times New Roman" panose="02020603050405020304" pitchFamily="18" charset="0"/>
                <a:cs typeface="Times New Roman" panose="02020603050405020304" pitchFamily="18" charset="0"/>
              </a:rPr>
              <a:t>Cerințe:</a:t>
            </a:r>
            <a:r>
              <a:rPr lang="ro-RO" sz="2400" dirty="0">
                <a:latin typeface="Times New Roman" panose="02020603050405020304" pitchFamily="18" charset="0"/>
                <a:cs typeface="Times New Roman" panose="02020603050405020304" pitchFamily="18" charset="0"/>
              </a:rPr>
              <a:t> se aleg în funcție de mediul și substanța combustibilă, în încapere trebuie să fie prevazute cel putin două detectoare.</a:t>
            </a:r>
          </a:p>
          <a:p>
            <a:pPr algn="just"/>
            <a:r>
              <a:rPr lang="ro-RO" sz="2400" b="1" i="1" dirty="0">
                <a:solidFill>
                  <a:srgbClr val="FF0000"/>
                </a:solidFill>
                <a:latin typeface="Times New Roman" panose="02020603050405020304" pitchFamily="18" charset="0"/>
                <a:cs typeface="Times New Roman" panose="02020603050405020304" pitchFamily="18" charset="0"/>
              </a:rPr>
              <a:t>Alarmarea </a:t>
            </a:r>
            <a:r>
              <a:rPr lang="ro-RO" sz="2400" dirty="0">
                <a:latin typeface="Times New Roman" panose="02020603050405020304" pitchFamily="18" charset="0"/>
                <a:cs typeface="Times New Roman" panose="02020603050405020304" pitchFamily="18" charset="0"/>
              </a:rPr>
              <a:t>– nivelul sa fie de așa valoare și structura ca sa nu fie inconfundat cu alte semnale.</a:t>
            </a:r>
          </a:p>
        </p:txBody>
      </p:sp>
    </p:spTree>
    <p:extLst>
      <p:ext uri="{BB962C8B-B14F-4D97-AF65-F5344CB8AC3E}">
        <p14:creationId xmlns:p14="http://schemas.microsoft.com/office/powerpoint/2010/main" val="937168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599" y="273050"/>
            <a:ext cx="10906539" cy="429315"/>
          </a:xfrm>
        </p:spPr>
        <p:txBody>
          <a:bodyPr>
            <a:normAutofit fontScale="90000"/>
          </a:bodyPr>
          <a:lstStyle/>
          <a:p>
            <a:pPr algn="ctr"/>
            <a:r>
              <a:rPr lang="ro-RO" b="1" dirty="0">
                <a:latin typeface="Times New Roman" panose="02020603050405020304" pitchFamily="18" charset="0"/>
                <a:cs typeface="Times New Roman" panose="02020603050405020304" pitchFamily="18" charset="0"/>
              </a:rPr>
              <a:t>Construcția S.A.C.A.I.</a:t>
            </a:r>
          </a:p>
        </p:txBody>
      </p:sp>
      <p:sp>
        <p:nvSpPr>
          <p:cNvPr id="9" name="Объект 8"/>
          <p:cNvSpPr>
            <a:spLocks noGrp="1"/>
          </p:cNvSpPr>
          <p:nvPr>
            <p:ph sz="quarter" idx="2"/>
          </p:nvPr>
        </p:nvSpPr>
        <p:spPr>
          <a:xfrm>
            <a:off x="609600" y="2448732"/>
            <a:ext cx="5181600" cy="3799667"/>
          </a:xfrm>
        </p:spPr>
        <p:txBody>
          <a:bodyPr>
            <a:normAutofit/>
          </a:bodyPr>
          <a:lstStyle/>
          <a:p>
            <a:pPr marL="0" indent="0" algn="just">
              <a:buNone/>
            </a:pPr>
            <a:r>
              <a:rPr lang="ro-RO" i="1" dirty="0"/>
              <a:t>	</a:t>
            </a:r>
            <a:r>
              <a:rPr lang="fr-FR" sz="2000" i="1" dirty="0" err="1">
                <a:latin typeface="Times New Roman" panose="02020603050405020304" pitchFamily="18" charset="0"/>
                <a:cs typeface="Times New Roman" panose="02020603050405020304" pitchFamily="18" charset="0"/>
              </a:rPr>
              <a:t>Modulul</a:t>
            </a:r>
            <a:r>
              <a:rPr lang="fr-FR" sz="2000" i="1" dirty="0">
                <a:latin typeface="Times New Roman" panose="02020603050405020304" pitchFamily="18" charset="0"/>
                <a:cs typeface="Times New Roman" panose="02020603050405020304" pitchFamily="18" charset="0"/>
              </a:rPr>
              <a:t> 1</a:t>
            </a:r>
            <a:r>
              <a:rPr lang="fr-FR" sz="2000" dirty="0">
                <a:latin typeface="Times New Roman" panose="02020603050405020304" pitchFamily="18" charset="0"/>
                <a:cs typeface="Times New Roman" panose="02020603050405020304" pitchFamily="18" charset="0"/>
              </a:rPr>
              <a:t>: detectoare de incendiu automate (A); detectoare de incendiu manuale (D); centrala de semnalizare (B), circuite de legătură; echipament de alimentare (L).</a:t>
            </a:r>
            <a:endParaRPr lang="ro-RO" sz="2000" dirty="0">
              <a:latin typeface="Times New Roman" panose="02020603050405020304" pitchFamily="18" charset="0"/>
              <a:cs typeface="Times New Roman" panose="02020603050405020304" pitchFamily="18" charset="0"/>
            </a:endParaRPr>
          </a:p>
          <a:p>
            <a:pPr marL="0" indent="0" algn="just">
              <a:buNone/>
            </a:pPr>
            <a:r>
              <a:rPr lang="ro-RO" sz="2000" dirty="0">
                <a:latin typeface="Times New Roman" panose="02020603050405020304" pitchFamily="18" charset="0"/>
                <a:cs typeface="Times New Roman" panose="02020603050405020304" pitchFamily="18" charset="0"/>
              </a:rPr>
              <a:t>	M</a:t>
            </a:r>
            <a:r>
              <a:rPr lang="fr-FR" sz="2000" i="1" dirty="0" err="1">
                <a:latin typeface="Times New Roman" panose="02020603050405020304" pitchFamily="18" charset="0"/>
                <a:cs typeface="Times New Roman" panose="02020603050405020304" pitchFamily="18" charset="0"/>
              </a:rPr>
              <a:t>odulul</a:t>
            </a:r>
            <a:r>
              <a:rPr lang="fr-FR" sz="2000" i="1" dirty="0">
                <a:latin typeface="Times New Roman" panose="02020603050405020304" pitchFamily="18" charset="0"/>
                <a:cs typeface="Times New Roman" panose="02020603050405020304" pitchFamily="18" charset="0"/>
              </a:rPr>
              <a:t> 2</a:t>
            </a:r>
            <a:r>
              <a:rPr lang="fr-FR" sz="2000" dirty="0">
                <a:latin typeface="Times New Roman" panose="02020603050405020304" pitchFamily="18" charset="0"/>
                <a:cs typeface="Times New Roman" panose="02020603050405020304" pitchFamily="18" charset="0"/>
              </a:rPr>
              <a:t>: centrala de semnalizare (B); echipament de alimentare(L); dispozitiv de alarmare (C, E); echipament de transmisie la distanţă a semnalelor de incendiu (J, G) – opţional; echipament de transmisie la distanţă a semnalelor de defect (F, K, H) – opţio</a:t>
            </a:r>
            <a:r>
              <a:rPr lang="fr-FR" sz="2000" dirty="0"/>
              <a:t>nal.</a:t>
            </a:r>
            <a:endParaRPr lang="ro-RO" sz="2000" dirty="0"/>
          </a:p>
          <a:p>
            <a:endParaRPr lang="ro-RO" dirty="0"/>
          </a:p>
        </p:txBody>
      </p:sp>
      <p:sp>
        <p:nvSpPr>
          <p:cNvPr id="8" name="Текст 7"/>
          <p:cNvSpPr>
            <a:spLocks noGrp="1"/>
          </p:cNvSpPr>
          <p:nvPr>
            <p:ph type="body" sz="quarter" idx="1"/>
          </p:nvPr>
        </p:nvSpPr>
        <p:spPr>
          <a:xfrm>
            <a:off x="503583" y="795129"/>
            <a:ext cx="5380382" cy="1577010"/>
          </a:xfrm>
        </p:spPr>
        <p:txBody>
          <a:bodyPr/>
          <a:lstStyle/>
          <a:p>
            <a:pPr algn="just"/>
            <a:r>
              <a:rPr lang="fr-FR" b="1" dirty="0">
                <a:solidFill>
                  <a:srgbClr val="FF0000"/>
                </a:solidFill>
                <a:latin typeface="Times New Roman" pitchFamily="18" charset="0"/>
                <a:cs typeface="Times New Roman" pitchFamily="18" charset="0"/>
              </a:rPr>
              <a:t>Modulul 1 - sistem de detectare şi comunicare la incendiu; </a:t>
            </a:r>
            <a:endParaRPr lang="ro-RO" b="1" dirty="0">
              <a:solidFill>
                <a:srgbClr val="FF0000"/>
              </a:solidFill>
              <a:latin typeface="Times New Roman" pitchFamily="18" charset="0"/>
              <a:cs typeface="Times New Roman" pitchFamily="18" charset="0"/>
            </a:endParaRPr>
          </a:p>
          <a:p>
            <a:pPr algn="just"/>
            <a:r>
              <a:rPr lang="fr-FR" b="1" dirty="0">
                <a:solidFill>
                  <a:srgbClr val="FF0000"/>
                </a:solidFill>
                <a:latin typeface="Times New Roman" pitchFamily="18" charset="0"/>
                <a:cs typeface="Times New Roman" pitchFamily="18" charset="0"/>
              </a:rPr>
              <a:t>Modulul 2 - sistem de </a:t>
            </a:r>
            <a:r>
              <a:rPr lang="fr-FR" b="1" dirty="0" err="1">
                <a:solidFill>
                  <a:srgbClr val="FF0000"/>
                </a:solidFill>
                <a:latin typeface="Times New Roman" pitchFamily="18" charset="0"/>
                <a:cs typeface="Times New Roman" pitchFamily="18" charset="0"/>
              </a:rPr>
              <a:t>alarmă</a:t>
            </a:r>
            <a:endParaRPr lang="ro-RO" b="1" dirty="0">
              <a:solidFill>
                <a:srgbClr val="FF0000"/>
              </a:solidFill>
              <a:latin typeface="Times New Roman" pitchFamily="18" charset="0"/>
              <a:cs typeface="Times New Roman" pitchFamily="18" charset="0"/>
            </a:endParaRPr>
          </a:p>
        </p:txBody>
      </p:sp>
      <p:sp>
        <p:nvSpPr>
          <p:cNvPr id="10" name="Текст 9"/>
          <p:cNvSpPr>
            <a:spLocks noGrp="1"/>
          </p:cNvSpPr>
          <p:nvPr>
            <p:ph type="body" sz="quarter" idx="3"/>
          </p:nvPr>
        </p:nvSpPr>
        <p:spPr>
          <a:xfrm>
            <a:off x="6440557" y="914401"/>
            <a:ext cx="5208104" cy="742121"/>
          </a:xfrm>
        </p:spPr>
        <p:txBody>
          <a:bodyPr/>
          <a:lstStyle/>
          <a:p>
            <a:pPr algn="ctr"/>
            <a:r>
              <a:rPr lang="fr-FR" b="1" i="1" dirty="0">
                <a:solidFill>
                  <a:srgbClr val="FF0000"/>
                </a:solidFill>
                <a:latin typeface="Times New Roman" pitchFamily="18" charset="0"/>
                <a:cs typeface="Times New Roman" pitchFamily="18" charset="0"/>
              </a:rPr>
              <a:t>Schema de principiu </a:t>
            </a:r>
            <a:r>
              <a:rPr lang="ro-RO" b="1" i="1" dirty="0">
                <a:solidFill>
                  <a:srgbClr val="FF0000"/>
                </a:solidFill>
                <a:latin typeface="Times New Roman" pitchFamily="18" charset="0"/>
                <a:cs typeface="Times New Roman" pitchFamily="18" charset="0"/>
              </a:rPr>
              <a:t>a S.A.C.A.I</a:t>
            </a:r>
            <a:r>
              <a:rPr lang="ro-RO" b="1" i="1" dirty="0">
                <a:solidFill>
                  <a:srgbClr val="FF0000"/>
                </a:solidFill>
              </a:rPr>
              <a:t>.</a:t>
            </a:r>
          </a:p>
        </p:txBody>
      </p:sp>
      <p:pic>
        <p:nvPicPr>
          <p:cNvPr id="1032" name="Picture 8"/>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86747" y="1974575"/>
            <a:ext cx="5148662" cy="429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073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73050"/>
            <a:ext cx="10721009" cy="920319"/>
          </a:xfrm>
        </p:spPr>
        <p:txBody>
          <a:bodyPr>
            <a:normAutofit fontScale="90000"/>
          </a:bodyPr>
          <a:lstStyle/>
          <a:p>
            <a:pPr algn="ctr"/>
            <a:r>
              <a:rPr lang="ro-RO" sz="2700" b="1" dirty="0">
                <a:latin typeface="Times New Roman" panose="02020603050405020304" pitchFamily="18" charset="0"/>
                <a:cs typeface="Times New Roman" panose="02020603050405020304" pitchFamily="18" charset="0"/>
              </a:rPr>
              <a:t>Clasificarea s</a:t>
            </a:r>
            <a:r>
              <a:rPr lang="fr-FR" sz="2700" b="1" dirty="0">
                <a:latin typeface="Times New Roman" panose="02020603050405020304" pitchFamily="18" charset="0"/>
                <a:cs typeface="Times New Roman" panose="02020603050405020304" pitchFamily="18" charset="0"/>
              </a:rPr>
              <a:t>istemel</a:t>
            </a:r>
            <a:r>
              <a:rPr lang="ro-RO" sz="2700" b="1" dirty="0">
                <a:latin typeface="Times New Roman" panose="02020603050405020304" pitchFamily="18" charset="0"/>
                <a:cs typeface="Times New Roman" panose="02020603050405020304" pitchFamily="18" charset="0"/>
              </a:rPr>
              <a:t>or</a:t>
            </a:r>
            <a:r>
              <a:rPr lang="fr-FR" sz="2700" b="1" dirty="0">
                <a:latin typeface="Times New Roman" panose="02020603050405020304" pitchFamily="18" charset="0"/>
                <a:cs typeface="Times New Roman" panose="02020603050405020304" pitchFamily="18" charset="0"/>
              </a:rPr>
              <a:t> automate de comunicare şi alarmare la incendiu: </a:t>
            </a:r>
            <a:br>
              <a:rPr lang="ro-RO" sz="2700" b="1" dirty="0">
                <a:latin typeface="Times New Roman" panose="02020603050405020304" pitchFamily="18" charset="0"/>
                <a:cs typeface="Times New Roman" panose="02020603050405020304" pitchFamily="18" charset="0"/>
              </a:rPr>
            </a:br>
            <a:endParaRPr lang="ro-RO" sz="27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2"/>
          </p:nvPr>
        </p:nvSpPr>
        <p:spPr>
          <a:xfrm>
            <a:off x="609599" y="1675119"/>
            <a:ext cx="5247861" cy="5017229"/>
          </a:xfrm>
        </p:spPr>
        <p:txBody>
          <a:bodyPr>
            <a:normAutofit lnSpcReduction="10000"/>
          </a:bodyPr>
          <a:lstStyle/>
          <a:p>
            <a:pPr lvl="0" algn="just"/>
            <a:r>
              <a:rPr lang="fr-FR" sz="2400" dirty="0">
                <a:latin typeface="Times New Roman" panose="02020603050405020304" pitchFamily="18" charset="0"/>
                <a:cs typeface="Times New Roman" panose="02020603050405020304" pitchFamily="18" charset="0"/>
              </a:rPr>
              <a:t>sisteme analoage;</a:t>
            </a:r>
            <a:endParaRPr lang="ro-RO" sz="240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sisteme adresabile;</a:t>
            </a:r>
            <a:endParaRPr lang="ro-RO" sz="240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sisteme mixte.</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După destinaţie:</a:t>
            </a:r>
            <a:r>
              <a:rPr lang="fr-FR" sz="2400" b="1" i="1" dirty="0">
                <a:latin typeface="Times New Roman" panose="02020603050405020304" pitchFamily="18" charset="0"/>
                <a:cs typeface="Times New Roman" panose="02020603050405020304" pitchFamily="18" charset="0"/>
              </a:rPr>
              <a:t> </a:t>
            </a:r>
            <a:endParaRPr lang="ro-RO" sz="2400" dirty="0">
              <a:latin typeface="Times New Roman" panose="02020603050405020304" pitchFamily="18" charset="0"/>
              <a:cs typeface="Times New Roman" panose="02020603050405020304" pitchFamily="18" charset="0"/>
            </a:endParaRPr>
          </a:p>
          <a:p>
            <a:pPr algn="just"/>
            <a:r>
              <a:rPr lang="fr-FR" sz="2400" dirty="0" err="1">
                <a:latin typeface="Times New Roman" panose="02020603050405020304" pitchFamily="18" charset="0"/>
                <a:cs typeface="Times New Roman" panose="02020603050405020304" pitchFamily="18" charset="0"/>
              </a:rPr>
              <a:t>sisteme</a:t>
            </a:r>
            <a:r>
              <a:rPr lang="fr-FR"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p</a:t>
            </a:r>
            <a:r>
              <a:rPr lang="fr-FR" sz="2400" dirty="0" err="1">
                <a:latin typeface="Times New Roman" panose="02020603050405020304" pitchFamily="18" charset="0"/>
                <a:cs typeface="Times New Roman" panose="02020603050405020304" pitchFamily="18" charset="0"/>
              </a:rPr>
              <a:t>entru</a:t>
            </a:r>
            <a:r>
              <a:rPr lang="fr-FR" sz="2400" dirty="0">
                <a:latin typeface="Times New Roman" panose="02020603050405020304" pitchFamily="18" charset="0"/>
                <a:cs typeface="Times New Roman" panose="02020603050405020304" pitchFamily="18" charset="0"/>
              </a:rPr>
              <a:t> uz general. Aceste instalaţii cuprind elementele modulului A şi modulului B. </a:t>
            </a:r>
            <a:endParaRPr lang="ro-RO" sz="240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sisteme pentru aplicaţii specifice – pentru unele situaţii punctuale specifice (zone cu pericol sporit; zone cu riscuri provenite din interiorul sau exteriorul </a:t>
            </a:r>
            <a:r>
              <a:rPr lang="fr-FR" sz="2400" dirty="0" err="1">
                <a:latin typeface="Times New Roman" panose="02020603050405020304" pitchFamily="18" charset="0"/>
                <a:cs typeface="Times New Roman" panose="02020603050405020304" pitchFamily="18" charset="0"/>
              </a:rPr>
              <a:t>clădirii</a:t>
            </a:r>
            <a:r>
              <a:rPr lang="ro-RO" sz="2400" dirty="0">
                <a:latin typeface="Times New Roman" panose="02020603050405020304" pitchFamily="18" charset="0"/>
                <a:cs typeface="Times New Roman" panose="02020603050405020304" pitchFamily="18" charset="0"/>
              </a:rPr>
              <a:t>).</a:t>
            </a:r>
          </a:p>
          <a:p>
            <a:endParaRPr lang="ro-RO" dirty="0"/>
          </a:p>
        </p:txBody>
      </p:sp>
      <p:sp>
        <p:nvSpPr>
          <p:cNvPr id="4" name="Объект 3"/>
          <p:cNvSpPr>
            <a:spLocks noGrp="1"/>
          </p:cNvSpPr>
          <p:nvPr>
            <p:ph sz="quarter" idx="4"/>
          </p:nvPr>
        </p:nvSpPr>
        <p:spPr>
          <a:xfrm>
            <a:off x="6081712" y="2160105"/>
            <a:ext cx="5898253" cy="4572000"/>
          </a:xfrm>
        </p:spPr>
        <p:txBody>
          <a:bodyPr>
            <a:normAutofit lnSpcReduction="10000"/>
          </a:bodyPr>
          <a:lstStyle/>
          <a:p>
            <a:pPr lvl="0" algn="just"/>
            <a:r>
              <a:rPr lang="fr-FR" sz="2000" dirty="0">
                <a:latin typeface="Times New Roman" panose="02020603050405020304" pitchFamily="18" charset="0"/>
                <a:cs typeface="Times New Roman" panose="02020603050405020304" pitchFamily="18" charset="0"/>
              </a:rPr>
              <a:t>de categoria 1 – până la 128 detectoare;</a:t>
            </a:r>
            <a:endParaRPr lang="ro-RO" sz="2000" dirty="0">
              <a:latin typeface="Times New Roman" panose="02020603050405020304" pitchFamily="18" charset="0"/>
              <a:cs typeface="Times New Roman" panose="02020603050405020304" pitchFamily="18" charset="0"/>
            </a:endParaRPr>
          </a:p>
          <a:p>
            <a:pPr lvl="0" algn="just"/>
            <a:r>
              <a:rPr lang="fr-FR" sz="2000" dirty="0">
                <a:latin typeface="Times New Roman" panose="02020603050405020304" pitchFamily="18" charset="0"/>
                <a:cs typeface="Times New Roman" panose="02020603050405020304" pitchFamily="18" charset="0"/>
              </a:rPr>
              <a:t>de categoria 2 – de la 129 păînă la 512 detectoare;</a:t>
            </a:r>
            <a:endParaRPr lang="ro-RO"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de categoria 3 – mai mult de 512 detectoare. </a:t>
            </a:r>
            <a:endParaRPr lang="ro-RO" sz="2000" dirty="0">
              <a:latin typeface="Times New Roman" panose="02020603050405020304" pitchFamily="18" charset="0"/>
              <a:cs typeface="Times New Roman" panose="02020603050405020304" pitchFamily="18" charset="0"/>
            </a:endParaRPr>
          </a:p>
          <a:p>
            <a:pPr marL="0" indent="0" algn="ctr">
              <a:buNone/>
            </a:pPr>
            <a:r>
              <a:rPr lang="fr-FR" sz="2000" i="1" dirty="0">
                <a:latin typeface="Times New Roman" panose="02020603050405020304" pitchFamily="18" charset="0"/>
                <a:cs typeface="Times New Roman" panose="02020603050405020304" pitchFamily="18" charset="0"/>
              </a:rPr>
              <a:t>După raza de acoperire de detectare</a:t>
            </a:r>
            <a:r>
              <a:rPr lang="fr-FR" sz="2000" b="1"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p>
            <a:pPr lvl="0"/>
            <a:r>
              <a:rPr lang="fr-FR" sz="2000" dirty="0">
                <a:latin typeface="Times New Roman" panose="02020603050405020304" pitchFamily="18" charset="0"/>
                <a:cs typeface="Times New Roman" panose="02020603050405020304" pitchFamily="18" charset="0"/>
              </a:rPr>
              <a:t>acoperire complexă cu D.I.  şi D.M.; </a:t>
            </a:r>
            <a:endParaRPr lang="ro-RO" sz="2000" dirty="0">
              <a:latin typeface="Times New Roman" panose="02020603050405020304" pitchFamily="18" charset="0"/>
              <a:cs typeface="Times New Roman" panose="02020603050405020304" pitchFamily="18" charset="0"/>
            </a:endParaRPr>
          </a:p>
          <a:p>
            <a:pPr lvl="0"/>
            <a:r>
              <a:rPr lang="fr-FR" sz="2000" dirty="0">
                <a:latin typeface="Times New Roman" panose="02020603050405020304" pitchFamily="18" charset="0"/>
                <a:cs typeface="Times New Roman" panose="02020603050405020304" pitchFamily="18" charset="0"/>
              </a:rPr>
              <a:t>acoperire parţială cu D.I. şi D.M.; </a:t>
            </a:r>
            <a:endParaRPr lang="ro-RO" sz="2000" dirty="0">
              <a:latin typeface="Times New Roman" panose="02020603050405020304" pitchFamily="18" charset="0"/>
              <a:cs typeface="Times New Roman" panose="02020603050405020304" pitchFamily="18" charset="0"/>
            </a:endParaRPr>
          </a:p>
          <a:p>
            <a:pPr lvl="0"/>
            <a:r>
              <a:rPr lang="fr-FR" sz="2000" dirty="0">
                <a:latin typeface="Times New Roman" panose="02020603050405020304" pitchFamily="18" charset="0"/>
                <a:cs typeface="Times New Roman" panose="02020603050405020304" pitchFamily="18" charset="0"/>
              </a:rPr>
              <a:t>acoperire căi comune de evacuare cu D.I. şi D.M.; </a:t>
            </a:r>
            <a:endParaRPr lang="ro-RO" sz="2000" dirty="0">
              <a:latin typeface="Times New Roman" panose="02020603050405020304" pitchFamily="18" charset="0"/>
              <a:cs typeface="Times New Roman" panose="02020603050405020304" pitchFamily="18" charset="0"/>
            </a:endParaRPr>
          </a:p>
          <a:p>
            <a:pPr lvl="0"/>
            <a:r>
              <a:rPr lang="fr-FR" sz="2000" dirty="0">
                <a:latin typeface="Times New Roman" panose="02020603050405020304" pitchFamily="18" charset="0"/>
                <a:cs typeface="Times New Roman" panose="02020603050405020304" pitchFamily="18" charset="0"/>
              </a:rPr>
              <a:t>acoperire locală cu D.I. şi D.M.; </a:t>
            </a:r>
            <a:endParaRPr lang="ro-RO" sz="2000" dirty="0">
              <a:latin typeface="Times New Roman" panose="02020603050405020304" pitchFamily="18" charset="0"/>
              <a:cs typeface="Times New Roman" panose="02020603050405020304" pitchFamily="18" charset="0"/>
            </a:endParaRPr>
          </a:p>
          <a:p>
            <a:pPr lvl="0"/>
            <a:r>
              <a:rPr lang="fr-FR" sz="2000" dirty="0">
                <a:latin typeface="Times New Roman" panose="02020603050405020304" pitchFamily="18" charset="0"/>
                <a:cs typeface="Times New Roman" panose="02020603050405020304" pitchFamily="18" charset="0"/>
              </a:rPr>
              <a:t>acoperirea unui echipament cu D.I.; </a:t>
            </a:r>
            <a:endParaRPr lang="ro-RO" sz="2000" dirty="0">
              <a:latin typeface="Times New Roman" panose="02020603050405020304" pitchFamily="18" charset="0"/>
              <a:cs typeface="Times New Roman" panose="02020603050405020304" pitchFamily="18" charset="0"/>
            </a:endParaRPr>
          </a:p>
          <a:p>
            <a:pPr lvl="0"/>
            <a:r>
              <a:rPr lang="fr-FR" sz="2000" dirty="0">
                <a:latin typeface="Times New Roman" panose="02020603050405020304" pitchFamily="18" charset="0"/>
                <a:cs typeface="Times New Roman" panose="02020603050405020304" pitchFamily="18" charset="0"/>
              </a:rPr>
              <a:t>acoperire cu D.M. </a:t>
            </a:r>
            <a:endParaRPr lang="ro-RO" sz="2000" dirty="0">
              <a:latin typeface="Times New Roman" panose="02020603050405020304" pitchFamily="18" charset="0"/>
              <a:cs typeface="Times New Roman" panose="02020603050405020304" pitchFamily="18" charset="0"/>
            </a:endParaRPr>
          </a:p>
          <a:p>
            <a:pPr lvl="0"/>
            <a:endParaRPr lang="ro-RO" dirty="0"/>
          </a:p>
          <a:p>
            <a:pPr algn="just"/>
            <a:endParaRPr lang="ro-RO"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1"/>
          </p:nvPr>
        </p:nvSpPr>
        <p:spPr>
          <a:xfrm>
            <a:off x="318053" y="852407"/>
            <a:ext cx="5406886" cy="1228183"/>
          </a:xfrm>
        </p:spPr>
        <p:txBody>
          <a:bodyPr/>
          <a:lstStyle/>
          <a:p>
            <a:pPr algn="ctr"/>
            <a:endParaRPr lang="ro-RO" i="1" dirty="0"/>
          </a:p>
          <a:p>
            <a:pPr algn="ctr"/>
            <a:endParaRPr lang="ro-RO" i="1" dirty="0"/>
          </a:p>
          <a:p>
            <a:pPr algn="ctr"/>
            <a:endParaRPr lang="ro-RO" i="1" dirty="0"/>
          </a:p>
          <a:p>
            <a:pPr algn="ctr"/>
            <a:r>
              <a:rPr lang="fr-FR" sz="2000" b="1" dirty="0">
                <a:solidFill>
                  <a:srgbClr val="FF0000"/>
                </a:solidFill>
                <a:latin typeface="Times New Roman" pitchFamily="18" charset="0"/>
                <a:cs typeface="Times New Roman" pitchFamily="18" charset="0"/>
              </a:rPr>
              <a:t>După metoda de transmitere a informaţiei:</a:t>
            </a:r>
            <a:endParaRPr lang="ro-RO" sz="2000" b="1" dirty="0">
              <a:solidFill>
                <a:srgbClr val="FF0000"/>
              </a:solidFill>
              <a:latin typeface="Times New Roman" pitchFamily="18" charset="0"/>
              <a:cs typeface="Times New Roman" pitchFamily="18" charset="0"/>
            </a:endParaRPr>
          </a:p>
          <a:p>
            <a:endParaRPr lang="ro-RO" dirty="0"/>
          </a:p>
        </p:txBody>
      </p:sp>
      <p:sp>
        <p:nvSpPr>
          <p:cNvPr id="6" name="Текст 5"/>
          <p:cNvSpPr>
            <a:spLocks noGrp="1"/>
          </p:cNvSpPr>
          <p:nvPr>
            <p:ph type="body" sz="quarter" idx="3"/>
          </p:nvPr>
        </p:nvSpPr>
        <p:spPr>
          <a:xfrm>
            <a:off x="5910470" y="1099931"/>
            <a:ext cx="5579164" cy="1007166"/>
          </a:xfrm>
        </p:spPr>
        <p:txBody>
          <a:bodyPr/>
          <a:lstStyle/>
          <a:p>
            <a:pPr algn="ctr"/>
            <a:r>
              <a:rPr lang="fr-FR" sz="2000" b="1" dirty="0">
                <a:solidFill>
                  <a:srgbClr val="FF0000"/>
                </a:solidFill>
                <a:latin typeface="Times New Roman" pitchFamily="18" charset="0"/>
                <a:cs typeface="Times New Roman" pitchFamily="18" charset="0"/>
              </a:rPr>
              <a:t>După categoria sistemului (numărul de detectoare racordate):</a:t>
            </a:r>
            <a:endParaRPr lang="ro-RO" sz="2000" b="1" dirty="0">
              <a:solidFill>
                <a:srgbClr val="FF0000"/>
              </a:solidFill>
              <a:latin typeface="Times New Roman" pitchFamily="18" charset="0"/>
              <a:cs typeface="Times New Roman" pitchFamily="18" charset="0"/>
            </a:endParaRPr>
          </a:p>
          <a:p>
            <a:pPr algn="just"/>
            <a:endParaRPr lang="ro-RO" dirty="0">
              <a:latin typeface="Times New Roman" pitchFamily="18" charset="0"/>
              <a:cs typeface="Times New Roman" pitchFamily="18" charset="0"/>
            </a:endParaRPr>
          </a:p>
        </p:txBody>
      </p:sp>
    </p:spTree>
    <p:extLst>
      <p:ext uri="{BB962C8B-B14F-4D97-AF65-F5344CB8AC3E}">
        <p14:creationId xmlns:p14="http://schemas.microsoft.com/office/powerpoint/2010/main" val="4239585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41695" y="261385"/>
            <a:ext cx="10880035" cy="1024076"/>
          </a:xfrm>
        </p:spPr>
        <p:txBody>
          <a:bodyPr>
            <a:noAutofit/>
          </a:bodyPr>
          <a:lstStyle/>
          <a:p>
            <a:pPr algn="ctr"/>
            <a:br>
              <a:rPr lang="ro-RO" sz="2400"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Centrala de semnalizare. Funcţiile de bază</a:t>
            </a:r>
            <a:endParaRPr lang="ro-RO" sz="2400"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sz="quarter" idx="1"/>
          </p:nvPr>
        </p:nvSpPr>
        <p:spPr>
          <a:xfrm>
            <a:off x="609600" y="1563757"/>
            <a:ext cx="11145078" cy="4910195"/>
          </a:xfrm>
        </p:spPr>
        <p:txBody>
          <a:bodyPr/>
          <a:lstStyle/>
          <a:p>
            <a:pPr marL="0" indent="0" algn="just">
              <a:buNone/>
            </a:pPr>
            <a:r>
              <a:rPr lang="ro-RO" dirty="0"/>
              <a:t>	</a:t>
            </a:r>
            <a:r>
              <a:rPr lang="fr-FR" sz="2400" b="1" dirty="0">
                <a:latin typeface="Times New Roman" panose="02020603050405020304" pitchFamily="18" charset="0"/>
                <a:cs typeface="Times New Roman" panose="02020603050405020304" pitchFamily="18" charset="0"/>
              </a:rPr>
              <a:t>C.S</a:t>
            </a:r>
            <a:r>
              <a:rPr lang="fr-FR" sz="2400"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 - </a:t>
            </a:r>
            <a:r>
              <a:rPr lang="fr-FR" sz="2400" dirty="0" err="1">
                <a:latin typeface="Times New Roman" panose="02020603050405020304" pitchFamily="18" charset="0"/>
                <a:cs typeface="Times New Roman" panose="02020603050405020304" pitchFamily="18" charset="0"/>
              </a:rPr>
              <a:t>reprezintă</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element</a:t>
            </a:r>
            <a:r>
              <a:rPr lang="ro-RO" sz="2400" dirty="0">
                <a:latin typeface="Times New Roman" panose="02020603050405020304" pitchFamily="18" charset="0"/>
                <a:cs typeface="Times New Roman" panose="02020603050405020304" pitchFamily="18" charset="0"/>
              </a:rPr>
              <a:t>ul</a:t>
            </a:r>
            <a:r>
              <a:rPr lang="fr-FR" sz="2400" dirty="0">
                <a:latin typeface="Times New Roman" panose="02020603050405020304" pitchFamily="18" charset="0"/>
                <a:cs typeface="Times New Roman" panose="02020603050405020304" pitchFamily="18" charset="0"/>
              </a:rPr>
              <a:t> component al unui sistem de comunicare şi alarmare la incendiu, sub formă de un aparat multifuncţional care</a:t>
            </a:r>
            <a:r>
              <a:rPr lang="ro-RO" sz="2400" dirty="0">
                <a:latin typeface="Times New Roman" panose="02020603050405020304" pitchFamily="18" charset="0"/>
                <a:cs typeface="Times New Roman" panose="02020603050405020304" pitchFamily="18" charset="0"/>
              </a:rPr>
              <a:t> asigură</a:t>
            </a:r>
            <a:r>
              <a:rPr lang="fr-FR" sz="2400" dirty="0">
                <a:latin typeface="Times New Roman" panose="02020603050405020304" pitchFamily="18"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a:p>
            <a:pPr algn="just"/>
            <a:r>
              <a:rPr lang="ro-RO"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telealimentarea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detectoarelor</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incendiu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altor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elemente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periferice</a:t>
            </a:r>
            <a:r>
              <a:rPr lang="en-US" sz="2400" dirty="0">
                <a:latin typeface="Times New Roman" panose="02020603050405020304" pitchFamily="18" charset="0"/>
                <a:cs typeface="Times New Roman" panose="02020603050405020304" pitchFamily="18" charset="0"/>
              </a:rPr>
              <a:t> din </a:t>
            </a:r>
            <a:r>
              <a:rPr lang="en-US" sz="2400" dirty="0" err="1">
                <a:latin typeface="Times New Roman" panose="02020603050405020304" pitchFamily="18" charset="0"/>
                <a:cs typeface="Times New Roman" panose="02020603050405020304" pitchFamily="18" charset="0"/>
              </a:rPr>
              <a:t>componenţa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sistemului</a:t>
            </a:r>
            <a:r>
              <a:rPr lang="en-US" sz="2400" dirty="0">
                <a:latin typeface="Times New Roman" panose="02020603050405020304" pitchFamily="18"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 semnalizarea optică şi acustică destinată pentru starea de incendiu faţă de starea de defect;</a:t>
            </a:r>
            <a:endParaRPr lang="ro-RO"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 supravegherea integrităţii circuitelor de legătură cu elementele din sistem;</a:t>
            </a:r>
            <a:endParaRPr lang="ro-RO"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afişarea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numerică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şi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înregistrarea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evenimentelor</a:t>
            </a:r>
            <a:r>
              <a:rPr lang="en-US" sz="2400" dirty="0">
                <a:latin typeface="Times New Roman" panose="02020603050405020304" pitchFamily="18" charset="0"/>
                <a:cs typeface="Times New Roman" panose="02020603050405020304" pitchFamily="18" charset="0"/>
              </a:rPr>
              <a:t>;</a:t>
            </a:r>
            <a:endParaRPr lang="ro-RO"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 - comanda pentru acţionare a unor dispozitive şi echipamente de protecţie.</a:t>
            </a: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val="132098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09599" y="569844"/>
            <a:ext cx="10760765" cy="556592"/>
          </a:xfrm>
        </p:spPr>
        <p:txBody>
          <a:bodyPr>
            <a:normAutofit/>
          </a:bodyPr>
          <a:lstStyle/>
          <a:p>
            <a:pPr algn="ctr"/>
            <a:r>
              <a:rPr lang="fr-FR" sz="2400" b="1" dirty="0" err="1">
                <a:solidFill>
                  <a:srgbClr val="FF0000"/>
                </a:solidFill>
                <a:latin typeface="Times New Roman" panose="02020603050405020304" pitchFamily="18" charset="0"/>
                <a:cs typeface="Times New Roman" panose="02020603050405020304" pitchFamily="18" charset="0"/>
              </a:rPr>
              <a:t>Funcţii</a:t>
            </a:r>
            <a:r>
              <a:rPr lang="ro-RO" sz="2400" b="1" dirty="0">
                <a:solidFill>
                  <a:srgbClr val="FF0000"/>
                </a:solidFill>
                <a:latin typeface="Times New Roman" panose="02020603050405020304" pitchFamily="18" charset="0"/>
                <a:cs typeface="Times New Roman" panose="02020603050405020304" pitchFamily="18" charset="0"/>
              </a:rPr>
              <a:t>le</a:t>
            </a:r>
            <a:r>
              <a:rPr lang="fr-FR" sz="2400" b="1" dirty="0">
                <a:solidFill>
                  <a:srgbClr val="FF0000"/>
                </a:solidFill>
                <a:latin typeface="Times New Roman" panose="02020603050405020304" pitchFamily="18" charset="0"/>
                <a:cs typeface="Times New Roman" panose="02020603050405020304" pitchFamily="18" charset="0"/>
              </a:rPr>
              <a:t>:</a:t>
            </a:r>
            <a:endParaRPr lang="ro-RO" sz="2400" b="1" dirty="0">
              <a:solidFill>
                <a:srgbClr val="FF000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1"/>
          </p:nvPr>
        </p:nvSpPr>
        <p:spPr>
          <a:xfrm>
            <a:off x="376518" y="1126437"/>
            <a:ext cx="11449209" cy="5347516"/>
          </a:xfrm>
        </p:spPr>
        <p:txBody>
          <a:bodyPr>
            <a:normAutofit/>
          </a:bodyPr>
          <a:lstStyle/>
          <a:p>
            <a:pPr algn="just"/>
            <a:r>
              <a:rPr lang="fr-FR" dirty="0"/>
              <a:t>- </a:t>
            </a:r>
            <a:r>
              <a:rPr lang="fr-FR" sz="2800" i="1" dirty="0">
                <a:latin typeface="Times New Roman" panose="02020603050405020304" pitchFamily="18" charset="0"/>
                <a:cs typeface="Times New Roman" panose="02020603050405020304" pitchFamily="18" charset="0"/>
              </a:rPr>
              <a:t>Funcţia de selectivitate</a:t>
            </a:r>
            <a:r>
              <a:rPr lang="fr-FR"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 asigură identificarea circuit</a:t>
            </a:r>
            <a:r>
              <a:rPr lang="ro-RO" sz="2800" dirty="0">
                <a:latin typeface="Times New Roman" panose="02020603050405020304" pitchFamily="18" charset="0"/>
                <a:cs typeface="Times New Roman" panose="02020603050405020304" pitchFamily="18" charset="0"/>
              </a:rPr>
              <a:t>elor</a:t>
            </a:r>
            <a:r>
              <a:rPr lang="fr-FR" sz="2800" dirty="0">
                <a:latin typeface="Times New Roman" panose="02020603050405020304" pitchFamily="18" charset="0"/>
                <a:cs typeface="Times New Roman" panose="02020603050405020304" pitchFamily="18" charset="0"/>
              </a:rPr>
              <a:t> în stare de alarmă</a:t>
            </a:r>
            <a:r>
              <a:rPr lang="ro-RO" sz="2800" dirty="0">
                <a:latin typeface="Times New Roman" panose="02020603050405020304" pitchFamily="18" charset="0"/>
                <a:cs typeface="Times New Roman" panose="02020603050405020304" pitchFamily="18" charset="0"/>
              </a:rPr>
              <a:t> pentru a fi </a:t>
            </a:r>
            <a:r>
              <a:rPr lang="fr-FR" sz="2800" dirty="0">
                <a:latin typeface="Times New Roman" panose="02020603050405020304" pitchFamily="18" charset="0"/>
                <a:cs typeface="Times New Roman" panose="02020603050405020304" pitchFamily="18" charset="0"/>
              </a:rPr>
              <a:t>localizate zonele de unde provin semnalele de </a:t>
            </a:r>
            <a:r>
              <a:rPr lang="fr-FR" sz="2800" dirty="0" err="1">
                <a:latin typeface="Times New Roman" panose="02020603050405020304" pitchFamily="18" charset="0"/>
                <a:cs typeface="Times New Roman" panose="02020603050405020304" pitchFamily="18" charset="0"/>
              </a:rPr>
              <a:t>incendiu</a:t>
            </a:r>
            <a:r>
              <a:rPr lang="fr-FR"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fr-FR" sz="2800" i="1" dirty="0">
                <a:latin typeface="Times New Roman" panose="02020603050405020304" pitchFamily="18" charset="0"/>
                <a:cs typeface="Times New Roman" panose="02020603050405020304" pitchFamily="18" charset="0"/>
              </a:rPr>
              <a:t> - Funcţia de alarmare de incendiu – </a:t>
            </a:r>
            <a:r>
              <a:rPr lang="ro-RO" sz="2800" i="1" dirty="0">
                <a:latin typeface="Times New Roman" panose="02020603050405020304" pitchFamily="18" charset="0"/>
                <a:cs typeface="Times New Roman" panose="02020603050405020304" pitchFamily="18" charset="0"/>
              </a:rPr>
              <a:t>asigură </a:t>
            </a:r>
            <a:r>
              <a:rPr lang="fr-FR" sz="2800" dirty="0">
                <a:latin typeface="Times New Roman" panose="02020603050405020304" pitchFamily="18" charset="0"/>
                <a:cs typeface="Times New Roman" panose="02020603050405020304" pitchFamily="18" charset="0"/>
              </a:rPr>
              <a:t>semnalizare</a:t>
            </a:r>
            <a:r>
              <a:rPr lang="ro-RO" sz="2800" dirty="0">
                <a:latin typeface="Times New Roman" panose="02020603050405020304" pitchFamily="18" charset="0"/>
                <a:cs typeface="Times New Roman" panose="02020603050405020304" pitchFamily="18" charset="0"/>
              </a:rPr>
              <a:t>a </a:t>
            </a:r>
            <a:r>
              <a:rPr lang="fr-FR" sz="2800" dirty="0">
                <a:latin typeface="Times New Roman" panose="02020603050405020304" pitchFamily="18" charset="0"/>
                <a:cs typeface="Times New Roman" panose="02020603050405020304" pitchFamily="18" charset="0"/>
              </a:rPr>
              <a:t>semnal</a:t>
            </a:r>
            <a:r>
              <a:rPr lang="ro-RO" sz="2800" dirty="0">
                <a:latin typeface="Times New Roman" panose="02020603050405020304" pitchFamily="18" charset="0"/>
                <a:cs typeface="Times New Roman" panose="02020603050405020304" pitchFamily="18" charset="0"/>
              </a:rPr>
              <a:t>ului</a:t>
            </a:r>
            <a:r>
              <a:rPr lang="fr-FR" sz="2800" dirty="0">
                <a:latin typeface="Times New Roman" panose="02020603050405020304" pitchFamily="18" charset="0"/>
                <a:cs typeface="Times New Roman" panose="02020603050405020304" pitchFamily="18" charset="0"/>
              </a:rPr>
              <a:t> de defect sau  de incendiu.  </a:t>
            </a:r>
            <a:endParaRPr lang="ro-RO" sz="2800" dirty="0">
              <a:latin typeface="Times New Roman" panose="02020603050405020304" pitchFamily="18" charset="0"/>
              <a:cs typeface="Times New Roman" panose="02020603050405020304" pitchFamily="18" charset="0"/>
            </a:endParaRPr>
          </a:p>
          <a:p>
            <a:pPr algn="just"/>
            <a:r>
              <a:rPr lang="fr-FR" sz="2800" dirty="0">
                <a:latin typeface="Times New Roman" pitchFamily="18" charset="0"/>
                <a:cs typeface="Times New Roman" pitchFamily="18" charset="0"/>
              </a:rPr>
              <a:t>- </a:t>
            </a:r>
            <a:r>
              <a:rPr lang="fr-FR" sz="2800" i="1" dirty="0" err="1">
                <a:latin typeface="Times New Roman" pitchFamily="18" charset="0"/>
                <a:cs typeface="Times New Roman" pitchFamily="18" charset="0"/>
              </a:rPr>
              <a:t>Funcţia</a:t>
            </a:r>
            <a:r>
              <a:rPr lang="fr-FR" sz="2800" i="1" dirty="0">
                <a:latin typeface="Times New Roman" pitchFamily="18" charset="0"/>
                <a:cs typeface="Times New Roman" pitchFamily="18" charset="0"/>
              </a:rPr>
              <a:t> de </a:t>
            </a:r>
            <a:r>
              <a:rPr lang="fr-FR" sz="2800" i="1" dirty="0" err="1">
                <a:latin typeface="Times New Roman" pitchFamily="18" charset="0"/>
                <a:cs typeface="Times New Roman" pitchFamily="18" charset="0"/>
              </a:rPr>
              <a:t>recepţie</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şi</a:t>
            </a:r>
            <a:r>
              <a:rPr lang="fr-FR" sz="2800" i="1" dirty="0">
                <a:latin typeface="Times New Roman" pitchFamily="18" charset="0"/>
                <a:cs typeface="Times New Roman" pitchFamily="18" charset="0"/>
              </a:rPr>
              <a:t> control – </a:t>
            </a:r>
            <a:r>
              <a:rPr lang="fr-FR" sz="2800" dirty="0" err="1">
                <a:latin typeface="Times New Roman" pitchFamily="18" charset="0"/>
                <a:cs typeface="Times New Roman" pitchFamily="18" charset="0"/>
              </a:rPr>
              <a:t>prin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intermediul</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căreia</a:t>
            </a:r>
            <a:r>
              <a:rPr lang="fr-FR" sz="2800" dirty="0">
                <a:latin typeface="Times New Roman" pitchFamily="18" charset="0"/>
                <a:cs typeface="Times New Roman" pitchFamily="18" charset="0"/>
              </a:rPr>
              <a:t> se </a:t>
            </a:r>
            <a:r>
              <a:rPr lang="fr-FR" sz="2800" dirty="0" err="1">
                <a:latin typeface="Times New Roman" pitchFamily="18" charset="0"/>
                <a:cs typeface="Times New Roman" pitchFamily="18" charset="0"/>
              </a:rPr>
              <a:t>recepţionează</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şi</a:t>
            </a:r>
            <a:r>
              <a:rPr lang="fr-FR" sz="2800" dirty="0">
                <a:latin typeface="Times New Roman" pitchFamily="18" charset="0"/>
                <a:cs typeface="Times New Roman" pitchFamily="18" charset="0"/>
              </a:rPr>
              <a:t> se </a:t>
            </a:r>
            <a:r>
              <a:rPr lang="fr-FR" sz="2800" dirty="0" err="1">
                <a:latin typeface="Times New Roman" pitchFamily="18" charset="0"/>
                <a:cs typeface="Times New Roman" pitchFamily="18" charset="0"/>
              </a:rPr>
              <a:t>supraveghează</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integritatea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circuitelor</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exterioare</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şi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starea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unor</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echipamente</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cu</a:t>
            </a:r>
            <a:r>
              <a:rPr lang="fr-FR" sz="2800" dirty="0">
                <a:latin typeface="Times New Roman" pitchFamily="18" charset="0"/>
                <a:cs typeface="Times New Roman" pitchFamily="18" charset="0"/>
              </a:rPr>
              <a:t> care se </a:t>
            </a:r>
            <a:r>
              <a:rPr lang="fr-FR" sz="2800" dirty="0" err="1">
                <a:latin typeface="Times New Roman" pitchFamily="18" charset="0"/>
                <a:cs typeface="Times New Roman" pitchFamily="18" charset="0"/>
              </a:rPr>
              <a:t>interconectează</a:t>
            </a:r>
            <a:r>
              <a:rPr lang="fr-FR" sz="2800" dirty="0">
                <a:latin typeface="Times New Roman" pitchFamily="18" charset="0"/>
                <a:cs typeface="Times New Roman" pitchFamily="18" charset="0"/>
              </a:rPr>
              <a:t>. </a:t>
            </a:r>
            <a:endParaRPr lang="ro-RO"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 - </a:t>
            </a:r>
            <a:r>
              <a:rPr lang="fr-FR" sz="2800" i="1" dirty="0" err="1">
                <a:latin typeface="Times New Roman" pitchFamily="18" charset="0"/>
                <a:cs typeface="Times New Roman" pitchFamily="18" charset="0"/>
              </a:rPr>
              <a:t>Funcţia</a:t>
            </a:r>
            <a:r>
              <a:rPr lang="fr-FR" sz="2800" i="1" dirty="0">
                <a:latin typeface="Times New Roman" pitchFamily="18" charset="0"/>
                <a:cs typeface="Times New Roman" pitchFamily="18" charset="0"/>
              </a:rPr>
              <a:t> de </a:t>
            </a:r>
            <a:r>
              <a:rPr lang="fr-FR" sz="2800" i="1" dirty="0" err="1">
                <a:latin typeface="Times New Roman" pitchFamily="18" charset="0"/>
                <a:cs typeface="Times New Roman" pitchFamily="18" charset="0"/>
              </a:rPr>
              <a:t>înregistrare</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şi</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afişare</a:t>
            </a:r>
            <a:r>
              <a:rPr lang="fr-FR" sz="2800" i="1" dirty="0">
                <a:latin typeface="Times New Roman" pitchFamily="18" charset="0"/>
                <a:cs typeface="Times New Roman" pitchFamily="18" charset="0"/>
              </a:rPr>
              <a:t> a </a:t>
            </a:r>
            <a:r>
              <a:rPr lang="fr-FR" sz="2800" i="1" dirty="0" err="1">
                <a:latin typeface="Times New Roman" pitchFamily="18" charset="0"/>
                <a:cs typeface="Times New Roman" pitchFamily="18" charset="0"/>
              </a:rPr>
              <a:t>evenimentelor</a:t>
            </a:r>
            <a:r>
              <a:rPr lang="fr-FR" sz="2800" i="1" dirty="0">
                <a:latin typeface="Times New Roman" pitchFamily="18" charset="0"/>
                <a:cs typeface="Times New Roman" pitchFamily="18" charset="0"/>
              </a:rPr>
              <a:t> –</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prin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intermediul</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unei</a:t>
            </a:r>
            <a:r>
              <a:rPr lang="fr-FR" sz="2800" dirty="0">
                <a:latin typeface="Times New Roman" pitchFamily="18" charset="0"/>
                <a:cs typeface="Times New Roman" pitchFamily="18" charset="0"/>
              </a:rPr>
              <a:t> imprimante se </a:t>
            </a:r>
            <a:r>
              <a:rPr lang="fr-FR" sz="2800" dirty="0" err="1">
                <a:latin typeface="Times New Roman" pitchFamily="18" charset="0"/>
                <a:cs typeface="Times New Roman" pitchFamily="18" charset="0"/>
              </a:rPr>
              <a:t>indică</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datele</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privire</a:t>
            </a:r>
            <a:r>
              <a:rPr lang="fr-FR" sz="2800" dirty="0">
                <a:latin typeface="Times New Roman" pitchFamily="18" charset="0"/>
                <a:cs typeface="Times New Roman" pitchFamily="18" charset="0"/>
              </a:rPr>
              <a:t> la </a:t>
            </a:r>
            <a:r>
              <a:rPr lang="fr-FR" sz="2800" dirty="0" err="1">
                <a:latin typeface="Times New Roman" pitchFamily="18" charset="0"/>
                <a:cs typeface="Times New Roman" pitchFamily="18" charset="0"/>
              </a:rPr>
              <a:t>natura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semnalizării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incendiu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sau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defect</a:t>
            </a:r>
            <a:r>
              <a:rPr lang="fr-FR" sz="2800" dirty="0">
                <a:latin typeface="Times New Roman" pitchFamily="18" charset="0"/>
                <a:cs typeface="Times New Roman" pitchFamily="18" charset="0"/>
              </a:rPr>
              <a:t>), data </a:t>
            </a:r>
            <a:r>
              <a:rPr lang="fr-FR" sz="2800" dirty="0" err="1">
                <a:latin typeface="Times New Roman" pitchFamily="18" charset="0"/>
                <a:cs typeface="Times New Roman" pitchFamily="18" charset="0"/>
              </a:rPr>
              <a:t>apariţiei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evenimentului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zi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lună</a:t>
            </a:r>
            <a:r>
              <a:rPr lang="fr-FR" sz="2800" dirty="0">
                <a:latin typeface="Times New Roman" pitchFamily="18" charset="0"/>
                <a:cs typeface="Times New Roman" pitchFamily="18" charset="0"/>
              </a:rPr>
              <a:t>, an), </a:t>
            </a:r>
            <a:r>
              <a:rPr lang="fr-FR" sz="2800" dirty="0" err="1">
                <a:latin typeface="Times New Roman" pitchFamily="18" charset="0"/>
                <a:cs typeface="Times New Roman" pitchFamily="18" charset="0"/>
              </a:rPr>
              <a:t>ora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şi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minutul</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linia</a:t>
            </a:r>
            <a:r>
              <a:rPr lang="fr-FR" sz="2800" dirty="0">
                <a:latin typeface="Times New Roman" pitchFamily="18" charset="0"/>
                <a:cs typeface="Times New Roman" pitchFamily="18" charset="0"/>
              </a:rPr>
              <a:t> care </a:t>
            </a:r>
            <a:r>
              <a:rPr lang="fr-FR" sz="2800" dirty="0" err="1">
                <a:latin typeface="Times New Roman" pitchFamily="18" charset="0"/>
                <a:cs typeface="Times New Roman" pitchFamily="18" charset="0"/>
              </a:rPr>
              <a:t>semnalizează</a:t>
            </a:r>
            <a:r>
              <a:rPr lang="fr-FR" sz="2800" dirty="0">
                <a:latin typeface="Times New Roman" pitchFamily="18" charset="0"/>
                <a:cs typeface="Times New Roman" pitchFamily="18" charset="0"/>
              </a:rPr>
              <a:t> etc. </a:t>
            </a:r>
            <a:endParaRPr lang="ro-RO" sz="2800" dirty="0">
              <a:latin typeface="Times New Roman" pitchFamily="18" charset="0"/>
              <a:cs typeface="Times New Roman" pitchFamily="18" charset="0"/>
            </a:endParaRPr>
          </a:p>
          <a:p>
            <a:pPr algn="just"/>
            <a:endParaRPr lang="ro-RO" dirty="0"/>
          </a:p>
        </p:txBody>
      </p:sp>
    </p:spTree>
    <p:extLst>
      <p:ext uri="{BB962C8B-B14F-4D97-AF65-F5344CB8AC3E}">
        <p14:creationId xmlns:p14="http://schemas.microsoft.com/office/powerpoint/2010/main" val="893848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962120" cy="1400530"/>
          </a:xfrm>
        </p:spPr>
        <p:txBody>
          <a:bodyPr/>
          <a:lstStyle/>
          <a:p>
            <a:pPr algn="ctr"/>
            <a:r>
              <a:rPr lang="ro-RO" sz="3600" b="1" i="1" dirty="0">
                <a:solidFill>
                  <a:srgbClr val="FF0000"/>
                </a:solidFill>
                <a:latin typeface="Times New Roman" pitchFamily="18" charset="0"/>
                <a:cs typeface="Times New Roman" pitchFamily="18" charset="0"/>
              </a:rPr>
              <a:t>Detectoarele de incendiu</a:t>
            </a:r>
            <a:br>
              <a:rPr lang="ro-RO" dirty="0"/>
            </a:br>
            <a:endParaRPr lang="ro-RO" dirty="0"/>
          </a:p>
        </p:txBody>
      </p:sp>
      <p:sp>
        <p:nvSpPr>
          <p:cNvPr id="3" name="Объект 2"/>
          <p:cNvSpPr>
            <a:spLocks noGrp="1"/>
          </p:cNvSpPr>
          <p:nvPr>
            <p:ph sz="quarter" idx="1"/>
          </p:nvPr>
        </p:nvSpPr>
        <p:spPr>
          <a:xfrm>
            <a:off x="649357" y="1258957"/>
            <a:ext cx="10827026" cy="5254752"/>
          </a:xfrm>
        </p:spPr>
        <p:txBody>
          <a:bodyPr>
            <a:normAutofit/>
          </a:bodyPr>
          <a:lstStyle/>
          <a:p>
            <a:pPr marL="0" indent="0" algn="just">
              <a:buNone/>
            </a:pPr>
            <a:r>
              <a:rPr lang="ro-RO" dirty="0"/>
              <a:t>	</a:t>
            </a:r>
            <a:r>
              <a:rPr lang="fr-FR" sz="3200" dirty="0">
                <a:latin typeface="Times New Roman" panose="02020603050405020304" pitchFamily="18" charset="0"/>
                <a:cs typeface="Times New Roman" panose="02020603050405020304" pitchFamily="18" charset="0"/>
              </a:rPr>
              <a:t>Detectoarele de </a:t>
            </a:r>
            <a:r>
              <a:rPr lang="fr-FR" sz="3200" dirty="0" err="1">
                <a:latin typeface="Times New Roman" panose="02020603050405020304" pitchFamily="18" charset="0"/>
                <a:cs typeface="Times New Roman" panose="02020603050405020304" pitchFamily="18" charset="0"/>
              </a:rPr>
              <a:t>incendiu</a:t>
            </a:r>
            <a:r>
              <a:rPr lang="fr-FR" sz="3200" dirty="0">
                <a:latin typeface="Times New Roman" panose="02020603050405020304" pitchFamily="18" charset="0"/>
                <a:cs typeface="Times New Roman" panose="02020603050405020304" pitchFamily="18" charset="0"/>
              </a:rPr>
              <a:t> </a:t>
            </a:r>
            <a:r>
              <a:rPr lang="ro-RO" sz="3200" dirty="0">
                <a:latin typeface="Times New Roman" panose="02020603050405020304" pitchFamily="18" charset="0"/>
                <a:cs typeface="Times New Roman" panose="02020603050405020304" pitchFamily="18" charset="0"/>
              </a:rPr>
              <a:t> - </a:t>
            </a:r>
            <a:r>
              <a:rPr lang="fr-FR" sz="3200" dirty="0" err="1">
                <a:latin typeface="Times New Roman" panose="02020603050405020304" pitchFamily="18" charset="0"/>
                <a:cs typeface="Times New Roman" panose="02020603050405020304" pitchFamily="18" charset="0"/>
              </a:rPr>
              <a:t>elemente</a:t>
            </a:r>
            <a:r>
              <a:rPr lang="fr-FR" sz="3200" dirty="0">
                <a:latin typeface="Times New Roman" panose="02020603050405020304" pitchFamily="18" charset="0"/>
                <a:cs typeface="Times New Roman" panose="02020603050405020304" pitchFamily="18" charset="0"/>
              </a:rPr>
              <a:t> periferice a sistemului automat de comunicare şi alarmare la incendiu prin care se supraveghează, în mod continuu sau la anumite intervale de timp, un parametru fizic şi/sau chimic asociat incendiului. </a:t>
            </a:r>
            <a:endParaRPr lang="ro-RO" sz="3200" dirty="0">
              <a:latin typeface="Times New Roman" panose="02020603050405020304" pitchFamily="18" charset="0"/>
              <a:cs typeface="Times New Roman" panose="02020603050405020304" pitchFamily="18" charset="0"/>
            </a:endParaRPr>
          </a:p>
          <a:p>
            <a:pPr marL="0" indent="0" algn="just">
              <a:buNone/>
            </a:pPr>
            <a:r>
              <a:rPr lang="ro-RO" sz="32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În caz de incendiu, detectoarele declanşează un semnal care este recepţionat de </a:t>
            </a:r>
            <a:r>
              <a:rPr lang="ro-RO" sz="3200" dirty="0">
                <a:latin typeface="Times New Roman" panose="02020603050405020304" pitchFamily="18" charset="0"/>
                <a:cs typeface="Times New Roman" panose="02020603050405020304" pitchFamily="18" charset="0"/>
              </a:rPr>
              <a:t>CS</a:t>
            </a:r>
            <a:r>
              <a:rPr lang="fr-FR" sz="3200" dirty="0">
                <a:latin typeface="Times New Roman" panose="02020603050405020304" pitchFamily="18" charset="0"/>
                <a:cs typeface="Times New Roman" panose="02020603050405020304" pitchFamily="18" charset="0"/>
              </a:rPr>
              <a:t> prin intermediul circuitelor de legătură. </a:t>
            </a:r>
            <a:endParaRPr lang="ro-RO" sz="3200" dirty="0">
              <a:latin typeface="Times New Roman" panose="02020603050405020304" pitchFamily="18" charset="0"/>
              <a:cs typeface="Times New Roman" panose="02020603050405020304" pitchFamily="18" charset="0"/>
            </a:endParaRP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76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61207" cy="1400530"/>
          </a:xfrm>
        </p:spPr>
        <p:txBody>
          <a:bodyPr/>
          <a:lstStyle/>
          <a:p>
            <a:pPr algn="ctr"/>
            <a:r>
              <a:rPr lang="ro-RO" sz="3600" b="1" dirty="0">
                <a:latin typeface="Times New Roman" panose="02020603050405020304" pitchFamily="18" charset="0"/>
                <a:cs typeface="Times New Roman" panose="02020603050405020304" pitchFamily="18" charset="0"/>
              </a:rPr>
              <a:t>2. Procedee de ridicare a limitei RF a elementelor de construcţii</a:t>
            </a: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4774" y="1753849"/>
            <a:ext cx="11422505" cy="4931763"/>
          </a:xfrm>
        </p:spPr>
        <p:txBody>
          <a:bodyPr>
            <a:normAutofit fontScale="92500" lnSpcReduction="10000"/>
          </a:bodyPr>
          <a:lstStyle/>
          <a:p>
            <a:pPr marL="0" indent="0" algn="just">
              <a:buNone/>
            </a:pPr>
            <a:r>
              <a:rPr lang="ro-RO" b="1" dirty="0"/>
              <a:t>	</a:t>
            </a:r>
            <a:r>
              <a:rPr lang="ro-RO" sz="2800" b="1" dirty="0">
                <a:latin typeface="Times New Roman" panose="02020603050405020304" pitchFamily="18" charset="0"/>
                <a:cs typeface="Times New Roman" panose="02020603050405020304" pitchFamily="18" charset="0"/>
              </a:rPr>
              <a:t>Construcţiile din b/a. </a:t>
            </a:r>
            <a:r>
              <a:rPr lang="ro-RO" sz="2800" dirty="0">
                <a:latin typeface="Times New Roman" panose="02020603050405020304" pitchFamily="18" charset="0"/>
                <a:cs typeface="Times New Roman" panose="02020603050405020304" pitchFamily="18" charset="0"/>
              </a:rPr>
              <a:t>Limita de RF a construcţiilor din b/a depinde de: </a:t>
            </a:r>
            <a:r>
              <a:rPr lang="ro-RO" sz="2800" i="1" dirty="0">
                <a:latin typeface="Times New Roman" panose="02020603050405020304" pitchFamily="18" charset="0"/>
                <a:cs typeface="Times New Roman" panose="02020603050405020304" pitchFamily="18" charset="0"/>
              </a:rPr>
              <a:t>dimensiunile secţiunii, grosimea stratului de protecţie a armăturii, tipul, cantitatea şi diametrul armăturii, clasa betonului şi tipul umpluturii, sarcina asupra elementului şi schema de sprijinire</a:t>
            </a:r>
            <a:r>
              <a:rPr lang="ro-RO" sz="2800" dirty="0">
                <a:latin typeface="Times New Roman" panose="02020603050405020304" pitchFamily="18" charset="0"/>
                <a:cs typeface="Times New Roman" panose="02020603050405020304" pitchFamily="18" charset="0"/>
              </a:rPr>
              <a:t>.</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Procedee:</a:t>
            </a:r>
          </a:p>
          <a:p>
            <a:pPr marL="0" indent="0" algn="just">
              <a:buNone/>
            </a:pPr>
            <a:r>
              <a:rPr lang="ro-RO" sz="2800" dirty="0">
                <a:latin typeface="Times New Roman" panose="02020603050405020304" pitchFamily="18" charset="0"/>
                <a:cs typeface="Times New Roman" panose="02020603050405020304" pitchFamily="18" charset="0"/>
              </a:rPr>
              <a:t>a) elementele din b/a la </a:t>
            </a:r>
            <a:r>
              <a:rPr lang="ro-RO" sz="2800" i="1" dirty="0">
                <a:latin typeface="Times New Roman" panose="02020603050405020304" pitchFamily="18" charset="0"/>
                <a:cs typeface="Times New Roman" panose="02020603050405020304" pitchFamily="18" charset="0"/>
              </a:rPr>
              <a:t>comprimare </a:t>
            </a:r>
            <a:r>
              <a:rPr lang="ro-RO" sz="2800" dirty="0">
                <a:latin typeface="Times New Roman" panose="02020603050405020304" pitchFamily="18" charset="0"/>
                <a:cs typeface="Times New Roman" panose="02020603050405020304" pitchFamily="18" charset="0"/>
              </a:rPr>
              <a:t>– mărirea secţiunii transversale, reducerea sarcinii asupra elementului, folosirea betoanelor cu conductibilitate termică mică și  rezistente la foc, tencuirea şi făţuirea cu materiale rău conductoatre de căldură;</a:t>
            </a:r>
          </a:p>
          <a:p>
            <a:pPr marL="0" indent="0" algn="just">
              <a:buNone/>
            </a:pPr>
            <a:r>
              <a:rPr lang="ro-RO" sz="2800" dirty="0">
                <a:latin typeface="Times New Roman" panose="02020603050405020304" pitchFamily="18" charset="0"/>
                <a:cs typeface="Times New Roman" panose="02020603050405020304" pitchFamily="18" charset="0"/>
              </a:rPr>
              <a:t>b) elementele din b/a ce lucrează la </a:t>
            </a:r>
            <a:r>
              <a:rPr lang="ro-RO" sz="2800" i="1" dirty="0">
                <a:latin typeface="Times New Roman" panose="02020603050405020304" pitchFamily="18" charset="0"/>
                <a:cs typeface="Times New Roman" panose="02020603050405020304" pitchFamily="18" charset="0"/>
              </a:rPr>
              <a:t>dilatare </a:t>
            </a:r>
            <a:r>
              <a:rPr lang="ro-RO" sz="2800" dirty="0">
                <a:latin typeface="Times New Roman" panose="02020603050405020304" pitchFamily="18" charset="0"/>
                <a:cs typeface="Times New Roman" panose="02020603050405020304" pitchFamily="18" charset="0"/>
              </a:rPr>
              <a:t>– mărirea stratului de protecţie al armăturii, folosirea armăturii cu temperatura critică sporită, folosirea betoanelor cu conductibilitate termică mică, tencuirea şi făţuirea cu materiale rău conductoare de căldură.</a:t>
            </a:r>
          </a:p>
        </p:txBody>
      </p:sp>
    </p:spTree>
    <p:extLst>
      <p:ext uri="{BB962C8B-B14F-4D97-AF65-F5344CB8AC3E}">
        <p14:creationId xmlns:p14="http://schemas.microsoft.com/office/powerpoint/2010/main" val="2747273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74638"/>
            <a:ext cx="10721009" cy="1143000"/>
          </a:xfrm>
        </p:spPr>
        <p:txBody>
          <a:bodyPr>
            <a:normAutofit/>
          </a:bodyPr>
          <a:lstStyle/>
          <a:p>
            <a:pPr algn="ctr"/>
            <a:r>
              <a:rPr lang="ro-RO" sz="2800" b="1" dirty="0">
                <a:solidFill>
                  <a:srgbClr val="FF0000"/>
                </a:solidFill>
                <a:latin typeface="Times New Roman" panose="02020603050405020304" pitchFamily="18" charset="0"/>
                <a:cs typeface="Times New Roman" panose="02020603050405020304" pitchFamily="18" charset="0"/>
              </a:rPr>
              <a:t>Cerințe înaintate față de detectoare de incendiu</a:t>
            </a:r>
          </a:p>
        </p:txBody>
      </p:sp>
      <p:sp>
        <p:nvSpPr>
          <p:cNvPr id="3" name="Объект 2"/>
          <p:cNvSpPr>
            <a:spLocks noGrp="1"/>
          </p:cNvSpPr>
          <p:nvPr>
            <p:ph sz="quarter" idx="1"/>
          </p:nvPr>
        </p:nvSpPr>
        <p:spPr>
          <a:xfrm>
            <a:off x="609600" y="975872"/>
            <a:ext cx="10946296" cy="5498080"/>
          </a:xfrm>
        </p:spPr>
        <p:txBody>
          <a:bodyPr/>
          <a:lstStyle/>
          <a:p>
            <a:pPr algn="just"/>
            <a:r>
              <a:rPr lang="fr-FR" sz="2800" dirty="0">
                <a:latin typeface="Times New Roman" pitchFamily="18" charset="0"/>
                <a:cs typeface="Times New Roman" pitchFamily="18" charset="0"/>
              </a:rPr>
              <a:t>funcţionare sigură în condiţii specifice de mediu (temperatură, umiditate, curenţi de aer, concentraţii de praf etc.); </a:t>
            </a:r>
            <a:endParaRPr lang="ro-RO"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timp de răspuns rapid în prezenţa parametrului supravegheat; </a:t>
            </a:r>
            <a:endParaRPr lang="ro-RO" sz="2800" dirty="0">
              <a:latin typeface="Times New Roman" pitchFamily="18" charset="0"/>
              <a:cs typeface="Times New Roman" pitchFamily="18" charset="0"/>
            </a:endParaRPr>
          </a:p>
          <a:p>
            <a:pPr algn="just"/>
            <a:r>
              <a:rPr lang="en-US" sz="2800" dirty="0" err="1">
                <a:latin typeface="Times New Roman" pitchFamily="18" charset="0"/>
                <a:cs typeface="Times New Roman" pitchFamily="18" charset="0"/>
              </a:rPr>
              <a:t>temporizare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pentru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eliminarea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semnalizărilor</a:t>
            </a:r>
            <a:r>
              <a:rPr lang="en-US" sz="2800" dirty="0">
                <a:latin typeface="Times New Roman" pitchFamily="18" charset="0"/>
                <a:cs typeface="Times New Roman" pitchFamily="18" charset="0"/>
              </a:rPr>
              <a:t> false; </a:t>
            </a:r>
            <a:endParaRPr lang="ro-RO"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imunitate la semnale perturbatoare; </a:t>
            </a:r>
            <a:endParaRPr lang="ro-RO"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consum propriu redus de energie; </a:t>
            </a:r>
            <a:endParaRPr lang="ro-RO"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semnalizarea stării de bună funcţionare (veghe); </a:t>
            </a:r>
            <a:endParaRPr lang="ro-RO"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construcţie simplă; </a:t>
            </a:r>
            <a:endParaRPr lang="ro-RO"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întreţinere şi mentenanţă comodă. </a:t>
            </a:r>
            <a:endParaRPr lang="ro-RO" sz="2800" dirty="0">
              <a:latin typeface="Times New Roman" pitchFamily="18" charset="0"/>
              <a:cs typeface="Times New Roman" pitchFamily="18" charset="0"/>
            </a:endParaRPr>
          </a:p>
          <a:p>
            <a:endParaRPr lang="ro-RO" dirty="0"/>
          </a:p>
        </p:txBody>
      </p:sp>
    </p:spTree>
    <p:extLst>
      <p:ext uri="{BB962C8B-B14F-4D97-AF65-F5344CB8AC3E}">
        <p14:creationId xmlns:p14="http://schemas.microsoft.com/office/powerpoint/2010/main" val="813313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787270" cy="1143000"/>
          </a:xfrm>
        </p:spPr>
        <p:txBody>
          <a:bodyPr>
            <a:normAutofit/>
          </a:bodyPr>
          <a:lstStyle/>
          <a:p>
            <a:pPr algn="ctr"/>
            <a:r>
              <a:rPr lang="fr-FR" sz="2800" b="1" dirty="0">
                <a:latin typeface="Times New Roman" panose="02020603050405020304" pitchFamily="18" charset="0"/>
                <a:cs typeface="Times New Roman" panose="02020603050405020304" pitchFamily="18" charset="0"/>
              </a:rPr>
              <a:t> Clasificarea detectoarelor de incendiu</a:t>
            </a:r>
            <a:br>
              <a:rPr lang="ro-RO" sz="2800" dirty="0">
                <a:latin typeface="Times New Roman" panose="02020603050405020304" pitchFamily="18" charset="0"/>
                <a:cs typeface="Times New Roman" panose="02020603050405020304" pitchFamily="18" charset="0"/>
              </a:rPr>
            </a:br>
            <a:endParaRPr lang="ro-RO"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44557" y="1255363"/>
            <a:ext cx="11423373" cy="5503246"/>
          </a:xfrm>
        </p:spPr>
        <p:txBody>
          <a:bodyPr>
            <a:normAutofit/>
          </a:bodyPr>
          <a:lstStyle/>
          <a:p>
            <a:pPr marL="0" indent="0" algn="just">
              <a:buNone/>
            </a:pPr>
            <a:r>
              <a:rPr lang="ro-RO" dirty="0"/>
              <a:t>	</a:t>
            </a:r>
            <a:r>
              <a:rPr lang="fr-FR" sz="2400" dirty="0">
                <a:latin typeface="Times New Roman" pitchFamily="18" charset="0"/>
                <a:cs typeface="Times New Roman" pitchFamily="18" charset="0"/>
              </a:rPr>
              <a:t>Detectoarele automate de incendiu se </a:t>
            </a:r>
            <a:r>
              <a:rPr lang="ro-RO" sz="2400" dirty="0">
                <a:latin typeface="Times New Roman" pitchFamily="18" charset="0"/>
                <a:cs typeface="Times New Roman" pitchFamily="18" charset="0"/>
              </a:rPr>
              <a:t>clasifică</a:t>
            </a:r>
            <a:r>
              <a:rPr lang="fr-FR" sz="2400" dirty="0">
                <a:latin typeface="Times New Roman" pitchFamily="18" charset="0"/>
                <a:cs typeface="Times New Roman" pitchFamily="18" charset="0"/>
              </a:rPr>
              <a:t> după următoarele criterii:</a:t>
            </a:r>
            <a:endParaRPr lang="ro-RO" sz="2400" dirty="0">
              <a:latin typeface="Times New Roman" pitchFamily="18" charset="0"/>
              <a:cs typeface="Times New Roman" pitchFamily="18" charset="0"/>
            </a:endParaRPr>
          </a:p>
          <a:p>
            <a:pPr marL="0" indent="0" algn="just">
              <a:buNone/>
            </a:pPr>
            <a:r>
              <a:rPr lang="fr-FR" sz="2400" b="1" dirty="0">
                <a:latin typeface="Times New Roman" pitchFamily="18" charset="0"/>
                <a:cs typeface="Times New Roman" pitchFamily="18" charset="0"/>
              </a:rPr>
              <a:t>a) În funcţie de parametrul detectat: </a:t>
            </a:r>
            <a:endParaRPr lang="ro-RO" sz="2400" dirty="0">
              <a:latin typeface="Times New Roman" pitchFamily="18" charset="0"/>
              <a:cs typeface="Times New Roman" pitchFamily="18" charset="0"/>
            </a:endParaRPr>
          </a:p>
          <a:p>
            <a:pPr lvl="0" algn="just" fontAlgn="base" hangingPunct="0"/>
            <a:r>
              <a:rPr lang="fr-FR" sz="2400" i="1" dirty="0">
                <a:latin typeface="Times New Roman" pitchFamily="18" charset="0"/>
                <a:cs typeface="Times New Roman" pitchFamily="18" charset="0"/>
              </a:rPr>
              <a:t>Detector de căldură</a:t>
            </a:r>
            <a:r>
              <a:rPr lang="fr-FR" sz="2400" dirty="0">
                <a:latin typeface="Times New Roman" pitchFamily="18" charset="0"/>
                <a:cs typeface="Times New Roman" pitchFamily="18" charset="0"/>
              </a:rPr>
              <a:t>: detector care răspunde la o creştere de temperatură; </a:t>
            </a:r>
            <a:endParaRPr lang="ro-RO" sz="2400" dirty="0">
              <a:latin typeface="Times New Roman" pitchFamily="18" charset="0"/>
              <a:cs typeface="Times New Roman" pitchFamily="18" charset="0"/>
            </a:endParaRPr>
          </a:p>
          <a:p>
            <a:pPr lvl="0" algn="just" fontAlgn="base" hangingPunct="0"/>
            <a:r>
              <a:rPr lang="fr-FR" sz="2400" i="1" dirty="0">
                <a:latin typeface="Times New Roman" pitchFamily="18" charset="0"/>
                <a:cs typeface="Times New Roman" pitchFamily="18" charset="0"/>
              </a:rPr>
              <a:t>Detector de fum:</a:t>
            </a:r>
            <a:r>
              <a:rPr lang="fr-FR" sz="2400" dirty="0">
                <a:latin typeface="Times New Roman" pitchFamily="18" charset="0"/>
                <a:cs typeface="Times New Roman" pitchFamily="18" charset="0"/>
              </a:rPr>
              <a:t> detector sensibil la particulele produse de </a:t>
            </a:r>
            <a:r>
              <a:rPr lang="fr-FR" sz="2400" dirty="0" err="1">
                <a:latin typeface="Times New Roman" pitchFamily="18" charset="0"/>
                <a:cs typeface="Times New Roman" pitchFamily="18" charset="0"/>
              </a:rPr>
              <a:t>combustie</a:t>
            </a:r>
            <a:r>
              <a:rPr lang="fr-FR" sz="2400" dirty="0">
                <a:latin typeface="Times New Roman" pitchFamily="18" charset="0"/>
                <a:cs typeface="Times New Roman" pitchFamily="18" charset="0"/>
              </a:rPr>
              <a:t> în atmosferă (aerosoli). </a:t>
            </a:r>
            <a:endParaRPr lang="ro-RO" sz="2400" dirty="0">
              <a:latin typeface="Times New Roman" pitchFamily="18" charset="0"/>
              <a:cs typeface="Times New Roman" pitchFamily="18" charset="0"/>
            </a:endParaRPr>
          </a:p>
          <a:p>
            <a:pPr lvl="0" algn="just" fontAlgn="base" hangingPunct="0"/>
            <a:r>
              <a:rPr lang="ro-RO" sz="2400" i="1" dirty="0">
                <a:latin typeface="Times New Roman" pitchFamily="18" charset="0"/>
                <a:cs typeface="Times New Roman" pitchFamily="18" charset="0"/>
              </a:rPr>
              <a:t>D</a:t>
            </a:r>
            <a:r>
              <a:rPr lang="fr-FR" sz="2400" i="1" dirty="0" err="1">
                <a:latin typeface="Times New Roman" pitchFamily="18" charset="0"/>
                <a:cs typeface="Times New Roman" pitchFamily="18" charset="0"/>
              </a:rPr>
              <a:t>etector</a:t>
            </a:r>
            <a:r>
              <a:rPr lang="fr-FR" sz="2400" i="1" dirty="0">
                <a:latin typeface="Times New Roman" pitchFamily="18" charset="0"/>
                <a:cs typeface="Times New Roman" pitchFamily="18" charset="0"/>
              </a:rPr>
              <a:t> de gaz</a:t>
            </a:r>
            <a:r>
              <a:rPr lang="fr-FR" sz="2400" dirty="0">
                <a:latin typeface="Times New Roman" pitchFamily="18" charset="0"/>
                <a:cs typeface="Times New Roman" pitchFamily="18" charset="0"/>
              </a:rPr>
              <a:t>: detector sensibil la produse gazoase de combustie şi/sau descompunere termică; </a:t>
            </a:r>
            <a:endParaRPr lang="ro-RO" sz="2400" dirty="0">
              <a:latin typeface="Times New Roman" pitchFamily="18" charset="0"/>
              <a:cs typeface="Times New Roman" pitchFamily="18" charset="0"/>
            </a:endParaRPr>
          </a:p>
          <a:p>
            <a:pPr lvl="0" algn="just"/>
            <a:r>
              <a:rPr lang="ro-RO" sz="2400" i="1" dirty="0">
                <a:latin typeface="Times New Roman" pitchFamily="18" charset="0"/>
                <a:cs typeface="Times New Roman" pitchFamily="18" charset="0"/>
              </a:rPr>
              <a:t>D</a:t>
            </a:r>
            <a:r>
              <a:rPr lang="fr-FR" sz="2400" i="1" dirty="0" err="1">
                <a:latin typeface="Times New Roman" pitchFamily="18" charset="0"/>
                <a:cs typeface="Times New Roman" pitchFamily="18" charset="0"/>
              </a:rPr>
              <a:t>etector</a:t>
            </a:r>
            <a:r>
              <a:rPr lang="fr-FR" sz="2400" i="1" dirty="0">
                <a:latin typeface="Times New Roman" pitchFamily="18" charset="0"/>
                <a:cs typeface="Times New Roman" pitchFamily="18" charset="0"/>
              </a:rPr>
              <a:t> de flacără</a:t>
            </a:r>
            <a:r>
              <a:rPr lang="fr-FR" sz="2400" dirty="0">
                <a:latin typeface="Times New Roman" pitchFamily="18" charset="0"/>
                <a:cs typeface="Times New Roman" pitchFamily="18" charset="0"/>
              </a:rPr>
              <a:t>: detector care răspunde la radiaţia electromagnetică emisă de flăcările unui incendiu. </a:t>
            </a:r>
            <a:endParaRPr lang="ro-RO" sz="2400" dirty="0">
              <a:latin typeface="Times New Roman" pitchFamily="18" charset="0"/>
              <a:cs typeface="Times New Roman" pitchFamily="18" charset="0"/>
            </a:endParaRPr>
          </a:p>
          <a:p>
            <a:pPr lvl="0" algn="just"/>
            <a:r>
              <a:rPr lang="ro-RO" sz="2400" i="1" dirty="0">
                <a:latin typeface="Times New Roman" pitchFamily="18" charset="0"/>
                <a:cs typeface="Times New Roman" pitchFamily="18" charset="0"/>
              </a:rPr>
              <a:t>D</a:t>
            </a:r>
            <a:r>
              <a:rPr lang="fr-FR" sz="2400" i="1" dirty="0" err="1">
                <a:latin typeface="Times New Roman" pitchFamily="18" charset="0"/>
                <a:cs typeface="Times New Roman" pitchFamily="18" charset="0"/>
              </a:rPr>
              <a:t>etector</a:t>
            </a:r>
            <a:r>
              <a:rPr lang="fr-FR" sz="2400" i="1" dirty="0">
                <a:latin typeface="Times New Roman" pitchFamily="18" charset="0"/>
                <a:cs typeface="Times New Roman" pitchFamily="18" charset="0"/>
              </a:rPr>
              <a:t> multisenzor</a:t>
            </a:r>
            <a:r>
              <a:rPr lang="fr-FR" sz="2400" dirty="0">
                <a:latin typeface="Times New Roman" pitchFamily="18" charset="0"/>
                <a:cs typeface="Times New Roman" pitchFamily="18" charset="0"/>
              </a:rPr>
              <a:t>: detector care răspunde la mai mult de un parametru al incendiului. </a:t>
            </a:r>
            <a:endParaRPr lang="ro-RO" sz="2400" dirty="0">
              <a:latin typeface="Times New Roman" pitchFamily="18" charset="0"/>
              <a:cs typeface="Times New Roman" pitchFamily="18" charset="0"/>
            </a:endParaRPr>
          </a:p>
          <a:p>
            <a:pPr marL="0" indent="0">
              <a:buNone/>
            </a:pPr>
            <a:endParaRPr lang="ro-RO" dirty="0"/>
          </a:p>
          <a:p>
            <a:endParaRPr lang="ro-RO" dirty="0"/>
          </a:p>
        </p:txBody>
      </p:sp>
    </p:spTree>
    <p:extLst>
      <p:ext uri="{BB962C8B-B14F-4D97-AF65-F5344CB8AC3E}">
        <p14:creationId xmlns:p14="http://schemas.microsoft.com/office/powerpoint/2010/main" val="2938545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09600" y="407254"/>
            <a:ext cx="10999304" cy="109581"/>
          </a:xfrm>
        </p:spPr>
        <p:txBody>
          <a:bodyPr>
            <a:normAutofit fontScale="90000"/>
          </a:bodyPr>
          <a:lstStyle/>
          <a:p>
            <a:endParaRPr lang="ro-RO" dirty="0"/>
          </a:p>
        </p:txBody>
      </p:sp>
      <p:sp>
        <p:nvSpPr>
          <p:cNvPr id="3" name="Объект 2"/>
          <p:cNvSpPr>
            <a:spLocks noGrp="1"/>
          </p:cNvSpPr>
          <p:nvPr>
            <p:ph sz="quarter" idx="1"/>
          </p:nvPr>
        </p:nvSpPr>
        <p:spPr>
          <a:xfrm>
            <a:off x="276624" y="753035"/>
            <a:ext cx="11641311" cy="5965817"/>
          </a:xfrm>
        </p:spPr>
        <p:txBody>
          <a:bodyPr>
            <a:normAutofit/>
          </a:bodyPr>
          <a:lstStyle/>
          <a:p>
            <a:pPr marL="0" indent="0" algn="just">
              <a:buNone/>
            </a:pPr>
            <a:r>
              <a:rPr lang="fr-FR" sz="2800" b="1" dirty="0">
                <a:latin typeface="Times New Roman" panose="02020603050405020304" pitchFamily="18" charset="0"/>
                <a:cs typeface="Times New Roman" panose="02020603050405020304" pitchFamily="18" charset="0"/>
              </a:rPr>
              <a:t>v) În funcţie de configuraţia detectorului: </a:t>
            </a:r>
            <a:endParaRPr lang="ro-RO" sz="2800" dirty="0">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detector punctual: detector care </a:t>
            </a:r>
            <a:r>
              <a:rPr lang="en-US" sz="2800" dirty="0" err="1">
                <a:latin typeface="Times New Roman" panose="02020603050405020304" pitchFamily="18" charset="0"/>
                <a:cs typeface="Times New Roman" panose="02020603050405020304" pitchFamily="18" charset="0"/>
              </a:rPr>
              <a:t>răspunde</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parametrul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sesizat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vecinătatea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punct</a:t>
            </a:r>
            <a:r>
              <a:rPr lang="en-US" sz="2800" dirty="0">
                <a:latin typeface="Times New Roman" panose="02020603050405020304" pitchFamily="18" charset="0"/>
                <a:cs typeface="Times New Roman" panose="02020603050405020304" pitchFamily="18" charset="0"/>
              </a:rPr>
              <a:t> fix;. </a:t>
            </a:r>
            <a:endParaRPr lang="ro-RO" sz="2800" dirty="0">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detector </a:t>
            </a:r>
            <a:r>
              <a:rPr lang="en-US" sz="2800" dirty="0" err="1">
                <a:latin typeface="Times New Roman" panose="02020603050405020304" pitchFamily="18" charset="0"/>
                <a:cs typeface="Times New Roman" panose="02020603050405020304" pitchFamily="18" charset="0"/>
              </a:rPr>
              <a:t>multipunctual</a:t>
            </a:r>
            <a:r>
              <a:rPr lang="en-US" sz="2800" dirty="0">
                <a:latin typeface="Times New Roman" panose="02020603050405020304" pitchFamily="18" charset="0"/>
                <a:cs typeface="Times New Roman" panose="02020603050405020304" pitchFamily="18" charset="0"/>
              </a:rPr>
              <a:t>: detector care </a:t>
            </a:r>
            <a:r>
              <a:rPr lang="en-US" sz="2800" dirty="0" err="1">
                <a:latin typeface="Times New Roman" panose="02020603050405020304" pitchFamily="18" charset="0"/>
                <a:cs typeface="Times New Roman" panose="02020603050405020304" pitchFamily="18" charset="0"/>
              </a:rPr>
              <a:t>răspunde</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parametrul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sesizat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în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vecinătatea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număr</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puncte</a:t>
            </a:r>
            <a:r>
              <a:rPr lang="en-US" sz="2800" dirty="0">
                <a:latin typeface="Times New Roman" panose="02020603050405020304" pitchFamily="18" charset="0"/>
                <a:cs typeface="Times New Roman" panose="02020603050405020304" pitchFamily="18" charset="0"/>
              </a:rPr>
              <a:t> fixe. </a:t>
            </a:r>
            <a:endParaRPr lang="ro-RO" sz="2800" dirty="0">
              <a:latin typeface="Times New Roman" panose="02020603050405020304" pitchFamily="18" charset="0"/>
              <a:cs typeface="Times New Roman" panose="02020603050405020304" pitchFamily="18" charset="0"/>
            </a:endParaRPr>
          </a:p>
          <a:p>
            <a:pPr marL="0" indent="0">
              <a:buNone/>
            </a:pPr>
            <a:r>
              <a:rPr lang="fr-FR" sz="2800" b="1" dirty="0">
                <a:latin typeface="Times New Roman" panose="02020603050405020304" pitchFamily="18" charset="0"/>
                <a:cs typeface="Times New Roman" panose="02020603050405020304" pitchFamily="18" charset="0"/>
              </a:rPr>
              <a:t>g) </a:t>
            </a:r>
            <a:r>
              <a:rPr lang="fr-FR" sz="2800" b="1" dirty="0" err="1">
                <a:latin typeface="Times New Roman" panose="02020603050405020304" pitchFamily="18" charset="0"/>
                <a:cs typeface="Times New Roman" panose="02020603050405020304" pitchFamily="18" charset="0"/>
              </a:rPr>
              <a:t>În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funcţie</a:t>
            </a:r>
            <a:r>
              <a:rPr lang="fr-FR" sz="2800" b="1" dirty="0">
                <a:latin typeface="Times New Roman" panose="02020603050405020304" pitchFamily="18" charset="0"/>
                <a:cs typeface="Times New Roman" panose="02020603050405020304" pitchFamily="18" charset="0"/>
              </a:rPr>
              <a:t> de </a:t>
            </a:r>
            <a:r>
              <a:rPr lang="fr-FR" sz="2800" b="1" dirty="0" err="1">
                <a:latin typeface="Times New Roman" panose="02020603050405020304" pitchFamily="18" charset="0"/>
                <a:cs typeface="Times New Roman" panose="02020603050405020304" pitchFamily="18" charset="0"/>
              </a:rPr>
              <a:t>posibilitatea</a:t>
            </a:r>
            <a:r>
              <a:rPr lang="fr-FR" sz="2800" b="1" dirty="0">
                <a:latin typeface="Times New Roman" panose="02020603050405020304" pitchFamily="18" charset="0"/>
                <a:cs typeface="Times New Roman" panose="02020603050405020304" pitchFamily="18" charset="0"/>
              </a:rPr>
              <a:t> de </a:t>
            </a:r>
            <a:r>
              <a:rPr lang="fr-FR" sz="2800" b="1" dirty="0" err="1">
                <a:latin typeface="Times New Roman" panose="02020603050405020304" pitchFamily="18" charset="0"/>
                <a:cs typeface="Times New Roman" panose="02020603050405020304" pitchFamily="18" charset="0"/>
              </a:rPr>
              <a:t>redeclanşare</a:t>
            </a:r>
            <a:r>
              <a:rPr lang="fr-FR" sz="2800" b="1" dirty="0">
                <a:latin typeface="Times New Roman" panose="02020603050405020304" pitchFamily="18" charset="0"/>
                <a:cs typeface="Times New Roman" panose="02020603050405020304" pitchFamily="18" charset="0"/>
              </a:rPr>
              <a:t> a </a:t>
            </a:r>
            <a:r>
              <a:rPr lang="fr-FR" sz="2800" b="1" dirty="0" err="1">
                <a:latin typeface="Times New Roman" panose="02020603050405020304" pitchFamily="18" charset="0"/>
                <a:cs typeface="Times New Roman" panose="02020603050405020304" pitchFamily="18" charset="0"/>
              </a:rPr>
              <a:t>detectorului</a:t>
            </a:r>
            <a:r>
              <a:rPr lang="fr-FR" sz="2800" b="1"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lvl="0" algn="just"/>
            <a:r>
              <a:rPr lang="fr-FR" sz="2800" i="1" dirty="0">
                <a:latin typeface="Times New Roman" panose="02020603050405020304" pitchFamily="18" charset="0"/>
                <a:cs typeface="Times New Roman" panose="02020603050405020304" pitchFamily="18" charset="0"/>
              </a:rPr>
              <a:t>Detector </a:t>
            </a:r>
            <a:r>
              <a:rPr lang="fr-FR" sz="2800" i="1" dirty="0" err="1">
                <a:latin typeface="Times New Roman" panose="02020603050405020304" pitchFamily="18" charset="0"/>
                <a:cs typeface="Times New Roman" panose="02020603050405020304" pitchFamily="18" charset="0"/>
              </a:rPr>
              <a:t>resetabil</a:t>
            </a:r>
            <a:r>
              <a:rPr lang="fr-FR" sz="2800" dirty="0">
                <a:latin typeface="Times New Roman" panose="02020603050405020304" pitchFamily="18" charset="0"/>
                <a:cs typeface="Times New Roman" panose="02020603050405020304" pitchFamily="18" charset="0"/>
              </a:rPr>
              <a:t>: detector care, </a:t>
            </a:r>
            <a:r>
              <a:rPr lang="fr-FR" sz="2800" dirty="0" err="1">
                <a:latin typeface="Times New Roman" panose="02020603050405020304" pitchFamily="18" charset="0"/>
                <a:cs typeface="Times New Roman" panose="02020603050405020304" pitchFamily="18" charset="0"/>
              </a:rPr>
              <a:t>după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răspuns</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poate</a:t>
            </a:r>
            <a:r>
              <a:rPr lang="fr-FR" sz="2800" dirty="0">
                <a:latin typeface="Times New Roman" panose="02020603050405020304" pitchFamily="18" charset="0"/>
                <a:cs typeface="Times New Roman" panose="02020603050405020304" pitchFamily="18" charset="0"/>
              </a:rPr>
              <a:t> fi </a:t>
            </a:r>
            <a:r>
              <a:rPr lang="fr-FR" sz="2800" dirty="0" err="1">
                <a:latin typeface="Times New Roman" panose="02020603050405020304" pitchFamily="18" charset="0"/>
                <a:cs typeface="Times New Roman" panose="02020603050405020304" pitchFamily="18" charset="0"/>
              </a:rPr>
              <a:t>redeclanşat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din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starea</a:t>
            </a:r>
            <a:r>
              <a:rPr lang="fr-FR" sz="2800" dirty="0">
                <a:latin typeface="Times New Roman" panose="02020603050405020304" pitchFamily="18" charset="0"/>
                <a:cs typeface="Times New Roman" panose="02020603050405020304" pitchFamily="18" charset="0"/>
              </a:rPr>
              <a:t> sa de </a:t>
            </a:r>
            <a:r>
              <a:rPr lang="fr-FR" sz="2800" dirty="0" err="1">
                <a:latin typeface="Times New Roman" panose="02020603050405020304" pitchFamily="18" charset="0"/>
                <a:cs typeface="Times New Roman" panose="02020603050405020304" pitchFamily="18" charset="0"/>
              </a:rPr>
              <a:t>alarmă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în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starea</a:t>
            </a:r>
            <a:r>
              <a:rPr lang="fr-FR" sz="2800" dirty="0">
                <a:latin typeface="Times New Roman" panose="02020603050405020304" pitchFamily="18" charset="0"/>
                <a:cs typeface="Times New Roman" panose="02020603050405020304" pitchFamily="18" charset="0"/>
              </a:rPr>
              <a:t> sa </a:t>
            </a:r>
            <a:r>
              <a:rPr lang="fr-FR" sz="2800" dirty="0" err="1">
                <a:latin typeface="Times New Roman" panose="02020603050405020304" pitchFamily="18" charset="0"/>
                <a:cs typeface="Times New Roman" panose="02020603050405020304" pitchFamily="18" charset="0"/>
              </a:rPr>
              <a:t>normală</a:t>
            </a:r>
            <a:r>
              <a:rPr lang="fr-FR" sz="2800" dirty="0">
                <a:latin typeface="Times New Roman" panose="02020603050405020304" pitchFamily="18" charset="0"/>
                <a:cs typeface="Times New Roman" panose="02020603050405020304" pitchFamily="18" charset="0"/>
              </a:rPr>
              <a:t> de </a:t>
            </a:r>
            <a:r>
              <a:rPr lang="fr-FR" sz="2800" dirty="0" err="1">
                <a:latin typeface="Times New Roman" panose="02020603050405020304" pitchFamily="18" charset="0"/>
                <a:cs typeface="Times New Roman" panose="02020603050405020304" pitchFamily="18" charset="0"/>
              </a:rPr>
              <a:t>veghe</a:t>
            </a:r>
            <a:r>
              <a:rPr lang="fr-FR"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Detectoarele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resetabile</a:t>
            </a:r>
            <a:r>
              <a:rPr lang="en-US" sz="2800" dirty="0">
                <a:latin typeface="Times New Roman" panose="02020603050405020304" pitchFamily="18" charset="0"/>
                <a:cs typeface="Times New Roman" panose="02020603050405020304" pitchFamily="18" charset="0"/>
              </a:rPr>
              <a:t> se </a:t>
            </a:r>
            <a:r>
              <a:rPr lang="en-US" sz="2800" dirty="0" err="1">
                <a:latin typeface="Times New Roman" panose="02020603050405020304" pitchFamily="18" charset="0"/>
                <a:cs typeface="Times New Roman" panose="02020603050405020304" pitchFamily="18" charset="0"/>
              </a:rPr>
              <a:t>clasifică</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lvl="0" algn="just"/>
            <a:r>
              <a:rPr lang="en-US" sz="2800" i="1" dirty="0">
                <a:latin typeface="Times New Roman" panose="02020603050405020304" pitchFamily="18" charset="0"/>
                <a:cs typeface="Times New Roman" panose="02020603050405020304" pitchFamily="18" charset="0"/>
              </a:rPr>
              <a:t>detector auto-</a:t>
            </a:r>
            <a:r>
              <a:rPr lang="en-US" sz="2800" i="1" dirty="0" err="1">
                <a:latin typeface="Times New Roman" panose="02020603050405020304" pitchFamily="18" charset="0"/>
                <a:cs typeface="Times New Roman" panose="02020603050405020304" pitchFamily="18" charset="0"/>
              </a:rPr>
              <a:t>resetabil</a:t>
            </a:r>
            <a:r>
              <a:rPr lang="en-US" sz="2800" i="1" dirty="0">
                <a:latin typeface="Times New Roman" panose="02020603050405020304" pitchFamily="18" charset="0"/>
                <a:cs typeface="Times New Roman" panose="02020603050405020304" pitchFamily="18" charset="0"/>
              </a:rPr>
              <a:t> </a:t>
            </a:r>
            <a:r>
              <a:rPr lang="ro-RO"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detector </a:t>
            </a:r>
            <a:r>
              <a:rPr lang="en-US" sz="2800" i="1" dirty="0" err="1">
                <a:latin typeface="Times New Roman" panose="02020603050405020304" pitchFamily="18" charset="0"/>
                <a:cs typeface="Times New Roman" panose="02020603050405020304" pitchFamily="18" charset="0"/>
              </a:rPr>
              <a:t>resetabil</a:t>
            </a:r>
            <a:r>
              <a:rPr lang="en-US" sz="2800" i="1" dirty="0">
                <a:latin typeface="Times New Roman" panose="02020603050405020304" pitchFamily="18" charset="0"/>
                <a:cs typeface="Times New Roman" panose="02020603050405020304" pitchFamily="18" charset="0"/>
              </a:rPr>
              <a:t> de la </a:t>
            </a:r>
            <a:r>
              <a:rPr lang="en-US" sz="2800" i="1" dirty="0" err="1">
                <a:latin typeface="Times New Roman" panose="02020603050405020304" pitchFamily="18" charset="0"/>
                <a:cs typeface="Times New Roman" panose="02020603050405020304" pitchFamily="18" charset="0"/>
              </a:rPr>
              <a:t>distanţă</a:t>
            </a:r>
            <a:r>
              <a:rPr lang="ro-RO" sz="28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detector </a:t>
            </a:r>
            <a:r>
              <a:rPr lang="en-US" sz="2800" i="1" dirty="0" err="1">
                <a:latin typeface="Times New Roman" panose="02020603050405020304" pitchFamily="18" charset="0"/>
                <a:cs typeface="Times New Roman" panose="02020603050405020304" pitchFamily="18" charset="0"/>
              </a:rPr>
              <a:t>resetabil</a:t>
            </a:r>
            <a:r>
              <a:rPr lang="en-US" sz="2800" i="1" dirty="0">
                <a:latin typeface="Times New Roman" panose="02020603050405020304" pitchFamily="18" charset="0"/>
                <a:cs typeface="Times New Roman" panose="02020603050405020304" pitchFamily="18" charset="0"/>
              </a:rPr>
              <a:t> local</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lvl="0"/>
            <a:endParaRPr lang="ro-RO" sz="2800" dirty="0"/>
          </a:p>
          <a:p>
            <a:endParaRPr lang="ro-RO" dirty="0"/>
          </a:p>
        </p:txBody>
      </p:sp>
    </p:spTree>
    <p:extLst>
      <p:ext uri="{BB962C8B-B14F-4D97-AF65-F5344CB8AC3E}">
        <p14:creationId xmlns:p14="http://schemas.microsoft.com/office/powerpoint/2010/main" val="2964243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061" y="274638"/>
            <a:ext cx="11317355" cy="1050579"/>
          </a:xfrm>
        </p:spPr>
        <p:txBody>
          <a:bodyPr>
            <a:noAutofit/>
          </a:bodyPr>
          <a:lstStyle/>
          <a:p>
            <a:pPr algn="ctr"/>
            <a:r>
              <a:rPr lang="fr-FR" sz="2800" b="1" dirty="0">
                <a:latin typeface="Times New Roman" panose="02020603050405020304" pitchFamily="18" charset="0"/>
                <a:cs typeface="Times New Roman" panose="02020603050405020304" pitchFamily="18" charset="0"/>
              </a:rPr>
              <a:t>Particularităţile detectoarelor de căldură</a:t>
            </a:r>
            <a:br>
              <a:rPr lang="ro-RO" sz="2800" dirty="0"/>
            </a:br>
            <a:endParaRPr lang="ro-RO" sz="2800" dirty="0"/>
          </a:p>
        </p:txBody>
      </p:sp>
      <p:sp>
        <p:nvSpPr>
          <p:cNvPr id="3" name="Объект 2"/>
          <p:cNvSpPr>
            <a:spLocks noGrp="1"/>
          </p:cNvSpPr>
          <p:nvPr>
            <p:ph sz="quarter" idx="1"/>
          </p:nvPr>
        </p:nvSpPr>
        <p:spPr>
          <a:xfrm>
            <a:off x="384313" y="1205948"/>
            <a:ext cx="11396869" cy="5268004"/>
          </a:xfrm>
        </p:spPr>
        <p:txBody>
          <a:bodyPr>
            <a:normAutofit fontScale="92500" lnSpcReduction="20000"/>
          </a:bodyPr>
          <a:lstStyle/>
          <a:p>
            <a:pPr marL="0" indent="0" algn="just">
              <a:buNone/>
            </a:pPr>
            <a:r>
              <a:rPr lang="ro-RO" dirty="0"/>
              <a:t>	</a:t>
            </a:r>
            <a:r>
              <a:rPr lang="fr-FR" sz="2800" dirty="0">
                <a:latin typeface="Times New Roman" panose="02020603050405020304" pitchFamily="18" charset="0"/>
                <a:cs typeface="Times New Roman" panose="02020603050405020304" pitchFamily="18" charset="0"/>
              </a:rPr>
              <a:t>Cele mai răspândite detectoare de incendiu aflate în exploatare </a:t>
            </a:r>
            <a:r>
              <a:rPr lang="fr-FR" sz="2800" dirty="0" err="1">
                <a:latin typeface="Times New Roman" panose="02020603050405020304" pitchFamily="18" charset="0"/>
                <a:cs typeface="Times New Roman" panose="02020603050405020304" pitchFamily="18" charset="0"/>
              </a:rPr>
              <a:t>în</a:t>
            </a:r>
            <a:r>
              <a:rPr lang="fr-FR"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IASI</a:t>
            </a:r>
            <a:r>
              <a:rPr lang="fr-FR" sz="2800" dirty="0">
                <a:latin typeface="Times New Roman" panose="02020603050405020304" pitchFamily="18" charset="0"/>
                <a:cs typeface="Times New Roman" panose="02020603050405020304" pitchFamily="18" charset="0"/>
              </a:rPr>
              <a:t> sunt </a:t>
            </a:r>
            <a:r>
              <a:rPr lang="fr-FR" sz="2800" b="1" dirty="0">
                <a:solidFill>
                  <a:srgbClr val="FF0000"/>
                </a:solidFill>
                <a:latin typeface="Times New Roman" panose="02020603050405020304" pitchFamily="18" charset="0"/>
                <a:cs typeface="Times New Roman" panose="02020603050405020304" pitchFamily="18" charset="0"/>
              </a:rPr>
              <a:t>detectoarele de căldură</a:t>
            </a:r>
            <a:r>
              <a:rPr lang="fr-FR" sz="2800" dirty="0">
                <a:latin typeface="Times New Roman" panose="02020603050405020304" pitchFamily="18" charset="0"/>
                <a:cs typeface="Times New Roman" panose="02020603050405020304" pitchFamily="18" charset="0"/>
              </a:rPr>
              <a:t>. Acest fapt se datorează în primul rând simplităţii, robusteţii şi preţului relativ scăzut al lor.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i="1" dirty="0">
                <a:solidFill>
                  <a:srgbClr val="FF0000"/>
                </a:solidFill>
                <a:latin typeface="Times New Roman" panose="02020603050405020304" pitchFamily="18" charset="0"/>
                <a:cs typeface="Times New Roman" panose="02020603050405020304" pitchFamily="18" charset="0"/>
              </a:rPr>
              <a:t>T</a:t>
            </a:r>
            <a:r>
              <a:rPr lang="fr-FR" sz="2800" b="1" i="1" dirty="0" err="1">
                <a:solidFill>
                  <a:srgbClr val="FF0000"/>
                </a:solidFill>
                <a:latin typeface="Times New Roman" panose="02020603050405020304" pitchFamily="18" charset="0"/>
                <a:cs typeface="Times New Roman" panose="02020603050405020304" pitchFamily="18" charset="0"/>
              </a:rPr>
              <a:t>ipuri</a:t>
            </a:r>
            <a:r>
              <a:rPr lang="fr-FR" sz="2800" b="1" i="1" dirty="0">
                <a:solidFill>
                  <a:srgbClr val="FF0000"/>
                </a:solidFill>
                <a:latin typeface="Times New Roman" panose="02020603050405020304" pitchFamily="18" charset="0"/>
                <a:cs typeface="Times New Roman" panose="02020603050405020304" pitchFamily="18" charset="0"/>
              </a:rPr>
              <a:t> de detectoare de căldură</a:t>
            </a:r>
            <a:r>
              <a:rPr lang="fr-FR"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lvl="0" algn="just"/>
            <a:r>
              <a:rPr lang="fr-FR" sz="2800" dirty="0">
                <a:latin typeface="Times New Roman" panose="02020603050405020304" pitchFamily="18" charset="0"/>
                <a:cs typeface="Times New Roman" panose="02020603050405020304" pitchFamily="18" charset="0"/>
              </a:rPr>
              <a:t>detectoare de căldură liniare;</a:t>
            </a:r>
            <a:endParaRPr lang="ro-RO" sz="2800" dirty="0">
              <a:latin typeface="Times New Roman" panose="02020603050405020304" pitchFamily="18" charset="0"/>
              <a:cs typeface="Times New Roman" panose="02020603050405020304" pitchFamily="18" charset="0"/>
            </a:endParaRPr>
          </a:p>
          <a:p>
            <a:pPr lvl="0" algn="just"/>
            <a:r>
              <a:rPr lang="fr-FR" sz="2800" dirty="0">
                <a:latin typeface="Times New Roman" panose="02020603050405020304" pitchFamily="18" charset="0"/>
                <a:cs typeface="Times New Roman" panose="02020603050405020304" pitchFamily="18" charset="0"/>
              </a:rPr>
              <a:t>detectoare de căldură cu bimetal;</a:t>
            </a:r>
            <a:endParaRPr lang="ro-RO" sz="2800" dirty="0">
              <a:latin typeface="Times New Roman" panose="02020603050405020304" pitchFamily="18" charset="0"/>
              <a:cs typeface="Times New Roman" panose="02020603050405020304" pitchFamily="18" charset="0"/>
            </a:endParaRPr>
          </a:p>
          <a:p>
            <a:pPr lvl="0" algn="just"/>
            <a:r>
              <a:rPr lang="en-US" sz="2800" dirty="0" err="1">
                <a:latin typeface="Times New Roman" panose="02020603050405020304" pitchFamily="18" charset="0"/>
                <a:cs typeface="Times New Roman" panose="02020603050405020304" pitchFamily="18" charset="0"/>
              </a:rPr>
              <a:t>detectoare</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căldură</a:t>
            </a:r>
            <a:r>
              <a:rPr lang="en-US" sz="2800" dirty="0">
                <a:latin typeface="Times New Roman" panose="02020603050405020304" pitchFamily="18" charset="0"/>
                <a:cs typeface="Times New Roman" panose="02020603050405020304" pitchFamily="18" charset="0"/>
              </a:rPr>
              <a:t> tip Wood;</a:t>
            </a:r>
            <a:endParaRPr lang="ro-RO" sz="2800" dirty="0">
              <a:latin typeface="Times New Roman" panose="02020603050405020304" pitchFamily="18" charset="0"/>
              <a:cs typeface="Times New Roman" panose="02020603050405020304" pitchFamily="18" charset="0"/>
            </a:endParaRPr>
          </a:p>
          <a:p>
            <a:pPr lvl="0" algn="just"/>
            <a:r>
              <a:rPr lang="en-US" sz="2800" dirty="0" err="1">
                <a:latin typeface="Times New Roman" panose="02020603050405020304" pitchFamily="18" charset="0"/>
                <a:cs typeface="Times New Roman" panose="02020603050405020304" pitchFamily="18" charset="0"/>
              </a:rPr>
              <a:t>detectoare</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căldură</a:t>
            </a:r>
            <a:r>
              <a:rPr lang="en-US" sz="2800" dirty="0">
                <a:latin typeface="Times New Roman" panose="02020603050405020304" pitchFamily="18" charset="0"/>
                <a:cs typeface="Times New Roman" panose="02020603050405020304" pitchFamily="18" charset="0"/>
              </a:rPr>
              <a:t> cu </a:t>
            </a:r>
            <a:r>
              <a:rPr lang="en-US" sz="2800" dirty="0" err="1">
                <a:latin typeface="Times New Roman" panose="02020603050405020304" pitchFamily="18" charset="0"/>
                <a:cs typeface="Times New Roman" panose="02020603050405020304" pitchFamily="18" charset="0"/>
              </a:rPr>
              <a:t>fuzibil</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detectoare</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căldură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termodifertenţiale</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lvl="0" algn="just"/>
            <a:r>
              <a:rPr lang="en-US" sz="2800" dirty="0" err="1">
                <a:latin typeface="Times New Roman" panose="02020603050405020304" pitchFamily="18" charset="0"/>
                <a:cs typeface="Times New Roman" panose="02020603050405020304" pitchFamily="18" charset="0"/>
              </a:rPr>
              <a:t>detectoare</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căldură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termovelocimetrice</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lvl="0" algn="just"/>
            <a:r>
              <a:rPr lang="fr-FR" sz="2800" dirty="0">
                <a:latin typeface="Times New Roman" panose="02020603050405020304" pitchFamily="18" charset="0"/>
                <a:cs typeface="Times New Roman" panose="02020603050405020304" pitchFamily="18" charset="0"/>
              </a:rPr>
              <a:t>detectoare de căldură cu termistoare;</a:t>
            </a:r>
            <a:endParaRPr lang="ro-RO" sz="2800" dirty="0">
              <a:latin typeface="Times New Roman" panose="02020603050405020304" pitchFamily="18" charset="0"/>
              <a:cs typeface="Times New Roman" panose="02020603050405020304" pitchFamily="18" charset="0"/>
            </a:endParaRPr>
          </a:p>
          <a:p>
            <a:pPr lvl="0" algn="just"/>
            <a:r>
              <a:rPr lang="fr-FR" sz="2800" dirty="0">
                <a:latin typeface="Times New Roman" panose="02020603050405020304" pitchFamily="18" charset="0"/>
                <a:cs typeface="Times New Roman" panose="02020603050405020304" pitchFamily="18" charset="0"/>
              </a:rPr>
              <a:t>detectoare de căldură termoelectrice.</a:t>
            </a:r>
            <a:endParaRPr lang="ro-RO" sz="2800" dirty="0">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627814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599" y="273051"/>
            <a:ext cx="11039061" cy="217280"/>
          </a:xfrm>
        </p:spPr>
        <p:txBody>
          <a:bodyPr>
            <a:normAutofit fontScale="90000"/>
          </a:bodyPr>
          <a:lstStyle/>
          <a:p>
            <a:endParaRPr lang="ro-RO" dirty="0"/>
          </a:p>
        </p:txBody>
      </p:sp>
      <p:sp>
        <p:nvSpPr>
          <p:cNvPr id="6" name="Объект 5"/>
          <p:cNvSpPr>
            <a:spLocks noGrp="1"/>
          </p:cNvSpPr>
          <p:nvPr>
            <p:ph sz="quarter" idx="2"/>
          </p:nvPr>
        </p:nvSpPr>
        <p:spPr>
          <a:xfrm>
            <a:off x="278296" y="2040835"/>
            <a:ext cx="5803417" cy="4684643"/>
          </a:xfrm>
        </p:spPr>
        <p:txBody>
          <a:bodyPr>
            <a:normAutofit/>
          </a:bodyPr>
          <a:lstStyle/>
          <a:p>
            <a:pPr marL="0" indent="0" algn="just">
              <a:buNone/>
            </a:pPr>
            <a:r>
              <a:rPr lang="ro-RO" b="1" dirty="0"/>
              <a:t>	</a:t>
            </a:r>
            <a:r>
              <a:rPr lang="fr-FR" sz="2400" b="1" dirty="0">
                <a:latin typeface="Times New Roman" panose="02020603050405020304" pitchFamily="18" charset="0"/>
                <a:cs typeface="Times New Roman" panose="02020603050405020304" pitchFamily="18" charset="0"/>
              </a:rPr>
              <a:t>Detectoarele de căldură liniare</a:t>
            </a:r>
            <a:r>
              <a:rPr lang="fr-FR" sz="2400" dirty="0">
                <a:latin typeface="Times New Roman" panose="02020603050405020304" pitchFamily="18" charset="0"/>
                <a:cs typeface="Times New Roman" panose="02020603050405020304" pitchFamily="18" charset="0"/>
              </a:rPr>
              <a:t> cu polimeri semiconductori constă din patru conductori metalici acoperiţi cu o izolaţie de material plastic semiconductor, amplasaţi într-o manta protectoare de PVC rezistent la temperatură înaltă.</a:t>
            </a:r>
            <a:endParaRPr lang="ro-RO" sz="2400" dirty="0">
              <a:latin typeface="Times New Roman" panose="02020603050405020304" pitchFamily="18" charset="0"/>
              <a:cs typeface="Times New Roman" panose="02020603050405020304" pitchFamily="18" charset="0"/>
            </a:endParaRPr>
          </a:p>
          <a:p>
            <a:pPr marL="0" indent="0" algn="just">
              <a:buNone/>
            </a:pPr>
            <a:r>
              <a:rPr lang="ro-RO"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Lungimea standard a cablului care se livrează constituie 200 m, iar diametrul exterior al cablului fiind de 3,0 ÷ 4,5 mm. Conductoarele sunt astfel legate între ele, încât se formează două circuite electrice distincte.</a:t>
            </a:r>
            <a:endParaRPr lang="ro-RO" sz="2400" dirty="0">
              <a:latin typeface="Times New Roman" panose="02020603050405020304" pitchFamily="18" charset="0"/>
              <a:cs typeface="Times New Roman" panose="02020603050405020304" pitchFamily="18" charset="0"/>
            </a:endParaRPr>
          </a:p>
          <a:p>
            <a:endParaRPr lang="ro-RO" sz="2400" dirty="0"/>
          </a:p>
        </p:txBody>
      </p:sp>
      <p:sp>
        <p:nvSpPr>
          <p:cNvPr id="5" name="Текст 4"/>
          <p:cNvSpPr>
            <a:spLocks noGrp="1"/>
          </p:cNvSpPr>
          <p:nvPr>
            <p:ph type="body" sz="quarter" idx="1"/>
          </p:nvPr>
        </p:nvSpPr>
        <p:spPr>
          <a:xfrm>
            <a:off x="609599" y="675862"/>
            <a:ext cx="5261113" cy="1192696"/>
          </a:xfrm>
        </p:spPr>
        <p:txBody>
          <a:bodyPr/>
          <a:lstStyle/>
          <a:p>
            <a:pPr algn="just"/>
            <a:r>
              <a:rPr lang="fr-FR" b="1" i="1" dirty="0">
                <a:solidFill>
                  <a:srgbClr val="FF0000"/>
                </a:solidFill>
                <a:latin typeface="Times New Roman" pitchFamily="18" charset="0"/>
                <a:cs typeface="Times New Roman" pitchFamily="18" charset="0"/>
              </a:rPr>
              <a:t>Detectoarele de căldură liniare cu polimeri semiconductori</a:t>
            </a:r>
            <a:endParaRPr lang="ro-RO" b="1" i="1" dirty="0">
              <a:solidFill>
                <a:srgbClr val="FF0000"/>
              </a:solidFill>
              <a:latin typeface="Times New Roman" pitchFamily="18" charset="0"/>
              <a:cs typeface="Times New Roman" pitchFamily="18" charset="0"/>
            </a:endParaRPr>
          </a:p>
        </p:txBody>
      </p:sp>
      <p:sp>
        <p:nvSpPr>
          <p:cNvPr id="7" name="Текст 6"/>
          <p:cNvSpPr>
            <a:spLocks noGrp="1"/>
          </p:cNvSpPr>
          <p:nvPr>
            <p:ph type="body" sz="quarter" idx="3"/>
          </p:nvPr>
        </p:nvSpPr>
        <p:spPr>
          <a:xfrm>
            <a:off x="6206216" y="649358"/>
            <a:ext cx="5442445" cy="1086678"/>
          </a:xfrm>
        </p:spPr>
        <p:txBody>
          <a:bodyPr/>
          <a:lstStyle/>
          <a:p>
            <a:pPr algn="ctr"/>
            <a:r>
              <a:rPr lang="fr-FR" dirty="0">
                <a:latin typeface="Times New Roman" pitchFamily="18" charset="0"/>
                <a:cs typeface="Times New Roman" pitchFamily="18" charset="0"/>
              </a:rPr>
              <a:t>Detectoarele de căldură liniare </a:t>
            </a:r>
            <a:endParaRPr lang="ro-RO" dirty="0">
              <a:latin typeface="Times New Roman" pitchFamily="18" charset="0"/>
              <a:cs typeface="Times New Roman" pitchFamily="18" charset="0"/>
            </a:endParaRPr>
          </a:p>
          <a:p>
            <a:endParaRPr lang="ro-RO"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87" y="2120347"/>
            <a:ext cx="5090696" cy="207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52591" y="4195760"/>
            <a:ext cx="4759391" cy="235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7252" y="2120349"/>
            <a:ext cx="2254731" cy="172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729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600" y="274638"/>
            <a:ext cx="11131826" cy="427727"/>
          </a:xfrm>
        </p:spPr>
        <p:txBody>
          <a:bodyPr>
            <a:normAutofit fontScale="90000"/>
          </a:bodyPr>
          <a:lstStyle/>
          <a:p>
            <a:endParaRPr lang="ro-RO" dirty="0"/>
          </a:p>
        </p:txBody>
      </p:sp>
      <p:sp>
        <p:nvSpPr>
          <p:cNvPr id="8" name="Объект 7"/>
          <p:cNvSpPr>
            <a:spLocks noGrp="1"/>
          </p:cNvSpPr>
          <p:nvPr>
            <p:ph sz="quarter" idx="1"/>
          </p:nvPr>
        </p:nvSpPr>
        <p:spPr>
          <a:xfrm>
            <a:off x="609599" y="874643"/>
            <a:ext cx="11052313" cy="5599309"/>
          </a:xfrm>
        </p:spPr>
        <p:txBody>
          <a:bodyPr>
            <a:normAutofit/>
          </a:bodyPr>
          <a:lstStyle/>
          <a:p>
            <a:pPr marL="0" indent="0" algn="just">
              <a:buNone/>
            </a:pPr>
            <a:r>
              <a:rPr lang="ro-RO" dirty="0"/>
              <a:t>	</a:t>
            </a:r>
            <a:r>
              <a:rPr lang="fr-FR" sz="2800" dirty="0">
                <a:latin typeface="Times New Roman" pitchFamily="18" charset="0"/>
                <a:cs typeface="Times New Roman" pitchFamily="18" charset="0"/>
              </a:rPr>
              <a:t>Prin </a:t>
            </a:r>
            <a:r>
              <a:rPr lang="fr-FR" sz="2800" dirty="0" err="1">
                <a:latin typeface="Times New Roman" pitchFamily="18" charset="0"/>
                <a:cs typeface="Times New Roman" pitchFamily="18" charset="0"/>
              </a:rPr>
              <a:t>intermediul</a:t>
            </a:r>
            <a:r>
              <a:rPr lang="fr-FR" sz="2800" dirty="0">
                <a:latin typeface="Times New Roman" pitchFamily="18" charset="0"/>
                <a:cs typeface="Times New Roman" pitchFamily="18" charset="0"/>
              </a:rPr>
              <a:t> </a:t>
            </a:r>
            <a:r>
              <a:rPr lang="ro-RO" sz="2800" dirty="0">
                <a:latin typeface="Times New Roman" pitchFamily="18" charset="0"/>
                <a:cs typeface="Times New Roman" pitchFamily="18" charset="0"/>
              </a:rPr>
              <a:t>CS s</a:t>
            </a:r>
            <a:r>
              <a:rPr lang="fr-FR" sz="2800" dirty="0">
                <a:latin typeface="Times New Roman" pitchFamily="18" charset="0"/>
                <a:cs typeface="Times New Roman" pitchFamily="18" charset="0"/>
              </a:rPr>
              <a:t>e supraveghează </a:t>
            </a:r>
            <a:r>
              <a:rPr lang="fr-FR" sz="2800" dirty="0" err="1">
                <a:latin typeface="Times New Roman" pitchFamily="18" charset="0"/>
                <a:cs typeface="Times New Roman" pitchFamily="18" charset="0"/>
              </a:rPr>
              <a:t>integritatea</a:t>
            </a:r>
            <a:r>
              <a:rPr lang="fr-FR" sz="2800" dirty="0">
                <a:latin typeface="Times New Roman" pitchFamily="18" charset="0"/>
                <a:cs typeface="Times New Roman" pitchFamily="18" charset="0"/>
              </a:rPr>
              <a:t> </a:t>
            </a:r>
            <a:r>
              <a:rPr lang="ro-RO" sz="2800" dirty="0">
                <a:latin typeface="Times New Roman" pitchFamily="18" charset="0"/>
                <a:cs typeface="Times New Roman" pitchFamily="18" charset="0"/>
              </a:rPr>
              <a:t>circuitului</a:t>
            </a:r>
            <a:r>
              <a:rPr lang="fr-FR" sz="2800" dirty="0">
                <a:latin typeface="Times New Roman" pitchFamily="18" charset="0"/>
                <a:cs typeface="Times New Roman" pitchFamily="18" charset="0"/>
              </a:rPr>
              <a:t>. La reducerea valorii rezistenţei de izolaţie sub o anumită valoare, dispozitivul de comandă iniţiază semnalul de incendiu. </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r>
              <a:rPr lang="fr-FR" sz="2800" dirty="0">
                <a:latin typeface="Times New Roman" pitchFamily="18" charset="0"/>
                <a:cs typeface="Times New Roman" pitchFamily="18" charset="0"/>
              </a:rPr>
              <a:t>Temperatura la care se produce semnalul de alarmă poate fi reglată în limitele (30 ÷ 150 °C) prin intermediul circuitelor electronice </a:t>
            </a:r>
            <a:r>
              <a:rPr lang="fr-FR" sz="2800" dirty="0" err="1">
                <a:latin typeface="Times New Roman" pitchFamily="18" charset="0"/>
                <a:cs typeface="Times New Roman" pitchFamily="18" charset="0"/>
              </a:rPr>
              <a:t>din</a:t>
            </a:r>
            <a:r>
              <a:rPr lang="fr-FR" sz="2800" dirty="0">
                <a:latin typeface="Times New Roman" pitchFamily="18" charset="0"/>
                <a:cs typeface="Times New Roman" pitchFamily="18" charset="0"/>
              </a:rPr>
              <a:t> </a:t>
            </a:r>
            <a:r>
              <a:rPr lang="ro-RO" sz="2800" dirty="0">
                <a:latin typeface="Times New Roman" pitchFamily="18" charset="0"/>
                <a:cs typeface="Times New Roman" pitchFamily="18" charset="0"/>
              </a:rPr>
              <a:t>CS</a:t>
            </a:r>
            <a:r>
              <a:rPr lang="fr-FR" sz="2800" dirty="0">
                <a:latin typeface="Times New Roman" pitchFamily="18" charset="0"/>
                <a:cs typeface="Times New Roman" pitchFamily="18" charset="0"/>
              </a:rPr>
              <a:t>.</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r>
              <a:rPr lang="fr-FR" sz="2800" dirty="0">
                <a:latin typeface="Times New Roman" pitchFamily="18" charset="0"/>
                <a:cs typeface="Times New Roman" pitchFamily="18" charset="0"/>
              </a:rPr>
              <a:t>Durata de viaţă a cablului este determinată de regimul termic: </a:t>
            </a:r>
            <a:endParaRPr lang="ro-RO" sz="2800" dirty="0">
              <a:latin typeface="Times New Roman" pitchFamily="18" charset="0"/>
              <a:cs typeface="Times New Roman" pitchFamily="18" charset="0"/>
            </a:endParaRPr>
          </a:p>
          <a:p>
            <a:pPr lvl="0" algn="just"/>
            <a:r>
              <a:rPr lang="fr-FR" sz="2800" dirty="0">
                <a:latin typeface="Times New Roman" pitchFamily="18" charset="0"/>
                <a:cs typeface="Times New Roman" pitchFamily="18" charset="0"/>
              </a:rPr>
              <a:t>pentru temperaturi ambiante mai mici de 100 °C, durata este nelimitată; </a:t>
            </a:r>
            <a:endParaRPr lang="ro-RO" sz="2800" dirty="0">
              <a:latin typeface="Times New Roman" pitchFamily="18" charset="0"/>
              <a:cs typeface="Times New Roman" pitchFamily="18" charset="0"/>
            </a:endParaRPr>
          </a:p>
          <a:p>
            <a:pPr lvl="0" algn="just"/>
            <a:r>
              <a:rPr lang="fr-FR" sz="2800" dirty="0">
                <a:latin typeface="Times New Roman" pitchFamily="18" charset="0"/>
                <a:cs typeface="Times New Roman" pitchFamily="18" charset="0"/>
              </a:rPr>
              <a:t>pentru temperaturi de până la 125 °C, durata constituie 350 ore;</a:t>
            </a:r>
            <a:endParaRPr lang="ro-RO" sz="2800" dirty="0">
              <a:latin typeface="Times New Roman" pitchFamily="18" charset="0"/>
              <a:cs typeface="Times New Roman" pitchFamily="18" charset="0"/>
            </a:endParaRPr>
          </a:p>
          <a:p>
            <a:pPr lvl="0" algn="just"/>
            <a:r>
              <a:rPr lang="fr-FR" sz="2800" dirty="0">
                <a:latin typeface="Times New Roman" pitchFamily="18" charset="0"/>
                <a:cs typeface="Times New Roman" pitchFamily="18" charset="0"/>
              </a:rPr>
              <a:t>pentru temperaturi până la 150 °C, durata constituie  100 ore;</a:t>
            </a:r>
            <a:endParaRPr lang="ro-RO" sz="2800" dirty="0">
              <a:latin typeface="Times New Roman" pitchFamily="18" charset="0"/>
              <a:cs typeface="Times New Roman" pitchFamily="18" charset="0"/>
            </a:endParaRPr>
          </a:p>
          <a:p>
            <a:pPr lvl="0" algn="just"/>
            <a:r>
              <a:rPr lang="fr-FR" sz="2800" dirty="0">
                <a:latin typeface="Times New Roman" pitchFamily="18" charset="0"/>
                <a:cs typeface="Times New Roman" pitchFamily="18" charset="0"/>
              </a:rPr>
              <a:t>pentru temperaturi până la 175 °C, durata constituie 25 ore. </a:t>
            </a:r>
            <a:endParaRPr lang="ro-RO" sz="2800" dirty="0">
              <a:latin typeface="Times New Roman" pitchFamily="18" charset="0"/>
              <a:cs typeface="Times New Roman" pitchFamily="18" charset="0"/>
            </a:endParaRPr>
          </a:p>
          <a:p>
            <a:pPr marL="0" indent="0" algn="just">
              <a:buNone/>
            </a:pP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val="933888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025809" cy="467484"/>
          </a:xfrm>
        </p:spPr>
        <p:txBody>
          <a:bodyPr>
            <a:normAutofit fontScale="90000"/>
          </a:bodyPr>
          <a:lstStyle/>
          <a:p>
            <a:pPr algn="ctr"/>
            <a:r>
              <a:rPr lang="en-US" sz="3200" b="1" i="1" dirty="0" err="1">
                <a:solidFill>
                  <a:srgbClr val="FF0000"/>
                </a:solidFill>
                <a:latin typeface="Times New Roman" panose="02020603050405020304" pitchFamily="18" charset="0"/>
                <a:cs typeface="Times New Roman" panose="02020603050405020304" pitchFamily="18" charset="0"/>
              </a:rPr>
              <a:t>Detectorul</a:t>
            </a:r>
            <a:r>
              <a:rPr lang="en-US" sz="3200" b="1" i="1" dirty="0">
                <a:solidFill>
                  <a:srgbClr val="FF0000"/>
                </a:solidFill>
                <a:latin typeface="Times New Roman" panose="02020603050405020304" pitchFamily="18" charset="0"/>
                <a:cs typeface="Times New Roman" panose="02020603050405020304" pitchFamily="18" charset="0"/>
              </a:rPr>
              <a:t> de </a:t>
            </a:r>
            <a:r>
              <a:rPr lang="en-US" sz="3200" b="1" i="1" dirty="0" err="1">
                <a:solidFill>
                  <a:srgbClr val="FF0000"/>
                </a:solidFill>
                <a:latin typeface="Times New Roman" panose="02020603050405020304" pitchFamily="18" charset="0"/>
                <a:cs typeface="Times New Roman" panose="02020603050405020304" pitchFamily="18" charset="0"/>
              </a:rPr>
              <a:t>căldură</a:t>
            </a:r>
            <a:r>
              <a:rPr lang="en-US" sz="3200" b="1" i="1" dirty="0">
                <a:solidFill>
                  <a:srgbClr val="FF0000"/>
                </a:solidFill>
                <a:latin typeface="Times New Roman" panose="02020603050405020304" pitchFamily="18" charset="0"/>
                <a:cs typeface="Times New Roman" panose="02020603050405020304" pitchFamily="18" charset="0"/>
              </a:rPr>
              <a:t> cu bimetal</a:t>
            </a:r>
          </a:p>
        </p:txBody>
      </p:sp>
      <p:sp>
        <p:nvSpPr>
          <p:cNvPr id="3" name="Content Placeholder 2"/>
          <p:cNvSpPr>
            <a:spLocks noGrp="1"/>
          </p:cNvSpPr>
          <p:nvPr>
            <p:ph sz="quarter" idx="1"/>
          </p:nvPr>
        </p:nvSpPr>
        <p:spPr>
          <a:xfrm>
            <a:off x="357809" y="993913"/>
            <a:ext cx="5446643" cy="5565915"/>
          </a:xfrm>
        </p:spPr>
        <p:txBody>
          <a:bodyPr>
            <a:normAutofit fontScale="85000" lnSpcReduction="20000"/>
          </a:bodyPr>
          <a:lstStyle/>
          <a:p>
            <a:pPr marL="0" indent="0" algn="just">
              <a:buNone/>
            </a:pPr>
            <a:r>
              <a:rPr lang="ro-RO"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Detectorul</a:t>
            </a:r>
            <a:r>
              <a:rPr lang="en-US" sz="2800" b="1" dirty="0">
                <a:latin typeface="Times New Roman" panose="02020603050405020304" pitchFamily="18" charset="0"/>
                <a:cs typeface="Times New Roman" panose="02020603050405020304" pitchFamily="18" charset="0"/>
              </a:rPr>
              <a:t> de </a:t>
            </a:r>
            <a:r>
              <a:rPr lang="en-US" sz="2800" b="1" dirty="0" err="1">
                <a:latin typeface="Times New Roman" panose="02020603050405020304" pitchFamily="18" charset="0"/>
                <a:cs typeface="Times New Roman" panose="02020603050405020304" pitchFamily="18" charset="0"/>
              </a:rPr>
              <a:t>căldură</a:t>
            </a:r>
            <a:r>
              <a:rPr lang="en-US" sz="2800" b="1" dirty="0">
                <a:latin typeface="Times New Roman" panose="02020603050405020304" pitchFamily="18" charset="0"/>
                <a:cs typeface="Times New Roman" panose="02020603050405020304" pitchFamily="18" charset="0"/>
              </a:rPr>
              <a:t> cu bimetal </a:t>
            </a:r>
            <a:r>
              <a:rPr lang="en-US" sz="2800" dirty="0">
                <a:latin typeface="Times New Roman" panose="02020603050405020304" pitchFamily="18" charset="0"/>
                <a:cs typeface="Times New Roman" panose="02020603050405020304" pitchFamily="18" charset="0"/>
              </a:rPr>
              <a:t>face parte din </a:t>
            </a:r>
            <a:r>
              <a:rPr lang="en-US" sz="2800" dirty="0" err="1">
                <a:latin typeface="Times New Roman" panose="02020603050405020304" pitchFamily="18" charset="0"/>
                <a:cs typeface="Times New Roman" panose="02020603050405020304" pitchFamily="18" charset="0"/>
              </a:rPr>
              <a:t>categoria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detectoarelor</a:t>
            </a:r>
            <a:r>
              <a:rPr lang="en-US" sz="2800" dirty="0">
                <a:latin typeface="Times New Roman" panose="02020603050405020304" pitchFamily="18" charset="0"/>
                <a:cs typeface="Times New Roman" panose="02020603050405020304" pitchFamily="18" charset="0"/>
              </a:rPr>
              <a:t> care nu </a:t>
            </a:r>
            <a:r>
              <a:rPr lang="en-US" sz="2800" dirty="0" err="1">
                <a:latin typeface="Times New Roman" panose="02020603050405020304" pitchFamily="18" charset="0"/>
                <a:cs typeface="Times New Roman" panose="02020603050405020304" pitchFamily="18" charset="0"/>
              </a:rPr>
              <a:t>consumă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energie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electrică</a:t>
            </a:r>
            <a:r>
              <a:rPr lang="ro-RO" sz="2800" dirty="0">
                <a:latin typeface="Times New Roman" panose="02020603050405020304" pitchFamily="18" charset="0"/>
                <a:cs typeface="Times New Roman" panose="02020603050405020304" pitchFamily="18" charset="0"/>
              </a:rPr>
              <a:t>.</a:t>
            </a:r>
          </a:p>
          <a:p>
            <a:pPr marL="0" indent="0" algn="just">
              <a:buNone/>
            </a:pPr>
            <a:r>
              <a:rPr lang="ro-RO"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Principiul</a:t>
            </a:r>
            <a:r>
              <a:rPr lang="en-US" sz="2800" dirty="0">
                <a:latin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cs typeface="Times New Roman" panose="02020603050405020304" pitchFamily="18" charset="0"/>
              </a:rPr>
              <a:t>de funcțiune </a:t>
            </a:r>
            <a:r>
              <a:rPr lang="en-US" sz="2800" dirty="0">
                <a:latin typeface="Times New Roman" panose="02020603050405020304" pitchFamily="18" charset="0"/>
                <a:cs typeface="Times New Roman" panose="02020603050405020304" pitchFamily="18" charset="0"/>
              </a:rPr>
              <a:t>se </a:t>
            </a:r>
            <a:r>
              <a:rPr lang="en-US" sz="2800" dirty="0" err="1">
                <a:latin typeface="Times New Roman" panose="02020603050405020304" pitchFamily="18" charset="0"/>
                <a:cs typeface="Times New Roman" panose="02020603050405020304" pitchFamily="18" charset="0"/>
              </a:rPr>
              <a:t>bazează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comprimarea</a:t>
            </a:r>
            <a:r>
              <a:rPr lang="en-US" sz="2800" dirty="0">
                <a:latin typeface="Times New Roman" panose="02020603050405020304" pitchFamily="18" charset="0"/>
                <a:cs typeface="Times New Roman" panose="02020603050405020304" pitchFamily="18" charset="0"/>
              </a:rPr>
              <a:t> sub </a:t>
            </a:r>
            <a:r>
              <a:rPr lang="en-US" sz="2800" dirty="0" err="1">
                <a:latin typeface="Times New Roman" panose="02020603050405020304" pitchFamily="18" charset="0"/>
                <a:cs typeface="Times New Roman" panose="02020603050405020304" pitchFamily="18" charset="0"/>
              </a:rPr>
              <a:t>presiune</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două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benzi</a:t>
            </a:r>
            <a:r>
              <a:rPr lang="en-US" sz="2800" dirty="0">
                <a:latin typeface="Times New Roman" panose="02020603050405020304" pitchFamily="18" charset="0"/>
                <a:cs typeface="Times New Roman" panose="02020603050405020304" pitchFamily="18" charset="0"/>
              </a:rPr>
              <a:t> de metal cu </a:t>
            </a:r>
            <a:r>
              <a:rPr lang="en-US" sz="2800" dirty="0" err="1">
                <a:latin typeface="Times New Roman" panose="02020603050405020304" pitchFamily="18" charset="0"/>
                <a:cs typeface="Times New Roman" panose="02020603050405020304" pitchFamily="18" charset="0"/>
              </a:rPr>
              <a:t>coeficienţii</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dilatare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termică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diferită</a:t>
            </a:r>
            <a:r>
              <a:rPr lang="en-US"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Banda metalică este prevăzută la un capăt cu un contact, care închide un circuit electric.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La temperatură normală a încăperii </a:t>
            </a:r>
            <a:r>
              <a:rPr lang="ro-RO" sz="2800" dirty="0">
                <a:latin typeface="Times New Roman" panose="02020603050405020304" pitchFamily="18" charset="0"/>
                <a:cs typeface="Times New Roman" panose="02020603050405020304" pitchFamily="18" charset="0"/>
              </a:rPr>
              <a:t>elementul b</a:t>
            </a:r>
            <a:r>
              <a:rPr lang="fr-FR" sz="2800" dirty="0">
                <a:latin typeface="Times New Roman" panose="02020603050405020304" pitchFamily="18" charset="0"/>
                <a:cs typeface="Times New Roman" panose="02020603050405020304" pitchFamily="18" charset="0"/>
              </a:rPr>
              <a:t>imetalic menţine închis un contact electric, supravegheat de un circuit electric în repaus. Sub influenţa căldurii, banda metalică începe să se curbeze, datorită coeficienţilor diferiţi de dilatare a celor două metale. </a:t>
            </a:r>
            <a:endParaRPr lang="ro-RO" sz="2800" dirty="0">
              <a:latin typeface="Times New Roman" panose="02020603050405020304" pitchFamily="18" charset="0"/>
              <a:cs typeface="Times New Roman" panose="02020603050405020304" pitchFamily="18" charset="0"/>
            </a:endParaRPr>
          </a:p>
          <a:p>
            <a:pPr marL="0" indent="0" algn="just">
              <a:buNone/>
            </a:pPr>
            <a:r>
              <a:rPr lang="fr-FR"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marL="0" indent="0" algn="just">
              <a:buNone/>
            </a:pPr>
            <a:endParaRPr lang="ro-RO" dirty="0"/>
          </a:p>
          <a:p>
            <a:pPr marL="0" indent="0">
              <a:buNone/>
            </a:pPr>
            <a:endParaRPr lang="ro-RO" dirty="0"/>
          </a:p>
          <a:p>
            <a:pPr marL="0" indent="0">
              <a:buNone/>
            </a:pPr>
            <a:endParaRPr lang="ro-RO" dirty="0"/>
          </a:p>
          <a:p>
            <a:pPr marL="0" indent="0" algn="just">
              <a:buNone/>
            </a:pPr>
            <a:endParaRPr lang="ro-RO" dirty="0"/>
          </a:p>
          <a:p>
            <a:pPr marL="0" indent="0" algn="just">
              <a:buNone/>
            </a:pPr>
            <a:endParaRPr lang="en-US" dirty="0"/>
          </a:p>
        </p:txBody>
      </p:sp>
      <p:pic>
        <p:nvPicPr>
          <p:cNvPr id="5122" name="Picture 2" descr="C:\Users\Admin\Desktop\Sisteme automate\serban\Безымянный33.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414052" y="914400"/>
            <a:ext cx="5075583" cy="311426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Desktop\Sisteme automate\serban\Безымянный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052" y="3564835"/>
            <a:ext cx="5009322" cy="299499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rot="10984413" flipV="1">
            <a:off x="6233041" y="6414467"/>
            <a:ext cx="5396369" cy="369332"/>
          </a:xfrm>
          <a:prstGeom prst="rect">
            <a:avLst/>
          </a:prstGeom>
        </p:spPr>
        <p:txBody>
          <a:bodyPr wrap="square">
            <a:spAutoFit/>
          </a:bodyPr>
          <a:lstStyle/>
          <a:p>
            <a:r>
              <a:rPr lang="vi-VN" i="1" dirty="0"/>
              <a:t> Detector termic cu bimetal, în formă de U</a:t>
            </a:r>
            <a:endParaRPr lang="ro-RO" dirty="0"/>
          </a:p>
        </p:txBody>
      </p:sp>
    </p:spTree>
    <p:extLst>
      <p:ext uri="{BB962C8B-B14F-4D97-AF65-F5344CB8AC3E}">
        <p14:creationId xmlns:p14="http://schemas.microsoft.com/office/powerpoint/2010/main" val="1779935795"/>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74638"/>
            <a:ext cx="10919791" cy="348214"/>
          </a:xfrm>
        </p:spPr>
        <p:txBody>
          <a:bodyPr>
            <a:normAutofit fontScale="90000"/>
          </a:bodyPr>
          <a:lstStyle/>
          <a:p>
            <a:endParaRPr lang="ro-RO" dirty="0"/>
          </a:p>
        </p:txBody>
      </p:sp>
      <p:sp>
        <p:nvSpPr>
          <p:cNvPr id="3" name="Объект 2"/>
          <p:cNvSpPr>
            <a:spLocks noGrp="1"/>
          </p:cNvSpPr>
          <p:nvPr>
            <p:ph sz="quarter" idx="1"/>
          </p:nvPr>
        </p:nvSpPr>
        <p:spPr>
          <a:xfrm>
            <a:off x="609599" y="848139"/>
            <a:ext cx="11025809" cy="5625813"/>
          </a:xfrm>
        </p:spPr>
        <p:txBody>
          <a:bodyPr>
            <a:normAutofit/>
          </a:bodyPr>
          <a:lstStyle/>
          <a:p>
            <a:pPr marL="0" indent="0" algn="just">
              <a:buNone/>
            </a:pPr>
            <a:r>
              <a:rPr lang="ro-RO" dirty="0"/>
              <a:t>	</a:t>
            </a:r>
            <a:r>
              <a:rPr lang="fr-FR" sz="2800" dirty="0">
                <a:latin typeface="Times New Roman" panose="02020603050405020304" pitchFamily="18" charset="0"/>
                <a:cs typeface="Times New Roman" panose="02020603050405020304" pitchFamily="18" charset="0"/>
              </a:rPr>
              <a:t>Când temperatura ajunge la o anumită valoare, curbura devine mare, </a:t>
            </a:r>
            <a:r>
              <a:rPr lang="fr-FR" sz="2800" dirty="0" err="1">
                <a:latin typeface="Times New Roman" panose="02020603050405020304" pitchFamily="18" charset="0"/>
                <a:cs typeface="Times New Roman" panose="02020603050405020304" pitchFamily="18" charset="0"/>
              </a:rPr>
              <a:t>contactul</a:t>
            </a:r>
            <a:r>
              <a:rPr lang="fr-FR" sz="2800" dirty="0">
                <a:latin typeface="Times New Roman" panose="02020603050405020304" pitchFamily="18" charset="0"/>
                <a:cs typeface="Times New Roman" panose="02020603050405020304" pitchFamily="18" charset="0"/>
              </a:rPr>
              <a:t> se deschide şi, </a:t>
            </a:r>
            <a:r>
              <a:rPr lang="fr-FR" sz="2800" dirty="0" err="1">
                <a:latin typeface="Times New Roman" panose="02020603050405020304" pitchFamily="18" charset="0"/>
                <a:cs typeface="Times New Roman" panose="02020603050405020304" pitchFamily="18" charset="0"/>
              </a:rPr>
              <a:t>circuitul</a:t>
            </a:r>
            <a:r>
              <a:rPr lang="fr-FR" sz="2800" dirty="0">
                <a:latin typeface="Times New Roman" panose="02020603050405020304" pitchFamily="18" charset="0"/>
                <a:cs typeface="Times New Roman" panose="02020603050405020304" pitchFamily="18" charset="0"/>
              </a:rPr>
              <a:t> de curent în repaus se întrerupe, se recepţionează </a:t>
            </a:r>
            <a:r>
              <a:rPr lang="fr-FR" sz="2800" b="1" i="1" dirty="0">
                <a:latin typeface="Times New Roman" panose="02020603050405020304" pitchFamily="18" charset="0"/>
                <a:cs typeface="Times New Roman" panose="02020603050405020304" pitchFamily="18" charset="0"/>
              </a:rPr>
              <a:t>semnalul de incendiu</a:t>
            </a:r>
            <a:r>
              <a:rPr lang="fr-FR" sz="2800" dirty="0">
                <a:latin typeface="Times New Roman" panose="02020603050405020304" pitchFamily="18" charset="0"/>
                <a:cs typeface="Times New Roman" panose="02020603050405020304" pitchFamily="18" charset="0"/>
              </a:rPr>
              <a:t>. Această temperatură constituie temperatura de funcţionare a detectorului.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La normalizarea temperaturii mediului, banda bimetalică revine la poziţia ei normală, prin urmare închide din nou circuitul, astfel încât instalaţia este pusă din nou în stare de funcţionare</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Detectorul bimetalic poate fi reglat pentru un regim de temperatură de la </a:t>
            </a:r>
            <a:r>
              <a:rPr lang="fr-FR" sz="2800" b="1" i="1" dirty="0">
                <a:solidFill>
                  <a:srgbClr val="FF0000"/>
                </a:solidFill>
                <a:latin typeface="Times New Roman" panose="02020603050405020304" pitchFamily="18" charset="0"/>
                <a:cs typeface="Times New Roman" panose="02020603050405020304" pitchFamily="18" charset="0"/>
              </a:rPr>
              <a:t>20 până la 100 °C. </a:t>
            </a:r>
            <a:r>
              <a:rPr lang="fr-FR" sz="2800" dirty="0">
                <a:latin typeface="Times New Roman" panose="02020603050405020304" pitchFamily="18" charset="0"/>
                <a:cs typeface="Times New Roman" panose="02020603050405020304" pitchFamily="18" charset="0"/>
              </a:rPr>
              <a:t>Dat fiind faptul că contactele acestor tipuri de detectoare sunt, în general, supuse acţiunii mediului ambiant (umiditate, praf), ele nu funcţionează cu precizie, din care cauză utilizarea lor astăzi este restrânsă. </a:t>
            </a:r>
            <a:endParaRPr lang="ro-RO" sz="2800" dirty="0">
              <a:latin typeface="Times New Roman" panose="02020603050405020304" pitchFamily="18" charset="0"/>
              <a:cs typeface="Times New Roman" panose="02020603050405020304" pitchFamily="18" charset="0"/>
            </a:endParaRPr>
          </a:p>
          <a:p>
            <a:pPr marL="0" indent="0" algn="just">
              <a:buNone/>
            </a:pP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002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99304" cy="613258"/>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Detectorul de căldură termodiferenţial</a:t>
            </a:r>
            <a:endParaRPr lang="ro-RO"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
          </p:nvPr>
        </p:nvSpPr>
        <p:spPr>
          <a:xfrm>
            <a:off x="325737" y="1159702"/>
            <a:ext cx="5512904" cy="5423660"/>
          </a:xfrm>
        </p:spPr>
        <p:txBody>
          <a:bodyPr>
            <a:normAutofit/>
          </a:bodyPr>
          <a:lstStyle/>
          <a:p>
            <a:pPr marL="0" indent="0" algn="just">
              <a:buNone/>
            </a:pPr>
            <a:r>
              <a:rPr lang="ro-RO" b="1" dirty="0"/>
              <a:t>	</a:t>
            </a:r>
            <a:r>
              <a:rPr lang="fr-FR" sz="2400" b="1" dirty="0">
                <a:latin typeface="Times New Roman" pitchFamily="18" charset="0"/>
                <a:cs typeface="Times New Roman" pitchFamily="18" charset="0"/>
              </a:rPr>
              <a:t>Detectorul de căldură termodiferenţial </a:t>
            </a:r>
            <a:r>
              <a:rPr lang="fr-FR" sz="2400" dirty="0">
                <a:latin typeface="Times New Roman" pitchFamily="18" charset="0"/>
                <a:cs typeface="Times New Roman" pitchFamily="18" charset="0"/>
              </a:rPr>
              <a:t>detectează incendiul în funcţie de variaţia de temperatură faţă de o temperatură dată şi independent de temperatura iniţială, şi declanşează semnalul de alarmă numai sub efectul depăşirii unei anumite viteze de creştere a temperaturii</a:t>
            </a:r>
            <a:r>
              <a:rPr lang="ro-RO" sz="2400" dirty="0">
                <a:latin typeface="Times New Roman" pitchFamily="18" charset="0"/>
                <a:cs typeface="Times New Roman" pitchFamily="18" charset="0"/>
              </a:rPr>
              <a:t>. </a:t>
            </a:r>
          </a:p>
          <a:p>
            <a:pPr marL="0" indent="0" algn="just">
              <a:buNone/>
            </a:pPr>
            <a:r>
              <a:rPr lang="ro-RO" sz="2400" dirty="0">
                <a:latin typeface="Times New Roman" pitchFamily="18" charset="0"/>
                <a:cs typeface="Times New Roman" pitchFamily="18" charset="0"/>
              </a:rPr>
              <a:t>	</a:t>
            </a:r>
            <a:r>
              <a:rPr lang="fr-FR" sz="2400" dirty="0">
                <a:latin typeface="Times New Roman" pitchFamily="18" charset="0"/>
                <a:cs typeface="Times New Roman" pitchFamily="18" charset="0"/>
              </a:rPr>
              <a:t>Dispozitivul de detectare, în principiu, este format dintr-un tub în formă de U, ale cărui capete sunt închise etanş. </a:t>
            </a:r>
            <a:endParaRPr lang="ro-RO" sz="2400" dirty="0">
              <a:latin typeface="Times New Roman" pitchFamily="18" charset="0"/>
              <a:cs typeface="Times New Roman" pitchFamily="18" charset="0"/>
            </a:endParaRPr>
          </a:p>
          <a:p>
            <a:endParaRPr lang="ro-RO" dirty="0"/>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081713" y="1550503"/>
            <a:ext cx="5301904" cy="245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Admin\Desktop\Sisteme automate\serban\Безымянный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865070"/>
            <a:ext cx="5234609" cy="261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24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7322" y="274638"/>
            <a:ext cx="11096486" cy="228945"/>
          </a:xfrm>
        </p:spPr>
        <p:txBody>
          <a:bodyPr>
            <a:normAutofit fontScale="90000"/>
          </a:bodyPr>
          <a:lstStyle/>
          <a:p>
            <a:endParaRPr lang="ro-RO" dirty="0"/>
          </a:p>
        </p:txBody>
      </p:sp>
      <p:sp>
        <p:nvSpPr>
          <p:cNvPr id="6" name="Объект 5"/>
          <p:cNvSpPr>
            <a:spLocks noGrp="1"/>
          </p:cNvSpPr>
          <p:nvPr>
            <p:ph sz="quarter" idx="1"/>
          </p:nvPr>
        </p:nvSpPr>
        <p:spPr>
          <a:xfrm>
            <a:off x="609600" y="728870"/>
            <a:ext cx="10999304" cy="5745082"/>
          </a:xfrm>
        </p:spPr>
        <p:txBody>
          <a:bodyPr>
            <a:normAutofit lnSpcReduction="10000"/>
          </a:bodyPr>
          <a:lstStyle/>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Partea inferioară este umplută cu miercur, în care se cufundă două fire de contact. La ambele capete, deasupra miercurului, se găseşte o mică cantitate de lichid cu punct de fierbere scăzut. Unul din capetele tubului este acoperit cu material izolant. Miercurul, alcoolul şi vaporii din spaţiul închis, la o anumită temperatură crescândă, menţin o presiune stabilă, determinată, şi prin urmare miercurul închide circuitul dintre cele două fire de contact.</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În cazul cînd temperatura mediului creşte rapid din cauza izbucnirii incendiului, valoarea creşterii constituind de 3—10 °C/min., atunci la capătul neizolat al tubului alcoolul se evaporă mai repede, iar la capătul izolat, mai încet. Presiunea vaporilor care se degajă, împinge în jos nivelul miercurului în capătul neizolat, astfel încât contactul se întrerupe, şi dispozitivul declanşează </a:t>
            </a:r>
            <a:r>
              <a:rPr lang="fr-FR" sz="2800" b="1" dirty="0">
                <a:solidFill>
                  <a:srgbClr val="FF0000"/>
                </a:solidFill>
                <a:latin typeface="Times New Roman" panose="02020603050405020304" pitchFamily="18" charset="0"/>
                <a:cs typeface="Times New Roman" panose="02020603050405020304" pitchFamily="18" charset="0"/>
              </a:rPr>
              <a:t>semnalul de alarmă.</a:t>
            </a:r>
            <a:endParaRPr lang="ro-RO" sz="2800" b="1" dirty="0">
              <a:solidFill>
                <a:srgbClr val="FF0000"/>
              </a:solidFill>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75937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031227" cy="746495"/>
          </a:xfrm>
        </p:spPr>
        <p:txBody>
          <a:bodyPr/>
          <a:lstStyle/>
          <a:p>
            <a:pPr algn="ctr"/>
            <a:r>
              <a:rPr lang="ro-RO" sz="3600" b="1" dirty="0">
                <a:latin typeface="Times New Roman" panose="02020603050405020304" pitchFamily="18" charset="0"/>
                <a:cs typeface="Times New Roman" panose="02020603050405020304" pitchFamily="18" charset="0"/>
              </a:rPr>
              <a:t>Construcţiile din metal</a:t>
            </a: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4675" y="1154242"/>
            <a:ext cx="11242623" cy="5576341"/>
          </a:xfrm>
        </p:spPr>
        <p:txBody>
          <a:bodyPr>
            <a:normAutofit/>
          </a:bodyPr>
          <a:lstStyle/>
          <a:p>
            <a:pPr marL="0" indent="0" algn="just">
              <a:buNone/>
            </a:pPr>
            <a:r>
              <a:rPr lang="ro-RO" b="1" dirty="0">
                <a:latin typeface="Times New Roman" panose="02020603050405020304" pitchFamily="18" charset="0"/>
                <a:cs typeface="Times New Roman" panose="02020603050405020304" pitchFamily="18" charset="0"/>
              </a:rPr>
              <a:t> 	</a:t>
            </a:r>
            <a:r>
              <a:rPr lang="ro-RO" sz="2400" b="1" dirty="0">
                <a:latin typeface="Times New Roman" panose="02020603050405020304" pitchFamily="18" charset="0"/>
                <a:cs typeface="Times New Roman" panose="02020603050405020304" pitchFamily="18" charset="0"/>
              </a:rPr>
              <a:t>Particularitati:</a:t>
            </a:r>
            <a:r>
              <a:rPr lang="ro-RO" sz="2400" dirty="0">
                <a:latin typeface="Times New Roman" panose="02020603050405020304" pitchFamily="18" charset="0"/>
                <a:cs typeface="Times New Roman" panose="02020603050405020304" pitchFamily="18" charset="0"/>
              </a:rPr>
              <a:t> sunt cu mult mai uşoare şi mai comode de montat decât construcţiile din b/a cu aceeaşi capacitate portantă. </a:t>
            </a:r>
          </a:p>
          <a:p>
            <a:pPr marL="0" indent="0" algn="just">
              <a:buNone/>
            </a:pPr>
            <a:r>
              <a:rPr lang="ro-RO" sz="2400" b="1" dirty="0">
                <a:latin typeface="Times New Roman" panose="02020603050405020304" pitchFamily="18" charset="0"/>
                <a:cs typeface="Times New Roman" panose="02020603050405020304" pitchFamily="18" charset="0"/>
              </a:rPr>
              <a:t>	Dezavantaje: </a:t>
            </a:r>
            <a:r>
              <a:rPr lang="ro-RO" sz="2400" dirty="0">
                <a:latin typeface="Times New Roman" panose="02020603050405020304" pitchFamily="18" charset="0"/>
                <a:cs typeface="Times New Roman" panose="02020603050405020304" pitchFamily="18" charset="0"/>
              </a:rPr>
              <a:t>în condiţii de incendiu, sub acţiunea temperaturii înalte, se prăbuşesc foarte repede. 	Deformarea şi pierderea capacităţii portante a coloanelor conduce la prăbuşirea clădirilor, provocând pagube materiale enorme.</a:t>
            </a:r>
          </a:p>
          <a:p>
            <a:pPr marL="0" indent="0" algn="just">
              <a:buNone/>
            </a:pPr>
            <a:r>
              <a:rPr lang="ro-RO" sz="2400" dirty="0">
                <a:latin typeface="Times New Roman" panose="02020603050405020304" pitchFamily="18" charset="0"/>
                <a:cs typeface="Times New Roman" panose="02020603050405020304" pitchFamily="18" charset="0"/>
              </a:rPr>
              <a:t>	</a:t>
            </a:r>
            <a:r>
              <a:rPr lang="ro-RO" sz="2400" b="1" dirty="0">
                <a:latin typeface="Times New Roman" panose="02020603050405020304" pitchFamily="18" charset="0"/>
                <a:cs typeface="Times New Roman" panose="02020603050405020304" pitchFamily="18" charset="0"/>
              </a:rPr>
              <a:t>Procedee: </a:t>
            </a:r>
          </a:p>
          <a:p>
            <a:pPr marL="0" indent="0" algn="just">
              <a:buNone/>
            </a:pPr>
            <a:r>
              <a:rPr lang="ro-RO" sz="2400" dirty="0">
                <a:latin typeface="Times New Roman" panose="02020603050405020304" pitchFamily="18" charset="0"/>
                <a:cs typeface="Times New Roman" panose="02020603050405020304" pitchFamily="18" charset="0"/>
              </a:rPr>
              <a:t> - făţuirea cu C0 care conduc rău căldura (plăci din beton uşor, cărămida obişnuită sau cu goluri, plăci din ipsos, azbestociment, vată minerală şi sticlă fibroasă).</a:t>
            </a:r>
          </a:p>
          <a:p>
            <a:pPr marL="0" lvl="0" indent="0" algn="just">
              <a:buNone/>
            </a:pPr>
            <a:r>
              <a:rPr lang="ro-RO" sz="2400" dirty="0">
                <a:latin typeface="Times New Roman" panose="02020603050405020304" pitchFamily="18" charset="0"/>
                <a:cs typeface="Times New Roman" panose="02020603050405020304" pitchFamily="18" charset="0"/>
              </a:rPr>
              <a:t> - tencuirea cu materiale rău conductoare de căldură;</a:t>
            </a:r>
          </a:p>
          <a:p>
            <a:pPr marL="0" lvl="0" indent="0" algn="just">
              <a:buNone/>
            </a:pPr>
            <a:r>
              <a:rPr lang="ro-RO" sz="2400" dirty="0">
                <a:latin typeface="Times New Roman" panose="02020603050405020304" pitchFamily="18" charset="0"/>
                <a:cs typeface="Times New Roman" panose="02020603050405020304" pitchFamily="18" charset="0"/>
              </a:rPr>
              <a:t> - umplerea construcţiilor metalice cu apă sau soluţii spumogene;</a:t>
            </a:r>
          </a:p>
          <a:p>
            <a:pPr marL="0" lvl="0" indent="0" algn="just">
              <a:buNone/>
            </a:pPr>
            <a:r>
              <a:rPr lang="ro-RO" sz="2400" dirty="0">
                <a:latin typeface="Times New Roman" panose="02020603050405020304" pitchFamily="18" charset="0"/>
                <a:cs typeface="Times New Roman" panose="02020603050405020304" pitchFamily="18" charset="0"/>
              </a:rPr>
              <a:t> - aplicarea vopselelor şi straturilor de material compoziţional spumant.</a:t>
            </a:r>
          </a:p>
          <a:p>
            <a:pPr marL="0" indent="0" algn="just">
              <a:buNone/>
            </a:pPr>
            <a:r>
              <a:rPr lang="ro-RO" sz="2400" dirty="0">
                <a:latin typeface="Times New Roman" panose="02020603050405020304" pitchFamily="18" charset="0"/>
                <a:cs typeface="Times New Roman" panose="02020603050405020304" pitchFamily="18" charset="0"/>
              </a:rPr>
              <a:t>	</a:t>
            </a:r>
            <a:endParaRPr lang="ro-RO" sz="2400" dirty="0"/>
          </a:p>
        </p:txBody>
      </p:sp>
    </p:spTree>
    <p:extLst>
      <p:ext uri="{BB962C8B-B14F-4D97-AF65-F5344CB8AC3E}">
        <p14:creationId xmlns:p14="http://schemas.microsoft.com/office/powerpoint/2010/main" val="13901317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59548" cy="469072"/>
          </a:xfrm>
        </p:spPr>
        <p:txBody>
          <a:bodyPr>
            <a:normAutofit fontScale="90000"/>
          </a:bodyPr>
          <a:lstStyle/>
          <a:p>
            <a:pPr algn="ctr"/>
            <a:r>
              <a:rPr lang="fr-FR" sz="2800" b="1" dirty="0"/>
              <a:t>Detectoare termovelocimetrice</a:t>
            </a:r>
            <a:endParaRPr lang="ro-RO"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2"/>
          </p:nvPr>
        </p:nvSpPr>
        <p:spPr>
          <a:xfrm>
            <a:off x="609599" y="2014330"/>
            <a:ext cx="5287617" cy="4234070"/>
          </a:xfrm>
        </p:spPr>
        <p:txBody>
          <a:bodyPr>
            <a:normAutofit/>
          </a:bodyPr>
          <a:lstStyle/>
          <a:p>
            <a:pPr marL="0" indent="0" algn="just">
              <a:buNone/>
            </a:pPr>
            <a:r>
              <a:rPr lang="ro-RO" dirty="0"/>
              <a:t>	</a:t>
            </a:r>
            <a:r>
              <a:rPr lang="fr-FR" sz="2400" b="1" dirty="0">
                <a:latin typeface="Times New Roman" panose="02020603050405020304" pitchFamily="18" charset="0"/>
                <a:cs typeface="Times New Roman" panose="02020603050405020304" pitchFamily="18" charset="0"/>
              </a:rPr>
              <a:t> Detectoare termovelocimetrice </a:t>
            </a:r>
            <a:r>
              <a:rPr lang="fr-FR" sz="2400" dirty="0">
                <a:latin typeface="Times New Roman" panose="02020603050405020304" pitchFamily="18" charset="0"/>
                <a:cs typeface="Times New Roman" panose="02020603050405020304" pitchFamily="18" charset="0"/>
              </a:rPr>
              <a:t>sunt</a:t>
            </a: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cele mai moderne detectoare termice. Funcţionarea lor se bazează pe principiul măsurării vitezei de creştere a temperaturii într-o unitate de timp, adică are la bază criteriul velocimetric. Convenţional, această creştere se exprimă în grade pe minut. Variaţiile normale de temperatură sunt cuprinse între 2 şi 20 °C pe minut. </a:t>
            </a:r>
            <a:endParaRPr lang="ro-RO" sz="2400" dirty="0">
              <a:latin typeface="Times New Roman" pitchFamily="18" charset="0"/>
              <a:cs typeface="Times New Roman" pitchFamily="18" charset="0"/>
            </a:endParaRPr>
          </a:p>
          <a:p>
            <a:pPr marL="0" indent="0" algn="just">
              <a:buNone/>
            </a:pPr>
            <a:endParaRPr lang="ro-RO" sz="2400" dirty="0">
              <a:latin typeface="Times New Roman" pitchFamily="18" charset="0"/>
              <a:cs typeface="Times New Roman" pitchFamily="18" charset="0"/>
            </a:endParaRPr>
          </a:p>
        </p:txBody>
      </p:sp>
      <p:sp>
        <p:nvSpPr>
          <p:cNvPr id="5" name="Текст 4"/>
          <p:cNvSpPr>
            <a:spLocks noGrp="1"/>
          </p:cNvSpPr>
          <p:nvPr>
            <p:ph type="body" sz="quarter" idx="1"/>
          </p:nvPr>
        </p:nvSpPr>
        <p:spPr>
          <a:xfrm>
            <a:off x="609599" y="927652"/>
            <a:ext cx="5287617" cy="715618"/>
          </a:xfrm>
        </p:spPr>
        <p:txBody>
          <a:bodyPr/>
          <a:lstStyle/>
          <a:p>
            <a:pPr algn="ctr"/>
            <a:endParaRPr lang="ro-RO" dirty="0"/>
          </a:p>
        </p:txBody>
      </p:sp>
      <p:sp>
        <p:nvSpPr>
          <p:cNvPr id="6" name="Текст 5"/>
          <p:cNvSpPr>
            <a:spLocks noGrp="1"/>
          </p:cNvSpPr>
          <p:nvPr>
            <p:ph type="body" sz="quarter" idx="3"/>
          </p:nvPr>
        </p:nvSpPr>
        <p:spPr>
          <a:xfrm>
            <a:off x="6202016" y="940904"/>
            <a:ext cx="5353879" cy="689113"/>
          </a:xfrm>
        </p:spPr>
        <p:txBody>
          <a:bodyPr/>
          <a:lstStyle/>
          <a:p>
            <a:endParaRPr lang="ro-RO" dirty="0"/>
          </a:p>
        </p:txBody>
      </p:sp>
      <p:pic>
        <p:nvPicPr>
          <p:cNvPr id="307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40557" y="2054087"/>
            <a:ext cx="4837043" cy="382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377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490330"/>
            <a:ext cx="11025809" cy="609600"/>
          </a:xfrm>
        </p:spPr>
        <p:txBody>
          <a:bodyPr/>
          <a:lstStyle/>
          <a:p>
            <a:pPr algn="ctr"/>
            <a:r>
              <a:rPr lang="fr-FR" b="1" dirty="0">
                <a:latin typeface="Times New Roman" panose="02020603050405020304" pitchFamily="18" charset="0"/>
                <a:cs typeface="Times New Roman" panose="02020603050405020304" pitchFamily="18" charset="0"/>
              </a:rPr>
              <a:t>Detectorul de căldură termoelectric </a:t>
            </a:r>
            <a:endParaRPr lang="ro-RO"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2"/>
          </p:nvPr>
        </p:nvSpPr>
        <p:spPr>
          <a:xfrm>
            <a:off x="318053" y="2173357"/>
            <a:ext cx="5763660" cy="4465982"/>
          </a:xfrm>
        </p:spPr>
        <p:txBody>
          <a:bodyPr>
            <a:normAutofit/>
          </a:bodyPr>
          <a:lstStyle/>
          <a:p>
            <a:pPr marL="0" indent="0" algn="just">
              <a:buNone/>
            </a:pPr>
            <a:r>
              <a:rPr lang="ro-RO" b="1" dirty="0"/>
              <a:t>	</a:t>
            </a:r>
            <a:r>
              <a:rPr lang="fr-FR" sz="2800" b="1" dirty="0">
                <a:latin typeface="Times New Roman" pitchFamily="18" charset="0"/>
                <a:cs typeface="Times New Roman" pitchFamily="18" charset="0"/>
              </a:rPr>
              <a:t>Detectorul de căldură termoelectric </a:t>
            </a:r>
            <a:r>
              <a:rPr lang="fr-FR" sz="2800" dirty="0">
                <a:latin typeface="Times New Roman" pitchFamily="18" charset="0"/>
                <a:cs typeface="Times New Roman" pitchFamily="18" charset="0"/>
              </a:rPr>
              <a:t>funcţionează pe principiul efectului termoelectric, în baza variaţiei unei mărimi electrice (tensiune sau intensitate). Detectoarele termoelectrice se </a:t>
            </a:r>
            <a:r>
              <a:rPr lang="fr-FR" sz="2800" dirty="0" err="1">
                <a:latin typeface="Times New Roman" pitchFamily="18" charset="0"/>
                <a:cs typeface="Times New Roman" pitchFamily="18" charset="0"/>
              </a:rPr>
              <a:t>utiliz</a:t>
            </a:r>
            <a:r>
              <a:rPr lang="ro-RO" sz="2800" dirty="0">
                <a:latin typeface="Times New Roman" pitchFamily="18" charset="0"/>
                <a:cs typeface="Times New Roman" pitchFamily="18" charset="0"/>
              </a:rPr>
              <a:t>ează </a:t>
            </a:r>
            <a:r>
              <a:rPr lang="fr-FR" sz="2800" dirty="0" err="1">
                <a:latin typeface="Times New Roman" pitchFamily="18" charset="0"/>
                <a:cs typeface="Times New Roman" pitchFamily="18" charset="0"/>
              </a:rPr>
              <a:t>sub</a:t>
            </a:r>
            <a:r>
              <a:rPr lang="fr-FR" sz="2800" dirty="0">
                <a:latin typeface="Times New Roman" pitchFamily="18" charset="0"/>
                <a:cs typeface="Times New Roman" pitchFamily="18" charset="0"/>
              </a:rPr>
              <a:t> formă de </a:t>
            </a:r>
            <a:r>
              <a:rPr lang="fr-FR" sz="2800" dirty="0" err="1">
                <a:latin typeface="Times New Roman" pitchFamily="18" charset="0"/>
                <a:cs typeface="Times New Roman" pitchFamily="18" charset="0"/>
              </a:rPr>
              <a:t>termocupluri</a:t>
            </a:r>
            <a:r>
              <a:rPr lang="fr-FR" sz="2800" dirty="0">
                <a:latin typeface="Times New Roman" pitchFamily="18" charset="0"/>
                <a:cs typeface="Times New Roman" pitchFamily="18" charset="0"/>
              </a:rPr>
              <a:t> a căror rezistenţa electrică variază în acelaşi sens cu temperatura. </a:t>
            </a:r>
            <a:endParaRPr lang="ro-RO" sz="2800" dirty="0">
              <a:latin typeface="Times New Roman" pitchFamily="18" charset="0"/>
              <a:cs typeface="Times New Roman" pitchFamily="18" charset="0"/>
            </a:endParaRPr>
          </a:p>
        </p:txBody>
      </p:sp>
      <p:sp>
        <p:nvSpPr>
          <p:cNvPr id="5" name="Текст 4"/>
          <p:cNvSpPr>
            <a:spLocks noGrp="1"/>
          </p:cNvSpPr>
          <p:nvPr>
            <p:ph type="body" sz="quarter" idx="1"/>
          </p:nvPr>
        </p:nvSpPr>
        <p:spPr>
          <a:xfrm>
            <a:off x="609600" y="1364974"/>
            <a:ext cx="5181600" cy="622852"/>
          </a:xfrm>
        </p:spPr>
        <p:txBody>
          <a:bodyPr/>
          <a:lstStyle/>
          <a:p>
            <a:endParaRPr lang="ro-RO" dirty="0"/>
          </a:p>
        </p:txBody>
      </p:sp>
      <p:sp>
        <p:nvSpPr>
          <p:cNvPr id="6" name="Текст 5"/>
          <p:cNvSpPr>
            <a:spLocks noGrp="1"/>
          </p:cNvSpPr>
          <p:nvPr>
            <p:ph type="body" sz="quarter" idx="3"/>
          </p:nvPr>
        </p:nvSpPr>
        <p:spPr>
          <a:xfrm>
            <a:off x="6175512" y="1338470"/>
            <a:ext cx="5539410" cy="609600"/>
          </a:xfrm>
        </p:spPr>
        <p:txBody>
          <a:bodyPr/>
          <a:lstStyle/>
          <a:p>
            <a:endParaRPr lang="ro-RO" dirty="0"/>
          </a:p>
        </p:txBody>
      </p:sp>
      <p:pic>
        <p:nvPicPr>
          <p:cNvPr id="7" name="Picture 2" descr="C:\Users\Admin\Desktop\Sisteme automate\serban\Безымянный45.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34539" y="2186609"/>
            <a:ext cx="5208104" cy="307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52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600" y="274638"/>
            <a:ext cx="10853530" cy="533745"/>
          </a:xfrm>
        </p:spPr>
        <p:txBody>
          <a:bodyPr>
            <a:normAutofit/>
          </a:bodyPr>
          <a:lstStyle/>
          <a:p>
            <a:pPr algn="ctr"/>
            <a:endParaRPr lang="ro-RO" sz="2800" b="1"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sz="quarter" idx="1"/>
          </p:nvPr>
        </p:nvSpPr>
        <p:spPr>
          <a:xfrm>
            <a:off x="609600" y="1007165"/>
            <a:ext cx="10999304" cy="5466787"/>
          </a:xfrm>
        </p:spPr>
        <p:txBody>
          <a:bodyPr>
            <a:normAutofit/>
          </a:bodyPr>
          <a:lstStyle/>
          <a:p>
            <a:pPr marL="0" indent="0" algn="just">
              <a:buNone/>
            </a:pPr>
            <a:r>
              <a:rPr lang="ro-RO" dirty="0">
                <a:latin typeface="Times New Roman" panose="02020603050405020304" pitchFamily="18" charset="0"/>
                <a:cs typeface="Times New Roman" panose="02020603050405020304" pitchFamily="18" charset="0"/>
              </a:rPr>
              <a:t>	</a:t>
            </a:r>
            <a:r>
              <a:rPr lang="ro-RO" dirty="0"/>
              <a:t>	</a:t>
            </a:r>
            <a:r>
              <a:rPr lang="fr-FR" sz="2800" dirty="0">
                <a:latin typeface="Times New Roman" pitchFamily="18" charset="0"/>
                <a:cs typeface="Times New Roman" pitchFamily="18" charset="0"/>
              </a:rPr>
              <a:t>Un detector cu termocupluri, este format din 64 </a:t>
            </a:r>
            <a:r>
              <a:rPr lang="fr-FR" sz="2800" dirty="0" err="1">
                <a:latin typeface="Times New Roman" pitchFamily="18" charset="0"/>
                <a:cs typeface="Times New Roman" pitchFamily="18" charset="0"/>
              </a:rPr>
              <a:t>suduri</a:t>
            </a:r>
            <a:r>
              <a:rPr lang="fr-FR" sz="2800" dirty="0">
                <a:latin typeface="Times New Roman" pitchFamily="18" charset="0"/>
                <a:cs typeface="Times New Roman" pitchFamily="18" charset="0"/>
              </a:rPr>
              <a:t>; 32 dintre acestea </a:t>
            </a:r>
            <a:r>
              <a:rPr lang="fr-FR" sz="2800" dirty="0" err="1">
                <a:latin typeface="Times New Roman" pitchFamily="18" charset="0"/>
                <a:cs typeface="Times New Roman" pitchFamily="18" charset="0"/>
              </a:rPr>
              <a:t>sunt</a:t>
            </a:r>
            <a:r>
              <a:rPr lang="fr-FR" sz="2800" dirty="0">
                <a:latin typeface="Times New Roman" pitchFamily="18" charset="0"/>
                <a:cs typeface="Times New Roman" pitchFamily="18" charset="0"/>
              </a:rPr>
              <a:t>  amplasate, încât să se afle în curentul de aer transmis prin convecţie. Celelalte 32 joncţiuni sunt fixate într-o serie de piese de metal, care asigură o oarecare termoizolaţie. </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r>
              <a:rPr lang="fr-FR" sz="2800" dirty="0">
                <a:latin typeface="Times New Roman" pitchFamily="18" charset="0"/>
                <a:cs typeface="Times New Roman" pitchFamily="18" charset="0"/>
              </a:rPr>
              <a:t>În cazul, în care temperatura variază lent, </a:t>
            </a:r>
            <a:r>
              <a:rPr lang="fr-FR" sz="2800" dirty="0" err="1">
                <a:latin typeface="Times New Roman" pitchFamily="18" charset="0"/>
                <a:cs typeface="Times New Roman" pitchFamily="18" charset="0"/>
              </a:rPr>
              <a:t>toate</a:t>
            </a:r>
            <a:r>
              <a:rPr lang="fr-FR" sz="2800" dirty="0">
                <a:latin typeface="Times New Roman" pitchFamily="18" charset="0"/>
                <a:cs typeface="Times New Roman" pitchFamily="18" charset="0"/>
              </a:rPr>
              <a:t> (sudurile) se află aproximativ la aceeaşi temperatură şi deci nu se produce nici un curent electric. Dar, dacă însă detectorul este încălzit, deci se află sub influenţa căldurii, </a:t>
            </a:r>
            <a:r>
              <a:rPr lang="ro-RO" sz="2800" dirty="0">
                <a:latin typeface="Times New Roman" pitchFamily="18" charset="0"/>
                <a:cs typeface="Times New Roman" pitchFamily="18" charset="0"/>
              </a:rPr>
              <a:t>sudurile </a:t>
            </a:r>
            <a:r>
              <a:rPr lang="fr-FR" sz="2800" dirty="0" err="1">
                <a:latin typeface="Times New Roman" pitchFamily="18" charset="0"/>
                <a:cs typeface="Times New Roman" pitchFamily="18" charset="0"/>
              </a:rPr>
              <a:t>din</a:t>
            </a:r>
            <a:r>
              <a:rPr lang="fr-FR" sz="2800" dirty="0">
                <a:latin typeface="Times New Roman" pitchFamily="18" charset="0"/>
                <a:cs typeface="Times New Roman" pitchFamily="18" charset="0"/>
              </a:rPr>
              <a:t> curentul de aer devin mai calde decât cele izolate termic, astfel încât se produc şi se deplasează curenţi electrici cu o intensitate suficientă pentru a </a:t>
            </a:r>
            <a:r>
              <a:rPr lang="fr-FR" sz="2800" dirty="0" err="1">
                <a:latin typeface="Times New Roman" pitchFamily="18" charset="0"/>
                <a:cs typeface="Times New Roman" pitchFamily="18" charset="0"/>
              </a:rPr>
              <a:t>semnaliza</a:t>
            </a:r>
            <a:r>
              <a:rPr lang="fr-FR" sz="2800" dirty="0">
                <a:latin typeface="Times New Roman" pitchFamily="18" charset="0"/>
                <a:cs typeface="Times New Roman" pitchFamily="18" charset="0"/>
              </a:rPr>
              <a:t> incendiul. </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p>
          <a:p>
            <a:pPr algn="just"/>
            <a:endParaRPr lang="ro-RO" dirty="0"/>
          </a:p>
        </p:txBody>
      </p:sp>
    </p:spTree>
    <p:extLst>
      <p:ext uri="{BB962C8B-B14F-4D97-AF65-F5344CB8AC3E}">
        <p14:creationId xmlns:p14="http://schemas.microsoft.com/office/powerpoint/2010/main" val="2793365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719275"/>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 Particularităţile detectoarelor de fum</a:t>
            </a:r>
            <a:br>
              <a:rPr lang="ro-RO" dirty="0">
                <a:latin typeface="Times New Roman" panose="02020603050405020304" pitchFamily="18" charset="0"/>
                <a:cs typeface="Times New Roman" panose="02020603050405020304" pitchFamily="18" charset="0"/>
              </a:rPr>
            </a:br>
            <a:endParaRPr lang="ro-RO"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p:txBody>
          <a:bodyPr>
            <a:normAutofit/>
          </a:bodyPr>
          <a:lstStyle/>
          <a:p>
            <a:pPr marL="0" indent="0" algn="just">
              <a:buNone/>
            </a:pPr>
            <a:r>
              <a:rPr lang="ro-RO" dirty="0"/>
              <a:t>	</a:t>
            </a:r>
          </a:p>
        </p:txBody>
      </p:sp>
      <p:sp>
        <p:nvSpPr>
          <p:cNvPr id="4" name="Прямоугольник 3"/>
          <p:cNvSpPr/>
          <p:nvPr/>
        </p:nvSpPr>
        <p:spPr>
          <a:xfrm>
            <a:off x="424070" y="1443841"/>
            <a:ext cx="5657643" cy="5139869"/>
          </a:xfrm>
          <a:prstGeom prst="rect">
            <a:avLst/>
          </a:prstGeom>
        </p:spPr>
        <p:txBody>
          <a:bodyPr wrap="square">
            <a:spAutoFit/>
          </a:bodyPr>
          <a:lstStyle/>
          <a:p>
            <a:pPr algn="just"/>
            <a:r>
              <a:rPr lang="ro-RO" sz="2400" dirty="0">
                <a:latin typeface="Times New Roman" panose="02020603050405020304" pitchFamily="18" charset="0"/>
                <a:cs typeface="Times New Roman" panose="02020603050405020304" pitchFamily="18" charset="0"/>
              </a:rPr>
              <a:t>	</a:t>
            </a:r>
            <a:r>
              <a:rPr lang="fr-FR" sz="2800" b="1" dirty="0">
                <a:latin typeface="Times New Roman" panose="02020603050405020304" pitchFamily="18" charset="0"/>
                <a:cs typeface="Times New Roman" panose="02020603050405020304" pitchFamily="18" charset="0"/>
              </a:rPr>
              <a:t>Detectoarele de fum </a:t>
            </a:r>
            <a:r>
              <a:rPr lang="fr-FR" sz="2800" dirty="0">
                <a:latin typeface="Times New Roman" panose="02020603050405020304" pitchFamily="18" charset="0"/>
                <a:cs typeface="Times New Roman" panose="02020603050405020304" pitchFamily="18" charset="0"/>
              </a:rPr>
              <a:t>reprezintă detectoarele care răspund la particulele produse de combustie şi/sau piroliză suspendate în mediu (aerosoli).</a:t>
            </a:r>
            <a:endParaRPr lang="ro-RO" sz="2800" dirty="0">
              <a:latin typeface="Times New Roman" panose="02020603050405020304" pitchFamily="18" charset="0"/>
              <a:cs typeface="Times New Roman" panose="02020603050405020304" pitchFamily="18" charset="0"/>
            </a:endParaRPr>
          </a:p>
          <a:p>
            <a:pPr algn="just"/>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În funcţie de metoda de măsură a parametrilor fumului, se disting două categorii mari de detectoare de fum: </a:t>
            </a:r>
            <a:endParaRPr lang="ro-RO" sz="2800" dirty="0">
              <a:latin typeface="Times New Roman" panose="02020603050405020304" pitchFamily="18" charset="0"/>
              <a:cs typeface="Times New Roman" panose="02020603050405020304" pitchFamily="18" charset="0"/>
            </a:endParaRPr>
          </a:p>
          <a:p>
            <a:pPr lvl="0" algn="just"/>
            <a:r>
              <a:rPr lang="ro-RO"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detectoare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optice</a:t>
            </a:r>
            <a:r>
              <a:rPr lang="en-US" sz="2800" dirty="0">
                <a:latin typeface="Times New Roman" panose="02020603050405020304" pitchFamily="18" charset="0"/>
                <a:cs typeface="Times New Roman" panose="02020603050405020304" pitchFamily="18" charset="0"/>
              </a:rPr>
              <a:t>;</a:t>
            </a:r>
            <a:endParaRPr lang="ro-RO" sz="2800" dirty="0">
              <a:latin typeface="Times New Roman" panose="02020603050405020304" pitchFamily="18" charset="0"/>
              <a:cs typeface="Times New Roman" panose="02020603050405020304" pitchFamily="18" charset="0"/>
            </a:endParaRPr>
          </a:p>
          <a:p>
            <a:pPr lvl="0" algn="just"/>
            <a:r>
              <a:rPr lang="ro-RO"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detectoare</a:t>
            </a:r>
            <a:r>
              <a:rPr lang="en-US" sz="2800" dirty="0">
                <a:latin typeface="Times New Roman" panose="02020603050405020304" pitchFamily="18" charset="0"/>
                <a:cs typeface="Times New Roman" panose="02020603050405020304" pitchFamily="18" charset="0"/>
              </a:rPr>
              <a:t> cu </a:t>
            </a:r>
            <a:r>
              <a:rPr lang="en-US" sz="2800" dirty="0" err="1">
                <a:latin typeface="Times New Roman" panose="02020603050405020304" pitchFamily="18" charset="0"/>
                <a:cs typeface="Times New Roman" panose="02020603050405020304" pitchFamily="18" charset="0"/>
              </a:rPr>
              <a:t>cameră</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ionizare</a:t>
            </a:r>
            <a:r>
              <a:rPr lang="en-US"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algn="just"/>
            <a:r>
              <a:rPr lang="ro-RO" sz="2000" dirty="0">
                <a:latin typeface="Times New Roman" panose="02020603050405020304" pitchFamily="18" charset="0"/>
                <a:cs typeface="Times New Roman" panose="02020603050405020304" pitchFamily="18" charset="0"/>
              </a:rPr>
              <a:t>	</a:t>
            </a:r>
          </a:p>
        </p:txBody>
      </p:sp>
      <p:pic>
        <p:nvPicPr>
          <p:cNvPr id="8194" name="Picture 2" descr="C:\Users\Admin\Desktop\Sisteme automate\serban\Безымянный46.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223000" y="1298714"/>
            <a:ext cx="5280025" cy="271669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Desktop\Sisteme automate\serban\Безымянный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035" y="4041913"/>
            <a:ext cx="5141843" cy="217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2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74638"/>
            <a:ext cx="10919791" cy="679519"/>
          </a:xfrm>
        </p:spPr>
        <p:txBody>
          <a:bodyPr/>
          <a:lstStyle/>
          <a:p>
            <a:pPr algn="ctr"/>
            <a:r>
              <a:rPr lang="fr-FR" b="1" dirty="0">
                <a:latin typeface="Times New Roman" panose="02020603050405020304" pitchFamily="18" charset="0"/>
                <a:cs typeface="Times New Roman" panose="02020603050405020304" pitchFamily="18" charset="0"/>
              </a:rPr>
              <a:t>Detectoare optice de fum</a:t>
            </a:r>
            <a:r>
              <a:rPr lang="ro-RO" b="1" dirty="0">
                <a:latin typeface="Times New Roman" panose="02020603050405020304" pitchFamily="18" charset="0"/>
                <a:cs typeface="Times New Roman" panose="02020603050405020304" pitchFamily="18" charset="0"/>
              </a:rPr>
              <a:t> </a:t>
            </a:r>
            <a:endParaRPr lang="ro-RO" dirty="0"/>
          </a:p>
        </p:txBody>
      </p:sp>
      <p:sp>
        <p:nvSpPr>
          <p:cNvPr id="3" name="Объект 2"/>
          <p:cNvSpPr>
            <a:spLocks noGrp="1"/>
          </p:cNvSpPr>
          <p:nvPr>
            <p:ph sz="quarter" idx="1"/>
          </p:nvPr>
        </p:nvSpPr>
        <p:spPr>
          <a:xfrm>
            <a:off x="609599" y="1600199"/>
            <a:ext cx="5261113" cy="4906617"/>
          </a:xfrm>
        </p:spPr>
        <p:txBody>
          <a:bodyPr/>
          <a:lstStyle/>
          <a:p>
            <a:pPr marL="0" indent="0" algn="just">
              <a:buNone/>
            </a:pPr>
            <a:r>
              <a:rPr lang="ro-RO" b="1" dirty="0"/>
              <a:t>	</a:t>
            </a:r>
            <a:r>
              <a:rPr lang="fr-FR" sz="2400" b="1" dirty="0">
                <a:latin typeface="Times New Roman" panose="02020603050405020304" pitchFamily="18" charset="0"/>
                <a:cs typeface="Times New Roman" panose="02020603050405020304" pitchFamily="18" charset="0"/>
              </a:rPr>
              <a:t>Detectoare optice de fum </a:t>
            </a:r>
            <a:r>
              <a:rPr lang="fr-FR" sz="2400" dirty="0">
                <a:latin typeface="Times New Roman" panose="02020603050405020304" pitchFamily="18" charset="0"/>
                <a:cs typeface="Times New Roman" panose="02020603050405020304" pitchFamily="18" charset="0"/>
              </a:rPr>
              <a:t>cu funcţionare pe principiul dispersiei luminii constă din următoarele elemente:</a:t>
            </a:r>
            <a:endParaRPr lang="ro-RO" sz="240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cameră etanşă la lumină (cameră de măsurare);</a:t>
            </a:r>
            <a:endParaRPr lang="ro-RO" sz="240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sursă de lumină (diode);</a:t>
            </a:r>
            <a:endParaRPr lang="ro-RO" sz="240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receptor de lumină fotodiode/fototranzistor;</a:t>
            </a:r>
            <a:endParaRPr lang="ro-RO" sz="2400" dirty="0">
              <a:latin typeface="Times New Roman" panose="02020603050405020304" pitchFamily="18" charset="0"/>
              <a:cs typeface="Times New Roman" panose="02020603050405020304" pitchFamily="18" charset="0"/>
            </a:endParaRPr>
          </a:p>
          <a:p>
            <a:pPr lvl="0" algn="just"/>
            <a:r>
              <a:rPr lang="fr-FR" sz="2400" dirty="0">
                <a:latin typeface="Times New Roman" panose="02020603050405020304" pitchFamily="18" charset="0"/>
                <a:cs typeface="Times New Roman" panose="02020603050405020304" pitchFamily="18" charset="0"/>
              </a:rPr>
              <a:t>paravan/ecran.</a:t>
            </a:r>
            <a:endParaRPr lang="ro-RO" sz="2400" dirty="0">
              <a:latin typeface="Times New Roman" panose="02020603050405020304" pitchFamily="18" charset="0"/>
              <a:cs typeface="Times New Roman" panose="02020603050405020304" pitchFamily="18" charset="0"/>
            </a:endParaRPr>
          </a:p>
          <a:p>
            <a:endParaRPr lang="ro-RO" sz="2400" dirty="0"/>
          </a:p>
        </p:txBody>
      </p:sp>
      <p:pic>
        <p:nvPicPr>
          <p:cNvPr id="9218" name="Picture 2" descr="C:\Users\Admin\Desktop\Sisteme automate\serban\Безымянный48.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334539" y="1524001"/>
            <a:ext cx="4850296" cy="246490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dmin\Desktop\Sisteme automate\serban\Безымянный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774" y="4015409"/>
            <a:ext cx="4943061" cy="262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589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91549" y="261386"/>
            <a:ext cx="11330608" cy="401223"/>
          </a:xfrm>
        </p:spPr>
        <p:txBody>
          <a:bodyPr>
            <a:normAutofit fontScale="90000"/>
          </a:bodyPr>
          <a:lstStyle/>
          <a:p>
            <a:endParaRPr lang="ro-RO" dirty="0"/>
          </a:p>
        </p:txBody>
      </p:sp>
      <p:sp>
        <p:nvSpPr>
          <p:cNvPr id="6" name="Объект 5"/>
          <p:cNvSpPr>
            <a:spLocks noGrp="1"/>
          </p:cNvSpPr>
          <p:nvPr>
            <p:ph sz="quarter" idx="1"/>
          </p:nvPr>
        </p:nvSpPr>
        <p:spPr>
          <a:xfrm>
            <a:off x="357809" y="927652"/>
            <a:ext cx="11184833" cy="5546300"/>
          </a:xfrm>
        </p:spPr>
        <p:txBody>
          <a:bodyPr>
            <a:normAutofit lnSpcReduction="10000"/>
          </a:bodyPr>
          <a:lstStyle/>
          <a:p>
            <a:pPr marL="0" indent="0" algn="just">
              <a:buNone/>
            </a:pPr>
            <a:r>
              <a:rPr lang="ro-RO" dirty="0"/>
              <a:t>	</a:t>
            </a:r>
            <a:r>
              <a:rPr lang="fr-FR" sz="2800" dirty="0">
                <a:latin typeface="Times New Roman" panose="02020603050405020304" pitchFamily="18" charset="0"/>
                <a:cs typeface="Times New Roman" panose="02020603050405020304" pitchFamily="18" charset="0"/>
              </a:rPr>
              <a:t>Aceste elemente sunt încorporate în construcţia detectorului astfel, încît intensitatea luminii să afecteze receptorul în rezultatul procesului de difuzie a luminii.</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În lipsa fumului, elementul receptor nu recepţionează radiaţii datorită paravanului care are rolul de a dispersa radiaţiile directe şi cele reflectate de pereţii interiori ai camerei de măsură.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În cazul cînd particulele de fum intră în camera de măsurare, se difuzează lumină de către particulele de fum spre receptor, proces care duce la schimbarea stării de iluminare a receptorului.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În receptor, său fiind format ditr-un element fotosensibil, au loc variaţii de curent care prin intermediul unui sistem electronic simplu se formează şi se transmite </a:t>
            </a:r>
            <a:r>
              <a:rPr lang="fr-FR" sz="2800" b="1" i="1" dirty="0">
                <a:solidFill>
                  <a:srgbClr val="FF0000"/>
                </a:solidFill>
                <a:latin typeface="Times New Roman" panose="02020603050405020304" pitchFamily="18" charset="0"/>
                <a:cs typeface="Times New Roman" panose="02020603050405020304" pitchFamily="18" charset="0"/>
              </a:rPr>
              <a:t>semnalul de alarmă.</a:t>
            </a:r>
            <a:endParaRPr lang="ro-RO" sz="2800" b="1" i="1" dirty="0">
              <a:solidFill>
                <a:srgbClr val="FF0000"/>
              </a:solidFill>
              <a:latin typeface="Times New Roman" panose="02020603050405020304" pitchFamily="18" charset="0"/>
              <a:cs typeface="Times New Roman" panose="02020603050405020304" pitchFamily="18" charset="0"/>
            </a:endParaRPr>
          </a:p>
          <a:p>
            <a:pPr algn="just"/>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730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74638"/>
            <a:ext cx="10747513" cy="891553"/>
          </a:xfrm>
        </p:spPr>
        <p:txBody>
          <a:bodyPr>
            <a:normAutofit fontScale="90000"/>
          </a:bodyPr>
          <a:lstStyle/>
          <a:p>
            <a:pPr algn="ctr"/>
            <a:r>
              <a:rPr lang="fr-FR" b="1" dirty="0"/>
              <a:t>Particularităţile detectoarelor de flacără</a:t>
            </a:r>
            <a:br>
              <a:rPr lang="ro-RO" dirty="0"/>
            </a:br>
            <a:endParaRPr lang="ro-RO" dirty="0"/>
          </a:p>
        </p:txBody>
      </p:sp>
      <p:sp>
        <p:nvSpPr>
          <p:cNvPr id="3" name="Объект 2"/>
          <p:cNvSpPr>
            <a:spLocks noGrp="1"/>
          </p:cNvSpPr>
          <p:nvPr>
            <p:ph sz="quarter" idx="1"/>
          </p:nvPr>
        </p:nvSpPr>
        <p:spPr>
          <a:xfrm>
            <a:off x="609600" y="1192695"/>
            <a:ext cx="5314122" cy="5538518"/>
          </a:xfrm>
        </p:spPr>
        <p:txBody>
          <a:bodyPr>
            <a:normAutofit fontScale="92500" lnSpcReduction="20000"/>
          </a:bodyPr>
          <a:lstStyle/>
          <a:p>
            <a:pPr marL="0" indent="0" algn="just">
              <a:buNone/>
            </a:pPr>
            <a:r>
              <a:rPr lang="ro-RO" dirty="0"/>
              <a:t>	</a:t>
            </a:r>
            <a:r>
              <a:rPr lang="fr-FR" sz="2800" b="1" dirty="0">
                <a:latin typeface="Times New Roman" panose="02020603050405020304" pitchFamily="18" charset="0"/>
                <a:cs typeface="Times New Roman" panose="02020603050405020304" pitchFamily="18" charset="0"/>
              </a:rPr>
              <a:t>Detectoarele de flacără </a:t>
            </a:r>
            <a:r>
              <a:rPr lang="fr-FR" sz="2800" dirty="0">
                <a:latin typeface="Times New Roman" panose="02020603050405020304" pitchFamily="18" charset="0"/>
                <a:cs typeface="Times New Roman" panose="02020603050405020304" pitchFamily="18" charset="0"/>
              </a:rPr>
              <a:t>sunt detectoarele care răspund la radiaţia electromagnetică emisă de flăcările unui incendiu. Principiul de funcţionare se bazează pe prezenţa flăcării, dacă nu e prea mare distanţa la care aceasta se găseşte. </a:t>
            </a: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Dezavantajul pe  care-l prezintă un detector de flacără constă în faptul că pentru detectare, el trebuie să „vadă“ flacăra, ceea ce îl face necorespunzător într-o zonă în care există mare aglomerare, sau unde este posibilă apariţia unui incendiu mocnit.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endParaRPr lang="ro-RO" sz="2800" dirty="0"/>
          </a:p>
        </p:txBody>
      </p:sp>
      <p:pic>
        <p:nvPicPr>
          <p:cNvPr id="13314" name="Picture 2" descr="C:\Users\Admin\Desktop\Sisteme automate\serban\Безымянный59.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202017" y="1404729"/>
            <a:ext cx="5181600" cy="508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28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599" y="274638"/>
            <a:ext cx="10933043" cy="520492"/>
          </a:xfrm>
        </p:spPr>
        <p:txBody>
          <a:bodyPr>
            <a:normAutofit fontScale="90000"/>
          </a:bodyPr>
          <a:lstStyle/>
          <a:p>
            <a:endParaRPr lang="ro-RO" dirty="0"/>
          </a:p>
        </p:txBody>
      </p:sp>
      <p:sp>
        <p:nvSpPr>
          <p:cNvPr id="5" name="Объект 4"/>
          <p:cNvSpPr>
            <a:spLocks noGrp="1"/>
          </p:cNvSpPr>
          <p:nvPr>
            <p:ph sz="quarter" idx="1"/>
          </p:nvPr>
        </p:nvSpPr>
        <p:spPr>
          <a:xfrm>
            <a:off x="609599" y="901149"/>
            <a:ext cx="5221357" cy="5579164"/>
          </a:xfrm>
        </p:spPr>
        <p:txBody>
          <a:bodyPr>
            <a:normAutofit fontScale="77500" lnSpcReduction="20000"/>
          </a:bodyPr>
          <a:lstStyle/>
          <a:p>
            <a:pPr marL="0" indent="0" algn="just">
              <a:buNone/>
            </a:pPr>
            <a:r>
              <a:rPr lang="ro-RO" dirty="0"/>
              <a:t>	</a:t>
            </a:r>
            <a:r>
              <a:rPr lang="fr-FR" sz="2800" dirty="0">
                <a:latin typeface="Times New Roman" panose="02020603050405020304" pitchFamily="18" charset="0"/>
                <a:cs typeface="Times New Roman" panose="02020603050405020304" pitchFamily="18" charset="0"/>
              </a:rPr>
              <a:t>Din categoria detectoarelor cu radiaţii infraroşii, cele mai cunoscute sunt </a:t>
            </a:r>
            <a:r>
              <a:rPr lang="fr-FR" sz="2800" i="1" dirty="0">
                <a:latin typeface="Times New Roman" panose="02020603050405020304" pitchFamily="18" charset="0"/>
                <a:cs typeface="Times New Roman" panose="02020603050405020304" pitchFamily="18" charset="0"/>
              </a:rPr>
              <a:t>Infrascan</a:t>
            </a:r>
            <a:r>
              <a:rPr lang="fr-FR" sz="2800" dirty="0">
                <a:latin typeface="Times New Roman" panose="02020603050405020304" pitchFamily="18" charset="0"/>
                <a:cs typeface="Times New Roman" panose="02020603050405020304" pitchFamily="18" charset="0"/>
              </a:rPr>
              <a:t> şi </a:t>
            </a:r>
            <a:r>
              <a:rPr lang="fr-FR" sz="2800" i="1" dirty="0">
                <a:latin typeface="Times New Roman" panose="02020603050405020304" pitchFamily="18" charset="0"/>
                <a:cs typeface="Times New Roman" panose="02020603050405020304" pitchFamily="18" charset="0"/>
              </a:rPr>
              <a:t>Infrastat</a:t>
            </a:r>
            <a:r>
              <a:rPr lang="fr-FR" sz="2800" dirty="0">
                <a:latin typeface="Times New Roman" panose="02020603050405020304" pitchFamily="18" charset="0"/>
                <a:cs typeface="Times New Roman" panose="02020603050405020304" pitchFamily="18" charset="0"/>
              </a:rPr>
              <a:t>.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Detectorul </a:t>
            </a:r>
            <a:r>
              <a:rPr lang="fr-FR" sz="2800" i="1" dirty="0">
                <a:latin typeface="Times New Roman" panose="02020603050405020304" pitchFamily="18" charset="0"/>
                <a:cs typeface="Times New Roman" panose="02020603050405020304" pitchFamily="18" charset="0"/>
              </a:rPr>
              <a:t>Infrascan</a:t>
            </a:r>
            <a:r>
              <a:rPr lang="fr-FR" sz="2800" dirty="0">
                <a:latin typeface="Times New Roman" panose="02020603050405020304" pitchFamily="18" charset="0"/>
                <a:cs typeface="Times New Roman" panose="02020603050405020304" pitchFamily="18" charset="0"/>
              </a:rPr>
              <a:t> detectează radiaţiile infraroşii prin intermediul unui dispozitiv rotativ, care explorează spaţiul înconjurător (360 °) la fiecare 20 s (deci de 3 ori/min). </a:t>
            </a:r>
            <a:endParaRPr lang="ro-RO" sz="2800" dirty="0">
              <a:latin typeface="Times New Roman" panose="02020603050405020304" pitchFamily="18" charset="0"/>
              <a:cs typeface="Times New Roman" panose="02020603050405020304" pitchFamily="18" charset="0"/>
            </a:endParaRPr>
          </a:p>
          <a:p>
            <a:pPr marL="0" indent="0">
              <a:buNone/>
            </a:pPr>
            <a:r>
              <a:rPr lang="ro-RO" sz="2800" i="1" dirty="0"/>
              <a:t>	</a:t>
            </a:r>
            <a:r>
              <a:rPr lang="fr-FR" sz="2800" dirty="0"/>
              <a:t>După gradul de sensibilitate la flăcări în funcţie de distanţa de la parametrul supravegheat, detectoarele de flacără se împart în patru clase:</a:t>
            </a:r>
            <a:endParaRPr lang="ro-RO" sz="2800" dirty="0"/>
          </a:p>
          <a:p>
            <a:pPr lvl="0"/>
            <a:r>
              <a:rPr lang="fr-FR" sz="2800" dirty="0"/>
              <a:t>Clasa 1 – distanţa 25 m;</a:t>
            </a:r>
            <a:endParaRPr lang="ro-RO" sz="2800" dirty="0"/>
          </a:p>
          <a:p>
            <a:pPr lvl="0"/>
            <a:r>
              <a:rPr lang="fr-FR" sz="2800" dirty="0"/>
              <a:t>Clasa 2 – distanţa 17 m;</a:t>
            </a:r>
            <a:endParaRPr lang="ro-RO" sz="2800" dirty="0"/>
          </a:p>
          <a:p>
            <a:pPr lvl="0"/>
            <a:r>
              <a:rPr lang="fr-FR" sz="2800" dirty="0"/>
              <a:t>Clasa 3 – distanţa 12 m;</a:t>
            </a:r>
            <a:endParaRPr lang="ro-RO" sz="2800" dirty="0"/>
          </a:p>
          <a:p>
            <a:pPr lvl="0"/>
            <a:r>
              <a:rPr lang="fr-FR" sz="2800" dirty="0"/>
              <a:t>Clasa 4 – distanţa 8 m.</a:t>
            </a:r>
            <a:endParaRPr lang="ro-RO" sz="2800" dirty="0"/>
          </a:p>
          <a:p>
            <a:pPr marL="0" indent="0" algn="just">
              <a:buNone/>
            </a:pPr>
            <a:endParaRPr lang="ro-RO" sz="2800" dirty="0">
              <a:latin typeface="Times New Roman" panose="02020603050405020304" pitchFamily="18" charset="0"/>
              <a:cs typeface="Times New Roman" panose="02020603050405020304" pitchFamily="18" charset="0"/>
            </a:endParaRPr>
          </a:p>
          <a:p>
            <a:endParaRPr lang="ro-RO" dirty="0"/>
          </a:p>
        </p:txBody>
      </p:sp>
      <p:pic>
        <p:nvPicPr>
          <p:cNvPr id="15362" name="Picture 2" descr="C:\Users\Admin\Desktop\Sisteme automate\serban\Безымянный64.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228523" y="861391"/>
            <a:ext cx="5049078" cy="2567609"/>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Admin\Desktop\Sisteme automate\serban\Безымянный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2" y="3429000"/>
            <a:ext cx="5340626" cy="305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277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99304" cy="334962"/>
          </a:xfrm>
        </p:spPr>
        <p:txBody>
          <a:bodyPr>
            <a:normAutofit fontScale="90000"/>
          </a:bodyPr>
          <a:lstStyle/>
          <a:p>
            <a:endParaRPr lang="ro-RO" dirty="0"/>
          </a:p>
        </p:txBody>
      </p:sp>
      <p:sp>
        <p:nvSpPr>
          <p:cNvPr id="3" name="Объект 2"/>
          <p:cNvSpPr>
            <a:spLocks noGrp="1"/>
          </p:cNvSpPr>
          <p:nvPr>
            <p:ph sz="quarter" idx="1"/>
          </p:nvPr>
        </p:nvSpPr>
        <p:spPr>
          <a:xfrm>
            <a:off x="609600" y="821635"/>
            <a:ext cx="10946296" cy="5652317"/>
          </a:xfrm>
        </p:spPr>
        <p:txBody>
          <a:bodyPr>
            <a:normAutofit fontScale="92500"/>
          </a:bodyPr>
          <a:lstStyle/>
          <a:p>
            <a:pPr marL="0" indent="0" algn="just">
              <a:buNone/>
            </a:pPr>
            <a:r>
              <a:rPr lang="ro-RO" dirty="0"/>
              <a:t>	</a:t>
            </a:r>
            <a:r>
              <a:rPr lang="fr-FR" sz="2800" dirty="0">
                <a:latin typeface="Times New Roman" panose="02020603050405020304" pitchFamily="18" charset="0"/>
                <a:cs typeface="Times New Roman" panose="02020603050405020304" pitchFamily="18" charset="0"/>
              </a:rPr>
              <a:t>În timpul rotirii recepţionează radiaţii, se opreşte „interoghează" radiaţiile şi stabileşte daca semnalul primit este într-adevăr de incendiu sau nu. Dacă semnalizează apariţia unui incendiu, alarma se dă imediat, în caz contrar dispozitivul de explorare îşi reia rotaţia.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Detecţia se efectuează în 50 ÷ 70 miimi de secundă, iar semnalizarea se poate face imediat. Alarma poate fi numai locală sau poate fi transmisă automat la aparatul de recepţie -control. De asemenea, în urma alarmei se pot pune în funcţiune instalaţii de stingere a incendiului, de  protecţie antifum etc.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Radiaţiile emise de o sursă sunt recepţionate de dispozitivul rotativ prin filtrul optic care opreşte lumina albă, lăsând să treacă numai radiaţiile infraroşii.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Detectorul dat are raza de acţiune de 120 m în jurul axului aparatului (360 °), câmpul de explorare în plan vertical fiind de 100 °. Sensibilitatea detectorului depinde de mărimea flăcărilor şi distanţa pînă la ele. </a:t>
            </a:r>
            <a:endParaRPr lang="ro-RO" sz="2800" dirty="0">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1329776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274638"/>
            <a:ext cx="10999304" cy="493988"/>
          </a:xfrm>
        </p:spPr>
        <p:txBody>
          <a:bodyPr>
            <a:normAutofit fontScale="90000"/>
          </a:bodyPr>
          <a:lstStyle/>
          <a:p>
            <a:endParaRPr lang="ro-RO" dirty="0"/>
          </a:p>
        </p:txBody>
      </p:sp>
      <p:sp>
        <p:nvSpPr>
          <p:cNvPr id="5" name="Объект 4"/>
          <p:cNvSpPr>
            <a:spLocks noGrp="1"/>
          </p:cNvSpPr>
          <p:nvPr>
            <p:ph sz="quarter" idx="1"/>
          </p:nvPr>
        </p:nvSpPr>
        <p:spPr>
          <a:xfrm>
            <a:off x="318051" y="1142999"/>
            <a:ext cx="5565913" cy="5110577"/>
          </a:xfrm>
        </p:spPr>
        <p:txBody>
          <a:bodyPr/>
          <a:lstStyle/>
          <a:p>
            <a:pPr marL="0" indent="0" algn="just">
              <a:buNone/>
            </a:pPr>
            <a:r>
              <a:rPr lang="ro-RO" dirty="0"/>
              <a:t>	</a:t>
            </a:r>
            <a:r>
              <a:rPr lang="fr-FR" sz="2800" dirty="0">
                <a:latin typeface="Times New Roman" pitchFamily="18" charset="0"/>
                <a:cs typeface="Times New Roman" pitchFamily="18" charset="0"/>
              </a:rPr>
              <a:t>Detectorul </a:t>
            </a:r>
            <a:r>
              <a:rPr lang="fr-FR" sz="2800" i="1" dirty="0">
                <a:latin typeface="Times New Roman" pitchFamily="18" charset="0"/>
                <a:cs typeface="Times New Roman" pitchFamily="18" charset="0"/>
              </a:rPr>
              <a:t>Infrastat</a:t>
            </a:r>
            <a:r>
              <a:rPr lang="fr-FR" sz="2800" dirty="0">
                <a:latin typeface="Times New Roman" pitchFamily="18" charset="0"/>
                <a:cs typeface="Times New Roman" pitchFamily="18" charset="0"/>
              </a:rPr>
              <a:t> este o variantă a aparatului Infrascan, deosebindu-se prin formă şi mod de construcţie. </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r>
              <a:rPr lang="fr-FR" sz="2800" dirty="0">
                <a:latin typeface="Times New Roman" pitchFamily="18" charset="0"/>
                <a:cs typeface="Times New Roman" pitchFamily="18" charset="0"/>
              </a:rPr>
              <a:t>Aparatul nu are dispozitiv de explorare, se îndreaptă spre punctul de supraveghere ca o cameră de luat vederi. </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r>
              <a:rPr lang="fr-FR" sz="2800" dirty="0">
                <a:latin typeface="Times New Roman" pitchFamily="18" charset="0"/>
                <a:cs typeface="Times New Roman" pitchFamily="18" charset="0"/>
              </a:rPr>
              <a:t>Raza de acţiune a detectoarelor de acest tip </a:t>
            </a:r>
            <a:r>
              <a:rPr lang="fr-FR" sz="2800" i="1" dirty="0">
                <a:latin typeface="Times New Roman" pitchFamily="18" charset="0"/>
                <a:cs typeface="Times New Roman" pitchFamily="18" charset="0"/>
              </a:rPr>
              <a:t>Infrastat</a:t>
            </a:r>
            <a:r>
              <a:rPr lang="fr-FR" sz="2800" dirty="0">
                <a:latin typeface="Times New Roman" pitchFamily="18" charset="0"/>
                <a:cs typeface="Times New Roman" pitchFamily="18" charset="0"/>
              </a:rPr>
              <a:t> constituie 60 m. De regulă se se amplasează pe pereţi. </a:t>
            </a:r>
            <a:endParaRPr lang="ro-RO" sz="2800" dirty="0">
              <a:latin typeface="Times New Roman" pitchFamily="18" charset="0"/>
              <a:cs typeface="Times New Roman" pitchFamily="18" charset="0"/>
            </a:endParaRPr>
          </a:p>
        </p:txBody>
      </p:sp>
      <p:pic>
        <p:nvPicPr>
          <p:cNvPr id="16386" name="Picture 2" descr="C:\Users\Admin\Desktop\Sisteme automate\serban\Безымянный67.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8998226" y="1537252"/>
            <a:ext cx="2411896" cy="210215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Admin\Desktop\Sisteme automate\serban\Безымянный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48" y="4277139"/>
            <a:ext cx="5221356" cy="197643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Admin\Desktop\Sisteme automate\serban\Безымянный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1729616"/>
            <a:ext cx="2690191" cy="169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1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51148" cy="866416"/>
          </a:xfrm>
        </p:spPr>
        <p:txBody>
          <a:bodyPr/>
          <a:lstStyle/>
          <a:p>
            <a:pPr algn="ctr"/>
            <a:r>
              <a:rPr lang="ro-RO" sz="3600" b="1" dirty="0">
                <a:latin typeface="Times New Roman" panose="02020603050405020304" pitchFamily="18" charset="0"/>
                <a:cs typeface="Times New Roman" panose="02020603050405020304" pitchFamily="18" charset="0"/>
              </a:rPr>
              <a:t>Construcţiile din lemn</a:t>
            </a: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34716" y="1304144"/>
            <a:ext cx="11317574" cy="5186597"/>
          </a:xfrm>
        </p:spPr>
        <p:txBody>
          <a:bodyPr>
            <a:normAutofit fontScale="92500" lnSpcReduction="10000"/>
          </a:bodyPr>
          <a:lstStyle/>
          <a:p>
            <a:pPr marL="0" indent="0" algn="just">
              <a:buNone/>
            </a:pPr>
            <a:r>
              <a:rPr lang="ro-RO" b="1" dirty="0"/>
              <a:t>	</a:t>
            </a:r>
            <a:r>
              <a:rPr lang="ro-RO" sz="2800" b="1" dirty="0">
                <a:latin typeface="Times New Roman" panose="02020603050405020304" pitchFamily="18" charset="0"/>
                <a:cs typeface="Times New Roman" panose="02020603050405020304" pitchFamily="18" charset="0"/>
              </a:rPr>
              <a:t> </a:t>
            </a:r>
            <a:r>
              <a:rPr lang="ro-RO" sz="2800" b="1" i="1" dirty="0">
                <a:solidFill>
                  <a:srgbClr val="FF0000"/>
                </a:solidFill>
                <a:latin typeface="Times New Roman" panose="02020603050405020304" pitchFamily="18" charset="0"/>
                <a:cs typeface="Times New Roman" panose="02020603050405020304" pitchFamily="18" charset="0"/>
              </a:rPr>
              <a:t>Lemnul </a:t>
            </a:r>
            <a:r>
              <a:rPr lang="ro-RO" sz="2800" dirty="0">
                <a:latin typeface="Times New Roman" panose="02020603050405020304" pitchFamily="18" charset="0"/>
                <a:cs typeface="Times New Roman" panose="02020603050405020304" pitchFamily="18" charset="0"/>
              </a:rPr>
              <a:t>este un material combustibil, de aceea construcţiile din lemn trebuie protejate de influenţa focului şi a temperaturilor înalte. </a:t>
            </a:r>
          </a:p>
          <a:p>
            <a:pPr marL="0" indent="0" algn="just">
              <a:buNone/>
            </a:pP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Procede:</a:t>
            </a:r>
          </a:p>
          <a:p>
            <a:pPr marL="0" lvl="0" indent="0" algn="just">
              <a:buNone/>
            </a:pPr>
            <a:r>
              <a:rPr lang="ro-RO" sz="2800" dirty="0">
                <a:latin typeface="Times New Roman" panose="02020603050405020304" pitchFamily="18" charset="0"/>
                <a:cs typeface="Times New Roman" panose="02020603050405020304" pitchFamily="18" charset="0"/>
              </a:rPr>
              <a:t> - tencuirea cu mortar pe baza lianţilor var-ipsos sau var-ciment;</a:t>
            </a:r>
          </a:p>
          <a:p>
            <a:pPr marL="0" lvl="0" indent="0" algn="just">
              <a:buNone/>
            </a:pPr>
            <a:r>
              <a:rPr lang="ro-RO" sz="2800" dirty="0">
                <a:latin typeface="Times New Roman" panose="02020603050405020304" pitchFamily="18" charset="0"/>
                <a:cs typeface="Times New Roman" panose="02020603050405020304" pitchFamily="18" charset="0"/>
              </a:rPr>
              <a:t> - făţuirea cu plăci din ipsos, azbociment, tencuială uscată - transformă construcţia din lemn din material C0 în matterial C1;</a:t>
            </a:r>
          </a:p>
          <a:p>
            <a:pPr marL="0" lvl="0" indent="0" algn="just">
              <a:buNone/>
            </a:pPr>
            <a:r>
              <a:rPr lang="ro-RO" sz="2800" dirty="0">
                <a:latin typeface="Times New Roman" panose="02020603050405020304" pitchFamily="18" charset="0"/>
                <a:cs typeface="Times New Roman" panose="02020603050405020304" pitchFamily="18" charset="0"/>
              </a:rPr>
              <a:t> - îmbibarea lemnului cu materiale antipirene în instalaţii speciale (îmbibarea profundă sau de suprafaţă );</a:t>
            </a:r>
          </a:p>
          <a:p>
            <a:pPr marL="0" lvl="0" indent="0" algn="just">
              <a:buNone/>
            </a:pPr>
            <a:r>
              <a:rPr lang="ro-RO" sz="2800" dirty="0">
                <a:latin typeface="Times New Roman" panose="02020603050405020304" pitchFamily="18" charset="0"/>
                <a:cs typeface="Times New Roman" panose="02020603050405020304" pitchFamily="18" charset="0"/>
              </a:rPr>
              <a:t>- muruirea construcţiilor din lemn cu compoziţii spumante transformă construcţiile C1.</a:t>
            </a:r>
          </a:p>
          <a:p>
            <a:pPr marL="0" indent="0" algn="just">
              <a:buNone/>
            </a:pPr>
            <a:r>
              <a:rPr lang="ro-RO" sz="2800" dirty="0">
                <a:latin typeface="Times New Roman" panose="02020603050405020304" pitchFamily="18" charset="0"/>
                <a:cs typeface="Times New Roman" panose="02020603050405020304" pitchFamily="18" charset="0"/>
              </a:rPr>
              <a:t>	</a:t>
            </a:r>
            <a:endParaRPr lang="ro-RO"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96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843" y="248134"/>
            <a:ext cx="10818191" cy="1090336"/>
          </a:xfrm>
        </p:spPr>
        <p:txBody>
          <a:bodyPr>
            <a:normAutofit fontScale="90000"/>
          </a:bodyPr>
          <a:lstStyle/>
          <a:p>
            <a:pPr algn="ctr"/>
            <a:r>
              <a:rPr lang="fr-FR" b="1" dirty="0"/>
              <a:t>Particularităţile detectorului multisenzor</a:t>
            </a:r>
            <a:br>
              <a:rPr lang="ro-RO" dirty="0"/>
            </a:br>
            <a:endParaRPr lang="ro-RO" dirty="0"/>
          </a:p>
        </p:txBody>
      </p:sp>
      <p:sp>
        <p:nvSpPr>
          <p:cNvPr id="3" name="Объект 2"/>
          <p:cNvSpPr>
            <a:spLocks noGrp="1"/>
          </p:cNvSpPr>
          <p:nvPr>
            <p:ph sz="quarter" idx="1"/>
          </p:nvPr>
        </p:nvSpPr>
        <p:spPr>
          <a:xfrm>
            <a:off x="609600" y="967409"/>
            <a:ext cx="10986052" cy="5506543"/>
          </a:xfrm>
        </p:spPr>
        <p:txBody>
          <a:bodyPr>
            <a:normAutofit/>
          </a:bodyPr>
          <a:lstStyle/>
          <a:p>
            <a:pPr marL="0" indent="0" algn="just">
              <a:buNone/>
            </a:pPr>
            <a:r>
              <a:rPr lang="ro-RO" dirty="0"/>
              <a:t>	</a:t>
            </a:r>
            <a:r>
              <a:rPr lang="fr-FR" sz="2800" dirty="0">
                <a:latin typeface="Times New Roman" panose="02020603050405020304" pitchFamily="18" charset="0"/>
                <a:cs typeface="Times New Roman" panose="02020603050405020304" pitchFamily="18" charset="0"/>
              </a:rPr>
              <a:t>Un exemplu de detector multisenzor este detectorul ce conţine un senzor optic de fum  şi un termistor pentru detecţia temperaturii. Construcţia este asemănătoare cu cea a detectorului optic de fum, principiul de funcţiune bazat pe difuzia sau difracţia luminii, dar cu o carcasă diferită, şi o cameră optică, care înglobează şi termistorul pentru detecţia temperaturii. </a:t>
            </a:r>
            <a:endParaRPr lang="ro-RO" sz="2800" dirty="0">
              <a:latin typeface="Times New Roman" panose="02020603050405020304" pitchFamily="18" charset="0"/>
              <a:cs typeface="Times New Roman" panose="02020603050405020304" pitchFamily="18" charset="0"/>
            </a:endParaRPr>
          </a:p>
          <a:p>
            <a:pPr marL="0" indent="0" algn="just">
              <a:buNone/>
            </a:pP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Semnalul transmis de senzorul optic este distinct faţă de cel de temperatură, şi reprezintă concentraţia de fum, respectiv nivelul temperaturii din jurul detectorului. Senzorul de temperatură răspunde la rata de creştere a temperaturii faţă de cea a mediului ambiant. Semnalizarea incendiului este făcută numai după atingerea unei anumite rate de creştere a temperaturii combinată cu o prezenţă a fumului în senzorul optic timp de 20 de secunde. </a:t>
            </a:r>
            <a:endParaRPr lang="ro-RO" sz="2800" dirty="0">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012509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74638"/>
            <a:ext cx="11025809" cy="785536"/>
          </a:xfrm>
        </p:spPr>
        <p:txBody>
          <a:bodyPr>
            <a:normAutofit fontScale="90000"/>
          </a:bodyPr>
          <a:lstStyle/>
          <a:p>
            <a:pPr algn="ctr"/>
            <a:r>
              <a:rPr lang="fr-FR" b="1" dirty="0"/>
              <a:t> </a:t>
            </a:r>
            <a:r>
              <a:rPr lang="ro-RO" sz="4000" b="1" i="1" dirty="0">
                <a:latin typeface="Times New Roman" panose="02020603050405020304" pitchFamily="18" charset="0"/>
                <a:cs typeface="Times New Roman" panose="02020603050405020304" pitchFamily="18" charset="0"/>
              </a:rPr>
              <a:t>10.</a:t>
            </a:r>
            <a:r>
              <a:rPr lang="fr-FR" sz="4000" b="1" i="1" dirty="0" err="1">
                <a:latin typeface="Times New Roman" panose="02020603050405020304" pitchFamily="18" charset="0"/>
                <a:cs typeface="Times New Roman" panose="02020603050405020304" pitchFamily="18" charset="0"/>
              </a:rPr>
              <a:t>Declanşatoarele</a:t>
            </a:r>
            <a:r>
              <a:rPr lang="fr-FR" sz="4000" b="1" i="1" dirty="0">
                <a:latin typeface="Times New Roman" panose="02020603050405020304" pitchFamily="18" charset="0"/>
                <a:cs typeface="Times New Roman" panose="02020603050405020304" pitchFamily="18" charset="0"/>
              </a:rPr>
              <a:t> manuale </a:t>
            </a:r>
            <a:br>
              <a:rPr lang="ro-RO" sz="4000" dirty="0"/>
            </a:br>
            <a:endParaRPr lang="ro-RO" sz="4000" dirty="0"/>
          </a:p>
        </p:txBody>
      </p:sp>
      <p:sp>
        <p:nvSpPr>
          <p:cNvPr id="3" name="Объект 2"/>
          <p:cNvSpPr>
            <a:spLocks noGrp="1"/>
          </p:cNvSpPr>
          <p:nvPr>
            <p:ph sz="quarter" idx="1"/>
          </p:nvPr>
        </p:nvSpPr>
        <p:spPr>
          <a:xfrm>
            <a:off x="609600" y="1332853"/>
            <a:ext cx="11208444" cy="5367623"/>
          </a:xfrm>
        </p:spPr>
        <p:txBody>
          <a:bodyPr>
            <a:normAutofit/>
          </a:bodyPr>
          <a:lstStyle/>
          <a:p>
            <a:pPr marL="0" indent="0" algn="just">
              <a:buNone/>
            </a:pPr>
            <a:r>
              <a:rPr lang="ro-RO" i="1" dirty="0"/>
              <a:t>	</a:t>
            </a:r>
            <a:r>
              <a:rPr lang="fr-FR" sz="2800" b="1" i="1" dirty="0" err="1">
                <a:latin typeface="Times New Roman" pitchFamily="18" charset="0"/>
                <a:cs typeface="Times New Roman" pitchFamily="18" charset="0"/>
              </a:rPr>
              <a:t>Declanşatoarele</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manuale</a:t>
            </a:r>
            <a:r>
              <a:rPr lang="ro-RO" sz="2800" b="1" i="1" dirty="0">
                <a:latin typeface="Times New Roman" pitchFamily="18" charset="0"/>
                <a:cs typeface="Times New Roman" pitchFamily="18" charset="0"/>
              </a:rPr>
              <a:t> - </a:t>
            </a:r>
            <a:r>
              <a:rPr lang="fr-FR" sz="2800" b="1" i="1" dirty="0">
                <a:latin typeface="Times New Roman" pitchFamily="18" charset="0"/>
                <a:cs typeface="Times New Roman" pitchFamily="18" charset="0"/>
              </a:rPr>
              <a:t> </a:t>
            </a:r>
            <a:r>
              <a:rPr lang="fr-FR" sz="2800" dirty="0">
                <a:latin typeface="Times New Roman" pitchFamily="18" charset="0"/>
                <a:cs typeface="Times New Roman" pitchFamily="18" charset="0"/>
              </a:rPr>
              <a:t>reprezintă nişte dispozitive prin intermediul cărora se poate semnaliza manual, de către om, apariţia unui incendiu. </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Folosirea</a:t>
            </a:r>
            <a:r>
              <a:rPr lang="fr-FR" sz="2800" dirty="0">
                <a:latin typeface="Times New Roman" pitchFamily="18" charset="0"/>
                <a:cs typeface="Times New Roman" pitchFamily="18" charset="0"/>
              </a:rPr>
              <a:t> declanşatoarelor manuale în cadrul instalaţiilor automate de semnalizare a incendiilor este justificată şi prin faptul că, în anumite situaţii, incendiul poate fi observat de către un om înainte de declanşarea unui detector automat, şi ca atare este raţional ca instalaţiile să se prevadă şi cu această posibilitate.</a:t>
            </a:r>
            <a:endParaRPr lang="ro-RO" sz="2800" dirty="0">
              <a:latin typeface="Times New Roman" pitchFamily="18" charset="0"/>
              <a:cs typeface="Times New Roman" pitchFamily="18" charset="0"/>
            </a:endParaRPr>
          </a:p>
          <a:p>
            <a:pPr marL="0" indent="0" algn="just">
              <a:buNone/>
            </a:pPr>
            <a:r>
              <a:rPr lang="ro-RO" sz="2800" dirty="0">
                <a:latin typeface="Times New Roman" pitchFamily="18" charset="0"/>
                <a:cs typeface="Times New Roman" pitchFamily="18" charset="0"/>
              </a:rPr>
              <a:t>	</a:t>
            </a:r>
            <a:r>
              <a:rPr lang="fr-FR" sz="2800" b="1" dirty="0">
                <a:latin typeface="Times New Roman" pitchFamily="18" charset="0"/>
                <a:cs typeface="Times New Roman" pitchFamily="18" charset="0"/>
              </a:rPr>
              <a:t>Declanşatoarele manuale </a:t>
            </a:r>
            <a:r>
              <a:rPr lang="fr-FR" sz="2800" dirty="0">
                <a:latin typeface="Times New Roman" pitchFamily="18" charset="0"/>
                <a:cs typeface="Times New Roman" pitchFamily="18" charset="0"/>
              </a:rPr>
              <a:t>din spaţiul protejat trebuie să aibă aceeaşi metodă de funcţionare şi, preferabil, să fie de acelaşi tip. Acestea se marchează clar, vizibil, pentru a putea fi diferenţiate de dispozitive prevăzute în alte scopuri, astfel încât să fie identificate uşor şi să fie accesibile. </a:t>
            </a:r>
            <a:endParaRPr lang="ro-RO" sz="2800" dirty="0">
              <a:latin typeface="Times New Roman" pitchFamily="18" charset="0"/>
              <a:cs typeface="Times New Roman" pitchFamily="18" charset="0"/>
            </a:endParaRPr>
          </a:p>
          <a:p>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val="1801306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274638"/>
            <a:ext cx="10999304" cy="361466"/>
          </a:xfrm>
        </p:spPr>
        <p:txBody>
          <a:bodyPr>
            <a:normAutofit fontScale="90000"/>
          </a:bodyPr>
          <a:lstStyle/>
          <a:p>
            <a:endParaRPr lang="ro-RO" dirty="0"/>
          </a:p>
        </p:txBody>
      </p:sp>
      <p:sp>
        <p:nvSpPr>
          <p:cNvPr id="3" name="Объект 2"/>
          <p:cNvSpPr>
            <a:spLocks noGrp="1"/>
          </p:cNvSpPr>
          <p:nvPr>
            <p:ph sz="quarter" idx="1"/>
          </p:nvPr>
        </p:nvSpPr>
        <p:spPr>
          <a:xfrm>
            <a:off x="384313" y="834887"/>
            <a:ext cx="5724387" cy="5632174"/>
          </a:xfrm>
        </p:spPr>
        <p:txBody>
          <a:bodyPr>
            <a:normAutofit/>
          </a:bodyPr>
          <a:lstStyle/>
          <a:p>
            <a:pPr marL="0" indent="0" algn="just">
              <a:buNone/>
            </a:pPr>
            <a:r>
              <a:rPr lang="ro-RO" dirty="0"/>
              <a:t>	</a:t>
            </a:r>
            <a:r>
              <a:rPr lang="ro-RO"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Declanşatoarele manuale se amplasează în locuri vizibile, uşor accesibile, de preferinţă lângă uşă, la intrarea în casa scărilor sau la ieşirea din aceasta şi, în general, în punctele de circulaţie obligatorie în caz de evacuare (scări de evacuare, podestele scărilor de evacuare). </a:t>
            </a:r>
            <a:r>
              <a:rPr lang="ro-RO" sz="2800" dirty="0">
                <a:latin typeface="Times New Roman" panose="02020603050405020304" pitchFamily="18" charset="0"/>
                <a:cs typeface="Times New Roman" panose="02020603050405020304" pitchFamily="18" charset="0"/>
              </a:rPr>
              <a:t>	</a:t>
            </a:r>
          </a:p>
          <a:p>
            <a:pPr marL="0" indent="0" algn="just">
              <a:buNone/>
            </a:pPr>
            <a:r>
              <a:rPr lang="ro-RO" sz="2800" b="1" dirty="0">
                <a:latin typeface="Times New Roman" panose="02020603050405020304" pitchFamily="18" charset="0"/>
                <a:cs typeface="Times New Roman" panose="02020603050405020304" pitchFamily="18" charset="0"/>
              </a:rPr>
              <a:t>	</a:t>
            </a:r>
            <a:r>
              <a:rPr lang="fr-FR" sz="2800" b="1" dirty="0">
                <a:latin typeface="Times New Roman" panose="02020603050405020304" pitchFamily="18" charset="0"/>
                <a:cs typeface="Times New Roman" panose="02020603050405020304" pitchFamily="18" charset="0"/>
              </a:rPr>
              <a:t>Declanşatoarele manuale </a:t>
            </a:r>
            <a:r>
              <a:rPr lang="fr-FR" sz="2800" dirty="0">
                <a:latin typeface="Times New Roman" panose="02020603050405020304" pitchFamily="18" charset="0"/>
                <a:cs typeface="Times New Roman" panose="02020603050405020304" pitchFamily="18" charset="0"/>
              </a:rPr>
              <a:t>trebuie să se monteze pe pereţi şi elementele de construcţii la o înălţime de 1,5 m de la nivelul solului sau al pardoselei.</a:t>
            </a:r>
            <a:endParaRPr lang="ro-RO" sz="2800"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sz="quarter" idx="2"/>
            <p:extLst>
              <p:ext uri="{D42A27DB-BD31-4B8C-83A1-F6EECF244321}">
                <p14:modId xmlns:p14="http://schemas.microsoft.com/office/powerpoint/2010/main" val="3304998318"/>
              </p:ext>
            </p:extLst>
          </p:nvPr>
        </p:nvGraphicFramePr>
        <p:xfrm>
          <a:off x="6554906" y="967409"/>
          <a:ext cx="4762449" cy="4978043"/>
        </p:xfrm>
        <a:graphic>
          <a:graphicData uri="http://schemas.openxmlformats.org/drawingml/2006/table">
            <a:tbl>
              <a:tblPr firstRow="1" firstCol="1" lastRow="1" lastCol="1" bandRow="1" bandCol="1"/>
              <a:tblGrid>
                <a:gridCol w="336550">
                  <a:extLst>
                    <a:ext uri="{9D8B030D-6E8A-4147-A177-3AD203B41FA5}">
                      <a16:colId xmlns:a16="http://schemas.microsoft.com/office/drawing/2014/main" val="20000"/>
                    </a:ext>
                  </a:extLst>
                </a:gridCol>
                <a:gridCol w="2133273">
                  <a:extLst>
                    <a:ext uri="{9D8B030D-6E8A-4147-A177-3AD203B41FA5}">
                      <a16:colId xmlns:a16="http://schemas.microsoft.com/office/drawing/2014/main" val="20001"/>
                    </a:ext>
                  </a:extLst>
                </a:gridCol>
                <a:gridCol w="2292626">
                  <a:extLst>
                    <a:ext uri="{9D8B030D-6E8A-4147-A177-3AD203B41FA5}">
                      <a16:colId xmlns:a16="http://schemas.microsoft.com/office/drawing/2014/main" val="20002"/>
                    </a:ext>
                  </a:extLst>
                </a:gridCol>
              </a:tblGrid>
              <a:tr h="887895">
                <a:tc>
                  <a:txBody>
                    <a:bodyPr/>
                    <a:lstStyle/>
                    <a:p>
                      <a:pPr algn="ctr">
                        <a:spcAft>
                          <a:spcPts val="0"/>
                        </a:spcAft>
                      </a:pPr>
                      <a:r>
                        <a:rPr lang="fr-FR" sz="1400" dirty="0">
                          <a:effectLst/>
                          <a:latin typeface="Times New Roman"/>
                          <a:ea typeface="Times New Roman"/>
                        </a:rPr>
                        <a:t>Nr. crt.</a:t>
                      </a:r>
                      <a:endParaRPr lang="ro-RO"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a:ea typeface="Times New Roman"/>
                        </a:rPr>
                        <a:t>Lista încăperilor caracteristice</a:t>
                      </a:r>
                      <a:endParaRPr lang="ro-RO"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Times New Roman"/>
                          <a:ea typeface="Times New Roman"/>
                        </a:rPr>
                        <a:t>Locul de montare</a:t>
                      </a:r>
                      <a:endParaRPr lang="ro-RO"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0175">
                <a:tc>
                  <a:txBody>
                    <a:bodyPr/>
                    <a:lstStyle/>
                    <a:p>
                      <a:pPr algn="just">
                        <a:spcAft>
                          <a:spcPts val="0"/>
                        </a:spcAft>
                      </a:pPr>
                      <a:r>
                        <a:rPr lang="fr-FR" sz="1400">
                          <a:effectLst/>
                          <a:latin typeface="Times New Roman"/>
                          <a:ea typeface="Times New Roman"/>
                        </a:rPr>
                        <a:t>1.</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a:effectLst/>
                          <a:latin typeface="Times New Roman"/>
                          <a:ea typeface="Times New Roman"/>
                        </a:rPr>
                        <a:t>Clădiri, instalaţii şi încăperi de producţie (hale, depozite etc.)</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effectLst/>
                          <a:latin typeface="Times New Roman"/>
                          <a:ea typeface="Times New Roman"/>
                        </a:rPr>
                        <a:t> </a:t>
                      </a:r>
                      <a:endParaRPr lang="ro-RO"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0175">
                <a:tc>
                  <a:txBody>
                    <a:bodyPr/>
                    <a:lstStyle/>
                    <a:p>
                      <a:pPr algn="just">
                        <a:spcAft>
                          <a:spcPts val="0"/>
                        </a:spcAft>
                      </a:pPr>
                      <a:r>
                        <a:rPr lang="fr-FR" sz="1400">
                          <a:effectLst/>
                          <a:latin typeface="Times New Roman"/>
                          <a:ea typeface="Times New Roman"/>
                        </a:rPr>
                        <a:t> </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a:effectLst/>
                          <a:latin typeface="Times New Roman"/>
                          <a:ea typeface="Times New Roman"/>
                        </a:rPr>
                        <a:t>1.1.  Cu un singur nivel</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effectLst/>
                          <a:latin typeface="Times New Roman"/>
                          <a:ea typeface="Times New Roman"/>
                        </a:rPr>
                        <a:t>De-a lungul căilor de evacuare, în coridoare, la ieşirile din hale şi depozite</a:t>
                      </a:r>
                      <a:endParaRPr lang="ro-RO"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6959">
                <a:tc>
                  <a:txBody>
                    <a:bodyPr/>
                    <a:lstStyle/>
                    <a:p>
                      <a:pPr algn="just">
                        <a:spcAft>
                          <a:spcPts val="0"/>
                        </a:spcAft>
                      </a:pPr>
                      <a:r>
                        <a:rPr lang="fr-FR" sz="1400">
                          <a:effectLst/>
                          <a:latin typeface="Times New Roman"/>
                          <a:ea typeface="Times New Roman"/>
                        </a:rPr>
                        <a:t> </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a:effectLst/>
                          <a:latin typeface="Times New Roman"/>
                          <a:ea typeface="Times New Roman"/>
                        </a:rPr>
                        <a:t>1.2. Cu multe nivele</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effectLst/>
                          <a:latin typeface="Times New Roman"/>
                          <a:ea typeface="Times New Roman"/>
                        </a:rPr>
                        <a:t>De-a lungul căilor de evacuare, în coridoare, la ieşirile din hale şi depozite, precum şi pe podestele scărilor la fiecare nivel</a:t>
                      </a:r>
                      <a:endParaRPr lang="ro-RO"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0175">
                <a:tc>
                  <a:txBody>
                    <a:bodyPr/>
                    <a:lstStyle/>
                    <a:p>
                      <a:pPr algn="just">
                        <a:spcAft>
                          <a:spcPts val="0"/>
                        </a:spcAft>
                      </a:pPr>
                      <a:r>
                        <a:rPr lang="fr-FR" sz="1400">
                          <a:effectLst/>
                          <a:latin typeface="Times New Roman"/>
                          <a:ea typeface="Times New Roman"/>
                        </a:rPr>
                        <a:t>2.</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a:effectLst/>
                          <a:latin typeface="Times New Roman"/>
                          <a:ea typeface="Times New Roman"/>
                        </a:rPr>
                        <a:t>Instalaţiile pentru cabluri (tuneluri, etaje etc.)</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effectLst/>
                          <a:latin typeface="Times New Roman"/>
                          <a:ea typeface="Times New Roman"/>
                        </a:rPr>
                        <a:t>La intrarea ăn tunel, pe etaj, la ieşirile de avarie din tunel, la ramificarea tunelurilor)</a:t>
                      </a:r>
                      <a:endParaRPr lang="ro-RO"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03108">
                <a:tc>
                  <a:txBody>
                    <a:bodyPr/>
                    <a:lstStyle/>
                    <a:p>
                      <a:pPr algn="just">
                        <a:spcAft>
                          <a:spcPts val="0"/>
                        </a:spcAft>
                      </a:pPr>
                      <a:r>
                        <a:rPr lang="fr-FR" sz="1400">
                          <a:effectLst/>
                          <a:latin typeface="Times New Roman"/>
                          <a:ea typeface="Times New Roman"/>
                        </a:rPr>
                        <a:t>3.</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a:effectLst/>
                          <a:latin typeface="Times New Roman"/>
                          <a:ea typeface="Times New Roman"/>
                        </a:rPr>
                        <a:t>Clădirile cu destinaţie administrativă, socială şi publică</a:t>
                      </a:r>
                      <a:endParaRPr lang="ro-RO"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400" dirty="0">
                          <a:effectLst/>
                          <a:latin typeface="Times New Roman"/>
                          <a:ea typeface="Times New Roman"/>
                        </a:rPr>
                        <a:t>În coridoare, holuri, vestibuluri, pe podestele scărilor, la ieşirile din clădiri</a:t>
                      </a:r>
                      <a:endParaRPr lang="ro-RO"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70829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96119" cy="881407"/>
          </a:xfrm>
        </p:spPr>
        <p:txBody>
          <a:bodyPr/>
          <a:lstStyle/>
          <a:p>
            <a:pPr algn="ctr"/>
            <a:r>
              <a:rPr lang="ro-RO" sz="3600" b="1" i="1" dirty="0">
                <a:latin typeface="Times New Roman" panose="02020603050405020304" pitchFamily="18" charset="0"/>
                <a:cs typeface="Times New Roman" panose="02020603050405020304" pitchFamily="18" charset="0"/>
              </a:rPr>
              <a:t>11. Mijloacele și sisteme de stingere a incendiilor</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4637" y="1439057"/>
            <a:ext cx="10987790" cy="502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899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21168" cy="338737"/>
          </a:xfrm>
        </p:spPr>
        <p:txBody>
          <a:bodyPr/>
          <a:lstStyle/>
          <a:p>
            <a:pPr algn="ctr"/>
            <a:endParaRPr lang="ro-RO"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9744" y="991240"/>
            <a:ext cx="11482466" cy="5609345"/>
          </a:xfrm>
        </p:spPr>
        <p:txBody>
          <a:bodyPr>
            <a:normAutofit fontScale="92500"/>
          </a:bodyPr>
          <a:lstStyle/>
          <a:p>
            <a:pPr marL="0" indent="0" algn="just">
              <a:buNone/>
            </a:pPr>
            <a:r>
              <a:rPr lang="ro-RO"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Instalaţiile de stingere a incendiilor pot fi </a:t>
            </a:r>
            <a:r>
              <a:rPr lang="ro-RO" sz="2400" i="1" dirty="0">
                <a:solidFill>
                  <a:srgbClr val="FF0000"/>
                </a:solidFill>
                <a:latin typeface="Times New Roman" panose="02020603050405020304" pitchFamily="18" charset="0"/>
                <a:cs typeface="Times New Roman" panose="02020603050405020304" pitchFamily="18" charset="0"/>
              </a:rPr>
              <a:t>automate sau manuale </a:t>
            </a:r>
            <a:r>
              <a:rPr lang="ro-RO" sz="2400" dirty="0">
                <a:latin typeface="Times New Roman" panose="02020603050405020304" pitchFamily="18" charset="0"/>
                <a:cs typeface="Times New Roman" panose="02020603050405020304" pitchFamily="18" charset="0"/>
              </a:rPr>
              <a:t>cu acţionare de la distanţă. </a:t>
            </a:r>
          </a:p>
          <a:p>
            <a:pPr marL="0" indent="0" algn="just">
              <a:buNone/>
            </a:pPr>
            <a:r>
              <a:rPr lang="ro-RO" sz="2400" dirty="0">
                <a:latin typeface="Times New Roman" panose="02020603050405020304" pitchFamily="18" charset="0"/>
                <a:cs typeface="Times New Roman" panose="02020603050405020304" pitchFamily="18" charset="0"/>
              </a:rPr>
              <a:t>	În dependentă de substanţa folosită pentru stingere aceste instalaţii pot fi cu </a:t>
            </a:r>
            <a:r>
              <a:rPr lang="ro-RO" sz="2400" i="1" dirty="0">
                <a:solidFill>
                  <a:srgbClr val="FF0000"/>
                </a:solidFill>
                <a:latin typeface="Times New Roman" panose="02020603050405020304" pitchFamily="18" charset="0"/>
                <a:cs typeface="Times New Roman" panose="02020603050405020304" pitchFamily="18" charset="0"/>
              </a:rPr>
              <a:t>apă, spumă, gaze inerte, vapori de apă, praf. </a:t>
            </a:r>
          </a:p>
          <a:p>
            <a:pPr marL="0" indent="0" algn="just">
              <a:buNone/>
            </a:pPr>
            <a:r>
              <a:rPr lang="ro-RO" sz="2400" dirty="0">
                <a:latin typeface="Times New Roman" panose="02020603050405020304" pitchFamily="18" charset="0"/>
                <a:cs typeface="Times New Roman" panose="02020603050405020304" pitchFamily="18" charset="0"/>
              </a:rPr>
              <a:t>	 Cea mai largă răspândire o au instalaţiile de tipul </a:t>
            </a:r>
            <a:r>
              <a:rPr lang="ro-RO" sz="2400" b="1" i="1" dirty="0">
                <a:solidFill>
                  <a:srgbClr val="FF0000"/>
                </a:solidFill>
                <a:latin typeface="Times New Roman" panose="02020603050405020304" pitchFamily="18" charset="0"/>
                <a:cs typeface="Times New Roman" panose="02020603050405020304" pitchFamily="18" charset="0"/>
              </a:rPr>
              <a:t>„Sprinkler” sau „Drencer” </a:t>
            </a:r>
            <a:r>
              <a:rPr lang="ro-RO" sz="2400" dirty="0">
                <a:latin typeface="Times New Roman" panose="02020603050405020304" pitchFamily="18" charset="0"/>
                <a:cs typeface="Times New Roman" panose="02020603050405020304" pitchFamily="18" charset="0"/>
              </a:rPr>
              <a:t>cu apă sau spumă. Instalaţiile „</a:t>
            </a:r>
            <a:r>
              <a:rPr lang="ro-RO" sz="2400" b="1" i="1" dirty="0">
                <a:solidFill>
                  <a:srgbClr val="FF0000"/>
                </a:solidFill>
                <a:latin typeface="Times New Roman" panose="02020603050405020304" pitchFamily="18" charset="0"/>
                <a:cs typeface="Times New Roman" panose="02020603050405020304" pitchFamily="18" charset="0"/>
              </a:rPr>
              <a:t>Sprinkler</a:t>
            </a:r>
            <a:r>
              <a:rPr lang="ro-RO" sz="2400" dirty="0">
                <a:latin typeface="Times New Roman" panose="02020603050405020304" pitchFamily="18" charset="0"/>
                <a:cs typeface="Times New Roman" panose="02020603050405020304" pitchFamily="18" charset="0"/>
              </a:rPr>
              <a:t>” se conectează automat la creşterea temperaturii mediului în încăpere până la o anumită limită. Drept detector serveşte însuşi dispozitivul „Sprinkler” dotat cu un lacăt uşor fuzibil care se topeşte la creşterea temperaturii, deschizând orificiul din conducta cu apă deasupra focarului de incendiu. Instalaţia „Sprinkler” constă dintr-un sistem de conducte magistrale şi de distribuţie, dotate cu dispozitive de stropire normal închise (stropitorul „Sprinkler”). Pe conducta magistrală se instalează dispozitivul de semnalizare şi control.</a:t>
            </a:r>
          </a:p>
          <a:p>
            <a:pPr marL="0" indent="0" algn="just">
              <a:buNone/>
            </a:pPr>
            <a:r>
              <a:rPr lang="ro-RO" sz="2400" dirty="0"/>
              <a:t>	</a:t>
            </a:r>
            <a:r>
              <a:rPr lang="ro-RO" sz="2400" dirty="0">
                <a:latin typeface="Times New Roman" panose="02020603050405020304" pitchFamily="18" charset="0"/>
                <a:cs typeface="Times New Roman" panose="02020603050405020304" pitchFamily="18" charset="0"/>
              </a:rPr>
              <a:t>În dependenţă de regimul termic din încăpere, sistemele „Sprinkler” pot fi cu </a:t>
            </a:r>
            <a:r>
              <a:rPr lang="ro-RO" sz="2400" i="1" dirty="0">
                <a:latin typeface="Times New Roman" panose="02020603050405020304" pitchFamily="18" charset="0"/>
                <a:cs typeface="Times New Roman" panose="02020603050405020304" pitchFamily="18" charset="0"/>
              </a:rPr>
              <a:t>ap</a:t>
            </a:r>
            <a:r>
              <a:rPr lang="ro-RO" sz="2400" dirty="0">
                <a:latin typeface="Times New Roman" panose="02020603050405020304" pitchFamily="18" charset="0"/>
                <a:cs typeface="Times New Roman" panose="02020603050405020304" pitchFamily="18" charset="0"/>
              </a:rPr>
              <a:t>ă (dacă temperatura în încăpere pe parcursul anului nu  este mai joasă de 4 °C), cu </a:t>
            </a:r>
            <a:r>
              <a:rPr lang="ro-RO" sz="2400" i="1" dirty="0">
                <a:latin typeface="Times New Roman" panose="02020603050405020304" pitchFamily="18" charset="0"/>
                <a:cs typeface="Times New Roman" panose="02020603050405020304" pitchFamily="18" charset="0"/>
              </a:rPr>
              <a:t>aer</a:t>
            </a:r>
            <a:r>
              <a:rPr lang="ro-RO" sz="2400" dirty="0">
                <a:latin typeface="Times New Roman" panose="02020603050405020304" pitchFamily="18" charset="0"/>
                <a:cs typeface="Times New Roman" panose="02020603050405020304" pitchFamily="18" charset="0"/>
              </a:rPr>
              <a:t> (pentru încăperile încălzite, însă în care nu poate fi garantată o temperatură de 4 °C şi mai mult pe parcursul celor mai friguroase 4 luni ale anului), </a:t>
            </a:r>
            <a:r>
              <a:rPr lang="ro-RO" sz="2400" i="1" dirty="0">
                <a:latin typeface="Times New Roman" panose="02020603050405020304" pitchFamily="18" charset="0"/>
                <a:cs typeface="Times New Roman" panose="02020603050405020304" pitchFamily="18" charset="0"/>
              </a:rPr>
              <a:t>apă-aer</a:t>
            </a:r>
            <a:r>
              <a:rPr lang="ro-RO" sz="2400" dirty="0">
                <a:latin typeface="Times New Roman" panose="02020603050405020304" pitchFamily="18" charset="0"/>
                <a:cs typeface="Times New Roman" panose="02020603050405020304" pitchFamily="18" charset="0"/>
              </a:rPr>
              <a:t> (pentru încăperi neîncălzite, în care temperatura mai mare de  4 °C se menţine pe parcursul a 8 luni).</a:t>
            </a:r>
          </a:p>
          <a:p>
            <a:pPr marL="0" indent="0" algn="just">
              <a:buNone/>
            </a:pP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239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136158" cy="731505"/>
          </a:xfrm>
        </p:spPr>
        <p:txBody>
          <a:bodyPr/>
          <a:lstStyle/>
          <a:p>
            <a:endParaRPr lang="ro-RO" dirty="0"/>
          </a:p>
        </p:txBody>
      </p:sp>
      <p:sp>
        <p:nvSpPr>
          <p:cNvPr id="3" name="Объект 2"/>
          <p:cNvSpPr>
            <a:spLocks noGrp="1"/>
          </p:cNvSpPr>
          <p:nvPr>
            <p:ph idx="1"/>
          </p:nvPr>
        </p:nvSpPr>
        <p:spPr>
          <a:xfrm>
            <a:off x="314793" y="1394086"/>
            <a:ext cx="11407515" cy="4854314"/>
          </a:xfrm>
        </p:spPr>
        <p:txBody>
          <a:bodyPr>
            <a:normAutofit/>
          </a:bodyPr>
          <a:lstStyle/>
          <a:p>
            <a:pPr marL="0" indent="0" algn="just">
              <a:buNone/>
            </a:pPr>
            <a:r>
              <a:rPr lang="ro-RO" sz="2800" dirty="0">
                <a:latin typeface="Times New Roman" panose="02020603050405020304" pitchFamily="18" charset="0"/>
                <a:cs typeface="Times New Roman" panose="02020603050405020304" pitchFamily="18" charset="0"/>
              </a:rPr>
              <a:t>	Instalaţiile „Drencer” după construcţie sunt aproape similare celor „Sprinkler”, cu excepţia că dispozitivele de stropire (drencer) sunt deschise, iar sistemul nu este umplut cu materialul de stingere. 	Conectarea acestui sistem se efectuează manual sau automat, după primirea semnalului de la detectorul automat de incendiu, cu ajutorul unui nod de acţionare–control instalat pe conducta magistrală. Spre deosebire de sistemul „Sprinkler”, la care sunt acţionate doar stropitoarele instalate deasupra focarului de incendiu, la conectarea sistemului „Drencer” se stropeşte toată suprafaţa încăperii. Aceste instalaţii sunt destinate pentru protecţia încăperilor în care este posibilă răspândirea rapidă a incendiului (încăperi cu cantităţi considerabile de lichide uşor inflamabile).</a:t>
            </a:r>
          </a:p>
          <a:p>
            <a:endParaRPr lang="ro-RO" dirty="0"/>
          </a:p>
        </p:txBody>
      </p:sp>
    </p:spTree>
    <p:extLst>
      <p:ext uri="{BB962C8B-B14F-4D97-AF65-F5344CB8AC3E}">
        <p14:creationId xmlns:p14="http://schemas.microsoft.com/office/powerpoint/2010/main" val="15679686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550" y="452718"/>
            <a:ext cx="8942119" cy="1124622"/>
          </a:xfrm>
        </p:spPr>
        <p:txBody>
          <a:bodyPr/>
          <a:lstStyle/>
          <a:p>
            <a:pPr algn="ctr"/>
            <a:r>
              <a:rPr lang="x-none" sz="4000" dirty="0">
                <a:latin typeface="Times New Roman" panose="02020603050405020304" pitchFamily="18" charset="0"/>
                <a:cs typeface="Times New Roman" panose="02020603050405020304" pitchFamily="18" charset="0"/>
              </a:rPr>
              <a:t>Vă mulțumesc pentru atenție</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551" y="1577340"/>
            <a:ext cx="8942119" cy="4748509"/>
          </a:xfrm>
        </p:spPr>
      </p:pic>
    </p:spTree>
    <p:extLst>
      <p:ext uri="{BB962C8B-B14F-4D97-AF65-F5344CB8AC3E}">
        <p14:creationId xmlns:p14="http://schemas.microsoft.com/office/powerpoint/2010/main" val="52282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28547" cy="781722"/>
          </a:xfrm>
        </p:spPr>
        <p:txBody>
          <a:bodyPr/>
          <a:lstStyle/>
          <a:p>
            <a:pPr algn="ctr"/>
            <a:r>
              <a:rPr lang="ro-RO" sz="3600" b="1" dirty="0">
                <a:latin typeface="Times New Roman" pitchFamily="18" charset="0"/>
                <a:cs typeface="Times New Roman" pitchFamily="18" charset="0"/>
              </a:rPr>
              <a:t>3. </a:t>
            </a:r>
            <a:r>
              <a:rPr lang="x-none" sz="3600" b="1" dirty="0">
                <a:latin typeface="Times New Roman" pitchFamily="18" charset="0"/>
                <a:cs typeface="Times New Roman" pitchFamily="18" charset="0"/>
              </a:rPr>
              <a:t>Amplasarea constru</a:t>
            </a:r>
            <a:r>
              <a:rPr lang="ro-RO" sz="3600" b="1" dirty="0">
                <a:latin typeface="Times New Roman" pitchFamily="18" charset="0"/>
                <a:cs typeface="Times New Roman" pitchFamily="18" charset="0"/>
              </a:rPr>
              <a:t>c</a:t>
            </a:r>
            <a:r>
              <a:rPr lang="x-none" sz="3600" b="1" dirty="0">
                <a:latin typeface="Times New Roman" pitchFamily="18" charset="0"/>
                <a:cs typeface="Times New Roman" pitchFamily="18" charset="0"/>
              </a:rPr>
              <a:t>ților și instalațiilor</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37160" y="1097280"/>
            <a:ext cx="11806311" cy="5680710"/>
          </a:xfrm>
        </p:spPr>
        <p:txBody>
          <a:bodyPr>
            <a:normAutofit/>
          </a:bodyPr>
          <a:lstStyle/>
          <a:p>
            <a:pPr marL="0" indent="0" algn="just">
              <a:buNone/>
            </a:pPr>
            <a:r>
              <a:rPr lang="ro-RO" dirty="0"/>
              <a:t>	</a:t>
            </a:r>
            <a:r>
              <a:rPr lang="x-none" dirty="0"/>
              <a:t> </a:t>
            </a:r>
            <a:r>
              <a:rPr lang="x-none" sz="3200" dirty="0">
                <a:latin typeface="Times New Roman" panose="02020603050405020304" pitchFamily="18" charset="0"/>
                <a:cs typeface="Times New Roman" panose="02020603050405020304" pitchFamily="18" charset="0"/>
              </a:rPr>
              <a:t>Construcțiile supraterane </a:t>
            </a:r>
            <a:r>
              <a:rPr lang="x-none" sz="3200" b="1" i="1" dirty="0">
                <a:solidFill>
                  <a:srgbClr val="FF0000"/>
                </a:solidFill>
                <a:latin typeface="Times New Roman" panose="02020603050405020304" pitchFamily="18" charset="0"/>
                <a:cs typeface="Times New Roman" panose="02020603050405020304" pitchFamily="18" charset="0"/>
              </a:rPr>
              <a:t>civile,</a:t>
            </a:r>
            <a:r>
              <a:rPr lang="ro-RO" sz="3200" b="1" i="1" dirty="0">
                <a:solidFill>
                  <a:srgbClr val="FF0000"/>
                </a:solidFill>
                <a:latin typeface="Times New Roman" panose="02020603050405020304" pitchFamily="18" charset="0"/>
                <a:cs typeface="Times New Roman" panose="02020603050405020304" pitchFamily="18" charset="0"/>
              </a:rPr>
              <a:t> </a:t>
            </a:r>
            <a:r>
              <a:rPr lang="x-none" sz="3200" b="1" i="1" dirty="0">
                <a:solidFill>
                  <a:srgbClr val="FF0000"/>
                </a:solidFill>
                <a:latin typeface="Times New Roman" panose="02020603050405020304" pitchFamily="18" charset="0"/>
                <a:cs typeface="Times New Roman" panose="02020603050405020304" pitchFamily="18" charset="0"/>
              </a:rPr>
              <a:t>de producție și/sau depozitare</a:t>
            </a:r>
            <a:r>
              <a:rPr lang="x-none" sz="3200" dirty="0">
                <a:latin typeface="Times New Roman" panose="02020603050405020304" pitchFamily="18" charset="0"/>
                <a:cs typeface="Times New Roman" panose="02020603050405020304" pitchFamily="18" charset="0"/>
              </a:rPr>
              <a:t>,</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se amplasează comasate sau grupate la distanțe nenormate între ele,</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în limitele unor compartimente de incendiu specifice,</a:t>
            </a:r>
            <a:r>
              <a:rPr lang="ro-RO" sz="3200" dirty="0">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cu arii maxime admise </a:t>
            </a:r>
            <a:r>
              <a:rPr lang="ro-RO" sz="3200" dirty="0">
                <a:latin typeface="Times New Roman" panose="02020603050405020304" pitchFamily="18" charset="0"/>
                <a:cs typeface="Times New Roman" panose="02020603050405020304" pitchFamily="18" charset="0"/>
              </a:rPr>
              <a:t>î</a:t>
            </a:r>
            <a:r>
              <a:rPr lang="x-none" sz="3200" dirty="0">
                <a:latin typeface="Times New Roman" panose="02020603050405020304" pitchFamily="18" charset="0"/>
                <a:cs typeface="Times New Roman" panose="02020603050405020304" pitchFamily="18" charset="0"/>
              </a:rPr>
              <a:t>n funcție de:</a:t>
            </a:r>
          </a:p>
          <a:p>
            <a:pPr>
              <a:buFontTx/>
              <a:buChar char="-"/>
            </a:pPr>
            <a:r>
              <a:rPr lang="ro-RO" sz="3200" dirty="0">
                <a:latin typeface="Times New Roman" panose="02020603050405020304" pitchFamily="18" charset="0"/>
                <a:cs typeface="Times New Roman" panose="02020603050405020304" pitchFamily="18" charset="0"/>
              </a:rPr>
              <a:t>Clasa de funcționalitate a clădirii;</a:t>
            </a:r>
            <a:endParaRPr lang="x-none" sz="3200" dirty="0">
              <a:latin typeface="Times New Roman" panose="02020603050405020304" pitchFamily="18" charset="0"/>
              <a:cs typeface="Times New Roman" panose="02020603050405020304" pitchFamily="18" charset="0"/>
            </a:endParaRPr>
          </a:p>
          <a:p>
            <a:pPr>
              <a:buFontTx/>
              <a:buChar char="-"/>
            </a:pPr>
            <a:r>
              <a:rPr lang="ro-RO" sz="3200" dirty="0">
                <a:latin typeface="Times New Roman" panose="02020603050405020304" pitchFamily="18" charset="0"/>
                <a:cs typeface="Times New Roman" panose="02020603050405020304" pitchFamily="18" charset="0"/>
              </a:rPr>
              <a:t>G</a:t>
            </a:r>
            <a:r>
              <a:rPr lang="x-none" sz="3200" dirty="0">
                <a:latin typeface="Times New Roman" panose="02020603050405020304" pitchFamily="18" charset="0"/>
                <a:cs typeface="Times New Roman" panose="02020603050405020304" pitchFamily="18" charset="0"/>
              </a:rPr>
              <a:t>radul de RF</a:t>
            </a:r>
            <a:r>
              <a:rPr lang="ro-RO" sz="3200" dirty="0">
                <a:latin typeface="Times New Roman" panose="02020603050405020304" pitchFamily="18" charset="0"/>
                <a:cs typeface="Times New Roman" panose="02020603050405020304" pitchFamily="18" charset="0"/>
              </a:rPr>
              <a:t> a clădirii; </a:t>
            </a:r>
            <a:endParaRPr lang="x-none" sz="3200" dirty="0">
              <a:latin typeface="Times New Roman" panose="02020603050405020304" pitchFamily="18" charset="0"/>
              <a:cs typeface="Times New Roman" panose="02020603050405020304" pitchFamily="18" charset="0"/>
            </a:endParaRPr>
          </a:p>
          <a:p>
            <a:pPr>
              <a:buFontTx/>
              <a:buChar char="-"/>
            </a:pPr>
            <a:r>
              <a:rPr lang="ro-RO" sz="3200" dirty="0">
                <a:latin typeface="Times New Roman" panose="02020603050405020304" pitchFamily="18" charset="0"/>
                <a:cs typeface="Times New Roman" panose="02020603050405020304" pitchFamily="18" charset="0"/>
              </a:rPr>
              <a:t>R</a:t>
            </a:r>
            <a:r>
              <a:rPr lang="x-none" sz="3200" dirty="0">
                <a:latin typeface="Times New Roman" panose="02020603050405020304" pitchFamily="18" charset="0"/>
                <a:cs typeface="Times New Roman" panose="02020603050405020304" pitchFamily="18" charset="0"/>
              </a:rPr>
              <a:t>iscul de incendiu </a:t>
            </a:r>
            <a:r>
              <a:rPr lang="ro-RO" sz="3200" dirty="0">
                <a:latin typeface="Times New Roman" panose="02020603050405020304" pitchFamily="18" charset="0"/>
                <a:cs typeface="Times New Roman" panose="02020603050405020304" pitchFamily="18" charset="0"/>
              </a:rPr>
              <a:t>calculat; </a:t>
            </a:r>
            <a:endParaRPr lang="x-none" sz="3200" dirty="0">
              <a:latin typeface="Times New Roman" panose="02020603050405020304" pitchFamily="18" charset="0"/>
              <a:cs typeface="Times New Roman" panose="02020603050405020304" pitchFamily="18" charset="0"/>
            </a:endParaRPr>
          </a:p>
          <a:p>
            <a:pPr>
              <a:buFontTx/>
              <a:buChar char="-"/>
            </a:pPr>
            <a:r>
              <a:rPr lang="ro-RO" sz="3200" dirty="0">
                <a:latin typeface="Times New Roman" panose="02020603050405020304" pitchFamily="18" charset="0"/>
                <a:cs typeface="Times New Roman" panose="02020603050405020304" pitchFamily="18" charset="0"/>
              </a:rPr>
              <a:t>N</a:t>
            </a:r>
            <a:r>
              <a:rPr lang="x-none" sz="3200" dirty="0">
                <a:latin typeface="Times New Roman" panose="02020603050405020304" pitchFamily="18" charset="0"/>
                <a:cs typeface="Times New Roman" panose="02020603050405020304" pitchFamily="18" charset="0"/>
              </a:rPr>
              <a:t>umărul de niveluri</a:t>
            </a:r>
            <a:r>
              <a:rPr lang="x-none" dirty="0">
                <a:latin typeface="Times New Roman" pitchFamily="18" charset="0"/>
                <a:cs typeface="Times New Roman" pitchFamily="18" charset="0"/>
              </a:rPr>
              <a:t>,</a:t>
            </a:r>
          </a:p>
          <a:p>
            <a:pPr marL="0" indent="0" algn="just">
              <a:buNone/>
            </a:pPr>
            <a:r>
              <a:rPr lang="x-none" dirty="0">
                <a:latin typeface="Times New Roman" pitchFamily="18" charset="0"/>
                <a:cs typeface="Times New Roman" pitchFamily="18" charset="0"/>
              </a:rPr>
              <a:t> </a:t>
            </a:r>
            <a:r>
              <a:rPr lang="ro-RO" dirty="0">
                <a:latin typeface="Times New Roman" pitchFamily="18" charset="0"/>
                <a:cs typeface="Times New Roman" pitchFamily="18" charset="0"/>
              </a:rPr>
              <a:t>	</a:t>
            </a:r>
            <a:endParaRPr lang="x-none" dirty="0"/>
          </a:p>
          <a:p>
            <a:pPr marL="0" indent="0">
              <a:buNone/>
            </a:pPr>
            <a:endParaRPr lang="en-US" dirty="0"/>
          </a:p>
        </p:txBody>
      </p:sp>
    </p:spTree>
    <p:extLst>
      <p:ext uri="{BB962C8B-B14F-4D97-AF65-F5344CB8AC3E}">
        <p14:creationId xmlns:p14="http://schemas.microsoft.com/office/powerpoint/2010/main" val="70818589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2517</TotalTime>
  <Words>8601</Words>
  <Application>Microsoft Office PowerPoint</Application>
  <PresentationFormat>Widescreen</PresentationFormat>
  <Paragraphs>537</Paragraphs>
  <Slides>86</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3" baseType="lpstr">
      <vt:lpstr>Arial</vt:lpstr>
      <vt:lpstr>Calibri</vt:lpstr>
      <vt:lpstr>Century Gothic</vt:lpstr>
      <vt:lpstr>Times New Roman</vt:lpstr>
      <vt:lpstr>Wingdings 3</vt:lpstr>
      <vt:lpstr>Ion</vt:lpstr>
      <vt:lpstr>Документ</vt:lpstr>
      <vt:lpstr>  Securitatea la incendiu</vt:lpstr>
      <vt:lpstr>1. Rezistenţa la foc a elementelor de construcţii. </vt:lpstr>
      <vt:lpstr>Criterii de intervenţie a limitelor de RF</vt:lpstr>
      <vt:lpstr>PowerPoint Presentation</vt:lpstr>
      <vt:lpstr>PowerPoint Presentation</vt:lpstr>
      <vt:lpstr>2. Procedee de ridicare a limitei RF a elementelor de construcţii</vt:lpstr>
      <vt:lpstr>Construcţiile din metal</vt:lpstr>
      <vt:lpstr>Construcţiile din lemn</vt:lpstr>
      <vt:lpstr>3. Amplasarea construcților și instalațiilor</vt:lpstr>
      <vt:lpstr>Compartimentarea de incendiu</vt:lpstr>
      <vt:lpstr>Comportarea la foc a construcțiilor</vt:lpstr>
      <vt:lpstr>Limitarea propagarii focului și fumului</vt:lpstr>
      <vt:lpstr>Pereții antifoc</vt:lpstr>
      <vt:lpstr> Nu se admite încastrarea în PAF a planșeelor sau a elementelor de construcție care au RF mai mică de 2 ore, permițindu-se numai rezemarea acestora. </vt:lpstr>
      <vt:lpstr>Realizarea și dispunerea PAF</vt:lpstr>
      <vt:lpstr>PowerPoint Presentation</vt:lpstr>
      <vt:lpstr>PowerPoint Presentation</vt:lpstr>
      <vt:lpstr>Pereții RF și protecția golurilor din acestea</vt:lpstr>
      <vt:lpstr>Elementele de construcție RE și protecția golurilor din acestea</vt:lpstr>
      <vt:lpstr>4. Protecția de explozii a construcțiilor</vt:lpstr>
      <vt:lpstr>Parametrii de bază ai exploziei</vt:lpstr>
      <vt:lpstr>Continuare</vt:lpstr>
      <vt:lpstr>Măsuri de protecție a clădirilor contra exploziilor</vt:lpstr>
      <vt:lpstr>Soluții spațial volumice</vt:lpstr>
      <vt:lpstr> Construcții fără inerție – limitează valorile presiunii exploziei din contul asigurării eliminării gazelor comprimate prin deschideri și neetanșietăți.             </vt:lpstr>
      <vt:lpstr>Continuare</vt:lpstr>
      <vt:lpstr> 5. Asigurarea securității oamenilor în caz de incendiu </vt:lpstr>
      <vt:lpstr>Actiunea asupra FU în diferite zone</vt:lpstr>
      <vt:lpstr>Procese care asigură securitatea </vt:lpstr>
      <vt:lpstr>Elementele sistemului de protecție</vt:lpstr>
      <vt:lpstr>Căile de evacuare</vt:lpstr>
      <vt:lpstr>PowerPoint Presentation</vt:lpstr>
      <vt:lpstr>Numărul căilor de evacuare</vt:lpstr>
      <vt:lpstr>PowerPoint Presentation</vt:lpstr>
      <vt:lpstr>Ușile de acces în casele de scări</vt:lpstr>
      <vt:lpstr>Scările de evacuare </vt:lpstr>
      <vt:lpstr>PowerPoint Presentation</vt:lpstr>
      <vt:lpstr>Determinarea fluxurilor de evacuare</vt:lpstr>
      <vt:lpstr>Marcarea căilor de evacuare</vt:lpstr>
      <vt:lpstr>Măsuri de securitate a oamenilor în caz de incendiu</vt:lpstr>
      <vt:lpstr>6. Cerinţe de securitate la incendii la elaborarea planului general al întreprinderii industriale </vt:lpstr>
      <vt:lpstr>PowerPoint Presentation</vt:lpstr>
      <vt:lpstr>6. Arderea liberă</vt:lpstr>
      <vt:lpstr>continuare</vt:lpstr>
      <vt:lpstr>Condițiile de realizare a arderii</vt:lpstr>
      <vt:lpstr>PowerPoint Presentation</vt:lpstr>
      <vt:lpstr>7. Parametrii informaționali ai incendiului </vt:lpstr>
      <vt:lpstr>PowerPoint Presentation</vt:lpstr>
      <vt:lpstr>PowerPoint Presentation</vt:lpstr>
      <vt:lpstr>PowerPoint Presentation</vt:lpstr>
      <vt:lpstr>8. Timpii utilizaţi în domeniul securităţii la incendii</vt:lpstr>
      <vt:lpstr>PowerPoint Presentation</vt:lpstr>
      <vt:lpstr>PowerPoint Presentation</vt:lpstr>
      <vt:lpstr>9. Sisteme de detecție si alarmare</vt:lpstr>
      <vt:lpstr>Construcția S.A.C.A.I.</vt:lpstr>
      <vt:lpstr>Clasificarea sistemelor automate de comunicare şi alarmare la incendiu:  </vt:lpstr>
      <vt:lpstr> Centrala de semnalizare. Funcţiile de bază</vt:lpstr>
      <vt:lpstr>Funcţiile:</vt:lpstr>
      <vt:lpstr>Detectoarele de incendiu </vt:lpstr>
      <vt:lpstr>Cerințe înaintate față de detectoare de incendiu</vt:lpstr>
      <vt:lpstr> Clasificarea detectoarelor de incendiu </vt:lpstr>
      <vt:lpstr>PowerPoint Presentation</vt:lpstr>
      <vt:lpstr>Particularităţile detectoarelor de căldură </vt:lpstr>
      <vt:lpstr>PowerPoint Presentation</vt:lpstr>
      <vt:lpstr>PowerPoint Presentation</vt:lpstr>
      <vt:lpstr>Detectorul de căldură cu bimetal</vt:lpstr>
      <vt:lpstr>PowerPoint Presentation</vt:lpstr>
      <vt:lpstr>Detectorul de căldură termodiferenţial</vt:lpstr>
      <vt:lpstr>PowerPoint Presentation</vt:lpstr>
      <vt:lpstr>Detectoare termovelocimetrice</vt:lpstr>
      <vt:lpstr>Detectorul de căldură termoelectric </vt:lpstr>
      <vt:lpstr>PowerPoint Presentation</vt:lpstr>
      <vt:lpstr> Particularităţile detectoarelor de fum </vt:lpstr>
      <vt:lpstr>Detectoare optice de fum </vt:lpstr>
      <vt:lpstr>PowerPoint Presentation</vt:lpstr>
      <vt:lpstr>Particularităţile detectoarelor de flacără </vt:lpstr>
      <vt:lpstr>PowerPoint Presentation</vt:lpstr>
      <vt:lpstr>PowerPoint Presentation</vt:lpstr>
      <vt:lpstr>PowerPoint Presentation</vt:lpstr>
      <vt:lpstr>Particularităţile detectorului multisenzor </vt:lpstr>
      <vt:lpstr> 10.Declanşatoarele manuale  </vt:lpstr>
      <vt:lpstr>PowerPoint Presentation</vt:lpstr>
      <vt:lpstr>11. Mijloacele și sisteme de stingere a incendiilor</vt:lpstr>
      <vt:lpstr>PowerPoint Presentation</vt:lpstr>
      <vt:lpstr>PowerPoint Presentation</vt:lpstr>
      <vt:lpstr>Vă mulțumesc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Amplasarea construcților și conformarea acestora la foc</dc:title>
  <dc:creator>Tatiana Butuc</dc:creator>
  <cp:lastModifiedBy>Mihaibencheci@outlook.com</cp:lastModifiedBy>
  <cp:revision>176</cp:revision>
  <dcterms:created xsi:type="dcterms:W3CDTF">2016-06-03T11:42:11Z</dcterms:created>
  <dcterms:modified xsi:type="dcterms:W3CDTF">2023-11-24T10:52:21Z</dcterms:modified>
</cp:coreProperties>
</file>