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3" r:id="rId4"/>
    <p:sldId id="259" r:id="rId5"/>
    <p:sldId id="258" r:id="rId6"/>
    <p:sldId id="257" r:id="rId7"/>
    <p:sldId id="260" r:id="rId8"/>
    <p:sldId id="261" r:id="rId9"/>
    <p:sldId id="283" r:id="rId10"/>
    <p:sldId id="284" r:id="rId11"/>
    <p:sldId id="285" r:id="rId12"/>
    <p:sldId id="286" r:id="rId13"/>
    <p:sldId id="263" r:id="rId14"/>
    <p:sldId id="264" r:id="rId15"/>
    <p:sldId id="265" r:id="rId16"/>
    <p:sldId id="268" r:id="rId17"/>
    <p:sldId id="287" r:id="rId18"/>
    <p:sldId id="288" r:id="rId19"/>
    <p:sldId id="267" r:id="rId20"/>
    <p:sldId id="266" r:id="rId21"/>
    <p:sldId id="269" r:id="rId22"/>
    <p:sldId id="271" r:id="rId23"/>
    <p:sldId id="270" r:id="rId24"/>
    <p:sldId id="272" r:id="rId25"/>
    <p:sldId id="273" r:id="rId26"/>
    <p:sldId id="289" r:id="rId27"/>
    <p:sldId id="274" r:id="rId28"/>
    <p:sldId id="275" r:id="rId29"/>
    <p:sldId id="290" r:id="rId30"/>
    <p:sldId id="276" r:id="rId31"/>
    <p:sldId id="277" r:id="rId32"/>
    <p:sldId id="278" r:id="rId33"/>
    <p:sldId id="279" r:id="rId34"/>
    <p:sldId id="280" r:id="rId35"/>
    <p:sldId id="291" r:id="rId36"/>
    <p:sldId id="281" r:id="rId37"/>
    <p:sldId id="294" r:id="rId38"/>
    <p:sldId id="28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8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A844-C274-450E-BC60-F743077C9E28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6ACF-25D3-4AC6-AA18-006CBCEC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A96A-550C-4AEB-B3B3-DEF564E6B51B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BAFF-06C9-4354-B55E-4ED8AC4EB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F34C-5925-4A5D-B2CF-E7C76A5786DB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BAEC-6B14-47F0-910C-37A36F31C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BE09-9220-47F2-990E-63C78136D800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A7EC-EC3B-4EC2-A0D4-E8A688E61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907F-8000-48A8-A7E9-3C3B49B70986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91B5-222E-4E68-8E29-6B3E42F9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6AAD-B758-45ED-B27A-CE746B71F5AC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A5DE-DE41-4A78-ADB2-9774BA930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5B348-1F28-457F-A89A-E9CC33F6D7FB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07FA-8320-418D-8B04-1825A9FFD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F3A0-A30D-4197-9509-84DEE6285A27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7B63-E26A-4848-A495-FF370D092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43AE-674A-4C5F-B381-184916D7EF30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B986-DC34-49B7-8C24-3614F4116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6A28-6DAC-4F72-AD73-F2ACB45F6903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70BE-6951-407E-8841-78D39451F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3915-C28B-4C81-8473-226E5375453D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C32F2-C202-42C9-A741-8C506DFA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02B9C5C-7AF1-4716-A4AA-0B04E690952E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B4AB737-0972-4684-B0BD-A39221A5E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smtClean="0"/>
              <a:t>13 </a:t>
            </a:r>
            <a:r>
              <a:rPr lang="fr-FR" smtClean="0"/>
              <a:t>Principii de percep</a:t>
            </a:r>
            <a:r>
              <a:rPr lang="ro-RO" smtClean="0"/>
              <a:t>ţie</a:t>
            </a:r>
            <a:endParaRPr lang="en-US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>
              <a:buFont typeface="Arial" charset="0"/>
              <a:buNone/>
            </a:pPr>
            <a:r>
              <a:rPr lang="ro-RO" smtClean="0"/>
              <a:t>În designul interfeței cu utilizatorul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1676400"/>
          </a:xfrm>
        </p:spPr>
        <p:txBody>
          <a:bodyPr/>
          <a:lstStyle/>
          <a:p>
            <a:pPr algn="ctr"/>
            <a:r>
              <a:rPr lang="ro-RO" sz="3600" smtClean="0"/>
              <a:t>Variabile senzoriale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o-RO" sz="3600" smtClean="0"/>
              <a:t>cum ar fi culoarea, dimensiunea sau volumul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se prezint</a:t>
            </a:r>
            <a:r>
              <a:rPr lang="ro-RO" sz="3600" smtClean="0"/>
              <a:t>ă în forma relativă cu cîteva niveluri </a:t>
            </a:r>
            <a:endParaRPr lang="en-US" sz="3600" smtClean="0"/>
          </a:p>
        </p:txBody>
      </p:sp>
      <p:pic>
        <p:nvPicPr>
          <p:cNvPr id="12291" name="Picture 4" descr="Imagini pentru volumul sunetului"/>
          <p:cNvPicPr>
            <a:picLocks noChangeAspect="1" noChangeArrowheads="1"/>
          </p:cNvPicPr>
          <p:nvPr/>
        </p:nvPicPr>
        <p:blipFill>
          <a:blip r:embed="rId2" cstate="print"/>
          <a:srcRect l="6792" r="5000" b="25941"/>
          <a:stretch>
            <a:fillRect/>
          </a:stretch>
        </p:blipFill>
        <p:spPr bwMode="auto">
          <a:xfrm>
            <a:off x="1219200" y="3048000"/>
            <a:ext cx="66484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1676400"/>
          </a:xfrm>
        </p:spPr>
        <p:txBody>
          <a:bodyPr/>
          <a:lstStyle/>
          <a:p>
            <a:pPr algn="ctr"/>
            <a:r>
              <a:rPr lang="ro-RO" sz="3600" smtClean="0"/>
              <a:t>Variabile senzoriale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o-RO" sz="3600" smtClean="0"/>
              <a:t>cum ar fi culoarea, dimensiunea sau volumul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se prezint</a:t>
            </a:r>
            <a:r>
              <a:rPr lang="ro-RO" sz="3600" smtClean="0"/>
              <a:t>ă în forma relativă cu cîteva niveluri </a:t>
            </a:r>
            <a:endParaRPr lang="en-US" sz="3600" smtClean="0"/>
          </a:p>
        </p:txBody>
      </p:sp>
      <p:pic>
        <p:nvPicPr>
          <p:cNvPr id="13315" name="Picture 2" descr="Imagini pentru volumul sunetul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5892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1676400"/>
          </a:xfrm>
        </p:spPr>
        <p:txBody>
          <a:bodyPr/>
          <a:lstStyle/>
          <a:p>
            <a:pPr algn="ctr"/>
            <a:r>
              <a:rPr lang="ro-RO" sz="3600" smtClean="0"/>
              <a:t>Variabile senzoriale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o-RO" sz="3600" smtClean="0"/>
              <a:t>cum ar fi culoarea, dimensiunea sau volumul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se prezint</a:t>
            </a:r>
            <a:r>
              <a:rPr lang="ro-RO" sz="3600" smtClean="0"/>
              <a:t>ă în forma relativă cu cîteva niveluri </a:t>
            </a:r>
            <a:endParaRPr lang="en-US" sz="3600" smtClean="0"/>
          </a:p>
        </p:txBody>
      </p:sp>
      <p:pic>
        <p:nvPicPr>
          <p:cNvPr id="14339" name="Picture 10" descr="Imagini pentru symbols on mobile phones"/>
          <p:cNvPicPr>
            <a:picLocks noChangeAspect="1" noChangeArrowheads="1"/>
          </p:cNvPicPr>
          <p:nvPr/>
        </p:nvPicPr>
        <p:blipFill>
          <a:blip r:embed="rId2" cstate="print"/>
          <a:srcRect l="1817" t="40506" r="92728" b="42616"/>
          <a:stretch>
            <a:fillRect/>
          </a:stretch>
        </p:blipFill>
        <p:spPr bwMode="auto">
          <a:xfrm>
            <a:off x="7239000" y="3200400"/>
            <a:ext cx="91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Imagini pentru symbols on mobile phones"/>
          <p:cNvPicPr>
            <a:picLocks noChangeAspect="1" noChangeArrowheads="1"/>
          </p:cNvPicPr>
          <p:nvPr/>
        </p:nvPicPr>
        <p:blipFill>
          <a:blip r:embed="rId2" cstate="print"/>
          <a:srcRect l="27274" t="40506" r="63635" b="35864"/>
          <a:stretch>
            <a:fillRect/>
          </a:stretch>
        </p:blipFill>
        <p:spPr bwMode="auto">
          <a:xfrm>
            <a:off x="5410200" y="4419600"/>
            <a:ext cx="13716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Imagini pentru symbols on mobile phones"/>
          <p:cNvPicPr>
            <a:picLocks noChangeAspect="1" noChangeArrowheads="1"/>
          </p:cNvPicPr>
          <p:nvPr/>
        </p:nvPicPr>
        <p:blipFill>
          <a:blip r:embed="rId2" cstate="print"/>
          <a:srcRect l="80000" t="37131" r="8902" b="38608"/>
          <a:stretch>
            <a:fillRect/>
          </a:stretch>
        </p:blipFill>
        <p:spPr bwMode="auto">
          <a:xfrm>
            <a:off x="762000" y="4270375"/>
            <a:ext cx="16764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Imagini pentru icon on mobile phone"/>
          <p:cNvPicPr>
            <a:picLocks noChangeAspect="1" noChangeArrowheads="1"/>
          </p:cNvPicPr>
          <p:nvPr/>
        </p:nvPicPr>
        <p:blipFill>
          <a:blip r:embed="rId3" cstate="print"/>
          <a:srcRect l="48637" t="33228" r="33163" b="40974"/>
          <a:stretch>
            <a:fillRect/>
          </a:stretch>
        </p:blipFill>
        <p:spPr bwMode="auto">
          <a:xfrm>
            <a:off x="3035300" y="3429000"/>
            <a:ext cx="1612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 smtClean="0"/>
              <a:t>Semnalele trebuie prezentate 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ro-RO" sz="3600" b="1" smtClean="0"/>
              <a:t>în conformitate cu experienţa utilizatorului</a:t>
            </a:r>
            <a:endParaRPr lang="en-US" sz="3600" b="1" smtClean="0"/>
          </a:p>
        </p:txBody>
      </p:sp>
      <p:pic>
        <p:nvPicPr>
          <p:cNvPr id="15363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 l="34666" t="-1334" r="34666"/>
          <a:stretch>
            <a:fillRect/>
          </a:stretch>
        </p:blipFill>
        <p:spPr bwMode="auto">
          <a:xfrm>
            <a:off x="1951038" y="1981200"/>
            <a:ext cx="1406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4" descr="Imagini pentru thermometer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5" name="Picture 6" descr="Imagine similar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2095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algn="ctr"/>
            <a:r>
              <a:rPr lang="ro-RO" sz="3600" b="1" smtClean="0"/>
              <a:t>Semnalele trebuie prezentate 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ro-RO" sz="3600" b="1" smtClean="0"/>
              <a:t>în conformitate cu experienţa utilizatorului</a:t>
            </a:r>
            <a:endParaRPr lang="en-US" sz="3600" b="1" smtClean="0"/>
          </a:p>
        </p:txBody>
      </p:sp>
      <p:sp>
        <p:nvSpPr>
          <p:cNvPr id="16387" name="AutoShape 4" descr="Imagini pentru thermometer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8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 l="22960" t="13333" r="23308" b="4599"/>
          <a:stretch>
            <a:fillRect/>
          </a:stretch>
        </p:blipFill>
        <p:spPr bwMode="auto">
          <a:xfrm>
            <a:off x="228600" y="2309813"/>
            <a:ext cx="44958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Imagini pentru internet speed test"/>
          <p:cNvPicPr>
            <a:picLocks noChangeAspect="1" noChangeArrowheads="1"/>
          </p:cNvPicPr>
          <p:nvPr/>
        </p:nvPicPr>
        <p:blipFill>
          <a:blip r:embed="rId3" cstate="print"/>
          <a:srcRect l="15179" r="14996" b="4555"/>
          <a:stretch>
            <a:fillRect/>
          </a:stretch>
        </p:blipFill>
        <p:spPr bwMode="auto">
          <a:xfrm>
            <a:off x="4876800" y="2509838"/>
            <a:ext cx="4103688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 smtClean="0"/>
              <a:t>Utilizați redundanța: </a:t>
            </a:r>
            <a:br>
              <a:rPr lang="ro-RO" sz="3600" b="1" smtClean="0"/>
            </a:br>
            <a:r>
              <a:rPr lang="ro-RO" sz="3600" b="1" smtClean="0"/>
              <a:t>prezentați un semnal în mai multe forme</a:t>
            </a:r>
            <a:endParaRPr lang="en-US" sz="3600" b="1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 descr="Imagini pentru semafor"/>
          <p:cNvPicPr>
            <a:picLocks noChangeAspect="1" noChangeArrowheads="1"/>
          </p:cNvPicPr>
          <p:nvPr/>
        </p:nvPicPr>
        <p:blipFill>
          <a:blip r:embed="rId2" cstate="print"/>
          <a:srcRect l="26292" t="742" r="33290" b="20895"/>
          <a:stretch>
            <a:fillRect/>
          </a:stretch>
        </p:blipFill>
        <p:spPr bwMode="auto">
          <a:xfrm>
            <a:off x="4648200" y="1981200"/>
            <a:ext cx="3687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ÐÐ°ÑÑÐ¸Ð½ÐºÐ¸ Ð¿Ð¾ Ð·Ð°Ð¿ÑÐ¾ÑÑ semaf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20875"/>
            <a:ext cx="26193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dirty="0" smtClean="0"/>
              <a:t>Utilizați redundanța: </a:t>
            </a:r>
            <a:br>
              <a:rPr lang="ro-RO" sz="3600" dirty="0" smtClean="0"/>
            </a:br>
            <a:r>
              <a:rPr lang="ro-RO" sz="3600" dirty="0" smtClean="0"/>
              <a:t>prezentați un semnal în mai multe forme</a:t>
            </a:r>
            <a:endParaRPr lang="en-US" sz="36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863" y="1590675"/>
            <a:ext cx="6484937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dirty="0" smtClean="0"/>
              <a:t>DISONANȚA COGNITIVĂ </a:t>
            </a:r>
            <a:br>
              <a:rPr lang="ro-RO" dirty="0" smtClean="0"/>
            </a:br>
            <a:r>
              <a:rPr lang="ro-RO" dirty="0" smtClean="0"/>
              <a:t>DISCONFORT PSIHOLOGIC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68563"/>
            <a:ext cx="3352800" cy="731837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o-RO" sz="36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TEXT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GALBEN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33800" y="5334000"/>
            <a:ext cx="3200400" cy="731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o-RO" sz="3600" b="1" dirty="0">
                <a:solidFill>
                  <a:srgbClr val="008080"/>
                </a:solidFill>
                <a:latin typeface="Arial Rounded MT Bold" pitchFamily="34" charset="0"/>
                <a:cs typeface="+mn-cs"/>
              </a:rPr>
              <a:t>TEXT VIOLET</a:t>
            </a:r>
            <a:endParaRPr lang="en-US" sz="3600" b="1" dirty="0">
              <a:solidFill>
                <a:srgbClr val="008080"/>
              </a:solidFill>
              <a:latin typeface="Arial Rounded MT Bold" pitchFamily="34" charset="0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5410200"/>
            <a:ext cx="2362200" cy="7318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o-RO" sz="3600" b="1" dirty="0">
                <a:solidFill>
                  <a:srgbClr val="FF0000"/>
                </a:solidFill>
                <a:latin typeface="Arial Rounded MT Bold" pitchFamily="34" charset="0"/>
                <a:cs typeface="+mn-cs"/>
              </a:rPr>
              <a:t>TEXT ALB</a:t>
            </a:r>
            <a:endParaRPr lang="en-US" sz="3600" b="1" dirty="0">
              <a:solidFill>
                <a:srgbClr val="FF0000"/>
              </a:solidFill>
              <a:latin typeface="Arial Rounded MT Bold" pitchFamily="34" charset="0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4267200"/>
            <a:ext cx="3048000" cy="731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cs typeface="+mn-cs"/>
              </a:rPr>
              <a:t>TEXT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cs typeface="+mn-cs"/>
              </a:rPr>
              <a:t>RO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cs typeface="+mn-cs"/>
              </a:rPr>
              <a:t>ȘU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Rounded MT Bold" pitchFamily="34" charset="0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429000"/>
            <a:ext cx="3124200" cy="731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o-RO" sz="3600" b="1" dirty="0">
                <a:solidFill>
                  <a:srgbClr val="7030A0"/>
                </a:solidFill>
                <a:latin typeface="Arial Rounded MT Bold" pitchFamily="34" charset="0"/>
                <a:cs typeface="+mn-cs"/>
              </a:rPr>
              <a:t>TEXT </a:t>
            </a:r>
            <a:r>
              <a:rPr lang="en-US" sz="3600" b="1" dirty="0">
                <a:solidFill>
                  <a:srgbClr val="7030A0"/>
                </a:solidFill>
                <a:latin typeface="Arial Rounded MT Bold" pitchFamily="34" charset="0"/>
                <a:cs typeface="+mn-cs"/>
              </a:rPr>
              <a:t>VERDE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4191000"/>
            <a:ext cx="3581400" cy="731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o-RO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+mn-cs"/>
              </a:rPr>
              <a:t>TEXT 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+mn-cs"/>
              </a:rPr>
              <a:t>ORANJ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3048000"/>
            <a:ext cx="3581400" cy="731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o-R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TEXT NEGRU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24400" y="2209800"/>
            <a:ext cx="3581400" cy="838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o-RO" sz="3600" b="1" dirty="0">
                <a:solidFill>
                  <a:srgbClr val="FF9900"/>
                </a:solidFill>
                <a:latin typeface="Arial Rounded MT Bold" pitchFamily="34" charset="0"/>
                <a:cs typeface="+mn-cs"/>
              </a:rPr>
              <a:t>TEXT </a:t>
            </a:r>
            <a:r>
              <a:rPr lang="en-US" sz="3600" b="1" dirty="0">
                <a:solidFill>
                  <a:srgbClr val="FF9900"/>
                </a:solidFill>
                <a:latin typeface="Arial Rounded MT Bold" pitchFamily="34" charset="0"/>
                <a:cs typeface="+mn-cs"/>
              </a:rPr>
              <a:t>ALBASTRU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998538"/>
            <a:ext cx="8289925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b="1" dirty="0" smtClean="0"/>
              <a:t>Utilizaţi elemente discriminabile</a:t>
            </a:r>
            <a:endParaRPr lang="en-US" b="1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o-RO" sz="3600" smtClean="0"/>
              <a:t>Telefoanele noastre:</a:t>
            </a:r>
          </a:p>
          <a:p>
            <a:pPr>
              <a:buFont typeface="Arial" charset="0"/>
              <a:buNone/>
            </a:pPr>
            <a:endParaRPr lang="ro-RO" sz="3600" smtClean="0"/>
          </a:p>
          <a:p>
            <a:pPr algn="ctr">
              <a:buFont typeface="Arial" charset="0"/>
              <a:buNone/>
            </a:pPr>
            <a:r>
              <a:rPr lang="ro-RO" sz="3600" smtClean="0"/>
              <a:t>022 509905</a:t>
            </a:r>
          </a:p>
          <a:p>
            <a:pPr algn="ctr">
              <a:buFont typeface="Arial" charset="0"/>
              <a:buNone/>
            </a:pPr>
            <a:r>
              <a:rPr lang="ro-RO" sz="3600" smtClean="0"/>
              <a:t>022 509901                                                    </a:t>
            </a:r>
            <a:endParaRPr lang="en-US" sz="36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Display – </a:t>
            </a:r>
            <a:r>
              <a:rPr lang="en-US" sz="4000" dirty="0" err="1" smtClean="0"/>
              <a:t>interfa</a:t>
            </a:r>
            <a:r>
              <a:rPr lang="ro-RO" sz="4000" dirty="0" smtClean="0"/>
              <a:t>ța între om și sistem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Este un </a:t>
            </a:r>
            <a:r>
              <a:rPr lang="vi-VN" dirty="0" smtClean="0"/>
              <a:t>artefact creat de om, conceput pentru a:</a:t>
            </a:r>
          </a:p>
          <a:p>
            <a:r>
              <a:rPr lang="vi-VN" dirty="0" smtClean="0"/>
              <a:t>- </a:t>
            </a:r>
            <a:r>
              <a:rPr lang="ro-RO" dirty="0" smtClean="0"/>
              <a:t>f</a:t>
            </a:r>
            <a:r>
              <a:rPr lang="vi-VN" dirty="0" smtClean="0"/>
              <a:t>acilita perceper</a:t>
            </a:r>
            <a:r>
              <a:rPr lang="ro-RO" dirty="0" smtClean="0"/>
              <a:t>ea</a:t>
            </a:r>
            <a:r>
              <a:rPr lang="vi-VN" dirty="0" smtClean="0"/>
              <a:t> variabilelor de sistem relevante</a:t>
            </a:r>
            <a:r>
              <a:rPr lang="ro-RO" dirty="0" smtClean="0"/>
              <a:t>;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ro-RO" dirty="0" smtClean="0"/>
              <a:t>f</a:t>
            </a:r>
            <a:r>
              <a:rPr lang="vi-VN" dirty="0" smtClean="0"/>
              <a:t>acilita integr</a:t>
            </a:r>
            <a:r>
              <a:rPr lang="ro-RO" dirty="0" smtClean="0"/>
              <a:t>area</a:t>
            </a:r>
            <a:r>
              <a:rPr lang="vi-VN" dirty="0" smtClean="0"/>
              <a:t> informați</a:t>
            </a:r>
            <a:r>
              <a:rPr lang="ro-RO" dirty="0" smtClean="0"/>
              <a:t>ei;</a:t>
            </a:r>
            <a:endParaRPr lang="vi-VN" dirty="0" smtClean="0"/>
          </a:p>
          <a:p>
            <a:r>
              <a:rPr lang="vi-VN" dirty="0" smtClean="0"/>
              <a:t>- facilita proces</a:t>
            </a:r>
            <a:r>
              <a:rPr lang="ro-RO" dirty="0" smtClean="0"/>
              <a:t>area</a:t>
            </a:r>
            <a:r>
              <a:rPr lang="vi-VN" dirty="0" smtClean="0"/>
              <a:t> ulterioar</a:t>
            </a:r>
            <a:r>
              <a:rPr lang="ro-RO" dirty="0" smtClean="0"/>
              <a:t>ă</a:t>
            </a:r>
            <a:r>
              <a:rPr lang="vi-VN" dirty="0" smtClean="0"/>
              <a:t> a informați</a:t>
            </a:r>
            <a:r>
              <a:rPr lang="ro-RO" dirty="0" smtClean="0"/>
              <a:t>ei;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ro-RO" dirty="0" smtClean="0"/>
              <a:t>o</a:t>
            </a:r>
            <a:r>
              <a:rPr lang="vi-VN" dirty="0" smtClean="0"/>
              <a:t>feri feedback adecvat acțiunilor utilizatorului</a:t>
            </a:r>
            <a:r>
              <a:rPr lang="ro-RO" dirty="0" smtClean="0"/>
              <a:t>;</a:t>
            </a:r>
            <a:endParaRPr lang="vi-VN" dirty="0" smtClean="0"/>
          </a:p>
          <a:p>
            <a:r>
              <a:rPr lang="ro-RO" dirty="0" smtClean="0"/>
              <a:t>- a</a:t>
            </a:r>
            <a:r>
              <a:rPr lang="vi-VN" dirty="0" smtClean="0"/>
              <a:t>cționa ca mediu între informați</a:t>
            </a:r>
            <a:r>
              <a:rPr lang="ro-RO" dirty="0" smtClean="0"/>
              <a:t>a</a:t>
            </a:r>
            <a:r>
              <a:rPr lang="vi-VN" dirty="0" smtClean="0"/>
              <a:t> generat</a:t>
            </a:r>
            <a:r>
              <a:rPr lang="ro-RO" dirty="0" smtClean="0"/>
              <a:t>ă</a:t>
            </a:r>
            <a:r>
              <a:rPr lang="vi-VN" dirty="0" smtClean="0"/>
              <a:t> de</a:t>
            </a:r>
            <a:r>
              <a:rPr lang="ro-RO" dirty="0" smtClean="0"/>
              <a:t> </a:t>
            </a:r>
            <a:r>
              <a:rPr lang="vi-VN" dirty="0" smtClean="0"/>
              <a:t>sistem și modelul mental al utilizatorului.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mtClean="0"/>
              <a:t>Utilizaţi elemente discriminabile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96200" cy="39163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o-RO" sz="3600" smtClean="0"/>
              <a:t>Telefoanele noastre:</a:t>
            </a:r>
          </a:p>
          <a:p>
            <a:pPr>
              <a:buFont typeface="Arial" charset="0"/>
              <a:buNone/>
            </a:pPr>
            <a:endParaRPr lang="ro-RO" smtClean="0"/>
          </a:p>
          <a:p>
            <a:pPr>
              <a:buFont typeface="Arial" charset="0"/>
              <a:buNone/>
            </a:pPr>
            <a:r>
              <a:rPr lang="ro-RO" smtClean="0"/>
              <a:t>                                                               </a:t>
            </a:r>
            <a:r>
              <a:rPr lang="ro-RO" sz="4000" smtClean="0"/>
              <a:t>05</a:t>
            </a:r>
          </a:p>
          <a:p>
            <a:pPr>
              <a:buFont typeface="Arial" charset="0"/>
              <a:buNone/>
            </a:pPr>
            <a:r>
              <a:rPr lang="ro-RO" smtClean="0"/>
              <a:t>                                                                </a:t>
            </a:r>
            <a:r>
              <a:rPr lang="ro-RO" sz="4000" smtClean="0"/>
              <a:t>01</a:t>
            </a:r>
            <a:endParaRPr lang="en-US" sz="4000" smtClean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209800" y="3619500"/>
            <a:ext cx="3657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6000"/>
              <a:t>022 50 99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ctr"/>
            <a:r>
              <a:rPr lang="ro-RO" sz="4000" smtClean="0"/>
              <a:t>Principii modelului mintal</a:t>
            </a:r>
            <a:br>
              <a:rPr lang="ro-RO" sz="4000" smtClean="0"/>
            </a:br>
            <a:r>
              <a:rPr lang="ro-RO" sz="4000" smtClean="0"/>
              <a:t>Imitarea lumii reale</a:t>
            </a:r>
            <a:endParaRPr lang="en-US" sz="400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ro-RO" sz="2800" smtClean="0"/>
              <a:t>6. Principiul corespunderii cu realitatea</a:t>
            </a:r>
          </a:p>
          <a:p>
            <a:pPr>
              <a:lnSpc>
                <a:spcPct val="160000"/>
              </a:lnSpc>
            </a:pPr>
            <a:r>
              <a:rPr lang="ro-RO" sz="2800" smtClean="0"/>
              <a:t>7. Principiul părţii mobile</a:t>
            </a:r>
          </a:p>
          <a:p>
            <a:pPr>
              <a:lnSpc>
                <a:spcPct val="160000"/>
              </a:lnSpc>
            </a:pPr>
            <a:r>
              <a:rPr lang="ro-RO" sz="2800" smtClean="0"/>
              <a:t>8. Simplificarea accesului la informaţie</a:t>
            </a:r>
          </a:p>
          <a:p>
            <a:pPr>
              <a:lnSpc>
                <a:spcPct val="160000"/>
              </a:lnSpc>
            </a:pPr>
            <a:r>
              <a:rPr lang="ro-RO" sz="2800" smtClean="0"/>
              <a:t>9. Principiul de proximitate</a:t>
            </a:r>
          </a:p>
          <a:p>
            <a:pPr>
              <a:lnSpc>
                <a:spcPct val="160000"/>
              </a:lnSpc>
            </a:pPr>
            <a:r>
              <a:rPr lang="ro-RO" sz="2800" smtClean="0"/>
              <a:t>10. Principiul resurselor multiple</a:t>
            </a:r>
            <a:endParaRPr lang="en-US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4000" b="1" smtClean="0"/>
              <a:t>Principiul corespunderii cu realitatea</a:t>
            </a:r>
            <a:endParaRPr lang="en-US" sz="4000" b="1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Imagini pentru volume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525" y="2000250"/>
            <a:ext cx="45116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smtClean="0"/>
              <a:t>Principiul corespunderii cu realitatea</a:t>
            </a:r>
            <a:endParaRPr lang="en-US" sz="40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2133600"/>
            <a:ext cx="4086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algn="ctr"/>
            <a:r>
              <a:rPr lang="ro-RO" sz="3200" b="1" smtClean="0"/>
              <a:t>Principiul corespunderii cu realitatea</a:t>
            </a:r>
            <a:endParaRPr lang="en-US" sz="3200" b="1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mtClean="0"/>
              <a:t>                              </a:t>
            </a:r>
          </a:p>
          <a:p>
            <a:endParaRPr lang="ro-RO" smtClean="0"/>
          </a:p>
          <a:p>
            <a:endParaRPr lang="ro-RO" smtClean="0"/>
          </a:p>
          <a:p>
            <a:endParaRPr lang="ro-RO" smtClean="0"/>
          </a:p>
          <a:p>
            <a:r>
              <a:rPr lang="ro-RO" smtClean="0"/>
              <a:t>                                          </a:t>
            </a:r>
            <a:r>
              <a:rPr lang="ro-RO" sz="5400" smtClean="0"/>
              <a:t>VS</a:t>
            </a:r>
            <a:endParaRPr lang="en-US" sz="5400" smtClean="0"/>
          </a:p>
        </p:txBody>
      </p:sp>
      <p:pic>
        <p:nvPicPr>
          <p:cNvPr id="26628" name="Picture 4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3068638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Imagine similar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038" y="1492250"/>
            <a:ext cx="330676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Principiul părţii mobile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2" descr="Imagini pentru change of volume in mobile"/>
          <p:cNvPicPr>
            <a:picLocks noChangeAspect="1" noChangeArrowheads="1"/>
          </p:cNvPicPr>
          <p:nvPr/>
        </p:nvPicPr>
        <p:blipFill>
          <a:blip r:embed="rId2" cstate="print"/>
          <a:srcRect r="18571"/>
          <a:stretch>
            <a:fillRect/>
          </a:stretch>
        </p:blipFill>
        <p:spPr bwMode="auto">
          <a:xfrm>
            <a:off x="1195388" y="2057400"/>
            <a:ext cx="67294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 flipV="1">
            <a:off x="685800" y="838200"/>
            <a:ext cx="8001000" cy="838200"/>
          </a:xfrm>
        </p:spPr>
        <p:txBody>
          <a:bodyPr/>
          <a:lstStyle/>
          <a:p>
            <a:pPr algn="ctr"/>
            <a:r>
              <a:rPr lang="ro-RO" smtClean="0"/>
              <a:t>Principiul părţii mobile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7671" t="26825" r="2422"/>
          <a:stretch>
            <a:fillRect/>
          </a:stretch>
        </p:blipFill>
        <p:spPr bwMode="auto">
          <a:xfrm>
            <a:off x="609600" y="18288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smtClean="0"/>
              <a:t>Simplificarea accesului la informaţie</a:t>
            </a:r>
            <a:endParaRPr lang="en-US" sz="360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0" name="Picture 2" descr="Imagini pentru панель управления операт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1292225"/>
            <a:ext cx="9104312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704850"/>
            <a:ext cx="8153400" cy="666750"/>
          </a:xfrm>
        </p:spPr>
        <p:txBody>
          <a:bodyPr/>
          <a:lstStyle/>
          <a:p>
            <a:pPr algn="ctr"/>
            <a:r>
              <a:rPr lang="ro-RO" sz="3600" b="1" smtClean="0"/>
              <a:t>Simplificarea accesului la informaţie</a:t>
            </a:r>
            <a:endParaRPr lang="en-US" sz="3600" b="1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 descr="Imagini pentru document panel word 2016"/>
          <p:cNvPicPr>
            <a:picLocks noChangeAspect="1" noChangeArrowheads="1"/>
          </p:cNvPicPr>
          <p:nvPr/>
        </p:nvPicPr>
        <p:blipFill>
          <a:blip r:embed="rId2" cstate="print"/>
          <a:srcRect r="7393" b="39024"/>
          <a:stretch>
            <a:fillRect/>
          </a:stretch>
        </p:blipFill>
        <p:spPr bwMode="auto">
          <a:xfrm>
            <a:off x="76200" y="4953000"/>
            <a:ext cx="906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Imagini pentru document panel word 2016"/>
          <p:cNvPicPr>
            <a:picLocks noChangeAspect="1" noChangeArrowheads="1"/>
          </p:cNvPicPr>
          <p:nvPr/>
        </p:nvPicPr>
        <p:blipFill>
          <a:blip r:embed="rId3" cstate="print"/>
          <a:srcRect b="22758"/>
          <a:stretch>
            <a:fillRect/>
          </a:stretch>
        </p:blipFill>
        <p:spPr bwMode="auto">
          <a:xfrm>
            <a:off x="33338" y="2819400"/>
            <a:ext cx="9039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Imagini pentru document properties panel word 1997"/>
          <p:cNvPicPr>
            <a:picLocks noChangeAspect="1" noChangeArrowheads="1"/>
          </p:cNvPicPr>
          <p:nvPr/>
        </p:nvPicPr>
        <p:blipFill>
          <a:blip r:embed="rId4" cstate="print"/>
          <a:srcRect r="8089" b="74567"/>
          <a:stretch>
            <a:fillRect/>
          </a:stretch>
        </p:blipFill>
        <p:spPr bwMode="auto">
          <a:xfrm>
            <a:off x="179388" y="1371600"/>
            <a:ext cx="8659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666750"/>
          </a:xfrm>
        </p:spPr>
        <p:txBody>
          <a:bodyPr/>
          <a:lstStyle/>
          <a:p>
            <a:pPr algn="ctr"/>
            <a:r>
              <a:rPr lang="ro-RO" sz="3600" b="1" smtClean="0"/>
              <a:t>Simplificarea accesului la informaţie</a:t>
            </a:r>
            <a:endParaRPr lang="en-US" sz="3600" b="1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2" descr="ÐÐ°ÑÑÐ¸Ð½ÐºÐ¸ Ð¿Ð¾ Ð·Ð°Ð¿ÑÐ¾ÑÑ corel draw inte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1314450"/>
            <a:ext cx="78009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en-US" dirty="0" smtClean="0"/>
              <a:t>T</a:t>
            </a:r>
            <a:r>
              <a:rPr lang="ro-RO" dirty="0" smtClean="0"/>
              <a:t>i</a:t>
            </a:r>
            <a:r>
              <a:rPr lang="en-US" dirty="0" smtClean="0"/>
              <a:t>p</a:t>
            </a:r>
            <a:r>
              <a:rPr lang="ro-RO" dirty="0" smtClean="0"/>
              <a:t>uri de interfețe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199"/>
          </a:xfrm>
        </p:spPr>
        <p:txBody>
          <a:bodyPr/>
          <a:lstStyle/>
          <a:p>
            <a:pPr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Interfața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nu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este neapărat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asociat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cu un computer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exempl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vitezometru pe mașină,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- regulator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pe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plita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de gaz.</a:t>
            </a:r>
          </a:p>
          <a:p>
            <a:pPr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 interfață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poate fi static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de ex.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indicatoarele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rutiere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Interfeț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ele pot fi vizuale, auditive, haptice, etc.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Exemple:</a:t>
            </a:r>
          </a:p>
          <a:p>
            <a:pPr lvl="1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Visual: lumina pe ambulanță,</a:t>
            </a:r>
          </a:p>
          <a:p>
            <a:pPr lvl="1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auditiv: sirena pe ambulanță,</a:t>
            </a:r>
          </a:p>
          <a:p>
            <a:pPr lvl="1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Haptic: telefon mobil în modul "vibrați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Principiul de proximitate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mtClean="0"/>
              <a:t>Plite de gaz</a:t>
            </a:r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25500" t="60667" r="28751" b="12666"/>
          <a:stretch>
            <a:fillRect/>
          </a:stretch>
        </p:blipFill>
        <p:spPr bwMode="auto">
          <a:xfrm>
            <a:off x="228600" y="2819400"/>
            <a:ext cx="8599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Principiul de proximitate</a:t>
            </a:r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mtClean="0"/>
              <a:t>Plite electrice</a:t>
            </a:r>
            <a:endParaRPr lang="en-US" smtClean="0"/>
          </a:p>
        </p:txBody>
      </p:sp>
      <p:pic>
        <p:nvPicPr>
          <p:cNvPr id="33796" name="Picture 2" descr="Imagini pentru Proximity compatibility princi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2732088"/>
            <a:ext cx="8936037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Principiul resurselor multiple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 t="62070"/>
          <a:stretch>
            <a:fillRect/>
          </a:stretch>
        </p:blipFill>
        <p:spPr bwMode="auto">
          <a:xfrm>
            <a:off x="255588" y="1905000"/>
            <a:ext cx="85629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Principii bazate pe memorie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ro-RO" smtClean="0"/>
              <a:t>Evitaţi apelarea la memoria utilizatorului</a:t>
            </a:r>
          </a:p>
          <a:p>
            <a:endParaRPr lang="ro-RO" smtClean="0"/>
          </a:p>
          <a:p>
            <a:r>
              <a:rPr lang="ro-RO" smtClean="0"/>
              <a:t>Principiul de ajutor predictiv</a:t>
            </a:r>
          </a:p>
          <a:p>
            <a:endParaRPr lang="ro-RO" smtClean="0"/>
          </a:p>
          <a:p>
            <a:r>
              <a:rPr lang="ro-RO" smtClean="0"/>
              <a:t>Principiul coerenței</a:t>
            </a: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ro-RO" sz="3600" b="1" smtClean="0"/>
              <a:t>Evitaţi apelarea la memoria utilizatorului</a:t>
            </a:r>
            <a:endParaRPr lang="en-US" sz="3600" b="1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 l="50279" t="49666" r="35471" b="33769"/>
          <a:stretch>
            <a:fillRect/>
          </a:stretch>
        </p:blipFill>
        <p:spPr bwMode="auto">
          <a:xfrm>
            <a:off x="1003300" y="1752600"/>
            <a:ext cx="66929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ÐÐ°ÑÑÐ¸Ð½ÐºÐ¸ Ð¿Ð¾ Ð·Ð°Ð¿ÑÐ¾ÑÑ chrome suggest to 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19275"/>
            <a:ext cx="8686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ro-RO" sz="3600" b="1" smtClean="0"/>
              <a:t>Evitaţi apelarea la memoria utilizatorului</a:t>
            </a:r>
            <a:endParaRPr lang="en-US" sz="3600" b="1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 l="50279" t="49666" r="35471" b="33769"/>
          <a:stretch>
            <a:fillRect/>
          </a:stretch>
        </p:blipFill>
        <p:spPr bwMode="auto">
          <a:xfrm>
            <a:off x="1003300" y="1752600"/>
            <a:ext cx="66929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ÐÐ°ÑÑÐ¸Ð½ÐºÐ¸ Ð¿Ð¾ Ð·Ð°Ð¿ÑÐ¾ÑÑ toolt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815498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ro-RO" sz="4000" b="1" smtClean="0"/>
              <a:t>Principiul de ajutor predictiv</a:t>
            </a:r>
            <a:endParaRPr lang="en-US" sz="4000" b="1" smtClean="0"/>
          </a:p>
        </p:txBody>
      </p:sp>
      <p:pic>
        <p:nvPicPr>
          <p:cNvPr id="389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19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pPr algn="ctr"/>
            <a:r>
              <a:rPr lang="ro-RO" sz="4000" b="1" dirty="0" smtClean="0"/>
              <a:t>Principiul de ajutor predictiv</a:t>
            </a:r>
            <a:endParaRPr lang="en-US" sz="4000" b="1" dirty="0" smtClean="0"/>
          </a:p>
        </p:txBody>
      </p:sp>
      <p:pic>
        <p:nvPicPr>
          <p:cNvPr id="4" name="Picture 3" descr="goo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517" y="1628591"/>
            <a:ext cx="7350683" cy="507700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Principiul coerenței</a:t>
            </a:r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 r="2499" b="76666"/>
          <a:stretch>
            <a:fillRect/>
          </a:stretch>
        </p:blipFill>
        <p:spPr bwMode="auto">
          <a:xfrm>
            <a:off x="0" y="5105400"/>
            <a:ext cx="9906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 cstate="print"/>
          <a:srcRect t="667" r="2750" b="76666"/>
          <a:stretch>
            <a:fillRect/>
          </a:stretch>
        </p:blipFill>
        <p:spPr bwMode="auto">
          <a:xfrm>
            <a:off x="0" y="1752600"/>
            <a:ext cx="988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 cstate="print"/>
          <a:srcRect b="66000"/>
          <a:stretch>
            <a:fillRect/>
          </a:stretch>
        </p:blipFill>
        <p:spPr bwMode="auto">
          <a:xfrm>
            <a:off x="-228600" y="2971800"/>
            <a:ext cx="10160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Trei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 de </a:t>
            </a:r>
            <a:r>
              <a:rPr lang="en-US" smtClean="0"/>
              <a:t>principii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Principii</a:t>
            </a:r>
            <a:r>
              <a:rPr lang="fr-FR" dirty="0" smtClean="0"/>
              <a:t> de </a:t>
            </a:r>
            <a:r>
              <a:rPr lang="fr-FR" dirty="0" err="1" smtClean="0"/>
              <a:t>percep</a:t>
            </a:r>
            <a:r>
              <a:rPr lang="ro-RO" dirty="0" smtClean="0"/>
              <a:t>ţie </a:t>
            </a:r>
            <a:endParaRPr lang="en-US" dirty="0" smtClean="0"/>
          </a:p>
          <a:p>
            <a:pPr lvl="1"/>
            <a:r>
              <a:rPr lang="en-US" dirty="0" err="1" smtClean="0"/>
              <a:t>Facilitarea</a:t>
            </a:r>
            <a:r>
              <a:rPr lang="en-US" dirty="0" smtClean="0"/>
              <a:t> </a:t>
            </a:r>
            <a:r>
              <a:rPr lang="en-US" dirty="0" err="1" smtClean="0"/>
              <a:t>perceperii</a:t>
            </a:r>
            <a:r>
              <a:rPr lang="en-US" dirty="0" smtClean="0"/>
              <a:t> </a:t>
            </a:r>
            <a:r>
              <a:rPr lang="en-US" dirty="0" err="1" smtClean="0"/>
              <a:t>mesajelor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de c</a:t>
            </a:r>
            <a:r>
              <a:rPr lang="ro-RO" dirty="0" smtClean="0"/>
              <a:t>ătre utilizator</a:t>
            </a:r>
            <a:endParaRPr lang="en-US" dirty="0" smtClean="0"/>
          </a:p>
          <a:p>
            <a:r>
              <a:rPr lang="ro-RO" dirty="0" smtClean="0"/>
              <a:t>Principii modelului mintal</a:t>
            </a:r>
          </a:p>
          <a:p>
            <a:pPr lvl="1"/>
            <a:r>
              <a:rPr lang="ro-RO" dirty="0" smtClean="0"/>
              <a:t>Imitarea lumii reale</a:t>
            </a:r>
            <a:endParaRPr lang="en-US" dirty="0" smtClean="0"/>
          </a:p>
          <a:p>
            <a:r>
              <a:rPr lang="ro-RO" dirty="0" smtClean="0"/>
              <a:t>Principii bazate pe </a:t>
            </a:r>
            <a:r>
              <a:rPr lang="ro-RO" dirty="0" smtClean="0"/>
              <a:t>memorie</a:t>
            </a:r>
            <a:endParaRPr lang="en-US" dirty="0" smtClean="0"/>
          </a:p>
          <a:p>
            <a:pPr lvl="1"/>
            <a:r>
              <a:rPr lang="en-US" dirty="0" err="1" smtClean="0"/>
              <a:t>Adresarea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memoria</a:t>
            </a:r>
            <a:r>
              <a:rPr lang="en-US" dirty="0" smtClean="0"/>
              <a:t> </a:t>
            </a:r>
            <a:r>
              <a:rPr lang="en-US" dirty="0" err="1" smtClean="0"/>
              <a:t>utilizatorului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deja</a:t>
            </a:r>
            <a:r>
              <a:rPr lang="en-US" dirty="0" smtClean="0"/>
              <a:t> </a:t>
            </a:r>
            <a:r>
              <a:rPr lang="en-US" dirty="0" err="1" smtClean="0"/>
              <a:t>cunoscut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1. </a:t>
            </a:r>
            <a:r>
              <a:rPr lang="fr-FR" smtClean="0"/>
              <a:t>Principii de percep</a:t>
            </a:r>
            <a:r>
              <a:rPr lang="ro-RO" smtClean="0"/>
              <a:t>ţie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o-RO" smtClean="0"/>
              <a:t>Mesajele trebuie să fie uşor de perceput </a:t>
            </a: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ro-RO" smtClean="0"/>
              <a:t>Variabile senzoriale cum ar fi culoarea, dimensiunea sau volumul </a:t>
            </a:r>
            <a:r>
              <a:rPr lang="en-US" smtClean="0"/>
              <a:t>se prezint</a:t>
            </a:r>
            <a:r>
              <a:rPr lang="ro-RO" smtClean="0"/>
              <a:t>ă în forma relativă cu cîteva niveluri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o-RO" smtClean="0"/>
              <a:t>Semnalele trebuie prezentate în conformitate cu experienţa utilizatorului.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o-RO" smtClean="0"/>
              <a:t>Utilizați redundanța: prezentați un semnal în mai multe forme.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o-RO" smtClean="0"/>
              <a:t>Utilizaţi elemente discriminabile.</a:t>
            </a: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b="1" dirty="0" smtClean="0"/>
              <a:t>Mesajele trebuie să fie </a:t>
            </a:r>
            <a:br>
              <a:rPr lang="ro-RO" b="1" dirty="0" smtClean="0"/>
            </a:br>
            <a:r>
              <a:rPr lang="ro-RO" b="1" dirty="0" smtClean="0"/>
              <a:t>uşor de perceput </a:t>
            </a:r>
            <a:endParaRPr lang="en-US" b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 descr="Imagini pentru дорожные зн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23313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 t="8015" b="13889"/>
          <a:stretch>
            <a:fillRect/>
          </a:stretch>
        </p:blipFill>
        <p:spPr bwMode="auto">
          <a:xfrm>
            <a:off x="165100" y="0"/>
            <a:ext cx="88265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133600" y="1371600"/>
            <a:ext cx="5181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8800" b="1"/>
              <a:t>Eu te iubesc!!!</a:t>
            </a:r>
            <a:endParaRPr lang="en-US" sz="8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362200" y="2633663"/>
            <a:ext cx="4343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6000" b="1"/>
              <a:t>Eu te iubesc!!!</a:t>
            </a:r>
            <a:endParaRPr lang="en-US" sz="6000" b="1"/>
          </a:p>
        </p:txBody>
      </p:sp>
      <p:pic>
        <p:nvPicPr>
          <p:cNvPr id="10244" name="Picture 4" descr="Imagini pentru floare"/>
          <p:cNvPicPr>
            <a:picLocks noChangeAspect="1" noChangeArrowheads="1"/>
          </p:cNvPicPr>
          <p:nvPr/>
        </p:nvPicPr>
        <p:blipFill>
          <a:blip r:embed="rId3" cstate="print"/>
          <a:srcRect l="24242" r="25069"/>
          <a:stretch>
            <a:fillRect/>
          </a:stretch>
        </p:blipFill>
        <p:spPr bwMode="auto">
          <a:xfrm>
            <a:off x="7239000" y="4000500"/>
            <a:ext cx="1752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Imagini pentru floare"/>
          <p:cNvPicPr>
            <a:picLocks noChangeAspect="1" noChangeArrowheads="1"/>
          </p:cNvPicPr>
          <p:nvPr/>
        </p:nvPicPr>
        <p:blipFill>
          <a:blip r:embed="rId4" cstate="print"/>
          <a:srcRect l="25069" r="24242"/>
          <a:stretch>
            <a:fillRect/>
          </a:stretch>
        </p:blipFill>
        <p:spPr bwMode="auto">
          <a:xfrm>
            <a:off x="76200" y="3962400"/>
            <a:ext cx="1752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1676400"/>
          </a:xfrm>
        </p:spPr>
        <p:txBody>
          <a:bodyPr/>
          <a:lstStyle/>
          <a:p>
            <a:pPr algn="ctr"/>
            <a:r>
              <a:rPr lang="ro-RO" sz="3600" smtClean="0"/>
              <a:t>Variabile senzoriale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o-RO" sz="3600" smtClean="0"/>
              <a:t>cum ar fi culoarea, dimensiunea sau volumul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se prezint</a:t>
            </a:r>
            <a:r>
              <a:rPr lang="ro-RO" sz="3600" smtClean="0"/>
              <a:t>ă în forma relativă cu cîteva niveluri </a:t>
            </a:r>
            <a:endParaRPr lang="en-US" sz="3600" smtClean="0"/>
          </a:p>
        </p:txBody>
      </p:sp>
      <p:pic>
        <p:nvPicPr>
          <p:cNvPr id="11267" name="Picture 6" descr="Imagini pentru volumul sunetului"/>
          <p:cNvPicPr>
            <a:picLocks noChangeAspect="1" noChangeArrowheads="1"/>
          </p:cNvPicPr>
          <p:nvPr/>
        </p:nvPicPr>
        <p:blipFill>
          <a:blip r:embed="rId2" cstate="print"/>
          <a:srcRect t="35800" b="29776"/>
          <a:stretch>
            <a:fillRect/>
          </a:stretch>
        </p:blipFill>
        <p:spPr bwMode="auto">
          <a:xfrm>
            <a:off x="1600200" y="3048000"/>
            <a:ext cx="5867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559</TotalTime>
  <Words>422</Words>
  <Application>Microsoft Office PowerPoint</Application>
  <PresentationFormat>On-screen Show (4:3)</PresentationFormat>
  <Paragraphs>99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13 Principii de percepţie</vt:lpstr>
      <vt:lpstr>Display – interfața între om și sistem</vt:lpstr>
      <vt:lpstr>Tipuri de interfețe</vt:lpstr>
      <vt:lpstr>Trei grupe de principii</vt:lpstr>
      <vt:lpstr>1. Principii de percepţie</vt:lpstr>
      <vt:lpstr>Mesajele trebuie să fie  uşor de perceput </vt:lpstr>
      <vt:lpstr>Slide 7</vt:lpstr>
      <vt:lpstr>Slide 8</vt:lpstr>
      <vt:lpstr>Variabile senzoriale  cum ar fi culoarea, dimensiunea sau volumul  se prezintă în forma relativă cu cîteva niveluri </vt:lpstr>
      <vt:lpstr>Variabile senzoriale  cum ar fi culoarea, dimensiunea sau volumul  se prezintă în forma relativă cu cîteva niveluri </vt:lpstr>
      <vt:lpstr>Variabile senzoriale  cum ar fi culoarea, dimensiunea sau volumul  se prezintă în forma relativă cu cîteva niveluri </vt:lpstr>
      <vt:lpstr>Variabile senzoriale  cum ar fi culoarea, dimensiunea sau volumul  se prezintă în forma relativă cu cîteva niveluri </vt:lpstr>
      <vt:lpstr>Semnalele trebuie prezentate  în conformitate cu experienţa utilizatorului</vt:lpstr>
      <vt:lpstr>Semnalele trebuie prezentate  în conformitate cu experienţa utilizatorului</vt:lpstr>
      <vt:lpstr>Utilizați redundanța:  prezentați un semnal în mai multe forme</vt:lpstr>
      <vt:lpstr>Utilizați redundanța:  prezentați un semnal în mai multe forme</vt:lpstr>
      <vt:lpstr>DISONANȚA COGNITIVĂ  DISCONFORT PSIHOLOGIC</vt:lpstr>
      <vt:lpstr>Slide 18</vt:lpstr>
      <vt:lpstr>Utilizaţi elemente discriminabile</vt:lpstr>
      <vt:lpstr>Utilizaţi elemente discriminabile</vt:lpstr>
      <vt:lpstr>Principii modelului mintal Imitarea lumii reale</vt:lpstr>
      <vt:lpstr>Principiul corespunderii cu realitatea</vt:lpstr>
      <vt:lpstr>Principiul corespunderii cu realitatea</vt:lpstr>
      <vt:lpstr>Principiul corespunderii cu realitatea</vt:lpstr>
      <vt:lpstr>Principiul părţii mobile</vt:lpstr>
      <vt:lpstr>Principiul părţii mobile</vt:lpstr>
      <vt:lpstr>Simplificarea accesului la informaţie</vt:lpstr>
      <vt:lpstr>Simplificarea accesului la informaţie</vt:lpstr>
      <vt:lpstr>Simplificarea accesului la informaţie</vt:lpstr>
      <vt:lpstr>Principiul de proximitate</vt:lpstr>
      <vt:lpstr>Principiul de proximitate</vt:lpstr>
      <vt:lpstr>Principiul resurselor multiple</vt:lpstr>
      <vt:lpstr>Principii bazate pe memorie</vt:lpstr>
      <vt:lpstr>Evitaţi apelarea la memoria utilizatorului</vt:lpstr>
      <vt:lpstr>Evitaţi apelarea la memoria utilizatorului</vt:lpstr>
      <vt:lpstr>Principiul de ajutor predictiv</vt:lpstr>
      <vt:lpstr>Principiul de ajutor predictiv</vt:lpstr>
      <vt:lpstr>Principiul coerenței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vika</dc:creator>
  <cp:lastModifiedBy>vika</cp:lastModifiedBy>
  <cp:revision>27</cp:revision>
  <dcterms:created xsi:type="dcterms:W3CDTF">2018-02-07T21:20:57Z</dcterms:created>
  <dcterms:modified xsi:type="dcterms:W3CDTF">2020-02-01T22:24:15Z</dcterms:modified>
</cp:coreProperties>
</file>