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256" r:id="rId2"/>
    <p:sldId id="257" r:id="rId3"/>
    <p:sldId id="263" r:id="rId4"/>
    <p:sldId id="264" r:id="rId5"/>
    <p:sldId id="266" r:id="rId6"/>
    <p:sldId id="267" r:id="rId7"/>
    <p:sldId id="260" r:id="rId8"/>
    <p:sldId id="261"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9"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43" d="100"/>
          <a:sy n="43" d="100"/>
        </p:scale>
        <p:origin x="58" y="9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50121-AA76-4302-86A5-63227970498A}" type="datetimeFigureOut">
              <a:rPr lang="ro-RO" smtClean="0"/>
              <a:t>12.11.2022</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E0665-171B-4F32-BF12-7344AAB88EE8}" type="slidenum">
              <a:rPr lang="ro-RO" smtClean="0"/>
              <a:t>‹#›</a:t>
            </a:fld>
            <a:endParaRPr lang="ro-RO"/>
          </a:p>
        </p:txBody>
      </p:sp>
    </p:spTree>
    <p:extLst>
      <p:ext uri="{BB962C8B-B14F-4D97-AF65-F5344CB8AC3E}">
        <p14:creationId xmlns:p14="http://schemas.microsoft.com/office/powerpoint/2010/main" val="221112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11/12/2022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11/12/2022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11/12/2022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11/12/2022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o.wikipedia.org/wiki/Diod%C4%83_semiconductoa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4199090"/>
          </a:xfrm>
          <a:prstGeom prst="rect">
            <a:avLst/>
          </a:prstGeom>
        </p:spPr>
      </p:pic>
      <p:sp>
        <p:nvSpPr>
          <p:cNvPr id="3" name="Subtitle 2"/>
          <p:cNvSpPr>
            <a:spLocks noGrp="1"/>
          </p:cNvSpPr>
          <p:nvPr>
            <p:ph type="subTitle" idx="1"/>
          </p:nvPr>
        </p:nvSpPr>
        <p:spPr>
          <a:xfrm>
            <a:off x="657471" y="5160084"/>
            <a:ext cx="11391094" cy="1697915"/>
          </a:xfrm>
        </p:spPr>
        <p:txBody>
          <a:bodyPr>
            <a:normAutofit fontScale="92500"/>
          </a:bodyPr>
          <a:lstStyle/>
          <a:p>
            <a:r>
              <a:rPr lang="en-US" sz="4400" b="1" dirty="0" err="1" smtClean="0"/>
              <a:t>Dispozitive</a:t>
            </a:r>
            <a:r>
              <a:rPr lang="en-US" sz="4400" b="1" dirty="0" smtClean="0"/>
              <a:t> Hall</a:t>
            </a:r>
            <a:r>
              <a:rPr lang="ro-RO" sz="4400" b="1" dirty="0" smtClean="0"/>
              <a:t>. </a:t>
            </a:r>
          </a:p>
          <a:p>
            <a:r>
              <a:rPr lang="ro-RO" sz="4400" b="1" dirty="0" smtClean="0"/>
              <a:t>Dispozitive cu cuplaj de sarcină (DDS), alte</a:t>
            </a:r>
            <a:endParaRPr lang="en-GB" sz="4400" b="1" dirty="0"/>
          </a:p>
        </p:txBody>
      </p:sp>
    </p:spTree>
    <p:extLst>
      <p:ext uri="{BB962C8B-B14F-4D97-AF65-F5344CB8AC3E}">
        <p14:creationId xmlns:p14="http://schemas.microsoft.com/office/powerpoint/2010/main" val="405718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30630"/>
            <a:ext cx="10058400" cy="896982"/>
          </a:xfrm>
        </p:spPr>
        <p:txBody>
          <a:bodyPr>
            <a:normAutofit/>
          </a:bodyPr>
          <a:lstStyle/>
          <a:p>
            <a:r>
              <a:rPr lang="ro-RO" dirty="0" smtClean="0"/>
              <a:t>Dispozitive cu cuplaj de sarcina</a:t>
            </a:r>
            <a:endParaRPr lang="en-GB" dirty="0"/>
          </a:p>
        </p:txBody>
      </p:sp>
      <p:sp>
        <p:nvSpPr>
          <p:cNvPr id="3" name="Content Placeholder 2"/>
          <p:cNvSpPr>
            <a:spLocks noGrp="1"/>
          </p:cNvSpPr>
          <p:nvPr>
            <p:ph idx="1"/>
          </p:nvPr>
        </p:nvSpPr>
        <p:spPr>
          <a:xfrm>
            <a:off x="1012054" y="957944"/>
            <a:ext cx="10830758" cy="5900056"/>
          </a:xfrm>
        </p:spPr>
        <p:txBody>
          <a:bodyPr>
            <a:normAutofit lnSpcReduction="10000"/>
          </a:bodyPr>
          <a:lstStyle/>
          <a:p>
            <a:pPr marL="0" indent="0">
              <a:buNone/>
            </a:pPr>
            <a:r>
              <a:rPr lang="ro-RO" dirty="0" smtClean="0">
                <a:latin typeface="Times New Roman" panose="02020603050405020304" pitchFamily="18" charset="0"/>
                <a:cs typeface="Times New Roman" panose="02020603050405020304" pitchFamily="18" charset="0"/>
              </a:rPr>
              <a:t>DCS (</a:t>
            </a:r>
            <a:r>
              <a:rPr lang="ro-RO" dirty="0" err="1" smtClean="0">
                <a:latin typeface="Times New Roman" panose="02020603050405020304" pitchFamily="18" charset="0"/>
                <a:cs typeface="Times New Roman" panose="02020603050405020304" pitchFamily="18" charset="0"/>
              </a:rPr>
              <a:t>Charge</a:t>
            </a:r>
            <a:r>
              <a:rPr lang="ro-RO" dirty="0" smtClean="0">
                <a:latin typeface="Times New Roman" panose="02020603050405020304" pitchFamily="18" charset="0"/>
                <a:cs typeface="Times New Roman" panose="02020603050405020304" pitchFamily="18" charset="0"/>
              </a:rPr>
              <a:t> </a:t>
            </a:r>
            <a:r>
              <a:rPr lang="ro-RO" dirty="0" err="1" smtClean="0">
                <a:latin typeface="Times New Roman" panose="02020603050405020304" pitchFamily="18" charset="0"/>
                <a:cs typeface="Times New Roman" panose="02020603050405020304" pitchFamily="18" charset="0"/>
              </a:rPr>
              <a:t>Coupled</a:t>
            </a:r>
            <a:r>
              <a:rPr lang="ro-RO" dirty="0" smtClean="0">
                <a:latin typeface="Times New Roman" panose="02020603050405020304" pitchFamily="18" charset="0"/>
                <a:cs typeface="Times New Roman" panose="02020603050405020304" pitchFamily="18" charset="0"/>
              </a:rPr>
              <a:t> </a:t>
            </a:r>
            <a:r>
              <a:rPr lang="ro-RO" dirty="0" err="1" smtClean="0">
                <a:latin typeface="Times New Roman" panose="02020603050405020304" pitchFamily="18" charset="0"/>
                <a:cs typeface="Times New Roman" panose="02020603050405020304" pitchFamily="18" charset="0"/>
              </a:rPr>
              <a:t>Devices</a:t>
            </a:r>
            <a:r>
              <a:rPr lang="ro-RO" dirty="0" smtClean="0">
                <a:latin typeface="Times New Roman" panose="02020603050405020304" pitchFamily="18" charset="0"/>
                <a:cs typeface="Times New Roman" panose="02020603050405020304" pitchFamily="18" charset="0"/>
              </a:rPr>
              <a:t> (CCD) – un registru </a:t>
            </a:r>
            <a:r>
              <a:rPr lang="ro-RO" dirty="0">
                <a:latin typeface="Times New Roman" panose="02020603050405020304" pitchFamily="18" charset="0"/>
                <a:cs typeface="Times New Roman" panose="02020603050405020304" pitchFamily="18" charset="0"/>
              </a:rPr>
              <a:t>de </a:t>
            </a:r>
            <a:r>
              <a:rPr lang="ro-RO" dirty="0" smtClean="0">
                <a:latin typeface="Times New Roman" panose="02020603050405020304" pitchFamily="18" charset="0"/>
                <a:cs typeface="Times New Roman" panose="02020603050405020304" pitchFamily="18" charset="0"/>
              </a:rPr>
              <a:t>detectori </a:t>
            </a:r>
            <a:r>
              <a:rPr lang="ro-RO" dirty="0">
                <a:latin typeface="Times New Roman" panose="02020603050405020304" pitchFamily="18" charset="0"/>
                <a:cs typeface="Times New Roman" panose="02020603050405020304" pitchFamily="18" charset="0"/>
              </a:rPr>
              <a:t>de fotoni extrem de sensibil. </a:t>
            </a:r>
            <a:r>
              <a:rPr lang="ro-RO" dirty="0" smtClean="0">
                <a:latin typeface="Times New Roman" panose="02020603050405020304" pitchFamily="18" charset="0"/>
                <a:cs typeface="Times New Roman" panose="02020603050405020304" pitchFamily="18" charset="0"/>
              </a:rPr>
              <a:t>                 CCD-</a:t>
            </a:r>
            <a:r>
              <a:rPr lang="ro-RO" dirty="0" err="1" smtClean="0">
                <a:latin typeface="Times New Roman" panose="02020603050405020304" pitchFamily="18" charset="0"/>
                <a:cs typeface="Times New Roman" panose="02020603050405020304" pitchFamily="18" charset="0"/>
              </a:rPr>
              <a:t>ul</a:t>
            </a:r>
            <a:r>
              <a:rPr lang="ro-RO"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este împărțit într-un număr mare de </a:t>
            </a:r>
            <a:r>
              <a:rPr lang="ro-RO" dirty="0" smtClean="0">
                <a:latin typeface="Times New Roman" panose="02020603050405020304" pitchFamily="18" charset="0"/>
                <a:cs typeface="Times New Roman" panose="02020603050405020304" pitchFamily="18" charset="0"/>
              </a:rPr>
              <a:t>regiuni </a:t>
            </a:r>
            <a:r>
              <a:rPr lang="ro-RO" dirty="0">
                <a:latin typeface="Times New Roman" panose="02020603050405020304" pitchFamily="18" charset="0"/>
                <a:cs typeface="Times New Roman" panose="02020603050405020304" pitchFamily="18" charset="0"/>
              </a:rPr>
              <a:t>mici sensibile la lumină (cunoscute </a:t>
            </a:r>
            <a:r>
              <a:rPr lang="ro-RO" dirty="0" smtClean="0">
                <a:latin typeface="Times New Roman" panose="02020603050405020304" pitchFamily="18" charset="0"/>
                <a:cs typeface="Times New Roman" panose="02020603050405020304" pitchFamily="18" charset="0"/>
              </a:rPr>
              <a:t>ca </a:t>
            </a:r>
            <a:r>
              <a:rPr lang="ro-RO" dirty="0">
                <a:latin typeface="Times New Roman" panose="02020603050405020304" pitchFamily="18" charset="0"/>
                <a:cs typeface="Times New Roman" panose="02020603050405020304" pitchFamily="18" charset="0"/>
              </a:rPr>
              <a:t>pixeli) care pot fi utilizate pentru a construi o imagine a scenei de interes. </a:t>
            </a:r>
            <a:endParaRPr lang="ro-RO" dirty="0" smtClean="0">
              <a:latin typeface="Times New Roman" panose="02020603050405020304" pitchFamily="18" charset="0"/>
              <a:cs typeface="Times New Roman" panose="02020603050405020304" pitchFamily="18" charset="0"/>
            </a:endParaRPr>
          </a:p>
          <a:p>
            <a:pPr marL="0" indent="0">
              <a:buNone/>
            </a:pPr>
            <a:r>
              <a:rPr lang="ro-RO" dirty="0" smtClean="0">
                <a:latin typeface="Times New Roman" panose="02020603050405020304" pitchFamily="18" charset="0"/>
                <a:cs typeface="Times New Roman" panose="02020603050405020304" pitchFamily="18" charset="0"/>
              </a:rPr>
              <a:t>Un </a:t>
            </a:r>
            <a:r>
              <a:rPr lang="ro-RO" dirty="0">
                <a:latin typeface="Times New Roman" panose="02020603050405020304" pitchFamily="18" charset="0"/>
                <a:cs typeface="Times New Roman" panose="02020603050405020304" pitchFamily="18" charset="0"/>
              </a:rPr>
              <a:t>foton de lumină care </a:t>
            </a:r>
            <a:r>
              <a:rPr lang="ro-RO" dirty="0" smtClean="0">
                <a:latin typeface="Times New Roman" panose="02020603050405020304" pitchFamily="18" charset="0"/>
                <a:cs typeface="Times New Roman" panose="02020603050405020304" pitchFamily="18" charset="0"/>
              </a:rPr>
              <a:t>cade pe </a:t>
            </a:r>
            <a:r>
              <a:rPr lang="ro-RO" dirty="0">
                <a:latin typeface="Times New Roman" panose="02020603050405020304" pitchFamily="18" charset="0"/>
                <a:cs typeface="Times New Roman" panose="02020603050405020304" pitchFamily="18" charset="0"/>
              </a:rPr>
              <a:t>zona definită de unul dintre pixeli va fi convertit </a:t>
            </a:r>
            <a:r>
              <a:rPr lang="ro-RO" dirty="0" err="1">
                <a:latin typeface="Times New Roman" panose="02020603050405020304" pitchFamily="18" charset="0"/>
                <a:cs typeface="Times New Roman" panose="02020603050405020304" pitchFamily="18" charset="0"/>
              </a:rPr>
              <a:t>într</a:t>
            </a:r>
            <a:r>
              <a:rPr lang="ro-RO" dirty="0">
                <a:latin typeface="Times New Roman" panose="02020603050405020304" pitchFamily="18" charset="0"/>
                <a:cs typeface="Times New Roman" panose="02020603050405020304" pitchFamily="18" charset="0"/>
              </a:rPr>
              <a:t>-unul </a:t>
            </a:r>
            <a:r>
              <a:rPr lang="ro-RO" dirty="0" smtClean="0">
                <a:latin typeface="Times New Roman" panose="02020603050405020304" pitchFamily="18" charset="0"/>
                <a:cs typeface="Times New Roman" panose="02020603050405020304" pitchFamily="18" charset="0"/>
              </a:rPr>
              <a:t>(mai </a:t>
            </a:r>
            <a:r>
              <a:rPr lang="ro-RO" dirty="0">
                <a:latin typeface="Times New Roman" panose="02020603050405020304" pitchFamily="18" charset="0"/>
                <a:cs typeface="Times New Roman" panose="02020603050405020304" pitchFamily="18" charset="0"/>
              </a:rPr>
              <a:t>mulți) electroni, iar numărul de electroni colectați va fi direct proporțional cu intensitatea scenei la fiecare pixel. Când CCD este dezactivat, numărul de electroni din fiecare pixel este măsurat și scena poate fi reconstruită.</a:t>
            </a:r>
          </a:p>
          <a:p>
            <a:pPr marL="0" indent="0">
              <a:buNone/>
            </a:pPr>
            <a:r>
              <a:rPr lang="en-GB" dirty="0" smtClean="0">
                <a:latin typeface="Times New Roman" panose="02020603050405020304" pitchFamily="18" charset="0"/>
                <a:cs typeface="Times New Roman" panose="02020603050405020304" pitchFamily="18" charset="0"/>
              </a:rPr>
              <a:t>Un </a:t>
            </a:r>
            <a:r>
              <a:rPr lang="en-GB" dirty="0" err="1">
                <a:latin typeface="Times New Roman" panose="02020603050405020304" pitchFamily="18" charset="0"/>
                <a:cs typeface="Times New Roman" panose="02020603050405020304" pitchFamily="18" charset="0"/>
              </a:rPr>
              <a:t>senzor</a:t>
            </a:r>
            <a:r>
              <a:rPr lang="en-GB" dirty="0">
                <a:latin typeface="Times New Roman" panose="02020603050405020304" pitchFamily="18" charset="0"/>
                <a:cs typeface="Times New Roman" panose="02020603050405020304" pitchFamily="18" charset="0"/>
              </a:rPr>
              <a:t> CCD </a:t>
            </a:r>
            <a:r>
              <a:rPr lang="en-GB" dirty="0" err="1">
                <a:latin typeface="Times New Roman" panose="02020603050405020304" pitchFamily="18" charset="0"/>
                <a:cs typeface="Times New Roman" panose="02020603050405020304" pitchFamily="18" charset="0"/>
              </a:rPr>
              <a:t>este</a:t>
            </a:r>
            <a:r>
              <a:rPr lang="en-GB" dirty="0">
                <a:latin typeface="Times New Roman" panose="02020603050405020304" pitchFamily="18" charset="0"/>
                <a:cs typeface="Times New Roman" panose="02020603050405020304" pitchFamily="18" charset="0"/>
              </a:rPr>
              <a:t> format </a:t>
            </a:r>
            <a:r>
              <a:rPr lang="en-GB" dirty="0" err="1">
                <a:latin typeface="Times New Roman" panose="02020603050405020304" pitchFamily="18" charset="0"/>
                <a:cs typeface="Times New Roman" panose="02020603050405020304" pitchFamily="18" charset="0"/>
              </a:rPr>
              <a:t>dintr</a:t>
            </a:r>
            <a:r>
              <a:rPr lang="en-GB" dirty="0">
                <a:latin typeface="Times New Roman" panose="02020603050405020304" pitchFamily="18" charset="0"/>
                <a:cs typeface="Times New Roman" panose="02020603050405020304" pitchFamily="18" charset="0"/>
              </a:rPr>
              <a:t>-un </a:t>
            </a:r>
            <a:r>
              <a:rPr lang="en-GB" dirty="0" err="1">
                <a:latin typeface="Times New Roman" panose="02020603050405020304" pitchFamily="18" charset="0"/>
                <a:cs typeface="Times New Roman" panose="02020603050405020304" pitchFamily="18" charset="0"/>
              </a:rPr>
              <a:t>tablou</a:t>
            </a:r>
            <a:r>
              <a:rPr lang="en-GB" dirty="0">
                <a:latin typeface="Times New Roman" panose="02020603050405020304" pitchFamily="18" charset="0"/>
                <a:cs typeface="Times New Roman" panose="02020603050405020304" pitchFamily="18" charset="0"/>
              </a:rPr>
              <a:t> de </a:t>
            </a:r>
            <a:r>
              <a:rPr lang="en-GB" dirty="0">
                <a:latin typeface="Times New Roman" panose="02020603050405020304" pitchFamily="18" charset="0"/>
                <a:cs typeface="Times New Roman" panose="02020603050405020304" pitchFamily="18" charset="0"/>
                <a:hlinkClick r:id="rId2" tooltip="Diodă semiconductoare"/>
              </a:rPr>
              <a:t>diode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fotosensibile</a:t>
            </a:r>
            <a:r>
              <a:rPr lang="en-GB" dirty="0">
                <a:latin typeface="Times New Roman" panose="02020603050405020304" pitchFamily="18" charset="0"/>
                <a:cs typeface="Times New Roman" panose="02020603050405020304" pitchFamily="18" charset="0"/>
              </a:rPr>
              <a:t> care </a:t>
            </a:r>
            <a:r>
              <a:rPr lang="en-GB" dirty="0" err="1">
                <a:latin typeface="Times New Roman" panose="02020603050405020304" pitchFamily="18" charset="0"/>
                <a:cs typeface="Times New Roman" panose="02020603050405020304" pitchFamily="18" charset="0"/>
              </a:rPr>
              <a:t>captează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datele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imaginii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și</a:t>
            </a:r>
            <a:r>
              <a:rPr lang="en-GB" dirty="0">
                <a:latin typeface="Times New Roman" panose="02020603050405020304" pitchFamily="18" charset="0"/>
                <a:cs typeface="Times New Roman" panose="02020603050405020304" pitchFamily="18" charset="0"/>
              </a:rPr>
              <a:t> un </a:t>
            </a:r>
            <a:r>
              <a:rPr lang="en-GB" dirty="0" err="1">
                <a:latin typeface="Times New Roman" panose="02020603050405020304" pitchFamily="18" charset="0"/>
                <a:cs typeface="Times New Roman" panose="02020603050405020304" pitchFamily="18" charset="0"/>
              </a:rPr>
              <a:t>tablou</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memorare</a:t>
            </a:r>
            <a:r>
              <a:rPr lang="en-GB" dirty="0">
                <a:latin typeface="Times New Roman" panose="02020603050405020304" pitchFamily="18" charset="0"/>
                <a:cs typeface="Times New Roman" panose="02020603050405020304" pitchFamily="18" charset="0"/>
              </a:rPr>
              <a:t> care le </a:t>
            </a:r>
            <a:r>
              <a:rPr lang="en-GB" dirty="0" err="1">
                <a:latin typeface="Times New Roman" panose="02020603050405020304" pitchFamily="18" charset="0"/>
                <a:cs typeface="Times New Roman" panose="02020603050405020304" pitchFamily="18" charset="0"/>
              </a:rPr>
              <a:t>preia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atunci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când</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este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cuplat</a:t>
            </a:r>
            <a:r>
              <a:rPr lang="en-GB" dirty="0">
                <a:latin typeface="Times New Roman" panose="02020603050405020304" pitchFamily="18" charset="0"/>
                <a:cs typeface="Times New Roman" panose="02020603050405020304" pitchFamily="18" charset="0"/>
              </a:rPr>
              <a:t> la </a:t>
            </a:r>
            <a:r>
              <a:rPr lang="en-GB" dirty="0" err="1">
                <a:latin typeface="Times New Roman" panose="02020603050405020304" pitchFamily="18" charset="0"/>
                <a:cs typeface="Times New Roman" panose="02020603050405020304" pitchFamily="18" charset="0"/>
              </a:rPr>
              <a:t>tabloul</a:t>
            </a:r>
            <a:r>
              <a:rPr lang="en-GB" dirty="0">
                <a:latin typeface="Times New Roman" panose="02020603050405020304" pitchFamily="18" charset="0"/>
                <a:cs typeface="Times New Roman" panose="02020603050405020304" pitchFamily="18" charset="0"/>
              </a:rPr>
              <a:t> de diode</a:t>
            </a:r>
            <a:r>
              <a:rPr lang="en-GB"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0" indent="0">
              <a:buNone/>
            </a:pPr>
            <a:r>
              <a:rPr lang="ro-RO" b="1" dirty="0" smtClean="0">
                <a:latin typeface="Times New Roman" panose="02020603050405020304" pitchFamily="18" charset="0"/>
                <a:cs typeface="Times New Roman" panose="02020603050405020304" pitchFamily="18" charset="0"/>
              </a:rPr>
              <a:t>Premiul Nobel in fizică în 2009               Willard S. Boyle </a:t>
            </a:r>
            <a:r>
              <a:rPr lang="ro-RO" b="1" dirty="0" err="1" smtClean="0">
                <a:latin typeface="Times New Roman" panose="02020603050405020304" pitchFamily="18" charset="0"/>
                <a:cs typeface="Times New Roman" panose="02020603050405020304" pitchFamily="18" charset="0"/>
              </a:rPr>
              <a:t>and</a:t>
            </a:r>
            <a:r>
              <a:rPr lang="ro-RO" b="1" dirty="0" smtClean="0">
                <a:latin typeface="Times New Roman" panose="02020603050405020304" pitchFamily="18" charset="0"/>
                <a:cs typeface="Times New Roman" panose="02020603050405020304" pitchFamily="18" charset="0"/>
              </a:rPr>
              <a:t> George </a:t>
            </a:r>
            <a:r>
              <a:rPr lang="ro-RO" b="1" dirty="0" err="1" smtClean="0">
                <a:latin typeface="Times New Roman" panose="02020603050405020304" pitchFamily="18" charset="0"/>
                <a:cs typeface="Times New Roman" panose="02020603050405020304" pitchFamily="18" charset="0"/>
              </a:rPr>
              <a:t>E.Smith</a:t>
            </a:r>
            <a:r>
              <a:rPr lang="ro-RO" b="1" dirty="0" smtClean="0">
                <a:latin typeface="Times New Roman" panose="02020603050405020304" pitchFamily="18" charset="0"/>
                <a:cs typeface="Times New Roman" panose="02020603050405020304" pitchFamily="18" charset="0"/>
              </a:rPr>
              <a:t> </a:t>
            </a:r>
          </a:p>
          <a:p>
            <a:pPr marL="0" indent="0">
              <a:buNone/>
            </a:pPr>
            <a:r>
              <a:rPr lang="ro-RO" sz="2600" dirty="0" smtClean="0">
                <a:latin typeface="Times New Roman" panose="02020603050405020304" pitchFamily="18" charset="0"/>
                <a:cs typeface="Times New Roman" panose="02020603050405020304" pitchFamily="18" charset="0"/>
              </a:rPr>
              <a:t>Aplicații </a:t>
            </a:r>
          </a:p>
          <a:p>
            <a:pPr marL="0" indent="0">
              <a:buNone/>
            </a:pPr>
            <a:r>
              <a:rPr lang="ro-RO" sz="2600" dirty="0" smtClean="0">
                <a:latin typeface="Times New Roman" panose="02020603050405020304" pitchFamily="18" charset="0"/>
                <a:cs typeface="Times New Roman" panose="02020603050405020304" pitchFamily="18" charset="0"/>
              </a:rPr>
              <a:t>• </a:t>
            </a:r>
            <a:r>
              <a:rPr lang="ro-RO" sz="2600" dirty="0">
                <a:solidFill>
                  <a:srgbClr val="FF0000"/>
                </a:solidFill>
                <a:latin typeface="Times New Roman" panose="02020603050405020304" pitchFamily="18" charset="0"/>
                <a:cs typeface="Times New Roman" panose="02020603050405020304" pitchFamily="18" charset="0"/>
              </a:rPr>
              <a:t>Imagistica astronomică </a:t>
            </a:r>
            <a:endParaRPr lang="ro-RO" sz="26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o-RO" sz="2600" dirty="0" smtClean="0">
                <a:solidFill>
                  <a:srgbClr val="FF0000"/>
                </a:solidFill>
                <a:latin typeface="Times New Roman" panose="02020603050405020304" pitchFamily="18" charset="0"/>
                <a:cs typeface="Times New Roman" panose="02020603050405020304" pitchFamily="18" charset="0"/>
              </a:rPr>
              <a:t>• </a:t>
            </a:r>
            <a:r>
              <a:rPr lang="ro-RO" sz="2600" dirty="0">
                <a:solidFill>
                  <a:srgbClr val="FF0000"/>
                </a:solidFill>
                <a:latin typeface="Times New Roman" panose="02020603050405020304" pitchFamily="18" charset="0"/>
                <a:cs typeface="Times New Roman" panose="02020603050405020304" pitchFamily="18" charset="0"/>
              </a:rPr>
              <a:t>Detectarea și imagistica în infraroșu </a:t>
            </a:r>
            <a:endParaRPr lang="ro-RO" sz="26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o-RO" sz="2600" dirty="0" smtClean="0">
                <a:solidFill>
                  <a:srgbClr val="FF0000"/>
                </a:solidFill>
                <a:latin typeface="Times New Roman" panose="02020603050405020304" pitchFamily="18" charset="0"/>
                <a:cs typeface="Times New Roman" panose="02020603050405020304" pitchFamily="18" charset="0"/>
              </a:rPr>
              <a:t>• </a:t>
            </a:r>
            <a:r>
              <a:rPr lang="ro-RO" sz="2600" dirty="0">
                <a:solidFill>
                  <a:srgbClr val="FF0000"/>
                </a:solidFill>
                <a:latin typeface="Times New Roman" panose="02020603050405020304" pitchFamily="18" charset="0"/>
                <a:cs typeface="Times New Roman" panose="02020603050405020304" pitchFamily="18" charset="0"/>
              </a:rPr>
              <a:t>Prelucrarea semnalului </a:t>
            </a:r>
            <a:endParaRPr lang="ro-RO" sz="26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o-RO" sz="2600" dirty="0" smtClean="0">
                <a:solidFill>
                  <a:srgbClr val="FF0000"/>
                </a:solidFill>
                <a:latin typeface="Times New Roman" panose="02020603050405020304" pitchFamily="18" charset="0"/>
                <a:cs typeface="Times New Roman" panose="02020603050405020304" pitchFamily="18" charset="0"/>
              </a:rPr>
              <a:t>• </a:t>
            </a:r>
            <a:r>
              <a:rPr lang="ro-RO" sz="2600" dirty="0">
                <a:solidFill>
                  <a:srgbClr val="FF0000"/>
                </a:solidFill>
                <a:latin typeface="Times New Roman" panose="02020603050405020304" pitchFamily="18" charset="0"/>
                <a:cs typeface="Times New Roman" panose="02020603050405020304" pitchFamily="18" charset="0"/>
              </a:rPr>
              <a:t>Fotografie digitală </a:t>
            </a:r>
            <a:endParaRPr lang="ro-RO" sz="26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o-RO" sz="2600" dirty="0" smtClean="0">
                <a:solidFill>
                  <a:srgbClr val="FF0000"/>
                </a:solidFill>
                <a:latin typeface="Times New Roman" panose="02020603050405020304" pitchFamily="18" charset="0"/>
                <a:cs typeface="Times New Roman" panose="02020603050405020304" pitchFamily="18" charset="0"/>
              </a:rPr>
              <a:t>• </a:t>
            </a:r>
            <a:r>
              <a:rPr lang="ro-RO" sz="2600" dirty="0">
                <a:solidFill>
                  <a:srgbClr val="FF0000"/>
                </a:solidFill>
                <a:latin typeface="Times New Roman" panose="02020603050405020304" pitchFamily="18" charset="0"/>
                <a:cs typeface="Times New Roman" panose="02020603050405020304" pitchFamily="18" charset="0"/>
              </a:rPr>
              <a:t>Fluoroscopie medicală</a:t>
            </a:r>
            <a:endParaRPr lang="en-GB"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834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938" y="1653309"/>
            <a:ext cx="6232198" cy="5014798"/>
          </a:xfrm>
        </p:spPr>
        <p:txBody>
          <a:bodyPr>
            <a:normAutofit/>
          </a:bodyPr>
          <a:lstStyle/>
          <a:p>
            <a:r>
              <a:rPr lang="en-GB" dirty="0" err="1"/>
              <a:t>Figura</a:t>
            </a:r>
            <a:r>
              <a:rPr lang="en-GB" dirty="0"/>
              <a:t> de </a:t>
            </a:r>
            <a:r>
              <a:rPr lang="en-GB" dirty="0" err="1"/>
              <a:t>mai</a:t>
            </a:r>
            <a:r>
              <a:rPr lang="en-GB" dirty="0"/>
              <a:t> </a:t>
            </a:r>
            <a:r>
              <a:rPr lang="en-GB" dirty="0" err="1"/>
              <a:t>jos</a:t>
            </a:r>
            <a:r>
              <a:rPr lang="en-GB" dirty="0"/>
              <a:t> </a:t>
            </a:r>
            <a:r>
              <a:rPr lang="en-GB" dirty="0" err="1"/>
              <a:t>prezintă</a:t>
            </a:r>
            <a:r>
              <a:rPr lang="en-GB" dirty="0"/>
              <a:t> o </a:t>
            </a:r>
            <a:r>
              <a:rPr lang="en-GB" dirty="0" err="1"/>
              <a:t>secțiune</a:t>
            </a:r>
            <a:r>
              <a:rPr lang="en-GB" dirty="0"/>
              <a:t> </a:t>
            </a:r>
            <a:r>
              <a:rPr lang="en-GB" dirty="0" err="1"/>
              <a:t>transversală</a:t>
            </a:r>
            <a:r>
              <a:rPr lang="en-GB" dirty="0"/>
              <a:t> </a:t>
            </a:r>
            <a:r>
              <a:rPr lang="en-GB" dirty="0" err="1"/>
              <a:t>foarte</a:t>
            </a:r>
            <a:r>
              <a:rPr lang="en-GB" dirty="0"/>
              <a:t> </a:t>
            </a:r>
            <a:r>
              <a:rPr lang="en-GB" dirty="0" err="1"/>
              <a:t>simplificată</a:t>
            </a:r>
            <a:r>
              <a:rPr lang="en-GB" dirty="0"/>
              <a:t> </a:t>
            </a:r>
            <a:r>
              <a:rPr lang="en-GB" dirty="0" err="1"/>
              <a:t>printr</a:t>
            </a:r>
            <a:r>
              <a:rPr lang="en-GB" dirty="0"/>
              <a:t>-un CCD. </a:t>
            </a:r>
            <a:endParaRPr lang="ro-RO" dirty="0" smtClean="0"/>
          </a:p>
          <a:p>
            <a:r>
              <a:rPr lang="ro-RO" dirty="0" err="1" smtClean="0"/>
              <a:t>Vedem,că</a:t>
            </a:r>
            <a:r>
              <a:rPr lang="ro-RO" dirty="0" smtClean="0"/>
              <a:t> </a:t>
            </a:r>
            <a:r>
              <a:rPr lang="en-GB" dirty="0" smtClean="0"/>
              <a:t>Si </a:t>
            </a:r>
            <a:r>
              <a:rPr lang="en-GB" dirty="0" err="1"/>
              <a:t>în</a:t>
            </a:r>
            <a:r>
              <a:rPr lang="en-GB" dirty="0"/>
              <a:t> sine nu </a:t>
            </a:r>
            <a:r>
              <a:rPr lang="en-GB" dirty="0" err="1"/>
              <a:t>este</a:t>
            </a:r>
            <a:r>
              <a:rPr lang="en-GB" dirty="0"/>
              <a:t> </a:t>
            </a:r>
            <a:r>
              <a:rPr lang="en-GB" dirty="0" err="1"/>
              <a:t>aranjat</a:t>
            </a:r>
            <a:r>
              <a:rPr lang="en-GB" dirty="0"/>
              <a:t> </a:t>
            </a:r>
            <a:r>
              <a:rPr lang="en-GB" dirty="0" err="1"/>
              <a:t>pentru</a:t>
            </a:r>
            <a:r>
              <a:rPr lang="en-GB" dirty="0"/>
              <a:t> a forma </a:t>
            </a:r>
            <a:r>
              <a:rPr lang="en-GB" dirty="0" err="1"/>
              <a:t>pixeli</a:t>
            </a:r>
            <a:r>
              <a:rPr lang="en-GB" dirty="0"/>
              <a:t> </a:t>
            </a:r>
            <a:r>
              <a:rPr lang="en-GB" dirty="0" err="1"/>
              <a:t>individuali</a:t>
            </a:r>
            <a:r>
              <a:rPr lang="en-GB" dirty="0"/>
              <a:t>. </a:t>
            </a:r>
            <a:endParaRPr lang="ro-RO" dirty="0" smtClean="0"/>
          </a:p>
          <a:p>
            <a:r>
              <a:rPr lang="en-GB" dirty="0" smtClean="0"/>
              <a:t>De </a:t>
            </a:r>
            <a:r>
              <a:rPr lang="en-GB" dirty="0" err="1"/>
              <a:t>fapt</a:t>
            </a:r>
            <a:r>
              <a:rPr lang="en-GB" dirty="0"/>
              <a:t>, </a:t>
            </a:r>
            <a:r>
              <a:rPr lang="en-GB" dirty="0" err="1"/>
              <a:t>pixelii</a:t>
            </a:r>
            <a:r>
              <a:rPr lang="en-GB" dirty="0"/>
              <a:t> </a:t>
            </a:r>
            <a:r>
              <a:rPr lang="en-GB" dirty="0" err="1"/>
              <a:t>sunt</a:t>
            </a:r>
            <a:r>
              <a:rPr lang="en-GB" dirty="0"/>
              <a:t> </a:t>
            </a:r>
            <a:r>
              <a:rPr lang="en-GB" dirty="0" err="1"/>
              <a:t>definiți</a:t>
            </a:r>
            <a:r>
              <a:rPr lang="en-GB" dirty="0"/>
              <a:t> </a:t>
            </a:r>
            <a:r>
              <a:rPr lang="en-GB" dirty="0" err="1"/>
              <a:t>prin</a:t>
            </a:r>
            <a:r>
              <a:rPr lang="en-GB" dirty="0"/>
              <a:t> </a:t>
            </a:r>
            <a:r>
              <a:rPr lang="en-GB" dirty="0" err="1"/>
              <a:t>poziția</a:t>
            </a:r>
            <a:r>
              <a:rPr lang="en-GB" dirty="0"/>
              <a:t> </a:t>
            </a:r>
            <a:r>
              <a:rPr lang="en-GB" dirty="0" err="1"/>
              <a:t>electrozilor</a:t>
            </a:r>
            <a:r>
              <a:rPr lang="en-GB" dirty="0"/>
              <a:t> </a:t>
            </a:r>
            <a:r>
              <a:rPr lang="en-GB" dirty="0" err="1"/>
              <a:t>deasupra</a:t>
            </a:r>
            <a:r>
              <a:rPr lang="en-GB" dirty="0"/>
              <a:t> CCD-</a:t>
            </a:r>
            <a:r>
              <a:rPr lang="en-GB" dirty="0" err="1"/>
              <a:t>ului</a:t>
            </a:r>
            <a:r>
              <a:rPr lang="en-GB" dirty="0"/>
              <a:t> </a:t>
            </a:r>
            <a:r>
              <a:rPr lang="en-GB" dirty="0" err="1"/>
              <a:t>în</a:t>
            </a:r>
            <a:r>
              <a:rPr lang="en-GB" dirty="0"/>
              <a:t> sine. </a:t>
            </a:r>
            <a:endParaRPr lang="ro-RO" dirty="0" smtClean="0"/>
          </a:p>
          <a:p>
            <a:r>
              <a:rPr lang="en-GB" dirty="0" err="1" smtClean="0"/>
              <a:t>Dacă</a:t>
            </a:r>
            <a:r>
              <a:rPr lang="en-GB" dirty="0" smtClean="0"/>
              <a:t> </a:t>
            </a:r>
            <a:r>
              <a:rPr lang="en-GB" dirty="0"/>
              <a:t>o </a:t>
            </a:r>
            <a:r>
              <a:rPr lang="en-GB" dirty="0" err="1"/>
              <a:t>tensiune</a:t>
            </a:r>
            <a:r>
              <a:rPr lang="en-GB" dirty="0"/>
              <a:t> </a:t>
            </a:r>
            <a:r>
              <a:rPr lang="en-GB" dirty="0" err="1"/>
              <a:t>pozitivă</a:t>
            </a:r>
            <a:r>
              <a:rPr lang="en-GB" dirty="0"/>
              <a:t> </a:t>
            </a:r>
            <a:r>
              <a:rPr lang="en-GB" dirty="0" err="1"/>
              <a:t>este</a:t>
            </a:r>
            <a:r>
              <a:rPr lang="en-GB" dirty="0"/>
              <a:t> </a:t>
            </a:r>
            <a:r>
              <a:rPr lang="en-GB" dirty="0" err="1"/>
              <a:t>aplicată</a:t>
            </a:r>
            <a:r>
              <a:rPr lang="en-GB" dirty="0"/>
              <a:t> </a:t>
            </a:r>
            <a:r>
              <a:rPr lang="en-GB" dirty="0" err="1"/>
              <a:t>electrodului</a:t>
            </a:r>
            <a:r>
              <a:rPr lang="en-GB" dirty="0"/>
              <a:t>, </a:t>
            </a:r>
            <a:r>
              <a:rPr lang="en-GB" dirty="0" err="1"/>
              <a:t>atunci</a:t>
            </a:r>
            <a:r>
              <a:rPr lang="en-GB" dirty="0"/>
              <a:t> </a:t>
            </a:r>
            <a:r>
              <a:rPr lang="en-GB" dirty="0" err="1"/>
              <a:t>acest</a:t>
            </a:r>
            <a:r>
              <a:rPr lang="en-GB" dirty="0"/>
              <a:t> </a:t>
            </a:r>
            <a:r>
              <a:rPr lang="en-GB" dirty="0" err="1"/>
              <a:t>potențial</a:t>
            </a:r>
            <a:r>
              <a:rPr lang="en-GB" dirty="0"/>
              <a:t> </a:t>
            </a:r>
            <a:r>
              <a:rPr lang="en-GB" dirty="0" err="1"/>
              <a:t>pozitiv</a:t>
            </a:r>
            <a:r>
              <a:rPr lang="en-GB" dirty="0"/>
              <a:t> </a:t>
            </a:r>
            <a:r>
              <a:rPr lang="en-GB" dirty="0" err="1"/>
              <a:t>va</a:t>
            </a:r>
            <a:r>
              <a:rPr lang="en-GB" dirty="0"/>
              <a:t> </a:t>
            </a:r>
            <a:r>
              <a:rPr lang="en-GB" dirty="0" err="1"/>
              <a:t>atrage</a:t>
            </a:r>
            <a:r>
              <a:rPr lang="en-GB" dirty="0"/>
              <a:t> </a:t>
            </a:r>
            <a:r>
              <a:rPr lang="en-GB" dirty="0" err="1"/>
              <a:t>toți</a:t>
            </a:r>
            <a:r>
              <a:rPr lang="en-GB" dirty="0"/>
              <a:t> </a:t>
            </a:r>
            <a:r>
              <a:rPr lang="en-GB" dirty="0" err="1"/>
              <a:t>electronii</a:t>
            </a:r>
            <a:r>
              <a:rPr lang="en-GB" dirty="0"/>
              <a:t> </a:t>
            </a:r>
            <a:r>
              <a:rPr lang="en-GB" dirty="0" err="1"/>
              <a:t>încărcați</a:t>
            </a:r>
            <a:r>
              <a:rPr lang="en-GB" dirty="0"/>
              <a:t> </a:t>
            </a:r>
            <a:r>
              <a:rPr lang="en-GB" dirty="0" err="1"/>
              <a:t>negativ</a:t>
            </a:r>
            <a:r>
              <a:rPr lang="en-GB" dirty="0"/>
              <a:t> </a:t>
            </a:r>
            <a:r>
              <a:rPr lang="en-GB" dirty="0" err="1"/>
              <a:t>aproape</a:t>
            </a:r>
            <a:r>
              <a:rPr lang="en-GB" dirty="0"/>
              <a:t> de zona de sub </a:t>
            </a:r>
            <a:r>
              <a:rPr lang="en-GB" dirty="0" err="1"/>
              <a:t>electrod</a:t>
            </a:r>
            <a:r>
              <a:rPr lang="en-GB" dirty="0"/>
              <a:t>. </a:t>
            </a:r>
            <a:r>
              <a:rPr lang="en-GB" dirty="0" err="1"/>
              <a:t>În</a:t>
            </a:r>
            <a:r>
              <a:rPr lang="en-GB" dirty="0"/>
              <a:t> plus, </a:t>
            </a:r>
            <a:r>
              <a:rPr lang="en-GB" dirty="0" err="1"/>
              <a:t>orificiile</a:t>
            </a:r>
            <a:r>
              <a:rPr lang="en-GB" dirty="0"/>
              <a:t> </a:t>
            </a:r>
            <a:r>
              <a:rPr lang="en-GB" dirty="0" err="1"/>
              <a:t>încărcate</a:t>
            </a:r>
            <a:r>
              <a:rPr lang="en-GB" dirty="0"/>
              <a:t> </a:t>
            </a:r>
            <a:r>
              <a:rPr lang="en-GB" dirty="0" err="1"/>
              <a:t>pozitiv</a:t>
            </a:r>
            <a:r>
              <a:rPr lang="en-GB" dirty="0"/>
              <a:t> </a:t>
            </a:r>
            <a:r>
              <a:rPr lang="en-GB" dirty="0" err="1"/>
              <a:t>vor</a:t>
            </a:r>
            <a:r>
              <a:rPr lang="en-GB" dirty="0"/>
              <a:t> fi </a:t>
            </a:r>
            <a:r>
              <a:rPr lang="en-GB" dirty="0" err="1"/>
              <a:t>respinse</a:t>
            </a:r>
            <a:r>
              <a:rPr lang="en-GB" dirty="0"/>
              <a:t> din zona din </a:t>
            </a:r>
            <a:r>
              <a:rPr lang="en-GB" dirty="0" err="1"/>
              <a:t>jurul</a:t>
            </a:r>
            <a:r>
              <a:rPr lang="en-GB" dirty="0"/>
              <a:t> </a:t>
            </a:r>
            <a:r>
              <a:rPr lang="en-GB" dirty="0" err="1"/>
              <a:t>electrodului</a:t>
            </a:r>
            <a:r>
              <a:rPr lang="en-GB" dirty="0"/>
              <a:t>. </a:t>
            </a:r>
            <a:r>
              <a:rPr lang="en-GB" dirty="0" err="1"/>
              <a:t>În</a:t>
            </a:r>
            <a:r>
              <a:rPr lang="en-GB" dirty="0"/>
              <a:t> </a:t>
            </a:r>
            <a:r>
              <a:rPr lang="en-GB" dirty="0" err="1"/>
              <a:t>consecință</a:t>
            </a:r>
            <a:r>
              <a:rPr lang="en-GB" dirty="0"/>
              <a:t>, se </a:t>
            </a:r>
            <a:r>
              <a:rPr lang="en-GB" dirty="0" err="1"/>
              <a:t>va</a:t>
            </a:r>
            <a:r>
              <a:rPr lang="en-GB" dirty="0"/>
              <a:t> forma </a:t>
            </a:r>
            <a:r>
              <a:rPr lang="ro-RO" dirty="0" smtClean="0"/>
              <a:t>o </a:t>
            </a:r>
            <a:r>
              <a:rPr lang="en-GB" dirty="0" smtClean="0"/>
              <a:t>„</a:t>
            </a:r>
            <a:r>
              <a:rPr lang="ro-RO" dirty="0" smtClean="0"/>
              <a:t>groapă </a:t>
            </a:r>
            <a:r>
              <a:rPr lang="en-GB" dirty="0" err="1" smtClean="0"/>
              <a:t>potențial</a:t>
            </a:r>
            <a:r>
              <a:rPr lang="ro-RO" dirty="0" smtClean="0"/>
              <a:t>ă</a:t>
            </a:r>
            <a:r>
              <a:rPr lang="en-GB" dirty="0" smtClean="0"/>
              <a:t>” </a:t>
            </a:r>
            <a:r>
              <a:rPr lang="en-GB" dirty="0" err="1"/>
              <a:t>în</a:t>
            </a:r>
            <a:r>
              <a:rPr lang="en-GB" dirty="0"/>
              <a:t> care </a:t>
            </a:r>
            <a:r>
              <a:rPr lang="en-GB" dirty="0" err="1"/>
              <a:t>vor</a:t>
            </a:r>
            <a:r>
              <a:rPr lang="en-GB" dirty="0"/>
              <a:t> fi </a:t>
            </a:r>
            <a:r>
              <a:rPr lang="en-GB" dirty="0" err="1"/>
              <a:t>depozitați</a:t>
            </a:r>
            <a:r>
              <a:rPr lang="en-GB" dirty="0"/>
              <a:t> </a:t>
            </a:r>
            <a:r>
              <a:rPr lang="en-GB" dirty="0" err="1"/>
              <a:t>toți</a:t>
            </a:r>
            <a:r>
              <a:rPr lang="en-GB" dirty="0"/>
              <a:t> </a:t>
            </a:r>
            <a:r>
              <a:rPr lang="en-GB" dirty="0" err="1"/>
              <a:t>electronii</a:t>
            </a:r>
            <a:r>
              <a:rPr lang="en-GB" dirty="0"/>
              <a:t> </a:t>
            </a:r>
            <a:r>
              <a:rPr lang="en-GB" dirty="0" err="1"/>
              <a:t>produși</a:t>
            </a:r>
            <a:r>
              <a:rPr lang="en-GB" dirty="0"/>
              <a:t> de </a:t>
            </a:r>
            <a:r>
              <a:rPr lang="en-GB" dirty="0" err="1" smtClean="0"/>
              <a:t>fotoni</a:t>
            </a:r>
            <a:r>
              <a:rPr lang="ro-RO" dirty="0" smtClean="0"/>
              <a:t>i</a:t>
            </a:r>
            <a:r>
              <a:rPr lang="en-GB" dirty="0" smtClean="0"/>
              <a:t> </a:t>
            </a:r>
            <a:r>
              <a:rPr lang="en-GB" dirty="0"/>
              <a:t>care </a:t>
            </a:r>
            <a:r>
              <a:rPr lang="en-GB" dirty="0" err="1"/>
              <a:t>intră</a:t>
            </a:r>
            <a:r>
              <a:rPr lang="en-GB" dirty="0"/>
              <a:t>.</a:t>
            </a:r>
          </a:p>
        </p:txBody>
      </p:sp>
      <p:pic>
        <p:nvPicPr>
          <p:cNvPr id="4" name="Picture 3"/>
          <p:cNvPicPr>
            <a:picLocks noChangeAspect="1"/>
          </p:cNvPicPr>
          <p:nvPr/>
        </p:nvPicPr>
        <p:blipFill>
          <a:blip r:embed="rId2"/>
          <a:stretch>
            <a:fillRect/>
          </a:stretch>
        </p:blipFill>
        <p:spPr>
          <a:xfrm>
            <a:off x="7288567" y="337038"/>
            <a:ext cx="4715112" cy="2632543"/>
          </a:xfrm>
          <a:prstGeom prst="rect">
            <a:avLst/>
          </a:prstGeom>
        </p:spPr>
      </p:pic>
      <p:pic>
        <p:nvPicPr>
          <p:cNvPr id="5" name="Picture 4"/>
          <p:cNvPicPr>
            <a:picLocks noChangeAspect="1"/>
          </p:cNvPicPr>
          <p:nvPr/>
        </p:nvPicPr>
        <p:blipFill>
          <a:blip r:embed="rId3"/>
          <a:stretch>
            <a:fillRect/>
          </a:stretch>
        </p:blipFill>
        <p:spPr>
          <a:xfrm>
            <a:off x="7079136" y="3429000"/>
            <a:ext cx="5133975" cy="3429000"/>
          </a:xfrm>
          <a:prstGeom prst="rect">
            <a:avLst/>
          </a:prstGeom>
        </p:spPr>
      </p:pic>
      <p:sp>
        <p:nvSpPr>
          <p:cNvPr id="6" name="Rectangle 5"/>
          <p:cNvSpPr/>
          <p:nvPr/>
        </p:nvSpPr>
        <p:spPr>
          <a:xfrm>
            <a:off x="1192567" y="0"/>
            <a:ext cx="6096000" cy="646331"/>
          </a:xfrm>
          <a:prstGeom prst="rect">
            <a:avLst/>
          </a:prstGeom>
        </p:spPr>
        <p:txBody>
          <a:bodyPr>
            <a:spAutoFit/>
          </a:bodyPr>
          <a:lstStyle/>
          <a:p>
            <a:r>
              <a:rPr lang="ro-RO" dirty="0"/>
              <a:t>CCD este un dispozitiv dinamic care mută sarcinile pe o cale predeterminată controlată de pulsuri de ceas electronic</a:t>
            </a:r>
            <a:endParaRPr lang="en-GB" dirty="0"/>
          </a:p>
        </p:txBody>
      </p:sp>
    </p:spTree>
    <p:extLst>
      <p:ext uri="{BB962C8B-B14F-4D97-AF65-F5344CB8AC3E}">
        <p14:creationId xmlns:p14="http://schemas.microsoft.com/office/powerpoint/2010/main" val="1712093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598" y="406400"/>
            <a:ext cx="10178322" cy="6238240"/>
          </a:xfrm>
        </p:spPr>
        <p:txBody>
          <a:bodyPr>
            <a:noAutofit/>
          </a:bodyPr>
          <a:lstStyle/>
          <a:p>
            <a:r>
              <a:rPr lang="en-GB" sz="2800" dirty="0" err="1">
                <a:latin typeface="Times New Roman" panose="02020603050405020304" pitchFamily="18" charset="0"/>
                <a:cs typeface="Times New Roman" panose="02020603050405020304" pitchFamily="18" charset="0"/>
              </a:rPr>
              <a:t>Deoarece</a:t>
            </a:r>
            <a:r>
              <a:rPr lang="en-GB" sz="2800" dirty="0">
                <a:latin typeface="Times New Roman" panose="02020603050405020304" pitchFamily="18" charset="0"/>
                <a:cs typeface="Times New Roman" panose="02020603050405020304" pitchFamily="18" charset="0"/>
              </a:rPr>
              <a:t> din </a:t>
            </a:r>
            <a:r>
              <a:rPr lang="en-GB" sz="2800" dirty="0" err="1">
                <a:latin typeface="Times New Roman" panose="02020603050405020304" pitchFamily="18" charset="0"/>
                <a:cs typeface="Times New Roman" panose="02020603050405020304" pitchFamily="18" charset="0"/>
              </a:rPr>
              <a:t>ce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mai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multă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lumină</a:t>
            </a:r>
            <a:r>
              <a:rPr lang="en-GB" sz="2800" dirty="0">
                <a:latin typeface="Times New Roman" panose="02020603050405020304" pitchFamily="18" charset="0"/>
                <a:cs typeface="Times New Roman" panose="02020603050405020304" pitchFamily="18" charset="0"/>
              </a:rPr>
              <a:t> cade </a:t>
            </a:r>
            <a:r>
              <a:rPr lang="en-GB" sz="2800" dirty="0" err="1">
                <a:latin typeface="Times New Roman" panose="02020603050405020304" pitchFamily="18" charset="0"/>
                <a:cs typeface="Times New Roman" panose="02020603050405020304" pitchFamily="18" charset="0"/>
              </a:rPr>
              <a:t>pe</a:t>
            </a:r>
            <a:r>
              <a:rPr lang="en-GB" sz="2800" dirty="0">
                <a:latin typeface="Times New Roman" panose="02020603050405020304" pitchFamily="18" charset="0"/>
                <a:cs typeface="Times New Roman" panose="02020603050405020304" pitchFamily="18" charset="0"/>
              </a:rPr>
              <a:t> CCD, </a:t>
            </a:r>
            <a:r>
              <a:rPr lang="en-GB" sz="2800" dirty="0" err="1">
                <a:latin typeface="Times New Roman" panose="02020603050405020304" pitchFamily="18" charset="0"/>
                <a:cs typeface="Times New Roman" panose="02020603050405020304" pitchFamily="18" charset="0"/>
              </a:rPr>
              <a:t>atunci</a:t>
            </a:r>
            <a:r>
              <a:rPr lang="en-GB" sz="2800" dirty="0">
                <a:latin typeface="Times New Roman" panose="02020603050405020304" pitchFamily="18" charset="0"/>
                <a:cs typeface="Times New Roman" panose="02020603050405020304" pitchFamily="18" charset="0"/>
              </a:rPr>
              <a:t> </a:t>
            </a:r>
            <a:r>
              <a:rPr lang="ro-RO" sz="2800" dirty="0" smtClean="0">
                <a:latin typeface="Times New Roman" panose="02020603050405020304" pitchFamily="18" charset="0"/>
                <a:cs typeface="Times New Roman" panose="02020603050405020304" pitchFamily="18" charset="0"/>
              </a:rPr>
              <a:t>groapa </a:t>
            </a:r>
            <a:r>
              <a:rPr lang="en-GB" sz="2800" dirty="0" err="1" smtClean="0">
                <a:latin typeface="Times New Roman" panose="02020603050405020304" pitchFamily="18" charset="0"/>
                <a:cs typeface="Times New Roman" panose="02020603050405020304" pitchFamily="18" charset="0"/>
              </a:rPr>
              <a:t>potențial</a:t>
            </a:r>
            <a:r>
              <a:rPr lang="ro-RO" sz="2800" dirty="0" smtClean="0">
                <a:latin typeface="Times New Roman" panose="02020603050405020304" pitchFamily="18" charset="0"/>
                <a:cs typeface="Times New Roman" panose="02020603050405020304" pitchFamily="18" charset="0"/>
              </a:rPr>
              <a:t>ă</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din </a:t>
            </a:r>
            <a:r>
              <a:rPr lang="en-GB" sz="2800" dirty="0" err="1">
                <a:latin typeface="Times New Roman" panose="02020603050405020304" pitchFamily="18" charset="0"/>
                <a:cs typeface="Times New Roman" panose="02020603050405020304" pitchFamily="18" charset="0"/>
              </a:rPr>
              <a:t>jurul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acestui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electrod</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atrage</a:t>
            </a:r>
            <a:r>
              <a:rPr lang="en-GB" sz="2800" dirty="0">
                <a:latin typeface="Times New Roman" panose="02020603050405020304" pitchFamily="18" charset="0"/>
                <a:cs typeface="Times New Roman" panose="02020603050405020304" pitchFamily="18" charset="0"/>
              </a:rPr>
              <a:t> tot </a:t>
            </a:r>
            <a:r>
              <a:rPr lang="en-GB" sz="2800" dirty="0" err="1">
                <a:latin typeface="Times New Roman" panose="02020603050405020304" pitchFamily="18" charset="0"/>
                <a:cs typeface="Times New Roman" panose="02020603050405020304" pitchFamily="18" charset="0"/>
              </a:rPr>
              <a:t>mai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mulți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electroni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până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când</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puțul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potențial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este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plin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cantitatea</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electroni</a:t>
            </a:r>
            <a:r>
              <a:rPr lang="en-GB" sz="2800" dirty="0">
                <a:latin typeface="Times New Roman" panose="02020603050405020304" pitchFamily="18" charset="0"/>
                <a:cs typeface="Times New Roman" panose="02020603050405020304" pitchFamily="18" charset="0"/>
              </a:rPr>
              <a:t> care </a:t>
            </a:r>
            <a:r>
              <a:rPr lang="en-GB" sz="2800" dirty="0" err="1">
                <a:latin typeface="Times New Roman" panose="02020603050405020304" pitchFamily="18" charset="0"/>
                <a:cs typeface="Times New Roman" panose="02020603050405020304" pitchFamily="18" charset="0"/>
              </a:rPr>
              <a:t>poate</a:t>
            </a:r>
            <a:r>
              <a:rPr lang="en-GB" sz="2800" dirty="0">
                <a:latin typeface="Times New Roman" panose="02020603050405020304" pitchFamily="18" charset="0"/>
                <a:cs typeface="Times New Roman" panose="02020603050405020304" pitchFamily="18" charset="0"/>
              </a:rPr>
              <a:t> fi </a:t>
            </a:r>
            <a:r>
              <a:rPr lang="en-GB" sz="2800" dirty="0" err="1">
                <a:latin typeface="Times New Roman" panose="02020603050405020304" pitchFamily="18" charset="0"/>
                <a:cs typeface="Times New Roman" panose="02020603050405020304" pitchFamily="18" charset="0"/>
              </a:rPr>
              <a:t>stocată</a:t>
            </a:r>
            <a:r>
              <a:rPr lang="en-GB" sz="2800" dirty="0">
                <a:latin typeface="Times New Roman" panose="02020603050405020304" pitchFamily="18" charset="0"/>
                <a:cs typeface="Times New Roman" panose="02020603050405020304" pitchFamily="18" charset="0"/>
              </a:rPr>
              <a:t> sub un pixel </a:t>
            </a:r>
            <a:r>
              <a:rPr lang="en-GB" sz="2800" dirty="0" err="1">
                <a:latin typeface="Times New Roman" panose="02020603050405020304" pitchFamily="18" charset="0"/>
                <a:cs typeface="Times New Roman" panose="02020603050405020304" pitchFamily="18" charset="0"/>
              </a:rPr>
              <a:t>este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cunoscută</a:t>
            </a:r>
            <a:r>
              <a:rPr lang="en-GB" sz="2800" dirty="0">
                <a:latin typeface="Times New Roman" panose="02020603050405020304" pitchFamily="18" charset="0"/>
                <a:cs typeface="Times New Roman" panose="02020603050405020304" pitchFamily="18" charset="0"/>
              </a:rPr>
              <a:t> sub </a:t>
            </a:r>
            <a:r>
              <a:rPr lang="en-GB" sz="2800" dirty="0" err="1">
                <a:latin typeface="Times New Roman" panose="02020603050405020304" pitchFamily="18" charset="0"/>
                <a:cs typeface="Times New Roman" panose="02020603050405020304" pitchFamily="18" charset="0"/>
              </a:rPr>
              <a:t>numele</a:t>
            </a:r>
            <a:r>
              <a:rPr lang="en-GB" sz="2800" dirty="0">
                <a:latin typeface="Times New Roman" panose="02020603050405020304" pitchFamily="18" charset="0"/>
                <a:cs typeface="Times New Roman" panose="02020603050405020304" pitchFamily="18" charset="0"/>
              </a:rPr>
              <a:t> de capacitate </a:t>
            </a:r>
            <a:r>
              <a:rPr lang="en-GB" sz="2800" dirty="0" err="1">
                <a:latin typeface="Times New Roman" panose="02020603050405020304" pitchFamily="18" charset="0"/>
                <a:cs typeface="Times New Roman" panose="02020603050405020304" pitchFamily="18" charset="0"/>
              </a:rPr>
              <a:t>completă</a:t>
            </a:r>
            <a:r>
              <a:rPr lang="en-GB" sz="2800" dirty="0">
                <a:latin typeface="Times New Roman" panose="02020603050405020304" pitchFamily="18" charset="0"/>
                <a:cs typeface="Times New Roman" panose="02020603050405020304" pitchFamily="18" charset="0"/>
              </a:rPr>
              <a:t> a </a:t>
            </a:r>
            <a:r>
              <a:rPr lang="ro-RO" sz="2800" dirty="0" smtClean="0">
                <a:latin typeface="Times New Roman" panose="02020603050405020304" pitchFamily="18" charset="0"/>
                <a:cs typeface="Times New Roman" panose="02020603050405020304" pitchFamily="18" charset="0"/>
              </a:rPr>
              <a:t>gropii potențiale</a:t>
            </a:r>
            <a:r>
              <a:rPr lang="en-GB" sz="2800" dirty="0" smtClean="0">
                <a:latin typeface="Times New Roman" panose="02020603050405020304" pitchFamily="18" charset="0"/>
                <a:cs typeface="Times New Roman" panose="02020603050405020304" pitchFamily="18" charset="0"/>
              </a:rPr>
              <a:t>). </a:t>
            </a:r>
            <a:endParaRPr lang="ro-RO" sz="2800" dirty="0" smtClean="0">
              <a:latin typeface="Times New Roman" panose="02020603050405020304" pitchFamily="18" charset="0"/>
              <a:cs typeface="Times New Roman" panose="02020603050405020304" pitchFamily="18" charset="0"/>
            </a:endParaRPr>
          </a:p>
          <a:p>
            <a:r>
              <a:rPr lang="en-GB" sz="2800" dirty="0" err="1" smtClean="0">
                <a:latin typeface="Times New Roman" panose="02020603050405020304" pitchFamily="18" charset="0"/>
                <a:cs typeface="Times New Roman" panose="02020603050405020304" pitchFamily="18" charset="0"/>
              </a:rPr>
              <a:t>Pentru</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 </a:t>
            </a:r>
            <a:r>
              <a:rPr lang="en-GB" sz="2800" dirty="0" err="1">
                <a:latin typeface="Times New Roman" panose="02020603050405020304" pitchFamily="18" charset="0"/>
                <a:cs typeface="Times New Roman" panose="02020603050405020304" pitchFamily="18" charset="0"/>
              </a:rPr>
              <a:t>preveni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acest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lucru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lumina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trebuie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împiedicată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cadă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pe</a:t>
            </a:r>
            <a:r>
              <a:rPr lang="en-GB" sz="2800" dirty="0">
                <a:latin typeface="Times New Roman" panose="02020603050405020304" pitchFamily="18" charset="0"/>
                <a:cs typeface="Times New Roman" panose="02020603050405020304" pitchFamily="18" charset="0"/>
              </a:rPr>
              <a:t> CCD, de </a:t>
            </a:r>
            <a:r>
              <a:rPr lang="en-GB" sz="2800" dirty="0" err="1">
                <a:latin typeface="Times New Roman" panose="02020603050405020304" pitchFamily="18" charset="0"/>
                <a:cs typeface="Times New Roman" panose="02020603050405020304" pitchFamily="18" charset="0"/>
              </a:rPr>
              <a:t>exemplu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folosind</a:t>
            </a:r>
            <a:r>
              <a:rPr lang="en-GB" sz="2800" dirty="0">
                <a:latin typeface="Times New Roman" panose="02020603050405020304" pitchFamily="18" charset="0"/>
                <a:cs typeface="Times New Roman" panose="02020603050405020304" pitchFamily="18" charset="0"/>
              </a:rPr>
              <a:t> un obturator ca </a:t>
            </a:r>
            <a:r>
              <a:rPr lang="en-GB" sz="2800" dirty="0" err="1">
                <a:latin typeface="Times New Roman" panose="02020603050405020304" pitchFamily="18" charset="0"/>
                <a:cs typeface="Times New Roman" panose="02020603050405020304" pitchFamily="18" charset="0"/>
              </a:rPr>
              <a:t>într</a:t>
            </a:r>
            <a:r>
              <a:rPr lang="en-GB" sz="2800" dirty="0">
                <a:latin typeface="Times New Roman" panose="02020603050405020304" pitchFamily="18" charset="0"/>
                <a:cs typeface="Times New Roman" panose="02020603050405020304" pitchFamily="18" charset="0"/>
              </a:rPr>
              <a:t>-o </a:t>
            </a:r>
            <a:r>
              <a:rPr lang="en-GB" sz="2800" dirty="0" err="1">
                <a:latin typeface="Times New Roman" panose="02020603050405020304" pitchFamily="18" charset="0"/>
                <a:cs typeface="Times New Roman" panose="02020603050405020304" pitchFamily="18" charset="0"/>
              </a:rPr>
              <a:t>cameră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Astfel</a:t>
            </a:r>
            <a:r>
              <a:rPr lang="en-GB" sz="2800" dirty="0">
                <a:latin typeface="Times New Roman" panose="02020603050405020304" pitchFamily="18" charset="0"/>
                <a:cs typeface="Times New Roman" panose="02020603050405020304" pitchFamily="18" charset="0"/>
              </a:rPr>
              <a:t>, o imagine </a:t>
            </a:r>
            <a:r>
              <a:rPr lang="en-GB" sz="2800" dirty="0" err="1">
                <a:latin typeface="Times New Roman" panose="02020603050405020304" pitchFamily="18" charset="0"/>
                <a:cs typeface="Times New Roman" panose="02020603050405020304" pitchFamily="18" charset="0"/>
              </a:rPr>
              <a:t>poate</a:t>
            </a:r>
            <a:r>
              <a:rPr lang="en-GB" sz="2800" dirty="0">
                <a:latin typeface="Times New Roman" panose="02020603050405020304" pitchFamily="18" charset="0"/>
                <a:cs typeface="Times New Roman" panose="02020603050405020304" pitchFamily="18" charset="0"/>
              </a:rPr>
              <a:t> fi </a:t>
            </a:r>
            <a:r>
              <a:rPr lang="en-GB" sz="2800" dirty="0" err="1">
                <a:latin typeface="Times New Roman" panose="02020603050405020304" pitchFamily="18" charset="0"/>
                <a:cs typeface="Times New Roman" panose="02020603050405020304" pitchFamily="18" charset="0"/>
              </a:rPr>
              <a:t>realizată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dintr</a:t>
            </a:r>
            <a:r>
              <a:rPr lang="en-GB" sz="2800" dirty="0">
                <a:latin typeface="Times New Roman" panose="02020603050405020304" pitchFamily="18" charset="0"/>
                <a:cs typeface="Times New Roman" panose="02020603050405020304" pitchFamily="18" charset="0"/>
              </a:rPr>
              <a:t>-un </a:t>
            </a:r>
            <a:r>
              <a:rPr lang="en-GB" sz="2800" dirty="0" err="1">
                <a:latin typeface="Times New Roman" panose="02020603050405020304" pitchFamily="18" charset="0"/>
                <a:cs typeface="Times New Roman" panose="02020603050405020304" pitchFamily="18" charset="0"/>
              </a:rPr>
              <a:t>obiect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prin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deschiderea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obturatorului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integrându</a:t>
            </a:r>
            <a:r>
              <a:rPr lang="en-GB" sz="2800" dirty="0">
                <a:latin typeface="Times New Roman" panose="02020603050405020304" pitchFamily="18" charset="0"/>
                <a:cs typeface="Times New Roman" panose="02020603050405020304" pitchFamily="18" charset="0"/>
              </a:rPr>
              <a:t>-se” </a:t>
            </a:r>
            <a:r>
              <a:rPr lang="en-GB" sz="2800" dirty="0" err="1">
                <a:latin typeface="Times New Roman" panose="02020603050405020304" pitchFamily="18" charset="0"/>
                <a:cs typeface="Times New Roman" panose="02020603050405020304" pitchFamily="18" charset="0"/>
              </a:rPr>
              <a:t>pentru</a:t>
            </a:r>
            <a:r>
              <a:rPr lang="en-GB" sz="2800" dirty="0">
                <a:latin typeface="Times New Roman" panose="02020603050405020304" pitchFamily="18" charset="0"/>
                <a:cs typeface="Times New Roman" panose="02020603050405020304" pitchFamily="18" charset="0"/>
              </a:rPr>
              <a:t> o </a:t>
            </a:r>
            <a:r>
              <a:rPr lang="en-GB" sz="2800" dirty="0" err="1">
                <a:latin typeface="Times New Roman" panose="02020603050405020304" pitchFamily="18" charset="0"/>
                <a:cs typeface="Times New Roman" panose="02020603050405020304" pitchFamily="18" charset="0"/>
              </a:rPr>
              <a:t>lungă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perioadă</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timp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pentru</a:t>
            </a:r>
            <a:r>
              <a:rPr lang="en-GB" sz="2800" dirty="0">
                <a:latin typeface="Times New Roman" panose="02020603050405020304" pitchFamily="18" charset="0"/>
                <a:cs typeface="Times New Roman" panose="02020603050405020304" pitchFamily="18" charset="0"/>
              </a:rPr>
              <a:t> a </a:t>
            </a:r>
            <a:r>
              <a:rPr lang="en-GB" sz="2800" dirty="0" err="1">
                <a:latin typeface="Times New Roman" panose="02020603050405020304" pitchFamily="18" charset="0"/>
                <a:cs typeface="Times New Roman" panose="02020603050405020304" pitchFamily="18" charset="0"/>
              </a:rPr>
              <a:t>umple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majoritatea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electronilor</a:t>
            </a:r>
            <a:r>
              <a:rPr lang="en-GB" sz="2800" dirty="0">
                <a:latin typeface="Times New Roman" panose="02020603050405020304" pitchFamily="18" charset="0"/>
                <a:cs typeface="Times New Roman" panose="02020603050405020304" pitchFamily="18" charset="0"/>
              </a:rPr>
              <a:t> din </a:t>
            </a:r>
            <a:r>
              <a:rPr lang="ro-RO" sz="2800" dirty="0" smtClean="0">
                <a:latin typeface="Times New Roman" panose="02020603050405020304" pitchFamily="18" charset="0"/>
                <a:cs typeface="Times New Roman" panose="02020603050405020304" pitchFamily="18" charset="0"/>
              </a:rPr>
              <a:t>groapa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potențial</a:t>
            </a:r>
            <a:r>
              <a:rPr lang="ro-RO" sz="2800" dirty="0" smtClean="0">
                <a:latin typeface="Times New Roman" panose="02020603050405020304" pitchFamily="18" charset="0"/>
                <a:cs typeface="Times New Roman" panose="02020603050405020304" pitchFamily="18" charset="0"/>
              </a:rPr>
              <a:t>ă</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și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apoi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închiderea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obturatorului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pentru</a:t>
            </a:r>
            <a:r>
              <a:rPr lang="en-GB" sz="2800" dirty="0">
                <a:latin typeface="Times New Roman" panose="02020603050405020304" pitchFamily="18" charset="0"/>
                <a:cs typeface="Times New Roman" panose="02020603050405020304" pitchFamily="18" charset="0"/>
              </a:rPr>
              <a:t> a se </a:t>
            </a:r>
            <a:r>
              <a:rPr lang="en-GB" sz="2800" dirty="0" err="1">
                <a:latin typeface="Times New Roman" panose="02020603050405020304" pitchFamily="18" charset="0"/>
                <a:cs typeface="Times New Roman" panose="02020603050405020304" pitchFamily="18" charset="0"/>
              </a:rPr>
              <a:t>asigura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că</a:t>
            </a:r>
            <a:r>
              <a:rPr lang="en-GB" sz="2800" dirty="0">
                <a:latin typeface="Times New Roman" panose="02020603050405020304" pitchFamily="18" charset="0"/>
                <a:cs typeface="Times New Roman" panose="02020603050405020304" pitchFamily="18" charset="0"/>
              </a:rPr>
              <a:t> nu se </a:t>
            </a:r>
            <a:r>
              <a:rPr lang="en-GB" sz="2800" dirty="0" err="1">
                <a:latin typeface="Times New Roman" panose="02020603050405020304" pitchFamily="18" charset="0"/>
                <a:cs typeface="Times New Roman" panose="02020603050405020304" pitchFamily="18" charset="0"/>
              </a:rPr>
              <a:t>depășește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capacitatea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totală</a:t>
            </a:r>
            <a:r>
              <a:rPr lang="en-GB" sz="2800" dirty="0">
                <a:latin typeface="Times New Roman" panose="02020603050405020304" pitchFamily="18" charset="0"/>
                <a:cs typeface="Times New Roman" panose="02020603050405020304" pitchFamily="18" charset="0"/>
              </a:rPr>
              <a:t> a </a:t>
            </a:r>
            <a:r>
              <a:rPr lang="en-GB" sz="2800" dirty="0" err="1">
                <a:latin typeface="Times New Roman" panose="02020603050405020304" pitchFamily="18" charset="0"/>
                <a:cs typeface="Times New Roman" panose="02020603050405020304" pitchFamily="18" charset="0"/>
              </a:rPr>
              <a:t>puțului</a:t>
            </a:r>
            <a:r>
              <a:rPr lang="en-GB"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0753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79" y="199749"/>
            <a:ext cx="5823825" cy="6440748"/>
          </a:xfrm>
        </p:spPr>
        <p:txBody>
          <a:bodyPr>
            <a:noAutofit/>
          </a:bodyPr>
          <a:lstStyle/>
          <a:p>
            <a:r>
              <a:rPr lang="en-GB" sz="2400" dirty="0">
                <a:latin typeface="Times New Roman" panose="02020603050405020304" pitchFamily="18" charset="0"/>
                <a:cs typeface="Times New Roman" panose="02020603050405020304" pitchFamily="18" charset="0"/>
              </a:rPr>
              <a:t>Un CCD real </a:t>
            </a:r>
            <a:r>
              <a:rPr lang="en-GB" sz="2400" dirty="0" err="1">
                <a:latin typeface="Times New Roman" panose="02020603050405020304" pitchFamily="18" charset="0"/>
                <a:cs typeface="Times New Roman" panose="02020603050405020304" pitchFamily="18" charset="0"/>
              </a:rPr>
              <a:t>va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consta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dintr</a:t>
            </a:r>
            <a:r>
              <a:rPr lang="en-GB" sz="2400" dirty="0">
                <a:latin typeface="Times New Roman" panose="02020603050405020304" pitchFamily="18" charset="0"/>
                <a:cs typeface="Times New Roman" panose="02020603050405020304" pitchFamily="18" charset="0"/>
              </a:rPr>
              <a:t>-un </a:t>
            </a:r>
            <a:r>
              <a:rPr lang="en-GB" sz="2400" dirty="0" err="1">
                <a:latin typeface="Times New Roman" panose="02020603050405020304" pitchFamily="18" charset="0"/>
                <a:cs typeface="Times New Roman" panose="02020603050405020304" pitchFamily="18" charset="0"/>
              </a:rPr>
              <a:t>număr</a:t>
            </a:r>
            <a:r>
              <a:rPr lang="en-GB" sz="2400" dirty="0">
                <a:latin typeface="Times New Roman" panose="02020603050405020304" pitchFamily="18" charset="0"/>
                <a:cs typeface="Times New Roman" panose="02020603050405020304" pitchFamily="18" charset="0"/>
              </a:rPr>
              <a:t> mare de </a:t>
            </a:r>
            <a:r>
              <a:rPr lang="en-GB" sz="2400" dirty="0" err="1">
                <a:latin typeface="Times New Roman" panose="02020603050405020304" pitchFamily="18" charset="0"/>
                <a:cs typeface="Times New Roman" panose="02020603050405020304" pitchFamily="18" charset="0"/>
              </a:rPr>
              <a:t>pixeli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adică</a:t>
            </a:r>
            <a:r>
              <a:rPr lang="en-GB" sz="2400" dirty="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gropi</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potențiale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aranjate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orizontal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rânduri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vertical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coloane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Numărul</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rânduri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coloane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definește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dimensiunea</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dimensiunile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tipice</a:t>
            </a:r>
            <a:r>
              <a:rPr lang="en-GB" sz="2400" dirty="0">
                <a:latin typeface="Times New Roman" panose="02020603050405020304" pitchFamily="18" charset="0"/>
                <a:cs typeface="Times New Roman" panose="02020603050405020304" pitchFamily="18" charset="0"/>
              </a:rPr>
              <a:t> au o </a:t>
            </a:r>
            <a:r>
              <a:rPr lang="en-GB" sz="2400" dirty="0" err="1">
                <a:latin typeface="Times New Roman" panose="02020603050405020304" pitchFamily="18" charset="0"/>
                <a:cs typeface="Times New Roman" panose="02020603050405020304" pitchFamily="18" charset="0"/>
              </a:rPr>
              <a:t>înălțime</a:t>
            </a:r>
            <a:r>
              <a:rPr lang="en-GB" sz="2400" dirty="0">
                <a:latin typeface="Times New Roman" panose="02020603050405020304" pitchFamily="18" charset="0"/>
                <a:cs typeface="Times New Roman" panose="02020603050405020304" pitchFamily="18" charset="0"/>
              </a:rPr>
              <a:t> de 1024 </a:t>
            </a:r>
            <a:r>
              <a:rPr lang="en-GB" sz="2400" dirty="0" err="1">
                <a:latin typeface="Times New Roman" panose="02020603050405020304" pitchFamily="18" charset="0"/>
                <a:cs typeface="Times New Roman" panose="02020603050405020304" pitchFamily="18" charset="0"/>
              </a:rPr>
              <a:t>pixeli</a:t>
            </a:r>
            <a:r>
              <a:rPr lang="en-GB" sz="2400" dirty="0">
                <a:latin typeface="Times New Roman" panose="02020603050405020304" pitchFamily="18" charset="0"/>
                <a:cs typeface="Times New Roman" panose="02020603050405020304" pitchFamily="18" charset="0"/>
              </a:rPr>
              <a:t> cu o </a:t>
            </a:r>
            <a:r>
              <a:rPr lang="en-GB" sz="2400" dirty="0" err="1">
                <a:latin typeface="Times New Roman" panose="02020603050405020304" pitchFamily="18" charset="0"/>
                <a:cs typeface="Times New Roman" panose="02020603050405020304" pitchFamily="18" charset="0"/>
              </a:rPr>
              <a:t>lățime</a:t>
            </a:r>
            <a:r>
              <a:rPr lang="en-GB" sz="2400" dirty="0">
                <a:latin typeface="Times New Roman" panose="02020603050405020304" pitchFamily="18" charset="0"/>
                <a:cs typeface="Times New Roman" panose="02020603050405020304" pitchFamily="18" charset="0"/>
              </a:rPr>
              <a:t> de 1024 </a:t>
            </a:r>
            <a:r>
              <a:rPr lang="en-GB" sz="2400" dirty="0" err="1">
                <a:latin typeface="Times New Roman" panose="02020603050405020304" pitchFamily="18" charset="0"/>
                <a:cs typeface="Times New Roman" panose="02020603050405020304" pitchFamily="18" charset="0"/>
              </a:rPr>
              <a:t>pixeli</a:t>
            </a:r>
            <a:r>
              <a:rPr lang="en-GB" sz="2400" dirty="0">
                <a:latin typeface="Times New Roman" panose="02020603050405020304" pitchFamily="18" charset="0"/>
                <a:cs typeface="Times New Roman" panose="02020603050405020304" pitchFamily="18" charset="0"/>
              </a:rPr>
              <a:t>. </a:t>
            </a:r>
            <a:endParaRPr lang="ro-RO" sz="2400" dirty="0" smtClean="0">
              <a:latin typeface="Times New Roman" panose="02020603050405020304" pitchFamily="18" charset="0"/>
              <a:cs typeface="Times New Roman" panose="02020603050405020304" pitchFamily="18" charset="0"/>
            </a:endParaRPr>
          </a:p>
          <a:p>
            <a:r>
              <a:rPr lang="en-GB" sz="2400" dirty="0" err="1" smtClean="0">
                <a:latin typeface="Times New Roman" panose="02020603050405020304" pitchFamily="18" charset="0"/>
                <a:cs typeface="Times New Roman" panose="02020603050405020304" pitchFamily="18" charset="0"/>
              </a:rPr>
              <a:t>Rezoluția</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CCD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definită</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dimensiunea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pixelilor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precum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separarea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acestora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pasul</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pixeli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majoritatea</a:t>
            </a:r>
            <a:r>
              <a:rPr lang="en-GB" sz="2400" dirty="0">
                <a:latin typeface="Times New Roman" panose="02020603050405020304" pitchFamily="18" charset="0"/>
                <a:cs typeface="Times New Roman" panose="02020603050405020304" pitchFamily="18" charset="0"/>
              </a:rPr>
              <a:t> CCD-</a:t>
            </a:r>
            <a:r>
              <a:rPr lang="en-GB" sz="2400" dirty="0" err="1">
                <a:latin typeface="Times New Roman" panose="02020603050405020304" pitchFamily="18" charset="0"/>
                <a:cs typeface="Times New Roman" panose="02020603050405020304" pitchFamily="18" charset="0"/>
              </a:rPr>
              <a:t>urilor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astronomice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pixelii</a:t>
            </a:r>
            <a:r>
              <a:rPr lang="en-GB" sz="2400" dirty="0">
                <a:latin typeface="Times New Roman" panose="02020603050405020304" pitchFamily="18" charset="0"/>
                <a:cs typeface="Times New Roman" panose="02020603050405020304" pitchFamily="18" charset="0"/>
              </a:rPr>
              <a:t> se </a:t>
            </a:r>
            <a:r>
              <a:rPr lang="en-GB" sz="2400" dirty="0" err="1">
                <a:latin typeface="Times New Roman" panose="02020603050405020304" pitchFamily="18" charset="0"/>
                <a:cs typeface="Times New Roman" panose="02020603050405020304" pitchFamily="18" charset="0"/>
              </a:rPr>
              <a:t>ating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între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deci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rezoluția</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va</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definită</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dimensiunea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pixelilor</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obicei</a:t>
            </a:r>
            <a:r>
              <a:rPr lang="en-GB" sz="2400" dirty="0">
                <a:latin typeface="Times New Roman" panose="02020603050405020304" pitchFamily="18" charset="0"/>
                <a:cs typeface="Times New Roman" panose="02020603050405020304" pitchFamily="18" charset="0"/>
              </a:rPr>
              <a:t> 10-20 pm. </a:t>
            </a:r>
            <a:r>
              <a:rPr lang="en-GB" sz="2400" dirty="0" err="1">
                <a:latin typeface="Times New Roman" panose="02020603050405020304" pitchFamily="18" charset="0"/>
                <a:cs typeface="Times New Roman" panose="02020603050405020304" pitchFamily="18" charset="0"/>
              </a:rPr>
              <a:t>Astfel</a:t>
            </a:r>
            <a:r>
              <a:rPr lang="en-GB" sz="2400" dirty="0">
                <a:latin typeface="Times New Roman" panose="02020603050405020304" pitchFamily="18" charset="0"/>
                <a:cs typeface="Times New Roman" panose="02020603050405020304" pitchFamily="18" charset="0"/>
              </a:rPr>
              <a:t>, un CCD de </a:t>
            </a:r>
            <a:r>
              <a:rPr lang="en-GB" sz="2400" dirty="0" err="1">
                <a:latin typeface="Times New Roman" panose="02020603050405020304" pitchFamily="18" charset="0"/>
                <a:cs typeface="Times New Roman" panose="02020603050405020304" pitchFamily="18" charset="0"/>
              </a:rPr>
              <a:t>dimensiuni</a:t>
            </a:r>
            <a:r>
              <a:rPr lang="en-GB" sz="2400" dirty="0">
                <a:latin typeface="Times New Roman" panose="02020603050405020304" pitchFamily="18" charset="0"/>
                <a:cs typeface="Times New Roman" panose="02020603050405020304" pitchFamily="18" charset="0"/>
              </a:rPr>
              <a:t> 1024x1024 </a:t>
            </a:r>
            <a:r>
              <a:rPr lang="en-GB" sz="2400" dirty="0" err="1">
                <a:latin typeface="Times New Roman" panose="02020603050405020304" pitchFamily="18" charset="0"/>
                <a:cs typeface="Times New Roman" panose="02020603050405020304" pitchFamily="18" charset="0"/>
              </a:rPr>
              <a:t>ar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avea</a:t>
            </a:r>
            <a:r>
              <a:rPr lang="en-GB" sz="2400" dirty="0">
                <a:latin typeface="Times New Roman" panose="02020603050405020304" pitchFamily="18" charset="0"/>
                <a:cs typeface="Times New Roman" panose="02020603050405020304" pitchFamily="18" charset="0"/>
              </a:rPr>
              <a:t> o </a:t>
            </a:r>
            <a:r>
              <a:rPr lang="en-GB" sz="2400" dirty="0" err="1">
                <a:latin typeface="Times New Roman" panose="02020603050405020304" pitchFamily="18" charset="0"/>
                <a:cs typeface="Times New Roman" panose="02020603050405020304" pitchFamily="18" charset="0"/>
              </a:rPr>
              <a:t>dimensiune</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imaginii</a:t>
            </a:r>
            <a:r>
              <a:rPr lang="en-GB" sz="2400" dirty="0">
                <a:latin typeface="Times New Roman" panose="02020603050405020304" pitchFamily="18" charset="0"/>
                <a:cs typeface="Times New Roman" panose="02020603050405020304" pitchFamily="18" charset="0"/>
              </a:rPr>
              <a:t> din zona </a:t>
            </a:r>
            <a:r>
              <a:rPr lang="en-GB" sz="2400" dirty="0" err="1">
                <a:latin typeface="Times New Roman" panose="02020603050405020304" pitchFamily="18" charset="0"/>
                <a:cs typeface="Times New Roman" panose="02020603050405020304" pitchFamily="18" charset="0"/>
              </a:rPr>
              <a:t>fizică</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aproximativ</a:t>
            </a:r>
            <a:r>
              <a:rPr lang="en-GB" sz="2400" dirty="0">
                <a:latin typeface="Times New Roman" panose="02020603050405020304" pitchFamily="18" charset="0"/>
                <a:cs typeface="Times New Roman" panose="02020603050405020304" pitchFamily="18" charset="0"/>
              </a:rPr>
              <a:t> 10mm x 10mm.</a:t>
            </a:r>
          </a:p>
        </p:txBody>
      </p:sp>
      <p:pic>
        <p:nvPicPr>
          <p:cNvPr id="4" name="Picture 3"/>
          <p:cNvPicPr>
            <a:picLocks noChangeAspect="1"/>
          </p:cNvPicPr>
          <p:nvPr/>
        </p:nvPicPr>
        <p:blipFill>
          <a:blip r:embed="rId2"/>
          <a:stretch>
            <a:fillRect/>
          </a:stretch>
        </p:blipFill>
        <p:spPr>
          <a:xfrm>
            <a:off x="7133300" y="1218321"/>
            <a:ext cx="4743450" cy="4314825"/>
          </a:xfrm>
          <a:prstGeom prst="rect">
            <a:avLst/>
          </a:prstGeom>
        </p:spPr>
      </p:pic>
    </p:spTree>
    <p:extLst>
      <p:ext uri="{BB962C8B-B14F-4D97-AF65-F5344CB8AC3E}">
        <p14:creationId xmlns:p14="http://schemas.microsoft.com/office/powerpoint/2010/main" val="804153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78" y="321425"/>
            <a:ext cx="6795042" cy="796175"/>
          </a:xfrm>
        </p:spPr>
        <p:txBody>
          <a:bodyPr>
            <a:normAutofit fontScale="90000"/>
          </a:bodyPr>
          <a:lstStyle/>
          <a:p>
            <a:pPr algn="ctr"/>
            <a:r>
              <a:rPr lang="ro-RO" dirty="0" smtClean="0"/>
              <a:t>Dimensiuni  standard</a:t>
            </a:r>
            <a:endParaRPr lang="en-GB" dirty="0"/>
          </a:p>
        </p:txBody>
      </p:sp>
      <p:pic>
        <p:nvPicPr>
          <p:cNvPr id="4" name="Content Placeholder 3"/>
          <p:cNvPicPr>
            <a:picLocks noGrp="1" noChangeAspect="1"/>
          </p:cNvPicPr>
          <p:nvPr>
            <p:ph idx="1"/>
          </p:nvPr>
        </p:nvPicPr>
        <p:blipFill>
          <a:blip r:embed="rId2"/>
          <a:stretch>
            <a:fillRect/>
          </a:stretch>
        </p:blipFill>
        <p:spPr>
          <a:xfrm>
            <a:off x="1048478" y="1874517"/>
            <a:ext cx="10942320" cy="3901440"/>
          </a:xfrm>
          <a:prstGeom prst="rect">
            <a:avLst/>
          </a:prstGeom>
        </p:spPr>
      </p:pic>
    </p:spTree>
    <p:extLst>
      <p:ext uri="{BB962C8B-B14F-4D97-AF65-F5344CB8AC3E}">
        <p14:creationId xmlns:p14="http://schemas.microsoft.com/office/powerpoint/2010/main" val="1765825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0" y="382385"/>
            <a:ext cx="10336290" cy="816495"/>
          </a:xfrm>
        </p:spPr>
        <p:txBody>
          <a:bodyPr>
            <a:normAutofit fontScale="90000"/>
          </a:bodyPr>
          <a:lstStyle/>
          <a:p>
            <a:r>
              <a:rPr lang="ro-RO" dirty="0" smtClean="0"/>
              <a:t>Cum este decretat / lucrează un CCD</a:t>
            </a:r>
            <a:endParaRPr lang="en-GB" dirty="0"/>
          </a:p>
        </p:txBody>
      </p:sp>
      <p:pic>
        <p:nvPicPr>
          <p:cNvPr id="4" name="Content Placeholder 3"/>
          <p:cNvPicPr>
            <a:picLocks noGrp="1" noChangeAspect="1"/>
          </p:cNvPicPr>
          <p:nvPr>
            <p:ph idx="1"/>
          </p:nvPr>
        </p:nvPicPr>
        <p:blipFill>
          <a:blip r:embed="rId2"/>
          <a:stretch>
            <a:fillRect/>
          </a:stretch>
        </p:blipFill>
        <p:spPr>
          <a:xfrm>
            <a:off x="0" y="995680"/>
            <a:ext cx="7638226" cy="4531359"/>
          </a:xfrm>
          <a:prstGeom prst="rect">
            <a:avLst/>
          </a:prstGeom>
        </p:spPr>
      </p:pic>
      <p:pic>
        <p:nvPicPr>
          <p:cNvPr id="3" name="Picture 2"/>
          <p:cNvPicPr>
            <a:picLocks noChangeAspect="1"/>
          </p:cNvPicPr>
          <p:nvPr/>
        </p:nvPicPr>
        <p:blipFill>
          <a:blip r:embed="rId3"/>
          <a:stretch>
            <a:fillRect/>
          </a:stretch>
        </p:blipFill>
        <p:spPr>
          <a:xfrm>
            <a:off x="7343775" y="3829050"/>
            <a:ext cx="4848225" cy="3028950"/>
          </a:xfrm>
          <a:prstGeom prst="rect">
            <a:avLst/>
          </a:prstGeom>
        </p:spPr>
      </p:pic>
    </p:spTree>
    <p:extLst>
      <p:ext uri="{BB962C8B-B14F-4D97-AF65-F5344CB8AC3E}">
        <p14:creationId xmlns:p14="http://schemas.microsoft.com/office/powerpoint/2010/main" val="1581922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38" y="179185"/>
            <a:ext cx="8522242" cy="918095"/>
          </a:xfrm>
        </p:spPr>
        <p:txBody>
          <a:bodyPr>
            <a:normAutofit/>
          </a:bodyPr>
          <a:lstStyle/>
          <a:p>
            <a:r>
              <a:rPr lang="ro-RO" dirty="0" smtClean="0"/>
              <a:t>Două…x.. capacități adiacente</a:t>
            </a:r>
            <a:endParaRPr lang="en-GB" dirty="0"/>
          </a:p>
        </p:txBody>
      </p:sp>
      <p:pic>
        <p:nvPicPr>
          <p:cNvPr id="4" name="Content Placeholder 3"/>
          <p:cNvPicPr>
            <a:picLocks noGrp="1" noChangeAspect="1"/>
          </p:cNvPicPr>
          <p:nvPr>
            <p:ph idx="1"/>
          </p:nvPr>
        </p:nvPicPr>
        <p:blipFill>
          <a:blip r:embed="rId2"/>
          <a:stretch>
            <a:fillRect/>
          </a:stretch>
        </p:blipFill>
        <p:spPr>
          <a:xfrm>
            <a:off x="0" y="814705"/>
            <a:ext cx="5695662" cy="3594100"/>
          </a:xfrm>
          <a:prstGeom prst="rect">
            <a:avLst/>
          </a:prstGeom>
        </p:spPr>
      </p:pic>
      <p:pic>
        <p:nvPicPr>
          <p:cNvPr id="5" name="Picture 4"/>
          <p:cNvPicPr>
            <a:picLocks noChangeAspect="1"/>
          </p:cNvPicPr>
          <p:nvPr/>
        </p:nvPicPr>
        <p:blipFill>
          <a:blip r:embed="rId3"/>
          <a:stretch>
            <a:fillRect/>
          </a:stretch>
        </p:blipFill>
        <p:spPr>
          <a:xfrm>
            <a:off x="4962525" y="4057650"/>
            <a:ext cx="7229475" cy="2800350"/>
          </a:xfrm>
          <a:prstGeom prst="rect">
            <a:avLst/>
          </a:prstGeom>
        </p:spPr>
      </p:pic>
    </p:spTree>
    <p:extLst>
      <p:ext uri="{BB962C8B-B14F-4D97-AF65-F5344CB8AC3E}">
        <p14:creationId xmlns:p14="http://schemas.microsoft.com/office/powerpoint/2010/main" val="4051280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205" y="194220"/>
            <a:ext cx="10178322" cy="6569476"/>
          </a:xfrm>
        </p:spPr>
        <p:txBody>
          <a:bodyPr>
            <a:normAutofit lnSpcReduction="10000"/>
          </a:bodyPr>
          <a:lstStyle/>
          <a:p>
            <a:pPr marL="0" indent="0">
              <a:buNone/>
            </a:pPr>
            <a:r>
              <a:rPr lang="en-GB" dirty="0" err="1" smtClean="0"/>
              <a:t>Secțiunea</a:t>
            </a:r>
            <a:r>
              <a:rPr lang="en-GB" dirty="0" smtClean="0"/>
              <a:t> </a:t>
            </a:r>
            <a:r>
              <a:rPr lang="en-GB" dirty="0" err="1"/>
              <a:t>superioară</a:t>
            </a:r>
            <a:r>
              <a:rPr lang="en-GB" dirty="0"/>
              <a:t> </a:t>
            </a:r>
            <a:r>
              <a:rPr lang="en-GB" dirty="0" err="1"/>
              <a:t>arată</a:t>
            </a:r>
            <a:r>
              <a:rPr lang="en-GB" dirty="0"/>
              <a:t> </a:t>
            </a:r>
            <a:r>
              <a:rPr lang="ro-RO" dirty="0" smtClean="0"/>
              <a:t>sarcinile </a:t>
            </a:r>
            <a:r>
              <a:rPr lang="en-GB" dirty="0" err="1" smtClean="0"/>
              <a:t>colectat</a:t>
            </a:r>
            <a:r>
              <a:rPr lang="ro-RO" dirty="0" smtClean="0"/>
              <a:t>e</a:t>
            </a:r>
            <a:r>
              <a:rPr lang="en-GB" dirty="0" smtClean="0"/>
              <a:t> </a:t>
            </a:r>
            <a:r>
              <a:rPr lang="en-GB" dirty="0"/>
              <a:t>sub </a:t>
            </a:r>
            <a:r>
              <a:rPr lang="en-GB" dirty="0" err="1"/>
              <a:t>unul</a:t>
            </a:r>
            <a:r>
              <a:rPr lang="en-GB" dirty="0"/>
              <a:t> </a:t>
            </a:r>
            <a:r>
              <a:rPr lang="en-GB" dirty="0" err="1"/>
              <a:t>dintre</a:t>
            </a:r>
            <a:r>
              <a:rPr lang="en-GB" dirty="0"/>
              <a:t> </a:t>
            </a:r>
            <a:r>
              <a:rPr lang="en-GB" dirty="0" err="1"/>
              <a:t>electrozi</a:t>
            </a:r>
            <a:r>
              <a:rPr lang="en-GB" dirty="0"/>
              <a:t>. </a:t>
            </a:r>
            <a:endParaRPr lang="ro-RO" dirty="0" smtClean="0"/>
          </a:p>
          <a:p>
            <a:pPr marL="0" indent="0">
              <a:buNone/>
            </a:pPr>
            <a:endParaRPr lang="ro-RO" dirty="0"/>
          </a:p>
          <a:p>
            <a:pPr marL="0" indent="0">
              <a:buNone/>
            </a:pPr>
            <a:endParaRPr lang="ro-RO" dirty="0" smtClean="0"/>
          </a:p>
          <a:p>
            <a:pPr marL="0" indent="0">
              <a:buNone/>
            </a:pPr>
            <a:endParaRPr lang="ro-RO" dirty="0" smtClean="0"/>
          </a:p>
          <a:p>
            <a:pPr marL="0" indent="0">
              <a:buNone/>
            </a:pPr>
            <a:r>
              <a:rPr lang="en-GB" dirty="0" err="1" smtClean="0"/>
              <a:t>Pentru</a:t>
            </a:r>
            <a:r>
              <a:rPr lang="en-GB" dirty="0" smtClean="0"/>
              <a:t> </a:t>
            </a:r>
            <a:r>
              <a:rPr lang="en-GB" dirty="0"/>
              <a:t>a </a:t>
            </a:r>
            <a:r>
              <a:rPr lang="en-GB" dirty="0" err="1"/>
              <a:t>transfera</a:t>
            </a:r>
            <a:r>
              <a:rPr lang="en-GB" dirty="0"/>
              <a:t> </a:t>
            </a:r>
            <a:r>
              <a:rPr lang="ro-RO" dirty="0" smtClean="0"/>
              <a:t>sarcina</a:t>
            </a:r>
            <a:r>
              <a:rPr lang="en-GB" dirty="0" smtClean="0"/>
              <a:t> </a:t>
            </a:r>
            <a:r>
              <a:rPr lang="en-GB" dirty="0"/>
              <a:t>din CCD, se </a:t>
            </a:r>
            <a:r>
              <a:rPr lang="en-GB" dirty="0" err="1"/>
              <a:t>poate</a:t>
            </a:r>
            <a:r>
              <a:rPr lang="en-GB" dirty="0"/>
              <a:t> </a:t>
            </a:r>
            <a:r>
              <a:rPr lang="en-GB" dirty="0" err="1"/>
              <a:t>crea</a:t>
            </a:r>
            <a:r>
              <a:rPr lang="en-GB" dirty="0"/>
              <a:t> un </a:t>
            </a:r>
            <a:r>
              <a:rPr lang="en-GB" dirty="0" err="1" smtClean="0"/>
              <a:t>nou</a:t>
            </a:r>
            <a:r>
              <a:rPr lang="ro-RO" dirty="0" smtClean="0"/>
              <a:t>ă</a:t>
            </a:r>
            <a:r>
              <a:rPr lang="en-GB" dirty="0" smtClean="0"/>
              <a:t> </a:t>
            </a:r>
            <a:r>
              <a:rPr lang="ro-RO" dirty="0" smtClean="0"/>
              <a:t>groapă de</a:t>
            </a:r>
            <a:r>
              <a:rPr lang="en-GB" dirty="0" smtClean="0"/>
              <a:t> </a:t>
            </a:r>
            <a:r>
              <a:rPr lang="ro-RO" dirty="0" smtClean="0"/>
              <a:t>potențial                              </a:t>
            </a:r>
            <a:r>
              <a:rPr lang="en-GB" dirty="0" err="1" smtClean="0"/>
              <a:t>ținând</a:t>
            </a:r>
            <a:r>
              <a:rPr lang="en-GB" dirty="0" smtClean="0"/>
              <a:t> </a:t>
            </a:r>
            <a:r>
              <a:rPr lang="en-GB" dirty="0"/>
              <a:t>IØ3 </a:t>
            </a:r>
            <a:r>
              <a:rPr lang="en-GB" dirty="0" err="1"/>
              <a:t>ridicat</a:t>
            </a:r>
            <a:r>
              <a:rPr lang="en-GB" dirty="0"/>
              <a:t>, </a:t>
            </a:r>
            <a:r>
              <a:rPr lang="ro-RO" dirty="0" smtClean="0"/>
              <a:t>sarcina</a:t>
            </a:r>
            <a:r>
              <a:rPr lang="en-GB" dirty="0" smtClean="0"/>
              <a:t> </a:t>
            </a:r>
            <a:r>
              <a:rPr lang="en-GB" dirty="0" err="1"/>
              <a:t>este</a:t>
            </a:r>
            <a:r>
              <a:rPr lang="en-GB" dirty="0"/>
              <a:t> </a:t>
            </a:r>
            <a:r>
              <a:rPr lang="en-GB" dirty="0" err="1"/>
              <a:t>împărțită</a:t>
            </a:r>
            <a:r>
              <a:rPr lang="en-GB" dirty="0"/>
              <a:t> </a:t>
            </a:r>
            <a:r>
              <a:rPr lang="en-GB" dirty="0" err="1"/>
              <a:t>acum</a:t>
            </a:r>
            <a:r>
              <a:rPr lang="en-GB" dirty="0"/>
              <a:t> </a:t>
            </a:r>
            <a:r>
              <a:rPr lang="en-GB" dirty="0" err="1"/>
              <a:t>între</a:t>
            </a:r>
            <a:r>
              <a:rPr lang="en-GB" dirty="0"/>
              <a:t> IØ2 </a:t>
            </a:r>
            <a:r>
              <a:rPr lang="en-GB" dirty="0" err="1"/>
              <a:t>și</a:t>
            </a:r>
            <a:r>
              <a:rPr lang="en-GB" dirty="0"/>
              <a:t> IØ3 (</a:t>
            </a:r>
            <a:r>
              <a:rPr lang="en-GB" dirty="0" err="1" smtClean="0"/>
              <a:t>secțiunea</a:t>
            </a:r>
            <a:r>
              <a:rPr lang="en-GB" dirty="0" smtClean="0"/>
              <a:t> </a:t>
            </a:r>
            <a:r>
              <a:rPr lang="en-GB" dirty="0"/>
              <a:t>2). • </a:t>
            </a:r>
            <a:endParaRPr lang="ro-RO" dirty="0" smtClean="0"/>
          </a:p>
          <a:p>
            <a:pPr marL="0" indent="0">
              <a:buNone/>
            </a:pPr>
            <a:endParaRPr lang="ro-RO" dirty="0"/>
          </a:p>
          <a:p>
            <a:pPr marL="0" indent="0">
              <a:buNone/>
            </a:pPr>
            <a:endParaRPr lang="ro-RO" dirty="0" smtClean="0"/>
          </a:p>
          <a:p>
            <a:pPr marL="0" indent="0">
              <a:buNone/>
            </a:pPr>
            <a:endParaRPr lang="ro-RO" dirty="0"/>
          </a:p>
          <a:p>
            <a:pPr marL="0" indent="0">
              <a:buNone/>
            </a:pPr>
            <a:r>
              <a:rPr lang="en-GB" dirty="0" err="1" smtClean="0"/>
              <a:t>Dacă</a:t>
            </a:r>
            <a:r>
              <a:rPr lang="en-GB" dirty="0" smtClean="0"/>
              <a:t> </a:t>
            </a:r>
            <a:r>
              <a:rPr lang="en-GB" dirty="0"/>
              <a:t>IØ2 </a:t>
            </a:r>
            <a:r>
              <a:rPr lang="en-GB" dirty="0" err="1"/>
              <a:t>este</a:t>
            </a:r>
            <a:r>
              <a:rPr lang="en-GB" dirty="0"/>
              <a:t> </a:t>
            </a:r>
            <a:r>
              <a:rPr lang="en-GB" dirty="0" err="1"/>
              <a:t>acum</a:t>
            </a:r>
            <a:r>
              <a:rPr lang="en-GB" dirty="0"/>
              <a:t> </a:t>
            </a:r>
            <a:r>
              <a:rPr lang="en-GB" dirty="0" err="1"/>
              <a:t>redus</a:t>
            </a:r>
            <a:r>
              <a:rPr lang="en-GB" dirty="0"/>
              <a:t>, </a:t>
            </a:r>
            <a:r>
              <a:rPr lang="ro-RO" dirty="0" smtClean="0"/>
              <a:t>sarcina</a:t>
            </a:r>
            <a:r>
              <a:rPr lang="en-GB" dirty="0" smtClean="0"/>
              <a:t> </a:t>
            </a:r>
            <a:r>
              <a:rPr lang="en-GB" dirty="0" err="1"/>
              <a:t>va</a:t>
            </a:r>
            <a:r>
              <a:rPr lang="en-GB" dirty="0"/>
              <a:t> fi </a:t>
            </a:r>
            <a:r>
              <a:rPr lang="en-GB" dirty="0" err="1"/>
              <a:t>complet</a:t>
            </a:r>
            <a:r>
              <a:rPr lang="en-GB" dirty="0"/>
              <a:t> </a:t>
            </a:r>
            <a:r>
              <a:rPr lang="en-GB" dirty="0" err="1"/>
              <a:t>transferată</a:t>
            </a:r>
            <a:r>
              <a:rPr lang="en-GB" dirty="0"/>
              <a:t> sub </a:t>
            </a:r>
            <a:r>
              <a:rPr lang="en-GB" dirty="0" err="1"/>
              <a:t>electrodul</a:t>
            </a:r>
            <a:r>
              <a:rPr lang="en-GB" dirty="0"/>
              <a:t> IØ3 (</a:t>
            </a:r>
            <a:r>
              <a:rPr lang="en-GB" dirty="0" err="1"/>
              <a:t>secțiunea</a:t>
            </a:r>
            <a:r>
              <a:rPr lang="en-GB" dirty="0"/>
              <a:t> 3). </a:t>
            </a:r>
            <a:endParaRPr lang="ro-RO" dirty="0" smtClean="0"/>
          </a:p>
          <a:p>
            <a:pPr marL="0" indent="0">
              <a:buNone/>
            </a:pPr>
            <a:endParaRPr lang="ro-RO" dirty="0"/>
          </a:p>
          <a:p>
            <a:pPr marL="0" indent="0">
              <a:buNone/>
            </a:pPr>
            <a:endParaRPr lang="ro-RO" dirty="0"/>
          </a:p>
          <a:p>
            <a:pPr marL="0" indent="0">
              <a:buNone/>
            </a:pPr>
            <a:endParaRPr lang="ro-RO" dirty="0" smtClean="0"/>
          </a:p>
          <a:p>
            <a:pPr marL="0" indent="0">
              <a:buNone/>
            </a:pPr>
            <a:r>
              <a:rPr lang="en-GB" dirty="0" err="1" smtClean="0"/>
              <a:t>Pentru</a:t>
            </a:r>
            <a:r>
              <a:rPr lang="en-GB" dirty="0" smtClean="0"/>
              <a:t> </a:t>
            </a:r>
            <a:r>
              <a:rPr lang="en-GB" dirty="0"/>
              <a:t>a continua </a:t>
            </a:r>
            <a:r>
              <a:rPr lang="en-GB" dirty="0" err="1"/>
              <a:t>descărcarea</a:t>
            </a:r>
            <a:r>
              <a:rPr lang="en-GB" dirty="0"/>
              <a:t> CCD, </a:t>
            </a:r>
            <a:r>
              <a:rPr lang="en-GB" dirty="0" err="1"/>
              <a:t>luând</a:t>
            </a:r>
            <a:r>
              <a:rPr lang="en-GB" dirty="0"/>
              <a:t> IØ1 </a:t>
            </a:r>
            <a:r>
              <a:rPr lang="ro-RO" dirty="0" smtClean="0"/>
              <a:t>mare</a:t>
            </a:r>
            <a:r>
              <a:rPr lang="en-GB" dirty="0" smtClean="0"/>
              <a:t> </a:t>
            </a:r>
            <a:r>
              <a:rPr lang="en-GB" dirty="0" err="1"/>
              <a:t>și</a:t>
            </a:r>
            <a:r>
              <a:rPr lang="en-GB" dirty="0"/>
              <a:t> </a:t>
            </a:r>
            <a:r>
              <a:rPr lang="en-GB" dirty="0" err="1"/>
              <a:t>apoi</a:t>
            </a:r>
            <a:r>
              <a:rPr lang="en-GB" dirty="0"/>
              <a:t> </a:t>
            </a:r>
            <a:r>
              <a:rPr lang="en-GB" dirty="0" err="1"/>
              <a:t>luând</a:t>
            </a:r>
            <a:r>
              <a:rPr lang="en-GB" dirty="0"/>
              <a:t> IØ3 </a:t>
            </a:r>
            <a:r>
              <a:rPr lang="en-GB" dirty="0" err="1"/>
              <a:t>scăzut</a:t>
            </a:r>
            <a:r>
              <a:rPr lang="en-GB" dirty="0"/>
              <a:t>, se </a:t>
            </a:r>
            <a:r>
              <a:rPr lang="en-GB" dirty="0" err="1"/>
              <a:t>va</a:t>
            </a:r>
            <a:r>
              <a:rPr lang="en-GB" dirty="0"/>
              <a:t> </a:t>
            </a:r>
            <a:r>
              <a:rPr lang="en-GB" dirty="0" err="1"/>
              <a:t>asigura</a:t>
            </a:r>
            <a:r>
              <a:rPr lang="en-GB" dirty="0"/>
              <a:t> </a:t>
            </a:r>
            <a:r>
              <a:rPr lang="en-GB" dirty="0" err="1"/>
              <a:t>că</a:t>
            </a:r>
            <a:r>
              <a:rPr lang="en-GB" dirty="0"/>
              <a:t> </a:t>
            </a:r>
            <a:r>
              <a:rPr lang="en-GB" dirty="0" err="1"/>
              <a:t>norul</a:t>
            </a:r>
            <a:r>
              <a:rPr lang="en-GB" dirty="0"/>
              <a:t> de </a:t>
            </a:r>
            <a:r>
              <a:rPr lang="ro-RO" dirty="0" smtClean="0"/>
              <a:t>sarcini</a:t>
            </a:r>
            <a:r>
              <a:rPr lang="en-GB" dirty="0" smtClean="0"/>
              <a:t> </a:t>
            </a:r>
            <a:r>
              <a:rPr lang="en-GB" dirty="0" err="1"/>
              <a:t>acum</a:t>
            </a:r>
            <a:r>
              <a:rPr lang="en-GB" dirty="0"/>
              <a:t> </a:t>
            </a:r>
            <a:r>
              <a:rPr lang="en-GB" dirty="0" err="1"/>
              <a:t>va</a:t>
            </a:r>
            <a:r>
              <a:rPr lang="en-GB" dirty="0"/>
              <a:t> </a:t>
            </a:r>
            <a:r>
              <a:rPr lang="en-GB" dirty="0" err="1"/>
              <a:t>trece</a:t>
            </a:r>
            <a:r>
              <a:rPr lang="en-GB" dirty="0"/>
              <a:t> </a:t>
            </a:r>
            <a:r>
              <a:rPr lang="ro-RO" dirty="0" smtClean="0"/>
              <a:t>pe</a:t>
            </a:r>
            <a:r>
              <a:rPr lang="en-GB" dirty="0" smtClean="0"/>
              <a:t> </a:t>
            </a:r>
            <a:r>
              <a:rPr lang="en-GB" dirty="0"/>
              <a:t>sub </a:t>
            </a:r>
            <a:r>
              <a:rPr lang="en-GB" dirty="0" err="1"/>
              <a:t>electrozii</a:t>
            </a:r>
            <a:r>
              <a:rPr lang="en-GB" dirty="0"/>
              <a:t> IØ1. </a:t>
            </a:r>
            <a:endParaRPr lang="ro-RO" dirty="0" smtClean="0"/>
          </a:p>
          <a:p>
            <a:pPr marL="0" indent="0">
              <a:buNone/>
            </a:pPr>
            <a:r>
              <a:rPr lang="en-GB" dirty="0" err="1" smtClean="0"/>
              <a:t>Pe</a:t>
            </a:r>
            <a:r>
              <a:rPr lang="en-GB" dirty="0" smtClean="0"/>
              <a:t> </a:t>
            </a:r>
            <a:r>
              <a:rPr lang="en-GB" dirty="0" err="1"/>
              <a:t>măsură</a:t>
            </a:r>
            <a:r>
              <a:rPr lang="en-GB" dirty="0"/>
              <a:t> </a:t>
            </a:r>
            <a:r>
              <a:rPr lang="en-GB" dirty="0" err="1"/>
              <a:t>ce</a:t>
            </a:r>
            <a:r>
              <a:rPr lang="en-GB" dirty="0"/>
              <a:t> </a:t>
            </a:r>
            <a:r>
              <a:rPr lang="en-GB" dirty="0" err="1"/>
              <a:t>acest</a:t>
            </a:r>
            <a:r>
              <a:rPr lang="en-GB" dirty="0"/>
              <a:t> </a:t>
            </a:r>
            <a:r>
              <a:rPr lang="en-GB" dirty="0" err="1"/>
              <a:t>proces</a:t>
            </a:r>
            <a:r>
              <a:rPr lang="en-GB" dirty="0"/>
              <a:t> </a:t>
            </a:r>
            <a:r>
              <a:rPr lang="en-GB" dirty="0" err="1"/>
              <a:t>este</a:t>
            </a:r>
            <a:r>
              <a:rPr lang="en-GB" dirty="0"/>
              <a:t> </a:t>
            </a:r>
            <a:r>
              <a:rPr lang="en-GB" dirty="0" err="1"/>
              <a:t>continuat</a:t>
            </a:r>
            <a:r>
              <a:rPr lang="en-GB" dirty="0"/>
              <a:t>, </a:t>
            </a:r>
            <a:r>
              <a:rPr lang="en-GB" dirty="0" err="1"/>
              <a:t>norul</a:t>
            </a:r>
            <a:r>
              <a:rPr lang="en-GB" dirty="0"/>
              <a:t> de </a:t>
            </a:r>
            <a:r>
              <a:rPr lang="ro-RO" dirty="0" smtClean="0"/>
              <a:t>sarcini </a:t>
            </a:r>
            <a:r>
              <a:rPr lang="en-GB" dirty="0" err="1" smtClean="0"/>
              <a:t>va</a:t>
            </a:r>
            <a:r>
              <a:rPr lang="en-GB" dirty="0" smtClean="0"/>
              <a:t> </a:t>
            </a:r>
            <a:r>
              <a:rPr lang="en-GB" dirty="0" err="1"/>
              <a:t>progresa</a:t>
            </a:r>
            <a:r>
              <a:rPr lang="en-GB" dirty="0"/>
              <a:t> fie </a:t>
            </a:r>
            <a:r>
              <a:rPr lang="en-GB" dirty="0" err="1"/>
              <a:t>în</a:t>
            </a:r>
            <a:r>
              <a:rPr lang="en-GB" dirty="0"/>
              <a:t> </a:t>
            </a:r>
            <a:r>
              <a:rPr lang="en-GB" dirty="0" err="1"/>
              <a:t>jos</a:t>
            </a:r>
            <a:r>
              <a:rPr lang="en-GB" dirty="0"/>
              <a:t> </a:t>
            </a:r>
            <a:r>
              <a:rPr lang="en-GB" dirty="0" err="1"/>
              <a:t>pe</a:t>
            </a:r>
            <a:r>
              <a:rPr lang="en-GB" dirty="0"/>
              <a:t> </a:t>
            </a:r>
            <a:r>
              <a:rPr lang="en-GB" dirty="0" err="1"/>
              <a:t>coloană</a:t>
            </a:r>
            <a:r>
              <a:rPr lang="en-GB" dirty="0"/>
              <a:t>, fie </a:t>
            </a:r>
            <a:r>
              <a:rPr lang="en-GB" dirty="0" err="1"/>
              <a:t>în</a:t>
            </a:r>
            <a:r>
              <a:rPr lang="en-GB" dirty="0"/>
              <a:t> </a:t>
            </a:r>
            <a:r>
              <a:rPr lang="en-GB" dirty="0" err="1"/>
              <a:t>lungul</a:t>
            </a:r>
            <a:r>
              <a:rPr lang="en-GB" dirty="0"/>
              <a:t> </a:t>
            </a:r>
            <a:r>
              <a:rPr lang="en-GB" dirty="0" err="1"/>
              <a:t>rândului</a:t>
            </a:r>
            <a:r>
              <a:rPr lang="en-GB" dirty="0"/>
              <a:t>, </a:t>
            </a:r>
            <a:r>
              <a:rPr lang="en-GB" dirty="0" err="1"/>
              <a:t>în</a:t>
            </a:r>
            <a:r>
              <a:rPr lang="en-GB" dirty="0"/>
              <a:t> </a:t>
            </a:r>
            <a:r>
              <a:rPr lang="en-GB" dirty="0" err="1"/>
              <a:t>funcție</a:t>
            </a:r>
            <a:r>
              <a:rPr lang="en-GB" dirty="0"/>
              <a:t> de </a:t>
            </a:r>
            <a:r>
              <a:rPr lang="en-GB" dirty="0" err="1"/>
              <a:t>orientarea</a:t>
            </a:r>
            <a:r>
              <a:rPr lang="en-GB" dirty="0"/>
              <a:t> </a:t>
            </a:r>
            <a:r>
              <a:rPr lang="en-GB" dirty="0" err="1"/>
              <a:t>electrozilor</a:t>
            </a:r>
            <a:r>
              <a:rPr lang="en-GB" dirty="0"/>
              <a:t>.</a:t>
            </a:r>
          </a:p>
        </p:txBody>
      </p:sp>
      <p:pic>
        <p:nvPicPr>
          <p:cNvPr id="4" name="Picture 3"/>
          <p:cNvPicPr>
            <a:picLocks noChangeAspect="1"/>
          </p:cNvPicPr>
          <p:nvPr/>
        </p:nvPicPr>
        <p:blipFill>
          <a:blip r:embed="rId2"/>
          <a:stretch>
            <a:fillRect/>
          </a:stretch>
        </p:blipFill>
        <p:spPr>
          <a:xfrm>
            <a:off x="1133976" y="595224"/>
            <a:ext cx="6773662" cy="1202596"/>
          </a:xfrm>
          <a:prstGeom prst="rect">
            <a:avLst/>
          </a:prstGeom>
        </p:spPr>
      </p:pic>
      <p:pic>
        <p:nvPicPr>
          <p:cNvPr id="5" name="Picture 4"/>
          <p:cNvPicPr>
            <a:picLocks noChangeAspect="1"/>
          </p:cNvPicPr>
          <p:nvPr/>
        </p:nvPicPr>
        <p:blipFill>
          <a:blip r:embed="rId3"/>
          <a:stretch>
            <a:fillRect/>
          </a:stretch>
        </p:blipFill>
        <p:spPr>
          <a:xfrm>
            <a:off x="1035413" y="2420120"/>
            <a:ext cx="6773662" cy="1058838"/>
          </a:xfrm>
          <a:prstGeom prst="rect">
            <a:avLst/>
          </a:prstGeom>
        </p:spPr>
      </p:pic>
      <p:pic>
        <p:nvPicPr>
          <p:cNvPr id="6" name="Picture 5"/>
          <p:cNvPicPr>
            <a:picLocks noChangeAspect="1"/>
          </p:cNvPicPr>
          <p:nvPr/>
        </p:nvPicPr>
        <p:blipFill>
          <a:blip r:embed="rId4"/>
          <a:stretch>
            <a:fillRect/>
          </a:stretch>
        </p:blipFill>
        <p:spPr>
          <a:xfrm>
            <a:off x="1035413" y="4114635"/>
            <a:ext cx="6690850" cy="1157612"/>
          </a:xfrm>
          <a:prstGeom prst="rect">
            <a:avLst/>
          </a:prstGeom>
        </p:spPr>
      </p:pic>
      <p:pic>
        <p:nvPicPr>
          <p:cNvPr id="7" name="Picture 6"/>
          <p:cNvPicPr>
            <a:picLocks noChangeAspect="1"/>
          </p:cNvPicPr>
          <p:nvPr/>
        </p:nvPicPr>
        <p:blipFill>
          <a:blip r:embed="rId5"/>
          <a:stretch>
            <a:fillRect/>
          </a:stretch>
        </p:blipFill>
        <p:spPr>
          <a:xfrm>
            <a:off x="9424132" y="0"/>
            <a:ext cx="2767868" cy="3595641"/>
          </a:xfrm>
          <a:prstGeom prst="rect">
            <a:avLst/>
          </a:prstGeom>
        </p:spPr>
      </p:pic>
    </p:spTree>
    <p:extLst>
      <p:ext uri="{BB962C8B-B14F-4D97-AF65-F5344CB8AC3E}">
        <p14:creationId xmlns:p14="http://schemas.microsoft.com/office/powerpoint/2010/main" val="222542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6495"/>
          </a:xfrm>
        </p:spPr>
        <p:txBody>
          <a:bodyPr>
            <a:normAutofit fontScale="90000"/>
          </a:bodyPr>
          <a:lstStyle/>
          <a:p>
            <a:endParaRPr lang="en-GB"/>
          </a:p>
        </p:txBody>
      </p:sp>
      <p:pic>
        <p:nvPicPr>
          <p:cNvPr id="4" name="Content Placeholder 3"/>
          <p:cNvPicPr>
            <a:picLocks noGrp="1" noChangeAspect="1"/>
          </p:cNvPicPr>
          <p:nvPr>
            <p:ph idx="1"/>
          </p:nvPr>
        </p:nvPicPr>
        <p:blipFill>
          <a:blip r:embed="rId2"/>
          <a:stretch>
            <a:fillRect/>
          </a:stretch>
        </p:blipFill>
        <p:spPr>
          <a:xfrm>
            <a:off x="2213096" y="1198880"/>
            <a:ext cx="8255486" cy="5443916"/>
          </a:xfrm>
          <a:prstGeom prst="rect">
            <a:avLst/>
          </a:prstGeom>
        </p:spPr>
      </p:pic>
    </p:spTree>
    <p:extLst>
      <p:ext uri="{BB962C8B-B14F-4D97-AF65-F5344CB8AC3E}">
        <p14:creationId xmlns:p14="http://schemas.microsoft.com/office/powerpoint/2010/main" val="6304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94575"/>
          </a:xfrm>
        </p:spPr>
        <p:txBody>
          <a:bodyPr>
            <a:normAutofit fontScale="90000"/>
          </a:bodyPr>
          <a:lstStyle/>
          <a:p>
            <a:endParaRPr lang="en-GB"/>
          </a:p>
        </p:txBody>
      </p:sp>
      <p:pic>
        <p:nvPicPr>
          <p:cNvPr id="4" name="Picture 3"/>
          <p:cNvPicPr>
            <a:picLocks noChangeAspect="1"/>
          </p:cNvPicPr>
          <p:nvPr/>
        </p:nvPicPr>
        <p:blipFill>
          <a:blip r:embed="rId2"/>
          <a:stretch>
            <a:fillRect/>
          </a:stretch>
        </p:blipFill>
        <p:spPr>
          <a:xfrm>
            <a:off x="3014222" y="1259840"/>
            <a:ext cx="6653234" cy="5361941"/>
          </a:xfrm>
          <a:prstGeom prst="rect">
            <a:avLst/>
          </a:prstGeom>
        </p:spPr>
      </p:pic>
    </p:spTree>
    <p:extLst>
      <p:ext uri="{BB962C8B-B14F-4D97-AF65-F5344CB8AC3E}">
        <p14:creationId xmlns:p14="http://schemas.microsoft.com/office/powerpoint/2010/main" val="130883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Efectul</a:t>
            </a:r>
            <a:r>
              <a:rPr lang="en-US" dirty="0" smtClean="0"/>
              <a:t> Hall </a:t>
            </a:r>
            <a:r>
              <a:rPr lang="ro-RO" dirty="0" smtClean="0"/>
              <a:t>și aplicații</a:t>
            </a:r>
            <a:endParaRPr lang="en-GB" dirty="0"/>
          </a:p>
        </p:txBody>
      </p:sp>
      <p:sp>
        <p:nvSpPr>
          <p:cNvPr id="3" name="Content Placeholder 2"/>
          <p:cNvSpPr>
            <a:spLocks noGrp="1"/>
          </p:cNvSpPr>
          <p:nvPr>
            <p:ph idx="1"/>
          </p:nvPr>
        </p:nvSpPr>
        <p:spPr/>
        <p:txBody>
          <a:bodyPr/>
          <a:lstStyle/>
          <a:p>
            <a:r>
              <a:rPr lang="ro-RO" dirty="0" smtClean="0"/>
              <a:t>1879 – Edwin Herbert </a:t>
            </a:r>
            <a:r>
              <a:rPr lang="ro-RO" dirty="0" err="1" smtClean="0"/>
              <a:t>Hall</a:t>
            </a:r>
            <a:endParaRPr lang="ro-RO" dirty="0" smtClean="0"/>
          </a:p>
          <a:p>
            <a:r>
              <a:rPr lang="ro-RO" dirty="0" smtClean="0"/>
              <a:t>Descoperit mai devreme ca electronul</a:t>
            </a:r>
            <a:endParaRPr lang="en-GB" dirty="0"/>
          </a:p>
        </p:txBody>
      </p:sp>
      <p:pic>
        <p:nvPicPr>
          <p:cNvPr id="6" name="Picture 5"/>
          <p:cNvPicPr>
            <a:picLocks noChangeAspect="1"/>
          </p:cNvPicPr>
          <p:nvPr/>
        </p:nvPicPr>
        <p:blipFill>
          <a:blip r:embed="rId2"/>
          <a:stretch>
            <a:fillRect/>
          </a:stretch>
        </p:blipFill>
        <p:spPr>
          <a:xfrm>
            <a:off x="113990" y="2094760"/>
            <a:ext cx="7372350" cy="4381500"/>
          </a:xfrm>
          <a:prstGeom prst="rect">
            <a:avLst/>
          </a:prstGeom>
        </p:spPr>
      </p:pic>
      <p:pic>
        <p:nvPicPr>
          <p:cNvPr id="7" name="Picture 6"/>
          <p:cNvPicPr>
            <a:picLocks noChangeAspect="1"/>
          </p:cNvPicPr>
          <p:nvPr/>
        </p:nvPicPr>
        <p:blipFill>
          <a:blip r:embed="rId3"/>
          <a:stretch>
            <a:fillRect/>
          </a:stretch>
        </p:blipFill>
        <p:spPr>
          <a:xfrm>
            <a:off x="7572375" y="1733006"/>
            <a:ext cx="4619625" cy="2733675"/>
          </a:xfrm>
          <a:prstGeom prst="rect">
            <a:avLst/>
          </a:prstGeom>
        </p:spPr>
      </p:pic>
    </p:spTree>
    <p:extLst>
      <p:ext uri="{BB962C8B-B14F-4D97-AF65-F5344CB8AC3E}">
        <p14:creationId xmlns:p14="http://schemas.microsoft.com/office/powerpoint/2010/main" val="352156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6185442" cy="755535"/>
          </a:xfrm>
        </p:spPr>
        <p:txBody>
          <a:bodyPr>
            <a:normAutofit fontScale="90000"/>
          </a:bodyPr>
          <a:lstStyle/>
          <a:p>
            <a:r>
              <a:rPr lang="ro-RO" dirty="0" smtClean="0"/>
              <a:t>Scanarea imaginilor</a:t>
            </a:r>
            <a:endParaRPr lang="en-GB" dirty="0"/>
          </a:p>
        </p:txBody>
      </p:sp>
      <p:sp>
        <p:nvSpPr>
          <p:cNvPr id="3" name="Content Placeholder 2"/>
          <p:cNvSpPr>
            <a:spLocks noGrp="1"/>
          </p:cNvSpPr>
          <p:nvPr>
            <p:ph idx="1"/>
          </p:nvPr>
        </p:nvSpPr>
        <p:spPr>
          <a:xfrm>
            <a:off x="987518" y="1137920"/>
            <a:ext cx="10178322" cy="3593591"/>
          </a:xfrm>
        </p:spPr>
        <p:txBody>
          <a:bodyPr/>
          <a:lstStyle/>
          <a:p>
            <a:r>
              <a:rPr lang="en-GB" dirty="0"/>
              <a:t>CCD </a:t>
            </a:r>
            <a:r>
              <a:rPr lang="en-GB" dirty="0" err="1" smtClean="0"/>
              <a:t>poate</a:t>
            </a:r>
            <a:r>
              <a:rPr lang="en-GB" dirty="0" smtClean="0"/>
              <a:t> </a:t>
            </a:r>
            <a:r>
              <a:rPr lang="en-GB" dirty="0"/>
              <a:t>fi </a:t>
            </a:r>
            <a:r>
              <a:rPr lang="en-GB" dirty="0" err="1"/>
              <a:t>folosit</a:t>
            </a:r>
            <a:r>
              <a:rPr lang="en-GB" dirty="0"/>
              <a:t> </a:t>
            </a:r>
            <a:r>
              <a:rPr lang="en-GB" dirty="0" err="1"/>
              <a:t>pentru</a:t>
            </a:r>
            <a:r>
              <a:rPr lang="en-GB" dirty="0"/>
              <a:t> a </a:t>
            </a:r>
            <a:r>
              <a:rPr lang="en-GB" dirty="0" err="1"/>
              <a:t>colecta</a:t>
            </a:r>
            <a:r>
              <a:rPr lang="en-GB" dirty="0"/>
              <a:t> o imagine </a:t>
            </a:r>
            <a:r>
              <a:rPr lang="en-GB" dirty="0" err="1"/>
              <a:t>într-unul</a:t>
            </a:r>
            <a:r>
              <a:rPr lang="en-GB" dirty="0"/>
              <a:t> din </a:t>
            </a:r>
            <a:r>
              <a:rPr lang="en-GB" dirty="0" err="1"/>
              <a:t>trei</a:t>
            </a:r>
            <a:r>
              <a:rPr lang="en-GB" dirty="0"/>
              <a:t> </a:t>
            </a:r>
            <a:r>
              <a:rPr lang="en-GB" dirty="0" err="1" smtClean="0"/>
              <a:t>moduri</a:t>
            </a:r>
            <a:endParaRPr lang="ro-RO" dirty="0" smtClean="0"/>
          </a:p>
          <a:p>
            <a:r>
              <a:rPr lang="en-GB" dirty="0" smtClean="0"/>
              <a:t>fie </a:t>
            </a:r>
            <a:r>
              <a:rPr lang="en-GB" dirty="0"/>
              <a:t>un pixel la un moment, </a:t>
            </a:r>
            <a:endParaRPr lang="ro-RO" dirty="0" smtClean="0"/>
          </a:p>
          <a:p>
            <a:r>
              <a:rPr lang="en-GB" dirty="0" smtClean="0"/>
              <a:t>un </a:t>
            </a:r>
            <a:r>
              <a:rPr lang="en-GB" dirty="0" err="1"/>
              <a:t>rând</a:t>
            </a:r>
            <a:r>
              <a:rPr lang="en-GB" dirty="0"/>
              <a:t> la un moment </a:t>
            </a:r>
            <a:r>
              <a:rPr lang="en-GB" dirty="0" err="1"/>
              <a:t>dat</a:t>
            </a:r>
            <a:r>
              <a:rPr lang="en-GB" dirty="0"/>
              <a:t>, </a:t>
            </a:r>
            <a:endParaRPr lang="ro-RO" dirty="0" smtClean="0"/>
          </a:p>
          <a:p>
            <a:r>
              <a:rPr lang="en-GB" dirty="0" err="1" smtClean="0"/>
              <a:t>sau</a:t>
            </a:r>
            <a:r>
              <a:rPr lang="en-GB" dirty="0" smtClean="0"/>
              <a:t> </a:t>
            </a:r>
            <a:r>
              <a:rPr lang="en-GB" dirty="0"/>
              <a:t>ca o </a:t>
            </a:r>
            <a:r>
              <a:rPr lang="en-GB" dirty="0" err="1"/>
              <a:t>întreagă</a:t>
            </a:r>
            <a:r>
              <a:rPr lang="en-GB" dirty="0"/>
              <a:t> </a:t>
            </a:r>
            <a:r>
              <a:rPr lang="en-GB" dirty="0" err="1"/>
              <a:t>zonă</a:t>
            </a:r>
            <a:r>
              <a:rPr lang="en-GB" dirty="0"/>
              <a:t> </a:t>
            </a:r>
            <a:r>
              <a:rPr lang="en-GB" dirty="0" err="1"/>
              <a:t>simultan</a:t>
            </a:r>
            <a:r>
              <a:rPr lang="en-GB" dirty="0"/>
              <a:t>.</a:t>
            </a:r>
          </a:p>
        </p:txBody>
      </p:sp>
      <p:pic>
        <p:nvPicPr>
          <p:cNvPr id="4" name="Picture 3"/>
          <p:cNvPicPr>
            <a:picLocks noChangeAspect="1"/>
          </p:cNvPicPr>
          <p:nvPr/>
        </p:nvPicPr>
        <p:blipFill>
          <a:blip r:embed="rId2"/>
          <a:stretch>
            <a:fillRect/>
          </a:stretch>
        </p:blipFill>
        <p:spPr>
          <a:xfrm>
            <a:off x="4512944" y="2377441"/>
            <a:ext cx="7482997" cy="4480560"/>
          </a:xfrm>
          <a:prstGeom prst="rect">
            <a:avLst/>
          </a:prstGeom>
        </p:spPr>
      </p:pic>
    </p:spTree>
    <p:extLst>
      <p:ext uri="{BB962C8B-B14F-4D97-AF65-F5344CB8AC3E}">
        <p14:creationId xmlns:p14="http://schemas.microsoft.com/office/powerpoint/2010/main" val="762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798" y="382385"/>
            <a:ext cx="6226082" cy="746066"/>
          </a:xfrm>
        </p:spPr>
        <p:txBody>
          <a:bodyPr>
            <a:normAutofit fontScale="90000"/>
          </a:bodyPr>
          <a:lstStyle/>
          <a:p>
            <a:r>
              <a:rPr lang="ro-RO" dirty="0" smtClean="0"/>
              <a:t>Generarea imaginilor</a:t>
            </a:r>
            <a:endParaRPr lang="en-GB" dirty="0"/>
          </a:p>
        </p:txBody>
      </p:sp>
      <p:pic>
        <p:nvPicPr>
          <p:cNvPr id="5" name="Picture 4"/>
          <p:cNvPicPr>
            <a:picLocks noChangeAspect="1"/>
          </p:cNvPicPr>
          <p:nvPr/>
        </p:nvPicPr>
        <p:blipFill>
          <a:blip r:embed="rId2"/>
          <a:stretch>
            <a:fillRect/>
          </a:stretch>
        </p:blipFill>
        <p:spPr>
          <a:xfrm>
            <a:off x="987742" y="1372291"/>
            <a:ext cx="10830301" cy="4723709"/>
          </a:xfrm>
          <a:prstGeom prst="rect">
            <a:avLst/>
          </a:prstGeom>
        </p:spPr>
      </p:pic>
    </p:spTree>
    <p:extLst>
      <p:ext uri="{BB962C8B-B14F-4D97-AF65-F5344CB8AC3E}">
        <p14:creationId xmlns:p14="http://schemas.microsoft.com/office/powerpoint/2010/main" val="1014430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083" y="104503"/>
            <a:ext cx="5060986" cy="896983"/>
          </a:xfrm>
        </p:spPr>
        <p:txBody>
          <a:bodyPr>
            <a:normAutofit/>
          </a:bodyPr>
          <a:lstStyle/>
          <a:p>
            <a:r>
              <a:rPr lang="ro-RO" dirty="0" smtClean="0"/>
              <a:t>Procedura finală</a:t>
            </a:r>
            <a:endParaRPr lang="en-GB" dirty="0"/>
          </a:p>
        </p:txBody>
      </p:sp>
      <p:sp>
        <p:nvSpPr>
          <p:cNvPr id="3" name="Content Placeholder 2"/>
          <p:cNvSpPr>
            <a:spLocks noGrp="1"/>
          </p:cNvSpPr>
          <p:nvPr>
            <p:ph idx="1"/>
          </p:nvPr>
        </p:nvSpPr>
        <p:spPr>
          <a:xfrm>
            <a:off x="1251678" y="1433745"/>
            <a:ext cx="10178322" cy="5195655"/>
          </a:xfrm>
        </p:spPr>
        <p:txBody>
          <a:bodyPr>
            <a:noAutofit/>
          </a:bodyPr>
          <a:lstStyle/>
          <a:p>
            <a:r>
              <a:rPr lang="en-GB" sz="2400" dirty="0" err="1">
                <a:latin typeface="Times New Roman" panose="02020603050405020304" pitchFamily="18" charset="0"/>
                <a:cs typeface="Times New Roman" panose="02020603050405020304" pitchFamily="18" charset="0"/>
              </a:rPr>
              <a:t>Procesul</a:t>
            </a:r>
            <a:r>
              <a:rPr lang="en-GB" sz="2400" dirty="0">
                <a:latin typeface="Times New Roman" panose="02020603050405020304" pitchFamily="18" charset="0"/>
                <a:cs typeface="Times New Roman" panose="02020603050405020304" pitchFamily="18" charset="0"/>
              </a:rPr>
              <a:t> final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citirea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fiecărui</a:t>
            </a:r>
            <a:r>
              <a:rPr lang="en-GB" sz="2400" dirty="0">
                <a:latin typeface="Times New Roman" panose="02020603050405020304" pitchFamily="18" charset="0"/>
                <a:cs typeface="Times New Roman" panose="02020603050405020304" pitchFamily="18" charset="0"/>
              </a:rPr>
              <a:t> pixel, </a:t>
            </a:r>
            <a:r>
              <a:rPr lang="en-GB" sz="2400" dirty="0" err="1">
                <a:latin typeface="Times New Roman" panose="02020603050405020304" pitchFamily="18" charset="0"/>
                <a:cs typeface="Times New Roman" panose="02020603050405020304" pitchFamily="18" charset="0"/>
              </a:rPr>
              <a:t>astfel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încât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dimensiunea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norului</a:t>
            </a:r>
            <a:r>
              <a:rPr lang="en-GB" sz="2400" dirty="0">
                <a:latin typeface="Times New Roman" panose="02020603050405020304" pitchFamily="18" charset="0"/>
                <a:cs typeface="Times New Roman" panose="02020603050405020304" pitchFamily="18" charset="0"/>
              </a:rPr>
              <a:t> de </a:t>
            </a:r>
            <a:r>
              <a:rPr lang="ro-RO" sz="2400" dirty="0" smtClean="0">
                <a:latin typeface="Times New Roman" panose="02020603050405020304" pitchFamily="18" charset="0"/>
                <a:cs typeface="Times New Roman" panose="02020603050405020304" pitchFamily="18" charset="0"/>
              </a:rPr>
              <a:t>sarcini</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asociat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poată</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măsurată</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t>
            </a:r>
            <a:endParaRPr lang="ro-RO"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O </a:t>
            </a:r>
            <a:r>
              <a:rPr lang="en-GB" sz="2400" dirty="0" err="1">
                <a:latin typeface="Times New Roman" panose="02020603050405020304" pitchFamily="18" charset="0"/>
                <a:cs typeface="Times New Roman" panose="02020603050405020304" pitchFamily="18" charset="0"/>
              </a:rPr>
              <a:t>cameră</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va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consta</a:t>
            </a:r>
            <a:r>
              <a:rPr lang="en-GB" sz="2400" dirty="0">
                <a:latin typeface="Times New Roman" panose="02020603050405020304" pitchFamily="18" charset="0"/>
                <a:cs typeface="Times New Roman" panose="02020603050405020304" pitchFamily="18" charset="0"/>
              </a:rPr>
              <a:t> din </a:t>
            </a:r>
            <a:r>
              <a:rPr lang="en-GB" sz="2400" dirty="0" err="1">
                <a:latin typeface="Times New Roman" panose="02020603050405020304" pitchFamily="18" charset="0"/>
                <a:cs typeface="Times New Roman" panose="02020603050405020304" pitchFamily="18" charset="0"/>
              </a:rPr>
              <a:t>cipul</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electronica </a:t>
            </a:r>
            <a:r>
              <a:rPr lang="en-GB" sz="2400" dirty="0" err="1">
                <a:latin typeface="Times New Roman" panose="02020603050405020304" pitchFamily="18" charset="0"/>
                <a:cs typeface="Times New Roman" panose="02020603050405020304" pitchFamily="18" charset="0"/>
              </a:rPr>
              <a:t>asociată</a:t>
            </a:r>
            <a:r>
              <a:rPr lang="en-GB" sz="2400" dirty="0">
                <a:latin typeface="Times New Roman" panose="02020603050405020304" pitchFamily="18" charset="0"/>
                <a:cs typeface="Times New Roman" panose="02020603050405020304" pitchFamily="18" charset="0"/>
              </a:rPr>
              <a:t>, care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utilizată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acest</a:t>
            </a:r>
            <a:r>
              <a:rPr lang="en-GB" sz="2400" dirty="0">
                <a:latin typeface="Times New Roman" panose="02020603050405020304" pitchFamily="18" charset="0"/>
                <a:cs typeface="Times New Roman" panose="02020603050405020304" pitchFamily="18" charset="0"/>
              </a:rPr>
              <a:t> moment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amplifica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tensiunea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mică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elimina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componentele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digitaliza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valorile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pixelilor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emite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valorile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fiecărui</a:t>
            </a:r>
            <a:r>
              <a:rPr lang="en-GB" sz="2400" dirty="0">
                <a:latin typeface="Times New Roman" panose="02020603050405020304" pitchFamily="18" charset="0"/>
                <a:cs typeface="Times New Roman" panose="02020603050405020304" pitchFamily="18" charset="0"/>
              </a:rPr>
              <a:t> pixel, de </a:t>
            </a:r>
            <a:r>
              <a:rPr lang="en-GB" sz="2400" dirty="0" err="1">
                <a:latin typeface="Times New Roman" panose="02020603050405020304" pitchFamily="18" charset="0"/>
                <a:cs typeface="Times New Roman" panose="02020603050405020304" pitchFamily="18" charset="0"/>
              </a:rPr>
              <a:t>exemplu</a:t>
            </a:r>
            <a:r>
              <a:rPr lang="en-GB" sz="2400" dirty="0">
                <a:latin typeface="Times New Roman" panose="02020603050405020304" pitchFamily="18" charset="0"/>
                <a:cs typeface="Times New Roman" panose="02020603050405020304" pitchFamily="18" charset="0"/>
              </a:rPr>
              <a:t>, la un computer , </a:t>
            </a:r>
            <a:r>
              <a:rPr lang="en-GB" sz="2400" dirty="0" err="1">
                <a:latin typeface="Times New Roman" panose="02020603050405020304" pitchFamily="18" charset="0"/>
                <a:cs typeface="Times New Roman" panose="02020603050405020304" pitchFamily="18" charset="0"/>
              </a:rPr>
              <a:t>unde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imaginea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poate</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procesată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software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imaginea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afișată</a:t>
            </a:r>
            <a:r>
              <a:rPr lang="en-GB" sz="2400" dirty="0">
                <a:latin typeface="Times New Roman" panose="02020603050405020304" pitchFamily="18" charset="0"/>
                <a:cs typeface="Times New Roman" panose="02020603050405020304" pitchFamily="18" charset="0"/>
              </a:rPr>
              <a:t>. </a:t>
            </a:r>
            <a:endParaRPr lang="ro-RO"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CCD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un </a:t>
            </a:r>
            <a:r>
              <a:rPr lang="en-GB" sz="2400" dirty="0" err="1">
                <a:latin typeface="Times New Roman" panose="02020603050405020304" pitchFamily="18" charset="0"/>
                <a:cs typeface="Times New Roman" panose="02020603050405020304" pitchFamily="18" charset="0"/>
              </a:rPr>
              <a:t>dispozitiv</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analog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iar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valorile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tensiunii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analogice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sunt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transformate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într</a:t>
            </a:r>
            <a:r>
              <a:rPr lang="en-GB" sz="2400" dirty="0">
                <a:latin typeface="Times New Roman" panose="02020603050405020304" pitchFamily="18" charset="0"/>
                <a:cs typeface="Times New Roman" panose="02020603050405020304" pitchFamily="18" charset="0"/>
              </a:rPr>
              <a:t>-o </a:t>
            </a:r>
            <a:r>
              <a:rPr lang="en-GB" sz="2400" dirty="0" err="1">
                <a:latin typeface="Times New Roman" panose="02020603050405020304" pitchFamily="18" charset="0"/>
                <a:cs typeface="Times New Roman" panose="02020603050405020304" pitchFamily="18" charset="0"/>
              </a:rPr>
              <a:t>formă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digitală</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către</a:t>
            </a:r>
            <a:r>
              <a:rPr lang="en-GB" sz="2400" dirty="0">
                <a:latin typeface="Times New Roman" panose="02020603050405020304" pitchFamily="18" charset="0"/>
                <a:cs typeface="Times New Roman" panose="02020603050405020304" pitchFamily="18" charset="0"/>
              </a:rPr>
              <a:t> electronica </a:t>
            </a:r>
            <a:r>
              <a:rPr lang="en-GB" sz="2400" dirty="0" err="1">
                <a:latin typeface="Times New Roman" panose="02020603050405020304" pitchFamily="18" charset="0"/>
                <a:cs typeface="Times New Roman" panose="02020603050405020304" pitchFamily="18" charset="0"/>
              </a:rPr>
              <a:t>camerei</a:t>
            </a:r>
            <a:r>
              <a:rPr lang="en-GB"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0841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99375"/>
          </a:xfrm>
        </p:spPr>
        <p:txBody>
          <a:bodyPr/>
          <a:lstStyle/>
          <a:p>
            <a:r>
              <a:rPr lang="ro-RO" dirty="0" smtClean="0"/>
              <a:t>Parametrii CCD</a:t>
            </a:r>
            <a:endParaRPr lang="en-GB" dirty="0"/>
          </a:p>
        </p:txBody>
      </p:sp>
      <p:sp>
        <p:nvSpPr>
          <p:cNvPr id="3" name="Content Placeholder 2"/>
          <p:cNvSpPr>
            <a:spLocks noGrp="1"/>
          </p:cNvSpPr>
          <p:nvPr>
            <p:ph idx="1"/>
          </p:nvPr>
        </p:nvSpPr>
        <p:spPr>
          <a:xfrm>
            <a:off x="1251678" y="1137921"/>
            <a:ext cx="10635522" cy="5486400"/>
          </a:xfrm>
        </p:spPr>
        <p:txBody>
          <a:bodyPr>
            <a:normAutofit/>
          </a:bodyPr>
          <a:lstStyle/>
          <a:p>
            <a:pPr algn="ctr"/>
            <a:r>
              <a:rPr lang="en-GB" sz="2400" b="1" dirty="0">
                <a:latin typeface="Times New Roman" panose="02020603050405020304" pitchFamily="18" charset="0"/>
                <a:cs typeface="Times New Roman" panose="02020603050405020304" pitchFamily="18" charset="0"/>
              </a:rPr>
              <a:t>1. </a:t>
            </a:r>
            <a:r>
              <a:rPr lang="en-GB" sz="2400" b="1" dirty="0" err="1">
                <a:latin typeface="Times New Roman" panose="02020603050405020304" pitchFamily="18" charset="0"/>
                <a:cs typeface="Times New Roman" panose="02020603050405020304" pitchFamily="18" charset="0"/>
              </a:rPr>
              <a:t>Eficiența</a:t>
            </a:r>
            <a:r>
              <a:rPr lang="en-GB" sz="2400" b="1" dirty="0">
                <a:latin typeface="Times New Roman" panose="02020603050405020304" pitchFamily="18" charset="0"/>
                <a:cs typeface="Times New Roman" panose="02020603050405020304" pitchFamily="18" charset="0"/>
              </a:rPr>
              <a:t> cuantică </a:t>
            </a:r>
            <a:endParaRPr lang="ro-RO" sz="2400" b="1" dirty="0" smtClean="0">
              <a:latin typeface="Times New Roman" panose="02020603050405020304" pitchFamily="18" charset="0"/>
              <a:cs typeface="Times New Roman" panose="02020603050405020304" pitchFamily="18" charset="0"/>
            </a:endParaRPr>
          </a:p>
          <a:p>
            <a:r>
              <a:rPr lang="en-GB" sz="2400" b="1" dirty="0" smtClean="0">
                <a:latin typeface="Times New Roman" panose="02020603050405020304" pitchFamily="18" charset="0"/>
                <a:cs typeface="Times New Roman" panose="02020603050405020304" pitchFamily="18" charset="0"/>
              </a:rPr>
              <a:t>Nu </a:t>
            </a:r>
            <a:r>
              <a:rPr lang="en-GB" sz="2400" b="1" dirty="0" err="1">
                <a:latin typeface="Times New Roman" panose="02020603050405020304" pitchFamily="18" charset="0"/>
                <a:cs typeface="Times New Roman" panose="02020603050405020304" pitchFamily="18" charset="0"/>
              </a:rPr>
              <a:t>orice</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foton</a:t>
            </a:r>
            <a:r>
              <a:rPr lang="en-GB" sz="2400" b="1" dirty="0">
                <a:latin typeface="Times New Roman" panose="02020603050405020304" pitchFamily="18" charset="0"/>
                <a:cs typeface="Times New Roman" panose="02020603050405020304" pitchFamily="18" charset="0"/>
              </a:rPr>
              <a:t> care </a:t>
            </a:r>
            <a:r>
              <a:rPr lang="en-GB" sz="2400" b="1" dirty="0" smtClean="0">
                <a:latin typeface="Times New Roman" panose="02020603050405020304" pitchFamily="18" charset="0"/>
                <a:cs typeface="Times New Roman" panose="02020603050405020304" pitchFamily="18" charset="0"/>
              </a:rPr>
              <a:t>De </a:t>
            </a:r>
            <a:r>
              <a:rPr lang="en-GB" sz="2400" b="1" dirty="0" err="1">
                <a:latin typeface="Times New Roman" panose="02020603050405020304" pitchFamily="18" charset="0"/>
                <a:cs typeface="Times New Roman" panose="02020603050405020304" pitchFamily="18" charset="0"/>
              </a:rPr>
              <a:t>exemplu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ochiul</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uman</a:t>
            </a:r>
            <a:r>
              <a:rPr lang="en-GB" sz="2400" b="1" dirty="0">
                <a:latin typeface="Times New Roman" panose="02020603050405020304" pitchFamily="18" charset="0"/>
                <a:cs typeface="Times New Roman" panose="02020603050405020304" pitchFamily="18" charset="0"/>
              </a:rPr>
              <a:t> are </a:t>
            </a:r>
            <a:r>
              <a:rPr lang="en-GB" sz="2400" b="1" dirty="0" err="1">
                <a:latin typeface="Times New Roman" panose="02020603050405020304" pitchFamily="18" charset="0"/>
                <a:cs typeface="Times New Roman" panose="02020603050405020304" pitchFamily="18" charset="0"/>
              </a:rPr>
              <a:t>doar</a:t>
            </a:r>
            <a:r>
              <a:rPr lang="en-GB" sz="2400" b="1" dirty="0">
                <a:latin typeface="Times New Roman" panose="02020603050405020304" pitchFamily="18" charset="0"/>
                <a:cs typeface="Times New Roman" panose="02020603050405020304" pitchFamily="18" charset="0"/>
              </a:rPr>
              <a:t> un QE de </a:t>
            </a:r>
            <a:r>
              <a:rPr lang="en-GB" sz="2400" b="1" dirty="0" err="1">
                <a:latin typeface="Times New Roman" panose="02020603050405020304" pitchFamily="18" charset="0"/>
                <a:cs typeface="Times New Roman" panose="02020603050405020304" pitchFamily="18" charset="0"/>
              </a:rPr>
              <a:t>aproximativ</a:t>
            </a:r>
            <a:r>
              <a:rPr lang="en-GB" sz="2400" b="1" dirty="0">
                <a:latin typeface="Times New Roman" panose="02020603050405020304" pitchFamily="18" charset="0"/>
                <a:cs typeface="Times New Roman" panose="02020603050405020304" pitchFamily="18" charset="0"/>
              </a:rPr>
              <a:t> 20%, </a:t>
            </a:r>
            <a:r>
              <a:rPr lang="en-GB" sz="2400" b="1" dirty="0" err="1">
                <a:latin typeface="Times New Roman" panose="02020603050405020304" pitchFamily="18" charset="0"/>
                <a:cs typeface="Times New Roman" panose="02020603050405020304" pitchFamily="18" charset="0"/>
              </a:rPr>
              <a:t>filmul</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fotografic</a:t>
            </a:r>
            <a:r>
              <a:rPr lang="en-GB" sz="2400" b="1" dirty="0">
                <a:latin typeface="Times New Roman" panose="02020603050405020304" pitchFamily="18" charset="0"/>
                <a:cs typeface="Times New Roman" panose="02020603050405020304" pitchFamily="18" charset="0"/>
              </a:rPr>
              <a:t> are un QE de </a:t>
            </a:r>
            <a:r>
              <a:rPr lang="en-GB" sz="2400" b="1" dirty="0" err="1">
                <a:latin typeface="Times New Roman" panose="02020603050405020304" pitchFamily="18" charset="0"/>
                <a:cs typeface="Times New Roman" panose="02020603050405020304" pitchFamily="18" charset="0"/>
              </a:rPr>
              <a:t>aproximativ</a:t>
            </a:r>
            <a:r>
              <a:rPr lang="en-GB" sz="2400" b="1" dirty="0">
                <a:latin typeface="Times New Roman" panose="02020603050405020304" pitchFamily="18" charset="0"/>
                <a:cs typeface="Times New Roman" panose="02020603050405020304" pitchFamily="18" charset="0"/>
              </a:rPr>
              <a:t> 10%, </a:t>
            </a:r>
            <a:r>
              <a:rPr lang="en-GB" sz="2400" b="1" dirty="0" err="1">
                <a:latin typeface="Times New Roman" panose="02020603050405020304" pitchFamily="18" charset="0"/>
                <a:cs typeface="Times New Roman" panose="02020603050405020304" pitchFamily="18" charset="0"/>
              </a:rPr>
              <a:t>iar</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cele</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mai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bune</a:t>
            </a:r>
            <a:r>
              <a:rPr lang="en-GB" sz="2400" b="1" dirty="0">
                <a:latin typeface="Times New Roman" panose="02020603050405020304" pitchFamily="18" charset="0"/>
                <a:cs typeface="Times New Roman" panose="02020603050405020304" pitchFamily="18" charset="0"/>
              </a:rPr>
              <a:t> CCD pot </a:t>
            </a:r>
            <a:r>
              <a:rPr lang="en-GB" sz="2400" b="1" dirty="0" err="1">
                <a:latin typeface="Times New Roman" panose="02020603050405020304" pitchFamily="18" charset="0"/>
                <a:cs typeface="Times New Roman" panose="02020603050405020304" pitchFamily="18" charset="0"/>
              </a:rPr>
              <a:t>atinge</a:t>
            </a:r>
            <a:r>
              <a:rPr lang="en-GB" sz="2400" b="1" dirty="0">
                <a:latin typeface="Times New Roman" panose="02020603050405020304" pitchFamily="18" charset="0"/>
                <a:cs typeface="Times New Roman" panose="02020603050405020304" pitchFamily="18" charset="0"/>
              </a:rPr>
              <a:t> un QE de </a:t>
            </a:r>
            <a:r>
              <a:rPr lang="en-GB" sz="2400" b="1" dirty="0" err="1">
                <a:latin typeface="Times New Roman" panose="02020603050405020304" pitchFamily="18" charset="0"/>
                <a:cs typeface="Times New Roman" panose="02020603050405020304" pitchFamily="18" charset="0"/>
              </a:rPr>
              <a:t>peste</a:t>
            </a:r>
            <a:r>
              <a:rPr lang="en-GB" sz="2400" b="1" dirty="0">
                <a:latin typeface="Times New Roman" panose="02020603050405020304" pitchFamily="18" charset="0"/>
                <a:cs typeface="Times New Roman" panose="02020603050405020304" pitchFamily="18" charset="0"/>
              </a:rPr>
              <a:t> 80%. </a:t>
            </a:r>
            <a:r>
              <a:rPr lang="en-GB" sz="2400" b="1" dirty="0" err="1">
                <a:latin typeface="Times New Roman" panose="02020603050405020304" pitchFamily="18" charset="0"/>
                <a:cs typeface="Times New Roman" panose="02020603050405020304" pitchFamily="18" charset="0"/>
              </a:rPr>
              <a:t>Eficiența</a:t>
            </a:r>
            <a:r>
              <a:rPr lang="en-GB" sz="2400" b="1" dirty="0">
                <a:latin typeface="Times New Roman" panose="02020603050405020304" pitchFamily="18" charset="0"/>
                <a:cs typeface="Times New Roman" panose="02020603050405020304" pitchFamily="18" charset="0"/>
              </a:rPr>
              <a:t> cuantică </a:t>
            </a:r>
            <a:r>
              <a:rPr lang="en-GB" sz="2400" b="1" dirty="0" err="1">
                <a:latin typeface="Times New Roman" panose="02020603050405020304" pitchFamily="18" charset="0"/>
                <a:cs typeface="Times New Roman" panose="02020603050405020304" pitchFamily="18" charset="0"/>
              </a:rPr>
              <a:t>va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varia</a:t>
            </a:r>
            <a:r>
              <a:rPr lang="en-GB" sz="2400" b="1" dirty="0">
                <a:latin typeface="Times New Roman" panose="02020603050405020304" pitchFamily="18" charset="0"/>
                <a:cs typeface="Times New Roman" panose="02020603050405020304" pitchFamily="18" charset="0"/>
              </a:rPr>
              <a:t> cu </a:t>
            </a:r>
            <a:r>
              <a:rPr lang="en-GB" sz="2400" b="1" dirty="0" err="1">
                <a:latin typeface="Times New Roman" panose="02020603050405020304" pitchFamily="18" charset="0"/>
                <a:cs typeface="Times New Roman" panose="02020603050405020304" pitchFamily="18" charset="0"/>
              </a:rPr>
              <a:t>lungimea</a:t>
            </a:r>
            <a:r>
              <a:rPr lang="en-GB" sz="2400" b="1" dirty="0">
                <a:latin typeface="Times New Roman" panose="02020603050405020304" pitchFamily="18" charset="0"/>
                <a:cs typeface="Times New Roman" panose="02020603050405020304" pitchFamily="18" charset="0"/>
              </a:rPr>
              <a:t> de undă.</a:t>
            </a:r>
            <a:endParaRPr lang="ro-RO" sz="2400" b="1" dirty="0" smtClean="0">
              <a:latin typeface="Times New Roman" panose="02020603050405020304" pitchFamily="18" charset="0"/>
              <a:cs typeface="Times New Roman" panose="02020603050405020304" pitchFamily="18" charset="0"/>
            </a:endParaRPr>
          </a:p>
          <a:p>
            <a:pPr algn="ctr"/>
            <a:r>
              <a:rPr lang="en-GB" sz="2400" b="1" dirty="0" smtClean="0">
                <a:latin typeface="Times New Roman" panose="02020603050405020304" pitchFamily="18" charset="0"/>
                <a:cs typeface="Times New Roman" panose="02020603050405020304" pitchFamily="18" charset="0"/>
              </a:rPr>
              <a:t>2</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Intervalul</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lungimii</a:t>
            </a:r>
            <a:r>
              <a:rPr lang="en-GB" sz="2400" b="1" dirty="0">
                <a:latin typeface="Times New Roman" panose="02020603050405020304" pitchFamily="18" charset="0"/>
                <a:cs typeface="Times New Roman" panose="02020603050405020304" pitchFamily="18" charset="0"/>
              </a:rPr>
              <a:t> de undă </a:t>
            </a:r>
            <a:endParaRPr lang="ro-RO" sz="2400" b="1" dirty="0" smtClean="0">
              <a:latin typeface="Times New Roman" panose="02020603050405020304" pitchFamily="18" charset="0"/>
              <a:cs typeface="Times New Roman" panose="02020603050405020304" pitchFamily="18" charset="0"/>
            </a:endParaRPr>
          </a:p>
          <a:p>
            <a:r>
              <a:rPr lang="en-GB" sz="2400" b="1" dirty="0" smtClean="0">
                <a:latin typeface="Times New Roman" panose="02020603050405020304" pitchFamily="18" charset="0"/>
                <a:cs typeface="Times New Roman" panose="02020603050405020304" pitchFamily="18" charset="0"/>
              </a:rPr>
              <a:t>CCD-</a:t>
            </a:r>
            <a:r>
              <a:rPr lang="en-GB" sz="2400" b="1" dirty="0" err="1" smtClean="0">
                <a:latin typeface="Times New Roman" panose="02020603050405020304" pitchFamily="18" charset="0"/>
                <a:cs typeface="Times New Roman" panose="02020603050405020304" pitchFamily="18" charset="0"/>
              </a:rPr>
              <a:t>urile</a:t>
            </a:r>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pot </a:t>
            </a:r>
            <a:r>
              <a:rPr lang="en-GB" sz="2400" b="1" dirty="0" err="1">
                <a:latin typeface="Times New Roman" panose="02020603050405020304" pitchFamily="18" charset="0"/>
                <a:cs typeface="Times New Roman" panose="02020603050405020304" pitchFamily="18" charset="0"/>
              </a:rPr>
              <a:t>avea</a:t>
            </a:r>
            <a:r>
              <a:rPr lang="en-GB" sz="2400" b="1" dirty="0">
                <a:latin typeface="Times New Roman" panose="02020603050405020304" pitchFamily="18" charset="0"/>
                <a:cs typeface="Times New Roman" panose="02020603050405020304" pitchFamily="18" charset="0"/>
              </a:rPr>
              <a:t> o </a:t>
            </a:r>
            <a:r>
              <a:rPr lang="en-GB" sz="2400" b="1" dirty="0" err="1">
                <a:latin typeface="Times New Roman" panose="02020603050405020304" pitchFamily="18" charset="0"/>
                <a:cs typeface="Times New Roman" panose="02020603050405020304" pitchFamily="18" charset="0"/>
              </a:rPr>
              <a:t>gamă</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largă</a:t>
            </a:r>
            <a:r>
              <a:rPr lang="en-GB" sz="2400" b="1" dirty="0">
                <a:latin typeface="Times New Roman" panose="02020603050405020304" pitchFamily="18" charset="0"/>
                <a:cs typeface="Times New Roman" panose="02020603050405020304" pitchFamily="18" charset="0"/>
              </a:rPr>
              <a:t> de </a:t>
            </a:r>
            <a:r>
              <a:rPr lang="en-GB" sz="2400" b="1" dirty="0" err="1">
                <a:latin typeface="Times New Roman" panose="02020603050405020304" pitchFamily="18" charset="0"/>
                <a:cs typeface="Times New Roman" panose="02020603050405020304" pitchFamily="18" charset="0"/>
              </a:rPr>
              <a:t>lungime</a:t>
            </a:r>
            <a:r>
              <a:rPr lang="en-GB" sz="2400" b="1" dirty="0">
                <a:latin typeface="Times New Roman" panose="02020603050405020304" pitchFamily="18" charset="0"/>
                <a:cs typeface="Times New Roman" panose="02020603050405020304" pitchFamily="18" charset="0"/>
              </a:rPr>
              <a:t> de undă </a:t>
            </a:r>
            <a:r>
              <a:rPr lang="en-GB" sz="2400" b="1" dirty="0" err="1">
                <a:latin typeface="Times New Roman" panose="02020603050405020304" pitchFamily="18" charset="0"/>
                <a:cs typeface="Times New Roman" panose="02020603050405020304" pitchFamily="18" charset="0"/>
              </a:rPr>
              <a:t>cuprinsă</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între</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aproximativ</a:t>
            </a:r>
            <a:r>
              <a:rPr lang="en-GB" sz="2400" b="1" dirty="0">
                <a:latin typeface="Times New Roman" panose="02020603050405020304" pitchFamily="18" charset="0"/>
                <a:cs typeface="Times New Roman" panose="02020603050405020304" pitchFamily="18" charset="0"/>
              </a:rPr>
              <a:t> 400 nm </a:t>
            </a:r>
            <a:r>
              <a:rPr lang="en-GB" sz="2400" b="1" dirty="0" err="1" smtClean="0">
                <a:latin typeface="Times New Roman" panose="02020603050405020304" pitchFamily="18" charset="0"/>
                <a:cs typeface="Times New Roman" panose="02020603050405020304" pitchFamily="18" charset="0"/>
              </a:rPr>
              <a:t>și</a:t>
            </a:r>
            <a:r>
              <a:rPr lang="en-GB" sz="2400" b="1" dirty="0" smtClean="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aproximativ</a:t>
            </a:r>
            <a:r>
              <a:rPr lang="en-GB" sz="2400" b="1" dirty="0">
                <a:latin typeface="Times New Roman" panose="02020603050405020304" pitchFamily="18" charset="0"/>
                <a:cs typeface="Times New Roman" panose="02020603050405020304" pitchFamily="18" charset="0"/>
              </a:rPr>
              <a:t> 1050 nm </a:t>
            </a:r>
            <a:r>
              <a:rPr lang="en-GB" sz="2400" b="1" dirty="0" smtClean="0">
                <a:latin typeface="Times New Roman" panose="02020603050405020304" pitchFamily="18" charset="0"/>
                <a:cs typeface="Times New Roman" panose="02020603050405020304" pitchFamily="18" charset="0"/>
              </a:rPr>
              <a:t>cu </a:t>
            </a:r>
            <a:r>
              <a:rPr lang="en-GB" sz="2400" b="1" dirty="0">
                <a:latin typeface="Times New Roman" panose="02020603050405020304" pitchFamily="18" charset="0"/>
                <a:cs typeface="Times New Roman" panose="02020603050405020304" pitchFamily="18" charset="0"/>
              </a:rPr>
              <a:t>o </a:t>
            </a:r>
            <a:r>
              <a:rPr lang="en-GB" sz="2400" b="1" dirty="0" err="1">
                <a:latin typeface="Times New Roman" panose="02020603050405020304" pitchFamily="18" charset="0"/>
                <a:cs typeface="Times New Roman" panose="02020603050405020304" pitchFamily="18" charset="0"/>
              </a:rPr>
              <a:t>sensibilitate</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maximă</a:t>
            </a:r>
            <a:r>
              <a:rPr lang="en-GB" sz="2400" b="1" dirty="0">
                <a:latin typeface="Times New Roman" panose="02020603050405020304" pitchFamily="18" charset="0"/>
                <a:cs typeface="Times New Roman" panose="02020603050405020304" pitchFamily="18" charset="0"/>
              </a:rPr>
              <a:t> la </a:t>
            </a:r>
            <a:r>
              <a:rPr lang="en-GB" sz="2400" b="1" dirty="0" err="1">
                <a:latin typeface="Times New Roman" panose="02020603050405020304" pitchFamily="18" charset="0"/>
                <a:cs typeface="Times New Roman" panose="02020603050405020304" pitchFamily="18" charset="0"/>
              </a:rPr>
              <a:t>aproximativ</a:t>
            </a:r>
            <a:r>
              <a:rPr lang="en-GB" sz="2400" b="1" dirty="0">
                <a:latin typeface="Times New Roman" panose="02020603050405020304" pitchFamily="18" charset="0"/>
                <a:cs typeface="Times New Roman" panose="02020603050405020304" pitchFamily="18" charset="0"/>
              </a:rPr>
              <a:t> 700 nm. Cu </a:t>
            </a:r>
            <a:r>
              <a:rPr lang="en-GB" sz="2400" b="1" dirty="0" err="1">
                <a:latin typeface="Times New Roman" panose="02020603050405020304" pitchFamily="18" charset="0"/>
                <a:cs typeface="Times New Roman" panose="02020603050405020304" pitchFamily="18" charset="0"/>
              </a:rPr>
              <a:t>toate</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acestea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folosind</a:t>
            </a:r>
            <a:r>
              <a:rPr lang="en-GB" sz="2400" b="1" dirty="0">
                <a:latin typeface="Times New Roman" panose="02020603050405020304" pitchFamily="18" charset="0"/>
                <a:cs typeface="Times New Roman" panose="02020603050405020304" pitchFamily="18" charset="0"/>
              </a:rPr>
              <a:t> un </a:t>
            </a:r>
            <a:r>
              <a:rPr lang="en-GB" sz="2400" b="1" dirty="0" err="1">
                <a:latin typeface="Times New Roman" panose="02020603050405020304" pitchFamily="18" charset="0"/>
                <a:cs typeface="Times New Roman" panose="02020603050405020304" pitchFamily="18" charset="0"/>
              </a:rPr>
              <a:t>proces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cunoscut</a:t>
            </a:r>
            <a:r>
              <a:rPr lang="en-GB" sz="2400" b="1" dirty="0">
                <a:latin typeface="Times New Roman" panose="02020603050405020304" pitchFamily="18" charset="0"/>
                <a:cs typeface="Times New Roman" panose="02020603050405020304" pitchFamily="18" charset="0"/>
              </a:rPr>
              <a:t> sub </a:t>
            </a:r>
            <a:r>
              <a:rPr lang="en-GB" sz="2400" b="1" dirty="0" err="1">
                <a:latin typeface="Times New Roman" panose="02020603050405020304" pitchFamily="18" charset="0"/>
                <a:cs typeface="Times New Roman" panose="02020603050405020304" pitchFamily="18" charset="0"/>
              </a:rPr>
              <a:t>denumirea</a:t>
            </a:r>
            <a:r>
              <a:rPr lang="en-GB" sz="2400" b="1" dirty="0">
                <a:latin typeface="Times New Roman" panose="02020603050405020304" pitchFamily="18" charset="0"/>
                <a:cs typeface="Times New Roman" panose="02020603050405020304" pitchFamily="18" charset="0"/>
              </a:rPr>
              <a:t> de </a:t>
            </a:r>
            <a:r>
              <a:rPr lang="en-GB" sz="2400" b="1" i="1" dirty="0" err="1">
                <a:latin typeface="Times New Roman" panose="02020603050405020304" pitchFamily="18" charset="0"/>
                <a:cs typeface="Times New Roman" panose="02020603050405020304" pitchFamily="18" charset="0"/>
              </a:rPr>
              <a:t>backthinning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este</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posibil</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să</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extindem</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intervalul</a:t>
            </a:r>
            <a:r>
              <a:rPr lang="en-GB" sz="2400" b="1" dirty="0">
                <a:latin typeface="Times New Roman" panose="02020603050405020304" pitchFamily="18" charset="0"/>
                <a:cs typeface="Times New Roman" panose="02020603050405020304" pitchFamily="18" charset="0"/>
              </a:rPr>
              <a:t> de </a:t>
            </a:r>
            <a:r>
              <a:rPr lang="en-GB" sz="2400" b="1" dirty="0" err="1">
                <a:latin typeface="Times New Roman" panose="02020603050405020304" pitchFamily="18" charset="0"/>
                <a:cs typeface="Times New Roman" panose="02020603050405020304" pitchFamily="18" charset="0"/>
              </a:rPr>
              <a:t>lungime</a:t>
            </a:r>
            <a:r>
              <a:rPr lang="en-GB" sz="2400" b="1" dirty="0">
                <a:latin typeface="Times New Roman" panose="02020603050405020304" pitchFamily="18" charset="0"/>
                <a:cs typeface="Times New Roman" panose="02020603050405020304" pitchFamily="18" charset="0"/>
              </a:rPr>
              <a:t> de undă al </a:t>
            </a:r>
            <a:r>
              <a:rPr lang="en-GB" sz="2400" b="1" dirty="0" err="1">
                <a:latin typeface="Times New Roman" panose="02020603050405020304" pitchFamily="18" charset="0"/>
                <a:cs typeface="Times New Roman" panose="02020603050405020304" pitchFamily="18" charset="0"/>
              </a:rPr>
              <a:t>unui</a:t>
            </a:r>
            <a:r>
              <a:rPr lang="en-GB" sz="2400" b="1" dirty="0">
                <a:latin typeface="Times New Roman" panose="02020603050405020304" pitchFamily="18" charset="0"/>
                <a:cs typeface="Times New Roman" panose="02020603050405020304" pitchFamily="18" charset="0"/>
              </a:rPr>
              <a:t> CCD </a:t>
            </a:r>
            <a:r>
              <a:rPr lang="en-GB" sz="2400" b="1" dirty="0" err="1">
                <a:latin typeface="Times New Roman" panose="02020603050405020304" pitchFamily="18" charset="0"/>
                <a:cs typeface="Times New Roman" panose="02020603050405020304" pitchFamily="18" charset="0"/>
              </a:rPr>
              <a:t>în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jos</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în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lungimi</a:t>
            </a:r>
            <a:r>
              <a:rPr lang="en-GB" sz="2400" b="1" dirty="0">
                <a:latin typeface="Times New Roman" panose="02020603050405020304" pitchFamily="18" charset="0"/>
                <a:cs typeface="Times New Roman" panose="02020603050405020304" pitchFamily="18" charset="0"/>
              </a:rPr>
              <a:t> de undă </a:t>
            </a:r>
            <a:r>
              <a:rPr lang="en-GB" sz="2400" b="1" dirty="0" err="1">
                <a:latin typeface="Times New Roman" panose="02020603050405020304" pitchFamily="18" charset="0"/>
                <a:cs typeface="Times New Roman" panose="02020603050405020304" pitchFamily="18" charset="0"/>
              </a:rPr>
              <a:t>mai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scurte</a:t>
            </a:r>
            <a:r>
              <a:rPr lang="en-GB" sz="2400" b="1" dirty="0">
                <a:latin typeface="Times New Roman" panose="02020603050405020304" pitchFamily="18" charset="0"/>
                <a:cs typeface="Times New Roman" panose="02020603050405020304" pitchFamily="18" charset="0"/>
              </a:rPr>
              <a:t>, cum </a:t>
            </a:r>
            <a:r>
              <a:rPr lang="en-GB" sz="2400" b="1" dirty="0" err="1">
                <a:latin typeface="Times New Roman" panose="02020603050405020304" pitchFamily="18" charset="0"/>
                <a:cs typeface="Times New Roman" panose="02020603050405020304" pitchFamily="18" charset="0"/>
              </a:rPr>
              <a:t>ar</a:t>
            </a:r>
            <a:r>
              <a:rPr lang="en-GB" sz="2400" b="1" dirty="0">
                <a:latin typeface="Times New Roman" panose="02020603050405020304" pitchFamily="18" charset="0"/>
                <a:cs typeface="Times New Roman" panose="02020603050405020304" pitchFamily="18" charset="0"/>
              </a:rPr>
              <a:t> fi </a:t>
            </a:r>
            <a:r>
              <a:rPr lang="en-GB" sz="2400" b="1" dirty="0" err="1">
                <a:latin typeface="Times New Roman" panose="02020603050405020304" pitchFamily="18" charset="0"/>
                <a:cs typeface="Times New Roman" panose="02020603050405020304" pitchFamily="18" charset="0"/>
              </a:rPr>
              <a:t>Ultravioletul</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extrem</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și</a:t>
            </a:r>
            <a:r>
              <a:rPr lang="en-GB" sz="2400" b="1" dirty="0">
                <a:latin typeface="Times New Roman" panose="02020603050405020304" pitchFamily="18" charset="0"/>
                <a:cs typeface="Times New Roman" panose="02020603050405020304" pitchFamily="18" charset="0"/>
              </a:rPr>
              <a:t> raze X.</a:t>
            </a:r>
            <a:endParaRPr lang="ro-RO"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693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94575"/>
          </a:xfrm>
        </p:spPr>
        <p:txBody>
          <a:bodyPr>
            <a:normAutofit fontScale="90000"/>
          </a:bodyPr>
          <a:lstStyle/>
          <a:p>
            <a:r>
              <a:rPr lang="ro-RO" dirty="0" smtClean="0"/>
              <a:t>Parametrii CCD</a:t>
            </a:r>
            <a:endParaRPr lang="en-GB" dirty="0"/>
          </a:p>
        </p:txBody>
      </p:sp>
      <p:sp>
        <p:nvSpPr>
          <p:cNvPr id="3" name="Content Placeholder 2"/>
          <p:cNvSpPr>
            <a:spLocks noGrp="1"/>
          </p:cNvSpPr>
          <p:nvPr>
            <p:ph idx="1"/>
          </p:nvPr>
        </p:nvSpPr>
        <p:spPr>
          <a:xfrm>
            <a:off x="1251677" y="1076960"/>
            <a:ext cx="10555623" cy="5781039"/>
          </a:xfrm>
        </p:spPr>
        <p:txBody>
          <a:bodyPr>
            <a:normAutofit fontScale="92500"/>
          </a:bodyPr>
          <a:lstStyle/>
          <a:p>
            <a:pPr algn="ctr"/>
            <a:r>
              <a:rPr lang="en-GB" b="1" dirty="0"/>
              <a:t>3. </a:t>
            </a:r>
            <a:r>
              <a:rPr lang="en-GB" b="1" dirty="0" err="1"/>
              <a:t>Intervalul</a:t>
            </a:r>
            <a:r>
              <a:rPr lang="en-GB" b="1" dirty="0"/>
              <a:t> </a:t>
            </a:r>
            <a:r>
              <a:rPr lang="en-GB" b="1" dirty="0" err="1"/>
              <a:t>dinamic</a:t>
            </a:r>
            <a:r>
              <a:rPr lang="en-GB" b="1" dirty="0"/>
              <a:t> </a:t>
            </a:r>
            <a:endParaRPr lang="ro-RO" b="1" dirty="0"/>
          </a:p>
          <a:p>
            <a:r>
              <a:rPr lang="en-GB" sz="2200" dirty="0" err="1">
                <a:latin typeface="Times New Roman" panose="02020603050405020304" pitchFamily="18" charset="0"/>
                <a:cs typeface="Times New Roman" panose="02020603050405020304" pitchFamily="18" charset="0"/>
              </a:rPr>
              <a:t>Posibilitatea</a:t>
            </a:r>
            <a:r>
              <a:rPr lang="en-GB" sz="2200" dirty="0">
                <a:latin typeface="Times New Roman" panose="02020603050405020304" pitchFamily="18" charset="0"/>
                <a:cs typeface="Times New Roman" panose="02020603050405020304" pitchFamily="18" charset="0"/>
              </a:rPr>
              <a:t> de a </a:t>
            </a:r>
            <a:r>
              <a:rPr lang="en-GB" sz="2200" dirty="0" err="1">
                <a:latin typeface="Times New Roman" panose="02020603050405020304" pitchFamily="18" charset="0"/>
                <a:cs typeface="Times New Roman" panose="02020603050405020304" pitchFamily="18" charset="0"/>
              </a:rPr>
              <a:t>vizualiza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surse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luminoase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și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slabe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aceeași</a:t>
            </a:r>
            <a:r>
              <a:rPr lang="en-GB" sz="2200" dirty="0">
                <a:latin typeface="Times New Roman" panose="02020603050405020304" pitchFamily="18" charset="0"/>
                <a:cs typeface="Times New Roman" panose="02020603050405020304" pitchFamily="18" charset="0"/>
              </a:rPr>
              <a:t> imagine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o </a:t>
            </a:r>
            <a:r>
              <a:rPr lang="en-GB" sz="2200" dirty="0" err="1">
                <a:latin typeface="Times New Roman" panose="02020603050405020304" pitchFamily="18" charset="0"/>
                <a:cs typeface="Times New Roman" panose="02020603050405020304" pitchFamily="18" charset="0"/>
              </a:rPr>
              <a:t>proprietate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foarte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utilă</a:t>
            </a:r>
            <a:r>
              <a:rPr lang="en-GB" sz="2200" dirty="0">
                <a:latin typeface="Times New Roman" panose="02020603050405020304" pitchFamily="18" charset="0"/>
                <a:cs typeface="Times New Roman" panose="02020603050405020304" pitchFamily="18" charset="0"/>
              </a:rPr>
              <a:t> a </a:t>
            </a:r>
            <a:r>
              <a:rPr lang="en-GB" sz="2200" dirty="0" err="1">
                <a:latin typeface="Times New Roman" panose="02020603050405020304" pitchFamily="18" charset="0"/>
                <a:cs typeface="Times New Roman" panose="02020603050405020304" pitchFamily="18" charset="0"/>
              </a:rPr>
              <a:t>unui</a:t>
            </a:r>
            <a:r>
              <a:rPr lang="en-GB" sz="2200" dirty="0">
                <a:latin typeface="Times New Roman" panose="02020603050405020304" pitchFamily="18" charset="0"/>
                <a:cs typeface="Times New Roman" panose="02020603050405020304" pitchFamily="18" charset="0"/>
              </a:rPr>
              <a:t> detector. </a:t>
            </a:r>
            <a:r>
              <a:rPr lang="en-GB" sz="2200" dirty="0" err="1">
                <a:latin typeface="Times New Roman" panose="02020603050405020304" pitchFamily="18" charset="0"/>
                <a:cs typeface="Times New Roman" panose="02020603050405020304" pitchFamily="18" charset="0"/>
              </a:rPr>
              <a:t>Diferența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dintre</a:t>
            </a:r>
            <a:r>
              <a:rPr lang="en-GB" sz="2200" dirty="0">
                <a:latin typeface="Times New Roman" panose="02020603050405020304" pitchFamily="18" charset="0"/>
                <a:cs typeface="Times New Roman" panose="02020603050405020304" pitchFamily="18" charset="0"/>
              </a:rPr>
              <a:t> o </a:t>
            </a:r>
            <a:r>
              <a:rPr lang="en-GB" sz="2200" dirty="0" err="1">
                <a:latin typeface="Times New Roman" panose="02020603050405020304" pitchFamily="18" charset="0"/>
                <a:cs typeface="Times New Roman" panose="02020603050405020304" pitchFamily="18" charset="0"/>
              </a:rPr>
              <a:t>sursă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cât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strălucită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posibil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și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slabă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sursă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posibilă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pe</a:t>
            </a:r>
            <a:r>
              <a:rPr lang="en-GB" sz="2200" dirty="0">
                <a:latin typeface="Times New Roman" panose="02020603050405020304" pitchFamily="18" charset="0"/>
                <a:cs typeface="Times New Roman" panose="02020603050405020304" pitchFamily="18" charset="0"/>
              </a:rPr>
              <a:t> care </a:t>
            </a:r>
            <a:r>
              <a:rPr lang="en-GB" sz="2200" dirty="0" err="1">
                <a:latin typeface="Times New Roman" panose="02020603050405020304" pitchFamily="18" charset="0"/>
                <a:cs typeface="Times New Roman" panose="02020603050405020304" pitchFamily="18" charset="0"/>
              </a:rPr>
              <a:t>detectorul</a:t>
            </a:r>
            <a:r>
              <a:rPr lang="en-GB" sz="2200" dirty="0">
                <a:latin typeface="Times New Roman" panose="02020603050405020304" pitchFamily="18" charset="0"/>
                <a:cs typeface="Times New Roman" panose="02020603050405020304" pitchFamily="18" charset="0"/>
              </a:rPr>
              <a:t> o </a:t>
            </a:r>
            <a:r>
              <a:rPr lang="en-GB" sz="2200" dirty="0" err="1">
                <a:latin typeface="Times New Roman" panose="02020603050405020304" pitchFamily="18" charset="0"/>
                <a:cs typeface="Times New Roman" panose="02020603050405020304" pitchFamily="18" charset="0"/>
              </a:rPr>
              <a:t>poate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vedea</a:t>
            </a:r>
            <a:r>
              <a:rPr lang="en-GB" sz="2200" dirty="0">
                <a:latin typeface="Times New Roman" panose="02020603050405020304" pitchFamily="18" charset="0"/>
                <a:cs typeface="Times New Roman" panose="02020603050405020304" pitchFamily="18" charset="0"/>
              </a:rPr>
              <a:t> cu </a:t>
            </a:r>
            <a:r>
              <a:rPr lang="en-GB" sz="2200" dirty="0" err="1">
                <a:latin typeface="Times New Roman" panose="02020603050405020304" pitchFamily="18" charset="0"/>
                <a:cs typeface="Times New Roman" panose="02020603050405020304" pitchFamily="18" charset="0"/>
              </a:rPr>
              <a:t>exactitate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aceeași</a:t>
            </a:r>
            <a:r>
              <a:rPr lang="en-GB" sz="2200" dirty="0">
                <a:latin typeface="Times New Roman" panose="02020603050405020304" pitchFamily="18" charset="0"/>
                <a:cs typeface="Times New Roman" panose="02020603050405020304" pitchFamily="18" charset="0"/>
              </a:rPr>
              <a:t> imagine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cunoscută</a:t>
            </a:r>
            <a:r>
              <a:rPr lang="en-GB" sz="2200" dirty="0">
                <a:latin typeface="Times New Roman" panose="02020603050405020304" pitchFamily="18" charset="0"/>
                <a:cs typeface="Times New Roman" panose="02020603050405020304" pitchFamily="18" charset="0"/>
              </a:rPr>
              <a:t> sub </a:t>
            </a:r>
            <a:r>
              <a:rPr lang="en-GB" sz="2200" dirty="0" err="1">
                <a:latin typeface="Times New Roman" panose="02020603050405020304" pitchFamily="18" charset="0"/>
                <a:cs typeface="Times New Roman" panose="02020603050405020304" pitchFamily="18" charset="0"/>
              </a:rPr>
              <a:t>numele</a:t>
            </a:r>
            <a:r>
              <a:rPr lang="en-GB" sz="2200" dirty="0">
                <a:latin typeface="Times New Roman" panose="02020603050405020304" pitchFamily="18" charset="0"/>
                <a:cs typeface="Times New Roman" panose="02020603050405020304" pitchFamily="18" charset="0"/>
              </a:rPr>
              <a:t> de interval </a:t>
            </a:r>
            <a:r>
              <a:rPr lang="en-GB" sz="2200" dirty="0" err="1">
                <a:latin typeface="Times New Roman" panose="02020603050405020304" pitchFamily="18" charset="0"/>
                <a:cs typeface="Times New Roman" panose="02020603050405020304" pitchFamily="18" charset="0"/>
              </a:rPr>
              <a:t>dinamic</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Când</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lumina</a:t>
            </a:r>
            <a:r>
              <a:rPr lang="en-GB" sz="2200" dirty="0">
                <a:latin typeface="Times New Roman" panose="02020603050405020304" pitchFamily="18" charset="0"/>
                <a:cs typeface="Times New Roman" panose="02020603050405020304" pitchFamily="18" charset="0"/>
              </a:rPr>
              <a:t> cade </a:t>
            </a:r>
            <a:r>
              <a:rPr lang="en-GB" sz="2200" dirty="0" err="1">
                <a:latin typeface="Times New Roman" panose="02020603050405020304" pitchFamily="18" charset="0"/>
                <a:cs typeface="Times New Roman" panose="02020603050405020304" pitchFamily="18" charset="0"/>
              </a:rPr>
              <a:t>pe</a:t>
            </a:r>
            <a:r>
              <a:rPr lang="en-GB" sz="2200" dirty="0">
                <a:latin typeface="Times New Roman" panose="02020603050405020304" pitchFamily="18" charset="0"/>
                <a:cs typeface="Times New Roman" panose="02020603050405020304" pitchFamily="18" charset="0"/>
              </a:rPr>
              <a:t> un CCD </a:t>
            </a:r>
            <a:r>
              <a:rPr lang="en-GB" sz="2200" dirty="0" err="1">
                <a:latin typeface="Times New Roman" panose="02020603050405020304" pitchFamily="18" charset="0"/>
                <a:cs typeface="Times New Roman" panose="02020603050405020304" pitchFamily="18" charset="0"/>
              </a:rPr>
              <a:t>fotonii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sunt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convertiți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electroni</a:t>
            </a:r>
            <a:r>
              <a:rPr lang="en-GB" sz="2200" dirty="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Astfel</a:t>
            </a:r>
            <a:r>
              <a:rPr lang="en-GB" sz="2200" dirty="0" smtClean="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intervalul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dinamic</a:t>
            </a:r>
            <a:r>
              <a:rPr lang="en-GB" sz="2200" dirty="0">
                <a:latin typeface="Times New Roman" panose="02020603050405020304" pitchFamily="18" charset="0"/>
                <a:cs typeface="Times New Roman" panose="02020603050405020304" pitchFamily="18" charset="0"/>
              </a:rPr>
              <a:t> al </a:t>
            </a:r>
            <a:r>
              <a:rPr lang="en-GB" sz="2200" dirty="0" err="1">
                <a:latin typeface="Times New Roman" panose="02020603050405020304" pitchFamily="18" charset="0"/>
                <a:cs typeface="Times New Roman" panose="02020603050405020304" pitchFamily="18" charset="0"/>
              </a:rPr>
              <a:t>unui</a:t>
            </a:r>
            <a:r>
              <a:rPr lang="en-GB" sz="2200" dirty="0">
                <a:latin typeface="Times New Roman" panose="02020603050405020304" pitchFamily="18" charset="0"/>
                <a:cs typeface="Times New Roman" panose="02020603050405020304" pitchFamily="18" charset="0"/>
              </a:rPr>
              <a:t> CCD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obicei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discutat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ceea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privește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numărul</a:t>
            </a:r>
            <a:r>
              <a:rPr lang="en-GB" sz="2200" dirty="0">
                <a:latin typeface="Times New Roman" panose="02020603050405020304" pitchFamily="18" charset="0"/>
                <a:cs typeface="Times New Roman" panose="02020603050405020304" pitchFamily="18" charset="0"/>
              </a:rPr>
              <a:t> minim </a:t>
            </a:r>
            <a:r>
              <a:rPr lang="en-GB" sz="2200" dirty="0" err="1">
                <a:latin typeface="Times New Roman" panose="02020603050405020304" pitchFamily="18" charset="0"/>
                <a:cs typeface="Times New Roman" panose="02020603050405020304" pitchFamily="18" charset="0"/>
              </a:rPr>
              <a:t>și</a:t>
            </a:r>
            <a:r>
              <a:rPr lang="en-GB" sz="2200" dirty="0">
                <a:latin typeface="Times New Roman" panose="02020603050405020304" pitchFamily="18" charset="0"/>
                <a:cs typeface="Times New Roman" panose="02020603050405020304" pitchFamily="18" charset="0"/>
              </a:rPr>
              <a:t> maxim de </a:t>
            </a:r>
            <a:r>
              <a:rPr lang="en-GB" sz="2200" dirty="0" err="1">
                <a:latin typeface="Times New Roman" panose="02020603050405020304" pitchFamily="18" charset="0"/>
                <a:cs typeface="Times New Roman" panose="02020603050405020304" pitchFamily="18" charset="0"/>
              </a:rPr>
              <a:t>electroni</a:t>
            </a:r>
            <a:r>
              <a:rPr lang="en-GB" sz="2200" dirty="0">
                <a:latin typeface="Times New Roman" panose="02020603050405020304" pitchFamily="18" charset="0"/>
                <a:cs typeface="Times New Roman" panose="02020603050405020304" pitchFamily="18" charset="0"/>
              </a:rPr>
              <a:t> care pot fi </a:t>
            </a:r>
            <a:r>
              <a:rPr lang="en-GB" sz="2200" dirty="0" err="1">
                <a:latin typeface="Times New Roman" panose="02020603050405020304" pitchFamily="18" charset="0"/>
                <a:cs typeface="Times New Roman" panose="02020603050405020304" pitchFamily="18" charset="0"/>
              </a:rPr>
              <a:t>imaginați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măsură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multă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lumină</a:t>
            </a:r>
            <a:r>
              <a:rPr lang="en-GB" sz="2200" dirty="0">
                <a:latin typeface="Times New Roman" panose="02020603050405020304" pitchFamily="18" charset="0"/>
                <a:cs typeface="Times New Roman" panose="02020603050405020304" pitchFamily="18" charset="0"/>
              </a:rPr>
              <a:t> cade </a:t>
            </a:r>
            <a:r>
              <a:rPr lang="en-GB" sz="2200" dirty="0" err="1">
                <a:latin typeface="Times New Roman" panose="02020603050405020304" pitchFamily="18" charset="0"/>
                <a:cs typeface="Times New Roman" panose="02020603050405020304" pitchFamily="18" charset="0"/>
              </a:rPr>
              <a:t>pe</a:t>
            </a:r>
            <a:r>
              <a:rPr lang="en-GB" sz="2200" dirty="0">
                <a:latin typeface="Times New Roman" panose="02020603050405020304" pitchFamily="18" charset="0"/>
                <a:cs typeface="Times New Roman" panose="02020603050405020304" pitchFamily="18" charset="0"/>
              </a:rPr>
              <a:t> CCD, din </a:t>
            </a:r>
            <a:r>
              <a:rPr lang="en-GB" sz="2200" dirty="0" err="1">
                <a:latin typeface="Times New Roman" panose="02020603050405020304" pitchFamily="18" charset="0"/>
                <a:cs typeface="Times New Roman" panose="02020603050405020304" pitchFamily="18" charset="0"/>
              </a:rPr>
              <a:t>ce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mulți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electroni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sunt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colectați</a:t>
            </a:r>
            <a:r>
              <a:rPr lang="en-GB" sz="2200" dirty="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într</a:t>
            </a:r>
            <a:r>
              <a:rPr lang="en-GB" sz="2200" dirty="0" smtClean="0">
                <a:latin typeface="Times New Roman" panose="02020603050405020304" pitchFamily="18" charset="0"/>
                <a:cs typeface="Times New Roman" panose="02020603050405020304" pitchFamily="18" charset="0"/>
              </a:rPr>
              <a:t>-</a:t>
            </a:r>
            <a:r>
              <a:rPr lang="ro-RO" sz="2200" dirty="0" smtClean="0">
                <a:latin typeface="Times New Roman" panose="02020603050405020304" pitchFamily="18" charset="0"/>
                <a:cs typeface="Times New Roman" panose="02020603050405020304" pitchFamily="18" charset="0"/>
              </a:rPr>
              <a:t>o groapă </a:t>
            </a:r>
            <a:r>
              <a:rPr lang="en-GB" sz="2200" dirty="0" err="1" smtClean="0">
                <a:latin typeface="Times New Roman" panose="02020603050405020304" pitchFamily="18" charset="0"/>
                <a:cs typeface="Times New Roman" panose="02020603050405020304" pitchFamily="18" charset="0"/>
              </a:rPr>
              <a:t>potențial</a:t>
            </a:r>
            <a:r>
              <a:rPr lang="ro-RO" sz="2200" dirty="0" smtClean="0">
                <a:latin typeface="Times New Roman" panose="02020603050405020304" pitchFamily="18" charset="0"/>
                <a:cs typeface="Times New Roman" panose="02020603050405020304" pitchFamily="18" charset="0"/>
              </a:rPr>
              <a:t>ă</a:t>
            </a:r>
            <a:r>
              <a:rPr lang="en-GB" sz="2200" dirty="0" smtClean="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și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cele</a:t>
            </a:r>
            <a:r>
              <a:rPr lang="en-GB" sz="2200" dirty="0">
                <a:latin typeface="Times New Roman" panose="02020603050405020304" pitchFamily="18" charset="0"/>
                <a:cs typeface="Times New Roman" panose="02020603050405020304" pitchFamily="18" charset="0"/>
              </a:rPr>
              <a:t> din </a:t>
            </a:r>
            <a:r>
              <a:rPr lang="en-GB" sz="2200" dirty="0" err="1">
                <a:latin typeface="Times New Roman" panose="02020603050405020304" pitchFamily="18" charset="0"/>
                <a:cs typeface="Times New Roman" panose="02020603050405020304" pitchFamily="18" charset="0"/>
              </a:rPr>
              <a:t>urmă</a:t>
            </a:r>
            <a:r>
              <a:rPr lang="en-GB" sz="2200" dirty="0">
                <a:latin typeface="Times New Roman" panose="02020603050405020304" pitchFamily="18" charset="0"/>
                <a:cs typeface="Times New Roman" panose="02020603050405020304" pitchFamily="18" charset="0"/>
              </a:rPr>
              <a:t>, nu se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pot </a:t>
            </a:r>
            <a:r>
              <a:rPr lang="en-GB" sz="2200" dirty="0" err="1">
                <a:latin typeface="Times New Roman" panose="02020603050405020304" pitchFamily="18" charset="0"/>
                <a:cs typeface="Times New Roman" panose="02020603050405020304" pitchFamily="18" charset="0"/>
              </a:rPr>
              <a:t>adăuga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mulți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electroni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groapa de </a:t>
            </a:r>
            <a:r>
              <a:rPr lang="en-GB" sz="2200" dirty="0" err="1" smtClean="0">
                <a:latin typeface="Times New Roman" panose="02020603050405020304" pitchFamily="18" charset="0"/>
                <a:cs typeface="Times New Roman" panose="02020603050405020304" pitchFamily="18" charset="0"/>
              </a:rPr>
              <a:t>potențial</a:t>
            </a:r>
            <a:r>
              <a:rPr lang="en-GB" sz="2200" dirty="0" smtClean="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și</a:t>
            </a:r>
            <a:r>
              <a:rPr lang="en-GB" sz="2200" dirty="0">
                <a:latin typeface="Times New Roman" panose="02020603050405020304" pitchFamily="18" charset="0"/>
                <a:cs typeface="Times New Roman" panose="02020603050405020304" pitchFamily="18" charset="0"/>
              </a:rPr>
              <a:t> se </a:t>
            </a:r>
            <a:r>
              <a:rPr lang="en-GB" sz="2200" dirty="0" err="1">
                <a:latin typeface="Times New Roman" panose="02020603050405020304" pitchFamily="18" charset="0"/>
                <a:cs typeface="Times New Roman" panose="02020603050405020304" pitchFamily="18" charset="0"/>
              </a:rPr>
              <a:t>spune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pixelul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saturat</a:t>
            </a:r>
            <a:r>
              <a:rPr lang="en-GB" sz="2200" dirty="0">
                <a:latin typeface="Times New Roman" panose="02020603050405020304" pitchFamily="18" charset="0"/>
                <a:cs typeface="Times New Roman" panose="02020603050405020304" pitchFamily="18" charset="0"/>
              </a:rPr>
              <a:t>. </a:t>
            </a:r>
            <a:endParaRPr lang="ro-RO" sz="2200" dirty="0" smtClean="0">
              <a:latin typeface="Times New Roman" panose="02020603050405020304" pitchFamily="18" charset="0"/>
              <a:cs typeface="Times New Roman" panose="02020603050405020304" pitchFamily="18" charset="0"/>
            </a:endParaRPr>
          </a:p>
          <a:p>
            <a:r>
              <a:rPr lang="en-GB" sz="2200" dirty="0" err="1" smtClean="0">
                <a:latin typeface="Times New Roman" panose="02020603050405020304" pitchFamily="18" charset="0"/>
                <a:cs typeface="Times New Roman" panose="02020603050405020304" pitchFamily="18" charset="0"/>
              </a:rPr>
              <a:t>Pentru</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un CCD </a:t>
            </a:r>
            <a:r>
              <a:rPr lang="ro-RO" sz="2200" dirty="0" smtClean="0">
                <a:latin typeface="Times New Roman" panose="02020603050405020304" pitchFamily="18" charset="0"/>
                <a:cs typeface="Times New Roman" panose="02020603050405020304" pitchFamily="18" charset="0"/>
              </a:rPr>
              <a:t>teoretic</a:t>
            </a:r>
            <a:r>
              <a:rPr lang="en-GB" sz="2200" dirty="0" smtClean="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acest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lucru</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poate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apărea</a:t>
            </a:r>
            <a:r>
              <a:rPr lang="en-GB" sz="2200" dirty="0">
                <a:latin typeface="Times New Roman" panose="02020603050405020304" pitchFamily="18" charset="0"/>
                <a:cs typeface="Times New Roman" panose="02020603050405020304" pitchFamily="18" charset="0"/>
              </a:rPr>
              <a:t> la </a:t>
            </a:r>
            <a:r>
              <a:rPr lang="en-GB" sz="2200" dirty="0" err="1">
                <a:latin typeface="Times New Roman" panose="02020603050405020304" pitchFamily="18" charset="0"/>
                <a:cs typeface="Times New Roman" panose="02020603050405020304" pitchFamily="18" charset="0"/>
              </a:rPr>
              <a:t>aproximativ</a:t>
            </a:r>
            <a:r>
              <a:rPr lang="en-GB" sz="2200" dirty="0">
                <a:latin typeface="Times New Roman" panose="02020603050405020304" pitchFamily="18" charset="0"/>
                <a:cs typeface="Times New Roman" panose="02020603050405020304" pitchFamily="18" charset="0"/>
              </a:rPr>
              <a:t> 150.000 de </a:t>
            </a:r>
            <a:r>
              <a:rPr lang="en-GB" sz="2200" dirty="0" err="1">
                <a:latin typeface="Times New Roman" panose="02020603050405020304" pitchFamily="18" charset="0"/>
                <a:cs typeface="Times New Roman" panose="02020603050405020304" pitchFamily="18" charset="0"/>
              </a:rPr>
              <a:t>electroni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Semnalul</a:t>
            </a:r>
            <a:r>
              <a:rPr lang="en-GB" sz="2200" dirty="0">
                <a:latin typeface="Times New Roman" panose="02020603050405020304" pitchFamily="18" charset="0"/>
                <a:cs typeface="Times New Roman" panose="02020603050405020304" pitchFamily="18" charset="0"/>
              </a:rPr>
              <a:t> minim care </a:t>
            </a:r>
            <a:r>
              <a:rPr lang="en-GB" sz="2200" dirty="0" err="1">
                <a:latin typeface="Times New Roman" panose="02020603050405020304" pitchFamily="18" charset="0"/>
                <a:cs typeface="Times New Roman" panose="02020603050405020304" pitchFamily="18" charset="0"/>
              </a:rPr>
              <a:t>poate</a:t>
            </a:r>
            <a:r>
              <a:rPr lang="en-GB" sz="2200" dirty="0">
                <a:latin typeface="Times New Roman" panose="02020603050405020304" pitchFamily="18" charset="0"/>
                <a:cs typeface="Times New Roman" panose="02020603050405020304" pitchFamily="18" charset="0"/>
              </a:rPr>
              <a:t> fi </a:t>
            </a:r>
            <a:r>
              <a:rPr lang="en-GB" sz="2200" dirty="0" err="1">
                <a:latin typeface="Times New Roman" panose="02020603050405020304" pitchFamily="18" charset="0"/>
                <a:cs typeface="Times New Roman" panose="02020603050405020304" pitchFamily="18" charset="0"/>
              </a:rPr>
              <a:t>detectat</a:t>
            </a:r>
            <a:r>
              <a:rPr lang="en-GB" sz="2200" dirty="0">
                <a:latin typeface="Times New Roman" panose="02020603050405020304" pitchFamily="18" charset="0"/>
                <a:cs typeface="Times New Roman" panose="02020603050405020304" pitchFamily="18" charset="0"/>
              </a:rPr>
              <a:t> nu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neapărat</a:t>
            </a:r>
            <a:r>
              <a:rPr lang="en-GB" sz="2200" dirty="0">
                <a:latin typeface="Times New Roman" panose="02020603050405020304" pitchFamily="18" charset="0"/>
                <a:cs typeface="Times New Roman" panose="02020603050405020304" pitchFamily="18" charset="0"/>
              </a:rPr>
              <a:t> un </a:t>
            </a:r>
            <a:r>
              <a:rPr lang="en-GB" sz="2200" dirty="0" err="1">
                <a:latin typeface="Times New Roman" panose="02020603050405020304" pitchFamily="18" charset="0"/>
                <a:cs typeface="Times New Roman" panose="02020603050405020304" pitchFamily="18" charset="0"/>
              </a:rPr>
              <a:t>singur</a:t>
            </a:r>
            <a:r>
              <a:rPr lang="en-GB" sz="2200" dirty="0">
                <a:latin typeface="Times New Roman" panose="02020603050405020304" pitchFamily="18" charset="0"/>
                <a:cs typeface="Times New Roman" panose="02020603050405020304" pitchFamily="18" charset="0"/>
              </a:rPr>
              <a:t> electron (</a:t>
            </a:r>
            <a:r>
              <a:rPr lang="en-GB" sz="2200" dirty="0" err="1">
                <a:latin typeface="Times New Roman" panose="02020603050405020304" pitchFamily="18" charset="0"/>
                <a:cs typeface="Times New Roman" panose="02020603050405020304" pitchFamily="18" charset="0"/>
              </a:rPr>
              <a:t>corespunzând</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unui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foton</a:t>
            </a:r>
            <a:r>
              <a:rPr lang="en-GB" sz="2200" dirty="0">
                <a:latin typeface="Times New Roman" panose="02020603050405020304" pitchFamily="18" charset="0"/>
                <a:cs typeface="Times New Roman" panose="02020603050405020304" pitchFamily="18" charset="0"/>
              </a:rPr>
              <a:t> la </a:t>
            </a:r>
            <a:r>
              <a:rPr lang="en-GB" sz="2200" dirty="0" err="1">
                <a:latin typeface="Times New Roman" panose="02020603050405020304" pitchFamily="18" charset="0"/>
                <a:cs typeface="Times New Roman" panose="02020603050405020304" pitchFamily="18" charset="0"/>
              </a:rPr>
              <a:t>lungimi</a:t>
            </a:r>
            <a:r>
              <a:rPr lang="en-GB" sz="2200" dirty="0">
                <a:latin typeface="Times New Roman" panose="02020603050405020304" pitchFamily="18" charset="0"/>
                <a:cs typeface="Times New Roman" panose="02020603050405020304" pitchFamily="18" charset="0"/>
              </a:rPr>
              <a:t> de undă </a:t>
            </a:r>
            <a:r>
              <a:rPr lang="en-GB" sz="2200" dirty="0" err="1">
                <a:latin typeface="Times New Roman" panose="02020603050405020304" pitchFamily="18" charset="0"/>
                <a:cs typeface="Times New Roman" panose="02020603050405020304" pitchFamily="18" charset="0"/>
              </a:rPr>
              <a:t>vizibile</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fapt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există</a:t>
            </a:r>
            <a:r>
              <a:rPr lang="en-GB" sz="2200" dirty="0">
                <a:latin typeface="Times New Roman" panose="02020603050405020304" pitchFamily="18" charset="0"/>
                <a:cs typeface="Times New Roman" panose="02020603050405020304" pitchFamily="18" charset="0"/>
              </a:rPr>
              <a:t> o </a:t>
            </a:r>
            <a:r>
              <a:rPr lang="en-GB" sz="2200" dirty="0" err="1">
                <a:latin typeface="Times New Roman" panose="02020603050405020304" pitchFamily="18" charset="0"/>
                <a:cs typeface="Times New Roman" panose="02020603050405020304" pitchFamily="18" charset="0"/>
              </a:rPr>
              <a:t>cantitate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minimă</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zgomot</a:t>
            </a:r>
            <a:r>
              <a:rPr lang="en-GB" sz="2200" dirty="0">
                <a:latin typeface="Times New Roman" panose="02020603050405020304" pitchFamily="18" charset="0"/>
                <a:cs typeface="Times New Roman" panose="02020603050405020304" pitchFamily="18" charset="0"/>
              </a:rPr>
              <a:t> electronic, care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asociat</a:t>
            </a:r>
            <a:r>
              <a:rPr lang="en-GB" sz="2200" dirty="0">
                <a:latin typeface="Times New Roman" panose="02020603050405020304" pitchFamily="18" charset="0"/>
                <a:cs typeface="Times New Roman" panose="02020603050405020304" pitchFamily="18" charset="0"/>
              </a:rPr>
              <a:t> cu </a:t>
            </a:r>
            <a:r>
              <a:rPr lang="en-GB" sz="2200" dirty="0" err="1">
                <a:latin typeface="Times New Roman" panose="02020603050405020304" pitchFamily="18" charset="0"/>
                <a:cs typeface="Times New Roman" panose="02020603050405020304" pitchFamily="18" charset="0"/>
              </a:rPr>
              <a:t>structura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fizică</a:t>
            </a:r>
            <a:r>
              <a:rPr lang="en-GB" sz="2200" dirty="0">
                <a:latin typeface="Times New Roman" panose="02020603050405020304" pitchFamily="18" charset="0"/>
                <a:cs typeface="Times New Roman" panose="02020603050405020304" pitchFamily="18" charset="0"/>
              </a:rPr>
              <a:t> a CCD </a:t>
            </a:r>
            <a:r>
              <a:rPr lang="en-GB" sz="2200" dirty="0" err="1">
                <a:latin typeface="Times New Roman" panose="02020603050405020304" pitchFamily="18" charset="0"/>
                <a:cs typeface="Times New Roman" panose="02020603050405020304" pitchFamily="18" charset="0"/>
              </a:rPr>
              <a:t>și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obicei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în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jur</a:t>
            </a:r>
            <a:r>
              <a:rPr lang="en-GB" sz="2200" dirty="0">
                <a:latin typeface="Times New Roman" panose="02020603050405020304" pitchFamily="18" charset="0"/>
                <a:cs typeface="Times New Roman" panose="02020603050405020304" pitchFamily="18" charset="0"/>
              </a:rPr>
              <a:t> de 2-4 </a:t>
            </a:r>
            <a:r>
              <a:rPr lang="en-GB" sz="2200" dirty="0" err="1">
                <a:latin typeface="Times New Roman" panose="02020603050405020304" pitchFamily="18" charset="0"/>
                <a:cs typeface="Times New Roman" panose="02020603050405020304" pitchFamily="18" charset="0"/>
              </a:rPr>
              <a:t>electroni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pentru</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fiecare</a:t>
            </a:r>
            <a:r>
              <a:rPr lang="en-GB" sz="2200" dirty="0">
                <a:latin typeface="Times New Roman" panose="02020603050405020304" pitchFamily="18" charset="0"/>
                <a:cs typeface="Times New Roman" panose="02020603050405020304" pitchFamily="18" charset="0"/>
              </a:rPr>
              <a:t> pixel. </a:t>
            </a:r>
            <a:r>
              <a:rPr lang="en-GB" sz="2200" dirty="0" err="1">
                <a:latin typeface="Times New Roman" panose="02020603050405020304" pitchFamily="18" charset="0"/>
                <a:cs typeface="Times New Roman" panose="02020603050405020304" pitchFamily="18" charset="0"/>
              </a:rPr>
              <a:t>Astfel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semnalul</a:t>
            </a:r>
            <a:r>
              <a:rPr lang="en-GB" sz="2200" dirty="0">
                <a:latin typeface="Times New Roman" panose="02020603050405020304" pitchFamily="18" charset="0"/>
                <a:cs typeface="Times New Roman" panose="02020603050405020304" pitchFamily="18" charset="0"/>
              </a:rPr>
              <a:t> minim care </a:t>
            </a:r>
            <a:r>
              <a:rPr lang="en-GB" sz="2200" dirty="0" err="1">
                <a:latin typeface="Times New Roman" panose="02020603050405020304" pitchFamily="18" charset="0"/>
                <a:cs typeface="Times New Roman" panose="02020603050405020304" pitchFamily="18" charset="0"/>
              </a:rPr>
              <a:t>poate</a:t>
            </a:r>
            <a:r>
              <a:rPr lang="en-GB" sz="2200" dirty="0">
                <a:latin typeface="Times New Roman" panose="02020603050405020304" pitchFamily="18" charset="0"/>
                <a:cs typeface="Times New Roman" panose="02020603050405020304" pitchFamily="18" charset="0"/>
              </a:rPr>
              <a:t> fi </a:t>
            </a:r>
            <a:r>
              <a:rPr lang="en-GB" sz="2200" dirty="0" err="1">
                <a:latin typeface="Times New Roman" panose="02020603050405020304" pitchFamily="18" charset="0"/>
                <a:cs typeface="Times New Roman" panose="02020603050405020304" pitchFamily="18" charset="0"/>
              </a:rPr>
              <a:t>detectat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este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determinat</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acest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zgomot</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citire</a:t>
            </a:r>
            <a:r>
              <a:rPr lang="en-GB" sz="2200" dirty="0">
                <a:latin typeface="Times New Roman" panose="02020603050405020304" pitchFamily="18" charset="0"/>
                <a:cs typeface="Times New Roman" panose="02020603050405020304" pitchFamily="18" charset="0"/>
              </a:rPr>
              <a:t>.</a:t>
            </a:r>
          </a:p>
          <a:p>
            <a:r>
              <a:rPr lang="en-GB" sz="2200" dirty="0" err="1" smtClean="0">
                <a:latin typeface="Times New Roman" panose="02020603050405020304" pitchFamily="18" charset="0"/>
                <a:cs typeface="Times New Roman" panose="02020603050405020304" pitchFamily="18" charset="0"/>
              </a:rPr>
              <a:t>În</a:t>
            </a:r>
            <a:r>
              <a:rPr lang="en-GB" sz="2200" dirty="0" smtClean="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exemplul</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sus, CCD-</a:t>
            </a:r>
            <a:r>
              <a:rPr lang="en-GB" sz="2200" dirty="0" err="1">
                <a:latin typeface="Times New Roman" panose="02020603050405020304" pitchFamily="18" charset="0"/>
                <a:cs typeface="Times New Roman" panose="02020603050405020304" pitchFamily="18" charset="0"/>
              </a:rPr>
              <a:t>ul</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ar</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avea</a:t>
            </a:r>
            <a:r>
              <a:rPr lang="en-GB" sz="2200" dirty="0">
                <a:latin typeface="Times New Roman" panose="02020603050405020304" pitchFamily="18" charset="0"/>
                <a:cs typeface="Times New Roman" panose="02020603050405020304" pitchFamily="18" charset="0"/>
              </a:rPr>
              <a:t> un interval </a:t>
            </a:r>
            <a:r>
              <a:rPr lang="en-GB" sz="2200" dirty="0" err="1">
                <a:latin typeface="Times New Roman" panose="02020603050405020304" pitchFamily="18" charset="0"/>
                <a:cs typeface="Times New Roman" panose="02020603050405020304" pitchFamily="18" charset="0"/>
              </a:rPr>
              <a:t>dinamic</a:t>
            </a:r>
            <a:r>
              <a:rPr lang="en-GB" sz="2200" dirty="0">
                <a:latin typeface="Times New Roman" panose="02020603050405020304" pitchFamily="18" charset="0"/>
                <a:cs typeface="Times New Roman" panose="02020603050405020304" pitchFamily="18" charset="0"/>
              </a:rPr>
              <a:t> de 150.000: 4 (</a:t>
            </a:r>
            <a:r>
              <a:rPr lang="en-GB" sz="2200" dirty="0" err="1">
                <a:latin typeface="Times New Roman" panose="02020603050405020304" pitchFamily="18" charset="0"/>
                <a:cs typeface="Times New Roman" panose="02020603050405020304" pitchFamily="18" charset="0"/>
              </a:rPr>
              <a:t>luând</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nivelul</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zgomot</a:t>
            </a:r>
            <a:r>
              <a:rPr lang="en-GB" sz="2200" dirty="0">
                <a:latin typeface="Times New Roman" panose="02020603050405020304" pitchFamily="18" charset="0"/>
                <a:cs typeface="Times New Roman" panose="02020603050405020304" pitchFamily="18" charset="0"/>
              </a:rPr>
              <a:t> superior). Dar - </a:t>
            </a:r>
            <a:r>
              <a:rPr lang="en-GB" sz="2200" dirty="0" err="1">
                <a:latin typeface="Times New Roman" panose="02020603050405020304" pitchFamily="18" charset="0"/>
                <a:cs typeface="Times New Roman" panose="02020603050405020304" pitchFamily="18" charset="0"/>
              </a:rPr>
              <a:t>această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gamă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dinamică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depinde</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asemenea</a:t>
            </a:r>
            <a:r>
              <a:rPr lang="en-GB" sz="2200" dirty="0">
                <a:latin typeface="Times New Roman" panose="02020603050405020304" pitchFamily="18" charset="0"/>
                <a:cs typeface="Times New Roman" panose="02020603050405020304" pitchFamily="18" charset="0"/>
              </a:rPr>
              <a:t>, de </a:t>
            </a:r>
            <a:r>
              <a:rPr lang="en-GB" sz="2200" dirty="0" err="1">
                <a:latin typeface="Times New Roman" panose="02020603050405020304" pitchFamily="18" charset="0"/>
                <a:cs typeface="Times New Roman" panose="02020603050405020304" pitchFamily="18" charset="0"/>
              </a:rPr>
              <a:t>capacitatea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electronică</a:t>
            </a:r>
            <a:r>
              <a:rPr lang="en-GB" sz="2200" dirty="0">
                <a:latin typeface="Times New Roman" panose="02020603050405020304" pitchFamily="18" charset="0"/>
                <a:cs typeface="Times New Roman" panose="02020603050405020304" pitchFamily="18" charset="0"/>
              </a:rPr>
              <a:t> de a </a:t>
            </a:r>
            <a:r>
              <a:rPr lang="en-GB" sz="2200" dirty="0" err="1">
                <a:latin typeface="Times New Roman" panose="02020603050405020304" pitchFamily="18" charset="0"/>
                <a:cs typeface="Times New Roman" panose="02020603050405020304" pitchFamily="18" charset="0"/>
              </a:rPr>
              <a:t>putea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digitaliza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complet</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toată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această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gamă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dinamică</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consultați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informațiile</a:t>
            </a:r>
            <a:r>
              <a:rPr lang="en-GB" sz="2200" dirty="0">
                <a:latin typeface="Times New Roman" panose="02020603050405020304" pitchFamily="18" charset="0"/>
                <a:cs typeface="Times New Roman" panose="02020603050405020304" pitchFamily="18" charset="0"/>
              </a:rPr>
              <a:t> CCD </a:t>
            </a:r>
            <a:r>
              <a:rPr lang="en-GB" sz="2200" dirty="0" err="1">
                <a:latin typeface="Times New Roman" panose="02020603050405020304" pitchFamily="18" charset="0"/>
                <a:cs typeface="Times New Roman" panose="02020603050405020304" pitchFamily="18" charset="0"/>
              </a:rPr>
              <a:t>mai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detaliate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pentru</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discuțiile</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privind</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rezoluția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electronică</a:t>
            </a:r>
            <a:r>
              <a:rPr lang="en-GB" sz="2200" dirty="0">
                <a:latin typeface="Times New Roman" panose="02020603050405020304" pitchFamily="18" charset="0"/>
                <a:cs typeface="Times New Roman" panose="02020603050405020304" pitchFamily="18" charset="0"/>
              </a:rPr>
              <a:t>).</a:t>
            </a:r>
          </a:p>
          <a:p>
            <a:pPr marL="0" indent="0">
              <a:buNone/>
            </a:pPr>
            <a:endParaRPr lang="en-GB" dirty="0"/>
          </a:p>
          <a:p>
            <a:endParaRPr lang="en-GB" dirty="0"/>
          </a:p>
        </p:txBody>
      </p:sp>
    </p:spTree>
    <p:extLst>
      <p:ext uri="{BB962C8B-B14F-4D97-AF65-F5344CB8AC3E}">
        <p14:creationId xmlns:p14="http://schemas.microsoft.com/office/powerpoint/2010/main" val="1633800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6495"/>
          </a:xfrm>
        </p:spPr>
        <p:txBody>
          <a:bodyPr>
            <a:normAutofit fontScale="90000"/>
          </a:bodyPr>
          <a:lstStyle/>
          <a:p>
            <a:r>
              <a:rPr lang="ro-RO" dirty="0" smtClean="0"/>
              <a:t>Parametrii </a:t>
            </a:r>
            <a:r>
              <a:rPr lang="ro-RO" dirty="0" err="1" smtClean="0"/>
              <a:t>ccd</a:t>
            </a:r>
            <a:endParaRPr lang="en-GB" dirty="0"/>
          </a:p>
        </p:txBody>
      </p:sp>
      <p:sp>
        <p:nvSpPr>
          <p:cNvPr id="3" name="Content Placeholder 2"/>
          <p:cNvSpPr>
            <a:spLocks noGrp="1"/>
          </p:cNvSpPr>
          <p:nvPr>
            <p:ph idx="1"/>
          </p:nvPr>
        </p:nvSpPr>
        <p:spPr>
          <a:xfrm>
            <a:off x="1251678" y="1432561"/>
            <a:ext cx="10737122" cy="5151119"/>
          </a:xfrm>
        </p:spPr>
        <p:txBody>
          <a:bodyPr>
            <a:normAutofit/>
          </a:bodyPr>
          <a:lstStyle/>
          <a:p>
            <a:pPr algn="ctr"/>
            <a:r>
              <a:rPr lang="en-GB" sz="2800" b="1" dirty="0">
                <a:latin typeface="Times New Roman" panose="02020603050405020304" pitchFamily="18" charset="0"/>
                <a:cs typeface="Times New Roman" panose="02020603050405020304" pitchFamily="18" charset="0"/>
              </a:rPr>
              <a:t>4. </a:t>
            </a:r>
            <a:r>
              <a:rPr lang="en-GB" sz="2800" b="1" dirty="0" smtClean="0">
                <a:latin typeface="Times New Roman" panose="02020603050405020304" pitchFamily="18" charset="0"/>
                <a:cs typeface="Times New Roman" panose="02020603050405020304" pitchFamily="18" charset="0"/>
              </a:rPr>
              <a:t>Linearitatea</a:t>
            </a:r>
            <a:endParaRPr lang="ro-RO" sz="2800" b="1" dirty="0" smtClean="0">
              <a:latin typeface="Times New Roman" panose="02020603050405020304" pitchFamily="18" charset="0"/>
              <a:cs typeface="Times New Roman" panose="02020603050405020304" pitchFamily="18" charset="0"/>
            </a:endParaRPr>
          </a:p>
          <a:p>
            <a:pPr marL="0" indent="0">
              <a:buNone/>
            </a:pP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general, </a:t>
            </a:r>
            <a:r>
              <a:rPr lang="en-GB" sz="2800" dirty="0" err="1">
                <a:latin typeface="Times New Roman" panose="02020603050405020304" pitchFamily="18" charset="0"/>
                <a:cs typeface="Times New Roman" panose="02020603050405020304" pitchFamily="18" charset="0"/>
              </a:rPr>
              <a:t>ochiul</a:t>
            </a:r>
            <a:r>
              <a:rPr lang="en-GB" sz="2800" dirty="0">
                <a:latin typeface="Times New Roman" panose="02020603050405020304" pitchFamily="18" charset="0"/>
                <a:cs typeface="Times New Roman" panose="02020603050405020304" pitchFamily="18" charset="0"/>
              </a:rPr>
              <a:t> nu </a:t>
            </a:r>
            <a:r>
              <a:rPr lang="en-GB" sz="2800" dirty="0" err="1">
                <a:latin typeface="Times New Roman" panose="02020603050405020304" pitchFamily="18" charset="0"/>
                <a:cs typeface="Times New Roman" panose="02020603050405020304" pitchFamily="18" charset="0"/>
              </a:rPr>
              <a:t>este</a:t>
            </a:r>
            <a:r>
              <a:rPr lang="en-GB" sz="2800" dirty="0">
                <a:latin typeface="Times New Roman" panose="02020603050405020304" pitchFamily="18" charset="0"/>
                <a:cs typeface="Times New Roman" panose="02020603050405020304" pitchFamily="18" charset="0"/>
              </a:rPr>
              <a:t> un detector </a:t>
            </a:r>
            <a:r>
              <a:rPr lang="en-GB" sz="2800" dirty="0" err="1">
                <a:latin typeface="Times New Roman" panose="02020603050405020304" pitchFamily="18" charset="0"/>
                <a:cs typeface="Times New Roman" panose="02020603050405020304" pitchFamily="18" charset="0"/>
              </a:rPr>
              <a:t>liniar</a:t>
            </a:r>
            <a:r>
              <a:rPr lang="en-GB" sz="2800" dirty="0">
                <a:latin typeface="Times New Roman" panose="02020603050405020304" pitchFamily="18" charset="0"/>
                <a:cs typeface="Times New Roman" panose="02020603050405020304" pitchFamily="18" charset="0"/>
              </a:rPr>
              <a:t> (cu </a:t>
            </a:r>
            <a:r>
              <a:rPr lang="en-GB" sz="2800" dirty="0" err="1">
                <a:latin typeface="Times New Roman" panose="02020603050405020304" pitchFamily="18" charset="0"/>
                <a:cs typeface="Times New Roman" panose="02020603050405020304" pitchFamily="18" charset="0"/>
              </a:rPr>
              <a:t>excepția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unor</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variații</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intensitate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foarte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mici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și</a:t>
            </a:r>
            <a:r>
              <a:rPr lang="en-GB" sz="2800" dirty="0">
                <a:latin typeface="Times New Roman" panose="02020603050405020304" pitchFamily="18" charset="0"/>
                <a:cs typeface="Times New Roman" panose="02020603050405020304" pitchFamily="18" charset="0"/>
              </a:rPr>
              <a:t> are un </a:t>
            </a:r>
            <a:r>
              <a:rPr lang="en-GB" sz="2800" dirty="0" err="1">
                <a:latin typeface="Times New Roman" panose="02020603050405020304" pitchFamily="18" charset="0"/>
                <a:cs typeface="Times New Roman" panose="02020603050405020304" pitchFamily="18" charset="0"/>
              </a:rPr>
              <a:t>răspuns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logaritmic</a:t>
            </a:r>
            <a:r>
              <a:rPr lang="en-GB" sz="2800" dirty="0">
                <a:latin typeface="Times New Roman" panose="02020603050405020304" pitchFamily="18" charset="0"/>
                <a:cs typeface="Times New Roman" panose="02020603050405020304" pitchFamily="18" charset="0"/>
              </a:rPr>
              <a:t>. O </a:t>
            </a:r>
            <a:r>
              <a:rPr lang="en-GB" sz="2800" dirty="0" err="1">
                <a:latin typeface="Times New Roman" panose="02020603050405020304" pitchFamily="18" charset="0"/>
                <a:cs typeface="Times New Roman" panose="02020603050405020304" pitchFamily="18" charset="0"/>
              </a:rPr>
              <a:t>considerație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importantă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într</a:t>
            </a:r>
            <a:r>
              <a:rPr lang="en-GB" sz="2800" dirty="0">
                <a:latin typeface="Times New Roman" panose="02020603050405020304" pitchFamily="18" charset="0"/>
                <a:cs typeface="Times New Roman" panose="02020603050405020304" pitchFamily="18" charset="0"/>
              </a:rPr>
              <a:t>-un detector </a:t>
            </a:r>
            <a:r>
              <a:rPr lang="en-GB" sz="2800" dirty="0" err="1">
                <a:latin typeface="Times New Roman" panose="02020603050405020304" pitchFamily="18" charset="0"/>
                <a:cs typeface="Times New Roman" panose="02020603050405020304" pitchFamily="18" charset="0"/>
              </a:rPr>
              <a:t>este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capacitatea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sa</a:t>
            </a:r>
            <a:r>
              <a:rPr lang="en-GB" sz="2800" dirty="0">
                <a:latin typeface="Times New Roman" panose="02020603050405020304" pitchFamily="18" charset="0"/>
                <a:cs typeface="Times New Roman" panose="02020603050405020304" pitchFamily="18" charset="0"/>
              </a:rPr>
              <a:t> de a </a:t>
            </a:r>
            <a:r>
              <a:rPr lang="en-GB" sz="2800" dirty="0" err="1">
                <a:latin typeface="Times New Roman" panose="02020603050405020304" pitchFamily="18" charset="0"/>
                <a:cs typeface="Times New Roman" panose="02020603050405020304" pitchFamily="18" charset="0"/>
              </a:rPr>
              <a:t>răspunde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liniar</a:t>
            </a:r>
            <a:r>
              <a:rPr lang="en-GB" sz="2800" dirty="0">
                <a:latin typeface="Times New Roman" panose="02020603050405020304" pitchFamily="18" charset="0"/>
                <a:cs typeface="Times New Roman" panose="02020603050405020304" pitchFamily="18" charset="0"/>
              </a:rPr>
              <a:t> la </a:t>
            </a:r>
            <a:r>
              <a:rPr lang="en-GB" sz="2800" dirty="0" err="1">
                <a:latin typeface="Times New Roman" panose="02020603050405020304" pitchFamily="18" charset="0"/>
                <a:cs typeface="Times New Roman" panose="02020603050405020304" pitchFamily="18" charset="0"/>
              </a:rPr>
              <a:t>orice</a:t>
            </a:r>
            <a:r>
              <a:rPr lang="en-GB" sz="2800" dirty="0">
                <a:latin typeface="Times New Roman" panose="02020603050405020304" pitchFamily="18" charset="0"/>
                <a:cs typeface="Times New Roman" panose="02020603050405020304" pitchFamily="18" charset="0"/>
              </a:rPr>
              <a:t> imagine </a:t>
            </a:r>
            <a:r>
              <a:rPr lang="en-GB" sz="2800" dirty="0" err="1">
                <a:latin typeface="Times New Roman" panose="02020603050405020304" pitchFamily="18" charset="0"/>
                <a:cs typeface="Times New Roman" panose="02020603050405020304" pitchFamily="18" charset="0"/>
              </a:rPr>
              <a:t>pe</a:t>
            </a:r>
            <a:r>
              <a:rPr lang="en-GB" sz="2800" dirty="0">
                <a:latin typeface="Times New Roman" panose="02020603050405020304" pitchFamily="18" charset="0"/>
                <a:cs typeface="Times New Roman" panose="02020603050405020304" pitchFamily="18" charset="0"/>
              </a:rPr>
              <a:t> care o </a:t>
            </a:r>
            <a:r>
              <a:rPr lang="en-GB" sz="2800" dirty="0" err="1">
                <a:latin typeface="Times New Roman" panose="02020603050405020304" pitchFamily="18" charset="0"/>
                <a:cs typeface="Times New Roman" panose="02020603050405020304" pitchFamily="18" charset="0"/>
              </a:rPr>
              <a:t>vede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Prin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aceasta</a:t>
            </a:r>
            <a:r>
              <a:rPr lang="en-GB" sz="2800" dirty="0">
                <a:latin typeface="Times New Roman" panose="02020603050405020304" pitchFamily="18" charset="0"/>
                <a:cs typeface="Times New Roman" panose="02020603050405020304" pitchFamily="18" charset="0"/>
              </a:rPr>
              <a:t> ne </a:t>
            </a:r>
            <a:r>
              <a:rPr lang="en-GB" sz="2800" dirty="0" err="1">
                <a:latin typeface="Times New Roman" panose="02020603050405020304" pitchFamily="18" charset="0"/>
                <a:cs typeface="Times New Roman" panose="02020603050405020304" pitchFamily="18" charset="0"/>
              </a:rPr>
              <a:t>referim</a:t>
            </a:r>
            <a:r>
              <a:rPr lang="en-GB" sz="2800" dirty="0">
                <a:latin typeface="Times New Roman" panose="02020603050405020304" pitchFamily="18" charset="0"/>
                <a:cs typeface="Times New Roman" panose="02020603050405020304" pitchFamily="18" charset="0"/>
              </a:rPr>
              <a:t> la </a:t>
            </a:r>
            <a:r>
              <a:rPr lang="en-GB" sz="2800" dirty="0" err="1">
                <a:latin typeface="Times New Roman" panose="02020603050405020304" pitchFamily="18" charset="0"/>
                <a:cs typeface="Times New Roman" panose="02020603050405020304" pitchFamily="18" charset="0"/>
              </a:rPr>
              <a:t>faptul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dacă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detectează</a:t>
            </a:r>
            <a:r>
              <a:rPr lang="en-GB" sz="2800" dirty="0">
                <a:latin typeface="Times New Roman" panose="02020603050405020304" pitchFamily="18" charset="0"/>
                <a:cs typeface="Times New Roman" panose="02020603050405020304" pitchFamily="18" charset="0"/>
              </a:rPr>
              <a:t> 100 de </a:t>
            </a:r>
            <a:r>
              <a:rPr lang="en-GB" sz="2800" dirty="0" err="1">
                <a:latin typeface="Times New Roman" panose="02020603050405020304" pitchFamily="18" charset="0"/>
                <a:cs typeface="Times New Roman" panose="02020603050405020304" pitchFamily="18" charset="0"/>
              </a:rPr>
              <a:t>fotoni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converti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100 de </a:t>
            </a:r>
            <a:r>
              <a:rPr lang="en-GB" sz="2800" dirty="0" err="1">
                <a:latin typeface="Times New Roman" panose="02020603050405020304" pitchFamily="18" charset="0"/>
                <a:cs typeface="Times New Roman" panose="02020603050405020304" pitchFamily="18" charset="0"/>
              </a:rPr>
              <a:t>electroni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dacă</a:t>
            </a:r>
            <a:r>
              <a:rPr lang="en-GB" sz="2800" dirty="0">
                <a:latin typeface="Times New Roman" panose="02020603050405020304" pitchFamily="18" charset="0"/>
                <a:cs typeface="Times New Roman" panose="02020603050405020304" pitchFamily="18" charset="0"/>
              </a:rPr>
              <a:t> am </a:t>
            </a:r>
            <a:r>
              <a:rPr lang="en-GB" sz="2800" dirty="0" err="1">
                <a:latin typeface="Times New Roman" panose="02020603050405020304" pitchFamily="18" charset="0"/>
                <a:cs typeface="Times New Roman" panose="02020603050405020304" pitchFamily="18" charset="0"/>
              </a:rPr>
              <a:t>avea</a:t>
            </a:r>
            <a:r>
              <a:rPr lang="en-GB" sz="2800" dirty="0">
                <a:latin typeface="Times New Roman" panose="02020603050405020304" pitchFamily="18" charset="0"/>
                <a:cs typeface="Times New Roman" panose="02020603050405020304" pitchFamily="18" charset="0"/>
              </a:rPr>
              <a:t> 100% </a:t>
            </a:r>
            <a:r>
              <a:rPr lang="en-GB" sz="2800" dirty="0" smtClean="0">
                <a:latin typeface="Times New Roman" panose="02020603050405020304" pitchFamily="18" charset="0"/>
                <a:cs typeface="Times New Roman" panose="02020603050405020304" pitchFamily="18" charset="0"/>
              </a:rPr>
              <a:t>QE. </a:t>
            </a:r>
            <a:r>
              <a:rPr lang="en-GB" sz="2800" dirty="0" err="1">
                <a:latin typeface="Times New Roman" panose="02020603050405020304" pitchFamily="18" charset="0"/>
                <a:cs typeface="Times New Roman" panose="02020603050405020304" pitchFamily="18" charset="0"/>
              </a:rPr>
              <a:t>Într</a:t>
            </a:r>
            <a:r>
              <a:rPr lang="en-GB" sz="2800" dirty="0">
                <a:latin typeface="Times New Roman" panose="02020603050405020304" pitchFamily="18" charset="0"/>
                <a:cs typeface="Times New Roman" panose="02020603050405020304" pitchFamily="18" charset="0"/>
              </a:rPr>
              <a:t>-o </a:t>
            </a:r>
            <a:r>
              <a:rPr lang="en-GB" sz="2800" dirty="0" err="1">
                <a:latin typeface="Times New Roman" panose="02020603050405020304" pitchFamily="18" charset="0"/>
                <a:cs typeface="Times New Roman" panose="02020603050405020304" pitchFamily="18" charset="0"/>
              </a:rPr>
              <a:t>astfel</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situație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spunem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detectorul</a:t>
            </a:r>
            <a:r>
              <a:rPr lang="en-GB" sz="2800" dirty="0">
                <a:latin typeface="Times New Roman" panose="02020603050405020304" pitchFamily="18" charset="0"/>
                <a:cs typeface="Times New Roman" panose="02020603050405020304" pitchFamily="18" charset="0"/>
              </a:rPr>
              <a:t> are un </a:t>
            </a:r>
            <a:r>
              <a:rPr lang="en-GB" sz="2800" dirty="0" err="1">
                <a:latin typeface="Times New Roman" panose="02020603050405020304" pitchFamily="18" charset="0"/>
                <a:cs typeface="Times New Roman" panose="02020603050405020304" pitchFamily="18" charset="0"/>
              </a:rPr>
              <a:t>răspuns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liniar</a:t>
            </a:r>
            <a:r>
              <a:rPr lang="en-GB" sz="2800" dirty="0">
                <a:latin typeface="Times New Roman" panose="02020603050405020304" pitchFamily="18" charset="0"/>
                <a:cs typeface="Times New Roman" panose="02020603050405020304" pitchFamily="18" charset="0"/>
              </a:rPr>
              <a:t>. Un </a:t>
            </a:r>
            <a:r>
              <a:rPr lang="en-GB" sz="2800" dirty="0" err="1">
                <a:latin typeface="Times New Roman" panose="02020603050405020304" pitchFamily="18" charset="0"/>
                <a:cs typeface="Times New Roman" panose="02020603050405020304" pitchFamily="18" charset="0"/>
              </a:rPr>
              <a:t>astfel</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răspuns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este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mod evident, </a:t>
            </a:r>
            <a:r>
              <a:rPr lang="en-GB" sz="2800" dirty="0" err="1">
                <a:latin typeface="Times New Roman" panose="02020603050405020304" pitchFamily="18" charset="0"/>
                <a:cs typeface="Times New Roman" panose="02020603050405020304" pitchFamily="18" charset="0"/>
              </a:rPr>
              <a:t>foarte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util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deoarece</a:t>
            </a:r>
            <a:r>
              <a:rPr lang="en-GB" sz="2800" dirty="0">
                <a:latin typeface="Times New Roman" panose="02020603050405020304" pitchFamily="18" charset="0"/>
                <a:cs typeface="Times New Roman" panose="02020603050405020304" pitchFamily="18" charset="0"/>
              </a:rPr>
              <a:t> nu </a:t>
            </a:r>
            <a:r>
              <a:rPr lang="en-GB" sz="2800" dirty="0" err="1">
                <a:latin typeface="Times New Roman" panose="02020603050405020304" pitchFamily="18" charset="0"/>
                <a:cs typeface="Times New Roman" panose="02020603050405020304" pitchFamily="18" charset="0"/>
              </a:rPr>
              <a:t>este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necesară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nicio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prelucrare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suplimentară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pe</a:t>
            </a:r>
            <a:r>
              <a:rPr lang="en-GB" sz="2800" dirty="0">
                <a:latin typeface="Times New Roman" panose="02020603050405020304" pitchFamily="18" charset="0"/>
                <a:cs typeface="Times New Roman" panose="02020603050405020304" pitchFamily="18" charset="0"/>
              </a:rPr>
              <a:t> imagine </a:t>
            </a:r>
            <a:r>
              <a:rPr lang="en-GB" sz="2800" dirty="0" err="1">
                <a:latin typeface="Times New Roman" panose="02020603050405020304" pitchFamily="18" charset="0"/>
                <a:cs typeface="Times New Roman" panose="02020603050405020304" pitchFamily="18" charset="0"/>
              </a:rPr>
              <a:t>pentru</a:t>
            </a:r>
            <a:r>
              <a:rPr lang="en-GB" sz="2800" dirty="0">
                <a:latin typeface="Times New Roman" panose="02020603050405020304" pitchFamily="18" charset="0"/>
                <a:cs typeface="Times New Roman" panose="02020603050405020304" pitchFamily="18" charset="0"/>
              </a:rPr>
              <a:t> a </a:t>
            </a:r>
            <a:r>
              <a:rPr lang="en-GB" sz="2800" dirty="0" err="1">
                <a:latin typeface="Times New Roman" panose="02020603050405020304" pitchFamily="18" charset="0"/>
                <a:cs typeface="Times New Roman" panose="02020603050405020304" pitchFamily="18" charset="0"/>
              </a:rPr>
              <a:t>determina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intensitatea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adevărată</a:t>
            </a:r>
            <a:r>
              <a:rPr lang="en-GB" sz="2800" dirty="0">
                <a:latin typeface="Times New Roman" panose="02020603050405020304" pitchFamily="18" charset="0"/>
                <a:cs typeface="Times New Roman" panose="02020603050405020304" pitchFamily="18" charset="0"/>
              </a:rPr>
              <a:t>” a </a:t>
            </a:r>
            <a:r>
              <a:rPr lang="en-GB" sz="2800" dirty="0" err="1">
                <a:latin typeface="Times New Roman" panose="02020603050405020304" pitchFamily="18" charset="0"/>
                <a:cs typeface="Times New Roman" panose="02020603050405020304" pitchFamily="18" charset="0"/>
              </a:rPr>
              <a:t>diferitelor</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obiecte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dintr</a:t>
            </a:r>
            <a:r>
              <a:rPr lang="en-GB" sz="2800" dirty="0">
                <a:latin typeface="Times New Roman" panose="02020603050405020304" pitchFamily="18" charset="0"/>
                <a:cs typeface="Times New Roman" panose="02020603050405020304" pitchFamily="18" charset="0"/>
              </a:rPr>
              <a:t>-o imagine.</a:t>
            </a:r>
            <a:endParaRPr lang="ro-RO" sz="28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47475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4980446" cy="877455"/>
          </a:xfrm>
        </p:spPr>
        <p:txBody>
          <a:bodyPr/>
          <a:lstStyle/>
          <a:p>
            <a:pPr algn="ctr"/>
            <a:r>
              <a:rPr lang="ro-RO" dirty="0" smtClean="0"/>
              <a:t>Parametrii CCD</a:t>
            </a:r>
            <a:endParaRPr lang="en-GB" dirty="0"/>
          </a:p>
        </p:txBody>
      </p:sp>
      <p:sp>
        <p:nvSpPr>
          <p:cNvPr id="3" name="Content Placeholder 2"/>
          <p:cNvSpPr>
            <a:spLocks noGrp="1"/>
          </p:cNvSpPr>
          <p:nvPr>
            <p:ph idx="1"/>
          </p:nvPr>
        </p:nvSpPr>
        <p:spPr>
          <a:xfrm>
            <a:off x="1038687" y="1259840"/>
            <a:ext cx="10807873" cy="5598160"/>
          </a:xfrm>
        </p:spPr>
        <p:txBody>
          <a:bodyPr>
            <a:normAutofit/>
          </a:bodyPr>
          <a:lstStyle/>
          <a:p>
            <a:pPr algn="ctr"/>
            <a:r>
              <a:rPr lang="en-GB" sz="2400" b="1" dirty="0">
                <a:latin typeface="Times New Roman" panose="02020603050405020304" pitchFamily="18" charset="0"/>
                <a:cs typeface="Times New Roman" panose="02020603050405020304" pitchFamily="18" charset="0"/>
              </a:rPr>
              <a:t>5. </a:t>
            </a:r>
            <a:r>
              <a:rPr lang="en-GB" sz="2400" b="1" dirty="0" err="1">
                <a:latin typeface="Times New Roman" panose="02020603050405020304" pitchFamily="18" charset="0"/>
                <a:cs typeface="Times New Roman" panose="02020603050405020304" pitchFamily="18" charset="0"/>
              </a:rPr>
              <a:t>Zgomotul</a:t>
            </a:r>
            <a:r>
              <a:rPr lang="en-GB" sz="2400" b="1" dirty="0">
                <a:latin typeface="Times New Roman" panose="02020603050405020304" pitchFamily="18" charset="0"/>
                <a:cs typeface="Times New Roman" panose="02020603050405020304" pitchFamily="18" charset="0"/>
              </a:rPr>
              <a:t> </a:t>
            </a:r>
            <a:endParaRPr lang="ro-RO" sz="2400" b="1" dirty="0">
              <a:latin typeface="Times New Roman" panose="02020603050405020304" pitchFamily="18" charset="0"/>
              <a:cs typeface="Times New Roman" panose="02020603050405020304" pitchFamily="18" charset="0"/>
            </a:endParaRPr>
          </a:p>
          <a:p>
            <a:r>
              <a:rPr lang="en-GB" sz="2400" b="1" i="1" dirty="0" err="1" smtClean="0">
                <a:latin typeface="Times New Roman" panose="02020603050405020304" pitchFamily="18" charset="0"/>
                <a:cs typeface="Times New Roman" panose="02020603050405020304" pitchFamily="18" charset="0"/>
              </a:rPr>
              <a:t>Curent</a:t>
            </a:r>
            <a:r>
              <a:rPr lang="en-GB" sz="2400" b="1" i="1" dirty="0" smtClean="0">
                <a:latin typeface="Times New Roman" panose="02020603050405020304" pitchFamily="18" charset="0"/>
                <a:cs typeface="Times New Roman" panose="02020603050405020304" pitchFamily="18" charset="0"/>
              </a:rPr>
              <a:t> </a:t>
            </a:r>
            <a:r>
              <a:rPr lang="en-GB" sz="2400" b="1" i="1" dirty="0" err="1">
                <a:latin typeface="Times New Roman" panose="02020603050405020304" pitchFamily="18" charset="0"/>
                <a:cs typeface="Times New Roman" panose="02020603050405020304" pitchFamily="18" charset="0"/>
              </a:rPr>
              <a:t>întunecat</a:t>
            </a:r>
            <a:r>
              <a:rPr lang="en-GB" sz="2400" b="1"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adică</a:t>
            </a:r>
            <a:r>
              <a:rPr lang="en-GB" sz="2400"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zgomot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generat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termic</a:t>
            </a:r>
            <a:r>
              <a:rPr lang="en-GB" sz="2400" dirty="0">
                <a:latin typeface="Times New Roman" panose="02020603050405020304" pitchFamily="18" charset="0"/>
                <a:cs typeface="Times New Roman" panose="02020603050405020304" pitchFamily="18" charset="0"/>
              </a:rPr>
              <a:t>. La </a:t>
            </a:r>
            <a:r>
              <a:rPr lang="ro-RO" sz="2400" dirty="0" smtClean="0">
                <a:latin typeface="Times New Roman" panose="02020603050405020304" pitchFamily="18" charset="0"/>
                <a:cs typeface="Times New Roman" panose="02020603050405020304" pitchFamily="18" charset="0"/>
              </a:rPr>
              <a:t>T=300 K</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performanța</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unui</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poate</a:t>
            </a:r>
            <a:r>
              <a:rPr lang="en-GB" sz="2400" dirty="0">
                <a:latin typeface="Times New Roman" panose="02020603050405020304" pitchFamily="18" charset="0"/>
                <a:cs typeface="Times New Roman" panose="02020603050405020304" pitchFamily="18" charset="0"/>
              </a:rPr>
              <a:t> fi la </a:t>
            </a:r>
            <a:r>
              <a:rPr lang="en-GB" sz="2400" dirty="0" err="1">
                <a:latin typeface="Times New Roman" panose="02020603050405020304" pitchFamily="18" charset="0"/>
                <a:cs typeface="Times New Roman" panose="02020603050405020304" pitchFamily="18" charset="0"/>
              </a:rPr>
              <a:t>fel</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mult</a:t>
            </a:r>
            <a:r>
              <a:rPr lang="en-GB" sz="2400" dirty="0">
                <a:latin typeface="Times New Roman" panose="02020603050405020304" pitchFamily="18" charset="0"/>
                <a:cs typeface="Times New Roman" panose="02020603050405020304" pitchFamily="18" charset="0"/>
              </a:rPr>
              <a:t> ca mii de </a:t>
            </a:r>
            <a:r>
              <a:rPr lang="en-GB" sz="2400" dirty="0" err="1">
                <a:latin typeface="Times New Roman" panose="02020603050405020304" pitchFamily="18" charset="0"/>
                <a:cs typeface="Times New Roman" panose="02020603050405020304" pitchFamily="18" charset="0"/>
              </a:rPr>
              <a:t>electroni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pixel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secundă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consecință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capacitatea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maximă</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fiecărui</a:t>
            </a:r>
            <a:r>
              <a:rPr lang="en-GB" sz="2400" dirty="0">
                <a:latin typeface="Times New Roman" panose="02020603050405020304" pitchFamily="18" charset="0"/>
                <a:cs typeface="Times New Roman" panose="02020603050405020304" pitchFamily="18" charset="0"/>
              </a:rPr>
              <a:t> pixel </a:t>
            </a:r>
            <a:r>
              <a:rPr lang="en-GB" sz="2400" dirty="0" err="1">
                <a:latin typeface="Times New Roman" panose="02020603050405020304" pitchFamily="18" charset="0"/>
                <a:cs typeface="Times New Roman" panose="02020603050405020304" pitchFamily="18" charset="0"/>
              </a:rPr>
              <a:t>va</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atinsă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câteva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secunde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va</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saturat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Curentul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întunecat</a:t>
            </a:r>
            <a:r>
              <a:rPr lang="en-GB" sz="2400"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poate</a:t>
            </a:r>
            <a:r>
              <a:rPr lang="en-GB" sz="2400" i="1" dirty="0">
                <a:latin typeface="Times New Roman" panose="02020603050405020304" pitchFamily="18" charset="0"/>
                <a:cs typeface="Times New Roman" panose="02020603050405020304" pitchFamily="18" charset="0"/>
              </a:rPr>
              <a:t> fi </a:t>
            </a:r>
            <a:r>
              <a:rPr lang="en-GB" sz="2400" i="1" dirty="0" err="1">
                <a:latin typeface="Times New Roman" panose="02020603050405020304" pitchFamily="18" charset="0"/>
                <a:cs typeface="Times New Roman" panose="02020603050405020304" pitchFamily="18" charset="0"/>
              </a:rPr>
              <a:t>redus</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masiv</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prin</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răcire</a:t>
            </a:r>
            <a:r>
              <a:rPr lang="en-GB" sz="2400" dirty="0">
                <a:latin typeface="Times New Roman" panose="02020603050405020304" pitchFamily="18" charset="0"/>
                <a:cs typeface="Times New Roman" panose="02020603050405020304" pitchFamily="18" charset="0"/>
              </a:rPr>
              <a:t>. </a:t>
            </a:r>
            <a:r>
              <a:rPr lang="ro-RO" sz="2400" dirty="0" err="1" smtClean="0">
                <a:latin typeface="Times New Roman" panose="02020603050405020304" pitchFamily="18" charset="0"/>
                <a:cs typeface="Times New Roman" panose="02020603050405020304" pitchFamily="18" charset="0"/>
              </a:rPr>
              <a:t>e.g</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performanța</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a </a:t>
            </a:r>
            <a:r>
              <a:rPr lang="en-GB" sz="2400" dirty="0" smtClean="0">
                <a:latin typeface="Times New Roman" panose="02020603050405020304" pitchFamily="18" charset="0"/>
                <a:cs typeface="Times New Roman" panose="02020603050405020304" pitchFamily="18" charset="0"/>
              </a:rPr>
              <a:t>CCD-</a:t>
            </a:r>
            <a:r>
              <a:rPr lang="en-GB" sz="2400" dirty="0" err="1" smtClean="0">
                <a:latin typeface="Times New Roman" panose="02020603050405020304" pitchFamily="18" charset="0"/>
                <a:cs typeface="Times New Roman" panose="02020603050405020304" pitchFamily="18" charset="0"/>
              </a:rPr>
              <a:t>ului</a:t>
            </a:r>
            <a:r>
              <a:rPr lang="ro-RO"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ar</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putea</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redusă</a:t>
            </a:r>
            <a:r>
              <a:rPr lang="en-GB" sz="2400" dirty="0">
                <a:latin typeface="Times New Roman" panose="02020603050405020304" pitchFamily="18" charset="0"/>
                <a:cs typeface="Times New Roman" panose="02020603050405020304" pitchFamily="18" charset="0"/>
              </a:rPr>
              <a:t> de la mii de </a:t>
            </a:r>
            <a:r>
              <a:rPr lang="en-GB" sz="2400" dirty="0" err="1">
                <a:latin typeface="Times New Roman" panose="02020603050405020304" pitchFamily="18" charset="0"/>
                <a:cs typeface="Times New Roman" panose="02020603050405020304" pitchFamily="18" charset="0"/>
              </a:rPr>
              <a:t>electroni</a:t>
            </a:r>
            <a:r>
              <a:rPr lang="en-GB" sz="2400" dirty="0">
                <a:latin typeface="Times New Roman" panose="02020603050405020304" pitchFamily="18" charset="0"/>
                <a:cs typeface="Times New Roman" panose="02020603050405020304" pitchFamily="18" charset="0"/>
              </a:rPr>
              <a:t> la </a:t>
            </a:r>
            <a:r>
              <a:rPr lang="en-GB" sz="2400" dirty="0" err="1">
                <a:latin typeface="Times New Roman" panose="02020603050405020304" pitchFamily="18" charset="0"/>
                <a:cs typeface="Times New Roman" panose="02020603050405020304" pitchFamily="18" charset="0"/>
              </a:rPr>
              <a:t>temperatura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camerei</a:t>
            </a:r>
            <a:r>
              <a:rPr lang="en-GB" sz="2400" dirty="0">
                <a:latin typeface="Times New Roman" panose="02020603050405020304" pitchFamily="18" charset="0"/>
                <a:cs typeface="Times New Roman" panose="02020603050405020304" pitchFamily="18" charset="0"/>
              </a:rPr>
              <a:t> la </a:t>
            </a:r>
            <a:r>
              <a:rPr lang="en-GB" sz="2400" dirty="0" err="1">
                <a:latin typeface="Times New Roman" panose="02020603050405020304" pitchFamily="18" charset="0"/>
                <a:cs typeface="Times New Roman" panose="02020603050405020304" pitchFamily="18" charset="0"/>
              </a:rPr>
              <a:t>numai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zeci</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electroni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pixel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secundă</a:t>
            </a:r>
            <a:r>
              <a:rPr lang="en-GB" sz="2400" dirty="0">
                <a:latin typeface="Times New Roman" panose="02020603050405020304" pitchFamily="18" charset="0"/>
                <a:cs typeface="Times New Roman" panose="02020603050405020304" pitchFamily="18" charset="0"/>
              </a:rPr>
              <a:t> la -</a:t>
            </a:r>
            <a:r>
              <a:rPr lang="en-GB" sz="2400" dirty="0" smtClean="0">
                <a:latin typeface="Times New Roman" panose="02020603050405020304" pitchFamily="18" charset="0"/>
                <a:cs typeface="Times New Roman" panose="02020603050405020304" pitchFamily="18" charset="0"/>
              </a:rPr>
              <a:t>40</a:t>
            </a:r>
            <a:r>
              <a:rPr lang="ro-RO" sz="2400" baseline="30000" dirty="0" smtClean="0">
                <a:latin typeface="Times New Roman" panose="02020603050405020304" pitchFamily="18" charset="0"/>
                <a:cs typeface="Times New Roman" panose="02020603050405020304" pitchFamily="18" charset="0"/>
              </a:rPr>
              <a:t>o</a:t>
            </a:r>
            <a:r>
              <a:rPr lang="en-GB" sz="2400" dirty="0" smtClean="0">
                <a:latin typeface="Times New Roman" panose="02020603050405020304" pitchFamily="18" charset="0"/>
                <a:cs typeface="Times New Roman" panose="02020603050405020304" pitchFamily="18" charset="0"/>
              </a:rPr>
              <a:t>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Prin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răcirea</a:t>
            </a:r>
            <a:r>
              <a:rPr lang="en-GB" sz="2400" dirty="0">
                <a:latin typeface="Times New Roman" panose="02020603050405020304" pitchFamily="18" charset="0"/>
                <a:cs typeface="Times New Roman" panose="02020603050405020304" pitchFamily="18" charset="0"/>
              </a:rPr>
              <a:t> la </a:t>
            </a:r>
            <a:r>
              <a:rPr lang="en-GB" sz="2400" dirty="0" err="1">
                <a:latin typeface="Times New Roman" panose="02020603050405020304" pitchFamily="18" charset="0"/>
                <a:cs typeface="Times New Roman" panose="02020603050405020304" pitchFamily="18" charset="0"/>
              </a:rPr>
              <a:t>temperaturi</a:t>
            </a:r>
            <a:r>
              <a:rPr lang="en-GB" sz="2400" dirty="0">
                <a:latin typeface="Times New Roman" panose="02020603050405020304" pitchFamily="18" charset="0"/>
                <a:cs typeface="Times New Roman" panose="02020603050405020304" pitchFamily="18" charset="0"/>
              </a:rPr>
              <a:t> sub </a:t>
            </a:r>
            <a:r>
              <a:rPr lang="en-GB" sz="2400" dirty="0" err="1">
                <a:latin typeface="Times New Roman" panose="02020603050405020304" pitchFamily="18" charset="0"/>
                <a:cs typeface="Times New Roman" panose="02020603050405020304" pitchFamily="18" charset="0"/>
              </a:rPr>
              <a:t>aproximativ</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70</a:t>
            </a:r>
            <a:r>
              <a:rPr lang="ro-RO" sz="2400" baseline="30000" dirty="0" smtClean="0">
                <a:latin typeface="Times New Roman" panose="02020603050405020304" pitchFamily="18" charset="0"/>
                <a:cs typeface="Times New Roman" panose="02020603050405020304" pitchFamily="18" charset="0"/>
              </a:rPr>
              <a:t>o</a:t>
            </a:r>
            <a:r>
              <a:rPr lang="en-GB" sz="2400" dirty="0" smtClean="0">
                <a:latin typeface="Times New Roman" panose="02020603050405020304" pitchFamily="18" charset="0"/>
                <a:cs typeface="Times New Roman" panose="02020603050405020304" pitchFamily="18" charset="0"/>
              </a:rPr>
              <a:t>C </a:t>
            </a:r>
            <a:r>
              <a:rPr lang="en-GB" sz="2400" dirty="0" err="1">
                <a:latin typeface="Times New Roman" panose="02020603050405020304" pitchFamily="18" charset="0"/>
                <a:cs typeface="Times New Roman" panose="02020603050405020304" pitchFamily="18" charset="0"/>
              </a:rPr>
              <a:t>curentul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întunecat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poate</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practic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eliminat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substanțial</a:t>
            </a:r>
            <a:r>
              <a:rPr lang="en-GB" sz="2400" dirty="0">
                <a:latin typeface="Times New Roman" panose="02020603050405020304" pitchFamily="18" charset="0"/>
                <a:cs typeface="Times New Roman" panose="02020603050405020304" pitchFamily="18" charset="0"/>
              </a:rPr>
              <a:t> sub un electron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pixel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secundă</a:t>
            </a:r>
            <a:r>
              <a:rPr lang="en-GB" sz="2400" dirty="0">
                <a:latin typeface="Times New Roman" panose="02020603050405020304" pitchFamily="18" charset="0"/>
                <a:cs typeface="Times New Roman" panose="02020603050405020304" pitchFamily="18" charset="0"/>
              </a:rPr>
              <a:t>). </a:t>
            </a:r>
            <a:endParaRPr lang="ro-RO" sz="2400" dirty="0" smtClean="0">
              <a:latin typeface="Times New Roman" panose="02020603050405020304" pitchFamily="18" charset="0"/>
              <a:cs typeface="Times New Roman" panose="02020603050405020304" pitchFamily="18" charset="0"/>
            </a:endParaRPr>
          </a:p>
          <a:p>
            <a:pPr marL="0" indent="0">
              <a:buNone/>
            </a:pPr>
            <a:r>
              <a:rPr lang="ro-RO" sz="2400" dirty="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O </a:t>
            </a:r>
            <a:r>
              <a:rPr lang="en-GB" sz="2400" dirty="0">
                <a:latin typeface="Times New Roman" panose="02020603050405020304" pitchFamily="18" charset="0"/>
                <a:cs typeface="Times New Roman" panose="02020603050405020304" pitchFamily="18" charset="0"/>
              </a:rPr>
              <a:t>a </a:t>
            </a:r>
            <a:r>
              <a:rPr lang="en-GB" sz="2400" dirty="0" err="1">
                <a:latin typeface="Times New Roman" panose="02020603050405020304" pitchFamily="18" charset="0"/>
                <a:cs typeface="Times New Roman" panose="02020603050405020304" pitchFamily="18" charset="0"/>
              </a:rPr>
              <a:t>doua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modalitate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reducere</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zgomotului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modificarea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ușoară</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tehnicii</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procesare</a:t>
            </a:r>
            <a:r>
              <a:rPr lang="en-GB" sz="2400" dirty="0">
                <a:latin typeface="Times New Roman" panose="02020603050405020304" pitchFamily="18" charset="0"/>
                <a:cs typeface="Times New Roman" panose="02020603050405020304" pitchFamily="18" charset="0"/>
              </a:rPr>
              <a:t> a CCD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 produce un CCD Multi-Pinned-Face (MPP). </a:t>
            </a:r>
            <a:r>
              <a:rPr lang="en-GB" sz="2400" dirty="0" err="1">
                <a:latin typeface="Times New Roman" panose="02020603050405020304" pitchFamily="18" charset="0"/>
                <a:cs typeface="Times New Roman" panose="02020603050405020304" pitchFamily="18" charset="0"/>
              </a:rPr>
              <a:t>Această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tehnică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poate</a:t>
            </a:r>
            <a:r>
              <a:rPr lang="en-GB" sz="2400" dirty="0">
                <a:latin typeface="Times New Roman" panose="02020603050405020304" pitchFamily="18" charset="0"/>
                <a:cs typeface="Times New Roman" panose="02020603050405020304" pitchFamily="18" charset="0"/>
              </a:rPr>
              <a:t> reduce </a:t>
            </a:r>
            <a:r>
              <a:rPr lang="en-GB" sz="2400" dirty="0" err="1">
                <a:latin typeface="Times New Roman" panose="02020603050405020304" pitchFamily="18" charset="0"/>
                <a:cs typeface="Times New Roman" panose="02020603050405020304" pitchFamily="18" charset="0"/>
              </a:rPr>
              <a:t>curentul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întunecat</a:t>
            </a:r>
            <a:r>
              <a:rPr lang="en-GB" sz="2400" dirty="0">
                <a:latin typeface="Times New Roman" panose="02020603050405020304" pitchFamily="18" charset="0"/>
                <a:cs typeface="Times New Roman" panose="02020603050405020304" pitchFamily="18" charset="0"/>
              </a:rPr>
              <a:t> la </a:t>
            </a:r>
            <a:r>
              <a:rPr lang="en-GB" sz="2400" dirty="0" err="1">
                <a:latin typeface="Times New Roman" panose="02020603050405020304" pitchFamily="18" charset="0"/>
                <a:cs typeface="Times New Roman" panose="02020603050405020304" pitchFamily="18" charset="0"/>
              </a:rPr>
              <a:t>niveluri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foarte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scăzute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câteva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sute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electroni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pixel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secundă</a:t>
            </a:r>
            <a:r>
              <a:rPr lang="en-GB" sz="2400" dirty="0">
                <a:latin typeface="Times New Roman" panose="02020603050405020304" pitchFamily="18" charset="0"/>
                <a:cs typeface="Times New Roman" panose="02020603050405020304" pitchFamily="18" charset="0"/>
              </a:rPr>
              <a:t> la </a:t>
            </a:r>
            <a:r>
              <a:rPr lang="ro-RO" sz="2400" dirty="0" smtClean="0">
                <a:latin typeface="Times New Roman" panose="02020603050405020304" pitchFamily="18" charset="0"/>
                <a:cs typeface="Times New Roman" panose="02020603050405020304" pitchFamily="18" charset="0"/>
              </a:rPr>
              <a:t>T=200 K</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0495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713" y="107177"/>
            <a:ext cx="4865037" cy="857135"/>
          </a:xfrm>
        </p:spPr>
        <p:txBody>
          <a:bodyPr/>
          <a:lstStyle/>
          <a:p>
            <a:r>
              <a:rPr lang="ro-RO" dirty="0" smtClean="0"/>
              <a:t>Parametrii </a:t>
            </a:r>
            <a:r>
              <a:rPr lang="ro-RO" dirty="0" err="1" smtClean="0"/>
              <a:t>ccd</a:t>
            </a:r>
            <a:endParaRPr lang="en-GB" dirty="0"/>
          </a:p>
        </p:txBody>
      </p:sp>
      <p:sp>
        <p:nvSpPr>
          <p:cNvPr id="3" name="Content Placeholder 2"/>
          <p:cNvSpPr>
            <a:spLocks noGrp="1"/>
          </p:cNvSpPr>
          <p:nvPr>
            <p:ph idx="1"/>
          </p:nvPr>
        </p:nvSpPr>
        <p:spPr>
          <a:xfrm>
            <a:off x="956149" y="733493"/>
            <a:ext cx="10957683" cy="3593591"/>
          </a:xfrm>
        </p:spPr>
        <p:txBody>
          <a:bodyPr>
            <a:noAutofit/>
          </a:bodyPr>
          <a:lstStyle/>
          <a:p>
            <a:r>
              <a:rPr lang="en-GB" sz="2400" b="1" dirty="0" err="1">
                <a:latin typeface="Times New Roman" panose="02020603050405020304" pitchFamily="18" charset="0"/>
                <a:cs typeface="Times New Roman" panose="02020603050405020304" pitchFamily="18" charset="0"/>
              </a:rPr>
              <a:t>Zgomotul</a:t>
            </a:r>
            <a:r>
              <a:rPr lang="en-GB" sz="2400" b="1" dirty="0">
                <a:latin typeface="Times New Roman" panose="02020603050405020304" pitchFamily="18" charset="0"/>
                <a:cs typeface="Times New Roman" panose="02020603050405020304" pitchFamily="18" charset="0"/>
              </a:rPr>
              <a:t> de </a:t>
            </a:r>
            <a:r>
              <a:rPr lang="en-GB" sz="2400" b="1" dirty="0" err="1">
                <a:latin typeface="Times New Roman" panose="02020603050405020304" pitchFamily="18" charset="0"/>
                <a:cs typeface="Times New Roman" panose="02020603050405020304" pitchFamily="18" charset="0"/>
              </a:rPr>
              <a:t>citire</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limita</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finală</a:t>
            </a:r>
            <a:r>
              <a:rPr lang="en-GB" sz="2400" dirty="0">
                <a:latin typeface="Times New Roman" panose="02020603050405020304" pitchFamily="18" charset="0"/>
                <a:cs typeface="Times New Roman" panose="02020603050405020304" pitchFamily="18" charset="0"/>
              </a:rPr>
              <a:t> a CCD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zgomotul</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citire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Zgomotul</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citire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provine</a:t>
            </a:r>
            <a:r>
              <a:rPr lang="en-GB" sz="2400" dirty="0">
                <a:latin typeface="Times New Roman" panose="02020603050405020304" pitchFamily="18" charset="0"/>
                <a:cs typeface="Times New Roman" panose="02020603050405020304" pitchFamily="18" charset="0"/>
              </a:rPr>
              <a:t> din </a:t>
            </a:r>
            <a:r>
              <a:rPr lang="en-GB" sz="2400" dirty="0" err="1">
                <a:latin typeface="Times New Roman" panose="02020603050405020304" pitchFamily="18" charset="0"/>
                <a:cs typeface="Times New Roman" panose="02020603050405020304" pitchFamily="18" charset="0"/>
              </a:rPr>
              <a:t>conversia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electronilor</a:t>
            </a:r>
            <a:r>
              <a:rPr lang="en-GB" sz="2400" dirty="0">
                <a:latin typeface="Times New Roman" panose="02020603050405020304" pitchFamily="18" charset="0"/>
                <a:cs typeface="Times New Roman" panose="02020603050405020304" pitchFamily="18" charset="0"/>
              </a:rPr>
              <a:t> din </a:t>
            </a:r>
            <a:r>
              <a:rPr lang="en-GB" sz="2400" dirty="0" err="1">
                <a:latin typeface="Times New Roman" panose="02020603050405020304" pitchFamily="18" charset="0"/>
                <a:cs typeface="Times New Roman" panose="02020603050405020304" pitchFamily="18" charset="0"/>
              </a:rPr>
              <a:t>fiecare</a:t>
            </a:r>
            <a:r>
              <a:rPr lang="en-GB" sz="2400" dirty="0">
                <a:latin typeface="Times New Roman" panose="02020603050405020304" pitchFamily="18" charset="0"/>
                <a:cs typeface="Times New Roman" panose="02020603050405020304" pitchFamily="18" charset="0"/>
              </a:rPr>
              <a:t> pixel la o </a:t>
            </a:r>
            <a:r>
              <a:rPr lang="en-GB" sz="2400" dirty="0" err="1">
                <a:latin typeface="Times New Roman" panose="02020603050405020304" pitchFamily="18" charset="0"/>
                <a:cs typeface="Times New Roman" panose="02020603050405020304" pitchFamily="18" charset="0"/>
              </a:rPr>
              <a:t>tensiune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nodul</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ieșire</a:t>
            </a:r>
            <a:r>
              <a:rPr lang="en-GB" sz="2400" dirty="0">
                <a:latin typeface="Times New Roman" panose="02020603050405020304" pitchFamily="18" charset="0"/>
                <a:cs typeface="Times New Roman" panose="02020603050405020304" pitchFamily="18" charset="0"/>
              </a:rPr>
              <a:t> CCD </a:t>
            </a:r>
            <a:r>
              <a:rPr lang="en-GB" sz="2400" dirty="0" smtClean="0">
                <a:latin typeface="Times New Roman" panose="02020603050405020304" pitchFamily="18" charset="0"/>
                <a:cs typeface="Times New Roman" panose="02020603050405020304" pitchFamily="18" charset="0"/>
              </a:rPr>
              <a:t>(</a:t>
            </a:r>
            <a:r>
              <a:rPr lang="ro-RO" sz="2400" dirty="0" smtClean="0">
                <a:latin typeface="Times New Roman" panose="02020603050405020304" pitchFamily="18" charset="0"/>
                <a:cs typeface="Times New Roman" panose="02020603050405020304" pitchFamily="18" charset="0"/>
              </a:rPr>
              <a:t>cca</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de 4µV </a:t>
            </a:r>
            <a:r>
              <a:rPr lang="ro-RO" sz="2400" dirty="0" smtClean="0">
                <a:latin typeface="Times New Roman" panose="02020603050405020304" pitchFamily="18" charset="0"/>
                <a:cs typeface="Times New Roman" panose="02020603050405020304" pitchFamily="18" charset="0"/>
              </a:rPr>
              <a:t>/electron)</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Mărimea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acestui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depinde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dimensiunea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nodului</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ieșire</a:t>
            </a:r>
            <a:r>
              <a:rPr lang="en-GB" sz="2400" dirty="0">
                <a:latin typeface="Times New Roman" panose="02020603050405020304" pitchFamily="18" charset="0"/>
                <a:cs typeface="Times New Roman" panose="02020603050405020304" pitchFamily="18" charset="0"/>
              </a:rPr>
              <a:t>. O mare </a:t>
            </a:r>
            <a:r>
              <a:rPr lang="en-GB" sz="2400" dirty="0" err="1">
                <a:latin typeface="Times New Roman" panose="02020603050405020304" pitchFamily="18" charset="0"/>
                <a:cs typeface="Times New Roman" panose="02020603050405020304" pitchFamily="18" charset="0"/>
              </a:rPr>
              <a:t>cantitate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efort</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fost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dedicată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reducerii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zgomotului</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citire</a:t>
            </a:r>
            <a:r>
              <a:rPr lang="en-GB" sz="2400" dirty="0">
                <a:latin typeface="Times New Roman" panose="02020603050405020304" pitchFamily="18" charset="0"/>
                <a:cs typeface="Times New Roman" panose="02020603050405020304" pitchFamily="18" charset="0"/>
              </a:rPr>
              <a:t> a CCD, </a:t>
            </a:r>
            <a:r>
              <a:rPr lang="en-GB" sz="2400" dirty="0" err="1">
                <a:latin typeface="Times New Roman" panose="02020603050405020304" pitchFamily="18" charset="0"/>
                <a:cs typeface="Times New Roman" panose="02020603050405020304" pitchFamily="18" charset="0"/>
              </a:rPr>
              <a:t>deoarece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această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valoare</a:t>
            </a:r>
            <a:r>
              <a:rPr lang="en-GB" sz="2400" dirty="0">
                <a:latin typeface="Times New Roman" panose="02020603050405020304" pitchFamily="18" charset="0"/>
                <a:cs typeface="Times New Roman" panose="02020603050405020304" pitchFamily="18" charset="0"/>
              </a:rPr>
              <a:t> a </a:t>
            </a:r>
            <a:r>
              <a:rPr lang="en-GB" sz="2400" dirty="0" err="1">
                <a:latin typeface="Times New Roman" panose="02020603050405020304" pitchFamily="18" charset="0"/>
                <a:cs typeface="Times New Roman" panose="02020603050405020304" pitchFamily="18" charset="0"/>
              </a:rPr>
              <a:t>zgomotului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determina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cele</a:t>
            </a:r>
            <a:r>
              <a:rPr lang="en-GB" sz="2400" dirty="0">
                <a:latin typeface="Times New Roman" panose="02020603050405020304" pitchFamily="18" charset="0"/>
                <a:cs typeface="Times New Roman" panose="02020603050405020304" pitchFamily="18" charset="0"/>
              </a:rPr>
              <a:t> din </a:t>
            </a:r>
            <a:r>
              <a:rPr lang="en-GB" sz="2400" dirty="0" err="1">
                <a:latin typeface="Times New Roman" panose="02020603050405020304" pitchFamily="18" charset="0"/>
                <a:cs typeface="Times New Roman" panose="02020603050405020304" pitchFamily="18" charset="0"/>
              </a:rPr>
              <a:t>urmă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intervalul</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dinamic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trebui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să</a:t>
            </a:r>
            <a:r>
              <a:rPr lang="en-GB" sz="2400" dirty="0">
                <a:latin typeface="Times New Roman" panose="02020603050405020304" pitchFamily="18" charset="0"/>
                <a:cs typeface="Times New Roman" panose="02020603050405020304" pitchFamily="18" charset="0"/>
              </a:rPr>
              <a:t> fie </a:t>
            </a:r>
            <a:r>
              <a:rPr lang="en-GB" sz="2400" dirty="0" err="1">
                <a:latin typeface="Times New Roman" panose="02020603050405020304" pitchFamily="18" charset="0"/>
                <a:cs typeface="Times New Roman" panose="02020603050405020304" pitchFamily="18" charset="0"/>
              </a:rPr>
              <a:t>cât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scăzută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special </a:t>
            </a:r>
            <a:r>
              <a:rPr lang="en-GB" sz="2400" dirty="0" err="1">
                <a:latin typeface="Times New Roman" panose="02020603050405020304" pitchFamily="18" charset="0"/>
                <a:cs typeface="Times New Roman" panose="02020603050405020304" pitchFamily="18" charset="0"/>
              </a:rPr>
              <a:t>atunci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când</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detectează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surse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foarte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slabe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exemplu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detectarea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fotonilor</a:t>
            </a:r>
            <a:r>
              <a:rPr lang="en-GB" sz="2400" dirty="0">
                <a:latin typeface="Times New Roman" panose="02020603050405020304" pitchFamily="18" charset="0"/>
                <a:cs typeface="Times New Roman" panose="02020603050405020304" pitchFamily="18" charset="0"/>
              </a:rPr>
              <a:t> la </a:t>
            </a:r>
            <a:r>
              <a:rPr lang="en-GB" sz="2400" dirty="0" err="1">
                <a:latin typeface="Times New Roman" panose="02020603050405020304" pitchFamily="18" charset="0"/>
                <a:cs typeface="Times New Roman" panose="02020603050405020304" pitchFamily="18" charset="0"/>
              </a:rPr>
              <a:t>energiile</a:t>
            </a:r>
            <a:r>
              <a:rPr lang="en-GB" sz="2400" dirty="0">
                <a:latin typeface="Times New Roman" panose="02020603050405020304" pitchFamily="18" charset="0"/>
                <a:cs typeface="Times New Roman" panose="02020603050405020304" pitchFamily="18" charset="0"/>
              </a:rPr>
              <a:t> cu raze X, cum </a:t>
            </a:r>
            <a:r>
              <a:rPr lang="en-GB" sz="2400" dirty="0" err="1">
                <a:latin typeface="Times New Roman" panose="02020603050405020304" pitchFamily="18" charset="0"/>
                <a:cs typeface="Times New Roman" panose="02020603050405020304" pitchFamily="18" charset="0"/>
              </a:rPr>
              <a:t>ar</a:t>
            </a:r>
            <a:r>
              <a:rPr lang="en-GB" sz="2400" dirty="0">
                <a:latin typeface="Times New Roman" panose="02020603050405020304" pitchFamily="18" charset="0"/>
                <a:cs typeface="Times New Roman" panose="02020603050405020304" pitchFamily="18" charset="0"/>
              </a:rPr>
              <a:t> fi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misiunea</a:t>
            </a:r>
            <a:r>
              <a:rPr lang="en-GB" sz="2400" dirty="0">
                <a:latin typeface="Times New Roman" panose="02020603050405020304" pitchFamily="18" charset="0"/>
                <a:cs typeface="Times New Roman" panose="02020603050405020304" pitchFamily="18" charset="0"/>
              </a:rPr>
              <a:t> XMM-Newton. </a:t>
            </a:r>
            <a:r>
              <a:rPr lang="en-GB" sz="2400" dirty="0" err="1">
                <a:latin typeface="Times New Roman" panose="02020603050405020304" pitchFamily="18" charset="0"/>
                <a:cs typeface="Times New Roman" panose="02020603050405020304" pitchFamily="18" charset="0"/>
              </a:rPr>
              <a:t>Valorile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de 2-3 </a:t>
            </a:r>
            <a:r>
              <a:rPr lang="en-GB" sz="2400" dirty="0" err="1">
                <a:latin typeface="Times New Roman" panose="02020603050405020304" pitchFamily="18" charset="0"/>
                <a:cs typeface="Times New Roman" panose="02020603050405020304" pitchFamily="18" charset="0"/>
              </a:rPr>
              <a:t>electroni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rms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rădăcină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medie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pătrată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sunt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acum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tipice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multe</a:t>
            </a:r>
            <a:r>
              <a:rPr lang="en-GB" sz="2400" dirty="0">
                <a:latin typeface="Times New Roman" panose="02020603050405020304" pitchFamily="18" charset="0"/>
                <a:cs typeface="Times New Roman" panose="02020603050405020304" pitchFamily="18" charset="0"/>
              </a:rPr>
              <a:t> CCD-</a:t>
            </a:r>
            <a:r>
              <a:rPr lang="en-GB" sz="2400" dirty="0" err="1">
                <a:latin typeface="Times New Roman" panose="02020603050405020304" pitchFamily="18" charset="0"/>
                <a:cs typeface="Times New Roman" panose="02020603050405020304" pitchFamily="18" charset="0"/>
              </a:rPr>
              <a:t>uri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unele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companii</a:t>
            </a:r>
            <a:r>
              <a:rPr lang="en-GB" sz="2400" dirty="0">
                <a:latin typeface="Times New Roman" panose="02020603050405020304" pitchFamily="18" charset="0"/>
                <a:cs typeface="Times New Roman" panose="02020603050405020304" pitchFamily="18" charset="0"/>
              </a:rPr>
              <a:t> au </a:t>
            </a:r>
            <a:r>
              <a:rPr lang="en-GB" sz="2400" dirty="0" err="1">
                <a:latin typeface="Times New Roman" panose="02020603050405020304" pitchFamily="18" charset="0"/>
                <a:cs typeface="Times New Roman" panose="02020603050405020304" pitchFamily="18" charset="0"/>
              </a:rPr>
              <a:t>revendicat</a:t>
            </a:r>
            <a:r>
              <a:rPr lang="en-GB" sz="2400" dirty="0">
                <a:latin typeface="Times New Roman" panose="02020603050405020304" pitchFamily="18" charset="0"/>
                <a:cs typeface="Times New Roman" panose="02020603050405020304" pitchFamily="18" charset="0"/>
              </a:rPr>
              <a:t> recent o </a:t>
            </a:r>
            <a:r>
              <a:rPr lang="en-GB" sz="2400" dirty="0" err="1">
                <a:latin typeface="Times New Roman" panose="02020603050405020304" pitchFamily="18" charset="0"/>
                <a:cs typeface="Times New Roman" panose="02020603050405020304" pitchFamily="18" charset="0"/>
              </a:rPr>
              <a:t>rezoluție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sub 1 electron rms.</a:t>
            </a:r>
          </a:p>
          <a:p>
            <a:r>
              <a:rPr lang="en-GB" sz="2400" dirty="0" err="1">
                <a:latin typeface="Times New Roman" panose="02020603050405020304" pitchFamily="18" charset="0"/>
                <a:cs typeface="Times New Roman" panose="02020603050405020304" pitchFamily="18" charset="0"/>
              </a:rPr>
              <a:t>Atunci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când</a:t>
            </a:r>
            <a:r>
              <a:rPr lang="en-GB" sz="2400" dirty="0">
                <a:latin typeface="Times New Roman" panose="02020603050405020304" pitchFamily="18" charset="0"/>
                <a:cs typeface="Times New Roman" panose="02020603050405020304" pitchFamily="18" charset="0"/>
              </a:rPr>
              <a:t> CCD </a:t>
            </a:r>
            <a:r>
              <a:rPr lang="en-GB" sz="2400" dirty="0" err="1">
                <a:latin typeface="Times New Roman" panose="02020603050405020304" pitchFamily="18" charset="0"/>
                <a:cs typeface="Times New Roman" panose="02020603050405020304" pitchFamily="18" charset="0"/>
              </a:rPr>
              <a:t>este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utilizat</a:t>
            </a:r>
            <a:r>
              <a:rPr lang="en-GB" sz="2400" dirty="0">
                <a:latin typeface="Times New Roman" panose="02020603050405020304" pitchFamily="18" charset="0"/>
                <a:cs typeface="Times New Roman" panose="02020603050405020304" pitchFamily="18" charset="0"/>
              </a:rPr>
              <a:t> ca parte a </a:t>
            </a:r>
            <a:r>
              <a:rPr lang="en-GB" sz="2400" dirty="0" err="1">
                <a:latin typeface="Times New Roman" panose="02020603050405020304" pitchFamily="18" charset="0"/>
                <a:cs typeface="Times New Roman" panose="02020603050405020304" pitchFamily="18" charset="0"/>
              </a:rPr>
              <a:t>unei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camere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pentru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imagistica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astronomică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trebuie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incluse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alte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surse</a:t>
            </a:r>
            <a:r>
              <a:rPr lang="en-GB" sz="2400" dirty="0">
                <a:latin typeface="Times New Roman" panose="02020603050405020304" pitchFamily="18" charset="0"/>
                <a:cs typeface="Times New Roman" panose="02020603050405020304" pitchFamily="18" charset="0"/>
              </a:rPr>
              <a:t> de </a:t>
            </a:r>
            <a:r>
              <a:rPr lang="en-GB" sz="2400" dirty="0" err="1">
                <a:latin typeface="Times New Roman" panose="02020603050405020304" pitchFamily="18" charset="0"/>
                <a:cs typeface="Times New Roman" panose="02020603050405020304" pitchFamily="18" charset="0"/>
              </a:rPr>
              <a:t>zgomot</a:t>
            </a:r>
            <a:r>
              <a:rPr lang="en-GB" sz="2400" dirty="0">
                <a:latin typeface="Times New Roman" panose="02020603050405020304" pitchFamily="18" charset="0"/>
                <a:cs typeface="Times New Roman" panose="02020603050405020304" pitchFamily="18" charset="0"/>
              </a:rPr>
              <a:t>, cum </a:t>
            </a:r>
            <a:r>
              <a:rPr lang="en-GB" sz="2400" dirty="0" err="1">
                <a:latin typeface="Times New Roman" panose="02020603050405020304" pitchFamily="18" charset="0"/>
                <a:cs typeface="Times New Roman" panose="02020603050405020304" pitchFamily="18" charset="0"/>
              </a:rPr>
              <a:t>ar</a:t>
            </a:r>
            <a:r>
              <a:rPr lang="en-GB" sz="2400" dirty="0">
                <a:latin typeface="Times New Roman" panose="02020603050405020304" pitchFamily="18" charset="0"/>
                <a:cs typeface="Times New Roman" panose="02020603050405020304" pitchFamily="18" charset="0"/>
              </a:rPr>
              <a:t> fi </a:t>
            </a:r>
            <a:r>
              <a:rPr lang="en-GB" sz="2400" i="1" dirty="0" err="1">
                <a:latin typeface="Times New Roman" panose="02020603050405020304" pitchFamily="18" charset="0"/>
                <a:cs typeface="Times New Roman" panose="02020603050405020304" pitchFamily="18" charset="0"/>
              </a:rPr>
              <a:t>zgomotul</a:t>
            </a:r>
            <a:r>
              <a:rPr lang="en-GB" sz="2400" i="1" dirty="0">
                <a:latin typeface="Times New Roman" panose="02020603050405020304" pitchFamily="18" charset="0"/>
                <a:cs typeface="Times New Roman" panose="02020603050405020304" pitchFamily="18" charset="0"/>
              </a:rPr>
              <a:t> la </a:t>
            </a:r>
            <a:r>
              <a:rPr lang="en-GB" sz="2400" i="1" dirty="0" err="1">
                <a:latin typeface="Times New Roman" panose="02020603050405020304" pitchFamily="18" charset="0"/>
                <a:cs typeface="Times New Roman" panose="02020603050405020304" pitchFamily="18" charset="0"/>
              </a:rPr>
              <a:t>întâmplare</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fotografiat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prezent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imaginea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în</a:t>
            </a:r>
            <a:r>
              <a:rPr lang="en-GB" sz="2400" dirty="0">
                <a:latin typeface="Times New Roman" panose="02020603050405020304" pitchFamily="18" charset="0"/>
                <a:cs typeface="Times New Roman" panose="02020603050405020304" pitchFamily="18" charset="0"/>
              </a:rPr>
              <a:t> sine, </a:t>
            </a:r>
            <a:r>
              <a:rPr lang="en-GB" sz="2400" dirty="0" err="1">
                <a:latin typeface="Times New Roman" panose="02020603050405020304" pitchFamily="18" charset="0"/>
                <a:cs typeface="Times New Roman" panose="02020603050405020304" pitchFamily="18" charset="0"/>
              </a:rPr>
              <a:t>împreună</a:t>
            </a:r>
            <a:r>
              <a:rPr lang="en-GB" sz="2400" dirty="0">
                <a:latin typeface="Times New Roman" panose="02020603050405020304" pitchFamily="18" charset="0"/>
                <a:cs typeface="Times New Roman" panose="02020603050405020304" pitchFamily="18" charset="0"/>
              </a:rPr>
              <a:t> cu </a:t>
            </a:r>
            <a:r>
              <a:rPr lang="en-GB" sz="2400" i="1" dirty="0" err="1">
                <a:latin typeface="Times New Roman" panose="02020603050405020304" pitchFamily="18" charset="0"/>
                <a:cs typeface="Times New Roman" panose="02020603050405020304" pitchFamily="18" charset="0"/>
              </a:rPr>
              <a:t>zgomotul</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introdus</a:t>
            </a:r>
            <a:r>
              <a:rPr lang="en-GB" sz="2400" i="1" dirty="0">
                <a:latin typeface="Times New Roman" panose="02020603050405020304" pitchFamily="18" charset="0"/>
                <a:cs typeface="Times New Roman" panose="02020603050405020304" pitchFamily="18" charset="0"/>
              </a:rPr>
              <a:t> de electronica </a:t>
            </a:r>
            <a:r>
              <a:rPr lang="en-GB" sz="2400" i="1" dirty="0" err="1">
                <a:latin typeface="Times New Roman" panose="02020603050405020304" pitchFamily="18" charset="0"/>
                <a:cs typeface="Times New Roman" panose="02020603050405020304" pitchFamily="18" charset="0"/>
              </a:rPr>
              <a:t>camerei</a:t>
            </a:r>
            <a:r>
              <a:rPr lang="en-GB"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9735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918" y="301105"/>
            <a:ext cx="5067842" cy="918095"/>
          </a:xfrm>
        </p:spPr>
        <p:txBody>
          <a:bodyPr/>
          <a:lstStyle/>
          <a:p>
            <a:r>
              <a:rPr lang="ro-RO" dirty="0" smtClean="0"/>
              <a:t>ALȚI parametri</a:t>
            </a:r>
            <a:endParaRPr lang="en-GB" dirty="0"/>
          </a:p>
        </p:txBody>
      </p:sp>
      <p:sp>
        <p:nvSpPr>
          <p:cNvPr id="3" name="Content Placeholder 2"/>
          <p:cNvSpPr>
            <a:spLocks noGrp="1"/>
          </p:cNvSpPr>
          <p:nvPr>
            <p:ph idx="1"/>
          </p:nvPr>
        </p:nvSpPr>
        <p:spPr>
          <a:xfrm>
            <a:off x="1251678" y="1219200"/>
            <a:ext cx="10178322" cy="5638800"/>
          </a:xfrm>
        </p:spPr>
        <p:txBody>
          <a:bodyPr>
            <a:normAutofit fontScale="92500" lnSpcReduction="20000"/>
          </a:bodyPr>
          <a:lstStyle/>
          <a:p>
            <a:pPr algn="just"/>
            <a:r>
              <a:rPr lang="en-GB" sz="2800" b="1" dirty="0">
                <a:latin typeface="Times New Roman" panose="02020603050405020304" pitchFamily="18" charset="0"/>
                <a:cs typeface="Times New Roman" panose="02020603050405020304" pitchFamily="18" charset="0"/>
              </a:rPr>
              <a:t>6. </a:t>
            </a:r>
            <a:r>
              <a:rPr lang="en-GB" sz="2800" b="1" dirty="0" err="1">
                <a:latin typeface="Times New Roman" panose="02020603050405020304" pitchFamily="18" charset="0"/>
                <a:cs typeface="Times New Roman" panose="02020603050405020304" pitchFamily="18" charset="0"/>
              </a:rPr>
              <a:t>Puterea</a:t>
            </a:r>
            <a:r>
              <a:rPr lang="ro-RO" sz="2800" b="1" dirty="0">
                <a:latin typeface="Times New Roman" panose="02020603050405020304" pitchFamily="18" charset="0"/>
                <a:cs typeface="Times New Roman" panose="02020603050405020304" pitchFamily="18" charset="0"/>
              </a:rPr>
              <a:t> </a:t>
            </a:r>
          </a:p>
          <a:p>
            <a:r>
              <a:rPr lang="ro-RO" sz="2800" dirty="0">
                <a:latin typeface="Times New Roman" panose="02020603050405020304" pitchFamily="18" charset="0"/>
                <a:cs typeface="Times New Roman" panose="02020603050405020304" pitchFamily="18" charset="0"/>
              </a:rPr>
              <a:t>CCD-urile consumă foarte puțină energie. În timpul integrării, doar un curent foarte mic curge și CCD consumă cca 50 mW . În timp ce CCD este dezactivat poate fi consumată mai multă energie, dar aceasta este de obicei doar cca wați. </a:t>
            </a:r>
          </a:p>
          <a:p>
            <a:r>
              <a:rPr lang="ro-RO" sz="2800" dirty="0">
                <a:latin typeface="Times New Roman" panose="02020603050405020304" pitchFamily="18" charset="0"/>
                <a:cs typeface="Times New Roman" panose="02020603050405020304" pitchFamily="18" charset="0"/>
              </a:rPr>
              <a:t>Desigur, electronica necesară pentru funcționarea CCD și procesarea imaginilor poate consuma mult mai multă energie.</a:t>
            </a:r>
            <a:endParaRPr lang="en-GB" sz="2800" dirty="0">
              <a:latin typeface="Times New Roman" panose="02020603050405020304" pitchFamily="18" charset="0"/>
              <a:cs typeface="Times New Roman" panose="02020603050405020304" pitchFamily="18" charset="0"/>
            </a:endParaRPr>
          </a:p>
          <a:p>
            <a:r>
              <a:rPr lang="en-GB" sz="2800" b="1" dirty="0" err="1" smtClean="0">
                <a:latin typeface="Times New Roman" panose="02020603050405020304" pitchFamily="18" charset="0"/>
                <a:cs typeface="Times New Roman" panose="02020603050405020304" pitchFamily="18" charset="0"/>
              </a:rPr>
              <a:t>Rezol</a:t>
            </a:r>
            <a:r>
              <a:rPr lang="ro-RO" sz="2800" b="1" dirty="0" err="1" smtClean="0">
                <a:latin typeface="Times New Roman" panose="02020603050405020304" pitchFamily="18" charset="0"/>
                <a:cs typeface="Times New Roman" panose="02020603050405020304" pitchFamily="18" charset="0"/>
              </a:rPr>
              <a:t>uția</a:t>
            </a:r>
            <a:r>
              <a:rPr lang="en-GB" sz="2800" b="1" dirty="0" smtClean="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spațială</a:t>
            </a:r>
            <a:r>
              <a:rPr lang="en-GB" sz="2800" b="1"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determină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capacitatea</a:t>
            </a:r>
            <a:r>
              <a:rPr lang="en-GB" sz="2800" dirty="0">
                <a:latin typeface="Times New Roman" panose="02020603050405020304" pitchFamily="18" charset="0"/>
                <a:cs typeface="Times New Roman" panose="02020603050405020304" pitchFamily="18" charset="0"/>
              </a:rPr>
              <a:t> de a </a:t>
            </a:r>
            <a:r>
              <a:rPr lang="en-GB" sz="2800" dirty="0" err="1" smtClean="0">
                <a:latin typeface="Times New Roman" panose="02020603050405020304" pitchFamily="18" charset="0"/>
                <a:cs typeface="Times New Roman" panose="02020603050405020304" pitchFamily="18" charset="0"/>
              </a:rPr>
              <a:t>capt</a:t>
            </a:r>
            <a:r>
              <a:rPr lang="ro-RO" sz="2800" dirty="0" smtClean="0">
                <a:latin typeface="Times New Roman" panose="02020603050405020304" pitchFamily="18" charset="0"/>
                <a:cs typeface="Times New Roman" panose="02020603050405020304" pitchFamily="18" charset="0"/>
              </a:rPr>
              <a:t>a</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detalii</a:t>
            </a:r>
            <a:r>
              <a:rPr lang="en-GB" sz="2800" dirty="0">
                <a:latin typeface="Times New Roman" panose="02020603050405020304" pitchFamily="18" charset="0"/>
                <a:cs typeface="Times New Roman" panose="02020603050405020304" pitchFamily="18" charset="0"/>
              </a:rPr>
              <a:t> fine ale </a:t>
            </a:r>
            <a:r>
              <a:rPr lang="en-GB" sz="2800" dirty="0" err="1">
                <a:latin typeface="Times New Roman" panose="02020603050405020304" pitchFamily="18" charset="0"/>
                <a:cs typeface="Times New Roman" panose="02020603050405020304" pitchFamily="18" charset="0"/>
              </a:rPr>
              <a:t>specimenului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fără</a:t>
            </a:r>
            <a:r>
              <a:rPr lang="en-GB" sz="2800" dirty="0">
                <a:latin typeface="Times New Roman" panose="02020603050405020304" pitchFamily="18" charset="0"/>
                <a:cs typeface="Times New Roman" panose="02020603050405020304" pitchFamily="18" charset="0"/>
              </a:rPr>
              <a:t> ca </a:t>
            </a:r>
            <a:r>
              <a:rPr lang="en-GB" sz="2800" dirty="0" err="1">
                <a:latin typeface="Times New Roman" panose="02020603050405020304" pitchFamily="18" charset="0"/>
                <a:cs typeface="Times New Roman" panose="02020603050405020304" pitchFamily="18" charset="0"/>
              </a:rPr>
              <a:t>pixeli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să</a:t>
            </a:r>
            <a:r>
              <a:rPr lang="en-GB" sz="2800" dirty="0">
                <a:latin typeface="Times New Roman" panose="02020603050405020304" pitchFamily="18" charset="0"/>
                <a:cs typeface="Times New Roman" panose="02020603050405020304" pitchFamily="18" charset="0"/>
              </a:rPr>
              <a:t> fie </a:t>
            </a:r>
            <a:r>
              <a:rPr lang="en-GB" sz="2800" dirty="0" err="1">
                <a:latin typeface="Times New Roman" panose="02020603050405020304" pitchFamily="18" charset="0"/>
                <a:cs typeface="Times New Roman" panose="02020603050405020304" pitchFamily="18" charset="0"/>
              </a:rPr>
              <a:t>vizibili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imagine.</a:t>
            </a:r>
          </a:p>
          <a:p>
            <a:r>
              <a:rPr lang="en-GB" sz="2800" b="1" dirty="0" err="1" smtClean="0">
                <a:latin typeface="Times New Roman" panose="02020603050405020304" pitchFamily="18" charset="0"/>
                <a:cs typeface="Times New Roman" panose="02020603050405020304" pitchFamily="18" charset="0"/>
              </a:rPr>
              <a:t>Rezol</a:t>
            </a:r>
            <a:r>
              <a:rPr lang="ro-RO" sz="2800" b="1" dirty="0" err="1" smtClean="0">
                <a:latin typeface="Times New Roman" panose="02020603050405020304" pitchFamily="18" charset="0"/>
                <a:cs typeface="Times New Roman" panose="02020603050405020304" pitchFamily="18" charset="0"/>
              </a:rPr>
              <a:t>uția</a:t>
            </a:r>
            <a:r>
              <a:rPr lang="en-GB" sz="2800" b="1" dirty="0" smtClean="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intensității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luminii</a:t>
            </a:r>
            <a:r>
              <a:rPr lang="en-GB" sz="2800" b="1"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definește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intervalul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dinamic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sau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numărul</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niveluri</a:t>
            </a:r>
            <a:r>
              <a:rPr lang="en-GB" sz="2800" dirty="0">
                <a:latin typeface="Times New Roman" panose="02020603050405020304" pitchFamily="18" charset="0"/>
                <a:cs typeface="Times New Roman" panose="02020603050405020304" pitchFamily="18" charset="0"/>
              </a:rPr>
              <a:t> de </a:t>
            </a:r>
            <a:r>
              <a:rPr lang="en-GB" sz="2800" dirty="0" err="1">
                <a:latin typeface="Times New Roman" panose="02020603050405020304" pitchFamily="18" charset="0"/>
                <a:cs typeface="Times New Roman" panose="02020603050405020304" pitchFamily="18" charset="0"/>
              </a:rPr>
              <a:t>gri</a:t>
            </a:r>
            <a:r>
              <a:rPr lang="en-GB" sz="2800" dirty="0">
                <a:latin typeface="Times New Roman" panose="02020603050405020304" pitchFamily="18" charset="0"/>
                <a:cs typeface="Times New Roman" panose="02020603050405020304" pitchFamily="18" charset="0"/>
              </a:rPr>
              <a:t> care se </a:t>
            </a:r>
            <a:r>
              <a:rPr lang="en-GB" sz="2800" dirty="0" err="1">
                <a:latin typeface="Times New Roman" panose="02020603050405020304" pitchFamily="18" charset="0"/>
                <a:cs typeface="Times New Roman" panose="02020603050405020304" pitchFamily="18" charset="0"/>
              </a:rPr>
              <a:t>disting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imaginea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afișată</a:t>
            </a:r>
            <a:r>
              <a:rPr lang="en-GB" sz="2800" dirty="0">
                <a:latin typeface="Times New Roman" panose="02020603050405020304" pitchFamily="18" charset="0"/>
                <a:cs typeface="Times New Roman" panose="02020603050405020304" pitchFamily="18" charset="0"/>
              </a:rPr>
              <a:t>.</a:t>
            </a:r>
          </a:p>
          <a:p>
            <a:r>
              <a:rPr lang="en-GB" sz="2800" b="1" dirty="0" err="1" smtClean="0">
                <a:latin typeface="Times New Roman" panose="02020603050405020304" pitchFamily="18" charset="0"/>
                <a:cs typeface="Times New Roman" panose="02020603050405020304" pitchFamily="18" charset="0"/>
              </a:rPr>
              <a:t>Rezol</a:t>
            </a:r>
            <a:r>
              <a:rPr lang="ro-RO" sz="2800" b="1" dirty="0" err="1" smtClean="0">
                <a:latin typeface="Times New Roman" panose="02020603050405020304" pitchFamily="18" charset="0"/>
                <a:cs typeface="Times New Roman" panose="02020603050405020304" pitchFamily="18" charset="0"/>
              </a:rPr>
              <a:t>uția</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timp</a:t>
            </a:r>
            <a:r>
              <a:rPr lang="ro-RO" sz="2800" b="1" dirty="0" smtClean="0">
                <a:latin typeface="Times New Roman" panose="02020603050405020304" pitchFamily="18" charset="0"/>
                <a:cs typeface="Times New Roman" panose="02020603050405020304" pitchFamily="18" charset="0"/>
              </a:rPr>
              <a:t>ului</a:t>
            </a:r>
            <a:r>
              <a:rPr lang="en-GB" sz="2800" b="1" dirty="0" smtClean="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r</a:t>
            </a:r>
            <a:r>
              <a:rPr lang="en-GB" sz="2800" dirty="0" err="1" smtClean="0">
                <a:latin typeface="Times New Roman" panose="02020603050405020304" pitchFamily="18" charset="0"/>
                <a:cs typeface="Times New Roman" panose="02020603050405020304" pitchFamily="18" charset="0"/>
              </a:rPr>
              <a:t>ata</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de </a:t>
            </a:r>
            <a:r>
              <a:rPr lang="en-GB" sz="2800" dirty="0" err="1">
                <a:latin typeface="Times New Roman" panose="02020603050405020304" pitchFamily="18" charset="0"/>
                <a:cs typeface="Times New Roman" panose="02020603050405020304" pitchFamily="18" charset="0"/>
              </a:rPr>
              <a:t>eșantionare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cadru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determină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abilitatea</a:t>
            </a:r>
            <a:r>
              <a:rPr lang="en-GB" sz="2800" dirty="0">
                <a:latin typeface="Times New Roman" panose="02020603050405020304" pitchFamily="18" charset="0"/>
                <a:cs typeface="Times New Roman" panose="02020603050405020304" pitchFamily="18" charset="0"/>
              </a:rPr>
              <a:t> de a </a:t>
            </a:r>
            <a:r>
              <a:rPr lang="en-GB" sz="2800" dirty="0" err="1">
                <a:latin typeface="Times New Roman" panose="02020603050405020304" pitchFamily="18" charset="0"/>
                <a:cs typeface="Times New Roman" panose="02020603050405020304" pitchFamily="18" charset="0"/>
              </a:rPr>
              <a:t>urmări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mișcarea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specimenului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sau</a:t>
            </a:r>
            <a:r>
              <a:rPr lang="en-GB" sz="2800" dirty="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proce</a:t>
            </a:r>
            <a:r>
              <a:rPr lang="ro-RO" sz="2800" dirty="0" smtClean="0">
                <a:latin typeface="Times New Roman" panose="02020603050405020304" pitchFamily="18" charset="0"/>
                <a:cs typeface="Times New Roman" panose="02020603050405020304" pitchFamily="18" charset="0"/>
              </a:rPr>
              <a:t>se</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cinetice</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rapide</a:t>
            </a:r>
            <a:r>
              <a:rPr lang="en-GB" sz="2800" dirty="0">
                <a:latin typeface="Times New Roman" panose="02020603050405020304" pitchFamily="18" charset="0"/>
                <a:cs typeface="Times New Roman" panose="02020603050405020304" pitchFamily="18" charset="0"/>
              </a:rPr>
              <a:t>.</a:t>
            </a:r>
          </a:p>
          <a:p>
            <a:r>
              <a:rPr lang="en-GB" sz="2800" b="1" dirty="0" err="1">
                <a:latin typeface="Times New Roman" panose="02020603050405020304" pitchFamily="18" charset="0"/>
                <a:cs typeface="Times New Roman" panose="02020603050405020304" pitchFamily="18" charset="0"/>
              </a:rPr>
              <a:t>Raport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semnal-zgomot</a:t>
            </a:r>
            <a:r>
              <a:rPr lang="en-GB" sz="2800" b="1"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determină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vizibilitatea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și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claritatea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semnalelor</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specimenului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în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raport</a:t>
            </a:r>
            <a:r>
              <a:rPr lang="en-GB" sz="2800" dirty="0">
                <a:latin typeface="Times New Roman" panose="02020603050405020304" pitchFamily="18" charset="0"/>
                <a:cs typeface="Times New Roman" panose="02020603050405020304" pitchFamily="18" charset="0"/>
              </a:rPr>
              <a:t> cu </a:t>
            </a:r>
            <a:r>
              <a:rPr lang="en-GB" sz="2800" dirty="0" err="1">
                <a:latin typeface="Times New Roman" panose="02020603050405020304" pitchFamily="18" charset="0"/>
                <a:cs typeface="Times New Roman" panose="02020603050405020304" pitchFamily="18" charset="0"/>
              </a:rPr>
              <a:t>fundalul</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imaginii</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2997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278" y="341745"/>
            <a:ext cx="7181122" cy="938415"/>
          </a:xfrm>
        </p:spPr>
        <p:txBody>
          <a:bodyPr/>
          <a:lstStyle/>
          <a:p>
            <a:r>
              <a:rPr lang="ro-RO" dirty="0" smtClean="0"/>
              <a:t>Avantaje &amp; Dezavantaje</a:t>
            </a:r>
            <a:endParaRPr lang="en-GB" dirty="0"/>
          </a:p>
        </p:txBody>
      </p:sp>
      <p:sp>
        <p:nvSpPr>
          <p:cNvPr id="3" name="Content Placeholder 2"/>
          <p:cNvSpPr>
            <a:spLocks noGrp="1"/>
          </p:cNvSpPr>
          <p:nvPr>
            <p:ph idx="1"/>
          </p:nvPr>
        </p:nvSpPr>
        <p:spPr>
          <a:xfrm>
            <a:off x="7022558" y="1493521"/>
            <a:ext cx="4234722" cy="4599432"/>
          </a:xfrm>
        </p:spPr>
        <p:txBody>
          <a:bodyPr>
            <a:noAutofit/>
          </a:bodyPr>
          <a:lstStyle/>
          <a:p>
            <a:pPr marL="0" indent="0">
              <a:buNone/>
            </a:pPr>
            <a:r>
              <a:rPr lang="ro-RO" sz="2800" b="1" dirty="0" smtClean="0"/>
              <a:t>        </a:t>
            </a:r>
            <a:r>
              <a:rPr lang="en-GB" sz="2800" b="1" dirty="0" err="1" smtClean="0"/>
              <a:t>Dezavantaje</a:t>
            </a:r>
            <a:r>
              <a:rPr lang="en-GB" sz="2800" b="1" dirty="0" smtClean="0"/>
              <a:t> </a:t>
            </a:r>
            <a:endParaRPr lang="ro-RO" sz="2800" b="1" dirty="0" smtClean="0"/>
          </a:p>
          <a:p>
            <a:r>
              <a:rPr lang="en-GB" sz="2800" b="1" dirty="0" err="1" smtClean="0"/>
              <a:t>Demagnificarea</a:t>
            </a:r>
            <a:r>
              <a:rPr lang="en-GB" sz="2800" b="1" dirty="0" smtClean="0"/>
              <a:t> </a:t>
            </a:r>
            <a:r>
              <a:rPr lang="en-GB" sz="2800" b="1" dirty="0" err="1"/>
              <a:t>este</a:t>
            </a:r>
            <a:r>
              <a:rPr lang="en-GB" sz="2800" b="1" dirty="0"/>
              <a:t> o </a:t>
            </a:r>
            <a:r>
              <a:rPr lang="en-GB" sz="2800" b="1" dirty="0" err="1"/>
              <a:t>problemă</a:t>
            </a:r>
            <a:r>
              <a:rPr lang="en-GB" sz="2800" b="1" dirty="0"/>
              <a:t> </a:t>
            </a:r>
            <a:r>
              <a:rPr lang="en-GB" sz="2800" b="1" dirty="0" err="1"/>
              <a:t>majoră</a:t>
            </a:r>
            <a:r>
              <a:rPr lang="en-GB" sz="2800" b="1" dirty="0"/>
              <a:t> </a:t>
            </a:r>
            <a:endParaRPr lang="ro-RO" sz="2800" b="1" dirty="0" smtClean="0"/>
          </a:p>
          <a:p>
            <a:r>
              <a:rPr lang="en-GB" sz="2800" b="1" dirty="0" err="1" smtClean="0"/>
              <a:t>Variază</a:t>
            </a:r>
            <a:r>
              <a:rPr lang="en-GB" sz="2800" b="1" dirty="0" smtClean="0"/>
              <a:t> </a:t>
            </a:r>
            <a:r>
              <a:rPr lang="en-GB" sz="2800" b="1" dirty="0"/>
              <a:t>cu </a:t>
            </a:r>
            <a:r>
              <a:rPr lang="en-GB" sz="2800" b="1" dirty="0" err="1"/>
              <a:t>aplicația</a:t>
            </a:r>
            <a:r>
              <a:rPr lang="en-GB" sz="2800" b="1" dirty="0"/>
              <a:t> </a:t>
            </a:r>
            <a:endParaRPr lang="ro-RO" sz="2800" b="1" dirty="0" smtClean="0"/>
          </a:p>
          <a:p>
            <a:r>
              <a:rPr lang="en-GB" sz="2800" b="1" dirty="0" err="1" smtClean="0"/>
              <a:t>Foarte</a:t>
            </a:r>
            <a:r>
              <a:rPr lang="en-GB" sz="2800" b="1" dirty="0" smtClean="0"/>
              <a:t> </a:t>
            </a:r>
            <a:r>
              <a:rPr lang="en-GB" sz="2800" b="1" dirty="0" err="1"/>
              <a:t>scump</a:t>
            </a:r>
            <a:r>
              <a:rPr lang="en-GB" sz="2800" b="1" dirty="0"/>
              <a:t> </a:t>
            </a:r>
            <a:r>
              <a:rPr lang="ro-RO" sz="2800" b="1" dirty="0" smtClean="0"/>
              <a:t>(cele pentru cercetare - zeci de mii USD)</a:t>
            </a:r>
          </a:p>
          <a:p>
            <a:r>
              <a:rPr lang="en-GB" sz="2800" b="1" dirty="0" smtClean="0"/>
              <a:t>Se </a:t>
            </a:r>
            <a:r>
              <a:rPr lang="en-GB" sz="2800" b="1" dirty="0" err="1"/>
              <a:t>referă</a:t>
            </a:r>
            <a:r>
              <a:rPr lang="en-GB" sz="2800" b="1" dirty="0"/>
              <a:t> la un DQE </a:t>
            </a:r>
            <a:r>
              <a:rPr lang="en-GB" sz="2800" b="1" dirty="0" err="1"/>
              <a:t>potențial</a:t>
            </a:r>
            <a:r>
              <a:rPr lang="en-GB" sz="2800" b="1" dirty="0"/>
              <a:t> </a:t>
            </a:r>
            <a:r>
              <a:rPr lang="en-GB" sz="2800" b="1" dirty="0" err="1"/>
              <a:t>mai</a:t>
            </a:r>
            <a:r>
              <a:rPr lang="en-GB" sz="2800" b="1" dirty="0"/>
              <a:t> </a:t>
            </a:r>
            <a:r>
              <a:rPr lang="en-GB" sz="2800" b="1" dirty="0" err="1"/>
              <a:t>scăzut</a:t>
            </a:r>
            <a:endParaRPr lang="en-GB" sz="2800" b="1" dirty="0"/>
          </a:p>
        </p:txBody>
      </p:sp>
      <p:sp>
        <p:nvSpPr>
          <p:cNvPr id="4" name="Content Placeholder 2"/>
          <p:cNvSpPr txBox="1">
            <a:spLocks/>
          </p:cNvSpPr>
          <p:nvPr/>
        </p:nvSpPr>
        <p:spPr>
          <a:xfrm>
            <a:off x="1404078" y="1432561"/>
            <a:ext cx="3767362" cy="459943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ro-RO" sz="2800" b="1" dirty="0" smtClean="0"/>
              <a:t>              </a:t>
            </a:r>
            <a:r>
              <a:rPr lang="en-GB" sz="2800" b="1" dirty="0" smtClean="0"/>
              <a:t>Avantaje </a:t>
            </a:r>
            <a:endParaRPr lang="ro-RO" sz="2800" b="1" dirty="0" smtClean="0"/>
          </a:p>
          <a:p>
            <a:r>
              <a:rPr lang="en-GB" sz="2800" b="1" dirty="0" err="1" smtClean="0"/>
              <a:t>Relativ</a:t>
            </a:r>
            <a:r>
              <a:rPr lang="en-GB" sz="2800" b="1" dirty="0" smtClean="0"/>
              <a:t> </a:t>
            </a:r>
            <a:r>
              <a:rPr lang="en-GB" sz="2800" b="1" dirty="0" err="1" smtClean="0"/>
              <a:t>simplu</a:t>
            </a:r>
            <a:r>
              <a:rPr lang="en-GB" sz="2800" b="1" dirty="0" smtClean="0"/>
              <a:t> </a:t>
            </a:r>
            <a:endParaRPr lang="ro-RO" sz="2800" b="1" dirty="0" smtClean="0"/>
          </a:p>
          <a:p>
            <a:r>
              <a:rPr lang="en-GB" sz="2800" b="1" dirty="0" smtClean="0"/>
              <a:t>Mai </a:t>
            </a:r>
            <a:r>
              <a:rPr lang="en-GB" sz="2800" b="1" dirty="0" err="1" smtClean="0"/>
              <a:t>sensibil</a:t>
            </a:r>
            <a:r>
              <a:rPr lang="en-GB" sz="2800" b="1" dirty="0" smtClean="0"/>
              <a:t> </a:t>
            </a:r>
            <a:r>
              <a:rPr lang="en-GB" sz="2800" b="1" dirty="0" err="1" smtClean="0"/>
              <a:t>decât</a:t>
            </a:r>
            <a:r>
              <a:rPr lang="en-GB" sz="2800" b="1" dirty="0" smtClean="0"/>
              <a:t> </a:t>
            </a:r>
            <a:r>
              <a:rPr lang="en-GB" sz="2800" b="1" dirty="0" err="1" smtClean="0"/>
              <a:t>filmul</a:t>
            </a:r>
            <a:r>
              <a:rPr lang="en-GB" sz="2800" b="1" dirty="0" smtClean="0"/>
              <a:t> </a:t>
            </a:r>
            <a:r>
              <a:rPr lang="en-GB" sz="2800" b="1" dirty="0" err="1" smtClean="0"/>
              <a:t>fotografic</a:t>
            </a:r>
            <a:endParaRPr lang="ro-RO" sz="2800" b="1" dirty="0"/>
          </a:p>
          <a:p>
            <a:r>
              <a:rPr lang="en-GB" sz="2800" b="1" dirty="0" smtClean="0"/>
              <a:t>Mai </a:t>
            </a:r>
            <a:r>
              <a:rPr lang="en-GB" sz="2800" b="1" dirty="0" err="1" smtClean="0"/>
              <a:t>ieftin</a:t>
            </a:r>
            <a:r>
              <a:rPr lang="en-GB" sz="2800" b="1" dirty="0" smtClean="0"/>
              <a:t> de </a:t>
            </a:r>
            <a:r>
              <a:rPr lang="en-GB" sz="2800" b="1" dirty="0" err="1" smtClean="0"/>
              <a:t>înlocuit</a:t>
            </a:r>
            <a:r>
              <a:rPr lang="en-GB" sz="2800" b="1" dirty="0" smtClean="0"/>
              <a:t> </a:t>
            </a:r>
            <a:r>
              <a:rPr lang="en-GB" sz="2800" b="1" dirty="0" err="1" smtClean="0"/>
              <a:t>în</a:t>
            </a:r>
            <a:r>
              <a:rPr lang="en-GB" sz="2800" b="1" dirty="0" smtClean="0"/>
              <a:t> </a:t>
            </a:r>
            <a:r>
              <a:rPr lang="en-GB" sz="2800" b="1" dirty="0" err="1" smtClean="0"/>
              <a:t>caz</a:t>
            </a:r>
            <a:r>
              <a:rPr lang="en-GB" sz="2800" b="1" dirty="0" smtClean="0"/>
              <a:t> de </a:t>
            </a:r>
            <a:r>
              <a:rPr lang="en-GB" sz="2800" b="1" dirty="0" err="1" smtClean="0"/>
              <a:t>defecțiune</a:t>
            </a:r>
            <a:endParaRPr lang="en-GB" sz="2800" b="1" dirty="0"/>
          </a:p>
        </p:txBody>
      </p:sp>
    </p:spTree>
    <p:extLst>
      <p:ext uri="{BB962C8B-B14F-4D97-AF65-F5344CB8AC3E}">
        <p14:creationId xmlns:p14="http://schemas.microsoft.com/office/powerpoint/2010/main" val="340703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483" y="101455"/>
            <a:ext cx="10058400" cy="769402"/>
          </a:xfrm>
        </p:spPr>
        <p:txBody>
          <a:bodyPr>
            <a:normAutofit fontScale="90000"/>
          </a:bodyPr>
          <a:lstStyle/>
          <a:p>
            <a:r>
              <a:rPr lang="ro-RO" dirty="0" smtClean="0"/>
              <a:t>Conductivitatea și efectul Hall</a:t>
            </a:r>
            <a:endParaRPr lang="en-GB" dirty="0"/>
          </a:p>
        </p:txBody>
      </p:sp>
      <p:pic>
        <p:nvPicPr>
          <p:cNvPr id="3" name="Picture 2"/>
          <p:cNvPicPr>
            <a:picLocks noChangeAspect="1"/>
          </p:cNvPicPr>
          <p:nvPr/>
        </p:nvPicPr>
        <p:blipFill>
          <a:blip r:embed="rId2"/>
          <a:stretch>
            <a:fillRect/>
          </a:stretch>
        </p:blipFill>
        <p:spPr>
          <a:xfrm>
            <a:off x="1763664" y="721390"/>
            <a:ext cx="9350038" cy="6136610"/>
          </a:xfrm>
          <a:prstGeom prst="rect">
            <a:avLst/>
          </a:prstGeom>
        </p:spPr>
      </p:pic>
    </p:spTree>
    <p:extLst>
      <p:ext uri="{BB962C8B-B14F-4D97-AF65-F5344CB8AC3E}">
        <p14:creationId xmlns:p14="http://schemas.microsoft.com/office/powerpoint/2010/main" val="78504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21"/>
            <a:ext cx="7978358" cy="769402"/>
          </a:xfrm>
        </p:spPr>
        <p:txBody>
          <a:bodyPr>
            <a:normAutofit fontScale="90000"/>
          </a:bodyPr>
          <a:lstStyle/>
          <a:p>
            <a:r>
              <a:rPr lang="ro-RO" dirty="0" smtClean="0"/>
              <a:t>Conductivitatea și efectul Hall</a:t>
            </a:r>
            <a:endParaRPr lang="en-GB" dirty="0"/>
          </a:p>
        </p:txBody>
      </p:sp>
      <p:pic>
        <p:nvPicPr>
          <p:cNvPr id="3" name="Picture 2"/>
          <p:cNvPicPr>
            <a:picLocks noChangeAspect="1"/>
          </p:cNvPicPr>
          <p:nvPr/>
        </p:nvPicPr>
        <p:blipFill>
          <a:blip r:embed="rId2"/>
          <a:stretch>
            <a:fillRect/>
          </a:stretch>
        </p:blipFill>
        <p:spPr>
          <a:xfrm>
            <a:off x="5989948" y="698223"/>
            <a:ext cx="6123676" cy="4100200"/>
          </a:xfrm>
          <a:prstGeom prst="rect">
            <a:avLst/>
          </a:prstGeom>
        </p:spPr>
      </p:pic>
      <p:pic>
        <p:nvPicPr>
          <p:cNvPr id="5" name="Picture 4"/>
          <p:cNvPicPr>
            <a:picLocks noChangeAspect="1"/>
          </p:cNvPicPr>
          <p:nvPr/>
        </p:nvPicPr>
        <p:blipFill>
          <a:blip r:embed="rId3"/>
          <a:stretch>
            <a:fillRect/>
          </a:stretch>
        </p:blipFill>
        <p:spPr>
          <a:xfrm>
            <a:off x="0" y="3773526"/>
            <a:ext cx="5930537" cy="3012221"/>
          </a:xfrm>
          <a:prstGeom prst="rect">
            <a:avLst/>
          </a:prstGeom>
        </p:spPr>
      </p:pic>
    </p:spTree>
    <p:extLst>
      <p:ext uri="{BB962C8B-B14F-4D97-AF65-F5344CB8AC3E}">
        <p14:creationId xmlns:p14="http://schemas.microsoft.com/office/powerpoint/2010/main" val="296152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 y="66621"/>
            <a:ext cx="8638903" cy="769402"/>
          </a:xfrm>
        </p:spPr>
        <p:txBody>
          <a:bodyPr>
            <a:normAutofit fontScale="90000"/>
          </a:bodyPr>
          <a:lstStyle/>
          <a:p>
            <a:r>
              <a:rPr lang="ro-RO" dirty="0" smtClean="0"/>
              <a:t>efectul Hall ȘI MAGNETOREZISTENȚA</a:t>
            </a:r>
            <a:endParaRPr lang="en-GB" dirty="0"/>
          </a:p>
        </p:txBody>
      </p:sp>
      <p:pic>
        <p:nvPicPr>
          <p:cNvPr id="2" name="Picture 1"/>
          <p:cNvPicPr>
            <a:picLocks noChangeAspect="1"/>
          </p:cNvPicPr>
          <p:nvPr/>
        </p:nvPicPr>
        <p:blipFill>
          <a:blip r:embed="rId2"/>
          <a:stretch>
            <a:fillRect/>
          </a:stretch>
        </p:blipFill>
        <p:spPr>
          <a:xfrm>
            <a:off x="1151019" y="783001"/>
            <a:ext cx="8855130" cy="5992268"/>
          </a:xfrm>
          <a:prstGeom prst="rect">
            <a:avLst/>
          </a:prstGeom>
        </p:spPr>
      </p:pic>
    </p:spTree>
    <p:extLst>
      <p:ext uri="{BB962C8B-B14F-4D97-AF65-F5344CB8AC3E}">
        <p14:creationId xmlns:p14="http://schemas.microsoft.com/office/powerpoint/2010/main" val="269363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57778" y="151939"/>
            <a:ext cx="8646851" cy="6369036"/>
          </a:xfrm>
          <a:prstGeom prst="rect">
            <a:avLst/>
          </a:prstGeom>
        </p:spPr>
      </p:pic>
    </p:spTree>
    <p:extLst>
      <p:ext uri="{BB962C8B-B14F-4D97-AF65-F5344CB8AC3E}">
        <p14:creationId xmlns:p14="http://schemas.microsoft.com/office/powerpoint/2010/main" val="195574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err="1" smtClean="0"/>
              <a:t>Potentialul</a:t>
            </a:r>
            <a:r>
              <a:rPr lang="ro-RO" dirty="0" smtClean="0"/>
              <a:t> HALL</a:t>
            </a:r>
          </a:p>
          <a:p>
            <a:endParaRPr lang="ro-RO" dirty="0"/>
          </a:p>
          <a:p>
            <a:r>
              <a:rPr lang="ro-RO" dirty="0" smtClean="0"/>
              <a:t>În metale</a:t>
            </a:r>
          </a:p>
          <a:p>
            <a:endParaRPr lang="ro-RO" dirty="0"/>
          </a:p>
          <a:p>
            <a:endParaRPr lang="ro-RO" dirty="0" smtClean="0"/>
          </a:p>
          <a:p>
            <a:r>
              <a:rPr lang="ro-RO" dirty="0" smtClean="0"/>
              <a:t>In semiconductoare</a:t>
            </a:r>
            <a:endParaRPr lang="en-GB" dirty="0"/>
          </a:p>
        </p:txBody>
      </p:sp>
      <p:pic>
        <p:nvPicPr>
          <p:cNvPr id="5" name="Picture 4"/>
          <p:cNvPicPr>
            <a:picLocks noChangeAspect="1"/>
          </p:cNvPicPr>
          <p:nvPr/>
        </p:nvPicPr>
        <p:blipFill>
          <a:blip r:embed="rId2"/>
          <a:stretch>
            <a:fillRect/>
          </a:stretch>
        </p:blipFill>
        <p:spPr>
          <a:xfrm>
            <a:off x="4641634" y="2121408"/>
            <a:ext cx="2305050" cy="962025"/>
          </a:xfrm>
          <a:prstGeom prst="rect">
            <a:avLst/>
          </a:prstGeom>
        </p:spPr>
      </p:pic>
      <p:pic>
        <p:nvPicPr>
          <p:cNvPr id="6" name="Picture 5"/>
          <p:cNvPicPr>
            <a:picLocks noChangeAspect="1"/>
          </p:cNvPicPr>
          <p:nvPr/>
        </p:nvPicPr>
        <p:blipFill>
          <a:blip r:embed="rId3"/>
          <a:stretch>
            <a:fillRect/>
          </a:stretch>
        </p:blipFill>
        <p:spPr>
          <a:xfrm>
            <a:off x="8159015" y="2678112"/>
            <a:ext cx="2028825" cy="1095375"/>
          </a:xfrm>
          <a:prstGeom prst="rect">
            <a:avLst/>
          </a:prstGeom>
        </p:spPr>
      </p:pic>
      <p:pic>
        <p:nvPicPr>
          <p:cNvPr id="7" name="Picture 6"/>
          <p:cNvPicPr>
            <a:picLocks noChangeAspect="1"/>
          </p:cNvPicPr>
          <p:nvPr/>
        </p:nvPicPr>
        <p:blipFill>
          <a:blip r:embed="rId4"/>
          <a:stretch>
            <a:fillRect/>
          </a:stretch>
        </p:blipFill>
        <p:spPr>
          <a:xfrm>
            <a:off x="4312820" y="4387056"/>
            <a:ext cx="4638675" cy="1171575"/>
          </a:xfrm>
          <a:prstGeom prst="rect">
            <a:avLst/>
          </a:prstGeom>
        </p:spPr>
      </p:pic>
    </p:spTree>
    <p:extLst>
      <p:ext uri="{BB962C8B-B14F-4D97-AF65-F5344CB8AC3E}">
        <p14:creationId xmlns:p14="http://schemas.microsoft.com/office/powerpoint/2010/main" val="350843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Utilitatea magnetometrelor</a:t>
            </a:r>
            <a:endParaRPr lang="en-GB" dirty="0"/>
          </a:p>
        </p:txBody>
      </p:sp>
      <p:sp>
        <p:nvSpPr>
          <p:cNvPr id="3" name="Content Placeholder 2"/>
          <p:cNvSpPr>
            <a:spLocks noGrp="1"/>
          </p:cNvSpPr>
          <p:nvPr>
            <p:ph idx="1"/>
          </p:nvPr>
        </p:nvSpPr>
        <p:spPr/>
        <p:txBody>
          <a:bodyPr/>
          <a:lstStyle/>
          <a:p>
            <a:r>
              <a:rPr lang="ro-RO" dirty="0" smtClean="0"/>
              <a:t>Măsurarea câmpului magnetic</a:t>
            </a:r>
          </a:p>
          <a:p>
            <a:r>
              <a:rPr lang="ro-RO" dirty="0" smtClean="0"/>
              <a:t>Ca </a:t>
            </a:r>
            <a:r>
              <a:rPr lang="ro-RO" dirty="0" err="1" smtClean="0"/>
              <a:t>sensor</a:t>
            </a:r>
            <a:r>
              <a:rPr lang="ro-RO" dirty="0" smtClean="0"/>
              <a:t> de curent</a:t>
            </a:r>
          </a:p>
          <a:p>
            <a:r>
              <a:rPr lang="ro-RO" dirty="0" smtClean="0"/>
              <a:t>Ca </a:t>
            </a:r>
            <a:r>
              <a:rPr lang="ro-RO" dirty="0" err="1" smtClean="0"/>
              <a:t>sensor</a:t>
            </a:r>
            <a:r>
              <a:rPr lang="ro-RO" dirty="0" smtClean="0"/>
              <a:t> </a:t>
            </a:r>
            <a:r>
              <a:rPr lang="ro-RO" dirty="0" err="1" smtClean="0"/>
              <a:t>pozițiometru</a:t>
            </a:r>
            <a:endParaRPr lang="ro-RO" dirty="0" smtClean="0"/>
          </a:p>
          <a:p>
            <a:r>
              <a:rPr lang="ro-RO" dirty="0" smtClean="0"/>
              <a:t>Indicator de combustibil</a:t>
            </a:r>
          </a:p>
          <a:p>
            <a:r>
              <a:rPr lang="ro-RO" dirty="0" smtClean="0"/>
              <a:t>Propulsia avioanelor</a:t>
            </a:r>
          </a:p>
          <a:p>
            <a:endParaRPr lang="en-GB" dirty="0"/>
          </a:p>
        </p:txBody>
      </p:sp>
      <p:sp>
        <p:nvSpPr>
          <p:cNvPr id="4" name="Rectangle 3"/>
          <p:cNvSpPr/>
          <p:nvPr/>
        </p:nvSpPr>
        <p:spPr>
          <a:xfrm>
            <a:off x="1069848" y="4632795"/>
            <a:ext cx="6096000" cy="2031325"/>
          </a:xfrm>
          <a:prstGeom prst="rect">
            <a:avLst/>
          </a:prstGeom>
        </p:spPr>
        <p:txBody>
          <a:bodyPr>
            <a:spAutoFit/>
          </a:bodyPr>
          <a:lstStyle/>
          <a:p>
            <a:r>
              <a:rPr lang="en-US" dirty="0" err="1" smtClean="0"/>
              <a:t>Telefoanele</a:t>
            </a:r>
            <a:r>
              <a:rPr lang="en-US" dirty="0" smtClean="0"/>
              <a:t> mobile </a:t>
            </a:r>
            <a:r>
              <a:rPr lang="en-US" dirty="0" err="1" smtClean="0"/>
              <a:t>echipate</a:t>
            </a:r>
            <a:r>
              <a:rPr lang="en-US" dirty="0" smtClean="0"/>
              <a:t> cu compass magnetic</a:t>
            </a:r>
          </a:p>
          <a:p>
            <a:r>
              <a:rPr lang="en-US" dirty="0" err="1" smtClean="0"/>
              <a:t>Ele</a:t>
            </a:r>
            <a:r>
              <a:rPr lang="en-US" dirty="0" smtClean="0"/>
              <a:t> m</a:t>
            </a:r>
            <a:r>
              <a:rPr lang="ro-RO" dirty="0" smtClean="0"/>
              <a:t>ă</a:t>
            </a:r>
            <a:r>
              <a:rPr lang="en-US" dirty="0" err="1" smtClean="0"/>
              <a:t>soare</a:t>
            </a:r>
            <a:r>
              <a:rPr lang="en-US" dirty="0" smtClean="0"/>
              <a:t> c</a:t>
            </a:r>
            <a:r>
              <a:rPr lang="ro-RO" dirty="0" smtClean="0"/>
              <a:t>â</a:t>
            </a:r>
            <a:r>
              <a:rPr lang="en-US" dirty="0" err="1" smtClean="0"/>
              <a:t>mpul</a:t>
            </a:r>
            <a:r>
              <a:rPr lang="en-US" dirty="0" smtClean="0"/>
              <a:t> magnetic al Pam</a:t>
            </a:r>
            <a:r>
              <a:rPr lang="ro-RO" dirty="0" smtClean="0"/>
              <a:t>â</a:t>
            </a:r>
            <a:r>
              <a:rPr lang="en-US" dirty="0" err="1" smtClean="0"/>
              <a:t>ntului</a:t>
            </a:r>
            <a:r>
              <a:rPr lang="en-US" dirty="0" smtClean="0"/>
              <a:t> cu magnetometer </a:t>
            </a:r>
            <a:r>
              <a:rPr lang="en-US" dirty="0" err="1" smtClean="0"/>
              <a:t>pe</a:t>
            </a:r>
            <a:r>
              <a:rPr lang="en-US" dirty="0" smtClean="0"/>
              <a:t> </a:t>
            </a:r>
            <a:r>
              <a:rPr lang="en-US" dirty="0" err="1" smtClean="0"/>
              <a:t>trei</a:t>
            </a:r>
            <a:r>
              <a:rPr lang="en-US" dirty="0" smtClean="0"/>
              <a:t> axe</a:t>
            </a:r>
          </a:p>
          <a:p>
            <a:r>
              <a:rPr lang="en-US" dirty="0" err="1" smtClean="0"/>
              <a:t>Aceste</a:t>
            </a:r>
            <a:r>
              <a:rPr lang="en-US" dirty="0" smtClean="0"/>
              <a:t> magnetometer </a:t>
            </a:r>
            <a:r>
              <a:rPr lang="en-US" dirty="0" err="1" smtClean="0"/>
              <a:t>sunt</a:t>
            </a:r>
            <a:r>
              <a:rPr lang="en-US" dirty="0" smtClean="0"/>
              <a:t> </a:t>
            </a:r>
            <a:r>
              <a:rPr lang="en-US" dirty="0" err="1" smtClean="0"/>
              <a:t>bazate</a:t>
            </a:r>
            <a:r>
              <a:rPr lang="en-US" dirty="0" smtClean="0"/>
              <a:t> </a:t>
            </a:r>
            <a:r>
              <a:rPr lang="en-US" dirty="0" err="1" smtClean="0"/>
              <a:t>pe</a:t>
            </a:r>
            <a:r>
              <a:rPr lang="en-US" dirty="0" smtClean="0"/>
              <a:t> </a:t>
            </a:r>
            <a:r>
              <a:rPr lang="en-US" dirty="0" err="1" smtClean="0"/>
              <a:t>efectul</a:t>
            </a:r>
            <a:r>
              <a:rPr lang="en-US" dirty="0" smtClean="0"/>
              <a:t> Hall </a:t>
            </a:r>
            <a:r>
              <a:rPr lang="ro-RO" dirty="0" smtClean="0"/>
              <a:t>și</a:t>
            </a:r>
            <a:r>
              <a:rPr lang="en-US" dirty="0" smtClean="0"/>
              <a:t> </a:t>
            </a:r>
            <a:r>
              <a:rPr lang="en-US" dirty="0" err="1" smtClean="0"/>
              <a:t>produc</a:t>
            </a:r>
            <a:r>
              <a:rPr lang="en-US" dirty="0" smtClean="0"/>
              <a:t> o </a:t>
            </a:r>
            <a:r>
              <a:rPr lang="en-US" dirty="0" err="1" smtClean="0"/>
              <a:t>tensiune</a:t>
            </a:r>
            <a:r>
              <a:rPr lang="en-US" dirty="0" smtClean="0"/>
              <a:t> </a:t>
            </a:r>
            <a:r>
              <a:rPr lang="en-US" dirty="0" err="1" smtClean="0"/>
              <a:t>propo</a:t>
            </a:r>
            <a:r>
              <a:rPr lang="ro-RO" dirty="0" err="1" smtClean="0"/>
              <a:t>rț</a:t>
            </a:r>
            <a:r>
              <a:rPr lang="en-US" dirty="0" err="1" smtClean="0"/>
              <a:t>onal</a:t>
            </a:r>
            <a:r>
              <a:rPr lang="ro-RO" dirty="0" smtClean="0"/>
              <a:t>ă</a:t>
            </a:r>
            <a:r>
              <a:rPr lang="en-US" dirty="0" smtClean="0"/>
              <a:t> c</a:t>
            </a:r>
            <a:r>
              <a:rPr lang="ro-RO" dirty="0" smtClean="0"/>
              <a:t>â</a:t>
            </a:r>
            <a:r>
              <a:rPr lang="en-US" dirty="0" err="1" smtClean="0"/>
              <a:t>mpului</a:t>
            </a:r>
            <a:r>
              <a:rPr lang="en-US" dirty="0" smtClean="0"/>
              <a:t> magnetic </a:t>
            </a:r>
            <a:r>
              <a:rPr lang="en-US" dirty="0" err="1" smtClean="0"/>
              <a:t>aplicat</a:t>
            </a:r>
            <a:r>
              <a:rPr lang="en-US" dirty="0" smtClean="0"/>
              <a:t> </a:t>
            </a:r>
            <a:r>
              <a:rPr lang="ro-RO" dirty="0" smtClean="0"/>
              <a:t>și</a:t>
            </a:r>
            <a:r>
              <a:rPr lang="en-US" dirty="0" smtClean="0"/>
              <a:t> </a:t>
            </a:r>
            <a:r>
              <a:rPr lang="en-US" dirty="0" err="1" smtClean="0"/>
              <a:t>sensibil</a:t>
            </a:r>
            <a:r>
              <a:rPr lang="en-US" dirty="0" smtClean="0"/>
              <a:t> </a:t>
            </a:r>
            <a:r>
              <a:rPr lang="en-US" dirty="0" err="1" smtClean="0"/>
              <a:t>si</a:t>
            </a:r>
            <a:r>
              <a:rPr lang="en-US" dirty="0" smtClean="0"/>
              <a:t> la </a:t>
            </a:r>
            <a:r>
              <a:rPr lang="en-US" dirty="0" err="1" smtClean="0"/>
              <a:t>polaritate</a:t>
            </a:r>
            <a:endParaRPr lang="en-US" dirty="0" smtClean="0"/>
          </a:p>
          <a:p>
            <a:endParaRPr lang="en-GB" dirty="0"/>
          </a:p>
        </p:txBody>
      </p:sp>
      <p:pic>
        <p:nvPicPr>
          <p:cNvPr id="5" name="Content Placeholder 4"/>
          <p:cNvPicPr>
            <a:picLocks noChangeAspect="1"/>
          </p:cNvPicPr>
          <p:nvPr/>
        </p:nvPicPr>
        <p:blipFill>
          <a:blip r:embed="rId2"/>
          <a:stretch>
            <a:fillRect/>
          </a:stretch>
        </p:blipFill>
        <p:spPr>
          <a:xfrm>
            <a:off x="8575490" y="2265361"/>
            <a:ext cx="2628900" cy="3762375"/>
          </a:xfrm>
          <a:prstGeom prst="rect">
            <a:avLst/>
          </a:prstGeom>
        </p:spPr>
      </p:pic>
    </p:spTree>
    <p:extLst>
      <p:ext uri="{BB962C8B-B14F-4D97-AF65-F5344CB8AC3E}">
        <p14:creationId xmlns:p14="http://schemas.microsoft.com/office/powerpoint/2010/main" val="118003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0251" y="2781"/>
            <a:ext cx="7811749" cy="4394988"/>
          </a:xfrm>
        </p:spPr>
        <p:txBody>
          <a:bodyPr/>
          <a:lstStyle/>
          <a:p>
            <a:r>
              <a:rPr lang="ro-RO" dirty="0" smtClean="0"/>
              <a:t>Dispozitive cu cuplaj de sarcină</a:t>
            </a:r>
            <a:endParaRPr lang="en-GB" dirty="0"/>
          </a:p>
        </p:txBody>
      </p:sp>
      <p:sp>
        <p:nvSpPr>
          <p:cNvPr id="3" name="Subtitle 2"/>
          <p:cNvSpPr>
            <a:spLocks noGrp="1"/>
          </p:cNvSpPr>
          <p:nvPr>
            <p:ph type="subTitle" idx="1"/>
          </p:nvPr>
        </p:nvSpPr>
        <p:spPr/>
        <p:txBody>
          <a:bodyPr/>
          <a:lstStyle/>
          <a:p>
            <a:r>
              <a:rPr lang="ro-RO" dirty="0" smtClean="0"/>
              <a:t>DMOE. </a:t>
            </a:r>
            <a:endParaRPr lang="en-GB" dirty="0"/>
          </a:p>
        </p:txBody>
      </p:sp>
      <p:pic>
        <p:nvPicPr>
          <p:cNvPr id="4" name="Picture 3"/>
          <p:cNvPicPr>
            <a:picLocks noChangeAspect="1"/>
          </p:cNvPicPr>
          <p:nvPr/>
        </p:nvPicPr>
        <p:blipFill>
          <a:blip r:embed="rId2"/>
          <a:stretch>
            <a:fillRect/>
          </a:stretch>
        </p:blipFill>
        <p:spPr>
          <a:xfrm>
            <a:off x="0" y="84182"/>
            <a:ext cx="4222615" cy="3795697"/>
          </a:xfrm>
          <a:prstGeom prst="rect">
            <a:avLst/>
          </a:prstGeom>
        </p:spPr>
      </p:pic>
    </p:spTree>
    <p:extLst>
      <p:ext uri="{BB962C8B-B14F-4D97-AF65-F5344CB8AC3E}">
        <p14:creationId xmlns:p14="http://schemas.microsoft.com/office/powerpoint/2010/main" val="3916641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191</TotalTime>
  <Words>2005</Words>
  <Application>Microsoft Office PowerPoint</Application>
  <PresentationFormat>Widescreen</PresentationFormat>
  <Paragraphs>110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Rockwell</vt:lpstr>
      <vt:lpstr>Rockwell Condensed</vt:lpstr>
      <vt:lpstr>Times New Roman</vt:lpstr>
      <vt:lpstr>Wingdings</vt:lpstr>
      <vt:lpstr>Wood Type</vt:lpstr>
      <vt:lpstr>PowerPoint Presentation</vt:lpstr>
      <vt:lpstr>Efectul Hall și aplicații</vt:lpstr>
      <vt:lpstr>Conductivitatea și efectul Hall</vt:lpstr>
      <vt:lpstr>Conductivitatea și efectul Hall</vt:lpstr>
      <vt:lpstr>efectul Hall ȘI MAGNETOREZISTENȚA</vt:lpstr>
      <vt:lpstr>PowerPoint Presentation</vt:lpstr>
      <vt:lpstr>PowerPoint Presentation</vt:lpstr>
      <vt:lpstr>Utilitatea magnetometrelor</vt:lpstr>
      <vt:lpstr>Dispozitive cu cuplaj de sarcină</vt:lpstr>
      <vt:lpstr>Dispozitive cu cuplaj de sarcina</vt:lpstr>
      <vt:lpstr>PowerPoint Presentation</vt:lpstr>
      <vt:lpstr>PowerPoint Presentation</vt:lpstr>
      <vt:lpstr>PowerPoint Presentation</vt:lpstr>
      <vt:lpstr>Dimensiuni  standard</vt:lpstr>
      <vt:lpstr>Cum este decretat / lucrează un CCD</vt:lpstr>
      <vt:lpstr>Două…x.. capacități adiacente</vt:lpstr>
      <vt:lpstr>PowerPoint Presentation</vt:lpstr>
      <vt:lpstr>PowerPoint Presentation</vt:lpstr>
      <vt:lpstr>PowerPoint Presentation</vt:lpstr>
      <vt:lpstr>Scanarea imaginilor</vt:lpstr>
      <vt:lpstr>Generarea imaginilor</vt:lpstr>
      <vt:lpstr>Procedura finală</vt:lpstr>
      <vt:lpstr>Parametrii CCD</vt:lpstr>
      <vt:lpstr>Parametrii CCD</vt:lpstr>
      <vt:lpstr>Parametrii ccd</vt:lpstr>
      <vt:lpstr>Parametrii CCD</vt:lpstr>
      <vt:lpstr>Parametrii ccd</vt:lpstr>
      <vt:lpstr>ALȚI parametri</vt:lpstr>
      <vt:lpstr>Avantaje &amp; Dezavantaje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Nusec</dc:creator>
  <cp:lastModifiedBy>Microsoft account</cp:lastModifiedBy>
  <cp:revision>22</cp:revision>
  <dcterms:created xsi:type="dcterms:W3CDTF">2020-03-09T18:14:26Z</dcterms:created>
  <dcterms:modified xsi:type="dcterms:W3CDTF">2022-11-12T18:52:33Z</dcterms:modified>
</cp:coreProperties>
</file>