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0" r:id="rId7"/>
    <p:sldId id="261" r:id="rId8"/>
    <p:sldId id="268" r:id="rId9"/>
    <p:sldId id="269" r:id="rId10"/>
    <p:sldId id="262" r:id="rId11"/>
    <p:sldId id="263" r:id="rId12"/>
    <p:sldId id="264" r:id="rId13"/>
    <p:sldId id="265" r:id="rId14"/>
    <p:sldId id="270" r:id="rId15"/>
    <p:sldId id="272" r:id="rId16"/>
    <p:sldId id="271" r:id="rId17"/>
    <p:sldId id="266"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F7092AE-8F9F-4B12-BC64-2642D45E272C}"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3847520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F7092AE-8F9F-4B12-BC64-2642D45E272C}"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34403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F7092AE-8F9F-4B12-BC64-2642D45E272C}"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2399906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F7092AE-8F9F-4B12-BC64-2642D45E272C}"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440721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F7092AE-8F9F-4B12-BC64-2642D45E272C}"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312198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F7092AE-8F9F-4B12-BC64-2642D45E272C}" type="datetimeFigureOut">
              <a:rPr lang="ru-RU" smtClean="0"/>
              <a:t>12.03.2019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3321069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F7092AE-8F9F-4B12-BC64-2642D45E272C}" type="datetimeFigureOut">
              <a:rPr lang="ru-RU" smtClean="0"/>
              <a:t>12.03.2019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3040322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F7092AE-8F9F-4B12-BC64-2642D45E272C}" type="datetimeFigureOut">
              <a:rPr lang="ru-RU" smtClean="0"/>
              <a:t>12.03.2019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2034347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F7092AE-8F9F-4B12-BC64-2642D45E272C}" type="datetimeFigureOut">
              <a:rPr lang="ru-RU" smtClean="0"/>
              <a:t>12.03.2019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3594443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F7092AE-8F9F-4B12-BC64-2642D45E272C}" type="datetimeFigureOut">
              <a:rPr lang="ru-RU" smtClean="0"/>
              <a:t>12.03.2019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1884083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F7092AE-8F9F-4B12-BC64-2642D45E272C}" type="datetimeFigureOut">
              <a:rPr lang="ru-RU" smtClean="0"/>
              <a:t>12.03.2019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348F9F-AA20-475F-AEC7-EA199DAFFB52}" type="slidenum">
              <a:rPr lang="ru-RU" smtClean="0"/>
              <a:t>‹#›</a:t>
            </a:fld>
            <a:endParaRPr lang="ru-RU"/>
          </a:p>
        </p:txBody>
      </p:sp>
    </p:spTree>
    <p:extLst>
      <p:ext uri="{BB962C8B-B14F-4D97-AF65-F5344CB8AC3E}">
        <p14:creationId xmlns:p14="http://schemas.microsoft.com/office/powerpoint/2010/main" val="3026248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7092AE-8F9F-4B12-BC64-2642D45E272C}" type="datetimeFigureOut">
              <a:rPr lang="ru-RU" smtClean="0"/>
              <a:t>12.03.2019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48F9F-AA20-475F-AEC7-EA199DAFFB52}" type="slidenum">
              <a:rPr lang="ru-RU" smtClean="0"/>
              <a:t>‹#›</a:t>
            </a:fld>
            <a:endParaRPr lang="ru-RU"/>
          </a:p>
        </p:txBody>
      </p:sp>
    </p:spTree>
    <p:extLst>
      <p:ext uri="{BB962C8B-B14F-4D97-AF65-F5344CB8AC3E}">
        <p14:creationId xmlns:p14="http://schemas.microsoft.com/office/powerpoint/2010/main" val="2610929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damaideparte.ro/psihologie-practica-comunicare/comunicare-autentic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o-RO" b="1" dirty="0"/>
              <a:t>Tema VII.</a:t>
            </a:r>
            <a:r>
              <a:rPr lang="ro-RO" dirty="0"/>
              <a:t>   </a:t>
            </a:r>
            <a:r>
              <a:rPr lang="ro-RO" b="1" dirty="0"/>
              <a:t>Metode de comunicare bazate pe dezvoltarea relaționărilor în cadrul grupului. Eficientizarea comunicării la  locul de muncă. </a:t>
            </a:r>
            <a:endParaRPr lang="ru-RU" dirty="0"/>
          </a:p>
        </p:txBody>
      </p:sp>
    </p:spTree>
    <p:extLst>
      <p:ext uri="{BB962C8B-B14F-4D97-AF65-F5344CB8AC3E}">
        <p14:creationId xmlns:p14="http://schemas.microsoft.com/office/powerpoint/2010/main" val="871240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624736"/>
          </a:xfrm>
        </p:spPr>
        <p:txBody>
          <a:bodyPr>
            <a:normAutofit fontScale="40000" lnSpcReduction="20000"/>
          </a:bodyPr>
          <a:lstStyle/>
          <a:p>
            <a:r>
              <a:rPr lang="ro-RO" dirty="0" smtClean="0"/>
              <a:t>5</a:t>
            </a:r>
            <a:r>
              <a:rPr lang="ro-RO" dirty="0"/>
              <a:t>. Jocul de spargere a </a:t>
            </a:r>
            <a:r>
              <a:rPr lang="ro-RO" dirty="0" smtClean="0"/>
              <a:t>gheții </a:t>
            </a:r>
          </a:p>
          <a:p>
            <a:pPr marL="0" indent="0">
              <a:buNone/>
            </a:pPr>
            <a:endParaRPr lang="ru-RU" dirty="0"/>
          </a:p>
          <a:p>
            <a:r>
              <a:rPr lang="vi-VN" b="1" dirty="0"/>
              <a:t>Exercitiu de spergerea ghetii</a:t>
            </a:r>
            <a:endParaRPr lang="vi-VN" dirty="0"/>
          </a:p>
          <a:p>
            <a:r>
              <a:rPr lang="vi-VN" dirty="0"/>
              <a:t>Tema ( numele activitatii ) :</a:t>
            </a:r>
            <a:r>
              <a:rPr lang="vi-VN" b="1" dirty="0"/>
              <a:t>De ce m-am prins?</a:t>
            </a:r>
            <a:endParaRPr lang="vi-VN" dirty="0"/>
          </a:p>
          <a:p>
            <a:r>
              <a:rPr lang="vi-VN" dirty="0"/>
              <a:t>Durata 3-5 minute</a:t>
            </a:r>
          </a:p>
          <a:p>
            <a:r>
              <a:rPr lang="vi-VN" dirty="0"/>
              <a:t> </a:t>
            </a:r>
          </a:p>
          <a:p>
            <a:r>
              <a:rPr lang="vi-VN" b="1" dirty="0"/>
              <a:t> Desfăşurarea jocului</a:t>
            </a:r>
            <a:r>
              <a:rPr lang="vi-VN" dirty="0"/>
              <a:t>: se aşează grupul în formă de cerc. Instructorul va porni jocul.</a:t>
            </a:r>
          </a:p>
          <a:p>
            <a:r>
              <a:rPr lang="vi-VN" dirty="0"/>
              <a:t>Acesta se va prinde de o parte a corpului şi va spune alta (Ex: te prinzi de ureche şi</a:t>
            </a:r>
          </a:p>
          <a:p>
            <a:r>
              <a:rPr lang="vi-VN" dirty="0"/>
              <a:t>spui genunchi). La rândul său cel chemat va trebui să se prindă de acea parte a</a:t>
            </a:r>
          </a:p>
          <a:p>
            <a:r>
              <a:rPr lang="vi-VN" dirty="0"/>
              <a:t>corpului şi să zică o alta (Ex: se prinde de genunchi şi zice nas). Jocul va continua din</a:t>
            </a:r>
          </a:p>
          <a:p>
            <a:r>
              <a:rPr lang="vi-VN" dirty="0"/>
              <a:t>ce în ce mai repede. În momentul când se greşeşte, cel care a greşit va iesi din joc.</a:t>
            </a:r>
          </a:p>
          <a:p>
            <a:r>
              <a:rPr lang="vi-VN" dirty="0"/>
              <a:t> </a:t>
            </a:r>
          </a:p>
          <a:p>
            <a:r>
              <a:rPr lang="vi-VN" dirty="0"/>
              <a:t> </a:t>
            </a:r>
          </a:p>
          <a:p>
            <a:r>
              <a:rPr lang="vi-VN" b="1" dirty="0"/>
              <a:t>Exercitiu de spergerea ghetii</a:t>
            </a:r>
            <a:endParaRPr lang="vi-VN" dirty="0"/>
          </a:p>
          <a:p>
            <a:r>
              <a:rPr lang="vi-VN" dirty="0"/>
              <a:t>Tema ( numele activitatii ):</a:t>
            </a:r>
            <a:r>
              <a:rPr lang="vi-VN" b="1" dirty="0"/>
              <a:t>Una spun şi alta fac</a:t>
            </a:r>
            <a:endParaRPr lang="vi-VN" dirty="0"/>
          </a:p>
          <a:p>
            <a:r>
              <a:rPr lang="vi-VN" dirty="0"/>
              <a:t>Durata :3-5 minute</a:t>
            </a:r>
          </a:p>
          <a:p>
            <a:r>
              <a:rPr lang="vi-VN" b="1" dirty="0"/>
              <a:t>Desfăşurarea jocului</a:t>
            </a:r>
            <a:r>
              <a:rPr lang="vi-VN" dirty="0"/>
              <a:t>: </a:t>
            </a:r>
            <a:r>
              <a:rPr lang="ro-RO" dirty="0" smtClean="0"/>
              <a:t>persoanele</a:t>
            </a:r>
            <a:r>
              <a:rPr lang="vi-VN" dirty="0" smtClean="0"/>
              <a:t> </a:t>
            </a:r>
            <a:r>
              <a:rPr lang="vi-VN" dirty="0"/>
              <a:t>stau în cerc. Un participant stă în interiorul cercului şi</a:t>
            </a:r>
          </a:p>
          <a:p>
            <a:r>
              <a:rPr lang="vi-VN" dirty="0"/>
              <a:t>mimează o </a:t>
            </a:r>
            <a:r>
              <a:rPr lang="vi-VN" dirty="0" smtClean="0"/>
              <a:t>ac</a:t>
            </a:r>
            <a:r>
              <a:rPr lang="ro-RO" dirty="0" smtClean="0"/>
              <a:t>ț</a:t>
            </a:r>
            <a:r>
              <a:rPr lang="vi-VN" dirty="0" smtClean="0"/>
              <a:t>iune</a:t>
            </a:r>
            <a:r>
              <a:rPr lang="vi-VN" dirty="0"/>
              <a:t>. Următorul participant îl întreabă: Ce faci ? Primul participant va</a:t>
            </a:r>
          </a:p>
          <a:p>
            <a:r>
              <a:rPr lang="vi-VN" dirty="0"/>
              <a:t>răspunde, numind o altă actiune decât cea mimată (Ex: mimează tăiatul lemnelor şi</a:t>
            </a:r>
          </a:p>
          <a:p>
            <a:r>
              <a:rPr lang="vi-VN" dirty="0"/>
              <a:t>spune că scrie). Participantul care a intrebat „Ce faci ?” rămâne în cerc şi va mima ce</a:t>
            </a:r>
          </a:p>
          <a:p>
            <a:r>
              <a:rPr lang="vi-VN" dirty="0"/>
              <a:t>a spus celălalt că face ( va mima că scrie).</a:t>
            </a:r>
          </a:p>
          <a:p>
            <a:r>
              <a:rPr lang="vi-VN" dirty="0"/>
              <a:t> </a:t>
            </a:r>
          </a:p>
          <a:p>
            <a:r>
              <a:rPr lang="vi-VN" dirty="0"/>
              <a:t> </a:t>
            </a:r>
          </a:p>
          <a:p>
            <a:r>
              <a:rPr lang="vi-VN" b="1" dirty="0"/>
              <a:t>Exercitiu de spergerea ghetii</a:t>
            </a:r>
            <a:endParaRPr lang="vi-VN" dirty="0"/>
          </a:p>
          <a:p>
            <a:r>
              <a:rPr lang="vi-VN" dirty="0"/>
              <a:t>Tema ( numele activitatii ): </a:t>
            </a:r>
            <a:r>
              <a:rPr lang="vi-VN" b="1" dirty="0"/>
              <a:t>Lucrurile nu sunt ceea ce par a fi</a:t>
            </a:r>
            <a:endParaRPr lang="vi-VN" dirty="0"/>
          </a:p>
          <a:p>
            <a:r>
              <a:rPr lang="vi-VN" dirty="0"/>
              <a:t>Durata :3-5 minute</a:t>
            </a:r>
          </a:p>
          <a:p>
            <a:r>
              <a:rPr lang="vi-VN" b="1" dirty="0"/>
              <a:t>Desfăşurarea jocului</a:t>
            </a:r>
            <a:r>
              <a:rPr lang="vi-VN" dirty="0"/>
              <a:t>: fiecare </a:t>
            </a:r>
            <a:r>
              <a:rPr lang="ro-RO" dirty="0" smtClean="0"/>
              <a:t>persoană </a:t>
            </a:r>
            <a:r>
              <a:rPr lang="vi-VN" dirty="0" smtClean="0"/>
              <a:t>trebuie </a:t>
            </a:r>
            <a:r>
              <a:rPr lang="vi-VN" dirty="0"/>
              <a:t>să aleagă un obiect pe care să-l</a:t>
            </a:r>
          </a:p>
          <a:p>
            <a:r>
              <a:rPr lang="vi-VN" dirty="0"/>
              <a:t>studieze şi să inventeze o poveste despre el. Povestea nu trebuie să fie tipică, ea</a:t>
            </a:r>
          </a:p>
          <a:p>
            <a:r>
              <a:rPr lang="vi-VN" dirty="0"/>
              <a:t>trebuie să scoată în evidentă o nouă folosintă pentru respectivul obiect.</a:t>
            </a:r>
          </a:p>
          <a:p>
            <a:r>
              <a:rPr lang="vi-VN" dirty="0"/>
              <a:t>Ex: cu toate că acesta pare că este un pieptăn, de fapt este o perie de</a:t>
            </a:r>
          </a:p>
          <a:p>
            <a:r>
              <a:rPr lang="vi-VN" dirty="0"/>
              <a:t>dinti pentru un uriaş. Deoarece nu mai există uriaşi în lume şi nici nu au mai</a:t>
            </a:r>
          </a:p>
          <a:p>
            <a:r>
              <a:rPr lang="vi-VN" dirty="0"/>
              <a:t>fost în ultimul timp, mai există doar câteva perii de dinti din acest fel.</a:t>
            </a:r>
          </a:p>
          <a:p>
            <a:r>
              <a:rPr lang="vi-VN" dirty="0"/>
              <a:t> </a:t>
            </a:r>
          </a:p>
          <a:p>
            <a:pPr marL="0" indent="0">
              <a:buNone/>
            </a:pPr>
            <a:endParaRPr lang="ru-RU" dirty="0"/>
          </a:p>
        </p:txBody>
      </p:sp>
    </p:spTree>
    <p:extLst>
      <p:ext uri="{BB962C8B-B14F-4D97-AF65-F5344CB8AC3E}">
        <p14:creationId xmlns:p14="http://schemas.microsoft.com/office/powerpoint/2010/main" val="1464190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332656"/>
            <a:ext cx="8579296" cy="5793507"/>
          </a:xfrm>
        </p:spPr>
        <p:txBody>
          <a:bodyPr>
            <a:normAutofit fontScale="70000" lnSpcReduction="20000"/>
          </a:bodyPr>
          <a:lstStyle/>
          <a:p>
            <a:r>
              <a:rPr lang="ro-RO" dirty="0" smtClean="0"/>
              <a:t>6</a:t>
            </a:r>
            <a:r>
              <a:rPr lang="ro-RO" dirty="0"/>
              <a:t>. Eficientizarea </a:t>
            </a:r>
            <a:r>
              <a:rPr lang="ro-RO" dirty="0" err="1"/>
              <a:t>relaționarii</a:t>
            </a:r>
            <a:r>
              <a:rPr lang="ro-RO" dirty="0"/>
              <a:t> la locul de muncă prin comunicarea asertivă</a:t>
            </a:r>
            <a:endParaRPr lang="ru-RU" dirty="0"/>
          </a:p>
          <a:p>
            <a:pPr fontAlgn="base"/>
            <a:r>
              <a:rPr lang="en-US" dirty="0" err="1"/>
              <a:t>Capacitatea</a:t>
            </a:r>
            <a:r>
              <a:rPr lang="en-US" dirty="0"/>
              <a:t> de a </a:t>
            </a:r>
            <a:r>
              <a:rPr lang="en-US" dirty="0" err="1"/>
              <a:t>comunica</a:t>
            </a:r>
            <a:r>
              <a:rPr lang="en-US" dirty="0"/>
              <a:t> in mod </a:t>
            </a:r>
            <a:r>
              <a:rPr lang="en-US" dirty="0" err="1"/>
              <a:t>eficient</a:t>
            </a:r>
            <a:r>
              <a:rPr lang="en-US" dirty="0"/>
              <a:t> </a:t>
            </a:r>
            <a:r>
              <a:rPr lang="en-US" dirty="0" err="1"/>
              <a:t>este</a:t>
            </a:r>
            <a:r>
              <a:rPr lang="en-US" dirty="0"/>
              <a:t> </a:t>
            </a:r>
            <a:r>
              <a:rPr lang="en-US" dirty="0" err="1"/>
              <a:t>unul</a:t>
            </a:r>
            <a:r>
              <a:rPr lang="en-US" dirty="0"/>
              <a:t> </a:t>
            </a:r>
            <a:r>
              <a:rPr lang="en-US" dirty="0" err="1"/>
              <a:t>dintre</a:t>
            </a:r>
            <a:r>
              <a:rPr lang="en-US" dirty="0"/>
              <a:t> </a:t>
            </a:r>
            <a:r>
              <a:rPr lang="en-US" dirty="0" err="1"/>
              <a:t>cele</a:t>
            </a:r>
            <a:r>
              <a:rPr lang="en-US" dirty="0"/>
              <a:t> </a:t>
            </a:r>
            <a:r>
              <a:rPr lang="en-US" dirty="0" err="1"/>
              <a:t>mai</a:t>
            </a:r>
            <a:r>
              <a:rPr lang="en-US" dirty="0"/>
              <a:t> </a:t>
            </a:r>
            <a:r>
              <a:rPr lang="en-US" dirty="0" err="1"/>
              <a:t>importante</a:t>
            </a:r>
            <a:r>
              <a:rPr lang="en-US" dirty="0"/>
              <a:t> </a:t>
            </a:r>
            <a:r>
              <a:rPr lang="en-US" dirty="0" err="1"/>
              <a:t>avantaje</a:t>
            </a:r>
            <a:r>
              <a:rPr lang="en-US" dirty="0"/>
              <a:t> ale </a:t>
            </a:r>
            <a:r>
              <a:rPr lang="en-US" dirty="0" err="1"/>
              <a:t>unui</a:t>
            </a:r>
            <a:r>
              <a:rPr lang="en-US" dirty="0"/>
              <a:t> manager </a:t>
            </a:r>
            <a:r>
              <a:rPr lang="en-US" dirty="0" err="1"/>
              <a:t>sau</a:t>
            </a:r>
            <a:r>
              <a:rPr lang="en-US" dirty="0"/>
              <a:t> </a:t>
            </a:r>
            <a:r>
              <a:rPr lang="en-US" dirty="0" err="1"/>
              <a:t>angajat</a:t>
            </a:r>
            <a:r>
              <a:rPr lang="en-US" dirty="0"/>
              <a:t> </a:t>
            </a:r>
            <a:r>
              <a:rPr lang="en-US" dirty="0" err="1"/>
              <a:t>productiv</a:t>
            </a:r>
            <a:r>
              <a:rPr lang="en-US" dirty="0"/>
              <a:t> </a:t>
            </a:r>
            <a:r>
              <a:rPr lang="en-US" dirty="0" err="1"/>
              <a:t>si</a:t>
            </a:r>
            <a:r>
              <a:rPr lang="en-US" dirty="0"/>
              <a:t> </a:t>
            </a:r>
            <a:r>
              <a:rPr lang="en-US" dirty="0" err="1"/>
              <a:t>fericit</a:t>
            </a:r>
            <a:r>
              <a:rPr lang="en-US" dirty="0"/>
              <a:t>.</a:t>
            </a:r>
          </a:p>
          <a:p>
            <a:pPr fontAlgn="base"/>
            <a:r>
              <a:rPr lang="en-US" dirty="0" err="1"/>
              <a:t>Asa</a:t>
            </a:r>
            <a:r>
              <a:rPr lang="en-US" dirty="0"/>
              <a:t> cum </a:t>
            </a:r>
            <a:r>
              <a:rPr lang="en-US" dirty="0" err="1"/>
              <a:t>cel</a:t>
            </a:r>
            <a:r>
              <a:rPr lang="en-US" dirty="0"/>
              <a:t> </a:t>
            </a:r>
            <a:r>
              <a:rPr lang="en-US" dirty="0" err="1"/>
              <a:t>mai</a:t>
            </a:r>
            <a:r>
              <a:rPr lang="en-US" dirty="0"/>
              <a:t> </a:t>
            </a:r>
            <a:r>
              <a:rPr lang="en-US" dirty="0" err="1"/>
              <a:t>scurt</a:t>
            </a:r>
            <a:r>
              <a:rPr lang="en-US" dirty="0"/>
              <a:t> drum </a:t>
            </a:r>
            <a:r>
              <a:rPr lang="en-US" dirty="0" err="1"/>
              <a:t>intre</a:t>
            </a:r>
            <a:r>
              <a:rPr lang="en-US" dirty="0"/>
              <a:t> </a:t>
            </a:r>
            <a:r>
              <a:rPr lang="en-US" dirty="0" err="1"/>
              <a:t>doua</a:t>
            </a:r>
            <a:r>
              <a:rPr lang="en-US" dirty="0"/>
              <a:t> </a:t>
            </a:r>
            <a:r>
              <a:rPr lang="en-US" dirty="0" err="1"/>
              <a:t>puncte</a:t>
            </a:r>
            <a:r>
              <a:rPr lang="en-US" dirty="0"/>
              <a:t> </a:t>
            </a:r>
            <a:r>
              <a:rPr lang="en-US" dirty="0" err="1"/>
              <a:t>este</a:t>
            </a:r>
            <a:r>
              <a:rPr lang="en-US" dirty="0"/>
              <a:t> </a:t>
            </a:r>
            <a:r>
              <a:rPr lang="en-US" dirty="0" err="1"/>
              <a:t>linia</a:t>
            </a:r>
            <a:r>
              <a:rPr lang="en-US" dirty="0"/>
              <a:t> </a:t>
            </a:r>
            <a:r>
              <a:rPr lang="en-US" dirty="0" err="1"/>
              <a:t>dreapta</a:t>
            </a:r>
            <a:r>
              <a:rPr lang="en-US" dirty="0"/>
              <a:t>, </a:t>
            </a:r>
            <a:r>
              <a:rPr lang="en-US" dirty="0" err="1"/>
              <a:t>comunicarea</a:t>
            </a:r>
            <a:r>
              <a:rPr lang="en-US" dirty="0"/>
              <a:t> in </a:t>
            </a:r>
            <a:r>
              <a:rPr lang="en-US" dirty="0" err="1"/>
              <a:t>termeni</a:t>
            </a:r>
            <a:r>
              <a:rPr lang="en-US" dirty="0"/>
              <a:t> </a:t>
            </a:r>
            <a:r>
              <a:rPr lang="en-US" dirty="0" err="1"/>
              <a:t>clari</a:t>
            </a:r>
            <a:r>
              <a:rPr lang="en-US" dirty="0"/>
              <a:t>, </a:t>
            </a:r>
            <a:r>
              <a:rPr lang="en-US" dirty="0" err="1"/>
              <a:t>coerenti</a:t>
            </a:r>
            <a:r>
              <a:rPr lang="en-US" dirty="0"/>
              <a:t> </a:t>
            </a:r>
            <a:r>
              <a:rPr lang="en-US" dirty="0" err="1"/>
              <a:t>si</a:t>
            </a:r>
            <a:r>
              <a:rPr lang="en-US" dirty="0"/>
              <a:t> </a:t>
            </a:r>
            <a:r>
              <a:rPr lang="en-US" dirty="0" err="1"/>
              <a:t>concisi</a:t>
            </a:r>
            <a:r>
              <a:rPr lang="en-US" dirty="0"/>
              <a:t> </a:t>
            </a:r>
            <a:r>
              <a:rPr lang="en-US" dirty="0" err="1"/>
              <a:t>este</a:t>
            </a:r>
            <a:r>
              <a:rPr lang="en-US" dirty="0"/>
              <a:t> </a:t>
            </a:r>
            <a:r>
              <a:rPr lang="en-US" dirty="0" err="1"/>
              <a:t>calea</a:t>
            </a:r>
            <a:r>
              <a:rPr lang="en-US" dirty="0"/>
              <a:t> </a:t>
            </a:r>
            <a:r>
              <a:rPr lang="en-US" dirty="0" err="1"/>
              <a:t>cea</a:t>
            </a:r>
            <a:r>
              <a:rPr lang="en-US" dirty="0"/>
              <a:t> </a:t>
            </a:r>
            <a:r>
              <a:rPr lang="en-US" dirty="0" err="1"/>
              <a:t>mai</a:t>
            </a:r>
            <a:r>
              <a:rPr lang="en-US" dirty="0"/>
              <a:t> </a:t>
            </a:r>
            <a:r>
              <a:rPr lang="en-US" dirty="0" err="1"/>
              <a:t>scurta</a:t>
            </a:r>
            <a:r>
              <a:rPr lang="en-US" dirty="0"/>
              <a:t> </a:t>
            </a:r>
            <a:r>
              <a:rPr lang="en-US" dirty="0" err="1"/>
              <a:t>spre</a:t>
            </a:r>
            <a:r>
              <a:rPr lang="en-US" dirty="0"/>
              <a:t> o </a:t>
            </a:r>
            <a:r>
              <a:rPr lang="en-US" dirty="0" err="1"/>
              <a:t>productivitate</a:t>
            </a:r>
            <a:r>
              <a:rPr lang="en-US" dirty="0"/>
              <a:t> </a:t>
            </a:r>
            <a:r>
              <a:rPr lang="en-US" dirty="0" err="1"/>
              <a:t>marita</a:t>
            </a:r>
            <a:r>
              <a:rPr lang="en-US" dirty="0"/>
              <a:t>. </a:t>
            </a:r>
            <a:endParaRPr lang="ro-RO" dirty="0" smtClean="0"/>
          </a:p>
          <a:p>
            <a:pPr fontAlgn="base"/>
            <a:r>
              <a:rPr lang="en-US" dirty="0" smtClean="0"/>
              <a:t>In </a:t>
            </a:r>
            <a:r>
              <a:rPr lang="en-US" dirty="0" err="1"/>
              <a:t>sprijinul</a:t>
            </a:r>
            <a:r>
              <a:rPr lang="en-US" dirty="0"/>
              <a:t> </a:t>
            </a:r>
            <a:r>
              <a:rPr lang="en-US" dirty="0" err="1"/>
              <a:t>ei</a:t>
            </a:r>
            <a:r>
              <a:rPr lang="en-US" dirty="0"/>
              <a:t> vin </a:t>
            </a:r>
            <a:r>
              <a:rPr lang="en-US" dirty="0" err="1"/>
              <a:t>claritatea</a:t>
            </a:r>
            <a:r>
              <a:rPr lang="en-US" dirty="0"/>
              <a:t> in </a:t>
            </a:r>
            <a:r>
              <a:rPr lang="en-US" dirty="0" err="1"/>
              <a:t>gandire</a:t>
            </a:r>
            <a:r>
              <a:rPr lang="en-US" dirty="0"/>
              <a:t>, </a:t>
            </a:r>
            <a:r>
              <a:rPr lang="en-US" dirty="0" err="1"/>
              <a:t>reflectata</a:t>
            </a:r>
            <a:r>
              <a:rPr lang="en-US" dirty="0"/>
              <a:t> </a:t>
            </a:r>
            <a:r>
              <a:rPr lang="ro-RO" dirty="0" smtClean="0"/>
              <a:t>î</a:t>
            </a:r>
            <a:r>
              <a:rPr lang="en-US" dirty="0" smtClean="0"/>
              <a:t>n </a:t>
            </a:r>
            <a:r>
              <a:rPr lang="en-US" dirty="0" err="1"/>
              <a:t>obiective</a:t>
            </a:r>
            <a:r>
              <a:rPr lang="en-US" dirty="0"/>
              <a:t> bine determinate, </a:t>
            </a:r>
            <a:r>
              <a:rPr lang="en-US" dirty="0" err="1"/>
              <a:t>disciplina</a:t>
            </a:r>
            <a:r>
              <a:rPr lang="en-US" dirty="0"/>
              <a:t> de a </a:t>
            </a:r>
            <a:r>
              <a:rPr lang="en-US" dirty="0" err="1"/>
              <a:t>pune</a:t>
            </a:r>
            <a:r>
              <a:rPr lang="en-US" dirty="0"/>
              <a:t> in </a:t>
            </a:r>
            <a:r>
              <a:rPr lang="en-US" dirty="0" err="1"/>
              <a:t>aplicare</a:t>
            </a:r>
            <a:r>
              <a:rPr lang="en-US" dirty="0"/>
              <a:t> </a:t>
            </a:r>
            <a:r>
              <a:rPr lang="en-US" dirty="0" err="1"/>
              <a:t>masurile</a:t>
            </a:r>
            <a:r>
              <a:rPr lang="en-US" dirty="0"/>
              <a:t> </a:t>
            </a:r>
            <a:r>
              <a:rPr lang="en-US" dirty="0" err="1"/>
              <a:t>necesare</a:t>
            </a:r>
            <a:r>
              <a:rPr lang="en-US" dirty="0"/>
              <a:t> </a:t>
            </a:r>
            <a:r>
              <a:rPr lang="en-US" dirty="0" err="1"/>
              <a:t>pentru</a:t>
            </a:r>
            <a:r>
              <a:rPr lang="en-US" dirty="0"/>
              <a:t> </a:t>
            </a:r>
            <a:r>
              <a:rPr lang="en-US" dirty="0" err="1"/>
              <a:t>indeplinirea</a:t>
            </a:r>
            <a:r>
              <a:rPr lang="en-US" dirty="0"/>
              <a:t> </a:t>
            </a:r>
            <a:r>
              <a:rPr lang="en-US" dirty="0" err="1"/>
              <a:t>obiectivelor</a:t>
            </a:r>
            <a:r>
              <a:rPr lang="en-US" dirty="0"/>
              <a:t>, </a:t>
            </a:r>
            <a:r>
              <a:rPr lang="en-US" dirty="0" err="1"/>
              <a:t>colaborarea</a:t>
            </a:r>
            <a:r>
              <a:rPr lang="en-US" dirty="0"/>
              <a:t> </a:t>
            </a:r>
            <a:r>
              <a:rPr lang="en-US" dirty="0" err="1"/>
              <a:t>permanenta</a:t>
            </a:r>
            <a:r>
              <a:rPr lang="en-US" dirty="0"/>
              <a:t>, </a:t>
            </a:r>
            <a:r>
              <a:rPr lang="en-US" dirty="0" err="1"/>
              <a:t>reflectata</a:t>
            </a:r>
            <a:r>
              <a:rPr lang="en-US" dirty="0"/>
              <a:t> in </a:t>
            </a:r>
            <a:r>
              <a:rPr lang="en-US" dirty="0" err="1"/>
              <a:t>modul</a:t>
            </a:r>
            <a:r>
              <a:rPr lang="en-US" dirty="0"/>
              <a:t> cum </a:t>
            </a:r>
            <a:r>
              <a:rPr lang="en-US" dirty="0" err="1"/>
              <a:t>cei</a:t>
            </a:r>
            <a:r>
              <a:rPr lang="en-US" dirty="0"/>
              <a:t> </a:t>
            </a:r>
            <a:r>
              <a:rPr lang="en-US" dirty="0" err="1"/>
              <a:t>implicati</a:t>
            </a:r>
            <a:r>
              <a:rPr lang="en-US" dirty="0"/>
              <a:t> </a:t>
            </a:r>
            <a:r>
              <a:rPr lang="en-US" dirty="0" err="1"/>
              <a:t>lucreaza</a:t>
            </a:r>
            <a:r>
              <a:rPr lang="en-US" dirty="0"/>
              <a:t> </a:t>
            </a:r>
            <a:r>
              <a:rPr lang="en-US" dirty="0" err="1"/>
              <a:t>precum</a:t>
            </a:r>
            <a:r>
              <a:rPr lang="en-US" dirty="0"/>
              <a:t> un </a:t>
            </a:r>
            <a:r>
              <a:rPr lang="en-US" dirty="0" err="1"/>
              <a:t>ceas</a:t>
            </a:r>
            <a:r>
              <a:rPr lang="en-US" dirty="0"/>
              <a:t> </a:t>
            </a:r>
            <a:r>
              <a:rPr lang="en-US" dirty="0" err="1"/>
              <a:t>elvetian</a:t>
            </a:r>
            <a:r>
              <a:rPr lang="en-US" dirty="0"/>
              <a:t> </a:t>
            </a:r>
            <a:r>
              <a:rPr lang="en-US" dirty="0" err="1"/>
              <a:t>si</a:t>
            </a:r>
            <a:r>
              <a:rPr lang="en-US" dirty="0"/>
              <a:t> nu in </a:t>
            </a:r>
            <a:r>
              <a:rPr lang="en-US" dirty="0" err="1"/>
              <a:t>ultimul</a:t>
            </a:r>
            <a:r>
              <a:rPr lang="en-US" dirty="0"/>
              <a:t> rand, </a:t>
            </a:r>
            <a:r>
              <a:rPr lang="en-US" dirty="0" err="1"/>
              <a:t>capacitatea</a:t>
            </a:r>
            <a:r>
              <a:rPr lang="en-US" dirty="0"/>
              <a:t> de </a:t>
            </a:r>
            <a:r>
              <a:rPr lang="en-US" dirty="0" err="1"/>
              <a:t>comunicare</a:t>
            </a:r>
            <a:r>
              <a:rPr lang="en-US" dirty="0"/>
              <a:t> </a:t>
            </a:r>
            <a:r>
              <a:rPr lang="en-US" dirty="0" err="1"/>
              <a:t>asertiva</a:t>
            </a:r>
            <a:r>
              <a:rPr lang="en-US" dirty="0"/>
              <a:t>, care se </a:t>
            </a:r>
            <a:r>
              <a:rPr lang="en-US" dirty="0" err="1"/>
              <a:t>reflecta</a:t>
            </a:r>
            <a:r>
              <a:rPr lang="en-US" dirty="0"/>
              <a:t> </a:t>
            </a:r>
            <a:r>
              <a:rPr lang="en-US" dirty="0" err="1"/>
              <a:t>intr</a:t>
            </a:r>
            <a:r>
              <a:rPr lang="en-US" dirty="0"/>
              <a:t>-o </a:t>
            </a:r>
            <a:r>
              <a:rPr lang="en-US" dirty="0" err="1"/>
              <a:t>incidenta</a:t>
            </a:r>
            <a:r>
              <a:rPr lang="en-US" dirty="0"/>
              <a:t> mica a </a:t>
            </a:r>
            <a:r>
              <a:rPr lang="en-US" dirty="0" err="1"/>
              <a:t>conflictelor</a:t>
            </a:r>
            <a:r>
              <a:rPr lang="en-US" dirty="0"/>
              <a:t> </a:t>
            </a:r>
            <a:r>
              <a:rPr lang="en-US" dirty="0" err="1"/>
              <a:t>si</a:t>
            </a:r>
            <a:r>
              <a:rPr lang="en-US" dirty="0"/>
              <a:t> </a:t>
            </a:r>
            <a:r>
              <a:rPr lang="en-US" dirty="0" err="1"/>
              <a:t>neintelegerilor</a:t>
            </a:r>
            <a:r>
              <a:rPr lang="en-US" dirty="0"/>
              <a:t> la </a:t>
            </a:r>
            <a:r>
              <a:rPr lang="en-US" dirty="0" err="1"/>
              <a:t>locul</a:t>
            </a:r>
            <a:r>
              <a:rPr lang="en-US" dirty="0"/>
              <a:t> de </a:t>
            </a:r>
            <a:r>
              <a:rPr lang="en-US" dirty="0" err="1"/>
              <a:t>munca</a:t>
            </a:r>
            <a:r>
              <a:rPr lang="en-US" dirty="0"/>
              <a:t> (</a:t>
            </a:r>
            <a:r>
              <a:rPr lang="en-US" dirty="0" err="1"/>
              <a:t>si</a:t>
            </a:r>
            <a:r>
              <a:rPr lang="en-US" dirty="0"/>
              <a:t> </a:t>
            </a:r>
            <a:r>
              <a:rPr lang="en-US" dirty="0" err="1"/>
              <a:t>prin</a:t>
            </a:r>
            <a:r>
              <a:rPr lang="en-US" dirty="0"/>
              <a:t> </a:t>
            </a:r>
            <a:r>
              <a:rPr lang="en-US" dirty="0" err="1"/>
              <a:t>extrapolare</a:t>
            </a:r>
            <a:r>
              <a:rPr lang="en-US" dirty="0"/>
              <a:t>, in </a:t>
            </a:r>
            <a:r>
              <a:rPr lang="en-US" dirty="0" err="1"/>
              <a:t>mijlocul</a:t>
            </a:r>
            <a:r>
              <a:rPr lang="en-US" dirty="0"/>
              <a:t> </a:t>
            </a:r>
            <a:r>
              <a:rPr lang="en-US" dirty="0" err="1"/>
              <a:t>familiei</a:t>
            </a:r>
            <a:r>
              <a:rPr lang="en-US" dirty="0"/>
              <a:t>).</a:t>
            </a:r>
          </a:p>
          <a:p>
            <a:pPr fontAlgn="base"/>
            <a:r>
              <a:rPr lang="en-US" dirty="0"/>
              <a:t>In </a:t>
            </a:r>
            <a:r>
              <a:rPr lang="en-US" dirty="0" err="1"/>
              <a:t>zilele</a:t>
            </a:r>
            <a:r>
              <a:rPr lang="en-US" dirty="0"/>
              <a:t> </a:t>
            </a:r>
            <a:r>
              <a:rPr lang="en-US" dirty="0" err="1"/>
              <a:t>noastre</a:t>
            </a:r>
            <a:r>
              <a:rPr lang="en-US" dirty="0"/>
              <a:t>, in </a:t>
            </a:r>
            <a:r>
              <a:rPr lang="en-US" dirty="0" err="1"/>
              <a:t>conditiile</a:t>
            </a:r>
            <a:r>
              <a:rPr lang="en-US" dirty="0"/>
              <a:t> </a:t>
            </a:r>
            <a:r>
              <a:rPr lang="en-US" dirty="0" err="1"/>
              <a:t>stresului</a:t>
            </a:r>
            <a:r>
              <a:rPr lang="en-US" dirty="0"/>
              <a:t> </a:t>
            </a:r>
            <a:r>
              <a:rPr lang="en-US" dirty="0" err="1"/>
              <a:t>profesional</a:t>
            </a:r>
            <a:r>
              <a:rPr lang="en-US" dirty="0"/>
              <a:t> </a:t>
            </a:r>
            <a:r>
              <a:rPr lang="en-US" dirty="0" err="1"/>
              <a:t>si</a:t>
            </a:r>
            <a:r>
              <a:rPr lang="en-US" dirty="0"/>
              <a:t> personal permanent, </a:t>
            </a:r>
            <a:r>
              <a:rPr lang="en-US" dirty="0" err="1"/>
              <a:t>cei</a:t>
            </a:r>
            <a:r>
              <a:rPr lang="en-US" dirty="0"/>
              <a:t> </a:t>
            </a:r>
            <a:r>
              <a:rPr lang="en-US" dirty="0" err="1"/>
              <a:t>mai</a:t>
            </a:r>
            <a:r>
              <a:rPr lang="en-US" dirty="0"/>
              <a:t> multi </a:t>
            </a:r>
            <a:r>
              <a:rPr lang="en-US" dirty="0" err="1"/>
              <a:t>oameni</a:t>
            </a:r>
            <a:r>
              <a:rPr lang="en-US" dirty="0"/>
              <a:t> </a:t>
            </a:r>
            <a:r>
              <a:rPr lang="en-US" dirty="0" err="1"/>
              <a:t>uita</a:t>
            </a:r>
            <a:r>
              <a:rPr lang="en-US" dirty="0"/>
              <a:t> de </a:t>
            </a:r>
            <a:r>
              <a:rPr lang="en-US" dirty="0" err="1"/>
              <a:t>politete</a:t>
            </a:r>
            <a:r>
              <a:rPr lang="en-US" dirty="0"/>
              <a:t> </a:t>
            </a:r>
            <a:r>
              <a:rPr lang="en-US" dirty="0" err="1"/>
              <a:t>si</a:t>
            </a:r>
            <a:r>
              <a:rPr lang="en-US" dirty="0"/>
              <a:t> de bun </a:t>
            </a:r>
            <a:r>
              <a:rPr lang="en-US" dirty="0" err="1"/>
              <a:t>simt</a:t>
            </a:r>
            <a:r>
              <a:rPr lang="en-US" dirty="0"/>
              <a:t> </a:t>
            </a:r>
            <a:r>
              <a:rPr lang="en-US" dirty="0" err="1"/>
              <a:t>si</a:t>
            </a:r>
            <a:r>
              <a:rPr lang="en-US" dirty="0"/>
              <a:t> </a:t>
            </a:r>
            <a:r>
              <a:rPr lang="en-US" dirty="0" err="1"/>
              <a:t>devin</a:t>
            </a:r>
            <a:r>
              <a:rPr lang="en-US" dirty="0"/>
              <a:t> fie </a:t>
            </a:r>
            <a:r>
              <a:rPr lang="en-US" dirty="0" err="1"/>
              <a:t>extrem</a:t>
            </a:r>
            <a:r>
              <a:rPr lang="en-US" dirty="0"/>
              <a:t> de </a:t>
            </a:r>
            <a:r>
              <a:rPr lang="en-US" dirty="0" err="1"/>
              <a:t>agresivi</a:t>
            </a:r>
            <a:r>
              <a:rPr lang="en-US" dirty="0"/>
              <a:t> </a:t>
            </a:r>
            <a:r>
              <a:rPr lang="en-US" dirty="0" err="1"/>
              <a:t>si</a:t>
            </a:r>
            <a:r>
              <a:rPr lang="en-US" dirty="0"/>
              <a:t> </a:t>
            </a:r>
            <a:r>
              <a:rPr lang="en-US" dirty="0" err="1"/>
              <a:t>dornici</a:t>
            </a:r>
            <a:r>
              <a:rPr lang="en-US" dirty="0"/>
              <a:t> de a </a:t>
            </a:r>
            <a:r>
              <a:rPr lang="en-US" dirty="0" err="1"/>
              <a:t>obtine</a:t>
            </a:r>
            <a:r>
              <a:rPr lang="en-US" dirty="0"/>
              <a:t> </a:t>
            </a:r>
            <a:r>
              <a:rPr lang="en-US" dirty="0" err="1"/>
              <a:t>ceea</a:t>
            </a:r>
            <a:r>
              <a:rPr lang="en-US" dirty="0"/>
              <a:t> </a:t>
            </a:r>
            <a:r>
              <a:rPr lang="en-US" dirty="0" err="1"/>
              <a:t>ce</a:t>
            </a:r>
            <a:r>
              <a:rPr lang="en-US" dirty="0"/>
              <a:t> </a:t>
            </a:r>
            <a:r>
              <a:rPr lang="en-US" dirty="0" err="1"/>
              <a:t>isi</a:t>
            </a:r>
            <a:r>
              <a:rPr lang="en-US" dirty="0"/>
              <a:t> </a:t>
            </a:r>
            <a:r>
              <a:rPr lang="en-US" dirty="0" err="1"/>
              <a:t>doresc</a:t>
            </a:r>
            <a:r>
              <a:rPr lang="en-US" dirty="0"/>
              <a:t>, fie </a:t>
            </a:r>
            <a:r>
              <a:rPr lang="en-US" dirty="0" err="1"/>
              <a:t>foarte</a:t>
            </a:r>
            <a:r>
              <a:rPr lang="en-US" dirty="0"/>
              <a:t> </a:t>
            </a:r>
            <a:r>
              <a:rPr lang="en-US" dirty="0" err="1"/>
              <a:t>timizi</a:t>
            </a:r>
            <a:r>
              <a:rPr lang="en-US" dirty="0"/>
              <a:t> </a:t>
            </a:r>
            <a:r>
              <a:rPr lang="en-US" dirty="0" err="1"/>
              <a:t>si</a:t>
            </a:r>
            <a:r>
              <a:rPr lang="en-US" dirty="0"/>
              <a:t> virtual </a:t>
            </a:r>
            <a:r>
              <a:rPr lang="en-US" dirty="0" err="1"/>
              <a:t>incapabili</a:t>
            </a:r>
            <a:r>
              <a:rPr lang="en-US" dirty="0"/>
              <a:t> </a:t>
            </a:r>
            <a:r>
              <a:rPr lang="en-US" dirty="0" err="1"/>
              <a:t>sa</a:t>
            </a:r>
            <a:r>
              <a:rPr lang="en-US" dirty="0"/>
              <a:t> </a:t>
            </a:r>
            <a:r>
              <a:rPr lang="en-US" dirty="0" err="1"/>
              <a:t>ceara</a:t>
            </a:r>
            <a:r>
              <a:rPr lang="en-US" dirty="0"/>
              <a:t> </a:t>
            </a:r>
            <a:r>
              <a:rPr lang="en-US" dirty="0" err="1"/>
              <a:t>ceea</a:t>
            </a:r>
            <a:r>
              <a:rPr lang="en-US" dirty="0"/>
              <a:t> </a:t>
            </a:r>
            <a:r>
              <a:rPr lang="en-US" dirty="0" err="1"/>
              <a:t>ce</a:t>
            </a:r>
            <a:r>
              <a:rPr lang="en-US" dirty="0"/>
              <a:t> </a:t>
            </a:r>
            <a:r>
              <a:rPr lang="en-US" dirty="0" err="1"/>
              <a:t>ei</a:t>
            </a:r>
            <a:r>
              <a:rPr lang="en-US" dirty="0"/>
              <a:t> </a:t>
            </a:r>
            <a:r>
              <a:rPr lang="en-US" dirty="0" err="1"/>
              <a:t>considera</a:t>
            </a:r>
            <a:r>
              <a:rPr lang="en-US" dirty="0"/>
              <a:t> </a:t>
            </a:r>
            <a:r>
              <a:rPr lang="en-US" dirty="0" err="1"/>
              <a:t>ca</a:t>
            </a:r>
            <a:r>
              <a:rPr lang="en-US" dirty="0"/>
              <a:t> </a:t>
            </a:r>
            <a:r>
              <a:rPr lang="en-US" dirty="0" err="1"/>
              <a:t>merita</a:t>
            </a:r>
            <a:r>
              <a:rPr lang="en-US" dirty="0"/>
              <a:t>.</a:t>
            </a:r>
          </a:p>
          <a:p>
            <a:endParaRPr lang="ru-RU" dirty="0"/>
          </a:p>
        </p:txBody>
      </p:sp>
    </p:spTree>
    <p:extLst>
      <p:ext uri="{BB962C8B-B14F-4D97-AF65-F5344CB8AC3E}">
        <p14:creationId xmlns:p14="http://schemas.microsoft.com/office/powerpoint/2010/main" val="2801679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70000" lnSpcReduction="20000"/>
          </a:bodyPr>
          <a:lstStyle/>
          <a:p>
            <a:pPr fontAlgn="base"/>
            <a:r>
              <a:rPr lang="en-US" dirty="0"/>
              <a:t>A fi </a:t>
            </a:r>
            <a:r>
              <a:rPr lang="en-US" dirty="0" err="1"/>
              <a:t>asertiv</a:t>
            </a:r>
            <a:r>
              <a:rPr lang="en-US" dirty="0"/>
              <a:t> </a:t>
            </a:r>
            <a:r>
              <a:rPr lang="en-US" dirty="0" err="1"/>
              <a:t>inseamna</a:t>
            </a:r>
            <a:r>
              <a:rPr lang="en-US" dirty="0"/>
              <a:t>, in </a:t>
            </a:r>
            <a:r>
              <a:rPr lang="en-US" dirty="0" err="1"/>
              <a:t>primul</a:t>
            </a:r>
            <a:r>
              <a:rPr lang="en-US" dirty="0"/>
              <a:t> rand, a fi </a:t>
            </a:r>
            <a:r>
              <a:rPr lang="en-US" dirty="0" err="1"/>
              <a:t>intr</a:t>
            </a:r>
            <a:r>
              <a:rPr lang="en-US" dirty="0"/>
              <a:t>-un </a:t>
            </a:r>
            <a:r>
              <a:rPr lang="en-US" dirty="0" err="1"/>
              <a:t>acord</a:t>
            </a:r>
            <a:r>
              <a:rPr lang="en-US" dirty="0"/>
              <a:t> </a:t>
            </a:r>
            <a:r>
              <a:rPr lang="en-US" dirty="0" err="1"/>
              <a:t>profund</a:t>
            </a:r>
            <a:r>
              <a:rPr lang="en-US" dirty="0"/>
              <a:t> cu </a:t>
            </a:r>
            <a:r>
              <a:rPr lang="en-US" dirty="0" err="1"/>
              <a:t>valorile</a:t>
            </a:r>
            <a:r>
              <a:rPr lang="en-US" dirty="0"/>
              <a:t> </a:t>
            </a:r>
            <a:r>
              <a:rPr lang="en-US" dirty="0" err="1"/>
              <a:t>si</a:t>
            </a:r>
            <a:r>
              <a:rPr lang="en-US" dirty="0"/>
              <a:t> </a:t>
            </a:r>
            <a:r>
              <a:rPr lang="en-US" dirty="0" err="1"/>
              <a:t>obiectivele</a:t>
            </a:r>
            <a:r>
              <a:rPr lang="en-US" dirty="0"/>
              <a:t> tale </a:t>
            </a:r>
            <a:r>
              <a:rPr lang="en-US" dirty="0" err="1"/>
              <a:t>personale</a:t>
            </a:r>
            <a:r>
              <a:rPr lang="en-US" dirty="0"/>
              <a:t>, </a:t>
            </a:r>
            <a:r>
              <a:rPr lang="en-US" dirty="0" err="1"/>
              <a:t>ceea</a:t>
            </a:r>
            <a:r>
              <a:rPr lang="en-US" dirty="0"/>
              <a:t> </a:t>
            </a:r>
            <a:r>
              <a:rPr lang="en-US" dirty="0" err="1"/>
              <a:t>ce</a:t>
            </a:r>
            <a:r>
              <a:rPr lang="en-US" dirty="0"/>
              <a:t> </a:t>
            </a:r>
            <a:r>
              <a:rPr lang="en-US" dirty="0" err="1"/>
              <a:t>iti</a:t>
            </a:r>
            <a:r>
              <a:rPr lang="en-US" dirty="0"/>
              <a:t> </a:t>
            </a:r>
            <a:r>
              <a:rPr lang="en-US" dirty="0" err="1"/>
              <a:t>confera</a:t>
            </a:r>
            <a:r>
              <a:rPr lang="en-US" dirty="0"/>
              <a:t> </a:t>
            </a:r>
            <a:r>
              <a:rPr lang="en-US" dirty="0" err="1"/>
              <a:t>suficienta</a:t>
            </a:r>
            <a:r>
              <a:rPr lang="en-US" dirty="0"/>
              <a:t> </a:t>
            </a:r>
            <a:r>
              <a:rPr lang="en-US" dirty="0" err="1"/>
              <a:t>putere</a:t>
            </a:r>
            <a:r>
              <a:rPr lang="en-US" dirty="0"/>
              <a:t> de a </a:t>
            </a:r>
            <a:r>
              <a:rPr lang="en-US" dirty="0" err="1"/>
              <a:t>spune</a:t>
            </a:r>
            <a:r>
              <a:rPr lang="en-US" dirty="0"/>
              <a:t> </a:t>
            </a:r>
            <a:r>
              <a:rPr lang="en-US" dirty="0" err="1"/>
              <a:t>lucrurilor</a:t>
            </a:r>
            <a:r>
              <a:rPr lang="en-US" dirty="0"/>
              <a:t> </a:t>
            </a:r>
            <a:r>
              <a:rPr lang="en-US" dirty="0" err="1"/>
              <a:t>pe</a:t>
            </a:r>
            <a:r>
              <a:rPr lang="en-US" dirty="0"/>
              <a:t> </a:t>
            </a:r>
            <a:r>
              <a:rPr lang="en-US" dirty="0" err="1"/>
              <a:t>nume</a:t>
            </a:r>
            <a:r>
              <a:rPr lang="en-US" dirty="0"/>
              <a:t>, </a:t>
            </a:r>
            <a:r>
              <a:rPr lang="en-US" dirty="0" err="1"/>
              <a:t>indiferent</a:t>
            </a:r>
            <a:r>
              <a:rPr lang="en-US" dirty="0"/>
              <a:t> de </a:t>
            </a:r>
            <a:r>
              <a:rPr lang="en-US" dirty="0" err="1"/>
              <a:t>parerile</a:t>
            </a:r>
            <a:r>
              <a:rPr lang="en-US" dirty="0"/>
              <a:t> </a:t>
            </a:r>
            <a:r>
              <a:rPr lang="en-US" dirty="0" err="1"/>
              <a:t>bune</a:t>
            </a:r>
            <a:r>
              <a:rPr lang="en-US" dirty="0"/>
              <a:t> </a:t>
            </a:r>
            <a:r>
              <a:rPr lang="en-US" dirty="0" err="1"/>
              <a:t>sau</a:t>
            </a:r>
            <a:r>
              <a:rPr lang="en-US" dirty="0"/>
              <a:t> </a:t>
            </a:r>
            <a:r>
              <a:rPr lang="en-US" dirty="0" err="1"/>
              <a:t>proaste</a:t>
            </a:r>
            <a:r>
              <a:rPr lang="en-US" dirty="0"/>
              <a:t> ale </a:t>
            </a:r>
            <a:r>
              <a:rPr lang="en-US" dirty="0" err="1"/>
              <a:t>celor</a:t>
            </a:r>
            <a:r>
              <a:rPr lang="en-US" dirty="0"/>
              <a:t> din </a:t>
            </a:r>
            <a:r>
              <a:rPr lang="en-US" dirty="0" err="1"/>
              <a:t>jur</a:t>
            </a:r>
            <a:r>
              <a:rPr lang="en-US" dirty="0"/>
              <a:t>.</a:t>
            </a:r>
          </a:p>
          <a:p>
            <a:pPr fontAlgn="base"/>
            <a:r>
              <a:rPr lang="en-US" dirty="0" err="1"/>
              <a:t>Caracteristicile</a:t>
            </a:r>
            <a:r>
              <a:rPr lang="en-US" dirty="0"/>
              <a:t> </a:t>
            </a:r>
            <a:r>
              <a:rPr lang="en-US" dirty="0" err="1"/>
              <a:t>asertivitatii</a:t>
            </a:r>
            <a:r>
              <a:rPr lang="en-US" dirty="0"/>
              <a:t> </a:t>
            </a:r>
            <a:r>
              <a:rPr lang="en-US" dirty="0" err="1"/>
              <a:t>sunt</a:t>
            </a:r>
            <a:r>
              <a:rPr lang="en-US" dirty="0"/>
              <a:t> </a:t>
            </a:r>
            <a:r>
              <a:rPr lang="en-US" dirty="0" err="1"/>
              <a:t>increderea</a:t>
            </a:r>
            <a:r>
              <a:rPr lang="en-US" dirty="0"/>
              <a:t> in sine, </a:t>
            </a:r>
            <a:r>
              <a:rPr lang="en-US" dirty="0" err="1"/>
              <a:t>credintele</a:t>
            </a:r>
            <a:r>
              <a:rPr lang="en-US" dirty="0"/>
              <a:t> </a:t>
            </a:r>
            <a:r>
              <a:rPr lang="en-US" dirty="0" err="1"/>
              <a:t>pozitive</a:t>
            </a:r>
            <a:r>
              <a:rPr lang="en-US" dirty="0"/>
              <a:t> </a:t>
            </a:r>
            <a:r>
              <a:rPr lang="en-US" dirty="0" err="1"/>
              <a:t>despre</a:t>
            </a:r>
            <a:r>
              <a:rPr lang="en-US" dirty="0"/>
              <a:t> sine, </a:t>
            </a:r>
            <a:r>
              <a:rPr lang="en-US" dirty="0" err="1"/>
              <a:t>optimismul</a:t>
            </a:r>
            <a:r>
              <a:rPr lang="en-US" dirty="0"/>
              <a:t> </a:t>
            </a:r>
            <a:r>
              <a:rPr lang="en-US" dirty="0" err="1"/>
              <a:t>si</a:t>
            </a:r>
            <a:r>
              <a:rPr lang="en-US" dirty="0"/>
              <a:t> </a:t>
            </a:r>
            <a:r>
              <a:rPr lang="en-US" dirty="0" err="1"/>
              <a:t>curajul</a:t>
            </a:r>
            <a:r>
              <a:rPr lang="en-US" dirty="0"/>
              <a:t>, </a:t>
            </a:r>
            <a:r>
              <a:rPr lang="en-US" dirty="0" err="1"/>
              <a:t>insotite</a:t>
            </a:r>
            <a:r>
              <a:rPr lang="en-US" dirty="0"/>
              <a:t> de o mare capacitate de </a:t>
            </a:r>
            <a:r>
              <a:rPr lang="en-US" dirty="0" err="1"/>
              <a:t>planificare</a:t>
            </a:r>
            <a:r>
              <a:rPr lang="en-US" dirty="0"/>
              <a:t> </a:t>
            </a:r>
            <a:r>
              <a:rPr lang="en-US" dirty="0" err="1"/>
              <a:t>si</a:t>
            </a:r>
            <a:r>
              <a:rPr lang="en-US" dirty="0"/>
              <a:t> </a:t>
            </a:r>
            <a:r>
              <a:rPr lang="en-US" dirty="0" err="1"/>
              <a:t>pregatire</a:t>
            </a:r>
            <a:r>
              <a:rPr lang="en-US" dirty="0"/>
              <a:t> a </a:t>
            </a:r>
            <a:r>
              <a:rPr lang="en-US" dirty="0" err="1"/>
              <a:t>unui</a:t>
            </a:r>
            <a:r>
              <a:rPr lang="en-US" dirty="0"/>
              <a:t> plan personal de </a:t>
            </a:r>
            <a:r>
              <a:rPr lang="en-US" dirty="0" err="1"/>
              <a:t>dezvoltare</a:t>
            </a:r>
            <a:r>
              <a:rPr lang="en-US" dirty="0"/>
              <a:t>.</a:t>
            </a:r>
          </a:p>
          <a:p>
            <a:pPr fontAlgn="base"/>
            <a:r>
              <a:rPr lang="en-US" dirty="0" err="1"/>
              <a:t>Asertivitatea</a:t>
            </a:r>
            <a:r>
              <a:rPr lang="en-US" dirty="0"/>
              <a:t> se </a:t>
            </a:r>
            <a:r>
              <a:rPr lang="en-US" dirty="0" err="1"/>
              <a:t>manifesta</a:t>
            </a:r>
            <a:r>
              <a:rPr lang="en-US" dirty="0"/>
              <a:t> </a:t>
            </a:r>
            <a:r>
              <a:rPr lang="en-US" dirty="0" err="1"/>
              <a:t>prin</a:t>
            </a:r>
            <a:r>
              <a:rPr lang="en-US" dirty="0"/>
              <a:t> </a:t>
            </a:r>
            <a:r>
              <a:rPr lang="en-US" dirty="0" err="1"/>
              <a:t>urmatoarele</a:t>
            </a:r>
            <a:r>
              <a:rPr lang="en-US" dirty="0"/>
              <a:t> </a:t>
            </a:r>
            <a:r>
              <a:rPr lang="en-US" dirty="0" err="1"/>
              <a:t>tipuri</a:t>
            </a:r>
            <a:r>
              <a:rPr lang="en-US" dirty="0"/>
              <a:t> de </a:t>
            </a:r>
            <a:r>
              <a:rPr lang="en-US" dirty="0" err="1"/>
              <a:t>comportamente</a:t>
            </a:r>
            <a:r>
              <a:rPr lang="en-US" dirty="0"/>
              <a:t>, </a:t>
            </a:r>
            <a:r>
              <a:rPr lang="en-US" dirty="0" err="1"/>
              <a:t>lista</a:t>
            </a:r>
            <a:r>
              <a:rPr lang="en-US" dirty="0"/>
              <a:t> </a:t>
            </a:r>
            <a:r>
              <a:rPr lang="en-US" dirty="0" err="1"/>
              <a:t>fiind</a:t>
            </a:r>
            <a:r>
              <a:rPr lang="en-US" dirty="0"/>
              <a:t>, </a:t>
            </a:r>
            <a:r>
              <a:rPr lang="en-US" dirty="0" err="1"/>
              <a:t>desigur</a:t>
            </a:r>
            <a:r>
              <a:rPr lang="en-US" dirty="0"/>
              <a:t>, </a:t>
            </a:r>
            <a:r>
              <a:rPr lang="en-US" dirty="0" err="1"/>
              <a:t>deschisa</a:t>
            </a:r>
            <a:r>
              <a:rPr lang="en-US" dirty="0"/>
              <a:t> </a:t>
            </a:r>
            <a:r>
              <a:rPr lang="en-US" dirty="0" err="1"/>
              <a:t>spre</a:t>
            </a:r>
            <a:r>
              <a:rPr lang="en-US" dirty="0"/>
              <a:t> </a:t>
            </a:r>
            <a:r>
              <a:rPr lang="en-US" dirty="0" err="1"/>
              <a:t>completari</a:t>
            </a:r>
            <a:r>
              <a:rPr lang="en-US" dirty="0"/>
              <a:t>:</a:t>
            </a:r>
          </a:p>
          <a:p>
            <a:pPr marL="0" indent="0" fontAlgn="base">
              <a:buNone/>
            </a:pPr>
            <a:r>
              <a:rPr lang="en-US" dirty="0"/>
              <a:t>-  </a:t>
            </a:r>
            <a:r>
              <a:rPr lang="en-US" dirty="0" err="1"/>
              <a:t>Exprimarea</a:t>
            </a:r>
            <a:r>
              <a:rPr lang="en-US" dirty="0"/>
              <a:t> </a:t>
            </a:r>
            <a:r>
              <a:rPr lang="en-US" dirty="0" err="1"/>
              <a:t>intr</a:t>
            </a:r>
            <a:r>
              <a:rPr lang="en-US" dirty="0"/>
              <a:t>-un mod </a:t>
            </a:r>
            <a:r>
              <a:rPr lang="en-US" dirty="0" err="1"/>
              <a:t>adecvat</a:t>
            </a:r>
            <a:r>
              <a:rPr lang="en-US" dirty="0"/>
              <a:t> a </a:t>
            </a:r>
            <a:r>
              <a:rPr lang="en-US" dirty="0" err="1"/>
              <a:t>sentimentelor</a:t>
            </a:r>
            <a:r>
              <a:rPr lang="en-US" dirty="0"/>
              <a:t>, </a:t>
            </a:r>
            <a:r>
              <a:rPr lang="en-US" dirty="0" err="1"/>
              <a:t>nevoilor</a:t>
            </a:r>
            <a:r>
              <a:rPr lang="en-US" dirty="0"/>
              <a:t> </a:t>
            </a:r>
            <a:r>
              <a:rPr lang="en-US" dirty="0" err="1"/>
              <a:t>si</a:t>
            </a:r>
            <a:r>
              <a:rPr lang="en-US" dirty="0"/>
              <a:t> </a:t>
            </a:r>
            <a:r>
              <a:rPr lang="en-US" dirty="0" err="1"/>
              <a:t>opiniilor</a:t>
            </a:r>
            <a:r>
              <a:rPr lang="en-US" dirty="0"/>
              <a:t>, </a:t>
            </a:r>
            <a:r>
              <a:rPr lang="en-US" dirty="0" err="1"/>
              <a:t>tinand</a:t>
            </a:r>
            <a:r>
              <a:rPr lang="en-US" dirty="0"/>
              <a:t> </a:t>
            </a:r>
            <a:r>
              <a:rPr lang="en-US" dirty="0" err="1"/>
              <a:t>intotdeauna</a:t>
            </a:r>
            <a:r>
              <a:rPr lang="en-US" dirty="0"/>
              <a:t> </a:t>
            </a:r>
            <a:r>
              <a:rPr lang="en-US" dirty="0" err="1"/>
              <a:t>cont</a:t>
            </a:r>
            <a:r>
              <a:rPr lang="en-US" dirty="0"/>
              <a:t> de </a:t>
            </a:r>
            <a:r>
              <a:rPr lang="en-US" dirty="0" err="1"/>
              <a:t>sentimentele</a:t>
            </a:r>
            <a:r>
              <a:rPr lang="en-US" dirty="0"/>
              <a:t> </a:t>
            </a:r>
            <a:r>
              <a:rPr lang="en-US" dirty="0" err="1"/>
              <a:t>si</a:t>
            </a:r>
            <a:r>
              <a:rPr lang="en-US" dirty="0"/>
              <a:t> </a:t>
            </a:r>
            <a:r>
              <a:rPr lang="en-US" dirty="0" err="1"/>
              <a:t>nevoile</a:t>
            </a:r>
            <a:r>
              <a:rPr lang="en-US" dirty="0"/>
              <a:t> </a:t>
            </a:r>
            <a:r>
              <a:rPr lang="en-US" dirty="0" err="1"/>
              <a:t>celor</a:t>
            </a:r>
            <a:r>
              <a:rPr lang="en-US" dirty="0"/>
              <a:t> din </a:t>
            </a:r>
            <a:r>
              <a:rPr lang="en-US" dirty="0" err="1"/>
              <a:t>jur</a:t>
            </a:r>
            <a:r>
              <a:rPr lang="en-US" dirty="0"/>
              <a:t>;</a:t>
            </a:r>
          </a:p>
          <a:p>
            <a:pPr marL="0" indent="0" fontAlgn="base">
              <a:buNone/>
            </a:pPr>
            <a:r>
              <a:rPr lang="en-US" dirty="0"/>
              <a:t>-  </a:t>
            </a:r>
            <a:r>
              <a:rPr lang="en-US" dirty="0" err="1"/>
              <a:t>Comunicarea</a:t>
            </a:r>
            <a:r>
              <a:rPr lang="en-US" dirty="0"/>
              <a:t> </a:t>
            </a:r>
            <a:r>
              <a:rPr lang="en-US" dirty="0" err="1"/>
              <a:t>intr</a:t>
            </a:r>
            <a:r>
              <a:rPr lang="en-US" dirty="0"/>
              <a:t>-un mod </a:t>
            </a:r>
            <a:r>
              <a:rPr lang="en-US" dirty="0" err="1"/>
              <a:t>clar</a:t>
            </a:r>
            <a:r>
              <a:rPr lang="en-US" dirty="0"/>
              <a:t> a </a:t>
            </a:r>
            <a:r>
              <a:rPr lang="en-US" dirty="0" err="1"/>
              <a:t>dorintelor</a:t>
            </a:r>
            <a:r>
              <a:rPr lang="en-US" dirty="0"/>
              <a:t>;</a:t>
            </a:r>
          </a:p>
          <a:p>
            <a:pPr marL="0" indent="0" fontAlgn="base">
              <a:buNone/>
            </a:pPr>
            <a:r>
              <a:rPr lang="en-US" dirty="0"/>
              <a:t>-  </a:t>
            </a:r>
            <a:r>
              <a:rPr lang="en-US" dirty="0" err="1"/>
              <a:t>Respingerea</a:t>
            </a:r>
            <a:r>
              <a:rPr lang="en-US" dirty="0"/>
              <a:t>, </a:t>
            </a:r>
            <a:r>
              <a:rPr lang="en-US" dirty="0" err="1"/>
              <a:t>intr</a:t>
            </a:r>
            <a:r>
              <a:rPr lang="en-US" dirty="0"/>
              <a:t>-un mod politicos, </a:t>
            </a:r>
            <a:r>
              <a:rPr lang="en-US" dirty="0" err="1"/>
              <a:t>dar</a:t>
            </a:r>
            <a:r>
              <a:rPr lang="en-US" dirty="0"/>
              <a:t> </a:t>
            </a:r>
            <a:r>
              <a:rPr lang="en-US" dirty="0" err="1"/>
              <a:t>ferm</a:t>
            </a:r>
            <a:r>
              <a:rPr lang="en-US" dirty="0"/>
              <a:t>, a </a:t>
            </a:r>
            <a:r>
              <a:rPr lang="en-US" dirty="0" err="1"/>
              <a:t>lucrurilor</a:t>
            </a:r>
            <a:r>
              <a:rPr lang="en-US" dirty="0"/>
              <a:t> </a:t>
            </a:r>
            <a:r>
              <a:rPr lang="en-US" dirty="0" err="1"/>
              <a:t>nedorite</a:t>
            </a:r>
            <a:r>
              <a:rPr lang="en-US" dirty="0"/>
              <a:t>;</a:t>
            </a:r>
          </a:p>
          <a:p>
            <a:pPr marL="0" indent="0" fontAlgn="base">
              <a:buNone/>
            </a:pPr>
            <a:r>
              <a:rPr lang="en-US" dirty="0"/>
              <a:t>-  </a:t>
            </a:r>
            <a:r>
              <a:rPr lang="en-US" dirty="0" err="1"/>
              <a:t>Recunoasterea</a:t>
            </a:r>
            <a:r>
              <a:rPr lang="en-US" dirty="0"/>
              <a:t> </a:t>
            </a:r>
            <a:r>
              <a:rPr lang="en-US" dirty="0" err="1"/>
              <a:t>meritelor</a:t>
            </a:r>
            <a:r>
              <a:rPr lang="en-US" dirty="0"/>
              <a:t> </a:t>
            </a:r>
            <a:r>
              <a:rPr lang="en-US" dirty="0" err="1"/>
              <a:t>celor</a:t>
            </a:r>
            <a:r>
              <a:rPr lang="en-US" dirty="0"/>
              <a:t> din </a:t>
            </a:r>
            <a:r>
              <a:rPr lang="en-US" dirty="0" err="1"/>
              <a:t>jur</a:t>
            </a:r>
            <a:r>
              <a:rPr lang="en-US" dirty="0"/>
              <a:t>, </a:t>
            </a:r>
            <a:r>
              <a:rPr lang="en-US" dirty="0" err="1"/>
              <a:t>insa</a:t>
            </a:r>
            <a:r>
              <a:rPr lang="en-US" dirty="0"/>
              <a:t> </a:t>
            </a:r>
            <a:r>
              <a:rPr lang="en-US" dirty="0" err="1"/>
              <a:t>fara</a:t>
            </a:r>
            <a:r>
              <a:rPr lang="en-US" dirty="0"/>
              <a:t> </a:t>
            </a:r>
            <a:r>
              <a:rPr lang="en-US" dirty="0" err="1"/>
              <a:t>minimizarea</a:t>
            </a:r>
            <a:r>
              <a:rPr lang="en-US" dirty="0"/>
              <a:t> </a:t>
            </a:r>
            <a:r>
              <a:rPr lang="en-US" dirty="0" err="1"/>
              <a:t>propriei</a:t>
            </a:r>
            <a:r>
              <a:rPr lang="en-US" dirty="0"/>
              <a:t> </a:t>
            </a:r>
            <a:r>
              <a:rPr lang="en-US" dirty="0" err="1"/>
              <a:t>persoane</a:t>
            </a:r>
            <a:r>
              <a:rPr lang="en-US" dirty="0"/>
              <a:t>;</a:t>
            </a:r>
          </a:p>
          <a:p>
            <a:pPr marL="0" indent="0" fontAlgn="base">
              <a:buNone/>
            </a:pPr>
            <a:r>
              <a:rPr lang="en-US" dirty="0"/>
              <a:t>-  </a:t>
            </a:r>
            <a:r>
              <a:rPr lang="en-US" dirty="0" err="1"/>
              <a:t>Amanarea</a:t>
            </a:r>
            <a:r>
              <a:rPr lang="en-US" dirty="0"/>
              <a:t> </a:t>
            </a:r>
            <a:r>
              <a:rPr lang="en-US" dirty="0" err="1"/>
              <a:t>furnizarii</a:t>
            </a:r>
            <a:r>
              <a:rPr lang="en-US" dirty="0"/>
              <a:t> </a:t>
            </a:r>
            <a:r>
              <a:rPr lang="en-US" dirty="0" err="1"/>
              <a:t>unui</a:t>
            </a:r>
            <a:r>
              <a:rPr lang="en-US" dirty="0"/>
              <a:t> </a:t>
            </a:r>
            <a:r>
              <a:rPr lang="en-US" dirty="0" err="1"/>
              <a:t>raspuns</a:t>
            </a:r>
            <a:r>
              <a:rPr lang="en-US" dirty="0"/>
              <a:t> </a:t>
            </a:r>
            <a:r>
              <a:rPr lang="en-US" dirty="0" err="1"/>
              <a:t>necesar</a:t>
            </a:r>
            <a:r>
              <a:rPr lang="en-US" dirty="0"/>
              <a:t> „</a:t>
            </a:r>
            <a:r>
              <a:rPr lang="en-US" dirty="0" err="1"/>
              <a:t>pe</a:t>
            </a:r>
            <a:r>
              <a:rPr lang="en-US" dirty="0"/>
              <a:t> </a:t>
            </a:r>
            <a:r>
              <a:rPr lang="en-US" dirty="0" err="1"/>
              <a:t>loc</a:t>
            </a:r>
            <a:r>
              <a:rPr lang="en-US" dirty="0"/>
              <a:t>”, </a:t>
            </a:r>
            <a:r>
              <a:rPr lang="en-US" dirty="0" err="1"/>
              <a:t>oferind</a:t>
            </a:r>
            <a:r>
              <a:rPr lang="en-US" dirty="0"/>
              <a:t> </a:t>
            </a:r>
            <a:r>
              <a:rPr lang="en-US" dirty="0" err="1"/>
              <a:t>ca</a:t>
            </a:r>
            <a:r>
              <a:rPr lang="en-US" dirty="0"/>
              <a:t> </a:t>
            </a:r>
            <a:r>
              <a:rPr lang="en-US" dirty="0" err="1"/>
              <a:t>alternativa</a:t>
            </a:r>
            <a:r>
              <a:rPr lang="en-US" dirty="0"/>
              <a:t> </a:t>
            </a:r>
            <a:r>
              <a:rPr lang="en-US" dirty="0" err="1"/>
              <a:t>refuzul</a:t>
            </a:r>
            <a:r>
              <a:rPr lang="en-US" dirty="0"/>
              <a:t> </a:t>
            </a:r>
            <a:r>
              <a:rPr lang="en-US" dirty="0" err="1"/>
              <a:t>categoric</a:t>
            </a:r>
            <a:r>
              <a:rPr lang="en-US" dirty="0"/>
              <a:t>;</a:t>
            </a:r>
          </a:p>
          <a:p>
            <a:endParaRPr lang="ru-RU" dirty="0"/>
          </a:p>
        </p:txBody>
      </p:sp>
    </p:spTree>
    <p:extLst>
      <p:ext uri="{BB962C8B-B14F-4D97-AF65-F5344CB8AC3E}">
        <p14:creationId xmlns:p14="http://schemas.microsoft.com/office/powerpoint/2010/main" val="1722115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o-RO" dirty="0" smtClean="0"/>
              <a:t>   </a:t>
            </a:r>
            <a:r>
              <a:rPr lang="en-US" dirty="0"/>
              <a:t> </a:t>
            </a:r>
            <a:r>
              <a:rPr lang="en-US" b="1" dirty="0"/>
              <a:t>„</a:t>
            </a:r>
            <a:r>
              <a:rPr lang="en-US" b="1" dirty="0" err="1"/>
              <a:t>Schimba</a:t>
            </a:r>
            <a:r>
              <a:rPr lang="en-US" b="1" dirty="0"/>
              <a:t> </a:t>
            </a:r>
            <a:r>
              <a:rPr lang="en-US" b="1" dirty="0" err="1"/>
              <a:t>ceea</a:t>
            </a:r>
            <a:r>
              <a:rPr lang="en-US" b="1" dirty="0"/>
              <a:t> </a:t>
            </a:r>
            <a:r>
              <a:rPr lang="en-US" b="1" dirty="0" err="1"/>
              <a:t>ce</a:t>
            </a:r>
            <a:r>
              <a:rPr lang="en-US" b="1" dirty="0"/>
              <a:t> </a:t>
            </a:r>
            <a:r>
              <a:rPr lang="en-US" b="1" dirty="0" err="1"/>
              <a:t>poti</a:t>
            </a:r>
            <a:r>
              <a:rPr lang="en-US" b="1" dirty="0"/>
              <a:t> </a:t>
            </a:r>
            <a:r>
              <a:rPr lang="en-US" b="1" dirty="0" err="1"/>
              <a:t>schimba</a:t>
            </a:r>
            <a:r>
              <a:rPr lang="en-US" b="1" dirty="0"/>
              <a:t>, </a:t>
            </a:r>
            <a:r>
              <a:rPr lang="en-US" b="1" dirty="0" err="1"/>
              <a:t>accepta</a:t>
            </a:r>
            <a:r>
              <a:rPr lang="en-US" b="1" dirty="0"/>
              <a:t> </a:t>
            </a:r>
            <a:r>
              <a:rPr lang="en-US" b="1" dirty="0" err="1"/>
              <a:t>ceea</a:t>
            </a:r>
            <a:r>
              <a:rPr lang="en-US" b="1" dirty="0"/>
              <a:t> </a:t>
            </a:r>
            <a:r>
              <a:rPr lang="en-US" b="1" dirty="0" err="1"/>
              <a:t>ce</a:t>
            </a:r>
            <a:r>
              <a:rPr lang="en-US" b="1" dirty="0"/>
              <a:t> nu se </a:t>
            </a:r>
            <a:r>
              <a:rPr lang="en-US" b="1" dirty="0" err="1"/>
              <a:t>poate</a:t>
            </a:r>
            <a:r>
              <a:rPr lang="en-US" b="1" dirty="0"/>
              <a:t> </a:t>
            </a:r>
            <a:r>
              <a:rPr lang="en-US" b="1" dirty="0" err="1"/>
              <a:t>schimba</a:t>
            </a:r>
            <a:r>
              <a:rPr lang="en-US" b="1" dirty="0"/>
              <a:t> </a:t>
            </a:r>
            <a:r>
              <a:rPr lang="en-US" b="1" dirty="0" err="1"/>
              <a:t>si</a:t>
            </a:r>
            <a:r>
              <a:rPr lang="en-US" b="1" dirty="0"/>
              <a:t> </a:t>
            </a:r>
            <a:r>
              <a:rPr lang="en-US" b="1" dirty="0" err="1"/>
              <a:t>evita</a:t>
            </a:r>
            <a:r>
              <a:rPr lang="en-US" b="1" dirty="0"/>
              <a:t> </a:t>
            </a:r>
            <a:r>
              <a:rPr lang="en-US" b="1" dirty="0" err="1"/>
              <a:t>ceea</a:t>
            </a:r>
            <a:r>
              <a:rPr lang="en-US" b="1" dirty="0"/>
              <a:t> </a:t>
            </a:r>
            <a:r>
              <a:rPr lang="en-US" b="1" dirty="0" err="1"/>
              <a:t>ce</a:t>
            </a:r>
            <a:r>
              <a:rPr lang="en-US" b="1" dirty="0"/>
              <a:t> nu se </a:t>
            </a:r>
            <a:r>
              <a:rPr lang="en-US" b="1" dirty="0" err="1"/>
              <a:t>poate</a:t>
            </a:r>
            <a:r>
              <a:rPr lang="en-US" b="1" dirty="0"/>
              <a:t> </a:t>
            </a:r>
            <a:r>
              <a:rPr lang="en-US" b="1" dirty="0" err="1"/>
              <a:t>accepta</a:t>
            </a:r>
            <a:r>
              <a:rPr lang="en-US" b="1" dirty="0"/>
              <a:t>!”</a:t>
            </a:r>
            <a:endParaRPr lang="ru-RU" dirty="0"/>
          </a:p>
        </p:txBody>
      </p:sp>
    </p:spTree>
    <p:extLst>
      <p:ext uri="{BB962C8B-B14F-4D97-AF65-F5344CB8AC3E}">
        <p14:creationId xmlns:p14="http://schemas.microsoft.com/office/powerpoint/2010/main" val="1274345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009531"/>
          </a:xfrm>
        </p:spPr>
        <p:txBody>
          <a:bodyPr>
            <a:normAutofit fontScale="70000" lnSpcReduction="20000"/>
          </a:bodyPr>
          <a:lstStyle/>
          <a:p>
            <a:r>
              <a:rPr lang="ro-RO" dirty="0" smtClean="0"/>
              <a:t>T</a:t>
            </a:r>
            <a:r>
              <a:rPr lang="ro-RO" b="1" dirty="0" smtClean="0"/>
              <a:t>ehnici de manipulare</a:t>
            </a:r>
          </a:p>
          <a:p>
            <a:pPr marL="0" indent="0">
              <a:buNone/>
            </a:pPr>
            <a:r>
              <a:rPr lang="ro-RO" b="1"/>
              <a:t> </a:t>
            </a:r>
            <a:endParaRPr lang="ro-RO" b="1" dirty="0" smtClean="0"/>
          </a:p>
          <a:p>
            <a:r>
              <a:rPr lang="vi-VN" b="1" i="1" dirty="0"/>
              <a:t>Tehnica distorsiunii temporale</a:t>
            </a:r>
            <a:r>
              <a:rPr lang="vi-VN" dirty="0"/>
              <a:t> este bazată pe faptul că unul dintre cele mai bune moduri de a influenţa o persoană este să te comporţi că şi cum ceea ce îţi doreşti tu să obţii s-a şi întâmplat deja. Sora mea avea o metodă de a mă manipula foarte uşor. De exemplu de fiecare dată când voia să merg să îi cumpăr ceva îmi zicea: </a:t>
            </a:r>
            <a:r>
              <a:rPr lang="vi-VN" i="1" dirty="0"/>
              <a:t>“După ce o să te duci să îmi cumperi lapte (am dat doar un exemplu) să vii să ne uităm la film”</a:t>
            </a:r>
            <a:r>
              <a:rPr lang="vi-VN" dirty="0"/>
              <a:t>. Practic ea îmi punea mintea în situaţia în care eu credeam că deja mersesem să cumpăr lapte</a:t>
            </a:r>
            <a:r>
              <a:rPr lang="vi-VN" dirty="0" smtClean="0"/>
              <a:t>.</a:t>
            </a:r>
            <a:endParaRPr lang="ro-RO" dirty="0" smtClean="0"/>
          </a:p>
          <a:p>
            <a:pPr marL="0" indent="0">
              <a:buNone/>
            </a:pPr>
            <a:endParaRPr lang="ro-RO" dirty="0" smtClean="0"/>
          </a:p>
          <a:p>
            <a:r>
              <a:rPr lang="vi-VN" dirty="0"/>
              <a:t>Câteodată manipularea prin tehnica asta te face să crezi că de fapt tu vrei să te duci să cumperi lapte. Am dat doar o replică care mi-a trecut prin cap. Ideea e că prin această tehnică ţi se transmite la nivel subconştient mesajul că tu ai făcut deja lucrul respectiv. De asemenea, asocierea de imagini plăcute cu folosirea timpului prezent face că propunerea să fie irezistibilă.</a:t>
            </a:r>
            <a:endParaRPr lang="ru-RU" dirty="0"/>
          </a:p>
        </p:txBody>
      </p:sp>
    </p:spTree>
    <p:extLst>
      <p:ext uri="{BB962C8B-B14F-4D97-AF65-F5344CB8AC3E}">
        <p14:creationId xmlns:p14="http://schemas.microsoft.com/office/powerpoint/2010/main" val="1215754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686800" cy="6669360"/>
          </a:xfrm>
        </p:spPr>
        <p:txBody>
          <a:bodyPr>
            <a:normAutofit fontScale="55000" lnSpcReduction="20000"/>
          </a:bodyPr>
          <a:lstStyle/>
          <a:p>
            <a:r>
              <a:rPr lang="en-US" b="1" dirty="0" err="1"/>
              <a:t>Tehnica</a:t>
            </a:r>
            <a:r>
              <a:rPr lang="en-US" b="1" dirty="0"/>
              <a:t> </a:t>
            </a:r>
            <a:r>
              <a:rPr lang="en-US" b="1" dirty="0" err="1"/>
              <a:t>piciorului</a:t>
            </a:r>
            <a:r>
              <a:rPr lang="en-US" b="1" dirty="0"/>
              <a:t> in </a:t>
            </a:r>
            <a:r>
              <a:rPr lang="en-US" b="1" dirty="0" err="1"/>
              <a:t>usa</a:t>
            </a:r>
            <a:r>
              <a:rPr lang="en-US" b="1" dirty="0"/>
              <a:t> </a:t>
            </a:r>
            <a:r>
              <a:rPr lang="en-US" dirty="0" err="1"/>
              <a:t>este</a:t>
            </a:r>
            <a:r>
              <a:rPr lang="en-US" dirty="0"/>
              <a:t> o </a:t>
            </a:r>
            <a:r>
              <a:rPr lang="en-US" dirty="0" err="1"/>
              <a:t>strategie</a:t>
            </a:r>
            <a:r>
              <a:rPr lang="en-US" dirty="0"/>
              <a:t> de </a:t>
            </a:r>
            <a:r>
              <a:rPr lang="en-US" dirty="0" err="1"/>
              <a:t>persuasiune</a:t>
            </a:r>
            <a:r>
              <a:rPr lang="en-US" dirty="0"/>
              <a:t> care ne </a:t>
            </a:r>
            <a:r>
              <a:rPr lang="en-US" dirty="0" err="1"/>
              <a:t>poate</a:t>
            </a:r>
            <a:r>
              <a:rPr lang="en-US" dirty="0"/>
              <a:t> </a:t>
            </a:r>
            <a:r>
              <a:rPr lang="en-US" dirty="0" err="1"/>
              <a:t>ajuta</a:t>
            </a:r>
            <a:r>
              <a:rPr lang="en-US" dirty="0"/>
              <a:t> </a:t>
            </a:r>
            <a:r>
              <a:rPr lang="en-US" dirty="0" err="1"/>
              <a:t>sa</a:t>
            </a:r>
            <a:r>
              <a:rPr lang="en-US" dirty="0"/>
              <a:t> </a:t>
            </a:r>
            <a:r>
              <a:rPr lang="en-US" dirty="0" err="1"/>
              <a:t>convingem</a:t>
            </a:r>
            <a:r>
              <a:rPr lang="en-US" dirty="0"/>
              <a:t> o </a:t>
            </a:r>
            <a:r>
              <a:rPr lang="en-US" dirty="0" err="1"/>
              <a:t>persoana</a:t>
            </a:r>
            <a:r>
              <a:rPr lang="en-US" dirty="0"/>
              <a:t> </a:t>
            </a:r>
            <a:r>
              <a:rPr lang="en-US" dirty="0" err="1"/>
              <a:t>sa</a:t>
            </a:r>
            <a:r>
              <a:rPr lang="en-US" dirty="0"/>
              <a:t> fie de </a:t>
            </a:r>
            <a:r>
              <a:rPr lang="en-US" dirty="0" err="1"/>
              <a:t>acord</a:t>
            </a:r>
            <a:r>
              <a:rPr lang="en-US" dirty="0"/>
              <a:t> cu </a:t>
            </a:r>
            <a:r>
              <a:rPr lang="en-US" dirty="0" err="1"/>
              <a:t>cererea</a:t>
            </a:r>
            <a:r>
              <a:rPr lang="en-US" dirty="0"/>
              <a:t> </a:t>
            </a:r>
            <a:r>
              <a:rPr lang="en-US" dirty="0" err="1"/>
              <a:t>noastra</a:t>
            </a:r>
            <a:r>
              <a:rPr lang="en-US" dirty="0"/>
              <a:t>. De </a:t>
            </a:r>
            <a:r>
              <a:rPr lang="en-US" dirty="0" err="1"/>
              <a:t>exemplu</a:t>
            </a:r>
            <a:r>
              <a:rPr lang="en-US" dirty="0"/>
              <a:t>, un </a:t>
            </a:r>
            <a:r>
              <a:rPr lang="en-US" dirty="0" err="1"/>
              <a:t>vecin</a:t>
            </a:r>
            <a:r>
              <a:rPr lang="en-US" dirty="0"/>
              <a:t> ne </a:t>
            </a:r>
            <a:r>
              <a:rPr lang="en-US" dirty="0" err="1"/>
              <a:t>roaga</a:t>
            </a:r>
            <a:r>
              <a:rPr lang="en-US" dirty="0"/>
              <a:t> </a:t>
            </a:r>
            <a:r>
              <a:rPr lang="en-US" dirty="0" err="1"/>
              <a:t>sa</a:t>
            </a:r>
            <a:r>
              <a:rPr lang="en-US" dirty="0"/>
              <a:t> </a:t>
            </a:r>
            <a:r>
              <a:rPr lang="en-US" dirty="0" err="1"/>
              <a:t>avem</a:t>
            </a:r>
            <a:r>
              <a:rPr lang="en-US" dirty="0"/>
              <a:t> </a:t>
            </a:r>
            <a:r>
              <a:rPr lang="en-US" dirty="0" err="1"/>
              <a:t>grija</a:t>
            </a:r>
            <a:r>
              <a:rPr lang="en-US" dirty="0"/>
              <a:t> de </a:t>
            </a:r>
            <a:r>
              <a:rPr lang="en-US" dirty="0" err="1"/>
              <a:t>copiii</a:t>
            </a:r>
            <a:r>
              <a:rPr lang="en-US" dirty="0"/>
              <a:t> </a:t>
            </a:r>
            <a:r>
              <a:rPr lang="en-US" dirty="0" err="1"/>
              <a:t>sai</a:t>
            </a:r>
            <a:r>
              <a:rPr lang="en-US" dirty="0"/>
              <a:t> </a:t>
            </a:r>
            <a:r>
              <a:rPr lang="en-US" dirty="0" err="1"/>
              <a:t>timp</a:t>
            </a:r>
            <a:r>
              <a:rPr lang="en-US" dirty="0"/>
              <a:t> de </a:t>
            </a:r>
            <a:r>
              <a:rPr lang="en-US" dirty="0" err="1"/>
              <a:t>doua</a:t>
            </a:r>
            <a:r>
              <a:rPr lang="en-US" dirty="0"/>
              <a:t> ore. In </a:t>
            </a:r>
            <a:r>
              <a:rPr lang="en-US" dirty="0" err="1"/>
              <a:t>momentul</a:t>
            </a:r>
            <a:r>
              <a:rPr lang="en-US" dirty="0"/>
              <a:t> in care </a:t>
            </a:r>
            <a:r>
              <a:rPr lang="en-US" dirty="0" err="1"/>
              <a:t>acceptam</a:t>
            </a:r>
            <a:r>
              <a:rPr lang="en-US" dirty="0"/>
              <a:t> </a:t>
            </a:r>
            <a:r>
              <a:rPr lang="en-US" dirty="0" err="1"/>
              <a:t>acest</a:t>
            </a:r>
            <a:r>
              <a:rPr lang="en-US" dirty="0"/>
              <a:t> </a:t>
            </a:r>
            <a:r>
              <a:rPr lang="en-US" dirty="0" err="1"/>
              <a:t>lucru</a:t>
            </a:r>
            <a:r>
              <a:rPr lang="en-US" dirty="0"/>
              <a:t>, el ne </a:t>
            </a:r>
            <a:r>
              <a:rPr lang="en-US" dirty="0" err="1"/>
              <a:t>va</a:t>
            </a:r>
            <a:r>
              <a:rPr lang="en-US" dirty="0"/>
              <a:t> </a:t>
            </a:r>
            <a:r>
              <a:rPr lang="en-US" dirty="0" err="1"/>
              <a:t>cere</a:t>
            </a:r>
            <a:r>
              <a:rPr lang="en-US" dirty="0"/>
              <a:t> </a:t>
            </a:r>
            <a:r>
              <a:rPr lang="en-US" dirty="0" err="1"/>
              <a:t>sa</a:t>
            </a:r>
            <a:r>
              <a:rPr lang="en-US" dirty="0"/>
              <a:t> </a:t>
            </a:r>
            <a:r>
              <a:rPr lang="en-US" dirty="0" err="1"/>
              <a:t>avem</a:t>
            </a:r>
            <a:r>
              <a:rPr lang="en-US" dirty="0"/>
              <a:t> </a:t>
            </a:r>
            <a:r>
              <a:rPr lang="en-US" dirty="0" err="1"/>
              <a:t>grija</a:t>
            </a:r>
            <a:r>
              <a:rPr lang="en-US" dirty="0"/>
              <a:t> de </a:t>
            </a:r>
            <a:r>
              <a:rPr lang="en-US" dirty="0" err="1"/>
              <a:t>copiii</a:t>
            </a:r>
            <a:r>
              <a:rPr lang="en-US" dirty="0"/>
              <a:t> </a:t>
            </a:r>
            <a:r>
              <a:rPr lang="en-US" dirty="0" err="1"/>
              <a:t>sai</a:t>
            </a:r>
            <a:r>
              <a:rPr lang="en-US" dirty="0"/>
              <a:t> </a:t>
            </a:r>
            <a:r>
              <a:rPr lang="en-US" dirty="0" err="1"/>
              <a:t>si</a:t>
            </a:r>
            <a:r>
              <a:rPr lang="en-US" dirty="0"/>
              <a:t> in </a:t>
            </a:r>
            <a:r>
              <a:rPr lang="en-US" dirty="0" err="1"/>
              <a:t>ziua</a:t>
            </a:r>
            <a:r>
              <a:rPr lang="en-US" dirty="0"/>
              <a:t> </a:t>
            </a:r>
            <a:r>
              <a:rPr lang="en-US" dirty="0" err="1"/>
              <a:t>urmatoare</a:t>
            </a:r>
            <a:r>
              <a:rPr lang="en-US" dirty="0"/>
              <a:t>. Din moment </a:t>
            </a:r>
            <a:r>
              <a:rPr lang="en-US" dirty="0" err="1"/>
              <a:t>ce</a:t>
            </a:r>
            <a:r>
              <a:rPr lang="en-US" dirty="0"/>
              <a:t> am </a:t>
            </a:r>
            <a:r>
              <a:rPr lang="en-US" dirty="0" err="1"/>
              <a:t>fost</a:t>
            </a:r>
            <a:r>
              <a:rPr lang="en-US" dirty="0"/>
              <a:t> de </a:t>
            </a:r>
            <a:r>
              <a:rPr lang="en-US" dirty="0" err="1"/>
              <a:t>acord</a:t>
            </a:r>
            <a:r>
              <a:rPr lang="en-US" dirty="0"/>
              <a:t> cu </a:t>
            </a:r>
            <a:r>
              <a:rPr lang="en-US" dirty="0" err="1"/>
              <a:t>acea</a:t>
            </a:r>
            <a:r>
              <a:rPr lang="en-US" dirty="0"/>
              <a:t> mica </a:t>
            </a:r>
            <a:r>
              <a:rPr lang="en-US" dirty="0" err="1"/>
              <a:t>cerere</a:t>
            </a:r>
            <a:r>
              <a:rPr lang="en-US" dirty="0"/>
              <a:t>, </a:t>
            </a:r>
            <a:r>
              <a:rPr lang="en-US" dirty="0" err="1"/>
              <a:t>poate</a:t>
            </a:r>
            <a:r>
              <a:rPr lang="en-US" dirty="0"/>
              <a:t> </a:t>
            </a:r>
            <a:r>
              <a:rPr lang="en-US" dirty="0" err="1"/>
              <a:t>ca</a:t>
            </a:r>
            <a:r>
              <a:rPr lang="en-US" dirty="0"/>
              <a:t> </a:t>
            </a:r>
            <a:r>
              <a:rPr lang="en-US" dirty="0" err="1"/>
              <a:t>vom</a:t>
            </a:r>
            <a:r>
              <a:rPr lang="en-US" dirty="0"/>
              <a:t> </a:t>
            </a:r>
            <a:r>
              <a:rPr lang="en-US" dirty="0" err="1"/>
              <a:t>simti</a:t>
            </a:r>
            <a:r>
              <a:rPr lang="en-US" dirty="0"/>
              <a:t> </a:t>
            </a:r>
            <a:r>
              <a:rPr lang="en-US" dirty="0" err="1"/>
              <a:t>obligatia</a:t>
            </a:r>
            <a:r>
              <a:rPr lang="en-US" dirty="0"/>
              <a:t> de a </a:t>
            </a:r>
            <a:r>
              <a:rPr lang="en-US" dirty="0" err="1"/>
              <a:t>accepta</a:t>
            </a:r>
            <a:r>
              <a:rPr lang="en-US" dirty="0"/>
              <a:t> </a:t>
            </a:r>
            <a:r>
              <a:rPr lang="en-US" dirty="0" err="1"/>
              <a:t>si</a:t>
            </a:r>
            <a:r>
              <a:rPr lang="en-US" dirty="0"/>
              <a:t> </a:t>
            </a:r>
            <a:r>
              <a:rPr lang="en-US" dirty="0" err="1"/>
              <a:t>cea</a:t>
            </a:r>
            <a:r>
              <a:rPr lang="en-US" dirty="0"/>
              <a:t> de-a </a:t>
            </a:r>
            <a:r>
              <a:rPr lang="en-US" dirty="0" err="1"/>
              <a:t>doua</a:t>
            </a:r>
            <a:r>
              <a:rPr lang="en-US" dirty="0"/>
              <a:t> </a:t>
            </a:r>
            <a:r>
              <a:rPr lang="en-US" dirty="0" err="1"/>
              <a:t>sarcina</a:t>
            </a:r>
            <a:r>
              <a:rPr lang="en-US" dirty="0"/>
              <a:t>, </a:t>
            </a:r>
            <a:r>
              <a:rPr lang="en-US" dirty="0" err="1"/>
              <a:t>chiar</a:t>
            </a:r>
            <a:r>
              <a:rPr lang="en-US" dirty="0"/>
              <a:t> </a:t>
            </a:r>
            <a:r>
              <a:rPr lang="en-US" dirty="0" err="1"/>
              <a:t>daca</a:t>
            </a:r>
            <a:r>
              <a:rPr lang="en-US" dirty="0"/>
              <a:t> </a:t>
            </a:r>
            <a:r>
              <a:rPr lang="en-US" dirty="0" err="1"/>
              <a:t>este</a:t>
            </a:r>
            <a:r>
              <a:rPr lang="en-US" dirty="0"/>
              <a:t> </a:t>
            </a:r>
            <a:r>
              <a:rPr lang="en-US" dirty="0" err="1"/>
              <a:t>mai</a:t>
            </a:r>
            <a:r>
              <a:rPr lang="en-US" dirty="0"/>
              <a:t> </a:t>
            </a:r>
            <a:r>
              <a:rPr lang="en-US" dirty="0" err="1"/>
              <a:t>greu</a:t>
            </a:r>
            <a:r>
              <a:rPr lang="en-US" dirty="0"/>
              <a:t> de </a:t>
            </a:r>
            <a:r>
              <a:rPr lang="en-US" dirty="0" err="1"/>
              <a:t>realizat</a:t>
            </a:r>
            <a:r>
              <a:rPr lang="en-US" dirty="0"/>
              <a:t>. </a:t>
            </a:r>
            <a:r>
              <a:rPr lang="en-US" dirty="0" err="1"/>
              <a:t>Aceasta</a:t>
            </a:r>
            <a:r>
              <a:rPr lang="en-US" dirty="0"/>
              <a:t> </a:t>
            </a:r>
            <a:r>
              <a:rPr lang="en-US" dirty="0" err="1"/>
              <a:t>este</a:t>
            </a:r>
            <a:r>
              <a:rPr lang="en-US" dirty="0"/>
              <a:t> un </a:t>
            </a:r>
            <a:r>
              <a:rPr lang="en-US" dirty="0" err="1"/>
              <a:t>exemplu</a:t>
            </a:r>
            <a:r>
              <a:rPr lang="en-US" dirty="0"/>
              <a:t> care </a:t>
            </a:r>
            <a:r>
              <a:rPr lang="en-US" dirty="0" err="1"/>
              <a:t>ilustreaza</a:t>
            </a:r>
            <a:r>
              <a:rPr lang="en-US" dirty="0"/>
              <a:t> </a:t>
            </a:r>
            <a:r>
              <a:rPr lang="en-US" dirty="0" err="1"/>
              <a:t>ceea</a:t>
            </a:r>
            <a:r>
              <a:rPr lang="en-US" dirty="0"/>
              <a:t> </a:t>
            </a:r>
            <a:r>
              <a:rPr lang="en-US" dirty="0" err="1"/>
              <a:t>ce</a:t>
            </a:r>
            <a:r>
              <a:rPr lang="en-US" dirty="0"/>
              <a:t> </a:t>
            </a:r>
            <a:r>
              <a:rPr lang="en-US" dirty="0" err="1"/>
              <a:t>psihologii</a:t>
            </a:r>
            <a:r>
              <a:rPr lang="en-US" dirty="0"/>
              <a:t> </a:t>
            </a:r>
            <a:r>
              <a:rPr lang="en-US" dirty="0" err="1"/>
              <a:t>numesc</a:t>
            </a:r>
            <a:r>
              <a:rPr lang="en-US" b="1" i="1" dirty="0"/>
              <a:t> “</a:t>
            </a:r>
            <a:r>
              <a:rPr lang="en-US" b="1" i="1" dirty="0" err="1">
                <a:hlinkClick r:id="rId2" tooltip="Despre comunicarea autentica"/>
              </a:rPr>
              <a:t>regula</a:t>
            </a:r>
            <a:r>
              <a:rPr lang="en-US" b="1" i="1" dirty="0">
                <a:hlinkClick r:id="rId2" tooltip="Despre comunicarea autentica"/>
              </a:rPr>
              <a:t> </a:t>
            </a:r>
            <a:r>
              <a:rPr lang="en-US" b="1" i="1" dirty="0" err="1">
                <a:hlinkClick r:id="rId2" tooltip="Despre comunicarea autentica"/>
              </a:rPr>
              <a:t>angajamentului</a:t>
            </a:r>
            <a:r>
              <a:rPr lang="en-US" b="1" i="1" dirty="0">
                <a:hlinkClick r:id="rId2" tooltip="Despre comunicarea autentica"/>
              </a:rPr>
              <a:t>”</a:t>
            </a:r>
            <a:r>
              <a:rPr lang="en-US" dirty="0"/>
              <a:t>. </a:t>
            </a:r>
            <a:endParaRPr lang="ro-RO" dirty="0" smtClean="0"/>
          </a:p>
          <a:p>
            <a:r>
              <a:rPr lang="en-US" dirty="0" err="1" smtClean="0"/>
              <a:t>Tehnica</a:t>
            </a:r>
            <a:r>
              <a:rPr lang="en-US" dirty="0" smtClean="0"/>
              <a:t> </a:t>
            </a:r>
            <a:r>
              <a:rPr lang="en-US" dirty="0"/>
              <a:t>nu </a:t>
            </a:r>
            <a:r>
              <a:rPr lang="en-US" dirty="0" err="1"/>
              <a:t>este</a:t>
            </a:r>
            <a:r>
              <a:rPr lang="en-US" dirty="0"/>
              <a:t> </a:t>
            </a:r>
            <a:r>
              <a:rPr lang="en-US" dirty="0" err="1"/>
              <a:t>folosita</a:t>
            </a:r>
            <a:r>
              <a:rPr lang="en-US" dirty="0"/>
              <a:t> </a:t>
            </a:r>
            <a:r>
              <a:rPr lang="en-US" dirty="0" err="1"/>
              <a:t>numai</a:t>
            </a:r>
            <a:r>
              <a:rPr lang="en-US" dirty="0"/>
              <a:t> in </a:t>
            </a:r>
            <a:r>
              <a:rPr lang="en-US" dirty="0" err="1"/>
              <a:t>domeniul</a:t>
            </a:r>
            <a:r>
              <a:rPr lang="en-US" dirty="0"/>
              <a:t> personal, ci </a:t>
            </a:r>
            <a:r>
              <a:rPr lang="en-US" dirty="0" err="1"/>
              <a:t>si</a:t>
            </a:r>
            <a:r>
              <a:rPr lang="en-US" dirty="0"/>
              <a:t> in marketing. </a:t>
            </a:r>
            <a:r>
              <a:rPr lang="en-US" dirty="0" err="1"/>
              <a:t>Astfel</a:t>
            </a:r>
            <a:r>
              <a:rPr lang="en-US" dirty="0"/>
              <a:t>, </a:t>
            </a:r>
            <a:r>
              <a:rPr lang="en-US" dirty="0" err="1"/>
              <a:t>oamenii</a:t>
            </a:r>
            <a:r>
              <a:rPr lang="en-US" dirty="0"/>
              <a:t> de </a:t>
            </a:r>
            <a:r>
              <a:rPr lang="en-US" dirty="0" err="1"/>
              <a:t>vanzari</a:t>
            </a:r>
            <a:r>
              <a:rPr lang="en-US" dirty="0"/>
              <a:t> </a:t>
            </a:r>
            <a:r>
              <a:rPr lang="en-US" dirty="0" err="1"/>
              <a:t>isi</a:t>
            </a:r>
            <a:r>
              <a:rPr lang="en-US" dirty="0"/>
              <a:t> pot </a:t>
            </a:r>
            <a:r>
              <a:rPr lang="en-US" dirty="0" err="1"/>
              <a:t>convinge</a:t>
            </a:r>
            <a:r>
              <a:rPr lang="en-US" dirty="0"/>
              <a:t> cu </a:t>
            </a:r>
            <a:r>
              <a:rPr lang="en-US" dirty="0" err="1"/>
              <a:t>usurinta</a:t>
            </a:r>
            <a:r>
              <a:rPr lang="en-US" dirty="0"/>
              <a:t> </a:t>
            </a:r>
            <a:r>
              <a:rPr lang="en-US" dirty="0" err="1"/>
              <a:t>consumatorii</a:t>
            </a:r>
            <a:r>
              <a:rPr lang="en-US" dirty="0"/>
              <a:t> </a:t>
            </a:r>
            <a:r>
              <a:rPr lang="en-US" dirty="0" err="1"/>
              <a:t>prin</a:t>
            </a:r>
            <a:r>
              <a:rPr lang="en-US" dirty="0"/>
              <a:t> </a:t>
            </a:r>
            <a:r>
              <a:rPr lang="en-US" dirty="0" err="1"/>
              <a:t>intermediul</a:t>
            </a:r>
            <a:r>
              <a:rPr lang="en-US" dirty="0"/>
              <a:t> </a:t>
            </a:r>
            <a:r>
              <a:rPr lang="en-US" dirty="0" err="1"/>
              <a:t>acestei</a:t>
            </a:r>
            <a:r>
              <a:rPr lang="en-US" dirty="0"/>
              <a:t> </a:t>
            </a:r>
            <a:r>
              <a:rPr lang="en-US" dirty="0" err="1"/>
              <a:t>tehnici</a:t>
            </a:r>
            <a:r>
              <a:rPr lang="en-US" dirty="0"/>
              <a:t>. </a:t>
            </a:r>
            <a:endParaRPr lang="ro-RO" dirty="0" smtClean="0"/>
          </a:p>
          <a:p>
            <a:r>
              <a:rPr lang="en-US" dirty="0" err="1" smtClean="0"/>
              <a:t>Tehnica</a:t>
            </a:r>
            <a:r>
              <a:rPr lang="en-US" dirty="0" smtClean="0"/>
              <a:t> </a:t>
            </a:r>
            <a:r>
              <a:rPr lang="en-US" dirty="0" err="1"/>
              <a:t>piciorului</a:t>
            </a:r>
            <a:r>
              <a:rPr lang="en-US" dirty="0"/>
              <a:t> in </a:t>
            </a:r>
            <a:r>
              <a:rPr lang="en-US" dirty="0" err="1"/>
              <a:t>usa</a:t>
            </a:r>
            <a:r>
              <a:rPr lang="en-US" dirty="0"/>
              <a:t>  </a:t>
            </a:r>
            <a:r>
              <a:rPr lang="en-US" dirty="0" err="1"/>
              <a:t>functioneaza</a:t>
            </a:r>
            <a:r>
              <a:rPr lang="en-US" dirty="0"/>
              <a:t> </a:t>
            </a:r>
            <a:r>
              <a:rPr lang="en-US" dirty="0" err="1"/>
              <a:t>prin</a:t>
            </a:r>
            <a:r>
              <a:rPr lang="en-US" dirty="0"/>
              <a:t> a </a:t>
            </a:r>
            <a:r>
              <a:rPr lang="en-US" dirty="0" err="1"/>
              <a:t>spune</a:t>
            </a:r>
            <a:r>
              <a:rPr lang="en-US" dirty="0"/>
              <a:t> un </a:t>
            </a:r>
            <a:r>
              <a:rPr lang="en-US" dirty="0" err="1"/>
              <a:t>simplu</a:t>
            </a:r>
            <a:r>
              <a:rPr lang="en-US" dirty="0"/>
              <a:t> “Da”. </a:t>
            </a:r>
            <a:r>
              <a:rPr lang="en-US" dirty="0" err="1"/>
              <a:t>Afirmatia</a:t>
            </a:r>
            <a:r>
              <a:rPr lang="en-US" dirty="0"/>
              <a:t> ne </a:t>
            </a:r>
            <a:r>
              <a:rPr lang="en-US" dirty="0" err="1"/>
              <a:t>va</a:t>
            </a:r>
            <a:r>
              <a:rPr lang="en-US" dirty="0"/>
              <a:t> conduce </a:t>
            </a:r>
            <a:r>
              <a:rPr lang="en-US" dirty="0" err="1"/>
              <a:t>catre</a:t>
            </a:r>
            <a:r>
              <a:rPr lang="en-US" dirty="0"/>
              <a:t> o </a:t>
            </a:r>
            <a:r>
              <a:rPr lang="en-US" dirty="0" err="1"/>
              <a:t>multitudine</a:t>
            </a:r>
            <a:r>
              <a:rPr lang="en-US" dirty="0"/>
              <a:t> de </a:t>
            </a:r>
            <a:r>
              <a:rPr lang="en-US" dirty="0" err="1"/>
              <a:t>alte</a:t>
            </a:r>
            <a:r>
              <a:rPr lang="en-US" dirty="0"/>
              <a:t> “Da”-</a:t>
            </a:r>
            <a:r>
              <a:rPr lang="en-US" dirty="0" err="1"/>
              <a:t>uri</a:t>
            </a:r>
            <a:r>
              <a:rPr lang="en-US" dirty="0"/>
              <a:t> </a:t>
            </a:r>
            <a:r>
              <a:rPr lang="en-US" dirty="0" err="1"/>
              <a:t>pana</a:t>
            </a:r>
            <a:r>
              <a:rPr lang="en-US" dirty="0"/>
              <a:t> in </a:t>
            </a:r>
            <a:r>
              <a:rPr lang="en-US" dirty="0" err="1"/>
              <a:t>momentul</a:t>
            </a:r>
            <a:r>
              <a:rPr lang="en-US" dirty="0"/>
              <a:t> in care </a:t>
            </a:r>
            <a:r>
              <a:rPr lang="en-US" dirty="0" err="1"/>
              <a:t>vom</a:t>
            </a:r>
            <a:r>
              <a:rPr lang="en-US" dirty="0"/>
              <a:t> </a:t>
            </a:r>
            <a:r>
              <a:rPr lang="en-US" dirty="0" err="1"/>
              <a:t>simti</a:t>
            </a:r>
            <a:r>
              <a:rPr lang="en-US" dirty="0"/>
              <a:t> </a:t>
            </a:r>
            <a:r>
              <a:rPr lang="en-US" dirty="0" err="1"/>
              <a:t>ca</a:t>
            </a:r>
            <a:r>
              <a:rPr lang="en-US" dirty="0"/>
              <a:t> </a:t>
            </a:r>
            <a:r>
              <a:rPr lang="en-US" dirty="0" err="1"/>
              <a:t>ni</a:t>
            </a:r>
            <a:r>
              <a:rPr lang="en-US" dirty="0"/>
              <a:t> se </a:t>
            </a:r>
            <a:r>
              <a:rPr lang="en-US" dirty="0" err="1"/>
              <a:t>incalca</a:t>
            </a:r>
            <a:r>
              <a:rPr lang="en-US" dirty="0"/>
              <a:t> </a:t>
            </a:r>
            <a:r>
              <a:rPr lang="en-US" dirty="0" err="1"/>
              <a:t>granitele</a:t>
            </a:r>
            <a:r>
              <a:rPr lang="en-US" dirty="0"/>
              <a:t> </a:t>
            </a:r>
            <a:r>
              <a:rPr lang="en-US" dirty="0" err="1"/>
              <a:t>personale</a:t>
            </a:r>
            <a:r>
              <a:rPr lang="en-US" dirty="0"/>
              <a:t>. </a:t>
            </a:r>
            <a:r>
              <a:rPr lang="en-US" dirty="0" err="1"/>
              <a:t>Principiul</a:t>
            </a:r>
            <a:r>
              <a:rPr lang="en-US" dirty="0"/>
              <a:t> </a:t>
            </a:r>
            <a:r>
              <a:rPr lang="en-US" dirty="0" err="1"/>
              <a:t>pe</a:t>
            </a:r>
            <a:r>
              <a:rPr lang="en-US" dirty="0"/>
              <a:t> care se </a:t>
            </a:r>
            <a:r>
              <a:rPr lang="en-US" dirty="0" err="1"/>
              <a:t>bazeaza</a:t>
            </a:r>
            <a:r>
              <a:rPr lang="en-US" dirty="0"/>
              <a:t> </a:t>
            </a:r>
            <a:r>
              <a:rPr lang="en-US" dirty="0" err="1"/>
              <a:t>aceasta</a:t>
            </a:r>
            <a:r>
              <a:rPr lang="en-US" dirty="0"/>
              <a:t> </a:t>
            </a:r>
            <a:r>
              <a:rPr lang="en-US" dirty="0" err="1"/>
              <a:t>tehnica</a:t>
            </a:r>
            <a:r>
              <a:rPr lang="en-US" dirty="0"/>
              <a:t> </a:t>
            </a:r>
            <a:r>
              <a:rPr lang="en-US" dirty="0" err="1"/>
              <a:t>este</a:t>
            </a:r>
            <a:r>
              <a:rPr lang="en-US" dirty="0"/>
              <a:t> </a:t>
            </a:r>
            <a:r>
              <a:rPr lang="en-US" dirty="0" err="1"/>
              <a:t>acela</a:t>
            </a:r>
            <a:r>
              <a:rPr lang="en-US" dirty="0"/>
              <a:t> </a:t>
            </a:r>
            <a:r>
              <a:rPr lang="en-US" dirty="0" err="1"/>
              <a:t>ca</a:t>
            </a:r>
            <a:r>
              <a:rPr lang="en-US" dirty="0"/>
              <a:t> un </a:t>
            </a:r>
            <a:r>
              <a:rPr lang="en-US" dirty="0" err="1"/>
              <a:t>mic</a:t>
            </a:r>
            <a:r>
              <a:rPr lang="en-US" dirty="0"/>
              <a:t> </a:t>
            </a:r>
            <a:r>
              <a:rPr lang="en-US" dirty="0" err="1"/>
              <a:t>angajament</a:t>
            </a:r>
            <a:r>
              <a:rPr lang="en-US" dirty="0"/>
              <a:t> </a:t>
            </a:r>
            <a:r>
              <a:rPr lang="en-US" dirty="0" err="1"/>
              <a:t>creaza</a:t>
            </a:r>
            <a:r>
              <a:rPr lang="en-US" dirty="0"/>
              <a:t> o </a:t>
            </a:r>
            <a:r>
              <a:rPr lang="en-US" dirty="0" err="1"/>
              <a:t>conexiune</a:t>
            </a:r>
            <a:r>
              <a:rPr lang="en-US" dirty="0"/>
              <a:t> </a:t>
            </a:r>
            <a:r>
              <a:rPr lang="en-US" dirty="0" err="1"/>
              <a:t>intre</a:t>
            </a:r>
            <a:r>
              <a:rPr lang="en-US" dirty="0"/>
              <a:t> </a:t>
            </a:r>
            <a:r>
              <a:rPr lang="en-US" dirty="0" err="1"/>
              <a:t>cele</a:t>
            </a:r>
            <a:r>
              <a:rPr lang="en-US" dirty="0"/>
              <a:t> </a:t>
            </a:r>
            <a:r>
              <a:rPr lang="en-US" dirty="0" err="1"/>
              <a:t>doua</a:t>
            </a:r>
            <a:r>
              <a:rPr lang="en-US" dirty="0"/>
              <a:t> </a:t>
            </a:r>
            <a:r>
              <a:rPr lang="en-US" dirty="0" err="1"/>
              <a:t>persoane</a:t>
            </a:r>
            <a:r>
              <a:rPr lang="en-US" dirty="0"/>
              <a:t>. </a:t>
            </a:r>
            <a:r>
              <a:rPr lang="en-US" dirty="0" err="1"/>
              <a:t>Persoana</a:t>
            </a:r>
            <a:r>
              <a:rPr lang="en-US" dirty="0"/>
              <a:t> care </a:t>
            </a:r>
            <a:r>
              <a:rPr lang="en-US" dirty="0" err="1"/>
              <a:t>accepta</a:t>
            </a:r>
            <a:r>
              <a:rPr lang="en-US" dirty="0"/>
              <a:t> </a:t>
            </a:r>
            <a:r>
              <a:rPr lang="en-US" dirty="0" err="1"/>
              <a:t>sa</a:t>
            </a:r>
            <a:r>
              <a:rPr lang="en-US" dirty="0"/>
              <a:t> </a:t>
            </a:r>
            <a:r>
              <a:rPr lang="en-US" dirty="0" err="1"/>
              <a:t>faca</a:t>
            </a:r>
            <a:r>
              <a:rPr lang="en-US" dirty="0"/>
              <a:t> </a:t>
            </a:r>
            <a:r>
              <a:rPr lang="en-US" dirty="0" err="1"/>
              <a:t>favoarea</a:t>
            </a:r>
            <a:r>
              <a:rPr lang="en-US" dirty="0"/>
              <a:t> </a:t>
            </a:r>
            <a:r>
              <a:rPr lang="en-US" dirty="0" err="1"/>
              <a:t>trebuie</a:t>
            </a:r>
            <a:r>
              <a:rPr lang="en-US" dirty="0"/>
              <a:t> </a:t>
            </a:r>
            <a:r>
              <a:rPr lang="en-US" dirty="0" err="1"/>
              <a:t>sa-si</a:t>
            </a:r>
            <a:r>
              <a:rPr lang="en-US" dirty="0"/>
              <a:t> </a:t>
            </a:r>
            <a:r>
              <a:rPr lang="en-US" dirty="0" err="1"/>
              <a:t>justifice</a:t>
            </a:r>
            <a:r>
              <a:rPr lang="en-US" dirty="0"/>
              <a:t> </a:t>
            </a:r>
            <a:r>
              <a:rPr lang="en-US" dirty="0" err="1"/>
              <a:t>comportamentul</a:t>
            </a:r>
            <a:r>
              <a:rPr lang="en-US" dirty="0"/>
              <a:t> fata de </a:t>
            </a:r>
            <a:r>
              <a:rPr lang="en-US" dirty="0" err="1"/>
              <a:t>ea</a:t>
            </a:r>
            <a:r>
              <a:rPr lang="en-US" dirty="0"/>
              <a:t> </a:t>
            </a:r>
            <a:r>
              <a:rPr lang="en-US" dirty="0" err="1"/>
              <a:t>insasi</a:t>
            </a:r>
            <a:r>
              <a:rPr lang="en-US" dirty="0"/>
              <a:t>. Din moment </a:t>
            </a:r>
            <a:r>
              <a:rPr lang="en-US" dirty="0" err="1"/>
              <a:t>ce</a:t>
            </a:r>
            <a:r>
              <a:rPr lang="en-US" dirty="0"/>
              <a:t> </a:t>
            </a:r>
            <a:r>
              <a:rPr lang="en-US" dirty="0" err="1"/>
              <a:t>stiu</a:t>
            </a:r>
            <a:r>
              <a:rPr lang="en-US" dirty="0"/>
              <a:t> </a:t>
            </a:r>
            <a:r>
              <a:rPr lang="en-US" dirty="0" err="1"/>
              <a:t>ca</a:t>
            </a:r>
            <a:r>
              <a:rPr lang="en-US" dirty="0"/>
              <a:t> prima </a:t>
            </a:r>
            <a:r>
              <a:rPr lang="en-US" dirty="0" err="1"/>
              <a:t>cerere</a:t>
            </a:r>
            <a:r>
              <a:rPr lang="en-US" dirty="0"/>
              <a:t> nu </a:t>
            </a:r>
            <a:r>
              <a:rPr lang="en-US" dirty="0" err="1"/>
              <a:t>este</a:t>
            </a:r>
            <a:r>
              <a:rPr lang="en-US" dirty="0"/>
              <a:t> </a:t>
            </a:r>
            <a:r>
              <a:rPr lang="en-US" dirty="0" err="1"/>
              <a:t>una</a:t>
            </a:r>
            <a:r>
              <a:rPr lang="en-US" dirty="0"/>
              <a:t> </a:t>
            </a:r>
            <a:r>
              <a:rPr lang="en-US" dirty="0" err="1"/>
              <a:t>importanta</a:t>
            </a:r>
            <a:r>
              <a:rPr lang="en-US" dirty="0"/>
              <a:t>, </a:t>
            </a:r>
            <a:r>
              <a:rPr lang="en-US" dirty="0" err="1"/>
              <a:t>ei</a:t>
            </a:r>
            <a:r>
              <a:rPr lang="en-US" dirty="0"/>
              <a:t> </a:t>
            </a:r>
            <a:r>
              <a:rPr lang="en-US" dirty="0" err="1"/>
              <a:t>trebuie</a:t>
            </a:r>
            <a:r>
              <a:rPr lang="en-US" dirty="0"/>
              <a:t> </a:t>
            </a:r>
            <a:r>
              <a:rPr lang="en-US" dirty="0" err="1"/>
              <a:t>sa</a:t>
            </a:r>
            <a:r>
              <a:rPr lang="en-US" dirty="0"/>
              <a:t> se </a:t>
            </a:r>
            <a:r>
              <a:rPr lang="en-US" dirty="0" err="1"/>
              <a:t>convinga</a:t>
            </a:r>
            <a:r>
              <a:rPr lang="en-US" dirty="0"/>
              <a:t> </a:t>
            </a:r>
            <a:r>
              <a:rPr lang="en-US" dirty="0" err="1"/>
              <a:t>ca</a:t>
            </a:r>
            <a:r>
              <a:rPr lang="en-US" dirty="0"/>
              <a:t> </a:t>
            </a:r>
            <a:r>
              <a:rPr lang="en-US" dirty="0" err="1"/>
              <a:t>actioneaza</a:t>
            </a:r>
            <a:r>
              <a:rPr lang="en-US" dirty="0"/>
              <a:t> </a:t>
            </a:r>
            <a:r>
              <a:rPr lang="en-US" dirty="0" err="1"/>
              <a:t>astfel</a:t>
            </a:r>
            <a:r>
              <a:rPr lang="en-US" dirty="0"/>
              <a:t> </a:t>
            </a:r>
            <a:r>
              <a:rPr lang="en-US" dirty="0" err="1"/>
              <a:t>deoarece</a:t>
            </a:r>
            <a:r>
              <a:rPr lang="en-US" dirty="0"/>
              <a:t> </a:t>
            </a:r>
            <a:r>
              <a:rPr lang="en-US" dirty="0" err="1"/>
              <a:t>celalalt</a:t>
            </a:r>
            <a:r>
              <a:rPr lang="en-US" dirty="0"/>
              <a:t> </a:t>
            </a:r>
            <a:r>
              <a:rPr lang="en-US" dirty="0" err="1"/>
              <a:t>este</a:t>
            </a:r>
            <a:r>
              <a:rPr lang="en-US" dirty="0"/>
              <a:t> important </a:t>
            </a:r>
            <a:r>
              <a:rPr lang="en-US" dirty="0" err="1"/>
              <a:t>pentru</a:t>
            </a:r>
            <a:r>
              <a:rPr lang="en-US" dirty="0"/>
              <a:t> </a:t>
            </a:r>
            <a:r>
              <a:rPr lang="en-US" dirty="0" err="1"/>
              <a:t>ei</a:t>
            </a:r>
            <a:r>
              <a:rPr lang="en-US" dirty="0"/>
              <a:t> </a:t>
            </a:r>
            <a:r>
              <a:rPr lang="en-US" dirty="0" err="1"/>
              <a:t>sau</a:t>
            </a:r>
            <a:r>
              <a:rPr lang="en-US" dirty="0"/>
              <a:t> </a:t>
            </a:r>
            <a:r>
              <a:rPr lang="en-US" dirty="0" err="1"/>
              <a:t>pur</a:t>
            </a:r>
            <a:r>
              <a:rPr lang="en-US" dirty="0"/>
              <a:t> </a:t>
            </a:r>
            <a:r>
              <a:rPr lang="en-US" dirty="0" err="1"/>
              <a:t>si</a:t>
            </a:r>
            <a:r>
              <a:rPr lang="en-US" dirty="0"/>
              <a:t> </a:t>
            </a:r>
            <a:r>
              <a:rPr lang="en-US" dirty="0" err="1"/>
              <a:t>simplu</a:t>
            </a:r>
            <a:r>
              <a:rPr lang="en-US" dirty="0"/>
              <a:t> </a:t>
            </a:r>
            <a:r>
              <a:rPr lang="en-US" dirty="0" err="1"/>
              <a:t>sunt</a:t>
            </a:r>
            <a:r>
              <a:rPr lang="en-US" dirty="0"/>
              <a:t> </a:t>
            </a:r>
            <a:r>
              <a:rPr lang="en-US" dirty="0" err="1"/>
              <a:t>interesati</a:t>
            </a:r>
            <a:r>
              <a:rPr lang="en-US" dirty="0"/>
              <a:t> cu </a:t>
            </a:r>
            <a:r>
              <a:rPr lang="en-US" dirty="0" err="1"/>
              <a:t>adevarat</a:t>
            </a:r>
            <a:r>
              <a:rPr lang="en-US" dirty="0"/>
              <a:t> de </a:t>
            </a:r>
            <a:r>
              <a:rPr lang="en-US" dirty="0" err="1"/>
              <a:t>ceea</a:t>
            </a:r>
            <a:r>
              <a:rPr lang="en-US" dirty="0"/>
              <a:t> </a:t>
            </a:r>
            <a:r>
              <a:rPr lang="en-US" dirty="0" err="1"/>
              <a:t>ce</a:t>
            </a:r>
            <a:r>
              <a:rPr lang="en-US" dirty="0"/>
              <a:t> li se </a:t>
            </a:r>
            <a:r>
              <a:rPr lang="en-US" dirty="0" err="1"/>
              <a:t>cere</a:t>
            </a:r>
            <a:r>
              <a:rPr lang="en-US" dirty="0"/>
              <a:t>. </a:t>
            </a:r>
            <a:endParaRPr lang="ro-RO" dirty="0" smtClean="0"/>
          </a:p>
          <a:p>
            <a:r>
              <a:rPr lang="en-US" dirty="0"/>
              <a:t>De </a:t>
            </a:r>
            <a:r>
              <a:rPr lang="en-US" dirty="0" err="1"/>
              <a:t>asemenea</a:t>
            </a:r>
            <a:r>
              <a:rPr lang="en-US" dirty="0"/>
              <a:t>, </a:t>
            </a:r>
            <a:r>
              <a:rPr lang="en-US" dirty="0" err="1"/>
              <a:t>tehnica</a:t>
            </a:r>
            <a:r>
              <a:rPr lang="en-US" dirty="0"/>
              <a:t> da </a:t>
            </a:r>
            <a:r>
              <a:rPr lang="en-US" dirty="0" err="1"/>
              <a:t>rezultate</a:t>
            </a:r>
            <a:r>
              <a:rPr lang="en-US" dirty="0"/>
              <a:t> in </a:t>
            </a:r>
            <a:r>
              <a:rPr lang="en-US" dirty="0" err="1"/>
              <a:t>momentul</a:t>
            </a:r>
            <a:r>
              <a:rPr lang="en-US" dirty="0"/>
              <a:t> in care </a:t>
            </a:r>
            <a:r>
              <a:rPr lang="en-US" dirty="0" err="1"/>
              <a:t>cea</a:t>
            </a:r>
            <a:r>
              <a:rPr lang="en-US" dirty="0"/>
              <a:t> de-a </a:t>
            </a:r>
            <a:r>
              <a:rPr lang="en-US" dirty="0" err="1"/>
              <a:t>doua</a:t>
            </a:r>
            <a:r>
              <a:rPr lang="en-US" dirty="0"/>
              <a:t> </a:t>
            </a:r>
            <a:r>
              <a:rPr lang="en-US" dirty="0" err="1"/>
              <a:t>cerere</a:t>
            </a:r>
            <a:r>
              <a:rPr lang="en-US" dirty="0"/>
              <a:t> </a:t>
            </a:r>
            <a:r>
              <a:rPr lang="en-US" dirty="0" err="1"/>
              <a:t>este</a:t>
            </a:r>
            <a:r>
              <a:rPr lang="en-US" dirty="0"/>
              <a:t> o </a:t>
            </a:r>
            <a:r>
              <a:rPr lang="en-US" dirty="0" err="1"/>
              <a:t>extensie</a:t>
            </a:r>
            <a:r>
              <a:rPr lang="en-US" dirty="0"/>
              <a:t> a </a:t>
            </a:r>
            <a:r>
              <a:rPr lang="en-US" dirty="0" err="1"/>
              <a:t>celei</a:t>
            </a:r>
            <a:r>
              <a:rPr lang="en-US" dirty="0"/>
              <a:t> </a:t>
            </a:r>
            <a:r>
              <a:rPr lang="en-US" dirty="0" err="1"/>
              <a:t>dintai</a:t>
            </a:r>
            <a:r>
              <a:rPr lang="en-US" dirty="0"/>
              <a:t>.</a:t>
            </a:r>
          </a:p>
          <a:p>
            <a:r>
              <a:rPr lang="en-US" dirty="0" err="1"/>
              <a:t>Chiar</a:t>
            </a:r>
            <a:r>
              <a:rPr lang="en-US" dirty="0"/>
              <a:t> </a:t>
            </a:r>
            <a:r>
              <a:rPr lang="en-US" dirty="0" err="1"/>
              <a:t>daca</a:t>
            </a:r>
            <a:r>
              <a:rPr lang="en-US" dirty="0"/>
              <a:t> </a:t>
            </a:r>
            <a:r>
              <a:rPr lang="en-US" dirty="0" err="1"/>
              <a:t>tehnica</a:t>
            </a:r>
            <a:r>
              <a:rPr lang="en-US" dirty="0"/>
              <a:t> </a:t>
            </a:r>
            <a:r>
              <a:rPr lang="en-US" dirty="0" err="1"/>
              <a:t>piciorului</a:t>
            </a:r>
            <a:r>
              <a:rPr lang="en-US" dirty="0"/>
              <a:t> in </a:t>
            </a:r>
            <a:r>
              <a:rPr lang="en-US" dirty="0" err="1"/>
              <a:t>usa</a:t>
            </a:r>
            <a:r>
              <a:rPr lang="en-US" dirty="0"/>
              <a:t> </a:t>
            </a:r>
            <a:r>
              <a:rPr lang="en-US" dirty="0" err="1"/>
              <a:t>prezinta</a:t>
            </a:r>
            <a:r>
              <a:rPr lang="en-US" dirty="0"/>
              <a:t> </a:t>
            </a:r>
            <a:r>
              <a:rPr lang="en-US" dirty="0" err="1"/>
              <a:t>aspecte</a:t>
            </a:r>
            <a:r>
              <a:rPr lang="en-US" dirty="0"/>
              <a:t> </a:t>
            </a:r>
            <a:r>
              <a:rPr lang="en-US" dirty="0" err="1"/>
              <a:t>destul</a:t>
            </a:r>
            <a:r>
              <a:rPr lang="en-US" dirty="0"/>
              <a:t> de </a:t>
            </a:r>
            <a:r>
              <a:rPr lang="en-US" dirty="0" err="1"/>
              <a:t>agresive</a:t>
            </a:r>
            <a:r>
              <a:rPr lang="en-US" dirty="0"/>
              <a:t>, </a:t>
            </a:r>
            <a:r>
              <a:rPr lang="en-US" dirty="0" err="1"/>
              <a:t>acestea</a:t>
            </a:r>
            <a:r>
              <a:rPr lang="en-US" dirty="0"/>
              <a:t> pot fi </a:t>
            </a:r>
            <a:r>
              <a:rPr lang="en-US" dirty="0" err="1"/>
              <a:t>tinute</a:t>
            </a:r>
            <a:r>
              <a:rPr lang="en-US" dirty="0"/>
              <a:t> in control </a:t>
            </a:r>
            <a:r>
              <a:rPr lang="en-US" dirty="0" err="1"/>
              <a:t>atata</a:t>
            </a:r>
            <a:r>
              <a:rPr lang="en-US" dirty="0"/>
              <a:t> </a:t>
            </a:r>
            <a:r>
              <a:rPr lang="en-US" dirty="0" err="1"/>
              <a:t>timp</a:t>
            </a:r>
            <a:r>
              <a:rPr lang="en-US" dirty="0"/>
              <a:t> cat </a:t>
            </a:r>
            <a:r>
              <a:rPr lang="en-US" dirty="0" err="1"/>
              <a:t>constientizam</a:t>
            </a:r>
            <a:r>
              <a:rPr lang="en-US" dirty="0"/>
              <a:t> </a:t>
            </a:r>
            <a:r>
              <a:rPr lang="en-US" dirty="0" err="1"/>
              <a:t>situatia</a:t>
            </a:r>
            <a:r>
              <a:rPr lang="en-US" dirty="0"/>
              <a:t> cu care ne </a:t>
            </a:r>
            <a:r>
              <a:rPr lang="en-US" dirty="0" err="1"/>
              <a:t>confruntam</a:t>
            </a:r>
            <a:r>
              <a:rPr lang="en-US" dirty="0"/>
              <a:t>. </a:t>
            </a:r>
            <a:r>
              <a:rPr lang="en-US" dirty="0" err="1"/>
              <a:t>Pentru</a:t>
            </a:r>
            <a:r>
              <a:rPr lang="en-US" dirty="0"/>
              <a:t> a ne </a:t>
            </a:r>
            <a:r>
              <a:rPr lang="en-US" dirty="0" err="1"/>
              <a:t>apara</a:t>
            </a:r>
            <a:r>
              <a:rPr lang="en-US" dirty="0"/>
              <a:t> de </a:t>
            </a:r>
            <a:r>
              <a:rPr lang="en-US" dirty="0" err="1"/>
              <a:t>efectele</a:t>
            </a:r>
            <a:r>
              <a:rPr lang="en-US" dirty="0"/>
              <a:t> negative </a:t>
            </a:r>
            <a:r>
              <a:rPr lang="en-US" dirty="0" err="1"/>
              <a:t>pe</a:t>
            </a:r>
            <a:r>
              <a:rPr lang="en-US" dirty="0"/>
              <a:t> care </a:t>
            </a:r>
            <a:r>
              <a:rPr lang="en-US" dirty="0" err="1"/>
              <a:t>aceasta</a:t>
            </a:r>
            <a:r>
              <a:rPr lang="en-US" dirty="0"/>
              <a:t> </a:t>
            </a:r>
            <a:r>
              <a:rPr lang="en-US" dirty="0" err="1"/>
              <a:t>tehnica</a:t>
            </a:r>
            <a:r>
              <a:rPr lang="en-US" dirty="0"/>
              <a:t> le </a:t>
            </a:r>
            <a:r>
              <a:rPr lang="en-US" dirty="0" err="1"/>
              <a:t>prezinta</a:t>
            </a:r>
            <a:r>
              <a:rPr lang="en-US" dirty="0"/>
              <a:t>, </a:t>
            </a:r>
            <a:r>
              <a:rPr lang="en-US" dirty="0" err="1"/>
              <a:t>este</a:t>
            </a:r>
            <a:r>
              <a:rPr lang="en-US" dirty="0"/>
              <a:t> ideal </a:t>
            </a:r>
            <a:r>
              <a:rPr lang="en-US" dirty="0" err="1"/>
              <a:t>sa</a:t>
            </a:r>
            <a:r>
              <a:rPr lang="en-US" dirty="0"/>
              <a:t> ne </a:t>
            </a:r>
            <a:r>
              <a:rPr lang="en-US" dirty="0" err="1"/>
              <a:t>luam</a:t>
            </a:r>
            <a:r>
              <a:rPr lang="en-US" dirty="0"/>
              <a:t> o </a:t>
            </a:r>
            <a:r>
              <a:rPr lang="en-US" dirty="0" err="1"/>
              <a:t>pauza</a:t>
            </a:r>
            <a:r>
              <a:rPr lang="en-US" dirty="0"/>
              <a:t> </a:t>
            </a:r>
            <a:r>
              <a:rPr lang="en-US" dirty="0" err="1"/>
              <a:t>inainte</a:t>
            </a:r>
            <a:r>
              <a:rPr lang="en-US" dirty="0"/>
              <a:t> de a </a:t>
            </a:r>
            <a:r>
              <a:rPr lang="en-US" dirty="0" err="1"/>
              <a:t>oferi</a:t>
            </a:r>
            <a:r>
              <a:rPr lang="en-US" dirty="0"/>
              <a:t> un </a:t>
            </a:r>
            <a:r>
              <a:rPr lang="en-US" dirty="0" err="1"/>
              <a:t>raspuns</a:t>
            </a:r>
            <a:r>
              <a:rPr lang="en-US" dirty="0"/>
              <a:t> final.</a:t>
            </a:r>
          </a:p>
          <a:p>
            <a:r>
              <a:rPr lang="en-US" dirty="0" err="1"/>
              <a:t>Daca</a:t>
            </a:r>
            <a:r>
              <a:rPr lang="en-US" dirty="0"/>
              <a:t> ne </a:t>
            </a:r>
            <a:r>
              <a:rPr lang="en-US" dirty="0" err="1"/>
              <a:t>simtim</a:t>
            </a:r>
            <a:r>
              <a:rPr lang="en-US" dirty="0"/>
              <a:t> </a:t>
            </a:r>
            <a:r>
              <a:rPr lang="en-US" dirty="0" err="1"/>
              <a:t>nesiguri</a:t>
            </a:r>
            <a:r>
              <a:rPr lang="en-US" dirty="0"/>
              <a:t>, ii </a:t>
            </a:r>
            <a:r>
              <a:rPr lang="en-US" dirty="0" err="1"/>
              <a:t>putem</a:t>
            </a:r>
            <a:r>
              <a:rPr lang="en-US" dirty="0"/>
              <a:t> </a:t>
            </a:r>
            <a:r>
              <a:rPr lang="en-US" dirty="0" err="1"/>
              <a:t>spune</a:t>
            </a:r>
            <a:r>
              <a:rPr lang="en-US" dirty="0"/>
              <a:t> </a:t>
            </a:r>
            <a:r>
              <a:rPr lang="en-US" dirty="0" err="1"/>
              <a:t>persoanei</a:t>
            </a:r>
            <a:r>
              <a:rPr lang="en-US" dirty="0"/>
              <a:t> care ne </a:t>
            </a:r>
            <a:r>
              <a:rPr lang="en-US" dirty="0" err="1"/>
              <a:t>cere</a:t>
            </a:r>
            <a:r>
              <a:rPr lang="en-US" dirty="0"/>
              <a:t> </a:t>
            </a:r>
            <a:r>
              <a:rPr lang="en-US" dirty="0" err="1"/>
              <a:t>favoarea</a:t>
            </a:r>
            <a:r>
              <a:rPr lang="en-US" dirty="0"/>
              <a:t> </a:t>
            </a:r>
            <a:r>
              <a:rPr lang="en-US" dirty="0" err="1"/>
              <a:t>ca</a:t>
            </a:r>
            <a:r>
              <a:rPr lang="en-US" dirty="0"/>
              <a:t> ii </a:t>
            </a:r>
            <a:r>
              <a:rPr lang="en-US" dirty="0" err="1"/>
              <a:t>vom</a:t>
            </a:r>
            <a:r>
              <a:rPr lang="en-US" dirty="0"/>
              <a:t> da </a:t>
            </a:r>
            <a:r>
              <a:rPr lang="en-US" dirty="0" err="1"/>
              <a:t>raspunusul</a:t>
            </a:r>
            <a:r>
              <a:rPr lang="en-US" dirty="0"/>
              <a:t> in </a:t>
            </a:r>
            <a:r>
              <a:rPr lang="en-US" dirty="0" err="1"/>
              <a:t>cateva</a:t>
            </a:r>
            <a:r>
              <a:rPr lang="en-US" dirty="0"/>
              <a:t> minute/ore. In </a:t>
            </a:r>
            <a:r>
              <a:rPr lang="en-US" dirty="0" err="1"/>
              <a:t>momentul</a:t>
            </a:r>
            <a:r>
              <a:rPr lang="en-US" dirty="0"/>
              <a:t> in care nu ne </a:t>
            </a:r>
            <a:r>
              <a:rPr lang="en-US" dirty="0" err="1"/>
              <a:t>aflam</a:t>
            </a:r>
            <a:r>
              <a:rPr lang="en-US" dirty="0"/>
              <a:t> in contact direct cu </a:t>
            </a:r>
            <a:r>
              <a:rPr lang="en-US" dirty="0" err="1"/>
              <a:t>aceasta</a:t>
            </a:r>
            <a:r>
              <a:rPr lang="en-US" dirty="0"/>
              <a:t>, </a:t>
            </a:r>
            <a:r>
              <a:rPr lang="en-US" dirty="0" err="1"/>
              <a:t>putem</a:t>
            </a:r>
            <a:r>
              <a:rPr lang="en-US" dirty="0"/>
              <a:t> </a:t>
            </a:r>
            <a:r>
              <a:rPr lang="en-US" dirty="0" err="1"/>
              <a:t>pune</a:t>
            </a:r>
            <a:r>
              <a:rPr lang="en-US" dirty="0"/>
              <a:t> in </a:t>
            </a:r>
            <a:r>
              <a:rPr lang="en-US" dirty="0" err="1"/>
              <a:t>balanta</a:t>
            </a:r>
            <a:r>
              <a:rPr lang="en-US" dirty="0"/>
              <a:t> </a:t>
            </a:r>
            <a:r>
              <a:rPr lang="en-US" dirty="0" err="1"/>
              <a:t>aspectele</a:t>
            </a:r>
            <a:r>
              <a:rPr lang="en-US" dirty="0"/>
              <a:t> </a:t>
            </a:r>
            <a:r>
              <a:rPr lang="en-US" dirty="0" err="1"/>
              <a:t>pozitive</a:t>
            </a:r>
            <a:r>
              <a:rPr lang="en-US" dirty="0"/>
              <a:t> </a:t>
            </a:r>
            <a:r>
              <a:rPr lang="en-US" dirty="0" err="1"/>
              <a:t>si</a:t>
            </a:r>
            <a:r>
              <a:rPr lang="en-US" dirty="0"/>
              <a:t> negative ale </a:t>
            </a:r>
            <a:r>
              <a:rPr lang="en-US" dirty="0" err="1"/>
              <a:t>acestei</a:t>
            </a:r>
            <a:r>
              <a:rPr lang="en-US" dirty="0"/>
              <a:t> </a:t>
            </a:r>
            <a:r>
              <a:rPr lang="en-US" dirty="0" err="1"/>
              <a:t>propouneri</a:t>
            </a:r>
            <a:r>
              <a:rPr lang="en-US" dirty="0"/>
              <a:t> </a:t>
            </a:r>
            <a:r>
              <a:rPr lang="en-US" dirty="0" err="1"/>
              <a:t>si</a:t>
            </a:r>
            <a:r>
              <a:rPr lang="en-US" dirty="0"/>
              <a:t> –i </a:t>
            </a:r>
            <a:r>
              <a:rPr lang="en-US" dirty="0" err="1"/>
              <a:t>putem</a:t>
            </a:r>
            <a:r>
              <a:rPr lang="en-US" dirty="0"/>
              <a:t> </a:t>
            </a:r>
            <a:r>
              <a:rPr lang="en-US" dirty="0" err="1"/>
              <a:t>oferi</a:t>
            </a:r>
            <a:r>
              <a:rPr lang="en-US" dirty="0"/>
              <a:t> un </a:t>
            </a:r>
            <a:r>
              <a:rPr lang="en-US" dirty="0" err="1"/>
              <a:t>raspuns</a:t>
            </a:r>
            <a:r>
              <a:rPr lang="en-US" dirty="0"/>
              <a:t> </a:t>
            </a:r>
            <a:r>
              <a:rPr lang="en-US" dirty="0" err="1"/>
              <a:t>ferm</a:t>
            </a:r>
            <a:r>
              <a:rPr lang="en-US" dirty="0"/>
              <a:t>.</a:t>
            </a:r>
          </a:p>
          <a:p>
            <a:pPr marL="0" indent="0">
              <a:buNone/>
            </a:pPr>
            <a:endParaRPr lang="ru-RU" dirty="0"/>
          </a:p>
        </p:txBody>
      </p:sp>
    </p:spTree>
    <p:extLst>
      <p:ext uri="{BB962C8B-B14F-4D97-AF65-F5344CB8AC3E}">
        <p14:creationId xmlns:p14="http://schemas.microsoft.com/office/powerpoint/2010/main" val="3851707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0000" lnSpcReduction="20000"/>
          </a:bodyPr>
          <a:lstStyle/>
          <a:p>
            <a:r>
              <a:rPr lang="ro-RO" b="1" dirty="0" smtClean="0"/>
              <a:t>Tehnica </a:t>
            </a:r>
            <a:r>
              <a:rPr lang="en-US" b="1" dirty="0" err="1" smtClean="0"/>
              <a:t>usii</a:t>
            </a:r>
            <a:r>
              <a:rPr lang="en-US" b="1" dirty="0" smtClean="0"/>
              <a:t> </a:t>
            </a:r>
            <a:r>
              <a:rPr lang="en-US" b="1" dirty="0"/>
              <a:t>in </a:t>
            </a:r>
            <a:r>
              <a:rPr lang="en-US" b="1" dirty="0" err="1"/>
              <a:t>nas</a:t>
            </a:r>
            <a:r>
              <a:rPr lang="en-US" dirty="0"/>
              <a:t>, se </a:t>
            </a:r>
            <a:r>
              <a:rPr lang="en-US" dirty="0" err="1"/>
              <a:t>poate</a:t>
            </a:r>
            <a:r>
              <a:rPr lang="en-US" dirty="0"/>
              <a:t> </a:t>
            </a:r>
            <a:r>
              <a:rPr lang="en-US" dirty="0" err="1"/>
              <a:t>folosi</a:t>
            </a:r>
            <a:r>
              <a:rPr lang="en-US" dirty="0"/>
              <a:t> </a:t>
            </a:r>
            <a:r>
              <a:rPr lang="en-US" dirty="0" err="1"/>
              <a:t>dintr</a:t>
            </a:r>
            <a:r>
              <a:rPr lang="en-US" dirty="0"/>
              <a:t>-o </a:t>
            </a:r>
            <a:r>
              <a:rPr lang="en-US" dirty="0" err="1"/>
              <a:t>pozitie</a:t>
            </a:r>
            <a:r>
              <a:rPr lang="en-US" dirty="0"/>
              <a:t> de </a:t>
            </a:r>
            <a:r>
              <a:rPr lang="en-US" dirty="0" err="1"/>
              <a:t>putere</a:t>
            </a:r>
            <a:r>
              <a:rPr lang="en-US" dirty="0"/>
              <a:t> </a:t>
            </a:r>
            <a:r>
              <a:rPr lang="en-US" dirty="0" err="1"/>
              <a:t>mai</a:t>
            </a:r>
            <a:r>
              <a:rPr lang="en-US" dirty="0"/>
              <a:t> mare. </a:t>
            </a:r>
            <a:r>
              <a:rPr lang="en-US" dirty="0" err="1"/>
              <a:t>Consta</a:t>
            </a:r>
            <a:r>
              <a:rPr lang="en-US" dirty="0"/>
              <a:t> in </a:t>
            </a:r>
            <a:r>
              <a:rPr lang="en-US" dirty="0" err="1"/>
              <a:t>cererea</a:t>
            </a:r>
            <a:r>
              <a:rPr lang="en-US" dirty="0"/>
              <a:t> </a:t>
            </a:r>
            <a:r>
              <a:rPr lang="en-US" dirty="0" err="1"/>
              <a:t>unui</a:t>
            </a:r>
            <a:r>
              <a:rPr lang="en-US" dirty="0"/>
              <a:t> </a:t>
            </a:r>
            <a:r>
              <a:rPr lang="en-US" dirty="0" err="1"/>
              <a:t>lucru</a:t>
            </a:r>
            <a:r>
              <a:rPr lang="en-US" dirty="0"/>
              <a:t> </a:t>
            </a:r>
            <a:r>
              <a:rPr lang="en-US" dirty="0" err="1"/>
              <a:t>imposibil</a:t>
            </a:r>
            <a:r>
              <a:rPr lang="en-US" dirty="0"/>
              <a:t> </a:t>
            </a:r>
            <a:r>
              <a:rPr lang="en-US" dirty="0" err="1"/>
              <a:t>sau</a:t>
            </a:r>
            <a:r>
              <a:rPr lang="en-US" dirty="0"/>
              <a:t> </a:t>
            </a:r>
            <a:r>
              <a:rPr lang="en-US" dirty="0" err="1"/>
              <a:t>foarte</a:t>
            </a:r>
            <a:r>
              <a:rPr lang="en-US" dirty="0"/>
              <a:t> </a:t>
            </a:r>
            <a:r>
              <a:rPr lang="en-US" dirty="0" err="1"/>
              <a:t>greu</a:t>
            </a:r>
            <a:r>
              <a:rPr lang="en-US" dirty="0"/>
              <a:t> de </a:t>
            </a:r>
            <a:r>
              <a:rPr lang="en-US" dirty="0" err="1"/>
              <a:t>acceptat</a:t>
            </a:r>
            <a:r>
              <a:rPr lang="en-US" dirty="0"/>
              <a:t>, </a:t>
            </a:r>
            <a:r>
              <a:rPr lang="en-US" dirty="0" err="1"/>
              <a:t>urmat</a:t>
            </a:r>
            <a:r>
              <a:rPr lang="en-US" dirty="0"/>
              <a:t> </a:t>
            </a:r>
            <a:r>
              <a:rPr lang="en-US" dirty="0" err="1"/>
              <a:t>repede</a:t>
            </a:r>
            <a:r>
              <a:rPr lang="en-US" dirty="0"/>
              <a:t> de un al </a:t>
            </a:r>
            <a:r>
              <a:rPr lang="en-US" dirty="0" err="1"/>
              <a:t>doilea</a:t>
            </a:r>
            <a:r>
              <a:rPr lang="en-US" dirty="0"/>
              <a:t> </a:t>
            </a:r>
            <a:r>
              <a:rPr lang="en-US" dirty="0" err="1"/>
              <a:t>lucru</a:t>
            </a:r>
            <a:r>
              <a:rPr lang="en-US" dirty="0"/>
              <a:t> </a:t>
            </a:r>
            <a:r>
              <a:rPr lang="en-US" dirty="0" err="1"/>
              <a:t>ce</a:t>
            </a:r>
            <a:r>
              <a:rPr lang="en-US" dirty="0"/>
              <a:t> pare </a:t>
            </a:r>
            <a:r>
              <a:rPr lang="en-US" dirty="0" err="1"/>
              <a:t>mult</a:t>
            </a:r>
            <a:r>
              <a:rPr lang="en-US" dirty="0"/>
              <a:t> </a:t>
            </a:r>
            <a:r>
              <a:rPr lang="en-US" dirty="0" err="1"/>
              <a:t>mai</a:t>
            </a:r>
            <a:r>
              <a:rPr lang="en-US" dirty="0"/>
              <a:t> </a:t>
            </a:r>
            <a:r>
              <a:rPr lang="en-US" dirty="0" err="1"/>
              <a:t>accesibil</a:t>
            </a:r>
            <a:r>
              <a:rPr lang="en-US" dirty="0"/>
              <a:t>. Da </a:t>
            </a:r>
            <a:r>
              <a:rPr lang="en-US" dirty="0" err="1"/>
              <a:t>iluzia</a:t>
            </a:r>
            <a:r>
              <a:rPr lang="en-US" dirty="0"/>
              <a:t> </a:t>
            </a:r>
            <a:r>
              <a:rPr lang="en-US" dirty="0" err="1"/>
              <a:t>unei</a:t>
            </a:r>
            <a:r>
              <a:rPr lang="en-US" dirty="0"/>
              <a:t> </a:t>
            </a:r>
            <a:r>
              <a:rPr lang="en-US" dirty="0" err="1"/>
              <a:t>alegeri</a:t>
            </a:r>
            <a:r>
              <a:rPr lang="en-US" dirty="0" smtClean="0"/>
              <a:t>.</a:t>
            </a:r>
            <a:endParaRPr lang="ro-RO" dirty="0" smtClean="0"/>
          </a:p>
          <a:p>
            <a:pPr marL="0" indent="0" fontAlgn="base">
              <a:buNone/>
            </a:pPr>
            <a:endParaRPr lang="ro-RO" dirty="0" smtClean="0"/>
          </a:p>
          <a:p>
            <a:pPr marL="0" indent="0" fontAlgn="base">
              <a:buNone/>
            </a:pPr>
            <a:r>
              <a:rPr lang="en-US" i="1" dirty="0" smtClean="0"/>
              <a:t>De </a:t>
            </a:r>
            <a:r>
              <a:rPr lang="en-US" i="1" dirty="0" err="1"/>
              <a:t>exemplu</a:t>
            </a:r>
            <a:r>
              <a:rPr lang="en-US" dirty="0"/>
              <a:t>, </a:t>
            </a:r>
            <a:r>
              <a:rPr lang="en-US" dirty="0" err="1"/>
              <a:t>patronul</a:t>
            </a:r>
            <a:r>
              <a:rPr lang="en-US" dirty="0"/>
              <a:t> </a:t>
            </a:r>
            <a:r>
              <a:rPr lang="en-US" dirty="0" err="1"/>
              <a:t>unei</a:t>
            </a:r>
            <a:r>
              <a:rPr lang="en-US" dirty="0"/>
              <a:t> </a:t>
            </a:r>
            <a:r>
              <a:rPr lang="en-US" dirty="0" err="1"/>
              <a:t>firme</a:t>
            </a:r>
            <a:r>
              <a:rPr lang="en-US" dirty="0"/>
              <a:t> vine </a:t>
            </a:r>
            <a:r>
              <a:rPr lang="en-US" dirty="0" err="1"/>
              <a:t>si</a:t>
            </a:r>
            <a:r>
              <a:rPr lang="en-US" dirty="0"/>
              <a:t> </a:t>
            </a:r>
            <a:r>
              <a:rPr lang="en-US" dirty="0" err="1"/>
              <a:t>spune</a:t>
            </a:r>
            <a:r>
              <a:rPr lang="en-US" dirty="0"/>
              <a:t> </a:t>
            </a:r>
            <a:r>
              <a:rPr lang="en-US" dirty="0" err="1"/>
              <a:t>angajatilor</a:t>
            </a:r>
            <a:r>
              <a:rPr lang="en-US" dirty="0"/>
              <a:t> </a:t>
            </a:r>
            <a:r>
              <a:rPr lang="en-US" dirty="0" err="1"/>
              <a:t>ca</a:t>
            </a:r>
            <a:r>
              <a:rPr lang="en-US" dirty="0"/>
              <a:t> se </a:t>
            </a:r>
            <a:r>
              <a:rPr lang="en-US" dirty="0" err="1"/>
              <a:t>vor</a:t>
            </a:r>
            <a:r>
              <a:rPr lang="en-US" dirty="0"/>
              <a:t> face </a:t>
            </a:r>
            <a:r>
              <a:rPr lang="en-US" dirty="0" err="1"/>
              <a:t>restructurari</a:t>
            </a:r>
            <a:r>
              <a:rPr lang="en-US" dirty="0"/>
              <a:t> </a:t>
            </a:r>
            <a:r>
              <a:rPr lang="en-US" dirty="0" err="1"/>
              <a:t>masive</a:t>
            </a:r>
            <a:r>
              <a:rPr lang="en-US" dirty="0"/>
              <a:t> </a:t>
            </a:r>
            <a:r>
              <a:rPr lang="en-US" dirty="0" err="1"/>
              <a:t>si</a:t>
            </a:r>
            <a:r>
              <a:rPr lang="en-US" dirty="0"/>
              <a:t> o mare parte din </a:t>
            </a:r>
            <a:r>
              <a:rPr lang="en-US" dirty="0" err="1"/>
              <a:t>ei</a:t>
            </a:r>
            <a:r>
              <a:rPr lang="en-US" dirty="0"/>
              <a:t> </a:t>
            </a:r>
            <a:r>
              <a:rPr lang="en-US" dirty="0" err="1"/>
              <a:t>vor</a:t>
            </a:r>
            <a:r>
              <a:rPr lang="en-US" dirty="0"/>
              <a:t> fi </a:t>
            </a:r>
            <a:r>
              <a:rPr lang="en-US" dirty="0" err="1"/>
              <a:t>dati</a:t>
            </a:r>
            <a:r>
              <a:rPr lang="en-US" dirty="0"/>
              <a:t> </a:t>
            </a:r>
            <a:r>
              <a:rPr lang="en-US" dirty="0" err="1"/>
              <a:t>afara</a:t>
            </a:r>
            <a:r>
              <a:rPr lang="en-US" dirty="0"/>
              <a:t>, din </a:t>
            </a:r>
            <a:r>
              <a:rPr lang="en-US" dirty="0" err="1"/>
              <a:t>cauza</a:t>
            </a:r>
            <a:r>
              <a:rPr lang="en-US" dirty="0"/>
              <a:t> </a:t>
            </a:r>
            <a:r>
              <a:rPr lang="en-US" dirty="0" err="1"/>
              <a:t>reducerilor</a:t>
            </a:r>
            <a:r>
              <a:rPr lang="en-US" dirty="0"/>
              <a:t> </a:t>
            </a:r>
            <a:r>
              <a:rPr lang="en-US" dirty="0" err="1"/>
              <a:t>bugetelor</a:t>
            </a:r>
            <a:r>
              <a:rPr lang="en-US" dirty="0"/>
              <a:t> </a:t>
            </a:r>
            <a:r>
              <a:rPr lang="en-US" dirty="0" err="1"/>
              <a:t>si</a:t>
            </a:r>
            <a:r>
              <a:rPr lang="en-US" dirty="0"/>
              <a:t> </a:t>
            </a:r>
            <a:r>
              <a:rPr lang="en-US" dirty="0" err="1"/>
              <a:t>problemelor</a:t>
            </a:r>
            <a:r>
              <a:rPr lang="en-US" dirty="0"/>
              <a:t> </a:t>
            </a:r>
            <a:r>
              <a:rPr lang="en-US" dirty="0" err="1"/>
              <a:t>financiare</a:t>
            </a:r>
            <a:r>
              <a:rPr lang="en-US" dirty="0"/>
              <a:t>. </a:t>
            </a:r>
            <a:r>
              <a:rPr lang="en-US" dirty="0" err="1"/>
              <a:t>Impactul</a:t>
            </a:r>
            <a:r>
              <a:rPr lang="en-US" dirty="0"/>
              <a:t> </a:t>
            </a:r>
            <a:r>
              <a:rPr lang="en-US" dirty="0" err="1"/>
              <a:t>acestei</a:t>
            </a:r>
            <a:r>
              <a:rPr lang="en-US" dirty="0"/>
              <a:t> </a:t>
            </a:r>
            <a:r>
              <a:rPr lang="en-US" dirty="0" err="1"/>
              <a:t>vesti</a:t>
            </a:r>
            <a:r>
              <a:rPr lang="en-US" dirty="0"/>
              <a:t> </a:t>
            </a:r>
            <a:r>
              <a:rPr lang="en-US" dirty="0" err="1"/>
              <a:t>va</a:t>
            </a:r>
            <a:r>
              <a:rPr lang="en-US" dirty="0"/>
              <a:t> fi </a:t>
            </a:r>
            <a:r>
              <a:rPr lang="en-US" dirty="0" err="1"/>
              <a:t>foarte</a:t>
            </a:r>
            <a:r>
              <a:rPr lang="en-US" dirty="0"/>
              <a:t> mare in </a:t>
            </a:r>
            <a:r>
              <a:rPr lang="en-US" dirty="0" err="1"/>
              <a:t>randul</a:t>
            </a:r>
            <a:r>
              <a:rPr lang="en-US" dirty="0"/>
              <a:t> </a:t>
            </a:r>
            <a:r>
              <a:rPr lang="en-US" dirty="0" err="1"/>
              <a:t>angajatilor</a:t>
            </a:r>
            <a:r>
              <a:rPr lang="en-US" dirty="0"/>
              <a:t>. La </a:t>
            </a:r>
            <a:r>
              <a:rPr lang="en-US" dirty="0" err="1"/>
              <a:t>scurt</a:t>
            </a:r>
            <a:r>
              <a:rPr lang="en-US" dirty="0"/>
              <a:t> </a:t>
            </a:r>
            <a:r>
              <a:rPr lang="en-US" dirty="0" err="1"/>
              <a:t>timp</a:t>
            </a:r>
            <a:r>
              <a:rPr lang="en-US" dirty="0"/>
              <a:t>, el </a:t>
            </a:r>
            <a:r>
              <a:rPr lang="en-US" dirty="0" err="1"/>
              <a:t>revine</a:t>
            </a:r>
            <a:r>
              <a:rPr lang="en-US" dirty="0"/>
              <a:t> </a:t>
            </a:r>
            <a:r>
              <a:rPr lang="en-US" dirty="0" err="1"/>
              <a:t>si</a:t>
            </a:r>
            <a:r>
              <a:rPr lang="en-US" dirty="0"/>
              <a:t> le </a:t>
            </a:r>
            <a:r>
              <a:rPr lang="en-US" dirty="0" err="1"/>
              <a:t>spune</a:t>
            </a:r>
            <a:r>
              <a:rPr lang="en-US" dirty="0"/>
              <a:t> </a:t>
            </a:r>
            <a:r>
              <a:rPr lang="en-US" dirty="0" err="1"/>
              <a:t>ca</a:t>
            </a:r>
            <a:r>
              <a:rPr lang="en-US" dirty="0"/>
              <a:t> a </a:t>
            </a:r>
            <a:r>
              <a:rPr lang="en-US" dirty="0" err="1"/>
              <a:t>gasit</a:t>
            </a:r>
            <a:r>
              <a:rPr lang="en-US" dirty="0"/>
              <a:t> o </a:t>
            </a:r>
            <a:r>
              <a:rPr lang="en-US" dirty="0" err="1"/>
              <a:t>solutie</a:t>
            </a:r>
            <a:r>
              <a:rPr lang="en-US" dirty="0"/>
              <a:t> </a:t>
            </a:r>
            <a:r>
              <a:rPr lang="en-US" dirty="0" err="1"/>
              <a:t>salvatoare</a:t>
            </a:r>
            <a:r>
              <a:rPr lang="en-US" dirty="0"/>
              <a:t>. </a:t>
            </a:r>
            <a:r>
              <a:rPr lang="en-US" dirty="0" err="1"/>
              <a:t>Nimeni</a:t>
            </a:r>
            <a:r>
              <a:rPr lang="en-US" dirty="0"/>
              <a:t> nu </a:t>
            </a:r>
            <a:r>
              <a:rPr lang="en-US" dirty="0" err="1"/>
              <a:t>va</a:t>
            </a:r>
            <a:r>
              <a:rPr lang="en-US" dirty="0"/>
              <a:t> fi </a:t>
            </a:r>
            <a:r>
              <a:rPr lang="en-US" dirty="0" err="1"/>
              <a:t>dat</a:t>
            </a:r>
            <a:r>
              <a:rPr lang="en-US" dirty="0"/>
              <a:t> </a:t>
            </a:r>
            <a:r>
              <a:rPr lang="en-US" dirty="0" err="1"/>
              <a:t>afara</a:t>
            </a:r>
            <a:r>
              <a:rPr lang="en-US" dirty="0"/>
              <a:t>, </a:t>
            </a:r>
            <a:r>
              <a:rPr lang="en-US" dirty="0" err="1"/>
              <a:t>dar</a:t>
            </a:r>
            <a:r>
              <a:rPr lang="en-US" dirty="0"/>
              <a:t> </a:t>
            </a:r>
            <a:r>
              <a:rPr lang="en-US" dirty="0" err="1"/>
              <a:t>salariile</a:t>
            </a:r>
            <a:r>
              <a:rPr lang="en-US" dirty="0"/>
              <a:t> </a:t>
            </a:r>
            <a:r>
              <a:rPr lang="en-US" dirty="0" err="1"/>
              <a:t>tuturor</a:t>
            </a:r>
            <a:r>
              <a:rPr lang="en-US" dirty="0"/>
              <a:t> se </a:t>
            </a:r>
            <a:r>
              <a:rPr lang="en-US" dirty="0" err="1"/>
              <a:t>vor</a:t>
            </a:r>
            <a:r>
              <a:rPr lang="en-US" dirty="0"/>
              <a:t> </a:t>
            </a:r>
            <a:r>
              <a:rPr lang="en-US" dirty="0" err="1"/>
              <a:t>micsora</a:t>
            </a:r>
            <a:r>
              <a:rPr lang="en-US" dirty="0"/>
              <a:t> cu 20%. </a:t>
            </a:r>
            <a:r>
              <a:rPr lang="en-US" dirty="0" err="1"/>
              <a:t>Angajatii</a:t>
            </a:r>
            <a:r>
              <a:rPr lang="en-US" dirty="0"/>
              <a:t> </a:t>
            </a:r>
            <a:r>
              <a:rPr lang="en-US" dirty="0" err="1"/>
              <a:t>vor</a:t>
            </a:r>
            <a:r>
              <a:rPr lang="en-US" dirty="0"/>
              <a:t> </a:t>
            </a:r>
            <a:r>
              <a:rPr lang="en-US" dirty="0" err="1"/>
              <a:t>rasufla</a:t>
            </a:r>
            <a:r>
              <a:rPr lang="en-US" dirty="0"/>
              <a:t> </a:t>
            </a:r>
            <a:r>
              <a:rPr lang="en-US" dirty="0" err="1"/>
              <a:t>usurati</a:t>
            </a:r>
            <a:r>
              <a:rPr lang="en-US" dirty="0"/>
              <a:t>, </a:t>
            </a:r>
            <a:r>
              <a:rPr lang="en-US" dirty="0" err="1"/>
              <a:t>vor</a:t>
            </a:r>
            <a:r>
              <a:rPr lang="en-US" dirty="0"/>
              <a:t> </a:t>
            </a:r>
            <a:r>
              <a:rPr lang="en-US" dirty="0" err="1"/>
              <a:t>accepta</a:t>
            </a:r>
            <a:r>
              <a:rPr lang="en-US" dirty="0"/>
              <a:t> cu </a:t>
            </a:r>
            <a:r>
              <a:rPr lang="en-US" dirty="0" err="1"/>
              <a:t>usurinta</a:t>
            </a:r>
            <a:r>
              <a:rPr lang="en-US" dirty="0"/>
              <a:t> </a:t>
            </a:r>
            <a:r>
              <a:rPr lang="en-US" dirty="0" err="1"/>
              <a:t>si</a:t>
            </a:r>
            <a:r>
              <a:rPr lang="en-US" dirty="0"/>
              <a:t> </a:t>
            </a:r>
            <a:r>
              <a:rPr lang="en-US" dirty="0" err="1"/>
              <a:t>chiar</a:t>
            </a:r>
            <a:r>
              <a:rPr lang="en-US" dirty="0"/>
              <a:t> </a:t>
            </a:r>
            <a:r>
              <a:rPr lang="en-US" dirty="0" err="1"/>
              <a:t>il</a:t>
            </a:r>
            <a:r>
              <a:rPr lang="en-US" dirty="0"/>
              <a:t> </a:t>
            </a:r>
            <a:r>
              <a:rPr lang="en-US" dirty="0" err="1"/>
              <a:t>vor</a:t>
            </a:r>
            <a:r>
              <a:rPr lang="en-US" dirty="0"/>
              <a:t> </a:t>
            </a:r>
            <a:r>
              <a:rPr lang="en-US" dirty="0" err="1"/>
              <a:t>considera</a:t>
            </a:r>
            <a:r>
              <a:rPr lang="en-US" dirty="0"/>
              <a:t> </a:t>
            </a:r>
            <a:r>
              <a:rPr lang="en-US" dirty="0" err="1"/>
              <a:t>pe</a:t>
            </a:r>
            <a:r>
              <a:rPr lang="en-US" dirty="0"/>
              <a:t> patron un </a:t>
            </a:r>
            <a:r>
              <a:rPr lang="en-US" dirty="0" err="1"/>
              <a:t>om</a:t>
            </a:r>
            <a:r>
              <a:rPr lang="en-US" dirty="0"/>
              <a:t> bun, in </a:t>
            </a:r>
            <a:r>
              <a:rPr lang="en-US" dirty="0" err="1"/>
              <a:t>cele</a:t>
            </a:r>
            <a:r>
              <a:rPr lang="en-US" dirty="0"/>
              <a:t> </a:t>
            </a:r>
            <a:r>
              <a:rPr lang="en-US" dirty="0" err="1"/>
              <a:t>mai</a:t>
            </a:r>
            <a:r>
              <a:rPr lang="en-US" dirty="0"/>
              <a:t> </a:t>
            </a:r>
            <a:r>
              <a:rPr lang="en-US" dirty="0" err="1"/>
              <a:t>multe</a:t>
            </a:r>
            <a:r>
              <a:rPr lang="en-US" dirty="0"/>
              <a:t> </a:t>
            </a:r>
            <a:r>
              <a:rPr lang="en-US" dirty="0" err="1"/>
              <a:t>cazuri</a:t>
            </a:r>
            <a:r>
              <a:rPr lang="en-US" dirty="0"/>
              <a:t>. Dar de </a:t>
            </a:r>
            <a:r>
              <a:rPr lang="en-US" dirty="0" err="1"/>
              <a:t>fapt</a:t>
            </a:r>
            <a:r>
              <a:rPr lang="en-US" dirty="0"/>
              <a:t>, el nu a </a:t>
            </a:r>
            <a:r>
              <a:rPr lang="en-US" dirty="0" err="1"/>
              <a:t>vrut</a:t>
            </a:r>
            <a:r>
              <a:rPr lang="en-US" dirty="0"/>
              <a:t> </a:t>
            </a:r>
            <a:r>
              <a:rPr lang="en-US" dirty="0" err="1"/>
              <a:t>niciodata</a:t>
            </a:r>
            <a:r>
              <a:rPr lang="en-US" dirty="0"/>
              <a:t> </a:t>
            </a:r>
            <a:r>
              <a:rPr lang="en-US" dirty="0" err="1"/>
              <a:t>sa</a:t>
            </a:r>
            <a:r>
              <a:rPr lang="en-US" dirty="0"/>
              <a:t>-i </a:t>
            </a:r>
            <a:r>
              <a:rPr lang="en-US" dirty="0" err="1"/>
              <a:t>dea</a:t>
            </a:r>
            <a:r>
              <a:rPr lang="en-US" dirty="0"/>
              <a:t> </a:t>
            </a:r>
            <a:r>
              <a:rPr lang="en-US" dirty="0" err="1"/>
              <a:t>afara</a:t>
            </a:r>
            <a:r>
              <a:rPr lang="en-US" dirty="0"/>
              <a:t>, </a:t>
            </a:r>
            <a:r>
              <a:rPr lang="en-US" dirty="0" err="1"/>
              <a:t>scopul</a:t>
            </a:r>
            <a:r>
              <a:rPr lang="en-US" dirty="0"/>
              <a:t> final era </a:t>
            </a:r>
            <a:r>
              <a:rPr lang="en-US" dirty="0" err="1"/>
              <a:t>reducerea</a:t>
            </a:r>
            <a:r>
              <a:rPr lang="en-US" dirty="0"/>
              <a:t> </a:t>
            </a:r>
            <a:r>
              <a:rPr lang="en-US" dirty="0" err="1"/>
              <a:t>salariilor</a:t>
            </a:r>
            <a:r>
              <a:rPr lang="en-US" dirty="0"/>
              <a:t>, </a:t>
            </a:r>
            <a:r>
              <a:rPr lang="en-US" dirty="0" err="1"/>
              <a:t>numai</a:t>
            </a:r>
            <a:r>
              <a:rPr lang="en-US" dirty="0"/>
              <a:t> </a:t>
            </a:r>
            <a:r>
              <a:rPr lang="en-US" dirty="0" err="1"/>
              <a:t>ca</a:t>
            </a:r>
            <a:r>
              <a:rPr lang="en-US" dirty="0"/>
              <a:t>, </a:t>
            </a:r>
            <a:r>
              <a:rPr lang="en-US" dirty="0" err="1"/>
              <a:t>prezentat</a:t>
            </a:r>
            <a:r>
              <a:rPr lang="en-US" dirty="0"/>
              <a:t> sub </a:t>
            </a:r>
            <a:r>
              <a:rPr lang="en-US" dirty="0" err="1"/>
              <a:t>aceasta</a:t>
            </a:r>
            <a:r>
              <a:rPr lang="en-US" dirty="0"/>
              <a:t> forma, </a:t>
            </a:r>
            <a:r>
              <a:rPr lang="en-US" dirty="0" err="1"/>
              <a:t>parea</a:t>
            </a:r>
            <a:r>
              <a:rPr lang="en-US" dirty="0"/>
              <a:t> </a:t>
            </a:r>
            <a:r>
              <a:rPr lang="en-US" dirty="0" err="1"/>
              <a:t>ca</a:t>
            </a:r>
            <a:r>
              <a:rPr lang="en-US" dirty="0"/>
              <a:t> le face o </a:t>
            </a:r>
            <a:r>
              <a:rPr lang="en-US" dirty="0" err="1"/>
              <a:t>favoare</a:t>
            </a:r>
            <a:r>
              <a:rPr lang="en-US" dirty="0"/>
              <a:t>. De </a:t>
            </a:r>
            <a:r>
              <a:rPr lang="en-US" dirty="0" err="1"/>
              <a:t>obicei</a:t>
            </a:r>
            <a:r>
              <a:rPr lang="en-US" dirty="0"/>
              <a:t>, </a:t>
            </a:r>
            <a:r>
              <a:rPr lang="en-US" dirty="0" err="1"/>
              <a:t>genul</a:t>
            </a:r>
            <a:r>
              <a:rPr lang="en-US" dirty="0"/>
              <a:t> </a:t>
            </a:r>
            <a:r>
              <a:rPr lang="en-US" dirty="0" err="1"/>
              <a:t>asta</a:t>
            </a:r>
            <a:r>
              <a:rPr lang="en-US" dirty="0"/>
              <a:t> de </a:t>
            </a:r>
            <a:r>
              <a:rPr lang="en-US" dirty="0" err="1"/>
              <a:t>manipulare</a:t>
            </a:r>
            <a:r>
              <a:rPr lang="en-US" dirty="0"/>
              <a:t> vine </a:t>
            </a:r>
            <a:r>
              <a:rPr lang="en-US" dirty="0" err="1"/>
              <a:t>si</a:t>
            </a:r>
            <a:r>
              <a:rPr lang="en-US" dirty="0"/>
              <a:t> cu </a:t>
            </a:r>
            <a:r>
              <a:rPr lang="en-US" dirty="0" err="1"/>
              <a:t>niste</a:t>
            </a:r>
            <a:r>
              <a:rPr lang="en-US" dirty="0"/>
              <a:t> </a:t>
            </a:r>
            <a:r>
              <a:rPr lang="en-US" dirty="0" err="1"/>
              <a:t>discursuri</a:t>
            </a:r>
            <a:r>
              <a:rPr lang="en-US" dirty="0"/>
              <a:t> </a:t>
            </a:r>
            <a:r>
              <a:rPr lang="en-US" dirty="0" err="1"/>
              <a:t>motivationale</a:t>
            </a:r>
            <a:r>
              <a:rPr lang="en-US" dirty="0"/>
              <a:t> </a:t>
            </a:r>
            <a:r>
              <a:rPr lang="en-US" dirty="0" err="1"/>
              <a:t>despre</a:t>
            </a:r>
            <a:r>
              <a:rPr lang="en-US" dirty="0"/>
              <a:t> cat de </a:t>
            </a:r>
            <a:r>
              <a:rPr lang="en-US" dirty="0" err="1"/>
              <a:t>minunati</a:t>
            </a:r>
            <a:r>
              <a:rPr lang="en-US" dirty="0"/>
              <a:t> </a:t>
            </a:r>
            <a:r>
              <a:rPr lang="en-US" dirty="0" err="1"/>
              <a:t>si</a:t>
            </a:r>
            <a:r>
              <a:rPr lang="en-US" dirty="0"/>
              <a:t> </a:t>
            </a:r>
            <a:r>
              <a:rPr lang="en-US" dirty="0" err="1"/>
              <a:t>utili</a:t>
            </a:r>
            <a:r>
              <a:rPr lang="en-US" dirty="0"/>
              <a:t> </a:t>
            </a:r>
            <a:r>
              <a:rPr lang="en-US" dirty="0" err="1"/>
              <a:t>firmei</a:t>
            </a:r>
            <a:r>
              <a:rPr lang="en-US" dirty="0"/>
              <a:t> </a:t>
            </a:r>
            <a:r>
              <a:rPr lang="en-US" dirty="0" err="1"/>
              <a:t>sunt</a:t>
            </a:r>
            <a:r>
              <a:rPr lang="en-US" dirty="0"/>
              <a:t> </a:t>
            </a:r>
            <a:r>
              <a:rPr lang="en-US" dirty="0" err="1"/>
              <a:t>acei</a:t>
            </a:r>
            <a:r>
              <a:rPr lang="en-US" dirty="0"/>
              <a:t> </a:t>
            </a:r>
            <a:r>
              <a:rPr lang="en-US" dirty="0" err="1"/>
              <a:t>angajati</a:t>
            </a:r>
            <a:r>
              <a:rPr lang="en-US" dirty="0"/>
              <a:t>, </a:t>
            </a:r>
            <a:r>
              <a:rPr lang="en-US" dirty="0" err="1"/>
              <a:t>ceea</a:t>
            </a:r>
            <a:r>
              <a:rPr lang="en-US" dirty="0"/>
              <a:t> </a:t>
            </a:r>
            <a:r>
              <a:rPr lang="en-US" dirty="0" err="1"/>
              <a:t>ce</a:t>
            </a:r>
            <a:r>
              <a:rPr lang="en-US" dirty="0"/>
              <a:t>-i face </a:t>
            </a:r>
            <a:r>
              <a:rPr lang="en-US" dirty="0" err="1"/>
              <a:t>sa</a:t>
            </a:r>
            <a:r>
              <a:rPr lang="en-US" dirty="0"/>
              <a:t> se </a:t>
            </a:r>
            <a:r>
              <a:rPr lang="en-US" dirty="0" err="1"/>
              <a:t>simta</a:t>
            </a:r>
            <a:r>
              <a:rPr lang="en-US" dirty="0"/>
              <a:t> </a:t>
            </a:r>
            <a:r>
              <a:rPr lang="en-US" dirty="0" err="1"/>
              <a:t>si</a:t>
            </a:r>
            <a:r>
              <a:rPr lang="en-US" dirty="0"/>
              <a:t> </a:t>
            </a:r>
            <a:r>
              <a:rPr lang="en-US" dirty="0" err="1"/>
              <a:t>mai</a:t>
            </a:r>
            <a:r>
              <a:rPr lang="en-US" dirty="0"/>
              <a:t> bine.</a:t>
            </a:r>
          </a:p>
          <a:p>
            <a:r>
              <a:rPr lang="en-US" dirty="0"/>
              <a:t/>
            </a:r>
            <a:br>
              <a:rPr lang="en-US" dirty="0"/>
            </a:br>
            <a:endParaRPr lang="ru-RU" dirty="0"/>
          </a:p>
        </p:txBody>
      </p:sp>
    </p:spTree>
    <p:extLst>
      <p:ext uri="{BB962C8B-B14F-4D97-AF65-F5344CB8AC3E}">
        <p14:creationId xmlns:p14="http://schemas.microsoft.com/office/powerpoint/2010/main" val="2698617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1"/>
            <a:ext cx="8229600" cy="1900808"/>
          </a:xfrm>
        </p:spPr>
        <p:txBody>
          <a:bodyPr/>
          <a:lstStyle/>
          <a:p>
            <a:pPr marL="0" indent="0" algn="ctr">
              <a:buNone/>
            </a:pPr>
            <a:r>
              <a:rPr lang="ro-RO" dirty="0" smtClean="0"/>
              <a:t>Mulțumesc pentru atenție !</a:t>
            </a:r>
            <a:endParaRPr lang="ru-RU" dirty="0"/>
          </a:p>
        </p:txBody>
      </p:sp>
    </p:spTree>
    <p:extLst>
      <p:ext uri="{BB962C8B-B14F-4D97-AF65-F5344CB8AC3E}">
        <p14:creationId xmlns:p14="http://schemas.microsoft.com/office/powerpoint/2010/main" val="370468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marL="0" indent="0">
              <a:buNone/>
            </a:pPr>
            <a:r>
              <a:rPr lang="ro-RO" dirty="0" smtClean="0"/>
              <a:t>Cuprins:</a:t>
            </a:r>
          </a:p>
          <a:p>
            <a:r>
              <a:rPr lang="ro-RO" dirty="0"/>
              <a:t>1. Metode bazate pe cooperare. </a:t>
            </a:r>
            <a:endParaRPr lang="ru-RU" dirty="0"/>
          </a:p>
          <a:p>
            <a:r>
              <a:rPr lang="ro-RO" dirty="0"/>
              <a:t>2. Tehnica plusurilor și minusurilor. </a:t>
            </a:r>
            <a:endParaRPr lang="ru-RU" dirty="0"/>
          </a:p>
          <a:p>
            <a:r>
              <a:rPr lang="ro-RO" dirty="0"/>
              <a:t>3. Grupuri de discuție </a:t>
            </a:r>
            <a:r>
              <a:rPr lang="ro-RO" dirty="0" err="1"/>
              <a:t>tutorială</a:t>
            </a:r>
            <a:r>
              <a:rPr lang="ro-RO" dirty="0"/>
              <a:t>. </a:t>
            </a:r>
            <a:endParaRPr lang="ru-RU" dirty="0"/>
          </a:p>
          <a:p>
            <a:r>
              <a:rPr lang="ro-RO" dirty="0"/>
              <a:t>4Tehnica dezbaterilor. </a:t>
            </a:r>
            <a:endParaRPr lang="ru-RU" dirty="0"/>
          </a:p>
          <a:p>
            <a:r>
              <a:rPr lang="ro-RO" dirty="0"/>
              <a:t>5. Jocul de spargere a gheții. </a:t>
            </a:r>
            <a:endParaRPr lang="ru-RU" dirty="0"/>
          </a:p>
          <a:p>
            <a:r>
              <a:rPr lang="ro-RO" dirty="0"/>
              <a:t>6. Eficientizarea </a:t>
            </a:r>
            <a:r>
              <a:rPr lang="ro-RO" dirty="0" err="1"/>
              <a:t>relaționarii</a:t>
            </a:r>
            <a:r>
              <a:rPr lang="ro-RO" dirty="0"/>
              <a:t> la locul de muncă prin comunicarea asertivă</a:t>
            </a:r>
            <a:endParaRPr lang="ru-RU" dirty="0"/>
          </a:p>
          <a:p>
            <a:pPr marL="0" indent="0">
              <a:buNone/>
            </a:pPr>
            <a:endParaRPr lang="ru-RU" dirty="0"/>
          </a:p>
        </p:txBody>
      </p:sp>
    </p:spTree>
    <p:extLst>
      <p:ext uri="{BB962C8B-B14F-4D97-AF65-F5344CB8AC3E}">
        <p14:creationId xmlns:p14="http://schemas.microsoft.com/office/powerpoint/2010/main" val="1365974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47500" lnSpcReduction="20000"/>
          </a:bodyPr>
          <a:lstStyle/>
          <a:p>
            <a:r>
              <a:rPr lang="ro-RO" dirty="0"/>
              <a:t>1. </a:t>
            </a:r>
            <a:r>
              <a:rPr lang="ro-RO" b="1" dirty="0"/>
              <a:t>Metode bazate pe cooperare</a:t>
            </a:r>
            <a:r>
              <a:rPr lang="ro-RO" dirty="0"/>
              <a:t>. </a:t>
            </a:r>
            <a:endParaRPr lang="ru-RU" dirty="0"/>
          </a:p>
          <a:p>
            <a:r>
              <a:rPr lang="vi-VN" dirty="0" smtClean="0"/>
              <a:t>Munca într-un grup cooperant înseamnă asumarea de către toți membrii grupului a unui scop comun și conștientizarea faptului că reușita este posibilă fie tuturora, fie nici unuia dintre participanți.” </a:t>
            </a:r>
            <a:endParaRPr lang="ro-RO" dirty="0" smtClean="0"/>
          </a:p>
          <a:p>
            <a:pPr marL="0" indent="0">
              <a:buNone/>
            </a:pPr>
            <a:endParaRPr lang="ro-RO" dirty="0" smtClean="0"/>
          </a:p>
          <a:p>
            <a:r>
              <a:rPr lang="vi-VN" b="1" dirty="0" smtClean="0"/>
              <a:t> interdependența pozitivă </a:t>
            </a:r>
            <a:r>
              <a:rPr lang="vi-VN" dirty="0" smtClean="0"/>
              <a:t>există atunci când </a:t>
            </a:r>
            <a:r>
              <a:rPr lang="ro-RO" dirty="0" smtClean="0"/>
              <a:t>coleg</a:t>
            </a:r>
            <a:r>
              <a:rPr lang="vi-VN" dirty="0" smtClean="0"/>
              <a:t>ii se simt responsabili pentru succesul grupului, când eforturile lor sunt coordonate cu cele ale colegilor de grup în vederea finalizării sarcinii primite. </a:t>
            </a:r>
            <a:endParaRPr lang="ro-RO" dirty="0" smtClean="0"/>
          </a:p>
          <a:p>
            <a:r>
              <a:rPr lang="vi-VN" b="1" dirty="0" smtClean="0"/>
              <a:t>• interacțiune față în față </a:t>
            </a:r>
            <a:r>
              <a:rPr lang="vi-VN" dirty="0" smtClean="0"/>
              <a:t>deoarece se oferă </a:t>
            </a:r>
            <a:r>
              <a:rPr lang="ro-RO" dirty="0" err="1" smtClean="0"/>
              <a:t>colegil</a:t>
            </a:r>
            <a:r>
              <a:rPr lang="vi-VN" dirty="0" smtClean="0"/>
              <a:t>or oportunitatea de a se ajuta, încuraja, asista, lăuda unii pe alții. Sunt astfel facilitate schimburile intelectuale între membrii grupului (explicarea unor modalități de rezolvare a problemelor, discutarea naturii conceptelor învățate, explicarea modului în care noile cunoștințe se leagă de cele anterioare), cât și influențe sociale (sprijin, suport, ajutor unii pentru ceilalți);</a:t>
            </a:r>
            <a:endParaRPr lang="ro-RO" dirty="0" smtClean="0"/>
          </a:p>
          <a:p>
            <a:r>
              <a:rPr lang="vi-VN" dirty="0" smtClean="0"/>
              <a:t>• </a:t>
            </a:r>
            <a:r>
              <a:rPr lang="vi-VN" b="1" dirty="0" smtClean="0"/>
              <a:t>responsabilitate individuală și de grup </a:t>
            </a:r>
            <a:r>
              <a:rPr lang="vi-VN" dirty="0" smtClean="0"/>
              <a:t>apare atunci când performanța individuală a fiecărui elev este evaluată și rezultatele sunt făcute cunoscute grupului și individului. Important este ca fiecare elev din grup să-și înde‑ plinească sarcina ce-i revine, deoarece scopul muncii în grupuri este de a îmbunătăți nivelul performantelor fiecărui elev. Se va evalua contribuția fiecărui elev în rezolvarea sarcinii primite;</a:t>
            </a:r>
            <a:endParaRPr lang="ro-RO" dirty="0" smtClean="0"/>
          </a:p>
          <a:p>
            <a:r>
              <a:rPr lang="vi-VN" dirty="0" smtClean="0"/>
              <a:t> • </a:t>
            </a:r>
            <a:r>
              <a:rPr lang="vi-VN" b="1" dirty="0" smtClean="0"/>
              <a:t>formarea și dezvoltarea unor sarcini sociale</a:t>
            </a:r>
            <a:r>
              <a:rPr lang="vi-VN" dirty="0" smtClean="0"/>
              <a:t>. Nu toți elevii au instinctiv deprinderi de cooperare și de aceea în timpul activităților din clasă trebuie acordat un timp special formării acestor deprinderi. Astfel elevii trebuie să învețe să se cunoască, să aibă încredere și să comunice deschis între ei, să se accepte și să se sprijine, să rezolve în mod constructiv conflictele și să ia decizii pe baza acordului comun al membrilor grupului.</a:t>
            </a:r>
            <a:endParaRPr lang="ro-RO" dirty="0" smtClean="0"/>
          </a:p>
          <a:p>
            <a:r>
              <a:rPr lang="vi-VN" dirty="0" smtClean="0"/>
              <a:t> • </a:t>
            </a:r>
            <a:r>
              <a:rPr lang="vi-VN" b="1" dirty="0" smtClean="0"/>
              <a:t>Evaluarea muncii de grup </a:t>
            </a:r>
            <a:r>
              <a:rPr lang="vi-VN" dirty="0" smtClean="0"/>
              <a:t>– a modului în care grupurile au funcționat prin clarificarea și îmbunătățirea contribuției fiecărui elev în atingerea sarcinii de rezolvat. Se vor lua unele decizii despre ceea ce e necesar să se continue sau despre ceea ce trebuie să se schimbe în viața grupului.</a:t>
            </a:r>
            <a:endParaRPr lang="ru-RU" dirty="0"/>
          </a:p>
        </p:txBody>
      </p:sp>
    </p:spTree>
    <p:extLst>
      <p:ext uri="{BB962C8B-B14F-4D97-AF65-F5344CB8AC3E}">
        <p14:creationId xmlns:p14="http://schemas.microsoft.com/office/powerpoint/2010/main" val="3776863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686800" cy="6408712"/>
          </a:xfrm>
        </p:spPr>
        <p:txBody>
          <a:bodyPr>
            <a:normAutofit fontScale="62500" lnSpcReduction="20000"/>
          </a:bodyPr>
          <a:lstStyle/>
          <a:p>
            <a:pPr marL="0" indent="0">
              <a:buNone/>
            </a:pPr>
            <a:r>
              <a:rPr lang="ro-RO" dirty="0"/>
              <a:t>A</a:t>
            </a:r>
            <a:r>
              <a:rPr lang="vi-VN" dirty="0" smtClean="0"/>
              <a:t>cest</a:t>
            </a:r>
            <a:r>
              <a:rPr lang="ro-RO" dirty="0" smtClean="0"/>
              <a:t>ă</a:t>
            </a:r>
            <a:r>
              <a:rPr lang="vi-VN" dirty="0" smtClean="0"/>
              <a:t> metode impune respectarea următoarelor reguli:</a:t>
            </a:r>
            <a:endParaRPr lang="ro-RO" dirty="0" smtClean="0"/>
          </a:p>
          <a:p>
            <a:r>
              <a:rPr lang="vi-VN" dirty="0" smtClean="0"/>
              <a:t> • Să elaborăm un plan de lucru în care să trecem: elementele impor‑ tante de studiat, sarcinile fiecărui membru, subtemele, aplicaţiile, locul de desfăşurare etc.; </a:t>
            </a:r>
            <a:endParaRPr lang="ro-RO" dirty="0" smtClean="0"/>
          </a:p>
          <a:p>
            <a:r>
              <a:rPr lang="vi-VN" dirty="0" smtClean="0"/>
              <a:t>• Să explicăm importanţa temei de studiu şi a avantajelor muncii în grup pentru rezolvarea ei; </a:t>
            </a:r>
            <a:endParaRPr lang="ro-RO" dirty="0" smtClean="0"/>
          </a:p>
          <a:p>
            <a:r>
              <a:rPr lang="vi-VN" dirty="0" smtClean="0"/>
              <a:t>• Să oferim elevilor spre rezolvare a unor sarcini relevante din punct de vedere cognitiv şi social; </a:t>
            </a:r>
            <a:endParaRPr lang="ro-RO" dirty="0" smtClean="0"/>
          </a:p>
          <a:p>
            <a:r>
              <a:rPr lang="vi-VN" dirty="0" smtClean="0"/>
              <a:t>• Să optăm pentru un număr optim de membri în grup (4–5) şi să creăm echipe eterogene;</a:t>
            </a:r>
            <a:endParaRPr lang="ro-RO" dirty="0" smtClean="0"/>
          </a:p>
          <a:p>
            <a:r>
              <a:rPr lang="vi-VN" dirty="0" smtClean="0"/>
              <a:t> • Să creăm posibilităţii de consiliere a membrilor echipei; </a:t>
            </a:r>
            <a:endParaRPr lang="ro-RO" dirty="0" smtClean="0"/>
          </a:p>
          <a:p>
            <a:r>
              <a:rPr lang="vi-VN" dirty="0" smtClean="0"/>
              <a:t>• Să creăm o atmosferă propice de lucru şi a unui spaţiu adecvat;</a:t>
            </a:r>
            <a:endParaRPr lang="ro-RO" dirty="0" smtClean="0"/>
          </a:p>
          <a:p>
            <a:r>
              <a:rPr lang="vi-VN" dirty="0" smtClean="0"/>
              <a:t> • Să explicăm modului de evaluare a muncii colective şi a fiecărui membru în parte.</a:t>
            </a:r>
            <a:endParaRPr lang="ro-RO" dirty="0" smtClean="0"/>
          </a:p>
          <a:p>
            <a:r>
              <a:rPr lang="vi-VN" b="1" dirty="0" smtClean="0"/>
              <a:t>Metodele de cooperarea prezintă avantaje și dezavantaje</a:t>
            </a:r>
            <a:r>
              <a:rPr lang="vi-VN" dirty="0" smtClean="0"/>
              <a:t>.</a:t>
            </a:r>
            <a:endParaRPr lang="ro-RO" dirty="0" smtClean="0"/>
          </a:p>
          <a:p>
            <a:r>
              <a:rPr lang="vi-VN" dirty="0" smtClean="0"/>
              <a:t> Dintre avantajele putem aminti faptul că li se solicită elevilor formarea unor echipe în cadrul cărora să-și împartă sarcinile, dar și să-și valorifice cunoștințele deja dobândite și să dobândească altele noi, învățând astfel să structureze informațiile vechi și noi. </a:t>
            </a:r>
            <a:endParaRPr lang="ro-RO" dirty="0" smtClean="0"/>
          </a:p>
          <a:p>
            <a:r>
              <a:rPr lang="vi-VN" dirty="0" smtClean="0"/>
              <a:t>Ca dezavantaje: nu vom reuși întotdeauna să inte‑ grăm elevii timizi, unii elevi pot domina grupul, este nevoie de timp mai mult timp, etc.</a:t>
            </a:r>
            <a:endParaRPr lang="ru-RU" dirty="0"/>
          </a:p>
        </p:txBody>
      </p:sp>
    </p:spTree>
    <p:extLst>
      <p:ext uri="{BB962C8B-B14F-4D97-AF65-F5344CB8AC3E}">
        <p14:creationId xmlns:p14="http://schemas.microsoft.com/office/powerpoint/2010/main" val="3289697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85000" lnSpcReduction="10000"/>
          </a:bodyPr>
          <a:lstStyle/>
          <a:p>
            <a:r>
              <a:rPr lang="ro-RO" dirty="0" smtClean="0"/>
              <a:t>2. Tehnica plusurilor și minusurilor </a:t>
            </a:r>
            <a:endParaRPr lang="ru-RU" dirty="0" smtClean="0"/>
          </a:p>
          <a:p>
            <a:r>
              <a:rPr lang="ro-RO" dirty="0" smtClean="0"/>
              <a:t>Etape:</a:t>
            </a:r>
          </a:p>
          <a:p>
            <a:r>
              <a:rPr lang="ro-RO" dirty="0" smtClean="0"/>
              <a:t>Participanții se vor împărți în 2 grupe. Fiecare dintre componenții unei tabere își va alege un coleg din </a:t>
            </a:r>
            <a:r>
              <a:rPr lang="ro-RO" dirty="0" err="1" smtClean="0"/>
              <a:t>cealalat</a:t>
            </a:r>
            <a:r>
              <a:rPr lang="ro-RO" dirty="0" smtClean="0"/>
              <a:t> grup, pentru a discuta cu el. </a:t>
            </a:r>
            <a:r>
              <a:rPr lang="ro-RO" dirty="0" err="1" smtClean="0"/>
              <a:t>-Prima</a:t>
            </a:r>
            <a:r>
              <a:rPr lang="ro-RO" dirty="0" smtClean="0"/>
              <a:t> fază a discuțiilor va cuprinde o centrare pe minusuri, care vor fi notate pe o foaie cu o anumită culoare (roșie). Apoi se va trece la listarea plusurilor (culoare albastră).</a:t>
            </a:r>
          </a:p>
          <a:p>
            <a:r>
              <a:rPr lang="ro-RO" dirty="0" smtClean="0"/>
              <a:t>- Afișarea pe un perete pe de o parte lista cu minusuri, pe de altă parte lista cu plusuri. Astfel managerul va ști pe ce se bazează în efortul de realizare a sarcinilor și căror elemente lipsă trebuie să le acorde o atenție sporită.</a:t>
            </a:r>
          </a:p>
          <a:p>
            <a:r>
              <a:rPr lang="ro-RO" dirty="0" smtClean="0"/>
              <a:t>Se utilizează în ofertele de servicii.</a:t>
            </a:r>
            <a:endParaRPr lang="ru-RU" dirty="0"/>
          </a:p>
        </p:txBody>
      </p:sp>
    </p:spTree>
    <p:extLst>
      <p:ext uri="{BB962C8B-B14F-4D97-AF65-F5344CB8AC3E}">
        <p14:creationId xmlns:p14="http://schemas.microsoft.com/office/powerpoint/2010/main" val="1124190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60648"/>
            <a:ext cx="9144000" cy="5865515"/>
          </a:xfrm>
        </p:spPr>
        <p:txBody>
          <a:bodyPr>
            <a:normAutofit fontScale="85000" lnSpcReduction="10000"/>
          </a:bodyPr>
          <a:lstStyle/>
          <a:p>
            <a:r>
              <a:rPr lang="ro-RO" dirty="0" smtClean="0"/>
              <a:t>3</a:t>
            </a:r>
            <a:r>
              <a:rPr lang="ro-RO" dirty="0"/>
              <a:t>. Grupuri de discuție </a:t>
            </a:r>
            <a:r>
              <a:rPr lang="ro-RO" dirty="0" err="1" smtClean="0"/>
              <a:t>tutorială</a:t>
            </a:r>
            <a:endParaRPr lang="ru-RU" dirty="0"/>
          </a:p>
          <a:p>
            <a:pPr marL="0" indent="0">
              <a:buNone/>
            </a:pPr>
            <a:r>
              <a:rPr lang="ro-RO" dirty="0" smtClean="0"/>
              <a:t>Sunt alcătuite din câțiva membri și se focalizează pe o categorie restrânsă de materiale, se folosește în sensul remedierii abilităților de bază. </a:t>
            </a:r>
          </a:p>
          <a:p>
            <a:pPr marL="0" indent="0">
              <a:buNone/>
            </a:pPr>
            <a:r>
              <a:rPr lang="ro-RO" dirty="0" smtClean="0"/>
              <a:t>Liderul grupului îndeplinește trei funcții majore:</a:t>
            </a:r>
          </a:p>
          <a:p>
            <a:pPr>
              <a:buFontTx/>
              <a:buChar char="-"/>
            </a:pPr>
            <a:r>
              <a:rPr lang="ro-RO" dirty="0" smtClean="0"/>
              <a:t>Chestionează subordonații în vederea stabilirii cu exactitate a barierelor care blochează procesul;</a:t>
            </a:r>
          </a:p>
          <a:p>
            <a:pPr>
              <a:buFontTx/>
              <a:buChar char="-"/>
            </a:pPr>
            <a:r>
              <a:rPr lang="ro-RO" dirty="0" smtClean="0"/>
              <a:t>Oferă feedback sau demonstrează modalitățile de asigurare a abilităților care vor facilita activitatea;</a:t>
            </a:r>
          </a:p>
          <a:p>
            <a:pPr>
              <a:buFontTx/>
              <a:buChar char="-"/>
            </a:pPr>
            <a:r>
              <a:rPr lang="ro-RO" dirty="0" smtClean="0"/>
              <a:t>Încurajează și pune întrebări, identifică răspunsuri.</a:t>
            </a:r>
          </a:p>
          <a:p>
            <a:pPr marL="0" indent="0">
              <a:buNone/>
            </a:pPr>
            <a:r>
              <a:rPr lang="ro-RO" dirty="0" smtClean="0"/>
              <a:t>Avantaje:</a:t>
            </a:r>
          </a:p>
          <a:p>
            <a:pPr marL="0" indent="0">
              <a:buNone/>
            </a:pPr>
            <a:r>
              <a:rPr lang="ro-RO" dirty="0" smtClean="0"/>
              <a:t>Reexaminează atitudinile, realizează controversă </a:t>
            </a:r>
            <a:r>
              <a:rPr lang="ro-RO" dirty="0" err="1" smtClean="0"/>
              <a:t>cretivă</a:t>
            </a:r>
            <a:r>
              <a:rPr lang="ro-RO" dirty="0" smtClean="0"/>
              <a:t> ce duce la rezolvarea de probleme, </a:t>
            </a:r>
            <a:r>
              <a:rPr lang="ro-RO" dirty="0" err="1" smtClean="0"/>
              <a:t>interrelaționare</a:t>
            </a:r>
            <a:r>
              <a:rPr lang="ro-RO" dirty="0" smtClean="0"/>
              <a:t> de calitate extinsă, produce stimă de sine și sănătate psihologică.</a:t>
            </a:r>
            <a:endParaRPr lang="ru-RU" dirty="0"/>
          </a:p>
        </p:txBody>
      </p:sp>
    </p:spTree>
    <p:extLst>
      <p:ext uri="{BB962C8B-B14F-4D97-AF65-F5344CB8AC3E}">
        <p14:creationId xmlns:p14="http://schemas.microsoft.com/office/powerpoint/2010/main" val="3586738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77500" lnSpcReduction="20000"/>
          </a:bodyPr>
          <a:lstStyle/>
          <a:p>
            <a:r>
              <a:rPr lang="ro-RO" b="1" dirty="0" smtClean="0"/>
              <a:t>4 Tehnica dezbaterilor</a:t>
            </a:r>
          </a:p>
          <a:p>
            <a:r>
              <a:rPr lang="ro-RO" dirty="0" smtClean="0"/>
              <a:t> </a:t>
            </a:r>
            <a:r>
              <a:rPr lang="vi-VN" dirty="0" smtClean="0"/>
              <a:t>Dezbaterile sunt lucruri obişnuite în viaţa cotidiană şi fiecare persoană (în familie, la şcoală, la serviciu, în grupele de interese etc.) încearcă în felul său să-i convingă pe cei din jur asupra veridicităţii punctului său de vedere. </a:t>
            </a:r>
            <a:endParaRPr lang="ro-RO" dirty="0" smtClean="0"/>
          </a:p>
          <a:p>
            <a:r>
              <a:rPr lang="vi-VN" b="1" dirty="0" smtClean="0"/>
              <a:t>O dezbatere informală </a:t>
            </a:r>
            <a:r>
              <a:rPr lang="vi-VN" dirty="0" smtClean="0"/>
              <a:t>între două sau mai multe persoane poate apărea oricând, atunci când există diverse opinii cu referire la o anumită problemă. Prietenii sau colegii de serviciu pot dezbate un subiect contradictoriu ore întregi, neavând un sfârşit clar. Pentru a găsi soluţii eficiente sau a anticipa divergenţele şi a argumenta informaţiile prezentate, se utilizează dezbaterile formale. </a:t>
            </a:r>
            <a:endParaRPr lang="ro-RO" dirty="0" smtClean="0"/>
          </a:p>
          <a:p>
            <a:r>
              <a:rPr lang="vi-VN" b="1" dirty="0" smtClean="0"/>
              <a:t>Dezbaterea formală </a:t>
            </a:r>
            <a:r>
              <a:rPr lang="vi-VN" dirty="0" smtClean="0"/>
              <a:t>are o structură foarte clară care conţine reguli stabilite, în baza cărora un grup de arbitri va decide cine este învingătorul.</a:t>
            </a:r>
            <a:endParaRPr lang="ru-RU" dirty="0"/>
          </a:p>
          <a:p>
            <a:pPr marL="0" indent="0">
              <a:buNone/>
            </a:pPr>
            <a:endParaRPr lang="ru-RU" dirty="0"/>
          </a:p>
        </p:txBody>
      </p:sp>
    </p:spTree>
    <p:extLst>
      <p:ext uri="{BB962C8B-B14F-4D97-AF65-F5344CB8AC3E}">
        <p14:creationId xmlns:p14="http://schemas.microsoft.com/office/powerpoint/2010/main" val="3090152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408712"/>
          </a:xfrm>
        </p:spPr>
        <p:txBody>
          <a:bodyPr>
            <a:normAutofit fontScale="55000" lnSpcReduction="20000"/>
          </a:bodyPr>
          <a:lstStyle/>
          <a:p>
            <a:r>
              <a:rPr lang="vi-VN" dirty="0" smtClean="0"/>
              <a:t>Dezbaterile sunt posibilităţi de prezentare a diverselor puncte de vedere, de comunicare eficientă şi de convingere pentru ca orice idee să aibă dreptul la viaţă. Dar competiţia nu ar trebui să fie unicul scop al vieţii, deşi ea este o luptă care în cele din urmă duce la progres. Din vechime oamenii au obţinut o experienţă de apreciere a comportamentului membrilor societăţii, având la bază anumite valori general-umane şi naţionale, formulate în termeni morali, precum bine-rău, onest-necinstit, generoszgârcit etc</a:t>
            </a:r>
            <a:endParaRPr lang="ro-RO" dirty="0" smtClean="0"/>
          </a:p>
          <a:p>
            <a:r>
              <a:rPr lang="vi-VN" dirty="0" smtClean="0"/>
              <a:t>În cadrul dezbaterilor academice de tipul Karl Popper participă două echipe a câte trei membri, arbitri acreditaţi, o persoană ce măsoară timpul, şi desigur, publicul care în unele cazuri poate avea şi drept de vot. </a:t>
            </a:r>
            <a:endParaRPr lang="ro-RO" dirty="0" smtClean="0"/>
          </a:p>
          <a:p>
            <a:r>
              <a:rPr lang="vi-VN" dirty="0" smtClean="0"/>
              <a:t>Prima echipă, care susţine moţiunea se numeşte afirmatoare (vorbitorii au anumite roluri </a:t>
            </a:r>
            <a:r>
              <a:rPr lang="ro-RO" dirty="0" smtClean="0"/>
              <a:t>:</a:t>
            </a:r>
          </a:p>
          <a:p>
            <a:r>
              <a:rPr lang="vi-VN" dirty="0" smtClean="0"/>
              <a:t>A-1 (deschide jocul, prezintă sistemul său de argumente); </a:t>
            </a:r>
            <a:endParaRPr lang="ro-RO" dirty="0" smtClean="0"/>
          </a:p>
          <a:p>
            <a:r>
              <a:rPr lang="vi-VN" dirty="0" smtClean="0"/>
              <a:t>A-2 (restabileşte cazul propriu şi combate cazul negator);</a:t>
            </a:r>
            <a:endParaRPr lang="ro-RO" dirty="0" smtClean="0"/>
          </a:p>
          <a:p>
            <a:r>
              <a:rPr lang="vi-VN" dirty="0" smtClean="0"/>
              <a:t> A-3 (concluzionează în baza ariilor de conflict apărute). </a:t>
            </a:r>
            <a:endParaRPr lang="ro-RO" dirty="0" smtClean="0"/>
          </a:p>
          <a:p>
            <a:r>
              <a:rPr lang="vi-VN" dirty="0" smtClean="0"/>
              <a:t>Cea de-a doua, care o contrazice, se numeşte echipa negatoare:</a:t>
            </a:r>
            <a:endParaRPr lang="ro-RO" dirty="0" smtClean="0"/>
          </a:p>
          <a:p>
            <a:r>
              <a:rPr lang="vi-VN" dirty="0" smtClean="0"/>
              <a:t> N-1 (prezintă cazul propriu şi combate cazul afirmator):</a:t>
            </a:r>
            <a:endParaRPr lang="ro-RO" dirty="0" smtClean="0"/>
          </a:p>
          <a:p>
            <a:r>
              <a:rPr lang="vi-VN" dirty="0" smtClean="0"/>
              <a:t> N-2 (restabileşte cazul propriu şi combate cazul afirmator);</a:t>
            </a:r>
            <a:endParaRPr lang="ro-RO" dirty="0" smtClean="0"/>
          </a:p>
          <a:p>
            <a:r>
              <a:rPr lang="vi-VN" dirty="0" smtClean="0"/>
              <a:t> N-3 (concluzionează întregul joc în baza ariilor de conflict identificate). </a:t>
            </a:r>
            <a:endParaRPr lang="ro-RO" dirty="0" smtClean="0"/>
          </a:p>
          <a:p>
            <a:pPr marL="0" indent="0">
              <a:buNone/>
            </a:pPr>
            <a:r>
              <a:rPr lang="vi-VN" dirty="0" smtClean="0"/>
              <a:t>Echipele concurează între ele, dar au în vedere că trebuie să convingă şi arbitrii, precum şi publicul. Vorbitorii se ridică în picioare în timpul prezentării discursurilor sau când adresează/ răspund la întrebări. </a:t>
            </a:r>
            <a:endParaRPr lang="ro-RO" dirty="0" smtClean="0"/>
          </a:p>
          <a:p>
            <a:pPr marL="0" indent="0">
              <a:buNone/>
            </a:pPr>
            <a:r>
              <a:rPr lang="vi-VN" dirty="0" smtClean="0"/>
              <a:t>Ambele echipe, atât cea afirmatoare, cât şi cea negatoare, au dreptul să folosească în timpul jocului de dezbateri câte 8 minute de consultare, acordate la cererea lor. În timp ce o echipă se consultă, cealaltă poate face acelaşi lucru fără a i se cronometra timpul..</a:t>
            </a:r>
            <a:endParaRPr lang="ru-RU" dirty="0"/>
          </a:p>
        </p:txBody>
      </p:sp>
    </p:spTree>
    <p:extLst>
      <p:ext uri="{BB962C8B-B14F-4D97-AF65-F5344CB8AC3E}">
        <p14:creationId xmlns:p14="http://schemas.microsoft.com/office/powerpoint/2010/main" val="67618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579296" cy="6624736"/>
          </a:xfrm>
        </p:spPr>
        <p:txBody>
          <a:bodyPr>
            <a:normAutofit fontScale="40000" lnSpcReduction="20000"/>
          </a:bodyPr>
          <a:lstStyle/>
          <a:p>
            <a:r>
              <a:rPr lang="vi-VN" dirty="0" smtClean="0"/>
              <a:t>În alegerea subiectelor pentru dezbatere ar trebui să se ţină cont de unele condiţii: </a:t>
            </a:r>
            <a:endParaRPr lang="ro-RO" dirty="0" smtClean="0"/>
          </a:p>
          <a:p>
            <a:r>
              <a:rPr lang="vi-VN" dirty="0" smtClean="0"/>
              <a:t>- moţiunea să poarte un caracter de discuţie în contradictoriu şi să ofere ambelor părţi posibilităţi egale de a dezvolta efectiv argumentele sale;</a:t>
            </a:r>
            <a:endParaRPr lang="ro-RO" dirty="0" smtClean="0"/>
          </a:p>
          <a:p>
            <a:r>
              <a:rPr lang="vi-VN" dirty="0" smtClean="0"/>
              <a:t> - în discutarea moţiunii e necesar să se identifice factorii interni şi externi din care cauză a apărut şi există problema;</a:t>
            </a:r>
            <a:endParaRPr lang="ro-RO" dirty="0" smtClean="0"/>
          </a:p>
          <a:p>
            <a:r>
              <a:rPr lang="vi-VN" dirty="0" smtClean="0"/>
              <a:t> - în dezbaterea moţiunii să se propună soluţii concrete de rezolvare/prevenire a problemelor</a:t>
            </a:r>
            <a:r>
              <a:rPr lang="ro-RO" dirty="0" smtClean="0"/>
              <a:t>.</a:t>
            </a:r>
          </a:p>
          <a:p>
            <a:r>
              <a:rPr lang="vi-VN" b="1" dirty="0" smtClean="0"/>
              <a:t>1. Întrebările trebuie să fie formulate la subiect:</a:t>
            </a:r>
            <a:endParaRPr lang="ro-RO" b="1" dirty="0" smtClean="0"/>
          </a:p>
          <a:p>
            <a:r>
              <a:rPr lang="vi-VN" dirty="0" smtClean="0"/>
              <a:t> a) pregăteşte un set de întrebări generale din timp care pot fi utilizate în dezbaterea a mai multor subiecte, iar în timpul rundei le vei selecta pe acelea care corespund moţiunii discutate; </a:t>
            </a:r>
            <a:endParaRPr lang="ro-RO" dirty="0" smtClean="0"/>
          </a:p>
          <a:p>
            <a:r>
              <a:rPr lang="vi-VN" dirty="0" smtClean="0"/>
              <a:t>b) întrebările se formulează de către toţi membrii echipei în timpul jocului de dezbateri; </a:t>
            </a:r>
            <a:endParaRPr lang="ro-RO" dirty="0" smtClean="0"/>
          </a:p>
          <a:p>
            <a:r>
              <a:rPr lang="vi-VN" dirty="0" smtClean="0"/>
              <a:t>c) formulează întrebări scurte pentru a obţine răspunsuri scurte;</a:t>
            </a:r>
            <a:endParaRPr lang="ro-RO" dirty="0" smtClean="0"/>
          </a:p>
          <a:p>
            <a:r>
              <a:rPr lang="vi-VN" dirty="0" smtClean="0"/>
              <a:t> d) foloseşte întrebări pentru a prinde oponenţii în capcană; </a:t>
            </a:r>
            <a:endParaRPr lang="ro-RO" dirty="0" smtClean="0"/>
          </a:p>
          <a:p>
            <a:r>
              <a:rPr lang="vi-VN" dirty="0" smtClean="0"/>
              <a:t>e) foloseşte întrebări care va aduce pe interlocutor să accepte raţionamentele oponenţilor; </a:t>
            </a:r>
            <a:endParaRPr lang="ro-RO" dirty="0" smtClean="0"/>
          </a:p>
          <a:p>
            <a:r>
              <a:rPr lang="vi-VN" dirty="0" smtClean="0"/>
              <a:t>f) în formularea întrebărilor evită atacul la persoană şi respectă regulile de politeţe.</a:t>
            </a:r>
            <a:endParaRPr lang="ro-RO" dirty="0" smtClean="0"/>
          </a:p>
          <a:p>
            <a:r>
              <a:rPr lang="vi-VN" b="1" dirty="0" smtClean="0"/>
              <a:t> 2. Răspunsurile trebuie să fie formulate clar şi concis. </a:t>
            </a:r>
            <a:endParaRPr lang="ro-RO" b="1" dirty="0" smtClean="0"/>
          </a:p>
          <a:p>
            <a:r>
              <a:rPr lang="vi-VN" dirty="0" smtClean="0"/>
              <a:t>a) răspunde clar şi concis, astfel se va crea o imagine de persoană sigură;</a:t>
            </a:r>
            <a:endParaRPr lang="ro-RO" dirty="0" smtClean="0"/>
          </a:p>
          <a:p>
            <a:r>
              <a:rPr lang="vi-VN" dirty="0" smtClean="0"/>
              <a:t> b) păstrează-ţi calmul şi încrederea în sine;</a:t>
            </a:r>
            <a:endParaRPr lang="ro-RO" dirty="0" smtClean="0"/>
          </a:p>
          <a:p>
            <a:r>
              <a:rPr lang="vi-VN" dirty="0" smtClean="0"/>
              <a:t> c) nu te lăsa antrenat în discuţii fără rost şi nu răspunde la întrebările cu caracter personal sau de tip ipotetic (De exemplu: „Ce s-ar întâmpla dacă...?”); </a:t>
            </a:r>
            <a:endParaRPr lang="ro-RO" dirty="0" smtClean="0"/>
          </a:p>
          <a:p>
            <a:r>
              <a:rPr lang="vi-VN" dirty="0" smtClean="0"/>
              <a:t>d) fă referiri la argumentele deja prezentate şi în loc de „Nu ştiu” foloseşte sintagma „Nu sunt sigur...” Nu cred că aşi da un răspuns complet” etc.; </a:t>
            </a:r>
            <a:endParaRPr lang="ro-RO" dirty="0" smtClean="0"/>
          </a:p>
          <a:p>
            <a:r>
              <a:rPr lang="vi-VN" dirty="0" smtClean="0"/>
              <a:t>e) evită răspunsuri de tipul „întotdeauna”, „niciodată” pe care oponenţii pot găsi excepţii pentru ca argumentul să fie distrus;</a:t>
            </a:r>
            <a:endParaRPr lang="ro-RO" dirty="0" smtClean="0"/>
          </a:p>
          <a:p>
            <a:r>
              <a:rPr lang="vi-VN" dirty="0" smtClean="0"/>
              <a:t> f) nu formula răspunsuri ce nu corespund realităţii şi nu răspunde la întrebări care nu au relevanţă pentru argumentele prezentate;</a:t>
            </a:r>
            <a:endParaRPr lang="ro-RO" dirty="0" smtClean="0"/>
          </a:p>
          <a:p>
            <a:r>
              <a:rPr lang="vi-VN" dirty="0" smtClean="0"/>
              <a:t> g) nu manifesta agresivitate şi respectă regulile de comportament civilizat.</a:t>
            </a:r>
            <a:endParaRPr lang="ro-RO" dirty="0" smtClean="0"/>
          </a:p>
          <a:p>
            <a:r>
              <a:rPr lang="vi-VN" b="1" dirty="0" smtClean="0"/>
              <a:t> 3. Tipuri de întrebări care nu ar trebui formulate astfel:</a:t>
            </a:r>
            <a:endParaRPr lang="ro-RO" b="1" dirty="0" smtClean="0"/>
          </a:p>
          <a:p>
            <a:r>
              <a:rPr lang="vi-VN" dirty="0" smtClean="0"/>
              <a:t> a) Puteţi să repetaţi cazul dumneavoastră? </a:t>
            </a:r>
            <a:endParaRPr lang="ro-RO" dirty="0" smtClean="0"/>
          </a:p>
          <a:p>
            <a:r>
              <a:rPr lang="vi-VN" dirty="0" smtClean="0"/>
              <a:t>b) Aţi putea să explicaţi ideile expuse de vorbitorul 1?;</a:t>
            </a:r>
            <a:endParaRPr lang="ro-RO" dirty="0" smtClean="0"/>
          </a:p>
          <a:p>
            <a:r>
              <a:rPr lang="vi-VN" dirty="0" smtClean="0"/>
              <a:t> c) Sunteţi de acord că există o deosebire esenţială dintre antichitate şi epoca modernă? </a:t>
            </a:r>
            <a:endParaRPr lang="ro-RO" dirty="0" smtClean="0"/>
          </a:p>
          <a:p>
            <a:r>
              <a:rPr lang="vi-VN" dirty="0" smtClean="0"/>
              <a:t>d) Este mult sau puţin un milion de lei? </a:t>
            </a:r>
            <a:endParaRPr lang="ro-RO" dirty="0" smtClean="0"/>
          </a:p>
          <a:p>
            <a:r>
              <a:rPr lang="vi-VN" dirty="0" smtClean="0"/>
              <a:t>e) Deci, noi avem dreptate, iar voi nu, exact?</a:t>
            </a:r>
            <a:endParaRPr lang="ro-RO" dirty="0" smtClean="0"/>
          </a:p>
          <a:p>
            <a:r>
              <a:rPr lang="vi-VN" dirty="0" smtClean="0"/>
              <a:t> f) În cât timp aţi pregătit cazul şi argumentele susţinute? </a:t>
            </a:r>
            <a:endParaRPr lang="ro-RO" dirty="0" smtClean="0"/>
          </a:p>
          <a:p>
            <a:r>
              <a:rPr lang="vi-VN" dirty="0" smtClean="0"/>
              <a:t>g) Eşti de acord că cazul nostru este mai puternic decât al vostru? etc</a:t>
            </a:r>
            <a:endParaRPr lang="ru-RU" dirty="0"/>
          </a:p>
        </p:txBody>
      </p:sp>
    </p:spTree>
    <p:extLst>
      <p:ext uri="{BB962C8B-B14F-4D97-AF65-F5344CB8AC3E}">
        <p14:creationId xmlns:p14="http://schemas.microsoft.com/office/powerpoint/2010/main" val="1497835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2416</Words>
  <Application>Microsoft Office PowerPoint</Application>
  <PresentationFormat>Экран (4:3)</PresentationFormat>
  <Paragraphs>146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Tema VII.   Metode de comunicare bazate pe dezvoltarea relaționărilor în cadrul grupului. Eficientizarea comunicării la  locul de muncă.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VII.   Metode de comunicare bazate pe dezvoltarea relaționărilor în cadrul grupului. Eficientizarea comunicării la  locul de muncă.</dc:title>
  <dc:creator>Пользователь Windows</dc:creator>
  <cp:lastModifiedBy>Пользователь Windows</cp:lastModifiedBy>
  <cp:revision>12</cp:revision>
  <dcterms:created xsi:type="dcterms:W3CDTF">2019-03-09T15:01:17Z</dcterms:created>
  <dcterms:modified xsi:type="dcterms:W3CDTF">2019-03-12T21:19:43Z</dcterms:modified>
</cp:coreProperties>
</file>