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6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2" r:id="rId16"/>
    <p:sldId id="273" r:id="rId17"/>
    <p:sldId id="288" r:id="rId18"/>
    <p:sldId id="278" r:id="rId19"/>
    <p:sldId id="287" r:id="rId20"/>
  </p:sldIdLst>
  <p:sldSz cx="10083800" cy="7556500"/>
  <p:notesSz cx="10083800" cy="7556500"/>
  <p:defaultTextStyle>
    <a:defPPr>
      <a:defRPr lang="en-US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0" y="-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39199"/>
            <a:ext cx="10091618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285" y="1931107"/>
            <a:ext cx="8571230" cy="2016126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285" y="3979456"/>
            <a:ext cx="8571230" cy="1321896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1" y="5457472"/>
            <a:ext cx="10087952" cy="210683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190" y="1632206"/>
            <a:ext cx="9075420" cy="483280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7426" y="302613"/>
            <a:ext cx="1960154" cy="616239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190" y="302614"/>
            <a:ext cx="6974628" cy="616239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620" y="1167645"/>
            <a:ext cx="8571230" cy="201506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5881" y="3230312"/>
            <a:ext cx="5041900" cy="1603071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010450" y="3311585"/>
            <a:ext cx="201676" cy="25188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4874" y="3311585"/>
            <a:ext cx="201676" cy="25188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190" y="1632204"/>
            <a:ext cx="4453678" cy="49869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932" y="1632204"/>
            <a:ext cx="4453678" cy="49869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300860"/>
            <a:ext cx="9075420" cy="1259417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190" y="5961239"/>
            <a:ext cx="4455430" cy="839611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2432" y="5961239"/>
            <a:ext cx="4457180" cy="839611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190" y="1591399"/>
            <a:ext cx="4455430" cy="43432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2431" y="1591399"/>
            <a:ext cx="4457180" cy="43432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80" y="5373511"/>
            <a:ext cx="8250736" cy="503767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3837" y="5900529"/>
            <a:ext cx="4383092" cy="1007533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380" y="302260"/>
            <a:ext cx="8248548" cy="5037667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8421" y="7060605"/>
            <a:ext cx="2117598" cy="403013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525" y="5997822"/>
            <a:ext cx="7898977" cy="7142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95" y="209317"/>
            <a:ext cx="9579610" cy="4836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30247" y="7060605"/>
            <a:ext cx="2592279" cy="4023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95" y="5360644"/>
            <a:ext cx="8905407" cy="619981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50587" y="6550439"/>
            <a:ext cx="5448410" cy="101488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35639" y="6543910"/>
            <a:ext cx="4069747" cy="102852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3" y="6381103"/>
            <a:ext cx="3751996" cy="1190956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6" y="6377231"/>
            <a:ext cx="3755520" cy="1194829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4590" y="5496522"/>
            <a:ext cx="201676" cy="25188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9015" y="5496522"/>
            <a:ext cx="201676" cy="251883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50587" y="6550439"/>
            <a:ext cx="5448410" cy="101488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35639" y="6543910"/>
            <a:ext cx="4069747" cy="102852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3" y="6381103"/>
            <a:ext cx="3751996" cy="1190956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6" y="6377231"/>
            <a:ext cx="3755520" cy="1194829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190" y="302610"/>
            <a:ext cx="9075420" cy="1259417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190" y="1632204"/>
            <a:ext cx="9075420" cy="4986941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8421" y="7060605"/>
            <a:ext cx="2117598" cy="40301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8/31/2020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30247" y="7060605"/>
            <a:ext cx="2592279" cy="402314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6019" y="7060605"/>
            <a:ext cx="403352" cy="402314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1321" y="2431791"/>
            <a:ext cx="5681980" cy="1367039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 algn="ctr">
              <a:spcBef>
                <a:spcPts val="100"/>
              </a:spcBef>
            </a:pPr>
            <a:r>
              <a:rPr lang="en-US" sz="4400" spc="310" dirty="0" smtClean="0">
                <a:solidFill>
                  <a:srgbClr val="FF0000"/>
                </a:solidFill>
              </a:rPr>
              <a:t>BAZA </a:t>
            </a:r>
            <a:r>
              <a:rPr lang="en-US" sz="4400" spc="375" dirty="0" smtClean="0">
                <a:solidFill>
                  <a:srgbClr val="FF0000"/>
                </a:solidFill>
              </a:rPr>
              <a:t>DE</a:t>
            </a:r>
            <a:r>
              <a:rPr lang="en-US" sz="4400" spc="125" dirty="0" smtClean="0">
                <a:solidFill>
                  <a:srgbClr val="FF0000"/>
                </a:solidFill>
              </a:rPr>
              <a:t> </a:t>
            </a:r>
            <a:r>
              <a:rPr lang="en-US" sz="4400" spc="340" dirty="0" smtClean="0">
                <a:solidFill>
                  <a:srgbClr val="FF0000"/>
                </a:solidFill>
              </a:rPr>
              <a:t>DATE</a:t>
            </a:r>
            <a:r>
              <a:rPr lang="ro-MO" sz="4400" spc="340" dirty="0" smtClean="0"/>
              <a:t/>
            </a:r>
            <a:br>
              <a:rPr lang="ro-MO" sz="4400" spc="340" dirty="0" smtClean="0"/>
            </a:br>
            <a:r>
              <a:rPr lang="ro-MO" sz="4400" spc="340" dirty="0" smtClean="0">
                <a:solidFill>
                  <a:srgbClr val="0000CC"/>
                </a:solidFill>
              </a:rPr>
              <a:t>SGBD</a:t>
            </a:r>
            <a:endParaRPr lang="en-US" sz="4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190" y="249764"/>
            <a:ext cx="9075420" cy="1365112"/>
          </a:xfrm>
          <a:prstGeom prst="rect">
            <a:avLst/>
          </a:prstGeom>
        </p:spPr>
        <p:txBody>
          <a:bodyPr vert="horz" wrap="square" lIns="0" tIns="50795" rIns="0" bIns="0" rtlCol="0">
            <a:spAutoFit/>
          </a:bodyPr>
          <a:lstStyle/>
          <a:p>
            <a:pPr marL="149844" marR="5079" indent="458422">
              <a:lnSpc>
                <a:spcPts val="5119"/>
              </a:lnSpc>
              <a:spcBef>
                <a:spcPts val="400"/>
              </a:spcBef>
            </a:pPr>
            <a:r>
              <a:rPr sz="4400" spc="325" dirty="0">
                <a:solidFill>
                  <a:srgbClr val="0000CC"/>
                </a:solidFill>
              </a:rPr>
              <a:t>Punerea </a:t>
            </a:r>
            <a:r>
              <a:rPr sz="4400" spc="245" dirty="0">
                <a:solidFill>
                  <a:srgbClr val="0000CC"/>
                </a:solidFill>
              </a:rPr>
              <a:t>în </a:t>
            </a:r>
            <a:r>
              <a:rPr sz="4400" spc="295" dirty="0">
                <a:solidFill>
                  <a:srgbClr val="0000CC"/>
                </a:solidFill>
              </a:rPr>
              <a:t>func</a:t>
            </a:r>
            <a:r>
              <a:rPr sz="4400" spc="295" dirty="0">
                <a:solidFill>
                  <a:srgbClr val="0000CC"/>
                </a:solidFill>
                <a:latin typeface="Gill Sans MT"/>
                <a:cs typeface="Gill Sans MT"/>
              </a:rPr>
              <a:t>ţ</a:t>
            </a:r>
            <a:r>
              <a:rPr sz="4400" spc="295" dirty="0">
                <a:solidFill>
                  <a:srgbClr val="0000CC"/>
                </a:solidFill>
              </a:rPr>
              <a:t>iune </a:t>
            </a:r>
            <a:r>
              <a:rPr sz="4400" spc="265" dirty="0">
                <a:solidFill>
                  <a:srgbClr val="0000CC"/>
                </a:solidFill>
              </a:rPr>
              <a:t>şi  </a:t>
            </a:r>
            <a:r>
              <a:rPr sz="4400" spc="300" dirty="0">
                <a:solidFill>
                  <a:srgbClr val="0000CC"/>
                </a:solidFill>
              </a:rPr>
              <a:t>exploatarea bazei </a:t>
            </a:r>
            <a:r>
              <a:rPr sz="4400" spc="375" dirty="0">
                <a:solidFill>
                  <a:srgbClr val="0000CC"/>
                </a:solidFill>
              </a:rPr>
              <a:t>de</a:t>
            </a:r>
            <a:r>
              <a:rPr sz="4400" spc="100" dirty="0">
                <a:solidFill>
                  <a:srgbClr val="0000CC"/>
                </a:solidFill>
              </a:rPr>
              <a:t> </a:t>
            </a:r>
            <a:r>
              <a:rPr sz="4400" spc="340" dirty="0">
                <a:solidFill>
                  <a:srgbClr val="0000CC"/>
                </a:solidFill>
              </a:rPr>
              <a:t>date</a:t>
            </a:r>
            <a:endParaRPr sz="4400" dirty="0">
              <a:solidFill>
                <a:srgbClr val="0000CC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2120" y="2382520"/>
            <a:ext cx="8604885" cy="3672794"/>
          </a:xfrm>
          <a:prstGeom prst="rect">
            <a:avLst/>
          </a:prstGeom>
        </p:spPr>
        <p:txBody>
          <a:bodyPr vert="horz" wrap="square" lIns="0" tIns="55874" rIns="0" bIns="0" rtlCol="0">
            <a:spAutoFit/>
          </a:bodyPr>
          <a:lstStyle/>
          <a:p>
            <a:pPr marL="389214" marR="53335" indent="-339055">
              <a:lnSpc>
                <a:spcPts val="3569"/>
              </a:lnSpc>
              <a:spcBef>
                <a:spcPts val="440"/>
              </a:spcBef>
            </a:pPr>
            <a:r>
              <a:rPr sz="4900" spc="52" baseline="5208" dirty="0">
                <a:latin typeface="Symbol"/>
                <a:cs typeface="Symbol"/>
              </a:rPr>
              <a:t></a:t>
            </a:r>
            <a:r>
              <a:rPr sz="3200" b="1" i="1" spc="35" dirty="0">
                <a:solidFill>
                  <a:srgbClr val="2200DB"/>
                </a:solidFill>
                <a:latin typeface="Times New Roman"/>
                <a:cs typeface="Times New Roman"/>
              </a:rPr>
              <a:t>Încărcarea </a:t>
            </a: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şi manipularea datelor </a:t>
            </a:r>
            <a:r>
              <a:rPr sz="3200" dirty="0">
                <a:latin typeface="Times New Roman"/>
                <a:cs typeface="Times New Roman"/>
              </a:rPr>
              <a:t>– operaţii de  actualizare şi consultare, întreţinere (dezvoltare) a  </a:t>
            </a:r>
            <a:r>
              <a:rPr sz="3200" spc="6" dirty="0">
                <a:latin typeface="Times New Roman"/>
                <a:cs typeface="Times New Roman"/>
              </a:rPr>
              <a:t>bazei </a:t>
            </a:r>
            <a:r>
              <a:rPr sz="3200" dirty="0">
                <a:latin typeface="Times New Roman"/>
                <a:cs typeface="Times New Roman"/>
              </a:rPr>
              <a:t>de date.</a:t>
            </a:r>
          </a:p>
          <a:p>
            <a:pPr>
              <a:lnSpc>
                <a:spcPct val="100000"/>
              </a:lnSpc>
            </a:pPr>
            <a:endParaRPr sz="3500" dirty="0">
              <a:latin typeface="Times New Roman"/>
              <a:cs typeface="Times New Roman"/>
            </a:endParaRPr>
          </a:p>
          <a:p>
            <a:pPr marL="389214" marR="17778" indent="-339055">
              <a:lnSpc>
                <a:spcPts val="3569"/>
              </a:lnSpc>
              <a:spcBef>
                <a:spcPts val="2390"/>
              </a:spcBef>
            </a:pPr>
            <a:r>
              <a:rPr sz="4900" spc="397" baseline="5208" dirty="0">
                <a:latin typeface="Symbol"/>
                <a:cs typeface="Symbol"/>
              </a:rPr>
              <a:t></a:t>
            </a:r>
            <a:r>
              <a:rPr sz="4900" spc="397" baseline="5208" dirty="0">
                <a:latin typeface="Times New Roman"/>
                <a:cs typeface="Times New Roman"/>
              </a:rPr>
              <a:t> </a:t>
            </a: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Elaborarea documentaţiei de utilizare </a:t>
            </a:r>
            <a:r>
              <a:rPr sz="3200" dirty="0">
                <a:latin typeface="Times New Roman"/>
                <a:cs typeface="Times New Roman"/>
              </a:rPr>
              <a:t>– care se  predă beneficiarului, cât </a:t>
            </a:r>
            <a:r>
              <a:rPr sz="3200" spc="-6" dirty="0">
                <a:latin typeface="Times New Roman"/>
                <a:cs typeface="Times New Roman"/>
              </a:rPr>
              <a:t>şi </a:t>
            </a:r>
            <a:r>
              <a:rPr sz="3200" dirty="0">
                <a:latin typeface="Times New Roman"/>
                <a:cs typeface="Times New Roman"/>
              </a:rPr>
              <a:t>documentaţia tehnică a  sistemului.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68299" y="222250"/>
            <a:ext cx="10452099" cy="7334250"/>
            <a:chOff x="-368300" y="222250"/>
            <a:chExt cx="10452099" cy="7334250"/>
          </a:xfrm>
        </p:grpSpPr>
        <p:sp>
          <p:nvSpPr>
            <p:cNvPr id="3" name="object 3"/>
            <p:cNvSpPr/>
            <p:nvPr/>
          </p:nvSpPr>
          <p:spPr>
            <a:xfrm>
              <a:off x="0" y="22225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60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CF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9591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60">
                  <a:moveTo>
                    <a:pt x="0" y="7366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60"/>
                  </a:lnTo>
                  <a:lnTo>
                    <a:pt x="0" y="73660"/>
                  </a:lnTo>
                  <a:close/>
                </a:path>
              </a:pathLst>
            </a:custGeom>
            <a:solidFill>
              <a:srgbClr val="FBFB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69570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29">
                  <a:moveTo>
                    <a:pt x="0" y="7492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29"/>
                  </a:lnTo>
                  <a:lnTo>
                    <a:pt x="0" y="74929"/>
                  </a:lnTo>
                  <a:close/>
                </a:path>
              </a:pathLst>
            </a:custGeom>
            <a:solidFill>
              <a:srgbClr val="FAFA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4450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9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518159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29">
                  <a:moveTo>
                    <a:pt x="0" y="7493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30"/>
                  </a:lnTo>
                  <a:lnTo>
                    <a:pt x="0" y="74930"/>
                  </a:lnTo>
                  <a:close/>
                </a:path>
              </a:pathLst>
            </a:custGeom>
            <a:solidFill>
              <a:srgbClr val="F8F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59309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66675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740409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30">
                  <a:moveTo>
                    <a:pt x="0" y="7493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30"/>
                  </a:lnTo>
                  <a:lnTo>
                    <a:pt x="0" y="74930"/>
                  </a:lnTo>
                  <a:close/>
                </a:path>
              </a:pathLst>
            </a:custGeom>
            <a:solidFill>
              <a:srgbClr val="F5F5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81534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889000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30">
                  <a:moveTo>
                    <a:pt x="0" y="7492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29"/>
                  </a:lnTo>
                  <a:lnTo>
                    <a:pt x="0" y="74929"/>
                  </a:lnTo>
                  <a:close/>
                </a:path>
              </a:pathLst>
            </a:custGeom>
            <a:solidFill>
              <a:srgbClr val="F3F3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96393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6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60"/>
                  </a:lnTo>
                  <a:lnTo>
                    <a:pt x="0" y="7366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1037589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1111250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30">
                  <a:moveTo>
                    <a:pt x="0" y="7492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29"/>
                  </a:lnTo>
                  <a:lnTo>
                    <a:pt x="0" y="74929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0" y="118618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6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60"/>
                  </a:lnTo>
                  <a:lnTo>
                    <a:pt x="0" y="7366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-368300" y="1259840"/>
              <a:ext cx="10452099" cy="62966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609601" y="250097"/>
            <a:ext cx="8855710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345" dirty="0">
                <a:solidFill>
                  <a:srgbClr val="0000CC"/>
                </a:solidFill>
              </a:rPr>
              <a:t>Schema </a:t>
            </a:r>
            <a:r>
              <a:rPr sz="4400" spc="285" dirty="0">
                <a:solidFill>
                  <a:srgbClr val="0000CC"/>
                </a:solidFill>
              </a:rPr>
              <a:t>bloc </a:t>
            </a:r>
            <a:r>
              <a:rPr sz="4400" spc="335" dirty="0">
                <a:solidFill>
                  <a:srgbClr val="0000CC"/>
                </a:solidFill>
              </a:rPr>
              <a:t>a </a:t>
            </a:r>
            <a:r>
              <a:rPr sz="4400" spc="290" dirty="0">
                <a:solidFill>
                  <a:srgbClr val="0000CC"/>
                </a:solidFill>
              </a:rPr>
              <a:t>unei</a:t>
            </a:r>
            <a:r>
              <a:rPr sz="4400" spc="-6" dirty="0">
                <a:solidFill>
                  <a:srgbClr val="0000CC"/>
                </a:solidFill>
              </a:rPr>
              <a:t> </a:t>
            </a:r>
            <a:r>
              <a:rPr sz="4400" spc="265" dirty="0">
                <a:solidFill>
                  <a:srgbClr val="0000CC"/>
                </a:solidFill>
              </a:rPr>
              <a:t>aplica</a:t>
            </a:r>
            <a:r>
              <a:rPr sz="4400" spc="265" dirty="0">
                <a:solidFill>
                  <a:srgbClr val="0000CC"/>
                </a:solidFill>
                <a:latin typeface="Gill Sans MT"/>
                <a:cs typeface="Gill Sans MT"/>
              </a:rPr>
              <a:t>ţ</a:t>
            </a:r>
            <a:r>
              <a:rPr sz="4400" spc="265" dirty="0">
                <a:solidFill>
                  <a:srgbClr val="0000CC"/>
                </a:solidFill>
              </a:rPr>
              <a:t>ii</a:t>
            </a:r>
            <a:endParaRPr sz="4400" dirty="0">
              <a:solidFill>
                <a:srgbClr val="0000CC"/>
              </a:solidFill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6830" y="-22459"/>
            <a:ext cx="7464425" cy="705319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endParaRPr spc="229" dirty="0"/>
          </a:p>
        </p:txBody>
      </p:sp>
      <p:sp>
        <p:nvSpPr>
          <p:cNvPr id="3" name="object 3"/>
          <p:cNvSpPr txBox="1"/>
          <p:nvPr/>
        </p:nvSpPr>
        <p:spPr>
          <a:xfrm>
            <a:off x="1079500" y="1416050"/>
            <a:ext cx="7962900" cy="4552523"/>
          </a:xfrm>
          <a:prstGeom prst="rect">
            <a:avLst/>
          </a:prstGeom>
        </p:spPr>
        <p:txBody>
          <a:bodyPr vert="horz" wrap="square" lIns="0" tIns="48255" rIns="0" bIns="0" rtlCol="0">
            <a:spAutoFit/>
          </a:bodyPr>
          <a:lstStyle/>
          <a:p>
            <a:pPr marL="90488" marR="5079" indent="-90488">
              <a:lnSpc>
                <a:spcPts val="4650"/>
              </a:lnSpc>
              <a:spcBef>
                <a:spcPts val="380"/>
              </a:spcBef>
            </a:pPr>
            <a:r>
              <a:rPr lang="fr-FR" sz="4000" b="1" spc="280" dirty="0" err="1" smtClean="0"/>
              <a:t>Problemele</a:t>
            </a:r>
            <a:r>
              <a:rPr lang="fr-FR" sz="4000" b="1" spc="280" dirty="0" smtClean="0"/>
              <a:t> care </a:t>
            </a:r>
            <a:r>
              <a:rPr lang="fr-FR" sz="4000" b="1" spc="295" dirty="0" smtClean="0"/>
              <a:t>au </a:t>
            </a:r>
            <a:r>
              <a:rPr lang="ro-MO" sz="4000" b="1" spc="295" dirty="0" smtClean="0"/>
              <a:t>con</a:t>
            </a:r>
            <a:r>
              <a:rPr lang="fr-FR" sz="4000" b="1" spc="310" dirty="0" smtClean="0"/>
              <a:t>dus</a:t>
            </a:r>
            <a:r>
              <a:rPr lang="ro-MO" sz="4000" b="1" spc="-35" dirty="0"/>
              <a:t> </a:t>
            </a:r>
            <a:r>
              <a:rPr lang="ro-MO" sz="4000" b="1" spc="-35" dirty="0" smtClean="0"/>
              <a:t>la </a:t>
            </a:r>
            <a:r>
              <a:rPr lang="ro-MO" sz="4000" b="1" spc="280" dirty="0" smtClean="0">
                <a:solidFill>
                  <a:srgbClr val="F47800"/>
                </a:solidFill>
                <a:latin typeface="Tahoma"/>
                <a:cs typeface="Tahoma"/>
              </a:rPr>
              <a:t>apariția</a:t>
            </a:r>
            <a:r>
              <a:rPr sz="4000" b="1" spc="280" dirty="0" smtClean="0">
                <a:solidFill>
                  <a:srgbClr val="F47800"/>
                </a:solidFill>
                <a:latin typeface="Tahoma"/>
                <a:cs typeface="Tahoma"/>
              </a:rPr>
              <a:t> </a:t>
            </a:r>
            <a:r>
              <a:rPr sz="4000" b="1" spc="265" dirty="0">
                <a:solidFill>
                  <a:srgbClr val="F47800"/>
                </a:solidFill>
                <a:latin typeface="Tahoma"/>
                <a:cs typeface="Tahoma"/>
              </a:rPr>
              <a:t>bazelor </a:t>
            </a:r>
            <a:r>
              <a:rPr sz="4000" b="1" spc="330" dirty="0">
                <a:solidFill>
                  <a:srgbClr val="F47800"/>
                </a:solidFill>
                <a:latin typeface="Tahoma"/>
                <a:cs typeface="Tahoma"/>
              </a:rPr>
              <a:t>de</a:t>
            </a:r>
            <a:r>
              <a:rPr sz="4000" b="1" spc="85" dirty="0">
                <a:solidFill>
                  <a:srgbClr val="F47800"/>
                </a:solidFill>
                <a:latin typeface="Tahoma"/>
                <a:cs typeface="Tahoma"/>
              </a:rPr>
              <a:t> </a:t>
            </a:r>
            <a:r>
              <a:rPr sz="4000" b="1" spc="300" dirty="0">
                <a:solidFill>
                  <a:srgbClr val="F47800"/>
                </a:solidFill>
                <a:latin typeface="Tahoma"/>
                <a:cs typeface="Tahoma"/>
              </a:rPr>
              <a:t>date  </a:t>
            </a:r>
            <a:r>
              <a:rPr sz="4000" b="1" spc="254" dirty="0">
                <a:solidFill>
                  <a:srgbClr val="F47800"/>
                </a:solidFill>
                <a:latin typeface="Tahoma"/>
                <a:cs typeface="Tahoma"/>
              </a:rPr>
              <a:t>rela</a:t>
            </a:r>
            <a:r>
              <a:rPr sz="4000" b="1" spc="254" dirty="0">
                <a:solidFill>
                  <a:srgbClr val="F47800"/>
                </a:solidFill>
                <a:latin typeface="Gill Sans MT"/>
                <a:cs typeface="Gill Sans MT"/>
              </a:rPr>
              <a:t>ţ</a:t>
            </a:r>
            <a:r>
              <a:rPr sz="4000" b="1" spc="254" dirty="0">
                <a:solidFill>
                  <a:srgbClr val="F47800"/>
                </a:solidFill>
                <a:latin typeface="Tahoma"/>
                <a:cs typeface="Tahoma"/>
              </a:rPr>
              <a:t>ionale</a:t>
            </a:r>
            <a:endParaRPr sz="4000" dirty="0">
              <a:latin typeface="Tahoma"/>
              <a:cs typeface="Tahoma"/>
            </a:endParaRPr>
          </a:p>
          <a:p>
            <a:pPr marL="12698">
              <a:spcBef>
                <a:spcPts val="4105"/>
              </a:spcBef>
            </a:pPr>
            <a:r>
              <a:rPr sz="3200" dirty="0" smtClean="0">
                <a:latin typeface="Times New Roman"/>
                <a:cs typeface="Times New Roman"/>
              </a:rPr>
              <a:t>Se </a:t>
            </a:r>
            <a:r>
              <a:rPr sz="3200" dirty="0">
                <a:latin typeface="Times New Roman"/>
                <a:cs typeface="Times New Roman"/>
              </a:rPr>
              <a:t>pot identifica 3 situaţii de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anomalie:</a:t>
            </a:r>
          </a:p>
          <a:p>
            <a:pPr marL="751762" indent="-282546">
              <a:spcBef>
                <a:spcPts val="1189"/>
              </a:spcBef>
              <a:buFont typeface="Arial"/>
              <a:buChar char="•"/>
              <a:tabLst>
                <a:tab pos="751127" algn="l"/>
                <a:tab pos="751762" algn="l"/>
              </a:tabLst>
            </a:pPr>
            <a:r>
              <a:rPr sz="2800" b="1" spc="-6" dirty="0" err="1" smtClean="0">
                <a:latin typeface="Times New Roman"/>
                <a:cs typeface="Times New Roman"/>
              </a:rPr>
              <a:t>Actualizare</a:t>
            </a:r>
            <a:r>
              <a:rPr lang="ro-MO" sz="2800" b="1" spc="-6" dirty="0" smtClean="0">
                <a:latin typeface="Times New Roman"/>
                <a:cs typeface="Times New Roman"/>
              </a:rPr>
              <a:t>a datelor</a:t>
            </a:r>
            <a:r>
              <a:rPr sz="2800" b="1" spc="-6" dirty="0" smtClean="0">
                <a:latin typeface="Times New Roman"/>
                <a:cs typeface="Times New Roman"/>
              </a:rPr>
              <a:t>;</a:t>
            </a:r>
            <a:endParaRPr sz="2800" b="1" dirty="0">
              <a:latin typeface="Times New Roman"/>
              <a:cs typeface="Times New Roman"/>
            </a:endParaRPr>
          </a:p>
          <a:p>
            <a:pPr marL="840653" indent="-371437">
              <a:spcBef>
                <a:spcPts val="899"/>
              </a:spcBef>
              <a:buFont typeface="Arial"/>
              <a:buChar char="•"/>
              <a:tabLst>
                <a:tab pos="840018" algn="l"/>
                <a:tab pos="840653" algn="l"/>
              </a:tabLst>
            </a:pPr>
            <a:r>
              <a:rPr sz="2800" b="1" spc="-6" dirty="0" err="1" smtClean="0">
                <a:latin typeface="Times New Roman"/>
                <a:cs typeface="Times New Roman"/>
              </a:rPr>
              <a:t>Ştergere</a:t>
            </a:r>
            <a:r>
              <a:rPr lang="ro-MO" sz="2800" b="1" spc="-6" dirty="0" smtClean="0">
                <a:latin typeface="Times New Roman"/>
                <a:cs typeface="Times New Roman"/>
              </a:rPr>
              <a:t>a datelor</a:t>
            </a:r>
            <a:r>
              <a:rPr sz="2800" b="1" spc="-20" dirty="0" smtClean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;</a:t>
            </a:r>
          </a:p>
          <a:p>
            <a:pPr marL="751762" indent="-282546">
              <a:spcBef>
                <a:spcPts val="899"/>
              </a:spcBef>
              <a:buFont typeface="Arial"/>
              <a:buChar char="•"/>
              <a:tabLst>
                <a:tab pos="751127" algn="l"/>
                <a:tab pos="751762" algn="l"/>
              </a:tabLst>
            </a:pPr>
            <a:r>
              <a:rPr sz="2800" b="1" dirty="0" err="1" smtClean="0">
                <a:latin typeface="Times New Roman"/>
                <a:cs typeface="Times New Roman"/>
              </a:rPr>
              <a:t>Inserare</a:t>
            </a:r>
            <a:r>
              <a:rPr lang="ro-MO" sz="2800" b="1" dirty="0" smtClean="0">
                <a:latin typeface="Times New Roman"/>
                <a:cs typeface="Times New Roman"/>
              </a:rPr>
              <a:t>a</a:t>
            </a:r>
            <a:r>
              <a:rPr sz="2800" b="1" dirty="0" smtClean="0">
                <a:latin typeface="Times New Roman"/>
                <a:cs typeface="Times New Roman"/>
              </a:rPr>
              <a:t> </a:t>
            </a:r>
            <a:r>
              <a:rPr lang="ro-MO" sz="2800" b="1" dirty="0" smtClean="0">
                <a:latin typeface="Times New Roman"/>
                <a:cs typeface="Times New Roman"/>
              </a:rPr>
              <a:t>datelor </a:t>
            </a:r>
            <a:r>
              <a:rPr sz="2800" b="1" dirty="0" smtClean="0">
                <a:latin typeface="Times New Roman"/>
                <a:cs typeface="Times New Roman"/>
              </a:rPr>
              <a:t>in </a:t>
            </a:r>
            <a:r>
              <a:rPr sz="2800" b="1" dirty="0">
                <a:latin typeface="Times New Roman"/>
                <a:cs typeface="Times New Roman"/>
              </a:rPr>
              <a:t>baza de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6" dirty="0">
                <a:latin typeface="Times New Roman"/>
                <a:cs typeface="Times New Roman"/>
              </a:rPr>
              <a:t>date.</a:t>
            </a:r>
            <a:endParaRPr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6700" y="212491"/>
            <a:ext cx="7010399" cy="705319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pc="235" dirty="0"/>
              <a:t>1 </a:t>
            </a:r>
            <a:r>
              <a:rPr spc="-65" dirty="0"/>
              <a:t>-</a:t>
            </a:r>
            <a:r>
              <a:rPr spc="120" dirty="0"/>
              <a:t> </a:t>
            </a:r>
            <a:r>
              <a:rPr spc="260" dirty="0"/>
              <a:t>Actualizarea</a:t>
            </a:r>
          </a:p>
        </p:txBody>
      </p:sp>
      <p:sp>
        <p:nvSpPr>
          <p:cNvPr id="3" name="object 3"/>
          <p:cNvSpPr/>
          <p:nvPr/>
        </p:nvSpPr>
        <p:spPr>
          <a:xfrm>
            <a:off x="140233" y="4177029"/>
            <a:ext cx="9941026" cy="2382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5759" y="1798321"/>
            <a:ext cx="5965825" cy="1351650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Exemplu:</a:t>
            </a:r>
          </a:p>
          <a:p>
            <a:pPr>
              <a:spcBef>
                <a:spcPts val="1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469851"/>
            <a:r>
              <a:rPr sz="2600" spc="-6" dirty="0">
                <a:latin typeface="Times New Roman"/>
                <a:cs typeface="Times New Roman"/>
              </a:rPr>
              <a:t>In cazul schimbarii adresei </a:t>
            </a:r>
            <a:r>
              <a:rPr sz="2600" spc="6" dirty="0">
                <a:latin typeface="Times New Roman"/>
                <a:cs typeface="Times New Roman"/>
              </a:rPr>
              <a:t>de </a:t>
            </a:r>
            <a:r>
              <a:rPr sz="2600" dirty="0">
                <a:latin typeface="Times New Roman"/>
                <a:cs typeface="Times New Roman"/>
              </a:rPr>
              <a:t>unei</a:t>
            </a:r>
            <a:r>
              <a:rPr sz="2600" spc="6" dirty="0">
                <a:latin typeface="Times New Roman"/>
                <a:cs typeface="Times New Roman"/>
              </a:rPr>
              <a:t> </a:t>
            </a:r>
            <a:r>
              <a:rPr sz="2600" spc="-6" dirty="0">
                <a:latin typeface="Times New Roman"/>
                <a:cs typeface="Times New Roman"/>
              </a:rPr>
              <a:t>firme: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7920" y="397415"/>
            <a:ext cx="7476490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260" dirty="0"/>
              <a:t>2 </a:t>
            </a:r>
            <a:r>
              <a:rPr sz="4400" spc="-75" dirty="0"/>
              <a:t>- </a:t>
            </a:r>
            <a:r>
              <a:rPr sz="4400" spc="325" dirty="0"/>
              <a:t>ştergerea</a:t>
            </a:r>
            <a:r>
              <a:rPr sz="4400" spc="540" dirty="0"/>
              <a:t> </a:t>
            </a:r>
            <a:r>
              <a:rPr sz="4400" spc="335" dirty="0"/>
              <a:t>anormal</a:t>
            </a:r>
            <a:r>
              <a:rPr sz="4400" spc="335" dirty="0">
                <a:latin typeface="Gill Sans MT"/>
                <a:cs typeface="Gill Sans MT"/>
              </a:rPr>
              <a:t>ă</a:t>
            </a:r>
            <a:r>
              <a:rPr sz="4400" spc="335" dirty="0"/>
              <a:t>.</a:t>
            </a:r>
            <a:endParaRPr sz="4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0233" y="4140200"/>
            <a:ext cx="9941026" cy="2382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5921" y="1756409"/>
            <a:ext cx="9258935" cy="2319223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3500" spc="-6" dirty="0">
                <a:latin typeface="Times New Roman"/>
                <a:cs typeface="Times New Roman"/>
              </a:rPr>
              <a:t>Exemplu:</a:t>
            </a:r>
            <a:endParaRPr sz="3500" dirty="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</a:pPr>
            <a:endParaRPr sz="4000" dirty="0">
              <a:latin typeface="Times New Roman"/>
              <a:cs typeface="Times New Roman"/>
            </a:endParaRPr>
          </a:p>
          <a:p>
            <a:pPr marL="12698" marR="5079" indent="914305" algn="just">
              <a:lnSpc>
                <a:spcPct val="95800"/>
              </a:lnSpc>
            </a:pPr>
            <a:r>
              <a:rPr sz="2600" dirty="0">
                <a:latin typeface="Times New Roman"/>
                <a:cs typeface="Times New Roman"/>
              </a:rPr>
              <a:t>Daca </a:t>
            </a:r>
            <a:r>
              <a:rPr sz="2600" spc="-6" dirty="0">
                <a:latin typeface="Times New Roman"/>
                <a:cs typeface="Times New Roman"/>
              </a:rPr>
              <a:t>stergem utilizatorul </a:t>
            </a:r>
            <a:r>
              <a:rPr sz="2600" dirty="0">
                <a:latin typeface="Times New Roman"/>
                <a:cs typeface="Times New Roman"/>
              </a:rPr>
              <a:t>“John Doe” vom </a:t>
            </a:r>
            <a:r>
              <a:rPr sz="2600" spc="-6" dirty="0">
                <a:latin typeface="Times New Roman"/>
                <a:cs typeface="Times New Roman"/>
              </a:rPr>
              <a:t>şterge şi informaţia  </a:t>
            </a:r>
            <a:r>
              <a:rPr sz="2600" dirty="0">
                <a:latin typeface="Times New Roman"/>
                <a:cs typeface="Times New Roman"/>
              </a:rPr>
              <a:t>despre companie odată cu </a:t>
            </a:r>
            <a:r>
              <a:rPr sz="2600" spc="-6" dirty="0">
                <a:latin typeface="Times New Roman"/>
                <a:cs typeface="Times New Roman"/>
              </a:rPr>
              <a:t>el. Această </a:t>
            </a:r>
            <a:r>
              <a:rPr sz="2600" dirty="0">
                <a:latin typeface="Times New Roman"/>
                <a:cs typeface="Times New Roman"/>
              </a:rPr>
              <a:t>problemă </a:t>
            </a:r>
            <a:r>
              <a:rPr sz="2600" spc="-6" dirty="0">
                <a:latin typeface="Times New Roman"/>
                <a:cs typeface="Times New Roman"/>
              </a:rPr>
              <a:t>se </a:t>
            </a:r>
            <a:r>
              <a:rPr sz="2600" dirty="0">
                <a:latin typeface="Times New Roman"/>
                <a:cs typeface="Times New Roman"/>
              </a:rPr>
              <a:t>numeşte </a:t>
            </a:r>
            <a:r>
              <a:rPr sz="2600" spc="-6" dirty="0">
                <a:solidFill>
                  <a:srgbClr val="FF0000"/>
                </a:solidFill>
                <a:latin typeface="Times New Roman"/>
                <a:cs typeface="Times New Roman"/>
              </a:rPr>
              <a:t>ştergerea  anormală</a:t>
            </a:r>
            <a:r>
              <a:rPr sz="2600" spc="-6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301" y="397416"/>
            <a:ext cx="6476365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260" dirty="0"/>
              <a:t>3 </a:t>
            </a:r>
            <a:r>
              <a:rPr sz="4400" spc="290" dirty="0"/>
              <a:t>situa</a:t>
            </a:r>
            <a:r>
              <a:rPr sz="4400" spc="290" dirty="0">
                <a:latin typeface="Gill Sans MT"/>
                <a:cs typeface="Gill Sans MT"/>
              </a:rPr>
              <a:t>ţ</a:t>
            </a:r>
            <a:r>
              <a:rPr sz="4400" spc="290" dirty="0"/>
              <a:t>ie </a:t>
            </a:r>
            <a:r>
              <a:rPr sz="4400" spc="-75" dirty="0"/>
              <a:t>-</a:t>
            </a:r>
            <a:r>
              <a:rPr sz="4400" spc="100" dirty="0"/>
              <a:t> </a:t>
            </a:r>
            <a:r>
              <a:rPr sz="4400" spc="229" dirty="0"/>
              <a:t>Inserare.</a:t>
            </a:r>
            <a:endParaRPr sz="4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70" y="1190347"/>
            <a:ext cx="8759190" cy="2459101"/>
          </a:xfrm>
          <a:prstGeom prst="rect">
            <a:avLst/>
          </a:prstGeom>
        </p:spPr>
        <p:txBody>
          <a:bodyPr vert="horz" wrap="square" lIns="0" tIns="319372" rIns="0" bIns="0" rtlCol="0">
            <a:spAutoFit/>
          </a:bodyPr>
          <a:lstStyle/>
          <a:p>
            <a:pPr marL="351119">
              <a:spcBef>
                <a:spcPts val="2514"/>
              </a:spcBef>
            </a:pPr>
            <a:r>
              <a:rPr sz="3500" dirty="0">
                <a:latin typeface="Times New Roman"/>
                <a:cs typeface="Times New Roman"/>
              </a:rPr>
              <a:t>Exemplu:</a:t>
            </a:r>
          </a:p>
          <a:p>
            <a:pPr marL="351119" marR="5079" indent="-339055">
              <a:lnSpc>
                <a:spcPct val="82900"/>
              </a:lnSpc>
              <a:spcBef>
                <a:spcPts val="2865"/>
              </a:spcBef>
            </a:pPr>
            <a:r>
              <a:rPr sz="3200" spc="6" dirty="0">
                <a:latin typeface="Times New Roman"/>
                <a:cs typeface="Times New Roman"/>
              </a:rPr>
              <a:t>Scopul </a:t>
            </a:r>
            <a:r>
              <a:rPr sz="3200" dirty="0">
                <a:latin typeface="Times New Roman"/>
                <a:cs typeface="Times New Roman"/>
              </a:rPr>
              <a:t>principal </a:t>
            </a:r>
            <a:r>
              <a:rPr sz="3200" spc="6" dirty="0">
                <a:latin typeface="Times New Roman"/>
                <a:cs typeface="Times New Roman"/>
              </a:rPr>
              <a:t>al </a:t>
            </a:r>
            <a:r>
              <a:rPr sz="3200" dirty="0">
                <a:latin typeface="Times New Roman"/>
                <a:cs typeface="Times New Roman"/>
              </a:rPr>
              <a:t>tabelei de mai </a:t>
            </a:r>
            <a:r>
              <a:rPr sz="3200" spc="-6" dirty="0">
                <a:latin typeface="Times New Roman"/>
                <a:cs typeface="Times New Roman"/>
              </a:rPr>
              <a:t>jos </a:t>
            </a:r>
            <a:r>
              <a:rPr sz="3200" dirty="0">
                <a:latin typeface="Times New Roman"/>
                <a:cs typeface="Times New Roman"/>
              </a:rPr>
              <a:t>este de </a:t>
            </a:r>
            <a:r>
              <a:rPr sz="3200" dirty="0">
                <a:solidFill>
                  <a:srgbClr val="3333CC"/>
                </a:solidFill>
                <a:latin typeface="Times New Roman"/>
                <a:cs typeface="Times New Roman"/>
              </a:rPr>
              <a:t>a stoca  contacte şi nu companii. </a:t>
            </a:r>
            <a:r>
              <a:rPr sz="3200" dirty="0">
                <a:latin typeface="Times New Roman"/>
                <a:cs typeface="Times New Roman"/>
              </a:rPr>
              <a:t>Situaţia devine paradoxală  atunci cind dorim să inserăm o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companie</a:t>
            </a:r>
          </a:p>
        </p:txBody>
      </p:sp>
      <p:sp>
        <p:nvSpPr>
          <p:cNvPr id="4" name="object 4"/>
          <p:cNvSpPr/>
          <p:nvPr/>
        </p:nvSpPr>
        <p:spPr>
          <a:xfrm>
            <a:off x="140233" y="3938271"/>
            <a:ext cx="9941026" cy="23825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4070" y="548074"/>
            <a:ext cx="8448675" cy="1365112"/>
          </a:xfrm>
          <a:prstGeom prst="rect">
            <a:avLst/>
          </a:prstGeom>
        </p:spPr>
        <p:txBody>
          <a:bodyPr vert="horz" wrap="square" lIns="0" tIns="50795" rIns="0" bIns="0" rtlCol="0">
            <a:spAutoFit/>
          </a:bodyPr>
          <a:lstStyle/>
          <a:p>
            <a:pPr marL="3512456" marR="5079" indent="-3499757">
              <a:lnSpc>
                <a:spcPts val="5119"/>
              </a:lnSpc>
              <a:spcBef>
                <a:spcPts val="400"/>
              </a:spcBef>
            </a:pPr>
            <a:r>
              <a:rPr sz="4400" spc="290" dirty="0"/>
              <a:t>Normalizarea </a:t>
            </a:r>
            <a:r>
              <a:rPr sz="4400" spc="295" dirty="0"/>
              <a:t>unei </a:t>
            </a:r>
            <a:r>
              <a:rPr sz="4400" spc="330" dirty="0"/>
              <a:t>baze</a:t>
            </a:r>
            <a:r>
              <a:rPr sz="4400" spc="90" dirty="0"/>
              <a:t> </a:t>
            </a:r>
            <a:r>
              <a:rPr sz="4400" spc="375" dirty="0"/>
              <a:t>de  </a:t>
            </a:r>
            <a:r>
              <a:rPr sz="4400" spc="340" dirty="0"/>
              <a:t>date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63881" y="2357120"/>
            <a:ext cx="8961754" cy="775203"/>
          </a:xfrm>
          <a:prstGeom prst="rect">
            <a:avLst/>
          </a:prstGeom>
        </p:spPr>
        <p:txBody>
          <a:bodyPr vert="horz" wrap="square" lIns="0" tIns="81906" rIns="0" bIns="0" rtlCol="0">
            <a:spAutoFit/>
          </a:bodyPr>
          <a:lstStyle/>
          <a:p>
            <a:pPr marL="351119" marR="5079" indent="-339055">
              <a:lnSpc>
                <a:spcPts val="2690"/>
              </a:lnSpc>
              <a:spcBef>
                <a:spcPts val="645"/>
              </a:spcBef>
              <a:buFont typeface="Arial"/>
              <a:buChar char="•"/>
              <a:tabLst>
                <a:tab pos="351119" algn="l"/>
                <a:tab pos="351754" algn="l"/>
                <a:tab pos="1610828" algn="l"/>
              </a:tabLst>
            </a:pPr>
            <a:r>
              <a:rPr sz="2600" dirty="0">
                <a:latin typeface="Times New Roman"/>
                <a:cs typeface="Times New Roman"/>
              </a:rPr>
              <a:t>Procesul prin care </a:t>
            </a:r>
            <a:r>
              <a:rPr sz="2600" spc="6" dirty="0">
                <a:latin typeface="Times New Roman"/>
                <a:cs typeface="Times New Roman"/>
              </a:rPr>
              <a:t>se </a:t>
            </a:r>
            <a:r>
              <a:rPr sz="2600" dirty="0">
                <a:latin typeface="Times New Roman"/>
                <a:cs typeface="Times New Roman"/>
              </a:rPr>
              <a:t>elimină cele 3 anomalii </a:t>
            </a:r>
            <a:r>
              <a:rPr sz="2600" spc="-6" dirty="0">
                <a:latin typeface="Times New Roman"/>
                <a:cs typeface="Times New Roman"/>
              </a:rPr>
              <a:t>(la </a:t>
            </a:r>
            <a:r>
              <a:rPr sz="2600" dirty="0">
                <a:latin typeface="Times New Roman"/>
                <a:cs typeface="Times New Roman"/>
              </a:rPr>
              <a:t>modificare, la  ştergere	la adăugare) </a:t>
            </a:r>
            <a:r>
              <a:rPr sz="2600" spc="6" dirty="0">
                <a:latin typeface="Times New Roman"/>
                <a:cs typeface="Times New Roman"/>
              </a:rPr>
              <a:t>se </a:t>
            </a:r>
            <a:r>
              <a:rPr sz="2600" dirty="0">
                <a:latin typeface="Times New Roman"/>
                <a:cs typeface="Times New Roman"/>
              </a:rPr>
              <a:t>numeşte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normalizare;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3880" y="3766820"/>
            <a:ext cx="146050" cy="4197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•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02970" y="3784600"/>
            <a:ext cx="8317865" cy="1121452"/>
          </a:xfrm>
          <a:prstGeom prst="rect">
            <a:avLst/>
          </a:prstGeom>
        </p:spPr>
        <p:txBody>
          <a:bodyPr vert="horz" wrap="square" lIns="0" tIns="81906" rIns="0" bIns="0" rtlCol="0">
            <a:spAutoFit/>
          </a:bodyPr>
          <a:lstStyle/>
          <a:p>
            <a:pPr marL="12698" marR="5079" indent="86351">
              <a:lnSpc>
                <a:spcPts val="2690"/>
              </a:lnSpc>
              <a:spcBef>
                <a:spcPts val="645"/>
              </a:spcBef>
              <a:tabLst>
                <a:tab pos="1158755" algn="l"/>
              </a:tabLst>
            </a:pPr>
            <a:r>
              <a:rPr sz="2600" dirty="0">
                <a:latin typeface="Times New Roman"/>
                <a:cs typeface="Times New Roman"/>
              </a:rPr>
              <a:t>Normalizarea </a:t>
            </a:r>
            <a:r>
              <a:rPr sz="2600" spc="6" dirty="0">
                <a:latin typeface="Times New Roman"/>
                <a:cs typeface="Times New Roman"/>
              </a:rPr>
              <a:t>nu </a:t>
            </a:r>
            <a:r>
              <a:rPr sz="2600" dirty="0">
                <a:latin typeface="Times New Roman"/>
                <a:cs typeface="Times New Roman"/>
              </a:rPr>
              <a:t>este un proces cu care </a:t>
            </a:r>
            <a:r>
              <a:rPr sz="2600" spc="6" dirty="0">
                <a:latin typeface="Times New Roman"/>
                <a:cs typeface="Times New Roman"/>
              </a:rPr>
              <a:t>se </a:t>
            </a:r>
            <a:r>
              <a:rPr sz="2600" dirty="0">
                <a:latin typeface="Times New Roman"/>
                <a:cs typeface="Times New Roman"/>
              </a:rPr>
              <a:t>incepe sau </a:t>
            </a:r>
            <a:r>
              <a:rPr sz="2600" spc="6" dirty="0">
                <a:latin typeface="Times New Roman"/>
                <a:cs typeface="Times New Roman"/>
              </a:rPr>
              <a:t>se  </a:t>
            </a:r>
            <a:r>
              <a:rPr sz="2600" dirty="0">
                <a:latin typeface="Times New Roman"/>
                <a:cs typeface="Times New Roman"/>
              </a:rPr>
              <a:t>termină </a:t>
            </a:r>
            <a:r>
              <a:rPr sz="2600" spc="6" dirty="0">
                <a:latin typeface="Times New Roman"/>
                <a:cs typeface="Times New Roman"/>
              </a:rPr>
              <a:t>designul </a:t>
            </a:r>
            <a:r>
              <a:rPr sz="2600" dirty="0">
                <a:latin typeface="Times New Roman"/>
                <a:cs typeface="Times New Roman"/>
              </a:rPr>
              <a:t>bazei </a:t>
            </a:r>
            <a:r>
              <a:rPr sz="2600" spc="6" dirty="0">
                <a:latin typeface="Times New Roman"/>
                <a:cs typeface="Times New Roman"/>
              </a:rPr>
              <a:t>de </a:t>
            </a:r>
            <a:r>
              <a:rPr sz="2600" dirty="0">
                <a:latin typeface="Times New Roman"/>
                <a:cs typeface="Times New Roman"/>
              </a:rPr>
              <a:t>date. </a:t>
            </a:r>
            <a:r>
              <a:rPr sz="2600" spc="-6" dirty="0">
                <a:latin typeface="Times New Roman"/>
                <a:cs typeface="Times New Roman"/>
              </a:rPr>
              <a:t>Este </a:t>
            </a:r>
            <a:r>
              <a:rPr sz="2600" spc="6" dirty="0">
                <a:latin typeface="Times New Roman"/>
                <a:cs typeface="Times New Roman"/>
              </a:rPr>
              <a:t>un </a:t>
            </a:r>
            <a:r>
              <a:rPr sz="2600" dirty="0">
                <a:latin typeface="Times New Roman"/>
                <a:cs typeface="Times New Roman"/>
              </a:rPr>
              <a:t>proces care </a:t>
            </a:r>
            <a:r>
              <a:rPr sz="2600" spc="6" dirty="0">
                <a:latin typeface="Times New Roman"/>
                <a:cs typeface="Times New Roman"/>
              </a:rPr>
              <a:t>se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aplică  oricind	</a:t>
            </a:r>
            <a:r>
              <a:rPr sz="2600" spc="6" dirty="0">
                <a:latin typeface="Times New Roman"/>
                <a:cs typeface="Times New Roman"/>
              </a:rPr>
              <a:t>se </a:t>
            </a:r>
            <a:r>
              <a:rPr sz="2600" dirty="0">
                <a:latin typeface="Times New Roman"/>
                <a:cs typeface="Times New Roman"/>
              </a:rPr>
              <a:t>identifică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anomalii;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3880" y="5494019"/>
            <a:ext cx="146050" cy="4197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•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2970" y="5511800"/>
            <a:ext cx="8677275" cy="775203"/>
          </a:xfrm>
          <a:prstGeom prst="rect">
            <a:avLst/>
          </a:prstGeom>
        </p:spPr>
        <p:txBody>
          <a:bodyPr vert="horz" wrap="square" lIns="0" tIns="81906" rIns="0" bIns="0" rtlCol="0">
            <a:spAutoFit/>
          </a:bodyPr>
          <a:lstStyle/>
          <a:p>
            <a:pPr marL="12698" marR="5079" indent="86351">
              <a:lnSpc>
                <a:spcPts val="2690"/>
              </a:lnSpc>
              <a:spcBef>
                <a:spcPts val="645"/>
              </a:spcBef>
            </a:pPr>
            <a:r>
              <a:rPr sz="2600" dirty="0">
                <a:solidFill>
                  <a:srgbClr val="FF0000"/>
                </a:solidFill>
                <a:latin typeface="Times New Roman"/>
                <a:cs typeface="Times New Roman"/>
              </a:rPr>
              <a:t>Normalizarea </a:t>
            </a:r>
            <a:r>
              <a:rPr sz="2600" spc="6" dirty="0">
                <a:solidFill>
                  <a:srgbClr val="FF0000"/>
                </a:solidFill>
                <a:latin typeface="Times New Roman"/>
                <a:cs typeface="Times New Roman"/>
              </a:rPr>
              <a:t>se </a:t>
            </a:r>
            <a:r>
              <a:rPr sz="2600" dirty="0">
                <a:solidFill>
                  <a:srgbClr val="FF0000"/>
                </a:solidFill>
                <a:latin typeface="Times New Roman"/>
                <a:cs typeface="Times New Roman"/>
              </a:rPr>
              <a:t>poate realiza </a:t>
            </a:r>
            <a:r>
              <a:rPr sz="2600" spc="6" dirty="0">
                <a:latin typeface="Times New Roman"/>
                <a:cs typeface="Times New Roman"/>
              </a:rPr>
              <a:t>prin </a:t>
            </a:r>
            <a:r>
              <a:rPr sz="2600" dirty="0">
                <a:latin typeface="Times New Roman"/>
                <a:cs typeface="Times New Roman"/>
              </a:rPr>
              <a:t>trecerea succesivă a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datelor  </a:t>
            </a:r>
            <a:r>
              <a:rPr sz="2600" spc="6" dirty="0">
                <a:latin typeface="Times New Roman"/>
                <a:cs typeface="Times New Roman"/>
              </a:rPr>
              <a:t>prin </a:t>
            </a:r>
            <a:r>
              <a:rPr sz="2600" dirty="0">
                <a:latin typeface="Times New Roman"/>
                <a:cs typeface="Times New Roman"/>
              </a:rPr>
              <a:t>citeva forme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normale.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4070" y="548074"/>
            <a:ext cx="8448675" cy="1365112"/>
          </a:xfrm>
          <a:prstGeom prst="rect">
            <a:avLst/>
          </a:prstGeom>
        </p:spPr>
        <p:txBody>
          <a:bodyPr vert="horz" wrap="square" lIns="0" tIns="50795" rIns="0" bIns="0" rtlCol="0">
            <a:spAutoFit/>
          </a:bodyPr>
          <a:lstStyle/>
          <a:p>
            <a:pPr marL="3512456" marR="5079" indent="-3499757">
              <a:lnSpc>
                <a:spcPts val="5119"/>
              </a:lnSpc>
              <a:spcBef>
                <a:spcPts val="400"/>
              </a:spcBef>
            </a:pPr>
            <a:r>
              <a:rPr sz="4400" spc="290" dirty="0"/>
              <a:t>Normalizarea </a:t>
            </a:r>
            <a:r>
              <a:rPr sz="4400" spc="295" dirty="0"/>
              <a:t>unei </a:t>
            </a:r>
            <a:r>
              <a:rPr sz="4400" spc="330" dirty="0"/>
              <a:t>baze</a:t>
            </a:r>
            <a:r>
              <a:rPr sz="4400" spc="90" dirty="0"/>
              <a:t> </a:t>
            </a:r>
            <a:r>
              <a:rPr sz="4400" spc="375" dirty="0"/>
              <a:t>de  </a:t>
            </a:r>
            <a:r>
              <a:rPr sz="4400" spc="340" dirty="0"/>
              <a:t>date</a:t>
            </a:r>
            <a:endParaRPr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9100" y="2482850"/>
            <a:ext cx="7086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0619" y="575217"/>
            <a:ext cx="7771765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270" dirty="0"/>
              <a:t>Tipurile </a:t>
            </a:r>
            <a:r>
              <a:rPr sz="4400" spc="375" dirty="0"/>
              <a:t>de </a:t>
            </a:r>
            <a:r>
              <a:rPr sz="4400" spc="260" dirty="0"/>
              <a:t>rela</a:t>
            </a:r>
            <a:r>
              <a:rPr sz="4400" spc="260" dirty="0">
                <a:latin typeface="Gill Sans MT"/>
                <a:cs typeface="Gill Sans MT"/>
              </a:rPr>
              <a:t>ţ</a:t>
            </a:r>
            <a:r>
              <a:rPr sz="4400" spc="260" dirty="0"/>
              <a:t>ii </a:t>
            </a:r>
            <a:r>
              <a:rPr sz="4400" spc="245" dirty="0"/>
              <a:t>în </a:t>
            </a:r>
            <a:r>
              <a:rPr sz="4400" spc="320" dirty="0"/>
              <a:t>BD</a:t>
            </a:r>
            <a:r>
              <a:rPr sz="4400" spc="35" dirty="0"/>
              <a:t> </a:t>
            </a:r>
            <a:r>
              <a:rPr sz="4400" spc="160" dirty="0"/>
              <a:t>:</a:t>
            </a:r>
            <a:endParaRPr sz="4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9312" y="1906270"/>
            <a:ext cx="8743315" cy="4207230"/>
          </a:xfrm>
          <a:prstGeom prst="rect">
            <a:avLst/>
          </a:prstGeom>
        </p:spPr>
        <p:txBody>
          <a:bodyPr vert="horz" wrap="square" lIns="0" tIns="111748" rIns="0" bIns="0" rtlCol="0">
            <a:spAutoFit/>
          </a:bodyPr>
          <a:lstStyle/>
          <a:p>
            <a:pPr marL="12698" marR="337786">
              <a:lnSpc>
                <a:spcPct val="72900"/>
              </a:lnSpc>
              <a:spcBef>
                <a:spcPts val="880"/>
              </a:spcBef>
              <a:buChar char="-"/>
              <a:tabLst>
                <a:tab pos="192386" algn="l"/>
              </a:tabLst>
            </a:pPr>
            <a:r>
              <a:rPr sz="2400" dirty="0">
                <a:solidFill>
                  <a:srgbClr val="00AFEF"/>
                </a:solidFill>
                <a:latin typeface="Times New Roman"/>
                <a:cs typeface="Times New Roman"/>
              </a:rPr>
              <a:t>unu la unu </a:t>
            </a:r>
            <a:r>
              <a:rPr sz="2400" dirty="0">
                <a:latin typeface="Times New Roman"/>
                <a:cs typeface="Times New Roman"/>
              </a:rPr>
              <a:t>(1:1): unei înregistrări din tabela părinte îi corespunde o  înregistrare în tabela</a:t>
            </a:r>
            <a:r>
              <a:rPr sz="2400" spc="6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copil</a:t>
            </a:r>
          </a:p>
          <a:p>
            <a:pPr marL="927003" marR="169527" indent="-914305">
              <a:lnSpc>
                <a:spcPct val="72900"/>
              </a:lnSpc>
              <a:spcBef>
                <a:spcPts val="1430"/>
              </a:spcBef>
            </a:pPr>
            <a:r>
              <a:rPr sz="2400" dirty="0">
                <a:latin typeface="Times New Roman"/>
                <a:cs typeface="Times New Roman"/>
              </a:rPr>
              <a:t>Exemplu:</a:t>
            </a:r>
            <a:r>
              <a:rPr sz="2400" i="1" dirty="0">
                <a:latin typeface="Times New Roman"/>
                <a:cs typeface="Times New Roman"/>
              </a:rPr>
              <a:t>o persoană are o singură adresă de domiciliu sau un singur  act de identitate</a:t>
            </a:r>
            <a:r>
              <a:rPr sz="2400" dirty="0">
                <a:latin typeface="Times New Roman"/>
                <a:cs typeface="Times New Roman"/>
              </a:rPr>
              <a:t>.</a:t>
            </a:r>
          </a:p>
          <a:p>
            <a:pPr marL="12698" marR="1308600">
              <a:lnSpc>
                <a:spcPct val="72900"/>
              </a:lnSpc>
              <a:spcBef>
                <a:spcPts val="2100"/>
              </a:spcBef>
              <a:buClr>
                <a:srgbClr val="000000"/>
              </a:buClr>
              <a:buChar char="-"/>
              <a:tabLst>
                <a:tab pos="191751" algn="l"/>
              </a:tabLst>
            </a:pPr>
            <a:r>
              <a:rPr sz="2400" dirty="0">
                <a:solidFill>
                  <a:srgbClr val="00AFEF"/>
                </a:solidFill>
                <a:latin typeface="Times New Roman"/>
                <a:cs typeface="Times New Roman"/>
              </a:rPr>
              <a:t>unu la mai mulţi </a:t>
            </a:r>
            <a:r>
              <a:rPr sz="2400" dirty="0">
                <a:latin typeface="Times New Roman"/>
                <a:cs typeface="Times New Roman"/>
              </a:rPr>
              <a:t>(1:n): unei înregistrări din tabela părinte îi  corespund mai multe înregistrări în tabela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copil</a:t>
            </a:r>
          </a:p>
          <a:p>
            <a:pPr marL="469851" marR="334610" indent="-457152">
              <a:lnSpc>
                <a:spcPct val="72900"/>
              </a:lnSpc>
              <a:spcBef>
                <a:spcPts val="1420"/>
              </a:spcBef>
            </a:pPr>
            <a:r>
              <a:rPr sz="2400" dirty="0">
                <a:latin typeface="Times New Roman"/>
                <a:cs typeface="Times New Roman"/>
              </a:rPr>
              <a:t>Exemplu:</a:t>
            </a:r>
            <a:r>
              <a:rPr sz="2400" i="1" dirty="0">
                <a:latin typeface="Times New Roman"/>
                <a:cs typeface="Times New Roman"/>
              </a:rPr>
              <a:t>un produs poate avea </a:t>
            </a:r>
            <a:r>
              <a:rPr sz="2400" i="1" spc="-6" dirty="0">
                <a:latin typeface="Times New Roman"/>
                <a:cs typeface="Times New Roman"/>
              </a:rPr>
              <a:t>mai multe </a:t>
            </a:r>
            <a:r>
              <a:rPr sz="2400" i="1" dirty="0">
                <a:latin typeface="Times New Roman"/>
                <a:cs typeface="Times New Roman"/>
              </a:rPr>
              <a:t>reţete şi poate fi </a:t>
            </a:r>
            <a:r>
              <a:rPr sz="2400" i="1" spc="-6" dirty="0">
                <a:latin typeface="Times New Roman"/>
                <a:cs typeface="Times New Roman"/>
              </a:rPr>
              <a:t>vândut </a:t>
            </a:r>
            <a:r>
              <a:rPr sz="2400" i="1" dirty="0">
                <a:latin typeface="Times New Roman"/>
                <a:cs typeface="Times New Roman"/>
              </a:rPr>
              <a:t>în  </a:t>
            </a:r>
            <a:r>
              <a:rPr sz="2400" i="1" spc="-6" dirty="0">
                <a:latin typeface="Times New Roman"/>
                <a:cs typeface="Times New Roman"/>
              </a:rPr>
              <a:t>mai </a:t>
            </a:r>
            <a:r>
              <a:rPr sz="2400" i="1" dirty="0">
                <a:latin typeface="Times New Roman"/>
                <a:cs typeface="Times New Roman"/>
              </a:rPr>
              <a:t>multe</a:t>
            </a:r>
            <a:r>
              <a:rPr sz="2400" i="1" spc="-6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tranzacţii.</a:t>
            </a:r>
            <a:endParaRPr sz="2400" dirty="0">
              <a:latin typeface="Times New Roman"/>
              <a:cs typeface="Times New Roman"/>
            </a:endParaRPr>
          </a:p>
          <a:p>
            <a:pPr marL="12698">
              <a:lnSpc>
                <a:spcPts val="2490"/>
              </a:lnSpc>
              <a:spcBef>
                <a:spcPts val="1319"/>
              </a:spcBef>
            </a:pPr>
            <a:r>
              <a:rPr sz="2400" i="1" dirty="0">
                <a:latin typeface="Times New Roman"/>
                <a:cs typeface="Times New Roman"/>
              </a:rPr>
              <a:t>Nota:</a:t>
            </a:r>
            <a:endParaRPr sz="2400" dirty="0">
              <a:latin typeface="Times New Roman"/>
              <a:cs typeface="Times New Roman"/>
            </a:endParaRPr>
          </a:p>
          <a:p>
            <a:pPr marL="12698" marR="5079">
              <a:lnSpc>
                <a:spcPct val="72900"/>
              </a:lnSpc>
              <a:spcBef>
                <a:spcPts val="390"/>
              </a:spcBef>
            </a:pPr>
            <a:r>
              <a:rPr sz="2400" dirty="0">
                <a:latin typeface="Times New Roman"/>
                <a:cs typeface="Times New Roman"/>
              </a:rPr>
              <a:t>Aici este important de observat că în viaţa reală, între entităţi pot exista  şi relaţii de mai mulţi la mai mulţi (n:n). Acest tip de relaţii sunt  modelate în baza de date prin crearea unei </a:t>
            </a:r>
            <a:r>
              <a:rPr sz="2400" i="1" dirty="0">
                <a:latin typeface="Times New Roman"/>
                <a:cs typeface="Times New Roman"/>
              </a:rPr>
              <a:t>tabele de</a:t>
            </a:r>
            <a:r>
              <a:rPr sz="2400" i="1" spc="-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legătură.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o-MO" b="1" dirty="0" smtClean="0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Intrebari? </a:t>
            </a:r>
          </a:p>
          <a:p>
            <a:pPr algn="ctr">
              <a:buNone/>
            </a:pPr>
            <a:r>
              <a:rPr lang="ro-MO" b="1" dirty="0" smtClean="0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Cred ca sunt multe!!!</a:t>
            </a:r>
          </a:p>
          <a:p>
            <a:pPr algn="ctr">
              <a:buNone/>
            </a:pPr>
            <a:r>
              <a:rPr lang="ro-MO" b="1" dirty="0" smtClean="0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Dar avem si timp sa le discutam in continuare în acest semestru</a:t>
            </a:r>
            <a:endParaRPr lang="en-US" b="1" dirty="0">
              <a:solidFill>
                <a:srgbClr val="0000CC"/>
              </a:solidFill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950" y="346616"/>
            <a:ext cx="7828915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325" dirty="0">
                <a:solidFill>
                  <a:srgbClr val="FF0000"/>
                </a:solidFill>
              </a:rPr>
              <a:t>Ce </a:t>
            </a:r>
            <a:r>
              <a:rPr sz="4400" spc="340" dirty="0">
                <a:solidFill>
                  <a:srgbClr val="FF0000"/>
                </a:solidFill>
              </a:rPr>
              <a:t>este </a:t>
            </a:r>
            <a:r>
              <a:rPr sz="4400" spc="305" dirty="0">
                <a:solidFill>
                  <a:srgbClr val="FF0000"/>
                </a:solidFill>
              </a:rPr>
              <a:t>o </a:t>
            </a:r>
            <a:r>
              <a:rPr sz="4400" spc="385" dirty="0">
                <a:solidFill>
                  <a:srgbClr val="FF0000"/>
                </a:solidFill>
              </a:rPr>
              <a:t>Baz</a:t>
            </a:r>
            <a:r>
              <a:rPr sz="4400" spc="385" dirty="0">
                <a:solidFill>
                  <a:srgbClr val="FF0000"/>
                </a:solidFill>
                <a:latin typeface="Gill Sans MT"/>
                <a:cs typeface="Gill Sans MT"/>
              </a:rPr>
              <a:t>ă </a:t>
            </a:r>
            <a:r>
              <a:rPr sz="4400" spc="375" dirty="0">
                <a:solidFill>
                  <a:srgbClr val="FF0000"/>
                </a:solidFill>
              </a:rPr>
              <a:t>de </a:t>
            </a:r>
            <a:r>
              <a:rPr sz="4400" spc="325" dirty="0">
                <a:solidFill>
                  <a:srgbClr val="FF0000"/>
                </a:solidFill>
              </a:rPr>
              <a:t>Date</a:t>
            </a:r>
            <a:r>
              <a:rPr sz="4400" spc="-225" dirty="0">
                <a:solidFill>
                  <a:srgbClr val="FF0000"/>
                </a:solidFill>
              </a:rPr>
              <a:t> </a:t>
            </a:r>
            <a:r>
              <a:rPr sz="4400" spc="60" dirty="0">
                <a:solidFill>
                  <a:srgbClr val="FF0000"/>
                </a:solidFill>
              </a:rPr>
              <a:t>?</a:t>
            </a:r>
            <a:endParaRPr sz="4400" dirty="0">
              <a:solidFill>
                <a:srgbClr val="FF0000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6710" y="1064260"/>
            <a:ext cx="9388475" cy="5565620"/>
          </a:xfrm>
          <a:prstGeom prst="rect">
            <a:avLst/>
          </a:prstGeom>
        </p:spPr>
        <p:txBody>
          <a:bodyPr vert="horz" wrap="square" lIns="0" tIns="55874" rIns="0" bIns="0" rtlCol="0">
            <a:spAutoFit/>
          </a:bodyPr>
          <a:lstStyle/>
          <a:p>
            <a:pPr marL="351754" marR="5079" indent="-339055">
              <a:lnSpc>
                <a:spcPts val="3569"/>
              </a:lnSpc>
              <a:spcBef>
                <a:spcPts val="440"/>
              </a:spcBef>
              <a:buClr>
                <a:srgbClr val="666666"/>
              </a:buClr>
              <a:buFont typeface="Arial"/>
              <a:buChar char="•"/>
              <a:tabLst>
                <a:tab pos="351119" algn="l"/>
                <a:tab pos="351754" algn="l"/>
              </a:tabLst>
            </a:pPr>
            <a:r>
              <a:rPr sz="3200" spc="-265" dirty="0">
                <a:latin typeface="Century Gothic"/>
                <a:cs typeface="Century Gothic"/>
              </a:rPr>
              <a:t>O </a:t>
            </a:r>
            <a:r>
              <a:rPr sz="3200" spc="-40" dirty="0">
                <a:latin typeface="Century Gothic"/>
                <a:cs typeface="Century Gothic"/>
              </a:rPr>
              <a:t>colecţie </a:t>
            </a:r>
            <a:r>
              <a:rPr sz="3200" spc="-140" dirty="0">
                <a:latin typeface="Century Gothic"/>
                <a:cs typeface="Century Gothic"/>
              </a:rPr>
              <a:t>de </a:t>
            </a:r>
            <a:r>
              <a:rPr sz="3200" spc="165" dirty="0">
                <a:latin typeface="Century Gothic"/>
                <a:cs typeface="Century Gothic"/>
              </a:rPr>
              <a:t>fişiere </a:t>
            </a:r>
            <a:r>
              <a:rPr sz="3200" spc="-6" dirty="0">
                <a:latin typeface="Century Gothic"/>
                <a:cs typeface="Century Gothic"/>
              </a:rPr>
              <a:t>interconectate </a:t>
            </a:r>
            <a:r>
              <a:rPr sz="3200" spc="-69" dirty="0">
                <a:latin typeface="Century Gothic"/>
                <a:cs typeface="Century Gothic"/>
              </a:rPr>
              <a:t>care  </a:t>
            </a:r>
            <a:r>
              <a:rPr sz="3200" spc="20" dirty="0">
                <a:latin typeface="Century Gothic"/>
                <a:cs typeface="Century Gothic"/>
              </a:rPr>
              <a:t>conţin </a:t>
            </a:r>
            <a:r>
              <a:rPr sz="3200" spc="40" dirty="0">
                <a:latin typeface="Century Gothic"/>
                <a:cs typeface="Century Gothic"/>
              </a:rPr>
              <a:t>nucleul </a:t>
            </a:r>
            <a:r>
              <a:rPr sz="3200" spc="-140" dirty="0">
                <a:latin typeface="Century Gothic"/>
                <a:cs typeface="Century Gothic"/>
              </a:rPr>
              <a:t>de </a:t>
            </a:r>
            <a:r>
              <a:rPr sz="3200" spc="-85" dirty="0">
                <a:latin typeface="Century Gothic"/>
                <a:cs typeface="Century Gothic"/>
              </a:rPr>
              <a:t>date </a:t>
            </a:r>
            <a:r>
              <a:rPr sz="3200" spc="-6" dirty="0">
                <a:latin typeface="Century Gothic"/>
                <a:cs typeface="Century Gothic"/>
              </a:rPr>
              <a:t>necesare </a:t>
            </a:r>
            <a:r>
              <a:rPr sz="3200" spc="120" dirty="0">
                <a:latin typeface="Century Gothic"/>
                <a:cs typeface="Century Gothic"/>
              </a:rPr>
              <a:t>unui </a:t>
            </a:r>
            <a:r>
              <a:rPr sz="3200" spc="209" dirty="0">
                <a:latin typeface="Century Gothic"/>
                <a:cs typeface="Century Gothic"/>
              </a:rPr>
              <a:t>sistem  </a:t>
            </a:r>
            <a:r>
              <a:rPr sz="3200" spc="69" dirty="0">
                <a:latin typeface="Century Gothic"/>
                <a:cs typeface="Century Gothic"/>
              </a:rPr>
              <a:t>informatic.</a:t>
            </a:r>
            <a:endParaRPr sz="3200" dirty="0">
              <a:latin typeface="Century Gothic"/>
              <a:cs typeface="Century Gothic"/>
            </a:endParaRPr>
          </a:p>
          <a:p>
            <a:pPr>
              <a:spcBef>
                <a:spcPts val="6"/>
              </a:spcBef>
              <a:buChar char="•"/>
            </a:pPr>
            <a:endParaRPr sz="2900" dirty="0">
              <a:latin typeface="Century Gothic"/>
              <a:cs typeface="Century Gothic"/>
            </a:endParaRPr>
          </a:p>
          <a:p>
            <a:pPr marL="351754" marR="173972" indent="-339055">
              <a:lnSpc>
                <a:spcPts val="3569"/>
              </a:lnSpc>
              <a:buFont typeface="Arial"/>
              <a:buChar char="•"/>
              <a:tabLst>
                <a:tab pos="351119" algn="l"/>
                <a:tab pos="351754" algn="l"/>
              </a:tabLst>
            </a:pPr>
            <a:r>
              <a:rPr sz="3200" spc="155" dirty="0">
                <a:latin typeface="Century Gothic"/>
                <a:cs typeface="Century Gothic"/>
              </a:rPr>
              <a:t>Un </a:t>
            </a:r>
            <a:r>
              <a:rPr sz="3200" spc="40" dirty="0">
                <a:latin typeface="Century Gothic"/>
                <a:cs typeface="Century Gothic"/>
              </a:rPr>
              <a:t>ansamblu </a:t>
            </a:r>
            <a:r>
              <a:rPr sz="3200" spc="-146" dirty="0">
                <a:latin typeface="Century Gothic"/>
                <a:cs typeface="Century Gothic"/>
              </a:rPr>
              <a:t>de </a:t>
            </a:r>
            <a:r>
              <a:rPr sz="3200" spc="80" dirty="0">
                <a:latin typeface="Century Gothic"/>
                <a:cs typeface="Century Gothic"/>
              </a:rPr>
              <a:t>legături </a:t>
            </a:r>
            <a:r>
              <a:rPr sz="3200" spc="335" dirty="0">
                <a:latin typeface="Century Gothic"/>
                <a:cs typeface="Century Gothic"/>
              </a:rPr>
              <a:t>şi </a:t>
            </a:r>
            <a:r>
              <a:rPr sz="3200" dirty="0">
                <a:latin typeface="Century Gothic"/>
                <a:cs typeface="Century Gothic"/>
              </a:rPr>
              <a:t>colecţii </a:t>
            </a:r>
            <a:r>
              <a:rPr sz="3200" spc="-140" dirty="0">
                <a:latin typeface="Century Gothic"/>
                <a:cs typeface="Century Gothic"/>
              </a:rPr>
              <a:t>de </a:t>
            </a:r>
            <a:r>
              <a:rPr sz="3200" spc="-40" dirty="0">
                <a:latin typeface="Century Gothic"/>
                <a:cs typeface="Century Gothic"/>
              </a:rPr>
              <a:t>date,  </a:t>
            </a:r>
            <a:r>
              <a:rPr sz="3200" spc="130" dirty="0">
                <a:latin typeface="Century Gothic"/>
                <a:cs typeface="Century Gothic"/>
              </a:rPr>
              <a:t>prin </a:t>
            </a:r>
            <a:r>
              <a:rPr sz="3200" spc="-69" dirty="0">
                <a:latin typeface="Century Gothic"/>
                <a:cs typeface="Century Gothic"/>
              </a:rPr>
              <a:t>care </a:t>
            </a:r>
            <a:r>
              <a:rPr sz="3200" spc="150" dirty="0">
                <a:latin typeface="Century Gothic"/>
                <a:cs typeface="Century Gothic"/>
              </a:rPr>
              <a:t>se </a:t>
            </a:r>
            <a:r>
              <a:rPr sz="3200" spc="55" dirty="0">
                <a:latin typeface="Century Gothic"/>
                <a:cs typeface="Century Gothic"/>
              </a:rPr>
              <a:t>realizează </a:t>
            </a:r>
            <a:r>
              <a:rPr sz="3200" spc="45" dirty="0">
                <a:latin typeface="Century Gothic"/>
                <a:cs typeface="Century Gothic"/>
              </a:rPr>
              <a:t>reprezentarea </a:t>
            </a:r>
            <a:r>
              <a:rPr sz="3200" spc="69" dirty="0">
                <a:latin typeface="Century Gothic"/>
                <a:cs typeface="Century Gothic"/>
              </a:rPr>
              <a:t>unei  </a:t>
            </a:r>
            <a:r>
              <a:rPr sz="3200" spc="100" dirty="0">
                <a:latin typeface="Century Gothic"/>
                <a:cs typeface="Century Gothic"/>
              </a:rPr>
              <a:t>realităţi.</a:t>
            </a:r>
            <a:endParaRPr sz="3200" dirty="0">
              <a:latin typeface="Century Gothic"/>
              <a:cs typeface="Century Gothic"/>
            </a:endParaRPr>
          </a:p>
          <a:p>
            <a:pPr>
              <a:spcBef>
                <a:spcPts val="15"/>
              </a:spcBef>
            </a:pPr>
            <a:endParaRPr sz="2900" dirty="0">
              <a:latin typeface="Century Gothic"/>
              <a:cs typeface="Century Gothic"/>
            </a:endParaRPr>
          </a:p>
          <a:p>
            <a:pPr marL="351754" marR="500963" indent="308578">
              <a:lnSpc>
                <a:spcPts val="3569"/>
              </a:lnSpc>
              <a:tabLst>
                <a:tab pos="2147983" algn="l"/>
              </a:tabLst>
            </a:pPr>
            <a:r>
              <a:rPr sz="3200" b="1" spc="6" dirty="0">
                <a:solidFill>
                  <a:srgbClr val="0000CC"/>
                </a:solidFill>
                <a:latin typeface="Century Gothic"/>
                <a:cs typeface="Century Gothic"/>
              </a:rPr>
              <a:t>Notă:</a:t>
            </a:r>
            <a:r>
              <a:rPr sz="3200" spc="6" dirty="0">
                <a:solidFill>
                  <a:srgbClr val="00664C"/>
                </a:solidFill>
                <a:latin typeface="Century Gothic"/>
                <a:cs typeface="Century Gothic"/>
              </a:rPr>
              <a:t>	</a:t>
            </a:r>
            <a:r>
              <a:rPr sz="3200" spc="-15" dirty="0">
                <a:latin typeface="Century Gothic"/>
                <a:cs typeface="Century Gothic"/>
              </a:rPr>
              <a:t>De </a:t>
            </a:r>
            <a:r>
              <a:rPr sz="3200" spc="-40" dirty="0">
                <a:latin typeface="Century Gothic"/>
                <a:cs typeface="Century Gothic"/>
              </a:rPr>
              <a:t>obicei </a:t>
            </a:r>
            <a:r>
              <a:rPr sz="3200" spc="-140" dirty="0">
                <a:latin typeface="Century Gothic"/>
                <a:cs typeface="Century Gothic"/>
              </a:rPr>
              <a:t>o </a:t>
            </a:r>
            <a:r>
              <a:rPr sz="3200" spc="-69" dirty="0">
                <a:latin typeface="Century Gothic"/>
                <a:cs typeface="Century Gothic"/>
              </a:rPr>
              <a:t>baza </a:t>
            </a:r>
            <a:r>
              <a:rPr sz="3200" spc="-140" dirty="0">
                <a:latin typeface="Century Gothic"/>
                <a:cs typeface="Century Gothic"/>
              </a:rPr>
              <a:t>de </a:t>
            </a:r>
            <a:r>
              <a:rPr sz="3200" spc="-80" dirty="0">
                <a:latin typeface="Century Gothic"/>
                <a:cs typeface="Century Gothic"/>
              </a:rPr>
              <a:t>date </a:t>
            </a:r>
            <a:r>
              <a:rPr sz="3200" spc="90" dirty="0">
                <a:latin typeface="Century Gothic"/>
                <a:cs typeface="Century Gothic"/>
              </a:rPr>
              <a:t>este  </a:t>
            </a:r>
            <a:r>
              <a:rPr sz="3200" spc="6" dirty="0">
                <a:latin typeface="Century Gothic"/>
                <a:cs typeface="Century Gothic"/>
              </a:rPr>
              <a:t>memorată </a:t>
            </a:r>
            <a:r>
              <a:rPr sz="3200" spc="155" dirty="0">
                <a:latin typeface="Century Gothic"/>
                <a:cs typeface="Century Gothic"/>
              </a:rPr>
              <a:t>într-unul </a:t>
            </a:r>
            <a:r>
              <a:rPr sz="3200" spc="95" dirty="0">
                <a:latin typeface="Century Gothic"/>
                <a:cs typeface="Century Gothic"/>
              </a:rPr>
              <a:t>sau </a:t>
            </a:r>
            <a:r>
              <a:rPr sz="3200" spc="45" dirty="0">
                <a:latin typeface="Century Gothic"/>
                <a:cs typeface="Century Gothic"/>
              </a:rPr>
              <a:t>mai </a:t>
            </a:r>
            <a:r>
              <a:rPr sz="3200" spc="100" dirty="0">
                <a:latin typeface="Century Gothic"/>
                <a:cs typeface="Century Gothic"/>
              </a:rPr>
              <a:t>multe </a:t>
            </a:r>
            <a:r>
              <a:rPr sz="3200" spc="160" dirty="0">
                <a:latin typeface="Century Gothic"/>
                <a:cs typeface="Century Gothic"/>
              </a:rPr>
              <a:t>fişiere,  </a:t>
            </a:r>
            <a:r>
              <a:rPr sz="3200" spc="100" dirty="0">
                <a:latin typeface="Century Gothic"/>
                <a:cs typeface="Century Gothic"/>
              </a:rPr>
              <a:t>fiind </a:t>
            </a:r>
            <a:r>
              <a:rPr sz="3200" spc="20" dirty="0">
                <a:latin typeface="Century Gothic"/>
                <a:cs typeface="Century Gothic"/>
              </a:rPr>
              <a:t>manipulate </a:t>
            </a:r>
            <a:r>
              <a:rPr sz="3200" spc="-114" dirty="0">
                <a:latin typeface="Century Gothic"/>
                <a:cs typeface="Century Gothic"/>
              </a:rPr>
              <a:t>cu </a:t>
            </a:r>
            <a:r>
              <a:rPr sz="3200" spc="100" dirty="0" err="1">
                <a:latin typeface="Century Gothic"/>
                <a:cs typeface="Century Gothic"/>
              </a:rPr>
              <a:t>ajutorul</a:t>
            </a:r>
            <a:r>
              <a:rPr sz="3200" spc="100" dirty="0">
                <a:latin typeface="Century Gothic"/>
                <a:cs typeface="Century Gothic"/>
              </a:rPr>
              <a:t> </a:t>
            </a:r>
            <a:r>
              <a:rPr lang="ro-MO" sz="3200" b="1" spc="160" dirty="0">
                <a:latin typeface="Century Gothic"/>
                <a:cs typeface="Century Gothic"/>
              </a:rPr>
              <a:t>S</a:t>
            </a:r>
            <a:r>
              <a:rPr sz="3200" spc="160" dirty="0" err="1">
                <a:latin typeface="Century Gothic"/>
                <a:cs typeface="Century Gothic"/>
              </a:rPr>
              <a:t>istemelor</a:t>
            </a:r>
            <a:r>
              <a:rPr sz="3200" spc="160" dirty="0">
                <a:latin typeface="Century Gothic"/>
                <a:cs typeface="Century Gothic"/>
              </a:rPr>
              <a:t> </a:t>
            </a:r>
            <a:r>
              <a:rPr sz="3200" spc="-146" dirty="0">
                <a:latin typeface="Century Gothic"/>
                <a:cs typeface="Century Gothic"/>
              </a:rPr>
              <a:t>de  </a:t>
            </a:r>
            <a:r>
              <a:rPr lang="ro-MO" sz="3200" b="1" spc="80" dirty="0">
                <a:latin typeface="Century Gothic"/>
                <a:cs typeface="Century Gothic"/>
              </a:rPr>
              <a:t>G</a:t>
            </a:r>
            <a:r>
              <a:rPr sz="3200" spc="80" dirty="0" err="1">
                <a:latin typeface="Century Gothic"/>
                <a:cs typeface="Century Gothic"/>
              </a:rPr>
              <a:t>estiune</a:t>
            </a:r>
            <a:r>
              <a:rPr sz="3200" spc="80" dirty="0">
                <a:latin typeface="Century Gothic"/>
                <a:cs typeface="Century Gothic"/>
              </a:rPr>
              <a:t> </a:t>
            </a:r>
            <a:r>
              <a:rPr sz="3200" spc="-225" dirty="0">
                <a:latin typeface="Century Gothic"/>
                <a:cs typeface="Century Gothic"/>
              </a:rPr>
              <a:t>a </a:t>
            </a:r>
            <a:r>
              <a:rPr lang="ro-MO" sz="3200" b="1" spc="40" dirty="0">
                <a:latin typeface="Century Gothic"/>
                <a:cs typeface="Century Gothic"/>
              </a:rPr>
              <a:t>B</a:t>
            </a:r>
            <a:r>
              <a:rPr sz="3200" spc="40" dirty="0" err="1">
                <a:latin typeface="Century Gothic"/>
                <a:cs typeface="Century Gothic"/>
              </a:rPr>
              <a:t>azelor</a:t>
            </a:r>
            <a:r>
              <a:rPr sz="3200" spc="40" dirty="0">
                <a:latin typeface="Century Gothic"/>
                <a:cs typeface="Century Gothic"/>
              </a:rPr>
              <a:t> </a:t>
            </a:r>
            <a:r>
              <a:rPr sz="3200" spc="-140" dirty="0">
                <a:latin typeface="Century Gothic"/>
                <a:cs typeface="Century Gothic"/>
              </a:rPr>
              <a:t>de</a:t>
            </a:r>
            <a:r>
              <a:rPr sz="3200" spc="-15" dirty="0">
                <a:latin typeface="Century Gothic"/>
                <a:cs typeface="Century Gothic"/>
              </a:rPr>
              <a:t> </a:t>
            </a:r>
            <a:r>
              <a:rPr lang="ro-MO" sz="3200" b="1" spc="-40" dirty="0">
                <a:latin typeface="Century Gothic"/>
                <a:cs typeface="Century Gothic"/>
              </a:rPr>
              <a:t>D</a:t>
            </a:r>
            <a:r>
              <a:rPr sz="3200" spc="-40" dirty="0">
                <a:latin typeface="Century Gothic"/>
                <a:cs typeface="Century Gothic"/>
              </a:rPr>
              <a:t>ate.</a:t>
            </a:r>
            <a:endParaRPr sz="32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190" y="241106"/>
            <a:ext cx="9075420" cy="1382426"/>
          </a:xfrm>
          <a:prstGeom prst="rect">
            <a:avLst/>
          </a:prstGeom>
        </p:spPr>
        <p:txBody>
          <a:bodyPr vert="horz" wrap="square" lIns="0" tIns="45716" rIns="0" bIns="0" rtlCol="0">
            <a:spAutoFit/>
          </a:bodyPr>
          <a:lstStyle/>
          <a:p>
            <a:pPr marL="2230524" marR="5079" indent="-2096553">
              <a:lnSpc>
                <a:spcPts val="5170"/>
              </a:lnSpc>
              <a:spcBef>
                <a:spcPts val="360"/>
              </a:spcBef>
            </a:pPr>
            <a:r>
              <a:rPr sz="4400" spc="305" dirty="0"/>
              <a:t>Organizarea </a:t>
            </a:r>
            <a:r>
              <a:rPr sz="4400" spc="300" dirty="0"/>
              <a:t>datelor</a:t>
            </a:r>
            <a:r>
              <a:rPr sz="4400" spc="160" dirty="0"/>
              <a:t> </a:t>
            </a:r>
            <a:r>
              <a:rPr sz="4400" spc="204" dirty="0"/>
              <a:t>într-o  </a:t>
            </a:r>
            <a:r>
              <a:rPr sz="4400" spc="395" dirty="0"/>
              <a:t>baz</a:t>
            </a:r>
            <a:r>
              <a:rPr sz="4400" spc="395" dirty="0">
                <a:latin typeface="Gill Sans MT"/>
                <a:cs typeface="Gill Sans MT"/>
              </a:rPr>
              <a:t>ă </a:t>
            </a:r>
            <a:r>
              <a:rPr sz="4400" spc="375" dirty="0"/>
              <a:t>de</a:t>
            </a:r>
            <a:r>
              <a:rPr sz="4400" spc="150" dirty="0"/>
              <a:t> </a:t>
            </a:r>
            <a:r>
              <a:rPr sz="4400" spc="340" dirty="0"/>
              <a:t>date</a:t>
            </a:r>
            <a:endParaRPr sz="440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1930" y="2193290"/>
            <a:ext cx="349250" cy="513080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3200" spc="265" dirty="0">
                <a:solidFill>
                  <a:srgbClr val="F47800"/>
                </a:solidFill>
                <a:latin typeface="Symbol"/>
                <a:cs typeface="Symbol"/>
              </a:rPr>
              <a:t></a:t>
            </a:r>
            <a:endParaRPr sz="3200" dirty="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4551" y="2233930"/>
            <a:ext cx="8814436" cy="1441414"/>
          </a:xfrm>
          <a:prstGeom prst="rect">
            <a:avLst/>
          </a:prstGeom>
        </p:spPr>
        <p:txBody>
          <a:bodyPr vert="horz" wrap="square" lIns="0" tIns="55874" rIns="0" bIns="0" rtlCol="0">
            <a:spAutoFit/>
          </a:bodyPr>
          <a:lstStyle/>
          <a:p>
            <a:pPr marL="12698" marR="5079" algn="just">
              <a:lnSpc>
                <a:spcPts val="3569"/>
              </a:lnSpc>
              <a:spcBef>
                <a:spcPts val="440"/>
              </a:spcBef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Nivelul intern </a:t>
            </a:r>
            <a:r>
              <a:rPr sz="3200" dirty="0">
                <a:latin typeface="Times New Roman"/>
                <a:cs typeface="Times New Roman"/>
              </a:rPr>
              <a:t>(nivel de stocare) aflat cel mai aproape  de mediul de stocare fizic – </a:t>
            </a:r>
            <a:r>
              <a:rPr sz="3200" spc="-6" dirty="0">
                <a:latin typeface="Times New Roman"/>
                <a:cs typeface="Times New Roman"/>
              </a:rPr>
              <a:t>se </a:t>
            </a:r>
            <a:r>
              <a:rPr sz="3200" dirty="0">
                <a:latin typeface="Times New Roman"/>
                <a:cs typeface="Times New Roman"/>
              </a:rPr>
              <a:t>referă la modul în care  sunt stocate datele în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sistem.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01930" y="3733800"/>
            <a:ext cx="349250" cy="513080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3200" spc="265" dirty="0">
                <a:solidFill>
                  <a:srgbClr val="F47800"/>
                </a:solidFill>
                <a:latin typeface="Symbol"/>
                <a:cs typeface="Symbol"/>
              </a:rPr>
              <a:t></a:t>
            </a:r>
            <a:endParaRPr sz="3200" dirty="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4551" y="3774440"/>
            <a:ext cx="8800466" cy="2544280"/>
          </a:xfrm>
          <a:prstGeom prst="rect">
            <a:avLst/>
          </a:prstGeom>
        </p:spPr>
        <p:txBody>
          <a:bodyPr vert="horz" wrap="square" lIns="0" tIns="55874" rIns="0" bIns="0" rtlCol="0">
            <a:spAutoFit/>
          </a:bodyPr>
          <a:lstStyle/>
          <a:p>
            <a:pPr marL="12698" marR="5079" algn="just">
              <a:lnSpc>
                <a:spcPts val="3569"/>
              </a:lnSpc>
              <a:spcBef>
                <a:spcPts val="440"/>
              </a:spcBef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Nivelul extern </a:t>
            </a:r>
            <a:r>
              <a:rPr sz="3200" dirty="0">
                <a:latin typeface="Times New Roman"/>
                <a:cs typeface="Times New Roman"/>
              </a:rPr>
              <a:t>(nivel logic al utilizatorului) - aflat cel  mai aproape de utilizatori – se referă la modul </a:t>
            </a:r>
            <a:r>
              <a:rPr sz="3200" spc="-6" dirty="0">
                <a:latin typeface="Times New Roman"/>
                <a:cs typeface="Times New Roman"/>
              </a:rPr>
              <a:t>în </a:t>
            </a:r>
            <a:r>
              <a:rPr sz="3200" dirty="0">
                <a:latin typeface="Times New Roman"/>
                <a:cs typeface="Times New Roman"/>
              </a:rPr>
              <a:t>care  sunt vizualizate datele de către utilizatorii</a:t>
            </a:r>
            <a:r>
              <a:rPr sz="3200" spc="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individuali.</a:t>
            </a:r>
          </a:p>
          <a:p>
            <a:pPr marL="12698" marR="589854" algn="just">
              <a:lnSpc>
                <a:spcPts val="3569"/>
              </a:lnSpc>
              <a:spcBef>
                <a:spcPts val="1420"/>
              </a:spcBef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Nivelul conceptual </a:t>
            </a:r>
            <a:r>
              <a:rPr sz="3200" dirty="0">
                <a:latin typeface="Times New Roman"/>
                <a:cs typeface="Times New Roman"/>
              </a:rPr>
              <a:t>(nivel logic colectiv sau, nivel  logic) - un nivel intermediar </a:t>
            </a:r>
            <a:r>
              <a:rPr sz="3200" spc="-6" dirty="0">
                <a:latin typeface="Times New Roman"/>
                <a:cs typeface="Times New Roman"/>
              </a:rPr>
              <a:t>între </a:t>
            </a:r>
            <a:r>
              <a:rPr sz="3200" dirty="0">
                <a:latin typeface="Times New Roman"/>
                <a:cs typeface="Times New Roman"/>
              </a:rPr>
              <a:t>celelalte</a:t>
            </a:r>
            <a:r>
              <a:rPr sz="3200" spc="40" dirty="0">
                <a:latin typeface="Times New Roman"/>
                <a:cs typeface="Times New Roman"/>
              </a:rPr>
              <a:t> </a:t>
            </a:r>
            <a:r>
              <a:rPr sz="3200" spc="6" dirty="0">
                <a:latin typeface="Times New Roman"/>
                <a:cs typeface="Times New Roman"/>
              </a:rPr>
              <a:t>două.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930" y="5274309"/>
            <a:ext cx="349250" cy="513080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3200" spc="265" dirty="0">
                <a:solidFill>
                  <a:srgbClr val="F47800"/>
                </a:solidFill>
                <a:latin typeface="Symbol"/>
                <a:cs typeface="Symbol"/>
              </a:rPr>
              <a:t></a:t>
            </a:r>
            <a:endParaRPr sz="3200" dirty="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222250"/>
            <a:ext cx="10081260" cy="7334250"/>
            <a:chOff x="0" y="222250"/>
            <a:chExt cx="10081260" cy="7334250"/>
          </a:xfrm>
        </p:grpSpPr>
        <p:sp>
          <p:nvSpPr>
            <p:cNvPr id="3" name="object 3"/>
            <p:cNvSpPr/>
            <p:nvPr/>
          </p:nvSpPr>
          <p:spPr>
            <a:xfrm>
              <a:off x="0" y="22225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60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CF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9591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60">
                  <a:moveTo>
                    <a:pt x="0" y="7366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60"/>
                  </a:lnTo>
                  <a:lnTo>
                    <a:pt x="0" y="73660"/>
                  </a:lnTo>
                  <a:close/>
                </a:path>
              </a:pathLst>
            </a:custGeom>
            <a:solidFill>
              <a:srgbClr val="FBFB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69570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29">
                  <a:moveTo>
                    <a:pt x="0" y="7492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29"/>
                  </a:lnTo>
                  <a:lnTo>
                    <a:pt x="0" y="74929"/>
                  </a:lnTo>
                  <a:close/>
                </a:path>
              </a:pathLst>
            </a:custGeom>
            <a:solidFill>
              <a:srgbClr val="FAFA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4450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9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518159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29">
                  <a:moveTo>
                    <a:pt x="0" y="7493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30"/>
                  </a:lnTo>
                  <a:lnTo>
                    <a:pt x="0" y="74930"/>
                  </a:lnTo>
                  <a:close/>
                </a:path>
              </a:pathLst>
            </a:custGeom>
            <a:solidFill>
              <a:srgbClr val="F8F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59309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66675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740409"/>
              <a:ext cx="10081260" cy="74930"/>
            </a:xfrm>
            <a:custGeom>
              <a:avLst/>
              <a:gdLst/>
              <a:ahLst/>
              <a:cxnLst/>
              <a:rect l="l" t="t" r="r" b="b"/>
              <a:pathLst>
                <a:path w="10081260" h="74930">
                  <a:moveTo>
                    <a:pt x="0" y="74930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4930"/>
                  </a:lnTo>
                  <a:lnTo>
                    <a:pt x="0" y="74930"/>
                  </a:lnTo>
                  <a:close/>
                </a:path>
              </a:pathLst>
            </a:custGeom>
            <a:solidFill>
              <a:srgbClr val="F5F5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815340"/>
              <a:ext cx="10081260" cy="73660"/>
            </a:xfrm>
            <a:custGeom>
              <a:avLst/>
              <a:gdLst/>
              <a:ahLst/>
              <a:cxnLst/>
              <a:rect l="l" t="t" r="r" b="b"/>
              <a:pathLst>
                <a:path w="10081260" h="73659">
                  <a:moveTo>
                    <a:pt x="0" y="73659"/>
                  </a:moveTo>
                  <a:lnTo>
                    <a:pt x="0" y="0"/>
                  </a:lnTo>
                  <a:lnTo>
                    <a:pt x="10081260" y="0"/>
                  </a:lnTo>
                  <a:lnTo>
                    <a:pt x="10081260" y="73659"/>
                  </a:lnTo>
                  <a:lnTo>
                    <a:pt x="0" y="73659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889000"/>
              <a:ext cx="10081260" cy="66675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94031" y="196827"/>
            <a:ext cx="8947785" cy="1121457"/>
          </a:xfrm>
          <a:prstGeom prst="rect">
            <a:avLst/>
          </a:prstGeom>
        </p:spPr>
        <p:txBody>
          <a:bodyPr vert="horz" wrap="square" lIns="0" tIns="40001" rIns="0" bIns="0" rtlCol="0">
            <a:spAutoFit/>
          </a:bodyPr>
          <a:lstStyle/>
          <a:p>
            <a:pPr marL="3892146" marR="5079" indent="-3879448">
              <a:lnSpc>
                <a:spcPts val="4230"/>
              </a:lnSpc>
              <a:spcBef>
                <a:spcPts val="315"/>
              </a:spcBef>
            </a:pPr>
            <a:r>
              <a:rPr sz="3600" spc="245" dirty="0">
                <a:solidFill>
                  <a:srgbClr val="FF0000"/>
                </a:solidFill>
              </a:rPr>
              <a:t>Organizarea </a:t>
            </a:r>
            <a:r>
              <a:rPr sz="3600" spc="240" dirty="0">
                <a:solidFill>
                  <a:srgbClr val="FF0000"/>
                </a:solidFill>
              </a:rPr>
              <a:t>datelor </a:t>
            </a:r>
            <a:r>
              <a:rPr sz="3600" spc="170" dirty="0">
                <a:solidFill>
                  <a:srgbClr val="FF0000"/>
                </a:solidFill>
              </a:rPr>
              <a:t>într-o </a:t>
            </a:r>
            <a:r>
              <a:rPr sz="3600" spc="320" dirty="0">
                <a:solidFill>
                  <a:srgbClr val="FF0000"/>
                </a:solidFill>
              </a:rPr>
              <a:t>baz</a:t>
            </a:r>
            <a:r>
              <a:rPr sz="3600" spc="320" dirty="0">
                <a:solidFill>
                  <a:srgbClr val="FF0000"/>
                </a:solidFill>
                <a:latin typeface="Gill Sans MT"/>
                <a:cs typeface="Gill Sans MT"/>
              </a:rPr>
              <a:t>ă</a:t>
            </a:r>
            <a:r>
              <a:rPr sz="3600" spc="125" dirty="0">
                <a:solidFill>
                  <a:srgbClr val="FF0000"/>
                </a:solidFill>
                <a:latin typeface="Gill Sans MT"/>
                <a:cs typeface="Gill Sans MT"/>
              </a:rPr>
              <a:t> </a:t>
            </a:r>
            <a:r>
              <a:rPr sz="3600" spc="305" dirty="0">
                <a:solidFill>
                  <a:srgbClr val="FF0000"/>
                </a:solidFill>
              </a:rPr>
              <a:t>de  </a:t>
            </a:r>
            <a:r>
              <a:rPr sz="3600" spc="270" dirty="0">
                <a:solidFill>
                  <a:srgbClr val="FF0000"/>
                </a:solidFill>
              </a:rPr>
              <a:t>date</a:t>
            </a:r>
            <a:endParaRPr sz="3600" dirty="0">
              <a:solidFill>
                <a:srgbClr val="FF0000"/>
              </a:solidFill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4110" y="587917"/>
            <a:ext cx="7809230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325" dirty="0">
                <a:solidFill>
                  <a:srgbClr val="FF0000"/>
                </a:solidFill>
              </a:rPr>
              <a:t>Sisteme </a:t>
            </a:r>
            <a:r>
              <a:rPr sz="4400" spc="375" dirty="0">
                <a:solidFill>
                  <a:srgbClr val="FF0000"/>
                </a:solidFill>
              </a:rPr>
              <a:t>de </a:t>
            </a:r>
            <a:r>
              <a:rPr sz="4400" spc="330" dirty="0">
                <a:solidFill>
                  <a:srgbClr val="FF0000"/>
                </a:solidFill>
              </a:rPr>
              <a:t>baze </a:t>
            </a:r>
            <a:r>
              <a:rPr sz="4400" spc="375" dirty="0">
                <a:solidFill>
                  <a:srgbClr val="FF0000"/>
                </a:solidFill>
              </a:rPr>
              <a:t>de</a:t>
            </a:r>
            <a:r>
              <a:rPr sz="4400" spc="-65" dirty="0">
                <a:solidFill>
                  <a:srgbClr val="FF0000"/>
                </a:solidFill>
              </a:rPr>
              <a:t> </a:t>
            </a:r>
            <a:r>
              <a:rPr sz="4400" spc="340" dirty="0">
                <a:solidFill>
                  <a:srgbClr val="FF0000"/>
                </a:solidFill>
              </a:rPr>
              <a:t>date</a:t>
            </a:r>
            <a:endParaRPr sz="44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2760" y="1748791"/>
            <a:ext cx="9206864" cy="4414023"/>
          </a:xfrm>
          <a:prstGeom prst="rect">
            <a:avLst/>
          </a:prstGeom>
        </p:spPr>
        <p:txBody>
          <a:bodyPr vert="horz" wrap="square" lIns="0" tIns="55874" rIns="0" bIns="0" rtlCol="0">
            <a:spAutoFit/>
          </a:bodyPr>
          <a:lstStyle/>
          <a:p>
            <a:pPr marL="25397" marR="631124" indent="580330">
              <a:lnSpc>
                <a:spcPts val="3569"/>
              </a:lnSpc>
              <a:spcBef>
                <a:spcPts val="440"/>
              </a:spcBef>
            </a:pPr>
            <a:r>
              <a:rPr sz="3200" dirty="0">
                <a:latin typeface="Times New Roman"/>
                <a:cs typeface="Times New Roman"/>
              </a:rPr>
              <a:t>Reprezintă un sistem de organizare şi prelucrare,  respectiv teleprelucrare (prelucrare la distanţă) a  informaţiei, constituit din următoarele 3 elemente</a:t>
            </a:r>
            <a:r>
              <a:rPr sz="3200" spc="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00000"/>
              </a:lnSpc>
            </a:pPr>
            <a:endParaRPr sz="3500" dirty="0">
              <a:latin typeface="Times New Roman"/>
              <a:cs typeface="Times New Roman"/>
            </a:endParaRPr>
          </a:p>
          <a:p>
            <a:pPr marL="1407014" indent="-570171">
              <a:spcBef>
                <a:spcPts val="2045"/>
              </a:spcBef>
              <a:buClr>
                <a:srgbClr val="F47800"/>
              </a:buClr>
              <a:buFont typeface="Symbol"/>
              <a:buChar char=""/>
              <a:tabLst>
                <a:tab pos="1406379" algn="l"/>
                <a:tab pos="1407014" algn="l"/>
              </a:tabLst>
            </a:pPr>
            <a:r>
              <a:rPr sz="3200" dirty="0">
                <a:latin typeface="Times New Roman"/>
                <a:cs typeface="Times New Roman"/>
              </a:rPr>
              <a:t>colecţie de date aflate în</a:t>
            </a:r>
            <a:r>
              <a:rPr sz="3200" spc="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interdependenţă;</a:t>
            </a:r>
          </a:p>
          <a:p>
            <a:pPr marL="1407014" indent="-570171">
              <a:spcBef>
                <a:spcPts val="869"/>
              </a:spcBef>
              <a:buClr>
                <a:srgbClr val="F47800"/>
              </a:buClr>
              <a:buFont typeface="Symbol"/>
              <a:buChar char=""/>
              <a:tabLst>
                <a:tab pos="1406379" algn="l"/>
                <a:tab pos="1407014" algn="l"/>
              </a:tabLst>
            </a:pPr>
            <a:r>
              <a:rPr sz="3200" dirty="0">
                <a:latin typeface="Times New Roman"/>
                <a:cs typeface="Times New Roman"/>
              </a:rPr>
              <a:t>descrierea datelor şi a relaţiilor dintre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6" dirty="0">
                <a:latin typeface="Times New Roman"/>
                <a:cs typeface="Times New Roman"/>
              </a:rPr>
              <a:t>ele;</a:t>
            </a:r>
            <a:endParaRPr sz="3200" dirty="0">
              <a:latin typeface="Times New Roman"/>
              <a:cs typeface="Times New Roman"/>
            </a:endParaRPr>
          </a:p>
          <a:p>
            <a:pPr marL="1407014" marR="43176" indent="-570171">
              <a:lnSpc>
                <a:spcPts val="3569"/>
              </a:lnSpc>
              <a:spcBef>
                <a:spcPts val="1205"/>
              </a:spcBef>
              <a:buClr>
                <a:srgbClr val="F47800"/>
              </a:buClr>
              <a:buFont typeface="Symbol"/>
              <a:buChar char=""/>
              <a:tabLst>
                <a:tab pos="1406379" algn="l"/>
                <a:tab pos="1407014" algn="l"/>
              </a:tabLst>
            </a:pPr>
            <a:r>
              <a:rPr sz="3200" dirty="0">
                <a:latin typeface="Times New Roman"/>
                <a:cs typeface="Times New Roman"/>
              </a:rPr>
              <a:t>un sistem de programe </a:t>
            </a:r>
            <a:r>
              <a:rPr sz="3200" spc="6" dirty="0">
                <a:latin typeface="Times New Roman"/>
                <a:cs typeface="Times New Roman"/>
              </a:rPr>
              <a:t>care </a:t>
            </a:r>
            <a:r>
              <a:rPr sz="3200" dirty="0">
                <a:latin typeface="Times New Roman"/>
                <a:cs typeface="Times New Roman"/>
              </a:rPr>
              <a:t>asigură exploatarea  </a:t>
            </a:r>
            <a:r>
              <a:rPr sz="3200" spc="6" dirty="0">
                <a:latin typeface="Times New Roman"/>
                <a:cs typeface="Times New Roman"/>
              </a:rPr>
              <a:t>bazei </a:t>
            </a:r>
            <a:r>
              <a:rPr sz="3200" dirty="0">
                <a:latin typeface="Times New Roman"/>
                <a:cs typeface="Times New Roman"/>
              </a:rPr>
              <a:t>de date (actualizare,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interogare);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190" y="-1279"/>
            <a:ext cx="9579610" cy="715576"/>
          </a:xfrm>
          <a:prstGeom prst="rect">
            <a:avLst/>
          </a:prstGeom>
        </p:spPr>
        <p:txBody>
          <a:bodyPr vert="horz" wrap="square" lIns="0" tIns="45716" rIns="0" bIns="0" rtlCol="0">
            <a:spAutoFit/>
          </a:bodyPr>
          <a:lstStyle/>
          <a:p>
            <a:pPr marL="2132744" marR="5079" indent="-1878135">
              <a:lnSpc>
                <a:spcPts val="5170"/>
              </a:lnSpc>
              <a:spcBef>
                <a:spcPts val="360"/>
              </a:spcBef>
            </a:pPr>
            <a:r>
              <a:rPr sz="4400" spc="295" dirty="0">
                <a:solidFill>
                  <a:srgbClr val="FF0000"/>
                </a:solidFill>
              </a:rPr>
              <a:t>Arhitectura </a:t>
            </a:r>
            <a:r>
              <a:rPr sz="4400" spc="285" dirty="0">
                <a:solidFill>
                  <a:srgbClr val="FF0000"/>
                </a:solidFill>
              </a:rPr>
              <a:t>sistemului</a:t>
            </a:r>
            <a:r>
              <a:rPr sz="4400" spc="150" dirty="0">
                <a:solidFill>
                  <a:srgbClr val="FF0000"/>
                </a:solidFill>
              </a:rPr>
              <a:t> </a:t>
            </a:r>
            <a:r>
              <a:rPr sz="4400" spc="375" dirty="0">
                <a:solidFill>
                  <a:srgbClr val="FF0000"/>
                </a:solidFill>
              </a:rPr>
              <a:t>de  </a:t>
            </a:r>
            <a:r>
              <a:rPr lang="ro-MO" sz="4400" spc="395" dirty="0" smtClean="0">
                <a:solidFill>
                  <a:srgbClr val="FF0000"/>
                </a:solidFill>
              </a:rPr>
              <a:t>BD</a:t>
            </a:r>
            <a:endParaRPr sz="4400" dirty="0">
              <a:solidFill>
                <a:srgbClr val="FF0000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0901" y="730250"/>
            <a:ext cx="8692515" cy="6054974"/>
          </a:xfrm>
          <a:prstGeom prst="rect">
            <a:avLst/>
          </a:prstGeom>
        </p:spPr>
        <p:txBody>
          <a:bodyPr vert="horz" wrap="square" lIns="0" tIns="158733" rIns="0" bIns="0" rtlCol="0">
            <a:spAutoFit/>
          </a:bodyPr>
          <a:lstStyle/>
          <a:p>
            <a:pPr marL="600648" indent="-549853">
              <a:spcBef>
                <a:spcPts val="1250"/>
              </a:spcBef>
              <a:buClr>
                <a:srgbClr val="F47800"/>
              </a:buClr>
              <a:buFont typeface="Symbol"/>
              <a:buChar char=""/>
              <a:tabLst>
                <a:tab pos="600013" algn="l"/>
                <a:tab pos="600648" algn="l"/>
              </a:tabLst>
            </a:pP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baza de date </a:t>
            </a:r>
            <a:r>
              <a:rPr sz="3200" dirty="0">
                <a:latin typeface="Times New Roman"/>
                <a:cs typeface="Times New Roman"/>
              </a:rPr>
              <a:t>(informaţia propriu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zisa);</a:t>
            </a:r>
          </a:p>
          <a:p>
            <a:pPr marL="600648" marR="154924" indent="-549853">
              <a:lnSpc>
                <a:spcPts val="3569"/>
              </a:lnSpc>
              <a:spcBef>
                <a:spcPts val="1490"/>
              </a:spcBef>
              <a:buClr>
                <a:srgbClr val="F47800"/>
              </a:buClr>
              <a:buFont typeface="Symbol"/>
              <a:buChar char=""/>
              <a:tabLst>
                <a:tab pos="600013" algn="l"/>
                <a:tab pos="600648" algn="l"/>
              </a:tabLst>
            </a:pPr>
            <a:r>
              <a:rPr lang="en-US" sz="3200" b="1" i="1" dirty="0" err="1">
                <a:solidFill>
                  <a:srgbClr val="0000CC"/>
                </a:solidFill>
                <a:latin typeface="Times New Roman"/>
                <a:cs typeface="Times New Roman"/>
              </a:rPr>
              <a:t>S</a:t>
            </a:r>
            <a:r>
              <a:rPr sz="3200" b="1" i="1" dirty="0" err="1">
                <a:solidFill>
                  <a:srgbClr val="345D00"/>
                </a:solidFill>
                <a:latin typeface="Times New Roman"/>
                <a:cs typeface="Times New Roman"/>
              </a:rPr>
              <a:t>istemul</a:t>
            </a: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 de </a:t>
            </a:r>
            <a:r>
              <a:rPr lang="en-US" sz="3200" b="1" i="1" dirty="0" err="1">
                <a:solidFill>
                  <a:srgbClr val="0000CC"/>
                </a:solidFill>
                <a:latin typeface="Times New Roman"/>
                <a:cs typeface="Times New Roman"/>
              </a:rPr>
              <a:t>G</a:t>
            </a:r>
            <a:r>
              <a:rPr sz="3200" b="1" i="1" dirty="0" err="1">
                <a:solidFill>
                  <a:srgbClr val="345D00"/>
                </a:solidFill>
                <a:latin typeface="Times New Roman"/>
                <a:cs typeface="Times New Roman"/>
              </a:rPr>
              <a:t>estiune</a:t>
            </a: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 a </a:t>
            </a:r>
            <a:r>
              <a:rPr lang="en-US" sz="3200" b="1" i="1" spc="6" dirty="0" err="1">
                <a:solidFill>
                  <a:srgbClr val="0000CC"/>
                </a:solidFill>
                <a:latin typeface="Times New Roman"/>
                <a:cs typeface="Times New Roman"/>
              </a:rPr>
              <a:t>B</a:t>
            </a:r>
            <a:r>
              <a:rPr sz="3200" b="1" i="1" spc="6" dirty="0" err="1">
                <a:solidFill>
                  <a:srgbClr val="345D00"/>
                </a:solidFill>
                <a:latin typeface="Times New Roman"/>
                <a:cs typeface="Times New Roman"/>
              </a:rPr>
              <a:t>azei</a:t>
            </a:r>
            <a:r>
              <a:rPr sz="3200" b="1" i="1" spc="6" dirty="0">
                <a:solidFill>
                  <a:srgbClr val="345D00"/>
                </a:solidFill>
                <a:latin typeface="Times New Roman"/>
                <a:cs typeface="Times New Roman"/>
              </a:rPr>
              <a:t> </a:t>
            </a: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de </a:t>
            </a:r>
            <a:r>
              <a:rPr lang="en-US" sz="3200" b="1" i="1" dirty="0">
                <a:solidFill>
                  <a:srgbClr val="0000CC"/>
                </a:solidFill>
                <a:latin typeface="Times New Roman"/>
                <a:cs typeface="Times New Roman"/>
              </a:rPr>
              <a:t>D</a:t>
            </a: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ate </a:t>
            </a:r>
            <a:r>
              <a:rPr sz="3200" dirty="0">
                <a:latin typeface="Times New Roman"/>
                <a:cs typeface="Times New Roman"/>
              </a:rPr>
              <a:t>- ansamblu  de programe prin care </a:t>
            </a:r>
            <a:r>
              <a:rPr sz="3200" spc="-6" dirty="0">
                <a:latin typeface="Times New Roman"/>
                <a:cs typeface="Times New Roman"/>
              </a:rPr>
              <a:t>se </a:t>
            </a:r>
            <a:r>
              <a:rPr sz="3200" dirty="0">
                <a:latin typeface="Times New Roman"/>
                <a:cs typeface="Times New Roman"/>
              </a:rPr>
              <a:t>asigură gestionarea şi  prelucrarea complexă a datelor şi care reprezintă  componenta software a sistemului de </a:t>
            </a:r>
            <a:r>
              <a:rPr sz="3200" spc="6" dirty="0">
                <a:latin typeface="Times New Roman"/>
                <a:cs typeface="Times New Roman"/>
              </a:rPr>
              <a:t>baze </a:t>
            </a:r>
            <a:r>
              <a:rPr sz="3200" dirty="0">
                <a:latin typeface="Times New Roman"/>
                <a:cs typeface="Times New Roman"/>
              </a:rPr>
              <a:t>de  date;</a:t>
            </a:r>
          </a:p>
          <a:p>
            <a:pPr marL="600648" marR="43176" indent="-549853">
              <a:lnSpc>
                <a:spcPct val="92900"/>
              </a:lnSpc>
              <a:spcBef>
                <a:spcPts val="1350"/>
              </a:spcBef>
              <a:buClr>
                <a:srgbClr val="F47800"/>
              </a:buClr>
              <a:buFont typeface="Symbol"/>
              <a:buChar char=""/>
              <a:tabLst>
                <a:tab pos="600013" algn="l"/>
                <a:tab pos="600648" algn="l"/>
              </a:tabLst>
            </a:pPr>
            <a:r>
              <a:rPr sz="3200" b="1" i="1" dirty="0">
                <a:solidFill>
                  <a:srgbClr val="345D00"/>
                </a:solidFill>
                <a:latin typeface="Times New Roman"/>
                <a:cs typeface="Times New Roman"/>
              </a:rPr>
              <a:t>alte componente </a:t>
            </a:r>
            <a:r>
              <a:rPr sz="3200" dirty="0">
                <a:latin typeface="Times New Roman"/>
                <a:cs typeface="Times New Roman"/>
              </a:rPr>
              <a:t>(proceduri </a:t>
            </a:r>
            <a:r>
              <a:rPr sz="3200" spc="6" dirty="0">
                <a:latin typeface="Times New Roman"/>
                <a:cs typeface="Times New Roman"/>
              </a:rPr>
              <a:t>manuale sau  </a:t>
            </a:r>
            <a:r>
              <a:rPr sz="3200" dirty="0">
                <a:latin typeface="Times New Roman"/>
                <a:cs typeface="Times New Roman"/>
              </a:rPr>
              <a:t>automate, destinate bunei funcţionări a  sistemului, dicţionarul </a:t>
            </a:r>
            <a:r>
              <a:rPr sz="3200" spc="6" dirty="0">
                <a:latin typeface="Times New Roman"/>
                <a:cs typeface="Times New Roman"/>
              </a:rPr>
              <a:t>bazei </a:t>
            </a:r>
            <a:r>
              <a:rPr sz="3200" dirty="0">
                <a:latin typeface="Times New Roman"/>
                <a:cs typeface="Times New Roman"/>
              </a:rPr>
              <a:t>de date, elemente de  descriere a semanticii, statisticii, documentaţiei,  mijloacele hardware utilizate, personalul  implicat).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504190" y="241106"/>
            <a:ext cx="9075420" cy="1382426"/>
          </a:xfrm>
          <a:prstGeom prst="rect">
            <a:avLst/>
          </a:prstGeom>
        </p:spPr>
        <p:txBody>
          <a:bodyPr vert="horz" wrap="square" lIns="0" tIns="45716" rIns="0" bIns="0" rtlCol="0">
            <a:spAutoFit/>
          </a:bodyPr>
          <a:lstStyle/>
          <a:p>
            <a:pPr marL="2230524" marR="5079" indent="-1975915">
              <a:lnSpc>
                <a:spcPts val="5170"/>
              </a:lnSpc>
              <a:spcBef>
                <a:spcPts val="360"/>
              </a:spcBef>
            </a:pPr>
            <a:r>
              <a:rPr sz="4400" spc="295" dirty="0">
                <a:solidFill>
                  <a:srgbClr val="FF0000"/>
                </a:solidFill>
              </a:rPr>
              <a:t>Arhitectura </a:t>
            </a:r>
            <a:r>
              <a:rPr sz="4400" spc="285" dirty="0">
                <a:solidFill>
                  <a:srgbClr val="FF0000"/>
                </a:solidFill>
              </a:rPr>
              <a:t>sistemului</a:t>
            </a:r>
            <a:r>
              <a:rPr sz="4400" spc="150" dirty="0">
                <a:solidFill>
                  <a:srgbClr val="FF0000"/>
                </a:solidFill>
              </a:rPr>
              <a:t> </a:t>
            </a:r>
            <a:r>
              <a:rPr sz="4400" spc="375" dirty="0">
                <a:solidFill>
                  <a:srgbClr val="FF0000"/>
                </a:solidFill>
              </a:rPr>
              <a:t>de  </a:t>
            </a:r>
            <a:r>
              <a:rPr sz="4400" spc="395" dirty="0">
                <a:solidFill>
                  <a:srgbClr val="FF0000"/>
                </a:solidFill>
              </a:rPr>
              <a:t>baz</a:t>
            </a:r>
            <a:r>
              <a:rPr sz="4400" spc="395" dirty="0">
                <a:solidFill>
                  <a:srgbClr val="FF0000"/>
                </a:solidFill>
                <a:latin typeface="Gill Sans MT"/>
                <a:cs typeface="Gill Sans MT"/>
              </a:rPr>
              <a:t>ă </a:t>
            </a:r>
            <a:r>
              <a:rPr sz="4400" spc="375" dirty="0">
                <a:solidFill>
                  <a:srgbClr val="FF0000"/>
                </a:solidFill>
              </a:rPr>
              <a:t>de</a:t>
            </a:r>
            <a:r>
              <a:rPr sz="4400" spc="150" dirty="0">
                <a:solidFill>
                  <a:srgbClr val="FF0000"/>
                </a:solidFill>
              </a:rPr>
              <a:t> </a:t>
            </a:r>
            <a:r>
              <a:rPr sz="4400" spc="340" dirty="0">
                <a:solidFill>
                  <a:srgbClr val="FF0000"/>
                </a:solidFill>
              </a:rPr>
              <a:t>date</a:t>
            </a:r>
            <a:endParaRPr sz="4400" dirty="0">
              <a:solidFill>
                <a:srgbClr val="FF0000"/>
              </a:solidFill>
              <a:latin typeface="Gill Sans MT"/>
              <a:cs typeface="Gill Sans MT"/>
            </a:endParaRPr>
          </a:p>
        </p:txBody>
      </p:sp>
      <p:sp>
        <p:nvSpPr>
          <p:cNvPr id="5" name="object 2"/>
          <p:cNvSpPr/>
          <p:nvPr/>
        </p:nvSpPr>
        <p:spPr>
          <a:xfrm>
            <a:off x="927100" y="2178050"/>
            <a:ext cx="8610600" cy="4325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504190" y="1632205"/>
            <a:ext cx="9075420" cy="2430141"/>
          </a:xfrm>
          <a:prstGeom prst="rect">
            <a:avLst/>
          </a:prstGeom>
        </p:spPr>
        <p:txBody>
          <a:bodyPr vert="horz" wrap="square" lIns="0" tIns="113019" rIns="0" bIns="0" rtlCol="0">
            <a:spAutoFit/>
          </a:bodyPr>
          <a:lstStyle/>
          <a:p>
            <a:pPr marL="389214" marR="5079" indent="594298">
              <a:lnSpc>
                <a:spcPts val="3569"/>
              </a:lnSpc>
              <a:spcBef>
                <a:spcPts val="440"/>
              </a:spcBef>
            </a:pPr>
            <a:r>
              <a:rPr sz="3200" dirty="0"/>
              <a:t>Ansamblul software interpus între utilizatori </a:t>
            </a:r>
            <a:r>
              <a:rPr sz="3200" spc="-6" dirty="0"/>
              <a:t>şi  </a:t>
            </a:r>
            <a:r>
              <a:rPr sz="3200" spc="6" dirty="0"/>
              <a:t>baza </a:t>
            </a:r>
            <a:r>
              <a:rPr sz="3200" dirty="0"/>
              <a:t>de date </a:t>
            </a:r>
            <a:r>
              <a:rPr sz="3200" spc="-6" dirty="0"/>
              <a:t>şi </a:t>
            </a:r>
            <a:r>
              <a:rPr sz="3200" dirty="0"/>
              <a:t>este un interpretor de cereri de  </a:t>
            </a:r>
            <a:r>
              <a:rPr sz="3200" spc="6" dirty="0"/>
              <a:t>acces </a:t>
            </a:r>
            <a:r>
              <a:rPr sz="3200" dirty="0"/>
              <a:t>sau regăsire de date în </a:t>
            </a:r>
            <a:r>
              <a:rPr sz="3200" spc="6" dirty="0"/>
              <a:t>baza </a:t>
            </a:r>
            <a:r>
              <a:rPr sz="3200" dirty="0"/>
              <a:t>de date, execută  cererea şi returnează</a:t>
            </a:r>
            <a:r>
              <a:rPr sz="3200" spc="15" dirty="0"/>
              <a:t> </a:t>
            </a:r>
            <a:r>
              <a:rPr sz="3200" dirty="0"/>
              <a:t>rezultatul.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190" y="241106"/>
            <a:ext cx="9075420" cy="1382426"/>
          </a:xfrm>
          <a:prstGeom prst="rect">
            <a:avLst/>
          </a:prstGeom>
        </p:spPr>
        <p:txBody>
          <a:bodyPr vert="horz" wrap="square" lIns="0" tIns="45716" rIns="0" bIns="0" rtlCol="0">
            <a:spAutoFit/>
          </a:bodyPr>
          <a:lstStyle/>
          <a:p>
            <a:pPr marL="3069272" marR="5079" indent="-3056573">
              <a:lnSpc>
                <a:spcPts val="5170"/>
              </a:lnSpc>
              <a:spcBef>
                <a:spcPts val="360"/>
              </a:spcBef>
            </a:pPr>
            <a:r>
              <a:rPr lang="en-US" sz="4400" spc="320" dirty="0" err="1" smtClean="0">
                <a:solidFill>
                  <a:srgbClr val="0000CC"/>
                </a:solidFill>
              </a:rPr>
              <a:t>S</a:t>
            </a:r>
            <a:r>
              <a:rPr sz="4400" spc="320" dirty="0" err="1" smtClean="0">
                <a:solidFill>
                  <a:srgbClr val="0000CC"/>
                </a:solidFill>
              </a:rPr>
              <a:t>istem</a:t>
            </a:r>
            <a:r>
              <a:rPr sz="4400" spc="320" dirty="0" smtClean="0">
                <a:solidFill>
                  <a:srgbClr val="0000CC"/>
                </a:solidFill>
              </a:rPr>
              <a:t> </a:t>
            </a:r>
            <a:r>
              <a:rPr sz="4400" spc="375" dirty="0">
                <a:solidFill>
                  <a:srgbClr val="0000CC"/>
                </a:solidFill>
              </a:rPr>
              <a:t>de </a:t>
            </a:r>
            <a:r>
              <a:rPr lang="en-US" sz="4400" spc="315" dirty="0" err="1" smtClean="0">
                <a:solidFill>
                  <a:srgbClr val="0000CC"/>
                </a:solidFill>
              </a:rPr>
              <a:t>G</a:t>
            </a:r>
            <a:r>
              <a:rPr sz="4400" spc="315" dirty="0" err="1" smtClean="0">
                <a:solidFill>
                  <a:srgbClr val="0000CC"/>
                </a:solidFill>
              </a:rPr>
              <a:t>estiune</a:t>
            </a:r>
            <a:r>
              <a:rPr sz="4400" spc="315" dirty="0" smtClean="0">
                <a:solidFill>
                  <a:srgbClr val="0000CC"/>
                </a:solidFill>
              </a:rPr>
              <a:t> </a:t>
            </a:r>
            <a:r>
              <a:rPr sz="4400" spc="335" dirty="0">
                <a:solidFill>
                  <a:srgbClr val="0000CC"/>
                </a:solidFill>
              </a:rPr>
              <a:t>a</a:t>
            </a:r>
            <a:r>
              <a:rPr sz="4400" spc="-65" dirty="0">
                <a:solidFill>
                  <a:srgbClr val="0000CC"/>
                </a:solidFill>
              </a:rPr>
              <a:t> </a:t>
            </a:r>
            <a:r>
              <a:rPr lang="en-US" sz="4400" spc="300" dirty="0" err="1" smtClean="0">
                <a:solidFill>
                  <a:srgbClr val="0000CC"/>
                </a:solidFill>
              </a:rPr>
              <a:t>B</a:t>
            </a:r>
            <a:r>
              <a:rPr sz="4400" spc="300" dirty="0" err="1" smtClean="0">
                <a:solidFill>
                  <a:srgbClr val="0000CC"/>
                </a:solidFill>
              </a:rPr>
              <a:t>azei</a:t>
            </a:r>
            <a:r>
              <a:rPr sz="4400" spc="300" dirty="0" smtClean="0">
                <a:solidFill>
                  <a:srgbClr val="0000CC"/>
                </a:solidFill>
              </a:rPr>
              <a:t>  </a:t>
            </a:r>
            <a:r>
              <a:rPr sz="4400" spc="375" dirty="0">
                <a:solidFill>
                  <a:srgbClr val="0000CC"/>
                </a:solidFill>
              </a:rPr>
              <a:t>de</a:t>
            </a:r>
            <a:r>
              <a:rPr sz="4400" spc="245" dirty="0">
                <a:solidFill>
                  <a:srgbClr val="0000CC"/>
                </a:solidFill>
              </a:rPr>
              <a:t> </a:t>
            </a:r>
            <a:r>
              <a:rPr lang="en-US" sz="4400" spc="335" dirty="0" smtClean="0">
                <a:solidFill>
                  <a:srgbClr val="0000CC"/>
                </a:solidFill>
              </a:rPr>
              <a:t>D</a:t>
            </a:r>
            <a:r>
              <a:rPr sz="4400" spc="335" dirty="0" smtClean="0">
                <a:solidFill>
                  <a:srgbClr val="0000CC"/>
                </a:solidFill>
              </a:rPr>
              <a:t>ate</a:t>
            </a:r>
            <a:endParaRPr sz="4400" dirty="0">
              <a:solidFill>
                <a:srgbClr val="0000CC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5841" y="4121251"/>
            <a:ext cx="9549931" cy="2693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7989" y="571406"/>
            <a:ext cx="4133216" cy="691066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spcBef>
                <a:spcPts val="100"/>
              </a:spcBef>
            </a:pPr>
            <a:r>
              <a:rPr sz="4400" spc="290" dirty="0">
                <a:solidFill>
                  <a:srgbClr val="0000CC"/>
                </a:solidFill>
              </a:rPr>
              <a:t>Func</a:t>
            </a:r>
            <a:r>
              <a:rPr sz="4400" spc="290" dirty="0">
                <a:solidFill>
                  <a:srgbClr val="0000CC"/>
                </a:solidFill>
                <a:latin typeface="Gill Sans MT"/>
                <a:cs typeface="Gill Sans MT"/>
              </a:rPr>
              <a:t>ţ</a:t>
            </a:r>
            <a:r>
              <a:rPr sz="4400" spc="290" dirty="0">
                <a:solidFill>
                  <a:srgbClr val="0000CC"/>
                </a:solidFill>
              </a:rPr>
              <a:t>ii</a:t>
            </a:r>
            <a:r>
              <a:rPr sz="4400" spc="170" dirty="0">
                <a:solidFill>
                  <a:srgbClr val="0000CC"/>
                </a:solidFill>
              </a:rPr>
              <a:t> </a:t>
            </a:r>
            <a:r>
              <a:rPr sz="4400" spc="340" dirty="0">
                <a:solidFill>
                  <a:srgbClr val="0000CC"/>
                </a:solidFill>
              </a:rPr>
              <a:t>SGBD</a:t>
            </a:r>
            <a:endParaRPr sz="4400" dirty="0">
              <a:solidFill>
                <a:srgbClr val="0000CC"/>
              </a:solidFill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220" y="2173604"/>
            <a:ext cx="8801735" cy="2512852"/>
          </a:xfrm>
          <a:prstGeom prst="rect">
            <a:avLst/>
          </a:prstGeom>
        </p:spPr>
        <p:txBody>
          <a:bodyPr vert="horz" wrap="square" lIns="0" tIns="141590" rIns="0" bIns="0" rtlCol="0">
            <a:spAutoFit/>
          </a:bodyPr>
          <a:lstStyle/>
          <a:p>
            <a:pPr marL="137781" indent="-125717">
              <a:spcBef>
                <a:spcPts val="1114"/>
              </a:spcBef>
              <a:buClr>
                <a:srgbClr val="000000"/>
              </a:buClr>
              <a:buSzPct val="96428"/>
              <a:buFont typeface="Times New Roman"/>
              <a:buChar char="•"/>
              <a:tabLst>
                <a:tab pos="138416" algn="l"/>
              </a:tabLst>
            </a:pPr>
            <a:r>
              <a:rPr sz="2800" b="1" i="1" spc="-6" dirty="0">
                <a:solidFill>
                  <a:srgbClr val="2200DB"/>
                </a:solidFill>
                <a:latin typeface="Times New Roman"/>
                <a:cs typeface="Times New Roman"/>
              </a:rPr>
              <a:t>definirea </a:t>
            </a:r>
            <a:r>
              <a:rPr sz="2800" dirty="0">
                <a:latin typeface="Times New Roman"/>
                <a:cs typeface="Times New Roman"/>
              </a:rPr>
              <a:t>— </a:t>
            </a:r>
            <a:r>
              <a:rPr sz="2800" spc="-10" dirty="0">
                <a:latin typeface="Times New Roman"/>
                <a:cs typeface="Times New Roman"/>
              </a:rPr>
              <a:t>crearea </a:t>
            </a:r>
            <a:r>
              <a:rPr sz="2800" spc="-6" dirty="0">
                <a:latin typeface="Times New Roman"/>
                <a:cs typeface="Times New Roman"/>
              </a:rPr>
              <a:t>bazei </a:t>
            </a:r>
            <a:r>
              <a:rPr sz="2800" spc="6" dirty="0">
                <a:latin typeface="Times New Roman"/>
                <a:cs typeface="Times New Roman"/>
              </a:rPr>
              <a:t>de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6" dirty="0">
                <a:latin typeface="Times New Roman"/>
                <a:cs typeface="Times New Roman"/>
              </a:rPr>
              <a:t>date;</a:t>
            </a:r>
            <a:endParaRPr sz="2800" dirty="0">
              <a:latin typeface="Times New Roman"/>
              <a:cs typeface="Times New Roman"/>
            </a:endParaRPr>
          </a:p>
          <a:p>
            <a:pPr marL="155559" indent="-143495">
              <a:spcBef>
                <a:spcPts val="1160"/>
              </a:spcBef>
              <a:buClr>
                <a:srgbClr val="000000"/>
              </a:buClr>
              <a:buSzPct val="96875"/>
              <a:buFont typeface="Times New Roman"/>
              <a:buChar char="•"/>
              <a:tabLst>
                <a:tab pos="156194" algn="l"/>
              </a:tabLst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introducerea </a:t>
            </a:r>
            <a:r>
              <a:rPr sz="3200" dirty="0">
                <a:latin typeface="Times New Roman"/>
                <a:cs typeface="Times New Roman"/>
              </a:rPr>
              <a:t>(adăugarea) datelor </a:t>
            </a:r>
            <a:r>
              <a:rPr sz="3200" spc="-6" dirty="0">
                <a:latin typeface="Times New Roman"/>
                <a:cs typeface="Times New Roman"/>
              </a:rPr>
              <a:t>în </a:t>
            </a:r>
            <a:r>
              <a:rPr sz="3200" spc="6" dirty="0">
                <a:latin typeface="Times New Roman"/>
                <a:cs typeface="Times New Roman"/>
              </a:rPr>
              <a:t>baza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200" spc="6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date;</a:t>
            </a:r>
          </a:p>
          <a:p>
            <a:pPr marL="155559" indent="-143495">
              <a:spcBef>
                <a:spcPts val="1150"/>
              </a:spcBef>
              <a:buClr>
                <a:srgbClr val="000000"/>
              </a:buClr>
              <a:buSzPct val="96875"/>
              <a:buFont typeface="Times New Roman"/>
              <a:buChar char="•"/>
              <a:tabLst>
                <a:tab pos="156194" algn="l"/>
              </a:tabLst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modificarea </a:t>
            </a:r>
            <a:r>
              <a:rPr sz="3200" dirty="0">
                <a:latin typeface="Times New Roman"/>
                <a:cs typeface="Times New Roman"/>
              </a:rPr>
              <a:t>unor date deja existente în baza de</a:t>
            </a:r>
            <a:r>
              <a:rPr sz="3200" spc="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date;</a:t>
            </a:r>
          </a:p>
          <a:p>
            <a:pPr marL="155559" indent="-143495">
              <a:spcBef>
                <a:spcPts val="1150"/>
              </a:spcBef>
              <a:buClr>
                <a:srgbClr val="000000"/>
              </a:buClr>
              <a:buSzPct val="96875"/>
              <a:buFont typeface="Times New Roman"/>
              <a:buChar char="•"/>
              <a:tabLst>
                <a:tab pos="156194" algn="l"/>
              </a:tabLst>
            </a:pPr>
            <a:r>
              <a:rPr sz="3200" b="1" i="1" dirty="0">
                <a:solidFill>
                  <a:srgbClr val="2200DB"/>
                </a:solidFill>
                <a:latin typeface="Times New Roman"/>
                <a:cs typeface="Times New Roman"/>
              </a:rPr>
              <a:t>ştergerea </a:t>
            </a:r>
            <a:r>
              <a:rPr sz="3200" dirty="0">
                <a:latin typeface="Times New Roman"/>
                <a:cs typeface="Times New Roman"/>
              </a:rPr>
              <a:t>datelor din baza de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6" dirty="0">
                <a:latin typeface="Times New Roman"/>
                <a:cs typeface="Times New Roman"/>
              </a:rPr>
              <a:t>date;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724</Words>
  <Application>Microsoft Office PowerPoint</Application>
  <PresentationFormat>Custom</PresentationFormat>
  <Paragraphs>71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BAZA DE DATE SGBD</vt:lpstr>
      <vt:lpstr>Ce este o Bază de Date ?</vt:lpstr>
      <vt:lpstr>Organizarea datelor într-o  bază de date</vt:lpstr>
      <vt:lpstr>Organizarea datelor într-o bază de  date</vt:lpstr>
      <vt:lpstr>Sisteme de baze de date</vt:lpstr>
      <vt:lpstr>Arhitectura sistemului de  BD</vt:lpstr>
      <vt:lpstr>Arhitectura sistemului de  bază de date</vt:lpstr>
      <vt:lpstr>Sistem de Gestiune a Bazei  de Date</vt:lpstr>
      <vt:lpstr>Funcţii SGBD</vt:lpstr>
      <vt:lpstr>Punerea în funcţiune şi  exploatarea bazei de date</vt:lpstr>
      <vt:lpstr>Schema bloc a unei aplicaţii</vt:lpstr>
      <vt:lpstr>Slide 12</vt:lpstr>
      <vt:lpstr>1 - Actualizarea</vt:lpstr>
      <vt:lpstr>2 - ştergerea anormală.</vt:lpstr>
      <vt:lpstr>3 situaţie - Inserare.</vt:lpstr>
      <vt:lpstr>Normalizarea unei baze de  date</vt:lpstr>
      <vt:lpstr>Normalizarea unei baze de  date</vt:lpstr>
      <vt:lpstr>Tipurile de relaţii în BD :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este o Baza de Date ?</dc:title>
  <dc:creator>Hunter__ </dc:creator>
  <cp:lastModifiedBy>Mihai</cp:lastModifiedBy>
  <cp:revision>2</cp:revision>
  <dcterms:created xsi:type="dcterms:W3CDTF">2020-08-31T12:00:57Z</dcterms:created>
  <dcterms:modified xsi:type="dcterms:W3CDTF">2020-08-31T14:07:57Z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2011-07-19T00:00:00Z</vt:filetime>
  </property>
  <property fmtid="{D5CDD505-2E9C-101B-9397-08002B2CF9AE}" pid="3" name="Creator">
    <vt:lpwstr>Impress</vt:lpwstr>
  </property>
  <property fmtid="{D5CDD505-2E9C-101B-9397-08002B2CF9AE}" pid="4" name="LastSaved">
    <vt:filetime>2011-07-19T00:00:00Z</vt:filetime>
  </property>
</Properties>
</file>