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2"/>
  </p:notesMasterIdLst>
  <p:sldIdLst>
    <p:sldId id="256" r:id="rId2"/>
    <p:sldId id="276" r:id="rId3"/>
    <p:sldId id="279" r:id="rId4"/>
    <p:sldId id="288" r:id="rId5"/>
    <p:sldId id="289" r:id="rId6"/>
    <p:sldId id="290" r:id="rId7"/>
    <p:sldId id="291" r:id="rId8"/>
    <p:sldId id="292" r:id="rId9"/>
    <p:sldId id="293" r:id="rId10"/>
    <p:sldId id="294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81392" autoAdjust="0"/>
  </p:normalViewPr>
  <p:slideViewPr>
    <p:cSldViewPr snapToGrid="0" showGuides="1">
      <p:cViewPr varScale="1">
        <p:scale>
          <a:sx n="72" d="100"/>
          <a:sy n="72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8D27D-EF64-48EC-8803-69D7CFB619B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AFDDB-1F4B-4C2D-A091-7EAB6D93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2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3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0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FDDB-1F4B-4C2D-A091-7EAB6D93E4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3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06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90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4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2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4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2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8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9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741" y="1562288"/>
            <a:ext cx="8306126" cy="2089274"/>
          </a:xfrm>
        </p:spPr>
        <p:txBody>
          <a:bodyPr>
            <a:normAutofit/>
          </a:bodyPr>
          <a:lstStyle/>
          <a:p>
            <a:r>
              <a:rPr lang="en-GB" sz="5400" b="1" dirty="0" err="1" smtClean="0"/>
              <a:t>Tema</a:t>
            </a:r>
            <a:r>
              <a:rPr lang="en-GB" sz="5400" b="1" dirty="0" smtClean="0"/>
              <a:t>:” </a:t>
            </a:r>
            <a:r>
              <a:rPr lang="en-GB" sz="5400" b="1" dirty="0" err="1" smtClean="0"/>
              <a:t>Bazele</a:t>
            </a:r>
            <a:r>
              <a:rPr lang="en-GB" sz="5400" b="1" dirty="0" smtClean="0"/>
              <a:t> </a:t>
            </a:r>
            <a:r>
              <a:rPr lang="en-GB" sz="5400" b="1" dirty="0" err="1"/>
              <a:t>programului</a:t>
            </a:r>
            <a:r>
              <a:rPr lang="en-GB" sz="5400" b="1" dirty="0"/>
              <a:t> Microsoft Excel for </a:t>
            </a:r>
            <a:r>
              <a:rPr lang="en-GB" sz="5400" b="1" dirty="0" smtClean="0"/>
              <a:t>Windows”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5" y="5076652"/>
            <a:ext cx="282269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704" y="254766"/>
            <a:ext cx="4742793" cy="1325563"/>
          </a:xfrm>
        </p:spPr>
        <p:txBody>
          <a:bodyPr/>
          <a:lstStyle/>
          <a:p>
            <a:r>
              <a:rPr lang="en-US" b="1" dirty="0" err="1"/>
              <a:t>Formatarea</a:t>
            </a:r>
            <a:r>
              <a:rPr lang="en-US" b="1" dirty="0"/>
              <a:t> </a:t>
            </a:r>
            <a:r>
              <a:rPr lang="en-US" b="1" dirty="0" err="1" smtClean="0"/>
              <a:t>datelor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5447241" cy="388077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Exista</a:t>
            </a:r>
            <a:r>
              <a:rPr lang="en-US" dirty="0" smtClean="0"/>
              <a:t> multiple </a:t>
            </a:r>
            <a:r>
              <a:rPr lang="en-US" dirty="0" err="1" smtClean="0"/>
              <a:t>modalitati</a:t>
            </a:r>
            <a:r>
              <a:rPr lang="en-US" dirty="0" smtClean="0"/>
              <a:t> de </a:t>
            </a:r>
            <a:r>
              <a:rPr lang="en-US" dirty="0" err="1" smtClean="0"/>
              <a:t>modificare</a:t>
            </a:r>
            <a:r>
              <a:rPr lang="en-US" dirty="0" smtClean="0"/>
              <a:t> a </a:t>
            </a:r>
            <a:r>
              <a:rPr lang="en-US" dirty="0" err="1" smtClean="0"/>
              <a:t>aspectului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 din </a:t>
            </a:r>
            <a:r>
              <a:rPr lang="en-US" dirty="0" err="1" smtClean="0"/>
              <a:t>foaia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/>
              <a:t> </a:t>
            </a:r>
            <a:r>
              <a:rPr lang="en-US" dirty="0" err="1" smtClean="0"/>
              <a:t>acestea</a:t>
            </a:r>
            <a:r>
              <a:rPr lang="en-US" dirty="0" smtClean="0"/>
              <a:t> pot fi effectuate cu </a:t>
            </a:r>
            <a:r>
              <a:rPr lang="en-US" dirty="0" err="1" smtClean="0"/>
              <a:t>optiunea</a:t>
            </a:r>
            <a:r>
              <a:rPr lang="en-US" dirty="0" smtClean="0"/>
              <a:t> </a:t>
            </a:r>
            <a:r>
              <a:rPr lang="en-US" b="1" dirty="0" smtClean="0"/>
              <a:t>Format Cells </a:t>
            </a:r>
            <a:r>
              <a:rPr lang="en-US" dirty="0" smtClean="0"/>
              <a:t>din </a:t>
            </a:r>
            <a:r>
              <a:rPr lang="en-US" dirty="0" err="1" smtClean="0"/>
              <a:t>meniul</a:t>
            </a:r>
            <a:r>
              <a:rPr lang="en-US" dirty="0" smtClean="0"/>
              <a:t> </a:t>
            </a:r>
            <a:r>
              <a:rPr lang="en-US" b="1" dirty="0" smtClean="0"/>
              <a:t>Home.</a:t>
            </a:r>
          </a:p>
          <a:p>
            <a:r>
              <a:rPr lang="en-US" dirty="0" err="1" smtClean="0"/>
              <a:t>Formatarea</a:t>
            </a:r>
            <a:r>
              <a:rPr lang="en-US" dirty="0" smtClean="0"/>
              <a:t> </a:t>
            </a:r>
            <a:r>
              <a:rPr lang="en-US" dirty="0" err="1" smtClean="0"/>
              <a:t>valorilor</a:t>
            </a:r>
            <a:r>
              <a:rPr lang="en-US" dirty="0" smtClean="0"/>
              <a:t> </a:t>
            </a:r>
            <a:r>
              <a:rPr lang="en-US" dirty="0" err="1" smtClean="0"/>
              <a:t>numerice</a:t>
            </a:r>
            <a:r>
              <a:rPr lang="en-US" dirty="0" smtClean="0"/>
              <a:t>(Number)</a:t>
            </a:r>
          </a:p>
          <a:p>
            <a:r>
              <a:rPr lang="en-US" dirty="0" err="1" smtClean="0"/>
              <a:t>Alinierea</a:t>
            </a:r>
            <a:r>
              <a:rPr lang="en-US" dirty="0" smtClean="0"/>
              <a:t> </a:t>
            </a:r>
            <a:r>
              <a:rPr lang="en-US" dirty="0" err="1" smtClean="0"/>
              <a:t>datelor</a:t>
            </a:r>
            <a:r>
              <a:rPr lang="en-US" dirty="0" smtClean="0"/>
              <a:t>(Alignment)</a:t>
            </a:r>
          </a:p>
          <a:p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fonturilor</a:t>
            </a:r>
            <a:r>
              <a:rPr lang="en-US" dirty="0" smtClean="0"/>
              <a:t>(Font)</a:t>
            </a:r>
          </a:p>
          <a:p>
            <a:r>
              <a:rPr lang="en-US" dirty="0" err="1" smtClean="0"/>
              <a:t>Adaugarea</a:t>
            </a:r>
            <a:r>
              <a:rPr lang="en-US" dirty="0" smtClean="0"/>
              <a:t> </a:t>
            </a:r>
            <a:r>
              <a:rPr lang="en-US" dirty="0" err="1" smtClean="0"/>
              <a:t>chenarelor</a:t>
            </a:r>
            <a:r>
              <a:rPr lang="en-US" dirty="0" smtClean="0"/>
              <a:t>(Border)</a:t>
            </a:r>
          </a:p>
          <a:p>
            <a:r>
              <a:rPr lang="en-US" dirty="0" err="1" smtClean="0"/>
              <a:t>Adaugarea</a:t>
            </a:r>
            <a:r>
              <a:rPr lang="en-US" dirty="0" smtClean="0"/>
              <a:t> </a:t>
            </a:r>
            <a:r>
              <a:rPr lang="en-US" dirty="0" err="1" smtClean="0"/>
              <a:t>texturilor,culori,hasurari</a:t>
            </a:r>
            <a:r>
              <a:rPr lang="en-US" dirty="0" smtClean="0"/>
              <a:t> (Fill)</a:t>
            </a:r>
          </a:p>
          <a:p>
            <a:r>
              <a:rPr lang="en-US" dirty="0" err="1" smtClean="0"/>
              <a:t>Protejarea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parola</a:t>
            </a:r>
            <a:r>
              <a:rPr lang="en-US" dirty="0" smtClean="0"/>
              <a:t> (Protection)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376" y="1893556"/>
            <a:ext cx="5023447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5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163" y="478971"/>
            <a:ext cx="4558695" cy="886960"/>
          </a:xfrm>
        </p:spPr>
        <p:txBody>
          <a:bodyPr/>
          <a:lstStyle/>
          <a:p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 smtClean="0"/>
              <a:t>cursului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4" y="1654629"/>
            <a:ext cx="7388979" cy="438694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err="1" smtClean="0"/>
              <a:t>Introducere</a:t>
            </a:r>
            <a:r>
              <a:rPr lang="en-US" b="1" dirty="0"/>
              <a:t>. Microsoft </a:t>
            </a:r>
            <a:r>
              <a:rPr lang="en-US" b="1" dirty="0" smtClean="0"/>
              <a:t>Excel</a:t>
            </a:r>
          </a:p>
          <a:p>
            <a:r>
              <a:rPr lang="en-US" b="1" dirty="0" err="1" smtClean="0"/>
              <a:t>Lansarea</a:t>
            </a:r>
            <a:r>
              <a:rPr lang="en-US" b="1" dirty="0" smtClean="0"/>
              <a:t> </a:t>
            </a:r>
            <a:r>
              <a:rPr lang="en-US" b="1" dirty="0" err="1" smtClean="0"/>
              <a:t>aplicatiei</a:t>
            </a:r>
            <a:r>
              <a:rPr lang="en-US" b="1" dirty="0" smtClean="0"/>
              <a:t> Excel</a:t>
            </a:r>
            <a:endParaRPr lang="en-US" dirty="0" smtClean="0"/>
          </a:p>
          <a:p>
            <a:r>
              <a:rPr lang="en-US" b="1" dirty="0" err="1" smtClean="0"/>
              <a:t>Deschiderea</a:t>
            </a:r>
            <a:r>
              <a:rPr lang="en-US" b="1" dirty="0" smtClean="0"/>
              <a:t> </a:t>
            </a:r>
            <a:r>
              <a:rPr lang="en-US" b="1" dirty="0" err="1" smtClean="0"/>
              <a:t>şi</a:t>
            </a:r>
            <a:r>
              <a:rPr lang="en-US" b="1" dirty="0" smtClean="0"/>
              <a:t> </a:t>
            </a:r>
            <a:r>
              <a:rPr lang="en-US" b="1" dirty="0" err="1" smtClean="0"/>
              <a:t>salvarea</a:t>
            </a:r>
            <a:r>
              <a:rPr lang="en-US" b="1" dirty="0" smtClean="0"/>
              <a:t> </a:t>
            </a:r>
            <a:r>
              <a:rPr lang="en-US" b="1" dirty="0" err="1" smtClean="0"/>
              <a:t>fișierelor</a:t>
            </a:r>
            <a:endParaRPr lang="en-US" b="1" dirty="0" smtClean="0"/>
          </a:p>
          <a:p>
            <a:r>
              <a:rPr lang="en-US" b="1" dirty="0" err="1"/>
              <a:t>Introducerea</a:t>
            </a:r>
            <a:r>
              <a:rPr lang="en-US" b="1" dirty="0"/>
              <a:t> </a:t>
            </a:r>
            <a:r>
              <a:rPr lang="en-US" b="1" dirty="0" err="1"/>
              <a:t>datelor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fişiere</a:t>
            </a:r>
            <a:r>
              <a:rPr lang="en-US" b="1" dirty="0"/>
              <a:t> </a:t>
            </a:r>
          </a:p>
          <a:p>
            <a:r>
              <a:rPr lang="en-US" b="1" dirty="0" err="1" smtClean="0"/>
              <a:t>Includerea</a:t>
            </a:r>
            <a:r>
              <a:rPr lang="en-US" b="1" dirty="0" smtClean="0"/>
              <a:t> </a:t>
            </a:r>
            <a:r>
              <a:rPr lang="en-US" b="1" dirty="0" err="1" smtClean="0"/>
              <a:t>comentariilor</a:t>
            </a:r>
            <a:r>
              <a:rPr lang="en-US" b="1" dirty="0" smtClean="0"/>
              <a:t> in </a:t>
            </a:r>
            <a:r>
              <a:rPr lang="en-US" b="1" dirty="0" err="1" smtClean="0"/>
              <a:t>celule</a:t>
            </a:r>
            <a:endParaRPr lang="en-US" b="1" dirty="0" smtClean="0"/>
          </a:p>
          <a:p>
            <a:r>
              <a:rPr lang="en-US" b="1" dirty="0" err="1" smtClean="0"/>
              <a:t>Operatii</a:t>
            </a:r>
            <a:r>
              <a:rPr lang="en-US" b="1" dirty="0" smtClean="0"/>
              <a:t> cu register</a:t>
            </a:r>
          </a:p>
          <a:p>
            <a:r>
              <a:rPr lang="en-US" b="1" dirty="0" err="1" smtClean="0"/>
              <a:t>Formatarea</a:t>
            </a:r>
            <a:r>
              <a:rPr lang="en-US" b="1" dirty="0" smtClean="0"/>
              <a:t> </a:t>
            </a:r>
            <a:r>
              <a:rPr lang="en-US" b="1" dirty="0" err="1" smtClean="0"/>
              <a:t>datelor</a:t>
            </a:r>
            <a:endParaRPr lang="en-US" b="1" dirty="0" smtClean="0"/>
          </a:p>
          <a:p>
            <a:r>
              <a:rPr lang="en-US" b="1" dirty="0" err="1" smtClean="0"/>
              <a:t>Efectuarea</a:t>
            </a:r>
            <a:r>
              <a:rPr lang="en-US" b="1" dirty="0" smtClean="0"/>
              <a:t> </a:t>
            </a:r>
            <a:r>
              <a:rPr lang="en-US" b="1" dirty="0" err="1" smtClean="0"/>
              <a:t>calculelor</a:t>
            </a:r>
            <a:endParaRPr lang="en-US" b="1" dirty="0" smtClean="0"/>
          </a:p>
          <a:p>
            <a:r>
              <a:rPr lang="en-US" b="1" dirty="0" err="1" smtClean="0"/>
              <a:t>Facilitatea</a:t>
            </a:r>
            <a:r>
              <a:rPr lang="en-US" b="1" dirty="0" smtClean="0"/>
              <a:t> Auto Calculate</a:t>
            </a:r>
          </a:p>
          <a:p>
            <a:r>
              <a:rPr lang="en-US" b="1" dirty="0" err="1" smtClean="0"/>
              <a:t>Utilizarea</a:t>
            </a:r>
            <a:r>
              <a:rPr lang="en-US" b="1" dirty="0" smtClean="0"/>
              <a:t> </a:t>
            </a:r>
            <a:r>
              <a:rPr lang="en-US" b="1" dirty="0" err="1" smtClean="0"/>
              <a:t>funtiilor</a:t>
            </a:r>
            <a:endParaRPr lang="en-US" b="1" dirty="0" smtClean="0"/>
          </a:p>
          <a:p>
            <a:r>
              <a:rPr lang="en-US" b="1" dirty="0" err="1" smtClean="0"/>
              <a:t>Schimbarea</a:t>
            </a:r>
            <a:r>
              <a:rPr lang="en-US" b="1" dirty="0" smtClean="0"/>
              <a:t> </a:t>
            </a:r>
            <a:r>
              <a:rPr lang="en-US" b="1" dirty="0" err="1" smtClean="0"/>
              <a:t>formatului</a:t>
            </a:r>
            <a:r>
              <a:rPr lang="en-US" b="1" dirty="0" smtClean="0"/>
              <a:t> </a:t>
            </a:r>
            <a:r>
              <a:rPr lang="en-US" b="1" dirty="0" err="1" smtClean="0"/>
              <a:t>numerelor</a:t>
            </a:r>
            <a:endParaRPr lang="en-US" b="1" dirty="0" smtClean="0"/>
          </a:p>
          <a:p>
            <a:r>
              <a:rPr lang="en-US" b="1" dirty="0" err="1" smtClean="0"/>
              <a:t>Gestiunea</a:t>
            </a:r>
            <a:r>
              <a:rPr lang="en-US" b="1" dirty="0" smtClean="0"/>
              <a:t> </a:t>
            </a:r>
            <a:r>
              <a:rPr lang="en-US" b="1" dirty="0" err="1" smtClean="0"/>
              <a:t>datelor</a:t>
            </a:r>
            <a:endParaRPr lang="en-US" b="1" dirty="0" smtClean="0"/>
          </a:p>
          <a:p>
            <a:r>
              <a:rPr lang="en-US" b="1" dirty="0" err="1" smtClean="0"/>
              <a:t>Diagrame</a:t>
            </a:r>
            <a:r>
              <a:rPr lang="en-US" b="1" dirty="0" smtClean="0"/>
              <a:t>. </a:t>
            </a:r>
            <a:r>
              <a:rPr lang="en-US" b="1" dirty="0" err="1" smtClean="0"/>
              <a:t>Tipuri</a:t>
            </a:r>
            <a:r>
              <a:rPr lang="en-US" b="1" dirty="0" smtClean="0"/>
              <a:t> de </a:t>
            </a:r>
            <a:r>
              <a:rPr lang="en-US" b="1" dirty="0" err="1" smtClean="0"/>
              <a:t>diagrame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306" y="620486"/>
            <a:ext cx="7661123" cy="783771"/>
          </a:xfrm>
        </p:spPr>
        <p:txBody>
          <a:bodyPr/>
          <a:lstStyle/>
          <a:p>
            <a:r>
              <a:rPr lang="en-US" b="1" dirty="0" err="1"/>
              <a:t>Introducere</a:t>
            </a:r>
            <a:r>
              <a:rPr lang="en-US" b="1" dirty="0"/>
              <a:t>. Microsoft </a:t>
            </a:r>
            <a:r>
              <a:rPr lang="en-US" b="1" dirty="0" smtClean="0"/>
              <a:t>Excel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179614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2967" y="1939159"/>
            <a:ext cx="91482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Programul</a:t>
            </a:r>
            <a:r>
              <a:rPr lang="en-US" sz="2400" dirty="0"/>
              <a:t> </a:t>
            </a:r>
            <a:r>
              <a:rPr lang="en-US" sz="2400" b="1" dirty="0"/>
              <a:t>Microsoft Excel</a:t>
            </a:r>
            <a:r>
              <a:rPr lang="en-US" sz="2400" dirty="0"/>
              <a:t>, parte a </a:t>
            </a:r>
            <a:r>
              <a:rPr lang="en-US" sz="2400" dirty="0" err="1"/>
              <a:t>pachetului</a:t>
            </a:r>
            <a:r>
              <a:rPr lang="en-US" sz="2400" dirty="0"/>
              <a:t> Microsoft Office, </a:t>
            </a:r>
            <a:r>
              <a:rPr lang="en-US" sz="2400" dirty="0" err="1"/>
              <a:t>este</a:t>
            </a:r>
            <a:r>
              <a:rPr lang="en-US" sz="2400" dirty="0"/>
              <a:t> o </a:t>
            </a:r>
            <a:r>
              <a:rPr lang="en-US" sz="2400" dirty="0" err="1"/>
              <a:t>aplicație</a:t>
            </a:r>
            <a:r>
              <a:rPr lang="en-US" sz="2400" dirty="0"/>
              <a:t> de tip spreadsheet </a:t>
            </a:r>
            <a:r>
              <a:rPr lang="en-US" sz="2400" dirty="0" err="1" smtClean="0"/>
              <a:t>creată</a:t>
            </a:r>
            <a:r>
              <a:rPr lang="en-US" sz="2400" dirty="0" smtClean="0"/>
              <a:t> </a:t>
            </a:r>
            <a:r>
              <a:rPr lang="en-US" sz="2400" dirty="0"/>
              <a:t>de firma Microsoft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sistemele</a:t>
            </a:r>
            <a:r>
              <a:rPr lang="en-US" sz="2400" dirty="0"/>
              <a:t> de </a:t>
            </a:r>
            <a:r>
              <a:rPr lang="en-US" sz="2400" dirty="0" err="1"/>
              <a:t>operare</a:t>
            </a:r>
            <a:r>
              <a:rPr lang="en-US" sz="2400" dirty="0"/>
              <a:t> Windows </a:t>
            </a:r>
            <a:r>
              <a:rPr lang="en-US" sz="2400" dirty="0" err="1"/>
              <a:t>şi</a:t>
            </a:r>
            <a:r>
              <a:rPr lang="en-US" sz="2400" dirty="0"/>
              <a:t> Mac OS X. </a:t>
            </a:r>
            <a:r>
              <a:rPr lang="en-US" sz="2400" dirty="0" err="1"/>
              <a:t>Dispune</a:t>
            </a:r>
            <a:r>
              <a:rPr lang="en-US" sz="2400" dirty="0"/>
              <a:t> de </a:t>
            </a:r>
            <a:r>
              <a:rPr lang="en-US" sz="2400" dirty="0" err="1"/>
              <a:t>instrumente</a:t>
            </a:r>
            <a:r>
              <a:rPr lang="en-US" sz="2400" dirty="0"/>
              <a:t> </a:t>
            </a:r>
            <a:r>
              <a:rPr lang="en-US" sz="2400" dirty="0" err="1"/>
              <a:t>avansate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efectuarea</a:t>
            </a:r>
            <a:r>
              <a:rPr lang="en-US" sz="2400" dirty="0"/>
              <a:t> de </a:t>
            </a:r>
            <a:r>
              <a:rPr lang="en-US" sz="2400" dirty="0" err="1"/>
              <a:t>calcule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realizarea</a:t>
            </a:r>
            <a:r>
              <a:rPr lang="en-US" sz="2400" dirty="0"/>
              <a:t> de </a:t>
            </a:r>
            <a:r>
              <a:rPr lang="en-US" sz="2400" dirty="0" err="1"/>
              <a:t>grafice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de </a:t>
            </a:r>
            <a:r>
              <a:rPr lang="en-US" sz="2400" dirty="0" err="1"/>
              <a:t>tabele</a:t>
            </a:r>
            <a:r>
              <a:rPr lang="en-US" sz="2400" dirty="0"/>
              <a:t> pivot, </a:t>
            </a:r>
            <a:r>
              <a:rPr lang="en-US" sz="2400" dirty="0" err="1"/>
              <a:t>precum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de </a:t>
            </a:r>
            <a:r>
              <a:rPr lang="en-US" sz="2400" dirty="0" err="1"/>
              <a:t>alte</a:t>
            </a:r>
            <a:r>
              <a:rPr lang="en-US" sz="2400" dirty="0"/>
              <a:t> </a:t>
            </a:r>
            <a:r>
              <a:rPr lang="en-US" sz="2400" dirty="0" err="1"/>
              <a:t>caracteristici</a:t>
            </a:r>
            <a:r>
              <a:rPr lang="en-US" sz="2400" dirty="0"/>
              <a:t> </a:t>
            </a:r>
            <a:r>
              <a:rPr lang="en-US" sz="2400" dirty="0" err="1"/>
              <a:t>necesare</a:t>
            </a:r>
            <a:r>
              <a:rPr lang="en-US" sz="2400" dirty="0"/>
              <a:t> </a:t>
            </a:r>
            <a:r>
              <a:rPr lang="en-US" sz="2400" dirty="0" err="1"/>
              <a:t>prelucrării</a:t>
            </a:r>
            <a:r>
              <a:rPr lang="en-US" sz="2400" dirty="0"/>
              <a:t> </a:t>
            </a:r>
            <a:r>
              <a:rPr lang="en-US" sz="2400" dirty="0" err="1"/>
              <a:t>eficiente</a:t>
            </a:r>
            <a:r>
              <a:rPr lang="en-US" sz="2400" dirty="0"/>
              <a:t> a </a:t>
            </a:r>
            <a:r>
              <a:rPr lang="en-US" sz="2400" dirty="0" err="1"/>
              <a:t>unor</a:t>
            </a:r>
            <a:r>
              <a:rPr lang="en-US" sz="2400" dirty="0"/>
              <a:t> </a:t>
            </a:r>
            <a:r>
              <a:rPr lang="en-US" sz="2400" dirty="0" err="1"/>
              <a:t>cantități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 de </a:t>
            </a:r>
            <a:r>
              <a:rPr lang="en-US" sz="2400" dirty="0" smtClean="0"/>
              <a:t>date.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59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472" y="482036"/>
            <a:ext cx="8596668" cy="718457"/>
          </a:xfrm>
        </p:spPr>
        <p:txBody>
          <a:bodyPr/>
          <a:lstStyle/>
          <a:p>
            <a:pPr algn="r"/>
            <a:r>
              <a:rPr lang="en-US" dirty="0" err="1" smtClean="0"/>
              <a:t>Lansarea</a:t>
            </a:r>
            <a:r>
              <a:rPr lang="en-US" dirty="0" smtClean="0"/>
              <a:t> </a:t>
            </a:r>
            <a:r>
              <a:rPr lang="en-US" dirty="0" err="1"/>
              <a:t>aplicatiei</a:t>
            </a:r>
            <a:r>
              <a:rPr lang="en-US" dirty="0"/>
              <a:t> MS </a:t>
            </a:r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161866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Din </a:t>
            </a:r>
            <a:r>
              <a:rPr lang="en-US" dirty="0" err="1"/>
              <a:t>meniul</a:t>
            </a:r>
            <a:r>
              <a:rPr lang="en-US" dirty="0"/>
              <a:t> Start – Programs – Microsoft Office – Microsoft Office </a:t>
            </a:r>
            <a:r>
              <a:rPr lang="en-US" dirty="0" smtClean="0"/>
              <a:t>Excel</a:t>
            </a:r>
          </a:p>
          <a:p>
            <a:r>
              <a:rPr lang="sv-SE" dirty="0" smtClean="0"/>
              <a:t>Click </a:t>
            </a:r>
            <a:r>
              <a:rPr lang="sv-SE" dirty="0"/>
              <a:t>(</a:t>
            </a:r>
            <a:r>
              <a:rPr lang="sv-SE" dirty="0" smtClean="0"/>
              <a:t>stânga</a:t>
            </a:r>
            <a:r>
              <a:rPr lang="sv-SE" dirty="0"/>
              <a:t>) de mouse pe pictograma din bara de lansare </a:t>
            </a:r>
            <a:r>
              <a:rPr lang="sv-SE" dirty="0" smtClean="0"/>
              <a:t>rapidă</a:t>
            </a:r>
          </a:p>
          <a:p>
            <a:endParaRPr lang="sv-SE" dirty="0" smtClean="0"/>
          </a:p>
          <a:p>
            <a:r>
              <a:rPr lang="en-US" dirty="0" err="1" smtClean="0"/>
              <a:t>Dublu</a:t>
            </a:r>
            <a:r>
              <a:rPr lang="en-US" dirty="0" smtClean="0"/>
              <a:t> </a:t>
            </a:r>
            <a:r>
              <a:rPr lang="en-US" dirty="0"/>
              <a:t>click de mouse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pictograma</a:t>
            </a:r>
            <a:r>
              <a:rPr lang="en-US" dirty="0"/>
              <a:t> </a:t>
            </a:r>
            <a:r>
              <a:rPr lang="en-US" dirty="0" err="1"/>
              <a:t>aflată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smtClean="0"/>
              <a:t>desktop</a:t>
            </a:r>
          </a:p>
          <a:p>
            <a:endParaRPr lang="en-US" dirty="0" smtClean="0"/>
          </a:p>
          <a:p>
            <a:r>
              <a:rPr lang="en-US" dirty="0" err="1" smtClean="0"/>
              <a:t>Dublu</a:t>
            </a:r>
            <a:r>
              <a:rPr lang="en-US" dirty="0" smtClean="0"/>
              <a:t> </a:t>
            </a:r>
            <a:r>
              <a:rPr lang="en-US" dirty="0"/>
              <a:t>click de mouse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document cu </a:t>
            </a:r>
            <a:r>
              <a:rPr lang="en-US" dirty="0" err="1"/>
              <a:t>extensia</a:t>
            </a:r>
            <a:r>
              <a:rPr lang="en-US" dirty="0"/>
              <a:t> .</a:t>
            </a:r>
            <a:r>
              <a:rPr lang="en-US" dirty="0" err="1" smtClean="0"/>
              <a:t>xls</a:t>
            </a:r>
            <a:r>
              <a:rPr lang="en-US" dirty="0" smtClean="0"/>
              <a:t> , 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următorul</a:t>
            </a:r>
            <a:r>
              <a:rPr lang="en-US" dirty="0"/>
              <a:t> de gen de </a:t>
            </a:r>
            <a:r>
              <a:rPr lang="en-US" dirty="0" err="1"/>
              <a:t>pictogramă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5"/>
          <a:srcRect l="52973" t="29489"/>
          <a:stretch/>
        </p:blipFill>
        <p:spPr>
          <a:xfrm>
            <a:off x="9333263" y="2474450"/>
            <a:ext cx="2124100" cy="2735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659" y="3556734"/>
            <a:ext cx="4848225" cy="485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2706" b="5951"/>
          <a:stretch/>
        </p:blipFill>
        <p:spPr>
          <a:xfrm>
            <a:off x="7008921" y="5797989"/>
            <a:ext cx="2879384" cy="600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038" y="4430447"/>
            <a:ext cx="10382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765" y="330639"/>
            <a:ext cx="4695497" cy="1325563"/>
          </a:xfrm>
        </p:spPr>
        <p:txBody>
          <a:bodyPr/>
          <a:lstStyle/>
          <a:p>
            <a:r>
              <a:rPr lang="en-US" b="1" dirty="0" err="1" smtClean="0"/>
              <a:t>Fereastra</a:t>
            </a:r>
            <a:r>
              <a:rPr lang="en-US" b="1" dirty="0" smtClean="0"/>
              <a:t> MS Excel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5257"/>
          <a:stretch/>
        </p:blipFill>
        <p:spPr>
          <a:xfrm>
            <a:off x="838200" y="1656202"/>
            <a:ext cx="7561790" cy="351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1656202"/>
            <a:ext cx="5359400" cy="36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710" y="538546"/>
            <a:ext cx="7533290" cy="1325563"/>
          </a:xfrm>
        </p:spPr>
        <p:txBody>
          <a:bodyPr/>
          <a:lstStyle/>
          <a:p>
            <a:r>
              <a:rPr lang="en-US" b="1" dirty="0" err="1" smtClean="0"/>
              <a:t>Deschiderea</a:t>
            </a:r>
            <a:r>
              <a:rPr lang="en-US" b="1" dirty="0" smtClean="0"/>
              <a:t> </a:t>
            </a:r>
            <a:r>
              <a:rPr lang="en-US" b="1" dirty="0" err="1" smtClean="0"/>
              <a:t>şi</a:t>
            </a:r>
            <a:r>
              <a:rPr lang="en-US" b="1" dirty="0" smtClean="0"/>
              <a:t> </a:t>
            </a:r>
            <a:r>
              <a:rPr lang="en-US" b="1" dirty="0" err="1" smtClean="0"/>
              <a:t>salvarea</a:t>
            </a:r>
            <a:r>
              <a:rPr lang="en-US" b="1" dirty="0" smtClean="0"/>
              <a:t> </a:t>
            </a:r>
            <a:r>
              <a:rPr lang="en-US" b="1" dirty="0" err="1" smtClean="0"/>
              <a:t>fișierelor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80566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deschide</a:t>
            </a:r>
            <a:r>
              <a:rPr lang="en-US" dirty="0" smtClean="0"/>
              <a:t> un </a:t>
            </a:r>
            <a:r>
              <a:rPr lang="en-US" dirty="0" err="1" smtClean="0"/>
              <a:t>fişier</a:t>
            </a:r>
            <a:r>
              <a:rPr lang="en-US" dirty="0" smtClean="0"/>
              <a:t>: </a:t>
            </a:r>
            <a:r>
              <a:rPr lang="en-US" dirty="0" err="1" smtClean="0"/>
              <a:t>alegem</a:t>
            </a:r>
            <a:r>
              <a:rPr lang="en-US" dirty="0" smtClean="0"/>
              <a:t> </a:t>
            </a:r>
            <a:r>
              <a:rPr lang="en-US" dirty="0" err="1"/>
              <a:t>opțiunea</a:t>
            </a:r>
            <a:r>
              <a:rPr lang="en-US" dirty="0"/>
              <a:t> "Open" din </a:t>
            </a:r>
            <a:r>
              <a:rPr lang="en-US" dirty="0" err="1"/>
              <a:t>meniul</a:t>
            </a:r>
            <a:r>
              <a:rPr lang="en-US" dirty="0"/>
              <a:t> "</a:t>
            </a:r>
            <a:r>
              <a:rPr lang="en-US" dirty="0" smtClean="0"/>
              <a:t>File“</a:t>
            </a:r>
          </a:p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crea</a:t>
            </a:r>
            <a:r>
              <a:rPr lang="en-US" dirty="0" smtClean="0"/>
              <a:t> un </a:t>
            </a:r>
            <a:r>
              <a:rPr lang="en-US" dirty="0" err="1" smtClean="0"/>
              <a:t>fisier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: </a:t>
            </a:r>
            <a:r>
              <a:rPr lang="en-US" dirty="0" err="1" smtClean="0"/>
              <a:t>accesam</a:t>
            </a:r>
            <a:r>
              <a:rPr lang="en-US" dirty="0" smtClean="0"/>
              <a:t> </a:t>
            </a:r>
            <a:r>
              <a:rPr lang="en-US" dirty="0" err="1"/>
              <a:t>meniul</a:t>
            </a:r>
            <a:r>
              <a:rPr lang="en-US" dirty="0"/>
              <a:t> File, </a:t>
            </a:r>
            <a:r>
              <a:rPr lang="en-US" dirty="0" err="1" smtClean="0"/>
              <a:t>selectam</a:t>
            </a:r>
            <a:r>
              <a:rPr lang="en-US" dirty="0" smtClean="0"/>
              <a:t> </a:t>
            </a:r>
            <a:r>
              <a:rPr lang="en-US" dirty="0"/>
              <a:t>„New”, </a:t>
            </a:r>
            <a:r>
              <a:rPr lang="en-US" dirty="0" err="1"/>
              <a:t>apoi</a:t>
            </a:r>
            <a:r>
              <a:rPr lang="en-US" dirty="0"/>
              <a:t> “Blank Workbook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dorim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salvam</a:t>
            </a:r>
            <a:r>
              <a:rPr lang="en-US" dirty="0" smtClean="0"/>
              <a:t> un </a:t>
            </a:r>
            <a:r>
              <a:rPr lang="en-US" dirty="0" err="1" smtClean="0"/>
              <a:t>fisier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facem</a:t>
            </a:r>
            <a:r>
              <a:rPr lang="en-US" dirty="0" smtClean="0"/>
              <a:t> </a:t>
            </a:r>
            <a:r>
              <a:rPr lang="en-US" dirty="0"/>
              <a:t>click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meniul</a:t>
            </a:r>
            <a:r>
              <a:rPr lang="en-US" dirty="0"/>
              <a:t> "File",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opțiunea</a:t>
            </a:r>
            <a:r>
              <a:rPr lang="en-US" dirty="0"/>
              <a:t> "</a:t>
            </a:r>
            <a:r>
              <a:rPr lang="en-US" dirty="0" smtClean="0"/>
              <a:t>Save“ </a:t>
            </a:r>
            <a:r>
              <a:rPr lang="en-US" dirty="0" err="1" smtClean="0"/>
              <a:t>sau</a:t>
            </a:r>
            <a:r>
              <a:rPr lang="en-US" dirty="0" smtClean="0"/>
              <a:t> “Save as”.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4584700"/>
            <a:ext cx="581025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849" y="4584700"/>
            <a:ext cx="1011555" cy="2247900"/>
          </a:xfrm>
          <a:prstGeom prst="rect">
            <a:avLst/>
          </a:prstGeom>
        </p:spPr>
      </p:pic>
      <p:pic>
        <p:nvPicPr>
          <p:cNvPr id="1026" name="Picture 2" descr="Keyboard Shortcut to Open Save As Window in Excel with F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38" y="4699000"/>
            <a:ext cx="2710514" cy="19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4100" y="1924050"/>
            <a:ext cx="1990725" cy="150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0800" y="1744620"/>
            <a:ext cx="2337752" cy="23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6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124" y="365125"/>
            <a:ext cx="6808076" cy="1325563"/>
          </a:xfrm>
        </p:spPr>
        <p:txBody>
          <a:bodyPr/>
          <a:lstStyle/>
          <a:p>
            <a:r>
              <a:rPr lang="en-US" b="1" dirty="0" err="1"/>
              <a:t>Introducerea</a:t>
            </a:r>
            <a:r>
              <a:rPr lang="en-US" b="1" dirty="0"/>
              <a:t> </a:t>
            </a:r>
            <a:r>
              <a:rPr lang="en-US" b="1" dirty="0" err="1"/>
              <a:t>datelor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fişiere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celulele</a:t>
            </a:r>
            <a:r>
              <a:rPr lang="en-US" dirty="0" smtClean="0"/>
              <a:t> </a:t>
            </a:r>
            <a:r>
              <a:rPr lang="en-US" dirty="0" err="1" smtClean="0"/>
              <a:t>cimpului</a:t>
            </a:r>
            <a:r>
              <a:rPr lang="en-US" dirty="0" smtClean="0"/>
              <a:t> de </a:t>
            </a:r>
            <a:r>
              <a:rPr lang="en-US" dirty="0" err="1" smtClean="0"/>
              <a:t>lucru</a:t>
            </a:r>
            <a:r>
              <a:rPr lang="en-US" dirty="0" smtClean="0"/>
              <a:t> pot fi </a:t>
            </a:r>
            <a:r>
              <a:rPr lang="en-US" dirty="0" err="1" smtClean="0"/>
              <a:t>introduse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date </a:t>
            </a:r>
            <a:r>
              <a:rPr lang="en-US" dirty="0" err="1" smtClean="0"/>
              <a:t>numerice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date </a:t>
            </a:r>
            <a:r>
              <a:rPr lang="en-US" dirty="0" err="1" smtClean="0"/>
              <a:t>textuale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alcatuite</a:t>
            </a:r>
            <a:r>
              <a:rPr lang="en-US" dirty="0" smtClean="0"/>
              <a:t> din date </a:t>
            </a:r>
            <a:r>
              <a:rPr lang="en-US" dirty="0" err="1" smtClean="0"/>
              <a:t>numerice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functii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adrese</a:t>
            </a:r>
            <a:r>
              <a:rPr lang="en-US" dirty="0" smtClean="0"/>
              <a:t> ale </a:t>
            </a:r>
            <a:r>
              <a:rPr lang="en-US" dirty="0" err="1" smtClean="0"/>
              <a:t>celulelor</a:t>
            </a:r>
            <a:r>
              <a:rPr lang="en-US" dirty="0" smtClean="0"/>
              <a:t> in </a:t>
            </a:r>
            <a:r>
              <a:rPr lang="en-US" dirty="0" err="1" smtClean="0"/>
              <a:t>diferite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combinatii</a:t>
            </a:r>
            <a:r>
              <a:rPr lang="en-US" dirty="0" smtClean="0"/>
              <a:t>, </a:t>
            </a:r>
            <a:r>
              <a:rPr lang="en-US" dirty="0" err="1" smtClean="0"/>
              <a:t>precedate</a:t>
            </a:r>
            <a:r>
              <a:rPr lang="en-US" dirty="0" smtClean="0"/>
              <a:t> de </a:t>
            </a:r>
            <a:r>
              <a:rPr lang="en-US" dirty="0" err="1" smtClean="0"/>
              <a:t>semnul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 (de </a:t>
            </a:r>
            <a:r>
              <a:rPr lang="en-US" dirty="0" err="1" smtClean="0"/>
              <a:t>exemplu</a:t>
            </a:r>
            <a:r>
              <a:rPr lang="en-US" dirty="0" smtClean="0"/>
              <a:t>: =AVERAGE(B2:B7))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date </a:t>
            </a:r>
            <a:r>
              <a:rPr lang="en-US" dirty="0" err="1" smtClean="0"/>
              <a:t>calendaristice</a:t>
            </a:r>
            <a:r>
              <a:rPr lang="en-US" dirty="0" smtClean="0"/>
              <a:t>, </a:t>
            </a:r>
            <a:r>
              <a:rPr lang="en-US" dirty="0" err="1" smtClean="0"/>
              <a:t>semne</a:t>
            </a:r>
            <a:r>
              <a:rPr lang="en-US" dirty="0" smtClean="0"/>
              <a:t> </a:t>
            </a:r>
            <a:r>
              <a:rPr lang="en-US" dirty="0" err="1" smtClean="0"/>
              <a:t>finanicare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e.t.c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362" y="2582069"/>
            <a:ext cx="4181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70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107" y="578069"/>
            <a:ext cx="7741452" cy="800100"/>
          </a:xfrm>
        </p:spPr>
        <p:txBody>
          <a:bodyPr/>
          <a:lstStyle/>
          <a:p>
            <a:r>
              <a:rPr lang="en-US" b="1" dirty="0" err="1"/>
              <a:t>Includerea</a:t>
            </a:r>
            <a:r>
              <a:rPr lang="en-US" b="1" dirty="0"/>
              <a:t> </a:t>
            </a:r>
            <a:r>
              <a:rPr lang="en-US" b="1" dirty="0" err="1"/>
              <a:t>comentariilor</a:t>
            </a:r>
            <a:r>
              <a:rPr lang="en-US" b="1" dirty="0"/>
              <a:t> in </a:t>
            </a:r>
            <a:r>
              <a:rPr lang="en-US" b="1" dirty="0" err="1" smtClean="0"/>
              <a:t>celule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3525"/>
            <a:ext cx="8596668" cy="4507837"/>
          </a:xfrm>
        </p:spPr>
        <p:txBody>
          <a:bodyPr/>
          <a:lstStyle/>
          <a:p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cu </a:t>
            </a:r>
            <a:r>
              <a:rPr lang="en-US" dirty="0" err="1"/>
              <a:t>butonul</a:t>
            </a:r>
            <a:r>
              <a:rPr lang="en-US" dirty="0"/>
              <a:t> din </a:t>
            </a:r>
            <a:r>
              <a:rPr lang="en-US" dirty="0" err="1"/>
              <a:t>dreapta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celulă</a:t>
            </a:r>
            <a:r>
              <a:rPr lang="en-US" dirty="0"/>
              <a:t>,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 </a:t>
            </a:r>
            <a:r>
              <a:rPr lang="en-US" b="1" dirty="0"/>
              <a:t> New Comment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Sau </a:t>
            </a:r>
            <a:r>
              <a:rPr lang="en-US" dirty="0" err="1" smtClean="0"/>
              <a:t>deschideti</a:t>
            </a:r>
            <a:r>
              <a:rPr lang="en-US" dirty="0" smtClean="0"/>
              <a:t> </a:t>
            </a:r>
            <a:r>
              <a:rPr lang="en-US" dirty="0" err="1" smtClean="0"/>
              <a:t>meniul</a:t>
            </a:r>
            <a:r>
              <a:rPr lang="en-US" dirty="0" smtClean="0"/>
              <a:t> </a:t>
            </a:r>
            <a:r>
              <a:rPr lang="en-US" b="1" dirty="0" smtClean="0"/>
              <a:t>Review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alegem</a:t>
            </a:r>
            <a:r>
              <a:rPr lang="en-US" dirty="0" smtClean="0"/>
              <a:t> </a:t>
            </a:r>
            <a:r>
              <a:rPr lang="en-US" dirty="0" err="1" smtClean="0"/>
              <a:t>optiunea</a:t>
            </a:r>
            <a:r>
              <a:rPr lang="en-US" dirty="0" smtClean="0"/>
              <a:t> </a:t>
            </a:r>
            <a:r>
              <a:rPr lang="en-US" b="1" dirty="0" smtClean="0"/>
              <a:t>New Comment</a:t>
            </a:r>
          </a:p>
          <a:p>
            <a:r>
              <a:rPr lang="en-US" dirty="0" err="1"/>
              <a:t>Tastați</a:t>
            </a:r>
            <a:r>
              <a:rPr lang="en-US" dirty="0"/>
              <a:t> </a:t>
            </a:r>
            <a:r>
              <a:rPr lang="en-US" dirty="0" err="1"/>
              <a:t>comentariul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/>
              <a:t>doriți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ștergeți</a:t>
            </a:r>
            <a:r>
              <a:rPr lang="en-US" dirty="0"/>
              <a:t> un </a:t>
            </a:r>
            <a:r>
              <a:rPr lang="en-US" dirty="0" err="1" smtClean="0"/>
              <a:t>comentariu</a:t>
            </a:r>
            <a:r>
              <a:rPr lang="en-US" dirty="0" smtClean="0"/>
              <a:t>,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dreapta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comentariu</a:t>
            </a:r>
            <a:r>
              <a:rPr lang="en-US" dirty="0"/>
              <a:t>,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 </a:t>
            </a:r>
            <a:r>
              <a:rPr lang="en-US" b="1" dirty="0" smtClean="0"/>
              <a:t>Delete Comment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909" y="4500675"/>
            <a:ext cx="32956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255343"/>
            <a:ext cx="4648200" cy="1325563"/>
          </a:xfrm>
        </p:spPr>
        <p:txBody>
          <a:bodyPr/>
          <a:lstStyle/>
          <a:p>
            <a:r>
              <a:rPr lang="en-US" dirty="0" err="1" smtClean="0"/>
              <a:t>Operatii</a:t>
            </a:r>
            <a:r>
              <a:rPr lang="en-US" dirty="0" smtClean="0"/>
              <a:t> cu </a:t>
            </a:r>
            <a:r>
              <a:rPr lang="en-US" dirty="0" err="1" smtClean="0"/>
              <a:t>registre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91407"/>
            <a:ext cx="8519054" cy="384995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Deschiderea</a:t>
            </a:r>
            <a:r>
              <a:rPr lang="en-US" b="1" dirty="0" smtClean="0"/>
              <a:t> </a:t>
            </a:r>
            <a:r>
              <a:rPr lang="en-US" b="1" dirty="0" err="1" smtClean="0"/>
              <a:t>unui</a:t>
            </a:r>
            <a:r>
              <a:rPr lang="en-US" b="1" dirty="0" smtClean="0"/>
              <a:t> </a:t>
            </a:r>
            <a:r>
              <a:rPr lang="en-US" b="1" dirty="0" err="1" smtClean="0"/>
              <a:t>registru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creat</a:t>
            </a:r>
            <a:r>
              <a:rPr lang="en-US" dirty="0" smtClean="0"/>
              <a:t> anterior (Open din </a:t>
            </a:r>
            <a:r>
              <a:rPr lang="en-US" dirty="0" err="1" smtClean="0"/>
              <a:t>meniul</a:t>
            </a:r>
            <a:r>
              <a:rPr lang="en-US" dirty="0" smtClean="0"/>
              <a:t> File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combinatia</a:t>
            </a:r>
            <a:r>
              <a:rPr lang="en-US" dirty="0" smtClean="0"/>
              <a:t> </a:t>
            </a:r>
            <a:r>
              <a:rPr lang="en-US" dirty="0" err="1" smtClean="0"/>
              <a:t>Ctrl+O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Inchiderea</a:t>
            </a:r>
            <a:r>
              <a:rPr lang="en-US" b="1" dirty="0" smtClean="0"/>
              <a:t> </a:t>
            </a:r>
            <a:r>
              <a:rPr lang="en-US" b="1" dirty="0" err="1" smtClean="0"/>
              <a:t>unui</a:t>
            </a:r>
            <a:r>
              <a:rPr lang="en-US" b="1" dirty="0" smtClean="0"/>
              <a:t> </a:t>
            </a:r>
            <a:r>
              <a:rPr lang="en-US" b="1" dirty="0" err="1" smtClean="0"/>
              <a:t>registru</a:t>
            </a:r>
            <a:r>
              <a:rPr lang="en-US" b="1" dirty="0" smtClean="0"/>
              <a:t> </a:t>
            </a:r>
            <a:r>
              <a:rPr lang="en-US" dirty="0" smtClean="0"/>
              <a:t>– File-Close, Alt+F4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err="1" smtClean="0"/>
              <a:t>Crearea</a:t>
            </a:r>
            <a:r>
              <a:rPr lang="en-US" b="1" dirty="0" smtClean="0"/>
              <a:t> </a:t>
            </a:r>
            <a:r>
              <a:rPr lang="en-US" b="1" dirty="0" err="1" smtClean="0"/>
              <a:t>unui</a:t>
            </a:r>
            <a:r>
              <a:rPr lang="en-US" b="1" dirty="0" smtClean="0"/>
              <a:t> </a:t>
            </a:r>
            <a:r>
              <a:rPr lang="en-US" b="1" dirty="0" err="1" smtClean="0"/>
              <a:t>registru</a:t>
            </a:r>
            <a:r>
              <a:rPr lang="en-US" b="1" dirty="0" smtClean="0"/>
              <a:t> – </a:t>
            </a:r>
            <a:r>
              <a:rPr lang="en-US" dirty="0" smtClean="0"/>
              <a:t>File-New (Blank workbook), </a:t>
            </a:r>
            <a:r>
              <a:rPr lang="en-US" dirty="0" err="1" smtClean="0"/>
              <a:t>Ctrl+N</a:t>
            </a:r>
            <a:endParaRPr lang="en-US" dirty="0" smtClean="0"/>
          </a:p>
          <a:p>
            <a:r>
              <a:rPr lang="en-US" b="1" dirty="0" err="1" smtClean="0"/>
              <a:t>Optiunile</a:t>
            </a:r>
            <a:r>
              <a:rPr lang="en-US" b="1" dirty="0" smtClean="0"/>
              <a:t> </a:t>
            </a:r>
            <a:r>
              <a:rPr lang="en-US" b="1" dirty="0" err="1" smtClean="0"/>
              <a:t>registrului</a:t>
            </a:r>
            <a:r>
              <a:rPr lang="en-US" b="1" dirty="0" smtClean="0"/>
              <a:t>- (</a:t>
            </a:r>
            <a:r>
              <a:rPr lang="en-US" dirty="0" smtClean="0"/>
              <a:t>File-Options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Includerea</a:t>
            </a:r>
            <a:r>
              <a:rPr lang="en-US" b="1" dirty="0" smtClean="0"/>
              <a:t> </a:t>
            </a:r>
            <a:r>
              <a:rPr lang="en-US" b="1" dirty="0" err="1" smtClean="0"/>
              <a:t>foilor</a:t>
            </a:r>
            <a:r>
              <a:rPr lang="en-US" b="1" dirty="0" smtClean="0"/>
              <a:t> de </a:t>
            </a:r>
            <a:r>
              <a:rPr lang="en-US" b="1" dirty="0" err="1" smtClean="0"/>
              <a:t>calcul</a:t>
            </a:r>
            <a:r>
              <a:rPr lang="en-US" b="1" dirty="0" smtClean="0"/>
              <a:t> in </a:t>
            </a:r>
            <a:r>
              <a:rPr lang="en-US" b="1" dirty="0" err="1" smtClean="0"/>
              <a:t>registru</a:t>
            </a:r>
            <a:r>
              <a:rPr lang="en-US" b="1" dirty="0" smtClean="0"/>
              <a:t> </a:t>
            </a:r>
            <a:r>
              <a:rPr lang="en-US" dirty="0" smtClean="0"/>
              <a:t>(Click </a:t>
            </a:r>
            <a:r>
              <a:rPr lang="en-US" dirty="0" err="1" smtClean="0"/>
              <a:t>dreapta</a:t>
            </a:r>
            <a:r>
              <a:rPr lang="en-US" dirty="0" smtClean="0"/>
              <a:t> </a:t>
            </a:r>
            <a:r>
              <a:rPr lang="en-US" u="sng" dirty="0" smtClean="0"/>
              <a:t>Insert</a:t>
            </a:r>
            <a:r>
              <a:rPr lang="en-US" dirty="0" smtClean="0"/>
              <a:t>,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b="1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Schimbarea</a:t>
            </a:r>
            <a:r>
              <a:rPr lang="en-US" b="1" dirty="0" smtClean="0"/>
              <a:t> </a:t>
            </a:r>
            <a:r>
              <a:rPr lang="en-US" b="1" dirty="0" err="1" smtClean="0"/>
              <a:t>numelui</a:t>
            </a:r>
            <a:r>
              <a:rPr lang="en-US" b="1" dirty="0" smtClean="0"/>
              <a:t> </a:t>
            </a:r>
            <a:r>
              <a:rPr lang="en-US" dirty="0" err="1" smtClean="0"/>
              <a:t>etichetei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de </a:t>
            </a:r>
            <a:r>
              <a:rPr lang="en-US" dirty="0" err="1" smtClean="0"/>
              <a:t>calculul</a:t>
            </a:r>
            <a:r>
              <a:rPr lang="en-US" dirty="0" smtClean="0"/>
              <a:t> -(Click </a:t>
            </a:r>
            <a:r>
              <a:rPr lang="en-US" dirty="0" err="1" smtClean="0"/>
              <a:t>dreapta</a:t>
            </a:r>
            <a:r>
              <a:rPr lang="en-US" dirty="0" smtClean="0"/>
              <a:t> </a:t>
            </a:r>
            <a:r>
              <a:rPr lang="en-US" b="1" dirty="0" smtClean="0"/>
              <a:t>Rename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Formatarea</a:t>
            </a:r>
            <a:r>
              <a:rPr lang="en-US" b="1" dirty="0" smtClean="0"/>
              <a:t> </a:t>
            </a:r>
            <a:r>
              <a:rPr lang="en-US" b="1" dirty="0" err="1" smtClean="0"/>
              <a:t>etichetei</a:t>
            </a:r>
            <a:r>
              <a:rPr lang="en-US" b="1" dirty="0" smtClean="0"/>
              <a:t> </a:t>
            </a:r>
            <a:r>
              <a:rPr lang="en-US" b="1" dirty="0" err="1" smtClean="0"/>
              <a:t>foii</a:t>
            </a:r>
            <a:r>
              <a:rPr lang="en-US" b="1" dirty="0" smtClean="0"/>
              <a:t> de </a:t>
            </a:r>
            <a:r>
              <a:rPr lang="en-US" b="1" dirty="0" err="1" smtClean="0"/>
              <a:t>calcul</a:t>
            </a:r>
            <a:r>
              <a:rPr lang="en-US" b="1" dirty="0" smtClean="0"/>
              <a:t>-</a:t>
            </a:r>
            <a:r>
              <a:rPr lang="en-US" dirty="0" smtClean="0"/>
              <a:t>(Tab Color)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856" y="2901840"/>
            <a:ext cx="93345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6436" r="8085"/>
          <a:stretch/>
        </p:blipFill>
        <p:spPr>
          <a:xfrm>
            <a:off x="9196387" y="3507712"/>
            <a:ext cx="2466975" cy="25336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002110" y="4493172"/>
            <a:ext cx="235169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8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427</Words>
  <Application>Microsoft Office PowerPoint</Application>
  <PresentationFormat>Widescreen</PresentationFormat>
  <Paragraphs>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Wingdings</vt:lpstr>
      <vt:lpstr>Office Theme</vt:lpstr>
      <vt:lpstr>Tema:” Bazele programului Microsoft Excel for Windows”</vt:lpstr>
      <vt:lpstr>Structura cursului:</vt:lpstr>
      <vt:lpstr>Introducere. Microsoft Excel</vt:lpstr>
      <vt:lpstr>Lansarea aplicatiei MS Excel</vt:lpstr>
      <vt:lpstr>Fereastra MS Excel</vt:lpstr>
      <vt:lpstr>Deschiderea şi salvarea fișierelor </vt:lpstr>
      <vt:lpstr>Introducerea datelor în fişiere </vt:lpstr>
      <vt:lpstr>Includerea comentariilor in celule</vt:lpstr>
      <vt:lpstr>Operatii cu registre</vt:lpstr>
      <vt:lpstr>Formatarea datelor</vt:lpstr>
    </vt:vector>
  </TitlesOfParts>
  <Company>Deloitte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Hardware-ul sistemelor de calcul</dc:title>
  <dc:creator>Borozan, Denis</dc:creator>
  <cp:lastModifiedBy>Ollessea</cp:lastModifiedBy>
  <cp:revision>154</cp:revision>
  <cp:lastPrinted>2020-09-21T19:11:46Z</cp:lastPrinted>
  <dcterms:created xsi:type="dcterms:W3CDTF">2020-01-20T12:23:41Z</dcterms:created>
  <dcterms:modified xsi:type="dcterms:W3CDTF">2025-09-11T09:38:38Z</dcterms:modified>
</cp:coreProperties>
</file>