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5253" autoAdjust="0"/>
  </p:normalViewPr>
  <p:slideViewPr>
    <p:cSldViewPr snapToGrid="0">
      <p:cViewPr>
        <p:scale>
          <a:sx n="100" d="100"/>
          <a:sy n="100" d="100"/>
        </p:scale>
        <p:origin x="-141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5" y="280656"/>
            <a:ext cx="11633703" cy="3648547"/>
          </a:xfrm>
        </p:spPr>
        <p:txBody>
          <a:bodyPr anchor="t">
            <a:normAutofit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Arhitectura Calculatoarelor 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 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MO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6497" y="3023857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MO" b="1"/>
              <a:t>Цель урока: </a:t>
            </a:r>
            <a:r>
              <a:rPr lang="ru-MO"/>
              <a:t>Ознакомиться с основами компьютерной архитектуры, понять понятие концептуальных уровней, понять структуру компьютерной системы и функции ее компонентов.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6497" y="1779935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MO" b="1" smtClean="0"/>
              <a:t>Введение</a:t>
            </a:r>
            <a:r>
              <a:rPr lang="ro-RO" b="1" smtClean="0"/>
              <a:t>. </a:t>
            </a:r>
            <a:r>
              <a:rPr lang="ru-MO" b="1"/>
              <a:t>Цели дисциплины. Базовая схема компьютера. Роли основных компонентов, Принцип их работы, Схема понятийных уровней ЭВМ.</a:t>
            </a:r>
            <a:endParaRPr lang="en-US" strike="sngStrik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6497" y="392554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M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Студент должен </a:t>
            </a:r>
            <a:r>
              <a:rPr lang="ru-M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MO" b="1" i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o-RO" b="1" i="1" dirty="0">
              <a:solidFill>
                <a:srgbClr val="55555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o-RO" b="1" i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§ </a:t>
            </a:r>
            <a:r>
              <a:rPr lang="ro-R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M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Принципиальная схема цифровых компьютеров</a:t>
            </a:r>
            <a:r>
              <a:rPr lang="ro-RO" b="1" i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o-RO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b="1" i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o-RO" b="1" i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o-R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M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Роли основных компонентов компьютера</a:t>
            </a:r>
            <a:endParaRPr lang="ro-RO" b="1" dirty="0">
              <a:solidFill>
                <a:srgbClr val="55555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o-RO" b="1" i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§ </a:t>
            </a:r>
            <a:r>
              <a:rPr lang="ro-R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MO" b="1" i="1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Схема концептуальных уровней компьютера</a:t>
            </a:r>
            <a:endParaRPr lang="ro-RO" b="1" i="0" dirty="0">
              <a:solidFill>
                <a:srgbClr val="55555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535" y="0"/>
            <a:ext cx="6944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КОНЦЕПТУАЛЬНЫХ УРОВНЕЙ КОМПЬЮТЕРА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1395" y="272182"/>
            <a:ext cx="7399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Текущая виртуальная машина имеет семь концептуальных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уровней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305"/>
          <a:stretch/>
        </p:blipFill>
        <p:spPr>
          <a:xfrm>
            <a:off x="178004" y="669956"/>
            <a:ext cx="5915025" cy="54886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601077" y="6215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Концептуальные уровни виртуальной машины, соответствующие текущим компьютерам</a:t>
            </a:r>
            <a:r>
              <a:rPr lang="ro-RO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0008" y="131628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Виртуальная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машина организована по уровням, и между двумя уровнями может быть две операции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перевод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интерпретация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777" y="2461329"/>
            <a:ext cx="43624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3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0" y="0"/>
                <a:ext cx="12192000" cy="2946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 algn="just">
                  <a:spcAft>
                    <a:spcPts val="0"/>
                  </a:spcAft>
                </a:pPr>
                <a:r>
                  <a:rPr lang="ru-RU" sz="1600" smtClean="0"/>
                  <a:t> </a:t>
                </a:r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Использование низшего языка обременительно, и поэтому был создан более высокий язык, намного более близкий к человеческому мышлению. Программы могут быть написаны как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𝑠𝑢𝑝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так и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но компьютер всегда будет выполнять набор команд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для которых он был </a:t>
                </a:r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физически </a:t>
                </a:r>
                <a:r>
                  <a:rPr lang="ru-RU" sz="1600" smtClean="0">
                    <a:latin typeface="Times New Roman" pitchFamily="18" charset="0"/>
                    <a:cs typeface="Times New Roman" pitchFamily="18" charset="0"/>
                  </a:rPr>
                  <a:t>разработан</a:t>
                </a:r>
                <a:r>
                  <a:rPr lang="ro-RO" sz="16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1400" dirty="0"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endParaRPr>
              </a:p>
              <a:p>
                <a:pPr indent="450215" algn="just"/>
                <a:r>
                  <a:rPr lang="ru-RU" sz="1600" u="sng">
                    <a:latin typeface="Times New Roman" pitchFamily="18" charset="0"/>
                    <a:cs typeface="Times New Roman" pitchFamily="18" charset="0"/>
                  </a:rPr>
                  <a:t>Перевод</a:t>
                </a:r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означает преобразование всей программы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𝑠𝑢𝑝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в программу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. Программа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𝑠𝑢𝑝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удаляется, а новая программа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загружается в память и выполняется. Перевод это </a:t>
                </a:r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как </a:t>
                </a:r>
                <a:r>
                  <a:rPr lang="ru-RU" sz="1600" smtClean="0">
                    <a:latin typeface="Times New Roman" pitchFamily="18" charset="0"/>
                    <a:cs typeface="Times New Roman" pitchFamily="18" charset="0"/>
                  </a:rPr>
                  <a:t>компиляция</a:t>
                </a:r>
                <a:r>
                  <a:rPr lang="ro-RO" sz="16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400" dirty="0"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endParaRPr>
              </a:p>
              <a:p>
                <a:r>
                  <a:rPr lang="ru-RU" sz="1600" u="sng">
                    <a:latin typeface="Times New Roman" pitchFamily="18" charset="0"/>
                    <a:cs typeface="Times New Roman" pitchFamily="18" charset="0"/>
                  </a:rPr>
                  <a:t>Интерпретация</a:t>
                </a:r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означает выполнение инструкций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𝑠𝑢𝑝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шаг за шагом, каждая инструкция выполняется немедленно. Это написание программы 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которая берет программы из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𝑠𝑢𝑝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 в качестве входных данных и выполняет их, проверяя каждую инструкцию по очереди и выполняя эквивалентную последовательность инструкций непосредственно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, но не генерируя новую программу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ru-RU" sz="1600" i="1"/>
                          <m:t>𝐿</m:t>
                        </m:r>
                      </m:e>
                      <m:sub>
                        <m:r>
                          <a:rPr lang="ru-RU" sz="1600" i="1"/>
                          <m:t>𝑖𝑛𝑓</m:t>
                        </m:r>
                      </m:sub>
                    </m:sSub>
                  </m:oMath>
                </a14:m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Принципиальное различие между этими двумя методами состоит в том, что при переводе программа сначала полностью преобразуется в другую программу, а затем выполняется переведенная программа, а при интерпретации каждая инструкция выполняется шаг за шагом.</a:t>
                </a:r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600">
                    <a:latin typeface="Times New Roman" pitchFamily="18" charset="0"/>
                    <a:cs typeface="Times New Roman" pitchFamily="18" charset="0"/>
                  </a:rPr>
                  <a:t>По сравнению с интерпретацией, перевод имеет преимущество в гораздо более высокой скорости выполнения.</a:t>
                </a:r>
                <a:endParaRPr lang="en-US" sz="16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946961"/>
              </a:xfrm>
              <a:prstGeom prst="rect">
                <a:avLst/>
              </a:prstGeom>
              <a:blipFill rotWithShape="1">
                <a:blip r:embed="rId2"/>
                <a:stretch>
                  <a:fillRect l="-250" t="-828" r="-250" b="-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50892" y="2846606"/>
            <a:ext cx="120411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Уровни имеют следующие значения</a:t>
            </a:r>
            <a:r>
              <a:rPr lang="ro-R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>
              <a:spcAft>
                <a:spcPts val="0"/>
              </a:spcAft>
            </a:pPr>
            <a:r>
              <a:rPr lang="ru-MO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MO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чисто жесткий. Он состоит из электрических и электронных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42913">
              <a:spcAft>
                <a:spcPts val="0"/>
              </a:spcAft>
            </a:pPr>
            <a:r>
              <a:rPr lang="ru-MO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MO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2 -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это уровень встроенного ПО, который интерпретирует инструкции уровня 3 и выполняет их на уровне 1. Каждая инструкция уровня 3 выполняется встроенным ПО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MO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>
              <a:spcAft>
                <a:spcPts val="0"/>
              </a:spcAft>
            </a:pPr>
            <a:r>
              <a:rPr lang="ru-MO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MO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3 -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это уровень набора инструкций машины, инструкции выполняются на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жестком 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уровне.</a:t>
            </a:r>
          </a:p>
          <a:p>
            <a:pPr indent="442913">
              <a:spcAft>
                <a:spcPts val="0"/>
              </a:spcAft>
            </a:pPr>
            <a:r>
              <a:rPr lang="ru-MO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4 - 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операционная система является гибридной, поскольку включает как интерпретируемые инструкции четвертого, так и третьего уровня.</a:t>
            </a:r>
          </a:p>
          <a:p>
            <a:pPr indent="442913">
              <a:spcAft>
                <a:spcPts val="0"/>
              </a:spcAft>
            </a:pPr>
            <a:r>
              <a:rPr lang="ru-RU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Уровни 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1-4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не используются программистами, они содержат интерпретаторы и переводчики, созданные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системными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программистами.</a:t>
            </a:r>
            <a:endParaRPr lang="ru-MO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>
              <a:spcAft>
                <a:spcPts val="0"/>
              </a:spcAft>
            </a:pPr>
            <a:r>
              <a:rPr lang="ru-RU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- это уровень ассемблера для разработчиков приложений. Если первые уровни были интерпретированы, он переводится программой,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называемой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ассемблером.</a:t>
            </a:r>
            <a:endParaRPr lang="ru-MO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>
              <a:spcAft>
                <a:spcPts val="0"/>
              </a:spcAft>
            </a:pPr>
            <a:r>
              <a:rPr lang="ru-RU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высокий уровень языка. Программы, написанные на этом уровне, переводятся на уровни пять и шесть специализированными программами,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называемыми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компиляторами.</a:t>
            </a:r>
            <a:endParaRPr lang="ru-MO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2913">
              <a:spcAft>
                <a:spcPts val="0"/>
              </a:spcAft>
            </a:pPr>
            <a:r>
              <a:rPr lang="ru-RU" sz="1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- содержит языки для очень особых областей, таких как вспомогательный дизайн, администрирование, графика и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17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552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 понятие о системы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482" y="369332"/>
            <a:ext cx="12110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(определение)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Набор взаимосвязанных элементов, составляющих целое число. Термин «система» в переводе с латинского и греческого означает «собирать,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сочетать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частью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система состоит из компонентов (элементов), которые связаны между собой и взаимодействуют друг с другом для облегчения потока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типа системы ее можно дифференцировать от элементов, машин,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r>
              <a:rPr lang="ru-MO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системы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системы, на которые могут влиять события за их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пределами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Закрытые системы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системы, на которые не влияют события за их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пределами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Динамические системы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системы с компонентами или потоками, которые изменяются во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различать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абстрактны и основаны на идеях, помогающих формировать физические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Архитектура системы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расположение и взаимосвязь компонентов для получения желаемой функциональности системы</a:t>
            </a:r>
            <a:r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3458"/>
            <a:ext cx="12192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MO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черного </a:t>
            </a:r>
            <a:r>
              <a:rPr lang="ru-MO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ящика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(black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box)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Определение.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 известными входами (I), выходами (E) и преобразованиями (F (x)), но с неизвестным содержимым, называется черным ящиком. Наиболее важным свойством черного ящика является удобство использования. т.е. использовать, не зная деталей реализации.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875871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черного ящика используется при проектировании и реализации компьютерных систем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MO" sz="16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спроектированы модульно с использованием черных ящиков в соответствии со следующим правилом: «всякий раз, когда в системе требуется функция, используется черный ящик, который выполняет эту функцию». Пользователя интересует не способ реализации соответствующей функции, а только функциональность черного ящика и способ его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облегчить построение систем из модулей с известным функционалом (черный ящик), они были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стандартизированы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описание того, как использовать модуль (спецификации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по стандартизации: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(Международная организация по стандартизации),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(Институт инженеров по электротехнике и электронике),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IETF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(Целевая инженерная группа по Интернету) разработали ряд стандартов, соблюдаемых производителями при реализации этих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модулей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MO" sz="1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755" y="919064"/>
            <a:ext cx="4038600" cy="9429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4184195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Вычислительная система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система, выполняющая хранящиеся в памяти программы во взаимодействии с внешней средой. Компоненты компьютерной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оборудование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MO" sz="16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MO" sz="1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13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535" y="0"/>
            <a:ext cx="1210146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Архитектура </a:t>
            </a:r>
            <a:r>
              <a:rPr lang="ru-MO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компьютерных </a:t>
            </a:r>
            <a:r>
              <a:rPr lang="ru-MO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систем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Архитектура компьютерных систем или архитектура компьютеров — это </a:t>
            </a:r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теория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построения компьютера. Точно так же, как архитектор устанавливает принципы и цели построения проекта в качестве основы для некоторых планов строительства, точно так же компьютерный архитектор устанавливает архитектуру вычислительной системы в качестве основы для проектных 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спецификаций</a:t>
            </a:r>
            <a:r>
              <a:rPr lang="ru-MO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Основной задачей в архитектуре вычислительной системы является наилучшее соотношение </a:t>
            </a:r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цена/производительность</a:t>
            </a:r>
            <a:r>
              <a:rPr lang="ru-MO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MO" sz="1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Компонент системы = черный ящик.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Архитектура системы = расположение и взаимосвязь компонентов для получения желаемой функциональности 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MO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MO" sz="1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архитектуры</a:t>
            </a:r>
          </a:p>
          <a:p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Многоуровневая архитектура 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иерархические уровни. Нижний уровень обеспечивает поддержку более высокого уровня для выполнения его функций.</a:t>
            </a:r>
          </a:p>
          <a:p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Функциональная декомпозиция 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декомпозиция компонентов по выполняемым функциям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Концептуальная декомпозиция </a:t>
            </a:r>
            <a:r>
              <a:rPr lang="ru-MO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декомпозиция системы по выявленным сущностям (включающая в себя все функциональные возможности объекта).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535" y="3438287"/>
            <a:ext cx="1201394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компьютерной </a:t>
            </a:r>
            <a:r>
              <a:rPr lang="ru-MO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</a:p>
          <a:p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Определение.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Вычислительная машина, последовательно выполняющая программы, написанные на языке соответствующей машины, хранящиеся в памяти, во взаимодействии с внешней средой.</a:t>
            </a: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= алгоритмическое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проблемы, написанное на языке, называемом языком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</a:t>
            </a:r>
            <a:r>
              <a:rPr lang="ru-MO" sz="16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последовательное решение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</a:t>
            </a:r>
            <a:r>
              <a:rPr lang="en-US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машины</a:t>
            </a:r>
            <a:r>
              <a:rPr lang="en-US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Машинный язык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язык, исполняемый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машиной</a:t>
            </a:r>
            <a:r>
              <a:rPr lang="ru-MO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Язык программирования переводится на машинный язык для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две формы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компиляция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MO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(виртуальная машина, которая интерпретирует и выполняет программу)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2483" y="4524021"/>
            <a:ext cx="4659517" cy="132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0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463" y="0"/>
            <a:ext cx="73815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компонентов</a:t>
            </a:r>
            <a:r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процесирования </a:t>
            </a:r>
            <a:r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</a:t>
            </a:r>
            <a:r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памяти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комуникаций </a:t>
            </a:r>
            <a:endParaRPr lang="x-none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</a:t>
            </a:r>
            <a:r>
              <a:rPr lang="ru-MO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коммуникационная </a:t>
            </a:r>
            <a:r>
              <a:rPr lang="ru-MO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</a:t>
            </a:r>
          </a:p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последовательность инструкций, реализующих алгоритм</a:t>
            </a:r>
            <a:r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463" y="2308324"/>
            <a:ext cx="119716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точки зрения восприятия компьютерная система делится на две основные части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ru-MO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хардваре</a:t>
            </a:r>
            <a:r>
              <a:rPr lang="ru-MO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представлена ​​электронными схемами, платами, кабелями, памятью и т.п. которые представляют собой фактическое вычислительное оборудование и которые являются </a:t>
            </a:r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материальными</a:t>
            </a:r>
            <a:r>
              <a:rPr lang="ru-MO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x-none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MO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софтваре -</a:t>
            </a:r>
            <a:r>
              <a:rPr lang="ru-MO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представлена ​​программами, реализующими алгоритмы и представляющими абстрактные </a:t>
            </a:r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идеи</a:t>
            </a:r>
            <a:r>
              <a:rPr lang="ru-MO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MO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MO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MO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недавнего времени разница между аппаратным и программным обеспечением была очевидна, но со временем они стали логически эквивалентны. Обе могут выполнять одни и те же функции, а выбор реализации производится по критерию цена/производительность.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4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68738"/>
            <a:ext cx="121920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компьютерной </a:t>
            </a: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 информации</a:t>
            </a:r>
            <a:r>
              <a:rPr lang="en-US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понимания работы компьютера введем понятие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которая, предоставленная пользователем или средой, преобразуется в двоичный, внутренний формат, обрабатывается компьютерной системой (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данные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двоичного представления было обусловлено использованием в конструкции ЭВМ устройств с двумя устойчивыми состояниями, условно обозначаемыми 0 и 1. Единицей измерения двоичных чисел является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бит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(двоичная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цифра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Краткое описание компонентов компьютерных систем с прямой ссылкой на компьютеры. Многочисленные компоненты вычислительной системы можно сгруппировать в блоки с более сложными четко определенными функциями. На следующем рисунке название каждого блока указывает его функцию, а стрелки связи показывают, как информация передается от одного блока к другому.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259" y="2270364"/>
            <a:ext cx="8067675" cy="19240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4194414"/>
            <a:ext cx="1211353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предоставленная внешней средой (пользователем), принимается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устройством ввода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кодируется (преобразуется в двоичный формат) и передается на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ввода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взаимодействует с блоком обработки (центральный процессор = ЦП).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устройств ввода: клавиатура, мышь, сканер, МОДЕМ и т. д. Таким образом, на клавиатуре нажатие клавиши создает соответствующий двоичный код нажатой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клавиши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Сканер берет изображение и превращает его в последовательность двоичных кодов. МОДЕМ извлекает данные, переданные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удаленно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ввода взаимодействует с CPU a.i. устройства ввода могут быть разными. Информация записывается и хранится в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памяти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Отсюда 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передана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функциональным блокам. Информация подлежит обработке в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Центральный процессор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вычислительного блока и блока управления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Вычислительный блок выполняет простые операции, арифметические и логические, над некоторыми операциями в памяти, записывая результаты также в память.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управления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роль координации работы других блоков на основе инструкций или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MO" sz="1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1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3374" y="0"/>
            <a:ext cx="1198678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которая не обрабатывается в данный момент времени, может храниться во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памяти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(обычно на магнитных дисках), более медленной, чем 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(оперативная)</a:t>
            </a:r>
            <a:r>
              <a:rPr lang="ru-MO" sz="1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память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большей емкости. При необходимости информация может быть передана из одной памяти в другую.</a:t>
            </a:r>
          </a:p>
          <a:p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расположения системная память компьютера делится на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внутреннюю память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внешнюю память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память состоит из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 (Read Only 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en-U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 ОЗУ (память только для чтения)</a:t>
            </a:r>
            <a:r>
              <a:rPr lang="en-U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энергозависимая (теряет свое содержимое, если не снабжается электричеством) = основная память компьютерной системы (незаменимая)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PROM (Programmable Read Only Memory)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энергонезависимая = постоянная память, содержащая программы от производителей компьютеров.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CMOS (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Metal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Siliciu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оперативная память очень малой емкости, постоянно питаемая от батареи, в которой хранятся настройки конфигурации компьютерной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память -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магнитные и оптические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диски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обработки передаются пользователю через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блок вывода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MO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вывода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. Устройство вывода преобразует данные из двоичного формата в формат, необходимый для представления информации. Примеры устройств вывода: монитор, принтер, МОДЕМ, плоттер и т.д. Например, принтер преобразует двоичные коды символов в печатный формат. Точно так же монитор преобразует двоичные представления информации в отображаемый </a:t>
            </a:r>
            <a:r>
              <a:rPr lang="ru-MO" sz="160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MO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MO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7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52510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ОСНОВНАЯ СХЕМА КОМПЬЮТЕРА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393" y="0"/>
            <a:ext cx="6802607" cy="382961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50042" y="876372"/>
            <a:ext cx="43676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компьютер состоит из четырех основных фундаментальных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Центральный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(UC).</a:t>
            </a: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памяти (UM).</a:t>
            </a: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Выходной блок (U I / E).</a:t>
            </a: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Соединение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взаимосвязей (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BUS-uri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441680"/>
            <a:ext cx="1219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Роли этих компонентов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Центральный блок (UC)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контролирует все компоненты, выполняя инструкции программы; выполняет арифметические и логические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вычисления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Память (UM)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сохраняет запущенные программы и связанные с ними данные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Модуль ввода / вывода (U I / E)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соединяет систему с внешним миром через периферийные устройства: экран, клавиатуру, диски, магнитные ленты, сети и т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три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типа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магистралей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5965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MO" sz="1600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адресные шины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несут адрес памяти или модуль ввода / вывода, сгенерированный ЦП (или, в некоторых случаях, другими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блоками 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управления) </a:t>
            </a:r>
            <a:r>
              <a:rPr lang="ro-R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5965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MO" sz="1600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шины данных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передают информацию (инструкции, данные) между процессором, памятью и блоками ввода-вывода</a:t>
            </a:r>
            <a:r>
              <a:rPr lang="ro-R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5965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MO" sz="1600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управляющие шины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переносят сигналы,  используемые UC для управления системой (адрес, действительная память, действительный адрес ввода-вывода, чтение / запись, ожидание, прерывание и т. д.)</a:t>
            </a:r>
            <a:r>
              <a:rPr lang="ro-R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79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" y="67311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M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работы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компьютера относительно прост. В единой системе обмена сообщениями есть программы, каждая из которых имеет ряд инструкций. Циклы выполнения инструкции следующие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Инструкция выборки цикла (извлечение инструкции).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 считывает память по адресу инструкции. Инструкция имеет несколько битов, в зависимости от архитектуры компьютера, обычно кратных 8. Инструкция чтения передается на шину и помещается в регистр UC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 нахождения операндов.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Любая инструкция работает с операндами. Операция, заданная полем инструкции, называемая кодом инструкции, происходит между операндами. На этом этапе операнды должны быть обнаружены, точнее адреса, где расположены операнды. Их можно найти в двух типах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локаций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общих регистрах </a:t>
            </a: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M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адресе памяти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несколько типов адресации для определения адресов операндов. В конце этого цикла в UC должны существовать физические адреса операндов, участвующих в инструкции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 доставки операндов в UC.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этом цикле операнды, участвующие в команде, извлекаются из адресов, определенных в предыдущем цикле. Они заносятся из общих регистров или из адресов памяти в функциональные регистры</a:t>
            </a:r>
            <a:r>
              <a:rPr lang="ro-R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 цикл исполнения.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этом цикле происходит фактическое выполнение команды, заданное кодом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команды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 представления результатов. 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Конечная цель любой инструкции - найти результат, который может быть операндом в случае арифметических инструкций (например, сумма для кода сложения, произведение для кода умножения) или расположение индикаторов в случае логических инструкций (например, в случае кода сравнение двух операндов, расположение индикатора z = 1 для идентичности двух </a:t>
            </a:r>
            <a:r>
              <a:rPr lang="ru-MO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операндов</a:t>
            </a:r>
            <a:r>
              <a:rPr lang="ru-MO" sz="16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конце этого цикла, который также означает конец выполнения инструкции, вычисляются адрес следующей инструкции и адрес, с которого будет выведена следующая инструкция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MO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Выполнение программы </a:t>
            </a:r>
            <a:r>
              <a:rPr lang="ru-MO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означает последовательное выполнение инструкций, из которых она состоит. Программы, входящие в состав операционной системы, обеспечивают управление ресурсами (процессор, память, ввод-вывод) и подключаются к прикладным программам.</a:t>
            </a:r>
            <a:r>
              <a:rPr lang="ro-RO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25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9313</TotalTime>
  <Words>1695</Words>
  <Application>Microsoft Office PowerPoint</Application>
  <PresentationFormat>Произвольный</PresentationFormat>
  <Paragraphs>101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Arhitectura Calculatoarelor  T.1 – 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388</cp:revision>
  <dcterms:created xsi:type="dcterms:W3CDTF">2020-08-28T11:28:42Z</dcterms:created>
  <dcterms:modified xsi:type="dcterms:W3CDTF">2022-01-23T11:27:28Z</dcterms:modified>
</cp:coreProperties>
</file>