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86" r:id="rId3"/>
    <p:sldId id="389" r:id="rId4"/>
    <p:sldId id="361" r:id="rId5"/>
    <p:sldId id="387" r:id="rId6"/>
    <p:sldId id="388" r:id="rId7"/>
    <p:sldId id="390" r:id="rId8"/>
    <p:sldId id="395" r:id="rId9"/>
    <p:sldId id="362" r:id="rId10"/>
    <p:sldId id="392" r:id="rId11"/>
    <p:sldId id="396" r:id="rId12"/>
    <p:sldId id="399" r:id="rId13"/>
    <p:sldId id="397" r:id="rId14"/>
    <p:sldId id="394" r:id="rId15"/>
    <p:sldId id="398" r:id="rId16"/>
    <p:sldId id="401" r:id="rId17"/>
    <p:sldId id="404" r:id="rId18"/>
    <p:sldId id="405" r:id="rId19"/>
    <p:sldId id="403" r:id="rId20"/>
    <p:sldId id="400" r:id="rId21"/>
    <p:sldId id="402" r:id="rId22"/>
    <p:sldId id="26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4">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121" d="100"/>
          <a:sy n="121" d="100"/>
        </p:scale>
        <p:origin x="1904" y="176"/>
      </p:cViewPr>
      <p:guideLst>
        <p:guide orient="horz" pos="2214"/>
        <p:guide pos="28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0DF2D-4BFC-48F8-B40C-5C46AEC18317}" type="datetimeFigureOut">
              <a:rPr lang="ru-RU" smtClean="0"/>
              <a:t>04.07.2024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300FD-1F4B-41B5-BD69-9D133ABC756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7C300FD-1F4B-41B5-BD69-9D133ABC7564}" type="slidenum">
              <a:rPr lang="ru-RU" smtClean="0"/>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04.07.2024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04.07.2024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ur-lex.europa.eu/legal-content/RO/TXT/PDF/?uri=CELEX:32013R061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ur-lex.europa.eu/legal-content/RO/TXT/PDF/?uri=CELEX:32019R042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gis.md/cautare/getResults?doc_id=138891&amp;lang=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ender.gov.md/sites/default/files/document/attachments/md_guide_to_spp_ro_final_28feb2018_0.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egis.md/cautare/getResults?doc_id=140341&amp;lang=r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05484"/>
            <a:ext cx="7772400" cy="1823516"/>
          </a:xfrm>
        </p:spPr>
        <p:txBody>
          <a:bodyPr>
            <a:noAutofit/>
          </a:bodyPr>
          <a:lstStyle/>
          <a:p>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Regimul</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juridic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național</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proiectarea</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ecologică</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etichetarea</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ecologică</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și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achizițiile</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durabile</a:t>
            </a:r>
            <a:r>
              <a:rPr lang="ru-MD" sz="2800" i="1" dirty="0">
                <a:solidFill>
                  <a:srgbClr val="002060"/>
                </a:solidFill>
                <a:effectLst/>
                <a:latin typeface="Times New Roman" panose="02020603050405020304" pitchFamily="18" charset="0"/>
                <a:cs typeface="Times New Roman" panose="02020603050405020304" pitchFamily="18" charset="0"/>
              </a:rPr>
              <a:t> </a:t>
            </a:r>
            <a:endParaRPr lang="ru-RU" sz="2800" i="1"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a:bodyPr>
          <a:lstStyle/>
          <a:p>
            <a:r>
              <a:rPr lang="en-US" dirty="0" err="1">
                <a:solidFill>
                  <a:schemeClr val="bg2">
                    <a:lumMod val="10000"/>
                  </a:schemeClr>
                </a:solidFill>
              </a:rPr>
              <a:t>Dr.în</a:t>
            </a:r>
            <a:r>
              <a:rPr lang="en-US" dirty="0">
                <a:solidFill>
                  <a:schemeClr val="bg2">
                    <a:lumMod val="10000"/>
                  </a:schemeClr>
                </a:solidFill>
              </a:rPr>
              <a:t> </a:t>
            </a:r>
            <a:r>
              <a:rPr lang="en-US" dirty="0" err="1">
                <a:solidFill>
                  <a:schemeClr val="bg2">
                    <a:lumMod val="10000"/>
                  </a:schemeClr>
                </a:solidFill>
              </a:rPr>
              <a:t>drept</a:t>
            </a:r>
            <a:r>
              <a:rPr lang="en-US" dirty="0">
                <a:solidFill>
                  <a:schemeClr val="bg2">
                    <a:lumMod val="10000"/>
                  </a:schemeClr>
                </a:solidFill>
              </a:rPr>
              <a:t>, </a:t>
            </a:r>
            <a:r>
              <a:rPr lang="en-US" dirty="0" err="1">
                <a:solidFill>
                  <a:schemeClr val="bg2">
                    <a:lumMod val="10000"/>
                  </a:schemeClr>
                </a:solidFill>
              </a:rPr>
              <a:t>conf.univ</a:t>
            </a:r>
            <a:r>
              <a:rPr lang="en-US" dirty="0">
                <a:solidFill>
                  <a:schemeClr val="bg2">
                    <a:lumMod val="10000"/>
                  </a:schemeClr>
                </a:solidFill>
              </a:rPr>
              <a:t>.</a:t>
            </a:r>
          </a:p>
          <a:p>
            <a:r>
              <a:rPr lang="en-US" dirty="0">
                <a:solidFill>
                  <a:schemeClr val="bg2">
                    <a:lumMod val="10000"/>
                  </a:schemeClr>
                </a:solidFill>
              </a:rPr>
              <a:t>Natalia ZAMFIR</a:t>
            </a:r>
            <a:endParaRPr lang="ro-RO" dirty="0">
              <a:solidFill>
                <a:schemeClr val="bg2">
                  <a:lumMod val="10000"/>
                </a:schemeClr>
              </a:solidFill>
            </a:endParaRPr>
          </a:p>
          <a:p>
            <a:endParaRPr lang="ro-RO" dirty="0">
              <a:solidFill>
                <a:schemeClr val="tx1"/>
              </a:solidFill>
            </a:endParaRPr>
          </a:p>
        </p:txBody>
      </p:sp>
      <p:sp>
        <p:nvSpPr>
          <p:cNvPr id="6" name="AutoShape 4" descr="https://apis.mail.yahoo.com/ws/v3/mailboxes/@.id==VjN-FgkLbbz3i9Mc4qYUVklPBLPW2cQs8FPSVIg87Fen23Dty7bkcc9lc_nT1X9iuEEQ_tmbZU_QP6bd5QzJLzvu9w/messages/@.id==AA5oLiQrXdXjXDeGfgeJsBZWbcs/content/parts/@.id==2/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7" name="AutoShape 6" descr="https://apis.mail.yahoo.com/ws/v3/mailboxes/@.id==VjN-FgkLbbz3i9Mc4qYUVklPBLPW2cQs8FPSVIg87Fen23Dty7bkcc9lc_nT1X9iuEEQ_tmbZU_QP6bd5QzJLzvu9w/messages/@.id==AA5oLiQrXdXjXDeGfgeJsBZWbcs/content/parts/@.id==2/thumbnail?appId=YMailNorr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498B97B4-C223-6E37-FA9E-E5CEF59D7034}"/>
              </a:ext>
            </a:extLst>
          </p:cNvPr>
          <p:cNvSpPr>
            <a:spLocks noGrp="1"/>
          </p:cNvSpPr>
          <p:nvPr>
            <p:ph idx="1"/>
          </p:nvPr>
        </p:nvSpPr>
        <p:spPr/>
        <p:txBody>
          <a:bodyPr/>
          <a:lstStyle/>
          <a:p>
            <a:endParaRPr lang="ru-MD"/>
          </a:p>
        </p:txBody>
      </p:sp>
      <p:sp>
        <p:nvSpPr>
          <p:cNvPr id="3" name="Заголовок 2">
            <a:extLst>
              <a:ext uri="{FF2B5EF4-FFF2-40B4-BE49-F238E27FC236}">
                <a16:creationId xmlns:a16="http://schemas.microsoft.com/office/drawing/2014/main" id="{7C5ECFBD-BAAA-8935-40EB-3B4BD1EA4B14}"/>
              </a:ext>
            </a:extLst>
          </p:cNvPr>
          <p:cNvSpPr>
            <a:spLocks noGrp="1"/>
          </p:cNvSpPr>
          <p:nvPr>
            <p:ph type="title"/>
          </p:nvPr>
        </p:nvSpPr>
        <p:spPr/>
        <p:txBody>
          <a:bodyPr>
            <a:noAutofit/>
          </a:bodyPr>
          <a:lstStyle/>
          <a:p>
            <a:r>
              <a:rPr lang="ro-RO" sz="1800" dirty="0">
                <a:solidFill>
                  <a:schemeClr val="tx2">
                    <a:lumMod val="75000"/>
                  </a:schemeClr>
                </a:solidFill>
                <a:effectLst/>
                <a:latin typeface="Times New Roman" panose="02020603050405020304" pitchFamily="18" charset="0"/>
                <a:ea typeface="Times New Roman" panose="02020603050405020304" pitchFamily="18" charset="0"/>
              </a:rPr>
              <a:t>Prin urmare, în centrul proiectării ecologice este conceptul ciclului de viață al produsului. Începe prin extragerea resurselor din natură, continuă cu producerea materialelor și procesele de fabricare a produselor/componentelor, utilizarea și menținerea unui produs, și se încheie la etapa de finalizare a vieții (abordarea „de la leagăn la mormânt”) </a:t>
            </a:r>
            <a:endParaRPr lang="ru-MD" sz="1800" dirty="0"/>
          </a:p>
        </p:txBody>
      </p:sp>
      <p:pic>
        <p:nvPicPr>
          <p:cNvPr id="4" name="Рисунок 3" descr="Изображение выглядит как текст, Шрифт, диаграмма, снимок экрана&#10;&#10;Автоматически созданное описание">
            <a:extLst>
              <a:ext uri="{FF2B5EF4-FFF2-40B4-BE49-F238E27FC236}">
                <a16:creationId xmlns:a16="http://schemas.microsoft.com/office/drawing/2014/main" id="{AE5C2AC5-EBD6-AB56-47ED-34E41EB44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09" y="2060848"/>
            <a:ext cx="8694614" cy="4104456"/>
          </a:xfrm>
          <a:prstGeom prst="rect">
            <a:avLst/>
          </a:prstGeom>
        </p:spPr>
      </p:pic>
    </p:spTree>
    <p:extLst>
      <p:ext uri="{BB962C8B-B14F-4D97-AF65-F5344CB8AC3E}">
        <p14:creationId xmlns:p14="http://schemas.microsoft.com/office/powerpoint/2010/main" val="257395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D2CC6D59-21CE-6591-47A6-CCBF9C31E8FD}"/>
              </a:ext>
            </a:extLst>
          </p:cNvPr>
          <p:cNvSpPr>
            <a:spLocks noGrp="1"/>
          </p:cNvSpPr>
          <p:nvPr>
            <p:ph idx="1"/>
          </p:nvPr>
        </p:nvSpPr>
        <p:spPr/>
        <p:txBody>
          <a:bodyPr>
            <a:normAutofit lnSpcReduction="10000"/>
          </a:bodyPr>
          <a:lstStyle/>
          <a:p>
            <a:pPr algn="just"/>
            <a:r>
              <a:rPr lang="ro-RO" sz="1800" dirty="0">
                <a:solidFill>
                  <a:srgbClr val="000000"/>
                </a:solidFill>
                <a:effectLst/>
                <a:latin typeface="Times New Roman" panose="02020603050405020304" pitchFamily="18" charset="0"/>
                <a:ea typeface="Times New Roman" panose="02020603050405020304" pitchFamily="18" charset="0"/>
              </a:rPr>
              <a:t>Cadrul UE privind proiectarea ecologică este format din Directiva-umbrelă 2009/125/EC, care stabilește un cadru pentru adoptarea normelor consecvente la nivelul UE pentru îmbunătățirea performanței de mediu a produselor cu impact energetic, inclusiv produsele pentru utilizare casnică, profesională și comercială. Această directivă-cadru a fost transpusă la nivel național în Legea 151/2014 privind cerințele în materie de proiectare ecologică aplicabile produselor cu impact energetic.</a:t>
            </a:r>
            <a:endParaRPr lang="ru-MD" sz="1800" dirty="0">
              <a:effectLst/>
              <a:latin typeface="Times New Roman" panose="02020603050405020304" pitchFamily="18" charset="0"/>
              <a:ea typeface="Times New Roman" panose="02020603050405020304" pitchFamily="18" charset="0"/>
            </a:endParaRPr>
          </a:p>
          <a:p>
            <a:r>
              <a:rPr lang="ro-RO" sz="1800" i="1" dirty="0">
                <a:solidFill>
                  <a:srgbClr val="000000"/>
                </a:solidFill>
                <a:effectLst/>
                <a:latin typeface="Times New Roman" panose="02020603050405020304" pitchFamily="18" charset="0"/>
                <a:ea typeface="Times New Roman" panose="02020603050405020304" pitchFamily="18" charset="0"/>
              </a:rPr>
              <a:t>Legea 151/2014 privind cerințele în materie de proiectare ecologică aplicabile produselor cu impact energetic</a:t>
            </a:r>
            <a:r>
              <a:rPr lang="ro-RO" sz="1800" dirty="0">
                <a:solidFill>
                  <a:srgbClr val="000000"/>
                </a:solidFill>
                <a:effectLst/>
                <a:latin typeface="Times New Roman" panose="02020603050405020304" pitchFamily="18" charset="0"/>
                <a:ea typeface="Times New Roman" panose="02020603050405020304" pitchFamily="18" charset="0"/>
              </a:rPr>
              <a:t> </a:t>
            </a:r>
            <a:r>
              <a:rPr lang="ro-RO" sz="1800" dirty="0" err="1">
                <a:solidFill>
                  <a:srgbClr val="000000"/>
                </a:solidFill>
                <a:effectLst/>
                <a:latin typeface="Times New Roman" panose="02020603050405020304" pitchFamily="18" charset="0"/>
                <a:ea typeface="Times New Roman" panose="02020603050405020304" pitchFamily="18" charset="0"/>
              </a:rPr>
              <a:t>stabileşte</a:t>
            </a:r>
            <a:r>
              <a:rPr lang="ro-RO" sz="1800" dirty="0">
                <a:solidFill>
                  <a:srgbClr val="000000"/>
                </a:solidFill>
                <a:effectLst/>
                <a:latin typeface="Times New Roman" panose="02020603050405020304" pitchFamily="18" charset="0"/>
                <a:ea typeface="Times New Roman" panose="02020603050405020304" pitchFamily="18" charset="0"/>
              </a:rPr>
              <a:t> </a:t>
            </a:r>
            <a:r>
              <a:rPr lang="ro-RO" sz="1800" dirty="0" err="1">
                <a:solidFill>
                  <a:srgbClr val="000000"/>
                </a:solidFill>
                <a:effectLst/>
                <a:latin typeface="Times New Roman" panose="02020603050405020304" pitchFamily="18" charset="0"/>
                <a:ea typeface="Times New Roman" panose="02020603050405020304" pitchFamily="18" charset="0"/>
              </a:rPr>
              <a:t>cerinţe</a:t>
            </a:r>
            <a:r>
              <a:rPr lang="ro-RO" sz="1800" dirty="0">
                <a:solidFill>
                  <a:srgbClr val="000000"/>
                </a:solidFill>
                <a:effectLst/>
                <a:latin typeface="Times New Roman" panose="02020603050405020304" pitchFamily="18" charset="0"/>
                <a:ea typeface="Times New Roman" panose="02020603050405020304" pitchFamily="18" charset="0"/>
              </a:rPr>
              <a:t> pentru produsele cu impact energetic introduse pe </a:t>
            </a:r>
            <a:r>
              <a:rPr lang="ro-RO" sz="1800" dirty="0" err="1">
                <a:solidFill>
                  <a:srgbClr val="000000"/>
                </a:solidFill>
                <a:effectLst/>
                <a:latin typeface="Times New Roman" panose="02020603050405020304" pitchFamily="18" charset="0"/>
                <a:ea typeface="Times New Roman" panose="02020603050405020304" pitchFamily="18" charset="0"/>
              </a:rPr>
              <a:t>piaţă</a:t>
            </a:r>
            <a:r>
              <a:rPr lang="ro-RO" sz="1800" dirty="0">
                <a:solidFill>
                  <a:srgbClr val="000000"/>
                </a:solidFill>
                <a:effectLst/>
                <a:latin typeface="Times New Roman" panose="02020603050405020304" pitchFamily="18" charset="0"/>
                <a:ea typeface="Times New Roman" panose="02020603050405020304" pitchFamily="18" charset="0"/>
              </a:rPr>
              <a:t> şi/sau puse în </a:t>
            </a:r>
            <a:r>
              <a:rPr lang="ro-RO" sz="1800" dirty="0" err="1">
                <a:solidFill>
                  <a:srgbClr val="000000"/>
                </a:solidFill>
                <a:effectLst/>
                <a:latin typeface="Times New Roman" panose="02020603050405020304" pitchFamily="18" charset="0"/>
                <a:ea typeface="Times New Roman" panose="02020603050405020304" pitchFamily="18" charset="0"/>
              </a:rPr>
              <a:t>funcţiune</a:t>
            </a:r>
            <a:r>
              <a:rPr lang="ro-RO" sz="1800" dirty="0">
                <a:solidFill>
                  <a:srgbClr val="000000"/>
                </a:solidFill>
                <a:effectLst/>
                <a:latin typeface="Times New Roman" panose="02020603050405020304" pitchFamily="18" charset="0"/>
                <a:ea typeface="Times New Roman" panose="02020603050405020304" pitchFamily="18" charset="0"/>
              </a:rPr>
              <a:t>, contribuind astfel la dezvoltarea durabilă, </a:t>
            </a:r>
            <a:r>
              <a:rPr lang="ro-RO" sz="1800" dirty="0" err="1">
                <a:solidFill>
                  <a:srgbClr val="000000"/>
                </a:solidFill>
                <a:effectLst/>
                <a:latin typeface="Times New Roman" panose="02020603050405020304" pitchFamily="18" charset="0"/>
                <a:ea typeface="Times New Roman" panose="02020603050405020304" pitchFamily="18" charset="0"/>
              </a:rPr>
              <a:t>creşterea</a:t>
            </a:r>
            <a:r>
              <a:rPr lang="ro-RO" sz="1800" dirty="0">
                <a:solidFill>
                  <a:srgbClr val="000000"/>
                </a:solidFill>
                <a:effectLst/>
                <a:latin typeface="Times New Roman" panose="02020603050405020304" pitchFamily="18" charset="0"/>
                <a:ea typeface="Times New Roman" panose="02020603050405020304" pitchFamily="18" charset="0"/>
              </a:rPr>
              <a:t> </a:t>
            </a:r>
            <a:r>
              <a:rPr lang="ro-RO" sz="1800" dirty="0" err="1">
                <a:solidFill>
                  <a:srgbClr val="000000"/>
                </a:solidFill>
                <a:effectLst/>
                <a:latin typeface="Times New Roman" panose="02020603050405020304" pitchFamily="18" charset="0"/>
                <a:ea typeface="Times New Roman" panose="02020603050405020304" pitchFamily="18" charset="0"/>
              </a:rPr>
              <a:t>eficienţei</a:t>
            </a:r>
            <a:r>
              <a:rPr lang="ro-RO" sz="1800" dirty="0">
                <a:solidFill>
                  <a:srgbClr val="000000"/>
                </a:solidFill>
                <a:effectLst/>
                <a:latin typeface="Times New Roman" panose="02020603050405020304" pitchFamily="18" charset="0"/>
                <a:ea typeface="Times New Roman" panose="02020603050405020304" pitchFamily="18" charset="0"/>
              </a:rPr>
              <a:t> energetice şi a nivelului de </a:t>
            </a:r>
            <a:r>
              <a:rPr lang="ro-RO" sz="1800" dirty="0" err="1">
                <a:solidFill>
                  <a:srgbClr val="000000"/>
                </a:solidFill>
                <a:effectLst/>
                <a:latin typeface="Times New Roman" panose="02020603050405020304" pitchFamily="18" charset="0"/>
                <a:ea typeface="Times New Roman" panose="02020603050405020304" pitchFamily="18" charset="0"/>
              </a:rPr>
              <a:t>protecţie</a:t>
            </a:r>
            <a:r>
              <a:rPr lang="ro-RO" sz="1800" dirty="0">
                <a:solidFill>
                  <a:srgbClr val="000000"/>
                </a:solidFill>
                <a:effectLst/>
                <a:latin typeface="Times New Roman" panose="02020603050405020304" pitchFamily="18" charset="0"/>
                <a:ea typeface="Times New Roman" panose="02020603050405020304" pitchFamily="18" charset="0"/>
              </a:rPr>
              <a:t> a mediului, precum şi la sporirea </a:t>
            </a:r>
            <a:r>
              <a:rPr lang="ro-RO" sz="1800" dirty="0" err="1">
                <a:solidFill>
                  <a:srgbClr val="000000"/>
                </a:solidFill>
                <a:effectLst/>
                <a:latin typeface="Times New Roman" panose="02020603050405020304" pitchFamily="18" charset="0"/>
                <a:ea typeface="Times New Roman" panose="02020603050405020304" pitchFamily="18" charset="0"/>
              </a:rPr>
              <a:t>securităţii</a:t>
            </a:r>
            <a:r>
              <a:rPr lang="ro-RO" sz="1800" dirty="0">
                <a:solidFill>
                  <a:srgbClr val="000000"/>
                </a:solidFill>
                <a:effectLst/>
                <a:latin typeface="Times New Roman" panose="02020603050405020304" pitchFamily="18" charset="0"/>
                <a:ea typeface="Times New Roman" panose="02020603050405020304" pitchFamily="18" charset="0"/>
              </a:rPr>
              <a:t> furnizării energiei.</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A85620F6-E4E4-2B42-C8C4-3AA193FDB5C6}"/>
              </a:ext>
            </a:extLst>
          </p:cNvPr>
          <p:cNvSpPr>
            <a:spLocks noGrp="1"/>
          </p:cNvSpPr>
          <p:nvPr>
            <p:ph type="title"/>
          </p:nvPr>
        </p:nvSpPr>
        <p:spPr/>
        <p:txBody>
          <a:bodyPr>
            <a:normAutofit/>
          </a:bodyPr>
          <a:lstStyle/>
          <a:p>
            <a:br>
              <a:rPr lang="ru-MD" sz="1800" dirty="0">
                <a:effectLst/>
                <a:latin typeface="Times New Roman" panose="02020603050405020304" pitchFamily="18" charset="0"/>
                <a:ea typeface="Times New Roman" panose="02020603050405020304" pitchFamily="18" charset="0"/>
              </a:rPr>
            </a:br>
            <a:endParaRPr lang="ru-MD" dirty="0"/>
          </a:p>
        </p:txBody>
      </p:sp>
      <p:sp>
        <p:nvSpPr>
          <p:cNvPr id="6" name="TextBox 5">
            <a:extLst>
              <a:ext uri="{FF2B5EF4-FFF2-40B4-BE49-F238E27FC236}">
                <a16:creationId xmlns:a16="http://schemas.microsoft.com/office/drawing/2014/main" id="{804E2402-B2AD-A75E-7339-A52F0989CAA4}"/>
              </a:ext>
            </a:extLst>
          </p:cNvPr>
          <p:cNvSpPr txBox="1"/>
          <p:nvPr/>
        </p:nvSpPr>
        <p:spPr>
          <a:xfrm>
            <a:off x="971600" y="620688"/>
            <a:ext cx="6904491" cy="830997"/>
          </a:xfrm>
          <a:prstGeom prst="rect">
            <a:avLst/>
          </a:prstGeom>
          <a:noFill/>
        </p:spPr>
        <p:txBody>
          <a:bodyPr wrap="square" rtlCol="0">
            <a:spAutoFit/>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Producția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ecologică</a:t>
            </a:r>
            <a:r>
              <a:rPr lang="en-US" sz="2400" b="1" dirty="0">
                <a:solidFill>
                  <a:srgbClr val="000000"/>
                </a:solidFill>
                <a:effectLst/>
                <a:latin typeface="Times New Roman" panose="02020603050405020304" pitchFamily="18" charset="0"/>
                <a:ea typeface="Times New Roman" panose="02020603050405020304" pitchFamily="18" charset="0"/>
              </a:rPr>
              <a:t> și </a:t>
            </a:r>
            <a:r>
              <a:rPr lang="en-US" sz="2400" b="1" dirty="0" err="1">
                <a:solidFill>
                  <a:srgbClr val="000000"/>
                </a:solidFill>
                <a:effectLst/>
                <a:latin typeface="Times New Roman" panose="02020603050405020304" pitchFamily="18" charset="0"/>
                <a:ea typeface="Times New Roman" panose="02020603050405020304" pitchFamily="18" charset="0"/>
              </a:rPr>
              <a:t>etichetarea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produselor </a:t>
            </a:r>
            <a:r>
              <a:rPr lang="en-US" sz="2400" b="1" dirty="0" err="1">
                <a:solidFill>
                  <a:srgbClr val="000000"/>
                </a:solidFill>
                <a:effectLst/>
                <a:latin typeface="Times New Roman" panose="02020603050405020304" pitchFamily="18" charset="0"/>
                <a:ea typeface="Times New Roman" panose="02020603050405020304" pitchFamily="18" charset="0"/>
              </a:rPr>
              <a:t>ecologice</a:t>
            </a:r>
            <a:endParaRPr lang="ru-MD" sz="2400" dirty="0"/>
          </a:p>
        </p:txBody>
      </p:sp>
    </p:spTree>
    <p:extLst>
      <p:ext uri="{BB962C8B-B14F-4D97-AF65-F5344CB8AC3E}">
        <p14:creationId xmlns:p14="http://schemas.microsoft.com/office/powerpoint/2010/main" val="277249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76B33DE-4922-BB43-8F55-67BC465B26C0}"/>
              </a:ext>
            </a:extLst>
          </p:cNvPr>
          <p:cNvSpPr>
            <a:spLocks noGrp="1"/>
          </p:cNvSpPr>
          <p:nvPr>
            <p:ph idx="1"/>
          </p:nvPr>
        </p:nvSpPr>
        <p:spPr/>
        <p:txBody>
          <a:bodyPr>
            <a:normAutofit fontScale="92500" lnSpcReduction="10000"/>
          </a:bodyPr>
          <a:lstStyle/>
          <a:p>
            <a:r>
              <a:rPr lang="ro-RO" sz="1800" i="1" dirty="0">
                <a:effectLst/>
                <a:latin typeface="Times New Roman" panose="02020603050405020304" pitchFamily="18" charset="0"/>
                <a:ea typeface="Times New Roman" panose="02020603050405020304" pitchFamily="18" charset="0"/>
              </a:rPr>
              <a:t>Hotărârea Guvernului 750/2016</a:t>
            </a:r>
            <a:r>
              <a:rPr lang="ro-RO" sz="1800" dirty="0">
                <a:effectLst/>
                <a:latin typeface="Times New Roman" panose="02020603050405020304" pitchFamily="18" charset="0"/>
                <a:ea typeface="Times New Roman" panose="02020603050405020304" pitchFamily="18" charset="0"/>
              </a:rPr>
              <a:t> prevede Regulamente care transpun Regulamentele/ Directivele UE de punere în aplicare a Directivei 2009/125/CE</a:t>
            </a:r>
            <a:r>
              <a:rPr lang="ru-MD" dirty="0">
                <a:effectLst/>
              </a:rPr>
              <a:t> </a:t>
            </a:r>
            <a:endParaRPr lang="ro-RO" dirty="0">
              <a:effectLst/>
            </a:endParaRPr>
          </a:p>
          <a:p>
            <a:pPr algn="just"/>
            <a:r>
              <a:rPr lang="ro-RO" sz="1800" dirty="0">
                <a:latin typeface="Times New Roman" panose="02020603050405020304" pitchFamily="18" charset="0"/>
                <a:ea typeface="Times New Roman" panose="02020603050405020304" pitchFamily="18" charset="0"/>
              </a:rPr>
              <a:t>S</a:t>
            </a:r>
            <a:r>
              <a:rPr lang="ro-RO" sz="1800" dirty="0">
                <a:effectLst/>
                <a:latin typeface="Times New Roman" panose="02020603050405020304" pitchFamily="18" charset="0"/>
                <a:ea typeface="Times New Roman" panose="02020603050405020304" pitchFamily="18" charset="0"/>
              </a:rPr>
              <a:t>tabilește cerințele în materie de proiectare ecologică pentru produsele reglementate, procedurile de evaluare a conformității și procedura de verificare în scopul supravegherii pieței. Cerințele în materie de proiectare ecologică introduse prin regulamente specifice includ eficiența energetică și cerințele privind informația despre produs.</a:t>
            </a:r>
            <a:r>
              <a:rPr lang="ru-MD" dirty="0">
                <a:effectLst/>
              </a:rPr>
              <a:t> </a:t>
            </a:r>
            <a:endParaRPr lang="ro-RO" dirty="0">
              <a:effectLst/>
            </a:endParaRPr>
          </a:p>
          <a:p>
            <a:pPr algn="just"/>
            <a:endPar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Regulamentul</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privire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cerințele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proiectare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ecologică</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aplicabile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computerelor</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și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serverelor</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informatice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conform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anexei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nr.33</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Regulamentul</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privire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cerințele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proiectare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ecologică</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servere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și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produse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destinate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stocării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datelor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conform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anexei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nr.37</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M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M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MD" dirty="0"/>
          </a:p>
        </p:txBody>
      </p:sp>
      <p:sp>
        <p:nvSpPr>
          <p:cNvPr id="3" name="Заголовок 2">
            <a:extLst>
              <a:ext uri="{FF2B5EF4-FFF2-40B4-BE49-F238E27FC236}">
                <a16:creationId xmlns:a16="http://schemas.microsoft.com/office/drawing/2014/main" id="{8001C0C1-3D4B-3C39-56FA-8E164D84159F}"/>
              </a:ext>
            </a:extLst>
          </p:cNvPr>
          <p:cNvSpPr>
            <a:spLocks noGrp="1"/>
          </p:cNvSpPr>
          <p:nvPr>
            <p:ph type="title"/>
          </p:nvPr>
        </p:nvSpPr>
        <p:spPr/>
        <p:txBody>
          <a:bodyPr>
            <a:noAutofit/>
          </a:bodyPr>
          <a:lstStyle/>
          <a:p>
            <a:r>
              <a:rPr lang="it-IT" sz="2400" b="1" dirty="0" err="1">
                <a:solidFill>
                  <a:srgbClr val="000000"/>
                </a:solidFill>
                <a:effectLst/>
                <a:latin typeface="Times New Roman" panose="02020603050405020304" pitchFamily="18" charset="0"/>
                <a:ea typeface="Times New Roman" panose="02020603050405020304" pitchFamily="18" charset="0"/>
              </a:rPr>
              <a:t>Cerințele</a:t>
            </a:r>
            <a:r>
              <a:rPr lang="it-IT" sz="2400" b="1" dirty="0">
                <a:solidFill>
                  <a:srgbClr val="000000"/>
                </a:solidFill>
                <a:effectLst/>
                <a:latin typeface="Times New Roman" panose="02020603050405020304" pitchFamily="18" charset="0"/>
                <a:ea typeface="Times New Roman" panose="02020603050405020304" pitchFamily="18" charset="0"/>
              </a:rPr>
              <a:t> de </a:t>
            </a:r>
            <a:r>
              <a:rPr lang="it-IT" sz="2400" b="1" dirty="0" err="1">
                <a:solidFill>
                  <a:srgbClr val="000000"/>
                </a:solidFill>
                <a:effectLst/>
                <a:latin typeface="Times New Roman" panose="02020603050405020304" pitchFamily="18" charset="0"/>
                <a:ea typeface="Times New Roman" panose="02020603050405020304" pitchFamily="18" charset="0"/>
              </a:rPr>
              <a:t>proiectare</a:t>
            </a:r>
            <a:r>
              <a:rPr lang="it-IT" sz="2400" b="1" dirty="0">
                <a:solidFill>
                  <a:srgbClr val="000000"/>
                </a:solidFill>
                <a:effectLst/>
                <a:latin typeface="Times New Roman" panose="02020603050405020304" pitchFamily="18" charset="0"/>
                <a:ea typeface="Times New Roman" panose="02020603050405020304" pitchFamily="18" charset="0"/>
              </a:rPr>
              <a:t> </a:t>
            </a:r>
            <a:r>
              <a:rPr lang="it-IT" sz="2400" b="1" dirty="0" err="1">
                <a:solidFill>
                  <a:srgbClr val="000000"/>
                </a:solidFill>
                <a:effectLst/>
                <a:latin typeface="Times New Roman" panose="02020603050405020304" pitchFamily="18" charset="0"/>
                <a:ea typeface="Times New Roman" panose="02020603050405020304" pitchFamily="18" charset="0"/>
              </a:rPr>
              <a:t>ecologică</a:t>
            </a:r>
            <a:r>
              <a:rPr lang="it-IT" sz="2400" b="1" dirty="0">
                <a:solidFill>
                  <a:srgbClr val="000000"/>
                </a:solidFill>
                <a:effectLst/>
                <a:latin typeface="Times New Roman" panose="02020603050405020304" pitchFamily="18" charset="0"/>
                <a:ea typeface="Times New Roman" panose="02020603050405020304" pitchFamily="18" charset="0"/>
              </a:rPr>
              <a:t> </a:t>
            </a:r>
            <a:r>
              <a:rPr lang="it-IT" sz="2400" b="1" dirty="0" err="1">
                <a:solidFill>
                  <a:srgbClr val="000000"/>
                </a:solidFill>
                <a:effectLst/>
                <a:latin typeface="Times New Roman" panose="02020603050405020304" pitchFamily="18" charset="0"/>
                <a:ea typeface="Times New Roman" panose="02020603050405020304" pitchFamily="18" charset="0"/>
              </a:rPr>
              <a:t>pentru</a:t>
            </a:r>
            <a:r>
              <a:rPr lang="it-IT"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servere</a:t>
            </a:r>
            <a:r>
              <a:rPr lang="en-US" sz="2400" b="1" dirty="0">
                <a:solidFill>
                  <a:srgbClr val="000000"/>
                </a:solidFill>
                <a:effectLst/>
                <a:latin typeface="Times New Roman" panose="02020603050405020304" pitchFamily="18" charset="0"/>
                <a:ea typeface="Times New Roman" panose="02020603050405020304" pitchFamily="18" charset="0"/>
              </a:rPr>
              <a:t> și </a:t>
            </a:r>
            <a:r>
              <a:rPr lang="en-US" sz="2400" b="1" dirty="0" err="1">
                <a:solidFill>
                  <a:srgbClr val="000000"/>
                </a:solidFill>
                <a:effectLst/>
                <a:latin typeface="Times New Roman" panose="02020603050405020304" pitchFamily="18" charset="0"/>
                <a:ea typeface="Times New Roman" panose="02020603050405020304" pitchFamily="18" charset="0"/>
              </a:rPr>
              <a:t>produse</a:t>
            </a:r>
            <a:r>
              <a:rPr lang="en-US" sz="2400" b="1" dirty="0">
                <a:solidFill>
                  <a:srgbClr val="000000"/>
                </a:solidFill>
                <a:effectLst/>
                <a:latin typeface="Times New Roman" panose="02020603050405020304" pitchFamily="18" charset="0"/>
                <a:ea typeface="Times New Roman" panose="02020603050405020304" pitchFamily="18" charset="0"/>
              </a:rPr>
              <a:t> destinate </a:t>
            </a:r>
            <a:r>
              <a:rPr lang="en-US" sz="2400" b="1" dirty="0" err="1">
                <a:solidFill>
                  <a:srgbClr val="000000"/>
                </a:solidFill>
                <a:effectLst/>
                <a:latin typeface="Times New Roman" panose="02020603050405020304" pitchFamily="18" charset="0"/>
                <a:ea typeface="Times New Roman" panose="02020603050405020304" pitchFamily="18" charset="0"/>
              </a:rPr>
              <a:t>stocării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datelor</a:t>
            </a:r>
            <a:r>
              <a:rPr lang="en-US" sz="2400" b="1" dirty="0">
                <a:solidFill>
                  <a:srgbClr val="000000"/>
                </a:solidFill>
                <a:effectLst/>
                <a:latin typeface="Times New Roman" panose="02020603050405020304" pitchFamily="18" charset="0"/>
                <a:ea typeface="Times New Roman" panose="02020603050405020304" pitchFamily="18" charset="0"/>
              </a:rPr>
              <a:t>. </a:t>
            </a:r>
            <a:r>
              <a:rPr lang="it-IT" sz="2400" b="1" dirty="0" err="1">
                <a:solidFill>
                  <a:srgbClr val="000000"/>
                </a:solidFill>
                <a:effectLst/>
                <a:latin typeface="Times New Roman" panose="02020603050405020304" pitchFamily="18" charset="0"/>
                <a:ea typeface="Times New Roman" panose="02020603050405020304" pitchFamily="18" charset="0"/>
              </a:rPr>
              <a:t>Cerințele</a:t>
            </a:r>
            <a:r>
              <a:rPr lang="it-IT" sz="2400" b="1" dirty="0">
                <a:solidFill>
                  <a:srgbClr val="000000"/>
                </a:solidFill>
                <a:effectLst/>
                <a:latin typeface="Times New Roman" panose="02020603050405020304" pitchFamily="18" charset="0"/>
                <a:ea typeface="Times New Roman" panose="02020603050405020304" pitchFamily="18" charset="0"/>
              </a:rPr>
              <a:t> de </a:t>
            </a:r>
            <a:r>
              <a:rPr lang="it-IT" sz="2400" b="1" dirty="0" err="1">
                <a:solidFill>
                  <a:srgbClr val="000000"/>
                </a:solidFill>
                <a:effectLst/>
                <a:latin typeface="Times New Roman" panose="02020603050405020304" pitchFamily="18" charset="0"/>
                <a:ea typeface="Times New Roman" panose="02020603050405020304" pitchFamily="18" charset="0"/>
              </a:rPr>
              <a:t>proiectare</a:t>
            </a:r>
            <a:r>
              <a:rPr lang="it-IT" sz="2400" b="1" dirty="0">
                <a:solidFill>
                  <a:srgbClr val="000000"/>
                </a:solidFill>
                <a:effectLst/>
                <a:latin typeface="Times New Roman" panose="02020603050405020304" pitchFamily="18" charset="0"/>
                <a:ea typeface="Times New Roman" panose="02020603050405020304" pitchFamily="18" charset="0"/>
              </a:rPr>
              <a:t> </a:t>
            </a:r>
            <a:r>
              <a:rPr lang="it-IT" sz="2400" b="1" dirty="0" err="1">
                <a:solidFill>
                  <a:srgbClr val="000000"/>
                </a:solidFill>
                <a:effectLst/>
                <a:latin typeface="Times New Roman" panose="02020603050405020304" pitchFamily="18" charset="0"/>
                <a:ea typeface="Times New Roman" panose="02020603050405020304" pitchFamily="18" charset="0"/>
              </a:rPr>
              <a:t>ecologică</a:t>
            </a:r>
            <a:r>
              <a:rPr lang="it-IT" sz="2400" b="1" dirty="0">
                <a:solidFill>
                  <a:srgbClr val="000000"/>
                </a:solidFill>
                <a:effectLst/>
                <a:latin typeface="Times New Roman" panose="02020603050405020304" pitchFamily="18" charset="0"/>
                <a:ea typeface="Times New Roman" panose="02020603050405020304" pitchFamily="18" charset="0"/>
              </a:rPr>
              <a:t> </a:t>
            </a:r>
            <a:r>
              <a:rPr lang="it-IT" sz="2400" b="1" dirty="0" err="1">
                <a:solidFill>
                  <a:srgbClr val="000000"/>
                </a:solidFill>
                <a:effectLst/>
                <a:latin typeface="Times New Roman" panose="02020603050405020304" pitchFamily="18" charset="0"/>
                <a:ea typeface="Times New Roman" panose="02020603050405020304" pitchFamily="18" charset="0"/>
              </a:rPr>
              <a:t>aplicabile</a:t>
            </a:r>
            <a:r>
              <a:rPr lang="it-IT" sz="2400" b="1" dirty="0">
                <a:solidFill>
                  <a:srgbClr val="000000"/>
                </a:solidFill>
                <a:effectLst/>
                <a:latin typeface="Times New Roman" panose="02020603050405020304" pitchFamily="18" charset="0"/>
                <a:ea typeface="Times New Roman" panose="02020603050405020304" pitchFamily="18" charset="0"/>
              </a:rPr>
              <a:t> </a:t>
            </a:r>
            <a:r>
              <a:rPr lang="it-IT" sz="2400" b="1" dirty="0" err="1">
                <a:solidFill>
                  <a:srgbClr val="000000"/>
                </a:solidFill>
                <a:effectLst/>
                <a:latin typeface="Times New Roman" panose="02020603050405020304" pitchFamily="18" charset="0"/>
                <a:ea typeface="Times New Roman" panose="02020603050405020304" pitchFamily="18" charset="0"/>
              </a:rPr>
              <a:t>computerelor</a:t>
            </a:r>
            <a:r>
              <a:rPr lang="it-IT" sz="2400" b="1" dirty="0">
                <a:solidFill>
                  <a:srgbClr val="000000"/>
                </a:solidFill>
                <a:effectLst/>
                <a:latin typeface="Times New Roman" panose="02020603050405020304" pitchFamily="18" charset="0"/>
                <a:ea typeface="Times New Roman" panose="02020603050405020304" pitchFamily="18" charset="0"/>
              </a:rPr>
              <a:t> și </a:t>
            </a:r>
            <a:r>
              <a:rPr lang="it-IT" sz="2400" b="1" dirty="0" err="1">
                <a:solidFill>
                  <a:srgbClr val="000000"/>
                </a:solidFill>
                <a:effectLst/>
                <a:latin typeface="Times New Roman" panose="02020603050405020304" pitchFamily="18" charset="0"/>
                <a:ea typeface="Times New Roman" panose="02020603050405020304" pitchFamily="18" charset="0"/>
              </a:rPr>
              <a:t>serverelor</a:t>
            </a:r>
            <a:r>
              <a:rPr lang="it-IT" sz="2400" b="1" dirty="0">
                <a:solidFill>
                  <a:srgbClr val="000000"/>
                </a:solidFill>
                <a:effectLst/>
                <a:latin typeface="Times New Roman" panose="02020603050405020304" pitchFamily="18" charset="0"/>
                <a:ea typeface="Times New Roman" panose="02020603050405020304" pitchFamily="18" charset="0"/>
              </a:rPr>
              <a:t> </a:t>
            </a:r>
            <a:r>
              <a:rPr lang="it-IT" sz="2400" b="1" dirty="0" err="1">
                <a:solidFill>
                  <a:srgbClr val="000000"/>
                </a:solidFill>
                <a:effectLst/>
                <a:latin typeface="Times New Roman" panose="02020603050405020304" pitchFamily="18" charset="0"/>
                <a:ea typeface="Times New Roman" panose="02020603050405020304" pitchFamily="18" charset="0"/>
              </a:rPr>
              <a:t>informatice</a:t>
            </a:r>
            <a:endParaRPr lang="ru-MD" sz="2400" dirty="0"/>
          </a:p>
        </p:txBody>
      </p:sp>
    </p:spTree>
    <p:extLst>
      <p:ext uri="{BB962C8B-B14F-4D97-AF65-F5344CB8AC3E}">
        <p14:creationId xmlns:p14="http://schemas.microsoft.com/office/powerpoint/2010/main" val="345068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DA2687F8-C712-062E-81F2-AA15DA7531AA}"/>
              </a:ext>
            </a:extLst>
          </p:cNvPr>
          <p:cNvSpPr>
            <a:spLocks noGrp="1"/>
          </p:cNvSpPr>
          <p:nvPr>
            <p:ph idx="1"/>
          </p:nvPr>
        </p:nvSpPr>
        <p:spPr/>
        <p:txBody>
          <a:bodyPr/>
          <a:lstStyle/>
          <a:p>
            <a:r>
              <a:rPr lang="ro-RO"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Regulamentul (UE) nr. 617/2013 de punere în aplicare a Directivei 2009/125/CE a Parlamentului European și a Consiliului în ceea ce privește cerințele de proiectare ecologică aplicabile computerelor și serverelor informatice</a:t>
            </a:r>
            <a:r>
              <a:rPr lang="ro-RO" sz="1800" u="sng" dirty="0">
                <a:effectLst/>
                <a:latin typeface="Times New Roman" panose="02020603050405020304" pitchFamily="18" charset="0"/>
                <a:ea typeface="Calibri" panose="020F0502020204030204" pitchFamily="34" charset="0"/>
                <a:cs typeface="Times New Roman" panose="02020603050405020304" pitchFamily="18" charset="0"/>
              </a:rPr>
              <a:t>.</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Studiul pregătitor pentru acest regulament a demonstrat că potențialul de îmbunătățire a cost-eficienței în consumul de energie a computerelor între 2011 și 2020 a fost estimat la aproximativ 93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TWh</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care corespunde la 43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Mt</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de emisii CO2, și în 2020 între 12,5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TWh</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și 16,3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TWh</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care corespunde la 5,0-6,5 de emisii CO2. În condițiile unei întârzieri de aproximativ zece ani în adoptarea acestui regulament în Moldova, conform estimărilor regulamentul va genera economii comparabile în mod proporțional de aproximativ 9,78 GWh între 2025 și 2035 care corespunde la 4.89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ktone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de emisie CO2.</a:t>
            </a:r>
            <a:endParaRPr lang="ru-M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0D79EAA9-B52E-D8D9-AABB-5B69FA621F9B}"/>
              </a:ext>
            </a:extLst>
          </p:cNvPr>
          <p:cNvSpPr>
            <a:spLocks noGrp="1"/>
          </p:cNvSpPr>
          <p:nvPr>
            <p:ph type="title"/>
          </p:nvPr>
        </p:nvSpPr>
        <p:spPr/>
        <p:txBody>
          <a:bodyPr>
            <a:normAutofit/>
          </a:bodyPr>
          <a:lstStyle/>
          <a:p>
            <a:r>
              <a:rPr lang="ro-RO"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Computere și servere informatice:</a:t>
            </a:r>
            <a:r>
              <a:rPr lang="ro-RO" sz="18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transpunerea și adoptarea celor două regulamente UE, unul aplicabilă computerelor și serverelor informatice, iar celălalt aplicabil serverelor și produselor de stocare a datelor, după cum urmează:</a:t>
            </a:r>
            <a:endParaRPr lang="ru-MD" dirty="0">
              <a:solidFill>
                <a:schemeClr val="tx2">
                  <a:lumMod val="75000"/>
                </a:schemeClr>
              </a:solidFill>
            </a:endParaRPr>
          </a:p>
        </p:txBody>
      </p:sp>
    </p:spTree>
    <p:extLst>
      <p:ext uri="{BB962C8B-B14F-4D97-AF65-F5344CB8AC3E}">
        <p14:creationId xmlns:p14="http://schemas.microsoft.com/office/powerpoint/2010/main" val="411353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B80E8D1C-39D8-79D1-1B22-B3BF859CF45C}"/>
              </a:ext>
            </a:extLst>
          </p:cNvPr>
          <p:cNvSpPr>
            <a:spLocks noGrp="1"/>
          </p:cNvSpPr>
          <p:nvPr>
            <p:ph idx="1"/>
          </p:nvPr>
        </p:nvSpPr>
        <p:spPr/>
        <p:txBody>
          <a:bodyPr/>
          <a:lstStyle/>
          <a:p>
            <a:r>
              <a:rPr lang="ro-RO"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Regulamentul (UE) 2019/424 de stabilire a unor cerințe de proiectare ecologică pentru servere și produse pentru stocarea datelor în temeiul Directivei 2009/125/CE a Parlamentului European și a Consiliului și de modificare a Regulamentului (UE) nr. 617/2013 al Comisiei</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Efectele cerințelor în materie de proiectare ecologică stabilite de acest regulament este estimat să realizeze economii anuale de energie de aproximativ 9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TWh</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până în 2030, corespunzător la un echivalent total de 2,1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Mt</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de CO2. În mod similar, în condițiile unei întârzieri de aproximativ cinci ani în adoptarea acestui regulament în Moldova, conform estimărilor regulamentul va genera economii comparabile în mod proporțional de aproximativ 5,4 GWh, corespunzător la un echivalent total de 2,7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ktone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până în 2035.</a:t>
            </a:r>
            <a:endParaRPr lang="ru-M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DB4FE640-2364-A1E9-6010-AC3A4D352759}"/>
              </a:ext>
            </a:extLst>
          </p:cNvPr>
          <p:cNvSpPr>
            <a:spLocks noGrp="1"/>
          </p:cNvSpPr>
          <p:nvPr>
            <p:ph type="title"/>
          </p:nvPr>
        </p:nvSpPr>
        <p:spPr/>
        <p:txBody>
          <a:bodyPr>
            <a:noAutofit/>
          </a:bodyPr>
          <a:lstStyle/>
          <a:p>
            <a:r>
              <a:rPr lang="ro-RO" sz="20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Computere și servere informatice:</a:t>
            </a:r>
            <a:r>
              <a:rPr lang="ro-RO" sz="20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transpunerea și adoptarea celor două regulamente UE, unul aplicabilă computerelor și serverelor informatice, iar celălalt aplicabil serverelor și produselor de stocare a datelor, după cum urmează:</a:t>
            </a:r>
            <a:endParaRPr lang="ru-MD" sz="2000" dirty="0"/>
          </a:p>
        </p:txBody>
      </p:sp>
    </p:spTree>
    <p:extLst>
      <p:ext uri="{BB962C8B-B14F-4D97-AF65-F5344CB8AC3E}">
        <p14:creationId xmlns:p14="http://schemas.microsoft.com/office/powerpoint/2010/main" val="332925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6C15D2F2-5377-E660-B360-D9F5C4A81B67}"/>
              </a:ext>
            </a:extLst>
          </p:cNvPr>
          <p:cNvSpPr>
            <a:spLocks noGrp="1"/>
          </p:cNvSpPr>
          <p:nvPr>
            <p:ph idx="1"/>
          </p:nvPr>
        </p:nvSpPr>
        <p:spPr/>
        <p:txBody>
          <a:bodyPr/>
          <a:lstStyle/>
          <a:p>
            <a:endParaRPr lang="ru-MD"/>
          </a:p>
        </p:txBody>
      </p:sp>
      <p:sp>
        <p:nvSpPr>
          <p:cNvPr id="3" name="Заголовок 2">
            <a:extLst>
              <a:ext uri="{FF2B5EF4-FFF2-40B4-BE49-F238E27FC236}">
                <a16:creationId xmlns:a16="http://schemas.microsoft.com/office/drawing/2014/main" id="{6E5D7539-D090-9818-3DA5-425A58F70A6A}"/>
              </a:ext>
            </a:extLst>
          </p:cNvPr>
          <p:cNvSpPr>
            <a:spLocks noGrp="1"/>
          </p:cNvSpPr>
          <p:nvPr>
            <p:ph type="title"/>
          </p:nvPr>
        </p:nvSpPr>
        <p:spPr/>
        <p:txBody>
          <a:bodyPr>
            <a:normAutofit/>
          </a:bodyPr>
          <a:lstStyle/>
          <a:p>
            <a:r>
              <a:rPr lang="ro-RO" sz="3200" i="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Economiile estimate de energie și reducerile emisiei de GES în Moldova până în anul 2030</a:t>
            </a:r>
            <a:r>
              <a:rPr lang="ru-MD" sz="3200" dirty="0">
                <a:solidFill>
                  <a:schemeClr val="tx2">
                    <a:lumMod val="75000"/>
                  </a:schemeClr>
                </a:solidFill>
                <a:effectLst/>
                <a:latin typeface="Times New Roman" panose="02020603050405020304" pitchFamily="18" charset="0"/>
                <a:cs typeface="Times New Roman" panose="02020603050405020304" pitchFamily="18" charset="0"/>
              </a:rPr>
              <a:t> </a:t>
            </a:r>
            <a:endParaRPr lang="ru-MD" sz="3200" dirty="0">
              <a:solidFill>
                <a:schemeClr val="tx2">
                  <a:lumMod val="75000"/>
                </a:schemeClr>
              </a:solidFill>
            </a:endParaRPr>
          </a:p>
        </p:txBody>
      </p:sp>
      <p:graphicFrame>
        <p:nvGraphicFramePr>
          <p:cNvPr id="4" name="Объект 13">
            <a:extLst>
              <a:ext uri="{FF2B5EF4-FFF2-40B4-BE49-F238E27FC236}">
                <a16:creationId xmlns:a16="http://schemas.microsoft.com/office/drawing/2014/main" id="{C5CB7A1C-25B1-ECE4-61D6-824D40DD0DD3}"/>
              </a:ext>
            </a:extLst>
          </p:cNvPr>
          <p:cNvGraphicFramePr>
            <a:graphicFrameLocks/>
          </p:cNvGraphicFramePr>
          <p:nvPr>
            <p:extLst>
              <p:ext uri="{D42A27DB-BD31-4B8C-83A1-F6EECF244321}">
                <p14:modId xmlns:p14="http://schemas.microsoft.com/office/powerpoint/2010/main" val="2169376036"/>
              </p:ext>
            </p:extLst>
          </p:nvPr>
        </p:nvGraphicFramePr>
        <p:xfrm>
          <a:off x="836076" y="1700808"/>
          <a:ext cx="7408333" cy="4425355"/>
        </p:xfrm>
        <a:graphic>
          <a:graphicData uri="http://schemas.openxmlformats.org/drawingml/2006/table">
            <a:tbl>
              <a:tblPr firstRow="1" firstCol="1" bandRow="1">
                <a:tableStyleId>{5C22544A-7EE6-4342-B048-85BDC9FD1C3A}</a:tableStyleId>
              </a:tblPr>
              <a:tblGrid>
                <a:gridCol w="2749484">
                  <a:extLst>
                    <a:ext uri="{9D8B030D-6E8A-4147-A177-3AD203B41FA5}">
                      <a16:colId xmlns:a16="http://schemas.microsoft.com/office/drawing/2014/main" val="1020120528"/>
                    </a:ext>
                  </a:extLst>
                </a:gridCol>
                <a:gridCol w="2487951">
                  <a:extLst>
                    <a:ext uri="{9D8B030D-6E8A-4147-A177-3AD203B41FA5}">
                      <a16:colId xmlns:a16="http://schemas.microsoft.com/office/drawing/2014/main" val="2514713581"/>
                    </a:ext>
                  </a:extLst>
                </a:gridCol>
                <a:gridCol w="2170898">
                  <a:extLst>
                    <a:ext uri="{9D8B030D-6E8A-4147-A177-3AD203B41FA5}">
                      <a16:colId xmlns:a16="http://schemas.microsoft.com/office/drawing/2014/main" val="25529095"/>
                    </a:ext>
                  </a:extLst>
                </a:gridCol>
              </a:tblGrid>
              <a:tr h="3014373">
                <a:tc>
                  <a:txBody>
                    <a:bodyPr/>
                    <a:lstStyle/>
                    <a:p>
                      <a:pPr indent="457200" algn="just">
                        <a:spcBef>
                          <a:spcPts val="600"/>
                        </a:spcBef>
                        <a:spcAft>
                          <a:spcPts val="600"/>
                        </a:spcAft>
                      </a:pPr>
                      <a:r>
                        <a:rPr lang="ro-RO" sz="2400" dirty="0">
                          <a:effectLst/>
                        </a:rPr>
                        <a:t>Grupuri de produse</a:t>
                      </a:r>
                      <a:endParaRPr lang="ru-MD" sz="2400" dirty="0">
                        <a:effectLst/>
                        <a:latin typeface="Times New Roman" panose="02020603050405020304" pitchFamily="18" charset="0"/>
                        <a:ea typeface="Times New Roman" panose="02020603050405020304" pitchFamily="18" charset="0"/>
                      </a:endParaRPr>
                    </a:p>
                  </a:txBody>
                  <a:tcPr marL="55466" marR="55466" marT="0" marB="0"/>
                </a:tc>
                <a:tc>
                  <a:txBody>
                    <a:bodyPr/>
                    <a:lstStyle/>
                    <a:p>
                      <a:pPr indent="457200" algn="just">
                        <a:spcBef>
                          <a:spcPts val="600"/>
                        </a:spcBef>
                        <a:spcAft>
                          <a:spcPts val="600"/>
                        </a:spcAft>
                      </a:pPr>
                      <a:r>
                        <a:rPr lang="ro-RO" sz="2400" dirty="0">
                          <a:effectLst/>
                        </a:rPr>
                        <a:t>Economii anuale de energie (GWh)</a:t>
                      </a:r>
                      <a:r>
                        <a:rPr lang="ro-RO" sz="2400" baseline="30000" dirty="0">
                          <a:effectLst/>
                        </a:rPr>
                        <a:t>(*)</a:t>
                      </a:r>
                      <a:endParaRPr lang="ru-MD" sz="2400" dirty="0">
                        <a:effectLst/>
                        <a:latin typeface="Times New Roman" panose="02020603050405020304" pitchFamily="18" charset="0"/>
                        <a:ea typeface="Times New Roman" panose="02020603050405020304" pitchFamily="18" charset="0"/>
                      </a:endParaRPr>
                    </a:p>
                  </a:txBody>
                  <a:tcPr marL="55466" marR="55466" marT="0" marB="0"/>
                </a:tc>
                <a:tc>
                  <a:txBody>
                    <a:bodyPr/>
                    <a:lstStyle/>
                    <a:p>
                      <a:pPr indent="457200" algn="just">
                        <a:spcBef>
                          <a:spcPts val="600"/>
                        </a:spcBef>
                        <a:spcAft>
                          <a:spcPts val="600"/>
                        </a:spcAft>
                      </a:pPr>
                      <a:r>
                        <a:rPr lang="ro-RO" sz="2400" dirty="0">
                          <a:effectLst/>
                        </a:rPr>
                        <a:t>Reduceri anuale de GES (</a:t>
                      </a:r>
                      <a:r>
                        <a:rPr lang="ro-RO" sz="2400" dirty="0" err="1">
                          <a:effectLst/>
                        </a:rPr>
                        <a:t>ktone</a:t>
                      </a:r>
                      <a:r>
                        <a:rPr lang="ro-RO" sz="2400" dirty="0">
                          <a:effectLst/>
                        </a:rPr>
                        <a:t> CO2) </a:t>
                      </a:r>
                      <a:r>
                        <a:rPr lang="ro-RO" sz="2400" baseline="30000" dirty="0">
                          <a:effectLst/>
                        </a:rPr>
                        <a:t>(**)</a:t>
                      </a:r>
                      <a:endParaRPr lang="ru-MD" sz="2400" dirty="0">
                        <a:effectLst/>
                        <a:latin typeface="Times New Roman" panose="02020603050405020304" pitchFamily="18" charset="0"/>
                        <a:ea typeface="Times New Roman" panose="02020603050405020304" pitchFamily="18" charset="0"/>
                      </a:endParaRPr>
                    </a:p>
                  </a:txBody>
                  <a:tcPr marL="55466" marR="55466" marT="0" marB="0"/>
                </a:tc>
                <a:extLst>
                  <a:ext uri="{0D108BD9-81ED-4DB2-BD59-A6C34878D82A}">
                    <a16:rowId xmlns:a16="http://schemas.microsoft.com/office/drawing/2014/main" val="1429597039"/>
                  </a:ext>
                </a:extLst>
              </a:tr>
              <a:tr h="1410982">
                <a:tc>
                  <a:txBody>
                    <a:bodyPr/>
                    <a:lstStyle/>
                    <a:p>
                      <a:pPr indent="457200" algn="just">
                        <a:spcBef>
                          <a:spcPts val="600"/>
                        </a:spcBef>
                        <a:spcAft>
                          <a:spcPts val="600"/>
                        </a:spcAft>
                      </a:pPr>
                      <a:r>
                        <a:rPr lang="ro-RO" sz="2400" dirty="0">
                          <a:effectLst/>
                        </a:rPr>
                        <a:t>Computere și servere informatice</a:t>
                      </a:r>
                      <a:endParaRPr lang="ru-MD" sz="2400" dirty="0">
                        <a:effectLst/>
                        <a:latin typeface="Times New Roman" panose="02020603050405020304" pitchFamily="18" charset="0"/>
                        <a:ea typeface="Times New Roman" panose="02020603050405020304" pitchFamily="18" charset="0"/>
                      </a:endParaRPr>
                    </a:p>
                  </a:txBody>
                  <a:tcPr marL="55466" marR="55466" marT="0" marB="0"/>
                </a:tc>
                <a:tc>
                  <a:txBody>
                    <a:bodyPr/>
                    <a:lstStyle/>
                    <a:p>
                      <a:pPr indent="457200" algn="ctr">
                        <a:spcBef>
                          <a:spcPts val="600"/>
                        </a:spcBef>
                        <a:spcAft>
                          <a:spcPts val="600"/>
                        </a:spcAft>
                      </a:pPr>
                      <a:r>
                        <a:rPr lang="ro-RO" sz="2400">
                          <a:effectLst/>
                        </a:rPr>
                        <a:t>15,18</a:t>
                      </a:r>
                      <a:endParaRPr lang="ru-MD" sz="2400">
                        <a:effectLst/>
                        <a:latin typeface="Times New Roman" panose="02020603050405020304" pitchFamily="18" charset="0"/>
                        <a:ea typeface="Times New Roman" panose="02020603050405020304" pitchFamily="18" charset="0"/>
                      </a:endParaRPr>
                    </a:p>
                  </a:txBody>
                  <a:tcPr marL="55466" marR="55466" marT="0" marB="0"/>
                </a:tc>
                <a:tc>
                  <a:txBody>
                    <a:bodyPr/>
                    <a:lstStyle/>
                    <a:p>
                      <a:pPr indent="457200" algn="ctr">
                        <a:spcBef>
                          <a:spcPts val="600"/>
                        </a:spcBef>
                      </a:pPr>
                      <a:r>
                        <a:rPr lang="ro-RO" sz="2400" dirty="0">
                          <a:effectLst/>
                        </a:rPr>
                        <a:t>7,59</a:t>
                      </a:r>
                      <a:endParaRPr lang="ru-MD" sz="2400" dirty="0">
                        <a:effectLst/>
                        <a:latin typeface="Times New Roman" panose="02020603050405020304" pitchFamily="18" charset="0"/>
                        <a:ea typeface="Times New Roman" panose="02020603050405020304" pitchFamily="18" charset="0"/>
                      </a:endParaRPr>
                    </a:p>
                  </a:txBody>
                  <a:tcPr marL="55466" marR="55466" marT="0" marB="0"/>
                </a:tc>
                <a:extLst>
                  <a:ext uri="{0D108BD9-81ED-4DB2-BD59-A6C34878D82A}">
                    <a16:rowId xmlns:a16="http://schemas.microsoft.com/office/drawing/2014/main" val="94515477"/>
                  </a:ext>
                </a:extLst>
              </a:tr>
            </a:tbl>
          </a:graphicData>
        </a:graphic>
      </p:graphicFrame>
    </p:spTree>
    <p:extLst>
      <p:ext uri="{BB962C8B-B14F-4D97-AF65-F5344CB8AC3E}">
        <p14:creationId xmlns:p14="http://schemas.microsoft.com/office/powerpoint/2010/main" val="406647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Изображение выглядит как текст, снимок экрана, цветок&#10;&#10;Автоматически созданное описание">
            <a:extLst>
              <a:ext uri="{FF2B5EF4-FFF2-40B4-BE49-F238E27FC236}">
                <a16:creationId xmlns:a16="http://schemas.microsoft.com/office/drawing/2014/main" id="{7FC17305-774C-885F-2CE4-1D72C8548C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819386"/>
            <a:ext cx="6912768" cy="4306778"/>
          </a:xfrm>
        </p:spPr>
      </p:pic>
      <p:sp>
        <p:nvSpPr>
          <p:cNvPr id="3" name="Заголовок 2">
            <a:extLst>
              <a:ext uri="{FF2B5EF4-FFF2-40B4-BE49-F238E27FC236}">
                <a16:creationId xmlns:a16="http://schemas.microsoft.com/office/drawing/2014/main" id="{3B9AEF8F-83E3-2FB8-DF88-90422F15CE07}"/>
              </a:ext>
            </a:extLst>
          </p:cNvPr>
          <p:cNvSpPr>
            <a:spLocks noGrp="1"/>
          </p:cNvSpPr>
          <p:nvPr>
            <p:ph type="title"/>
          </p:nvPr>
        </p:nvSpPr>
        <p:spPr/>
        <p:txBody>
          <a:bodyPr>
            <a:noAutofit/>
          </a:bodyPr>
          <a:lstStyle/>
          <a:p>
            <a:r>
              <a:rPr lang="ro-RO" sz="2800" b="1" dirty="0">
                <a:solidFill>
                  <a:schemeClr val="tx2">
                    <a:lumMod val="75000"/>
                  </a:schemeClr>
                </a:solidFill>
              </a:rPr>
              <a:t>Eticheta ecologică</a:t>
            </a:r>
            <a:endParaRPr lang="ru-MD" sz="2800" b="1" dirty="0">
              <a:solidFill>
                <a:schemeClr val="tx2">
                  <a:lumMod val="75000"/>
                </a:schemeClr>
              </a:solidFill>
            </a:endParaRPr>
          </a:p>
        </p:txBody>
      </p:sp>
    </p:spTree>
    <p:extLst>
      <p:ext uri="{BB962C8B-B14F-4D97-AF65-F5344CB8AC3E}">
        <p14:creationId xmlns:p14="http://schemas.microsoft.com/office/powerpoint/2010/main" val="138997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Изображение выглядит как текст, снимок экрана, дизайн&#10;&#10;Автоматически созданное описание">
            <a:extLst>
              <a:ext uri="{FF2B5EF4-FFF2-40B4-BE49-F238E27FC236}">
                <a16:creationId xmlns:a16="http://schemas.microsoft.com/office/drawing/2014/main" id="{66E4D36A-F7F6-C922-E5F1-9D7EC2C38B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538" y="2845819"/>
            <a:ext cx="7408862" cy="3109463"/>
          </a:xfrm>
        </p:spPr>
      </p:pic>
      <p:sp>
        <p:nvSpPr>
          <p:cNvPr id="3" name="Заголовок 2">
            <a:extLst>
              <a:ext uri="{FF2B5EF4-FFF2-40B4-BE49-F238E27FC236}">
                <a16:creationId xmlns:a16="http://schemas.microsoft.com/office/drawing/2014/main" id="{4436C761-1F31-FC4A-8546-0D8FF43F44B1}"/>
              </a:ext>
            </a:extLst>
          </p:cNvPr>
          <p:cNvSpPr>
            <a:spLocks noGrp="1"/>
          </p:cNvSpPr>
          <p:nvPr>
            <p:ph type="title"/>
          </p:nvPr>
        </p:nvSpPr>
        <p:spPr/>
        <p:txBody>
          <a:bodyPr/>
          <a:lstStyle/>
          <a:p>
            <a:r>
              <a:rPr lang="ro-RO" sz="4400" b="1" dirty="0">
                <a:solidFill>
                  <a:schemeClr val="tx2">
                    <a:lumMod val="75000"/>
                  </a:schemeClr>
                </a:solidFill>
              </a:rPr>
              <a:t>Eticheta ecologică</a:t>
            </a:r>
            <a:endParaRPr lang="ru-MD" dirty="0"/>
          </a:p>
        </p:txBody>
      </p:sp>
    </p:spTree>
    <p:extLst>
      <p:ext uri="{BB962C8B-B14F-4D97-AF65-F5344CB8AC3E}">
        <p14:creationId xmlns:p14="http://schemas.microsoft.com/office/powerpoint/2010/main" val="143227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Изображение выглядит как текст, снимок экрана, диаграмма, Шрифт&#10;&#10;Автоматически созданное описание">
            <a:extLst>
              <a:ext uri="{FF2B5EF4-FFF2-40B4-BE49-F238E27FC236}">
                <a16:creationId xmlns:a16="http://schemas.microsoft.com/office/drawing/2014/main" id="{A8508BCD-3721-73E8-E475-4E0B14940D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086" y="2674938"/>
            <a:ext cx="4747766" cy="3451225"/>
          </a:xfrm>
        </p:spPr>
      </p:pic>
      <p:sp>
        <p:nvSpPr>
          <p:cNvPr id="3" name="Заголовок 2">
            <a:extLst>
              <a:ext uri="{FF2B5EF4-FFF2-40B4-BE49-F238E27FC236}">
                <a16:creationId xmlns:a16="http://schemas.microsoft.com/office/drawing/2014/main" id="{C10AACAE-254B-DCDE-FA56-142B1D6AD629}"/>
              </a:ext>
            </a:extLst>
          </p:cNvPr>
          <p:cNvSpPr>
            <a:spLocks noGrp="1"/>
          </p:cNvSpPr>
          <p:nvPr>
            <p:ph type="title"/>
          </p:nvPr>
        </p:nvSpPr>
        <p:spPr/>
        <p:txBody>
          <a:bodyPr/>
          <a:lstStyle/>
          <a:p>
            <a:r>
              <a:rPr lang="ro-RO" sz="4400" b="1" dirty="0">
                <a:solidFill>
                  <a:schemeClr val="tx2">
                    <a:lumMod val="75000"/>
                  </a:schemeClr>
                </a:solidFill>
              </a:rPr>
              <a:t>Eticheta ecologică</a:t>
            </a:r>
            <a:endParaRPr lang="ru-MD" dirty="0"/>
          </a:p>
        </p:txBody>
      </p:sp>
    </p:spTree>
    <p:extLst>
      <p:ext uri="{BB962C8B-B14F-4D97-AF65-F5344CB8AC3E}">
        <p14:creationId xmlns:p14="http://schemas.microsoft.com/office/powerpoint/2010/main" val="4180184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F9E3EB78-D35B-B0A1-01D3-06E8BBA4AA69}"/>
              </a:ext>
            </a:extLst>
          </p:cNvPr>
          <p:cNvSpPr>
            <a:spLocks noGrp="1"/>
          </p:cNvSpPr>
          <p:nvPr>
            <p:ph idx="1"/>
          </p:nvPr>
        </p:nvSpPr>
        <p:spPr>
          <a:xfrm>
            <a:off x="872067" y="1591056"/>
            <a:ext cx="7408333" cy="4535107"/>
          </a:xfrm>
        </p:spPr>
        <p:txBody>
          <a:bodyPr>
            <a:normAutofit fontScale="92500" lnSpcReduction="10000"/>
          </a:bodyPr>
          <a:lstStyle/>
          <a:p>
            <a:pPr algn="just"/>
            <a:r>
              <a:rPr lang="en-US" sz="1800" dirty="0">
                <a:solidFill>
                  <a:srgbClr val="000000"/>
                </a:solidFill>
                <a:effectLst/>
                <a:latin typeface="Times New Roman" panose="02020603050405020304" pitchFamily="18" charset="0"/>
                <a:ea typeface="Times New Roman" panose="02020603050405020304" pitchFamily="18" charset="0"/>
              </a:rPr>
              <a:t>În </a:t>
            </a:r>
            <a:r>
              <a:rPr lang="en-US" sz="1800" dirty="0" err="1">
                <a:solidFill>
                  <a:srgbClr val="000000"/>
                </a:solidFill>
                <a:effectLst/>
                <a:latin typeface="Times New Roman" panose="02020603050405020304" pitchFamily="18" charset="0"/>
                <a:ea typeface="Times New Roman" panose="02020603050405020304" pitchFamily="18" charset="0"/>
              </a:rPr>
              <a:t>Republica</a:t>
            </a:r>
            <a:r>
              <a:rPr lang="en-US" sz="1800" dirty="0">
                <a:solidFill>
                  <a:srgbClr val="000000"/>
                </a:solidFill>
                <a:effectLst/>
                <a:latin typeface="Times New Roman" panose="02020603050405020304" pitchFamily="18" charset="0"/>
                <a:ea typeface="Times New Roman" panose="02020603050405020304" pitchFamily="18" charset="0"/>
              </a:rPr>
              <a:t> Moldova, </a:t>
            </a:r>
            <a:r>
              <a:rPr lang="en-US" sz="1800" dirty="0" err="1">
                <a:solidFill>
                  <a:srgbClr val="000000"/>
                </a:solidFill>
                <a:effectLst/>
                <a:latin typeface="Times New Roman" panose="02020603050405020304" pitchFamily="18" charset="0"/>
                <a:ea typeface="Times New Roman" panose="02020603050405020304" pitchFamily="18" charset="0"/>
              </a:rPr>
              <a:t>produsele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ecologice</a:t>
            </a:r>
            <a:r>
              <a:rPr lang="en-US" sz="1800" dirty="0">
                <a:solidFill>
                  <a:srgbClr val="000000"/>
                </a:solidFill>
                <a:effectLst/>
                <a:latin typeface="Times New Roman" panose="02020603050405020304" pitchFamily="18" charset="0"/>
                <a:ea typeface="Times New Roman" panose="02020603050405020304" pitchFamily="18" charset="0"/>
              </a:rPr>
              <a:t> sunt </a:t>
            </a:r>
            <a:r>
              <a:rPr lang="en-US" sz="1800" dirty="0" err="1">
                <a:solidFill>
                  <a:srgbClr val="000000"/>
                </a:solidFill>
                <a:effectLst/>
                <a:latin typeface="Times New Roman" panose="02020603050405020304" pitchFamily="18" charset="0"/>
                <a:ea typeface="Times New Roman" panose="02020603050405020304" pitchFamily="18" charset="0"/>
              </a:rPr>
              <a:t>supuse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unor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sisteme</a:t>
            </a:r>
            <a:r>
              <a:rPr lang="en-US" sz="1800" dirty="0">
                <a:solidFill>
                  <a:srgbClr val="000000"/>
                </a:solidFill>
                <a:effectLst/>
                <a:latin typeface="Times New Roman" panose="02020603050405020304" pitchFamily="18" charset="0"/>
                <a:ea typeface="Times New Roman" panose="02020603050405020304" pitchFamily="18" charset="0"/>
              </a:rPr>
              <a:t> de control conform </a:t>
            </a:r>
            <a:r>
              <a:rPr lang="en-US" sz="1800" b="1" dirty="0" err="1">
                <a:solidFill>
                  <a:srgbClr val="000000"/>
                </a:solidFill>
                <a:effectLst/>
                <a:latin typeface="Times New Roman" panose="02020603050405020304" pitchFamily="18" charset="0"/>
                <a:ea typeface="Times New Roman" panose="02020603050405020304" pitchFamily="18" charset="0"/>
              </a:rPr>
              <a:t>Legii</a:t>
            </a:r>
            <a:r>
              <a:rPr lang="en-US" sz="1800" b="1" dirty="0">
                <a:solidFill>
                  <a:srgbClr val="000000"/>
                </a:solidFill>
                <a:effectLst/>
                <a:latin typeface="Times New Roman" panose="02020603050405020304" pitchFamily="18" charset="0"/>
                <a:ea typeface="Times New Roman" panose="02020603050405020304" pitchFamily="18" charset="0"/>
              </a:rPr>
              <a:t> nr.237/2023 </a:t>
            </a:r>
            <a:r>
              <a:rPr lang="en-US" sz="1800" b="1" dirty="0" err="1">
                <a:solidFill>
                  <a:srgbClr val="000000"/>
                </a:solidFill>
                <a:effectLst/>
                <a:latin typeface="Times New Roman" panose="02020603050405020304" pitchFamily="18" charset="0"/>
                <a:ea typeface="Times New Roman" panose="02020603050405020304" pitchFamily="18" charset="0"/>
              </a:rPr>
              <a:t>privind</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producția</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ecologică</a:t>
            </a:r>
            <a:r>
              <a:rPr lang="en-US" sz="1800" b="1" dirty="0">
                <a:solidFill>
                  <a:srgbClr val="000000"/>
                </a:solidFill>
                <a:effectLst/>
                <a:latin typeface="Times New Roman" panose="02020603050405020304" pitchFamily="18" charset="0"/>
                <a:ea typeface="Times New Roman" panose="02020603050405020304" pitchFamily="18" charset="0"/>
              </a:rPr>
              <a:t> și </a:t>
            </a:r>
            <a:r>
              <a:rPr lang="en-US" sz="1800" b="1" dirty="0" err="1">
                <a:solidFill>
                  <a:srgbClr val="000000"/>
                </a:solidFill>
                <a:effectLst/>
                <a:latin typeface="Times New Roman" panose="02020603050405020304" pitchFamily="18" charset="0"/>
                <a:ea typeface="Times New Roman" panose="02020603050405020304" pitchFamily="18" charset="0"/>
              </a:rPr>
              <a:t>etichetarea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produselor </a:t>
            </a:r>
            <a:r>
              <a:rPr lang="en-US" sz="1800" b="1" dirty="0" err="1">
                <a:solidFill>
                  <a:srgbClr val="000000"/>
                </a:solidFill>
                <a:effectLst/>
                <a:latin typeface="Times New Roman" panose="02020603050405020304" pitchFamily="18" charset="0"/>
                <a:ea typeface="Times New Roman" panose="02020603050405020304" pitchFamily="18" charset="0"/>
              </a:rPr>
              <a:t>ecologice</a:t>
            </a:r>
            <a:r>
              <a:rPr lang="en-US" sz="1800" dirty="0">
                <a:solidFill>
                  <a:srgbClr val="000000"/>
                </a:solidFill>
                <a:effectLst/>
                <a:latin typeface="Times New Roman" panose="02020603050405020304" pitchFamily="18" charset="0"/>
                <a:ea typeface="Times New Roman" panose="02020603050405020304" pitchFamily="18" charset="0"/>
              </a:rPr>
              <a:t> , care </a:t>
            </a:r>
            <a:r>
              <a:rPr lang="en-US" sz="1800" dirty="0" err="1">
                <a:solidFill>
                  <a:srgbClr val="000000"/>
                </a:solidFill>
                <a:effectLst/>
                <a:latin typeface="Times New Roman" panose="02020603050405020304" pitchFamily="18" charset="0"/>
                <a:ea typeface="Times New Roman" panose="02020603050405020304" pitchFamily="18" charset="0"/>
              </a:rPr>
              <a:t>vizează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alinierea</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reglementările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europene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certificarea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operatorilor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ecologici</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Legea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vizează</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promovarea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unei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concurențe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echitabile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pentru</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fermieri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prevenirea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falsificărilor</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de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produse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comercializate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ca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produse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ecologice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și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consolidarea</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încrederii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consumatorilor</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în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produsele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ecologice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prin</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următoarele</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 </a:t>
            </a:r>
            <a:r>
              <a:rPr lang="en-US" sz="1800" dirty="0" err="1">
                <a:solidFill>
                  <a:schemeClr val="tx2">
                    <a:lumMod val="75000"/>
                  </a:schemeClr>
                </a:solidFill>
                <a:effectLst/>
                <a:latin typeface="Times New Roman" panose="02020603050405020304" pitchFamily="18" charset="0"/>
                <a:ea typeface="Times New Roman" panose="02020603050405020304" pitchFamily="18" charset="0"/>
              </a:rPr>
              <a:t>măsuri</a:t>
            </a:r>
            <a:r>
              <a:rPr lang="en-US" sz="1800" dirty="0">
                <a:solidFill>
                  <a:schemeClr val="tx2">
                    <a:lumMod val="75000"/>
                  </a:schemeClr>
                </a:solidFill>
                <a:effectLst/>
                <a:latin typeface="Times New Roman" panose="02020603050405020304" pitchFamily="18" charset="0"/>
                <a:ea typeface="Times New Roman" panose="02020603050405020304" pitchFamily="18" charset="0"/>
              </a:rPr>
              <a:t>:</a:t>
            </a:r>
            <a:endParaRPr lang="ru-MD" sz="1800" dirty="0">
              <a:solidFill>
                <a:schemeClr val="tx2">
                  <a:lumMod val="75000"/>
                </a:schemeClr>
              </a:solidFill>
              <a:effectLst/>
              <a:latin typeface="Times New Roman" panose="02020603050405020304" pitchFamily="18" charset="0"/>
              <a:ea typeface="Times New Roman" panose="02020603050405020304" pitchFamily="18" charset="0"/>
            </a:endParaRPr>
          </a:p>
          <a:p>
            <a:pPr indent="457200" algn="just"/>
            <a:r>
              <a:rPr lang="en-US" sz="1800" dirty="0" err="1">
                <a:solidFill>
                  <a:srgbClr val="000000"/>
                </a:solidFill>
                <a:effectLst/>
                <a:latin typeface="Times New Roman" panose="02020603050405020304" pitchFamily="18" charset="0"/>
                <a:ea typeface="Times New Roman" panose="02020603050405020304" pitchFamily="18" charset="0"/>
              </a:rPr>
              <a:t>Întărirea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sistemului</a:t>
            </a:r>
            <a:r>
              <a:rPr lang="en-US" sz="1800" dirty="0">
                <a:solidFill>
                  <a:srgbClr val="000000"/>
                </a:solidFill>
                <a:effectLst/>
                <a:latin typeface="Times New Roman" panose="02020603050405020304" pitchFamily="18" charset="0"/>
                <a:ea typeface="Times New Roman" panose="02020603050405020304" pitchFamily="18" charset="0"/>
              </a:rPr>
              <a:t> de control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implementarea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unor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măsuri</a:t>
            </a:r>
            <a:r>
              <a:rPr lang="en-US" sz="1800" dirty="0">
                <a:solidFill>
                  <a:srgbClr val="000000"/>
                </a:solidFill>
                <a:effectLst/>
                <a:latin typeface="Times New Roman" panose="02020603050405020304" pitchFamily="18" charset="0"/>
                <a:ea typeface="Times New Roman" panose="02020603050405020304" pitchFamily="18" charset="0"/>
              </a:rPr>
              <a:t> preventive și de </a:t>
            </a:r>
            <a:r>
              <a:rPr lang="en-US" sz="1800" dirty="0" err="1">
                <a:solidFill>
                  <a:srgbClr val="000000"/>
                </a:solidFill>
                <a:effectLst/>
                <a:latin typeface="Times New Roman" panose="02020603050405020304" pitchFamily="18" charset="0"/>
                <a:ea typeface="Times New Roman" panose="02020603050405020304" pitchFamily="18" charset="0"/>
              </a:rPr>
              <a:t>precauție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riguroase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efectuarea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unor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controale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detaliate</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întreg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lanțul</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aprovizionare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bazate</a:t>
            </a:r>
            <a:r>
              <a:rPr lang="en-US" sz="1800" dirty="0">
                <a:solidFill>
                  <a:srgbClr val="000000"/>
                </a:solidFill>
                <a:effectLst/>
                <a:latin typeface="Times New Roman" panose="02020603050405020304" pitchFamily="18" charset="0"/>
                <a:ea typeface="Times New Roman" panose="02020603050405020304" pitchFamily="18" charset="0"/>
              </a:rPr>
              <a:t> pe </a:t>
            </a:r>
            <a:r>
              <a:rPr lang="en-US" sz="1800" dirty="0" err="1">
                <a:solidFill>
                  <a:srgbClr val="000000"/>
                </a:solidFill>
                <a:effectLst/>
                <a:latin typeface="Times New Roman" panose="02020603050405020304" pitchFamily="18" charset="0"/>
                <a:ea typeface="Times New Roman" panose="02020603050405020304" pitchFamily="18" charset="0"/>
              </a:rPr>
              <a:t>evaluarea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riscurilor</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err="1">
                <a:solidFill>
                  <a:srgbClr val="000000"/>
                </a:solidFill>
                <a:effectLst/>
                <a:latin typeface="Times New Roman" panose="02020603050405020304" pitchFamily="18" charset="0"/>
                <a:ea typeface="Times New Roman" panose="02020603050405020304" pitchFamily="18" charset="0"/>
              </a:rPr>
              <a:t>Obligativitatea</a:t>
            </a:r>
            <a:r>
              <a:rPr lang="en-US" sz="1800" dirty="0">
                <a:solidFill>
                  <a:srgbClr val="000000"/>
                </a:solidFill>
                <a:effectLst/>
                <a:latin typeface="Times New Roman" panose="02020603050405020304" pitchFamily="18" charset="0"/>
                <a:ea typeface="Times New Roman" panose="02020603050405020304" pitchFamily="18" charset="0"/>
              </a:rPr>
              <a:t> ca </a:t>
            </a:r>
            <a:r>
              <a:rPr lang="en-US" sz="1800" dirty="0" err="1">
                <a:solidFill>
                  <a:srgbClr val="000000"/>
                </a:solidFill>
                <a:effectLst/>
                <a:latin typeface="Times New Roman" panose="02020603050405020304" pitchFamily="18" charset="0"/>
                <a:ea typeface="Times New Roman" panose="02020603050405020304" pitchFamily="18" charset="0"/>
              </a:rPr>
              <a:t>producătorii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locali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adere</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același</a:t>
            </a:r>
            <a:r>
              <a:rPr lang="en-US" sz="1800" dirty="0">
                <a:solidFill>
                  <a:srgbClr val="000000"/>
                </a:solidFill>
                <a:effectLst/>
                <a:latin typeface="Times New Roman" panose="02020603050405020304" pitchFamily="18" charset="0"/>
                <a:ea typeface="Times New Roman" panose="02020603050405020304" pitchFamily="18" charset="0"/>
              </a:rPr>
              <a:t> set de reguli ca </a:t>
            </a:r>
            <a:r>
              <a:rPr lang="en-US" sz="1800" dirty="0" err="1">
                <a:solidFill>
                  <a:srgbClr val="000000"/>
                </a:solidFill>
                <a:effectLst/>
                <a:latin typeface="Times New Roman" panose="02020603050405020304" pitchFamily="18" charset="0"/>
                <a:ea typeface="Times New Roman" panose="02020603050405020304" pitchFamily="18" charset="0"/>
              </a:rPr>
              <a:t>producătorii</a:t>
            </a:r>
            <a:r>
              <a:rPr lang="en-US" sz="1800" dirty="0">
                <a:solidFill>
                  <a:srgbClr val="000000"/>
                </a:solidFill>
                <a:effectLst/>
                <a:latin typeface="Times New Roman" panose="02020603050405020304" pitchFamily="18" charset="0"/>
                <a:ea typeface="Times New Roman" panose="02020603050405020304" pitchFamily="18" charset="0"/>
              </a:rPr>
              <a:t> din </a:t>
            </a:r>
            <a:r>
              <a:rPr lang="en-US" sz="1800" dirty="0" err="1">
                <a:solidFill>
                  <a:srgbClr val="000000"/>
                </a:solidFill>
                <a:effectLst/>
                <a:latin typeface="Times New Roman" panose="02020603050405020304" pitchFamily="18" charset="0"/>
                <a:ea typeface="Times New Roman" panose="02020603050405020304" pitchFamily="18" charset="0"/>
              </a:rPr>
              <a:t>Uniunea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Europeană</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err="1">
                <a:solidFill>
                  <a:srgbClr val="000000"/>
                </a:solidFill>
                <a:effectLst/>
                <a:latin typeface="Times New Roman" panose="02020603050405020304" pitchFamily="18" charset="0"/>
                <a:ea typeface="Times New Roman" panose="02020603050405020304" pitchFamily="18" charset="0"/>
              </a:rPr>
              <a:t>Simplificarea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procesului</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certificare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pentru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micile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ferme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introducerea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certificării</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grup</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r>
              <a:rPr lang="en-US" sz="1800" dirty="0" err="1">
                <a:effectLst/>
                <a:latin typeface="Times New Roman" panose="02020603050405020304" pitchFamily="18" charset="0"/>
                <a:ea typeface="Times New Roman" panose="02020603050405020304" pitchFamily="18" charset="0"/>
              </a:rPr>
              <a:t>Monitorul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Oficial</a:t>
            </a:r>
            <a:r>
              <a:rPr lang="en-US" sz="1800" dirty="0">
                <a:effectLst/>
                <a:latin typeface="Times New Roman" panose="02020603050405020304" pitchFamily="18" charset="0"/>
                <a:ea typeface="Times New Roman" panose="02020603050405020304" pitchFamily="18" charset="0"/>
              </a:rPr>
              <a:t> Nr. 338-340</a:t>
            </a:r>
            <a:r>
              <a:rPr lang="ro-RO" sz="1800" dirty="0">
                <a:effectLst/>
                <a:latin typeface="Times New Roman" panose="02020603050405020304" pitchFamily="18" charset="0"/>
                <a:ea typeface="Times New Roman" panose="02020603050405020304" pitchFamily="18" charset="0"/>
              </a:rPr>
              <a:t> din 05.09.2023. </a:t>
            </a:r>
            <a:r>
              <a:rPr lang="ro-RO" sz="1800" u="sng" dirty="0">
                <a:solidFill>
                  <a:srgbClr val="0000FF"/>
                </a:solidFill>
                <a:effectLst/>
                <a:latin typeface="Times New Roman" panose="02020603050405020304" pitchFamily="18" charset="0"/>
                <a:ea typeface="Times New Roman" panose="02020603050405020304" pitchFamily="18" charset="0"/>
                <a:hlinkClick r:id="rId2"/>
              </a:rPr>
              <a:t>https://www.legis.md/cautare/getResults?doc_id=138891&amp;lang=ro</a:t>
            </a:r>
            <a:r>
              <a:rPr lang="ro-RO" sz="1800" dirty="0">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71236E56-D507-A562-689C-ABA6D61F30A4}"/>
              </a:ext>
            </a:extLst>
          </p:cNvPr>
          <p:cNvSpPr>
            <a:spLocks noGrp="1"/>
          </p:cNvSpPr>
          <p:nvPr>
            <p:ph type="title"/>
          </p:nvPr>
        </p:nvSpPr>
        <p:spPr/>
        <p:txBody>
          <a:bodyPr>
            <a:noAutofit/>
          </a:bodyPr>
          <a:lstStyle/>
          <a:p>
            <a:r>
              <a:rPr lang="ro-RO" sz="3200" b="1" dirty="0">
                <a:solidFill>
                  <a:schemeClr val="tx2">
                    <a:lumMod val="75000"/>
                  </a:schemeClr>
                </a:solidFill>
              </a:rPr>
              <a:t>Eticheta ecologică</a:t>
            </a:r>
            <a:endParaRPr lang="ru-MD" sz="3200" dirty="0"/>
          </a:p>
        </p:txBody>
      </p:sp>
    </p:spTree>
    <p:extLst>
      <p:ext uri="{BB962C8B-B14F-4D97-AF65-F5344CB8AC3E}">
        <p14:creationId xmlns:p14="http://schemas.microsoft.com/office/powerpoint/2010/main" val="128320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51095C92-C098-CBD4-095D-63B0BAE19FAA}"/>
              </a:ext>
            </a:extLst>
          </p:cNvPr>
          <p:cNvSpPr>
            <a:spLocks noGrp="1"/>
          </p:cNvSpPr>
          <p:nvPr>
            <p:ph idx="1"/>
          </p:nvPr>
        </p:nvSpPr>
        <p:spPr/>
        <p:txBody>
          <a:bodyPr/>
          <a:lstStyle/>
          <a:p>
            <a:pPr marL="342900" indent="-342900" algn="just">
              <a:lnSpc>
                <a:spcPct val="120000"/>
              </a:lnSpc>
              <a:buFont typeface="+mj-lt"/>
              <a:buAutoNum type="arabicPeriod"/>
            </a:pPr>
            <a:r>
              <a:rPr lang="en-US" sz="1800" b="1" dirty="0" err="1">
                <a:solidFill>
                  <a:srgbClr val="0D0D0D"/>
                </a:solidFill>
                <a:effectLst/>
                <a:latin typeface="Times New Roman" panose="02020603050405020304" pitchFamily="18" charset="0"/>
                <a:ea typeface="Times New Roman" panose="02020603050405020304" pitchFamily="18" charset="0"/>
              </a:rPr>
              <a:t>Obiectivele</a:t>
            </a:r>
            <a:r>
              <a:rPr lang="en-US" sz="1800" b="1" dirty="0">
                <a:solidFill>
                  <a:srgbClr val="0D0D0D"/>
                </a:solidFill>
                <a:effectLst/>
                <a:latin typeface="Times New Roman" panose="02020603050405020304" pitchFamily="18" charset="0"/>
                <a:ea typeface="Times New Roman" panose="02020603050405020304" pitchFamily="18" charset="0"/>
              </a:rPr>
              <a:t> de </a:t>
            </a:r>
            <a:r>
              <a:rPr lang="en-US" sz="1800" b="1" dirty="0" err="1">
                <a:solidFill>
                  <a:srgbClr val="0D0D0D"/>
                </a:solidFill>
                <a:effectLst/>
                <a:latin typeface="Times New Roman" panose="02020603050405020304" pitchFamily="18" charset="0"/>
                <a:ea typeface="Times New Roman" panose="02020603050405020304" pitchFamily="18" charset="0"/>
              </a:rPr>
              <a:t>dezvoltare</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durabilă</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bazate</a:t>
            </a:r>
            <a:r>
              <a:rPr lang="en-US" sz="1800" b="1" dirty="0">
                <a:solidFill>
                  <a:srgbClr val="0D0D0D"/>
                </a:solidFill>
                <a:effectLst/>
                <a:latin typeface="Times New Roman" panose="02020603050405020304" pitchFamily="18" charset="0"/>
                <a:ea typeface="Times New Roman" panose="02020603050405020304" pitchFamily="18" charset="0"/>
              </a:rPr>
              <a:t> pe </a:t>
            </a:r>
            <a:r>
              <a:rPr lang="en-US" sz="1800" b="1" dirty="0" err="1">
                <a:solidFill>
                  <a:srgbClr val="0D0D0D"/>
                </a:solidFill>
                <a:effectLst/>
                <a:latin typeface="Times New Roman" panose="02020603050405020304" pitchFamily="18" charset="0"/>
                <a:ea typeface="Times New Roman" panose="02020603050405020304" pitchFamily="18" charset="0"/>
              </a:rPr>
              <a:t>încurajarea</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consumului</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responsabil</a:t>
            </a:r>
            <a:r>
              <a:rPr lang="en-US" sz="1800" b="1" dirty="0">
                <a:solidFill>
                  <a:srgbClr val="0D0D0D"/>
                </a:solidFill>
                <a:effectLst/>
                <a:latin typeface="Times New Roman" panose="02020603050405020304" pitchFamily="18" charset="0"/>
                <a:ea typeface="Times New Roman" panose="02020603050405020304" pitchFamily="18" charset="0"/>
              </a:rPr>
              <a:t> și </a:t>
            </a:r>
            <a:r>
              <a:rPr lang="en-US" sz="1800" b="1" dirty="0" err="1">
                <a:solidFill>
                  <a:srgbClr val="0D0D0D"/>
                </a:solidFill>
                <a:effectLst/>
                <a:latin typeface="Times New Roman" panose="02020603050405020304" pitchFamily="18" charset="0"/>
                <a:ea typeface="Times New Roman" panose="02020603050405020304" pitchFamily="18" charset="0"/>
              </a:rPr>
              <a:t>asigurarea</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protecției</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sănătății</a:t>
            </a:r>
            <a:endParaRPr lang="ro-RO" sz="1800" dirty="0">
              <a:latin typeface="Times New Roman" panose="02020603050405020304" pitchFamily="18" charset="0"/>
              <a:ea typeface="Times New Roman" panose="02020603050405020304" pitchFamily="18" charset="0"/>
            </a:endParaRPr>
          </a:p>
          <a:p>
            <a:pPr marL="342900" indent="-342900" algn="just">
              <a:lnSpc>
                <a:spcPct val="120000"/>
              </a:lnSpc>
              <a:buFont typeface="+mj-lt"/>
              <a:buAutoNum type="arabicPeriod"/>
            </a:pPr>
            <a:r>
              <a:rPr lang="en-US" sz="1800" b="1" dirty="0" err="1">
                <a:solidFill>
                  <a:srgbClr val="000000"/>
                </a:solidFill>
                <a:effectLst/>
                <a:latin typeface="Times New Roman" panose="02020603050405020304" pitchFamily="18" charset="0"/>
                <a:ea typeface="Times New Roman" panose="02020603050405020304" pitchFamily="18" charset="0"/>
              </a:rPr>
              <a:t>Producția</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ecologică</a:t>
            </a:r>
            <a:r>
              <a:rPr lang="en-US" sz="1800" b="1" dirty="0">
                <a:solidFill>
                  <a:srgbClr val="000000"/>
                </a:solidFill>
                <a:effectLst/>
                <a:latin typeface="Times New Roman" panose="02020603050405020304" pitchFamily="18" charset="0"/>
                <a:ea typeface="Times New Roman" panose="02020603050405020304" pitchFamily="18" charset="0"/>
              </a:rPr>
              <a:t> și </a:t>
            </a:r>
            <a:r>
              <a:rPr lang="en-US" sz="1800" b="1" dirty="0" err="1">
                <a:solidFill>
                  <a:srgbClr val="000000"/>
                </a:solidFill>
                <a:effectLst/>
                <a:latin typeface="Times New Roman" panose="02020603050405020304" pitchFamily="18" charset="0"/>
                <a:ea typeface="Times New Roman" panose="02020603050405020304" pitchFamily="18" charset="0"/>
              </a:rPr>
              <a:t>etichetarea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produselor </a:t>
            </a:r>
            <a:r>
              <a:rPr lang="en-US" sz="1800" b="1" dirty="0" err="1">
                <a:solidFill>
                  <a:srgbClr val="000000"/>
                </a:solidFill>
                <a:effectLst/>
                <a:latin typeface="Times New Roman" panose="02020603050405020304" pitchFamily="18" charset="0"/>
                <a:ea typeface="Times New Roman" panose="02020603050405020304" pitchFamily="18" charset="0"/>
              </a:rPr>
              <a:t>ecologice</a:t>
            </a:r>
            <a:endParaRPr lang="ru-MD" sz="1800" dirty="0">
              <a:effectLst/>
              <a:latin typeface="Times New Roman" panose="02020603050405020304" pitchFamily="18" charset="0"/>
              <a:ea typeface="Times New Roman" panose="02020603050405020304" pitchFamily="18" charset="0"/>
            </a:endParaRPr>
          </a:p>
          <a:p>
            <a:pPr marL="342900" indent="-342900" algn="just">
              <a:lnSpc>
                <a:spcPct val="120000"/>
              </a:lnSpc>
              <a:buFont typeface="+mj-lt"/>
              <a:buAutoNum type="arabicPeriod"/>
            </a:pPr>
            <a:r>
              <a:rPr lang="it-IT" sz="1800" b="1" dirty="0" err="1">
                <a:solidFill>
                  <a:srgbClr val="000000"/>
                </a:solidFill>
                <a:effectLst/>
                <a:latin typeface="Times New Roman" panose="02020603050405020304" pitchFamily="18" charset="0"/>
                <a:ea typeface="Times New Roman" panose="02020603050405020304" pitchFamily="18" charset="0"/>
              </a:rPr>
              <a:t>Cerințele</a:t>
            </a:r>
            <a:r>
              <a:rPr lang="it-IT" sz="1800" b="1" dirty="0">
                <a:solidFill>
                  <a:srgbClr val="000000"/>
                </a:solidFill>
                <a:effectLst/>
                <a:latin typeface="Times New Roman" panose="02020603050405020304" pitchFamily="18" charset="0"/>
                <a:ea typeface="Times New Roman" panose="02020603050405020304" pitchFamily="18" charset="0"/>
              </a:rPr>
              <a:t> de </a:t>
            </a:r>
            <a:r>
              <a:rPr lang="it-IT" sz="1800" b="1" dirty="0" err="1">
                <a:solidFill>
                  <a:srgbClr val="000000"/>
                </a:solidFill>
                <a:effectLst/>
                <a:latin typeface="Times New Roman" panose="02020603050405020304" pitchFamily="18" charset="0"/>
                <a:ea typeface="Times New Roman" panose="02020603050405020304" pitchFamily="18" charset="0"/>
              </a:rPr>
              <a:t>proiectare</a:t>
            </a:r>
            <a:r>
              <a:rPr lang="it-IT" sz="1800" b="1" dirty="0">
                <a:solidFill>
                  <a:srgbClr val="000000"/>
                </a:solidFill>
                <a:effectLst/>
                <a:latin typeface="Times New Roman" panose="02020603050405020304" pitchFamily="18" charset="0"/>
                <a:ea typeface="Times New Roman" panose="02020603050405020304" pitchFamily="18" charset="0"/>
              </a:rPr>
              <a:t> </a:t>
            </a:r>
            <a:r>
              <a:rPr lang="it-IT" sz="1800" b="1" dirty="0" err="1">
                <a:solidFill>
                  <a:srgbClr val="000000"/>
                </a:solidFill>
                <a:effectLst/>
                <a:latin typeface="Times New Roman" panose="02020603050405020304" pitchFamily="18" charset="0"/>
                <a:ea typeface="Times New Roman" panose="02020603050405020304" pitchFamily="18" charset="0"/>
              </a:rPr>
              <a:t>ecologică</a:t>
            </a:r>
            <a:r>
              <a:rPr lang="it-IT" sz="1800" b="1" dirty="0">
                <a:solidFill>
                  <a:srgbClr val="000000"/>
                </a:solidFill>
                <a:effectLst/>
                <a:latin typeface="Times New Roman" panose="02020603050405020304" pitchFamily="18" charset="0"/>
                <a:ea typeface="Times New Roman" panose="02020603050405020304" pitchFamily="18" charset="0"/>
              </a:rPr>
              <a:t> </a:t>
            </a:r>
            <a:r>
              <a:rPr lang="it-IT" sz="1800" b="1" dirty="0" err="1">
                <a:solidFill>
                  <a:srgbClr val="000000"/>
                </a:solidFill>
                <a:effectLst/>
                <a:latin typeface="Times New Roman" panose="02020603050405020304" pitchFamily="18" charset="0"/>
                <a:ea typeface="Times New Roman" panose="02020603050405020304" pitchFamily="18" charset="0"/>
              </a:rPr>
              <a:t>pentru</a:t>
            </a:r>
            <a:r>
              <a:rPr lang="it-IT"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servere</a:t>
            </a:r>
            <a:r>
              <a:rPr lang="en-US" sz="1800" b="1" dirty="0">
                <a:solidFill>
                  <a:srgbClr val="000000"/>
                </a:solidFill>
                <a:effectLst/>
                <a:latin typeface="Times New Roman" panose="02020603050405020304" pitchFamily="18" charset="0"/>
                <a:ea typeface="Times New Roman" panose="02020603050405020304" pitchFamily="18" charset="0"/>
              </a:rPr>
              <a:t> și </a:t>
            </a:r>
            <a:r>
              <a:rPr lang="en-US" sz="1800" b="1" dirty="0" err="1">
                <a:solidFill>
                  <a:srgbClr val="000000"/>
                </a:solidFill>
                <a:effectLst/>
                <a:latin typeface="Times New Roman" panose="02020603050405020304" pitchFamily="18" charset="0"/>
                <a:ea typeface="Times New Roman" panose="02020603050405020304" pitchFamily="18" charset="0"/>
              </a:rPr>
              <a:t>produse</a:t>
            </a:r>
            <a:r>
              <a:rPr lang="en-US" sz="1800" b="1" dirty="0">
                <a:solidFill>
                  <a:srgbClr val="000000"/>
                </a:solidFill>
                <a:effectLst/>
                <a:latin typeface="Times New Roman" panose="02020603050405020304" pitchFamily="18" charset="0"/>
                <a:ea typeface="Times New Roman" panose="02020603050405020304" pitchFamily="18" charset="0"/>
              </a:rPr>
              <a:t> destinate </a:t>
            </a:r>
            <a:r>
              <a:rPr lang="en-US" sz="1800" b="1" dirty="0" err="1">
                <a:solidFill>
                  <a:srgbClr val="000000"/>
                </a:solidFill>
                <a:effectLst/>
                <a:latin typeface="Times New Roman" panose="02020603050405020304" pitchFamily="18" charset="0"/>
                <a:ea typeface="Times New Roman" panose="02020603050405020304" pitchFamily="18" charset="0"/>
              </a:rPr>
              <a:t>stocării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datelor</a:t>
            </a:r>
            <a:r>
              <a:rPr lang="en-US" sz="1800" b="1" dirty="0">
                <a:solidFill>
                  <a:srgbClr val="000000"/>
                </a:solidFill>
                <a:effectLst/>
                <a:latin typeface="Times New Roman" panose="02020603050405020304" pitchFamily="18" charset="0"/>
                <a:ea typeface="Times New Roman" panose="02020603050405020304" pitchFamily="18" charset="0"/>
              </a:rPr>
              <a:t>. </a:t>
            </a:r>
            <a:r>
              <a:rPr lang="it-IT" sz="1800" b="1" dirty="0" err="1">
                <a:solidFill>
                  <a:srgbClr val="000000"/>
                </a:solidFill>
                <a:effectLst/>
                <a:latin typeface="Times New Roman" panose="02020603050405020304" pitchFamily="18" charset="0"/>
                <a:ea typeface="Times New Roman" panose="02020603050405020304" pitchFamily="18" charset="0"/>
              </a:rPr>
              <a:t>Cerințele</a:t>
            </a:r>
            <a:r>
              <a:rPr lang="it-IT" sz="1800" b="1" dirty="0">
                <a:solidFill>
                  <a:srgbClr val="000000"/>
                </a:solidFill>
                <a:effectLst/>
                <a:latin typeface="Times New Roman" panose="02020603050405020304" pitchFamily="18" charset="0"/>
                <a:ea typeface="Times New Roman" panose="02020603050405020304" pitchFamily="18" charset="0"/>
              </a:rPr>
              <a:t> de </a:t>
            </a:r>
            <a:r>
              <a:rPr lang="it-IT" sz="1800" b="1" dirty="0" err="1">
                <a:solidFill>
                  <a:srgbClr val="000000"/>
                </a:solidFill>
                <a:effectLst/>
                <a:latin typeface="Times New Roman" panose="02020603050405020304" pitchFamily="18" charset="0"/>
                <a:ea typeface="Times New Roman" panose="02020603050405020304" pitchFamily="18" charset="0"/>
              </a:rPr>
              <a:t>proiectare</a:t>
            </a:r>
            <a:r>
              <a:rPr lang="it-IT" sz="1800" b="1" dirty="0">
                <a:solidFill>
                  <a:srgbClr val="000000"/>
                </a:solidFill>
                <a:effectLst/>
                <a:latin typeface="Times New Roman" panose="02020603050405020304" pitchFamily="18" charset="0"/>
                <a:ea typeface="Times New Roman" panose="02020603050405020304" pitchFamily="18" charset="0"/>
              </a:rPr>
              <a:t> </a:t>
            </a:r>
            <a:r>
              <a:rPr lang="it-IT" sz="1800" b="1" dirty="0" err="1">
                <a:solidFill>
                  <a:srgbClr val="000000"/>
                </a:solidFill>
                <a:effectLst/>
                <a:latin typeface="Times New Roman" panose="02020603050405020304" pitchFamily="18" charset="0"/>
                <a:ea typeface="Times New Roman" panose="02020603050405020304" pitchFamily="18" charset="0"/>
              </a:rPr>
              <a:t>ecologică</a:t>
            </a:r>
            <a:r>
              <a:rPr lang="it-IT" sz="1800" b="1" dirty="0">
                <a:solidFill>
                  <a:srgbClr val="000000"/>
                </a:solidFill>
                <a:effectLst/>
                <a:latin typeface="Times New Roman" panose="02020603050405020304" pitchFamily="18" charset="0"/>
                <a:ea typeface="Times New Roman" panose="02020603050405020304" pitchFamily="18" charset="0"/>
              </a:rPr>
              <a:t> </a:t>
            </a:r>
            <a:r>
              <a:rPr lang="it-IT" sz="1800" b="1" dirty="0" err="1">
                <a:solidFill>
                  <a:srgbClr val="000000"/>
                </a:solidFill>
                <a:effectLst/>
                <a:latin typeface="Times New Roman" panose="02020603050405020304" pitchFamily="18" charset="0"/>
                <a:ea typeface="Times New Roman" panose="02020603050405020304" pitchFamily="18" charset="0"/>
              </a:rPr>
              <a:t>aplicabile</a:t>
            </a:r>
            <a:r>
              <a:rPr lang="it-IT" sz="1800" b="1" dirty="0">
                <a:solidFill>
                  <a:srgbClr val="000000"/>
                </a:solidFill>
                <a:effectLst/>
                <a:latin typeface="Times New Roman" panose="02020603050405020304" pitchFamily="18" charset="0"/>
                <a:ea typeface="Times New Roman" panose="02020603050405020304" pitchFamily="18" charset="0"/>
              </a:rPr>
              <a:t> </a:t>
            </a:r>
            <a:r>
              <a:rPr lang="it-IT" sz="1800" b="1" dirty="0" err="1">
                <a:solidFill>
                  <a:srgbClr val="000000"/>
                </a:solidFill>
                <a:effectLst/>
                <a:latin typeface="Times New Roman" panose="02020603050405020304" pitchFamily="18" charset="0"/>
                <a:ea typeface="Times New Roman" panose="02020603050405020304" pitchFamily="18" charset="0"/>
              </a:rPr>
              <a:t>computerelor</a:t>
            </a:r>
            <a:r>
              <a:rPr lang="it-IT" sz="1800" b="1" dirty="0">
                <a:solidFill>
                  <a:srgbClr val="000000"/>
                </a:solidFill>
                <a:effectLst/>
                <a:latin typeface="Times New Roman" panose="02020603050405020304" pitchFamily="18" charset="0"/>
                <a:ea typeface="Times New Roman" panose="02020603050405020304" pitchFamily="18" charset="0"/>
              </a:rPr>
              <a:t> și </a:t>
            </a:r>
            <a:r>
              <a:rPr lang="it-IT" sz="1800" b="1" dirty="0" err="1">
                <a:solidFill>
                  <a:srgbClr val="000000"/>
                </a:solidFill>
                <a:effectLst/>
                <a:latin typeface="Times New Roman" panose="02020603050405020304" pitchFamily="18" charset="0"/>
                <a:ea typeface="Times New Roman" panose="02020603050405020304" pitchFamily="18" charset="0"/>
              </a:rPr>
              <a:t>serverelor</a:t>
            </a:r>
            <a:r>
              <a:rPr lang="it-IT" sz="1800" b="1" dirty="0">
                <a:solidFill>
                  <a:srgbClr val="000000"/>
                </a:solidFill>
                <a:effectLst/>
                <a:latin typeface="Times New Roman" panose="02020603050405020304" pitchFamily="18" charset="0"/>
                <a:ea typeface="Times New Roman" panose="02020603050405020304" pitchFamily="18" charset="0"/>
              </a:rPr>
              <a:t> </a:t>
            </a:r>
            <a:r>
              <a:rPr lang="it-IT" sz="1800" b="1" dirty="0" err="1">
                <a:solidFill>
                  <a:srgbClr val="000000"/>
                </a:solidFill>
                <a:effectLst/>
                <a:latin typeface="Times New Roman" panose="02020603050405020304" pitchFamily="18" charset="0"/>
                <a:ea typeface="Times New Roman" panose="02020603050405020304" pitchFamily="18" charset="0"/>
              </a:rPr>
              <a:t>informatice</a:t>
            </a:r>
            <a:r>
              <a:rPr lang="it-IT" sz="1800" b="1"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marL="342900" indent="-342900" algn="just">
              <a:lnSpc>
                <a:spcPct val="120000"/>
              </a:lnSpc>
              <a:buFont typeface="+mj-lt"/>
              <a:buAutoNum type="arabicPeriod"/>
            </a:pPr>
            <a:r>
              <a:rPr lang="en-US" sz="1800" b="1" dirty="0" err="1">
                <a:solidFill>
                  <a:srgbClr val="0D0D0D"/>
                </a:solidFill>
                <a:effectLst/>
                <a:latin typeface="Times New Roman" panose="02020603050405020304" pitchFamily="18" charset="0"/>
                <a:ea typeface="Times New Roman" panose="02020603050405020304" pitchFamily="18" charset="0"/>
              </a:rPr>
              <a:t>Integrarea</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considerentelor</a:t>
            </a:r>
            <a:r>
              <a:rPr lang="en-US" sz="1800" b="1" dirty="0">
                <a:solidFill>
                  <a:srgbClr val="0D0D0D"/>
                </a:solidFill>
                <a:effectLst/>
                <a:latin typeface="Times New Roman" panose="02020603050405020304" pitchFamily="18" charset="0"/>
                <a:ea typeface="Times New Roman" panose="02020603050405020304" pitchFamily="18" charset="0"/>
              </a:rPr>
              <a:t> de </a:t>
            </a:r>
            <a:r>
              <a:rPr lang="en-US" sz="1800" b="1" dirty="0" err="1">
                <a:solidFill>
                  <a:srgbClr val="0D0D0D"/>
                </a:solidFill>
                <a:effectLst/>
                <a:latin typeface="Times New Roman" panose="02020603050405020304" pitchFamily="18" charset="0"/>
                <a:ea typeface="Times New Roman" panose="02020603050405020304" pitchFamily="18" charset="0"/>
              </a:rPr>
              <a:t>mediu</a:t>
            </a:r>
            <a:r>
              <a:rPr lang="en-US" sz="1800" b="1" dirty="0">
                <a:solidFill>
                  <a:srgbClr val="0D0D0D"/>
                </a:solidFill>
                <a:effectLst/>
                <a:latin typeface="Times New Roman" panose="02020603050405020304" pitchFamily="18" charset="0"/>
                <a:ea typeface="Times New Roman" panose="02020603050405020304" pitchFamily="18" charset="0"/>
              </a:rPr>
              <a:t> în </a:t>
            </a:r>
            <a:r>
              <a:rPr lang="en-US" sz="1800" b="1" dirty="0" err="1">
                <a:solidFill>
                  <a:srgbClr val="0D0D0D"/>
                </a:solidFill>
                <a:effectLst/>
                <a:latin typeface="Times New Roman" panose="02020603050405020304" pitchFamily="18" charset="0"/>
                <a:ea typeface="Times New Roman" panose="02020603050405020304" pitchFamily="18" charset="0"/>
              </a:rPr>
              <a:t>domeniul</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achizițiilor</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publice</a:t>
            </a:r>
            <a:r>
              <a:rPr lang="en-US" sz="1800" b="1" dirty="0">
                <a:solidFill>
                  <a:srgbClr val="0D0D0D"/>
                </a:solidFill>
                <a:effectLst/>
                <a:latin typeface="Times New Roman" panose="02020603050405020304" pitchFamily="18" charset="0"/>
                <a:ea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bunele</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practici</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6E58AAE2-2867-FB82-1DD7-E7519C4B78C6}"/>
              </a:ext>
            </a:extLst>
          </p:cNvPr>
          <p:cNvSpPr>
            <a:spLocks noGrp="1"/>
          </p:cNvSpPr>
          <p:nvPr>
            <p:ph type="title"/>
          </p:nvPr>
        </p:nvSpPr>
        <p:spPr/>
        <p:txBody>
          <a:bodyPr>
            <a:normAutofit/>
          </a:bodyPr>
          <a:lstStyle/>
          <a:p>
            <a:r>
              <a:rPr lang="ru-MD" sz="2800" b="1" dirty="0">
                <a:solidFill>
                  <a:srgbClr val="00B050"/>
                </a:solidFill>
                <a:effectLst/>
                <a:latin typeface="Times New Roman" panose="02020603050405020304" pitchFamily="18" charset="0"/>
                <a:ea typeface="Times New Roman" panose="02020603050405020304" pitchFamily="18" charset="0"/>
              </a:rPr>
              <a:t>Tranziția către o economie verde și circulară</a:t>
            </a:r>
            <a:endParaRPr lang="ru-MD" sz="2800" dirty="0">
              <a:solidFill>
                <a:schemeClr val="tx2"/>
              </a:solidFill>
            </a:endParaRPr>
          </a:p>
        </p:txBody>
      </p:sp>
    </p:spTree>
    <p:extLst>
      <p:ext uri="{BB962C8B-B14F-4D97-AF65-F5344CB8AC3E}">
        <p14:creationId xmlns:p14="http://schemas.microsoft.com/office/powerpoint/2010/main" val="281943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4BA68CDC-0984-095D-F47E-5818A1FA5AA9}"/>
              </a:ext>
            </a:extLst>
          </p:cNvPr>
          <p:cNvSpPr>
            <a:spLocks noGrp="1"/>
          </p:cNvSpPr>
          <p:nvPr>
            <p:ph idx="1"/>
          </p:nvPr>
        </p:nvSpPr>
        <p:spPr/>
        <p:txBody>
          <a:bodyPr>
            <a:normAutofit fontScale="85000" lnSpcReduction="20000"/>
          </a:bodyPr>
          <a:lstStyle/>
          <a:p>
            <a:r>
              <a:rPr lang="ro-MD" dirty="0"/>
              <a:t>La analiza costului unui produs trebuie luate în calcul: </a:t>
            </a:r>
          </a:p>
          <a:p>
            <a:r>
              <a:rPr lang="ro-MD" dirty="0"/>
              <a:t> costurile de achiziţie şi cele asociate (livrare, instalare, punere în funcţiune etc.); </a:t>
            </a:r>
          </a:p>
          <a:p>
            <a:r>
              <a:rPr lang="ro-MD" dirty="0"/>
              <a:t> costurile de funcţionare, inclusiv energie, piese de schimb şi întreţinere; </a:t>
            </a:r>
          </a:p>
          <a:p>
            <a:r>
              <a:rPr lang="ro-MD" dirty="0"/>
              <a:t> perioada de funcţionare şi periodicitatea reviziilor; </a:t>
            </a:r>
          </a:p>
          <a:p>
            <a:r>
              <a:rPr lang="ro-MD" dirty="0"/>
              <a:t>costul de la sfîrşitul ciclului de viaţă, cum ar fi scoaterea din uz şi eliminarea/reciclarea. </a:t>
            </a:r>
            <a:endParaRPr lang="ro-MD" dirty="0">
              <a:hlinkClick r:id="rId2"/>
            </a:endParaRPr>
          </a:p>
          <a:p>
            <a:endParaRPr lang="ro-MD" dirty="0">
              <a:hlinkClick r:id="rId2"/>
            </a:endParaRPr>
          </a:p>
          <a:p>
            <a:r>
              <a:rPr lang="ro-MD" dirty="0">
                <a:hlinkClick r:id="rId2"/>
              </a:rPr>
              <a:t>Ghid privind achizițiile publice durabile https://tender.gov.md/sites/default/files/document/attachments/md_guide_to_spp_ro_final_28feb2018_0.pdf</a:t>
            </a:r>
            <a:r>
              <a:rPr lang="ro-MD" dirty="0"/>
              <a:t> </a:t>
            </a:r>
            <a:endParaRPr lang="ru-MD" dirty="0"/>
          </a:p>
        </p:txBody>
      </p:sp>
      <p:sp>
        <p:nvSpPr>
          <p:cNvPr id="3" name="Заголовок 2">
            <a:extLst>
              <a:ext uri="{FF2B5EF4-FFF2-40B4-BE49-F238E27FC236}">
                <a16:creationId xmlns:a16="http://schemas.microsoft.com/office/drawing/2014/main" id="{4704A163-4C52-C752-0F42-2DB599660AD1}"/>
              </a:ext>
            </a:extLst>
          </p:cNvPr>
          <p:cNvSpPr>
            <a:spLocks noGrp="1"/>
          </p:cNvSpPr>
          <p:nvPr>
            <p:ph type="title"/>
          </p:nvPr>
        </p:nvSpPr>
        <p:spPr/>
        <p:txBody>
          <a:bodyPr>
            <a:normAutofit fontScale="90000"/>
          </a:bodyPr>
          <a:lstStyle/>
          <a:p>
            <a:r>
              <a:rPr lang="en-US" sz="3600" b="1" dirty="0" err="1">
                <a:solidFill>
                  <a:srgbClr val="0D0D0D"/>
                </a:solidFill>
                <a:effectLst/>
                <a:latin typeface="Times New Roman" panose="02020603050405020304" pitchFamily="18" charset="0"/>
                <a:ea typeface="Times New Roman" panose="02020603050405020304" pitchFamily="18" charset="0"/>
              </a:rPr>
              <a:t>Integrarea</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considerentelor</a:t>
            </a:r>
            <a:r>
              <a:rPr lang="en-US" sz="3600" b="1" dirty="0">
                <a:solidFill>
                  <a:srgbClr val="0D0D0D"/>
                </a:solidFill>
                <a:effectLst/>
                <a:latin typeface="Times New Roman" panose="02020603050405020304" pitchFamily="18" charset="0"/>
                <a:ea typeface="Times New Roman" panose="02020603050405020304" pitchFamily="18" charset="0"/>
              </a:rPr>
              <a:t> de </a:t>
            </a:r>
            <a:r>
              <a:rPr lang="en-US" sz="3600" b="1" dirty="0" err="1">
                <a:solidFill>
                  <a:srgbClr val="0D0D0D"/>
                </a:solidFill>
                <a:effectLst/>
                <a:latin typeface="Times New Roman" panose="02020603050405020304" pitchFamily="18" charset="0"/>
                <a:ea typeface="Times New Roman" panose="02020603050405020304" pitchFamily="18" charset="0"/>
              </a:rPr>
              <a:t>mediu</a:t>
            </a:r>
            <a:r>
              <a:rPr lang="en-US" sz="3600" b="1" dirty="0">
                <a:solidFill>
                  <a:srgbClr val="0D0D0D"/>
                </a:solidFill>
                <a:effectLst/>
                <a:latin typeface="Times New Roman" panose="02020603050405020304" pitchFamily="18" charset="0"/>
                <a:ea typeface="Times New Roman" panose="02020603050405020304" pitchFamily="18" charset="0"/>
              </a:rPr>
              <a:t> în </a:t>
            </a:r>
            <a:r>
              <a:rPr lang="en-US" sz="3600" b="1" dirty="0" err="1">
                <a:solidFill>
                  <a:srgbClr val="0D0D0D"/>
                </a:solidFill>
                <a:effectLst/>
                <a:latin typeface="Times New Roman" panose="02020603050405020304" pitchFamily="18" charset="0"/>
                <a:ea typeface="Times New Roman" panose="02020603050405020304" pitchFamily="18" charset="0"/>
              </a:rPr>
              <a:t>domeniul</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achizițiilor</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publice</a:t>
            </a:r>
            <a:r>
              <a:rPr lang="en-US" sz="3600" b="1" dirty="0">
                <a:solidFill>
                  <a:srgbClr val="0D0D0D"/>
                </a:solidFill>
                <a:effectLst/>
                <a:latin typeface="Times New Roman" panose="02020603050405020304" pitchFamily="18" charset="0"/>
                <a:ea typeface="Times New Roman" panose="02020603050405020304" pitchFamily="18" charset="0"/>
              </a:rPr>
              <a:t>:</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bunele</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practici</a:t>
            </a:r>
            <a:endParaRPr lang="ru-MD" dirty="0"/>
          </a:p>
        </p:txBody>
      </p:sp>
    </p:spTree>
    <p:extLst>
      <p:ext uri="{BB962C8B-B14F-4D97-AF65-F5344CB8AC3E}">
        <p14:creationId xmlns:p14="http://schemas.microsoft.com/office/powerpoint/2010/main" val="222905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1EC8AC7-CAF8-5903-41A3-14FE274A254C}"/>
              </a:ext>
            </a:extLst>
          </p:cNvPr>
          <p:cNvSpPr>
            <a:spLocks noGrp="1"/>
          </p:cNvSpPr>
          <p:nvPr>
            <p:ph idx="1"/>
          </p:nvPr>
        </p:nvSpPr>
        <p:spPr>
          <a:xfrm>
            <a:off x="872067" y="1844824"/>
            <a:ext cx="7408333" cy="4281339"/>
          </a:xfrm>
        </p:spPr>
        <p:txBody>
          <a:bodyPr>
            <a:normAutofit lnSpcReduction="10000"/>
          </a:bodyPr>
          <a:lstStyle/>
          <a:p>
            <a:pPr algn="just"/>
            <a:r>
              <a:rPr lang="ro-MD" sz="1400" b="1" dirty="0"/>
              <a:t>Achizițiile durabile reprezintă un proces prin care organizațiile își îndeplinesc nevoile de bunuri, servicii, lucrări și utilități într-o manieră care demonstrează obținerea de valoare pentru bani pe întreaga durată de viață în termeni de beneficii generate nu numai pentru organizație, dar și pentru societate și economie, în paralel cu minimizarea efectelor asupra mediului.</a:t>
            </a:r>
            <a:endParaRPr lang="en-US" sz="1800" b="1" dirty="0">
              <a:solidFill>
                <a:srgbClr val="0D0D0D"/>
              </a:solidFill>
              <a:effectLst/>
              <a:latin typeface="Times New Roman" panose="02020603050405020304" pitchFamily="18" charset="0"/>
              <a:ea typeface="Times New Roman" panose="02020603050405020304" pitchFamily="18" charset="0"/>
            </a:endParaRPr>
          </a:p>
          <a:p>
            <a:pPr algn="just"/>
            <a:r>
              <a:rPr lang="en-US" sz="1800" b="1" dirty="0" err="1">
                <a:solidFill>
                  <a:srgbClr val="0D0D0D"/>
                </a:solidFill>
                <a:effectLst/>
                <a:latin typeface="Times New Roman" panose="02020603050405020304" pitchFamily="18" charset="0"/>
                <a:ea typeface="Times New Roman" panose="02020603050405020304" pitchFamily="18" charset="0"/>
              </a:rPr>
              <a:t>Legea</a:t>
            </a:r>
            <a:r>
              <a:rPr lang="en-US" sz="1800" b="1" dirty="0">
                <a:solidFill>
                  <a:srgbClr val="0D0D0D"/>
                </a:solidFill>
                <a:effectLst/>
                <a:latin typeface="Times New Roman" panose="02020603050405020304" pitchFamily="18" charset="0"/>
                <a:ea typeface="Times New Roman" panose="02020603050405020304" pitchFamily="18" charset="0"/>
              </a:rPr>
              <a:t> nr. 131/2015 </a:t>
            </a:r>
            <a:r>
              <a:rPr lang="en-US" sz="1800" b="1" dirty="0" err="1">
                <a:solidFill>
                  <a:srgbClr val="0D0D0D"/>
                </a:solidFill>
                <a:effectLst/>
                <a:latin typeface="Times New Roman" panose="02020603050405020304" pitchFamily="18" charset="0"/>
                <a:ea typeface="Times New Roman" panose="02020603050405020304" pitchFamily="18" charset="0"/>
              </a:rPr>
              <a:t>privind</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achizițiile</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publice</a:t>
            </a:r>
            <a:r>
              <a:rPr lang="ru-MD" dirty="0">
                <a:effectLst/>
              </a:rPr>
              <a:t> </a:t>
            </a:r>
            <a:r>
              <a:rPr lang="ro-MD" sz="1800" dirty="0"/>
              <a:t>reglementează posibilitatea de a integra considerente de mediu în criteriile de selecţie şi de atribuire, a specificaţiilor tehnice, inclusiv în clauzele de executare a contractului. </a:t>
            </a:r>
          </a:p>
          <a:p>
            <a:pPr algn="just"/>
            <a:r>
              <a:rPr lang="ro-MD" dirty="0"/>
              <a:t>Art.23 prevede standarde de protecție a mediului, iar în cazul implementării achizițiilor durabile, acestea trebuie să se raporteze la sistemele de asigurare a calității bazate pe seriile de standarde europene relevante, precum și standarde de gestionare a mediului.</a:t>
            </a:r>
            <a:endParaRPr lang="ru-MD" dirty="0"/>
          </a:p>
        </p:txBody>
      </p:sp>
      <p:sp>
        <p:nvSpPr>
          <p:cNvPr id="3" name="Заголовок 2">
            <a:extLst>
              <a:ext uri="{FF2B5EF4-FFF2-40B4-BE49-F238E27FC236}">
                <a16:creationId xmlns:a16="http://schemas.microsoft.com/office/drawing/2014/main" id="{07F37AC3-3ED8-93E7-7577-8E056F37E498}"/>
              </a:ext>
            </a:extLst>
          </p:cNvPr>
          <p:cNvSpPr>
            <a:spLocks noGrp="1"/>
          </p:cNvSpPr>
          <p:nvPr>
            <p:ph type="title"/>
          </p:nvPr>
        </p:nvSpPr>
        <p:spPr/>
        <p:txBody>
          <a:bodyPr>
            <a:noAutofit/>
          </a:bodyPr>
          <a:lstStyle/>
          <a:p>
            <a:r>
              <a:rPr lang="en-US" sz="3600" b="1" dirty="0" err="1">
                <a:solidFill>
                  <a:srgbClr val="0D0D0D"/>
                </a:solidFill>
                <a:effectLst/>
                <a:latin typeface="Times New Roman" panose="02020603050405020304" pitchFamily="18" charset="0"/>
                <a:ea typeface="Times New Roman" panose="02020603050405020304" pitchFamily="18" charset="0"/>
              </a:rPr>
              <a:t>Integrarea</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considerentelor</a:t>
            </a:r>
            <a:r>
              <a:rPr lang="en-US" sz="3600" b="1" dirty="0">
                <a:solidFill>
                  <a:srgbClr val="0D0D0D"/>
                </a:solidFill>
                <a:effectLst/>
                <a:latin typeface="Times New Roman" panose="02020603050405020304" pitchFamily="18" charset="0"/>
                <a:ea typeface="Times New Roman" panose="02020603050405020304" pitchFamily="18" charset="0"/>
              </a:rPr>
              <a:t> de </a:t>
            </a:r>
            <a:r>
              <a:rPr lang="en-US" sz="3600" b="1" dirty="0" err="1">
                <a:solidFill>
                  <a:srgbClr val="0D0D0D"/>
                </a:solidFill>
                <a:effectLst/>
                <a:latin typeface="Times New Roman" panose="02020603050405020304" pitchFamily="18" charset="0"/>
                <a:ea typeface="Times New Roman" panose="02020603050405020304" pitchFamily="18" charset="0"/>
              </a:rPr>
              <a:t>mediu</a:t>
            </a:r>
            <a:r>
              <a:rPr lang="en-US" sz="3600" b="1" dirty="0">
                <a:solidFill>
                  <a:srgbClr val="0D0D0D"/>
                </a:solidFill>
                <a:effectLst/>
                <a:latin typeface="Times New Roman" panose="02020603050405020304" pitchFamily="18" charset="0"/>
                <a:ea typeface="Times New Roman" panose="02020603050405020304" pitchFamily="18" charset="0"/>
              </a:rPr>
              <a:t> în </a:t>
            </a:r>
            <a:r>
              <a:rPr lang="en-US" sz="3600" b="1" dirty="0" err="1">
                <a:solidFill>
                  <a:srgbClr val="0D0D0D"/>
                </a:solidFill>
                <a:effectLst/>
                <a:latin typeface="Times New Roman" panose="02020603050405020304" pitchFamily="18" charset="0"/>
                <a:ea typeface="Times New Roman" panose="02020603050405020304" pitchFamily="18" charset="0"/>
              </a:rPr>
              <a:t>domeniul</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achizițiilor</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publice</a:t>
            </a:r>
            <a:r>
              <a:rPr lang="en-US" sz="3600" b="1" dirty="0">
                <a:solidFill>
                  <a:srgbClr val="0D0D0D"/>
                </a:solidFill>
                <a:effectLst/>
                <a:latin typeface="Times New Roman" panose="02020603050405020304" pitchFamily="18" charset="0"/>
                <a:ea typeface="Times New Roman" panose="02020603050405020304" pitchFamily="18" charset="0"/>
              </a:rPr>
              <a:t>:</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bunele</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practici</a:t>
            </a:r>
            <a:endParaRPr lang="ru-MD" sz="3600" dirty="0"/>
          </a:p>
        </p:txBody>
      </p:sp>
    </p:spTree>
    <p:extLst>
      <p:ext uri="{BB962C8B-B14F-4D97-AF65-F5344CB8AC3E}">
        <p14:creationId xmlns:p14="http://schemas.microsoft.com/office/powerpoint/2010/main" val="217651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AU" dirty="0" err="1"/>
              <a:t>Mul</a:t>
            </a:r>
            <a:r>
              <a:rPr lang="en-US" dirty="0"/>
              <a:t>țumesc mult pentru atenție</a:t>
            </a:r>
            <a:r>
              <a:rPr lang="ro-RO" dirty="0"/>
              <a:t>! </a:t>
            </a:r>
            <a:endParaRPr lang="ru-RU"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042" b="6042"/>
          <a:stretch>
            <a:fillRect/>
          </a:stretch>
        </p:blipFill>
        <p:spPr bwMode="auto">
          <a:xfrm>
            <a:off x="457200" y="14813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F19CDBD-734B-CC18-8E84-59504E71090F}"/>
              </a:ext>
            </a:extLst>
          </p:cNvPr>
          <p:cNvSpPr>
            <a:spLocks noGrp="1"/>
          </p:cNvSpPr>
          <p:nvPr>
            <p:ph type="title"/>
          </p:nvPr>
        </p:nvSpPr>
        <p:spPr/>
        <p:txBody>
          <a:bodyPr>
            <a:normAutofit/>
          </a:bodyPr>
          <a:lstStyle/>
          <a:p>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Obiectivele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economilor</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verde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și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circulară</a:t>
            </a:r>
            <a:r>
              <a:rPr lang="ru-MD" sz="2800" dirty="0">
                <a:effectLst/>
                <a:latin typeface="Times New Roman" panose="02020603050405020304" pitchFamily="18" charset="0"/>
                <a:cs typeface="Times New Roman" panose="02020603050405020304" pitchFamily="18" charset="0"/>
              </a:rPr>
              <a:t> </a:t>
            </a:r>
            <a:endParaRPr lang="ru-MD" sz="2800" dirty="0">
              <a:latin typeface="Times New Roman" panose="02020603050405020304" pitchFamily="18" charset="0"/>
              <a:cs typeface="Times New Roman" panose="02020603050405020304" pitchFamily="18" charset="0"/>
            </a:endParaRPr>
          </a:p>
        </p:txBody>
      </p:sp>
      <p:pic>
        <p:nvPicPr>
          <p:cNvPr id="4" name="Объект 3" descr="Изображение выглядит как текст, Шрифт, снимок экрана&#10;&#10;Автоматически созданное описание">
            <a:extLst>
              <a:ext uri="{FF2B5EF4-FFF2-40B4-BE49-F238E27FC236}">
                <a16:creationId xmlns:a16="http://schemas.microsoft.com/office/drawing/2014/main" id="{DC10A614-AC2E-F1BE-753C-32BB5768D20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862" y="2123164"/>
            <a:ext cx="8229600" cy="2962020"/>
          </a:xfrm>
          <a:prstGeom prst="rect">
            <a:avLst/>
          </a:prstGeom>
        </p:spPr>
      </p:pic>
    </p:spTree>
    <p:extLst>
      <p:ext uri="{BB962C8B-B14F-4D97-AF65-F5344CB8AC3E}">
        <p14:creationId xmlns:p14="http://schemas.microsoft.com/office/powerpoint/2010/main" val="22873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A888499-AD3E-73B1-59EF-07E876E3FF38}"/>
              </a:ext>
            </a:extLst>
          </p:cNvPr>
          <p:cNvSpPr>
            <a:spLocks noGrp="1"/>
          </p:cNvSpPr>
          <p:nvPr>
            <p:ph type="title"/>
          </p:nvPr>
        </p:nvSpPr>
        <p:spPr/>
        <p:txBody>
          <a:bodyPr>
            <a:noAutofit/>
          </a:bodyPr>
          <a:lstStyle/>
          <a:p>
            <a:r>
              <a:rPr lang="en-US" sz="3200" b="1" dirty="0" err="1">
                <a:solidFill>
                  <a:srgbClr val="0D0D0D"/>
                </a:solidFill>
                <a:effectLst/>
                <a:latin typeface="Times New Roman" panose="02020603050405020304" pitchFamily="18" charset="0"/>
                <a:ea typeface="Times New Roman" panose="02020603050405020304" pitchFamily="18" charset="0"/>
              </a:rPr>
              <a:t>Obiectivele</a:t>
            </a:r>
            <a:r>
              <a:rPr lang="en-US" sz="3200" b="1" dirty="0">
                <a:solidFill>
                  <a:srgbClr val="0D0D0D"/>
                </a:solidFill>
                <a:effectLst/>
                <a:latin typeface="Times New Roman" panose="02020603050405020304" pitchFamily="18" charset="0"/>
                <a:ea typeface="Times New Roman" panose="02020603050405020304" pitchFamily="18" charset="0"/>
              </a:rPr>
              <a:t> de </a:t>
            </a:r>
            <a:r>
              <a:rPr lang="en-US" sz="3200" b="1" dirty="0" err="1">
                <a:solidFill>
                  <a:srgbClr val="0D0D0D"/>
                </a:solidFill>
                <a:effectLst/>
                <a:latin typeface="Times New Roman" panose="02020603050405020304" pitchFamily="18" charset="0"/>
                <a:ea typeface="Times New Roman" panose="02020603050405020304" pitchFamily="18" charset="0"/>
              </a:rPr>
              <a:t>dezvoltare</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durabilă</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bazate</a:t>
            </a:r>
            <a:r>
              <a:rPr lang="en-US" sz="3200" b="1" dirty="0">
                <a:solidFill>
                  <a:srgbClr val="0D0D0D"/>
                </a:solidFill>
                <a:effectLst/>
                <a:latin typeface="Times New Roman" panose="02020603050405020304" pitchFamily="18" charset="0"/>
                <a:ea typeface="Times New Roman" panose="02020603050405020304" pitchFamily="18" charset="0"/>
              </a:rPr>
              <a:t> pe </a:t>
            </a:r>
            <a:r>
              <a:rPr lang="en-US" sz="3200" b="1" dirty="0" err="1">
                <a:solidFill>
                  <a:srgbClr val="0D0D0D"/>
                </a:solidFill>
                <a:effectLst/>
                <a:latin typeface="Times New Roman" panose="02020603050405020304" pitchFamily="18" charset="0"/>
                <a:ea typeface="Times New Roman" panose="02020603050405020304" pitchFamily="18" charset="0"/>
              </a:rPr>
              <a:t>încurajarea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consumului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responsabil</a:t>
            </a:r>
            <a:r>
              <a:rPr lang="en-US" sz="3200" b="1" dirty="0">
                <a:solidFill>
                  <a:srgbClr val="0D0D0D"/>
                </a:solidFill>
                <a:effectLst/>
                <a:latin typeface="Times New Roman" panose="02020603050405020304" pitchFamily="18" charset="0"/>
                <a:ea typeface="Times New Roman" panose="02020603050405020304" pitchFamily="18" charset="0"/>
              </a:rPr>
              <a:t> și </a:t>
            </a:r>
            <a:r>
              <a:rPr lang="en-US" sz="3200" b="1" dirty="0" err="1">
                <a:solidFill>
                  <a:srgbClr val="0D0D0D"/>
                </a:solidFill>
                <a:effectLst/>
                <a:latin typeface="Times New Roman" panose="02020603050405020304" pitchFamily="18" charset="0"/>
                <a:ea typeface="Times New Roman" panose="02020603050405020304" pitchFamily="18" charset="0"/>
              </a:rPr>
              <a:t>asigurarea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protecției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sănătății</a:t>
            </a:r>
            <a:endParaRPr lang="ru-MD" sz="3200" dirty="0"/>
          </a:p>
        </p:txBody>
      </p:sp>
      <p:sp>
        <p:nvSpPr>
          <p:cNvPr id="2" name="Объект 1">
            <a:extLst>
              <a:ext uri="{FF2B5EF4-FFF2-40B4-BE49-F238E27FC236}">
                <a16:creationId xmlns:a16="http://schemas.microsoft.com/office/drawing/2014/main" id="{ED751D3E-3588-F1ED-C4FF-B5D7C6F1B015}"/>
              </a:ext>
            </a:extLst>
          </p:cNvPr>
          <p:cNvSpPr>
            <a:spLocks noGrp="1"/>
          </p:cNvSpPr>
          <p:nvPr>
            <p:ph idx="1"/>
          </p:nvPr>
        </p:nvSpPr>
        <p:spPr>
          <a:xfrm>
            <a:off x="755577" y="2234481"/>
            <a:ext cx="7524824" cy="3891682"/>
          </a:xfrm>
        </p:spPr>
        <p:txBody>
          <a:bodyPr>
            <a:normAutofit fontScale="92500" lnSpcReduction="10000"/>
          </a:bodyPr>
          <a:lstStyle/>
          <a:p>
            <a:pPr indent="342900" algn="just"/>
            <a:r>
              <a:rPr lang="en-US" sz="1800" dirty="0">
                <a:solidFill>
                  <a:srgbClr val="000000"/>
                </a:solidFill>
                <a:effectLst/>
                <a:latin typeface="Times New Roman" panose="02020603050405020304" pitchFamily="18" charset="0"/>
                <a:ea typeface="Times New Roman" panose="02020603050405020304" pitchFamily="18" charset="0"/>
              </a:rPr>
              <a:t>În Moldova, ODD 3 de pe Agenda 2030 are </a:t>
            </a:r>
            <a:r>
              <a:rPr lang="en-US" sz="1800" dirty="0" err="1">
                <a:solidFill>
                  <a:srgbClr val="000000"/>
                </a:solidFill>
                <a:effectLst/>
                <a:latin typeface="Times New Roman" panose="02020603050405020304" pitchFamily="18" charset="0"/>
                <a:ea typeface="Times New Roman" panose="02020603050405020304" pitchFamily="18" charset="0"/>
              </a:rPr>
              <a:t>scopul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reducă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riscurile</a:t>
            </a:r>
            <a:r>
              <a:rPr lang="en-US" sz="1800" dirty="0">
                <a:solidFill>
                  <a:srgbClr val="000000"/>
                </a:solidFill>
                <a:effectLst/>
                <a:latin typeface="Times New Roman" panose="02020603050405020304" pitchFamily="18" charset="0"/>
                <a:ea typeface="Times New Roman" panose="02020603050405020304" pitchFamily="18" charset="0"/>
              </a:rPr>
              <a:t> legate de </a:t>
            </a:r>
            <a:r>
              <a:rPr lang="en-US" sz="1800" dirty="0" err="1">
                <a:solidFill>
                  <a:srgbClr val="000000"/>
                </a:solidFill>
                <a:effectLst/>
                <a:latin typeface="Times New Roman" panose="02020603050405020304" pitchFamily="18" charset="0"/>
                <a:ea typeface="Times New Roman" panose="02020603050405020304" pitchFamily="18" charset="0"/>
              </a:rPr>
              <a:t>sănătate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oferirea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accesului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larg</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serviciile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sănătate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asemenea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oferirea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informației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educației</a:t>
            </a:r>
            <a:r>
              <a:rPr lang="en-US" sz="1800" dirty="0">
                <a:solidFill>
                  <a:srgbClr val="000000"/>
                </a:solidFill>
                <a:effectLst/>
                <a:latin typeface="Times New Roman" panose="02020603050405020304" pitchFamily="18" charset="0"/>
                <a:ea typeface="Times New Roman" panose="02020603050405020304" pitchFamily="18" charset="0"/>
              </a:rPr>
              <a:t> cu </a:t>
            </a:r>
            <a:r>
              <a:rPr lang="en-US" sz="1800" dirty="0" err="1">
                <a:solidFill>
                  <a:srgbClr val="000000"/>
                </a:solidFill>
                <a:effectLst/>
                <a:latin typeface="Times New Roman" panose="02020603050405020304" pitchFamily="18" charset="0"/>
                <a:ea typeface="Times New Roman" panose="02020603050405020304" pitchFamily="18" charset="0"/>
              </a:rPr>
              <a:t>privire</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problemele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sănătate</a:t>
            </a:r>
            <a:r>
              <a:rPr lang="en-US" sz="1800" dirty="0">
                <a:solidFill>
                  <a:srgbClr val="000000"/>
                </a:solidFill>
                <a:effectLst/>
                <a:latin typeface="Times New Roman" panose="02020603050405020304" pitchFamily="18" charset="0"/>
                <a:ea typeface="Times New Roman" panose="02020603050405020304" pitchFamily="18" charset="0"/>
              </a:rPr>
              <a:t>, cum </a:t>
            </a:r>
            <a:r>
              <a:rPr lang="en-US" sz="1800" dirty="0" err="1">
                <a:solidFill>
                  <a:srgbClr val="000000"/>
                </a:solidFill>
                <a:effectLst/>
                <a:latin typeface="Times New Roman" panose="02020603050405020304" pitchFamily="18" charset="0"/>
                <a:ea typeface="Times New Roman" panose="02020603050405020304" pitchFamily="18" charset="0"/>
              </a:rPr>
              <a:t>ar</a:t>
            </a:r>
            <a:r>
              <a:rPr lang="en-US" sz="1800" dirty="0">
                <a:solidFill>
                  <a:srgbClr val="000000"/>
                </a:solidFill>
                <a:effectLst/>
                <a:latin typeface="Times New Roman" panose="02020603050405020304" pitchFamily="18" charset="0"/>
                <a:ea typeface="Times New Roman" panose="02020603050405020304" pitchFamily="18" charset="0"/>
              </a:rPr>
              <a:t> fi </a:t>
            </a:r>
            <a:r>
              <a:rPr lang="en-US" sz="1800" dirty="0" err="1">
                <a:solidFill>
                  <a:srgbClr val="000000"/>
                </a:solidFill>
                <a:effectLst/>
                <a:latin typeface="Times New Roman" panose="02020603050405020304" pitchFamily="18" charset="0"/>
                <a:ea typeface="Times New Roman" panose="02020603050405020304" pitchFamily="18" charset="0"/>
              </a:rPr>
              <a:t>stilul</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viață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sănătos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promovarea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sănătății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mintale</a:t>
            </a:r>
            <a:r>
              <a:rPr lang="en-US" sz="1800" dirty="0">
                <a:solidFill>
                  <a:srgbClr val="000000"/>
                </a:solidFill>
                <a:effectLst/>
                <a:latin typeface="Times New Roman" panose="02020603050405020304" pitchFamily="18" charset="0"/>
                <a:ea typeface="Times New Roman" panose="02020603050405020304" pitchFamily="18" charset="0"/>
              </a:rPr>
              <a:t> și a </a:t>
            </a:r>
            <a:r>
              <a:rPr lang="en-US" sz="1800" dirty="0" err="1">
                <a:solidFill>
                  <a:srgbClr val="000000"/>
                </a:solidFill>
                <a:effectLst/>
                <a:latin typeface="Times New Roman" panose="02020603050405020304" pitchFamily="18" charset="0"/>
                <a:ea typeface="Times New Roman" panose="02020603050405020304" pitchFamily="18" charset="0"/>
              </a:rPr>
              <a:t>serviciilor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medicale</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domeniul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sănătății</a:t>
            </a:r>
            <a:r>
              <a:rPr lang="en-US" sz="1800" dirty="0">
                <a:solidFill>
                  <a:srgbClr val="000000"/>
                </a:solidFill>
                <a:effectLst/>
                <a:latin typeface="Times New Roman" panose="02020603050405020304" pitchFamily="18" charset="0"/>
                <a:ea typeface="Times New Roman" panose="02020603050405020304" pitchFamily="18" charset="0"/>
              </a:rPr>
              <a:t> sexual-reproductive.</a:t>
            </a:r>
            <a:endParaRPr lang="ru-MD" sz="1800" dirty="0">
              <a:effectLst/>
              <a:latin typeface="Times New Roman" panose="02020603050405020304" pitchFamily="18" charset="0"/>
              <a:ea typeface="Times New Roman" panose="02020603050405020304" pitchFamily="18" charset="0"/>
            </a:endParaRPr>
          </a:p>
          <a:p>
            <a:pPr indent="342900" algn="just"/>
            <a:r>
              <a:rPr lang="en-US" sz="1800" dirty="0" err="1">
                <a:solidFill>
                  <a:srgbClr val="000000"/>
                </a:solidFill>
                <a:effectLst/>
                <a:latin typeface="Times New Roman" panose="02020603050405020304" pitchFamily="18" charset="0"/>
                <a:ea typeface="Times New Roman" panose="02020603050405020304" pitchFamily="18" charset="0"/>
              </a:rPr>
              <a:t>Luând</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considerare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factorii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geografici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condițiile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locuire</a:t>
            </a:r>
            <a:r>
              <a:rPr lang="en-US" sz="1800" dirty="0">
                <a:solidFill>
                  <a:srgbClr val="000000"/>
                </a:solidFill>
                <a:effectLst/>
                <a:latin typeface="Times New Roman" panose="02020603050405020304" pitchFamily="18" charset="0"/>
                <a:ea typeface="Times New Roman" panose="02020603050405020304" pitchFamily="18" charset="0"/>
              </a:rPr>
              <a:t>, se </a:t>
            </a:r>
            <a:r>
              <a:rPr lang="en-US" sz="1800" dirty="0" err="1">
                <a:solidFill>
                  <a:srgbClr val="000000"/>
                </a:solidFill>
                <a:effectLst/>
                <a:latin typeface="Times New Roman" panose="02020603050405020304" pitchFamily="18" charset="0"/>
                <a:ea typeface="Times New Roman" panose="02020603050405020304" pitchFamily="18" charset="0"/>
              </a:rPr>
              <a:t>remarcă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importanța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accesului</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apă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potabilă</a:t>
            </a:r>
            <a:r>
              <a:rPr lang="en-US" sz="1800" dirty="0">
                <a:solidFill>
                  <a:srgbClr val="000000"/>
                </a:solidFill>
                <a:effectLst/>
                <a:latin typeface="Times New Roman" panose="02020603050405020304" pitchFamily="18" charset="0"/>
                <a:ea typeface="Times New Roman" panose="02020603050405020304" pitchFamily="18" charset="0"/>
              </a:rPr>
              <a:t> și a </a:t>
            </a:r>
            <a:r>
              <a:rPr lang="en-US" sz="1800" dirty="0" err="1">
                <a:solidFill>
                  <a:srgbClr val="000000"/>
                </a:solidFill>
                <a:effectLst/>
                <a:latin typeface="Times New Roman" panose="02020603050405020304" pitchFamily="18" charset="0"/>
                <a:ea typeface="Times New Roman" panose="02020603050405020304" pitchFamily="18" charset="0"/>
              </a:rPr>
              <a:t>calității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aerului</a:t>
            </a:r>
            <a:r>
              <a:rPr lang="en-US" sz="1800" dirty="0">
                <a:solidFill>
                  <a:srgbClr val="000000"/>
                </a:solidFill>
                <a:effectLst/>
                <a:latin typeface="Times New Roman" panose="02020603050405020304" pitchFamily="18" charset="0"/>
                <a:ea typeface="Times New Roman" panose="02020603050405020304" pitchFamily="18" charset="0"/>
              </a:rPr>
              <a:t> ca </a:t>
            </a:r>
            <a:r>
              <a:rPr lang="en-US" sz="1800" dirty="0" err="1">
                <a:solidFill>
                  <a:srgbClr val="000000"/>
                </a:solidFill>
                <a:effectLst/>
                <a:latin typeface="Times New Roman" panose="02020603050405020304" pitchFamily="18" charset="0"/>
                <a:ea typeface="Times New Roman" panose="02020603050405020304" pitchFamily="18" charset="0"/>
              </a:rPr>
              <a:t>fiind</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determinanți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majori</a:t>
            </a:r>
            <a:r>
              <a:rPr lang="en-US" sz="1800" dirty="0">
                <a:solidFill>
                  <a:srgbClr val="000000"/>
                </a:solidFill>
                <a:effectLst/>
                <a:latin typeface="Times New Roman" panose="02020603050405020304" pitchFamily="18" charset="0"/>
                <a:ea typeface="Times New Roman" panose="02020603050405020304" pitchFamily="18" charset="0"/>
              </a:rPr>
              <a:t> ai </a:t>
            </a:r>
            <a:r>
              <a:rPr lang="en-US" sz="1800" dirty="0" err="1">
                <a:solidFill>
                  <a:srgbClr val="000000"/>
                </a:solidFill>
                <a:effectLst/>
                <a:latin typeface="Times New Roman" panose="02020603050405020304" pitchFamily="18" charset="0"/>
                <a:ea typeface="Times New Roman" panose="02020603050405020304" pitchFamily="18" charset="0"/>
              </a:rPr>
              <a:t>sănătății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publice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Potrivit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Raportului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Național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referitor</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aplicarea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Protocolului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privind</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Apa</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Sănătatea</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Republica</a:t>
            </a:r>
            <a:r>
              <a:rPr lang="en-US" sz="1800" dirty="0">
                <a:solidFill>
                  <a:srgbClr val="000000"/>
                </a:solidFill>
                <a:effectLst/>
                <a:latin typeface="Times New Roman" panose="02020603050405020304" pitchFamily="18" charset="0"/>
                <a:ea typeface="Times New Roman" panose="02020603050405020304" pitchFamily="18" charset="0"/>
              </a:rPr>
              <a:t> Moldova, în anul 2018, </a:t>
            </a:r>
            <a:r>
              <a:rPr lang="en-US" sz="1800" dirty="0" err="1">
                <a:solidFill>
                  <a:srgbClr val="000000"/>
                </a:solidFill>
                <a:effectLst/>
                <a:latin typeface="Times New Roman" panose="02020603050405020304" pitchFamily="18" charset="0"/>
                <a:ea typeface="Times New Roman" panose="02020603050405020304" pitchFamily="18" charset="0"/>
              </a:rPr>
              <a:t>aproximativ</a:t>
            </a:r>
            <a:r>
              <a:rPr lang="en-US" sz="1800" dirty="0">
                <a:solidFill>
                  <a:srgbClr val="000000"/>
                </a:solidFill>
                <a:effectLst/>
                <a:latin typeface="Times New Roman" panose="02020603050405020304" pitchFamily="18" charset="0"/>
                <a:ea typeface="Times New Roman" panose="02020603050405020304" pitchFamily="18" charset="0"/>
              </a:rPr>
              <a:t> 30% din </a:t>
            </a:r>
            <a:r>
              <a:rPr lang="en-US" sz="1800" dirty="0" err="1">
                <a:solidFill>
                  <a:srgbClr val="000000"/>
                </a:solidFill>
                <a:effectLst/>
                <a:latin typeface="Times New Roman" panose="02020603050405020304" pitchFamily="18" charset="0"/>
                <a:ea typeface="Times New Roman" panose="02020603050405020304" pitchFamily="18" charset="0"/>
              </a:rPr>
              <a:t>populație</a:t>
            </a:r>
            <a:r>
              <a:rPr lang="en-US" sz="1800" dirty="0">
                <a:solidFill>
                  <a:srgbClr val="000000"/>
                </a:solidFill>
                <a:effectLst/>
                <a:latin typeface="Times New Roman" panose="02020603050405020304" pitchFamily="18" charset="0"/>
                <a:ea typeface="Times New Roman" panose="02020603050405020304" pitchFamily="18" charset="0"/>
              </a:rPr>
              <a:t> nu beneficia de </a:t>
            </a:r>
            <a:r>
              <a:rPr lang="en-US" sz="1800" dirty="0" err="1">
                <a:solidFill>
                  <a:srgbClr val="000000"/>
                </a:solidFill>
                <a:effectLst/>
                <a:latin typeface="Times New Roman" panose="02020603050405020304" pitchFamily="18" charset="0"/>
                <a:ea typeface="Times New Roman" panose="02020603050405020304" pitchFamily="18" charset="0"/>
              </a:rPr>
              <a:t>acces</a:t>
            </a:r>
            <a:r>
              <a:rPr lang="en-US" sz="1800" dirty="0">
                <a:solidFill>
                  <a:srgbClr val="000000"/>
                </a:solidFill>
                <a:effectLst/>
                <a:latin typeface="Times New Roman" panose="02020603050405020304" pitchFamily="18" charset="0"/>
                <a:ea typeface="Times New Roman" panose="02020603050405020304" pitchFamily="18" charset="0"/>
              </a:rPr>
              <a:t> la o </a:t>
            </a:r>
            <a:r>
              <a:rPr lang="en-US" sz="1800" dirty="0" err="1">
                <a:solidFill>
                  <a:srgbClr val="000000"/>
                </a:solidFill>
                <a:effectLst/>
                <a:latin typeface="Times New Roman" panose="02020603050405020304" pitchFamily="18" charset="0"/>
                <a:ea typeface="Times New Roman" panose="02020603050405020304" pitchFamily="18" charset="0"/>
              </a:rPr>
              <a:t>sursă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sigură</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apă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potabilă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dintre</a:t>
            </a:r>
            <a:r>
              <a:rPr lang="en-US" sz="1800" dirty="0">
                <a:solidFill>
                  <a:srgbClr val="000000"/>
                </a:solidFill>
                <a:effectLst/>
                <a:latin typeface="Times New Roman" panose="02020603050405020304" pitchFamily="18" charset="0"/>
                <a:ea typeface="Times New Roman" panose="02020603050405020304" pitchFamily="18" charset="0"/>
              </a:rPr>
              <a:t> care 2,7% </a:t>
            </a:r>
            <a:r>
              <a:rPr lang="en-US" sz="1800" dirty="0" err="1">
                <a:solidFill>
                  <a:srgbClr val="000000"/>
                </a:solidFill>
                <a:effectLst/>
                <a:latin typeface="Times New Roman" panose="02020603050405020304" pitchFamily="18" charset="0"/>
                <a:ea typeface="Times New Roman" panose="02020603050405020304" pitchFamily="18" charset="0"/>
              </a:rPr>
              <a:t>reprezentau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locuitorii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urbani</a:t>
            </a:r>
            <a:r>
              <a:rPr lang="en-US" sz="1800" dirty="0">
                <a:solidFill>
                  <a:srgbClr val="000000"/>
                </a:solidFill>
                <a:effectLst/>
                <a:latin typeface="Times New Roman" panose="02020603050405020304" pitchFamily="18" charset="0"/>
                <a:ea typeface="Times New Roman" panose="02020603050405020304" pitchFamily="18" charset="0"/>
              </a:rPr>
              <a:t> și 54,9%, pe </a:t>
            </a:r>
            <a:r>
              <a:rPr lang="en-US" sz="1800" dirty="0" err="1">
                <a:solidFill>
                  <a:srgbClr val="000000"/>
                </a:solidFill>
                <a:effectLst/>
                <a:latin typeface="Times New Roman" panose="02020603050405020304" pitchFamily="18" charset="0"/>
                <a:ea typeface="Times New Roman" panose="02020603050405020304" pitchFamily="18" charset="0"/>
              </a:rPr>
              <a:t>cei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rurali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Deși</a:t>
            </a:r>
            <a:r>
              <a:rPr lang="en-US" sz="1800" dirty="0">
                <a:solidFill>
                  <a:srgbClr val="000000"/>
                </a:solidFill>
                <a:effectLst/>
                <a:latin typeface="Times New Roman" panose="02020603050405020304" pitchFamily="18" charset="0"/>
                <a:ea typeface="Times New Roman" panose="02020603050405020304" pitchFamily="18" charset="0"/>
              </a:rPr>
              <a:t> s-a </a:t>
            </a:r>
            <a:r>
              <a:rPr lang="en-US" sz="1800" dirty="0" err="1">
                <a:solidFill>
                  <a:srgbClr val="000000"/>
                </a:solidFill>
                <a:effectLst/>
                <a:latin typeface="Times New Roman" panose="02020603050405020304" pitchFamily="18" charset="0"/>
                <a:ea typeface="Times New Roman" panose="02020603050405020304" pitchFamily="18" charset="0"/>
              </a:rPr>
              <a:t>observat</a:t>
            </a:r>
            <a:r>
              <a:rPr lang="en-US" sz="1800" dirty="0">
                <a:solidFill>
                  <a:srgbClr val="000000"/>
                </a:solidFill>
                <a:effectLst/>
                <a:latin typeface="Times New Roman" panose="02020603050405020304" pitchFamily="18" charset="0"/>
                <a:ea typeface="Times New Roman" panose="02020603050405020304" pitchFamily="18" charset="0"/>
              </a:rPr>
              <a:t> o </a:t>
            </a:r>
            <a:r>
              <a:rPr lang="en-US" sz="1800" dirty="0" err="1">
                <a:solidFill>
                  <a:srgbClr val="000000"/>
                </a:solidFill>
                <a:effectLst/>
                <a:latin typeface="Times New Roman" panose="02020603050405020304" pitchFamily="18" charset="0"/>
                <a:ea typeface="Times New Roman" panose="02020603050405020304" pitchFamily="18" charset="0"/>
              </a:rPr>
              <a:t>scădere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constantă</a:t>
            </a:r>
            <a:r>
              <a:rPr lang="en-US" sz="1800" dirty="0">
                <a:solidFill>
                  <a:srgbClr val="000000"/>
                </a:solidFill>
                <a:effectLst/>
                <a:latin typeface="Times New Roman" panose="02020603050405020304" pitchFamily="18" charset="0"/>
                <a:ea typeface="Times New Roman" panose="02020603050405020304" pitchFamily="18" charset="0"/>
              </a:rPr>
              <a:t> a </a:t>
            </a:r>
            <a:r>
              <a:rPr lang="en-US" sz="1800" dirty="0" err="1">
                <a:solidFill>
                  <a:srgbClr val="000000"/>
                </a:solidFill>
                <a:effectLst/>
                <a:latin typeface="Times New Roman" panose="02020603050405020304" pitchFamily="18" charset="0"/>
                <a:ea typeface="Times New Roman" panose="02020603050405020304" pitchFamily="18" charset="0"/>
              </a:rPr>
              <a:t>incidenței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bolilor</a:t>
            </a:r>
            <a:r>
              <a:rPr lang="en-US" sz="1800" dirty="0">
                <a:solidFill>
                  <a:srgbClr val="000000"/>
                </a:solidFill>
                <a:effectLst/>
                <a:latin typeface="Times New Roman" panose="02020603050405020304" pitchFamily="18" charset="0"/>
                <a:ea typeface="Times New Roman" panose="02020603050405020304" pitchFamily="18" charset="0"/>
              </a:rPr>
              <a:t> legate de </a:t>
            </a:r>
            <a:r>
              <a:rPr lang="en-US" sz="1800" dirty="0" err="1">
                <a:solidFill>
                  <a:srgbClr val="000000"/>
                </a:solidFill>
                <a:effectLst/>
                <a:latin typeface="Times New Roman" panose="02020603050405020304" pitchFamily="18" charset="0"/>
                <a:ea typeface="Times New Roman" panose="02020603050405020304" pitchFamily="18" charset="0"/>
              </a:rPr>
              <a:t>calitatea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apei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igienă</a:t>
            </a:r>
            <a:r>
              <a:rPr lang="en-US" sz="1800" dirty="0">
                <a:solidFill>
                  <a:srgbClr val="000000"/>
                </a:solidFill>
                <a:effectLst/>
                <a:latin typeface="Times New Roman" panose="02020603050405020304" pitchFamily="18" charset="0"/>
                <a:ea typeface="Times New Roman" panose="02020603050405020304" pitchFamily="18" charset="0"/>
              </a:rPr>
              <a:t>, rata </a:t>
            </a:r>
            <a:r>
              <a:rPr lang="en-US" sz="1800" dirty="0" err="1">
                <a:solidFill>
                  <a:srgbClr val="000000"/>
                </a:solidFill>
                <a:effectLst/>
                <a:latin typeface="Times New Roman" panose="02020603050405020304" pitchFamily="18" charset="0"/>
                <a:ea typeface="Times New Roman" panose="02020603050405020304" pitchFamily="18" charset="0"/>
              </a:rPr>
              <a:t>morbidității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provocate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hepatita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virală</a:t>
            </a:r>
            <a:r>
              <a:rPr lang="en-US" sz="1800" dirty="0">
                <a:solidFill>
                  <a:srgbClr val="000000"/>
                </a:solidFill>
                <a:effectLst/>
                <a:latin typeface="Times New Roman" panose="02020603050405020304" pitchFamily="18" charset="0"/>
                <a:ea typeface="Times New Roman" panose="02020603050405020304" pitchFamily="18" charset="0"/>
              </a:rPr>
              <a:t> A și </a:t>
            </a:r>
            <a:r>
              <a:rPr lang="en-US" sz="1800" dirty="0" err="1">
                <a:solidFill>
                  <a:srgbClr val="000000"/>
                </a:solidFill>
                <a:effectLst/>
                <a:latin typeface="Times New Roman" panose="02020603050405020304" pitchFamily="18" charset="0"/>
                <a:ea typeface="Times New Roman" panose="02020603050405020304" pitchFamily="18" charset="0"/>
              </a:rPr>
              <a:t>enterocolita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hemoragică</a:t>
            </a:r>
            <a:r>
              <a:rPr lang="en-US" sz="1800" dirty="0">
                <a:solidFill>
                  <a:srgbClr val="000000"/>
                </a:solidFill>
                <a:effectLst/>
                <a:latin typeface="Times New Roman" panose="02020603050405020304" pitchFamily="18" charset="0"/>
                <a:ea typeface="Times New Roman" panose="02020603050405020304" pitchFamily="18" charset="0"/>
              </a:rPr>
              <a:t> din </a:t>
            </a:r>
            <a:r>
              <a:rPr lang="en-US" sz="1800" dirty="0" err="1">
                <a:solidFill>
                  <a:srgbClr val="000000"/>
                </a:solidFill>
                <a:effectLst/>
                <a:latin typeface="Times New Roman" panose="02020603050405020304" pitchFamily="18" charset="0"/>
                <a:ea typeface="Times New Roman" panose="02020603050405020304" pitchFamily="18" charset="0"/>
              </a:rPr>
              <a:t>cauza</a:t>
            </a:r>
            <a:r>
              <a:rPr lang="en-US" sz="1800" dirty="0">
                <a:solidFill>
                  <a:srgbClr val="000000"/>
                </a:solidFill>
                <a:effectLst/>
                <a:latin typeface="Times New Roman" panose="02020603050405020304" pitchFamily="18" charset="0"/>
                <a:ea typeface="Times New Roman" panose="02020603050405020304" pitchFamily="18" charset="0"/>
              </a:rPr>
              <a:t> E-coli </a:t>
            </a:r>
            <a:r>
              <a:rPr lang="en-US" sz="1800" dirty="0" err="1">
                <a:solidFill>
                  <a:srgbClr val="000000"/>
                </a:solidFill>
                <a:effectLst/>
                <a:latin typeface="Times New Roman" panose="02020603050405020304" pitchFamily="18" charset="0"/>
                <a:ea typeface="Times New Roman" panose="02020603050405020304" pitchFamily="18" charset="0"/>
              </a:rPr>
              <a:t>rămâne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semnificativ</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înaltă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decât</a:t>
            </a:r>
            <a:r>
              <a:rPr lang="en-US" sz="1800" dirty="0">
                <a:solidFill>
                  <a:srgbClr val="000000"/>
                </a:solidFill>
                <a:effectLst/>
                <a:latin typeface="Times New Roman" panose="02020603050405020304" pitchFamily="18" charset="0"/>
                <a:ea typeface="Times New Roman" panose="02020603050405020304" pitchFamily="18" charset="0"/>
              </a:rPr>
              <a:t> media </a:t>
            </a:r>
            <a:r>
              <a:rPr lang="en-US" sz="1800" dirty="0" err="1">
                <a:solidFill>
                  <a:srgbClr val="000000"/>
                </a:solidFill>
                <a:effectLst/>
                <a:latin typeface="Times New Roman" panose="02020603050405020304" pitchFamily="18" charset="0"/>
                <a:ea typeface="Times New Roman" panose="02020603050405020304" pitchFamily="18" charset="0"/>
              </a:rPr>
              <a:t>observată</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nivel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european</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4" name="TextBox 3">
            <a:extLst>
              <a:ext uri="{FF2B5EF4-FFF2-40B4-BE49-F238E27FC236}">
                <a16:creationId xmlns:a16="http://schemas.microsoft.com/office/drawing/2014/main" id="{8BB5F2BE-3349-1438-AFA1-A2F667A8AC44}"/>
              </a:ext>
            </a:extLst>
          </p:cNvPr>
          <p:cNvSpPr txBox="1"/>
          <p:nvPr/>
        </p:nvSpPr>
        <p:spPr>
          <a:xfrm>
            <a:off x="3707904" y="1772816"/>
            <a:ext cx="1540327" cy="461665"/>
          </a:xfrm>
          <a:prstGeom prst="rect">
            <a:avLst/>
          </a:prstGeom>
          <a:noFill/>
        </p:spPr>
        <p:txBody>
          <a:bodyPr wrap="square" rtlCol="0">
            <a:spAutoFit/>
          </a:bodyPr>
          <a:lstStyle/>
          <a:p>
            <a:r>
              <a:rPr lang="ro-RO" sz="2400" b="1" dirty="0">
                <a:solidFill>
                  <a:srgbClr val="FF0000"/>
                </a:solidFill>
              </a:rPr>
              <a:t>Provocări</a:t>
            </a:r>
            <a:endParaRPr lang="ru-MD" sz="2400" b="1" dirty="0">
              <a:solidFill>
                <a:srgbClr val="FF0000"/>
              </a:solidFill>
            </a:endParaRPr>
          </a:p>
        </p:txBody>
      </p:sp>
    </p:spTree>
    <p:extLst>
      <p:ext uri="{BB962C8B-B14F-4D97-AF65-F5344CB8AC3E}">
        <p14:creationId xmlns:p14="http://schemas.microsoft.com/office/powerpoint/2010/main" val="364919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F75928B-E871-18E3-2529-99728C1E22AF}"/>
              </a:ext>
            </a:extLst>
          </p:cNvPr>
          <p:cNvSpPr>
            <a:spLocks noGrp="1"/>
          </p:cNvSpPr>
          <p:nvPr>
            <p:ph idx="1"/>
          </p:nvPr>
        </p:nvSpPr>
        <p:spPr>
          <a:xfrm>
            <a:off x="872067" y="1988840"/>
            <a:ext cx="7408333" cy="4137323"/>
          </a:xfrm>
        </p:spPr>
        <p:txBody>
          <a:bodyPr>
            <a:normAutofit lnSpcReduction="10000"/>
          </a:bodyPr>
          <a:lstStyle/>
          <a:p>
            <a:pPr indent="342900" algn="just"/>
            <a:r>
              <a:rPr lang="en-US" sz="1800" b="1" dirty="0" err="1">
                <a:solidFill>
                  <a:srgbClr val="000000"/>
                </a:solidFill>
                <a:effectLst/>
                <a:latin typeface="Times New Roman" panose="02020603050405020304" pitchFamily="18" charset="0"/>
                <a:ea typeface="SimSun" panose="02010600030101010101" pitchFamily="2" charset="-122"/>
              </a:rPr>
              <a:t>Legea</a:t>
            </a:r>
            <a:r>
              <a:rPr lang="en-US" sz="1800" b="1" dirty="0">
                <a:solidFill>
                  <a:srgbClr val="000000"/>
                </a:solidFill>
                <a:effectLst/>
                <a:latin typeface="Times New Roman" panose="02020603050405020304" pitchFamily="18" charset="0"/>
                <a:ea typeface="SimSun" panose="02010600030101010101" pitchFamily="2" charset="-122"/>
              </a:rPr>
              <a:t> </a:t>
            </a:r>
            <a:r>
              <a:rPr lang="en-US" sz="1800" b="1" dirty="0">
                <a:solidFill>
                  <a:srgbClr val="000000"/>
                </a:solidFill>
                <a:effectLst/>
                <a:latin typeface="Times New Roman" panose="02020603050405020304" pitchFamily="18" charset="0"/>
                <a:ea typeface="Times New Roman" panose="02020603050405020304" pitchFamily="18" charset="0"/>
              </a:rPr>
              <a:t>nr.263-XVI/2005</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SimSun" panose="02010600030101010101" pitchFamily="2" charset="-122"/>
              </a:rPr>
              <a:t>cu </a:t>
            </a:r>
            <a:r>
              <a:rPr lang="en-US" sz="1800" b="1" dirty="0" err="1">
                <a:solidFill>
                  <a:srgbClr val="000000"/>
                </a:solidFill>
                <a:effectLst/>
                <a:latin typeface="Times New Roman" panose="02020603050405020304" pitchFamily="18" charset="0"/>
                <a:ea typeface="SimSun" panose="02010600030101010101" pitchFamily="2" charset="-122"/>
              </a:rPr>
              <a:t>privire</a:t>
            </a:r>
            <a:r>
              <a:rPr lang="en-US" sz="1800" b="1" dirty="0">
                <a:solidFill>
                  <a:srgbClr val="000000"/>
                </a:solidFill>
                <a:effectLst/>
                <a:latin typeface="Times New Roman" panose="02020603050405020304" pitchFamily="18" charset="0"/>
                <a:ea typeface="SimSun" panose="02010600030101010101" pitchFamily="2" charset="-122"/>
              </a:rPr>
              <a:t> la </a:t>
            </a:r>
            <a:r>
              <a:rPr lang="en-US" sz="1800" b="1" dirty="0" err="1">
                <a:solidFill>
                  <a:srgbClr val="000000"/>
                </a:solidFill>
                <a:effectLst/>
                <a:latin typeface="Times New Roman" panose="02020603050405020304" pitchFamily="18" charset="0"/>
                <a:ea typeface="SimSun" panose="02010600030101010101" pitchFamily="2" charset="-122"/>
              </a:rPr>
              <a:t>drepturile</a:t>
            </a:r>
            <a:r>
              <a:rPr lang="en-US" sz="1800" b="1" dirty="0">
                <a:solidFill>
                  <a:srgbClr val="000000"/>
                </a:solidFill>
                <a:effectLst/>
                <a:latin typeface="Times New Roman" panose="02020603050405020304" pitchFamily="18" charset="0"/>
                <a:ea typeface="SimSun" panose="02010600030101010101" pitchFamily="2" charset="-122"/>
              </a:rPr>
              <a:t> şi </a:t>
            </a:r>
            <a:r>
              <a:rPr lang="en-US" sz="1800" b="1" dirty="0" err="1">
                <a:solidFill>
                  <a:srgbClr val="000000"/>
                </a:solidFill>
                <a:effectLst/>
                <a:latin typeface="Times New Roman" panose="02020603050405020304" pitchFamily="18" charset="0"/>
                <a:ea typeface="SimSun" panose="02010600030101010101" pitchFamily="2" charset="-122"/>
              </a:rPr>
              <a:t>responsabilităţile</a:t>
            </a:r>
            <a:r>
              <a:rPr lang="en-US" sz="1800" b="1" dirty="0">
                <a:solidFill>
                  <a:srgbClr val="000000"/>
                </a:solidFill>
                <a:effectLst/>
                <a:latin typeface="Times New Roman" panose="02020603050405020304" pitchFamily="18" charset="0"/>
                <a:ea typeface="SimSun" panose="02010600030101010101" pitchFamily="2" charset="-122"/>
              </a:rPr>
              <a:t> </a:t>
            </a:r>
            <a:r>
              <a:rPr lang="en-US" sz="1800" b="1" dirty="0" err="1">
                <a:solidFill>
                  <a:srgbClr val="000000"/>
                </a:solidFill>
                <a:effectLst/>
                <a:latin typeface="Times New Roman" panose="02020603050405020304" pitchFamily="18" charset="0"/>
                <a:ea typeface="SimSun" panose="02010600030101010101" pitchFamily="2" charset="-122"/>
              </a:rPr>
              <a:t>pacientului</a:t>
            </a:r>
            <a:r>
              <a:rPr lang="en-US" sz="1800" b="1" dirty="0">
                <a:solidFill>
                  <a:srgbClr val="000000"/>
                </a:solidFill>
                <a:effectLst/>
                <a:latin typeface="Times New Roman" panose="02020603050405020304" pitchFamily="18" charset="0"/>
                <a:ea typeface="SimSun" panose="02010600030101010101" pitchFamily="2" charset="-122"/>
              </a:rPr>
              <a:t>.</a:t>
            </a:r>
            <a:r>
              <a:rPr lang="en-US" sz="1800" dirty="0">
                <a:solidFill>
                  <a:srgbClr val="000000"/>
                </a:solidFill>
                <a:effectLst/>
                <a:latin typeface="Times New Roman" panose="02020603050405020304" pitchFamily="18" charset="0"/>
                <a:ea typeface="Times New Roman" panose="02020603050405020304" pitchFamily="18" charset="0"/>
              </a:rPr>
              <a:t> Conform art.1 </a:t>
            </a:r>
            <a:r>
              <a:rPr lang="en-US" sz="1800" dirty="0" err="1">
                <a:solidFill>
                  <a:srgbClr val="000000"/>
                </a:solidFill>
                <a:effectLst/>
                <a:latin typeface="Times New Roman" panose="02020603050405020304" pitchFamily="18" charset="0"/>
                <a:ea typeface="Times New Roman" panose="02020603050405020304" pitchFamily="18" charset="0"/>
              </a:rPr>
              <a:t>alin</a:t>
            </a:r>
            <a:r>
              <a:rPr lang="en-US" sz="1800" dirty="0">
                <a:solidFill>
                  <a:srgbClr val="000000"/>
                </a:solidFill>
                <a:effectLst/>
                <a:latin typeface="Times New Roman" panose="02020603050405020304" pitchFamily="18" charset="0"/>
                <a:ea typeface="Times New Roman" panose="02020603050405020304" pitchFamily="18" charset="0"/>
              </a:rPr>
              <a:t>. (2) din </a:t>
            </a:r>
            <a:r>
              <a:rPr lang="en-US" sz="1800" dirty="0" err="1">
                <a:solidFill>
                  <a:srgbClr val="000000"/>
                </a:solidFill>
                <a:effectLst/>
                <a:latin typeface="Times New Roman" panose="02020603050405020304" pitchFamily="18" charset="0"/>
                <a:ea typeface="Times New Roman" panose="02020603050405020304" pitchFamily="18" charset="0"/>
              </a:rPr>
              <a:t>Lege</a:t>
            </a:r>
            <a:r>
              <a:rPr lang="en-US" sz="1800" dirty="0">
                <a:solidFill>
                  <a:srgbClr val="000000"/>
                </a:solidFill>
                <a:effectLst/>
                <a:latin typeface="Times New Roman" panose="02020603050405020304" pitchFamily="18" charset="0"/>
                <a:ea typeface="Times New Roman" panose="02020603050405020304" pitchFamily="18" charset="0"/>
              </a:rPr>
              <a:t> nr.263-XVI/2005, </a:t>
            </a:r>
            <a:r>
              <a:rPr lang="en-US" sz="1800" dirty="0" err="1">
                <a:solidFill>
                  <a:srgbClr val="000000"/>
                </a:solidFill>
                <a:effectLst/>
                <a:latin typeface="Times New Roman" panose="02020603050405020304" pitchFamily="18" charset="0"/>
                <a:ea typeface="Times New Roman" panose="02020603050405020304" pitchFamily="18" charset="0"/>
              </a:rPr>
              <a:t>serviciile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sănătate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constau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într</a:t>
            </a:r>
            <a:r>
              <a:rPr lang="en-US" sz="1800" dirty="0">
                <a:solidFill>
                  <a:srgbClr val="000000"/>
                </a:solidFill>
                <a:effectLst/>
                <a:latin typeface="Times New Roman" panose="02020603050405020304" pitchFamily="18" charset="0"/>
                <a:ea typeface="Times New Roman" panose="02020603050405020304" pitchFamily="18" charset="0"/>
              </a:rPr>
              <a:t>-un </a:t>
            </a:r>
            <a:r>
              <a:rPr lang="en-US" sz="1800" dirty="0" err="1">
                <a:solidFill>
                  <a:srgbClr val="000000"/>
                </a:solidFill>
                <a:effectLst/>
                <a:latin typeface="Times New Roman" panose="02020603050405020304" pitchFamily="18" charset="0"/>
                <a:ea typeface="Times New Roman" panose="02020603050405020304" pitchFamily="18" charset="0"/>
              </a:rPr>
              <a:t>ansamblu</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acțiuni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menite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răspundă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nevoilor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populației</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materie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protecție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restabilire</a:t>
            </a:r>
            <a:r>
              <a:rPr lang="en-US" sz="1800" dirty="0">
                <a:solidFill>
                  <a:srgbClr val="000000"/>
                </a:solidFill>
                <a:effectLst/>
                <a:latin typeface="Times New Roman" panose="02020603050405020304" pitchFamily="18" charset="0"/>
                <a:ea typeface="Times New Roman" panose="02020603050405020304" pitchFamily="18" charset="0"/>
              </a:rPr>
              <a:t> a </a:t>
            </a:r>
            <a:r>
              <a:rPr lang="en-US" sz="1800" dirty="0" err="1">
                <a:solidFill>
                  <a:srgbClr val="000000"/>
                </a:solidFill>
                <a:effectLst/>
                <a:latin typeface="Times New Roman" panose="02020603050405020304" pitchFamily="18" charset="0"/>
                <a:ea typeface="Times New Roman" panose="02020603050405020304" pitchFamily="18" charset="0"/>
              </a:rPr>
              <a:t>sănătății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efectuate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aplicarea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expertizei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profesionale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medicale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farmaceutice</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indent="342900" algn="just"/>
            <a:r>
              <a:rPr lang="en-US" sz="1800" dirty="0" err="1">
                <a:solidFill>
                  <a:srgbClr val="000000"/>
                </a:solidFill>
                <a:effectLst/>
                <a:latin typeface="Times New Roman" panose="02020603050405020304" pitchFamily="18" charset="0"/>
                <a:ea typeface="Times New Roman" panose="02020603050405020304" pitchFamily="18" charset="0"/>
              </a:rPr>
              <a:t>Sănătatea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mediului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înconjurător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urmărește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prevenă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impactul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dăunător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asupra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sănătății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umane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provenite</a:t>
            </a:r>
            <a:r>
              <a:rPr lang="en-US" sz="1800" dirty="0">
                <a:solidFill>
                  <a:srgbClr val="000000"/>
                </a:solidFill>
                <a:effectLst/>
                <a:latin typeface="Times New Roman" panose="02020603050405020304" pitchFamily="18" charset="0"/>
                <a:ea typeface="Times New Roman" panose="02020603050405020304" pitchFamily="18" charset="0"/>
              </a:rPr>
              <a:t> din </a:t>
            </a:r>
            <a:r>
              <a:rPr lang="en-US" sz="1800" dirty="0" err="1">
                <a:solidFill>
                  <a:srgbClr val="000000"/>
                </a:solidFill>
                <a:effectLst/>
                <a:latin typeface="Times New Roman" panose="02020603050405020304" pitchFamily="18" charset="0"/>
                <a:ea typeface="Times New Roman" panose="02020603050405020304" pitchFamily="18" charset="0"/>
              </a:rPr>
              <a:t>factorii</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mediu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incluzând</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deșeurile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poluarea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apei</a:t>
            </a:r>
            <a:r>
              <a:rPr lang="en-US" sz="1800" dirty="0">
                <a:solidFill>
                  <a:srgbClr val="000000"/>
                </a:solidFill>
                <a:effectLst/>
                <a:latin typeface="Times New Roman" panose="02020603050405020304" pitchFamily="18" charset="0"/>
                <a:ea typeface="Times New Roman" panose="02020603050405020304" pitchFamily="18" charset="0"/>
              </a:rPr>
              <a:t> și a </a:t>
            </a:r>
            <a:r>
              <a:rPr lang="en-US" sz="1800" dirty="0" err="1">
                <a:solidFill>
                  <a:srgbClr val="000000"/>
                </a:solidFill>
                <a:effectLst/>
                <a:latin typeface="Times New Roman" panose="02020603050405020304" pitchFamily="18" charset="0"/>
                <a:ea typeface="Times New Roman" panose="02020603050405020304" pitchFamily="18" charset="0"/>
              </a:rPr>
              <a:t>aerului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Scopul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este</a:t>
            </a:r>
            <a:r>
              <a:rPr lang="en-US" sz="1800" dirty="0">
                <a:solidFill>
                  <a:srgbClr val="000000"/>
                </a:solidFill>
                <a:effectLst/>
                <a:latin typeface="Times New Roman" panose="02020603050405020304" pitchFamily="18" charset="0"/>
                <a:ea typeface="Times New Roman" panose="02020603050405020304" pitchFamily="18" charset="0"/>
              </a:rPr>
              <a:t> de a </a:t>
            </a:r>
            <a:r>
              <a:rPr lang="en-US" sz="1800" dirty="0" err="1">
                <a:solidFill>
                  <a:srgbClr val="000000"/>
                </a:solidFill>
                <a:effectLst/>
                <a:latin typeface="Times New Roman" panose="02020603050405020304" pitchFamily="18" charset="0"/>
                <a:ea typeface="Times New Roman" panose="02020603050405020304" pitchFamily="18" charset="0"/>
              </a:rPr>
              <a:t>dezvolta</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menține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condiții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favorabile</a:t>
            </a:r>
            <a:r>
              <a:rPr lang="en-US" sz="1800" dirty="0">
                <a:solidFill>
                  <a:srgbClr val="000000"/>
                </a:solidFill>
                <a:effectLst/>
                <a:latin typeface="Times New Roman" panose="02020603050405020304" pitchFamily="18" charset="0"/>
                <a:ea typeface="Times New Roman" panose="02020603050405020304" pitchFamily="18" charset="0"/>
              </a:rPr>
              <a:t> care </a:t>
            </a:r>
            <a:r>
              <a:rPr lang="en-US" sz="1800" dirty="0" err="1">
                <a:solidFill>
                  <a:srgbClr val="000000"/>
                </a:solidFill>
                <a:effectLst/>
                <a:latin typeface="Times New Roman" panose="02020603050405020304" pitchFamily="18" charset="0"/>
                <a:ea typeface="Times New Roman" panose="02020603050405020304" pitchFamily="18" charset="0"/>
              </a:rPr>
              <a:t>promovează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starea</a:t>
            </a:r>
            <a:r>
              <a:rPr lang="en-US" sz="1800" dirty="0">
                <a:solidFill>
                  <a:srgbClr val="000000"/>
                </a:solidFill>
                <a:effectLst/>
                <a:latin typeface="Times New Roman" panose="02020603050405020304" pitchFamily="18" charset="0"/>
                <a:ea typeface="Times New Roman" panose="02020603050405020304" pitchFamily="18" charset="0"/>
              </a:rPr>
              <a:t> de bine.</a:t>
            </a:r>
            <a:endParaRPr lang="ru-MD" sz="1800" dirty="0">
              <a:effectLst/>
              <a:latin typeface="Times New Roman" panose="02020603050405020304" pitchFamily="18" charset="0"/>
              <a:ea typeface="Times New Roman" panose="02020603050405020304" pitchFamily="18" charset="0"/>
            </a:endParaRPr>
          </a:p>
          <a:p>
            <a:pPr indent="342900" algn="just"/>
            <a:r>
              <a:rPr lang="en-US" sz="1800" dirty="0">
                <a:solidFill>
                  <a:srgbClr val="000000"/>
                </a:solidFill>
                <a:effectLst/>
                <a:latin typeface="Times New Roman" panose="02020603050405020304" pitchFamily="18" charset="0"/>
                <a:ea typeface="Times New Roman" panose="02020603050405020304" pitchFamily="18" charset="0"/>
              </a:rPr>
              <a:t>Pe </a:t>
            </a:r>
            <a:r>
              <a:rPr lang="en-US" sz="1800" dirty="0" err="1">
                <a:solidFill>
                  <a:srgbClr val="000000"/>
                </a:solidFill>
                <a:effectLst/>
                <a:latin typeface="Times New Roman" panose="02020603050405020304" pitchFamily="18" charset="0"/>
                <a:ea typeface="Times New Roman" panose="02020603050405020304" pitchFamily="18" charset="0"/>
              </a:rPr>
              <a:t>măsură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țările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dezvoltă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această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conștientizare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este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imperativ</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a:t>
            </a:r>
            <a:r>
              <a:rPr lang="en-US" sz="1800" dirty="0">
                <a:solidFill>
                  <a:srgbClr val="000000"/>
                </a:solidFill>
                <a:effectLst/>
                <a:latin typeface="Times New Roman" panose="02020603050405020304" pitchFamily="18" charset="0"/>
                <a:ea typeface="Times New Roman" panose="02020603050405020304" pitchFamily="18" charset="0"/>
              </a:rPr>
              <a:t> se </a:t>
            </a:r>
            <a:r>
              <a:rPr lang="en-US" sz="1800" dirty="0" err="1">
                <a:solidFill>
                  <a:srgbClr val="000000"/>
                </a:solidFill>
                <a:effectLst/>
                <a:latin typeface="Times New Roman" panose="02020603050405020304" pitchFamily="18" charset="0"/>
                <a:ea typeface="Times New Roman" panose="02020603050405020304" pitchFamily="18" charset="0"/>
              </a:rPr>
              <a:t>ia</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considerare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impactul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asupra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sănătății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mediului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dacă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este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necesar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a:t>
            </a:r>
            <a:r>
              <a:rPr lang="en-US" sz="1800" dirty="0">
                <a:solidFill>
                  <a:srgbClr val="000000"/>
                </a:solidFill>
                <a:effectLst/>
                <a:latin typeface="Times New Roman" panose="02020603050405020304" pitchFamily="18" charset="0"/>
                <a:ea typeface="Times New Roman" panose="02020603050405020304" pitchFamily="18" charset="0"/>
              </a:rPr>
              <a:t> se </a:t>
            </a:r>
            <a:r>
              <a:rPr lang="en-US" sz="1800" dirty="0" err="1">
                <a:solidFill>
                  <a:srgbClr val="000000"/>
                </a:solidFill>
                <a:effectLst/>
                <a:latin typeface="Times New Roman" panose="02020603050405020304" pitchFamily="18" charset="0"/>
                <a:ea typeface="Times New Roman" panose="02020603050405020304" pitchFamily="18" charset="0"/>
              </a:rPr>
              <a:t>pună</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aplicare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politici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acțiuni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pentru</a:t>
            </a:r>
            <a:r>
              <a:rPr lang="en-US" sz="1800" dirty="0">
                <a:solidFill>
                  <a:srgbClr val="000000"/>
                </a:solidFill>
                <a:effectLst/>
                <a:latin typeface="Times New Roman" panose="02020603050405020304" pitchFamily="18" charset="0"/>
                <a:ea typeface="Times New Roman" panose="02020603050405020304" pitchFamily="18" charset="0"/>
              </a:rPr>
              <a:t> a </a:t>
            </a:r>
            <a:r>
              <a:rPr lang="en-US" sz="1800" dirty="0" err="1">
                <a:solidFill>
                  <a:srgbClr val="000000"/>
                </a:solidFill>
                <a:effectLst/>
                <a:latin typeface="Times New Roman" panose="02020603050405020304" pitchFamily="18" charset="0"/>
                <a:ea typeface="Times New Roman" panose="02020603050405020304" pitchFamily="18" charset="0"/>
              </a:rPr>
              <a:t>atenua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potențialele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efecte</a:t>
            </a:r>
            <a:r>
              <a:rPr lang="en-US" sz="1800" dirty="0">
                <a:solidFill>
                  <a:srgbClr val="000000"/>
                </a:solidFill>
                <a:effectLst/>
                <a:latin typeface="Times New Roman" panose="02020603050405020304" pitchFamily="18" charset="0"/>
                <a:ea typeface="Times New Roman" panose="02020603050405020304" pitchFamily="18" charset="0"/>
              </a:rPr>
              <a:t> negative </a:t>
            </a:r>
            <a:r>
              <a:rPr lang="en-US" sz="1800" dirty="0" err="1">
                <a:solidFill>
                  <a:srgbClr val="000000"/>
                </a:solidFill>
                <a:effectLst/>
                <a:latin typeface="Times New Roman" panose="02020603050405020304" pitchFamily="18" charset="0"/>
                <a:ea typeface="Times New Roman" panose="02020603050405020304" pitchFamily="18" charset="0"/>
              </a:rPr>
              <a:t>asupra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sănătății</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r>
              <a:rPr lang="en-US" sz="1800" dirty="0" err="1">
                <a:solidFill>
                  <a:srgbClr val="000000"/>
                </a:solidFill>
                <a:effectLst/>
                <a:latin typeface="Times New Roman" panose="02020603050405020304" pitchFamily="18" charset="0"/>
                <a:ea typeface="Times New Roman" panose="02020603050405020304" pitchFamily="18" charset="0"/>
              </a:rPr>
              <a:t>Monitorul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Oficial</a:t>
            </a:r>
            <a:r>
              <a:rPr lang="en-US" sz="1800" dirty="0">
                <a:solidFill>
                  <a:srgbClr val="000000"/>
                </a:solidFill>
                <a:effectLst/>
                <a:latin typeface="Times New Roman" panose="02020603050405020304" pitchFamily="18" charset="0"/>
                <a:ea typeface="Times New Roman" panose="02020603050405020304" pitchFamily="18" charset="0"/>
              </a:rPr>
              <a:t> Nr. 176-181</a:t>
            </a:r>
            <a:r>
              <a:rPr lang="ro-RO" sz="1800" dirty="0">
                <a:solidFill>
                  <a:srgbClr val="000000"/>
                </a:solidFill>
                <a:effectLst/>
                <a:latin typeface="Times New Roman" panose="02020603050405020304" pitchFamily="18" charset="0"/>
                <a:ea typeface="Times New Roman" panose="02020603050405020304" pitchFamily="18" charset="0"/>
              </a:rPr>
              <a:t> din 30.12.2005</a:t>
            </a:r>
            <a:r>
              <a:rPr lang="ro-RO" sz="1800" dirty="0">
                <a:effectLst/>
                <a:latin typeface="Times New Roman" panose="02020603050405020304" pitchFamily="18" charset="0"/>
                <a:ea typeface="Times New Roman" panose="02020603050405020304" pitchFamily="18" charset="0"/>
              </a:rPr>
              <a:t>. </a:t>
            </a:r>
            <a:r>
              <a:rPr lang="ro-RO" sz="1800" u="sng" dirty="0">
                <a:solidFill>
                  <a:srgbClr val="0000FF"/>
                </a:solidFill>
                <a:effectLst/>
                <a:latin typeface="Times New Roman" panose="02020603050405020304" pitchFamily="18" charset="0"/>
                <a:ea typeface="Times New Roman" panose="02020603050405020304" pitchFamily="18" charset="0"/>
                <a:hlinkClick r:id="rId2"/>
              </a:rPr>
              <a:t>https://www.legis.md/cautare/getResults?doc_id=140341&amp;lang=ro#</a:t>
            </a:r>
            <a:r>
              <a:rPr lang="ro-RO" sz="1800" dirty="0">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B59CAEFD-60AA-CDB7-9DB0-A2E0364EF823}"/>
              </a:ext>
            </a:extLst>
          </p:cNvPr>
          <p:cNvSpPr>
            <a:spLocks noGrp="1"/>
          </p:cNvSpPr>
          <p:nvPr>
            <p:ph type="title"/>
          </p:nvPr>
        </p:nvSpPr>
        <p:spPr/>
        <p:txBody>
          <a:bodyPr>
            <a:noAutofit/>
          </a:bodyPr>
          <a:lstStyle/>
          <a:p>
            <a:r>
              <a:rPr lang="en-US" sz="3200" b="1" dirty="0" err="1">
                <a:solidFill>
                  <a:srgbClr val="0D0D0D"/>
                </a:solidFill>
                <a:effectLst/>
                <a:latin typeface="Times New Roman" panose="02020603050405020304" pitchFamily="18" charset="0"/>
                <a:ea typeface="Times New Roman" panose="02020603050405020304" pitchFamily="18" charset="0"/>
              </a:rPr>
              <a:t>Obiectivele</a:t>
            </a:r>
            <a:r>
              <a:rPr lang="en-US" sz="3200" b="1" dirty="0">
                <a:solidFill>
                  <a:srgbClr val="0D0D0D"/>
                </a:solidFill>
                <a:effectLst/>
                <a:latin typeface="Times New Roman" panose="02020603050405020304" pitchFamily="18" charset="0"/>
                <a:ea typeface="Times New Roman" panose="02020603050405020304" pitchFamily="18" charset="0"/>
              </a:rPr>
              <a:t> de </a:t>
            </a:r>
            <a:r>
              <a:rPr lang="en-US" sz="3200" b="1" dirty="0" err="1">
                <a:solidFill>
                  <a:srgbClr val="0D0D0D"/>
                </a:solidFill>
                <a:effectLst/>
                <a:latin typeface="Times New Roman" panose="02020603050405020304" pitchFamily="18" charset="0"/>
                <a:ea typeface="Times New Roman" panose="02020603050405020304" pitchFamily="18" charset="0"/>
              </a:rPr>
              <a:t>dezvoltare</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durabilă</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bazate</a:t>
            </a:r>
            <a:r>
              <a:rPr lang="en-US" sz="3200" b="1" dirty="0">
                <a:solidFill>
                  <a:srgbClr val="0D0D0D"/>
                </a:solidFill>
                <a:effectLst/>
                <a:latin typeface="Times New Roman" panose="02020603050405020304" pitchFamily="18" charset="0"/>
                <a:ea typeface="Times New Roman" panose="02020603050405020304" pitchFamily="18" charset="0"/>
              </a:rPr>
              <a:t> pe </a:t>
            </a:r>
            <a:r>
              <a:rPr lang="en-US" sz="3200" b="1" dirty="0" err="1">
                <a:solidFill>
                  <a:srgbClr val="0D0D0D"/>
                </a:solidFill>
                <a:effectLst/>
                <a:latin typeface="Times New Roman" panose="02020603050405020304" pitchFamily="18" charset="0"/>
                <a:ea typeface="Times New Roman" panose="02020603050405020304" pitchFamily="18" charset="0"/>
              </a:rPr>
              <a:t>încurajarea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consumului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responsabil</a:t>
            </a:r>
            <a:r>
              <a:rPr lang="en-US" sz="3200" b="1" dirty="0">
                <a:solidFill>
                  <a:srgbClr val="0D0D0D"/>
                </a:solidFill>
                <a:effectLst/>
                <a:latin typeface="Times New Roman" panose="02020603050405020304" pitchFamily="18" charset="0"/>
                <a:ea typeface="Times New Roman" panose="02020603050405020304" pitchFamily="18" charset="0"/>
              </a:rPr>
              <a:t> și </a:t>
            </a:r>
            <a:r>
              <a:rPr lang="en-US" sz="3200" b="1" dirty="0" err="1">
                <a:solidFill>
                  <a:srgbClr val="0D0D0D"/>
                </a:solidFill>
                <a:effectLst/>
                <a:latin typeface="Times New Roman" panose="02020603050405020304" pitchFamily="18" charset="0"/>
                <a:ea typeface="Times New Roman" panose="02020603050405020304" pitchFamily="18" charset="0"/>
              </a:rPr>
              <a:t>asigurarea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protecției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sănătății</a:t>
            </a:r>
            <a:endParaRPr lang="ru-MD" sz="3200" dirty="0"/>
          </a:p>
        </p:txBody>
      </p:sp>
    </p:spTree>
    <p:extLst>
      <p:ext uri="{BB962C8B-B14F-4D97-AF65-F5344CB8AC3E}">
        <p14:creationId xmlns:p14="http://schemas.microsoft.com/office/powerpoint/2010/main" val="113369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3E723B2-174B-EE9A-EB6F-74D6803490AD}"/>
              </a:ext>
            </a:extLst>
          </p:cNvPr>
          <p:cNvSpPr>
            <a:spLocks noGrp="1"/>
          </p:cNvSpPr>
          <p:nvPr>
            <p:ph idx="1"/>
          </p:nvPr>
        </p:nvSpPr>
        <p:spPr/>
        <p:txBody>
          <a:bodyPr>
            <a:normAutofit lnSpcReduction="10000"/>
          </a:bodyPr>
          <a:lstStyle/>
          <a:p>
            <a:pPr indent="457200" algn="just"/>
            <a:r>
              <a:rPr lang="en-US" sz="1800" i="1" dirty="0">
                <a:solidFill>
                  <a:srgbClr val="000000"/>
                </a:solidFill>
                <a:effectLst/>
                <a:latin typeface="Times New Roman" panose="02020603050405020304" pitchFamily="18" charset="0"/>
                <a:ea typeface="Times New Roman" panose="02020603050405020304" pitchFamily="18" charset="0"/>
              </a:rPr>
              <a:t>ODD 7.</a:t>
            </a:r>
            <a:r>
              <a:rPr lang="en-US" sz="1800" dirty="0">
                <a:solidFill>
                  <a:srgbClr val="0D0D0D"/>
                </a:solidFill>
                <a:effectLst/>
                <a:latin typeface="system-ui"/>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Energie</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curată</a:t>
            </a:r>
            <a:r>
              <a:rPr lang="en-US" sz="1800" b="1" dirty="0">
                <a:solidFill>
                  <a:srgbClr val="000000"/>
                </a:solidFill>
                <a:effectLst/>
                <a:latin typeface="Times New Roman" panose="02020603050405020304" pitchFamily="18" charset="0"/>
                <a:ea typeface="Times New Roman" panose="02020603050405020304" pitchFamily="18" charset="0"/>
              </a:rPr>
              <a:t> şi la </a:t>
            </a:r>
            <a:r>
              <a:rPr lang="en-US" sz="1800" b="1" dirty="0" err="1">
                <a:solidFill>
                  <a:srgbClr val="000000"/>
                </a:solidFill>
                <a:effectLst/>
                <a:latin typeface="Times New Roman" panose="02020603050405020304" pitchFamily="18" charset="0"/>
                <a:ea typeface="Times New Roman" panose="02020603050405020304" pitchFamily="18" charset="0"/>
              </a:rPr>
              <a:t>prețuri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accesibile</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a:solidFill>
                  <a:srgbClr val="000000"/>
                </a:solidFill>
                <a:effectLst/>
                <a:latin typeface="Times New Roman" panose="02020603050405020304" pitchFamily="18" charset="0"/>
                <a:ea typeface="Times New Roman" panose="02020603050405020304" pitchFamily="18" charset="0"/>
              </a:rPr>
              <a:t>Economia </a:t>
            </a:r>
            <a:r>
              <a:rPr lang="en-US" sz="1800" dirty="0" err="1">
                <a:solidFill>
                  <a:srgbClr val="000000"/>
                </a:solidFill>
                <a:effectLst/>
                <a:latin typeface="Times New Roman" panose="02020603050405020304" pitchFamily="18" charset="0"/>
                <a:ea typeface="Times New Roman" panose="02020603050405020304" pitchFamily="18" charset="0"/>
              </a:rPr>
              <a:t>circulară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susține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trecerea</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utilizarea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surselor</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energie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regenerabilă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facilitând</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astfel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accesul</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energie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nepoluantă</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diminuând</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emisiile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nocive</a:t>
            </a:r>
            <a:r>
              <a:rPr lang="en-US" sz="1800" dirty="0">
                <a:solidFill>
                  <a:srgbClr val="000000"/>
                </a:solidFill>
                <a:effectLst/>
                <a:latin typeface="Times New Roman" panose="02020603050405020304" pitchFamily="18" charset="0"/>
                <a:ea typeface="Times New Roman" panose="02020603050405020304" pitchFamily="18" charset="0"/>
              </a:rPr>
              <a:t> și de GES.</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a:effectLst/>
                <a:latin typeface="Times New Roman" panose="02020603050405020304" pitchFamily="18" charset="0"/>
                <a:ea typeface="Times New Roman" panose="02020603050405020304" pitchFamily="18" charset="0"/>
              </a:rPr>
              <a:t>Economia </a:t>
            </a:r>
            <a:r>
              <a:rPr lang="en-US" sz="1800" dirty="0" err="1">
                <a:effectLst/>
                <a:latin typeface="Times New Roman" panose="02020603050405020304" pitchFamily="18" charset="0"/>
                <a:ea typeface="Times New Roman" panose="02020603050405020304" pitchFamily="18" charset="0"/>
              </a:rPr>
              <a:t>circulară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încurajează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dezvoltarea</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implementarea</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tehnologii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energetice</a:t>
            </a:r>
            <a:r>
              <a:rPr lang="en-US" sz="1800" dirty="0">
                <a:effectLst/>
                <a:latin typeface="Times New Roman" panose="02020603050405020304" pitchFamily="18" charset="0"/>
                <a:ea typeface="Times New Roman" panose="02020603050405020304" pitchFamily="18" charset="0"/>
              </a:rPr>
              <a:t> curate, precum </a:t>
            </a:r>
            <a:r>
              <a:rPr lang="en-US" sz="1800" dirty="0" err="1">
                <a:effectLst/>
                <a:latin typeface="Times New Roman" panose="02020603050405020304" pitchFamily="18" charset="0"/>
                <a:ea typeface="Times New Roman" panose="02020603050405020304" pitchFamily="18" charset="0"/>
              </a:rPr>
              <a:t>energia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solară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eoliană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hidroenergia</a:t>
            </a:r>
            <a:r>
              <a:rPr lang="en-US" sz="1800" dirty="0">
                <a:effectLst/>
                <a:latin typeface="Times New Roman" panose="02020603050405020304" pitchFamily="18" charset="0"/>
                <a:ea typeface="Times New Roman" panose="02020603050405020304" pitchFamily="18" charset="0"/>
              </a:rPr>
              <a:t> și </a:t>
            </a:r>
            <a:r>
              <a:rPr lang="en-US" sz="1800" dirty="0" err="1">
                <a:effectLst/>
                <a:latin typeface="Times New Roman" panose="02020603050405020304" pitchFamily="18" charset="0"/>
                <a:ea typeface="Times New Roman" panose="02020603050405020304" pitchFamily="18" charset="0"/>
              </a:rPr>
              <a:t>alte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forme</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energie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regenerabilă</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asemenea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accentuează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necesitatea</a:t>
            </a:r>
            <a:r>
              <a:rPr lang="en-US" sz="1800" dirty="0">
                <a:effectLst/>
                <a:latin typeface="Times New Roman" panose="02020603050405020304" pitchFamily="18" charset="0"/>
                <a:ea typeface="Times New Roman" panose="02020603050405020304" pitchFamily="18" charset="0"/>
              </a:rPr>
              <a:t> de a face </a:t>
            </a:r>
            <a:r>
              <a:rPr lang="en-US" sz="1800" dirty="0" err="1">
                <a:effectLst/>
                <a:latin typeface="Times New Roman" panose="02020603050405020304" pitchFamily="18" charset="0"/>
                <a:ea typeface="Times New Roman" panose="02020603050405020304" pitchFamily="18" charset="0"/>
              </a:rPr>
              <a:t>aceste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tehnologii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accesibile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toate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segmentele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societății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inclusiv</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comunitățile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rurale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pentru</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asigura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echitatea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socială</a:t>
            </a:r>
            <a:r>
              <a:rPr lang="en-US" sz="1800" dirty="0">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r>
              <a:rPr lang="en-US" sz="1800" dirty="0" err="1">
                <a:effectLst/>
                <a:latin typeface="Times New Roman" panose="02020603050405020304" pitchFamily="18" charset="0"/>
                <a:ea typeface="Times New Roman" panose="02020603050405020304" pitchFamily="18" charset="0"/>
              </a:rPr>
              <a:t>Îmbunătățirea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eficienței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energetice</a:t>
            </a:r>
            <a:r>
              <a:rPr lang="en-US" sz="1800" dirty="0">
                <a:effectLst/>
                <a:latin typeface="Times New Roman" panose="02020603050405020304" pitchFamily="18" charset="0"/>
                <a:ea typeface="Times New Roman" panose="02020603050405020304" pitchFamily="18" charset="0"/>
              </a:rPr>
              <a:t> în </a:t>
            </a:r>
            <a:r>
              <a:rPr lang="en-US" sz="1800" dirty="0" err="1">
                <a:effectLst/>
                <a:latin typeface="Times New Roman" panose="02020603050405020304" pitchFamily="18" charset="0"/>
                <a:ea typeface="Times New Roman" panose="02020603050405020304" pitchFamily="18" charset="0"/>
              </a:rPr>
              <a:t>industrie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clădiri</a:t>
            </a:r>
            <a:r>
              <a:rPr lang="en-US" sz="1800" dirty="0">
                <a:effectLst/>
                <a:latin typeface="Times New Roman" panose="02020603050405020304" pitchFamily="18" charset="0"/>
                <a:ea typeface="Times New Roman" panose="02020603050405020304" pitchFamily="18" charset="0"/>
              </a:rPr>
              <a:t> și transport </a:t>
            </a:r>
            <a:r>
              <a:rPr lang="en-US" sz="1800" dirty="0" err="1">
                <a:effectLst/>
                <a:latin typeface="Times New Roman" panose="02020603050405020304" pitchFamily="18" charset="0"/>
                <a:ea typeface="Times New Roman" panose="02020603050405020304" pitchFamily="18" charset="0"/>
              </a:rPr>
              <a:t>este</a:t>
            </a:r>
            <a:r>
              <a:rPr lang="en-US" sz="1800" dirty="0">
                <a:effectLst/>
                <a:latin typeface="Times New Roman" panose="02020603050405020304" pitchFamily="18" charset="0"/>
                <a:ea typeface="Times New Roman" panose="02020603050405020304" pitchFamily="18" charset="0"/>
              </a:rPr>
              <a:t> o </a:t>
            </a:r>
            <a:r>
              <a:rPr lang="en-US" sz="1800" dirty="0" err="1">
                <a:effectLst/>
                <a:latin typeface="Times New Roman" panose="02020603050405020304" pitchFamily="18" charset="0"/>
                <a:ea typeface="Times New Roman" panose="02020603050405020304" pitchFamily="18" charset="0"/>
              </a:rPr>
              <a:t>altă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componentă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cheie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ajută</a:t>
            </a:r>
            <a:r>
              <a:rPr lang="en-US" sz="1800" dirty="0">
                <a:effectLst/>
                <a:latin typeface="Times New Roman" panose="02020603050405020304" pitchFamily="18" charset="0"/>
                <a:ea typeface="Times New Roman" panose="02020603050405020304" pitchFamily="18" charset="0"/>
              </a:rPr>
              <a:t> la </a:t>
            </a:r>
            <a:r>
              <a:rPr lang="en-US" sz="1800" dirty="0" err="1">
                <a:effectLst/>
                <a:latin typeface="Times New Roman" panose="02020603050405020304" pitchFamily="18" charset="0"/>
                <a:ea typeface="Times New Roman" panose="02020603050405020304" pitchFamily="18" charset="0"/>
              </a:rPr>
              <a:t>reducerea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costurilor</a:t>
            </a:r>
            <a:r>
              <a:rPr lang="en-US" sz="1800" dirty="0">
                <a:effectLst/>
                <a:latin typeface="Times New Roman" panose="02020603050405020304" pitchFamily="18" charset="0"/>
                <a:ea typeface="Times New Roman" panose="02020603050405020304" pitchFamily="18" charset="0"/>
              </a:rPr>
              <a:t> și la </a:t>
            </a:r>
            <a:r>
              <a:rPr lang="en-US" sz="1800" dirty="0" err="1">
                <a:effectLst/>
                <a:latin typeface="Times New Roman" panose="02020603050405020304" pitchFamily="18" charset="0"/>
                <a:ea typeface="Times New Roman" panose="02020603050405020304" pitchFamily="18" charset="0"/>
              </a:rPr>
              <a:t>minimizarea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impactului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asupra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mediului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înconjurător</a:t>
            </a:r>
            <a:r>
              <a:rPr lang="en-US" sz="1800" dirty="0">
                <a:effectLst/>
                <a:latin typeface="Times New Roman" panose="02020603050405020304" pitchFamily="18" charset="0"/>
                <a:ea typeface="Times New Roman" panose="02020603050405020304" pitchFamily="18" charset="0"/>
              </a:rPr>
              <a:t>. </a:t>
            </a:r>
            <a:endParaRPr lang="ru-MD" dirty="0"/>
          </a:p>
        </p:txBody>
      </p:sp>
      <p:sp>
        <p:nvSpPr>
          <p:cNvPr id="3" name="Заголовок 2">
            <a:extLst>
              <a:ext uri="{FF2B5EF4-FFF2-40B4-BE49-F238E27FC236}">
                <a16:creationId xmlns:a16="http://schemas.microsoft.com/office/drawing/2014/main" id="{6662213D-80E6-0C33-1C2E-4B515D86A607}"/>
              </a:ext>
            </a:extLst>
          </p:cNvPr>
          <p:cNvSpPr>
            <a:spLocks noGrp="1"/>
          </p:cNvSpPr>
          <p:nvPr>
            <p:ph type="title"/>
          </p:nvPr>
        </p:nvSpPr>
        <p:spPr/>
        <p:txBody>
          <a:bodyPr>
            <a:noAutofit/>
          </a:bodyPr>
          <a:lstStyle/>
          <a:p>
            <a:r>
              <a:rPr lang="en-US" sz="3200" b="1" dirty="0" err="1">
                <a:solidFill>
                  <a:srgbClr val="0D0D0D"/>
                </a:solidFill>
                <a:effectLst/>
                <a:latin typeface="Times New Roman" panose="02020603050405020304" pitchFamily="18" charset="0"/>
                <a:ea typeface="Times New Roman" panose="02020603050405020304" pitchFamily="18" charset="0"/>
              </a:rPr>
              <a:t>Obiectivele</a:t>
            </a:r>
            <a:r>
              <a:rPr lang="en-US" sz="3200" b="1" dirty="0">
                <a:solidFill>
                  <a:srgbClr val="0D0D0D"/>
                </a:solidFill>
                <a:effectLst/>
                <a:latin typeface="Times New Roman" panose="02020603050405020304" pitchFamily="18" charset="0"/>
                <a:ea typeface="Times New Roman" panose="02020603050405020304" pitchFamily="18" charset="0"/>
              </a:rPr>
              <a:t> de </a:t>
            </a:r>
            <a:r>
              <a:rPr lang="en-US" sz="3200" b="1" dirty="0" err="1">
                <a:solidFill>
                  <a:srgbClr val="0D0D0D"/>
                </a:solidFill>
                <a:effectLst/>
                <a:latin typeface="Times New Roman" panose="02020603050405020304" pitchFamily="18" charset="0"/>
                <a:ea typeface="Times New Roman" panose="02020603050405020304" pitchFamily="18" charset="0"/>
              </a:rPr>
              <a:t>dezvoltare</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durabilă</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bazate</a:t>
            </a:r>
            <a:r>
              <a:rPr lang="en-US" sz="3200" b="1" dirty="0">
                <a:solidFill>
                  <a:srgbClr val="0D0D0D"/>
                </a:solidFill>
                <a:effectLst/>
                <a:latin typeface="Times New Roman" panose="02020603050405020304" pitchFamily="18" charset="0"/>
                <a:ea typeface="Times New Roman" panose="02020603050405020304" pitchFamily="18" charset="0"/>
              </a:rPr>
              <a:t> pe </a:t>
            </a:r>
            <a:r>
              <a:rPr lang="en-US" sz="3200" b="1" dirty="0" err="1">
                <a:solidFill>
                  <a:srgbClr val="0D0D0D"/>
                </a:solidFill>
                <a:effectLst/>
                <a:latin typeface="Times New Roman" panose="02020603050405020304" pitchFamily="18" charset="0"/>
                <a:ea typeface="Times New Roman" panose="02020603050405020304" pitchFamily="18" charset="0"/>
              </a:rPr>
              <a:t>încurajarea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consumului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responsabil</a:t>
            </a:r>
            <a:r>
              <a:rPr lang="en-US" sz="3200" b="1" dirty="0">
                <a:solidFill>
                  <a:srgbClr val="0D0D0D"/>
                </a:solidFill>
                <a:effectLst/>
                <a:latin typeface="Times New Roman" panose="02020603050405020304" pitchFamily="18" charset="0"/>
                <a:ea typeface="Times New Roman" panose="02020603050405020304" pitchFamily="18" charset="0"/>
              </a:rPr>
              <a:t> și </a:t>
            </a:r>
            <a:r>
              <a:rPr lang="en-US" sz="3200" b="1" dirty="0" err="1">
                <a:solidFill>
                  <a:srgbClr val="0D0D0D"/>
                </a:solidFill>
                <a:effectLst/>
                <a:latin typeface="Times New Roman" panose="02020603050405020304" pitchFamily="18" charset="0"/>
                <a:ea typeface="Times New Roman" panose="02020603050405020304" pitchFamily="18" charset="0"/>
              </a:rPr>
              <a:t>asigurarea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protecției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sănătății</a:t>
            </a:r>
            <a:endParaRPr lang="ru-MD" sz="3200" dirty="0"/>
          </a:p>
        </p:txBody>
      </p:sp>
    </p:spTree>
    <p:extLst>
      <p:ext uri="{BB962C8B-B14F-4D97-AF65-F5344CB8AC3E}">
        <p14:creationId xmlns:p14="http://schemas.microsoft.com/office/powerpoint/2010/main" val="48451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65940EB-1B05-7CC9-5557-15945180AF90}"/>
              </a:ext>
            </a:extLst>
          </p:cNvPr>
          <p:cNvSpPr>
            <a:spLocks noGrp="1"/>
          </p:cNvSpPr>
          <p:nvPr>
            <p:ph idx="1"/>
          </p:nvPr>
        </p:nvSpPr>
        <p:spPr/>
        <p:txBody>
          <a:bodyPr>
            <a:normAutofit lnSpcReduction="10000"/>
          </a:bodyPr>
          <a:lstStyle/>
          <a:p>
            <a:pPr indent="457200" algn="just"/>
            <a:r>
              <a:rPr lang="en-US" sz="1800" i="1" dirty="0">
                <a:solidFill>
                  <a:srgbClr val="000000"/>
                </a:solidFill>
                <a:effectLst/>
                <a:latin typeface="Times New Roman" panose="02020603050405020304" pitchFamily="18" charset="0"/>
                <a:ea typeface="Times New Roman" panose="02020603050405020304" pitchFamily="18" charset="0"/>
              </a:rPr>
              <a:t>ODD 8.</a:t>
            </a:r>
            <a:r>
              <a:rPr lang="en-US" sz="1800" dirty="0">
                <a:solidFill>
                  <a:srgbClr val="0D0D0D"/>
                </a:solidFill>
                <a:effectLst/>
                <a:latin typeface="system-ui"/>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Muncă</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decentă</a:t>
            </a:r>
            <a:r>
              <a:rPr lang="en-US" sz="1800" b="1" dirty="0">
                <a:solidFill>
                  <a:srgbClr val="0D0D0D"/>
                </a:solidFill>
                <a:effectLst/>
                <a:latin typeface="Times New Roman" panose="02020603050405020304" pitchFamily="18" charset="0"/>
                <a:ea typeface="Times New Roman" panose="02020603050405020304" pitchFamily="18" charset="0"/>
              </a:rPr>
              <a:t> şi </a:t>
            </a:r>
            <a:r>
              <a:rPr lang="en-US" sz="1800" b="1" dirty="0" err="1">
                <a:solidFill>
                  <a:srgbClr val="0D0D0D"/>
                </a:solidFill>
                <a:effectLst/>
                <a:latin typeface="Times New Roman" panose="02020603050405020304" pitchFamily="18" charset="0"/>
                <a:ea typeface="Times New Roman" panose="02020603050405020304" pitchFamily="18" charset="0"/>
              </a:rPr>
              <a:t>creștere</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economică</a:t>
            </a:r>
            <a:r>
              <a:rPr lang="en-US" sz="1800" dirty="0">
                <a:solidFill>
                  <a:srgbClr val="0D0D0D"/>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a:solidFill>
                  <a:srgbClr val="000000"/>
                </a:solidFill>
                <a:effectLst/>
                <a:latin typeface="Times New Roman" panose="02020603050405020304" pitchFamily="18" charset="0"/>
                <a:ea typeface="Times New Roman" panose="02020603050405020304" pitchFamily="18" charset="0"/>
              </a:rPr>
              <a:t>Economia </a:t>
            </a:r>
            <a:r>
              <a:rPr lang="en-US" sz="1800" dirty="0" err="1">
                <a:solidFill>
                  <a:srgbClr val="000000"/>
                </a:solidFill>
                <a:effectLst/>
                <a:latin typeface="Times New Roman" panose="02020603050405020304" pitchFamily="18" charset="0"/>
                <a:ea typeface="Times New Roman" panose="02020603050405020304" pitchFamily="18" charset="0"/>
              </a:rPr>
              <a:t>circulară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stimulează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crearea</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locuri</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muncă</a:t>
            </a:r>
            <a:r>
              <a:rPr lang="en-US" sz="1800" dirty="0">
                <a:solidFill>
                  <a:srgbClr val="000000"/>
                </a:solidFill>
                <a:effectLst/>
                <a:latin typeface="Times New Roman" panose="02020603050405020304" pitchFamily="18" charset="0"/>
                <a:ea typeface="Times New Roman" panose="02020603050405020304" pitchFamily="18" charset="0"/>
              </a:rPr>
              <a:t> în </a:t>
            </a:r>
            <a:r>
              <a:rPr lang="en-US" sz="1800" dirty="0" err="1">
                <a:solidFill>
                  <a:srgbClr val="000000"/>
                </a:solidFill>
                <a:effectLst/>
                <a:latin typeface="Times New Roman" panose="02020603050405020304" pitchFamily="18" charset="0"/>
                <a:ea typeface="Times New Roman" panose="02020603050405020304" pitchFamily="18" charset="0"/>
              </a:rPr>
              <a:t>sectoarele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reciclării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reutilizării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contribuind</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astfel</a:t>
            </a:r>
            <a:r>
              <a:rPr lang="en-US" sz="1800" dirty="0">
                <a:solidFill>
                  <a:srgbClr val="000000"/>
                </a:solidFill>
                <a:effectLst/>
                <a:latin typeface="Times New Roman" panose="02020603050405020304" pitchFamily="18" charset="0"/>
                <a:ea typeface="Times New Roman" panose="02020603050405020304" pitchFamily="18" charset="0"/>
              </a:rPr>
              <a:t> la o </a:t>
            </a:r>
            <a:r>
              <a:rPr lang="en-US" sz="1800" dirty="0" err="1">
                <a:solidFill>
                  <a:srgbClr val="000000"/>
                </a:solidFill>
                <a:effectLst/>
                <a:latin typeface="Times New Roman" panose="02020603050405020304" pitchFamily="18" charset="0"/>
                <a:ea typeface="Times New Roman" panose="02020603050405020304" pitchFamily="18" charset="0"/>
              </a:rPr>
              <a:t>creștere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economică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durabilă</a:t>
            </a:r>
            <a:r>
              <a:rPr lang="en-US" sz="1800" dirty="0">
                <a:solidFill>
                  <a:srgbClr val="000000"/>
                </a:solidFill>
                <a:effectLst/>
                <a:latin typeface="Times New Roman" panose="02020603050405020304" pitchFamily="18" charset="0"/>
                <a:ea typeface="Times New Roman" panose="02020603050405020304" pitchFamily="18" charset="0"/>
              </a:rPr>
              <a:t> și la </a:t>
            </a:r>
            <a:r>
              <a:rPr lang="en-US" sz="1800" dirty="0" err="1">
                <a:solidFill>
                  <a:srgbClr val="000000"/>
                </a:solidFill>
                <a:effectLst/>
                <a:latin typeface="Times New Roman" panose="02020603050405020304" pitchFamily="18" charset="0"/>
                <a:ea typeface="Times New Roman" panose="02020603050405020304" pitchFamily="18" charset="0"/>
              </a:rPr>
              <a:t>promovarea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incluziunii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sociale</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i="1" dirty="0">
                <a:solidFill>
                  <a:srgbClr val="000000"/>
                </a:solidFill>
                <a:effectLst/>
                <a:latin typeface="Times New Roman" panose="02020603050405020304" pitchFamily="18" charset="0"/>
                <a:ea typeface="Times New Roman" panose="02020603050405020304" pitchFamily="18" charset="0"/>
              </a:rPr>
              <a:t>ODD 12.</a:t>
            </a:r>
            <a:r>
              <a:rPr lang="en-US" sz="1800" dirty="0">
                <a:solidFill>
                  <a:srgbClr val="000000"/>
                </a:solidFill>
                <a:effectLst/>
                <a:latin typeface="system-ui"/>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Consum</a:t>
            </a:r>
            <a:r>
              <a:rPr lang="en-US" sz="1800" b="1" dirty="0">
                <a:solidFill>
                  <a:srgbClr val="000000"/>
                </a:solidFill>
                <a:effectLst/>
                <a:latin typeface="Times New Roman" panose="02020603050405020304" pitchFamily="18" charset="0"/>
                <a:ea typeface="Times New Roman" panose="02020603050405020304" pitchFamily="18" charset="0"/>
              </a:rPr>
              <a:t> şi </a:t>
            </a:r>
            <a:r>
              <a:rPr lang="en-US" sz="1800" b="1" dirty="0" err="1">
                <a:solidFill>
                  <a:srgbClr val="000000"/>
                </a:solidFill>
                <a:effectLst/>
                <a:latin typeface="Times New Roman" panose="02020603050405020304" pitchFamily="18" charset="0"/>
                <a:ea typeface="Times New Roman" panose="02020603050405020304" pitchFamily="18" charset="0"/>
              </a:rPr>
              <a:t>producție</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responsabile</a:t>
            </a:r>
            <a:r>
              <a:rPr lang="en-US" sz="1800" dirty="0">
                <a:solidFill>
                  <a:srgbClr val="000000"/>
                </a:solidFill>
                <a:effectLst/>
                <a:latin typeface="Times New Roman" panose="02020603050405020304" pitchFamily="18" charset="0"/>
                <a:ea typeface="Times New Roman" panose="02020603050405020304" pitchFamily="18" charset="0"/>
              </a:rPr>
              <a:t> </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a:solidFill>
                  <a:srgbClr val="000000"/>
                </a:solidFill>
                <a:effectLst/>
                <a:latin typeface="Times New Roman" panose="02020603050405020304" pitchFamily="18" charset="0"/>
                <a:ea typeface="Times New Roman" panose="02020603050405020304" pitchFamily="18" charset="0"/>
              </a:rPr>
              <a:t>Economia </a:t>
            </a:r>
            <a:r>
              <a:rPr lang="en-US" sz="1800" dirty="0" err="1">
                <a:solidFill>
                  <a:srgbClr val="000000"/>
                </a:solidFill>
                <a:effectLst/>
                <a:latin typeface="Times New Roman" panose="02020603050405020304" pitchFamily="18" charset="0"/>
                <a:ea typeface="Times New Roman" panose="02020603050405020304" pitchFamily="18" charset="0"/>
              </a:rPr>
              <a:t>circulară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susține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modele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producție</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consum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responsabil</a:t>
            </a:r>
            <a:r>
              <a:rPr lang="en-US" sz="1800" dirty="0">
                <a:solidFill>
                  <a:srgbClr val="000000"/>
                </a:solidFill>
                <a:effectLst/>
                <a:latin typeface="Times New Roman" panose="02020603050405020304" pitchFamily="18" charset="0"/>
                <a:ea typeface="Times New Roman" panose="02020603050405020304" pitchFamily="18" charset="0"/>
              </a:rPr>
              <a:t>, precum și </a:t>
            </a:r>
            <a:r>
              <a:rPr lang="en-US" sz="1800" dirty="0" err="1">
                <a:solidFill>
                  <a:srgbClr val="000000"/>
                </a:solidFill>
                <a:effectLst/>
                <a:latin typeface="Times New Roman" panose="02020603050405020304" pitchFamily="18" charset="0"/>
                <a:ea typeface="Times New Roman" panose="02020603050405020304" pitchFamily="18" charset="0"/>
              </a:rPr>
              <a:t>contribuie</a:t>
            </a:r>
            <a:r>
              <a:rPr lang="en-US" sz="1800" dirty="0">
                <a:solidFill>
                  <a:srgbClr val="000000"/>
                </a:solidFill>
                <a:effectLst/>
                <a:latin typeface="Times New Roman" panose="02020603050405020304" pitchFamily="18" charset="0"/>
                <a:ea typeface="Times New Roman" panose="02020603050405020304" pitchFamily="18" charset="0"/>
              </a:rPr>
              <a:t> la </a:t>
            </a:r>
            <a:r>
              <a:rPr lang="en-US" sz="1800" dirty="0" err="1">
                <a:solidFill>
                  <a:srgbClr val="000000"/>
                </a:solidFill>
                <a:effectLst/>
                <a:latin typeface="Times New Roman" panose="02020603050405020304" pitchFamily="18" charset="0"/>
                <a:ea typeface="Times New Roman" panose="02020603050405020304" pitchFamily="18" charset="0"/>
              </a:rPr>
              <a:t>generarea</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deșeuri</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încurajarea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reciclării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materialelor</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pPr indent="457200" algn="just"/>
            <a:r>
              <a:rPr lang="en-US" sz="1800" dirty="0">
                <a:solidFill>
                  <a:srgbClr val="000000"/>
                </a:solidFill>
                <a:effectLst/>
                <a:latin typeface="Times New Roman" panose="02020603050405020304" pitchFamily="18" charset="0"/>
                <a:ea typeface="Times New Roman" panose="02020603050405020304" pitchFamily="18" charset="0"/>
              </a:rPr>
              <a:t>În </a:t>
            </a:r>
            <a:r>
              <a:rPr lang="en-US" sz="1800" dirty="0" err="1">
                <a:solidFill>
                  <a:srgbClr val="000000"/>
                </a:solidFill>
                <a:effectLst/>
                <a:latin typeface="Times New Roman" panose="02020603050405020304" pitchFamily="18" charset="0"/>
                <a:ea typeface="Times New Roman" panose="02020603050405020304" pitchFamily="18" charset="0"/>
              </a:rPr>
              <a:t>cadrul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economiei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circulare</a:t>
            </a:r>
            <a:r>
              <a:rPr lang="en-US" sz="1800" dirty="0">
                <a:solidFill>
                  <a:srgbClr val="000000"/>
                </a:solidFill>
                <a:effectLst/>
                <a:latin typeface="Times New Roman" panose="02020603050405020304" pitchFamily="18" charset="0"/>
                <a:ea typeface="Times New Roman" panose="02020603050405020304" pitchFamily="18" charset="0"/>
              </a:rPr>
              <a:t>, ODD 12, se </a:t>
            </a:r>
            <a:r>
              <a:rPr lang="en-US" sz="1800" dirty="0" err="1">
                <a:solidFill>
                  <a:srgbClr val="000000"/>
                </a:solidFill>
                <a:effectLst/>
                <a:latin typeface="Times New Roman" panose="02020603050405020304" pitchFamily="18" charset="0"/>
                <a:ea typeface="Times New Roman" panose="02020603050405020304" pitchFamily="18" charset="0"/>
              </a:rPr>
              <a:t>axează</a:t>
            </a:r>
            <a:r>
              <a:rPr lang="en-US" sz="1800" dirty="0">
                <a:solidFill>
                  <a:srgbClr val="000000"/>
                </a:solidFill>
                <a:effectLst/>
                <a:latin typeface="Times New Roman" panose="02020603050405020304" pitchFamily="18" charset="0"/>
                <a:ea typeface="Times New Roman" panose="02020603050405020304" pitchFamily="18" charset="0"/>
              </a:rPr>
              <a:t> pe </a:t>
            </a:r>
            <a:r>
              <a:rPr lang="en-US" sz="1800" dirty="0" err="1">
                <a:solidFill>
                  <a:srgbClr val="000000"/>
                </a:solidFill>
                <a:effectLst/>
                <a:latin typeface="Times New Roman" panose="02020603050405020304" pitchFamily="18" charset="0"/>
                <a:ea typeface="Times New Roman" panose="02020603050405020304" pitchFamily="18" charset="0"/>
              </a:rPr>
              <a:t>crearea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unor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modele</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consum</a:t>
            </a:r>
            <a:r>
              <a:rPr lang="en-US" sz="1800" dirty="0">
                <a:solidFill>
                  <a:srgbClr val="000000"/>
                </a:solidFill>
                <a:effectLst/>
                <a:latin typeface="Times New Roman" panose="02020603050405020304" pitchFamily="18" charset="0"/>
                <a:ea typeface="Times New Roman" panose="02020603050405020304" pitchFamily="18" charset="0"/>
              </a:rPr>
              <a:t> și </a:t>
            </a:r>
            <a:r>
              <a:rPr lang="en-US" sz="1800" dirty="0" err="1">
                <a:solidFill>
                  <a:srgbClr val="000000"/>
                </a:solidFill>
                <a:effectLst/>
                <a:latin typeface="Times New Roman" panose="02020603050405020304" pitchFamily="18" charset="0"/>
                <a:ea typeface="Times New Roman" panose="02020603050405020304" pitchFamily="18" charset="0"/>
              </a:rPr>
              <a:t>producție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următoarele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strategii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SimSun" panose="02010600030101010101" pitchFamily="2" charset="-122"/>
              </a:rPr>
              <a:t>proiectare</a:t>
            </a:r>
            <a:r>
              <a:rPr lang="en-US" sz="1800" dirty="0">
                <a:solidFill>
                  <a:srgbClr val="000000"/>
                </a:solidFill>
                <a:effectLst/>
                <a:latin typeface="Times New Roman" panose="02020603050405020304" pitchFamily="18" charset="0"/>
                <a:ea typeface="SimSun" panose="02010600030101010101" pitchFamily="2" charset="-122"/>
              </a:rPr>
              <a:t> </a:t>
            </a:r>
            <a:r>
              <a:rPr lang="en-US" sz="1800" dirty="0" err="1">
                <a:solidFill>
                  <a:srgbClr val="000000"/>
                </a:solidFill>
                <a:effectLst/>
                <a:latin typeface="Times New Roman" panose="02020603050405020304" pitchFamily="18" charset="0"/>
                <a:ea typeface="SimSun" panose="02010600030101010101" pitchFamily="2" charset="-122"/>
              </a:rPr>
              <a:t>ecologică</a:t>
            </a:r>
            <a:r>
              <a:rPr lang="en-US" sz="1800" dirty="0">
                <a:solidFill>
                  <a:srgbClr val="000000"/>
                </a:solidFill>
                <a:effectLst/>
                <a:latin typeface="Times New Roman" panose="02020603050405020304" pitchFamily="18" charset="0"/>
                <a:ea typeface="SimSun" panose="02010600030101010101" pitchFamily="2" charset="-122"/>
              </a:rPr>
              <a:t>; (ii) </a:t>
            </a:r>
            <a:r>
              <a:rPr lang="en-US" sz="1800" dirty="0" err="1">
                <a:solidFill>
                  <a:srgbClr val="000000"/>
                </a:solidFill>
                <a:effectLst/>
                <a:latin typeface="Times New Roman" panose="02020603050405020304" pitchFamily="18" charset="0"/>
                <a:ea typeface="SimSun" panose="02010600030101010101" pitchFamily="2" charset="-122"/>
              </a:rPr>
              <a:t>minimizarea</a:t>
            </a:r>
            <a:r>
              <a:rPr lang="en-US" sz="1800" dirty="0">
                <a:solidFill>
                  <a:srgbClr val="000000"/>
                </a:solidFill>
                <a:effectLst/>
                <a:latin typeface="Times New Roman" panose="02020603050405020304" pitchFamily="18" charset="0"/>
                <a:ea typeface="SimSun" panose="02010600030101010101" pitchFamily="2" charset="-122"/>
              </a:rPr>
              <a:t> </a:t>
            </a:r>
            <a:r>
              <a:rPr lang="en-US" sz="1800" dirty="0" err="1">
                <a:solidFill>
                  <a:srgbClr val="000000"/>
                </a:solidFill>
                <a:effectLst/>
                <a:latin typeface="Times New Roman" panose="02020603050405020304" pitchFamily="18" charset="0"/>
                <a:ea typeface="SimSun" panose="02010600030101010101" pitchFamily="2" charset="-122"/>
              </a:rPr>
              <a:t>deșeurilor</a:t>
            </a:r>
            <a:r>
              <a:rPr lang="en-US" sz="1800" dirty="0">
                <a:solidFill>
                  <a:srgbClr val="000000"/>
                </a:solidFill>
                <a:effectLst/>
                <a:latin typeface="Times New Roman" panose="02020603050405020304" pitchFamily="18" charset="0"/>
                <a:ea typeface="SimSun" panose="02010600030101010101" pitchFamily="2" charset="-122"/>
              </a:rPr>
              <a:t>; </a:t>
            </a:r>
            <a:r>
              <a:rPr lang="en-US" sz="1800" dirty="0">
                <a:solidFill>
                  <a:srgbClr val="000000"/>
                </a:solidFill>
                <a:effectLst/>
                <a:latin typeface="Times New Roman" panose="02020603050405020304" pitchFamily="18" charset="0"/>
                <a:ea typeface="Times New Roman" panose="02020603050405020304" pitchFamily="18" charset="0"/>
              </a:rPr>
              <a:t>(iii) </a:t>
            </a:r>
            <a:r>
              <a:rPr lang="en-US" sz="1800" dirty="0" err="1">
                <a:solidFill>
                  <a:srgbClr val="000000"/>
                </a:solidFill>
                <a:effectLst/>
                <a:latin typeface="Times New Roman" panose="02020603050405020304" pitchFamily="18" charset="0"/>
                <a:ea typeface="Times New Roman" panose="02020603050405020304" pitchFamily="18" charset="0"/>
              </a:rPr>
              <a:t>optimizarea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utilizării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resurselor</a:t>
            </a:r>
            <a:r>
              <a:rPr lang="en-US" sz="1800" dirty="0">
                <a:solidFill>
                  <a:srgbClr val="000000"/>
                </a:solidFill>
                <a:effectLst/>
                <a:latin typeface="Times New Roman" panose="02020603050405020304" pitchFamily="18" charset="0"/>
                <a:ea typeface="Times New Roman" panose="02020603050405020304" pitchFamily="18" charset="0"/>
              </a:rPr>
              <a:t> și (iv) </a:t>
            </a:r>
            <a:r>
              <a:rPr lang="en-US" sz="1800" dirty="0" err="1">
                <a:solidFill>
                  <a:srgbClr val="000000"/>
                </a:solidFill>
                <a:effectLst/>
                <a:latin typeface="Times New Roman" panose="02020603050405020304" pitchFamily="18" charset="0"/>
                <a:ea typeface="Times New Roman" panose="02020603050405020304" pitchFamily="18" charset="0"/>
              </a:rPr>
              <a:t>conștientizarea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consumatorilor</a:t>
            </a:r>
            <a:r>
              <a:rPr lang="en-US" sz="1800" dirty="0">
                <a:solidFill>
                  <a:srgbClr val="000000"/>
                </a:solidFill>
                <a:effectLst/>
                <a:latin typeface="Times New Roman" panose="02020603050405020304" pitchFamily="18" charset="0"/>
                <a:ea typeface="Times New Roman" panose="02020603050405020304" pitchFamily="18" charset="0"/>
              </a:rPr>
              <a:t>.</a:t>
            </a:r>
            <a:endParaRPr lang="ru-MD" sz="1800" dirty="0">
              <a:effectLst/>
              <a:latin typeface="Times New Roman" panose="02020603050405020304" pitchFamily="18" charset="0"/>
              <a:ea typeface="Times New Roman" panose="02020603050405020304" pitchFamily="18" charset="0"/>
            </a:endParaRPr>
          </a:p>
          <a:p>
            <a:endParaRPr lang="ru-MD" dirty="0"/>
          </a:p>
        </p:txBody>
      </p:sp>
      <p:sp>
        <p:nvSpPr>
          <p:cNvPr id="3" name="Заголовок 2">
            <a:extLst>
              <a:ext uri="{FF2B5EF4-FFF2-40B4-BE49-F238E27FC236}">
                <a16:creationId xmlns:a16="http://schemas.microsoft.com/office/drawing/2014/main" id="{8D4299DA-B5FB-C624-97B9-4A54029FD77D}"/>
              </a:ext>
            </a:extLst>
          </p:cNvPr>
          <p:cNvSpPr>
            <a:spLocks noGrp="1"/>
          </p:cNvSpPr>
          <p:nvPr>
            <p:ph type="title"/>
          </p:nvPr>
        </p:nvSpPr>
        <p:spPr/>
        <p:txBody>
          <a:bodyPr>
            <a:noAutofit/>
          </a:bodyPr>
          <a:lstStyle/>
          <a:p>
            <a:r>
              <a:rPr lang="en-US" sz="3200" b="1" dirty="0" err="1">
                <a:solidFill>
                  <a:srgbClr val="0D0D0D"/>
                </a:solidFill>
                <a:effectLst/>
                <a:latin typeface="Times New Roman" panose="02020603050405020304" pitchFamily="18" charset="0"/>
                <a:ea typeface="Times New Roman" panose="02020603050405020304" pitchFamily="18" charset="0"/>
              </a:rPr>
              <a:t>Obiectivele</a:t>
            </a:r>
            <a:r>
              <a:rPr lang="en-US" sz="3200" b="1" dirty="0">
                <a:solidFill>
                  <a:srgbClr val="0D0D0D"/>
                </a:solidFill>
                <a:effectLst/>
                <a:latin typeface="Times New Roman" panose="02020603050405020304" pitchFamily="18" charset="0"/>
                <a:ea typeface="Times New Roman" panose="02020603050405020304" pitchFamily="18" charset="0"/>
              </a:rPr>
              <a:t> de </a:t>
            </a:r>
            <a:r>
              <a:rPr lang="en-US" sz="3200" b="1" dirty="0" err="1">
                <a:solidFill>
                  <a:srgbClr val="0D0D0D"/>
                </a:solidFill>
                <a:effectLst/>
                <a:latin typeface="Times New Roman" panose="02020603050405020304" pitchFamily="18" charset="0"/>
                <a:ea typeface="Times New Roman" panose="02020603050405020304" pitchFamily="18" charset="0"/>
              </a:rPr>
              <a:t>dezvoltare</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durabilă</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bazate</a:t>
            </a:r>
            <a:r>
              <a:rPr lang="en-US" sz="3200" b="1" dirty="0">
                <a:solidFill>
                  <a:srgbClr val="0D0D0D"/>
                </a:solidFill>
                <a:effectLst/>
                <a:latin typeface="Times New Roman" panose="02020603050405020304" pitchFamily="18" charset="0"/>
                <a:ea typeface="Times New Roman" panose="02020603050405020304" pitchFamily="18" charset="0"/>
              </a:rPr>
              <a:t> pe </a:t>
            </a:r>
            <a:r>
              <a:rPr lang="en-US" sz="3200" b="1" dirty="0" err="1">
                <a:solidFill>
                  <a:srgbClr val="0D0D0D"/>
                </a:solidFill>
                <a:effectLst/>
                <a:latin typeface="Times New Roman" panose="02020603050405020304" pitchFamily="18" charset="0"/>
                <a:ea typeface="Times New Roman" panose="02020603050405020304" pitchFamily="18" charset="0"/>
              </a:rPr>
              <a:t>încurajarea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consumului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responsabil</a:t>
            </a:r>
            <a:r>
              <a:rPr lang="en-US" sz="3200" b="1" dirty="0">
                <a:solidFill>
                  <a:srgbClr val="0D0D0D"/>
                </a:solidFill>
                <a:effectLst/>
                <a:latin typeface="Times New Roman" panose="02020603050405020304" pitchFamily="18" charset="0"/>
                <a:ea typeface="Times New Roman" panose="02020603050405020304" pitchFamily="18" charset="0"/>
              </a:rPr>
              <a:t> și </a:t>
            </a:r>
            <a:r>
              <a:rPr lang="en-US" sz="3200" b="1" dirty="0" err="1">
                <a:solidFill>
                  <a:srgbClr val="0D0D0D"/>
                </a:solidFill>
                <a:effectLst/>
                <a:latin typeface="Times New Roman" panose="02020603050405020304" pitchFamily="18" charset="0"/>
                <a:ea typeface="Times New Roman" panose="02020603050405020304" pitchFamily="18" charset="0"/>
              </a:rPr>
              <a:t>asigurarea</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protecției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sănătății</a:t>
            </a:r>
            <a:endParaRPr lang="ru-MD" sz="3200" dirty="0"/>
          </a:p>
        </p:txBody>
      </p:sp>
    </p:spTree>
    <p:extLst>
      <p:ext uri="{BB962C8B-B14F-4D97-AF65-F5344CB8AC3E}">
        <p14:creationId xmlns:p14="http://schemas.microsoft.com/office/powerpoint/2010/main" val="429258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ADE3D4FD-475E-B424-2C86-DD2658D0801C}"/>
              </a:ext>
            </a:extLst>
          </p:cNvPr>
          <p:cNvSpPr>
            <a:spLocks noGrp="1"/>
          </p:cNvSpPr>
          <p:nvPr>
            <p:ph idx="1"/>
          </p:nvPr>
        </p:nvSpPr>
        <p:spPr>
          <a:xfrm>
            <a:off x="971600" y="1772816"/>
            <a:ext cx="7308800" cy="4353347"/>
          </a:xfrm>
        </p:spPr>
        <p:txBody>
          <a:bodyPr>
            <a:noAutofit/>
          </a:bodyPr>
          <a:lstStyle/>
          <a:p>
            <a:pPr marL="342900" lvl="0" indent="-342900" algn="just">
              <a:lnSpc>
                <a:spcPct val="115000"/>
              </a:lnSpc>
              <a:buFont typeface="Calibri" panose="020F0502020204030204" pitchFamily="34" charset="0"/>
              <a:buChar char="-"/>
            </a:pPr>
            <a:r>
              <a:rPr lang="ro-RO"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Moldova a încercat să atenueze problema vulnerabilității energetice și o parte considerabilă a cetățenilor suferă o problemă de vulnerabilitate energetică Următorul tabel ilustrează</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distribuirea vulnerabilității energetice printre gospodăriile din Moldova până în martie 2023, conform sistemului informațional „Vulnerabilitate Energetică” (SIVE):</a:t>
            </a:r>
            <a:endParaRPr lang="ru-MD"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595 456 gospodării casnice cu vulnerabilitate energetică foarte înaltă - 78.13% din toate gospodăriile înregistrate</a:t>
            </a:r>
            <a:endParaRPr lang="ru-MD"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98 243 gospodării casnice cu vulnerabilitate energetică înaltă - 12.89% din toate gospodăriile înregistrate</a:t>
            </a:r>
            <a:endParaRPr lang="ru-MD"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55 049 gospodării cu vulnerabilitate energetică medie - 7.22% din toate gospodăriile înregistrate</a:t>
            </a:r>
            <a:endParaRPr lang="ru-MD"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13 327 gospodării cu vulnerabilitate energetică joasă - 1.75% din toate gospodăriile înregistrate</a:t>
            </a:r>
            <a:endParaRPr lang="ru-MD"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gospodării non-vulnerabile - 0.01% din toate gospodăriile înregistrate.</a:t>
            </a:r>
            <a:endParaRPr lang="ru-M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Заголовок 2">
            <a:extLst>
              <a:ext uri="{FF2B5EF4-FFF2-40B4-BE49-F238E27FC236}">
                <a16:creationId xmlns:a16="http://schemas.microsoft.com/office/drawing/2014/main" id="{852C67C7-5E04-8FCF-3451-71CCB329D3F5}"/>
              </a:ext>
            </a:extLst>
          </p:cNvPr>
          <p:cNvSpPr>
            <a:spLocks noGrp="1"/>
          </p:cNvSpPr>
          <p:nvPr>
            <p:ph type="title"/>
          </p:nvPr>
        </p:nvSpPr>
        <p:spPr/>
        <p:txBody>
          <a:bodyPr>
            <a:normAutofit fontScale="90000"/>
          </a:bodyPr>
          <a:lstStyle/>
          <a:p>
            <a:r>
              <a:rPr lang="en-US" sz="4400" b="1" dirty="0" err="1">
                <a:solidFill>
                  <a:srgbClr val="000000"/>
                </a:solidFill>
                <a:effectLst/>
                <a:latin typeface="Times New Roman" panose="02020603050405020304" pitchFamily="18" charset="0"/>
                <a:ea typeface="Times New Roman" panose="02020603050405020304" pitchFamily="18" charset="0"/>
              </a:rPr>
              <a:t>Producția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ecologică</a:t>
            </a:r>
            <a:r>
              <a:rPr lang="en-US" sz="4400" b="1" dirty="0">
                <a:solidFill>
                  <a:srgbClr val="000000"/>
                </a:solidFill>
                <a:effectLst/>
                <a:latin typeface="Times New Roman" panose="02020603050405020304" pitchFamily="18" charset="0"/>
                <a:ea typeface="Times New Roman" panose="02020603050405020304" pitchFamily="18" charset="0"/>
              </a:rPr>
              <a:t> și </a:t>
            </a:r>
            <a:r>
              <a:rPr lang="en-US" sz="4400" b="1" dirty="0" err="1">
                <a:solidFill>
                  <a:srgbClr val="000000"/>
                </a:solidFill>
                <a:effectLst/>
                <a:latin typeface="Times New Roman" panose="02020603050405020304" pitchFamily="18" charset="0"/>
                <a:ea typeface="Times New Roman" panose="02020603050405020304" pitchFamily="18" charset="0"/>
              </a:rPr>
              <a:t>etichetarea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produselor </a:t>
            </a:r>
            <a:r>
              <a:rPr lang="en-US" sz="4400" b="1" dirty="0" err="1">
                <a:solidFill>
                  <a:srgbClr val="000000"/>
                </a:solidFill>
                <a:effectLst/>
                <a:latin typeface="Times New Roman" panose="02020603050405020304" pitchFamily="18" charset="0"/>
                <a:ea typeface="Times New Roman" panose="02020603050405020304" pitchFamily="18" charset="0"/>
              </a:rPr>
              <a:t>ecologice</a:t>
            </a:r>
            <a:endParaRPr lang="ru-MD" dirty="0"/>
          </a:p>
        </p:txBody>
      </p:sp>
    </p:spTree>
    <p:extLst>
      <p:ext uri="{BB962C8B-B14F-4D97-AF65-F5344CB8AC3E}">
        <p14:creationId xmlns:p14="http://schemas.microsoft.com/office/powerpoint/2010/main" val="216129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74CB2EA4-F1C1-381F-B928-FE6A78DCE062}"/>
              </a:ext>
            </a:extLst>
          </p:cNvPr>
          <p:cNvSpPr>
            <a:spLocks noGrp="1"/>
          </p:cNvSpPr>
          <p:nvPr>
            <p:ph idx="1"/>
          </p:nvPr>
        </p:nvSpPr>
        <p:spPr>
          <a:xfrm>
            <a:off x="872067" y="1916832"/>
            <a:ext cx="7408333" cy="4209331"/>
          </a:xfrm>
        </p:spPr>
        <p:txBody>
          <a:bodyPr>
            <a:normAutofit fontScale="85000" lnSpcReduction="10000"/>
          </a:bodyPr>
          <a:lstStyle/>
          <a:p>
            <a:r>
              <a:rPr lang="ro-RO" sz="1800" dirty="0">
                <a:solidFill>
                  <a:schemeClr val="tx2">
                    <a:lumMod val="50000"/>
                  </a:schemeClr>
                </a:solidFill>
                <a:effectLst/>
                <a:latin typeface="Times New Roman" panose="02020603050405020304" pitchFamily="18" charset="0"/>
                <a:ea typeface="Times New Roman" panose="02020603050405020304" pitchFamily="18" charset="0"/>
              </a:rPr>
              <a:t>Produsele cu impact energetic au o pondere importantă în consumul de resurse naturale și de energie. Consumul de energie casnic reprezintă aproape 50% din consumului final de energie și aparatele electrocasnice de uz casnic sunt responsabile pentru aproape 70-80% din acest consum.</a:t>
            </a:r>
            <a:endParaRPr lang="ru-MD" sz="1800" dirty="0">
              <a:solidFill>
                <a:schemeClr val="tx2">
                  <a:lumMod val="50000"/>
                </a:schemeClr>
              </a:solidFill>
              <a:effectLst/>
              <a:latin typeface="Times New Roman" panose="02020603050405020304" pitchFamily="18" charset="0"/>
              <a:ea typeface="Times New Roman" panose="02020603050405020304" pitchFamily="18" charset="0"/>
            </a:endParaRPr>
          </a:p>
          <a:p>
            <a:pPr indent="457200" algn="just"/>
            <a:r>
              <a:rPr lang="ro-RO" sz="1800" dirty="0">
                <a:solidFill>
                  <a:srgbClr val="000000"/>
                </a:solidFill>
                <a:effectLst/>
                <a:latin typeface="Times New Roman" panose="02020603050405020304" pitchFamily="18" charset="0"/>
                <a:ea typeface="Times New Roman" panose="02020603050405020304" pitchFamily="18" charset="0"/>
              </a:rPr>
              <a:t>Prin stimularea performanței de mediu a produselor cu impact energetic, proiectul propus spre aprobare este menit să contribuie la soluționarea următoarelor probleme:</a:t>
            </a:r>
            <a:endParaRPr lang="ru-MD"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Times New Roman" panose="02020603050405020304" pitchFamily="18" charset="0"/>
              <a:buChar char="-"/>
            </a:pP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comercializarea, furnizarea produselor şi serviciilor neconforme şi </a:t>
            </a:r>
            <a:r>
              <a:rPr lang="ro-RO" sz="1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potenţial</a:t>
            </a: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dăunătoare mediului şi </a:t>
            </a:r>
            <a:r>
              <a:rPr lang="ro-RO" sz="1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sănătăţii</a:t>
            </a: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umane;</a:t>
            </a:r>
            <a:endParaRPr lang="ru-MD" sz="18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326390" algn="l"/>
              </a:tabLst>
            </a:pP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obținerea economiilor anuale de energie de cca. 232 GWh și cca. 116 </a:t>
            </a:r>
            <a:r>
              <a:rPr lang="ro-RO" sz="1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ktone</a:t>
            </a: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CO2;</a:t>
            </a:r>
            <a:endParaRPr lang="ru-MD" sz="18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nivelul înalt de emisii de gaze cu efect de seră din sectorul „Industria energetică”, care reprezintă cea mai mare parte din totalul emisiilor (69,9% din total);</a:t>
            </a:r>
            <a:endParaRPr lang="ru-MD" sz="18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ponderea înaltă a sărăciei energetice a populației (57,2% dintre persoanele în total pe țară se află în sărăcie energetică conform veniturilor)</a:t>
            </a:r>
            <a:endParaRPr lang="ru-MD" sz="18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pP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informarea eronată a consumatorului cu privire la calitatea produsului prin utilizarea de către agentul economic a unor </a:t>
            </a:r>
            <a:r>
              <a:rPr lang="ro-RO" sz="1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inscripţii</a:t>
            </a: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cum ar </a:t>
            </a:r>
            <a:r>
              <a:rPr lang="ro-RO" sz="1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fi:’’ecologic”;’’verde</a:t>
            </a: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b="1" dirty="0" err="1">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eco</a:t>
            </a:r>
            <a:r>
              <a:rPr lang="ro-RO" sz="1800"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etc.; </a:t>
            </a:r>
            <a:endParaRPr lang="ru-MD" sz="18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Заголовок 2">
            <a:extLst>
              <a:ext uri="{FF2B5EF4-FFF2-40B4-BE49-F238E27FC236}">
                <a16:creationId xmlns:a16="http://schemas.microsoft.com/office/drawing/2014/main" id="{4F50FA93-4510-D02E-83AE-AA96B16C9D91}"/>
              </a:ext>
            </a:extLst>
          </p:cNvPr>
          <p:cNvSpPr>
            <a:spLocks noGrp="1"/>
          </p:cNvSpPr>
          <p:nvPr>
            <p:ph type="title"/>
          </p:nvPr>
        </p:nvSpPr>
        <p:spPr/>
        <p:txBody>
          <a:bodyPr>
            <a:normAutofit fontScale="90000"/>
          </a:bodyPr>
          <a:lstStyle/>
          <a:p>
            <a:r>
              <a:rPr lang="en-US" sz="4400" b="1" dirty="0" err="1">
                <a:solidFill>
                  <a:srgbClr val="000000"/>
                </a:solidFill>
                <a:effectLst/>
                <a:latin typeface="Times New Roman" panose="02020603050405020304" pitchFamily="18" charset="0"/>
                <a:ea typeface="Times New Roman" panose="02020603050405020304" pitchFamily="18" charset="0"/>
              </a:rPr>
              <a:t>Producția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ecologică</a:t>
            </a:r>
            <a:r>
              <a:rPr lang="en-US" sz="4400" b="1" dirty="0">
                <a:solidFill>
                  <a:srgbClr val="000000"/>
                </a:solidFill>
                <a:effectLst/>
                <a:latin typeface="Times New Roman" panose="02020603050405020304" pitchFamily="18" charset="0"/>
                <a:ea typeface="Times New Roman" panose="02020603050405020304" pitchFamily="18" charset="0"/>
              </a:rPr>
              <a:t> și </a:t>
            </a:r>
            <a:r>
              <a:rPr lang="en-US" sz="4400" b="1" dirty="0" err="1">
                <a:solidFill>
                  <a:srgbClr val="000000"/>
                </a:solidFill>
                <a:effectLst/>
                <a:latin typeface="Times New Roman" panose="02020603050405020304" pitchFamily="18" charset="0"/>
                <a:ea typeface="Times New Roman" panose="02020603050405020304" pitchFamily="18" charset="0"/>
              </a:rPr>
              <a:t>etichetarea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produselor </a:t>
            </a:r>
            <a:r>
              <a:rPr lang="en-US" sz="4400" b="1" dirty="0" err="1">
                <a:solidFill>
                  <a:srgbClr val="000000"/>
                </a:solidFill>
                <a:effectLst/>
                <a:latin typeface="Times New Roman" panose="02020603050405020304" pitchFamily="18" charset="0"/>
                <a:ea typeface="Times New Roman" panose="02020603050405020304" pitchFamily="18" charset="0"/>
              </a:rPr>
              <a:t>ecologice</a:t>
            </a:r>
            <a:endParaRPr lang="ru-MD" dirty="0"/>
          </a:p>
        </p:txBody>
      </p:sp>
    </p:spTree>
    <p:extLst>
      <p:ext uri="{BB962C8B-B14F-4D97-AF65-F5344CB8AC3E}">
        <p14:creationId xmlns:p14="http://schemas.microsoft.com/office/powerpoint/2010/main" val="2753461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2526</TotalTime>
  <Words>2165</Words>
  <Application>Microsoft Macintosh PowerPoint</Application>
  <PresentationFormat>Экран (4:3)</PresentationFormat>
  <Paragraphs>90</Paragraphs>
  <Slides>22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Calibri</vt:lpstr>
      <vt:lpstr>Candara</vt:lpstr>
      <vt:lpstr>Courier New</vt:lpstr>
      <vt:lpstr>Symbol</vt:lpstr>
      <vt:lpstr>system-ui</vt:lpstr>
      <vt:lpstr>Times New Roman</vt:lpstr>
      <vt:lpstr>Волна</vt:lpstr>
      <vt:lpstr>Regimul juridic național privind proiectarea ecologică, etichetarea ecologică și achizițiile publice durabile </vt:lpstr>
      <vt:lpstr>Tranziția către o economie verde și circulară</vt:lpstr>
      <vt:lpstr>Obiectivele economilor verde și circulară </vt:lpstr>
      <vt:lpstr>Obiectivele de dezvoltare durabilă bazate pe încurajarea consumului responsabil și asigurarea protecției sănătății</vt:lpstr>
      <vt:lpstr>Obiectivele de dezvoltare durabilă bazate pe încurajarea consumului responsabil și asigurarea protecției sănătății</vt:lpstr>
      <vt:lpstr>Obiectivele de dezvoltare durabilă bazate pe încurajarea consumului responsabil și asigurarea protecției sănătății</vt:lpstr>
      <vt:lpstr>Obiectivele de dezvoltare durabilă bazate pe încurajarea consumului responsabil și asigurarea protecției sănătății</vt:lpstr>
      <vt:lpstr>Producția ecologică și etichetarea produselor ecologice</vt:lpstr>
      <vt:lpstr>Producția ecologică și etichetarea produselor ecologice</vt:lpstr>
      <vt:lpstr>Prin urmare, în centrul proiectării ecologice este conceptul ciclului de viață al produsului. Începe prin extragerea resurselor din natură, continuă cu producerea materialelor și procesele de fabricare a produselor/componentelor, utilizarea și menținerea unui produs, și se încheie la etapa de finalizare a vieții (abordarea „de la leagăn la mormânt”) </vt:lpstr>
      <vt:lpstr> </vt:lpstr>
      <vt:lpstr>Cerințele de proiectare ecologică pentru servere și produse destinate stocării datelor. Cerințele de proiectare ecologică aplicabile computerelor și serverelor informatice</vt:lpstr>
      <vt:lpstr>Computere și servere informatice: transpunerea și adoptarea celor două regulamente UE, unul aplicabilă computerelor și serverelor informatice, iar celălalt aplicabil serverelor și produselor de stocare a datelor, după cum urmează:</vt:lpstr>
      <vt:lpstr>Computere și servere informatice: transpunerea și adoptarea celor două regulamente UE, unul aplicabilă computerelor și serverelor informatice, iar celălalt aplicabil serverelor și produselor de stocare a datelor, după cum urmează:</vt:lpstr>
      <vt:lpstr>Economiile estimate de energie și reducerile emisiei de GES în Moldova până în anul 2030 </vt:lpstr>
      <vt:lpstr>Eticheta ecologică</vt:lpstr>
      <vt:lpstr>Eticheta ecologică</vt:lpstr>
      <vt:lpstr>Eticheta ecologică</vt:lpstr>
      <vt:lpstr>Eticheta ecologică</vt:lpstr>
      <vt:lpstr>Integrarea considerentelor de mediu în domeniul achizițiilor publice: bunele practici</vt:lpstr>
      <vt:lpstr>Integrarea considerentelor de mediu în domeniul achizițiilor publice: bunele practici</vt:lpstr>
      <vt:lpstr>Mulțumesc mult pentru atenție!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HomePC</dc:creator>
  <cp:lastModifiedBy>Natalia Zamfir</cp:lastModifiedBy>
  <cp:revision>304</cp:revision>
  <dcterms:created xsi:type="dcterms:W3CDTF">2019-01-09T14:12:00Z</dcterms:created>
  <dcterms:modified xsi:type="dcterms:W3CDTF">2024-07-04T13:29:46Z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3B9E5F01FE0A47AC8C8404E0176BDBB9</vt:lpwstr>
  </property>
  <property fmtid="{D5CDD505-2E9C-101B-9397-08002B2CF9AE}" pid="3" name="KSOProductBuildVer">
    <vt:lpwstr>1033-11.2.0.11537</vt:lpwstr>
  </property>
</Properties>
</file>