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65"/>
  </p:notesMasterIdLst>
  <p:sldIdLst>
    <p:sldId id="256" r:id="rId2"/>
    <p:sldId id="310" r:id="rId3"/>
    <p:sldId id="618" r:id="rId4"/>
    <p:sldId id="619" r:id="rId5"/>
    <p:sldId id="628" r:id="rId6"/>
    <p:sldId id="644" r:id="rId7"/>
    <p:sldId id="645" r:id="rId8"/>
    <p:sldId id="646" r:id="rId9"/>
    <p:sldId id="586" r:id="rId10"/>
    <p:sldId id="587" r:id="rId11"/>
    <p:sldId id="627" r:id="rId12"/>
    <p:sldId id="629" r:id="rId13"/>
    <p:sldId id="631" r:id="rId14"/>
    <p:sldId id="630" r:id="rId15"/>
    <p:sldId id="311" r:id="rId16"/>
    <p:sldId id="647" r:id="rId17"/>
    <p:sldId id="275" r:id="rId18"/>
    <p:sldId id="277" r:id="rId19"/>
    <p:sldId id="278" r:id="rId20"/>
    <p:sldId id="279" r:id="rId21"/>
    <p:sldId id="280" r:id="rId22"/>
    <p:sldId id="281" r:id="rId23"/>
    <p:sldId id="282" r:id="rId24"/>
    <p:sldId id="283" r:id="rId25"/>
    <p:sldId id="284" r:id="rId26"/>
    <p:sldId id="589" r:id="rId27"/>
    <p:sldId id="590" r:id="rId28"/>
    <p:sldId id="591" r:id="rId29"/>
    <p:sldId id="392" r:id="rId30"/>
    <p:sldId id="636" r:id="rId31"/>
    <p:sldId id="393" r:id="rId32"/>
    <p:sldId id="394" r:id="rId33"/>
    <p:sldId id="395" r:id="rId34"/>
    <p:sldId id="642" r:id="rId35"/>
    <p:sldId id="276" r:id="rId36"/>
    <p:sldId id="643" r:id="rId37"/>
    <p:sldId id="640" r:id="rId38"/>
    <p:sldId id="308" r:id="rId39"/>
    <p:sldId id="648" r:id="rId40"/>
    <p:sldId id="271" r:id="rId41"/>
    <p:sldId id="272" r:id="rId42"/>
    <p:sldId id="258" r:id="rId43"/>
    <p:sldId id="391" r:id="rId44"/>
    <p:sldId id="263" r:id="rId45"/>
    <p:sldId id="273" r:id="rId46"/>
    <p:sldId id="274" r:id="rId47"/>
    <p:sldId id="285" r:id="rId48"/>
    <p:sldId id="286" r:id="rId49"/>
    <p:sldId id="287" r:id="rId50"/>
    <p:sldId id="288" r:id="rId51"/>
    <p:sldId id="289" r:id="rId52"/>
    <p:sldId id="290" r:id="rId53"/>
    <p:sldId id="291" r:id="rId54"/>
    <p:sldId id="309" r:id="rId55"/>
    <p:sldId id="649" r:id="rId56"/>
    <p:sldId id="650" r:id="rId57"/>
    <p:sldId id="262" r:id="rId58"/>
    <p:sldId id="259" r:id="rId59"/>
    <p:sldId id="260" r:id="rId60"/>
    <p:sldId id="257" r:id="rId61"/>
    <p:sldId id="265" r:id="rId62"/>
    <p:sldId id="261" r:id="rId63"/>
    <p:sldId id="396" r:id="rId64"/>
    <p:sldId id="397" r:id="rId65"/>
    <p:sldId id="398" r:id="rId66"/>
    <p:sldId id="399" r:id="rId67"/>
    <p:sldId id="400" r:id="rId68"/>
    <p:sldId id="401" r:id="rId69"/>
    <p:sldId id="402" r:id="rId70"/>
    <p:sldId id="403" r:id="rId71"/>
    <p:sldId id="593" r:id="rId72"/>
    <p:sldId id="607" r:id="rId73"/>
    <p:sldId id="608" r:id="rId74"/>
    <p:sldId id="609" r:id="rId75"/>
    <p:sldId id="622" r:id="rId76"/>
    <p:sldId id="623" r:id="rId77"/>
    <p:sldId id="626" r:id="rId78"/>
    <p:sldId id="624" r:id="rId79"/>
    <p:sldId id="625" r:id="rId80"/>
    <p:sldId id="610" r:id="rId81"/>
    <p:sldId id="613" r:id="rId82"/>
    <p:sldId id="611" r:id="rId83"/>
    <p:sldId id="612" r:id="rId84"/>
    <p:sldId id="614" r:id="rId85"/>
    <p:sldId id="615" r:id="rId86"/>
    <p:sldId id="616" r:id="rId87"/>
    <p:sldId id="617" r:id="rId88"/>
    <p:sldId id="312" r:id="rId89"/>
    <p:sldId id="317" r:id="rId90"/>
    <p:sldId id="318" r:id="rId91"/>
    <p:sldId id="637" r:id="rId92"/>
    <p:sldId id="638" r:id="rId93"/>
    <p:sldId id="319" r:id="rId94"/>
    <p:sldId id="323" r:id="rId95"/>
    <p:sldId id="324" r:id="rId96"/>
    <p:sldId id="329" r:id="rId97"/>
    <p:sldId id="330" r:id="rId98"/>
    <p:sldId id="328" r:id="rId99"/>
    <p:sldId id="331" r:id="rId100"/>
    <p:sldId id="325" r:id="rId101"/>
    <p:sldId id="326" r:id="rId102"/>
    <p:sldId id="327" r:id="rId103"/>
    <p:sldId id="322" r:id="rId104"/>
    <p:sldId id="320" r:id="rId105"/>
    <p:sldId id="315" r:id="rId106"/>
    <p:sldId id="316" r:id="rId107"/>
    <p:sldId id="332" r:id="rId108"/>
    <p:sldId id="333" r:id="rId109"/>
    <p:sldId id="334" r:id="rId110"/>
    <p:sldId id="342" r:id="rId111"/>
    <p:sldId id="341" r:id="rId112"/>
    <p:sldId id="340" r:id="rId113"/>
    <p:sldId id="335" r:id="rId114"/>
    <p:sldId id="336" r:id="rId115"/>
    <p:sldId id="337" r:id="rId116"/>
    <p:sldId id="597" r:id="rId117"/>
    <p:sldId id="294" r:id="rId118"/>
    <p:sldId id="295" r:id="rId119"/>
    <p:sldId id="296" r:id="rId120"/>
    <p:sldId id="268" r:id="rId121"/>
    <p:sldId id="592" r:id="rId122"/>
    <p:sldId id="292" r:id="rId123"/>
    <p:sldId id="293" r:id="rId124"/>
    <p:sldId id="297" r:id="rId125"/>
    <p:sldId id="298" r:id="rId126"/>
    <p:sldId id="404" r:id="rId127"/>
    <p:sldId id="405" r:id="rId128"/>
    <p:sldId id="406" r:id="rId129"/>
    <p:sldId id="407" r:id="rId130"/>
    <p:sldId id="408" r:id="rId131"/>
    <p:sldId id="409" r:id="rId132"/>
    <p:sldId id="410" r:id="rId133"/>
    <p:sldId id="411" r:id="rId134"/>
    <p:sldId id="412" r:id="rId135"/>
    <p:sldId id="588" r:id="rId136"/>
    <p:sldId id="413" r:id="rId137"/>
    <p:sldId id="414" r:id="rId138"/>
    <p:sldId id="415" r:id="rId139"/>
    <p:sldId id="416" r:id="rId140"/>
    <p:sldId id="266" r:id="rId141"/>
    <p:sldId id="594" r:id="rId142"/>
    <p:sldId id="595" r:id="rId143"/>
    <p:sldId id="596" r:id="rId144"/>
    <p:sldId id="267" r:id="rId145"/>
    <p:sldId id="299" r:id="rId146"/>
    <p:sldId id="598" r:id="rId147"/>
    <p:sldId id="601" r:id="rId148"/>
    <p:sldId id="602" r:id="rId149"/>
    <p:sldId id="269" r:id="rId150"/>
    <p:sldId id="599" r:id="rId151"/>
    <p:sldId id="302" r:id="rId152"/>
    <p:sldId id="604" r:id="rId153"/>
    <p:sldId id="270" r:id="rId154"/>
    <p:sldId id="303" r:id="rId155"/>
    <p:sldId id="300" r:id="rId156"/>
    <p:sldId id="301" r:id="rId157"/>
    <p:sldId id="304" r:id="rId158"/>
    <p:sldId id="305" r:id="rId159"/>
    <p:sldId id="632" r:id="rId160"/>
    <p:sldId id="633" r:id="rId161"/>
    <p:sldId id="634" r:id="rId162"/>
    <p:sldId id="635" r:id="rId163"/>
    <p:sldId id="606" r:id="rId1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n Ganea" initials="IG" lastIdx="1" clrIdx="0">
    <p:extLst>
      <p:ext uri="{19B8F6BF-5375-455C-9EA6-DF929625EA0E}">
        <p15:presenceInfo xmlns:p15="http://schemas.microsoft.com/office/powerpoint/2012/main" userId="a258ad7affd8bd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81" autoAdjust="0"/>
    <p:restoredTop sz="94275" autoAdjust="0"/>
  </p:normalViewPr>
  <p:slideViewPr>
    <p:cSldViewPr snapToGrid="0">
      <p:cViewPr varScale="1">
        <p:scale>
          <a:sx n="93" d="100"/>
          <a:sy n="93" d="100"/>
        </p:scale>
        <p:origin x="324" y="72"/>
      </p:cViewPr>
      <p:guideLst/>
    </p:cSldViewPr>
  </p:slideViewPr>
  <p:notesTextViewPr>
    <p:cViewPr>
      <p:scale>
        <a:sx n="1" d="1"/>
        <a:sy n="1" d="1"/>
      </p:scale>
      <p:origin x="0" y="0"/>
    </p:cViewPr>
  </p:notesTextViewPr>
  <p:gridSpacing cx="76319" cy="76319"/>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27472-A60A-49D7-9815-418507C19E8E}" type="datetimeFigureOut">
              <a:rPr lang="en-US" smtClean="0"/>
              <a:t>9/6/2025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3B7AC-F59C-4E23-942D-DED662EF32F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7B03B7AC-F59C-4E23-942D-DED662EF32F6}" type="slidenum">
              <a:rPr lang="en-US" smtClean="0"/>
              <a:t>1</a:t>
            </a:fld>
            <a:endParaRPr lang="en-US"/>
          </a:p>
        </p:txBody>
      </p:sp>
    </p:spTree>
    <p:extLst>
      <p:ext uri="{BB962C8B-B14F-4D97-AF65-F5344CB8AC3E}">
        <p14:creationId xmlns:p14="http://schemas.microsoft.com/office/powerpoint/2010/main" val="129268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3B7AC-F59C-4E23-942D-DED662EF32F6}" type="slidenum">
              <a:rPr lang="en-US" smtClean="0"/>
              <a:t>87</a:t>
            </a:fld>
            <a:endParaRPr lang="en-US"/>
          </a:p>
        </p:txBody>
      </p:sp>
    </p:spTree>
    <p:extLst>
      <p:ext uri="{BB962C8B-B14F-4D97-AF65-F5344CB8AC3E}">
        <p14:creationId xmlns:p14="http://schemas.microsoft.com/office/powerpoint/2010/main" val="248733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4664" y="21162"/>
            <a:ext cx="7403969" cy="662782"/>
          </a:xfrm>
        </p:spPr>
        <p:txBody>
          <a:bodyPr>
            <a:noAutofit/>
          </a:bodyPr>
          <a:lstStyle>
            <a:lvl1pPr algn="ctr">
              <a:defRPr sz="3200" b="1" i="1">
                <a:solidFill>
                  <a:srgbClr val="C00000"/>
                </a:solidFill>
                <a:highlight>
                  <a:srgbClr val="FFFF00"/>
                </a:highlight>
                <a:latin typeface="Consolas" panose="020B0609020204030204" pitchFamily="49" charset="0"/>
              </a:defRPr>
            </a:lvl1pPr>
          </a:lstStyle>
          <a:p>
            <a:r>
              <a:rPr lang="en-US" dirty="0"/>
              <a:t>Click to edit Master title style</a:t>
            </a:r>
          </a:p>
        </p:txBody>
      </p:sp>
      <p:sp>
        <p:nvSpPr>
          <p:cNvPr id="3" name="Content Placeholder 2"/>
          <p:cNvSpPr>
            <a:spLocks noGrp="1"/>
          </p:cNvSpPr>
          <p:nvPr>
            <p:ph idx="1"/>
          </p:nvPr>
        </p:nvSpPr>
        <p:spPr>
          <a:xfrm>
            <a:off x="65988" y="782426"/>
            <a:ext cx="12079664" cy="6075574"/>
          </a:xfrm>
        </p:spPr>
        <p:txBody>
          <a:bodyPr/>
          <a:lstStyle>
            <a:lvl1pPr marL="228600" indent="-228600">
              <a:buClr>
                <a:srgbClr val="C00000"/>
              </a:buClr>
              <a:buFont typeface="Wingdings" panose="05000000000000000000" pitchFamily="2" charset="2"/>
              <a:buChar char="§"/>
              <a:defRPr sz="3200" b="1" i="1">
                <a:solidFill>
                  <a:schemeClr val="tx1"/>
                </a:solidFill>
                <a:latin typeface="Consolas" panose="020B0609020204030204" pitchFamily="49" charset="0"/>
              </a:defRPr>
            </a:lvl1pPr>
            <a:lvl2pPr marL="685800" indent="-228600">
              <a:buClr>
                <a:srgbClr val="C00000"/>
              </a:buClr>
              <a:buFont typeface="Arial" panose="020B0604020202020204" pitchFamily="34" charset="0"/>
              <a:buChar char="•"/>
              <a:defRPr sz="3200" b="1" i="1">
                <a:solidFill>
                  <a:schemeClr val="tx1"/>
                </a:solidFill>
                <a:latin typeface="Consolas" panose="020B0609020204030204" pitchFamily="49" charset="0"/>
              </a:defRPr>
            </a:lvl2pPr>
            <a:lvl3pPr marL="1143000" indent="-228600">
              <a:buClr>
                <a:srgbClr val="C00000"/>
              </a:buClr>
              <a:buFont typeface="Wingdings" panose="05000000000000000000" pitchFamily="2" charset="2"/>
              <a:buChar char="ü"/>
              <a:defRPr sz="3200" b="1" i="1">
                <a:solidFill>
                  <a:schemeClr val="tx1"/>
                </a:solidFill>
                <a:latin typeface="Consolas" panose="020B0609020204030204" pitchFamily="49"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353800" y="6414007"/>
            <a:ext cx="791852" cy="365125"/>
          </a:xfrm>
        </p:spPr>
        <p:txBody>
          <a:bodyPr/>
          <a:lstStyle>
            <a:lvl1pPr>
              <a:defRPr sz="2000">
                <a:solidFill>
                  <a:schemeClr val="tx1"/>
                </a:solidFill>
                <a:latin typeface="Consolas" panose="020B0609020204030204" pitchFamily="49" charset="0"/>
              </a:defRPr>
            </a:lvl1pPr>
          </a:lstStyle>
          <a:p>
            <a:fld id="{7DAE7E5D-DC60-436E-A67D-D7BB4DB055A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AE7E5D-DC60-436E-A67D-D7BB4DB055A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E7E5D-DC60-436E-A67D-D7BB4DB055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netacad.com/"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88.xml"/><Relationship Id="rId3" Type="http://schemas.openxmlformats.org/officeDocument/2006/relationships/slide" Target="slide15.xml"/><Relationship Id="rId7" Type="http://schemas.openxmlformats.org/officeDocument/2006/relationships/slide" Target="slide7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38.xml"/><Relationship Id="rId10" Type="http://schemas.openxmlformats.org/officeDocument/2006/relationships/slide" Target="slide140.xml"/><Relationship Id="rId4" Type="http://schemas.openxmlformats.org/officeDocument/2006/relationships/slide" Target="slide12.xml"/><Relationship Id="rId9" Type="http://schemas.openxmlformats.org/officeDocument/2006/relationships/slide" Target="slide11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dium.com/@johnadjanohoun/understanding-algorithmic-patterns-for-problem-solving-c8fe6f87959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slideteam.net/steps-for-building-data-analytics-team-in-organization.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165537-5F08-4E29-B25A-5D1D5DE39C0F}"/>
              </a:ext>
            </a:extLst>
          </p:cNvPr>
          <p:cNvPicPr>
            <a:picLocks noChangeAspect="1"/>
          </p:cNvPicPr>
          <p:nvPr/>
        </p:nvPicPr>
        <p:blipFill>
          <a:blip r:embed="rId3"/>
          <a:stretch>
            <a:fillRect/>
          </a:stretch>
        </p:blipFill>
        <p:spPr>
          <a:xfrm>
            <a:off x="3095633" y="304373"/>
            <a:ext cx="6499828" cy="6484675"/>
          </a:xfrm>
          <a:prstGeom prst="rect">
            <a:avLst/>
          </a:prstGeom>
        </p:spPr>
      </p:pic>
      <p:sp>
        <p:nvSpPr>
          <p:cNvPr id="2" name="Title 1"/>
          <p:cNvSpPr>
            <a:spLocks noGrp="1"/>
          </p:cNvSpPr>
          <p:nvPr>
            <p:ph type="ctrTitle"/>
          </p:nvPr>
        </p:nvSpPr>
        <p:spPr>
          <a:xfrm>
            <a:off x="513203" y="1741530"/>
            <a:ext cx="11308465" cy="2660301"/>
          </a:xfrm>
          <a:noFill/>
        </p:spPr>
        <p:txBody>
          <a:bodyPr>
            <a:noAutofit/>
          </a:bodyPr>
          <a:lstStyle/>
          <a:p>
            <a:r>
              <a:rPr lang="ro-RO" b="1" i="1" dirty="0">
                <a:solidFill>
                  <a:srgbClr val="C00000"/>
                </a:solidFill>
                <a:highlight>
                  <a:srgbClr val="FFFF00"/>
                </a:highlight>
                <a:latin typeface="Elsie Black" panose="02000000000000000000" pitchFamily="2" charset="0"/>
                <a:ea typeface="Cambria" panose="02040503050406030204" pitchFamily="18" charset="0"/>
              </a:rPr>
              <a:t>Sisteme Informatice pentru</a:t>
            </a:r>
            <a:r>
              <a:rPr lang="ro-RO" b="1" i="1" dirty="0">
                <a:solidFill>
                  <a:srgbClr val="C00000"/>
                </a:solidFill>
                <a:latin typeface="Elsie Black" panose="02000000000000000000" pitchFamily="2" charset="0"/>
                <a:ea typeface="Cambria" panose="02040503050406030204" pitchFamily="18" charset="0"/>
              </a:rPr>
              <a:t> </a:t>
            </a:r>
            <a:r>
              <a:rPr lang="ro-RO" b="1" i="1" dirty="0">
                <a:solidFill>
                  <a:srgbClr val="C00000"/>
                </a:solidFill>
                <a:highlight>
                  <a:srgbClr val="FFFF00"/>
                </a:highlight>
                <a:latin typeface="Elsie Black" panose="02000000000000000000" pitchFamily="2" charset="0"/>
                <a:ea typeface="Cambria" panose="02040503050406030204" pitchFamily="18" charset="0"/>
              </a:rPr>
              <a:t>Managementul Afacerilor și</a:t>
            </a:r>
            <a:r>
              <a:rPr lang="ro-RO" b="1" i="1" dirty="0">
                <a:solidFill>
                  <a:srgbClr val="C00000"/>
                </a:solidFill>
                <a:latin typeface="Elsie Black" panose="02000000000000000000" pitchFamily="2" charset="0"/>
                <a:ea typeface="Cambria" panose="02040503050406030204" pitchFamily="18" charset="0"/>
              </a:rPr>
              <a:t> </a:t>
            </a:r>
            <a:r>
              <a:rPr lang="ro-RO" b="1" i="1" dirty="0">
                <a:solidFill>
                  <a:srgbClr val="C00000"/>
                </a:solidFill>
                <a:highlight>
                  <a:srgbClr val="FFFF00"/>
                </a:highlight>
                <a:latin typeface="Elsie Black" panose="02000000000000000000" pitchFamily="2" charset="0"/>
                <a:ea typeface="Cambria" panose="02040503050406030204" pitchFamily="18" charset="0"/>
              </a:rPr>
              <a:t>Asistarea Decizilor</a:t>
            </a:r>
            <a:endParaRPr lang="en-US" b="1" i="1" dirty="0">
              <a:solidFill>
                <a:srgbClr val="C00000"/>
              </a:solidFill>
              <a:highlight>
                <a:srgbClr val="FFFF00"/>
              </a:highlight>
              <a:latin typeface="Elsie Black" panose="02000000000000000000" pitchFamily="2" charset="0"/>
              <a:ea typeface="Cambria" panose="020405030504060302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48" y="304373"/>
            <a:ext cx="2145764" cy="1127807"/>
          </a:xfrm>
          <a:prstGeom prst="rect">
            <a:avLst/>
          </a:prstGeom>
        </p:spPr>
      </p:pic>
      <p:sp>
        <p:nvSpPr>
          <p:cNvPr id="5" name="Rectangle 2"/>
          <p:cNvSpPr>
            <a:spLocks noChangeArrowheads="1"/>
          </p:cNvSpPr>
          <p:nvPr/>
        </p:nvSpPr>
        <p:spPr bwMode="auto">
          <a:xfrm>
            <a:off x="2809944" y="125774"/>
            <a:ext cx="7176304" cy="1378668"/>
          </a:xfrm>
          <a:prstGeom prst="rect">
            <a:avLst/>
          </a:prstGeom>
          <a:solidFill>
            <a:schemeClr val="bg1"/>
          </a:solidFill>
          <a:ln>
            <a:noFill/>
          </a:ln>
          <a:effectLst/>
        </p:spPr>
        <p:txBody>
          <a:bodyPr lIns="90000" tIns="0" rIns="90000" bIns="45000"/>
          <a:lstStyle>
            <a:lvl1pPr marL="27305">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1pPr>
            <a:lvl2pPr marL="742950" indent="-285750">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2pPr>
            <a:lvl3pPr marL="1143000" indent="-228600">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3pPr>
            <a:lvl4pPr marL="1600200" indent="-228600">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4pPr>
            <a:lvl5pPr marL="2057400" indent="-228600">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Corbel" panose="020B0503020204020204" pitchFamily="34" charset="0"/>
              </a:defRPr>
            </a:lvl9pPr>
          </a:lstStyle>
          <a:p>
            <a:pPr algn="ctr" eaLnBrk="1" hangingPunct="1">
              <a:spcBef>
                <a:spcPts val="600"/>
              </a:spcBef>
              <a:buClr>
                <a:srgbClr val="000000"/>
              </a:buClr>
              <a:buSzPct val="100000"/>
              <a:buFont typeface="Times New Roman" panose="02020603050405020304" pitchFamily="18" charset="0"/>
              <a:buNone/>
            </a:pPr>
            <a:r>
              <a:rPr lang="ro-RO" altLang="ro-RO" sz="2800" dirty="0">
                <a:solidFill>
                  <a:srgbClr val="000000"/>
                </a:solidFill>
                <a:latin typeface="Cambria" panose="02040503050406030204" pitchFamily="18" charset="0"/>
                <a:ea typeface="Arial Unicode MS" charset="-128"/>
                <a:cs typeface="DejaVu Sans" panose="020B0603030804020204" charset="0"/>
              </a:rPr>
              <a:t> </a:t>
            </a:r>
            <a:r>
              <a:rPr lang="ro-RO" altLang="ro-RO" sz="2800" b="1" i="1" dirty="0">
                <a:solidFill>
                  <a:srgbClr val="000000"/>
                </a:solidFill>
                <a:latin typeface="Consolas" panose="020B0609020204030204" pitchFamily="49" charset="0"/>
                <a:ea typeface="Arial Unicode MS" charset="-128"/>
                <a:cs typeface="DejaVu Sans" panose="020B0603030804020204" charset="0"/>
              </a:rPr>
              <a:t>Universitatea Tehnică a Moldovei</a:t>
            </a:r>
          </a:p>
          <a:p>
            <a:pPr algn="ctr" eaLnBrk="1" hangingPunct="1">
              <a:spcBef>
                <a:spcPts val="600"/>
              </a:spcBef>
              <a:buClr>
                <a:srgbClr val="000000"/>
              </a:buClr>
              <a:buSzPct val="100000"/>
              <a:buFont typeface="Times New Roman" panose="02020603050405020304" pitchFamily="18" charset="0"/>
              <a:buNone/>
            </a:pPr>
            <a:r>
              <a:rPr lang="ro-RO" altLang="ro-RO" sz="2800" b="1" i="1" dirty="0">
                <a:solidFill>
                  <a:srgbClr val="000000"/>
                </a:solidFill>
                <a:latin typeface="Consolas" panose="020B0609020204030204" pitchFamily="49" charset="0"/>
                <a:ea typeface="Arial Unicode MS" charset="-128"/>
                <a:cs typeface="DejaVu Sans" panose="020B0603030804020204" charset="0"/>
              </a:rPr>
              <a:t>Departamentul Informatică</a:t>
            </a:r>
          </a:p>
          <a:p>
            <a:pPr algn="ctr" eaLnBrk="1" hangingPunct="1">
              <a:spcBef>
                <a:spcPts val="600"/>
              </a:spcBef>
              <a:buClr>
                <a:srgbClr val="000000"/>
              </a:buClr>
              <a:buSzPct val="100000"/>
              <a:buFont typeface="Times New Roman" panose="02020603050405020304" pitchFamily="18" charset="0"/>
              <a:buNone/>
            </a:pPr>
            <a:r>
              <a:rPr lang="ro-RO" altLang="ro-RO" sz="2800" b="1" i="1" dirty="0">
                <a:solidFill>
                  <a:srgbClr val="000000"/>
                </a:solidFill>
                <a:latin typeface="Consolas" panose="020B0609020204030204" pitchFamily="49" charset="0"/>
                <a:ea typeface="Arial Unicode MS" charset="-128"/>
                <a:cs typeface="DejaVu Sans" panose="020B0603030804020204" charset="0"/>
              </a:rPr>
              <a:t> și Sisteme Inginerești</a:t>
            </a:r>
            <a:endParaRPr lang="en-US" altLang="ro-RO" sz="2800" b="1" i="1" dirty="0">
              <a:solidFill>
                <a:srgbClr val="000000"/>
              </a:solidFill>
              <a:latin typeface="Consolas" panose="020B0609020204030204" pitchFamily="49" charset="0"/>
              <a:ea typeface="Arial Unicode MS" charset="-128"/>
              <a:cs typeface="DejaVu Sans" panose="020B060303080402020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7320" t="25808" r="27320" b="25808"/>
          <a:stretch>
            <a:fillRect/>
          </a:stretch>
        </p:blipFill>
        <p:spPr>
          <a:xfrm>
            <a:off x="10269415" y="143269"/>
            <a:ext cx="1359390" cy="1450017"/>
          </a:xfrm>
          <a:prstGeom prst="rect">
            <a:avLst/>
          </a:prstGeom>
        </p:spPr>
      </p:pic>
      <p:sp>
        <p:nvSpPr>
          <p:cNvPr id="9" name="Subtitle 2"/>
          <p:cNvSpPr>
            <a:spLocks noGrp="1"/>
          </p:cNvSpPr>
          <p:nvPr>
            <p:ph type="subTitle" idx="1"/>
          </p:nvPr>
        </p:nvSpPr>
        <p:spPr>
          <a:xfrm>
            <a:off x="9174148" y="5930036"/>
            <a:ext cx="2444612" cy="364954"/>
          </a:xfrm>
          <a:solidFill>
            <a:schemeClr val="bg1"/>
          </a:solidFill>
        </p:spPr>
        <p:txBody>
          <a:bodyPr>
            <a:normAutofit fontScale="92500" lnSpcReduction="10000"/>
          </a:bodyPr>
          <a:lstStyle/>
          <a:p>
            <a:r>
              <a:rPr lang="ro-RO" b="1" i="1" dirty="0">
                <a:latin typeface="Consolas" panose="020B0609020204030204" pitchFamily="49" charset="0"/>
                <a:ea typeface="Cambria" panose="02040503050406030204" pitchFamily="18" charset="0"/>
              </a:rPr>
              <a:t> Dr. Ion GANEA</a:t>
            </a:r>
            <a:endParaRPr lang="en-US" b="1" i="1" dirty="0">
              <a:latin typeface="Consolas" panose="020B0609020204030204" pitchFamily="49" charset="0"/>
              <a:ea typeface="Cambria" panose="02040503050406030204" pitchFamily="18" charset="0"/>
            </a:endParaRPr>
          </a:p>
        </p:txBody>
      </p:sp>
      <p:sp>
        <p:nvSpPr>
          <p:cNvPr id="7" name="Rectangle 6">
            <a:extLst>
              <a:ext uri="{FF2B5EF4-FFF2-40B4-BE49-F238E27FC236}">
                <a16:creationId xmlns:a16="http://schemas.microsoft.com/office/drawing/2014/main" id="{00190388-623C-4287-A235-6823F2431EEA}"/>
              </a:ext>
            </a:extLst>
          </p:cNvPr>
          <p:cNvSpPr/>
          <p:nvPr/>
        </p:nvSpPr>
        <p:spPr>
          <a:xfrm rot="10800000" flipV="1">
            <a:off x="5514974" y="4628348"/>
            <a:ext cx="1304925" cy="4651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o-RO" sz="4000" b="1" i="1" dirty="0">
                <a:solidFill>
                  <a:schemeClr val="bg1"/>
                </a:solidFill>
                <a:latin typeface="Bookman Old Style" panose="02050604050505020204" pitchFamily="18" charset="0"/>
                <a:ea typeface="Cambria" panose="02040503050406030204" pitchFamily="18" charset="0"/>
              </a:rPr>
              <a:t>SSD</a:t>
            </a:r>
          </a:p>
        </p:txBody>
      </p:sp>
      <p:sp>
        <p:nvSpPr>
          <p:cNvPr id="8" name="TextBox 7"/>
          <p:cNvSpPr txBox="1"/>
          <p:nvPr/>
        </p:nvSpPr>
        <p:spPr>
          <a:xfrm>
            <a:off x="7361498" y="4735265"/>
            <a:ext cx="3981691" cy="461665"/>
          </a:xfrm>
          <a:prstGeom prst="rect">
            <a:avLst/>
          </a:prstGeom>
          <a:solidFill>
            <a:schemeClr val="bg1"/>
          </a:solidFill>
        </p:spPr>
        <p:txBody>
          <a:bodyPr wrap="square">
            <a:spAutoFit/>
          </a:bodyPr>
          <a:lstStyle/>
          <a:p>
            <a:pPr algn="r" eaLnBrk="1" hangingPunct="1">
              <a:spcBef>
                <a:spcPts val="600"/>
              </a:spcBef>
              <a:buClr>
                <a:srgbClr val="000000"/>
              </a:buClr>
              <a:buSzPct val="100000"/>
              <a:buFont typeface="Times New Roman" panose="02020603050405020304" pitchFamily="18" charset="0"/>
              <a:buNone/>
            </a:pPr>
            <a:r>
              <a:rPr lang="en-US" altLang="ro-RO" sz="2400" b="1" i="1" dirty="0">
                <a:solidFill>
                  <a:srgbClr val="000000"/>
                </a:solidFill>
                <a:latin typeface="Consolas" panose="020B0609020204030204" pitchFamily="49" charset="0"/>
                <a:ea typeface="Arial Unicode MS" charset="-128"/>
                <a:cs typeface="DejaVu Sans" panose="020B0603030804020204" charset="0"/>
              </a:rPr>
              <a:t>Note de curs</a:t>
            </a:r>
            <a:r>
              <a:rPr lang="ro-RO" altLang="ro-RO" sz="2400" b="1" i="1" dirty="0">
                <a:solidFill>
                  <a:srgbClr val="000000"/>
                </a:solidFill>
                <a:latin typeface="Consolas" panose="020B0609020204030204" pitchFamily="49" charset="0"/>
                <a:ea typeface="Arial Unicode MS" charset="-128"/>
                <a:cs typeface="DejaVu Sans" panose="020B0603030804020204" charset="0"/>
              </a:rPr>
              <a:t> sintetice</a:t>
            </a:r>
            <a:endParaRPr lang="en-US" altLang="ro-RO" sz="2400" b="1" i="1" dirty="0">
              <a:solidFill>
                <a:srgbClr val="000000"/>
              </a:solidFill>
              <a:latin typeface="Consolas" panose="020B0609020204030204" pitchFamily="49" charset="0"/>
              <a:ea typeface="Arial Unicode MS" charset="-128"/>
              <a:cs typeface="DejaVu Sans" panose="020B0603030804020204" charset="0"/>
            </a:endParaRPr>
          </a:p>
        </p:txBody>
      </p:sp>
      <p:sp>
        <p:nvSpPr>
          <p:cNvPr id="13" name="TextBox 12">
            <a:extLst>
              <a:ext uri="{FF2B5EF4-FFF2-40B4-BE49-F238E27FC236}">
                <a16:creationId xmlns:a16="http://schemas.microsoft.com/office/drawing/2014/main" id="{68717860-FFA4-3B78-E1B3-8CA4177E5C23}"/>
              </a:ext>
            </a:extLst>
          </p:cNvPr>
          <p:cNvSpPr txBox="1"/>
          <p:nvPr/>
        </p:nvSpPr>
        <p:spPr>
          <a:xfrm>
            <a:off x="4682819" y="6294990"/>
            <a:ext cx="2969232" cy="523220"/>
          </a:xfrm>
          <a:prstGeom prst="rect">
            <a:avLst/>
          </a:prstGeom>
          <a:solidFill>
            <a:schemeClr val="bg1">
              <a:alpha val="50000"/>
            </a:schemeClr>
          </a:solidFill>
        </p:spPr>
        <p:txBody>
          <a:bodyPr wrap="square" rtlCol="0">
            <a:spAutoFit/>
          </a:bodyPr>
          <a:lstStyle/>
          <a:p>
            <a:r>
              <a:rPr lang="ro-RO" sz="2800" b="1" i="1" dirty="0">
                <a:latin typeface="Consolas" panose="020B0609020204030204" pitchFamily="49" charset="0"/>
              </a:rPr>
              <a:t>Chișinău, 2024</a:t>
            </a:r>
          </a:p>
        </p:txBody>
      </p:sp>
      <p:pic>
        <p:nvPicPr>
          <p:cNvPr id="17" name="Picture 16">
            <a:extLst>
              <a:ext uri="{FF2B5EF4-FFF2-40B4-BE49-F238E27FC236}">
                <a16:creationId xmlns:a16="http://schemas.microsoft.com/office/drawing/2014/main" id="{08F34F25-4749-9FD8-0DDB-133D1911D1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1551" y="5869756"/>
            <a:ext cx="565194" cy="604979"/>
          </a:xfrm>
          <a:prstGeom prst="rect">
            <a:avLst/>
          </a:prstGeom>
          <a:solidFill>
            <a:schemeClr val="bg1">
              <a:alpha val="50000"/>
            </a:schemeClr>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3A2F2-E4B5-0483-A87C-F19D50B645B4}"/>
              </a:ext>
            </a:extLst>
          </p:cNvPr>
          <p:cNvSpPr>
            <a:spLocks noGrp="1"/>
          </p:cNvSpPr>
          <p:nvPr>
            <p:ph idx="1"/>
          </p:nvPr>
        </p:nvSpPr>
        <p:spPr>
          <a:xfrm>
            <a:off x="46348" y="155018"/>
            <a:ext cx="12079664" cy="6547963"/>
          </a:xfrm>
        </p:spPr>
        <p:txBody>
          <a:bodyPr>
            <a:normAutofit fontScale="92500" lnSpcReduction="10000"/>
          </a:bodyPr>
          <a:lstStyle/>
          <a:p>
            <a:pPr>
              <a:lnSpc>
                <a:spcPct val="120000"/>
              </a:lnSpc>
            </a:pPr>
            <a:r>
              <a:rPr lang="ro-RO" dirty="0"/>
              <a:t>Scopul fundamental al unei organizații, indiferent de domeniu de activitate sau dimensiune, poate fi privită ca un sistem creat pentru a aborda și rezolva anumite provocări sau nevoi.</a:t>
            </a:r>
          </a:p>
          <a:p>
            <a:pPr>
              <a:lnSpc>
                <a:spcPct val="120000"/>
              </a:lnSpc>
            </a:pPr>
            <a:r>
              <a:rPr lang="ro-RO" dirty="0"/>
              <a:t>În acest context, sarcina primordială este de a găsi soluții la provocările cu care se confruntă.</a:t>
            </a:r>
          </a:p>
          <a:p>
            <a:pPr>
              <a:lnSpc>
                <a:spcPct val="120000"/>
              </a:lnSpc>
            </a:pPr>
            <a:r>
              <a:rPr lang="ro-RO" dirty="0"/>
              <a:t>SSD oferă instrumentele necesare pentru a optimiza acest proces.</a:t>
            </a:r>
          </a:p>
          <a:p>
            <a:pPr>
              <a:lnSpc>
                <a:spcPct val="120000"/>
              </a:lnSpc>
            </a:pPr>
            <a:r>
              <a:rPr lang="ro-RO" dirty="0"/>
              <a:t>Prin colectarea și analiza datelor relevante, organizațiile pot identifica mai precis problemele cu care se confruntă și pot lua decizii informate pentru a le rezolva.</a:t>
            </a:r>
          </a:p>
        </p:txBody>
      </p:sp>
      <p:sp>
        <p:nvSpPr>
          <p:cNvPr id="4" name="Slide Number Placeholder 3">
            <a:extLst>
              <a:ext uri="{FF2B5EF4-FFF2-40B4-BE49-F238E27FC236}">
                <a16:creationId xmlns:a16="http://schemas.microsoft.com/office/drawing/2014/main" id="{CCAB9589-A7F1-9F18-6DD8-9244A53E3037}"/>
              </a:ext>
            </a:extLst>
          </p:cNvPr>
          <p:cNvSpPr>
            <a:spLocks noGrp="1"/>
          </p:cNvSpPr>
          <p:nvPr>
            <p:ph type="sldNum" sz="quarter" idx="12"/>
          </p:nvPr>
        </p:nvSpPr>
        <p:spPr/>
        <p:txBody>
          <a:bodyPr/>
          <a:lstStyle/>
          <a:p>
            <a:fld id="{7DAE7E5D-DC60-436E-A67D-D7BB4DB055A8}" type="slidenum">
              <a:rPr lang="en-US" smtClean="0"/>
              <a:t>10</a:t>
            </a:fld>
            <a:endParaRPr lang="en-US" dirty="0"/>
          </a:p>
        </p:txBody>
      </p:sp>
    </p:spTree>
    <p:extLst>
      <p:ext uri="{BB962C8B-B14F-4D97-AF65-F5344CB8AC3E}">
        <p14:creationId xmlns:p14="http://schemas.microsoft.com/office/powerpoint/2010/main" val="41640060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7640" y="0"/>
            <a:ext cx="5203753" cy="662782"/>
          </a:xfrm>
        </p:spPr>
        <p:txBody>
          <a:bodyPr/>
          <a:lstStyle/>
          <a:p>
            <a:r>
              <a:rPr lang="ro-RO" dirty="0"/>
              <a:t>III. Analiza datelor</a:t>
            </a:r>
          </a:p>
        </p:txBody>
      </p:sp>
      <p:sp>
        <p:nvSpPr>
          <p:cNvPr id="3" name="Content Placeholder 2"/>
          <p:cNvSpPr>
            <a:spLocks noGrp="1"/>
          </p:cNvSpPr>
          <p:nvPr>
            <p:ph idx="1"/>
          </p:nvPr>
        </p:nvSpPr>
        <p:spPr>
          <a:xfrm>
            <a:off x="157428" y="782426"/>
            <a:ext cx="11672622" cy="6075574"/>
          </a:xfrm>
        </p:spPr>
        <p:txBody>
          <a:bodyPr>
            <a:normAutofit fontScale="92500"/>
          </a:bodyPr>
          <a:lstStyle/>
          <a:p>
            <a:pPr marL="0" indent="0">
              <a:lnSpc>
                <a:spcPct val="150000"/>
              </a:lnSpc>
              <a:buNone/>
            </a:pPr>
            <a:r>
              <a:rPr lang="ro-RO" dirty="0">
                <a:solidFill>
                  <a:srgbClr val="C00000"/>
                </a:solidFill>
                <a:highlight>
                  <a:srgbClr val="FFFF00"/>
                </a:highlight>
              </a:rPr>
              <a:t>(a). Explorarea și modelarea datelor</a:t>
            </a:r>
            <a:r>
              <a:rPr lang="ro-RO" dirty="0"/>
              <a:t>: Se utilizează tehnici statistice și instrumente inteligente de vizualizare și analiză (precum </a:t>
            </a:r>
            <a:r>
              <a:rPr lang="ro-RO" dirty="0">
                <a:solidFill>
                  <a:srgbClr val="C00000"/>
                </a:solidFill>
                <a:highlight>
                  <a:srgbClr val="FFFF00"/>
                </a:highlight>
              </a:rPr>
              <a:t>DM</a:t>
            </a:r>
            <a:r>
              <a:rPr lang="ro-RO" dirty="0"/>
              <a:t>, </a:t>
            </a:r>
            <a:r>
              <a:rPr lang="ro-RO" dirty="0">
                <a:solidFill>
                  <a:srgbClr val="C00000"/>
                </a:solidFill>
                <a:highlight>
                  <a:srgbClr val="FFFF00"/>
                </a:highlight>
              </a:rPr>
              <a:t>ML</a:t>
            </a:r>
            <a:r>
              <a:rPr lang="ro-RO" dirty="0"/>
              <a:t>)</a:t>
            </a:r>
          </a:p>
          <a:p>
            <a:pPr marL="446405">
              <a:lnSpc>
                <a:spcPct val="150000"/>
              </a:lnSpc>
            </a:pPr>
            <a:r>
              <a:rPr lang="ro-RO" dirty="0"/>
              <a:t> pentru a explora datele, a descoperi modele, tendințe și relații ascunse, </a:t>
            </a:r>
          </a:p>
          <a:p>
            <a:pPr marL="446405">
              <a:lnSpc>
                <a:spcPct val="150000"/>
              </a:lnSpc>
            </a:pPr>
            <a:r>
              <a:rPr lang="ro-RO" dirty="0"/>
              <a:t> și pentru a crea modele predictive.</a:t>
            </a:r>
          </a:p>
          <a:p>
            <a:pPr marL="0" indent="0">
              <a:lnSpc>
                <a:spcPct val="150000"/>
              </a:lnSpc>
              <a:buNone/>
            </a:pPr>
            <a:r>
              <a:rPr lang="ro-RO" dirty="0">
                <a:solidFill>
                  <a:srgbClr val="C00000"/>
                </a:solidFill>
                <a:highlight>
                  <a:srgbClr val="FFFF00"/>
                </a:highlight>
              </a:rPr>
              <a:t>(b). Analiza avansată</a:t>
            </a:r>
            <a:r>
              <a:rPr lang="ro-RO" dirty="0"/>
              <a:t>: Se folosesc tehnici avansate de IA pentru a extrage informații valoroase din date.</a:t>
            </a:r>
          </a:p>
        </p:txBody>
      </p:sp>
      <p:sp>
        <p:nvSpPr>
          <p:cNvPr id="4" name="Slide Number Placeholder 3"/>
          <p:cNvSpPr>
            <a:spLocks noGrp="1"/>
          </p:cNvSpPr>
          <p:nvPr>
            <p:ph type="sldNum" sz="quarter" idx="12"/>
          </p:nvPr>
        </p:nvSpPr>
        <p:spPr/>
        <p:txBody>
          <a:bodyPr/>
          <a:lstStyle/>
          <a:p>
            <a:fld id="{7DAE7E5D-DC60-436E-A67D-D7BB4DB055A8}" type="slidenum">
              <a:rPr lang="en-US" smtClean="0"/>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119644"/>
            <a:ext cx="10302240" cy="662782"/>
          </a:xfrm>
        </p:spPr>
        <p:txBody>
          <a:bodyPr/>
          <a:lstStyle/>
          <a:p>
            <a:r>
              <a:rPr lang="ro-RO" b="1" dirty="0"/>
              <a:t>IV. Prezentarea și vizualizarea rezultatelor:</a:t>
            </a:r>
            <a:endParaRPr lang="ro-RO" dirty="0"/>
          </a:p>
        </p:txBody>
      </p:sp>
      <p:sp>
        <p:nvSpPr>
          <p:cNvPr id="3" name="Content Placeholder 2"/>
          <p:cNvSpPr>
            <a:spLocks noGrp="1"/>
          </p:cNvSpPr>
          <p:nvPr>
            <p:ph idx="1"/>
          </p:nvPr>
        </p:nvSpPr>
        <p:spPr/>
        <p:txBody>
          <a:bodyPr/>
          <a:lstStyle/>
          <a:p>
            <a:pPr marL="514350" indent="-514350">
              <a:buFont typeface="+mj-lt"/>
              <a:buAutoNum type="alphaLcParenR"/>
            </a:pPr>
            <a:r>
              <a:rPr lang="ro-RO" b="1" dirty="0">
                <a:solidFill>
                  <a:srgbClr val="C00000"/>
                </a:solidFill>
                <a:highlight>
                  <a:srgbClr val="FFFF00"/>
                </a:highlight>
              </a:rPr>
              <a:t>Crearea de rapoarte</a:t>
            </a:r>
            <a:r>
              <a:rPr lang="ro-RO" b="1" dirty="0"/>
              <a:t>:</a:t>
            </a:r>
            <a:r>
              <a:rPr lang="ro-RO" dirty="0"/>
              <a:t> Se generează rapoarte personalizate care prezintă rezultatele analizei într-un format ușor de înțeles pentru diferite categorii de utilizatori.</a:t>
            </a:r>
          </a:p>
          <a:p>
            <a:pPr marL="514350" indent="-514350">
              <a:buFont typeface="+mj-lt"/>
              <a:buAutoNum type="alphaLcParenR"/>
            </a:pPr>
            <a:r>
              <a:rPr lang="ro-RO" dirty="0">
                <a:solidFill>
                  <a:srgbClr val="C00000"/>
                </a:solidFill>
                <a:highlight>
                  <a:srgbClr val="FFFF00"/>
                </a:highlight>
              </a:rPr>
              <a:t>Format vizual atractiv și ușor de înțeles</a:t>
            </a:r>
            <a:r>
              <a:rPr lang="ro-RO" dirty="0"/>
              <a:t>: Rezultatele analizei sunt prezentate folosind tablouri de bord, grafice și alte instrumente de vizualizare</a:t>
            </a:r>
          </a:p>
          <a:p>
            <a:pPr marL="514350" indent="-514350">
              <a:buFont typeface="+mj-lt"/>
              <a:buAutoNum type="alphaLcParenR"/>
            </a:pPr>
            <a:r>
              <a:rPr lang="ro-RO" b="1" dirty="0">
                <a:solidFill>
                  <a:srgbClr val="C00000"/>
                </a:solidFill>
                <a:highlight>
                  <a:srgbClr val="FFFF00"/>
                </a:highlight>
              </a:rPr>
              <a:t>Vizualizarea datelor</a:t>
            </a:r>
            <a:r>
              <a:rPr lang="ro-RO" b="1" dirty="0"/>
              <a:t>:</a:t>
            </a:r>
            <a:r>
              <a:rPr lang="ro-RO" dirty="0"/>
              <a:t> Rezultatele analizei sunt prezentate într-un format vizual atractiv și interactiv, folosind dashboard-uri, grafice, hărți și alte instrumente de vizualizare.</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 y="119644"/>
            <a:ext cx="11224260" cy="662782"/>
          </a:xfrm>
        </p:spPr>
        <p:txBody>
          <a:bodyPr/>
          <a:lstStyle/>
          <a:p>
            <a:r>
              <a:rPr lang="ro-RO" dirty="0"/>
              <a:t>V. Luarea deciziilor și implementarea acțiunilor:</a:t>
            </a:r>
          </a:p>
        </p:txBody>
      </p:sp>
      <p:sp>
        <p:nvSpPr>
          <p:cNvPr id="3" name="Content Placeholder 2"/>
          <p:cNvSpPr>
            <a:spLocks noGrp="1"/>
          </p:cNvSpPr>
          <p:nvPr>
            <p:ph idx="1"/>
          </p:nvPr>
        </p:nvSpPr>
        <p:spPr/>
        <p:txBody>
          <a:bodyPr/>
          <a:lstStyle/>
          <a:p>
            <a:pPr marL="514350" indent="-514350">
              <a:lnSpc>
                <a:spcPct val="150000"/>
              </a:lnSpc>
              <a:buFont typeface="+mj-lt"/>
              <a:buAutoNum type="alphaLcParenR"/>
            </a:pPr>
            <a:r>
              <a:rPr lang="ro-RO" dirty="0">
                <a:solidFill>
                  <a:srgbClr val="C00000"/>
                </a:solidFill>
                <a:highlight>
                  <a:srgbClr val="FFFF00"/>
                </a:highlight>
              </a:rPr>
              <a:t>Comunicarea rezultatelor</a:t>
            </a:r>
            <a:r>
              <a:rPr lang="ro-RO" dirty="0"/>
              <a:t>: Rezultatele analizei sunt comunicate către factorii de decizie pentru a susține procesul de luare a deciziilor.</a:t>
            </a:r>
          </a:p>
          <a:p>
            <a:pPr marL="514350" indent="-514350">
              <a:lnSpc>
                <a:spcPct val="150000"/>
              </a:lnSpc>
              <a:buFont typeface="+mj-lt"/>
              <a:buAutoNum type="alphaLcParenR"/>
            </a:pPr>
            <a:r>
              <a:rPr lang="ro-RO" dirty="0">
                <a:solidFill>
                  <a:srgbClr val="C00000"/>
                </a:solidFill>
                <a:highlight>
                  <a:srgbClr val="FFFF00"/>
                </a:highlight>
              </a:rPr>
              <a:t>Implementarea acțiunilor</a:t>
            </a:r>
            <a:r>
              <a:rPr lang="ro-RO" dirty="0"/>
              <a:t>: Pe baza informațiilor obținute, se implementează acțiuni concrete pentru a îmbunătăți performanța afacerii la toate nivelurile organizației.</a:t>
            </a:r>
          </a:p>
        </p:txBody>
      </p:sp>
      <p:sp>
        <p:nvSpPr>
          <p:cNvPr id="4" name="Slide Number Placeholder 3"/>
          <p:cNvSpPr>
            <a:spLocks noGrp="1"/>
          </p:cNvSpPr>
          <p:nvPr>
            <p:ph type="sldNum" sz="quarter" idx="12"/>
          </p:nvPr>
        </p:nvSpPr>
        <p:spPr/>
        <p:txBody>
          <a:bodyPr/>
          <a:lstStyle/>
          <a:p>
            <a:fld id="{7DAE7E5D-DC60-436E-A67D-D7BB4DB055A8}" type="slidenum">
              <a:rPr lang="en-US" smtClean="0"/>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Importanța BI</a:t>
            </a:r>
          </a:p>
        </p:txBody>
      </p:sp>
      <p:sp>
        <p:nvSpPr>
          <p:cNvPr id="3" name="Content Placeholder 2"/>
          <p:cNvSpPr>
            <a:spLocks noGrp="1"/>
          </p:cNvSpPr>
          <p:nvPr>
            <p:ph idx="1"/>
          </p:nvPr>
        </p:nvSpPr>
        <p:spPr/>
        <p:txBody>
          <a:bodyPr>
            <a:normAutofit fontScale="92500" lnSpcReduction="10000"/>
          </a:bodyPr>
          <a:lstStyle/>
          <a:p>
            <a:r>
              <a:rPr lang="ro-RO" dirty="0">
                <a:solidFill>
                  <a:srgbClr val="C00000"/>
                </a:solidFill>
                <a:highlight>
                  <a:srgbClr val="FFFF00"/>
                </a:highlight>
              </a:rPr>
              <a:t>Îmbunătățirea competitivității</a:t>
            </a:r>
            <a:r>
              <a:rPr lang="ro-RO" dirty="0"/>
              <a:t>: Printr-o înțelegere mai bună a pieței, a clienților și a concurenței, BI permite companiilor să identifice noi oportunități și să își consolideze poziția pe piață.</a:t>
            </a:r>
          </a:p>
          <a:p>
            <a:r>
              <a:rPr lang="ro-RO" dirty="0">
                <a:solidFill>
                  <a:srgbClr val="C00000"/>
                </a:solidFill>
                <a:highlight>
                  <a:srgbClr val="FFFF00"/>
                </a:highlight>
              </a:rPr>
              <a:t>Optimizarea operațiunilor</a:t>
            </a:r>
            <a:r>
              <a:rPr lang="ro-RO" dirty="0"/>
              <a:t>: BI poate identifica ineficiențe în procesele de afaceri, permițând companiilor să le îmbunătățească și să reducă costurile.</a:t>
            </a:r>
          </a:p>
          <a:p>
            <a:r>
              <a:rPr lang="ro-RO" dirty="0">
                <a:solidFill>
                  <a:srgbClr val="C00000"/>
                </a:solidFill>
                <a:highlight>
                  <a:srgbClr val="FFFF00"/>
                </a:highlight>
              </a:rPr>
              <a:t>Îmbunătățirea relației cu clienții</a:t>
            </a:r>
            <a:r>
              <a:rPr lang="ro-RO" dirty="0"/>
              <a:t>: Prin analiza comportamentului clienților, BI permite companiilor să ofere produse și servicii personalizate, crescând astfel satisfacția și loialitatea clienților.</a:t>
            </a:r>
          </a:p>
          <a:p>
            <a:r>
              <a:rPr lang="ro-RO" dirty="0">
                <a:solidFill>
                  <a:srgbClr val="C00000"/>
                </a:solidFill>
                <a:highlight>
                  <a:srgbClr val="FFFF00"/>
                </a:highlight>
              </a:rPr>
              <a:t>Reducerea riscurilor</a:t>
            </a:r>
            <a:r>
              <a:rPr lang="ro-RO" dirty="0"/>
              <a:t>: BI poate ajuta la identificarea potențialelor riscuri de afaceri și la dezvoltarea de strategii pentru a le mitiga.</a:t>
            </a:r>
          </a:p>
        </p:txBody>
      </p:sp>
      <p:sp>
        <p:nvSpPr>
          <p:cNvPr id="4" name="Slide Number Placeholder 3"/>
          <p:cNvSpPr>
            <a:spLocks noGrp="1"/>
          </p:cNvSpPr>
          <p:nvPr>
            <p:ph type="sldNum" sz="quarter" idx="12"/>
          </p:nvPr>
        </p:nvSpPr>
        <p:spPr/>
        <p:txBody>
          <a:bodyPr/>
          <a:lstStyle/>
          <a:p>
            <a:fld id="{7DAE7E5D-DC60-436E-A67D-D7BB4DB055A8}" type="slidenum">
              <a:rPr lang="en-US" smtClean="0"/>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430" y="0"/>
            <a:ext cx="6106723" cy="662782"/>
          </a:xfrm>
        </p:spPr>
        <p:txBody>
          <a:bodyPr/>
          <a:lstStyle/>
          <a:p>
            <a:r>
              <a:rPr lang="ro-RO" dirty="0"/>
              <a:t>Beneficiile utilizării BI</a:t>
            </a:r>
          </a:p>
        </p:txBody>
      </p:sp>
      <p:sp>
        <p:nvSpPr>
          <p:cNvPr id="3" name="Content Placeholder 2"/>
          <p:cNvSpPr>
            <a:spLocks noGrp="1"/>
          </p:cNvSpPr>
          <p:nvPr>
            <p:ph idx="1"/>
          </p:nvPr>
        </p:nvSpPr>
        <p:spPr>
          <a:xfrm>
            <a:off x="877204" y="875008"/>
            <a:ext cx="10746792" cy="5904124"/>
          </a:xfrm>
        </p:spPr>
        <p:txBody>
          <a:bodyPr>
            <a:normAutofit lnSpcReduction="10000"/>
          </a:bodyPr>
          <a:lstStyle/>
          <a:p>
            <a:pPr>
              <a:lnSpc>
                <a:spcPct val="100000"/>
              </a:lnSpc>
            </a:pPr>
            <a:r>
              <a:rPr lang="ro-RO" dirty="0">
                <a:solidFill>
                  <a:srgbClr val="C00000"/>
                </a:solidFill>
                <a:highlight>
                  <a:srgbClr val="FFFF00"/>
                </a:highlight>
              </a:rPr>
              <a:t>Decizii mai informate și rapide</a:t>
            </a:r>
            <a:r>
              <a:rPr lang="ro-RO" dirty="0"/>
              <a:t>: BI oferă informații relevante necesare pentru a lua decizii strategice și operaționale în timp util.</a:t>
            </a:r>
          </a:p>
          <a:p>
            <a:pPr>
              <a:lnSpc>
                <a:spcPct val="100000"/>
              </a:lnSpc>
            </a:pPr>
            <a:r>
              <a:rPr lang="ro-RO" dirty="0">
                <a:solidFill>
                  <a:srgbClr val="C00000"/>
                </a:solidFill>
                <a:highlight>
                  <a:srgbClr val="FFFF00"/>
                </a:highlight>
              </a:rPr>
              <a:t>Îmbunătățirea eficienței</a:t>
            </a:r>
            <a:r>
              <a:rPr lang="ro-RO" dirty="0"/>
              <a:t>: BI poate automatiza multe sarcini repetitive și poate optimiza fluxurile de lucru.</a:t>
            </a:r>
          </a:p>
          <a:p>
            <a:pPr>
              <a:lnSpc>
                <a:spcPct val="100000"/>
              </a:lnSpc>
            </a:pPr>
            <a:r>
              <a:rPr lang="ro-RO" dirty="0">
                <a:solidFill>
                  <a:srgbClr val="C00000"/>
                </a:solidFill>
                <a:highlight>
                  <a:srgbClr val="FFFF00"/>
                </a:highlight>
              </a:rPr>
              <a:t>Sporirea agilității</a:t>
            </a:r>
            <a:r>
              <a:rPr lang="ro-RO" dirty="0"/>
              <a:t>: BI permite companiilor să se adapteze rapid la schimbările din piață.</a:t>
            </a:r>
          </a:p>
          <a:p>
            <a:pPr>
              <a:lnSpc>
                <a:spcPct val="100000"/>
              </a:lnSpc>
            </a:pPr>
            <a:r>
              <a:rPr lang="ro-RO" dirty="0">
                <a:solidFill>
                  <a:srgbClr val="C00000"/>
                </a:solidFill>
                <a:highlight>
                  <a:srgbClr val="FFFF00"/>
                </a:highlight>
              </a:rPr>
              <a:t>Îmbunătățirea colaborării</a:t>
            </a:r>
            <a:r>
              <a:rPr lang="ro-RO" dirty="0"/>
              <a:t>: BI poate facilita colaborarea între diferite departamente ale unei companii.</a:t>
            </a:r>
          </a:p>
        </p:txBody>
      </p:sp>
      <p:sp>
        <p:nvSpPr>
          <p:cNvPr id="4" name="Slide Number Placeholder 3"/>
          <p:cNvSpPr>
            <a:spLocks noGrp="1"/>
          </p:cNvSpPr>
          <p:nvPr>
            <p:ph type="sldNum" sz="quarter" idx="12"/>
          </p:nvPr>
        </p:nvSpPr>
        <p:spPr/>
        <p:txBody>
          <a:bodyPr/>
          <a:lstStyle/>
          <a:p>
            <a:fld id="{7DAE7E5D-DC60-436E-A67D-D7BB4DB055A8}"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914" y="308610"/>
            <a:ext cx="11287812" cy="5932170"/>
          </a:xfrm>
        </p:spPr>
        <p:txBody>
          <a:bodyPr>
            <a:normAutofit lnSpcReduction="10000"/>
          </a:bodyPr>
          <a:lstStyle/>
          <a:p>
            <a:pPr>
              <a:lnSpc>
                <a:spcPct val="150000"/>
              </a:lnSpc>
            </a:pPr>
            <a:r>
              <a:rPr lang="ro-RO" dirty="0">
                <a:solidFill>
                  <a:srgbClr val="C00000"/>
                </a:solidFill>
                <a:highlight>
                  <a:srgbClr val="FFFF00"/>
                </a:highlight>
              </a:rPr>
              <a:t>Optimizarea operațiunilor</a:t>
            </a:r>
            <a:r>
              <a:rPr lang="ro-RO" dirty="0"/>
              <a:t>: BI poate identifica ineticiențe și oportunități de îmbunătățire a proceselor de afaceri.</a:t>
            </a:r>
          </a:p>
          <a:p>
            <a:pPr>
              <a:lnSpc>
                <a:spcPct val="150000"/>
              </a:lnSpc>
            </a:pPr>
            <a:r>
              <a:rPr lang="ro-RO" dirty="0">
                <a:solidFill>
                  <a:srgbClr val="C00000"/>
                </a:solidFill>
                <a:highlight>
                  <a:srgbClr val="FFFF00"/>
                </a:highlight>
              </a:rPr>
              <a:t>Creșterea competitivității</a:t>
            </a:r>
            <a:r>
              <a:rPr lang="ro-RO" dirty="0"/>
              <a:t>: Prin înțelegerea mai bună a pieței și a clienților, companiile pot dezvolta produse și servicii mai competitive.</a:t>
            </a:r>
          </a:p>
          <a:p>
            <a:pPr>
              <a:lnSpc>
                <a:spcPct val="150000"/>
              </a:lnSpc>
            </a:pPr>
            <a:r>
              <a:rPr lang="ro-RO" dirty="0">
                <a:solidFill>
                  <a:srgbClr val="C00000"/>
                </a:solidFill>
                <a:highlight>
                  <a:srgbClr val="FFFF00"/>
                </a:highlight>
              </a:rPr>
              <a:t>Reducerea costurilor</a:t>
            </a:r>
            <a:r>
              <a:rPr lang="ro-RO" dirty="0"/>
              <a:t>: BI poate ajuta la identificarea și eliminarea costurilor inutile.</a:t>
            </a:r>
          </a:p>
        </p:txBody>
      </p:sp>
      <p:sp>
        <p:nvSpPr>
          <p:cNvPr id="4" name="Slide Number Placeholder 3"/>
          <p:cNvSpPr>
            <a:spLocks noGrp="1"/>
          </p:cNvSpPr>
          <p:nvPr>
            <p:ph type="sldNum" sz="quarter" idx="12"/>
          </p:nvPr>
        </p:nvSpPr>
        <p:spPr/>
        <p:txBody>
          <a:bodyPr/>
          <a:lstStyle/>
          <a:p>
            <a:fld id="{7DAE7E5D-DC60-436E-A67D-D7BB4DB055A8}" type="slidenum">
              <a:rPr lang="en-US" smtClean="0"/>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Exemple de utilizări BI</a:t>
            </a:r>
          </a:p>
        </p:txBody>
      </p:sp>
      <p:sp>
        <p:nvSpPr>
          <p:cNvPr id="3" name="Content Placeholder 2"/>
          <p:cNvSpPr>
            <a:spLocks noGrp="1"/>
          </p:cNvSpPr>
          <p:nvPr>
            <p:ph idx="1"/>
          </p:nvPr>
        </p:nvSpPr>
        <p:spPr>
          <a:xfrm>
            <a:off x="740358" y="876988"/>
            <a:ext cx="10186722" cy="5355484"/>
          </a:xfrm>
        </p:spPr>
        <p:txBody>
          <a:bodyPr>
            <a:normAutofit lnSpcReduction="10000"/>
          </a:bodyPr>
          <a:lstStyle/>
          <a:p>
            <a:pPr>
              <a:lnSpc>
                <a:spcPct val="100000"/>
              </a:lnSpc>
            </a:pPr>
            <a:r>
              <a:rPr lang="ro-RO" dirty="0">
                <a:solidFill>
                  <a:srgbClr val="C00000"/>
                </a:solidFill>
                <a:highlight>
                  <a:srgbClr val="FFFF00"/>
                </a:highlight>
              </a:rPr>
              <a:t>Marketing</a:t>
            </a:r>
            <a:r>
              <a:rPr lang="ro-RO" dirty="0"/>
              <a:t>: Analiza comportamentului clienților, segmentarea pieței, optimizarea campaniilor de marketing.</a:t>
            </a:r>
          </a:p>
          <a:p>
            <a:pPr>
              <a:lnSpc>
                <a:spcPct val="100000"/>
              </a:lnSpc>
            </a:pPr>
            <a:r>
              <a:rPr lang="ro-RO" dirty="0">
                <a:solidFill>
                  <a:srgbClr val="C00000"/>
                </a:solidFill>
                <a:highlight>
                  <a:srgbClr val="FFFF00"/>
                </a:highlight>
              </a:rPr>
              <a:t>Vânzări</a:t>
            </a:r>
            <a:r>
              <a:rPr lang="ro-RO" dirty="0"/>
              <a:t>: Prognoza vânzărilor, analiza performanței vânzătorilor, identificarea oportunităților de creștere.</a:t>
            </a:r>
          </a:p>
          <a:p>
            <a:pPr>
              <a:lnSpc>
                <a:spcPct val="100000"/>
              </a:lnSpc>
            </a:pPr>
            <a:r>
              <a:rPr lang="ro-RO" dirty="0">
                <a:solidFill>
                  <a:srgbClr val="C00000"/>
                </a:solidFill>
                <a:highlight>
                  <a:srgbClr val="FFFF00"/>
                </a:highlight>
              </a:rPr>
              <a:t>Finanțe</a:t>
            </a:r>
            <a:r>
              <a:rPr lang="ro-RO" dirty="0"/>
              <a:t>: Analiza financiară, bugetare, managementul riscului.</a:t>
            </a:r>
          </a:p>
          <a:p>
            <a:pPr>
              <a:lnSpc>
                <a:spcPct val="100000"/>
              </a:lnSpc>
            </a:pPr>
            <a:r>
              <a:rPr lang="ro-RO" dirty="0">
                <a:solidFill>
                  <a:srgbClr val="C00000"/>
                </a:solidFill>
                <a:highlight>
                  <a:srgbClr val="FFFF00"/>
                </a:highlight>
              </a:rPr>
              <a:t>Operațiuni</a:t>
            </a:r>
            <a:r>
              <a:rPr lang="ro-RO" dirty="0"/>
              <a:t>: Optimizarea lanțului de aprovizionare, managementul stocurilor, controlul calității.</a:t>
            </a:r>
          </a:p>
        </p:txBody>
      </p:sp>
      <p:sp>
        <p:nvSpPr>
          <p:cNvPr id="4" name="Slide Number Placeholder 3"/>
          <p:cNvSpPr>
            <a:spLocks noGrp="1"/>
          </p:cNvSpPr>
          <p:nvPr>
            <p:ph type="sldNum" sz="quarter" idx="12"/>
          </p:nvPr>
        </p:nvSpPr>
        <p:spPr/>
        <p:txBody>
          <a:bodyPr/>
          <a:lstStyle/>
          <a:p>
            <a:fld id="{7DAE7E5D-DC60-436E-A67D-D7BB4DB055A8}" type="slidenum">
              <a:rPr lang="en-US" smtClean="0"/>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highlight>
                  <a:srgbClr val="00FF00"/>
                </a:highlight>
              </a:rPr>
              <a:t>Tendințe emergente în BI</a:t>
            </a:r>
          </a:p>
        </p:txBody>
      </p:sp>
      <p:sp>
        <p:nvSpPr>
          <p:cNvPr id="3" name="Content Placeholder 2"/>
          <p:cNvSpPr>
            <a:spLocks noGrp="1"/>
          </p:cNvSpPr>
          <p:nvPr>
            <p:ph idx="1"/>
          </p:nvPr>
        </p:nvSpPr>
        <p:spPr/>
        <p:txBody>
          <a:bodyPr>
            <a:normAutofit fontScale="85000" lnSpcReduction="20000"/>
          </a:bodyPr>
          <a:lstStyle/>
          <a:p>
            <a:pPr marL="0" indent="0" algn="ctr">
              <a:lnSpc>
                <a:spcPct val="120000"/>
              </a:lnSpc>
              <a:buNone/>
            </a:pPr>
            <a:r>
              <a:rPr lang="ro-RO" sz="3300" dirty="0">
                <a:solidFill>
                  <a:srgbClr val="C00000"/>
                </a:solidFill>
                <a:highlight>
                  <a:srgbClr val="FFFF00"/>
                </a:highlight>
              </a:rPr>
              <a:t>Inteligența artificială și Machine Learning în BI</a:t>
            </a:r>
            <a:r>
              <a:rPr lang="ro-RO" dirty="0"/>
              <a:t>:</a:t>
            </a:r>
          </a:p>
          <a:p>
            <a:pPr>
              <a:lnSpc>
                <a:spcPct val="120000"/>
              </a:lnSpc>
            </a:pPr>
            <a:r>
              <a:rPr lang="ro-RO" dirty="0">
                <a:highlight>
                  <a:srgbClr val="FFFF00"/>
                </a:highlight>
              </a:rPr>
              <a:t>Predicții predictive</a:t>
            </a:r>
            <a:r>
              <a:rPr lang="ro-RO" dirty="0"/>
              <a:t>: Folosirea algoritmilor de învățare automată pentru a prezice tendințe viitoare, cererea pentru produse sau servicii, riscuri potențiale etc.</a:t>
            </a:r>
          </a:p>
          <a:p>
            <a:pPr>
              <a:lnSpc>
                <a:spcPct val="120000"/>
              </a:lnSpc>
            </a:pPr>
            <a:r>
              <a:rPr lang="ro-RO" dirty="0">
                <a:solidFill>
                  <a:srgbClr val="C00000"/>
                </a:solidFill>
                <a:highlight>
                  <a:srgbClr val="FFFF00"/>
                </a:highlight>
              </a:rPr>
              <a:t>Detectarea anomaliilor</a:t>
            </a:r>
            <a:r>
              <a:rPr lang="ro-RO" dirty="0"/>
              <a:t>: Identificarea automată a datelor care se abat de la normal, semnalând potențiale probleme sau oportunități.</a:t>
            </a:r>
          </a:p>
          <a:p>
            <a:pPr>
              <a:lnSpc>
                <a:spcPct val="120000"/>
              </a:lnSpc>
            </a:pPr>
            <a:r>
              <a:rPr lang="ro-RO" dirty="0">
                <a:solidFill>
                  <a:srgbClr val="C00000"/>
                </a:solidFill>
                <a:highlight>
                  <a:srgbClr val="FFFF00"/>
                </a:highlight>
              </a:rPr>
              <a:t>Recomandări personalizate</a:t>
            </a:r>
            <a:r>
              <a:rPr lang="ro-RO" dirty="0"/>
              <a:t>: Oferirea de recomandări personalizate clienților pe baza istoricului lor de achiziții și a comportamentului.</a:t>
            </a:r>
          </a:p>
          <a:p>
            <a:pPr>
              <a:lnSpc>
                <a:spcPct val="120000"/>
              </a:lnSpc>
            </a:pPr>
            <a:r>
              <a:rPr lang="ro-RO" dirty="0">
                <a:solidFill>
                  <a:srgbClr val="C00000"/>
                </a:solidFill>
                <a:highlight>
                  <a:srgbClr val="FFFF00"/>
                </a:highlight>
              </a:rPr>
              <a:t>Natural Language Processing </a:t>
            </a:r>
            <a:r>
              <a:rPr lang="ro-RO" dirty="0"/>
              <a:t>(NLP): Permițând utilizatorilor să interacționeze cu platformele BI folosind limbaj natural pentru a pune întrebări și a obține răspunsuri.</a:t>
            </a:r>
          </a:p>
        </p:txBody>
      </p:sp>
      <p:sp>
        <p:nvSpPr>
          <p:cNvPr id="4" name="Slide Number Placeholder 3"/>
          <p:cNvSpPr>
            <a:spLocks noGrp="1"/>
          </p:cNvSpPr>
          <p:nvPr>
            <p:ph type="sldNum" sz="quarter" idx="12"/>
          </p:nvPr>
        </p:nvSpPr>
        <p:spPr/>
        <p:txBody>
          <a:bodyPr/>
          <a:lstStyle/>
          <a:p>
            <a:fld id="{7DAE7E5D-DC60-436E-A67D-D7BB4DB055A8}" type="slidenum">
              <a:rPr lang="en-US" smtClean="0"/>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946" y="0"/>
            <a:ext cx="8963846" cy="662782"/>
          </a:xfrm>
        </p:spPr>
        <p:txBody>
          <a:bodyPr/>
          <a:lstStyle/>
          <a:p>
            <a:r>
              <a:rPr lang="ro-RO" dirty="0"/>
              <a:t>BI cloud și accesibilitate</a:t>
            </a:r>
          </a:p>
        </p:txBody>
      </p:sp>
      <p:sp>
        <p:nvSpPr>
          <p:cNvPr id="3" name="Content Placeholder 2"/>
          <p:cNvSpPr>
            <a:spLocks noGrp="1"/>
          </p:cNvSpPr>
          <p:nvPr>
            <p:ph idx="1"/>
          </p:nvPr>
        </p:nvSpPr>
        <p:spPr>
          <a:xfrm>
            <a:off x="65988" y="782426"/>
            <a:ext cx="11287812" cy="6075574"/>
          </a:xfrm>
        </p:spPr>
        <p:txBody>
          <a:bodyPr/>
          <a:lstStyle/>
          <a:p>
            <a:pPr>
              <a:lnSpc>
                <a:spcPct val="100000"/>
              </a:lnSpc>
            </a:pPr>
            <a:r>
              <a:rPr lang="ro-RO" dirty="0">
                <a:solidFill>
                  <a:srgbClr val="C00000"/>
                </a:solidFill>
                <a:highlight>
                  <a:srgbClr val="FFFF00"/>
                </a:highlight>
              </a:rPr>
              <a:t>Scalabilitate</a:t>
            </a:r>
            <a:r>
              <a:rPr lang="ro-RO" dirty="0"/>
              <a:t>: Adaptarea automată a resurselor în funcție de nevoile afacerii.</a:t>
            </a:r>
          </a:p>
          <a:p>
            <a:pPr>
              <a:lnSpc>
                <a:spcPct val="100000"/>
              </a:lnSpc>
            </a:pPr>
            <a:r>
              <a:rPr lang="ro-RO" dirty="0">
                <a:solidFill>
                  <a:srgbClr val="C00000"/>
                </a:solidFill>
                <a:highlight>
                  <a:srgbClr val="FFFF00"/>
                </a:highlight>
              </a:rPr>
              <a:t>Acces de oriunde</a:t>
            </a:r>
            <a:r>
              <a:rPr lang="ro-RO" dirty="0"/>
              <a:t>: Posibilitatea de a accesa date și analize de pe orice dispozitiv cu conexiune la internet.</a:t>
            </a:r>
          </a:p>
          <a:p>
            <a:pPr>
              <a:lnSpc>
                <a:spcPct val="100000"/>
              </a:lnSpc>
            </a:pPr>
            <a:r>
              <a:rPr lang="ro-RO" dirty="0">
                <a:solidFill>
                  <a:srgbClr val="C00000"/>
                </a:solidFill>
                <a:highlight>
                  <a:srgbClr val="FFFF00"/>
                </a:highlight>
              </a:rPr>
              <a:t>Colaborare îmbunătățită</a:t>
            </a:r>
            <a:r>
              <a:rPr lang="ro-RO" dirty="0"/>
              <a:t>: Facilitarea colaborării între echipe prin partajarea de dashboard-uri și rapoarte în timp real.</a:t>
            </a:r>
          </a:p>
          <a:p>
            <a:pPr>
              <a:lnSpc>
                <a:spcPct val="100000"/>
              </a:lnSpc>
            </a:pPr>
            <a:r>
              <a:rPr lang="ro-RO" dirty="0">
                <a:solidFill>
                  <a:srgbClr val="C00000"/>
                </a:solidFill>
                <a:highlight>
                  <a:srgbClr val="FFFF00"/>
                </a:highlight>
              </a:rPr>
              <a:t>Costuri reduse</a:t>
            </a:r>
            <a:r>
              <a:rPr lang="ro-RO" dirty="0"/>
              <a:t>: Eliminarea necesității de a achiziționa și întreține infrastructură hardware.</a:t>
            </a:r>
          </a:p>
        </p:txBody>
      </p:sp>
      <p:sp>
        <p:nvSpPr>
          <p:cNvPr id="4" name="Slide Number Placeholder 3"/>
          <p:cNvSpPr>
            <a:spLocks noGrp="1"/>
          </p:cNvSpPr>
          <p:nvPr>
            <p:ph type="sldNum" sz="quarter" idx="12"/>
          </p:nvPr>
        </p:nvSpPr>
        <p:spPr/>
        <p:txBody>
          <a:bodyPr/>
          <a:lstStyle/>
          <a:p>
            <a:fld id="{7DAE7E5D-DC60-436E-A67D-D7BB4DB055A8}" type="slidenum">
              <a:rPr lang="en-US" smtClean="0"/>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091" y="263991"/>
            <a:ext cx="7449113" cy="662782"/>
          </a:xfrm>
        </p:spPr>
        <p:txBody>
          <a:bodyPr/>
          <a:lstStyle/>
          <a:p>
            <a:r>
              <a:rPr lang="it-IT" sz="3600" dirty="0"/>
              <a:t>BI colaborativ și social BI</a:t>
            </a:r>
            <a:endParaRPr lang="ro-RO" sz="3600" dirty="0"/>
          </a:p>
        </p:txBody>
      </p:sp>
      <p:sp>
        <p:nvSpPr>
          <p:cNvPr id="3" name="Content Placeholder 2"/>
          <p:cNvSpPr>
            <a:spLocks noGrp="1"/>
          </p:cNvSpPr>
          <p:nvPr>
            <p:ph idx="1"/>
          </p:nvPr>
        </p:nvSpPr>
        <p:spPr>
          <a:xfrm>
            <a:off x="1054451" y="1147069"/>
            <a:ext cx="10404394" cy="4715251"/>
          </a:xfrm>
        </p:spPr>
        <p:txBody>
          <a:bodyPr/>
          <a:lstStyle/>
          <a:p>
            <a:pPr>
              <a:lnSpc>
                <a:spcPct val="150000"/>
              </a:lnSpc>
            </a:pPr>
            <a:r>
              <a:rPr lang="ro-RO" dirty="0">
                <a:solidFill>
                  <a:srgbClr val="C00000"/>
                </a:solidFill>
                <a:highlight>
                  <a:srgbClr val="FFFF00"/>
                </a:highlight>
              </a:rPr>
              <a:t>Forumuri și comunități online</a:t>
            </a:r>
            <a:r>
              <a:rPr lang="ro-RO" dirty="0"/>
              <a:t>: Crearea de spații de discuție pentru utilizatorii de BI pentru a împărtăși cunoștințe și experiență.</a:t>
            </a:r>
          </a:p>
          <a:p>
            <a:pPr>
              <a:lnSpc>
                <a:spcPct val="150000"/>
              </a:lnSpc>
            </a:pPr>
            <a:r>
              <a:rPr lang="ro-RO" dirty="0">
                <a:solidFill>
                  <a:srgbClr val="C00000"/>
                </a:solidFill>
                <a:highlight>
                  <a:srgbClr val="FFFF00"/>
                </a:highlight>
              </a:rPr>
              <a:t>Gamification</a:t>
            </a:r>
            <a:r>
              <a:rPr lang="ro-RO" dirty="0"/>
              <a:t>: Utilizarea elementelor de joc pentru a motiva utilizatorii și a-i încuraja să exploreze datele.</a:t>
            </a:r>
          </a:p>
        </p:txBody>
      </p:sp>
      <p:sp>
        <p:nvSpPr>
          <p:cNvPr id="4" name="Slide Number Placeholder 3"/>
          <p:cNvSpPr>
            <a:spLocks noGrp="1"/>
          </p:cNvSpPr>
          <p:nvPr>
            <p:ph type="sldNum" sz="quarter" idx="12"/>
          </p:nvPr>
        </p:nvSpPr>
        <p:spPr/>
        <p:txBody>
          <a:bodyPr/>
          <a:lstStyle/>
          <a:p>
            <a:fld id="{7DAE7E5D-DC60-436E-A67D-D7BB4DB055A8}" type="slidenum">
              <a:rPr lang="en-US" smtClean="0"/>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D361D5-0316-F50B-3774-0038E69580B7}"/>
              </a:ext>
            </a:extLst>
          </p:cNvPr>
          <p:cNvSpPr>
            <a:spLocks noGrp="1"/>
          </p:cNvSpPr>
          <p:nvPr>
            <p:ph idx="1"/>
          </p:nvPr>
        </p:nvSpPr>
        <p:spPr>
          <a:xfrm>
            <a:off x="65988" y="339047"/>
            <a:ext cx="12079664" cy="6518953"/>
          </a:xfrm>
        </p:spPr>
        <p:txBody>
          <a:bodyPr>
            <a:normAutofit/>
          </a:bodyPr>
          <a:lstStyle/>
          <a:p>
            <a:pPr>
              <a:lnSpc>
                <a:spcPct val="120000"/>
              </a:lnSpc>
            </a:pPr>
            <a:r>
              <a:rPr lang="ro-RO" dirty="0"/>
              <a:t>Într-un mediu în continuă schimbare, organizațiile trebuie să fie proactive în a identifica noi probleme și a dezvolta soluții inovatoare.</a:t>
            </a:r>
          </a:p>
          <a:p>
            <a:pPr>
              <a:lnSpc>
                <a:spcPct val="120000"/>
              </a:lnSpc>
            </a:pPr>
            <a:r>
              <a:rPr lang="ro-RO" dirty="0"/>
              <a:t>SSD facilitează acest proces de inovație.</a:t>
            </a:r>
          </a:p>
          <a:p>
            <a:pPr>
              <a:lnSpc>
                <a:spcPct val="120000"/>
              </a:lnSpc>
            </a:pPr>
            <a:r>
              <a:rPr lang="ro-RO" dirty="0"/>
              <a:t>Rezolvarea problemelor este esențială pentru atingerea obiectivelor strategice ale unei organizații.</a:t>
            </a:r>
          </a:p>
          <a:p>
            <a:pPr>
              <a:lnSpc>
                <a:spcPct val="120000"/>
              </a:lnSpc>
            </a:pPr>
            <a:r>
              <a:rPr lang="ro-RO" dirty="0"/>
              <a:t>Sistemele de suport pentru luare a deciziilor aliniază procesul de rezolvare a problemelor cu viziunea pe termen lung a companiei.</a:t>
            </a:r>
          </a:p>
          <a:p>
            <a:endParaRPr lang="ro-RO" dirty="0"/>
          </a:p>
        </p:txBody>
      </p:sp>
      <p:sp>
        <p:nvSpPr>
          <p:cNvPr id="4" name="Slide Number Placeholder 3">
            <a:extLst>
              <a:ext uri="{FF2B5EF4-FFF2-40B4-BE49-F238E27FC236}">
                <a16:creationId xmlns:a16="http://schemas.microsoft.com/office/drawing/2014/main" id="{4C48F90E-EA16-291F-2F03-2A907138015B}"/>
              </a:ext>
            </a:extLst>
          </p:cNvPr>
          <p:cNvSpPr>
            <a:spLocks noGrp="1"/>
          </p:cNvSpPr>
          <p:nvPr>
            <p:ph type="sldNum" sz="quarter" idx="12"/>
          </p:nvPr>
        </p:nvSpPr>
        <p:spPr/>
        <p:txBody>
          <a:bodyPr/>
          <a:lstStyle/>
          <a:p>
            <a:fld id="{7DAE7E5D-DC60-436E-A67D-D7BB4DB055A8}" type="slidenum">
              <a:rPr lang="en-US" smtClean="0"/>
              <a:t>11</a:t>
            </a:fld>
            <a:endParaRPr lang="en-US" dirty="0"/>
          </a:p>
        </p:txBody>
      </p:sp>
    </p:spTree>
    <p:extLst>
      <p:ext uri="{BB962C8B-B14F-4D97-AF65-F5344CB8AC3E}">
        <p14:creationId xmlns:p14="http://schemas.microsoft.com/office/powerpoint/2010/main" val="9117602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9284" y="119644"/>
            <a:ext cx="8702589" cy="662782"/>
          </a:xfrm>
        </p:spPr>
        <p:txBody>
          <a:bodyPr/>
          <a:lstStyle/>
          <a:p>
            <a:r>
              <a:rPr lang="ro-RO" dirty="0"/>
              <a:t>BI mobil și accesul la date în mișcare</a:t>
            </a:r>
          </a:p>
        </p:txBody>
      </p:sp>
      <p:sp>
        <p:nvSpPr>
          <p:cNvPr id="3" name="Content Placeholder 2"/>
          <p:cNvSpPr>
            <a:spLocks noGrp="1"/>
          </p:cNvSpPr>
          <p:nvPr>
            <p:ph idx="1"/>
          </p:nvPr>
        </p:nvSpPr>
        <p:spPr>
          <a:xfrm>
            <a:off x="787915" y="1162450"/>
            <a:ext cx="10565885" cy="5434119"/>
          </a:xfrm>
        </p:spPr>
        <p:txBody>
          <a:bodyPr/>
          <a:lstStyle/>
          <a:p>
            <a:pPr>
              <a:lnSpc>
                <a:spcPct val="100000"/>
              </a:lnSpc>
            </a:pPr>
            <a:r>
              <a:rPr lang="ro-RO" dirty="0">
                <a:solidFill>
                  <a:srgbClr val="C00000"/>
                </a:solidFill>
                <a:highlight>
                  <a:srgbClr val="FFFF00"/>
                </a:highlight>
              </a:rPr>
              <a:t>Dashboard-uri personalizate</a:t>
            </a:r>
            <a:r>
              <a:rPr lang="ro-RO" dirty="0"/>
              <a:t>: Crearea de dashboard-uri adaptate la nevoile individuale ale utilizatorilor.</a:t>
            </a:r>
          </a:p>
          <a:p>
            <a:pPr>
              <a:lnSpc>
                <a:spcPct val="100000"/>
              </a:lnSpc>
            </a:pPr>
            <a:r>
              <a:rPr lang="ro-RO" dirty="0">
                <a:solidFill>
                  <a:srgbClr val="C00000"/>
                </a:solidFill>
                <a:highlight>
                  <a:srgbClr val="FFFF00"/>
                </a:highlight>
              </a:rPr>
              <a:t>Notificări push</a:t>
            </a:r>
            <a:r>
              <a:rPr lang="ro-RO" dirty="0"/>
              <a:t>: Alertarea utilizatorilor cu privire la evenimente importante sau abateri de la obiective.</a:t>
            </a:r>
          </a:p>
          <a:p>
            <a:pPr>
              <a:lnSpc>
                <a:spcPct val="100000"/>
              </a:lnSpc>
            </a:pPr>
            <a:r>
              <a:rPr lang="ro-RO" dirty="0">
                <a:solidFill>
                  <a:srgbClr val="C00000"/>
                </a:solidFill>
                <a:highlight>
                  <a:srgbClr val="FFFF00"/>
                </a:highlight>
              </a:rPr>
              <a:t>Integrare cu aplicații de productivitate</a:t>
            </a:r>
            <a:r>
              <a:rPr lang="ro-RO" dirty="0"/>
              <a:t>: Facilitarea luării deciziilor în timp real prin integrarea cu aplicații precum e-mail, calendare sau aplicații de colaborare.</a:t>
            </a:r>
          </a:p>
        </p:txBody>
      </p:sp>
      <p:sp>
        <p:nvSpPr>
          <p:cNvPr id="4" name="Slide Number Placeholder 3"/>
          <p:cNvSpPr>
            <a:spLocks noGrp="1"/>
          </p:cNvSpPr>
          <p:nvPr>
            <p:ph type="sldNum" sz="quarter" idx="12"/>
          </p:nvPr>
        </p:nvSpPr>
        <p:spPr/>
        <p:txBody>
          <a:bodyPr/>
          <a:lstStyle/>
          <a:p>
            <a:fld id="{7DAE7E5D-DC60-436E-A67D-D7BB4DB055A8}" type="slidenum">
              <a:rPr lang="en-US" smtClean="0"/>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930" y="189983"/>
            <a:ext cx="8701872" cy="662782"/>
          </a:xfrm>
        </p:spPr>
        <p:txBody>
          <a:bodyPr/>
          <a:lstStyle/>
          <a:p>
            <a:r>
              <a:rPr lang="ro-RO" sz="3600" b="1" dirty="0"/>
              <a:t>Guvernanța datelor și securitatea</a:t>
            </a:r>
            <a:endParaRPr lang="ro-RO" sz="3600" dirty="0"/>
          </a:p>
        </p:txBody>
      </p:sp>
      <p:sp>
        <p:nvSpPr>
          <p:cNvPr id="3" name="Content Placeholder 2"/>
          <p:cNvSpPr>
            <a:spLocks noGrp="1"/>
          </p:cNvSpPr>
          <p:nvPr>
            <p:ph idx="1"/>
          </p:nvPr>
        </p:nvSpPr>
        <p:spPr>
          <a:xfrm>
            <a:off x="950243" y="1138969"/>
            <a:ext cx="9892646" cy="5457600"/>
          </a:xfrm>
        </p:spPr>
        <p:txBody>
          <a:bodyPr>
            <a:normAutofit lnSpcReduction="10000"/>
          </a:bodyPr>
          <a:lstStyle/>
          <a:p>
            <a:pPr>
              <a:lnSpc>
                <a:spcPct val="150000"/>
              </a:lnSpc>
              <a:buFont typeface="Arial" panose="020B0604020202020204" pitchFamily="34" charset="0"/>
              <a:buChar char="•"/>
            </a:pPr>
            <a:r>
              <a:rPr lang="ro-RO" b="1" dirty="0">
                <a:solidFill>
                  <a:srgbClr val="C00000"/>
                </a:solidFill>
                <a:highlight>
                  <a:srgbClr val="FFFF00"/>
                </a:highlight>
              </a:rPr>
              <a:t>Calitatea datelor</a:t>
            </a:r>
            <a:r>
              <a:rPr lang="ro-RO" b="1" dirty="0"/>
              <a:t>:</a:t>
            </a:r>
            <a:r>
              <a:rPr lang="ro-RO" dirty="0"/>
              <a:t> Asigurarea acurateței, consistenței și completitudinii datelor.</a:t>
            </a:r>
          </a:p>
          <a:p>
            <a:pPr>
              <a:lnSpc>
                <a:spcPct val="150000"/>
              </a:lnSpc>
              <a:buFont typeface="Arial" panose="020B0604020202020204" pitchFamily="34" charset="0"/>
              <a:buChar char="•"/>
            </a:pPr>
            <a:r>
              <a:rPr lang="ro-RO" b="1" dirty="0">
                <a:solidFill>
                  <a:srgbClr val="C00000"/>
                </a:solidFill>
                <a:highlight>
                  <a:srgbClr val="FFFF00"/>
                </a:highlight>
              </a:rPr>
              <a:t>Securitatea datelor</a:t>
            </a:r>
            <a:r>
              <a:rPr lang="ro-RO" b="1" dirty="0"/>
              <a:t>:</a:t>
            </a:r>
            <a:r>
              <a:rPr lang="ro-RO" dirty="0"/>
              <a:t> Protejarea datelor sensibile împotriva accesului neautorizat.</a:t>
            </a:r>
          </a:p>
          <a:p>
            <a:pPr>
              <a:lnSpc>
                <a:spcPct val="150000"/>
              </a:lnSpc>
              <a:buFont typeface="Arial" panose="020B0604020202020204" pitchFamily="34" charset="0"/>
              <a:buChar char="•"/>
            </a:pPr>
            <a:r>
              <a:rPr lang="ro-RO" b="1" dirty="0">
                <a:solidFill>
                  <a:srgbClr val="C00000"/>
                </a:solidFill>
                <a:highlight>
                  <a:srgbClr val="FFFF00"/>
                </a:highlight>
              </a:rPr>
              <a:t>Conformitatea cu reglementările</a:t>
            </a:r>
            <a:r>
              <a:rPr lang="ro-RO" b="1" dirty="0"/>
              <a:t>:</a:t>
            </a:r>
            <a:r>
              <a:rPr lang="ro-RO" dirty="0"/>
              <a:t> Respectarea reglementărilor precum GDPR și CCPA.</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107" y="143246"/>
            <a:ext cx="8119785" cy="662782"/>
          </a:xfrm>
        </p:spPr>
        <p:txBody>
          <a:bodyPr/>
          <a:lstStyle/>
          <a:p>
            <a:r>
              <a:rPr lang="ro-RO" sz="3600" b="1" dirty="0"/>
              <a:t>Internet of Things (IoT) și BI</a:t>
            </a:r>
            <a:endParaRPr lang="ro-RO" sz="3600" dirty="0"/>
          </a:p>
        </p:txBody>
      </p:sp>
      <p:sp>
        <p:nvSpPr>
          <p:cNvPr id="3" name="Content Placeholder 2"/>
          <p:cNvSpPr>
            <a:spLocks noGrp="1"/>
          </p:cNvSpPr>
          <p:nvPr>
            <p:ph idx="1"/>
          </p:nvPr>
        </p:nvSpPr>
        <p:spPr>
          <a:xfrm>
            <a:off x="567568" y="1013538"/>
            <a:ext cx="10786232" cy="5558084"/>
          </a:xfrm>
        </p:spPr>
        <p:txBody>
          <a:bodyPr>
            <a:normAutofit lnSpcReduction="10000"/>
          </a:bodyPr>
          <a:lstStyle/>
          <a:p>
            <a:pPr>
              <a:lnSpc>
                <a:spcPct val="110000"/>
              </a:lnSpc>
              <a:buFont typeface="Arial" panose="020B0604020202020204" pitchFamily="34" charset="0"/>
              <a:buChar char="•"/>
            </a:pPr>
            <a:r>
              <a:rPr lang="ro-RO" b="1" dirty="0">
                <a:solidFill>
                  <a:srgbClr val="C00000"/>
                </a:solidFill>
                <a:highlight>
                  <a:srgbClr val="FFFF00"/>
                </a:highlight>
              </a:rPr>
              <a:t>Analiza datelor în timp real</a:t>
            </a:r>
            <a:r>
              <a:rPr lang="ro-RO" b="1" dirty="0"/>
              <a:t>:</a:t>
            </a:r>
            <a:r>
              <a:rPr lang="ro-RO" dirty="0"/>
              <a:t> Monitorizarea continuă a datelor generate de dispozitive IoT pentru a identifica probleme și a optimiza procesele.</a:t>
            </a:r>
          </a:p>
          <a:p>
            <a:pPr>
              <a:lnSpc>
                <a:spcPct val="110000"/>
              </a:lnSpc>
              <a:buFont typeface="Arial" panose="020B0604020202020204" pitchFamily="34" charset="0"/>
              <a:buChar char="•"/>
            </a:pPr>
            <a:r>
              <a:rPr lang="ro-RO" b="1" dirty="0">
                <a:solidFill>
                  <a:srgbClr val="C00000"/>
                </a:solidFill>
                <a:highlight>
                  <a:srgbClr val="FFFF00"/>
                </a:highlight>
              </a:rPr>
              <a:t>Mentenanță predictivă</a:t>
            </a:r>
            <a:r>
              <a:rPr lang="ro-RO" b="1" dirty="0"/>
              <a:t>:</a:t>
            </a:r>
            <a:r>
              <a:rPr lang="ro-RO" dirty="0"/>
              <a:t> Predicția defecțiunilor echipamentelor industriale înainte ca acestea să apară.</a:t>
            </a:r>
          </a:p>
          <a:p>
            <a:pPr>
              <a:lnSpc>
                <a:spcPct val="110000"/>
              </a:lnSpc>
              <a:buFont typeface="Arial" panose="020B0604020202020204" pitchFamily="34" charset="0"/>
              <a:buChar char="•"/>
            </a:pPr>
            <a:r>
              <a:rPr lang="ro-RO" b="1" dirty="0">
                <a:solidFill>
                  <a:srgbClr val="C00000"/>
                </a:solidFill>
                <a:highlight>
                  <a:srgbClr val="FFFF00"/>
                </a:highlight>
              </a:rPr>
              <a:t>Optimizarea lanțului de aprovizionare</a:t>
            </a:r>
            <a:r>
              <a:rPr lang="ro-RO" b="1" dirty="0"/>
              <a:t>:</a:t>
            </a:r>
            <a:r>
              <a:rPr lang="ro-RO" dirty="0"/>
              <a:t> Monitorizarea stocurilor în timp real și ajustarea automată a comenzilor.</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112</a:t>
            </a:fld>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816" y="282419"/>
            <a:ext cx="8370993" cy="662782"/>
          </a:xfrm>
        </p:spPr>
        <p:txBody>
          <a:bodyPr/>
          <a:lstStyle/>
          <a:p>
            <a:r>
              <a:rPr lang="ro-RO" dirty="0"/>
              <a:t>Data storytelling și nararea datelor</a:t>
            </a:r>
          </a:p>
        </p:txBody>
      </p:sp>
      <p:sp>
        <p:nvSpPr>
          <p:cNvPr id="3" name="Content Placeholder 2"/>
          <p:cNvSpPr>
            <a:spLocks noGrp="1"/>
          </p:cNvSpPr>
          <p:nvPr>
            <p:ph idx="1"/>
          </p:nvPr>
        </p:nvSpPr>
        <p:spPr>
          <a:xfrm>
            <a:off x="551512" y="1174312"/>
            <a:ext cx="11198214" cy="4904941"/>
          </a:xfrm>
        </p:spPr>
        <p:txBody>
          <a:bodyPr/>
          <a:lstStyle/>
          <a:p>
            <a:pPr>
              <a:lnSpc>
                <a:spcPct val="100000"/>
              </a:lnSpc>
            </a:pPr>
            <a:r>
              <a:rPr lang="ro-RO" dirty="0">
                <a:solidFill>
                  <a:srgbClr val="C00000"/>
                </a:solidFill>
                <a:highlight>
                  <a:srgbClr val="FFFF00"/>
                </a:highlight>
              </a:rPr>
              <a:t>Vizualizări interactive</a:t>
            </a:r>
            <a:r>
              <a:rPr lang="ro-RO" dirty="0"/>
              <a:t>: Crearea de vizualizări care permit utilizatorilor să exploreze datele în detaliu.</a:t>
            </a:r>
          </a:p>
          <a:p>
            <a:pPr>
              <a:lnSpc>
                <a:spcPct val="100000"/>
              </a:lnSpc>
            </a:pPr>
            <a:r>
              <a:rPr lang="ro-RO" dirty="0">
                <a:solidFill>
                  <a:srgbClr val="C00000"/>
                </a:solidFill>
                <a:highlight>
                  <a:srgbClr val="FFFF00"/>
                </a:highlight>
              </a:rPr>
              <a:t>Povestiri captivante</a:t>
            </a:r>
            <a:r>
              <a:rPr lang="ro-RO" dirty="0"/>
              <a:t>: Utilizarea unei structuri narrative pentru a prezenta datele într-un mod mai angajant.</a:t>
            </a:r>
          </a:p>
          <a:p>
            <a:pPr>
              <a:lnSpc>
                <a:spcPct val="100000"/>
              </a:lnSpc>
            </a:pPr>
            <a:r>
              <a:rPr lang="ro-RO" dirty="0">
                <a:solidFill>
                  <a:srgbClr val="C00000"/>
                </a:solidFill>
                <a:highlight>
                  <a:srgbClr val="FFFF00"/>
                </a:highlight>
              </a:rPr>
              <a:t>Adaptarea la audiență</a:t>
            </a:r>
            <a:r>
              <a:rPr lang="ro-RO" dirty="0"/>
              <a:t>: Ajustarea mesajului și a nivelului de detaliu în funcție de cunoștințele și interesele audienței.</a:t>
            </a:r>
          </a:p>
        </p:txBody>
      </p:sp>
      <p:sp>
        <p:nvSpPr>
          <p:cNvPr id="4" name="Slide Number Placeholder 3"/>
          <p:cNvSpPr>
            <a:spLocks noGrp="1"/>
          </p:cNvSpPr>
          <p:nvPr>
            <p:ph type="sldNum" sz="quarter" idx="12"/>
          </p:nvPr>
        </p:nvSpPr>
        <p:spPr/>
        <p:txBody>
          <a:bodyPr/>
          <a:lstStyle/>
          <a:p>
            <a:fld id="{7DAE7E5D-DC60-436E-A67D-D7BB4DB055A8}" type="slidenum">
              <a:rPr lang="en-US" smtClean="0"/>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36" y="21162"/>
            <a:ext cx="8039398" cy="662782"/>
          </a:xfrm>
        </p:spPr>
        <p:txBody>
          <a:bodyPr/>
          <a:lstStyle/>
          <a:p>
            <a:r>
              <a:rPr lang="it-IT" dirty="0"/>
              <a:t>Utilizarea BI în diverse industrii</a:t>
            </a:r>
            <a:endParaRPr lang="ro-RO" dirty="0"/>
          </a:p>
        </p:txBody>
      </p:sp>
      <p:sp>
        <p:nvSpPr>
          <p:cNvPr id="3" name="Content Placeholder 2"/>
          <p:cNvSpPr>
            <a:spLocks noGrp="1"/>
          </p:cNvSpPr>
          <p:nvPr>
            <p:ph idx="1"/>
          </p:nvPr>
        </p:nvSpPr>
        <p:spPr>
          <a:xfrm>
            <a:off x="295926" y="862813"/>
            <a:ext cx="11600148" cy="5631581"/>
          </a:xfrm>
        </p:spPr>
        <p:txBody>
          <a:bodyPr>
            <a:normAutofit fontScale="92500" lnSpcReduction="20000"/>
          </a:bodyPr>
          <a:lstStyle/>
          <a:p>
            <a:pPr>
              <a:lnSpc>
                <a:spcPct val="110000"/>
              </a:lnSpc>
            </a:pPr>
            <a:r>
              <a:rPr lang="ro-RO" b="1" dirty="0">
                <a:solidFill>
                  <a:srgbClr val="C00000"/>
                </a:solidFill>
                <a:highlight>
                  <a:srgbClr val="FFFF00"/>
                </a:highlight>
              </a:rPr>
              <a:t>Finanțe</a:t>
            </a:r>
            <a:r>
              <a:rPr lang="ro-RO" b="1" dirty="0"/>
              <a:t>:</a:t>
            </a:r>
            <a:r>
              <a:rPr lang="ro-RO" dirty="0"/>
              <a:t> Analiza portofoliului, detectarea fraudelor, riscul de credit, previziuni financiare.</a:t>
            </a:r>
          </a:p>
          <a:p>
            <a:pPr>
              <a:lnSpc>
                <a:spcPct val="110000"/>
              </a:lnSpc>
            </a:pPr>
            <a:r>
              <a:rPr lang="ro-RO" b="1" dirty="0">
                <a:solidFill>
                  <a:srgbClr val="C00000"/>
                </a:solidFill>
                <a:highlight>
                  <a:srgbClr val="FFFF00"/>
                </a:highlight>
              </a:rPr>
              <a:t>Sănătate</a:t>
            </a:r>
            <a:r>
              <a:rPr lang="ro-RO" b="1" dirty="0"/>
              <a:t>:</a:t>
            </a:r>
            <a:r>
              <a:rPr lang="ro-RO" dirty="0"/>
              <a:t> Analiza datelor clinice, optimizarea proceselor medicale, descoperirea de noi medicamente.</a:t>
            </a:r>
          </a:p>
          <a:p>
            <a:pPr>
              <a:lnSpc>
                <a:spcPct val="110000"/>
              </a:lnSpc>
            </a:pPr>
            <a:r>
              <a:rPr lang="ro-RO" b="1" dirty="0">
                <a:solidFill>
                  <a:srgbClr val="C00000"/>
                </a:solidFill>
                <a:highlight>
                  <a:srgbClr val="FFFF00"/>
                </a:highlight>
              </a:rPr>
              <a:t>Retail</a:t>
            </a:r>
            <a:r>
              <a:rPr lang="ro-RO" b="1" dirty="0"/>
              <a:t>:</a:t>
            </a:r>
            <a:r>
              <a:rPr lang="ro-RO" dirty="0"/>
              <a:t> Analiza comportamentului clienților, optimizarea prețurilor, gestionarea stocurilor, marketing personalizat.</a:t>
            </a:r>
          </a:p>
          <a:p>
            <a:pPr>
              <a:lnSpc>
                <a:spcPct val="110000"/>
              </a:lnSpc>
            </a:pPr>
            <a:r>
              <a:rPr lang="ro-RO" b="1" dirty="0">
                <a:solidFill>
                  <a:srgbClr val="C00000"/>
                </a:solidFill>
                <a:highlight>
                  <a:srgbClr val="FFFF00"/>
                </a:highlight>
              </a:rPr>
              <a:t>Manufacturing</a:t>
            </a:r>
            <a:r>
              <a:rPr lang="ro-RO" b="1" dirty="0"/>
              <a:t>:</a:t>
            </a:r>
            <a:r>
              <a:rPr lang="ro-RO" dirty="0"/>
              <a:t> Optimizarea proceselor de producție, managementul calității, întreținerea predictivă.</a:t>
            </a:r>
          </a:p>
          <a:p>
            <a:pPr>
              <a:lnSpc>
                <a:spcPct val="110000"/>
              </a:lnSpc>
            </a:pPr>
            <a:r>
              <a:rPr lang="ro-RO" b="1" dirty="0">
                <a:solidFill>
                  <a:srgbClr val="C00000"/>
                </a:solidFill>
                <a:highlight>
                  <a:srgbClr val="FFFF00"/>
                </a:highlight>
              </a:rPr>
              <a:t>Energie</a:t>
            </a:r>
            <a:r>
              <a:rPr lang="ro-RO" b="1" dirty="0"/>
              <a:t>:</a:t>
            </a:r>
            <a:r>
              <a:rPr lang="ro-RO" dirty="0"/>
              <a:t> Optimizarea consumului de energie, managementul rețelelor electrice, predicția cererii de energie.</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114</a:t>
            </a:fld>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899" y="119644"/>
            <a:ext cx="9746901" cy="662782"/>
          </a:xfrm>
        </p:spPr>
        <p:txBody>
          <a:bodyPr/>
          <a:lstStyle/>
          <a:p>
            <a:r>
              <a:rPr lang="ro-RO" dirty="0"/>
              <a:t>Impactul BI asupra transformării digitale</a:t>
            </a:r>
          </a:p>
        </p:txBody>
      </p:sp>
      <p:sp>
        <p:nvSpPr>
          <p:cNvPr id="3" name="Content Placeholder 2"/>
          <p:cNvSpPr>
            <a:spLocks noGrp="1"/>
          </p:cNvSpPr>
          <p:nvPr>
            <p:ph idx="1"/>
          </p:nvPr>
        </p:nvSpPr>
        <p:spPr>
          <a:xfrm>
            <a:off x="366601" y="1076110"/>
            <a:ext cx="10987199" cy="5662246"/>
          </a:xfrm>
        </p:spPr>
        <p:txBody>
          <a:bodyPr/>
          <a:lstStyle/>
          <a:p>
            <a:pPr>
              <a:lnSpc>
                <a:spcPct val="150000"/>
              </a:lnSpc>
            </a:pPr>
            <a:r>
              <a:rPr lang="ro-RO" dirty="0">
                <a:solidFill>
                  <a:srgbClr val="C00000"/>
                </a:solidFill>
                <a:highlight>
                  <a:srgbClr val="FFFF00"/>
                </a:highlight>
              </a:rPr>
              <a:t>Cultura datelor</a:t>
            </a:r>
            <a:r>
              <a:rPr lang="ro-RO" dirty="0"/>
              <a:t>: Crearea unei culturi organizaționale în care datele sunt valorizate și utilizate pentru luarea deciziilor.</a:t>
            </a:r>
          </a:p>
          <a:p>
            <a:pPr>
              <a:lnSpc>
                <a:spcPct val="150000"/>
              </a:lnSpc>
            </a:pPr>
            <a:r>
              <a:rPr lang="ro-RO" dirty="0">
                <a:solidFill>
                  <a:srgbClr val="C00000"/>
                </a:solidFill>
                <a:highlight>
                  <a:srgbClr val="FFFF00"/>
                </a:highlight>
              </a:rPr>
              <a:t>Agilitate</a:t>
            </a:r>
            <a:r>
              <a:rPr lang="ro-RO" dirty="0"/>
              <a:t>: Permite companiilor să se adapteze rapid la schimbările de pe piață.</a:t>
            </a:r>
          </a:p>
          <a:p>
            <a:pPr>
              <a:lnSpc>
                <a:spcPct val="150000"/>
              </a:lnSpc>
            </a:pPr>
            <a:r>
              <a:rPr lang="ro-RO" dirty="0">
                <a:solidFill>
                  <a:srgbClr val="C00000"/>
                </a:solidFill>
                <a:highlight>
                  <a:srgbClr val="FFFF00"/>
                </a:highlight>
              </a:rPr>
              <a:t>Inovație</a:t>
            </a:r>
            <a:r>
              <a:rPr lang="ro-RO" dirty="0"/>
              <a:t>: Stimulează inovația prin descoperirea de noi oportunități de afaceri.</a:t>
            </a:r>
          </a:p>
        </p:txBody>
      </p:sp>
      <p:sp>
        <p:nvSpPr>
          <p:cNvPr id="4" name="Slide Number Placeholder 3"/>
          <p:cNvSpPr>
            <a:spLocks noGrp="1"/>
          </p:cNvSpPr>
          <p:nvPr>
            <p:ph type="sldNum" sz="quarter" idx="12"/>
          </p:nvPr>
        </p:nvSpPr>
        <p:spPr/>
        <p:txBody>
          <a:bodyPr/>
          <a:lstStyle/>
          <a:p>
            <a:fld id="{7DAE7E5D-DC60-436E-A67D-D7BB4DB055A8}" type="slidenum">
              <a:rPr lang="en-US" smtClean="0"/>
              <a:t>115</a:t>
            </a:fld>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F296-F9A4-0E77-B81D-D9AD1ADCE0F7}"/>
              </a:ext>
            </a:extLst>
          </p:cNvPr>
          <p:cNvSpPr>
            <a:spLocks noGrp="1"/>
          </p:cNvSpPr>
          <p:nvPr>
            <p:ph type="title"/>
          </p:nvPr>
        </p:nvSpPr>
        <p:spPr>
          <a:xfrm>
            <a:off x="4407614" y="123903"/>
            <a:ext cx="3711945" cy="533642"/>
          </a:xfrm>
        </p:spPr>
        <p:txBody>
          <a:bodyPr/>
          <a:lstStyle/>
          <a:p>
            <a:r>
              <a:rPr lang="ro-RO" sz="2800" dirty="0"/>
              <a:t>Analiza </a:t>
            </a:r>
            <a:r>
              <a:rPr lang="ro-RO" sz="2800" b="1" dirty="0"/>
              <a:t>„WHAT-IF”</a:t>
            </a:r>
            <a:endParaRPr lang="ro-RO" sz="2800" dirty="0"/>
          </a:p>
        </p:txBody>
      </p:sp>
      <p:sp>
        <p:nvSpPr>
          <p:cNvPr id="3" name="Content Placeholder 2">
            <a:extLst>
              <a:ext uri="{FF2B5EF4-FFF2-40B4-BE49-F238E27FC236}">
                <a16:creationId xmlns:a16="http://schemas.microsoft.com/office/drawing/2014/main" id="{285B60D5-B9E5-B532-B5EC-49B99B2D6E33}"/>
              </a:ext>
            </a:extLst>
          </p:cNvPr>
          <p:cNvSpPr>
            <a:spLocks noGrp="1"/>
          </p:cNvSpPr>
          <p:nvPr>
            <p:ph idx="1"/>
          </p:nvPr>
        </p:nvSpPr>
        <p:spPr>
          <a:xfrm>
            <a:off x="65988" y="657545"/>
            <a:ext cx="12079664" cy="6200455"/>
          </a:xfrm>
        </p:spPr>
        <p:txBody>
          <a:bodyPr>
            <a:normAutofit fontScale="70000" lnSpcReduction="20000"/>
          </a:bodyPr>
          <a:lstStyle/>
          <a:p>
            <a:pPr>
              <a:lnSpc>
                <a:spcPct val="120000"/>
              </a:lnSpc>
            </a:pPr>
            <a:r>
              <a:rPr lang="ro-RO" sz="3400" dirty="0"/>
              <a:t>Tehnică utilizată pentru a evalua cum </a:t>
            </a:r>
            <a:r>
              <a:rPr lang="ro-RO" sz="3400" dirty="0">
                <a:highlight>
                  <a:srgbClr val="00FF00"/>
                </a:highlight>
              </a:rPr>
              <a:t>schimbările în anumite variabile sau parametri</a:t>
            </a:r>
            <a:r>
              <a:rPr lang="ro-RO" sz="3400" dirty="0"/>
              <a:t> pot </a:t>
            </a:r>
            <a:r>
              <a:rPr lang="ro-RO" sz="3400" dirty="0">
                <a:highlight>
                  <a:srgbClr val="00FF00"/>
                </a:highlight>
              </a:rPr>
              <a:t>influența rezultatele </a:t>
            </a:r>
            <a:r>
              <a:rPr lang="ro-RO" sz="3400" dirty="0"/>
              <a:t>decizionale.</a:t>
            </a:r>
          </a:p>
          <a:p>
            <a:pPr>
              <a:lnSpc>
                <a:spcPct val="120000"/>
              </a:lnSpc>
            </a:pPr>
            <a:r>
              <a:rPr lang="ro-RO" sz="3400" dirty="0"/>
              <a:t>Permite utilizatorilor:</a:t>
            </a:r>
          </a:p>
          <a:p>
            <a:pPr marL="360363" lvl="1">
              <a:lnSpc>
                <a:spcPct val="120000"/>
              </a:lnSpc>
            </a:pPr>
            <a:r>
              <a:rPr lang="ro-RO" sz="3400" dirty="0"/>
              <a:t>Simularea diferitor scenarii posibile și</a:t>
            </a:r>
          </a:p>
          <a:p>
            <a:pPr marL="360363" lvl="1">
              <a:lnSpc>
                <a:spcPct val="120000"/>
              </a:lnSpc>
            </a:pPr>
            <a:r>
              <a:rPr lang="ro-RO" sz="3400" dirty="0"/>
              <a:t>Observarea impactului acestora fără a face schimbări reale în sistem.</a:t>
            </a:r>
          </a:p>
          <a:p>
            <a:pPr>
              <a:lnSpc>
                <a:spcPct val="120000"/>
              </a:lnSpc>
            </a:pPr>
            <a:r>
              <a:rPr lang="ro-RO" sz="3400" dirty="0"/>
              <a:t>E.G. un manager poate utiliza analiza „what-if” pentru a vedea cum ar afecta vânzările:</a:t>
            </a:r>
          </a:p>
          <a:p>
            <a:pPr lvl="1">
              <a:lnSpc>
                <a:spcPct val="120000"/>
              </a:lnSpc>
            </a:pPr>
            <a:r>
              <a:rPr lang="ro-RO" sz="3400" dirty="0"/>
              <a:t>o creștere a prețurilor produselor,</a:t>
            </a:r>
          </a:p>
          <a:p>
            <a:pPr lvl="1">
              <a:lnSpc>
                <a:spcPct val="120000"/>
              </a:lnSpc>
            </a:pPr>
            <a:r>
              <a:rPr lang="ro-RO" sz="3400" dirty="0"/>
              <a:t>modificările în cheltuielile de marketing sau</a:t>
            </a:r>
          </a:p>
          <a:p>
            <a:pPr lvl="1">
              <a:lnSpc>
                <a:spcPct val="120000"/>
              </a:lnSpc>
            </a:pPr>
            <a:r>
              <a:rPr lang="ro-RO" sz="3400" dirty="0"/>
              <a:t>schimbările în costurile materiilor prime.</a:t>
            </a:r>
          </a:p>
          <a:p>
            <a:pPr>
              <a:lnSpc>
                <a:spcPct val="120000"/>
              </a:lnSpc>
            </a:pPr>
            <a:r>
              <a:rPr lang="ro-RO" sz="3400" dirty="0"/>
              <a:t>Ajută decidenții să exploreze multiple alternative și să înțeleagă mai bine implicațiile deciziilor lor înainte de a le implementa efectiv.</a:t>
            </a:r>
          </a:p>
          <a:p>
            <a:endParaRPr lang="ro-RO" dirty="0"/>
          </a:p>
        </p:txBody>
      </p:sp>
      <p:sp>
        <p:nvSpPr>
          <p:cNvPr id="4" name="Slide Number Placeholder 3">
            <a:extLst>
              <a:ext uri="{FF2B5EF4-FFF2-40B4-BE49-F238E27FC236}">
                <a16:creationId xmlns:a16="http://schemas.microsoft.com/office/drawing/2014/main" id="{793DCBBB-ADBF-4FC9-4BF1-D8B7E88C8ED8}"/>
              </a:ext>
            </a:extLst>
          </p:cNvPr>
          <p:cNvSpPr>
            <a:spLocks noGrp="1"/>
          </p:cNvSpPr>
          <p:nvPr>
            <p:ph type="sldNum" sz="quarter" idx="12"/>
          </p:nvPr>
        </p:nvSpPr>
        <p:spPr/>
        <p:txBody>
          <a:bodyPr/>
          <a:lstStyle/>
          <a:p>
            <a:fld id="{7DAE7E5D-DC60-436E-A67D-D7BB4DB055A8}" type="slidenum">
              <a:rPr lang="en-US" smtClean="0"/>
              <a:t>116</a:t>
            </a:fld>
            <a:endParaRPr lang="en-US" dirty="0"/>
          </a:p>
        </p:txBody>
      </p:sp>
      <p:pic>
        <p:nvPicPr>
          <p:cNvPr id="6" name="Picture 5">
            <a:extLst>
              <a:ext uri="{FF2B5EF4-FFF2-40B4-BE49-F238E27FC236}">
                <a16:creationId xmlns:a16="http://schemas.microsoft.com/office/drawing/2014/main" id="{80811D9E-26F2-FB96-D3EC-B4F921931211}"/>
              </a:ext>
            </a:extLst>
          </p:cNvPr>
          <p:cNvPicPr>
            <a:picLocks noChangeAspect="1"/>
          </p:cNvPicPr>
          <p:nvPr/>
        </p:nvPicPr>
        <p:blipFill>
          <a:blip r:embed="rId2"/>
          <a:stretch>
            <a:fillRect/>
          </a:stretch>
        </p:blipFill>
        <p:spPr>
          <a:xfrm>
            <a:off x="373779" y="3163404"/>
            <a:ext cx="735830" cy="531191"/>
          </a:xfrm>
          <a:prstGeom prst="rect">
            <a:avLst/>
          </a:prstGeom>
        </p:spPr>
      </p:pic>
    </p:spTree>
    <p:extLst>
      <p:ext uri="{BB962C8B-B14F-4D97-AF65-F5344CB8AC3E}">
        <p14:creationId xmlns:p14="http://schemas.microsoft.com/office/powerpoint/2010/main" val="12660632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AE7E5D-DC60-436E-A67D-D7BB4DB055A8}" type="slidenum">
              <a:rPr lang="en-US" smtClean="0"/>
              <a:t>117</a:t>
            </a:fld>
            <a:endParaRPr lang="en-US" dirty="0"/>
          </a:p>
        </p:txBody>
      </p:sp>
      <p:sp>
        <p:nvSpPr>
          <p:cNvPr id="8" name="Title 1"/>
          <p:cNvSpPr>
            <a:spLocks noGrp="1"/>
          </p:cNvSpPr>
          <p:nvPr>
            <p:ph type="title"/>
          </p:nvPr>
        </p:nvSpPr>
        <p:spPr>
          <a:xfrm>
            <a:off x="2845941" y="1660568"/>
            <a:ext cx="6792799" cy="1837783"/>
          </a:xfrm>
        </p:spPr>
        <p:txBody>
          <a:bodyPr/>
          <a:lstStyle/>
          <a:p>
            <a:pPr marL="0" indent="0" algn="ctr">
              <a:buNone/>
            </a:pPr>
            <a:r>
              <a:rPr lang="ro-RO" sz="6000" dirty="0">
                <a:solidFill>
                  <a:srgbClr val="C00000"/>
                </a:solidFill>
                <a:highlight>
                  <a:srgbClr val="FFFF00"/>
                </a:highlight>
                <a:latin typeface="Elsie Black" panose="02000000000000000000" pitchFamily="2" charset="0"/>
              </a:rPr>
              <a:t>SISTEME</a:t>
            </a:r>
            <a:br>
              <a:rPr lang="ro-RO" sz="6000" dirty="0">
                <a:solidFill>
                  <a:srgbClr val="C00000"/>
                </a:solidFill>
                <a:highlight>
                  <a:srgbClr val="FFFF00"/>
                </a:highlight>
                <a:latin typeface="Elsie Black" panose="02000000000000000000" pitchFamily="2" charset="0"/>
              </a:rPr>
            </a:br>
            <a:r>
              <a:rPr lang="ro-RO" sz="6000" dirty="0">
                <a:solidFill>
                  <a:srgbClr val="C00000"/>
                </a:solidFill>
                <a:highlight>
                  <a:srgbClr val="FFFF00"/>
                </a:highlight>
                <a:latin typeface="Elsie Black" panose="02000000000000000000" pitchFamily="2" charset="0"/>
              </a:rPr>
              <a:t>SUPORT DECIZII</a:t>
            </a:r>
          </a:p>
        </p:txBody>
      </p:sp>
      <p:pic>
        <p:nvPicPr>
          <p:cNvPr id="7" name="Picture 6">
            <a:extLst>
              <a:ext uri="{FF2B5EF4-FFF2-40B4-BE49-F238E27FC236}">
                <a16:creationId xmlns:a16="http://schemas.microsoft.com/office/drawing/2014/main" id="{2CBE1FEE-4DD7-BF08-2346-A59ED266E614}"/>
              </a:ext>
            </a:extLst>
          </p:cNvPr>
          <p:cNvPicPr>
            <a:picLocks noChangeAspect="1"/>
          </p:cNvPicPr>
          <p:nvPr/>
        </p:nvPicPr>
        <p:blipFill>
          <a:blip r:embed="rId2"/>
          <a:srcRect l="17029" t="8398" r="15181" b="8128"/>
          <a:stretch/>
        </p:blipFill>
        <p:spPr>
          <a:xfrm>
            <a:off x="7671239" y="3624643"/>
            <a:ext cx="3256908" cy="3154489"/>
          </a:xfrm>
          <a:prstGeom prst="rect">
            <a:avLst/>
          </a:prstGeom>
        </p:spPr>
      </p:pic>
      <p:sp>
        <p:nvSpPr>
          <p:cNvPr id="2" name="Rectangle: Rounded Corners 1">
            <a:extLst>
              <a:ext uri="{FF2B5EF4-FFF2-40B4-BE49-F238E27FC236}">
                <a16:creationId xmlns:a16="http://schemas.microsoft.com/office/drawing/2014/main" id="{12068D93-1B78-27F1-D9DE-B231615163CB}"/>
              </a:ext>
            </a:extLst>
          </p:cNvPr>
          <p:cNvSpPr/>
          <p:nvPr/>
        </p:nvSpPr>
        <p:spPr>
          <a:xfrm>
            <a:off x="1140429" y="4037745"/>
            <a:ext cx="3102797" cy="1628968"/>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ro-RO" sz="8000" b="1" i="1" dirty="0">
                <a:latin typeface="Elsie Black" panose="02000000000000000000" pitchFamily="2" charset="0"/>
              </a:rPr>
              <a:t>SSD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664" y="194468"/>
            <a:ext cx="7403969" cy="662782"/>
          </a:xfrm>
        </p:spPr>
        <p:txBody>
          <a:bodyPr/>
          <a:lstStyle/>
          <a:p>
            <a:r>
              <a:rPr lang="ro-RO"/>
              <a:t>Definiție SSD</a:t>
            </a:r>
            <a:endParaRPr lang="ro-RO" dirty="0"/>
          </a:p>
        </p:txBody>
      </p:sp>
      <p:sp>
        <p:nvSpPr>
          <p:cNvPr id="3" name="Content Placeholder 2"/>
          <p:cNvSpPr>
            <a:spLocks noGrp="1"/>
          </p:cNvSpPr>
          <p:nvPr>
            <p:ph idx="1"/>
          </p:nvPr>
        </p:nvSpPr>
        <p:spPr>
          <a:xfrm>
            <a:off x="356844" y="1115801"/>
            <a:ext cx="11478312" cy="4389649"/>
          </a:xfrm>
        </p:spPr>
        <p:txBody>
          <a:bodyPr/>
          <a:lstStyle/>
          <a:p>
            <a:pPr>
              <a:lnSpc>
                <a:spcPct val="100000"/>
              </a:lnSpc>
            </a:pPr>
            <a:r>
              <a:rPr lang="ro-RO"/>
              <a:t> </a:t>
            </a:r>
            <a:r>
              <a:rPr lang="ro-RO">
                <a:solidFill>
                  <a:srgbClr val="C00000"/>
                </a:solidFill>
                <a:highlight>
                  <a:srgbClr val="FFFF00"/>
                </a:highlight>
              </a:rPr>
              <a:t>SSD</a:t>
            </a:r>
            <a:r>
              <a:rPr lang="ro-RO"/>
              <a:t> sunt instrumente informatice complexe, concepute pentru a ajuta oamenii să ia decizii mai bune, mai informate și mai eficiente.</a:t>
            </a:r>
          </a:p>
          <a:p>
            <a:pPr>
              <a:lnSpc>
                <a:spcPct val="100000"/>
              </a:lnSpc>
            </a:pPr>
            <a:r>
              <a:rPr lang="ro-RO"/>
              <a:t> Aceste sisteme colectează, stochează, analizează și interpretează date relevante dintr-o varietate de surse, oferind utilizatorilor informații valoroase pentru a evalua diferite opțiuni și a selecta cea mai bună alternativă.</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118</a:t>
            </a:fld>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SSD furnizează:</a:t>
            </a:r>
            <a:endParaRPr lang="ro-RO" dirty="0"/>
          </a:p>
        </p:txBody>
      </p:sp>
      <p:sp>
        <p:nvSpPr>
          <p:cNvPr id="3" name="Content Placeholder 2"/>
          <p:cNvSpPr>
            <a:spLocks noGrp="1"/>
          </p:cNvSpPr>
          <p:nvPr>
            <p:ph idx="1"/>
          </p:nvPr>
        </p:nvSpPr>
        <p:spPr>
          <a:xfrm>
            <a:off x="199338" y="928983"/>
            <a:ext cx="11659287" cy="5389774"/>
          </a:xfrm>
        </p:spPr>
        <p:txBody>
          <a:bodyPr/>
          <a:lstStyle/>
          <a:p>
            <a:r>
              <a:rPr lang="ro-RO">
                <a:solidFill>
                  <a:srgbClr val="C00000"/>
                </a:solidFill>
                <a:highlight>
                  <a:srgbClr val="FFFF00"/>
                </a:highlight>
              </a:rPr>
              <a:t>Date relevante</a:t>
            </a:r>
            <a:r>
              <a:rPr lang="ro-RO"/>
              <a:t>: Informații actualizate și precise despre situația actuală și tendințele viitoare.</a:t>
            </a:r>
          </a:p>
          <a:p>
            <a:r>
              <a:rPr lang="ro-RO">
                <a:solidFill>
                  <a:srgbClr val="C00000"/>
                </a:solidFill>
                <a:highlight>
                  <a:srgbClr val="FFFF00"/>
                </a:highlight>
              </a:rPr>
              <a:t>Analize complexe</a:t>
            </a:r>
            <a:r>
              <a:rPr lang="ro-RO"/>
              <a:t>: Modele statistice, simulări și alte instrumente analitice pentru a înțelege mai bine datele.</a:t>
            </a:r>
          </a:p>
          <a:p>
            <a:r>
              <a:rPr lang="ro-RO">
                <a:solidFill>
                  <a:srgbClr val="C00000"/>
                </a:solidFill>
                <a:highlight>
                  <a:srgbClr val="FFFF00"/>
                </a:highlight>
              </a:rPr>
              <a:t>Vizualizări interactive</a:t>
            </a:r>
            <a:r>
              <a:rPr lang="ro-RO"/>
              <a:t>: Grafice, diagrame și alte reprezentări vizuale pentru a facilita înțelegerea informațiilor.</a:t>
            </a:r>
          </a:p>
          <a:p>
            <a:r>
              <a:rPr lang="ro-RO">
                <a:solidFill>
                  <a:srgbClr val="C00000"/>
                </a:solidFill>
                <a:highlight>
                  <a:srgbClr val="FFFF00"/>
                </a:highlight>
              </a:rPr>
              <a:t>Suport pentru diferite tipuri de decizii</a:t>
            </a:r>
            <a:r>
              <a:rPr lang="ro-RO"/>
              <a:t>: De la decizii operaționale de zi cu zi până la decizii strategice de lungă durată.</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119</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DDD4-471D-DCC3-DC7F-469FC7E77491}"/>
              </a:ext>
            </a:extLst>
          </p:cNvPr>
          <p:cNvSpPr>
            <a:spLocks noGrp="1"/>
          </p:cNvSpPr>
          <p:nvPr>
            <p:ph type="title"/>
          </p:nvPr>
        </p:nvSpPr>
        <p:spPr/>
        <p:txBody>
          <a:bodyPr/>
          <a:lstStyle/>
          <a:p>
            <a:r>
              <a:rPr lang="ro-RO" dirty="0"/>
              <a:t>Domain Knowledge</a:t>
            </a:r>
          </a:p>
        </p:txBody>
      </p:sp>
      <p:sp>
        <p:nvSpPr>
          <p:cNvPr id="3" name="Content Placeholder 2">
            <a:extLst>
              <a:ext uri="{FF2B5EF4-FFF2-40B4-BE49-F238E27FC236}">
                <a16:creationId xmlns:a16="http://schemas.microsoft.com/office/drawing/2014/main" id="{823DE7B1-0E77-121B-3A29-0AE3DD2F86D5}"/>
              </a:ext>
            </a:extLst>
          </p:cNvPr>
          <p:cNvSpPr>
            <a:spLocks noGrp="1"/>
          </p:cNvSpPr>
          <p:nvPr>
            <p:ph idx="1"/>
          </p:nvPr>
        </p:nvSpPr>
        <p:spPr/>
        <p:txBody>
          <a:bodyPr>
            <a:normAutofit/>
          </a:bodyPr>
          <a:lstStyle/>
          <a:p>
            <a:r>
              <a:rPr lang="ro-RO" dirty="0"/>
              <a:t>Reprezintă</a:t>
            </a:r>
            <a:r>
              <a:rPr lang="en-US" dirty="0"/>
              <a:t> </a:t>
            </a:r>
            <a:r>
              <a:rPr lang="ro-RO" dirty="0"/>
              <a:t>înțelegerea aprofundată, expertiza și familiaritatea cu un anumit domeniu sau o arie de activitate.</a:t>
            </a:r>
          </a:p>
          <a:p>
            <a:r>
              <a:rPr lang="ro-RO" dirty="0"/>
              <a:t>Aceasta include informații, concepte, reguli, proceduri și metode specifice acelui domeniu și este esențială pentru luarea deciziilor eficiente, rezolvarea problemelor complexe și dezvoltarea soluțiilor personalizate.</a:t>
            </a:r>
            <a:endParaRPr lang="en-US" dirty="0"/>
          </a:p>
          <a:p>
            <a:r>
              <a:rPr lang="ro-RO" dirty="0"/>
              <a:t>Î</a:t>
            </a:r>
            <a:r>
              <a:rPr lang="en-US" dirty="0"/>
              <a:t>n </a:t>
            </a:r>
            <a:r>
              <a:rPr lang="ro-RO" dirty="0"/>
              <a:t>AI și ML, DK este utilizat pentru a defini datele relevante, pentru a selecta caracteristici (feature engineering) și pentru a interpreta rezultatele algoritmilor.</a:t>
            </a:r>
          </a:p>
        </p:txBody>
      </p:sp>
      <p:sp>
        <p:nvSpPr>
          <p:cNvPr id="4" name="Slide Number Placeholder 3">
            <a:extLst>
              <a:ext uri="{FF2B5EF4-FFF2-40B4-BE49-F238E27FC236}">
                <a16:creationId xmlns:a16="http://schemas.microsoft.com/office/drawing/2014/main" id="{BC1F9023-1158-2CB1-0F70-8EDCD920661A}"/>
              </a:ext>
            </a:extLst>
          </p:cNvPr>
          <p:cNvSpPr>
            <a:spLocks noGrp="1"/>
          </p:cNvSpPr>
          <p:nvPr>
            <p:ph type="sldNum" sz="quarter" idx="12"/>
          </p:nvPr>
        </p:nvSpPr>
        <p:spPr/>
        <p:txBody>
          <a:bodyPr/>
          <a:lstStyle/>
          <a:p>
            <a:fld id="{7DAE7E5D-DC60-436E-A67D-D7BB4DB055A8}" type="slidenum">
              <a:rPr lang="en-US" smtClean="0"/>
              <a:t>12</a:t>
            </a:fld>
            <a:endParaRPr lang="en-US" dirty="0"/>
          </a:p>
        </p:txBody>
      </p:sp>
    </p:spTree>
    <p:extLst>
      <p:ext uri="{BB962C8B-B14F-4D97-AF65-F5344CB8AC3E}">
        <p14:creationId xmlns:p14="http://schemas.microsoft.com/office/powerpoint/2010/main" val="27343135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359049" y="70339"/>
            <a:ext cx="9256543" cy="6496259"/>
          </a:xfrm>
          <a:ln w="28575">
            <a:solidFill>
              <a:srgbClr val="C00000"/>
            </a:solidFill>
          </a:ln>
        </p:spPr>
      </p:pic>
      <p:sp>
        <p:nvSpPr>
          <p:cNvPr id="4" name="Slide Number Placeholder 3"/>
          <p:cNvSpPr>
            <a:spLocks noGrp="1"/>
          </p:cNvSpPr>
          <p:nvPr>
            <p:ph type="sldNum" sz="quarter" idx="12"/>
          </p:nvPr>
        </p:nvSpPr>
        <p:spPr/>
        <p:txBody>
          <a:bodyPr/>
          <a:lstStyle/>
          <a:p>
            <a:fld id="{7DAE7E5D-DC60-436E-A67D-D7BB4DB055A8}" type="slidenum">
              <a:rPr lang="en-US" smtClean="0"/>
              <a:t>120</a:t>
            </a:fld>
            <a:endParaRPr lang="en-US" dirty="0"/>
          </a:p>
        </p:txBody>
      </p:sp>
      <p:sp>
        <p:nvSpPr>
          <p:cNvPr id="2" name="Rectangle 1"/>
          <p:cNvSpPr/>
          <p:nvPr/>
        </p:nvSpPr>
        <p:spPr>
          <a:xfrm>
            <a:off x="1485900" y="180976"/>
            <a:ext cx="3333750" cy="48577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sz="2400" b="1" i="1" dirty="0">
                <a:solidFill>
                  <a:srgbClr val="C00000"/>
                </a:solidFill>
                <a:latin typeface="Consolas" panose="020B0609020204030204" pitchFamily="49" charset="0"/>
              </a:rPr>
              <a:t>Caracteristici SSD</a:t>
            </a:r>
          </a:p>
        </p:txBody>
      </p:sp>
      <p:sp>
        <p:nvSpPr>
          <p:cNvPr id="7" name="Rectangle 6"/>
          <p:cNvSpPr/>
          <p:nvPr/>
        </p:nvSpPr>
        <p:spPr>
          <a:xfrm>
            <a:off x="10289512" y="6201472"/>
            <a:ext cx="326080" cy="365125"/>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D97B-1C8C-15DC-0772-704D0DD5E8D2}"/>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E709C919-A73C-A342-1457-B9C0F8DDDA09}"/>
              </a:ext>
            </a:extLst>
          </p:cNvPr>
          <p:cNvSpPr>
            <a:spLocks noGrp="1"/>
          </p:cNvSpPr>
          <p:nvPr>
            <p:ph idx="1"/>
          </p:nvPr>
        </p:nvSpPr>
        <p:spPr/>
        <p:txBody>
          <a:bodyPr/>
          <a:lstStyle/>
          <a:p>
            <a:pPr eaLnBrk="1" hangingPunct="1">
              <a:buFontTx/>
              <a:buNone/>
            </a:pPr>
            <a:r>
              <a:rPr lang="ru-RU" altLang="en-US" dirty="0" err="1"/>
              <a:t>Un</a:t>
            </a:r>
            <a:r>
              <a:rPr lang="ru-RU" altLang="en-US" dirty="0"/>
              <a:t> </a:t>
            </a:r>
            <a:r>
              <a:rPr lang="ru-RU" altLang="en-US" dirty="0" err="1"/>
              <a:t>sistem</a:t>
            </a:r>
            <a:r>
              <a:rPr lang="ru-RU" altLang="en-US" dirty="0"/>
              <a:t> </a:t>
            </a:r>
            <a:r>
              <a:rPr lang="ru-RU" altLang="en-US" dirty="0" err="1"/>
              <a:t>expert</a:t>
            </a:r>
            <a:r>
              <a:rPr lang="ru-RU" altLang="en-US" dirty="0"/>
              <a:t> (SE) </a:t>
            </a:r>
            <a:r>
              <a:rPr lang="ru-RU" altLang="en-US" dirty="0" err="1"/>
              <a:t>este</a:t>
            </a:r>
            <a:r>
              <a:rPr lang="ru-RU" altLang="en-US" dirty="0"/>
              <a:t> o </a:t>
            </a:r>
            <a:r>
              <a:rPr lang="ru-RU" altLang="en-US" dirty="0" err="1"/>
              <a:t>aplicație</a:t>
            </a:r>
            <a:r>
              <a:rPr lang="ru-RU" altLang="en-US" dirty="0"/>
              <a:t> </a:t>
            </a:r>
            <a:r>
              <a:rPr lang="ru-RU" altLang="en-US" dirty="0" err="1"/>
              <a:t>complexă</a:t>
            </a:r>
            <a:r>
              <a:rPr lang="ru-RU" altLang="en-US" dirty="0"/>
              <a:t> </a:t>
            </a:r>
            <a:endParaRPr lang="ro-RO" altLang="en-US" dirty="0"/>
          </a:p>
          <a:p>
            <a:pPr eaLnBrk="1" hangingPunct="1">
              <a:buFontTx/>
              <a:buNone/>
            </a:pPr>
            <a:r>
              <a:rPr lang="ru-RU" altLang="en-US" dirty="0" err="1"/>
              <a:t>care</a:t>
            </a:r>
            <a:r>
              <a:rPr lang="ru-RU" altLang="en-US" dirty="0"/>
              <a:t> </a:t>
            </a:r>
            <a:r>
              <a:rPr lang="ru-RU" altLang="en-US" dirty="0" err="1"/>
              <a:t>explorează</a:t>
            </a:r>
            <a:r>
              <a:rPr lang="ru-RU" altLang="en-US" dirty="0"/>
              <a:t> o </a:t>
            </a:r>
            <a:r>
              <a:rPr lang="ru-RU" altLang="en-US" dirty="0" err="1"/>
              <a:t>multitudine</a:t>
            </a:r>
            <a:r>
              <a:rPr lang="ru-RU" altLang="en-US" dirty="0"/>
              <a:t> </a:t>
            </a:r>
            <a:r>
              <a:rPr lang="ru-RU" altLang="en-US" dirty="0" err="1"/>
              <a:t>de</a:t>
            </a:r>
            <a:r>
              <a:rPr lang="ru-RU" altLang="en-US" dirty="0"/>
              <a:t> </a:t>
            </a:r>
            <a:r>
              <a:rPr lang="ru-RU" altLang="en-US" dirty="0" err="1"/>
              <a:t>cunoștințe</a:t>
            </a:r>
            <a:r>
              <a:rPr lang="ru-RU" altLang="en-US" dirty="0"/>
              <a:t> </a:t>
            </a:r>
            <a:r>
              <a:rPr lang="ru-RU" altLang="en-US" dirty="0" err="1"/>
              <a:t>date</a:t>
            </a:r>
            <a:r>
              <a:rPr lang="ru-RU" altLang="en-US" dirty="0"/>
              <a:t> </a:t>
            </a:r>
            <a:endParaRPr lang="ro-RO" altLang="en-US" dirty="0"/>
          </a:p>
          <a:p>
            <a:pPr eaLnBrk="1" hangingPunct="1">
              <a:buFontTx/>
              <a:buNone/>
            </a:pPr>
            <a:r>
              <a:rPr lang="ru-RU" altLang="en-US" dirty="0" err="1"/>
              <a:t>pentru</a:t>
            </a:r>
            <a:r>
              <a:rPr lang="ru-RU" altLang="en-US" dirty="0"/>
              <a:t> a </a:t>
            </a:r>
            <a:r>
              <a:rPr lang="ru-RU" altLang="en-US" dirty="0" err="1"/>
              <a:t>obține</a:t>
            </a:r>
            <a:r>
              <a:rPr lang="ru-RU" altLang="en-US" dirty="0"/>
              <a:t> </a:t>
            </a:r>
            <a:r>
              <a:rPr lang="ru-RU" altLang="en-US" dirty="0" err="1"/>
              <a:t>concluzii</a:t>
            </a:r>
            <a:r>
              <a:rPr lang="ru-RU" altLang="en-US" dirty="0"/>
              <a:t> </a:t>
            </a:r>
            <a:r>
              <a:rPr lang="ru-RU" altLang="en-US" dirty="0" err="1"/>
              <a:t>noi</a:t>
            </a:r>
            <a:r>
              <a:rPr lang="ru-RU" altLang="en-US" dirty="0"/>
              <a:t> </a:t>
            </a:r>
            <a:r>
              <a:rPr lang="ru-RU" altLang="en-US" dirty="0" err="1"/>
              <a:t>despre</a:t>
            </a:r>
            <a:r>
              <a:rPr lang="ru-RU" altLang="en-US" dirty="0"/>
              <a:t> </a:t>
            </a:r>
            <a:r>
              <a:rPr lang="ru-RU" altLang="en-US" dirty="0" err="1"/>
              <a:t>activități</a:t>
            </a:r>
            <a:r>
              <a:rPr lang="ru-RU" altLang="en-US" dirty="0"/>
              <a:t> </a:t>
            </a:r>
            <a:r>
              <a:rPr lang="ru-RU" altLang="en-US" dirty="0" err="1"/>
              <a:t>dificil</a:t>
            </a:r>
            <a:r>
              <a:rPr lang="ru-RU" altLang="en-US" dirty="0"/>
              <a:t> </a:t>
            </a:r>
            <a:r>
              <a:rPr lang="ru-RU" altLang="en-US" dirty="0" err="1"/>
              <a:t>de</a:t>
            </a:r>
            <a:r>
              <a:rPr lang="ru-RU" altLang="en-US" dirty="0"/>
              <a:t> </a:t>
            </a:r>
            <a:r>
              <a:rPr lang="ru-RU" altLang="en-US" dirty="0" err="1"/>
              <a:t>examinat</a:t>
            </a:r>
            <a:r>
              <a:rPr lang="ru-RU" altLang="en-US" dirty="0"/>
              <a:t>,</a:t>
            </a:r>
            <a:r>
              <a:rPr lang="ro-RO" altLang="en-US" dirty="0"/>
              <a:t> </a:t>
            </a:r>
            <a:r>
              <a:rPr lang="ru-RU" altLang="en-US" dirty="0"/>
              <a:t> </a:t>
            </a:r>
            <a:r>
              <a:rPr lang="ru-RU" altLang="en-US" dirty="0" err="1"/>
              <a:t>folosind</a:t>
            </a:r>
            <a:r>
              <a:rPr lang="ru-RU" altLang="en-US" dirty="0"/>
              <a:t> </a:t>
            </a:r>
            <a:r>
              <a:rPr lang="ru-RU" altLang="en-US" dirty="0" err="1"/>
              <a:t>metode</a:t>
            </a:r>
            <a:r>
              <a:rPr lang="ru-RU" altLang="en-US" dirty="0"/>
              <a:t> </a:t>
            </a:r>
            <a:r>
              <a:rPr lang="ru-RU" altLang="en-US" dirty="0" err="1"/>
              <a:t>asemănătoare</a:t>
            </a:r>
            <a:r>
              <a:rPr lang="ru-RU" altLang="en-US" dirty="0"/>
              <a:t> </a:t>
            </a:r>
            <a:r>
              <a:rPr lang="ru-RU" altLang="en-US" dirty="0" err="1"/>
              <a:t>cu</a:t>
            </a:r>
            <a:r>
              <a:rPr lang="ru-RU" altLang="en-US" dirty="0"/>
              <a:t> </a:t>
            </a:r>
            <a:r>
              <a:rPr lang="ru-RU" altLang="en-US" dirty="0" err="1"/>
              <a:t>experții</a:t>
            </a:r>
            <a:r>
              <a:rPr lang="ru-RU" altLang="en-US" dirty="0"/>
              <a:t> </a:t>
            </a:r>
            <a:r>
              <a:rPr lang="ru-RU" altLang="en-US" dirty="0" err="1"/>
              <a:t>umani</a:t>
            </a:r>
            <a:r>
              <a:rPr lang="ru-RU" altLang="en-US" dirty="0"/>
              <a:t>. </a:t>
            </a:r>
            <a:endParaRPr lang="ro-RO" altLang="en-US" dirty="0"/>
          </a:p>
          <a:p>
            <a:pPr eaLnBrk="1" hangingPunct="1">
              <a:buFontTx/>
              <a:buNone/>
            </a:pPr>
            <a:r>
              <a:rPr lang="ru-RU" altLang="en-US" dirty="0" err="1"/>
              <a:t>Principalele</a:t>
            </a:r>
            <a:r>
              <a:rPr lang="ru-RU" altLang="en-US" dirty="0"/>
              <a:t> </a:t>
            </a:r>
            <a:r>
              <a:rPr lang="ru-RU" altLang="en-US" dirty="0" err="1"/>
              <a:t>caracteristici</a:t>
            </a:r>
            <a:r>
              <a:rPr lang="ru-RU" altLang="en-US" dirty="0"/>
              <a:t> </a:t>
            </a:r>
            <a:r>
              <a:rPr lang="ru-RU" altLang="en-US" dirty="0" err="1"/>
              <a:t>ale</a:t>
            </a:r>
            <a:r>
              <a:rPr lang="ru-RU" altLang="en-US" dirty="0"/>
              <a:t> </a:t>
            </a:r>
            <a:r>
              <a:rPr lang="ru-RU" altLang="en-US" dirty="0" err="1"/>
              <a:t>sistemelor</a:t>
            </a:r>
            <a:r>
              <a:rPr lang="ru-RU" altLang="en-US" dirty="0"/>
              <a:t> </a:t>
            </a:r>
            <a:r>
              <a:rPr lang="ru-RU" altLang="en-US" dirty="0" err="1"/>
              <a:t>expert</a:t>
            </a:r>
            <a:r>
              <a:rPr lang="ru-RU" altLang="en-US" dirty="0"/>
              <a:t>:</a:t>
            </a:r>
          </a:p>
          <a:p>
            <a:pPr eaLnBrk="1" hangingPunct="1"/>
            <a:r>
              <a:rPr lang="ru-RU" altLang="en-US" u="sng" dirty="0"/>
              <a:t>o </a:t>
            </a:r>
            <a:r>
              <a:rPr lang="ru-RU" altLang="en-US" u="sng" dirty="0" err="1"/>
              <a:t>bază</a:t>
            </a:r>
            <a:r>
              <a:rPr lang="ru-RU" altLang="en-US" u="sng" dirty="0"/>
              <a:t> </a:t>
            </a:r>
            <a:r>
              <a:rPr lang="ru-RU" altLang="en-US" u="sng" dirty="0" err="1"/>
              <a:t>de</a:t>
            </a:r>
            <a:r>
              <a:rPr lang="ru-RU" altLang="en-US" u="sng" dirty="0"/>
              <a:t> </a:t>
            </a:r>
            <a:r>
              <a:rPr lang="ru-RU" altLang="en-US" u="sng" dirty="0" err="1"/>
              <a:t>date</a:t>
            </a:r>
            <a:r>
              <a:rPr lang="ru-RU" altLang="en-US" dirty="0"/>
              <a:t> (</a:t>
            </a:r>
            <a:r>
              <a:rPr lang="ru-RU" altLang="en-US" dirty="0" err="1"/>
              <a:t>bază</a:t>
            </a:r>
            <a:r>
              <a:rPr lang="ru-RU" altLang="en-US" dirty="0"/>
              <a:t> </a:t>
            </a:r>
            <a:r>
              <a:rPr lang="ru-RU" altLang="en-US" dirty="0" err="1"/>
              <a:t>de</a:t>
            </a:r>
            <a:r>
              <a:rPr lang="ru-RU" altLang="en-US" dirty="0"/>
              <a:t> </a:t>
            </a:r>
            <a:r>
              <a:rPr lang="ru-RU" altLang="en-US" dirty="0" err="1"/>
              <a:t>cunoștințe</a:t>
            </a:r>
            <a:r>
              <a:rPr lang="ru-RU" altLang="en-US" dirty="0"/>
              <a:t>), </a:t>
            </a:r>
            <a:r>
              <a:rPr lang="ru-RU" altLang="en-US" dirty="0" err="1"/>
              <a:t>împreună</a:t>
            </a:r>
            <a:r>
              <a:rPr lang="ru-RU" altLang="en-US" dirty="0"/>
              <a:t> </a:t>
            </a:r>
            <a:r>
              <a:rPr lang="ru-RU" altLang="en-US" dirty="0" err="1"/>
              <a:t>cu</a:t>
            </a:r>
            <a:endParaRPr lang="ru-RU" altLang="en-US" dirty="0"/>
          </a:p>
          <a:p>
            <a:pPr eaLnBrk="1" hangingPunct="1"/>
            <a:r>
              <a:rPr lang="ru-RU" altLang="en-US" u="sng" dirty="0" err="1"/>
              <a:t>un</a:t>
            </a:r>
            <a:r>
              <a:rPr lang="ru-RU" altLang="en-US" u="sng" dirty="0"/>
              <a:t> </a:t>
            </a:r>
            <a:r>
              <a:rPr lang="ru-RU" altLang="en-US" u="sng" dirty="0" err="1"/>
              <a:t>algoritm</a:t>
            </a:r>
            <a:r>
              <a:rPr lang="ru-RU" altLang="en-US" dirty="0"/>
              <a:t> </a:t>
            </a:r>
            <a:r>
              <a:rPr lang="ru-RU" altLang="en-US" dirty="0" err="1"/>
              <a:t>de</a:t>
            </a:r>
            <a:r>
              <a:rPr lang="ru-RU" altLang="en-US" dirty="0"/>
              <a:t> </a:t>
            </a:r>
            <a:r>
              <a:rPr lang="ru-RU" altLang="en-US" dirty="0" err="1"/>
              <a:t>deducere</a:t>
            </a:r>
            <a:r>
              <a:rPr lang="ru-RU" altLang="en-US" dirty="0"/>
              <a:t> </a:t>
            </a:r>
            <a:r>
              <a:rPr lang="ru-RU" altLang="en-US" dirty="0" err="1"/>
              <a:t>specific</a:t>
            </a:r>
            <a:r>
              <a:rPr lang="ru-RU" altLang="en-US" dirty="0"/>
              <a:t> </a:t>
            </a:r>
            <a:r>
              <a:rPr lang="ru-RU" altLang="en-US" dirty="0" err="1"/>
              <a:t>metodei</a:t>
            </a:r>
            <a:r>
              <a:rPr lang="ru-RU" altLang="en-US" dirty="0"/>
              <a:t> </a:t>
            </a:r>
            <a:r>
              <a:rPr lang="ru-RU" altLang="en-US" dirty="0" err="1"/>
              <a:t>de</a:t>
            </a:r>
            <a:r>
              <a:rPr lang="ru-RU" altLang="en-US" dirty="0"/>
              <a:t> </a:t>
            </a:r>
            <a:r>
              <a:rPr lang="ru-RU" altLang="en-US" dirty="0" err="1"/>
              <a:t>raționare</a:t>
            </a:r>
            <a:r>
              <a:rPr lang="ru-RU" altLang="en-US"/>
              <a:t>.</a:t>
            </a:r>
          </a:p>
          <a:p>
            <a:endParaRPr lang="ro-RO"/>
          </a:p>
        </p:txBody>
      </p:sp>
      <p:sp>
        <p:nvSpPr>
          <p:cNvPr id="4" name="Slide Number Placeholder 3">
            <a:extLst>
              <a:ext uri="{FF2B5EF4-FFF2-40B4-BE49-F238E27FC236}">
                <a16:creationId xmlns:a16="http://schemas.microsoft.com/office/drawing/2014/main" id="{DEF3FBE3-080E-0776-FC63-BFC4C0706ECC}"/>
              </a:ext>
            </a:extLst>
          </p:cNvPr>
          <p:cNvSpPr>
            <a:spLocks noGrp="1"/>
          </p:cNvSpPr>
          <p:nvPr>
            <p:ph type="sldNum" sz="quarter" idx="12"/>
          </p:nvPr>
        </p:nvSpPr>
        <p:spPr/>
        <p:txBody>
          <a:bodyPr/>
          <a:lstStyle/>
          <a:p>
            <a:fld id="{7DAE7E5D-DC60-436E-A67D-D7BB4DB055A8}" type="slidenum">
              <a:rPr lang="en-US" smtClean="0"/>
              <a:t>121</a:t>
            </a:fld>
            <a:endParaRPr lang="en-US" dirty="0"/>
          </a:p>
        </p:txBody>
      </p:sp>
    </p:spTree>
    <p:extLst>
      <p:ext uri="{BB962C8B-B14F-4D97-AF65-F5344CB8AC3E}">
        <p14:creationId xmlns:p14="http://schemas.microsoft.com/office/powerpoint/2010/main" val="2683970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Roluri ale SSD într-o companie</a:t>
            </a:r>
            <a:endParaRPr lang="ro-RO"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ro-RO">
                <a:solidFill>
                  <a:srgbClr val="C00000"/>
                </a:solidFill>
                <a:highlight>
                  <a:srgbClr val="FFFF00"/>
                </a:highlight>
              </a:rPr>
              <a:t>Colectarea și stocarea datelor</a:t>
            </a:r>
            <a:r>
              <a:rPr lang="ro-RO"/>
              <a:t>: SSD adună date din diverse surse, atât interne (ex: vânzări, producție, resurse umane) cât și externe (ex: piață, concurență), într-o singură locație centralizată.</a:t>
            </a:r>
          </a:p>
          <a:p>
            <a:pPr>
              <a:lnSpc>
                <a:spcPct val="120000"/>
              </a:lnSpc>
            </a:pPr>
            <a:r>
              <a:rPr lang="ro-RO">
                <a:solidFill>
                  <a:srgbClr val="C00000"/>
                </a:solidFill>
                <a:highlight>
                  <a:srgbClr val="FFFF00"/>
                </a:highlight>
              </a:rPr>
              <a:t>Analiza datelor</a:t>
            </a:r>
            <a:r>
              <a:rPr lang="ro-RO"/>
              <a:t>: SSD utilizează algoritmi și modele statistice pentru a analiza aceste date, identificând tendințe, modele și corelații. Aceasta permite managerilor să înțeleagă mai bine situația actuală a companiei și să anticipeze evoluțiile viitoare.</a:t>
            </a:r>
          </a:p>
          <a:p>
            <a:pPr>
              <a:lnSpc>
                <a:spcPct val="120000"/>
              </a:lnSpc>
            </a:pPr>
            <a:r>
              <a:rPr lang="ro-RO">
                <a:solidFill>
                  <a:srgbClr val="C00000"/>
                </a:solidFill>
                <a:highlight>
                  <a:srgbClr val="FFFF00"/>
                </a:highlight>
              </a:rPr>
              <a:t>Generarea de rapoarte</a:t>
            </a:r>
            <a:r>
              <a:rPr lang="ro-RO"/>
              <a:t>: SSD pot genera rapoarte personalizate și interactive, prezentând informații relevante într-un format ușor de înțeles pentru a facilita luarea deciziilor.</a:t>
            </a:r>
          </a:p>
          <a:p>
            <a:pPr>
              <a:lnSpc>
                <a:spcPct val="120000"/>
              </a:lnSpc>
            </a:pPr>
            <a:r>
              <a:rPr lang="ro-RO">
                <a:solidFill>
                  <a:srgbClr val="C00000"/>
                </a:solidFill>
                <a:highlight>
                  <a:srgbClr val="FFFF00"/>
                </a:highlight>
              </a:rPr>
              <a:t>Simulări și scenarii</a:t>
            </a:r>
            <a:r>
              <a:rPr lang="ro-RO"/>
              <a:t>: SSD permit managerilor să simuleze diferite scenarii și să evalueze impactul potențial al deciziilor înainte de a le implementa.</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122</a:t>
            </a:fld>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189" y="119644"/>
            <a:ext cx="9303961" cy="662782"/>
          </a:xfrm>
        </p:spPr>
        <p:txBody>
          <a:bodyPr/>
          <a:lstStyle/>
          <a:p>
            <a:r>
              <a:rPr lang="ro-RO"/>
              <a:t>Roluri ale SSD într-o companie </a:t>
            </a:r>
            <a:r>
              <a:rPr lang="ro-RO" sz="2400">
                <a:solidFill>
                  <a:schemeClr val="tx1"/>
                </a:solidFill>
              </a:rPr>
              <a:t>(continuare)</a:t>
            </a:r>
            <a:endParaRPr lang="ro-RO"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ro-RO">
                <a:solidFill>
                  <a:srgbClr val="C00000"/>
                </a:solidFill>
                <a:highlight>
                  <a:srgbClr val="FFFF00"/>
                </a:highlight>
              </a:rPr>
              <a:t>Optimizarea proceselor</a:t>
            </a:r>
            <a:r>
              <a:rPr lang="ro-RO"/>
              <a:t>: SSD pot identifica ineficiențe în procesele de afaceri și pot sugera îmbunătățiri pentru a crește productivitatea și a reduce costurile.Suport pentru decizii strategice: SSD oferă informații valoroase pentru a susține luarea deciziilor strategice, cum ar fi lansarea de noi produse, extinderea pe noi piețe sau investiții în tehnologii noi.</a:t>
            </a:r>
          </a:p>
          <a:p>
            <a:r>
              <a:rPr lang="ro-RO">
                <a:solidFill>
                  <a:srgbClr val="C00000"/>
                </a:solidFill>
                <a:highlight>
                  <a:srgbClr val="FFFF00"/>
                </a:highlight>
              </a:rPr>
              <a:t>Îmbunătățirea comunicării</a:t>
            </a:r>
            <a:r>
              <a:rPr lang="ro-RO"/>
              <a:t>: SSD facilitează comunicarea între diferite departamente și niveluri ierarhice, asigurând o mai bună coordonare și colaborare.</a:t>
            </a:r>
          </a:p>
          <a:p>
            <a:r>
              <a:rPr lang="ro-RO">
                <a:solidFill>
                  <a:srgbClr val="C00000"/>
                </a:solidFill>
                <a:highlight>
                  <a:srgbClr val="FFFF00"/>
                </a:highlight>
              </a:rPr>
              <a:t>Automatizarea sarcinilor repetitive</a:t>
            </a:r>
            <a:r>
              <a:rPr lang="ro-RO"/>
              <a:t>: SSD pot automatiza multe sarcini repetitive, eliberând astfel timpul angajaților pentru activități cu valoare adăugată mai mare.</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123</a:t>
            </a:fld>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Exemplu utilizare SSD</a:t>
            </a:r>
            <a:endParaRPr lang="ro-RO" dirty="0"/>
          </a:p>
        </p:txBody>
      </p:sp>
      <p:sp>
        <p:nvSpPr>
          <p:cNvPr id="3" name="Content Placeholder 2"/>
          <p:cNvSpPr>
            <a:spLocks noGrp="1"/>
          </p:cNvSpPr>
          <p:nvPr>
            <p:ph idx="1"/>
          </p:nvPr>
        </p:nvSpPr>
        <p:spPr>
          <a:xfrm>
            <a:off x="509244" y="761264"/>
            <a:ext cx="11173512" cy="6075574"/>
          </a:xfrm>
        </p:spPr>
        <p:txBody>
          <a:bodyPr/>
          <a:lstStyle/>
          <a:p>
            <a:r>
              <a:rPr lang="ro-RO">
                <a:solidFill>
                  <a:srgbClr val="C00000"/>
                </a:solidFill>
                <a:highlight>
                  <a:srgbClr val="FFFF00"/>
                </a:highlight>
              </a:rPr>
              <a:t>Colectare date </a:t>
            </a:r>
            <a:r>
              <a:rPr lang="ro-RO"/>
              <a:t>despre vânzările produselor, preferințele consumatorilor, activitățile concurenței.</a:t>
            </a:r>
          </a:p>
          <a:p>
            <a:r>
              <a:rPr lang="ro-RO">
                <a:solidFill>
                  <a:srgbClr val="C00000"/>
                </a:solidFill>
                <a:highlight>
                  <a:srgbClr val="FFFF00"/>
                </a:highlight>
              </a:rPr>
              <a:t>Analiza datelor </a:t>
            </a:r>
            <a:r>
              <a:rPr lang="ro-RO"/>
              <a:t>pentru a identifica tendințe și segmente de piață noi.</a:t>
            </a:r>
          </a:p>
          <a:p>
            <a:r>
              <a:rPr lang="ro-RO">
                <a:solidFill>
                  <a:srgbClr val="C00000"/>
                </a:solidFill>
                <a:highlight>
                  <a:srgbClr val="FFFF00"/>
                </a:highlight>
              </a:rPr>
              <a:t>Simularea</a:t>
            </a:r>
            <a:r>
              <a:rPr lang="ro-RO">
                <a:solidFill>
                  <a:srgbClr val="C00000"/>
                </a:solidFill>
              </a:rPr>
              <a:t> </a:t>
            </a:r>
            <a:r>
              <a:rPr lang="ro-RO"/>
              <a:t>diferitor</a:t>
            </a:r>
            <a:r>
              <a:rPr lang="ro-RO">
                <a:solidFill>
                  <a:srgbClr val="C00000"/>
                </a:solidFill>
              </a:rPr>
              <a:t> </a:t>
            </a:r>
            <a:r>
              <a:rPr lang="ro-RO">
                <a:solidFill>
                  <a:srgbClr val="C00000"/>
                </a:solidFill>
                <a:highlight>
                  <a:srgbClr val="FFFF00"/>
                </a:highlight>
              </a:rPr>
              <a:t>scenarii </a:t>
            </a:r>
            <a:r>
              <a:rPr lang="ro-RO"/>
              <a:t>de lansare a unui nou produs, evaluând impactul asupra vânzărilor și profitabilității.</a:t>
            </a:r>
          </a:p>
          <a:p>
            <a:r>
              <a:rPr lang="ro-RO">
                <a:solidFill>
                  <a:srgbClr val="C00000"/>
                </a:solidFill>
                <a:highlight>
                  <a:srgbClr val="FFFF00"/>
                </a:highlight>
              </a:rPr>
              <a:t>Vizualizarea rezultatelor </a:t>
            </a:r>
            <a:r>
              <a:rPr lang="ro-RO"/>
              <a:t>într-un format ușor de înțeles, cum ar fi un grafic care prezintă evoluția vânzărilor în funcție de diferite variabile.</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124</a:t>
            </a:fld>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Finalitatea SSD</a:t>
            </a:r>
            <a:endParaRPr lang="ro-RO" dirty="0"/>
          </a:p>
        </p:txBody>
      </p:sp>
      <p:sp>
        <p:nvSpPr>
          <p:cNvPr id="3" name="Content Placeholder 2"/>
          <p:cNvSpPr>
            <a:spLocks noGrp="1"/>
          </p:cNvSpPr>
          <p:nvPr>
            <p:ph idx="1"/>
          </p:nvPr>
        </p:nvSpPr>
        <p:spPr>
          <a:xfrm>
            <a:off x="375894" y="994282"/>
            <a:ext cx="11440212" cy="5419725"/>
          </a:xfrm>
        </p:spPr>
        <p:txBody>
          <a:bodyPr/>
          <a:lstStyle/>
          <a:p>
            <a:r>
              <a:rPr lang="ro-RO">
                <a:solidFill>
                  <a:srgbClr val="C00000"/>
                </a:solidFill>
                <a:highlight>
                  <a:srgbClr val="FFFF00"/>
                </a:highlight>
              </a:rPr>
              <a:t>Îmbunătățirea calității deciziilor</a:t>
            </a:r>
            <a:r>
              <a:rPr lang="ro-RO"/>
              <a:t>: Prin furnizarea de informații mai complete și mai precise.</a:t>
            </a:r>
          </a:p>
          <a:p>
            <a:r>
              <a:rPr lang="ro-RO">
                <a:solidFill>
                  <a:srgbClr val="C00000"/>
                </a:solidFill>
                <a:highlight>
                  <a:srgbClr val="FFFF00"/>
                </a:highlight>
              </a:rPr>
              <a:t>Accelerarea procesului decizional</a:t>
            </a:r>
            <a:r>
              <a:rPr lang="ro-RO"/>
              <a:t>: Prin automatizarea unor sarcini repetitive și furnizarea de analize rapide.</a:t>
            </a:r>
          </a:p>
          <a:p>
            <a:r>
              <a:rPr lang="ro-RO">
                <a:solidFill>
                  <a:srgbClr val="C00000"/>
                </a:solidFill>
                <a:highlight>
                  <a:srgbClr val="FFFF00"/>
                </a:highlight>
              </a:rPr>
              <a:t>Reducerea riscului</a:t>
            </a:r>
            <a:r>
              <a:rPr lang="ro-RO"/>
              <a:t>: Prin evaluarea diferitelor scenarii și identificarea potențialelor probleme.</a:t>
            </a:r>
          </a:p>
          <a:p>
            <a:r>
              <a:rPr lang="ro-RO">
                <a:solidFill>
                  <a:srgbClr val="C00000"/>
                </a:solidFill>
                <a:highlight>
                  <a:srgbClr val="FFFF00"/>
                </a:highlight>
              </a:rPr>
              <a:t>Sporirea competitivității</a:t>
            </a:r>
            <a:r>
              <a:rPr lang="ro-RO"/>
              <a:t>: Prin luarea de decizii mai strategice și mai adaptate la cerințele pieței.</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125</a:t>
            </a:fld>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481" y="21162"/>
            <a:ext cx="11244105" cy="662782"/>
          </a:xfrm>
        </p:spPr>
        <p:txBody>
          <a:bodyPr/>
          <a:lstStyle/>
          <a:p>
            <a:r>
              <a:rPr lang="ro-RO" dirty="0"/>
              <a:t>Sistemele Suport pentru Decizii în Grupuri (SSDG)</a:t>
            </a:r>
          </a:p>
        </p:txBody>
      </p:sp>
      <p:sp>
        <p:nvSpPr>
          <p:cNvPr id="3" name="Content Placeholder 2"/>
          <p:cNvSpPr>
            <a:spLocks noGrp="1"/>
          </p:cNvSpPr>
          <p:nvPr>
            <p:ph idx="1"/>
          </p:nvPr>
        </p:nvSpPr>
        <p:spPr>
          <a:xfrm>
            <a:off x="65988" y="782426"/>
            <a:ext cx="11244105" cy="6075574"/>
          </a:xfrm>
        </p:spPr>
        <p:txBody>
          <a:bodyPr/>
          <a:lstStyle/>
          <a:p>
            <a:r>
              <a:rPr lang="ro-RO" dirty="0"/>
              <a:t>Instrumente informatice pentru facilitarea procesului de luare a deciziilor în cadrul unor echipe sau organizații.</a:t>
            </a:r>
          </a:p>
          <a:p>
            <a:r>
              <a:rPr lang="ro-RO" dirty="0"/>
              <a:t>Integrează tehnologii avansate pentru a îmbunătăți comunicarea, colaborarea și eficiența în timpul discuțiilor și deciziilor colective.</a:t>
            </a:r>
          </a:p>
        </p:txBody>
      </p:sp>
      <p:sp>
        <p:nvSpPr>
          <p:cNvPr id="4" name="Slide Number Placeholder 3"/>
          <p:cNvSpPr>
            <a:spLocks noGrp="1"/>
          </p:cNvSpPr>
          <p:nvPr>
            <p:ph type="sldNum" sz="quarter" idx="12"/>
          </p:nvPr>
        </p:nvSpPr>
        <p:spPr/>
        <p:txBody>
          <a:bodyPr/>
          <a:lstStyle/>
          <a:p>
            <a:fld id="{7DAE7E5D-DC60-436E-A67D-D7BB4DB055A8}" type="slidenum">
              <a:rPr lang="en-US" smtClean="0"/>
              <a:t>126</a:t>
            </a:fld>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108" y="120580"/>
            <a:ext cx="3945783" cy="532563"/>
          </a:xfrm>
        </p:spPr>
        <p:txBody>
          <a:bodyPr/>
          <a:lstStyle/>
          <a:p>
            <a:r>
              <a:rPr lang="ro-RO" sz="2800" dirty="0"/>
              <a:t>Caracteristici SSDG</a:t>
            </a:r>
          </a:p>
        </p:txBody>
      </p:sp>
      <p:sp>
        <p:nvSpPr>
          <p:cNvPr id="3" name="Content Placeholder 2"/>
          <p:cNvSpPr>
            <a:spLocks noGrp="1"/>
          </p:cNvSpPr>
          <p:nvPr>
            <p:ph idx="1"/>
          </p:nvPr>
        </p:nvSpPr>
        <p:spPr>
          <a:xfrm>
            <a:off x="56167" y="698187"/>
            <a:ext cx="12079664" cy="5898382"/>
          </a:xfrm>
        </p:spPr>
        <p:txBody>
          <a:bodyPr>
            <a:normAutofit fontScale="92500" lnSpcReduction="20000"/>
          </a:bodyPr>
          <a:lstStyle/>
          <a:p>
            <a:pPr>
              <a:lnSpc>
                <a:spcPct val="120000"/>
              </a:lnSpc>
            </a:pPr>
            <a:r>
              <a:rPr lang="ro-RO" sz="2600" dirty="0">
                <a:solidFill>
                  <a:srgbClr val="C00000"/>
                </a:solidFill>
                <a:highlight>
                  <a:srgbClr val="FFFF00"/>
                </a:highlight>
              </a:rPr>
              <a:t>Complexitatea deciziilor</a:t>
            </a:r>
            <a:r>
              <a:rPr lang="ro-RO" sz="2600" dirty="0"/>
              <a:t>: Multe decizii importante, în special în organizații mari, implică o multitudine de factori, date și perspective diferite.</a:t>
            </a:r>
          </a:p>
          <a:p>
            <a:pPr>
              <a:lnSpc>
                <a:spcPct val="120000"/>
              </a:lnSpc>
            </a:pPr>
            <a:r>
              <a:rPr lang="ro-RO" sz="2600" dirty="0"/>
              <a:t>SSDG ajută la structurarea și analiza acestor informații într-un mod eficient.</a:t>
            </a:r>
          </a:p>
          <a:p>
            <a:pPr>
              <a:lnSpc>
                <a:spcPct val="120000"/>
              </a:lnSpc>
            </a:pPr>
            <a:r>
              <a:rPr lang="ro-RO" sz="2600" dirty="0">
                <a:solidFill>
                  <a:srgbClr val="C00000"/>
                </a:solidFill>
                <a:highlight>
                  <a:srgbClr val="FFFF00"/>
                </a:highlight>
              </a:rPr>
              <a:t>Îmbunătățirea comunicării</a:t>
            </a:r>
            <a:r>
              <a:rPr lang="ro-RO" sz="2600" dirty="0"/>
              <a:t>: Prin facilitarea schimbului de idei, feedback și informații, SSDG reduc riscul de neînțelegeri și promovează un mediu de lucru colaborativ.</a:t>
            </a:r>
          </a:p>
          <a:p>
            <a:pPr>
              <a:lnSpc>
                <a:spcPct val="120000"/>
              </a:lnSpc>
            </a:pPr>
            <a:r>
              <a:rPr lang="ro-RO" sz="2600" dirty="0">
                <a:solidFill>
                  <a:srgbClr val="C00000"/>
                </a:solidFill>
                <a:highlight>
                  <a:srgbClr val="FFFF00"/>
                </a:highlight>
              </a:rPr>
              <a:t>Accelerarea procesului decizional</a:t>
            </a:r>
            <a:r>
              <a:rPr lang="ro-RO" sz="2600" dirty="0"/>
              <a:t>: Automatizarea unor sarcini repetitive și furnizarea de instrumente de analiză în timp real permit luarea deciziilor într-un ritm mai rapid.</a:t>
            </a:r>
          </a:p>
          <a:p>
            <a:pPr>
              <a:lnSpc>
                <a:spcPct val="120000"/>
              </a:lnSpc>
            </a:pPr>
            <a:r>
              <a:rPr lang="ro-RO" sz="2600" dirty="0">
                <a:solidFill>
                  <a:srgbClr val="C00000"/>
                </a:solidFill>
                <a:highlight>
                  <a:srgbClr val="FFFF00"/>
                </a:highlight>
              </a:rPr>
              <a:t>Îmbunătățirea calității deciziilor</a:t>
            </a:r>
            <a:r>
              <a:rPr lang="ro-RO" sz="2600" dirty="0"/>
              <a:t>: Prin furnizarea de date relevante și instrumente de evaluare, SSDG contribuie la o înțelegere mai profundă a problemelor și la identificarea </a:t>
            </a:r>
            <a:r>
              <a:rPr lang="ro-RO" sz="2400" dirty="0"/>
              <a:t>celor mai bune soluții.</a:t>
            </a:r>
          </a:p>
        </p:txBody>
      </p:sp>
      <p:sp>
        <p:nvSpPr>
          <p:cNvPr id="4" name="Slide Number Placeholder 3"/>
          <p:cNvSpPr>
            <a:spLocks noGrp="1"/>
          </p:cNvSpPr>
          <p:nvPr>
            <p:ph type="sldNum" sz="quarter" idx="12"/>
          </p:nvPr>
        </p:nvSpPr>
        <p:spPr/>
        <p:txBody>
          <a:bodyPr/>
          <a:lstStyle/>
          <a:p>
            <a:fld id="{7DAE7E5D-DC60-436E-A67D-D7BB4DB055A8}" type="slidenum">
              <a:rPr lang="en-US" smtClean="0"/>
              <a:t>127</a:t>
            </a:fld>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Funcționarea SSDG</a:t>
            </a:r>
          </a:p>
        </p:txBody>
      </p:sp>
      <p:sp>
        <p:nvSpPr>
          <p:cNvPr id="3" name="Content Placeholder 2"/>
          <p:cNvSpPr>
            <a:spLocks noGrp="1"/>
          </p:cNvSpPr>
          <p:nvPr>
            <p:ph idx="1"/>
          </p:nvPr>
        </p:nvSpPr>
        <p:spPr/>
        <p:txBody>
          <a:bodyPr>
            <a:normAutofit fontScale="92500" lnSpcReduction="10000"/>
          </a:bodyPr>
          <a:lstStyle/>
          <a:p>
            <a:pPr>
              <a:lnSpc>
                <a:spcPct val="100000"/>
              </a:lnSpc>
            </a:pPr>
            <a:r>
              <a:rPr lang="ro-RO" dirty="0">
                <a:solidFill>
                  <a:srgbClr val="C00000"/>
                </a:solidFill>
                <a:highlight>
                  <a:srgbClr val="FFFF00"/>
                </a:highlight>
              </a:rPr>
              <a:t>Comunicare în timp real</a:t>
            </a:r>
            <a:r>
              <a:rPr lang="ro-RO" dirty="0"/>
              <a:t>: Chat, videoconferințe, tablouri albe virtuale pentru brainstorming și colaborare.</a:t>
            </a:r>
          </a:p>
          <a:p>
            <a:pPr>
              <a:lnSpc>
                <a:spcPct val="100000"/>
              </a:lnSpc>
            </a:pPr>
            <a:r>
              <a:rPr lang="ro-RO" dirty="0">
                <a:solidFill>
                  <a:srgbClr val="C00000"/>
                </a:solidFill>
                <a:highlight>
                  <a:srgbClr val="FFFF00"/>
                </a:highlight>
              </a:rPr>
              <a:t>Partajarea de documente și fișiere</a:t>
            </a:r>
            <a:r>
              <a:rPr lang="ro-RO" dirty="0"/>
              <a:t>: Permite membrilor echipei să acceseze și să editeze documente în comun.</a:t>
            </a:r>
          </a:p>
          <a:p>
            <a:pPr>
              <a:lnSpc>
                <a:spcPct val="100000"/>
              </a:lnSpc>
            </a:pPr>
            <a:r>
              <a:rPr lang="ro-RO" dirty="0">
                <a:solidFill>
                  <a:srgbClr val="C00000"/>
                </a:solidFill>
                <a:highlight>
                  <a:srgbClr val="FFFF00"/>
                </a:highlight>
              </a:rPr>
              <a:t>Instrumente de analiză</a:t>
            </a:r>
            <a:r>
              <a:rPr lang="ro-RO" dirty="0"/>
              <a:t>: Grafice, diagrame, simulări pentru a vizualiza date și a evalua diferite scenarii.</a:t>
            </a:r>
          </a:p>
          <a:p>
            <a:pPr>
              <a:lnSpc>
                <a:spcPct val="100000"/>
              </a:lnSpc>
            </a:pPr>
            <a:r>
              <a:rPr lang="ro-RO" dirty="0">
                <a:solidFill>
                  <a:srgbClr val="C00000"/>
                </a:solidFill>
                <a:highlight>
                  <a:srgbClr val="FFFF00"/>
                </a:highlight>
              </a:rPr>
              <a:t>Facilitarea procesului de luare a deciziilor</a:t>
            </a:r>
            <a:r>
              <a:rPr lang="ro-RO" dirty="0"/>
              <a:t>: Instrumente de vot electronic, prioritizare și evaluare a opțiunilor.</a:t>
            </a:r>
          </a:p>
          <a:p>
            <a:pPr>
              <a:lnSpc>
                <a:spcPct val="100000"/>
              </a:lnSpc>
            </a:pPr>
            <a:r>
              <a:rPr lang="ro-RO" dirty="0">
                <a:solidFill>
                  <a:srgbClr val="C00000"/>
                </a:solidFill>
                <a:highlight>
                  <a:srgbClr val="FFFF00"/>
                </a:highlight>
              </a:rPr>
              <a:t>Stocarea și gestionarea informațiilor</a:t>
            </a:r>
            <a:r>
              <a:rPr lang="ro-RO" dirty="0"/>
              <a:t>: Arhivarea discuțiilor, deciziilor și documentelor pentru referințe ulterioare.</a:t>
            </a:r>
          </a:p>
        </p:txBody>
      </p:sp>
      <p:sp>
        <p:nvSpPr>
          <p:cNvPr id="4" name="Slide Number Placeholder 3"/>
          <p:cNvSpPr>
            <a:spLocks noGrp="1"/>
          </p:cNvSpPr>
          <p:nvPr>
            <p:ph type="sldNum" sz="quarter" idx="12"/>
          </p:nvPr>
        </p:nvSpPr>
        <p:spPr/>
        <p:txBody>
          <a:bodyPr/>
          <a:lstStyle/>
          <a:p>
            <a:fld id="{7DAE7E5D-DC60-436E-A67D-D7BB4DB055A8}" type="slidenum">
              <a:rPr lang="en-US" smtClean="0"/>
              <a:t>128</a:t>
            </a:fld>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Utilizarea SSDG</a:t>
            </a:r>
          </a:p>
        </p:txBody>
      </p:sp>
      <p:sp>
        <p:nvSpPr>
          <p:cNvPr id="3" name="Content Placeholder 2"/>
          <p:cNvSpPr>
            <a:spLocks noGrp="1"/>
          </p:cNvSpPr>
          <p:nvPr>
            <p:ph idx="1"/>
          </p:nvPr>
        </p:nvSpPr>
        <p:spPr>
          <a:xfrm>
            <a:off x="285877" y="906191"/>
            <a:ext cx="11620245" cy="5045618"/>
          </a:xfrm>
        </p:spPr>
        <p:txBody>
          <a:bodyPr/>
          <a:lstStyle/>
          <a:p>
            <a:pPr>
              <a:lnSpc>
                <a:spcPct val="100000"/>
              </a:lnSpc>
            </a:pPr>
            <a:r>
              <a:rPr lang="ro-RO" dirty="0">
                <a:solidFill>
                  <a:srgbClr val="C00000"/>
                </a:solidFill>
                <a:highlight>
                  <a:srgbClr val="FFFF00"/>
                </a:highlight>
              </a:rPr>
              <a:t>Reuniuni virtuale</a:t>
            </a:r>
            <a:r>
              <a:rPr lang="ro-RO" dirty="0"/>
              <a:t>: Permite echipelor distribuite geografic să colaboreze în timp real.</a:t>
            </a:r>
          </a:p>
          <a:p>
            <a:pPr>
              <a:lnSpc>
                <a:spcPct val="100000"/>
              </a:lnSpc>
            </a:pPr>
            <a:r>
              <a:rPr lang="ro-RO" dirty="0">
                <a:solidFill>
                  <a:srgbClr val="C00000"/>
                </a:solidFill>
                <a:highlight>
                  <a:srgbClr val="FFFF00"/>
                </a:highlight>
              </a:rPr>
              <a:t>Brainstorming</a:t>
            </a:r>
            <a:r>
              <a:rPr lang="ro-RO" dirty="0"/>
              <a:t>: Facilitează generarea de idei noi și creative într-un mediu structurat.</a:t>
            </a:r>
          </a:p>
          <a:p>
            <a:pPr>
              <a:lnSpc>
                <a:spcPct val="100000"/>
              </a:lnSpc>
            </a:pPr>
            <a:r>
              <a:rPr lang="ro-RO" dirty="0">
                <a:solidFill>
                  <a:srgbClr val="C00000"/>
                </a:solidFill>
                <a:highlight>
                  <a:srgbClr val="FFFF00"/>
                </a:highlight>
              </a:rPr>
              <a:t>Evaluarea proiectelor</a:t>
            </a:r>
            <a:r>
              <a:rPr lang="ro-RO" dirty="0"/>
              <a:t>: Permite evaluarea și compararea diferitelor opțiuni de proiect.</a:t>
            </a:r>
          </a:p>
          <a:p>
            <a:pPr>
              <a:lnSpc>
                <a:spcPct val="100000"/>
              </a:lnSpc>
            </a:pPr>
            <a:r>
              <a:rPr lang="ro-RO" dirty="0">
                <a:solidFill>
                  <a:srgbClr val="C00000"/>
                </a:solidFill>
                <a:highlight>
                  <a:srgbClr val="FFFF00"/>
                </a:highlight>
              </a:rPr>
              <a:t>Luarea deciziilor strategice</a:t>
            </a:r>
            <a:r>
              <a:rPr lang="ro-RO" dirty="0"/>
              <a:t>: Ajută la analizarea de scenarii complexe și la alegerea celei mai bune strategii.</a:t>
            </a:r>
          </a:p>
        </p:txBody>
      </p:sp>
      <p:sp>
        <p:nvSpPr>
          <p:cNvPr id="4" name="Slide Number Placeholder 3"/>
          <p:cNvSpPr>
            <a:spLocks noGrp="1"/>
          </p:cNvSpPr>
          <p:nvPr>
            <p:ph type="sldNum" sz="quarter" idx="12"/>
          </p:nvPr>
        </p:nvSpPr>
        <p:spPr/>
        <p:txBody>
          <a:bodyPr/>
          <a:lstStyle/>
          <a:p>
            <a:fld id="{7DAE7E5D-DC60-436E-A67D-D7BB4DB055A8}" type="slidenum">
              <a:rPr lang="en-US" smtClean="0"/>
              <a:t>129</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5D17-751A-C70F-82BB-C26E5A6B3992}"/>
              </a:ext>
            </a:extLst>
          </p:cNvPr>
          <p:cNvSpPr>
            <a:spLocks noGrp="1"/>
          </p:cNvSpPr>
          <p:nvPr>
            <p:ph type="title"/>
          </p:nvPr>
        </p:nvSpPr>
        <p:spPr/>
        <p:txBody>
          <a:bodyPr/>
          <a:lstStyle/>
          <a:p>
            <a:r>
              <a:rPr lang="ro-RO" dirty="0"/>
              <a:t>Caracteristici</a:t>
            </a:r>
          </a:p>
        </p:txBody>
      </p:sp>
      <p:sp>
        <p:nvSpPr>
          <p:cNvPr id="3" name="Content Placeholder 2">
            <a:extLst>
              <a:ext uri="{FF2B5EF4-FFF2-40B4-BE49-F238E27FC236}">
                <a16:creationId xmlns:a16="http://schemas.microsoft.com/office/drawing/2014/main" id="{F4869C69-B027-07A6-8D3C-4C3BB123D2EF}"/>
              </a:ext>
            </a:extLst>
          </p:cNvPr>
          <p:cNvSpPr>
            <a:spLocks noGrp="1"/>
          </p:cNvSpPr>
          <p:nvPr>
            <p:ph idx="1"/>
          </p:nvPr>
        </p:nvSpPr>
        <p:spPr/>
        <p:txBody>
          <a:bodyPr>
            <a:normAutofit lnSpcReduction="10000"/>
          </a:bodyPr>
          <a:lstStyle/>
          <a:p>
            <a:pPr>
              <a:lnSpc>
                <a:spcPct val="100000"/>
              </a:lnSpc>
            </a:pPr>
            <a:r>
              <a:rPr lang="ro-RO" dirty="0"/>
              <a:t>Specificitate: Este aplicabilă unui anumit domeniu (ex: medicină, finanțe, tehnologie).</a:t>
            </a:r>
            <a:endParaRPr lang="en-US" dirty="0"/>
          </a:p>
          <a:p>
            <a:pPr>
              <a:lnSpc>
                <a:spcPct val="100000"/>
              </a:lnSpc>
            </a:pPr>
            <a:r>
              <a:rPr lang="ro-RO" dirty="0"/>
              <a:t>Dinamică: Evoluează pe măsură ce domeniul respectiv avansează.</a:t>
            </a:r>
            <a:endParaRPr lang="en-US" dirty="0"/>
          </a:p>
          <a:p>
            <a:pPr>
              <a:lnSpc>
                <a:spcPct val="100000"/>
              </a:lnSpc>
            </a:pPr>
            <a:r>
              <a:rPr lang="ro-RO" dirty="0"/>
              <a:t>Complementaritate: Adesea completată de cunoștințe generale (soft </a:t>
            </a:r>
            <a:r>
              <a:rPr lang="ro-RO" dirty="0" err="1"/>
              <a:t>Skills</a:t>
            </a:r>
            <a:r>
              <a:rPr lang="ro-RO" dirty="0"/>
              <a:t>) și abilități tehnice (Hard </a:t>
            </a:r>
            <a:r>
              <a:rPr lang="ro-RO" dirty="0" err="1"/>
              <a:t>Skils</a:t>
            </a:r>
            <a:r>
              <a:rPr lang="ro-RO" dirty="0"/>
              <a:t>).</a:t>
            </a:r>
            <a:endParaRPr lang="en-US" dirty="0"/>
          </a:p>
          <a:p>
            <a:pPr>
              <a:lnSpc>
                <a:spcPct val="100000"/>
              </a:lnSpc>
            </a:pPr>
            <a:r>
              <a:rPr lang="ro-RO" dirty="0"/>
              <a:t>Pe scurt, Domain Knowledge este fundamentală pentru aplicarea eficientă a tehnologiilor și pentru rezolvarea problemelor într-un mod care să corespundă cerințelor specifice domeniului respectiv.</a:t>
            </a:r>
          </a:p>
          <a:p>
            <a:endParaRPr lang="ro-RO" dirty="0"/>
          </a:p>
        </p:txBody>
      </p:sp>
      <p:sp>
        <p:nvSpPr>
          <p:cNvPr id="4" name="Slide Number Placeholder 3">
            <a:extLst>
              <a:ext uri="{FF2B5EF4-FFF2-40B4-BE49-F238E27FC236}">
                <a16:creationId xmlns:a16="http://schemas.microsoft.com/office/drawing/2014/main" id="{33B7B2D4-496F-2700-2983-785165158367}"/>
              </a:ext>
            </a:extLst>
          </p:cNvPr>
          <p:cNvSpPr>
            <a:spLocks noGrp="1"/>
          </p:cNvSpPr>
          <p:nvPr>
            <p:ph type="sldNum" sz="quarter" idx="12"/>
          </p:nvPr>
        </p:nvSpPr>
        <p:spPr/>
        <p:txBody>
          <a:bodyPr/>
          <a:lstStyle/>
          <a:p>
            <a:fld id="{7DAE7E5D-DC60-436E-A67D-D7BB4DB055A8}" type="slidenum">
              <a:rPr lang="en-US" smtClean="0"/>
              <a:t>13</a:t>
            </a:fld>
            <a:endParaRPr lang="en-US" dirty="0"/>
          </a:p>
        </p:txBody>
      </p:sp>
    </p:spTree>
    <p:extLst>
      <p:ext uri="{BB962C8B-B14F-4D97-AF65-F5344CB8AC3E}">
        <p14:creationId xmlns:p14="http://schemas.microsoft.com/office/powerpoint/2010/main" val="389621758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962" y="112602"/>
            <a:ext cx="3634076" cy="662782"/>
          </a:xfrm>
        </p:spPr>
        <p:txBody>
          <a:bodyPr/>
          <a:lstStyle/>
          <a:p>
            <a:r>
              <a:rPr lang="ro-RO" dirty="0"/>
              <a:t>Beneficii SSDG</a:t>
            </a:r>
          </a:p>
        </p:txBody>
      </p:sp>
      <p:sp>
        <p:nvSpPr>
          <p:cNvPr id="3" name="Content Placeholder 2"/>
          <p:cNvSpPr>
            <a:spLocks noGrp="1"/>
          </p:cNvSpPr>
          <p:nvPr>
            <p:ph idx="1"/>
          </p:nvPr>
        </p:nvSpPr>
        <p:spPr>
          <a:xfrm>
            <a:off x="452094" y="674159"/>
            <a:ext cx="11287812" cy="5509681"/>
          </a:xfrm>
        </p:spPr>
        <p:txBody>
          <a:bodyPr>
            <a:noAutofit/>
          </a:bodyPr>
          <a:lstStyle/>
          <a:p>
            <a:pPr>
              <a:lnSpc>
                <a:spcPct val="150000"/>
              </a:lnSpc>
            </a:pPr>
            <a:r>
              <a:rPr lang="ro-RO" sz="2800" dirty="0">
                <a:solidFill>
                  <a:srgbClr val="C00000"/>
                </a:solidFill>
                <a:highlight>
                  <a:srgbClr val="FFFF00"/>
                </a:highlight>
              </a:rPr>
              <a:t>Creșterea eficienței</a:t>
            </a:r>
            <a:r>
              <a:rPr lang="ro-RO" sz="2800" dirty="0"/>
              <a:t>: Reducerea timpului necesar pentru luarea deciziilor.</a:t>
            </a:r>
          </a:p>
          <a:p>
            <a:pPr>
              <a:lnSpc>
                <a:spcPct val="130000"/>
              </a:lnSpc>
            </a:pPr>
            <a:r>
              <a:rPr lang="ro-RO" sz="2800" dirty="0">
                <a:solidFill>
                  <a:srgbClr val="C00000"/>
                </a:solidFill>
                <a:highlight>
                  <a:srgbClr val="FFFF00"/>
                </a:highlight>
              </a:rPr>
              <a:t>Îmbunătățirea calității deciziilor</a:t>
            </a:r>
            <a:r>
              <a:rPr lang="ro-RO" sz="2800" dirty="0"/>
              <a:t>: Decizii mai bine informate și mai bine justificate.</a:t>
            </a:r>
          </a:p>
          <a:p>
            <a:pPr>
              <a:lnSpc>
                <a:spcPct val="150000"/>
              </a:lnSpc>
            </a:pPr>
            <a:r>
              <a:rPr lang="ro-RO" sz="2800" dirty="0">
                <a:solidFill>
                  <a:srgbClr val="C00000"/>
                </a:solidFill>
                <a:highlight>
                  <a:srgbClr val="FFFF00"/>
                </a:highlight>
              </a:rPr>
              <a:t>Mai multă transparență</a:t>
            </a:r>
            <a:r>
              <a:rPr lang="ro-RO" sz="2800" dirty="0"/>
              <a:t>: Toți membrii echipei au acces la aceleași informații.</a:t>
            </a:r>
          </a:p>
          <a:p>
            <a:pPr>
              <a:lnSpc>
                <a:spcPct val="150000"/>
              </a:lnSpc>
            </a:pPr>
            <a:r>
              <a:rPr lang="ro-RO" sz="2800" dirty="0">
                <a:solidFill>
                  <a:srgbClr val="C00000"/>
                </a:solidFill>
                <a:highlight>
                  <a:srgbClr val="FFFF00"/>
                </a:highlight>
              </a:rPr>
              <a:t>Creșterea satisfacției angajaților</a:t>
            </a:r>
            <a:r>
              <a:rPr lang="ro-RO" sz="2800" dirty="0"/>
              <a:t>: Un mediu de lucru mai colaborativ și mai eficient.</a:t>
            </a:r>
          </a:p>
        </p:txBody>
      </p:sp>
      <p:sp>
        <p:nvSpPr>
          <p:cNvPr id="4" name="Slide Number Placeholder 3"/>
          <p:cNvSpPr>
            <a:spLocks noGrp="1"/>
          </p:cNvSpPr>
          <p:nvPr>
            <p:ph type="sldNum" sz="quarter" idx="12"/>
          </p:nvPr>
        </p:nvSpPr>
        <p:spPr/>
        <p:txBody>
          <a:bodyPr/>
          <a:lstStyle/>
          <a:p>
            <a:fld id="{7DAE7E5D-DC60-436E-A67D-D7BB4DB055A8}" type="slidenum">
              <a:rPr lang="en-US" smtClean="0"/>
              <a:t>130</a:t>
            </a:fld>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236" y="0"/>
            <a:ext cx="9245200" cy="662782"/>
          </a:xfrm>
        </p:spPr>
        <p:txBody>
          <a:bodyPr/>
          <a:lstStyle/>
          <a:p>
            <a:r>
              <a:rPr lang="ro-RO" dirty="0"/>
              <a:t>Arhitecturi SSD</a:t>
            </a:r>
          </a:p>
        </p:txBody>
      </p:sp>
      <p:sp>
        <p:nvSpPr>
          <p:cNvPr id="3" name="Content Placeholder 2"/>
          <p:cNvSpPr>
            <a:spLocks noGrp="1"/>
          </p:cNvSpPr>
          <p:nvPr>
            <p:ph idx="1"/>
          </p:nvPr>
        </p:nvSpPr>
        <p:spPr>
          <a:xfrm>
            <a:off x="798343" y="703558"/>
            <a:ext cx="10595313" cy="6075574"/>
          </a:xfrm>
        </p:spPr>
        <p:txBody>
          <a:bodyPr>
            <a:normAutofit/>
          </a:bodyPr>
          <a:lstStyle/>
          <a:p>
            <a:pPr>
              <a:lnSpc>
                <a:spcPct val="150000"/>
              </a:lnSpc>
            </a:pPr>
            <a:r>
              <a:rPr lang="ro-RO" dirty="0"/>
              <a:t>Arhitecturile SSD pot fi clasificate în principal în două categorii:</a:t>
            </a:r>
          </a:p>
          <a:p>
            <a:pPr marL="713105">
              <a:lnSpc>
                <a:spcPct val="150000"/>
              </a:lnSpc>
            </a:pPr>
            <a:r>
              <a:rPr lang="ro-RO" dirty="0"/>
              <a:t> </a:t>
            </a:r>
            <a:r>
              <a:rPr lang="ro-RO" dirty="0">
                <a:solidFill>
                  <a:srgbClr val="C00000"/>
                </a:solidFill>
                <a:highlight>
                  <a:srgbClr val="FFFF00"/>
                </a:highlight>
              </a:rPr>
              <a:t>Centralizate</a:t>
            </a:r>
          </a:p>
          <a:p>
            <a:pPr marL="713105">
              <a:lnSpc>
                <a:spcPct val="150000"/>
              </a:lnSpc>
            </a:pPr>
            <a:r>
              <a:rPr lang="ro-RO" dirty="0"/>
              <a:t> </a:t>
            </a:r>
            <a:r>
              <a:rPr lang="ro-RO" dirty="0">
                <a:solidFill>
                  <a:srgbClr val="C00000"/>
                </a:solidFill>
                <a:highlight>
                  <a:srgbClr val="FFFF00"/>
                </a:highlight>
              </a:rPr>
              <a:t>Distribuite</a:t>
            </a:r>
            <a:endParaRPr lang="ro-RO" dirty="0"/>
          </a:p>
          <a:p>
            <a:pPr>
              <a:lnSpc>
                <a:spcPct val="150000"/>
              </a:lnSpc>
            </a:pPr>
            <a:r>
              <a:rPr lang="ro-RO" dirty="0"/>
              <a:t> Alegerea arhitecturii depinde de nevoile specifice ale aplicației și de constrângerile de performanță, scalabilitate și securitate.</a:t>
            </a:r>
          </a:p>
        </p:txBody>
      </p:sp>
      <p:sp>
        <p:nvSpPr>
          <p:cNvPr id="4" name="Slide Number Placeholder 3"/>
          <p:cNvSpPr>
            <a:spLocks noGrp="1"/>
          </p:cNvSpPr>
          <p:nvPr>
            <p:ph type="sldNum" sz="quarter" idx="12"/>
          </p:nvPr>
        </p:nvSpPr>
        <p:spPr/>
        <p:txBody>
          <a:bodyPr/>
          <a:lstStyle/>
          <a:p>
            <a:fld id="{7DAE7E5D-DC60-436E-A67D-D7BB4DB055A8}" type="slidenum">
              <a:rPr lang="en-US" smtClean="0"/>
              <a:t>131</a:t>
            </a:fld>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400" dirty="0"/>
              <a:t>Centralizate vs. Distribuite</a:t>
            </a:r>
          </a:p>
        </p:txBody>
      </p:sp>
      <p:sp>
        <p:nvSpPr>
          <p:cNvPr id="3" name="Content Placeholder 2"/>
          <p:cNvSpPr>
            <a:spLocks noGrp="1"/>
          </p:cNvSpPr>
          <p:nvPr>
            <p:ph idx="1"/>
          </p:nvPr>
        </p:nvSpPr>
        <p:spPr>
          <a:xfrm>
            <a:off x="399486" y="683944"/>
            <a:ext cx="11393027" cy="5841251"/>
          </a:xfrm>
        </p:spPr>
        <p:txBody>
          <a:bodyPr>
            <a:normAutofit fontScale="70000" lnSpcReduction="20000"/>
          </a:bodyPr>
          <a:lstStyle/>
          <a:p>
            <a:pPr marL="0" indent="0">
              <a:lnSpc>
                <a:spcPct val="120000"/>
              </a:lnSpc>
              <a:buNone/>
            </a:pPr>
            <a:r>
              <a:rPr lang="ro-RO" dirty="0"/>
              <a:t>	</a:t>
            </a:r>
            <a:r>
              <a:rPr lang="ro-RO" dirty="0">
                <a:solidFill>
                  <a:srgbClr val="C00000"/>
                </a:solidFill>
                <a:highlight>
                  <a:srgbClr val="FFFF00"/>
                </a:highlight>
              </a:rPr>
              <a:t>Arhitecturi centralizate</a:t>
            </a:r>
            <a:r>
              <a:rPr lang="ro-RO" dirty="0"/>
              <a:t>:</a:t>
            </a:r>
          </a:p>
          <a:p>
            <a:pPr>
              <a:lnSpc>
                <a:spcPct val="120000"/>
              </a:lnSpc>
            </a:pPr>
            <a:r>
              <a:rPr lang="ro-RO" dirty="0">
                <a:highlight>
                  <a:srgbClr val="00FF00"/>
                </a:highlight>
              </a:rPr>
              <a:t>Descriere</a:t>
            </a:r>
            <a:r>
              <a:rPr lang="ro-RO" dirty="0"/>
              <a:t>: Toate datele sunt stocate într-un singur loc, de obicei într-un data center.</a:t>
            </a:r>
          </a:p>
          <a:p>
            <a:pPr>
              <a:lnSpc>
                <a:spcPct val="120000"/>
              </a:lnSpc>
            </a:pPr>
            <a:r>
              <a:rPr lang="ro-RO" dirty="0">
                <a:highlight>
                  <a:srgbClr val="00FF00"/>
                </a:highlight>
              </a:rPr>
              <a:t>Avantaje</a:t>
            </a:r>
            <a:r>
              <a:rPr lang="ro-RO" dirty="0"/>
              <a:t>: Gestionare simplă, performanță ridicată pentru operațiuni secvențiale, costuri reduse pe terabyte.</a:t>
            </a:r>
          </a:p>
          <a:p>
            <a:pPr>
              <a:lnSpc>
                <a:spcPct val="120000"/>
              </a:lnSpc>
            </a:pPr>
            <a:r>
              <a:rPr lang="ro-RO" dirty="0">
                <a:highlight>
                  <a:srgbClr val="00FF00"/>
                </a:highlight>
              </a:rPr>
              <a:t>Dezavantaje</a:t>
            </a:r>
            <a:r>
              <a:rPr lang="ro-RO" dirty="0"/>
              <a:t>: Punct unic de eșec, scalabilitate limitată, latenta poate crește odată cu volumul de date.</a:t>
            </a:r>
          </a:p>
          <a:p>
            <a:pPr marL="0" indent="0">
              <a:lnSpc>
                <a:spcPct val="120000"/>
              </a:lnSpc>
              <a:buNone/>
            </a:pPr>
            <a:r>
              <a:rPr lang="ro-RO" dirty="0"/>
              <a:t>	</a:t>
            </a:r>
            <a:r>
              <a:rPr lang="ro-RO" dirty="0">
                <a:solidFill>
                  <a:srgbClr val="C00000"/>
                </a:solidFill>
                <a:highlight>
                  <a:srgbClr val="FFFF00"/>
                </a:highlight>
              </a:rPr>
              <a:t>Arhitecturi distribuite</a:t>
            </a:r>
            <a:r>
              <a:rPr lang="ro-RO" dirty="0"/>
              <a:t>:</a:t>
            </a:r>
          </a:p>
          <a:p>
            <a:pPr>
              <a:lnSpc>
                <a:spcPct val="120000"/>
              </a:lnSpc>
            </a:pPr>
            <a:r>
              <a:rPr lang="ro-RO" dirty="0">
                <a:highlight>
                  <a:srgbClr val="00FF00"/>
                </a:highlight>
              </a:rPr>
              <a:t>Descriere</a:t>
            </a:r>
            <a:r>
              <a:rPr lang="ro-RO" dirty="0"/>
              <a:t>: Datele sunt distribuite pe mai multe noduri sau dispozitive, adesea într-o rețea.</a:t>
            </a:r>
          </a:p>
          <a:p>
            <a:pPr>
              <a:lnSpc>
                <a:spcPct val="120000"/>
              </a:lnSpc>
            </a:pPr>
            <a:r>
              <a:rPr lang="ro-RO" dirty="0">
                <a:highlight>
                  <a:srgbClr val="00FF00"/>
                </a:highlight>
              </a:rPr>
              <a:t>Avantaje</a:t>
            </a:r>
            <a:r>
              <a:rPr lang="ro-RO" dirty="0"/>
              <a:t>: Scalabilitate ridicată, reziliență la erori, performanță îmbunătățită pentru operațiuni aleatorii.</a:t>
            </a:r>
          </a:p>
          <a:p>
            <a:pPr>
              <a:lnSpc>
                <a:spcPct val="120000"/>
              </a:lnSpc>
            </a:pPr>
            <a:r>
              <a:rPr lang="ro-RO" dirty="0">
                <a:highlight>
                  <a:srgbClr val="00FF00"/>
                </a:highlight>
              </a:rPr>
              <a:t>Dezavantaje</a:t>
            </a:r>
            <a:r>
              <a:rPr lang="ro-RO" dirty="0"/>
              <a:t>: Complexitate crescută a gestionării, costuri de hardware și software mai mari.</a:t>
            </a:r>
          </a:p>
        </p:txBody>
      </p:sp>
      <p:sp>
        <p:nvSpPr>
          <p:cNvPr id="4" name="Slide Number Placeholder 3"/>
          <p:cNvSpPr>
            <a:spLocks noGrp="1"/>
          </p:cNvSpPr>
          <p:nvPr>
            <p:ph type="sldNum" sz="quarter" idx="12"/>
          </p:nvPr>
        </p:nvSpPr>
        <p:spPr/>
        <p:txBody>
          <a:bodyPr/>
          <a:lstStyle/>
          <a:p>
            <a:fld id="{7DAE7E5D-DC60-436E-A67D-D7BB4DB055A8}" type="slidenum">
              <a:rPr lang="en-US" smtClean="0"/>
              <a:t>132</a:t>
            </a:fld>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490" y="0"/>
            <a:ext cx="9696660" cy="662782"/>
          </a:xfrm>
        </p:spPr>
        <p:txBody>
          <a:bodyPr/>
          <a:lstStyle/>
          <a:p>
            <a:r>
              <a:rPr lang="ro-RO" dirty="0"/>
              <a:t>Cloud Computing și Impactul său asupra SIM</a:t>
            </a:r>
          </a:p>
        </p:txBody>
      </p:sp>
      <p:sp>
        <p:nvSpPr>
          <p:cNvPr id="3" name="Content Placeholder 2"/>
          <p:cNvSpPr>
            <a:spLocks noGrp="1"/>
          </p:cNvSpPr>
          <p:nvPr>
            <p:ph idx="1"/>
          </p:nvPr>
        </p:nvSpPr>
        <p:spPr/>
        <p:txBody>
          <a:bodyPr>
            <a:normAutofit/>
          </a:bodyPr>
          <a:lstStyle/>
          <a:p>
            <a:r>
              <a:rPr lang="ro-RO" dirty="0"/>
              <a:t>CC a revoluționat modul în care organizațiile stochează și procesează datele.</a:t>
            </a:r>
          </a:p>
          <a:p>
            <a:r>
              <a:rPr lang="ro-RO" dirty="0"/>
              <a:t> </a:t>
            </a:r>
            <a:r>
              <a:rPr lang="ro-RO" dirty="0">
                <a:solidFill>
                  <a:srgbClr val="C00000"/>
                </a:solidFill>
                <a:highlight>
                  <a:srgbClr val="FFFF00"/>
                </a:highlight>
              </a:rPr>
              <a:t>Impact semnificativ </a:t>
            </a:r>
            <a:r>
              <a:rPr lang="ro-RO" dirty="0"/>
              <a:t>prin oferirea de resurse informatice la cerere.</a:t>
            </a:r>
          </a:p>
          <a:p>
            <a:r>
              <a:rPr lang="ro-RO" dirty="0">
                <a:solidFill>
                  <a:srgbClr val="C00000"/>
                </a:solidFill>
              </a:rPr>
              <a:t> </a:t>
            </a:r>
            <a:r>
              <a:rPr lang="ro-RO" dirty="0">
                <a:solidFill>
                  <a:srgbClr val="C00000"/>
                </a:solidFill>
                <a:highlight>
                  <a:srgbClr val="FFFF00"/>
                </a:highlight>
              </a:rPr>
              <a:t>Flexibilitate</a:t>
            </a:r>
            <a:r>
              <a:rPr lang="ro-RO" dirty="0"/>
              <a:t>: Sistemele pot fi scalate rapid în funcție de nevoile afacerii.</a:t>
            </a:r>
          </a:p>
          <a:p>
            <a:r>
              <a:rPr lang="ro-RO" dirty="0">
                <a:solidFill>
                  <a:srgbClr val="C00000"/>
                </a:solidFill>
              </a:rPr>
              <a:t> </a:t>
            </a:r>
            <a:r>
              <a:rPr lang="ro-RO" dirty="0">
                <a:solidFill>
                  <a:srgbClr val="C00000"/>
                </a:solidFill>
                <a:highlight>
                  <a:srgbClr val="FFFF00"/>
                </a:highlight>
              </a:rPr>
              <a:t>Costuri reduse</a:t>
            </a:r>
            <a:r>
              <a:rPr lang="ro-RO" dirty="0"/>
              <a:t>: Plătești doar pentru resursele pe care le utilizezi.</a:t>
            </a:r>
          </a:p>
          <a:p>
            <a:r>
              <a:rPr lang="ro-RO" dirty="0">
                <a:solidFill>
                  <a:srgbClr val="C00000"/>
                </a:solidFill>
              </a:rPr>
              <a:t> </a:t>
            </a:r>
            <a:r>
              <a:rPr lang="ro-RO" dirty="0">
                <a:solidFill>
                  <a:srgbClr val="C00000"/>
                </a:solidFill>
                <a:highlight>
                  <a:srgbClr val="FFFF00"/>
                </a:highlight>
              </a:rPr>
              <a:t>Accesibilitate</a:t>
            </a:r>
            <a:r>
              <a:rPr lang="ro-RO" dirty="0"/>
              <a:t>: Datele și aplicațiile pot fi accesate de oriunde și de pe orice dispozitiv.</a:t>
            </a:r>
          </a:p>
          <a:p>
            <a:r>
              <a:rPr lang="ro-RO" dirty="0"/>
              <a:t> </a:t>
            </a:r>
            <a:r>
              <a:rPr lang="ro-RO" dirty="0">
                <a:solidFill>
                  <a:srgbClr val="C00000"/>
                </a:solidFill>
                <a:highlight>
                  <a:srgbClr val="FFFF00"/>
                </a:highlight>
              </a:rPr>
              <a:t>Inovație</a:t>
            </a:r>
            <a:r>
              <a:rPr lang="ro-RO" dirty="0"/>
              <a:t>: CC permite adoptarea rapidă a noilor tehnologii.</a:t>
            </a:r>
          </a:p>
        </p:txBody>
      </p:sp>
      <p:sp>
        <p:nvSpPr>
          <p:cNvPr id="4" name="Slide Number Placeholder 3"/>
          <p:cNvSpPr>
            <a:spLocks noGrp="1"/>
          </p:cNvSpPr>
          <p:nvPr>
            <p:ph type="sldNum" sz="quarter" idx="12"/>
          </p:nvPr>
        </p:nvSpPr>
        <p:spPr/>
        <p:txBody>
          <a:bodyPr/>
          <a:lstStyle/>
          <a:p>
            <a:fld id="{7DAE7E5D-DC60-436E-A67D-D7BB4DB055A8}" type="slidenum">
              <a:rPr lang="en-US" smtClean="0"/>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IoT și Rolul său în SIM</a:t>
            </a:r>
          </a:p>
        </p:txBody>
      </p:sp>
      <p:sp>
        <p:nvSpPr>
          <p:cNvPr id="3" name="Content Placeholder 2"/>
          <p:cNvSpPr>
            <a:spLocks noGrp="1"/>
          </p:cNvSpPr>
          <p:nvPr>
            <p:ph idx="1"/>
          </p:nvPr>
        </p:nvSpPr>
        <p:spPr>
          <a:xfrm>
            <a:off x="56168" y="832668"/>
            <a:ext cx="12079664" cy="5799244"/>
          </a:xfrm>
        </p:spPr>
        <p:txBody>
          <a:bodyPr>
            <a:normAutofit fontScale="92500" lnSpcReduction="10000"/>
          </a:bodyPr>
          <a:lstStyle/>
          <a:p>
            <a:r>
              <a:rPr lang="ro-RO" dirty="0"/>
              <a:t>Internetul Lucrurilor (IoT) conectează miliarde de dispozitive la internet, generând cantități enorme de date. </a:t>
            </a:r>
          </a:p>
          <a:p>
            <a:r>
              <a:rPr lang="ro-RO" dirty="0"/>
              <a:t>Integrarea IoT și SIM oferă organizațiilor o oportunitate unică de a obține o imagine mai clară asupra operațiunilor lor și de a lua decizii mai bune.</a:t>
            </a:r>
          </a:p>
          <a:p>
            <a:r>
              <a:rPr lang="ro-RO" dirty="0"/>
              <a:t>Conectivitatea masivă a generat o cantitate enormă de date, creând noi oportunități și provocări pentru SIM, cunoscute și ca sisteme suport pentru decizii.</a:t>
            </a:r>
          </a:p>
          <a:p>
            <a:r>
              <a:rPr lang="ro-RO" dirty="0"/>
              <a:t>IoT și SIM converg într-un mod care permite organizațiilor să colecteze, să analizeze și să utilizeze date în timp real de la o varietate de surse. </a:t>
            </a:r>
          </a:p>
          <a:p>
            <a:r>
              <a:rPr lang="ro-RO" dirty="0"/>
              <a:t>SIM joacă un rol crucial în colectarea, stocarea și analiza acestor date.</a:t>
            </a:r>
          </a:p>
        </p:txBody>
      </p:sp>
      <p:sp>
        <p:nvSpPr>
          <p:cNvPr id="4" name="Slide Number Placeholder 3"/>
          <p:cNvSpPr>
            <a:spLocks noGrp="1"/>
          </p:cNvSpPr>
          <p:nvPr>
            <p:ph type="sldNum" sz="quarter" idx="12"/>
          </p:nvPr>
        </p:nvSpPr>
        <p:spPr/>
        <p:txBody>
          <a:bodyPr/>
          <a:lstStyle/>
          <a:p>
            <a:fld id="{7DAE7E5D-DC60-436E-A67D-D7BB4DB055A8}" type="slidenum">
              <a:rPr lang="en-US" smtClean="0"/>
              <a:t>134</a:t>
            </a:fld>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63F5-0DCC-DCBB-9D9A-0D448A6AD155}"/>
              </a:ext>
            </a:extLst>
          </p:cNvPr>
          <p:cNvSpPr>
            <a:spLocks noGrp="1"/>
          </p:cNvSpPr>
          <p:nvPr>
            <p:ph type="title"/>
          </p:nvPr>
        </p:nvSpPr>
        <p:spPr/>
        <p:txBody>
          <a:bodyPr/>
          <a:lstStyle/>
          <a:p>
            <a:r>
              <a:rPr lang="ro-RO" dirty="0"/>
              <a:t>Oportunități IoT</a:t>
            </a:r>
          </a:p>
        </p:txBody>
      </p:sp>
      <p:sp>
        <p:nvSpPr>
          <p:cNvPr id="3" name="Content Placeholder 2">
            <a:extLst>
              <a:ext uri="{FF2B5EF4-FFF2-40B4-BE49-F238E27FC236}">
                <a16:creationId xmlns:a16="http://schemas.microsoft.com/office/drawing/2014/main" id="{21A74A3F-26B5-B4D1-DB55-87892B650D6E}"/>
              </a:ext>
            </a:extLst>
          </p:cNvPr>
          <p:cNvSpPr>
            <a:spLocks noGrp="1"/>
          </p:cNvSpPr>
          <p:nvPr>
            <p:ph idx="1"/>
          </p:nvPr>
        </p:nvSpPr>
        <p:spPr>
          <a:xfrm>
            <a:off x="65988" y="782426"/>
            <a:ext cx="12079664" cy="5875228"/>
          </a:xfrm>
        </p:spPr>
        <p:txBody>
          <a:bodyPr>
            <a:normAutofit fontScale="85000" lnSpcReduction="20000"/>
          </a:bodyPr>
          <a:lstStyle/>
          <a:p>
            <a:pPr>
              <a:lnSpc>
                <a:spcPct val="110000"/>
              </a:lnSpc>
            </a:pPr>
            <a:r>
              <a:rPr lang="ro-RO" dirty="0"/>
              <a:t>Internetul lucrurilor (IoT) oferă oportunități de integrare a dispozitivelor. </a:t>
            </a:r>
          </a:p>
          <a:p>
            <a:pPr>
              <a:lnSpc>
                <a:spcPct val="110000"/>
              </a:lnSpc>
            </a:pPr>
            <a:r>
              <a:rPr lang="ro-RO" dirty="0"/>
              <a:t>IoT permite colectarea automată a datelor, comunicarea în timp real, ajustarea automată a condițiilor, pentru a maximiza rezultatelor. Integrarea senzorilor pentru a măsura diverși parametri, în combinație cu tehnologiile IoT, permite colectarea și transmiterea datelor în timp real către sistemele de analiză.</a:t>
            </a:r>
          </a:p>
          <a:p>
            <a:pPr>
              <a:lnSpc>
                <a:spcPct val="110000"/>
              </a:lnSpc>
            </a:pPr>
            <a:r>
              <a:rPr lang="ro-RO" dirty="0"/>
              <a:t>Aceasta contribuie la înțelegerea mai profundă a necesităților din domeniul studiat și a dobândi răspunsuri la diferite condiții.</a:t>
            </a:r>
          </a:p>
          <a:p>
            <a:pPr>
              <a:lnSpc>
                <a:spcPct val="110000"/>
              </a:lnSpc>
            </a:pPr>
            <a:r>
              <a:rPr lang="ro-RO" dirty="0"/>
              <a:t> Integrarea acestor date într-un sistem informatic permite analiza în timp real a stării sistemelor și optimizarea condițiilor necesare.</a:t>
            </a:r>
          </a:p>
        </p:txBody>
      </p:sp>
      <p:sp>
        <p:nvSpPr>
          <p:cNvPr id="4" name="Slide Number Placeholder 3">
            <a:extLst>
              <a:ext uri="{FF2B5EF4-FFF2-40B4-BE49-F238E27FC236}">
                <a16:creationId xmlns:a16="http://schemas.microsoft.com/office/drawing/2014/main" id="{09D57E30-B6DD-0DE5-C889-B98355C2C838}"/>
              </a:ext>
            </a:extLst>
          </p:cNvPr>
          <p:cNvSpPr>
            <a:spLocks noGrp="1"/>
          </p:cNvSpPr>
          <p:nvPr>
            <p:ph type="sldNum" sz="quarter" idx="12"/>
          </p:nvPr>
        </p:nvSpPr>
        <p:spPr/>
        <p:txBody>
          <a:bodyPr/>
          <a:lstStyle/>
          <a:p>
            <a:fld id="{7DAE7E5D-DC60-436E-A67D-D7BB4DB055A8}" type="slidenum">
              <a:rPr lang="en-US" smtClean="0"/>
              <a:t>135</a:t>
            </a:fld>
            <a:endParaRPr lang="en-US" dirty="0"/>
          </a:p>
        </p:txBody>
      </p:sp>
    </p:spTree>
    <p:extLst>
      <p:ext uri="{BB962C8B-B14F-4D97-AF65-F5344CB8AC3E}">
        <p14:creationId xmlns:p14="http://schemas.microsoft.com/office/powerpoint/2010/main" val="37198553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939" y="0"/>
            <a:ext cx="5105279" cy="662782"/>
          </a:xfrm>
        </p:spPr>
        <p:txBody>
          <a:bodyPr/>
          <a:lstStyle/>
          <a:p>
            <a:r>
              <a:rPr lang="ro-RO" dirty="0"/>
              <a:t>Integrarea IoT în SIM  </a:t>
            </a:r>
          </a:p>
        </p:txBody>
      </p:sp>
      <p:sp>
        <p:nvSpPr>
          <p:cNvPr id="3" name="Content Placeholder 2"/>
          <p:cNvSpPr>
            <a:spLocks noGrp="1"/>
          </p:cNvSpPr>
          <p:nvPr>
            <p:ph idx="1"/>
          </p:nvPr>
        </p:nvSpPr>
        <p:spPr/>
        <p:txBody>
          <a:bodyPr/>
          <a:lstStyle/>
          <a:p>
            <a:r>
              <a:rPr lang="ro-RO" dirty="0"/>
              <a:t>Colectarea datelor: Senzorii IoT captează date din mediul fizic (temperatură, umiditate, mișcare etc.) și le transmit către platformele cloud.Stocarea datelor: Datele colectate sunt stocate în depozite de date sau lacuri de date, unde pot fi accesate și analizate.Prelucrarea datelor: Algoritmi de analiză a datelor sunt aplicați pentru a extrage informații valoroase din aceste date brute.Vizualizarea datelor: Instrumente de vizualizare a datelor, cum ar fi tablouri de bord și grafice, permit utilizatorilor să înțeleagă mai bine datele și să identifice tendințe.</a:t>
            </a:r>
          </a:p>
        </p:txBody>
      </p:sp>
      <p:sp>
        <p:nvSpPr>
          <p:cNvPr id="4" name="Slide Number Placeholder 3"/>
          <p:cNvSpPr>
            <a:spLocks noGrp="1"/>
          </p:cNvSpPr>
          <p:nvPr>
            <p:ph type="sldNum" sz="quarter" idx="12"/>
          </p:nvPr>
        </p:nvSpPr>
        <p:spPr/>
        <p:txBody>
          <a:bodyPr/>
          <a:lstStyle/>
          <a:p>
            <a:fld id="{7DAE7E5D-DC60-436E-A67D-D7BB4DB055A8}" type="slidenum">
              <a:rPr lang="en-US" smtClean="0"/>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279" y="0"/>
            <a:ext cx="6631912" cy="662782"/>
          </a:xfrm>
        </p:spPr>
        <p:txBody>
          <a:bodyPr/>
          <a:lstStyle/>
          <a:p>
            <a:r>
              <a:rPr lang="ro-RO" sz="2800" dirty="0"/>
              <a:t>Beneficiile Integrării IoT și SIM</a:t>
            </a:r>
          </a:p>
        </p:txBody>
      </p:sp>
      <p:sp>
        <p:nvSpPr>
          <p:cNvPr id="3" name="Content Placeholder 2"/>
          <p:cNvSpPr>
            <a:spLocks noGrp="1"/>
          </p:cNvSpPr>
          <p:nvPr>
            <p:ph idx="1"/>
          </p:nvPr>
        </p:nvSpPr>
        <p:spPr/>
        <p:txBody>
          <a:bodyPr>
            <a:normAutofit fontScale="85000" lnSpcReduction="10000"/>
          </a:bodyPr>
          <a:lstStyle/>
          <a:p>
            <a:pPr>
              <a:lnSpc>
                <a:spcPct val="120000"/>
              </a:lnSpc>
            </a:pPr>
            <a:r>
              <a:rPr lang="ro-RO" dirty="0">
                <a:solidFill>
                  <a:srgbClr val="C00000"/>
                </a:solidFill>
                <a:highlight>
                  <a:srgbClr val="FFFF00"/>
                </a:highlight>
              </a:rPr>
              <a:t>Decizii mai bune</a:t>
            </a:r>
            <a:r>
              <a:rPr lang="ro-RO" dirty="0"/>
              <a:t>: Prin furnizarea de date în timp real, IoT permite organizațiilor să ia decizii mai informate și mai rapide.</a:t>
            </a:r>
          </a:p>
          <a:p>
            <a:pPr>
              <a:lnSpc>
                <a:spcPct val="120000"/>
              </a:lnSpc>
            </a:pPr>
            <a:r>
              <a:rPr lang="ro-RO" dirty="0">
                <a:solidFill>
                  <a:srgbClr val="C00000"/>
                </a:solidFill>
                <a:highlight>
                  <a:srgbClr val="FFFF00"/>
                </a:highlight>
              </a:rPr>
              <a:t>Eficiență operațională</a:t>
            </a:r>
            <a:r>
              <a:rPr lang="ro-RO" dirty="0"/>
              <a:t>: Automatizarea proceselor și optimizarea operațiunilor pot duce la economii semnificative.</a:t>
            </a:r>
          </a:p>
          <a:p>
            <a:pPr>
              <a:lnSpc>
                <a:spcPct val="120000"/>
              </a:lnSpc>
            </a:pPr>
            <a:r>
              <a:rPr lang="ro-RO" dirty="0">
                <a:solidFill>
                  <a:srgbClr val="C00000"/>
                </a:solidFill>
                <a:highlight>
                  <a:srgbClr val="FFFF00"/>
                </a:highlight>
              </a:rPr>
              <a:t>Noi modele de afaceri</a:t>
            </a:r>
            <a:r>
              <a:rPr lang="ro-RO" dirty="0"/>
              <a:t>: IoT deschide ușa către noi modele de afaceri bazate pe servicii și produse inteligente.</a:t>
            </a:r>
          </a:p>
          <a:p>
            <a:pPr>
              <a:lnSpc>
                <a:spcPct val="120000"/>
              </a:lnSpc>
            </a:pPr>
            <a:r>
              <a:rPr lang="ro-RO" dirty="0">
                <a:solidFill>
                  <a:srgbClr val="C00000"/>
                </a:solidFill>
                <a:highlight>
                  <a:srgbClr val="FFFF00"/>
                </a:highlight>
              </a:rPr>
              <a:t>Îmbunătățirea experienței clientului</a:t>
            </a:r>
            <a:r>
              <a:rPr lang="ro-RO" dirty="0"/>
              <a:t>: Produse și servicii personalizate pot fi create pe baza datelor colectate de la clienți.</a:t>
            </a:r>
          </a:p>
          <a:p>
            <a:pPr>
              <a:lnSpc>
                <a:spcPct val="120000"/>
              </a:lnSpc>
            </a:pPr>
            <a:r>
              <a:rPr lang="ro-RO" dirty="0">
                <a:solidFill>
                  <a:srgbClr val="C00000"/>
                </a:solidFill>
                <a:highlight>
                  <a:srgbClr val="FFFF00"/>
                </a:highlight>
              </a:rPr>
              <a:t>Mentenanță predictivă</a:t>
            </a:r>
            <a:r>
              <a:rPr lang="ro-RO" dirty="0"/>
              <a:t>: IoT permite identificarea și remedierea problemelor înainte ca acestea să devină grave.</a:t>
            </a:r>
          </a:p>
        </p:txBody>
      </p:sp>
      <p:sp>
        <p:nvSpPr>
          <p:cNvPr id="4" name="Slide Number Placeholder 3"/>
          <p:cNvSpPr>
            <a:spLocks noGrp="1"/>
          </p:cNvSpPr>
          <p:nvPr>
            <p:ph type="sldNum" sz="quarter" idx="12"/>
          </p:nvPr>
        </p:nvSpPr>
        <p:spPr/>
        <p:txBody>
          <a:bodyPr/>
          <a:lstStyle/>
          <a:p>
            <a:fld id="{7DAE7E5D-DC60-436E-A67D-D7BB4DB055A8}" type="slidenum">
              <a:rPr lang="en-US" smtClean="0"/>
              <a:t>137</a:t>
            </a:fld>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8809" y="71404"/>
            <a:ext cx="4783732" cy="662782"/>
          </a:xfrm>
        </p:spPr>
        <p:txBody>
          <a:bodyPr/>
          <a:lstStyle/>
          <a:p>
            <a:r>
              <a:rPr lang="ro-RO" sz="3000" dirty="0"/>
              <a:t>Exemple de Utilizare</a:t>
            </a:r>
          </a:p>
        </p:txBody>
      </p:sp>
      <p:sp>
        <p:nvSpPr>
          <p:cNvPr id="3" name="Content Placeholder 2"/>
          <p:cNvSpPr>
            <a:spLocks noGrp="1"/>
          </p:cNvSpPr>
          <p:nvPr>
            <p:ph idx="1"/>
          </p:nvPr>
        </p:nvSpPr>
        <p:spPr>
          <a:xfrm>
            <a:off x="709384" y="807373"/>
            <a:ext cx="10953850" cy="5789196"/>
          </a:xfrm>
        </p:spPr>
        <p:txBody>
          <a:bodyPr>
            <a:normAutofit lnSpcReduction="10000"/>
          </a:bodyPr>
          <a:lstStyle/>
          <a:p>
            <a:pPr>
              <a:lnSpc>
                <a:spcPct val="110000"/>
              </a:lnSpc>
            </a:pPr>
            <a:r>
              <a:rPr lang="ro-RO" sz="2800" dirty="0">
                <a:solidFill>
                  <a:srgbClr val="C00000"/>
                </a:solidFill>
                <a:highlight>
                  <a:srgbClr val="FFFF00"/>
                </a:highlight>
              </a:rPr>
              <a:t>Industrie</a:t>
            </a:r>
            <a:r>
              <a:rPr lang="ro-RO" sz="2800" dirty="0"/>
              <a:t>: Monitorizarea echipamentelor industriale pentru a preveni defecțiunile, optimizarea proceselor de producție și îmbunătățirea eficienței energetice.</a:t>
            </a:r>
          </a:p>
          <a:p>
            <a:pPr>
              <a:lnSpc>
                <a:spcPct val="110000"/>
              </a:lnSpc>
            </a:pPr>
            <a:r>
              <a:rPr lang="ro-RO" sz="2800" dirty="0">
                <a:solidFill>
                  <a:srgbClr val="C00000"/>
                </a:solidFill>
                <a:highlight>
                  <a:srgbClr val="FFFF00"/>
                </a:highlight>
              </a:rPr>
              <a:t>Retail</a:t>
            </a:r>
            <a:r>
              <a:rPr lang="ro-RO" sz="2800" dirty="0"/>
              <a:t>: Analiza comportamentului clienților în magazine pentru a personaliza experiența de cumpărare și a optimiza amplasarea produselor.</a:t>
            </a:r>
          </a:p>
          <a:p>
            <a:pPr>
              <a:lnSpc>
                <a:spcPct val="110000"/>
              </a:lnSpc>
            </a:pPr>
            <a:r>
              <a:rPr lang="ro-RO" sz="2800" dirty="0">
                <a:solidFill>
                  <a:srgbClr val="C00000"/>
                </a:solidFill>
                <a:highlight>
                  <a:srgbClr val="FFFF00"/>
                </a:highlight>
              </a:rPr>
              <a:t>Sănătate</a:t>
            </a:r>
            <a:r>
              <a:rPr lang="ro-RO" sz="2800" dirty="0"/>
              <a:t>: Monitorizarea pacienților la distanță, gestionarea inventarului medical și optimizarea fluxurilor de lucru în spitale.</a:t>
            </a:r>
          </a:p>
          <a:p>
            <a:pPr>
              <a:lnSpc>
                <a:spcPct val="110000"/>
              </a:lnSpc>
            </a:pPr>
            <a:r>
              <a:rPr lang="ro-RO" sz="2800" dirty="0">
                <a:solidFill>
                  <a:srgbClr val="C00000"/>
                </a:solidFill>
                <a:highlight>
                  <a:srgbClr val="FFFF00"/>
                </a:highlight>
              </a:rPr>
              <a:t>Orașe inteligente</a:t>
            </a:r>
            <a:r>
              <a:rPr lang="ro-RO" sz="2800" dirty="0"/>
              <a:t>: Gestionarea traficului, optimizarea consumului de energie și îmbunătățirea calității vieții cetățenilor.</a:t>
            </a:r>
          </a:p>
        </p:txBody>
      </p:sp>
      <p:sp>
        <p:nvSpPr>
          <p:cNvPr id="4" name="Slide Number Placeholder 3"/>
          <p:cNvSpPr>
            <a:spLocks noGrp="1"/>
          </p:cNvSpPr>
          <p:nvPr>
            <p:ph type="sldNum" sz="quarter" idx="12"/>
          </p:nvPr>
        </p:nvSpPr>
        <p:spPr/>
        <p:txBody>
          <a:bodyPr/>
          <a:lstStyle/>
          <a:p>
            <a:fld id="{7DAE7E5D-DC60-436E-A67D-D7BB4DB055A8}" type="slidenum">
              <a:rPr lang="en-US" smtClean="0"/>
              <a:t>138</a:t>
            </a:fld>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Provocări și Considerații</a:t>
            </a:r>
          </a:p>
        </p:txBody>
      </p:sp>
      <p:sp>
        <p:nvSpPr>
          <p:cNvPr id="3" name="Content Placeholder 2"/>
          <p:cNvSpPr>
            <a:spLocks noGrp="1"/>
          </p:cNvSpPr>
          <p:nvPr>
            <p:ph idx="1"/>
          </p:nvPr>
        </p:nvSpPr>
        <p:spPr>
          <a:xfrm>
            <a:off x="386361" y="947702"/>
            <a:ext cx="11419278" cy="5459415"/>
          </a:xfrm>
        </p:spPr>
        <p:txBody>
          <a:bodyPr/>
          <a:lstStyle/>
          <a:p>
            <a:r>
              <a:rPr lang="ro-RO" dirty="0">
                <a:solidFill>
                  <a:srgbClr val="C00000"/>
                </a:solidFill>
                <a:highlight>
                  <a:srgbClr val="FFFF00"/>
                </a:highlight>
              </a:rPr>
              <a:t>Securitate</a:t>
            </a:r>
            <a:r>
              <a:rPr lang="ro-RO" dirty="0"/>
              <a:t>: Protejarea datelor sensibile colectate de dispozitive IoT este o preocupare majoră.</a:t>
            </a:r>
          </a:p>
          <a:p>
            <a:r>
              <a:rPr lang="ro-RO" dirty="0">
                <a:solidFill>
                  <a:srgbClr val="C00000"/>
                </a:solidFill>
                <a:highlight>
                  <a:srgbClr val="FFFF00"/>
                </a:highlight>
              </a:rPr>
              <a:t>Interoperabilitate</a:t>
            </a:r>
            <a:r>
              <a:rPr lang="ro-RO" dirty="0"/>
              <a:t>: Asigurarea compatibilității între diferite dispozitive și platforme IoT poate fi complexă.</a:t>
            </a:r>
          </a:p>
          <a:p>
            <a:r>
              <a:rPr lang="ro-RO" dirty="0">
                <a:solidFill>
                  <a:srgbClr val="C00000"/>
                </a:solidFill>
                <a:highlight>
                  <a:srgbClr val="FFFF00"/>
                </a:highlight>
              </a:rPr>
              <a:t>Analiza datelor</a:t>
            </a:r>
            <a:r>
              <a:rPr lang="ro-RO" dirty="0"/>
              <a:t>: Gestionarea și analiza unor cantități mari de date pot fi provocatoare.</a:t>
            </a:r>
          </a:p>
          <a:p>
            <a:r>
              <a:rPr lang="ro-RO" dirty="0">
                <a:solidFill>
                  <a:srgbClr val="C00000"/>
                </a:solidFill>
                <a:highlight>
                  <a:srgbClr val="FFFF00"/>
                </a:highlight>
              </a:rPr>
              <a:t>Costuri</a:t>
            </a:r>
            <a:r>
              <a:rPr lang="ro-RO" dirty="0"/>
              <a:t>: Implementarea unui sistem IoT poate implica costuri semnificative pentru hardware, software și servicii.</a:t>
            </a:r>
          </a:p>
        </p:txBody>
      </p:sp>
      <p:sp>
        <p:nvSpPr>
          <p:cNvPr id="4" name="Slide Number Placeholder 3"/>
          <p:cNvSpPr>
            <a:spLocks noGrp="1"/>
          </p:cNvSpPr>
          <p:nvPr>
            <p:ph type="sldNum" sz="quarter" idx="12"/>
          </p:nvPr>
        </p:nvSpPr>
        <p:spPr/>
        <p:txBody>
          <a:bodyPr/>
          <a:lstStyle/>
          <a:p>
            <a:fld id="{7DAE7E5D-DC60-436E-A67D-D7BB4DB055A8}" type="slidenum">
              <a:rPr lang="en-US" smtClean="0"/>
              <a:t>139</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5673-C566-D3B5-92DF-221E563080D6}"/>
              </a:ext>
            </a:extLst>
          </p:cNvPr>
          <p:cNvSpPr>
            <a:spLocks noGrp="1"/>
          </p:cNvSpPr>
          <p:nvPr>
            <p:ph type="title"/>
          </p:nvPr>
        </p:nvSpPr>
        <p:spPr/>
        <p:txBody>
          <a:bodyPr/>
          <a:lstStyle/>
          <a:p>
            <a:r>
              <a:rPr lang="ro-RO" dirty="0"/>
              <a:t>Exemple</a:t>
            </a:r>
          </a:p>
        </p:txBody>
      </p:sp>
      <p:sp>
        <p:nvSpPr>
          <p:cNvPr id="3" name="Content Placeholder 2">
            <a:extLst>
              <a:ext uri="{FF2B5EF4-FFF2-40B4-BE49-F238E27FC236}">
                <a16:creationId xmlns:a16="http://schemas.microsoft.com/office/drawing/2014/main" id="{B38CF71E-C22A-93FA-3CAC-F33778853C62}"/>
              </a:ext>
            </a:extLst>
          </p:cNvPr>
          <p:cNvSpPr>
            <a:spLocks noGrp="1"/>
          </p:cNvSpPr>
          <p:nvPr>
            <p:ph idx="1"/>
          </p:nvPr>
        </p:nvSpPr>
        <p:spPr/>
        <p:txBody>
          <a:bodyPr>
            <a:normAutofit fontScale="92500" lnSpcReduction="20000"/>
          </a:bodyPr>
          <a:lstStyle/>
          <a:p>
            <a:r>
              <a:rPr lang="ro-RO" dirty="0"/>
              <a:t>În medicină: cunoașterea simptomelor, diagnosticului și tratamentului bolilor.</a:t>
            </a:r>
            <a:endParaRPr lang="en-US" dirty="0"/>
          </a:p>
          <a:p>
            <a:r>
              <a:rPr lang="ro-RO" dirty="0"/>
              <a:t>În agricultură: înțelegerea proceselor biologice ale plantelor, a tehnicilor de cultivare și a factorilor climatici.</a:t>
            </a:r>
            <a:endParaRPr lang="en-US" dirty="0"/>
          </a:p>
          <a:p>
            <a:r>
              <a:rPr lang="ro-RO" dirty="0"/>
              <a:t>În IT: expertiza în limbaje de programare, arhitecturi de sisteme sau tehnologii specifice.</a:t>
            </a:r>
            <a:endParaRPr lang="en-US" dirty="0"/>
          </a:p>
          <a:p>
            <a:r>
              <a:rPr lang="ro-RO" dirty="0"/>
              <a:t>În procesarea limbajului natural (NLP), cunoașterea semanticii și gramaticii este vitală.</a:t>
            </a:r>
            <a:endParaRPr lang="en-US" dirty="0"/>
          </a:p>
          <a:p>
            <a:r>
              <a:rPr lang="ro-RO" dirty="0"/>
              <a:t>Sisteme informatice:În dezvoltarea de sisteme ERP sau CRM, o înțelegere profundă a proceselor de afaceri ajută la personalizarea și optimizarea aplicațiilor.</a:t>
            </a:r>
            <a:endParaRPr lang="en-US" dirty="0"/>
          </a:p>
          <a:p>
            <a:r>
              <a:rPr lang="ro-RO" dirty="0"/>
              <a:t>Data Science și Analiză:</a:t>
            </a:r>
            <a:r>
              <a:rPr lang="en-US" dirty="0"/>
              <a:t> </a:t>
            </a:r>
            <a:r>
              <a:rPr lang="ro-RO" dirty="0"/>
              <a:t>interpretarea corectă a datelor și la identificarea relațiilor cauzale între variabile.</a:t>
            </a:r>
            <a:endParaRPr lang="en-US" dirty="0"/>
          </a:p>
        </p:txBody>
      </p:sp>
      <p:sp>
        <p:nvSpPr>
          <p:cNvPr id="4" name="Slide Number Placeholder 3">
            <a:extLst>
              <a:ext uri="{FF2B5EF4-FFF2-40B4-BE49-F238E27FC236}">
                <a16:creationId xmlns:a16="http://schemas.microsoft.com/office/drawing/2014/main" id="{317DFB72-1DB5-7386-7682-F41E96CDE881}"/>
              </a:ext>
            </a:extLst>
          </p:cNvPr>
          <p:cNvSpPr>
            <a:spLocks noGrp="1"/>
          </p:cNvSpPr>
          <p:nvPr>
            <p:ph type="sldNum" sz="quarter" idx="12"/>
          </p:nvPr>
        </p:nvSpPr>
        <p:spPr/>
        <p:txBody>
          <a:bodyPr/>
          <a:lstStyle/>
          <a:p>
            <a:fld id="{7DAE7E5D-DC60-436E-A67D-D7BB4DB055A8}" type="slidenum">
              <a:rPr lang="en-US" smtClean="0"/>
              <a:t>14</a:t>
            </a:fld>
            <a:endParaRPr lang="en-US" dirty="0"/>
          </a:p>
        </p:txBody>
      </p:sp>
    </p:spTree>
    <p:extLst>
      <p:ext uri="{BB962C8B-B14F-4D97-AF65-F5344CB8AC3E}">
        <p14:creationId xmlns:p14="http://schemas.microsoft.com/office/powerpoint/2010/main" val="415140104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783" y="856415"/>
            <a:ext cx="8936145" cy="3263521"/>
          </a:xfrm>
        </p:spPr>
        <p:txBody>
          <a:bodyPr/>
          <a:lstStyle/>
          <a:p>
            <a:r>
              <a:rPr lang="ro-RO" sz="5400" dirty="0">
                <a:latin typeface="Elsie Black" panose="02000000000000000000" pitchFamily="2" charset="0"/>
              </a:rPr>
              <a:t>SISTEME INFORMATICE PENTRU </a:t>
            </a:r>
            <a:br>
              <a:rPr lang="ro-RO" sz="5400" dirty="0">
                <a:latin typeface="Elsie Black" panose="02000000000000000000" pitchFamily="2" charset="0"/>
              </a:rPr>
            </a:br>
            <a:r>
              <a:rPr lang="ro-RO" sz="5400" dirty="0">
                <a:latin typeface="Elsie Black" panose="02000000000000000000" pitchFamily="2" charset="0"/>
              </a:rPr>
              <a:t>MANAGEMENTUL AFACERILOR</a:t>
            </a:r>
            <a:endParaRPr lang="en-US" sz="5400" dirty="0">
              <a:latin typeface="Elsie Black" panose="02000000000000000000" pitchFamily="2" charset="0"/>
            </a:endParaRPr>
          </a:p>
        </p:txBody>
      </p:sp>
      <p:sp>
        <p:nvSpPr>
          <p:cNvPr id="4" name="Slide Number Placeholder 3"/>
          <p:cNvSpPr>
            <a:spLocks noGrp="1"/>
          </p:cNvSpPr>
          <p:nvPr>
            <p:ph type="sldNum" sz="quarter" idx="12"/>
          </p:nvPr>
        </p:nvSpPr>
        <p:spPr/>
        <p:txBody>
          <a:bodyPr/>
          <a:lstStyle/>
          <a:p>
            <a:fld id="{7DAE7E5D-DC60-436E-A67D-D7BB4DB055A8}" type="slidenum">
              <a:rPr lang="en-US" smtClean="0"/>
              <a:t>140</a:t>
            </a:fld>
            <a:endParaRPr lang="en-US" dirty="0"/>
          </a:p>
        </p:txBody>
      </p:sp>
      <p:sp>
        <p:nvSpPr>
          <p:cNvPr id="3" name="Rectangle: Rounded Corners 2">
            <a:extLst>
              <a:ext uri="{FF2B5EF4-FFF2-40B4-BE49-F238E27FC236}">
                <a16:creationId xmlns:a16="http://schemas.microsoft.com/office/drawing/2014/main" id="{7E255437-3B8F-A953-D04E-D05476DF860F}"/>
              </a:ext>
            </a:extLst>
          </p:cNvPr>
          <p:cNvSpPr/>
          <p:nvPr/>
        </p:nvSpPr>
        <p:spPr>
          <a:xfrm>
            <a:off x="616449" y="4232952"/>
            <a:ext cx="6000108" cy="1687895"/>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ro-RO" sz="8000" dirty="0">
                <a:latin typeface="Elsie Black" panose="02000000000000000000" pitchFamily="2" charset="0"/>
              </a:rPr>
              <a:t>SIMA &amp; AD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B4FF-CDF2-2CBD-CE7C-130985BF2D69}"/>
              </a:ext>
            </a:extLst>
          </p:cNvPr>
          <p:cNvSpPr>
            <a:spLocks noGrp="1"/>
          </p:cNvSpPr>
          <p:nvPr>
            <p:ph type="title"/>
          </p:nvPr>
        </p:nvSpPr>
        <p:spPr/>
        <p:txBody>
          <a:bodyPr/>
          <a:lstStyle/>
          <a:p>
            <a:r>
              <a:rPr lang="ro-RO" dirty="0"/>
              <a:t>Sistemul informațional</a:t>
            </a:r>
          </a:p>
        </p:txBody>
      </p:sp>
      <p:sp>
        <p:nvSpPr>
          <p:cNvPr id="3" name="Content Placeholder 2">
            <a:extLst>
              <a:ext uri="{FF2B5EF4-FFF2-40B4-BE49-F238E27FC236}">
                <a16:creationId xmlns:a16="http://schemas.microsoft.com/office/drawing/2014/main" id="{FD05CD89-0DE8-A7CF-98AA-B4C6E1FFEEB0}"/>
              </a:ext>
            </a:extLst>
          </p:cNvPr>
          <p:cNvSpPr>
            <a:spLocks noGrp="1"/>
          </p:cNvSpPr>
          <p:nvPr>
            <p:ph idx="1"/>
          </p:nvPr>
        </p:nvSpPr>
        <p:spPr>
          <a:xfrm>
            <a:off x="292876" y="1059828"/>
            <a:ext cx="11215037" cy="5001925"/>
          </a:xfrm>
        </p:spPr>
        <p:txBody>
          <a:bodyPr/>
          <a:lstStyle/>
          <a:p>
            <a:pPr>
              <a:lnSpc>
                <a:spcPct val="100000"/>
              </a:lnSpc>
            </a:pPr>
            <a:r>
              <a:rPr lang="ro-RO" dirty="0"/>
              <a:t>Ansamblul de elemente implicate în procesul de colectare, prelucrare, transmitere, etc. a informațiilor.</a:t>
            </a:r>
          </a:p>
          <a:p>
            <a:pPr>
              <a:lnSpc>
                <a:spcPct val="100000"/>
              </a:lnSpc>
            </a:pPr>
            <a:r>
              <a:rPr lang="ro-RO" dirty="0"/>
              <a:t>Rolul SI este de a transmite informația între diferite elemente.</a:t>
            </a:r>
          </a:p>
          <a:p>
            <a:pPr>
              <a:lnSpc>
                <a:spcPct val="100000"/>
              </a:lnSpc>
            </a:pPr>
            <a:r>
              <a:rPr lang="ro-RO" dirty="0"/>
              <a:t> De exemplu, în cadrul unei entități, rolulul SI este de a asigura persoanele din conducere cu informații și cunoștințele necesare pentru luarea deciziilor.</a:t>
            </a:r>
          </a:p>
        </p:txBody>
      </p:sp>
      <p:sp>
        <p:nvSpPr>
          <p:cNvPr id="4" name="Slide Number Placeholder 3">
            <a:extLst>
              <a:ext uri="{FF2B5EF4-FFF2-40B4-BE49-F238E27FC236}">
                <a16:creationId xmlns:a16="http://schemas.microsoft.com/office/drawing/2014/main" id="{7DF47079-102D-B9BC-8CBD-ED455B74DD82}"/>
              </a:ext>
            </a:extLst>
          </p:cNvPr>
          <p:cNvSpPr>
            <a:spLocks noGrp="1"/>
          </p:cNvSpPr>
          <p:nvPr>
            <p:ph type="sldNum" sz="quarter" idx="12"/>
          </p:nvPr>
        </p:nvSpPr>
        <p:spPr/>
        <p:txBody>
          <a:bodyPr/>
          <a:lstStyle/>
          <a:p>
            <a:fld id="{7DAE7E5D-DC60-436E-A67D-D7BB4DB055A8}" type="slidenum">
              <a:rPr lang="en-US" smtClean="0"/>
              <a:t>141</a:t>
            </a:fld>
            <a:endParaRPr lang="en-US" dirty="0"/>
          </a:p>
        </p:txBody>
      </p:sp>
    </p:spTree>
    <p:extLst>
      <p:ext uri="{BB962C8B-B14F-4D97-AF65-F5344CB8AC3E}">
        <p14:creationId xmlns:p14="http://schemas.microsoft.com/office/powerpoint/2010/main" val="361186983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B8DE-9C98-C3B1-AE69-AA9E835D1039}"/>
              </a:ext>
            </a:extLst>
          </p:cNvPr>
          <p:cNvSpPr>
            <a:spLocks noGrp="1"/>
          </p:cNvSpPr>
          <p:nvPr>
            <p:ph type="title"/>
          </p:nvPr>
        </p:nvSpPr>
        <p:spPr/>
        <p:txBody>
          <a:bodyPr/>
          <a:lstStyle/>
          <a:p>
            <a:r>
              <a:rPr lang="ro-RO" dirty="0"/>
              <a:t>Sistem Informatic</a:t>
            </a:r>
          </a:p>
        </p:txBody>
      </p:sp>
      <p:sp>
        <p:nvSpPr>
          <p:cNvPr id="3" name="Content Placeholder 2">
            <a:extLst>
              <a:ext uri="{FF2B5EF4-FFF2-40B4-BE49-F238E27FC236}">
                <a16:creationId xmlns:a16="http://schemas.microsoft.com/office/drawing/2014/main" id="{6464819C-F9E3-94BB-93B3-F13B2E5D452C}"/>
              </a:ext>
            </a:extLst>
          </p:cNvPr>
          <p:cNvSpPr>
            <a:spLocks noGrp="1"/>
          </p:cNvSpPr>
          <p:nvPr>
            <p:ph idx="1"/>
          </p:nvPr>
        </p:nvSpPr>
        <p:spPr/>
        <p:txBody>
          <a:bodyPr>
            <a:normAutofit lnSpcReduction="10000"/>
          </a:bodyPr>
          <a:lstStyle/>
          <a:p>
            <a:pPr>
              <a:lnSpc>
                <a:spcPct val="100000"/>
              </a:lnSpc>
            </a:pPr>
            <a:r>
              <a:rPr lang="ro-RO" dirty="0"/>
              <a:t>Ansamblul de elemente implicate în procesul de prelucrare și transmitere electronică a datelor</a:t>
            </a:r>
          </a:p>
          <a:p>
            <a:pPr algn="l">
              <a:lnSpc>
                <a:spcPct val="100000"/>
              </a:lnSpc>
            </a:pPr>
            <a:r>
              <a:rPr lang="ro-RO" dirty="0">
                <a:solidFill>
                  <a:srgbClr val="0F1114"/>
                </a:solidFill>
                <a:effectLst/>
              </a:rPr>
              <a:t>Acesta reprezintă un set de persoane, procese, software, hardware și rețele interconectate. </a:t>
            </a:r>
          </a:p>
          <a:p>
            <a:pPr algn="l">
              <a:lnSpc>
                <a:spcPct val="100000"/>
              </a:lnSpc>
            </a:pPr>
            <a:r>
              <a:rPr lang="ro-RO" dirty="0">
                <a:solidFill>
                  <a:srgbClr val="0F1114"/>
                </a:solidFill>
                <a:effectLst/>
              </a:rPr>
              <a:t>Scopul său principal este de a gestiona datele pe măsură ce acestea parcurg următoarele cinci etape:</a:t>
            </a:r>
          </a:p>
          <a:p>
            <a:pPr marL="1254125" indent="-688975" algn="l">
              <a:lnSpc>
                <a:spcPct val="100000"/>
              </a:lnSpc>
              <a:buFont typeface="+mj-lt"/>
              <a:buAutoNum type="alphaLcParenR"/>
            </a:pPr>
            <a:r>
              <a:rPr lang="ro-RO" dirty="0">
                <a:solidFill>
                  <a:srgbClr val="0F1114"/>
                </a:solidFill>
                <a:effectLst/>
              </a:rPr>
              <a:t>Intrare</a:t>
            </a:r>
          </a:p>
          <a:p>
            <a:pPr marL="1254125" indent="-688975" algn="l">
              <a:lnSpc>
                <a:spcPct val="100000"/>
              </a:lnSpc>
              <a:buFont typeface="+mj-lt"/>
              <a:buAutoNum type="alphaLcParenR"/>
            </a:pPr>
            <a:r>
              <a:rPr lang="ro-RO" dirty="0">
                <a:solidFill>
                  <a:srgbClr val="0F1114"/>
                </a:solidFill>
                <a:effectLst/>
              </a:rPr>
              <a:t>Prelucrare</a:t>
            </a:r>
          </a:p>
          <a:p>
            <a:pPr marL="1254125" indent="-688975" algn="l">
              <a:lnSpc>
                <a:spcPct val="100000"/>
              </a:lnSpc>
              <a:buFont typeface="+mj-lt"/>
              <a:buAutoNum type="alphaLcParenR"/>
            </a:pPr>
            <a:r>
              <a:rPr lang="ro-RO" dirty="0">
                <a:solidFill>
                  <a:srgbClr val="0F1114"/>
                </a:solidFill>
                <a:effectLst/>
              </a:rPr>
              <a:t>Depozitare</a:t>
            </a:r>
          </a:p>
          <a:p>
            <a:pPr marL="1254125" indent="-688975" algn="l">
              <a:lnSpc>
                <a:spcPct val="100000"/>
              </a:lnSpc>
              <a:buFont typeface="+mj-lt"/>
              <a:buAutoNum type="alphaLcParenR"/>
            </a:pPr>
            <a:r>
              <a:rPr lang="ro-RO" dirty="0">
                <a:solidFill>
                  <a:srgbClr val="0F1114"/>
                </a:solidFill>
                <a:effectLst/>
              </a:rPr>
              <a:t>Ieșire</a:t>
            </a:r>
          </a:p>
          <a:p>
            <a:pPr marL="1254125" indent="-688975" algn="l">
              <a:lnSpc>
                <a:spcPct val="100000"/>
              </a:lnSpc>
              <a:buFont typeface="+mj-lt"/>
              <a:buAutoNum type="alphaLcParenR"/>
            </a:pPr>
            <a:r>
              <a:rPr lang="ro-RO" dirty="0">
                <a:solidFill>
                  <a:srgbClr val="0F1114"/>
                </a:solidFill>
                <a:effectLst/>
              </a:rPr>
              <a:t>Feedback </a:t>
            </a:r>
          </a:p>
          <a:p>
            <a:endParaRPr lang="ro-RO" dirty="0"/>
          </a:p>
        </p:txBody>
      </p:sp>
      <p:sp>
        <p:nvSpPr>
          <p:cNvPr id="4" name="Slide Number Placeholder 3">
            <a:extLst>
              <a:ext uri="{FF2B5EF4-FFF2-40B4-BE49-F238E27FC236}">
                <a16:creationId xmlns:a16="http://schemas.microsoft.com/office/drawing/2014/main" id="{31937843-CF68-3D2A-B379-86E4137A508F}"/>
              </a:ext>
            </a:extLst>
          </p:cNvPr>
          <p:cNvSpPr>
            <a:spLocks noGrp="1"/>
          </p:cNvSpPr>
          <p:nvPr>
            <p:ph type="sldNum" sz="quarter" idx="12"/>
          </p:nvPr>
        </p:nvSpPr>
        <p:spPr/>
        <p:txBody>
          <a:bodyPr/>
          <a:lstStyle/>
          <a:p>
            <a:fld id="{7DAE7E5D-DC60-436E-A67D-D7BB4DB055A8}" type="slidenum">
              <a:rPr lang="en-US" smtClean="0"/>
              <a:t>142</a:t>
            </a:fld>
            <a:endParaRPr lang="en-US" dirty="0"/>
          </a:p>
        </p:txBody>
      </p:sp>
    </p:spTree>
    <p:extLst>
      <p:ext uri="{BB962C8B-B14F-4D97-AF65-F5344CB8AC3E}">
        <p14:creationId xmlns:p14="http://schemas.microsoft.com/office/powerpoint/2010/main" val="35349032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9F76-2E49-21A0-E320-51741CD26FBB}"/>
              </a:ext>
            </a:extLst>
          </p:cNvPr>
          <p:cNvSpPr>
            <a:spLocks noGrp="1"/>
          </p:cNvSpPr>
          <p:nvPr>
            <p:ph type="title"/>
          </p:nvPr>
        </p:nvSpPr>
        <p:spPr>
          <a:xfrm>
            <a:off x="1181528" y="21162"/>
            <a:ext cx="10376899" cy="662782"/>
          </a:xfrm>
        </p:spPr>
        <p:txBody>
          <a:bodyPr/>
          <a:lstStyle/>
          <a:p>
            <a:r>
              <a:rPr lang="ro-RO" b="1" i="0" dirty="0">
                <a:effectLst/>
              </a:rPr>
              <a:t>Știința informației</a:t>
            </a:r>
            <a:r>
              <a:rPr lang="ro-RO" b="0" i="0" dirty="0">
                <a:effectLst/>
              </a:rPr>
              <a:t> și </a:t>
            </a:r>
            <a:r>
              <a:rPr lang="ro-RO" i="0" dirty="0">
                <a:effectLst/>
              </a:rPr>
              <a:t>Tehnologia Informației</a:t>
            </a:r>
            <a:endParaRPr lang="ro-RO" i="0" dirty="0"/>
          </a:p>
        </p:txBody>
      </p:sp>
      <p:sp>
        <p:nvSpPr>
          <p:cNvPr id="3" name="Content Placeholder 2">
            <a:extLst>
              <a:ext uri="{FF2B5EF4-FFF2-40B4-BE49-F238E27FC236}">
                <a16:creationId xmlns:a16="http://schemas.microsoft.com/office/drawing/2014/main" id="{4617C487-543B-C4E6-64B1-BD191CC4C1B2}"/>
              </a:ext>
            </a:extLst>
          </p:cNvPr>
          <p:cNvSpPr>
            <a:spLocks noGrp="1"/>
          </p:cNvSpPr>
          <p:nvPr>
            <p:ph idx="1"/>
          </p:nvPr>
        </p:nvSpPr>
        <p:spPr/>
        <p:txBody>
          <a:bodyPr>
            <a:normAutofit fontScale="92500" lnSpcReduction="10000"/>
          </a:bodyPr>
          <a:lstStyle/>
          <a:p>
            <a:pPr>
              <a:lnSpc>
                <a:spcPct val="100000"/>
              </a:lnSpc>
            </a:pPr>
            <a:r>
              <a:rPr lang="ro-RO" dirty="0">
                <a:solidFill>
                  <a:srgbClr val="0F1114"/>
                </a:solidFill>
                <a:effectLst/>
              </a:rPr>
              <a:t>Studiul modului în care informațiile sunt generate, organizate, stocate, partajate, gestionate și utilizate.</a:t>
            </a:r>
          </a:p>
          <a:p>
            <a:pPr>
              <a:lnSpc>
                <a:spcPct val="100000"/>
              </a:lnSpc>
            </a:pPr>
            <a:r>
              <a:rPr lang="ro-RO" dirty="0">
                <a:solidFill>
                  <a:srgbClr val="0F1114"/>
                </a:solidFill>
                <a:effectLst/>
              </a:rPr>
              <a:t> IT se concentrează pe implementarea tehnică și managementul tehnologiei sistemului informațional.</a:t>
            </a:r>
          </a:p>
          <a:p>
            <a:pPr>
              <a:lnSpc>
                <a:spcPct val="100000"/>
              </a:lnSpc>
            </a:pPr>
            <a:r>
              <a:rPr lang="ro-RO" dirty="0"/>
              <a:t>Tehnologia informației se referă la utilizarea sistemelor informatice pentru a gestiona, procesa, proteja și schimba informații.</a:t>
            </a:r>
          </a:p>
          <a:p>
            <a:pPr>
              <a:lnSpc>
                <a:spcPct val="100000"/>
              </a:lnSpc>
            </a:pPr>
            <a:r>
              <a:rPr lang="ro-RO" dirty="0"/>
              <a:t> Industria IT este un domeniu vast de expertiză care include o varietate de subdomenii și specializări. </a:t>
            </a:r>
          </a:p>
          <a:p>
            <a:pPr>
              <a:lnSpc>
                <a:spcPct val="100000"/>
              </a:lnSpc>
            </a:pPr>
            <a:r>
              <a:rPr lang="ro-RO" dirty="0"/>
              <a:t>Scopul IT este de a utiliza sistemele tehnologice pentru a rezolva probleme și a gestiona informații.</a:t>
            </a:r>
          </a:p>
        </p:txBody>
      </p:sp>
      <p:sp>
        <p:nvSpPr>
          <p:cNvPr id="4" name="Slide Number Placeholder 3">
            <a:extLst>
              <a:ext uri="{FF2B5EF4-FFF2-40B4-BE49-F238E27FC236}">
                <a16:creationId xmlns:a16="http://schemas.microsoft.com/office/drawing/2014/main" id="{BF1056DB-0ACC-C1A1-9CEB-535CB784FF2C}"/>
              </a:ext>
            </a:extLst>
          </p:cNvPr>
          <p:cNvSpPr>
            <a:spLocks noGrp="1"/>
          </p:cNvSpPr>
          <p:nvPr>
            <p:ph type="sldNum" sz="quarter" idx="12"/>
          </p:nvPr>
        </p:nvSpPr>
        <p:spPr/>
        <p:txBody>
          <a:bodyPr/>
          <a:lstStyle/>
          <a:p>
            <a:fld id="{7DAE7E5D-DC60-436E-A67D-D7BB4DB055A8}" type="slidenum">
              <a:rPr lang="en-US" smtClean="0"/>
              <a:t>143</a:t>
            </a:fld>
            <a:endParaRPr lang="en-US" dirty="0"/>
          </a:p>
        </p:txBody>
      </p:sp>
    </p:spTree>
    <p:extLst>
      <p:ext uri="{BB962C8B-B14F-4D97-AF65-F5344CB8AC3E}">
        <p14:creationId xmlns:p14="http://schemas.microsoft.com/office/powerpoint/2010/main" val="17234229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332" y="98408"/>
            <a:ext cx="7978391" cy="1102788"/>
          </a:xfrm>
        </p:spPr>
        <p:txBody>
          <a:bodyPr/>
          <a:lstStyle/>
          <a:p>
            <a:r>
              <a:rPr lang="ro-RO" sz="3600" dirty="0"/>
              <a:t>Tipuri de Sisteme Informatice pentru Managementul Afacerilor</a:t>
            </a:r>
            <a:endParaRPr lang="en-US" sz="3600" dirty="0"/>
          </a:p>
        </p:txBody>
      </p:sp>
      <p:sp>
        <p:nvSpPr>
          <p:cNvPr id="3" name="Content Placeholder 2"/>
          <p:cNvSpPr>
            <a:spLocks noGrp="1"/>
          </p:cNvSpPr>
          <p:nvPr>
            <p:ph idx="1"/>
          </p:nvPr>
        </p:nvSpPr>
        <p:spPr>
          <a:xfrm>
            <a:off x="160273" y="1358324"/>
            <a:ext cx="11871454" cy="5109083"/>
          </a:xfrm>
        </p:spPr>
        <p:txBody>
          <a:bodyPr>
            <a:normAutofit/>
          </a:bodyPr>
          <a:lstStyle/>
          <a:p>
            <a:r>
              <a:rPr lang="ro-RO" dirty="0"/>
              <a:t>(1). </a:t>
            </a:r>
            <a:r>
              <a:rPr lang="ro-RO" dirty="0">
                <a:solidFill>
                  <a:srgbClr val="C00000"/>
                </a:solidFill>
                <a:highlight>
                  <a:srgbClr val="FFFF00"/>
                </a:highlight>
              </a:rPr>
              <a:t>ERP</a:t>
            </a:r>
            <a:r>
              <a:rPr lang="ro-RO" dirty="0"/>
              <a:t> (Enterprise Resource Planning): sistem software </a:t>
            </a:r>
            <a:r>
              <a:rPr lang="ro-RO" dirty="0">
                <a:highlight>
                  <a:srgbClr val="00FF00"/>
                </a:highlight>
              </a:rPr>
              <a:t>integrat</a:t>
            </a:r>
            <a:r>
              <a:rPr lang="ro-RO" dirty="0"/>
              <a:t> care gestionează și automatizează </a:t>
            </a:r>
            <a:r>
              <a:rPr lang="ro-RO" dirty="0">
                <a:highlight>
                  <a:srgbClr val="00FF00"/>
                </a:highlight>
              </a:rPr>
              <a:t>procesele de afaceri</a:t>
            </a:r>
            <a:r>
              <a:rPr lang="ro-RO" dirty="0"/>
              <a:t> esențiale într-o organizație. (2). </a:t>
            </a:r>
            <a:r>
              <a:rPr lang="ro-RO" dirty="0">
                <a:solidFill>
                  <a:srgbClr val="C00000"/>
                </a:solidFill>
                <a:highlight>
                  <a:srgbClr val="FFFF00"/>
                </a:highlight>
              </a:rPr>
              <a:t>CRM</a:t>
            </a:r>
            <a:r>
              <a:rPr lang="ro-RO" dirty="0"/>
              <a:t> (Customer Relationship Management): sistem software care ajută organizațiile să gestioneze </a:t>
            </a:r>
            <a:r>
              <a:rPr lang="ro-RO" dirty="0">
                <a:highlight>
                  <a:srgbClr val="00FF00"/>
                </a:highlight>
              </a:rPr>
              <a:t>relațiile cu clienții</a:t>
            </a:r>
            <a:r>
              <a:rPr lang="ro-RO" dirty="0"/>
              <a:t> și să îmbunătățească interacțiunile cu aceștia. </a:t>
            </a:r>
          </a:p>
          <a:p>
            <a:r>
              <a:rPr lang="ro-RO" dirty="0"/>
              <a:t>(3). </a:t>
            </a:r>
            <a:r>
              <a:rPr lang="ro-RO" dirty="0">
                <a:solidFill>
                  <a:srgbClr val="C00000"/>
                </a:solidFill>
                <a:highlight>
                  <a:srgbClr val="FFFF00"/>
                </a:highlight>
              </a:rPr>
              <a:t>SCM</a:t>
            </a:r>
            <a:r>
              <a:rPr lang="ro-RO" dirty="0"/>
              <a:t> (Supply Chain Management):gestionarea și optimizarea întregului </a:t>
            </a:r>
            <a:r>
              <a:rPr lang="ro-RO" dirty="0">
                <a:highlight>
                  <a:srgbClr val="00FF00"/>
                </a:highlight>
              </a:rPr>
              <a:t>lanț de aprovizionare</a:t>
            </a:r>
            <a:r>
              <a:rPr lang="ro-RO" dirty="0"/>
              <a:t>, de la achiziția de materii prime până la livrarea produselor finite către clienți.</a:t>
            </a:r>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144</a:t>
            </a:fld>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582" y="0"/>
            <a:ext cx="3115706" cy="551594"/>
          </a:xfrm>
        </p:spPr>
        <p:txBody>
          <a:bodyPr/>
          <a:lstStyle/>
          <a:p>
            <a:r>
              <a:rPr lang="ro-RO" sz="2800"/>
              <a:t>Componente ERP</a:t>
            </a:r>
            <a:endParaRPr lang="ro-RO" sz="2800" dirty="0"/>
          </a:p>
        </p:txBody>
      </p:sp>
      <p:sp>
        <p:nvSpPr>
          <p:cNvPr id="3" name="Content Placeholder 2"/>
          <p:cNvSpPr>
            <a:spLocks noGrp="1"/>
          </p:cNvSpPr>
          <p:nvPr>
            <p:ph idx="1"/>
          </p:nvPr>
        </p:nvSpPr>
        <p:spPr>
          <a:xfrm>
            <a:off x="65988" y="653143"/>
            <a:ext cx="12079664" cy="5948624"/>
          </a:xfrm>
        </p:spPr>
        <p:txBody>
          <a:bodyPr>
            <a:normAutofit fontScale="70000" lnSpcReduction="20000"/>
          </a:bodyPr>
          <a:lstStyle/>
          <a:p>
            <a:pPr marL="0" indent="0">
              <a:lnSpc>
                <a:spcPct val="120000"/>
              </a:lnSpc>
              <a:buNone/>
            </a:pPr>
            <a:r>
              <a:rPr lang="ro-RO" dirty="0"/>
              <a:t>Combină diverse funcții precum finanțele, resursele umane, producția, aprovizionarea și vânzările într-o singură platformă unificată, facilitând fluxul de informații și eficientizând procesele:</a:t>
            </a:r>
          </a:p>
          <a:p>
            <a:pPr>
              <a:lnSpc>
                <a:spcPct val="120000"/>
              </a:lnSpc>
            </a:pPr>
            <a:r>
              <a:rPr lang="ro-RO" dirty="0">
                <a:solidFill>
                  <a:srgbClr val="C00000"/>
                </a:solidFill>
                <a:highlight>
                  <a:srgbClr val="FFFF00"/>
                </a:highlight>
              </a:rPr>
              <a:t>Financiar și contabilitate</a:t>
            </a:r>
            <a:r>
              <a:rPr lang="ro-RO" dirty="0"/>
              <a:t>: Modulul gestionează toate tranzacțiile financiare, cum ar fi contabilitatea generală, conturi de plătit și de încasat, bugetare și raportare financiară.</a:t>
            </a:r>
          </a:p>
          <a:p>
            <a:pPr>
              <a:lnSpc>
                <a:spcPct val="120000"/>
              </a:lnSpc>
            </a:pPr>
            <a:r>
              <a:rPr lang="ro-RO" dirty="0">
                <a:solidFill>
                  <a:srgbClr val="C00000"/>
                </a:solidFill>
                <a:highlight>
                  <a:srgbClr val="FFFF00"/>
                </a:highlight>
              </a:rPr>
              <a:t>Gestionarea resurselor umane</a:t>
            </a:r>
            <a:r>
              <a:rPr lang="ro-RO" dirty="0"/>
              <a:t>: Include funcționalități pentru recrutare, gestionarea angajaților, salarizare, evaluări de performanță și formare.</a:t>
            </a:r>
          </a:p>
          <a:p>
            <a:pPr>
              <a:lnSpc>
                <a:spcPct val="120000"/>
              </a:lnSpc>
            </a:pPr>
            <a:r>
              <a:rPr lang="ro-RO" dirty="0">
                <a:solidFill>
                  <a:srgbClr val="C00000"/>
                </a:solidFill>
                <a:highlight>
                  <a:srgbClr val="FFFF00"/>
                </a:highlight>
              </a:rPr>
              <a:t>Producție și managementul operațiunilor</a:t>
            </a:r>
            <a:r>
              <a:rPr lang="ro-RO" dirty="0"/>
              <a:t>: Modulul asigură planificarea și controlul proceselor de producție, gestionarea stocurilor, managementul calității și întreținerea echipamentelor.</a:t>
            </a:r>
          </a:p>
          <a:p>
            <a:pPr>
              <a:lnSpc>
                <a:spcPct val="120000"/>
              </a:lnSpc>
            </a:pPr>
            <a:r>
              <a:rPr lang="ro-RO" dirty="0">
                <a:solidFill>
                  <a:srgbClr val="C00000"/>
                </a:solidFill>
                <a:highlight>
                  <a:srgbClr val="FFFF00"/>
                </a:highlight>
              </a:rPr>
              <a:t>Vânzări și marketing</a:t>
            </a:r>
            <a:r>
              <a:rPr lang="ro-RO" dirty="0"/>
              <a:t>: Include gestionarea comenzilor de vânzări, facturare, managementul relațiilor cu clienții și analizarea tendințelor de vânzări.</a:t>
            </a:r>
          </a:p>
          <a:p>
            <a:pPr>
              <a:lnSpc>
                <a:spcPct val="120000"/>
              </a:lnSpc>
            </a:pPr>
            <a:r>
              <a:rPr lang="ro-RO" dirty="0">
                <a:solidFill>
                  <a:srgbClr val="C00000"/>
                </a:solidFill>
                <a:highlight>
                  <a:srgbClr val="FFFF00"/>
                </a:highlight>
              </a:rPr>
              <a:t>Aprovizionare și lanț de aprovizionare</a:t>
            </a:r>
            <a:r>
              <a:rPr lang="ro-RO" dirty="0"/>
              <a:t>: Acoperă achizițiile, gestionarea furnizorilor, controlul inventarului și logistică.</a:t>
            </a:r>
          </a:p>
        </p:txBody>
      </p:sp>
      <p:sp>
        <p:nvSpPr>
          <p:cNvPr id="4" name="Slide Number Placeholder 3"/>
          <p:cNvSpPr>
            <a:spLocks noGrp="1"/>
          </p:cNvSpPr>
          <p:nvPr>
            <p:ph type="sldNum" sz="quarter" idx="12"/>
          </p:nvPr>
        </p:nvSpPr>
        <p:spPr/>
        <p:txBody>
          <a:bodyPr/>
          <a:lstStyle/>
          <a:p>
            <a:fld id="{7DAE7E5D-DC60-436E-A67D-D7BB4DB055A8}" type="slidenum">
              <a:rPr lang="en-US" smtClean="0"/>
              <a:t>145</a:t>
            </a:fld>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8AD3-61D6-20F6-9AF5-09F50A8263FE}"/>
              </a:ext>
            </a:extLst>
          </p:cNvPr>
          <p:cNvSpPr>
            <a:spLocks noGrp="1"/>
          </p:cNvSpPr>
          <p:nvPr>
            <p:ph type="title"/>
          </p:nvPr>
        </p:nvSpPr>
        <p:spPr/>
        <p:txBody>
          <a:bodyPr/>
          <a:lstStyle/>
          <a:p>
            <a:r>
              <a:rPr lang="ro-RO" dirty="0"/>
              <a:t>Componentele ERP</a:t>
            </a:r>
          </a:p>
        </p:txBody>
      </p:sp>
      <p:pic>
        <p:nvPicPr>
          <p:cNvPr id="6" name="Content Placeholder 5">
            <a:extLst>
              <a:ext uri="{FF2B5EF4-FFF2-40B4-BE49-F238E27FC236}">
                <a16:creationId xmlns:a16="http://schemas.microsoft.com/office/drawing/2014/main" id="{AE2E8A45-A8AD-6E8E-ED77-AE783327C33B}"/>
              </a:ext>
            </a:extLst>
          </p:cNvPr>
          <p:cNvPicPr>
            <a:picLocks noGrp="1" noChangeAspect="1"/>
          </p:cNvPicPr>
          <p:nvPr>
            <p:ph idx="1"/>
          </p:nvPr>
        </p:nvPicPr>
        <p:blipFill>
          <a:blip r:embed="rId2"/>
          <a:srcRect l="3701" t="411" r="1036" b="1071"/>
          <a:stretch/>
        </p:blipFill>
        <p:spPr>
          <a:xfrm>
            <a:off x="41996" y="683944"/>
            <a:ext cx="12083052" cy="591206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Slide Number Placeholder 3">
            <a:extLst>
              <a:ext uri="{FF2B5EF4-FFF2-40B4-BE49-F238E27FC236}">
                <a16:creationId xmlns:a16="http://schemas.microsoft.com/office/drawing/2014/main" id="{5C69C131-9C75-A04E-2185-B348BF6CA50B}"/>
              </a:ext>
            </a:extLst>
          </p:cNvPr>
          <p:cNvSpPr>
            <a:spLocks noGrp="1"/>
          </p:cNvSpPr>
          <p:nvPr>
            <p:ph type="sldNum" sz="quarter" idx="12"/>
          </p:nvPr>
        </p:nvSpPr>
        <p:spPr/>
        <p:txBody>
          <a:bodyPr/>
          <a:lstStyle/>
          <a:p>
            <a:fld id="{7DAE7E5D-DC60-436E-A67D-D7BB4DB055A8}" type="slidenum">
              <a:rPr lang="en-US" smtClean="0"/>
              <a:t>146</a:t>
            </a:fld>
            <a:endParaRPr lang="en-US" dirty="0"/>
          </a:p>
        </p:txBody>
      </p:sp>
    </p:spTree>
    <p:extLst>
      <p:ext uri="{BB962C8B-B14F-4D97-AF65-F5344CB8AC3E}">
        <p14:creationId xmlns:p14="http://schemas.microsoft.com/office/powerpoint/2010/main" val="5974916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FE12-5D61-BABA-166F-0F7F7B5536F5}"/>
              </a:ext>
            </a:extLst>
          </p:cNvPr>
          <p:cNvSpPr>
            <a:spLocks noGrp="1"/>
          </p:cNvSpPr>
          <p:nvPr>
            <p:ph type="title"/>
          </p:nvPr>
        </p:nvSpPr>
        <p:spPr/>
        <p:txBody>
          <a:bodyPr/>
          <a:lstStyle/>
          <a:p>
            <a:endParaRPr lang="ro-RO"/>
          </a:p>
        </p:txBody>
      </p:sp>
      <p:sp>
        <p:nvSpPr>
          <p:cNvPr id="4" name="Slide Number Placeholder 3">
            <a:extLst>
              <a:ext uri="{FF2B5EF4-FFF2-40B4-BE49-F238E27FC236}">
                <a16:creationId xmlns:a16="http://schemas.microsoft.com/office/drawing/2014/main" id="{297EAC07-0033-D498-C616-37F8FAEC93FE}"/>
              </a:ext>
            </a:extLst>
          </p:cNvPr>
          <p:cNvSpPr>
            <a:spLocks noGrp="1"/>
          </p:cNvSpPr>
          <p:nvPr>
            <p:ph type="sldNum" sz="quarter" idx="12"/>
          </p:nvPr>
        </p:nvSpPr>
        <p:spPr/>
        <p:txBody>
          <a:bodyPr/>
          <a:lstStyle/>
          <a:p>
            <a:fld id="{7DAE7E5D-DC60-436E-A67D-D7BB4DB055A8}" type="slidenum">
              <a:rPr lang="en-US" smtClean="0"/>
              <a:t>147</a:t>
            </a:fld>
            <a:endParaRPr lang="en-US" dirty="0"/>
          </a:p>
        </p:txBody>
      </p:sp>
      <p:pic>
        <p:nvPicPr>
          <p:cNvPr id="1026" name="Picture 2" descr="Enterprise Resource Planning Powerpoint Presentation Slides Slide04">
            <a:extLst>
              <a:ext uri="{FF2B5EF4-FFF2-40B4-BE49-F238E27FC236}">
                <a16:creationId xmlns:a16="http://schemas.microsoft.com/office/drawing/2014/main" id="{7AD62CC1-5CCD-85C9-E781-5F54B4015B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916" y="607977"/>
            <a:ext cx="10800643" cy="607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51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EF35-3800-91CC-B1E2-ECE75C7BDA5C}"/>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EE29656B-04B3-BFDF-42FD-72E59743FB70}"/>
              </a:ext>
            </a:extLst>
          </p:cNvPr>
          <p:cNvSpPr>
            <a:spLocks noGrp="1"/>
          </p:cNvSpPr>
          <p:nvPr>
            <p:ph idx="1"/>
          </p:nvPr>
        </p:nvSpPr>
        <p:spPr/>
        <p:txBody>
          <a:bodyPr/>
          <a:lstStyle/>
          <a:p>
            <a:endParaRPr lang="ro-RO"/>
          </a:p>
        </p:txBody>
      </p:sp>
      <p:sp>
        <p:nvSpPr>
          <p:cNvPr id="4" name="Slide Number Placeholder 3">
            <a:extLst>
              <a:ext uri="{FF2B5EF4-FFF2-40B4-BE49-F238E27FC236}">
                <a16:creationId xmlns:a16="http://schemas.microsoft.com/office/drawing/2014/main" id="{0E21AE32-89ED-33CB-D9A4-D1D0BDEC8C49}"/>
              </a:ext>
            </a:extLst>
          </p:cNvPr>
          <p:cNvSpPr>
            <a:spLocks noGrp="1"/>
          </p:cNvSpPr>
          <p:nvPr>
            <p:ph type="sldNum" sz="quarter" idx="12"/>
          </p:nvPr>
        </p:nvSpPr>
        <p:spPr/>
        <p:txBody>
          <a:bodyPr/>
          <a:lstStyle/>
          <a:p>
            <a:fld id="{7DAE7E5D-DC60-436E-A67D-D7BB4DB055A8}" type="slidenum">
              <a:rPr lang="en-US" smtClean="0"/>
              <a:t>148</a:t>
            </a:fld>
            <a:endParaRPr lang="en-US" dirty="0"/>
          </a:p>
        </p:txBody>
      </p:sp>
      <p:pic>
        <p:nvPicPr>
          <p:cNvPr id="2050" name="Picture 2" descr="Enterprise Resource Planning Powerpoint Presentation Slides Slide05">
            <a:extLst>
              <a:ext uri="{FF2B5EF4-FFF2-40B4-BE49-F238E27FC236}">
                <a16:creationId xmlns:a16="http://schemas.microsoft.com/office/drawing/2014/main" id="{999799FE-210B-8902-A8FD-190EE9301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423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Funcționalități</a:t>
            </a:r>
            <a:r>
              <a:rPr lang="en-US" dirty="0"/>
              <a:t> </a:t>
            </a:r>
            <a:r>
              <a:rPr lang="en-US" dirty="0" err="1"/>
              <a:t>cheie</a:t>
            </a:r>
            <a:r>
              <a:rPr lang="ro-RO" dirty="0"/>
              <a:t> ERP</a:t>
            </a:r>
            <a:endParaRPr lang="en-US" dirty="0"/>
          </a:p>
        </p:txBody>
      </p:sp>
      <p:sp>
        <p:nvSpPr>
          <p:cNvPr id="3" name="Content Placeholder 2"/>
          <p:cNvSpPr>
            <a:spLocks noGrp="1"/>
          </p:cNvSpPr>
          <p:nvPr>
            <p:ph idx="1"/>
          </p:nvPr>
        </p:nvSpPr>
        <p:spPr>
          <a:xfrm>
            <a:off x="452094" y="737035"/>
            <a:ext cx="11287812" cy="5859534"/>
          </a:xfrm>
        </p:spPr>
        <p:txBody>
          <a:bodyPr/>
          <a:lstStyle/>
          <a:p>
            <a:r>
              <a:rPr lang="en-US" dirty="0" err="1">
                <a:solidFill>
                  <a:srgbClr val="C00000"/>
                </a:solidFill>
                <a:highlight>
                  <a:srgbClr val="FFFF00"/>
                </a:highlight>
              </a:rPr>
              <a:t>Integrarea</a:t>
            </a:r>
            <a:r>
              <a:rPr lang="en-US" dirty="0">
                <a:solidFill>
                  <a:srgbClr val="C00000"/>
                </a:solidFill>
                <a:highlight>
                  <a:srgbClr val="FFFF00"/>
                </a:highlight>
              </a:rPr>
              <a:t> </a:t>
            </a:r>
            <a:r>
              <a:rPr lang="en-US" dirty="0" err="1">
                <a:solidFill>
                  <a:srgbClr val="C00000"/>
                </a:solidFill>
                <a:highlight>
                  <a:srgbClr val="FFFF00"/>
                </a:highlight>
              </a:rPr>
              <a:t>datelor</a:t>
            </a:r>
            <a:r>
              <a:rPr lang="en-US" dirty="0"/>
              <a:t>: </a:t>
            </a:r>
            <a:r>
              <a:rPr lang="en-US" dirty="0" err="1"/>
              <a:t>Consolidarea</a:t>
            </a:r>
            <a:r>
              <a:rPr lang="en-US" dirty="0"/>
              <a:t> </a:t>
            </a:r>
            <a:r>
              <a:rPr lang="en-US" dirty="0" err="1"/>
              <a:t>datelor</a:t>
            </a:r>
            <a:r>
              <a:rPr lang="en-US" dirty="0"/>
              <a:t> din diverse </a:t>
            </a:r>
            <a:r>
              <a:rPr lang="en-US" dirty="0" err="1"/>
              <a:t>departamente</a:t>
            </a:r>
            <a:r>
              <a:rPr lang="en-US" dirty="0"/>
              <a:t> </a:t>
            </a:r>
            <a:r>
              <a:rPr lang="en-US" dirty="0" err="1"/>
              <a:t>într</a:t>
            </a:r>
            <a:r>
              <a:rPr lang="en-US" dirty="0"/>
              <a:t>-o </a:t>
            </a:r>
            <a:r>
              <a:rPr lang="en-US" dirty="0" err="1"/>
              <a:t>singură</a:t>
            </a:r>
            <a:r>
              <a:rPr lang="en-US" dirty="0"/>
              <a:t> </a:t>
            </a:r>
            <a:r>
              <a:rPr lang="en-US" dirty="0" err="1"/>
              <a:t>bază</a:t>
            </a:r>
            <a:r>
              <a:rPr lang="en-US" dirty="0"/>
              <a:t> de date </a:t>
            </a:r>
            <a:r>
              <a:rPr lang="en-US" dirty="0" err="1"/>
              <a:t>centralizată</a:t>
            </a:r>
            <a:r>
              <a:rPr lang="en-US" dirty="0"/>
              <a:t>.</a:t>
            </a:r>
            <a:endParaRPr lang="ro-RO" dirty="0"/>
          </a:p>
          <a:p>
            <a:r>
              <a:rPr lang="en-US" dirty="0" err="1">
                <a:solidFill>
                  <a:srgbClr val="C00000"/>
                </a:solidFill>
                <a:highlight>
                  <a:srgbClr val="FFFF00"/>
                </a:highlight>
              </a:rPr>
              <a:t>Automatizarea</a:t>
            </a:r>
            <a:r>
              <a:rPr lang="en-US" dirty="0">
                <a:solidFill>
                  <a:srgbClr val="C00000"/>
                </a:solidFill>
                <a:highlight>
                  <a:srgbClr val="FFFF00"/>
                </a:highlight>
              </a:rPr>
              <a:t> </a:t>
            </a:r>
            <a:r>
              <a:rPr lang="en-US" dirty="0" err="1">
                <a:solidFill>
                  <a:srgbClr val="C00000"/>
                </a:solidFill>
                <a:highlight>
                  <a:srgbClr val="FFFF00"/>
                </a:highlight>
              </a:rPr>
              <a:t>proceselor</a:t>
            </a:r>
            <a:r>
              <a:rPr lang="en-US" dirty="0"/>
              <a:t>: </a:t>
            </a:r>
            <a:r>
              <a:rPr lang="en-US" dirty="0" err="1"/>
              <a:t>Reducerea</a:t>
            </a:r>
            <a:r>
              <a:rPr lang="en-US" dirty="0"/>
              <a:t> </a:t>
            </a:r>
            <a:r>
              <a:rPr lang="en-US" dirty="0" err="1"/>
              <a:t>erorilor</a:t>
            </a:r>
            <a:r>
              <a:rPr lang="en-US" dirty="0"/>
              <a:t> </a:t>
            </a:r>
            <a:r>
              <a:rPr lang="en-US" dirty="0" err="1"/>
              <a:t>umane</a:t>
            </a:r>
            <a:r>
              <a:rPr lang="en-US" dirty="0"/>
              <a:t> și a </a:t>
            </a:r>
            <a:r>
              <a:rPr lang="en-US" dirty="0" err="1"/>
              <a:t>timpului</a:t>
            </a:r>
            <a:r>
              <a:rPr lang="en-US" dirty="0"/>
              <a:t> de </a:t>
            </a:r>
            <a:r>
              <a:rPr lang="en-US" dirty="0" err="1"/>
              <a:t>procesare</a:t>
            </a:r>
            <a:r>
              <a:rPr lang="en-US" dirty="0"/>
              <a:t> </a:t>
            </a:r>
            <a:r>
              <a:rPr lang="en-US" dirty="0" err="1"/>
              <a:t>prin</a:t>
            </a:r>
            <a:r>
              <a:rPr lang="en-US" dirty="0"/>
              <a:t> </a:t>
            </a:r>
            <a:r>
              <a:rPr lang="en-US" dirty="0" err="1"/>
              <a:t>automatizarea</a:t>
            </a:r>
            <a:r>
              <a:rPr lang="en-US" dirty="0"/>
              <a:t> </a:t>
            </a:r>
            <a:r>
              <a:rPr lang="en-US" dirty="0" err="1"/>
              <a:t>sarcinilor</a:t>
            </a:r>
            <a:r>
              <a:rPr lang="en-US" dirty="0"/>
              <a:t> repetitive.</a:t>
            </a:r>
            <a:endParaRPr lang="ro-RO" dirty="0"/>
          </a:p>
          <a:p>
            <a:r>
              <a:rPr lang="en-US" dirty="0" err="1">
                <a:solidFill>
                  <a:srgbClr val="C00000"/>
                </a:solidFill>
                <a:highlight>
                  <a:srgbClr val="FFFF00"/>
                </a:highlight>
              </a:rPr>
              <a:t>Analiză</a:t>
            </a:r>
            <a:r>
              <a:rPr lang="en-US" dirty="0">
                <a:solidFill>
                  <a:srgbClr val="C00000"/>
                </a:solidFill>
                <a:highlight>
                  <a:srgbClr val="FFFF00"/>
                </a:highlight>
              </a:rPr>
              <a:t> și </a:t>
            </a:r>
            <a:r>
              <a:rPr lang="en-US" dirty="0" err="1">
                <a:solidFill>
                  <a:srgbClr val="C00000"/>
                </a:solidFill>
                <a:highlight>
                  <a:srgbClr val="FFFF00"/>
                </a:highlight>
              </a:rPr>
              <a:t>raportare</a:t>
            </a:r>
            <a:r>
              <a:rPr lang="en-US" dirty="0"/>
              <a:t>: </a:t>
            </a:r>
            <a:r>
              <a:rPr lang="en-US" dirty="0" err="1"/>
              <a:t>Furnizarea</a:t>
            </a:r>
            <a:r>
              <a:rPr lang="en-US" dirty="0"/>
              <a:t> de </a:t>
            </a:r>
            <a:r>
              <a:rPr lang="en-US" dirty="0" err="1"/>
              <a:t>analize</a:t>
            </a:r>
            <a:r>
              <a:rPr lang="en-US" dirty="0"/>
              <a:t> </a:t>
            </a:r>
            <a:r>
              <a:rPr lang="en-US" dirty="0" err="1"/>
              <a:t>detaliate</a:t>
            </a:r>
            <a:r>
              <a:rPr lang="en-US" dirty="0"/>
              <a:t> și </a:t>
            </a:r>
            <a:r>
              <a:rPr lang="en-US" dirty="0" err="1"/>
              <a:t>rapoarte</a:t>
            </a:r>
            <a:r>
              <a:rPr lang="en-US" dirty="0"/>
              <a:t> </a:t>
            </a:r>
            <a:r>
              <a:rPr lang="en-US" dirty="0" err="1"/>
              <a:t>personalizate</a:t>
            </a:r>
            <a:r>
              <a:rPr lang="en-US" dirty="0"/>
              <a:t> </a:t>
            </a:r>
            <a:r>
              <a:rPr lang="en-US" dirty="0" err="1"/>
              <a:t>pentru</a:t>
            </a:r>
            <a:r>
              <a:rPr lang="en-US" dirty="0"/>
              <a:t> a </a:t>
            </a:r>
            <a:r>
              <a:rPr lang="en-US" dirty="0" err="1"/>
              <a:t>sprijini</a:t>
            </a:r>
            <a:r>
              <a:rPr lang="en-US" dirty="0"/>
              <a:t> </a:t>
            </a:r>
            <a:r>
              <a:rPr lang="en-US" dirty="0" err="1"/>
              <a:t>luarea</a:t>
            </a:r>
            <a:r>
              <a:rPr lang="en-US" dirty="0"/>
              <a:t> </a:t>
            </a:r>
            <a:r>
              <a:rPr lang="en-US" dirty="0" err="1"/>
              <a:t>deciziilor</a:t>
            </a:r>
            <a:r>
              <a:rPr lang="en-US" dirty="0"/>
              <a:t> </a:t>
            </a:r>
            <a:r>
              <a:rPr lang="en-US" dirty="0" err="1"/>
              <a:t>informate</a:t>
            </a:r>
            <a:r>
              <a:rPr lang="en-US" dirty="0"/>
              <a:t>.</a:t>
            </a:r>
            <a:endParaRPr lang="ro-RO" dirty="0"/>
          </a:p>
          <a:p>
            <a:r>
              <a:rPr lang="en-US" dirty="0" err="1">
                <a:solidFill>
                  <a:srgbClr val="C00000"/>
                </a:solidFill>
                <a:highlight>
                  <a:srgbClr val="FFFF00"/>
                </a:highlight>
              </a:rPr>
              <a:t>Scalabilitate</a:t>
            </a:r>
            <a:r>
              <a:rPr lang="en-US" dirty="0">
                <a:solidFill>
                  <a:srgbClr val="C00000"/>
                </a:solidFill>
                <a:highlight>
                  <a:srgbClr val="FFFF00"/>
                </a:highlight>
              </a:rPr>
              <a:t> și </a:t>
            </a:r>
            <a:r>
              <a:rPr lang="en-US" dirty="0" err="1">
                <a:solidFill>
                  <a:srgbClr val="C00000"/>
                </a:solidFill>
                <a:highlight>
                  <a:srgbClr val="FFFF00"/>
                </a:highlight>
              </a:rPr>
              <a:t>personalizare</a:t>
            </a:r>
            <a:r>
              <a:rPr lang="en-US" dirty="0"/>
              <a:t>: </a:t>
            </a:r>
            <a:r>
              <a:rPr lang="en-US" dirty="0" err="1"/>
              <a:t>Posibilitatea</a:t>
            </a:r>
            <a:r>
              <a:rPr lang="en-US" dirty="0"/>
              <a:t> de a </a:t>
            </a:r>
            <a:r>
              <a:rPr lang="en-US" dirty="0" err="1"/>
              <a:t>adapta</a:t>
            </a:r>
            <a:r>
              <a:rPr lang="en-US" dirty="0"/>
              <a:t> ERP-</a:t>
            </a:r>
            <a:r>
              <a:rPr lang="en-US" dirty="0" err="1"/>
              <a:t>ul</a:t>
            </a:r>
            <a:r>
              <a:rPr lang="en-US" dirty="0"/>
              <a:t> la </a:t>
            </a:r>
            <a:r>
              <a:rPr lang="en-US" dirty="0" err="1"/>
              <a:t>nevoile</a:t>
            </a:r>
            <a:r>
              <a:rPr lang="en-US" dirty="0"/>
              <a:t> </a:t>
            </a:r>
            <a:r>
              <a:rPr lang="en-US" dirty="0" err="1"/>
              <a:t>specifice</a:t>
            </a:r>
            <a:r>
              <a:rPr lang="en-US" dirty="0"/>
              <a:t> ale </a:t>
            </a:r>
            <a:r>
              <a:rPr lang="en-US" dirty="0" err="1"/>
              <a:t>companiei</a:t>
            </a:r>
            <a:r>
              <a:rPr lang="en-US" dirty="0"/>
              <a:t> pe </a:t>
            </a:r>
            <a:r>
              <a:rPr lang="en-US" dirty="0" err="1"/>
              <a:t>măsură</a:t>
            </a:r>
            <a:r>
              <a:rPr lang="en-US" dirty="0"/>
              <a:t> </a:t>
            </a:r>
            <a:r>
              <a:rPr lang="en-US" dirty="0" err="1"/>
              <a:t>ce</a:t>
            </a:r>
            <a:r>
              <a:rPr lang="en-US" dirty="0"/>
              <a:t> </a:t>
            </a:r>
            <a:r>
              <a:rPr lang="en-US" dirty="0" err="1"/>
              <a:t>aceasta</a:t>
            </a:r>
            <a:r>
              <a:rPr lang="en-US" dirty="0"/>
              <a:t> </a:t>
            </a:r>
            <a:r>
              <a:rPr lang="en-US" dirty="0" err="1"/>
              <a:t>crește</a:t>
            </a:r>
            <a:r>
              <a:rPr lang="en-US" dirty="0"/>
              <a:t>.</a:t>
            </a:r>
          </a:p>
        </p:txBody>
      </p:sp>
      <p:sp>
        <p:nvSpPr>
          <p:cNvPr id="4" name="Slide Number Placeholder 3"/>
          <p:cNvSpPr>
            <a:spLocks noGrp="1"/>
          </p:cNvSpPr>
          <p:nvPr>
            <p:ph type="sldNum" sz="quarter" idx="12"/>
          </p:nvPr>
        </p:nvSpPr>
        <p:spPr/>
        <p:txBody>
          <a:bodyPr/>
          <a:lstStyle/>
          <a:p>
            <a:fld id="{7DAE7E5D-DC60-436E-A67D-D7BB4DB055A8}" type="slidenum">
              <a:rPr lang="en-US" smtClean="0"/>
              <a:t>149</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6851" y="924109"/>
            <a:ext cx="5018297" cy="1076490"/>
          </a:xfrm>
        </p:spPr>
        <p:txBody>
          <a:bodyPr/>
          <a:lstStyle/>
          <a:p>
            <a:r>
              <a:rPr lang="ro-RO" sz="6000" dirty="0">
                <a:latin typeface="Elsie Black" panose="02000000000000000000" pitchFamily="2" charset="0"/>
              </a:rPr>
              <a:t>PROBLEME</a:t>
            </a:r>
          </a:p>
        </p:txBody>
      </p:sp>
      <p:sp>
        <p:nvSpPr>
          <p:cNvPr id="4" name="Slide Number Placeholder 3"/>
          <p:cNvSpPr>
            <a:spLocks noGrp="1"/>
          </p:cNvSpPr>
          <p:nvPr>
            <p:ph type="sldNum" sz="quarter" idx="12"/>
          </p:nvPr>
        </p:nvSpPr>
        <p:spPr/>
        <p:txBody>
          <a:bodyPr/>
          <a:lstStyle/>
          <a:p>
            <a:fld id="{7DAE7E5D-DC60-436E-A67D-D7BB4DB055A8}" type="slidenum">
              <a:rPr lang="en-US" smtClean="0"/>
              <a:t>15</a:t>
            </a:fld>
            <a:endParaRPr lang="en-US" dirty="0"/>
          </a:p>
        </p:txBody>
      </p:sp>
      <p:pic>
        <p:nvPicPr>
          <p:cNvPr id="6" name="Picture 5">
            <a:extLst>
              <a:ext uri="{FF2B5EF4-FFF2-40B4-BE49-F238E27FC236}">
                <a16:creationId xmlns:a16="http://schemas.microsoft.com/office/drawing/2014/main" id="{13DB7E4B-106C-373C-EC3F-580F1B3F02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3815" y="4330345"/>
            <a:ext cx="2623249" cy="2615982"/>
          </a:xfrm>
          <a:prstGeom prst="rect">
            <a:avLst/>
          </a:prstGeom>
          <a:noFill/>
          <a:ln>
            <a:noFill/>
          </a:ln>
        </p:spPr>
      </p:pic>
      <p:sp>
        <p:nvSpPr>
          <p:cNvPr id="7" name="TextBox 6">
            <a:extLst>
              <a:ext uri="{FF2B5EF4-FFF2-40B4-BE49-F238E27FC236}">
                <a16:creationId xmlns:a16="http://schemas.microsoft.com/office/drawing/2014/main" id="{EC438194-D376-6BC4-FEA3-294D769432A1}"/>
              </a:ext>
            </a:extLst>
          </p:cNvPr>
          <p:cNvSpPr txBox="1"/>
          <p:nvPr/>
        </p:nvSpPr>
        <p:spPr>
          <a:xfrm>
            <a:off x="996594" y="2414639"/>
            <a:ext cx="9937250" cy="2059795"/>
          </a:xfrm>
          <a:prstGeom prst="rect">
            <a:avLst/>
          </a:prstGeom>
          <a:noFill/>
        </p:spPr>
        <p:txBody>
          <a:bodyPr wrap="square">
            <a:spAutoFit/>
          </a:bodyPr>
          <a:lstStyle/>
          <a:p>
            <a:pPr>
              <a:lnSpc>
                <a:spcPct val="150000"/>
              </a:lnSpc>
              <a:buNone/>
            </a:pPr>
            <a:r>
              <a:rPr lang="ro-RO" sz="2800" b="1" dirty="0">
                <a:solidFill>
                  <a:schemeClr val="accent6">
                    <a:lumMod val="50000"/>
                  </a:schemeClr>
                </a:solidFill>
                <a:latin typeface="Elsie" panose="02000000000000000000" pitchFamily="2" charset="0"/>
              </a:rPr>
              <a:t>	</a:t>
            </a:r>
            <a:r>
              <a:rPr lang="ro-RO" sz="3200" b="1" dirty="0">
                <a:solidFill>
                  <a:schemeClr val="accent6">
                    <a:lumMod val="50000"/>
                  </a:schemeClr>
                </a:solidFill>
                <a:latin typeface="Elsie" panose="02000000000000000000" pitchFamily="2" charset="0"/>
              </a:rPr>
              <a:t>Obiectiv general</a:t>
            </a:r>
            <a:endParaRPr lang="ro-RO" sz="2800" b="1" dirty="0">
              <a:solidFill>
                <a:schemeClr val="accent6">
                  <a:lumMod val="50000"/>
                </a:schemeClr>
              </a:solidFill>
              <a:latin typeface="Elsie" panose="02000000000000000000" pitchFamily="2" charset="0"/>
            </a:endParaRPr>
          </a:p>
          <a:p>
            <a:pPr>
              <a:lnSpc>
                <a:spcPct val="150000"/>
              </a:lnSpc>
            </a:pPr>
            <a:r>
              <a:rPr lang="ro-RO" sz="2800" b="1" dirty="0">
                <a:latin typeface="Elsie" panose="02000000000000000000" pitchFamily="2" charset="0"/>
              </a:rPr>
              <a:t>Înțelegerea conceptului de problemă în contextul decizional;  Clasificarea, analiza, și soluționarea problemelor.</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A367-A0DA-1799-B36E-9FB6FD392FCF}"/>
              </a:ext>
            </a:extLst>
          </p:cNvPr>
          <p:cNvSpPr>
            <a:spLocks noGrp="1"/>
          </p:cNvSpPr>
          <p:nvPr>
            <p:ph type="title"/>
          </p:nvPr>
        </p:nvSpPr>
        <p:spPr/>
        <p:txBody>
          <a:bodyPr/>
          <a:lstStyle/>
          <a:p>
            <a:r>
              <a:rPr lang="en-US" dirty="0" err="1"/>
              <a:t>Funcționalități</a:t>
            </a:r>
            <a:r>
              <a:rPr lang="en-US" dirty="0"/>
              <a:t> </a:t>
            </a:r>
            <a:r>
              <a:rPr lang="en-US" dirty="0" err="1"/>
              <a:t>cheie</a:t>
            </a:r>
            <a:r>
              <a:rPr lang="ro-RO" dirty="0"/>
              <a:t> ERP</a:t>
            </a:r>
          </a:p>
        </p:txBody>
      </p:sp>
      <p:pic>
        <p:nvPicPr>
          <p:cNvPr id="5" name="Content Placeholder 4">
            <a:extLst>
              <a:ext uri="{FF2B5EF4-FFF2-40B4-BE49-F238E27FC236}">
                <a16:creationId xmlns:a16="http://schemas.microsoft.com/office/drawing/2014/main" id="{46DAC6B3-D4B3-93E2-8A8C-AC50EE4A8C50}"/>
              </a:ext>
            </a:extLst>
          </p:cNvPr>
          <p:cNvPicPr>
            <a:picLocks noGrp="1" noChangeAspect="1"/>
          </p:cNvPicPr>
          <p:nvPr>
            <p:ph idx="1"/>
          </p:nvPr>
        </p:nvPicPr>
        <p:blipFill>
          <a:blip r:embed="rId2"/>
          <a:stretch>
            <a:fillRect/>
          </a:stretch>
        </p:blipFill>
        <p:spPr>
          <a:xfrm>
            <a:off x="705997" y="782638"/>
            <a:ext cx="10800643" cy="6075362"/>
          </a:xfrm>
          <a:prstGeom prst="rect">
            <a:avLst/>
          </a:prstGeom>
        </p:spPr>
      </p:pic>
      <p:sp>
        <p:nvSpPr>
          <p:cNvPr id="4" name="Slide Number Placeholder 3">
            <a:extLst>
              <a:ext uri="{FF2B5EF4-FFF2-40B4-BE49-F238E27FC236}">
                <a16:creationId xmlns:a16="http://schemas.microsoft.com/office/drawing/2014/main" id="{C412CED7-593D-009F-6037-81F2916E72D9}"/>
              </a:ext>
            </a:extLst>
          </p:cNvPr>
          <p:cNvSpPr>
            <a:spLocks noGrp="1"/>
          </p:cNvSpPr>
          <p:nvPr>
            <p:ph type="sldNum" sz="quarter" idx="12"/>
          </p:nvPr>
        </p:nvSpPr>
        <p:spPr/>
        <p:txBody>
          <a:bodyPr/>
          <a:lstStyle/>
          <a:p>
            <a:fld id="{7DAE7E5D-DC60-436E-A67D-D7BB4DB055A8}" type="slidenum">
              <a:rPr lang="en-US" smtClean="0"/>
              <a:t>150</a:t>
            </a:fld>
            <a:endParaRPr lang="en-US" dirty="0"/>
          </a:p>
        </p:txBody>
      </p:sp>
    </p:spTree>
    <p:extLst>
      <p:ext uri="{BB962C8B-B14F-4D97-AF65-F5344CB8AC3E}">
        <p14:creationId xmlns:p14="http://schemas.microsoft.com/office/powerpoint/2010/main" val="5504098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Produse Program ERP</a:t>
            </a:r>
          </a:p>
        </p:txBody>
      </p:sp>
      <p:sp>
        <p:nvSpPr>
          <p:cNvPr id="3" name="Content Placeholder 2"/>
          <p:cNvSpPr>
            <a:spLocks noGrp="1"/>
          </p:cNvSpPr>
          <p:nvPr>
            <p:ph idx="1"/>
          </p:nvPr>
        </p:nvSpPr>
        <p:spPr/>
        <p:txBody>
          <a:bodyPr>
            <a:normAutofit fontScale="92500" lnSpcReduction="20000"/>
          </a:bodyPr>
          <a:lstStyle/>
          <a:p>
            <a:r>
              <a:rPr lang="ro-RO" dirty="0"/>
              <a:t>SAP ERP: Una dintre cele mai utilizate soluții ERP la nivel global, oferind o gamă largă de module pentru gestionarea financiară, resurse umane, producție, logistică și alte funcții.</a:t>
            </a:r>
          </a:p>
          <a:p>
            <a:r>
              <a:rPr lang="ro-RO" dirty="0"/>
              <a:t>Oracle ERP Cloud: O soluție ERP completă și integrată care operează în cloud, oferind funcționalități avansate pentru managementul financiar, achiziții, proiecte și gestionarea riscurilor.</a:t>
            </a:r>
          </a:p>
          <a:p>
            <a:r>
              <a:rPr lang="ro-RO" dirty="0"/>
              <a:t>Ms Dynamics 365: O suită ERP modulară care poate fi personalizată pentru a se potrivi nevoilor specifice ale unei afaceri, integrând funcționalități ERP și CRM.</a:t>
            </a:r>
          </a:p>
          <a:p>
            <a:r>
              <a:rPr lang="ro-RO" dirty="0"/>
              <a:t>NetSuite: O soluție ERP bazată pe cloud, dezvoltată de Oracle, care este populară în special în rândul întreprinderilor mici și mijlocii pentru gestionarea financiară, comerțul electronic și alte procese de afaceri.</a:t>
            </a:r>
          </a:p>
        </p:txBody>
      </p:sp>
      <p:sp>
        <p:nvSpPr>
          <p:cNvPr id="4" name="Slide Number Placeholder 3"/>
          <p:cNvSpPr>
            <a:spLocks noGrp="1"/>
          </p:cNvSpPr>
          <p:nvPr>
            <p:ph type="sldNum" sz="quarter" idx="12"/>
          </p:nvPr>
        </p:nvSpPr>
        <p:spPr/>
        <p:txBody>
          <a:bodyPr/>
          <a:lstStyle/>
          <a:p>
            <a:fld id="{7DAE7E5D-DC60-436E-A67D-D7BB4DB055A8}" type="slidenum">
              <a:rPr lang="en-US" smtClean="0"/>
              <a:t>151</a:t>
            </a:fld>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B5F59-C8C5-C0B3-24BD-4AA064D00EAC}"/>
              </a:ext>
            </a:extLst>
          </p:cNvPr>
          <p:cNvSpPr>
            <a:spLocks noGrp="1"/>
          </p:cNvSpPr>
          <p:nvPr>
            <p:ph type="title"/>
          </p:nvPr>
        </p:nvSpPr>
        <p:spPr/>
        <p:txBody>
          <a:bodyPr/>
          <a:lstStyle/>
          <a:p>
            <a:r>
              <a:rPr lang="ro-RO" dirty="0"/>
              <a:t>Gantt</a:t>
            </a:r>
          </a:p>
        </p:txBody>
      </p:sp>
      <p:sp>
        <p:nvSpPr>
          <p:cNvPr id="4" name="Slide Number Placeholder 3">
            <a:extLst>
              <a:ext uri="{FF2B5EF4-FFF2-40B4-BE49-F238E27FC236}">
                <a16:creationId xmlns:a16="http://schemas.microsoft.com/office/drawing/2014/main" id="{564E183F-D426-CDBD-9A19-AB11F7D11E59}"/>
              </a:ext>
            </a:extLst>
          </p:cNvPr>
          <p:cNvSpPr>
            <a:spLocks noGrp="1"/>
          </p:cNvSpPr>
          <p:nvPr>
            <p:ph type="sldNum" sz="quarter" idx="12"/>
          </p:nvPr>
        </p:nvSpPr>
        <p:spPr/>
        <p:txBody>
          <a:bodyPr/>
          <a:lstStyle/>
          <a:p>
            <a:fld id="{7DAE7E5D-DC60-436E-A67D-D7BB4DB055A8}" type="slidenum">
              <a:rPr lang="en-US" smtClean="0"/>
              <a:t>152</a:t>
            </a:fld>
            <a:endParaRPr lang="en-US" dirty="0"/>
          </a:p>
        </p:txBody>
      </p:sp>
      <p:pic>
        <p:nvPicPr>
          <p:cNvPr id="4098" name="Picture 2" descr="Enterprise Resource Planning Powerpoint Presentation Slides Slide08">
            <a:extLst>
              <a:ext uri="{FF2B5EF4-FFF2-40B4-BE49-F238E27FC236}">
                <a16:creationId xmlns:a16="http://schemas.microsoft.com/office/drawing/2014/main" id="{E935D7D9-CE66-B44B-9C64-A0AAB69154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0" t="5543" r="2964" b="5869"/>
          <a:stretch/>
        </p:blipFill>
        <p:spPr bwMode="auto">
          <a:xfrm>
            <a:off x="167811" y="521217"/>
            <a:ext cx="11465960" cy="60753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54735E9-C273-3441-B3E5-E26F3087F46A}"/>
              </a:ext>
            </a:extLst>
          </p:cNvPr>
          <p:cNvSpPr/>
          <p:nvPr/>
        </p:nvSpPr>
        <p:spPr>
          <a:xfrm>
            <a:off x="1232900" y="6234043"/>
            <a:ext cx="4356242" cy="4538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ro-RO" b="1" i="1" dirty="0">
                <a:latin typeface="Consolas" panose="020B0609020204030204" pitchFamily="49" charset="0"/>
              </a:rPr>
              <a:t>Sursa: </a:t>
            </a:r>
            <a:r>
              <a:rPr lang="ro-RO" b="1" i="1" dirty="0">
                <a:latin typeface="Consolas" panose="020B0609020204030204" pitchFamily="49" charset="0"/>
                <a:hlinkClick r:id="rId3"/>
              </a:rPr>
              <a:t>https://netacad.com</a:t>
            </a:r>
            <a:r>
              <a:rPr lang="ro-RO" b="1" i="1" dirty="0">
                <a:latin typeface="Consolas" panose="020B0609020204030204" pitchFamily="49" charset="0"/>
              </a:rPr>
              <a:t> </a:t>
            </a:r>
          </a:p>
        </p:txBody>
      </p:sp>
    </p:spTree>
    <p:extLst>
      <p:ext uri="{BB962C8B-B14F-4D97-AF65-F5344CB8AC3E}">
        <p14:creationId xmlns:p14="http://schemas.microsoft.com/office/powerpoint/2010/main" val="5430452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664" y="21162"/>
            <a:ext cx="7403969" cy="511401"/>
          </a:xfrm>
        </p:spPr>
        <p:txBody>
          <a:bodyPr/>
          <a:lstStyle/>
          <a:p>
            <a:r>
              <a:rPr lang="en-US" sz="2800"/>
              <a:t>Strategii de implementare</a:t>
            </a:r>
            <a:r>
              <a:rPr lang="ro-RO" sz="2800"/>
              <a:t> </a:t>
            </a:r>
            <a:r>
              <a:rPr lang="en-US" sz="2800"/>
              <a:t>CRM</a:t>
            </a:r>
            <a:endParaRPr lang="en-US" sz="2800" dirty="0"/>
          </a:p>
        </p:txBody>
      </p:sp>
      <p:sp>
        <p:nvSpPr>
          <p:cNvPr id="3" name="Content Placeholder 2"/>
          <p:cNvSpPr>
            <a:spLocks noGrp="1"/>
          </p:cNvSpPr>
          <p:nvPr>
            <p:ph idx="1"/>
          </p:nvPr>
        </p:nvSpPr>
        <p:spPr>
          <a:xfrm>
            <a:off x="65988" y="602901"/>
            <a:ext cx="12079664" cy="6255099"/>
          </a:xfrm>
        </p:spPr>
        <p:txBody>
          <a:bodyPr>
            <a:normAutofit fontScale="32500" lnSpcReduction="20000"/>
          </a:bodyPr>
          <a:lstStyle/>
          <a:p>
            <a:pPr marL="0" indent="0">
              <a:lnSpc>
                <a:spcPct val="120000"/>
              </a:lnSpc>
              <a:buNone/>
            </a:pPr>
            <a:r>
              <a:rPr lang="en-US" sz="6900" dirty="0" err="1"/>
              <a:t>Centralizează</a:t>
            </a:r>
            <a:r>
              <a:rPr lang="en-US" sz="6900" dirty="0"/>
              <a:t> </a:t>
            </a:r>
            <a:r>
              <a:rPr lang="en-US" sz="6900" dirty="0" err="1"/>
              <a:t>informațiile</a:t>
            </a:r>
            <a:r>
              <a:rPr lang="en-US" sz="6900" dirty="0"/>
              <a:t> </a:t>
            </a:r>
            <a:r>
              <a:rPr lang="en-US" sz="6900" dirty="0" err="1"/>
              <a:t>despre</a:t>
            </a:r>
            <a:r>
              <a:rPr lang="en-US" sz="6900" dirty="0"/>
              <a:t> </a:t>
            </a:r>
            <a:r>
              <a:rPr lang="en-US" sz="6900" dirty="0" err="1"/>
              <a:t>clienți</a:t>
            </a:r>
            <a:r>
              <a:rPr lang="en-US" sz="6900" dirty="0"/>
              <a:t>, </a:t>
            </a:r>
            <a:r>
              <a:rPr lang="en-US" sz="6900" dirty="0" err="1"/>
              <a:t>automatizează</a:t>
            </a:r>
            <a:r>
              <a:rPr lang="en-US" sz="6900" dirty="0"/>
              <a:t> </a:t>
            </a:r>
            <a:r>
              <a:rPr lang="en-US" sz="6900" dirty="0" err="1"/>
              <a:t>procesele</a:t>
            </a:r>
            <a:r>
              <a:rPr lang="en-US" sz="6900" dirty="0"/>
              <a:t> de </a:t>
            </a:r>
            <a:r>
              <a:rPr lang="en-US" sz="6900" dirty="0" err="1"/>
              <a:t>vânzări</a:t>
            </a:r>
            <a:r>
              <a:rPr lang="en-US" sz="6900" dirty="0"/>
              <a:t> și marketing și </a:t>
            </a:r>
            <a:r>
              <a:rPr lang="en-US" sz="6900" dirty="0" err="1"/>
              <a:t>facilitează</a:t>
            </a:r>
            <a:r>
              <a:rPr lang="en-US" sz="6900" dirty="0"/>
              <a:t> </a:t>
            </a:r>
            <a:r>
              <a:rPr lang="en-US" sz="6900" dirty="0" err="1"/>
              <a:t>comunicarea</a:t>
            </a:r>
            <a:r>
              <a:rPr lang="en-US" sz="6900" dirty="0"/>
              <a:t> </a:t>
            </a:r>
            <a:r>
              <a:rPr lang="en-US" sz="6900" dirty="0" err="1"/>
              <a:t>eficientă</a:t>
            </a:r>
            <a:r>
              <a:rPr lang="en-US" sz="6900" dirty="0"/>
              <a:t> </a:t>
            </a:r>
            <a:r>
              <a:rPr lang="en-US" sz="6900" dirty="0" err="1"/>
              <a:t>între</a:t>
            </a:r>
            <a:r>
              <a:rPr lang="en-US" sz="6900" dirty="0"/>
              <a:t> </a:t>
            </a:r>
            <a:r>
              <a:rPr lang="en-US" sz="6900" dirty="0" err="1"/>
              <a:t>companie</a:t>
            </a:r>
            <a:r>
              <a:rPr lang="en-US" sz="6900" dirty="0"/>
              <a:t> și </a:t>
            </a:r>
            <a:r>
              <a:rPr lang="en-US" sz="6900" dirty="0" err="1"/>
              <a:t>clienți</a:t>
            </a:r>
            <a:r>
              <a:rPr lang="en-US" sz="6900" dirty="0"/>
              <a:t>.</a:t>
            </a:r>
          </a:p>
          <a:p>
            <a:pPr>
              <a:lnSpc>
                <a:spcPct val="120000"/>
              </a:lnSpc>
            </a:pPr>
            <a:r>
              <a:rPr lang="en-US" sz="6900" dirty="0" err="1"/>
              <a:t>Definirea</a:t>
            </a:r>
            <a:r>
              <a:rPr lang="en-US" sz="6900" dirty="0"/>
              <a:t> </a:t>
            </a:r>
            <a:r>
              <a:rPr lang="en-US" sz="6900" dirty="0" err="1"/>
              <a:t>obiectivelor</a:t>
            </a:r>
            <a:r>
              <a:rPr lang="en-US" sz="6900" dirty="0"/>
              <a:t> de </a:t>
            </a:r>
            <a:r>
              <a:rPr lang="en-US" sz="6900" dirty="0" err="1"/>
              <a:t>afaceri</a:t>
            </a:r>
            <a:r>
              <a:rPr lang="en-US" sz="6900" dirty="0"/>
              <a:t>: </a:t>
            </a:r>
            <a:r>
              <a:rPr lang="en-US" sz="6900" dirty="0" err="1"/>
              <a:t>Stabilirea</a:t>
            </a:r>
            <a:r>
              <a:rPr lang="en-US" sz="6900" dirty="0"/>
              <a:t> </a:t>
            </a:r>
            <a:r>
              <a:rPr lang="en-US" sz="6900" dirty="0" err="1"/>
              <a:t>clară</a:t>
            </a:r>
            <a:r>
              <a:rPr lang="en-US" sz="6900" dirty="0"/>
              <a:t> a </a:t>
            </a:r>
            <a:r>
              <a:rPr lang="en-US" sz="6900" dirty="0" err="1"/>
              <a:t>obiectivelor</a:t>
            </a:r>
            <a:r>
              <a:rPr lang="en-US" sz="6900" dirty="0"/>
              <a:t> </a:t>
            </a:r>
            <a:r>
              <a:rPr lang="en-US" sz="6900" dirty="0" err="1"/>
              <a:t>dorite</a:t>
            </a:r>
            <a:r>
              <a:rPr lang="en-US" sz="6900" dirty="0"/>
              <a:t> cum </a:t>
            </a:r>
            <a:r>
              <a:rPr lang="en-US" sz="6900" dirty="0" err="1"/>
              <a:t>ar</a:t>
            </a:r>
            <a:r>
              <a:rPr lang="en-US" sz="6900" dirty="0"/>
              <a:t> fi </a:t>
            </a:r>
            <a:r>
              <a:rPr lang="en-US" sz="6900" dirty="0" err="1"/>
              <a:t>îmbunătățirea</a:t>
            </a:r>
            <a:r>
              <a:rPr lang="en-US" sz="6900" dirty="0"/>
              <a:t> </a:t>
            </a:r>
            <a:r>
              <a:rPr lang="en-US" sz="6900" dirty="0" err="1"/>
              <a:t>satisfacției</a:t>
            </a:r>
            <a:r>
              <a:rPr lang="en-US" sz="6900" dirty="0"/>
              <a:t> </a:t>
            </a:r>
            <a:r>
              <a:rPr lang="en-US" sz="6900" dirty="0" err="1"/>
              <a:t>clienților</a:t>
            </a:r>
            <a:r>
              <a:rPr lang="en-US" sz="6900" dirty="0"/>
              <a:t> </a:t>
            </a:r>
            <a:r>
              <a:rPr lang="en-US" sz="6900" dirty="0" err="1"/>
              <a:t>sau</a:t>
            </a:r>
            <a:r>
              <a:rPr lang="en-US" sz="6900" dirty="0"/>
              <a:t> </a:t>
            </a:r>
            <a:r>
              <a:rPr lang="en-US" sz="6900" dirty="0" err="1"/>
              <a:t>creșterea</a:t>
            </a:r>
            <a:r>
              <a:rPr lang="en-US" sz="6900" dirty="0"/>
              <a:t> </a:t>
            </a:r>
            <a:r>
              <a:rPr lang="en-US" sz="6900" dirty="0" err="1"/>
              <a:t>vânzărilor</a:t>
            </a:r>
            <a:r>
              <a:rPr lang="en-US" sz="6900" dirty="0"/>
              <a:t>.</a:t>
            </a:r>
          </a:p>
          <a:p>
            <a:pPr>
              <a:lnSpc>
                <a:spcPct val="120000"/>
              </a:lnSpc>
            </a:pPr>
            <a:r>
              <a:rPr lang="en-US" sz="6900" dirty="0" err="1"/>
              <a:t>Selectarea</a:t>
            </a:r>
            <a:r>
              <a:rPr lang="en-US" sz="6900" dirty="0"/>
              <a:t> </a:t>
            </a:r>
            <a:r>
              <a:rPr lang="en-US" sz="6900" dirty="0" err="1"/>
              <a:t>soluției</a:t>
            </a:r>
            <a:r>
              <a:rPr lang="en-US" sz="6900" dirty="0"/>
              <a:t> CRM: </a:t>
            </a:r>
            <a:r>
              <a:rPr lang="en-US" sz="6900" dirty="0" err="1"/>
              <a:t>Alegerea</a:t>
            </a:r>
            <a:r>
              <a:rPr lang="en-US" sz="6900" dirty="0"/>
              <a:t> </a:t>
            </a:r>
            <a:r>
              <a:rPr lang="en-US" sz="6900" dirty="0" err="1"/>
              <a:t>unui</a:t>
            </a:r>
            <a:r>
              <a:rPr lang="en-US" sz="6900" dirty="0"/>
              <a:t> </a:t>
            </a:r>
            <a:r>
              <a:rPr lang="en-US" sz="6900" dirty="0" err="1"/>
              <a:t>sistem</a:t>
            </a:r>
            <a:r>
              <a:rPr lang="en-US" sz="6900" dirty="0"/>
              <a:t> CRM care </a:t>
            </a:r>
            <a:r>
              <a:rPr lang="en-US" sz="6900" dirty="0" err="1"/>
              <a:t>să</a:t>
            </a:r>
            <a:r>
              <a:rPr lang="en-US" sz="6900" dirty="0"/>
              <a:t> se </a:t>
            </a:r>
            <a:r>
              <a:rPr lang="en-US" sz="6900" dirty="0" err="1"/>
              <a:t>potrivească</a:t>
            </a:r>
            <a:r>
              <a:rPr lang="en-US" sz="6900" dirty="0"/>
              <a:t> cel </a:t>
            </a:r>
            <a:r>
              <a:rPr lang="en-US" sz="6900" dirty="0" err="1"/>
              <a:t>mai</a:t>
            </a:r>
            <a:r>
              <a:rPr lang="en-US" sz="6900" dirty="0"/>
              <a:t> bine cu </a:t>
            </a:r>
            <a:r>
              <a:rPr lang="en-US" sz="6900" dirty="0" err="1"/>
              <a:t>nevoile</a:t>
            </a:r>
            <a:r>
              <a:rPr lang="en-US" sz="6900" dirty="0"/>
              <a:t> și </a:t>
            </a:r>
            <a:r>
              <a:rPr lang="en-US" sz="6900" dirty="0" err="1"/>
              <a:t>dimensiunea</a:t>
            </a:r>
            <a:r>
              <a:rPr lang="en-US" sz="6900" dirty="0"/>
              <a:t> </a:t>
            </a:r>
            <a:r>
              <a:rPr lang="en-US" sz="6900" dirty="0" err="1"/>
              <a:t>organizației</a:t>
            </a:r>
            <a:r>
              <a:rPr lang="en-US" sz="6900" dirty="0"/>
              <a:t>.</a:t>
            </a:r>
          </a:p>
          <a:p>
            <a:pPr>
              <a:lnSpc>
                <a:spcPct val="120000"/>
              </a:lnSpc>
            </a:pPr>
            <a:r>
              <a:rPr lang="en-US" sz="6900" dirty="0" err="1"/>
              <a:t>Personalizarea</a:t>
            </a:r>
            <a:r>
              <a:rPr lang="en-US" sz="6900" dirty="0"/>
              <a:t> și </a:t>
            </a:r>
            <a:r>
              <a:rPr lang="en-US" sz="6900" dirty="0" err="1"/>
              <a:t>configurarea</a:t>
            </a:r>
            <a:r>
              <a:rPr lang="en-US" sz="6900" dirty="0"/>
              <a:t>: </a:t>
            </a:r>
            <a:r>
              <a:rPr lang="en-US" sz="6900" dirty="0" err="1"/>
              <a:t>Adaptarea</a:t>
            </a:r>
            <a:r>
              <a:rPr lang="en-US" sz="6900" dirty="0"/>
              <a:t> </a:t>
            </a:r>
            <a:r>
              <a:rPr lang="en-US" sz="6900" dirty="0" err="1"/>
              <a:t>soluției</a:t>
            </a:r>
            <a:r>
              <a:rPr lang="en-US" sz="6900" dirty="0"/>
              <a:t> CRM la </a:t>
            </a:r>
            <a:r>
              <a:rPr lang="en-US" sz="6900" dirty="0" err="1"/>
              <a:t>procesele</a:t>
            </a:r>
            <a:r>
              <a:rPr lang="en-US" sz="6900" dirty="0"/>
              <a:t> de </a:t>
            </a:r>
            <a:r>
              <a:rPr lang="en-US" sz="6900" dirty="0" err="1"/>
              <a:t>afaceri</a:t>
            </a:r>
            <a:r>
              <a:rPr lang="en-US" sz="6900" dirty="0"/>
              <a:t> </a:t>
            </a:r>
            <a:r>
              <a:rPr lang="en-US" sz="6900" dirty="0" err="1"/>
              <a:t>existente</a:t>
            </a:r>
            <a:r>
              <a:rPr lang="en-US" sz="6900" dirty="0"/>
              <a:t>, </a:t>
            </a:r>
            <a:r>
              <a:rPr lang="en-US" sz="6900" dirty="0" err="1"/>
              <a:t>configurarea</a:t>
            </a:r>
            <a:r>
              <a:rPr lang="en-US" sz="6900" dirty="0"/>
              <a:t> </a:t>
            </a:r>
            <a:r>
              <a:rPr lang="en-US" sz="6900" dirty="0" err="1"/>
              <a:t>fluxurilor</a:t>
            </a:r>
            <a:r>
              <a:rPr lang="en-US" sz="6900" dirty="0"/>
              <a:t> de </a:t>
            </a:r>
            <a:r>
              <a:rPr lang="en-US" sz="6900" dirty="0" err="1"/>
              <a:t>lucru</a:t>
            </a:r>
            <a:r>
              <a:rPr lang="en-US" sz="6900" dirty="0"/>
              <a:t> și </a:t>
            </a:r>
            <a:r>
              <a:rPr lang="en-US" sz="6900" dirty="0" err="1"/>
              <a:t>integrarea</a:t>
            </a:r>
            <a:r>
              <a:rPr lang="en-US" sz="6900" dirty="0"/>
              <a:t> cu </a:t>
            </a:r>
            <a:r>
              <a:rPr lang="en-US" sz="6900" dirty="0" err="1"/>
              <a:t>alte</a:t>
            </a:r>
            <a:r>
              <a:rPr lang="en-US" sz="6900" dirty="0"/>
              <a:t> </a:t>
            </a:r>
            <a:r>
              <a:rPr lang="en-US" sz="6900" dirty="0" err="1"/>
              <a:t>sisteme</a:t>
            </a:r>
            <a:r>
              <a:rPr lang="en-US" sz="6900" dirty="0"/>
              <a:t> </a:t>
            </a:r>
            <a:r>
              <a:rPr lang="en-US" sz="6900" dirty="0" err="1"/>
              <a:t>existente</a:t>
            </a:r>
            <a:r>
              <a:rPr lang="en-US" sz="6900" dirty="0"/>
              <a:t> </a:t>
            </a:r>
            <a:r>
              <a:rPr lang="en-US" sz="6900" dirty="0" err="1"/>
              <a:t>în</a:t>
            </a:r>
            <a:r>
              <a:rPr lang="en-US" sz="6900" dirty="0"/>
              <a:t> </a:t>
            </a:r>
            <a:r>
              <a:rPr lang="en-US" sz="6900" dirty="0" err="1"/>
              <a:t>companie</a:t>
            </a:r>
            <a:r>
              <a:rPr lang="en-US" sz="6900" dirty="0"/>
              <a:t> (ERP-</a:t>
            </a:r>
            <a:r>
              <a:rPr lang="en-US" sz="6900" dirty="0" err="1"/>
              <a:t>ul</a:t>
            </a:r>
            <a:r>
              <a:rPr lang="en-US" sz="6900" dirty="0"/>
              <a:t>).</a:t>
            </a:r>
          </a:p>
          <a:p>
            <a:pPr>
              <a:lnSpc>
                <a:spcPct val="120000"/>
              </a:lnSpc>
            </a:pPr>
            <a:r>
              <a:rPr lang="en-US" sz="6900" dirty="0" err="1"/>
              <a:t>Formarea</a:t>
            </a:r>
            <a:r>
              <a:rPr lang="en-US" sz="6900" dirty="0"/>
              <a:t> </a:t>
            </a:r>
            <a:r>
              <a:rPr lang="en-US" sz="6900" dirty="0" err="1"/>
              <a:t>echipelor</a:t>
            </a:r>
            <a:r>
              <a:rPr lang="en-US" sz="6900" dirty="0"/>
              <a:t> și </a:t>
            </a:r>
            <a:r>
              <a:rPr lang="en-US" sz="6900" dirty="0" err="1"/>
              <a:t>managementul</a:t>
            </a:r>
            <a:r>
              <a:rPr lang="en-US" sz="6900" dirty="0"/>
              <a:t> </a:t>
            </a:r>
            <a:r>
              <a:rPr lang="en-US" sz="6900" dirty="0" err="1"/>
              <a:t>schimbării</a:t>
            </a:r>
            <a:r>
              <a:rPr lang="en-US" sz="6900" dirty="0"/>
              <a:t>: </a:t>
            </a:r>
            <a:r>
              <a:rPr lang="en-US" sz="6900" dirty="0" err="1"/>
              <a:t>Instruirea</a:t>
            </a:r>
            <a:r>
              <a:rPr lang="en-US" sz="6900" dirty="0"/>
              <a:t> </a:t>
            </a:r>
            <a:r>
              <a:rPr lang="en-US" sz="6900" dirty="0" err="1"/>
              <a:t>angajaților</a:t>
            </a:r>
            <a:r>
              <a:rPr lang="en-US" sz="6900" dirty="0"/>
              <a:t> </a:t>
            </a:r>
            <a:r>
              <a:rPr lang="en-US" sz="6900" dirty="0" err="1"/>
              <a:t>pentru</a:t>
            </a:r>
            <a:r>
              <a:rPr lang="en-US" sz="6900" dirty="0"/>
              <a:t> a </a:t>
            </a:r>
            <a:r>
              <a:rPr lang="en-US" sz="6900" dirty="0" err="1"/>
              <a:t>utiliza</a:t>
            </a:r>
            <a:r>
              <a:rPr lang="en-US" sz="6900" dirty="0"/>
              <a:t> </a:t>
            </a:r>
            <a:r>
              <a:rPr lang="en-US" sz="6900" dirty="0" err="1"/>
              <a:t>eficient</a:t>
            </a:r>
            <a:r>
              <a:rPr lang="en-US" sz="6900" dirty="0"/>
              <a:t> CRM-</a:t>
            </a:r>
            <a:r>
              <a:rPr lang="en-US" sz="6900" dirty="0" err="1"/>
              <a:t>ul</a:t>
            </a:r>
            <a:r>
              <a:rPr lang="en-US" sz="6900" dirty="0"/>
              <a:t> și </a:t>
            </a:r>
            <a:r>
              <a:rPr lang="en-US" sz="6900" dirty="0" err="1"/>
              <a:t>asigurarea</a:t>
            </a:r>
            <a:r>
              <a:rPr lang="en-US" sz="6900" dirty="0"/>
              <a:t> </a:t>
            </a:r>
            <a:r>
              <a:rPr lang="en-US" sz="6900" dirty="0" err="1"/>
              <a:t>unui</a:t>
            </a:r>
            <a:r>
              <a:rPr lang="en-US" sz="6900" dirty="0"/>
              <a:t> management </a:t>
            </a:r>
            <a:r>
              <a:rPr lang="en-US" sz="6900" dirty="0" err="1"/>
              <a:t>eficient</a:t>
            </a:r>
            <a:r>
              <a:rPr lang="en-US" sz="6900" dirty="0"/>
              <a:t> al </a:t>
            </a:r>
            <a:r>
              <a:rPr lang="en-US" sz="6900" dirty="0" err="1"/>
              <a:t>schimbării</a:t>
            </a:r>
            <a:r>
              <a:rPr lang="en-US" sz="6900" dirty="0"/>
              <a:t> </a:t>
            </a:r>
            <a:r>
              <a:rPr lang="en-US" sz="6900" dirty="0" err="1"/>
              <a:t>pentru</a:t>
            </a:r>
            <a:r>
              <a:rPr lang="en-US" sz="6900" dirty="0"/>
              <a:t> a </a:t>
            </a:r>
            <a:r>
              <a:rPr lang="en-US" sz="6900" dirty="0" err="1"/>
              <a:t>facilita</a:t>
            </a:r>
            <a:r>
              <a:rPr lang="en-US" sz="6900" dirty="0"/>
              <a:t> </a:t>
            </a:r>
            <a:r>
              <a:rPr lang="en-US" sz="6900" dirty="0" err="1"/>
              <a:t>adoptarea</a:t>
            </a:r>
            <a:r>
              <a:rPr lang="en-US" sz="6900" dirty="0"/>
              <a:t> </a:t>
            </a:r>
            <a:r>
              <a:rPr lang="en-US" sz="6900" dirty="0" err="1"/>
              <a:t>noii</a:t>
            </a:r>
            <a:r>
              <a:rPr lang="en-US" sz="6900" dirty="0"/>
              <a:t> </a:t>
            </a:r>
            <a:r>
              <a:rPr lang="en-US" sz="6900" dirty="0" err="1"/>
              <a:t>tehnologii</a:t>
            </a:r>
            <a:r>
              <a:rPr lang="en-US" sz="6900" dirty="0"/>
              <a:t>.</a:t>
            </a:r>
          </a:p>
          <a:p>
            <a:pPr>
              <a:lnSpc>
                <a:spcPct val="120000"/>
              </a:lnSpc>
            </a:pPr>
            <a:r>
              <a:rPr lang="en-US" sz="6900" dirty="0" err="1"/>
              <a:t>Monitorizare</a:t>
            </a:r>
            <a:r>
              <a:rPr lang="en-US" sz="6900" dirty="0"/>
              <a:t> și </a:t>
            </a:r>
            <a:r>
              <a:rPr lang="en-US" sz="6900" dirty="0" err="1"/>
              <a:t>optimizare</a:t>
            </a:r>
            <a:r>
              <a:rPr lang="en-US" sz="6900" dirty="0"/>
              <a:t> </a:t>
            </a:r>
            <a:r>
              <a:rPr lang="en-US" sz="6900" dirty="0" err="1"/>
              <a:t>continuă</a:t>
            </a:r>
            <a:r>
              <a:rPr lang="en-US" sz="6900" dirty="0"/>
              <a:t>: </a:t>
            </a:r>
            <a:r>
              <a:rPr lang="en-US" sz="6900" dirty="0" err="1"/>
              <a:t>Evaluarea</a:t>
            </a:r>
            <a:r>
              <a:rPr lang="en-US" sz="6900" dirty="0"/>
              <a:t> </a:t>
            </a:r>
            <a:r>
              <a:rPr lang="en-US" sz="6900" dirty="0" err="1"/>
              <a:t>periodică</a:t>
            </a:r>
            <a:r>
              <a:rPr lang="en-US" sz="6900" dirty="0"/>
              <a:t> a </a:t>
            </a:r>
            <a:r>
              <a:rPr lang="en-US" sz="6900" dirty="0" err="1"/>
              <a:t>performanței</a:t>
            </a:r>
            <a:r>
              <a:rPr lang="en-US" sz="6900" dirty="0"/>
              <a:t> CRM-</a:t>
            </a:r>
            <a:r>
              <a:rPr lang="en-US" sz="6900" dirty="0" err="1"/>
              <a:t>ului</a:t>
            </a:r>
            <a:r>
              <a:rPr lang="en-US" sz="6900" dirty="0"/>
              <a:t> și </a:t>
            </a:r>
            <a:r>
              <a:rPr lang="en-US" sz="6900" dirty="0" err="1"/>
              <a:t>ajustarea</a:t>
            </a:r>
            <a:r>
              <a:rPr lang="en-US" sz="6900" dirty="0"/>
              <a:t> </a:t>
            </a:r>
            <a:r>
              <a:rPr lang="en-US" sz="6900" dirty="0" err="1"/>
              <a:t>strategiilor</a:t>
            </a:r>
            <a:r>
              <a:rPr lang="en-US" sz="6900" dirty="0"/>
              <a:t> de </a:t>
            </a:r>
            <a:r>
              <a:rPr lang="en-US" sz="6900" dirty="0" err="1"/>
              <a:t>implementare</a:t>
            </a:r>
            <a:r>
              <a:rPr lang="en-US" sz="6900" dirty="0"/>
              <a:t> </a:t>
            </a:r>
            <a:r>
              <a:rPr lang="en-US" sz="6900" dirty="0" err="1"/>
              <a:t>pentru</a:t>
            </a:r>
            <a:r>
              <a:rPr lang="en-US" sz="6900" dirty="0"/>
              <a:t> a </a:t>
            </a:r>
            <a:r>
              <a:rPr lang="en-US" sz="6900" dirty="0" err="1"/>
              <a:t>asigura</a:t>
            </a:r>
            <a:r>
              <a:rPr lang="en-US" sz="6900" dirty="0"/>
              <a:t> o </a:t>
            </a:r>
            <a:r>
              <a:rPr lang="en-US" sz="6900" dirty="0" err="1"/>
              <a:t>îmbunătățire</a:t>
            </a:r>
            <a:r>
              <a:rPr lang="en-US" sz="6900" dirty="0"/>
              <a:t> </a:t>
            </a:r>
            <a:r>
              <a:rPr lang="en-US" sz="6900" dirty="0" err="1"/>
              <a:t>constantă</a:t>
            </a:r>
            <a:r>
              <a:rPr lang="en-US" sz="6900" dirty="0"/>
              <a:t> a </a:t>
            </a:r>
            <a:r>
              <a:rPr lang="en-US" sz="6900" dirty="0" err="1"/>
              <a:t>relațiilor</a:t>
            </a:r>
            <a:r>
              <a:rPr lang="en-US" sz="6900" dirty="0"/>
              <a:t> cu </a:t>
            </a:r>
            <a:r>
              <a:rPr lang="en-US" sz="6900" dirty="0" err="1"/>
              <a:t>clienții</a:t>
            </a:r>
            <a:r>
              <a:rPr lang="en-US" dirty="0"/>
              <a:t>.</a:t>
            </a:r>
          </a:p>
        </p:txBody>
      </p:sp>
      <p:sp>
        <p:nvSpPr>
          <p:cNvPr id="4" name="Slide Number Placeholder 3"/>
          <p:cNvSpPr>
            <a:spLocks noGrp="1"/>
          </p:cNvSpPr>
          <p:nvPr>
            <p:ph type="sldNum" sz="quarter" idx="12"/>
          </p:nvPr>
        </p:nvSpPr>
        <p:spPr/>
        <p:txBody>
          <a:bodyPr/>
          <a:lstStyle/>
          <a:p>
            <a:fld id="{7DAE7E5D-DC60-436E-A67D-D7BB4DB055A8}" type="slidenum">
              <a:rPr lang="en-US" smtClean="0"/>
              <a:t>153</a:t>
            </a:fld>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Produse program CRM</a:t>
            </a:r>
          </a:p>
        </p:txBody>
      </p:sp>
      <p:sp>
        <p:nvSpPr>
          <p:cNvPr id="3" name="Content Placeholder 2"/>
          <p:cNvSpPr>
            <a:spLocks noGrp="1"/>
          </p:cNvSpPr>
          <p:nvPr>
            <p:ph idx="1"/>
          </p:nvPr>
        </p:nvSpPr>
        <p:spPr/>
        <p:txBody>
          <a:bodyPr>
            <a:normAutofit fontScale="92500" lnSpcReduction="10000"/>
          </a:bodyPr>
          <a:lstStyle/>
          <a:p>
            <a:r>
              <a:rPr lang="ro-RO" dirty="0">
                <a:solidFill>
                  <a:srgbClr val="C00000"/>
                </a:solidFill>
                <a:highlight>
                  <a:srgbClr val="FFFF00"/>
                </a:highlight>
              </a:rPr>
              <a:t>Salesforce</a:t>
            </a:r>
            <a:r>
              <a:rPr lang="ro-RO" dirty="0"/>
              <a:t>: Unul dintre cele mai cunoscute CRM-uri bazate pe cloud, oferind o gamă largă de funcționalități pentru vânzări, servicii pentru clienți, marketing și comerț electronic.</a:t>
            </a:r>
          </a:p>
          <a:p>
            <a:r>
              <a:rPr lang="ro-RO" dirty="0">
                <a:solidFill>
                  <a:srgbClr val="C00000"/>
                </a:solidFill>
                <a:highlight>
                  <a:srgbClr val="FFFF00"/>
                </a:highlight>
              </a:rPr>
              <a:t>HubSpot CRM</a:t>
            </a:r>
            <a:r>
              <a:rPr lang="ro-RO" dirty="0"/>
              <a:t>: O soluție CRM gratuită și ușor de utilizat, potrivită în special pentru întreprinderile mici și mijlocii, cu funcționalități pentru automatizarea marketingului și gestionarea contactelor.</a:t>
            </a:r>
          </a:p>
          <a:p>
            <a:r>
              <a:rPr lang="ro-RO" dirty="0">
                <a:solidFill>
                  <a:srgbClr val="C00000"/>
                </a:solidFill>
                <a:highlight>
                  <a:srgbClr val="FFFF00"/>
                </a:highlight>
              </a:rPr>
              <a:t>Zoho CRM</a:t>
            </a:r>
            <a:r>
              <a:rPr lang="ro-RO" dirty="0"/>
              <a:t>: Un CRM flexibil și scalabil, care oferă instrumente pentru gestionarea vânzărilor, marketingului, serviciilor pentru clienți și analize.</a:t>
            </a:r>
          </a:p>
          <a:p>
            <a:r>
              <a:rPr lang="ro-RO" dirty="0">
                <a:solidFill>
                  <a:srgbClr val="C00000"/>
                </a:solidFill>
                <a:highlight>
                  <a:srgbClr val="FFFF00"/>
                </a:highlight>
              </a:rPr>
              <a:t>Microsoft Dynamics 365 CRM</a:t>
            </a:r>
            <a:r>
              <a:rPr lang="ro-RO" dirty="0"/>
              <a:t>: Integrat cu suita ERP Dynamics, oferă funcționalități avansate pentru gestionarea relațiilor cu clienții și automatizarea proceselor de vânzări și marketing.</a:t>
            </a:r>
          </a:p>
        </p:txBody>
      </p:sp>
      <p:sp>
        <p:nvSpPr>
          <p:cNvPr id="4" name="Slide Number Placeholder 3"/>
          <p:cNvSpPr>
            <a:spLocks noGrp="1"/>
          </p:cNvSpPr>
          <p:nvPr>
            <p:ph type="sldNum" sz="quarter" idx="12"/>
          </p:nvPr>
        </p:nvSpPr>
        <p:spPr/>
        <p:txBody>
          <a:bodyPr/>
          <a:lstStyle/>
          <a:p>
            <a:fld id="{7DAE7E5D-DC60-436E-A67D-D7BB4DB055A8}" type="slidenum">
              <a:rPr lang="en-US" smtClean="0"/>
              <a:t>154</a:t>
            </a:fld>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524" y="0"/>
            <a:ext cx="8561197" cy="514627"/>
          </a:xfrm>
        </p:spPr>
        <p:txBody>
          <a:bodyPr/>
          <a:lstStyle/>
          <a:p>
            <a:r>
              <a:rPr lang="ro-RO" sz="2800"/>
              <a:t>Integrarea lanțului de aprovizionare </a:t>
            </a:r>
            <a:r>
              <a:rPr lang="en-US" sz="2800"/>
              <a:t>- SCM</a:t>
            </a:r>
            <a:endParaRPr lang="ro-RO" sz="2800" dirty="0"/>
          </a:p>
        </p:txBody>
      </p:sp>
      <p:sp>
        <p:nvSpPr>
          <p:cNvPr id="3" name="Content Placeholder 2"/>
          <p:cNvSpPr>
            <a:spLocks noGrp="1"/>
          </p:cNvSpPr>
          <p:nvPr>
            <p:ph idx="1"/>
          </p:nvPr>
        </p:nvSpPr>
        <p:spPr>
          <a:xfrm>
            <a:off x="215539" y="665353"/>
            <a:ext cx="11760922" cy="6006754"/>
          </a:xfrm>
        </p:spPr>
        <p:txBody>
          <a:bodyPr>
            <a:normAutofit fontScale="40000" lnSpcReduction="20000"/>
          </a:bodyPr>
          <a:lstStyle/>
          <a:p>
            <a:pPr marL="0" indent="0">
              <a:lnSpc>
                <a:spcPct val="120000"/>
              </a:lnSpc>
              <a:buNone/>
            </a:pPr>
            <a:r>
              <a:rPr lang="ro-RO"/>
              <a:t>	</a:t>
            </a:r>
            <a:r>
              <a:rPr lang="ro-RO" sz="6000"/>
              <a:t>Îmbunătăț</a:t>
            </a:r>
            <a:r>
              <a:rPr lang="en-US" sz="6000"/>
              <a:t>e</a:t>
            </a:r>
            <a:r>
              <a:rPr lang="ro-RO" sz="6000"/>
              <a:t>ș</a:t>
            </a:r>
            <a:r>
              <a:rPr lang="en-US" sz="6000"/>
              <a:t>te</a:t>
            </a:r>
            <a:r>
              <a:rPr lang="ro-RO" sz="6000"/>
              <a:t> eficiența operațională și reduc</a:t>
            </a:r>
            <a:r>
              <a:rPr lang="en-US" sz="6000"/>
              <a:t>e</a:t>
            </a:r>
            <a:r>
              <a:rPr lang="ro-RO" sz="6000"/>
              <a:t> costurile, asigurând în același timp livrarea la timp a produselor și servicii de calitate.</a:t>
            </a:r>
            <a:endParaRPr lang="en-US" sz="6000"/>
          </a:p>
          <a:p>
            <a:pPr>
              <a:lnSpc>
                <a:spcPct val="120000"/>
              </a:lnSpc>
            </a:pPr>
            <a:r>
              <a:rPr lang="ro-RO" sz="6000">
                <a:solidFill>
                  <a:srgbClr val="C00000"/>
                </a:solidFill>
                <a:highlight>
                  <a:srgbClr val="FFFF00"/>
                </a:highlight>
              </a:rPr>
              <a:t>Coordonarea între partenerii de afaceri</a:t>
            </a:r>
            <a:r>
              <a:rPr lang="ro-RO" sz="6000"/>
              <a:t>: Integrarea și sincronizarea informațiilor între furnizori, producători, distribuitori și retailerii pentru a asigura un flux de informații continuu și precis.</a:t>
            </a:r>
            <a:endParaRPr lang="en-US" sz="6000"/>
          </a:p>
          <a:p>
            <a:pPr>
              <a:lnSpc>
                <a:spcPct val="120000"/>
              </a:lnSpc>
            </a:pPr>
            <a:r>
              <a:rPr lang="ro-RO" sz="6000">
                <a:solidFill>
                  <a:srgbClr val="C00000"/>
                </a:solidFill>
                <a:highlight>
                  <a:srgbClr val="FFFF00"/>
                </a:highlight>
              </a:rPr>
              <a:t>Tehnologii de integrare</a:t>
            </a:r>
            <a:r>
              <a:rPr lang="ro-RO" sz="6000"/>
              <a:t>: Utilizarea soluțiilor IT precum EDI (Electronic Data Interchange), sisteme ERP și platforme SCM pentru a facilita schimbul de informații și a îmbunătăți vizibilitatea în lanțul de aprovizionare.</a:t>
            </a:r>
            <a:endParaRPr lang="en-US" sz="6000"/>
          </a:p>
          <a:p>
            <a:pPr>
              <a:lnSpc>
                <a:spcPct val="120000"/>
              </a:lnSpc>
            </a:pPr>
            <a:r>
              <a:rPr lang="ro-RO" sz="6000">
                <a:solidFill>
                  <a:srgbClr val="C00000"/>
                </a:solidFill>
                <a:highlight>
                  <a:srgbClr val="FFFF00"/>
                </a:highlight>
              </a:rPr>
              <a:t>Gestionarea relațiilor cu furnizorii</a:t>
            </a:r>
            <a:r>
              <a:rPr lang="ro-RO" sz="6000"/>
              <a:t>: Colaborarea strânsă cu furnizorii pentru a optimiza procesele de aprovizionare, inclusiv negocierea termenilor contractuali și asigurarea calității materiilor prime.</a:t>
            </a:r>
            <a:endParaRPr lang="en-US" sz="6000" dirty="0"/>
          </a:p>
        </p:txBody>
      </p:sp>
      <p:sp>
        <p:nvSpPr>
          <p:cNvPr id="4" name="Slide Number Placeholder 3"/>
          <p:cNvSpPr>
            <a:spLocks noGrp="1"/>
          </p:cNvSpPr>
          <p:nvPr>
            <p:ph type="sldNum" sz="quarter" idx="12"/>
          </p:nvPr>
        </p:nvSpPr>
        <p:spPr/>
        <p:txBody>
          <a:bodyPr/>
          <a:lstStyle/>
          <a:p>
            <a:fld id="{7DAE7E5D-DC60-436E-A67D-D7BB4DB055A8}" type="slidenum">
              <a:rPr lang="en-US" smtClean="0"/>
              <a:t>155</a:t>
            </a:fld>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501" y="0"/>
            <a:ext cx="8328637" cy="662782"/>
          </a:xfrm>
        </p:spPr>
        <p:txBody>
          <a:bodyPr/>
          <a:lstStyle/>
          <a:p>
            <a:r>
              <a:rPr lang="ro-RO" sz="2800"/>
              <a:t>Optimizarea lanțului de aprovizionar</a:t>
            </a:r>
            <a:r>
              <a:rPr lang="en-US" sz="2800"/>
              <a:t>e SCM</a:t>
            </a:r>
            <a:endParaRPr lang="ro-RO" sz="2800"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a:lnSpc>
                <a:spcPct val="120000"/>
              </a:lnSpc>
            </a:pPr>
            <a:r>
              <a:rPr lang="ro-RO" sz="4200">
                <a:solidFill>
                  <a:srgbClr val="C00000"/>
                </a:solidFill>
                <a:highlight>
                  <a:srgbClr val="FFFF00"/>
                </a:highlight>
              </a:rPr>
              <a:t>Reducerea costurilor</a:t>
            </a:r>
            <a:r>
              <a:rPr lang="ro-RO" sz="4200"/>
              <a:t>: Identificarea și eliminarea ineficiențelor în lanțul de aprovizionare, cum ar fi reducerea stocurilor excesive și minimizarea costurilor de transport.</a:t>
            </a:r>
            <a:endParaRPr lang="en-US" sz="4200"/>
          </a:p>
          <a:p>
            <a:pPr>
              <a:lnSpc>
                <a:spcPct val="120000"/>
              </a:lnSpc>
            </a:pPr>
            <a:r>
              <a:rPr lang="ro-RO" sz="4200">
                <a:solidFill>
                  <a:srgbClr val="C00000"/>
                </a:solidFill>
                <a:highlight>
                  <a:srgbClr val="FFFF00"/>
                </a:highlight>
              </a:rPr>
              <a:t>Îmbunătățirea calității</a:t>
            </a:r>
            <a:r>
              <a:rPr lang="ro-RO" sz="4200"/>
              <a:t>: Implementarea standardelor de calitate riguroase în toate etapele lanțului de aprovizionare pentru a asigura că produsele finale îndeplinesc așteptările clienților.</a:t>
            </a:r>
            <a:endParaRPr lang="en-US" sz="4200"/>
          </a:p>
          <a:p>
            <a:pPr>
              <a:lnSpc>
                <a:spcPct val="120000"/>
              </a:lnSpc>
            </a:pPr>
            <a:r>
              <a:rPr lang="ro-RO" sz="4200">
                <a:solidFill>
                  <a:srgbClr val="C00000"/>
                </a:solidFill>
                <a:highlight>
                  <a:srgbClr val="FFFF00"/>
                </a:highlight>
              </a:rPr>
              <a:t>Automatizarea și analiza datelor</a:t>
            </a:r>
            <a:r>
              <a:rPr lang="ro-RO" sz="4200"/>
              <a:t>: Utilizarea soluțiilor de automatizare și a analizei predictive pentru a anticipa cerințele de aprovizionare, a optimiza procesele și a lua decizii bazate pe date concrete.</a:t>
            </a:r>
            <a:endParaRPr lang="en-US" sz="4200"/>
          </a:p>
          <a:p>
            <a:pPr>
              <a:lnSpc>
                <a:spcPct val="120000"/>
              </a:lnSpc>
            </a:pPr>
            <a:r>
              <a:rPr lang="ro-RO" sz="4200">
                <a:solidFill>
                  <a:srgbClr val="C00000"/>
                </a:solidFill>
                <a:highlight>
                  <a:srgbClr val="FFFF00"/>
                </a:highlight>
              </a:rPr>
              <a:t>Sustenabilitate</a:t>
            </a:r>
            <a:r>
              <a:rPr lang="ro-RO" sz="4200"/>
              <a:t>: Implementarea practicilor sustenabile în lanțul de aprovizionare pentru a reduce impactul asupra mediului și a promova responsabilitatea socială corporativă</a:t>
            </a:r>
            <a:r>
              <a:rPr lang="ro-RO"/>
              <a:t>.</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156</a:t>
            </a:fld>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Produse Program SCM</a:t>
            </a:r>
          </a:p>
        </p:txBody>
      </p:sp>
      <p:sp>
        <p:nvSpPr>
          <p:cNvPr id="3" name="Content Placeholder 2"/>
          <p:cNvSpPr>
            <a:spLocks noGrp="1"/>
          </p:cNvSpPr>
          <p:nvPr>
            <p:ph idx="1"/>
          </p:nvPr>
        </p:nvSpPr>
        <p:spPr/>
        <p:txBody>
          <a:bodyPr>
            <a:normAutofit/>
          </a:bodyPr>
          <a:lstStyle/>
          <a:p>
            <a:r>
              <a:rPr lang="ro-RO">
                <a:solidFill>
                  <a:srgbClr val="C00000"/>
                </a:solidFill>
                <a:highlight>
                  <a:srgbClr val="FFFF00"/>
                </a:highlight>
              </a:rPr>
              <a:t>Oracle SCM Cloud</a:t>
            </a:r>
            <a:r>
              <a:rPr lang="ro-RO"/>
              <a:t>: O soluție completă de gestionare a lanțului de aprovizionare bazată pe cloud, care acoperă planificarea, achizițiile, gestionarea stocurilor, logistica și transportul.</a:t>
            </a:r>
          </a:p>
          <a:p>
            <a:r>
              <a:rPr lang="ro-RO">
                <a:solidFill>
                  <a:srgbClr val="C00000"/>
                </a:solidFill>
                <a:highlight>
                  <a:srgbClr val="FFFF00"/>
                </a:highlight>
              </a:rPr>
              <a:t>JDA Software </a:t>
            </a:r>
            <a:r>
              <a:rPr lang="ro-RO"/>
              <a:t>(acum Blue Yonder): Un lider în soluții SCM, oferind capabilități pentru planificarea și execuția lanțului de aprovizionare, gestionarea cererii și optimizarea logisticii.</a:t>
            </a:r>
          </a:p>
          <a:p>
            <a:r>
              <a:rPr lang="ro-RO">
                <a:solidFill>
                  <a:srgbClr val="C00000"/>
                </a:solidFill>
                <a:highlight>
                  <a:srgbClr val="FFFF00"/>
                </a:highlight>
              </a:rPr>
              <a:t>Infor SCM</a:t>
            </a:r>
            <a:r>
              <a:rPr lang="ro-RO"/>
              <a:t>: O suită de aplicații pentru gestionarea lanțului de aprovizionare, care include funcționalități pentru planificarea cererii, gestionarea transportului, optimizarea stocurilor și multe altele.</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157</a:t>
            </a:fld>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800" dirty="0"/>
              <a:t>Produse Program Integrate</a:t>
            </a:r>
          </a:p>
        </p:txBody>
      </p:sp>
      <p:sp>
        <p:nvSpPr>
          <p:cNvPr id="3" name="Content Placeholder 2"/>
          <p:cNvSpPr>
            <a:spLocks noGrp="1"/>
          </p:cNvSpPr>
          <p:nvPr>
            <p:ph idx="1"/>
          </p:nvPr>
        </p:nvSpPr>
        <p:spPr/>
        <p:txBody>
          <a:bodyPr>
            <a:normAutofit lnSpcReduction="10000"/>
          </a:bodyPr>
          <a:lstStyle/>
          <a:p>
            <a:pPr marL="0" indent="0" algn="ctr">
              <a:buNone/>
            </a:pPr>
            <a:r>
              <a:rPr lang="en-US" sz="2800">
                <a:solidFill>
                  <a:srgbClr val="C00000"/>
                </a:solidFill>
                <a:highlight>
                  <a:srgbClr val="FFFF00"/>
                </a:highlight>
              </a:rPr>
              <a:t>SAP</a:t>
            </a:r>
            <a:r>
              <a:rPr lang="en-US" sz="2800"/>
              <a:t> </a:t>
            </a:r>
            <a:r>
              <a:rPr lang="ro-RO" sz="2800"/>
              <a:t>- </a:t>
            </a:r>
            <a:r>
              <a:rPr lang="en-US" sz="2800">
                <a:solidFill>
                  <a:srgbClr val="C00000"/>
                </a:solidFill>
                <a:highlight>
                  <a:srgbClr val="FFFF00"/>
                </a:highlight>
              </a:rPr>
              <a:t>Systems, Applications, and Products</a:t>
            </a:r>
            <a:br>
              <a:rPr lang="ro-RO" sz="2800">
                <a:solidFill>
                  <a:srgbClr val="C00000"/>
                </a:solidFill>
                <a:highlight>
                  <a:srgbClr val="FFFF00"/>
                </a:highlight>
              </a:rPr>
            </a:br>
            <a:r>
              <a:rPr lang="en-US" sz="2800">
                <a:solidFill>
                  <a:srgbClr val="C00000"/>
                </a:solidFill>
                <a:highlight>
                  <a:srgbClr val="FFFF00"/>
                </a:highlight>
              </a:rPr>
              <a:t> in Data Processing</a:t>
            </a:r>
            <a:endParaRPr lang="ro-RO" sz="2800">
              <a:solidFill>
                <a:srgbClr val="C00000"/>
              </a:solidFill>
              <a:highlight>
                <a:srgbClr val="FFFF00"/>
              </a:highlight>
            </a:endParaRPr>
          </a:p>
          <a:p>
            <a:r>
              <a:rPr lang="ro-RO" sz="2800">
                <a:solidFill>
                  <a:srgbClr val="C00000"/>
                </a:solidFill>
                <a:highlight>
                  <a:srgbClr val="00FF00"/>
                </a:highlight>
              </a:rPr>
              <a:t>Integrare completă</a:t>
            </a:r>
            <a:r>
              <a:rPr lang="ro-RO" sz="2800"/>
              <a:t>: Toate soluțiile SAP sunt proiectate pentru a se integra perfect între ele, permițând un flux de informații fără probleme între ERP, CRM și SCM.</a:t>
            </a:r>
          </a:p>
          <a:p>
            <a:r>
              <a:rPr lang="ro-RO" sz="2800">
                <a:solidFill>
                  <a:srgbClr val="C00000"/>
                </a:solidFill>
                <a:highlight>
                  <a:srgbClr val="00FF00"/>
                </a:highlight>
              </a:rPr>
              <a:t>Scalabilitate</a:t>
            </a:r>
            <a:r>
              <a:rPr lang="ro-RO" sz="2800"/>
              <a:t>: SAP poate fi adaptat pentru companii de orice dimensiune, de la întreprinderi mici și mijlocii la corporații globale.Capabilități analitice: </a:t>
            </a:r>
          </a:p>
          <a:p>
            <a:r>
              <a:rPr lang="ro-RO" sz="2800">
                <a:solidFill>
                  <a:srgbClr val="C00000"/>
                </a:solidFill>
                <a:highlight>
                  <a:srgbClr val="00FF00"/>
                </a:highlight>
              </a:rPr>
              <a:t>Platforma HANA</a:t>
            </a:r>
            <a:r>
              <a:rPr lang="ro-RO" sz="2800">
                <a:solidFill>
                  <a:srgbClr val="C00000"/>
                </a:solidFill>
              </a:rPr>
              <a:t> </a:t>
            </a:r>
            <a:r>
              <a:rPr lang="ro-RO" sz="2800"/>
              <a:t>oferă analize în timp real și suport pentru decizii bazate pe date concrete.</a:t>
            </a:r>
          </a:p>
          <a:p>
            <a:r>
              <a:rPr lang="ro-RO" sz="2800">
                <a:solidFill>
                  <a:srgbClr val="C00000"/>
                </a:solidFill>
                <a:highlight>
                  <a:srgbClr val="00FF00"/>
                </a:highlight>
              </a:rPr>
              <a:t>Cloud și on-premises</a:t>
            </a:r>
            <a:r>
              <a:rPr lang="ro-RO" sz="2800"/>
              <a:t>: SAP oferă soluții atât în cloud, cât și on-premises, în funcție de nevoile specifice ale fiecărei organizații.</a:t>
            </a:r>
          </a:p>
          <a:p>
            <a:pPr marL="0" indent="0">
              <a:buNone/>
            </a:pPr>
            <a:r>
              <a:rPr lang="ro-RO" sz="2800"/>
              <a:t>	O alternativă gratuită: </a:t>
            </a:r>
            <a:r>
              <a:rPr lang="ro-RO" sz="2800">
                <a:solidFill>
                  <a:srgbClr val="C00000"/>
                </a:solidFill>
                <a:highlight>
                  <a:srgbClr val="FFFF00"/>
                </a:highlight>
              </a:rPr>
              <a:t>ODDO</a:t>
            </a:r>
            <a:endParaRPr lang="ro-RO" sz="2800" dirty="0">
              <a:solidFill>
                <a:srgbClr val="C00000"/>
              </a:solidFill>
              <a:highlight>
                <a:srgbClr val="FFFF00"/>
              </a:highlight>
            </a:endParaRPr>
          </a:p>
        </p:txBody>
      </p:sp>
      <p:sp>
        <p:nvSpPr>
          <p:cNvPr id="4" name="Slide Number Placeholder 3"/>
          <p:cNvSpPr>
            <a:spLocks noGrp="1"/>
          </p:cNvSpPr>
          <p:nvPr>
            <p:ph type="sldNum" sz="quarter" idx="12"/>
          </p:nvPr>
        </p:nvSpPr>
        <p:spPr/>
        <p:txBody>
          <a:bodyPr/>
          <a:lstStyle/>
          <a:p>
            <a:fld id="{7DAE7E5D-DC60-436E-A67D-D7BB4DB055A8}" type="slidenum">
              <a:rPr lang="en-US" smtClean="0"/>
              <a:t>158</a:t>
            </a:fld>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471D39-A1E3-37DF-99A0-DB4548E2D0BF}"/>
              </a:ext>
            </a:extLst>
          </p:cNvPr>
          <p:cNvSpPr>
            <a:spLocks noGrp="1"/>
          </p:cNvSpPr>
          <p:nvPr>
            <p:ph type="sldNum" sz="quarter" idx="12"/>
          </p:nvPr>
        </p:nvSpPr>
        <p:spPr/>
        <p:txBody>
          <a:bodyPr/>
          <a:lstStyle/>
          <a:p>
            <a:fld id="{7DAE7E5D-DC60-436E-A67D-D7BB4DB055A8}" type="slidenum">
              <a:rPr lang="en-US" smtClean="0"/>
              <a:t>159</a:t>
            </a:fld>
            <a:endParaRPr lang="en-US" dirty="0"/>
          </a:p>
        </p:txBody>
      </p:sp>
      <p:pic>
        <p:nvPicPr>
          <p:cNvPr id="3" name="Picture 2">
            <a:extLst>
              <a:ext uri="{FF2B5EF4-FFF2-40B4-BE49-F238E27FC236}">
                <a16:creationId xmlns:a16="http://schemas.microsoft.com/office/drawing/2014/main" id="{069EDD9E-3383-5228-68F1-3D9E968ABB94}"/>
              </a:ext>
            </a:extLst>
          </p:cNvPr>
          <p:cNvPicPr>
            <a:picLocks noChangeAspect="1"/>
          </p:cNvPicPr>
          <p:nvPr/>
        </p:nvPicPr>
        <p:blipFill>
          <a:blip r:embed="rId2">
            <a:extLst>
              <a:ext uri="{28A0092B-C50C-407E-A947-70E740481C1C}">
                <a14:useLocalDpi xmlns:a14="http://schemas.microsoft.com/office/drawing/2010/main" val="0"/>
              </a:ext>
            </a:extLst>
          </a:blip>
          <a:srcRect l="4011" r="3961" b="7160"/>
          <a:stretch>
            <a:fillRect/>
          </a:stretch>
        </p:blipFill>
        <p:spPr>
          <a:xfrm>
            <a:off x="3366735" y="1695849"/>
            <a:ext cx="5758950" cy="3040538"/>
          </a:xfrm>
          <a:prstGeom prst="rect">
            <a:avLst/>
          </a:prstGeom>
        </p:spPr>
      </p:pic>
      <p:sp>
        <p:nvSpPr>
          <p:cNvPr id="5" name="TextBox 4">
            <a:extLst>
              <a:ext uri="{FF2B5EF4-FFF2-40B4-BE49-F238E27FC236}">
                <a16:creationId xmlns:a16="http://schemas.microsoft.com/office/drawing/2014/main" id="{98864A59-E6CB-75A4-C51F-039406D26719}"/>
              </a:ext>
            </a:extLst>
          </p:cNvPr>
          <p:cNvSpPr txBox="1"/>
          <p:nvPr/>
        </p:nvSpPr>
        <p:spPr>
          <a:xfrm>
            <a:off x="3658001" y="2120456"/>
            <a:ext cx="5176417" cy="1938992"/>
          </a:xfrm>
          <a:prstGeom prst="rect">
            <a:avLst/>
          </a:prstGeom>
          <a:noFill/>
        </p:spPr>
        <p:txBody>
          <a:bodyPr wrap="none" rtlCol="0">
            <a:spAutoFit/>
          </a:bodyPr>
          <a:lstStyle/>
          <a:p>
            <a:pPr algn="ctr"/>
            <a:r>
              <a:rPr lang="ro-RO" sz="6000" dirty="0">
                <a:solidFill>
                  <a:schemeClr val="tx2">
                    <a:lumMod val="50000"/>
                  </a:schemeClr>
                </a:solidFill>
                <a:latin typeface="Elsie Black" panose="02000000000000000000" pitchFamily="2" charset="0"/>
              </a:rPr>
              <a:t>Sisteme</a:t>
            </a:r>
          </a:p>
          <a:p>
            <a:pPr algn="ctr"/>
            <a:r>
              <a:rPr lang="ro-RO" sz="6000" dirty="0">
                <a:solidFill>
                  <a:schemeClr val="tx2">
                    <a:lumMod val="50000"/>
                  </a:schemeClr>
                </a:solidFill>
                <a:latin typeface="Elsie Black" panose="02000000000000000000" pitchFamily="2" charset="0"/>
              </a:rPr>
              <a:t> </a:t>
            </a:r>
            <a:r>
              <a:rPr lang="ro-RO" sz="6000" dirty="0" err="1">
                <a:solidFill>
                  <a:schemeClr val="tx2">
                    <a:lumMod val="50000"/>
                  </a:schemeClr>
                </a:solidFill>
                <a:latin typeface="Elsie Black" panose="02000000000000000000" pitchFamily="2" charset="0"/>
              </a:rPr>
              <a:t>Colaborative</a:t>
            </a:r>
            <a:endParaRPr lang="ro-RO" sz="6000" dirty="0">
              <a:solidFill>
                <a:schemeClr val="tx2">
                  <a:lumMod val="50000"/>
                </a:schemeClr>
              </a:solidFill>
              <a:latin typeface="Elsie Black" panose="02000000000000000000" pitchFamily="2" charset="0"/>
            </a:endParaRPr>
          </a:p>
        </p:txBody>
      </p:sp>
    </p:spTree>
    <p:extLst>
      <p:ext uri="{BB962C8B-B14F-4D97-AF65-F5344CB8AC3E}">
        <p14:creationId xmlns:p14="http://schemas.microsoft.com/office/powerpoint/2010/main" val="319655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E4DA-FD9A-A145-E2FF-16484038629B}"/>
              </a:ext>
            </a:extLst>
          </p:cNvPr>
          <p:cNvSpPr>
            <a:spLocks noGrp="1"/>
          </p:cNvSpPr>
          <p:nvPr>
            <p:ph type="title"/>
          </p:nvPr>
        </p:nvSpPr>
        <p:spPr/>
        <p:txBody>
          <a:bodyPr/>
          <a:lstStyle/>
          <a:p>
            <a:r>
              <a:rPr lang="ro-RO" dirty="0"/>
              <a:t>Obiective specifice</a:t>
            </a:r>
          </a:p>
        </p:txBody>
      </p:sp>
      <p:sp>
        <p:nvSpPr>
          <p:cNvPr id="3" name="Content Placeholder 2">
            <a:extLst>
              <a:ext uri="{FF2B5EF4-FFF2-40B4-BE49-F238E27FC236}">
                <a16:creationId xmlns:a16="http://schemas.microsoft.com/office/drawing/2014/main" id="{794A230E-EADD-4CA1-0780-C871805C3DC4}"/>
              </a:ext>
            </a:extLst>
          </p:cNvPr>
          <p:cNvSpPr>
            <a:spLocks noGrp="1"/>
          </p:cNvSpPr>
          <p:nvPr>
            <p:ph idx="1"/>
          </p:nvPr>
        </p:nvSpPr>
        <p:spPr>
          <a:xfrm>
            <a:off x="46348" y="926264"/>
            <a:ext cx="12079664" cy="6075574"/>
          </a:xfrm>
        </p:spPr>
        <p:txBody>
          <a:bodyPr>
            <a:normAutofit fontScale="40000" lnSpcReduction="20000"/>
          </a:bodyPr>
          <a:lstStyle/>
          <a:p>
            <a:pPr marL="514350" indent="-514350">
              <a:lnSpc>
                <a:spcPct val="120000"/>
              </a:lnSpc>
              <a:buFont typeface="+mj-lt"/>
              <a:buAutoNum type="arabicPeriod"/>
            </a:pPr>
            <a:r>
              <a:rPr lang="ro-RO" sz="6500" dirty="0"/>
              <a:t>Definirea problemei și a elementelor sale constitutive.</a:t>
            </a:r>
          </a:p>
          <a:p>
            <a:pPr marL="514350" indent="-514350">
              <a:lnSpc>
                <a:spcPct val="120000"/>
              </a:lnSpc>
              <a:buFont typeface="+mj-lt"/>
              <a:buAutoNum type="arabicPeriod"/>
            </a:pPr>
            <a:r>
              <a:rPr lang="ro-RO" sz="6500" dirty="0"/>
              <a:t>Înțelegerea relației dintre problemă, informație și decizie.</a:t>
            </a:r>
          </a:p>
          <a:p>
            <a:pPr marL="514350" indent="-514350">
              <a:lnSpc>
                <a:spcPct val="120000"/>
              </a:lnSpc>
              <a:buFont typeface="+mj-lt"/>
              <a:buAutoNum type="arabicPeriod"/>
            </a:pPr>
            <a:r>
              <a:rPr lang="ro-RO" sz="6500" dirty="0"/>
              <a:t>Clasificarea problemelor (structurate, semi-structurate, nestructurate).</a:t>
            </a:r>
          </a:p>
          <a:p>
            <a:pPr marL="514350" indent="-514350">
              <a:lnSpc>
                <a:spcPct val="120000"/>
              </a:lnSpc>
              <a:buFont typeface="+mj-lt"/>
              <a:buAutoNum type="arabicPeriod"/>
            </a:pPr>
            <a:r>
              <a:rPr lang="ro-RO" sz="6500" dirty="0"/>
              <a:t>Corelarea tipurilor de probleme cu metodele de rezolvare adecvate.</a:t>
            </a:r>
          </a:p>
          <a:p>
            <a:pPr marL="514350" indent="-514350">
              <a:lnSpc>
                <a:spcPct val="120000"/>
              </a:lnSpc>
              <a:buFont typeface="+mj-lt"/>
              <a:buAutoNum type="arabicPeriod"/>
            </a:pPr>
            <a:r>
              <a:rPr lang="ro-RO" sz="6500" dirty="0"/>
              <a:t>Înțelegerea componentelor structurale (date, obiective, constrângeri, variabile).</a:t>
            </a:r>
          </a:p>
          <a:p>
            <a:pPr marL="514350" indent="-514350">
              <a:lnSpc>
                <a:spcPct val="120000"/>
              </a:lnSpc>
              <a:buFont typeface="+mj-lt"/>
              <a:buAutoNum type="arabicPeriod"/>
            </a:pPr>
            <a:r>
              <a:rPr lang="ro-RO" sz="6500" dirty="0"/>
              <a:t>Identificarea etapelor generale ale procesului de rezolvare.</a:t>
            </a:r>
          </a:p>
          <a:p>
            <a:pPr marL="514350" indent="-514350">
              <a:lnSpc>
                <a:spcPct val="120000"/>
              </a:lnSpc>
              <a:buFont typeface="+mj-lt"/>
              <a:buAutoNum type="arabicPeriod"/>
            </a:pPr>
            <a:r>
              <a:rPr lang="ro-RO" sz="6500" dirty="0"/>
              <a:t>Alegerea metodelor și instrumentelor adecvate pentru analiza și soluționarea problemelor.</a:t>
            </a:r>
          </a:p>
          <a:p>
            <a:endParaRPr lang="ro-RO" dirty="0"/>
          </a:p>
        </p:txBody>
      </p:sp>
      <p:sp>
        <p:nvSpPr>
          <p:cNvPr id="4" name="Slide Number Placeholder 3">
            <a:extLst>
              <a:ext uri="{FF2B5EF4-FFF2-40B4-BE49-F238E27FC236}">
                <a16:creationId xmlns:a16="http://schemas.microsoft.com/office/drawing/2014/main" id="{B2328634-B3AA-6EA5-C575-D355B754AA9E}"/>
              </a:ext>
            </a:extLst>
          </p:cNvPr>
          <p:cNvSpPr>
            <a:spLocks noGrp="1"/>
          </p:cNvSpPr>
          <p:nvPr>
            <p:ph type="sldNum" sz="quarter" idx="12"/>
          </p:nvPr>
        </p:nvSpPr>
        <p:spPr/>
        <p:txBody>
          <a:bodyPr/>
          <a:lstStyle/>
          <a:p>
            <a:fld id="{7DAE7E5D-DC60-436E-A67D-D7BB4DB055A8}" type="slidenum">
              <a:rPr lang="en-US" smtClean="0"/>
              <a:t>16</a:t>
            </a:fld>
            <a:endParaRPr lang="en-US" dirty="0"/>
          </a:p>
        </p:txBody>
      </p:sp>
    </p:spTree>
    <p:extLst>
      <p:ext uri="{BB962C8B-B14F-4D97-AF65-F5344CB8AC3E}">
        <p14:creationId xmlns:p14="http://schemas.microsoft.com/office/powerpoint/2010/main" val="6283214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5D25-C3B8-92A7-FDE5-4A07882ECE5C}"/>
              </a:ext>
            </a:extLst>
          </p:cNvPr>
          <p:cNvSpPr>
            <a:spLocks noGrp="1"/>
          </p:cNvSpPr>
          <p:nvPr>
            <p:ph type="title"/>
          </p:nvPr>
        </p:nvSpPr>
        <p:spPr/>
        <p:txBody>
          <a:bodyPr/>
          <a:lstStyle/>
          <a:p>
            <a:r>
              <a:rPr lang="ro-RO" dirty="0"/>
              <a:t>Deființie SC</a:t>
            </a:r>
          </a:p>
        </p:txBody>
      </p:sp>
      <p:sp>
        <p:nvSpPr>
          <p:cNvPr id="3" name="Content Placeholder 2">
            <a:extLst>
              <a:ext uri="{FF2B5EF4-FFF2-40B4-BE49-F238E27FC236}">
                <a16:creationId xmlns:a16="http://schemas.microsoft.com/office/drawing/2014/main" id="{9F211BFC-8934-443D-6F81-8C5C69E3AB37}"/>
              </a:ext>
            </a:extLst>
          </p:cNvPr>
          <p:cNvSpPr>
            <a:spLocks noGrp="1"/>
          </p:cNvSpPr>
          <p:nvPr>
            <p:ph idx="1"/>
          </p:nvPr>
        </p:nvSpPr>
        <p:spPr/>
        <p:txBody>
          <a:bodyPr/>
          <a:lstStyle/>
          <a:p>
            <a:pPr>
              <a:lnSpc>
                <a:spcPct val="150000"/>
              </a:lnSpc>
            </a:pPr>
            <a:r>
              <a:rPr lang="ro-RO" dirty="0"/>
              <a:t>Sistemele colaborative sunt platforme software și tehnologii care permit utilizatorilor să</a:t>
            </a:r>
            <a:r>
              <a:rPr lang="ro-RO" dirty="0">
                <a:solidFill>
                  <a:srgbClr val="C00000"/>
                </a:solidFill>
              </a:rPr>
              <a:t> </a:t>
            </a:r>
            <a:r>
              <a:rPr lang="ro-RO" dirty="0">
                <a:solidFill>
                  <a:srgbClr val="C00000"/>
                </a:solidFill>
                <a:highlight>
                  <a:srgbClr val="FFFF00"/>
                </a:highlight>
              </a:rPr>
              <a:t>colaboreze</a:t>
            </a:r>
            <a:r>
              <a:rPr lang="ro-RO" dirty="0"/>
              <a:t>, să </a:t>
            </a:r>
            <a:r>
              <a:rPr lang="ro-RO" dirty="0">
                <a:solidFill>
                  <a:srgbClr val="C00000"/>
                </a:solidFill>
                <a:highlight>
                  <a:srgbClr val="FFFF00"/>
                </a:highlight>
              </a:rPr>
              <a:t>partajeze resurse</a:t>
            </a:r>
            <a:r>
              <a:rPr lang="ro-RO" dirty="0">
                <a:solidFill>
                  <a:srgbClr val="C00000"/>
                </a:solidFill>
              </a:rPr>
              <a:t> </a:t>
            </a:r>
            <a:r>
              <a:rPr lang="ro-RO" dirty="0"/>
              <a:t>și să </a:t>
            </a:r>
            <a:r>
              <a:rPr lang="ro-RO" dirty="0">
                <a:solidFill>
                  <a:srgbClr val="C00000"/>
                </a:solidFill>
                <a:highlight>
                  <a:srgbClr val="FFFF00"/>
                </a:highlight>
              </a:rPr>
              <a:t>lucreze împreună</a:t>
            </a:r>
            <a:r>
              <a:rPr lang="ro-RO" dirty="0"/>
              <a:t>, indiferent de locația geografică.</a:t>
            </a:r>
          </a:p>
          <a:p>
            <a:pPr>
              <a:lnSpc>
                <a:spcPct val="150000"/>
              </a:lnSpc>
            </a:pPr>
            <a:r>
              <a:rPr lang="ro-RO" dirty="0"/>
              <a:t>Aceste sisteme facilitează comunicarea, coordonarea și cooperarea între indivizi sau grupuri pentru atingerea unui obiectiv comun.</a:t>
            </a:r>
          </a:p>
        </p:txBody>
      </p:sp>
      <p:sp>
        <p:nvSpPr>
          <p:cNvPr id="4" name="Slide Number Placeholder 3">
            <a:extLst>
              <a:ext uri="{FF2B5EF4-FFF2-40B4-BE49-F238E27FC236}">
                <a16:creationId xmlns:a16="http://schemas.microsoft.com/office/drawing/2014/main" id="{3F8D713A-39CB-B851-6937-F79C848AD430}"/>
              </a:ext>
            </a:extLst>
          </p:cNvPr>
          <p:cNvSpPr>
            <a:spLocks noGrp="1"/>
          </p:cNvSpPr>
          <p:nvPr>
            <p:ph type="sldNum" sz="quarter" idx="12"/>
          </p:nvPr>
        </p:nvSpPr>
        <p:spPr/>
        <p:txBody>
          <a:bodyPr/>
          <a:lstStyle/>
          <a:p>
            <a:fld id="{7DAE7E5D-DC60-436E-A67D-D7BB4DB055A8}" type="slidenum">
              <a:rPr lang="en-US" smtClean="0"/>
              <a:t>160</a:t>
            </a:fld>
            <a:endParaRPr lang="en-US" dirty="0"/>
          </a:p>
        </p:txBody>
      </p:sp>
    </p:spTree>
    <p:extLst>
      <p:ext uri="{BB962C8B-B14F-4D97-AF65-F5344CB8AC3E}">
        <p14:creationId xmlns:p14="http://schemas.microsoft.com/office/powerpoint/2010/main" val="355911220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0811-6277-C580-66F2-717DD3B8DC65}"/>
              </a:ext>
            </a:extLst>
          </p:cNvPr>
          <p:cNvSpPr>
            <a:spLocks noGrp="1"/>
          </p:cNvSpPr>
          <p:nvPr>
            <p:ph type="title"/>
          </p:nvPr>
        </p:nvSpPr>
        <p:spPr/>
        <p:txBody>
          <a:bodyPr/>
          <a:lstStyle/>
          <a:p>
            <a:r>
              <a:rPr lang="ro-RO" b="1" dirty="0"/>
              <a:t>Clasificarea SC</a:t>
            </a:r>
            <a:endParaRPr lang="ro-RO" dirty="0"/>
          </a:p>
        </p:txBody>
      </p:sp>
      <p:sp>
        <p:nvSpPr>
          <p:cNvPr id="3" name="Content Placeholder 2">
            <a:extLst>
              <a:ext uri="{FF2B5EF4-FFF2-40B4-BE49-F238E27FC236}">
                <a16:creationId xmlns:a16="http://schemas.microsoft.com/office/drawing/2014/main" id="{01E3633A-FB9A-492A-6A96-666BCAC351AC}"/>
              </a:ext>
            </a:extLst>
          </p:cNvPr>
          <p:cNvSpPr>
            <a:spLocks noGrp="1"/>
          </p:cNvSpPr>
          <p:nvPr>
            <p:ph idx="1"/>
          </p:nvPr>
        </p:nvSpPr>
        <p:spPr/>
        <p:txBody>
          <a:bodyPr>
            <a:normAutofit fontScale="92500" lnSpcReduction="10000"/>
          </a:bodyPr>
          <a:lstStyle/>
          <a:p>
            <a:pPr marL="0" indent="0">
              <a:buNone/>
            </a:pPr>
            <a:r>
              <a:rPr lang="ro-RO" dirty="0"/>
              <a:t>	Criterii de clasificate:</a:t>
            </a:r>
          </a:p>
          <a:p>
            <a:r>
              <a:rPr lang="ro-RO" b="1" dirty="0"/>
              <a:t>După natura interacțiunii:</a:t>
            </a:r>
          </a:p>
          <a:p>
            <a:pPr lvl="1"/>
            <a:r>
              <a:rPr lang="ro-RO" b="1" dirty="0"/>
              <a:t> Sisteme Sincrone</a:t>
            </a:r>
            <a:r>
              <a:rPr lang="ro-RO" dirty="0"/>
              <a:t> </a:t>
            </a:r>
            <a:r>
              <a:rPr lang="ro-RO" b="1" dirty="0"/>
              <a:t>și Asincrone</a:t>
            </a:r>
            <a:endParaRPr lang="ro-RO" dirty="0"/>
          </a:p>
          <a:p>
            <a:r>
              <a:rPr lang="ro-RO" b="1" dirty="0"/>
              <a:t>După scopul colaborării:</a:t>
            </a:r>
          </a:p>
          <a:p>
            <a:pPr marL="893763" indent="-320675">
              <a:buFont typeface="Arial" panose="020B0604020202020204" pitchFamily="34" charset="0"/>
              <a:buChar char="•"/>
            </a:pPr>
            <a:r>
              <a:rPr lang="ro-RO" b="1" dirty="0"/>
              <a:t>Sisteme pentru Managementul Proiectelor</a:t>
            </a:r>
            <a:r>
              <a:rPr lang="ro-RO" dirty="0"/>
              <a:t>.</a:t>
            </a:r>
          </a:p>
          <a:p>
            <a:pPr marL="893763" indent="-320675">
              <a:buFont typeface="Arial" panose="020B0604020202020204" pitchFamily="34" charset="0"/>
              <a:buChar char="•"/>
            </a:pPr>
            <a:r>
              <a:rPr lang="ro-RO" b="1" dirty="0"/>
              <a:t>Sisteme pentru Lucru în Echipă</a:t>
            </a:r>
            <a:r>
              <a:rPr lang="ro-RO" dirty="0"/>
              <a:t>.</a:t>
            </a:r>
          </a:p>
          <a:p>
            <a:pPr marL="893763" indent="-320675">
              <a:buFont typeface="Arial" panose="020B0604020202020204" pitchFamily="34" charset="0"/>
              <a:buChar char="•"/>
            </a:pPr>
            <a:r>
              <a:rPr lang="ro-RO" b="1" dirty="0"/>
              <a:t>Sisteme de Co-creație și Design Colaborativ</a:t>
            </a:r>
            <a:r>
              <a:rPr lang="ro-RO" dirty="0"/>
              <a:t>.</a:t>
            </a:r>
          </a:p>
          <a:p>
            <a:pPr marL="893763" indent="-320675">
              <a:buFont typeface="Arial" panose="020B0604020202020204" pitchFamily="34" charset="0"/>
              <a:buChar char="•"/>
            </a:pPr>
            <a:r>
              <a:rPr lang="ro-RO" b="1" dirty="0"/>
              <a:t>Sisteme de Programare Colaborativă</a:t>
            </a:r>
            <a:r>
              <a:rPr lang="ro-RO" dirty="0"/>
              <a:t>.</a:t>
            </a:r>
          </a:p>
          <a:p>
            <a:r>
              <a:rPr lang="ro-RO" b="1" dirty="0"/>
              <a:t>După arhitectură</a:t>
            </a:r>
          </a:p>
          <a:p>
            <a:pPr marL="893763" indent="-320675">
              <a:buFont typeface="Arial" panose="020B0604020202020204" pitchFamily="34" charset="0"/>
              <a:buChar char="•"/>
            </a:pPr>
            <a:r>
              <a:rPr lang="ro-RO" b="1" dirty="0"/>
              <a:t>Centralizate</a:t>
            </a:r>
            <a:r>
              <a:rPr lang="ro-RO" dirty="0"/>
              <a:t>.</a:t>
            </a:r>
          </a:p>
          <a:p>
            <a:pPr marL="893763" indent="-320675">
              <a:buFont typeface="Arial" panose="020B0604020202020204" pitchFamily="34" charset="0"/>
              <a:buChar char="•"/>
            </a:pPr>
            <a:r>
              <a:rPr lang="ro-RO" b="1" dirty="0"/>
              <a:t>Distribuite</a:t>
            </a:r>
            <a:r>
              <a:rPr lang="ro-RO" dirty="0"/>
              <a:t>.</a:t>
            </a:r>
          </a:p>
          <a:p>
            <a:pPr marL="893763" indent="-320675">
              <a:buFont typeface="Arial" panose="020B0604020202020204" pitchFamily="34" charset="0"/>
              <a:buChar char="•"/>
            </a:pPr>
            <a:r>
              <a:rPr lang="ro-RO" b="1" dirty="0"/>
              <a:t>Peer-to-Peer (P2P)</a:t>
            </a:r>
            <a:r>
              <a:rPr lang="ro-RO" dirty="0"/>
              <a:t>.</a:t>
            </a:r>
          </a:p>
          <a:p>
            <a:endParaRPr lang="ro-RO" dirty="0"/>
          </a:p>
        </p:txBody>
      </p:sp>
      <p:sp>
        <p:nvSpPr>
          <p:cNvPr id="4" name="Slide Number Placeholder 3">
            <a:extLst>
              <a:ext uri="{FF2B5EF4-FFF2-40B4-BE49-F238E27FC236}">
                <a16:creationId xmlns:a16="http://schemas.microsoft.com/office/drawing/2014/main" id="{410DD5ED-288C-AF50-AFEC-5ED7925F0969}"/>
              </a:ext>
            </a:extLst>
          </p:cNvPr>
          <p:cNvSpPr>
            <a:spLocks noGrp="1"/>
          </p:cNvSpPr>
          <p:nvPr>
            <p:ph type="sldNum" sz="quarter" idx="12"/>
          </p:nvPr>
        </p:nvSpPr>
        <p:spPr/>
        <p:txBody>
          <a:bodyPr/>
          <a:lstStyle/>
          <a:p>
            <a:fld id="{7DAE7E5D-DC60-436E-A67D-D7BB4DB055A8}" type="slidenum">
              <a:rPr lang="en-US" smtClean="0"/>
              <a:t>161</a:t>
            </a:fld>
            <a:endParaRPr lang="en-US" dirty="0"/>
          </a:p>
        </p:txBody>
      </p:sp>
    </p:spTree>
    <p:extLst>
      <p:ext uri="{BB962C8B-B14F-4D97-AF65-F5344CB8AC3E}">
        <p14:creationId xmlns:p14="http://schemas.microsoft.com/office/powerpoint/2010/main" val="36951158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163A-10E9-D792-A967-73BC7D8B62A4}"/>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FAF66F22-78C0-B1D3-BCE2-05E5DC85EF17}"/>
              </a:ext>
            </a:extLst>
          </p:cNvPr>
          <p:cNvSpPr>
            <a:spLocks noGrp="1"/>
          </p:cNvSpPr>
          <p:nvPr>
            <p:ph idx="1"/>
          </p:nvPr>
        </p:nvSpPr>
        <p:spPr/>
        <p:txBody>
          <a:bodyPr/>
          <a:lstStyle/>
          <a:p>
            <a:endParaRPr lang="ro-RO"/>
          </a:p>
        </p:txBody>
      </p:sp>
      <p:sp>
        <p:nvSpPr>
          <p:cNvPr id="4" name="Slide Number Placeholder 3">
            <a:extLst>
              <a:ext uri="{FF2B5EF4-FFF2-40B4-BE49-F238E27FC236}">
                <a16:creationId xmlns:a16="http://schemas.microsoft.com/office/drawing/2014/main" id="{CC8C761D-9F59-E2E1-612C-642A040435AD}"/>
              </a:ext>
            </a:extLst>
          </p:cNvPr>
          <p:cNvSpPr>
            <a:spLocks noGrp="1"/>
          </p:cNvSpPr>
          <p:nvPr>
            <p:ph type="sldNum" sz="quarter" idx="12"/>
          </p:nvPr>
        </p:nvSpPr>
        <p:spPr/>
        <p:txBody>
          <a:bodyPr/>
          <a:lstStyle/>
          <a:p>
            <a:fld id="{7DAE7E5D-DC60-436E-A67D-D7BB4DB055A8}" type="slidenum">
              <a:rPr lang="en-US" smtClean="0"/>
              <a:t>162</a:t>
            </a:fld>
            <a:endParaRPr lang="en-US" dirty="0"/>
          </a:p>
        </p:txBody>
      </p:sp>
    </p:spTree>
    <p:extLst>
      <p:ext uri="{BB962C8B-B14F-4D97-AF65-F5344CB8AC3E}">
        <p14:creationId xmlns:p14="http://schemas.microsoft.com/office/powerpoint/2010/main" val="334731815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2F02-6BEE-5374-7F60-75399616121E}"/>
              </a:ext>
            </a:extLst>
          </p:cNvPr>
          <p:cNvSpPr>
            <a:spLocks noGrp="1"/>
          </p:cNvSpPr>
          <p:nvPr>
            <p:ph type="title"/>
          </p:nvPr>
        </p:nvSpPr>
        <p:spPr/>
        <p:txBody>
          <a:bodyPr/>
          <a:lstStyle/>
          <a:p>
            <a:r>
              <a:rPr lang="ro-RO" dirty="0"/>
              <a:t>Bibliografie </a:t>
            </a:r>
          </a:p>
        </p:txBody>
      </p:sp>
      <p:sp>
        <p:nvSpPr>
          <p:cNvPr id="3" name="Content Placeholder 2">
            <a:extLst>
              <a:ext uri="{FF2B5EF4-FFF2-40B4-BE49-F238E27FC236}">
                <a16:creationId xmlns:a16="http://schemas.microsoft.com/office/drawing/2014/main" id="{9A8A95FF-7502-776F-0D50-8CC37ED3DB99}"/>
              </a:ext>
            </a:extLst>
          </p:cNvPr>
          <p:cNvSpPr>
            <a:spLocks noGrp="1"/>
          </p:cNvSpPr>
          <p:nvPr>
            <p:ph idx="1"/>
          </p:nvPr>
        </p:nvSpPr>
        <p:spPr/>
        <p:txBody>
          <a:bodyPr/>
          <a:lstStyle/>
          <a:p>
            <a:endParaRPr lang="ro-RO"/>
          </a:p>
        </p:txBody>
      </p:sp>
      <p:sp>
        <p:nvSpPr>
          <p:cNvPr id="4" name="Slide Number Placeholder 3">
            <a:extLst>
              <a:ext uri="{FF2B5EF4-FFF2-40B4-BE49-F238E27FC236}">
                <a16:creationId xmlns:a16="http://schemas.microsoft.com/office/drawing/2014/main" id="{2CACB49E-8E6B-53B2-6B6A-880C05448A45}"/>
              </a:ext>
            </a:extLst>
          </p:cNvPr>
          <p:cNvSpPr>
            <a:spLocks noGrp="1"/>
          </p:cNvSpPr>
          <p:nvPr>
            <p:ph type="sldNum" sz="quarter" idx="12"/>
          </p:nvPr>
        </p:nvSpPr>
        <p:spPr/>
        <p:txBody>
          <a:bodyPr/>
          <a:lstStyle/>
          <a:p>
            <a:fld id="{7DAE7E5D-DC60-436E-A67D-D7BB4DB055A8}" type="slidenum">
              <a:rPr lang="en-US" smtClean="0"/>
              <a:t>163</a:t>
            </a:fld>
            <a:endParaRPr lang="en-US" dirty="0"/>
          </a:p>
        </p:txBody>
      </p:sp>
    </p:spTree>
    <p:extLst>
      <p:ext uri="{BB962C8B-B14F-4D97-AF65-F5344CB8AC3E}">
        <p14:creationId xmlns:p14="http://schemas.microsoft.com/office/powerpoint/2010/main" val="35490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Definiție Problemă</a:t>
            </a:r>
            <a:endParaRPr lang="en-US" dirty="0"/>
          </a:p>
        </p:txBody>
      </p:sp>
      <p:sp>
        <p:nvSpPr>
          <p:cNvPr id="3" name="Content Placeholder 2"/>
          <p:cNvSpPr>
            <a:spLocks noGrp="1"/>
          </p:cNvSpPr>
          <p:nvPr>
            <p:ph idx="1"/>
          </p:nvPr>
        </p:nvSpPr>
        <p:spPr>
          <a:xfrm>
            <a:off x="508866" y="903007"/>
            <a:ext cx="11174268" cy="5377214"/>
          </a:xfrm>
        </p:spPr>
        <p:txBody>
          <a:bodyPr/>
          <a:lstStyle/>
          <a:p>
            <a:pPr>
              <a:lnSpc>
                <a:spcPct val="100000"/>
              </a:lnSpc>
            </a:pPr>
            <a:r>
              <a:rPr lang="ro-RO" dirty="0"/>
              <a:t> O discrepanță sau o dificultate percepută între o stare actuală și o stare dorită, care necesită o acțiune sau o soluție pentru a fi rezolvată.</a:t>
            </a:r>
          </a:p>
          <a:p>
            <a:pPr>
              <a:lnSpc>
                <a:spcPct val="100000"/>
              </a:lnSpc>
            </a:pPr>
            <a:r>
              <a:rPr lang="ro-RO" dirty="0"/>
              <a:t> Aceasta poate fi exprimată ca o întrebare, o situație care cere o explicație sau o sarcină care trebuie îndeplinită.</a:t>
            </a:r>
          </a:p>
          <a:p>
            <a:pPr>
              <a:lnSpc>
                <a:spcPct val="100000"/>
              </a:lnSpc>
            </a:pPr>
            <a:r>
              <a:rPr lang="ro-RO" dirty="0"/>
              <a:t> Problemele pot fi simple sau complexe, concrete sau abstracte, și pot apărea în diverse domenii ale vieții, de la cele personale la cele sociale, științifice sau filozofice.</a:t>
            </a:r>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1" y="119644"/>
            <a:ext cx="8082208" cy="662782"/>
          </a:xfrm>
        </p:spPr>
        <p:txBody>
          <a:bodyPr/>
          <a:lstStyle/>
          <a:p>
            <a:r>
              <a:rPr lang="ro-RO"/>
              <a:t>Elementele cheie ale unei probleme</a:t>
            </a:r>
            <a:endParaRPr lang="ro-RO" dirty="0"/>
          </a:p>
        </p:txBody>
      </p:sp>
      <p:sp>
        <p:nvSpPr>
          <p:cNvPr id="3" name="Content Placeholder 2"/>
          <p:cNvSpPr>
            <a:spLocks noGrp="1"/>
          </p:cNvSpPr>
          <p:nvPr>
            <p:ph idx="1"/>
          </p:nvPr>
        </p:nvSpPr>
        <p:spPr>
          <a:xfrm>
            <a:off x="65988" y="866774"/>
            <a:ext cx="12079664" cy="5991225"/>
          </a:xfrm>
        </p:spPr>
        <p:txBody>
          <a:bodyPr/>
          <a:lstStyle/>
          <a:p>
            <a:pPr>
              <a:lnSpc>
                <a:spcPct val="100000"/>
              </a:lnSpc>
            </a:pPr>
            <a:r>
              <a:rPr lang="ro-RO">
                <a:solidFill>
                  <a:srgbClr val="C00000"/>
                </a:solidFill>
                <a:highlight>
                  <a:srgbClr val="FFFF00"/>
                </a:highlight>
              </a:rPr>
              <a:t>Starea inițială</a:t>
            </a:r>
            <a:r>
              <a:rPr lang="ro-RO"/>
              <a:t>: Punctul de plecare, situația existentă înainte de a căuta o soluție.</a:t>
            </a:r>
          </a:p>
          <a:p>
            <a:pPr>
              <a:lnSpc>
                <a:spcPct val="100000"/>
              </a:lnSpc>
            </a:pPr>
            <a:r>
              <a:rPr lang="ro-RO">
                <a:solidFill>
                  <a:srgbClr val="C00000"/>
                </a:solidFill>
                <a:highlight>
                  <a:srgbClr val="FFFF00"/>
                </a:highlight>
              </a:rPr>
              <a:t>Starea finală dorită</a:t>
            </a:r>
            <a:r>
              <a:rPr lang="ro-RO"/>
              <a:t>: Obiectivul, rezultatul pe care dorim să îl obținem.</a:t>
            </a:r>
          </a:p>
          <a:p>
            <a:pPr>
              <a:lnSpc>
                <a:spcPct val="100000"/>
              </a:lnSpc>
            </a:pPr>
            <a:r>
              <a:rPr lang="ro-RO">
                <a:solidFill>
                  <a:srgbClr val="C00000"/>
                </a:solidFill>
                <a:highlight>
                  <a:srgbClr val="FFFF00"/>
                </a:highlight>
              </a:rPr>
              <a:t>Obstacole</a:t>
            </a:r>
            <a:r>
              <a:rPr lang="ro-RO"/>
              <a:t>: Factorii care împiedică atingerea stării finale dorite.</a:t>
            </a:r>
          </a:p>
          <a:p>
            <a:pPr>
              <a:lnSpc>
                <a:spcPct val="100000"/>
              </a:lnSpc>
            </a:pPr>
            <a:r>
              <a:rPr lang="ro-RO">
                <a:solidFill>
                  <a:srgbClr val="C00000"/>
                </a:solidFill>
                <a:highlight>
                  <a:srgbClr val="FFFF00"/>
                </a:highlight>
              </a:rPr>
              <a:t>Resurse</a:t>
            </a:r>
            <a:r>
              <a:rPr lang="ro-RO"/>
              <a:t>: Instrumente, cunoștințe sau mijloace disponibile pentru a rezolva problema.</a:t>
            </a:r>
          </a:p>
          <a:p>
            <a:pPr>
              <a:lnSpc>
                <a:spcPct val="100000"/>
              </a:lnSpc>
            </a:pPr>
            <a:r>
              <a:rPr lang="ro-RO">
                <a:solidFill>
                  <a:srgbClr val="C00000"/>
                </a:solidFill>
                <a:highlight>
                  <a:srgbClr val="FFFF00"/>
                </a:highlight>
              </a:rPr>
              <a:t>Constrângeri</a:t>
            </a:r>
            <a:r>
              <a:rPr lang="ro-RO"/>
              <a:t>: Limitele și restricțiile care trebuie luate în considerare.</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Necesitatea definirii problemei</a:t>
            </a:r>
            <a:endParaRPr lang="ro-RO" dirty="0"/>
          </a:p>
        </p:txBody>
      </p:sp>
      <p:sp>
        <p:nvSpPr>
          <p:cNvPr id="3" name="Content Placeholder 2"/>
          <p:cNvSpPr>
            <a:spLocks noGrp="1"/>
          </p:cNvSpPr>
          <p:nvPr>
            <p:ph idx="1"/>
          </p:nvPr>
        </p:nvSpPr>
        <p:spPr/>
        <p:txBody>
          <a:bodyPr>
            <a:normAutofit lnSpcReduction="10000"/>
          </a:bodyPr>
          <a:lstStyle/>
          <a:p>
            <a:pPr>
              <a:lnSpc>
                <a:spcPct val="100000"/>
              </a:lnSpc>
            </a:pPr>
            <a:r>
              <a:rPr lang="ro-RO" dirty="0">
                <a:solidFill>
                  <a:srgbClr val="C00000"/>
                </a:solidFill>
                <a:highlight>
                  <a:srgbClr val="FFFF00"/>
                </a:highlight>
              </a:rPr>
              <a:t>Clarifică situația</a:t>
            </a:r>
            <a:r>
              <a:rPr lang="ro-RO" dirty="0"/>
              <a:t>: O definire precisă ajută la înțelegerea mai bine a naturii problemei și la evitarea confuziilor.</a:t>
            </a:r>
          </a:p>
          <a:p>
            <a:pPr>
              <a:lnSpc>
                <a:spcPct val="100000"/>
              </a:lnSpc>
            </a:pPr>
            <a:r>
              <a:rPr lang="ro-RO" dirty="0">
                <a:solidFill>
                  <a:srgbClr val="C00000"/>
                </a:solidFill>
                <a:highlight>
                  <a:srgbClr val="FFFF00"/>
                </a:highlight>
              </a:rPr>
              <a:t>Stabilește obiective</a:t>
            </a:r>
            <a:r>
              <a:rPr lang="ro-RO" dirty="0"/>
              <a:t>: Permite formularea obiectivelor clare și măsurabile pentru a evalua succesul soluțiilor.</a:t>
            </a:r>
          </a:p>
          <a:p>
            <a:pPr>
              <a:lnSpc>
                <a:spcPct val="100000"/>
              </a:lnSpc>
            </a:pPr>
            <a:r>
              <a:rPr lang="ro-RO" dirty="0">
                <a:solidFill>
                  <a:srgbClr val="C00000"/>
                </a:solidFill>
                <a:highlight>
                  <a:srgbClr val="FFFF00"/>
                </a:highlight>
              </a:rPr>
              <a:t>Facilitatează colaborarea</a:t>
            </a:r>
            <a:r>
              <a:rPr lang="ro-RO" dirty="0"/>
              <a:t>: O definire comună asigură că toți cei implicați în rezolvarea problemei au aceeași înțelegere a situației.</a:t>
            </a:r>
          </a:p>
          <a:p>
            <a:pPr>
              <a:lnSpc>
                <a:spcPct val="100000"/>
              </a:lnSpc>
            </a:pPr>
            <a:r>
              <a:rPr lang="ro-RO" dirty="0">
                <a:solidFill>
                  <a:srgbClr val="C00000"/>
                </a:solidFill>
                <a:highlight>
                  <a:srgbClr val="FFFF00"/>
                </a:highlight>
              </a:rPr>
              <a:t>Ghidează procesul de rezolvare</a:t>
            </a:r>
            <a:r>
              <a:rPr lang="ro-RO" dirty="0"/>
              <a:t>: Ajută la identificarea cele mai potrivite strategii și tehnici pentru a găsi soluții eficiente.</a:t>
            </a:r>
          </a:p>
        </p:txBody>
      </p:sp>
      <p:sp>
        <p:nvSpPr>
          <p:cNvPr id="4" name="Slide Number Placeholder 3"/>
          <p:cNvSpPr>
            <a:spLocks noGrp="1"/>
          </p:cNvSpPr>
          <p:nvPr>
            <p:ph type="sldNum" sz="quarter" idx="12"/>
          </p:nvPr>
        </p:nvSpPr>
        <p:spPr/>
        <p:txBody>
          <a:bodyPr/>
          <a:lstStyle/>
          <a:p>
            <a:fld id="{7DAE7E5D-DC60-436E-A67D-D7BB4DB055A8}"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AE7E5D-DC60-436E-A67D-D7BB4DB055A8}" type="slidenum">
              <a:rPr lang="en-US" smtClean="0"/>
              <a:t>2</a:t>
            </a:fld>
            <a:endParaRPr lang="en-US" dirty="0"/>
          </a:p>
        </p:txBody>
      </p:sp>
      <p:sp>
        <p:nvSpPr>
          <p:cNvPr id="5" name="Title 1"/>
          <p:cNvSpPr>
            <a:spLocks noGrp="1"/>
          </p:cNvSpPr>
          <p:nvPr>
            <p:ph type="title"/>
          </p:nvPr>
        </p:nvSpPr>
        <p:spPr>
          <a:xfrm>
            <a:off x="4772967" y="289673"/>
            <a:ext cx="2432173" cy="663575"/>
          </a:xfrm>
        </p:spPr>
        <p:txBody>
          <a:bodyPr/>
          <a:lstStyle/>
          <a:p>
            <a:r>
              <a:rPr lang="ro-RO" sz="4000" dirty="0"/>
              <a:t>Repere </a:t>
            </a:r>
          </a:p>
        </p:txBody>
      </p:sp>
      <p:pic>
        <p:nvPicPr>
          <p:cNvPr id="2" name="Picture 1">
            <a:extLst>
              <a:ext uri="{FF2B5EF4-FFF2-40B4-BE49-F238E27FC236}">
                <a16:creationId xmlns:a16="http://schemas.microsoft.com/office/drawing/2014/main" id="{0247C4BA-6C99-4372-AC6F-33F2B3AB1F83}"/>
              </a:ext>
            </a:extLst>
          </p:cNvPr>
          <p:cNvPicPr>
            <a:picLocks noChangeAspect="1"/>
          </p:cNvPicPr>
          <p:nvPr/>
        </p:nvPicPr>
        <p:blipFill rotWithShape="1">
          <a:blip r:embed="rId2"/>
          <a:srcRect t="9238"/>
          <a:stretch/>
        </p:blipFill>
        <p:spPr>
          <a:xfrm>
            <a:off x="7205140" y="1581150"/>
            <a:ext cx="4767785" cy="4317231"/>
          </a:xfrm>
          <a:prstGeom prst="rect">
            <a:avLst/>
          </a:prstGeom>
        </p:spPr>
      </p:pic>
      <p:sp>
        <p:nvSpPr>
          <p:cNvPr id="6" name="Rectangle 5">
            <a:extLst>
              <a:ext uri="{FF2B5EF4-FFF2-40B4-BE49-F238E27FC236}">
                <a16:creationId xmlns:a16="http://schemas.microsoft.com/office/drawing/2014/main" id="{1A89C79F-457A-4FC8-B157-14EBF5EDBE7E}"/>
              </a:ext>
            </a:extLst>
          </p:cNvPr>
          <p:cNvSpPr/>
          <p:nvPr/>
        </p:nvSpPr>
        <p:spPr>
          <a:xfrm rot="10800000" flipV="1">
            <a:off x="9048749" y="5251148"/>
            <a:ext cx="1304925" cy="4651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o-RO" sz="4000" b="1" i="1" dirty="0">
                <a:solidFill>
                  <a:schemeClr val="bg1"/>
                </a:solidFill>
                <a:latin typeface="Bookman Old Style" panose="02050604050505020204" pitchFamily="18" charset="0"/>
                <a:ea typeface="Cambria" panose="02040503050406030204" pitchFamily="18" charset="0"/>
              </a:rPr>
              <a:t>SSD</a:t>
            </a:r>
          </a:p>
        </p:txBody>
      </p:sp>
      <p:sp>
        <p:nvSpPr>
          <p:cNvPr id="3" name="Content Placeholder 2"/>
          <p:cNvSpPr>
            <a:spLocks noGrp="1"/>
          </p:cNvSpPr>
          <p:nvPr>
            <p:ph idx="1"/>
          </p:nvPr>
        </p:nvSpPr>
        <p:spPr>
          <a:xfrm>
            <a:off x="524107" y="1159727"/>
            <a:ext cx="7292898" cy="4850780"/>
          </a:xfrm>
        </p:spPr>
        <p:txBody>
          <a:bodyPr>
            <a:normAutofit lnSpcReduction="10000"/>
          </a:bodyPr>
          <a:lstStyle/>
          <a:p>
            <a:pPr marL="514350" indent="-514350">
              <a:buFont typeface="+mj-lt"/>
              <a:buAutoNum type="arabicPeriod"/>
            </a:pPr>
            <a:r>
              <a:rPr lang="ro-RO" sz="2800" dirty="0">
                <a:hlinkClick r:id="rId3" action="ppaction://hlinksldjump"/>
              </a:rPr>
              <a:t>INTRODUCERE</a:t>
            </a:r>
          </a:p>
          <a:p>
            <a:pPr marL="514350" indent="-514350">
              <a:buFont typeface="+mj-lt"/>
              <a:buAutoNum type="arabicPeriod"/>
            </a:pPr>
            <a:r>
              <a:rPr lang="ro-RO" sz="2800" dirty="0">
                <a:hlinkClick r:id="rId4" action="ppaction://hlinksldjump"/>
              </a:rPr>
              <a:t>Domain Knowledge</a:t>
            </a:r>
            <a:endParaRPr lang="ro-RO" sz="2800" dirty="0"/>
          </a:p>
          <a:p>
            <a:pPr marL="514350" indent="-514350">
              <a:buFont typeface="+mj-lt"/>
              <a:buAutoNum type="arabicPeriod"/>
            </a:pPr>
            <a:r>
              <a:rPr lang="ro-RO" sz="2800" dirty="0">
                <a:hlinkClick r:id="rId3" action="ppaction://hlinksldjump"/>
              </a:rPr>
              <a:t>PROBLEME</a:t>
            </a:r>
            <a:endParaRPr lang="ro-RO" sz="2800" dirty="0"/>
          </a:p>
          <a:p>
            <a:pPr marL="514350" indent="-514350">
              <a:buFont typeface="+mj-lt"/>
              <a:buAutoNum type="arabicPeriod"/>
            </a:pPr>
            <a:r>
              <a:rPr lang="ro-RO" sz="2800" dirty="0">
                <a:hlinkClick r:id="rId5" action="ppaction://hlinksldjump"/>
              </a:rPr>
              <a:t>DECIZIILE</a:t>
            </a:r>
            <a:endParaRPr lang="ro-RO" sz="2800" dirty="0"/>
          </a:p>
          <a:p>
            <a:pPr marL="514350" indent="-514350">
              <a:buFont typeface="+mj-lt"/>
              <a:buAutoNum type="arabicPeriod"/>
            </a:pPr>
            <a:r>
              <a:rPr lang="ro-RO" sz="2800" dirty="0">
                <a:hlinkClick r:id="rId6" action="ppaction://hlinksldjump"/>
              </a:rPr>
              <a:t>PROCESUL DECIZIONAL</a:t>
            </a:r>
            <a:endParaRPr lang="ro-RO" sz="2800" dirty="0"/>
          </a:p>
          <a:p>
            <a:pPr marL="514350" indent="-514350">
              <a:buFont typeface="+mj-lt"/>
              <a:buAutoNum type="arabicPeriod"/>
            </a:pPr>
            <a:r>
              <a:rPr lang="ro-RO" sz="2800" dirty="0">
                <a:hlinkClick r:id="rId7" action="ppaction://hlinksldjump"/>
              </a:rPr>
              <a:t>SISTEME INFORMATICE de MANAGEMENT</a:t>
            </a:r>
            <a:endParaRPr lang="ro-RO" sz="2800" dirty="0"/>
          </a:p>
          <a:p>
            <a:pPr marL="514350" indent="-514350">
              <a:buFont typeface="+mj-lt"/>
              <a:buAutoNum type="arabicPeriod"/>
            </a:pPr>
            <a:r>
              <a:rPr lang="ro-RO" sz="2800" dirty="0">
                <a:hlinkClick r:id="rId8" action="ppaction://hlinksldjump"/>
              </a:rPr>
              <a:t>BUSINESS  INTELLIGENCE</a:t>
            </a:r>
            <a:endParaRPr lang="ro-RO" sz="2800" dirty="0"/>
          </a:p>
          <a:p>
            <a:pPr marL="514350" indent="-514350">
              <a:buFont typeface="+mj-lt"/>
              <a:buAutoNum type="arabicPeriod"/>
            </a:pPr>
            <a:r>
              <a:rPr lang="ro-RO" sz="2800" dirty="0">
                <a:hlinkClick r:id="rId9" action="ppaction://hlinksldjump"/>
              </a:rPr>
              <a:t>SISTEME SUPORT DECIZII</a:t>
            </a:r>
            <a:endParaRPr lang="ro-RO" sz="2800" dirty="0"/>
          </a:p>
          <a:p>
            <a:pPr marL="514350" indent="-514350">
              <a:buFont typeface="+mj-lt"/>
              <a:buAutoNum type="arabicPeriod"/>
            </a:pPr>
            <a:r>
              <a:rPr lang="ro-RO" sz="2800" dirty="0">
                <a:hlinkClick r:id="rId10" action="ppaction://hlinksldjump"/>
              </a:rPr>
              <a:t>SISTEME INFORMATICE PENTRU</a:t>
            </a:r>
            <a:br>
              <a:rPr lang="ro-RO" sz="2800" dirty="0">
                <a:hlinkClick r:id="rId10" action="ppaction://hlinksldjump"/>
              </a:rPr>
            </a:br>
            <a:r>
              <a:rPr lang="ro-RO" sz="2800" dirty="0">
                <a:hlinkClick r:id="rId10" action="ppaction://hlinksldjump"/>
              </a:rPr>
              <a:t>MANAGEMENTUL AFACERILOR</a:t>
            </a:r>
            <a:endParaRPr lang="ro-RO"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Rezolvarea problemelor</a:t>
            </a:r>
            <a:endParaRPr lang="ro-RO" dirty="0"/>
          </a:p>
        </p:txBody>
      </p:sp>
      <p:sp>
        <p:nvSpPr>
          <p:cNvPr id="3" name="Content Placeholder 2"/>
          <p:cNvSpPr>
            <a:spLocks noGrp="1"/>
          </p:cNvSpPr>
          <p:nvPr>
            <p:ph idx="1"/>
          </p:nvPr>
        </p:nvSpPr>
        <p:spPr/>
        <p:txBody>
          <a:bodyPr/>
          <a:lstStyle/>
          <a:p>
            <a:pPr>
              <a:lnSpc>
                <a:spcPct val="100000"/>
              </a:lnSpc>
            </a:pPr>
            <a:r>
              <a:rPr lang="ro-RO" dirty="0">
                <a:solidFill>
                  <a:srgbClr val="C00000"/>
                </a:solidFill>
                <a:highlight>
                  <a:srgbClr val="FFFF00"/>
                </a:highlight>
              </a:rPr>
              <a:t>Proces creativ și iterativ </a:t>
            </a:r>
            <a:r>
              <a:rPr lang="ro-RO" dirty="0"/>
              <a:t>care implică:</a:t>
            </a:r>
          </a:p>
          <a:p>
            <a:pPr>
              <a:lnSpc>
                <a:spcPct val="100000"/>
              </a:lnSpc>
            </a:pPr>
            <a:r>
              <a:rPr lang="ro-RO" dirty="0">
                <a:solidFill>
                  <a:srgbClr val="C00000"/>
                </a:solidFill>
                <a:highlight>
                  <a:srgbClr val="FFFF00"/>
                </a:highlight>
              </a:rPr>
              <a:t>Înțelegerea problemei</a:t>
            </a:r>
            <a:r>
              <a:rPr lang="ro-RO" dirty="0"/>
              <a:t>: Analiza detaliată a tuturor aspectelor problemei.</a:t>
            </a:r>
          </a:p>
          <a:p>
            <a:pPr>
              <a:lnSpc>
                <a:spcPct val="100000"/>
              </a:lnSpc>
            </a:pPr>
            <a:r>
              <a:rPr lang="ro-RO" dirty="0">
                <a:solidFill>
                  <a:srgbClr val="C00000"/>
                </a:solidFill>
                <a:highlight>
                  <a:srgbClr val="FFFF00"/>
                </a:highlight>
              </a:rPr>
              <a:t>Generarea de idei</a:t>
            </a:r>
            <a:r>
              <a:rPr lang="ro-RO" dirty="0"/>
              <a:t>: Căutarea de soluții potențiale.</a:t>
            </a:r>
          </a:p>
          <a:p>
            <a:pPr>
              <a:lnSpc>
                <a:spcPct val="100000"/>
              </a:lnSpc>
            </a:pPr>
            <a:r>
              <a:rPr lang="ro-RO" dirty="0">
                <a:solidFill>
                  <a:srgbClr val="C00000"/>
                </a:solidFill>
                <a:highlight>
                  <a:srgbClr val="FFFF00"/>
                </a:highlight>
              </a:rPr>
              <a:t>Evaluarea soluțiilor</a:t>
            </a:r>
            <a:r>
              <a:rPr lang="ro-RO" dirty="0"/>
              <a:t>: Analiza avantajelor și dezavantajelor fiecărei soluții.</a:t>
            </a:r>
          </a:p>
          <a:p>
            <a:pPr>
              <a:lnSpc>
                <a:spcPct val="100000"/>
              </a:lnSpc>
            </a:pPr>
            <a:r>
              <a:rPr lang="ro-RO" dirty="0">
                <a:solidFill>
                  <a:srgbClr val="C00000"/>
                </a:solidFill>
                <a:highlight>
                  <a:srgbClr val="FFFF00"/>
                </a:highlight>
              </a:rPr>
              <a:t>Implementarea soluției</a:t>
            </a:r>
            <a:r>
              <a:rPr lang="ro-RO" dirty="0"/>
              <a:t>: Punerea în practică a soluției alese.</a:t>
            </a:r>
          </a:p>
          <a:p>
            <a:pPr>
              <a:lnSpc>
                <a:spcPct val="100000"/>
              </a:lnSpc>
            </a:pPr>
            <a:r>
              <a:rPr lang="ro-RO" dirty="0">
                <a:solidFill>
                  <a:srgbClr val="C00000"/>
                </a:solidFill>
                <a:highlight>
                  <a:srgbClr val="FFFF00"/>
                </a:highlight>
              </a:rPr>
              <a:t>Evaluarea rezultatelor</a:t>
            </a:r>
            <a:r>
              <a:rPr lang="ro-RO" dirty="0"/>
              <a:t>: Verificarea dacă soluția a rezolvat problema și dacă a avut efectele dorite.</a:t>
            </a:r>
          </a:p>
        </p:txBody>
      </p:sp>
      <p:sp>
        <p:nvSpPr>
          <p:cNvPr id="4" name="Slide Number Placeholder 3"/>
          <p:cNvSpPr>
            <a:spLocks noGrp="1"/>
          </p:cNvSpPr>
          <p:nvPr>
            <p:ph type="sldNum" sz="quarter" idx="12"/>
          </p:nvPr>
        </p:nvSpPr>
        <p:spPr/>
        <p:txBody>
          <a:bodyPr/>
          <a:lstStyle/>
          <a:p>
            <a:fld id="{7DAE7E5D-DC60-436E-A67D-D7BB4DB055A8}" type="slidenum">
              <a:rPr lang="en-US" smtClean="0"/>
              <a:t>20</a:t>
            </a:fld>
            <a:endParaRPr lang="en-US" dirty="0"/>
          </a:p>
        </p:txBody>
      </p:sp>
      <p:pic>
        <p:nvPicPr>
          <p:cNvPr id="6" name="Picture 5">
            <a:extLst>
              <a:ext uri="{FF2B5EF4-FFF2-40B4-BE49-F238E27FC236}">
                <a16:creationId xmlns:a16="http://schemas.microsoft.com/office/drawing/2014/main" id="{342DA3BE-C2A0-571E-6F3A-AFC25A740419}"/>
              </a:ext>
            </a:extLst>
          </p:cNvPr>
          <p:cNvPicPr>
            <a:picLocks noChangeAspect="1"/>
          </p:cNvPicPr>
          <p:nvPr/>
        </p:nvPicPr>
        <p:blipFill>
          <a:blip r:embed="rId2" cstate="print">
            <a:extLst>
              <a:ext uri="{28A0092B-C50C-407E-A947-70E740481C1C}">
                <a14:useLocalDpi xmlns:a14="http://schemas.microsoft.com/office/drawing/2010/main" val="0"/>
              </a:ext>
            </a:extLst>
          </a:blip>
          <a:srcRect l="9371" t="1528" r="9945"/>
          <a:stretch/>
        </p:blipFill>
        <p:spPr>
          <a:xfrm>
            <a:off x="9806965" y="27275"/>
            <a:ext cx="1546835" cy="151030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089" y="119644"/>
            <a:ext cx="7403969" cy="662782"/>
          </a:xfrm>
        </p:spPr>
        <p:txBody>
          <a:bodyPr/>
          <a:lstStyle/>
          <a:p>
            <a:r>
              <a:rPr lang="ro-RO"/>
              <a:t>Clasificarea problemelor</a:t>
            </a:r>
            <a:endParaRPr lang="ro-RO" dirty="0"/>
          </a:p>
        </p:txBody>
      </p:sp>
      <p:sp>
        <p:nvSpPr>
          <p:cNvPr id="3" name="Content Placeholder 2"/>
          <p:cNvSpPr>
            <a:spLocks noGrp="1"/>
          </p:cNvSpPr>
          <p:nvPr>
            <p:ph idx="1"/>
          </p:nvPr>
        </p:nvSpPr>
        <p:spPr>
          <a:xfrm>
            <a:off x="381000" y="782426"/>
            <a:ext cx="11430000" cy="5837449"/>
          </a:xfrm>
          <a:solidFill>
            <a:schemeClr val="bg1">
              <a:alpha val="50000"/>
            </a:schemeClr>
          </a:solidFill>
        </p:spPr>
        <p:txBody>
          <a:bodyPr>
            <a:normAutofit fontScale="92500" lnSpcReduction="20000"/>
          </a:bodyPr>
          <a:lstStyle/>
          <a:p>
            <a:pPr>
              <a:lnSpc>
                <a:spcPct val="150000"/>
              </a:lnSpc>
            </a:pPr>
            <a:r>
              <a:rPr lang="ro-RO" dirty="0"/>
              <a:t>Problemele din viața cotidiană, muncă sau cercetare pot fi clasificate în funcție de </a:t>
            </a:r>
            <a:r>
              <a:rPr lang="ro-RO" dirty="0">
                <a:solidFill>
                  <a:srgbClr val="C00000"/>
                </a:solidFill>
                <a:highlight>
                  <a:srgbClr val="FFFF00"/>
                </a:highlight>
              </a:rPr>
              <a:t>gradul</a:t>
            </a:r>
            <a:r>
              <a:rPr lang="ro-RO" dirty="0"/>
              <a:t> lor </a:t>
            </a:r>
            <a:r>
              <a:rPr lang="ro-RO" dirty="0">
                <a:solidFill>
                  <a:srgbClr val="C00000"/>
                </a:solidFill>
                <a:highlight>
                  <a:srgbClr val="FFFF00"/>
                </a:highlight>
              </a:rPr>
              <a:t>de structurare</a:t>
            </a:r>
            <a:r>
              <a:rPr lang="ro-RO" dirty="0"/>
              <a:t>.</a:t>
            </a:r>
          </a:p>
          <a:p>
            <a:pPr>
              <a:lnSpc>
                <a:spcPct val="150000"/>
              </a:lnSpc>
            </a:pPr>
            <a:r>
              <a:rPr lang="ro-RO" dirty="0"/>
              <a:t>Clasificarea ajută la înțelegerea complexității unei probleme și</a:t>
            </a:r>
          </a:p>
          <a:p>
            <a:pPr>
              <a:lnSpc>
                <a:spcPct val="150000"/>
              </a:lnSpc>
            </a:pPr>
            <a:r>
              <a:rPr lang="ro-RO" dirty="0"/>
              <a:t>alegerea celei mai potrivite metode de rezolvare.</a:t>
            </a:r>
          </a:p>
          <a:p>
            <a:pPr>
              <a:lnSpc>
                <a:spcPct val="150000"/>
              </a:lnSpc>
            </a:pPr>
            <a:r>
              <a:rPr lang="ro-RO" dirty="0"/>
              <a:t>Înțelegerea tipurilor de probleme permite abordarea fiecărei situații cu instrumentele potrivite și găsirea soluțiilor eficiente.</a:t>
            </a:r>
          </a:p>
        </p:txBody>
      </p:sp>
      <p:sp>
        <p:nvSpPr>
          <p:cNvPr id="4" name="Slide Number Placeholder 3"/>
          <p:cNvSpPr>
            <a:spLocks noGrp="1"/>
          </p:cNvSpPr>
          <p:nvPr>
            <p:ph type="sldNum" sz="quarter" idx="12"/>
          </p:nvPr>
        </p:nvSpPr>
        <p:spPr/>
        <p:txBody>
          <a:bodyPr/>
          <a:lstStyle/>
          <a:p>
            <a:fld id="{7DAE7E5D-DC60-436E-A67D-D7BB4DB055A8}"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Probleme Structurate</a:t>
            </a:r>
            <a:endParaRPr lang="ro-RO" dirty="0"/>
          </a:p>
        </p:txBody>
      </p:sp>
      <p:sp>
        <p:nvSpPr>
          <p:cNvPr id="3" name="Content Placeholder 2"/>
          <p:cNvSpPr>
            <a:spLocks noGrp="1"/>
          </p:cNvSpPr>
          <p:nvPr>
            <p:ph idx="1"/>
          </p:nvPr>
        </p:nvSpPr>
        <p:spPr/>
        <p:txBody>
          <a:bodyPr/>
          <a:lstStyle/>
          <a:p>
            <a:r>
              <a:rPr lang="ro-RO">
                <a:solidFill>
                  <a:srgbClr val="C00000"/>
                </a:solidFill>
                <a:highlight>
                  <a:srgbClr val="00FF00"/>
                </a:highlight>
              </a:rPr>
              <a:t>Definiție</a:t>
            </a:r>
            <a:r>
              <a:rPr lang="ro-RO"/>
              <a:t>: </a:t>
            </a:r>
            <a:r>
              <a:rPr lang="ro-RO" b="1"/>
              <a:t>Probleme bine definite,</a:t>
            </a:r>
            <a:r>
              <a:rPr lang="ro-RO"/>
              <a:t> au o stare inițială și finală clar definite, cu date bine definite, relații cunoscute între variabile precum și un set de reguli precise pentru a găsi soluția.</a:t>
            </a:r>
          </a:p>
          <a:p>
            <a:r>
              <a:rPr lang="ro-RO">
                <a:solidFill>
                  <a:srgbClr val="C00000"/>
                </a:solidFill>
                <a:highlight>
                  <a:srgbClr val="00FF00"/>
                </a:highlight>
              </a:rPr>
              <a:t>Exemple</a:t>
            </a:r>
            <a:r>
              <a:rPr lang="ro-RO"/>
              <a:t>:</a:t>
            </a:r>
            <a:endParaRPr lang="ro-RO">
              <a:highlight>
                <a:srgbClr val="00FF00"/>
              </a:highlight>
            </a:endParaRPr>
          </a:p>
          <a:p>
            <a:r>
              <a:rPr lang="ro-RO"/>
              <a:t>Probleme matematice cu o singură soluție corectă.</a:t>
            </a:r>
          </a:p>
          <a:p>
            <a:r>
              <a:rPr lang="ro-RO"/>
              <a:t>Jocurile (cum ar fi șahul), unde regulile sunt precise și obiectivele clare.</a:t>
            </a:r>
          </a:p>
          <a:p>
            <a:r>
              <a:rPr lang="ro-RO"/>
              <a:t>Probleme de optimizare cu constrângeri bine definite.</a:t>
            </a:r>
          </a:p>
          <a:p>
            <a:r>
              <a:rPr lang="ro-RO">
                <a:solidFill>
                  <a:srgbClr val="C00000"/>
                </a:solidFill>
                <a:highlight>
                  <a:srgbClr val="00FF00"/>
                </a:highlight>
              </a:rPr>
              <a:t>Rezolvare</a:t>
            </a:r>
            <a:r>
              <a:rPr lang="ro-RO"/>
              <a:t>: Se pot utiliza algoritmi și metode precise pentru a găsi soluția optimă.</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Probleme Nestructurate</a:t>
            </a:r>
            <a:endParaRPr lang="ro-RO" dirty="0"/>
          </a:p>
        </p:txBody>
      </p:sp>
      <p:sp>
        <p:nvSpPr>
          <p:cNvPr id="3" name="Content Placeholder 2"/>
          <p:cNvSpPr>
            <a:spLocks noGrp="1"/>
          </p:cNvSpPr>
          <p:nvPr>
            <p:ph idx="1"/>
          </p:nvPr>
        </p:nvSpPr>
        <p:spPr/>
        <p:txBody>
          <a:bodyPr>
            <a:normAutofit fontScale="92500" lnSpcReduction="20000"/>
          </a:bodyPr>
          <a:lstStyle/>
          <a:p>
            <a:r>
              <a:rPr lang="ro-RO">
                <a:solidFill>
                  <a:srgbClr val="C00000"/>
                </a:solidFill>
                <a:highlight>
                  <a:srgbClr val="00FF00"/>
                </a:highlight>
              </a:rPr>
              <a:t>Definiție</a:t>
            </a:r>
            <a:r>
              <a:rPr lang="ro-RO"/>
              <a:t>:</a:t>
            </a:r>
          </a:p>
          <a:p>
            <a:r>
              <a:rPr lang="ro-RO"/>
              <a:t> Sunt probleme </a:t>
            </a:r>
            <a:r>
              <a:rPr lang="ro-RO" b="1"/>
              <a:t>slab definite</a:t>
            </a:r>
            <a:r>
              <a:rPr lang="ro-RO"/>
              <a:t>, au o descriere vagă sau incompletă cu date incomplete sau ambigui, relații necunoscute între variabile și fără un set de reguli precise pentru a găsi soluția.</a:t>
            </a:r>
          </a:p>
          <a:p>
            <a:r>
              <a:rPr lang="ro-RO"/>
              <a:t>Soluția  poate fi subiectivă sau depinde de context.</a:t>
            </a:r>
          </a:p>
          <a:p>
            <a:r>
              <a:rPr lang="ro-RO">
                <a:solidFill>
                  <a:srgbClr val="C00000"/>
                </a:solidFill>
                <a:highlight>
                  <a:srgbClr val="00FF00"/>
                </a:highlight>
              </a:rPr>
              <a:t>Exemple</a:t>
            </a:r>
            <a:r>
              <a:rPr lang="ro-RO"/>
              <a:t>:Probleme sociale complexe, cum ar fi cele demografice, economice sau schimbările climatice.</a:t>
            </a:r>
          </a:p>
          <a:p>
            <a:r>
              <a:rPr lang="ro-RO"/>
              <a:t>Probleme de decizie strategică în afaceri, unde există multe incertitudini.</a:t>
            </a:r>
          </a:p>
          <a:p>
            <a:r>
              <a:rPr lang="ro-RO"/>
              <a:t>Probleme creative, cum ar fi elaborarea unui medicament, scrierea unei poezii sau compunerea unei melodii.</a:t>
            </a:r>
          </a:p>
          <a:p>
            <a:r>
              <a:rPr lang="ro-RO">
                <a:solidFill>
                  <a:srgbClr val="C00000"/>
                </a:solidFill>
                <a:highlight>
                  <a:srgbClr val="00FF00"/>
                </a:highlight>
              </a:rPr>
              <a:t>Rezolvare</a:t>
            </a:r>
            <a:r>
              <a:rPr lang="ro-RO"/>
              <a:t>: Necesită gândire creativă, intuiție și abordări holistice. Adesea nu există o singură soluție corectă, ci mai multe alternative viabile.</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Probleme Slab-Structurate</a:t>
            </a:r>
            <a:endParaRPr lang="ro-RO"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ro-RO" sz="2800">
                <a:solidFill>
                  <a:srgbClr val="C00000"/>
                </a:solidFill>
                <a:highlight>
                  <a:srgbClr val="00FF00"/>
                </a:highlight>
              </a:rPr>
              <a:t>Definiție</a:t>
            </a:r>
            <a:r>
              <a:rPr lang="ro-RO" sz="2800"/>
              <a:t>: Se situează între cele două categorii anterioare, având unele caracteristici ale problemelor structurate și altele ale celor nestructurate.</a:t>
            </a:r>
          </a:p>
          <a:p>
            <a:pPr>
              <a:lnSpc>
                <a:spcPct val="120000"/>
              </a:lnSpc>
            </a:pPr>
            <a:r>
              <a:rPr lang="ro-RO" sz="2800" b="1"/>
              <a:t> Sunt </a:t>
            </a:r>
            <a:r>
              <a:rPr lang="ro-RO" sz="2800" b="1">
                <a:solidFill>
                  <a:srgbClr val="C00000"/>
                </a:solidFill>
                <a:highlight>
                  <a:srgbClr val="FFFF00"/>
                </a:highlight>
              </a:rPr>
              <a:t>Probleme complexe </a:t>
            </a:r>
            <a:r>
              <a:rPr lang="ro-RO" sz="2800" b="1"/>
              <a:t>-</a:t>
            </a:r>
            <a:r>
              <a:rPr lang="ro-RO" sz="2800"/>
              <a:t> implică un număr mare de variabile și interacțiuni, ceea ce face dificilă găsirea unei soluții simple.</a:t>
            </a:r>
          </a:p>
          <a:p>
            <a:pPr>
              <a:lnSpc>
                <a:spcPct val="120000"/>
              </a:lnSpc>
            </a:pPr>
            <a:r>
              <a:rPr lang="ro-RO" sz="2800"/>
              <a:t> </a:t>
            </a:r>
            <a:r>
              <a:rPr lang="ro-RO" sz="2800">
                <a:solidFill>
                  <a:srgbClr val="C00000"/>
                </a:solidFill>
                <a:highlight>
                  <a:srgbClr val="00FF00"/>
                </a:highlight>
              </a:rPr>
              <a:t>Exemple</a:t>
            </a:r>
            <a:r>
              <a:rPr lang="ro-RO" sz="2800"/>
              <a:t>: Probleme de diagnostic medical, unde există date parțiale și incertitudini.</a:t>
            </a:r>
          </a:p>
          <a:p>
            <a:pPr>
              <a:lnSpc>
                <a:spcPct val="120000"/>
              </a:lnSpc>
            </a:pPr>
            <a:r>
              <a:rPr lang="ro-RO" sz="2800"/>
              <a:t>Probleme de proiectare sau de afaceri - pot exista constrângeri tehnice și de cost, dar și spațiu pentru inovație.</a:t>
            </a:r>
          </a:p>
          <a:p>
            <a:pPr>
              <a:lnSpc>
                <a:spcPct val="120000"/>
              </a:lnSpc>
            </a:pPr>
            <a:r>
              <a:rPr lang="ro-RO" sz="2800">
                <a:solidFill>
                  <a:srgbClr val="C00000"/>
                </a:solidFill>
                <a:highlight>
                  <a:srgbClr val="00FF00"/>
                </a:highlight>
              </a:rPr>
              <a:t>Rezolvare</a:t>
            </a:r>
            <a:r>
              <a:rPr lang="ro-RO" sz="2800"/>
              <a:t>: Combinație de metode structurate și nestructurate. Se pot utiliza modele și simulări pentru a înțelege mai bine problema, precum și tehnici creative pentru a genera idei noi.</a:t>
            </a:r>
            <a:endParaRPr lang="ro-RO" sz="2800" dirty="0"/>
          </a:p>
        </p:txBody>
      </p:sp>
      <p:sp>
        <p:nvSpPr>
          <p:cNvPr id="4" name="Slide Number Placeholder 3"/>
          <p:cNvSpPr>
            <a:spLocks noGrp="1"/>
          </p:cNvSpPr>
          <p:nvPr>
            <p:ph type="sldNum" sz="quarter" idx="12"/>
          </p:nvPr>
        </p:nvSpPr>
        <p:spPr/>
        <p:txBody>
          <a:bodyPr/>
          <a:lstStyle/>
          <a:p>
            <a:fld id="{7DAE7E5D-DC60-436E-A67D-D7BB4DB055A8}"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846" y="183378"/>
            <a:ext cx="8167933" cy="662782"/>
          </a:xfrm>
        </p:spPr>
        <p:txBody>
          <a:bodyPr/>
          <a:lstStyle/>
          <a:p>
            <a:r>
              <a:rPr lang="ro-RO"/>
              <a:t>Caracteristici tipuri de probleme</a:t>
            </a:r>
            <a:endParaRPr lang="ro-RO" dirty="0"/>
          </a:p>
        </p:txBody>
      </p:sp>
      <p:pic>
        <p:nvPicPr>
          <p:cNvPr id="6" name="Content Placeholder 5"/>
          <p:cNvPicPr>
            <a:picLocks noGrp="1" noChangeAspect="1"/>
          </p:cNvPicPr>
          <p:nvPr>
            <p:ph idx="1"/>
          </p:nvPr>
        </p:nvPicPr>
        <p:blipFill>
          <a:blip r:embed="rId2"/>
          <a:stretch>
            <a:fillRect/>
          </a:stretch>
        </p:blipFill>
        <p:spPr>
          <a:xfrm>
            <a:off x="440833" y="1085829"/>
            <a:ext cx="11135574" cy="5510740"/>
          </a:xfrm>
        </p:spPr>
      </p:pic>
      <p:sp>
        <p:nvSpPr>
          <p:cNvPr id="4" name="Slide Number Placeholder 3"/>
          <p:cNvSpPr>
            <a:spLocks noGrp="1"/>
          </p:cNvSpPr>
          <p:nvPr>
            <p:ph type="sldNum" sz="quarter" idx="12"/>
          </p:nvPr>
        </p:nvSpPr>
        <p:spPr/>
        <p:txBody>
          <a:bodyPr/>
          <a:lstStyle/>
          <a:p>
            <a:fld id="{7DAE7E5D-DC60-436E-A67D-D7BB4DB055A8}"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01613-EC12-DAA7-8C4E-B9FE27C67EB1}"/>
              </a:ext>
            </a:extLst>
          </p:cNvPr>
          <p:cNvSpPr>
            <a:spLocks noGrp="1"/>
          </p:cNvSpPr>
          <p:nvPr>
            <p:ph type="title"/>
          </p:nvPr>
        </p:nvSpPr>
        <p:spPr/>
        <p:txBody>
          <a:bodyPr/>
          <a:lstStyle/>
          <a:p>
            <a:r>
              <a:rPr lang="ro-RO" dirty="0"/>
              <a:t>Familii de probleme</a:t>
            </a:r>
          </a:p>
        </p:txBody>
      </p:sp>
      <p:sp>
        <p:nvSpPr>
          <p:cNvPr id="3" name="Content Placeholder 2">
            <a:extLst>
              <a:ext uri="{FF2B5EF4-FFF2-40B4-BE49-F238E27FC236}">
                <a16:creationId xmlns:a16="http://schemas.microsoft.com/office/drawing/2014/main" id="{FEC98152-F166-174C-34F6-551EBAB71CCA}"/>
              </a:ext>
            </a:extLst>
          </p:cNvPr>
          <p:cNvSpPr>
            <a:spLocks noGrp="1"/>
          </p:cNvSpPr>
          <p:nvPr>
            <p:ph idx="1"/>
          </p:nvPr>
        </p:nvSpPr>
        <p:spPr/>
        <p:txBody>
          <a:bodyPr>
            <a:normAutofit/>
          </a:bodyPr>
          <a:lstStyle/>
          <a:p>
            <a:pPr algn="just">
              <a:lnSpc>
                <a:spcPct val="100000"/>
              </a:lnSpc>
              <a:spcAft>
                <a:spcPts val="800"/>
              </a:spcAft>
            </a:pPr>
            <a:r>
              <a:rPr lang="ro-RO" sz="2800" kern="100" dirty="0">
                <a:effectLst/>
                <a:ea typeface="Calibri" panose="020F0502020204030204" pitchFamily="34" charset="0"/>
                <a:cs typeface="Times New Roman" panose="02020603050405020304" pitchFamily="18" charset="0"/>
              </a:rPr>
              <a:t>În luarea deciziilor, trebuie să rezolvăm probleme de natură eterogenă în ansamblu, holistic, rezolvarea individuală a cărora necesită resurse semnificative și nu va oferi soluția potrivită.</a:t>
            </a:r>
          </a:p>
          <a:p>
            <a:pPr algn="just">
              <a:lnSpc>
                <a:spcPct val="100000"/>
              </a:lnSpc>
              <a:spcAft>
                <a:spcPts val="800"/>
              </a:spcAft>
            </a:pPr>
            <a:r>
              <a:rPr lang="ro-RO" sz="2800" kern="100" dirty="0">
                <a:effectLst/>
                <a:ea typeface="Calibri" panose="020F0502020204030204" pitchFamily="34" charset="0"/>
                <a:cs typeface="Times New Roman" panose="02020603050405020304" pitchFamily="18" charset="0"/>
              </a:rPr>
              <a:t>În același timp, eficiența și eficacitatea unui preparat nu vor putea fi stabilite dacă se analizează doar anumite aspecte, spre exemplu, doar anumiți parametrii sau unele fenomene, fără a corela aceste date cu alți factori.</a:t>
            </a:r>
          </a:p>
          <a:p>
            <a:pPr algn="just">
              <a:lnSpc>
                <a:spcPct val="100000"/>
              </a:lnSpc>
              <a:spcAft>
                <a:spcPts val="800"/>
              </a:spcAft>
            </a:pPr>
            <a:r>
              <a:rPr lang="ro-RO" sz="2800" kern="100" dirty="0">
                <a:effectLst/>
                <a:ea typeface="Calibri" panose="020F0502020204030204" pitchFamily="34" charset="0"/>
                <a:cs typeface="Times New Roman" panose="02020603050405020304" pitchFamily="18" charset="0"/>
              </a:rPr>
              <a:t>Pentru a realiza obiectivele trasate și a lua deciziile care se impun, este necesară modelarea unui sistem </a:t>
            </a:r>
            <a:r>
              <a:rPr lang="ro-RO" sz="2800" dirty="0">
                <a:effectLst/>
                <a:ea typeface="Calibri" panose="020F0502020204030204" pitchFamily="34" charset="0"/>
              </a:rPr>
              <a:t>de procesare inteligentă a informației bazat pe familii de probleme (FP).</a:t>
            </a:r>
            <a:endParaRPr lang="ro-RO" sz="4400" dirty="0"/>
          </a:p>
        </p:txBody>
      </p:sp>
      <p:sp>
        <p:nvSpPr>
          <p:cNvPr id="4" name="Slide Number Placeholder 3">
            <a:extLst>
              <a:ext uri="{FF2B5EF4-FFF2-40B4-BE49-F238E27FC236}">
                <a16:creationId xmlns:a16="http://schemas.microsoft.com/office/drawing/2014/main" id="{A367CD60-3B68-7BF4-34DE-08D3FBA24A5F}"/>
              </a:ext>
            </a:extLst>
          </p:cNvPr>
          <p:cNvSpPr>
            <a:spLocks noGrp="1"/>
          </p:cNvSpPr>
          <p:nvPr>
            <p:ph type="sldNum" sz="quarter" idx="12"/>
          </p:nvPr>
        </p:nvSpPr>
        <p:spPr/>
        <p:txBody>
          <a:bodyPr/>
          <a:lstStyle/>
          <a:p>
            <a:fld id="{7DAE7E5D-DC60-436E-A67D-D7BB4DB055A8}" type="slidenum">
              <a:rPr lang="en-US" smtClean="0"/>
              <a:t>26</a:t>
            </a:fld>
            <a:endParaRPr lang="en-US" dirty="0"/>
          </a:p>
        </p:txBody>
      </p:sp>
    </p:spTree>
    <p:extLst>
      <p:ext uri="{BB962C8B-B14F-4D97-AF65-F5344CB8AC3E}">
        <p14:creationId xmlns:p14="http://schemas.microsoft.com/office/powerpoint/2010/main" val="1864317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A902-3B21-1349-66B1-64DB247EEB2F}"/>
              </a:ext>
            </a:extLst>
          </p:cNvPr>
          <p:cNvSpPr>
            <a:spLocks noGrp="1"/>
          </p:cNvSpPr>
          <p:nvPr>
            <p:ph type="title"/>
          </p:nvPr>
        </p:nvSpPr>
        <p:spPr/>
        <p:txBody>
          <a:bodyPr/>
          <a:lstStyle/>
          <a:p>
            <a:r>
              <a:rPr lang="ro-RO" sz="3200" kern="100" dirty="0">
                <a:effectLst/>
                <a:latin typeface="Times New Roman" panose="02020603050405020304" pitchFamily="18" charset="0"/>
                <a:ea typeface="Calibri" panose="020F0502020204030204" pitchFamily="34" charset="0"/>
                <a:cs typeface="Times New Roman" panose="02020603050405020304" pitchFamily="18" charset="0"/>
              </a:rPr>
              <a:t>Modelarea și  programarea pe FP</a:t>
            </a:r>
            <a:endParaRPr lang="ro-RO" dirty="0"/>
          </a:p>
        </p:txBody>
      </p:sp>
      <p:sp>
        <p:nvSpPr>
          <p:cNvPr id="3" name="Content Placeholder 2">
            <a:extLst>
              <a:ext uri="{FF2B5EF4-FFF2-40B4-BE49-F238E27FC236}">
                <a16:creationId xmlns:a16="http://schemas.microsoft.com/office/drawing/2014/main" id="{BA0D01FE-EB5E-4F2B-9655-7CA6E35316A1}"/>
              </a:ext>
            </a:extLst>
          </p:cNvPr>
          <p:cNvSpPr>
            <a:spLocks noGrp="1"/>
          </p:cNvSpPr>
          <p:nvPr>
            <p:ph idx="1"/>
          </p:nvPr>
        </p:nvSpPr>
        <p:spPr/>
        <p:txBody>
          <a:bodyPr>
            <a:normAutofit/>
          </a:bodyPr>
          <a:lstStyle/>
          <a:p>
            <a:pPr algn="just">
              <a:lnSpc>
                <a:spcPct val="100000"/>
              </a:lnSpc>
              <a:spcAft>
                <a:spcPts val="800"/>
              </a:spcAft>
            </a:pPr>
            <a:r>
              <a:rPr lang="ro-RO" sz="2000" kern="100" dirty="0">
                <a:effectLst/>
                <a:ea typeface="Calibri" panose="020F0502020204030204" pitchFamily="34" charset="0"/>
                <a:cs typeface="Times New Roman" panose="02020603050405020304" pitchFamily="18" charset="0"/>
              </a:rPr>
              <a:t>Este o nouă paradigmă de dezvoltare a produselor program. </a:t>
            </a:r>
          </a:p>
          <a:p>
            <a:pPr algn="just">
              <a:lnSpc>
                <a:spcPct val="100000"/>
              </a:lnSpc>
              <a:spcAft>
                <a:spcPts val="800"/>
              </a:spcAft>
            </a:pPr>
            <a:r>
              <a:rPr lang="ro-RO" sz="2000" kern="100" dirty="0">
                <a:effectLst/>
                <a:ea typeface="Calibri" panose="020F0502020204030204" pitchFamily="34" charset="0"/>
                <a:cs typeface="Times New Roman" panose="02020603050405020304" pitchFamily="18" charset="0"/>
              </a:rPr>
              <a:t>Această paradigmă are avantajul de a standardiza arhitectura și tehnologia de proiectare, condițiile  de exploatare și sporirea productivității elaborării sistemelor informaționale. </a:t>
            </a:r>
          </a:p>
          <a:p>
            <a:pPr algn="just">
              <a:lnSpc>
                <a:spcPct val="100000"/>
              </a:lnSpc>
              <a:spcAft>
                <a:spcPts val="800"/>
              </a:spcAft>
            </a:pPr>
            <a:r>
              <a:rPr lang="ro-RO" sz="2000" kern="100" dirty="0">
                <a:effectLst/>
                <a:ea typeface="Calibri" panose="020F0502020204030204" pitchFamily="34" charset="0"/>
                <a:cs typeface="Times New Roman" panose="02020603050405020304" pitchFamily="18" charset="0"/>
              </a:rPr>
              <a:t>FP reprezintă un concept din domeniul informaticii care se referă la un grup de probleme sau sarcini similare sau legate între ele, care împărtășesc anumite caracteristici și trăsături comune.</a:t>
            </a:r>
          </a:p>
          <a:p>
            <a:pPr algn="just">
              <a:lnSpc>
                <a:spcPct val="100000"/>
              </a:lnSpc>
              <a:spcAft>
                <a:spcPts val="800"/>
              </a:spcAft>
            </a:pPr>
            <a:r>
              <a:rPr lang="ro-RO" sz="2000" kern="100" dirty="0">
                <a:effectLst/>
                <a:ea typeface="Calibri" panose="020F0502020204030204" pitchFamily="34" charset="0"/>
                <a:cs typeface="Times New Roman" panose="02020603050405020304" pitchFamily="18" charset="0"/>
              </a:rPr>
              <a:t> Aceste probleme sunt adesea rezolvate utilizând aceeași abordare, metodologie sau tehnică, și pot fi grupate într-o categorie sau clasă în funcție de aceste asemănări. </a:t>
            </a:r>
          </a:p>
          <a:p>
            <a:pPr algn="just">
              <a:lnSpc>
                <a:spcPct val="100000"/>
              </a:lnSpc>
              <a:spcAft>
                <a:spcPts val="800"/>
              </a:spcAft>
            </a:pPr>
            <a:r>
              <a:rPr lang="ro-RO" sz="2000" kern="100" dirty="0">
                <a:effectLst/>
                <a:ea typeface="Calibri" panose="020F0502020204030204" pitchFamily="34" charset="0"/>
                <a:cs typeface="Times New Roman" panose="02020603050405020304" pitchFamily="18" charset="0"/>
              </a:rPr>
              <a:t>O FP poate varia în complexitate și domeniu de aplicare. Aceasta poate cuprinde de la probleme relativ simple până la probleme mai complexe. </a:t>
            </a:r>
          </a:p>
          <a:p>
            <a:pPr algn="just">
              <a:lnSpc>
                <a:spcPct val="100000"/>
              </a:lnSpc>
              <a:spcAft>
                <a:spcPts val="800"/>
              </a:spcAft>
            </a:pPr>
            <a:r>
              <a:rPr lang="ro-RO" sz="2000" kern="100" dirty="0">
                <a:effectLst/>
                <a:ea typeface="Calibri" panose="020F0502020204030204" pitchFamily="34" charset="0"/>
                <a:cs typeface="Times New Roman" panose="02020603050405020304" pitchFamily="18" charset="0"/>
              </a:rPr>
              <a:t>FP oferă un cadru util pentru a organiza și clasifica provocările din domeniul informaticii, permițând dezvoltatorilor să creeze soluții mai generale și reutilizabile pentru problemele similare din aceeași categorie. </a:t>
            </a:r>
          </a:p>
          <a:p>
            <a:endParaRPr lang="ro-RO" dirty="0"/>
          </a:p>
        </p:txBody>
      </p:sp>
      <p:sp>
        <p:nvSpPr>
          <p:cNvPr id="4" name="Slide Number Placeholder 3">
            <a:extLst>
              <a:ext uri="{FF2B5EF4-FFF2-40B4-BE49-F238E27FC236}">
                <a16:creationId xmlns:a16="http://schemas.microsoft.com/office/drawing/2014/main" id="{CCBFE493-98C2-C4F3-09B7-E200D06A78E2}"/>
              </a:ext>
            </a:extLst>
          </p:cNvPr>
          <p:cNvSpPr>
            <a:spLocks noGrp="1"/>
          </p:cNvSpPr>
          <p:nvPr>
            <p:ph type="sldNum" sz="quarter" idx="12"/>
          </p:nvPr>
        </p:nvSpPr>
        <p:spPr/>
        <p:txBody>
          <a:bodyPr/>
          <a:lstStyle/>
          <a:p>
            <a:fld id="{7DAE7E5D-DC60-436E-A67D-D7BB4DB055A8}" type="slidenum">
              <a:rPr lang="en-US" smtClean="0"/>
              <a:t>27</a:t>
            </a:fld>
            <a:endParaRPr lang="en-US" dirty="0"/>
          </a:p>
        </p:txBody>
      </p:sp>
    </p:spTree>
    <p:extLst>
      <p:ext uri="{BB962C8B-B14F-4D97-AF65-F5344CB8AC3E}">
        <p14:creationId xmlns:p14="http://schemas.microsoft.com/office/powerpoint/2010/main" val="2186818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13C1-6E33-36A9-BDAE-2279C30B01F0}"/>
              </a:ext>
            </a:extLst>
          </p:cNvPr>
          <p:cNvSpPr>
            <a:spLocks noGrp="1"/>
          </p:cNvSpPr>
          <p:nvPr>
            <p:ph type="title"/>
          </p:nvPr>
        </p:nvSpPr>
        <p:spPr/>
        <p:txBody>
          <a:bodyPr/>
          <a:lstStyle/>
          <a:p>
            <a:r>
              <a:rPr lang="ro-RO" dirty="0"/>
              <a:t>Învățare prin Transfer (TL)</a:t>
            </a:r>
          </a:p>
        </p:txBody>
      </p:sp>
      <p:sp>
        <p:nvSpPr>
          <p:cNvPr id="3" name="Content Placeholder 2">
            <a:extLst>
              <a:ext uri="{FF2B5EF4-FFF2-40B4-BE49-F238E27FC236}">
                <a16:creationId xmlns:a16="http://schemas.microsoft.com/office/drawing/2014/main" id="{F637CEFE-2084-9E4E-573C-647FB93315D0}"/>
              </a:ext>
            </a:extLst>
          </p:cNvPr>
          <p:cNvSpPr>
            <a:spLocks noGrp="1"/>
          </p:cNvSpPr>
          <p:nvPr>
            <p:ph idx="1"/>
          </p:nvPr>
        </p:nvSpPr>
        <p:spPr/>
        <p:txBody>
          <a:bodyPr>
            <a:normAutofit fontScale="92500" lnSpcReduction="20000"/>
          </a:bodyPr>
          <a:lstStyle/>
          <a:p>
            <a:r>
              <a:rPr lang="ro-RO" dirty="0"/>
              <a:t>În lumea complexă a învățării automate, abordarea tradițională presupunea antrenarea modelelor de la zero pentru fiecare problemă specifică.</a:t>
            </a:r>
          </a:p>
          <a:p>
            <a:r>
              <a:rPr lang="ro-RO" dirty="0"/>
              <a:t>O paradigmă nouă și eficientă este Învățare prin Transfer  (Transfer Learning – TL). </a:t>
            </a:r>
          </a:p>
          <a:p>
            <a:r>
              <a:rPr lang="ro-RO" dirty="0"/>
              <a:t>Această abordare a schimbat modul în care abordăm o diversitate de probleme, permițându-ne să extragem cunoștințe dobândite în rezolvarea unor familii de probleme similare și să le aplicăm cu succes în contexte specifice.</a:t>
            </a:r>
          </a:p>
          <a:p>
            <a:r>
              <a:rPr lang="ro-RO" dirty="0"/>
              <a:t>Astfel, TL se dovedește a fi un instrument inestimabil în accelerarea și îmbunătățirea performanței modelelor de învățare automată într-o varietate de domenii.</a:t>
            </a:r>
          </a:p>
          <a:p>
            <a:r>
              <a:rPr lang="ro-RO"/>
              <a:t> În </a:t>
            </a:r>
            <a:r>
              <a:rPr lang="ro-RO" dirty="0"/>
              <a:t>cazul TL pe FP, ideea este aplicarea cunoștințelor și experiența acumulate în rezolvarea unui set de probleme în cadrul unui domeniu mai larg de probleme similare.</a:t>
            </a:r>
          </a:p>
          <a:p>
            <a:endParaRPr lang="ro-RO" dirty="0"/>
          </a:p>
        </p:txBody>
      </p:sp>
      <p:sp>
        <p:nvSpPr>
          <p:cNvPr id="4" name="Slide Number Placeholder 3">
            <a:extLst>
              <a:ext uri="{FF2B5EF4-FFF2-40B4-BE49-F238E27FC236}">
                <a16:creationId xmlns:a16="http://schemas.microsoft.com/office/drawing/2014/main" id="{9B39D5B8-45B2-DA2D-0A14-BB78B97D0448}"/>
              </a:ext>
            </a:extLst>
          </p:cNvPr>
          <p:cNvSpPr>
            <a:spLocks noGrp="1"/>
          </p:cNvSpPr>
          <p:nvPr>
            <p:ph type="sldNum" sz="quarter" idx="12"/>
          </p:nvPr>
        </p:nvSpPr>
        <p:spPr/>
        <p:txBody>
          <a:bodyPr/>
          <a:lstStyle/>
          <a:p>
            <a:fld id="{7DAE7E5D-DC60-436E-A67D-D7BB4DB055A8}" type="slidenum">
              <a:rPr lang="en-US" smtClean="0"/>
              <a:t>28</a:t>
            </a:fld>
            <a:endParaRPr lang="en-US" dirty="0"/>
          </a:p>
        </p:txBody>
      </p:sp>
    </p:spTree>
    <p:extLst>
      <p:ext uri="{BB962C8B-B14F-4D97-AF65-F5344CB8AC3E}">
        <p14:creationId xmlns:p14="http://schemas.microsoft.com/office/powerpoint/2010/main" val="552873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323" y="8590"/>
            <a:ext cx="4289353" cy="486838"/>
          </a:xfrm>
        </p:spPr>
        <p:txBody>
          <a:bodyPr/>
          <a:lstStyle/>
          <a:p>
            <a:r>
              <a:rPr lang="ro-RO" sz="2800" dirty="0"/>
              <a:t>Formularea problemei</a:t>
            </a:r>
          </a:p>
        </p:txBody>
      </p:sp>
      <p:sp>
        <p:nvSpPr>
          <p:cNvPr id="3" name="Content Placeholder 2"/>
          <p:cNvSpPr>
            <a:spLocks noGrp="1"/>
          </p:cNvSpPr>
          <p:nvPr>
            <p:ph idx="1"/>
          </p:nvPr>
        </p:nvSpPr>
        <p:spPr>
          <a:xfrm>
            <a:off x="193040" y="495428"/>
            <a:ext cx="11798326" cy="6353982"/>
          </a:xfrm>
        </p:spPr>
        <p:txBody>
          <a:bodyPr>
            <a:normAutofit fontScale="25000" lnSpcReduction="20000"/>
          </a:bodyPr>
          <a:lstStyle/>
          <a:p>
            <a:pPr marL="514350" indent="-514350">
              <a:lnSpc>
                <a:spcPct val="120000"/>
              </a:lnSpc>
              <a:buFont typeface="+mj-lt"/>
              <a:buAutoNum type="arabicPeriod"/>
            </a:pPr>
            <a:r>
              <a:rPr lang="ro-RO" sz="9200" dirty="0"/>
              <a:t>Mai întîi trebuie să existe subiectul, asupra căruia influenţează mediul şi în faţa căruia apare problema.</a:t>
            </a:r>
          </a:p>
          <a:p>
            <a:pPr marL="514350" indent="-514350">
              <a:lnSpc>
                <a:spcPct val="120000"/>
              </a:lnSpc>
              <a:buFont typeface="+mj-lt"/>
              <a:buAutoNum type="arabicPeriod"/>
            </a:pPr>
            <a:r>
              <a:rPr lang="ro-RO" sz="9200" dirty="0"/>
              <a:t>Subiectul trebuie să aibă nu mai puţin de două alternative (strategii de comportare), să existe posibilitatea alegerii.</a:t>
            </a:r>
          </a:p>
          <a:p>
            <a:pPr marL="514350" indent="-514350">
              <a:lnSpc>
                <a:spcPct val="120000"/>
              </a:lnSpc>
              <a:buFont typeface="+mj-lt"/>
              <a:buAutoNum type="arabicPeriod"/>
            </a:pPr>
            <a:r>
              <a:rPr lang="ro-RO" sz="9200" dirty="0"/>
              <a:t>La alegerea unei alternative trebuie să existe posibilitatea obţine­rii cel puţin a două rezultate, unul din care e preferabil celuilalt:</a:t>
            </a:r>
            <a:br>
              <a:rPr lang="ro-RO" sz="9200" dirty="0"/>
            </a:br>
            <a:r>
              <a:rPr lang="ro-RO" sz="9200" dirty="0">
                <a:solidFill>
                  <a:srgbClr val="C00000"/>
                </a:solidFill>
                <a:highlight>
                  <a:srgbClr val="FFFF00"/>
                </a:highlight>
              </a:rPr>
              <a:t>Trebuie să existe cel puţin un rezultat spre care tinde subiectul (decidentul): OBIECTIVUL</a:t>
            </a:r>
            <a:r>
              <a:rPr lang="ro-RO" sz="9200" dirty="0"/>
              <a:t>.</a:t>
            </a:r>
          </a:p>
          <a:p>
            <a:pPr marL="514350" indent="-514350">
              <a:lnSpc>
                <a:spcPct val="120000"/>
              </a:lnSpc>
              <a:buFont typeface="+mj-lt"/>
              <a:buAutoNum type="arabicPeriod"/>
            </a:pPr>
            <a:r>
              <a:rPr lang="ro-RO" sz="9200" dirty="0"/>
              <a:t>Fiecărei strategii trebuie să-i corespundă o anumită probabilitate a obţinerii obiectivului pus şi aceste probabilităţi, ce corespund diferitelor strategii, nu trebuie să fie egale.</a:t>
            </a:r>
          </a:p>
          <a:p>
            <a:pPr marL="0" indent="0">
              <a:lnSpc>
                <a:spcPct val="120000"/>
              </a:lnSpc>
              <a:buNone/>
            </a:pPr>
            <a:r>
              <a:rPr lang="ro-RO" sz="9200" dirty="0"/>
              <a:t> Altfel este indiferent ce strategie (alternativa) se va alege.</a:t>
            </a:r>
          </a:p>
          <a:p>
            <a:pPr marL="182880" indent="-182880">
              <a:lnSpc>
                <a:spcPct val="120000"/>
              </a:lnSpc>
              <a:buNone/>
            </a:pPr>
            <a:r>
              <a:rPr lang="ro-RO" sz="9200" dirty="0"/>
              <a:t> Deci în procesul obţinerii obiectivului (rezultatului dorit) nu trebuie să fie echivalente toate strategiile.</a:t>
            </a:r>
          </a:p>
          <a:p>
            <a:pPr marL="182880" indent="-182880">
              <a:lnSpc>
                <a:spcPct val="120000"/>
              </a:lnSpc>
              <a:buNone/>
            </a:pPr>
            <a:r>
              <a:rPr lang="ro-RO" dirty="0"/>
              <a:t> </a:t>
            </a:r>
          </a:p>
          <a:p>
            <a:pPr marL="182880" indent="-182880">
              <a:lnSpc>
                <a:spcPct val="120000"/>
              </a:lnSpc>
              <a:buNone/>
            </a:pPr>
            <a:r>
              <a:rPr lang="ro-RO" sz="4800" dirty="0"/>
              <a:t>(C. GAINDRIC. LUAREA DECIZIILOR. Metode şi tehnologii, 1998).</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6E8436-0995-ECF8-F658-FA452F6F0062}"/>
              </a:ext>
            </a:extLst>
          </p:cNvPr>
          <p:cNvSpPr>
            <a:spLocks noGrp="1"/>
          </p:cNvSpPr>
          <p:nvPr>
            <p:ph idx="1"/>
          </p:nvPr>
        </p:nvSpPr>
        <p:spPr>
          <a:xfrm>
            <a:off x="65988" y="688367"/>
            <a:ext cx="12079664" cy="6169633"/>
          </a:xfrm>
        </p:spPr>
        <p:txBody>
          <a:bodyPr>
            <a:normAutofit/>
          </a:bodyPr>
          <a:lstStyle/>
          <a:p>
            <a:pPr marL="457200" indent="-457200">
              <a:lnSpc>
                <a:spcPct val="125000"/>
              </a:lnSpc>
              <a:buFont typeface="+mj-lt"/>
              <a:buAutoNum type="arabicPeriod"/>
            </a:pPr>
            <a:r>
              <a:rPr lang="en-US" sz="2000" dirty="0" err="1"/>
              <a:t>Introducere</a:t>
            </a:r>
            <a:r>
              <a:rPr lang="ro-RO" sz="2000" dirty="0"/>
              <a:t>.</a:t>
            </a:r>
          </a:p>
          <a:p>
            <a:pPr lvl="1">
              <a:lnSpc>
                <a:spcPct val="125000"/>
              </a:lnSpc>
            </a:pPr>
            <a:r>
              <a:rPr lang="en-US" sz="2000" dirty="0" err="1"/>
              <a:t>Contextul</a:t>
            </a:r>
            <a:r>
              <a:rPr lang="en-US" sz="2000" dirty="0"/>
              <a:t> SIM </a:t>
            </a:r>
            <a:r>
              <a:rPr lang="en-US" sz="2000" dirty="0" err="1"/>
              <a:t>în</a:t>
            </a:r>
            <a:r>
              <a:rPr lang="en-US" sz="2000" dirty="0"/>
              <a:t> </a:t>
            </a:r>
            <a:r>
              <a:rPr lang="en-US" sz="2000" dirty="0" err="1"/>
              <a:t>afaceri</a:t>
            </a:r>
            <a:r>
              <a:rPr lang="en-US" sz="2000" dirty="0"/>
              <a:t> și </a:t>
            </a:r>
            <a:r>
              <a:rPr lang="en-US" sz="2000" dirty="0" err="1"/>
              <a:t>rolul</a:t>
            </a:r>
            <a:r>
              <a:rPr lang="en-US" sz="2000" dirty="0"/>
              <a:t> </a:t>
            </a:r>
            <a:r>
              <a:rPr lang="en-US" sz="2000" dirty="0" err="1"/>
              <a:t>datelor</a:t>
            </a:r>
            <a:r>
              <a:rPr lang="en-US" sz="2000" dirty="0"/>
              <a:t> </a:t>
            </a:r>
            <a:r>
              <a:rPr lang="en-US" sz="2000" dirty="0" err="1"/>
              <a:t>în</a:t>
            </a:r>
            <a:r>
              <a:rPr lang="en-US" sz="2000" dirty="0"/>
              <a:t> </a:t>
            </a:r>
            <a:r>
              <a:rPr lang="en-US" sz="2000" dirty="0" err="1"/>
              <a:t>susținerea</a:t>
            </a:r>
            <a:r>
              <a:rPr lang="en-US" sz="2000" dirty="0"/>
              <a:t> </a:t>
            </a:r>
            <a:r>
              <a:rPr lang="en-US" sz="2000" dirty="0" err="1"/>
              <a:t>deciziilor</a:t>
            </a:r>
            <a:r>
              <a:rPr lang="en-US" sz="2000" dirty="0"/>
              <a:t>.</a:t>
            </a:r>
            <a:endParaRPr lang="ro-RO" sz="2000" dirty="0"/>
          </a:p>
          <a:p>
            <a:pPr marL="457200" indent="-457200">
              <a:lnSpc>
                <a:spcPct val="125000"/>
              </a:lnSpc>
              <a:buFont typeface="+mj-lt"/>
              <a:buAutoNum type="arabicPeriod"/>
            </a:pPr>
            <a:r>
              <a:rPr lang="en-US" sz="2000" dirty="0" err="1"/>
              <a:t>Probleme</a:t>
            </a:r>
            <a:r>
              <a:rPr lang="ro-RO" sz="2000" dirty="0"/>
              <a:t>. </a:t>
            </a:r>
          </a:p>
          <a:p>
            <a:pPr lvl="1">
              <a:lnSpc>
                <a:spcPct val="125000"/>
              </a:lnSpc>
            </a:pPr>
            <a:r>
              <a:rPr lang="en-US" sz="2000" dirty="0" err="1"/>
              <a:t>Definirea</a:t>
            </a:r>
            <a:r>
              <a:rPr lang="en-US" sz="2000" dirty="0"/>
              <a:t> și </a:t>
            </a:r>
            <a:r>
              <a:rPr lang="en-US" sz="2000" dirty="0" err="1"/>
              <a:t>clasificarea</a:t>
            </a:r>
            <a:r>
              <a:rPr lang="en-US" sz="2000" dirty="0"/>
              <a:t> </a:t>
            </a:r>
            <a:r>
              <a:rPr lang="en-US" sz="2000" dirty="0" err="1"/>
              <a:t>problemelor</a:t>
            </a:r>
            <a:r>
              <a:rPr lang="en-US" sz="2000" dirty="0"/>
              <a:t> </a:t>
            </a:r>
            <a:r>
              <a:rPr lang="en-US" sz="2000" dirty="0" err="1"/>
              <a:t>decizionale</a:t>
            </a:r>
            <a:r>
              <a:rPr lang="en-US" sz="2000" dirty="0"/>
              <a:t> și de management.</a:t>
            </a:r>
            <a:endParaRPr lang="ro-RO" sz="2000" dirty="0"/>
          </a:p>
          <a:p>
            <a:pPr marL="457200" indent="-457200">
              <a:lnSpc>
                <a:spcPct val="125000"/>
              </a:lnSpc>
              <a:buFont typeface="+mj-lt"/>
              <a:buAutoNum type="arabicPeriod"/>
            </a:pPr>
            <a:r>
              <a:rPr lang="en-US" sz="2000" dirty="0" err="1"/>
              <a:t>Deciziile</a:t>
            </a:r>
            <a:r>
              <a:rPr lang="ro-RO" sz="2000" dirty="0"/>
              <a:t>.</a:t>
            </a:r>
          </a:p>
          <a:p>
            <a:pPr lvl="1">
              <a:lnSpc>
                <a:spcPct val="125000"/>
              </a:lnSpc>
            </a:pPr>
            <a:r>
              <a:rPr lang="ro-RO" sz="2000" dirty="0"/>
              <a:t> </a:t>
            </a:r>
            <a:r>
              <a:rPr lang="en-US" sz="2000" dirty="0" err="1"/>
              <a:t>Tipologia</a:t>
            </a:r>
            <a:r>
              <a:rPr lang="en-US" sz="2000" dirty="0"/>
              <a:t> </a:t>
            </a:r>
            <a:r>
              <a:rPr lang="en-US" sz="2000" dirty="0" err="1"/>
              <a:t>deciziilor</a:t>
            </a:r>
            <a:r>
              <a:rPr lang="en-US" sz="2000" dirty="0"/>
              <a:t> și </a:t>
            </a:r>
            <a:r>
              <a:rPr lang="en-US" sz="2000" dirty="0" err="1"/>
              <a:t>relevanța</a:t>
            </a:r>
            <a:r>
              <a:rPr lang="en-US" sz="2000" dirty="0"/>
              <a:t> </a:t>
            </a:r>
            <a:r>
              <a:rPr lang="en-US" sz="2000" dirty="0" err="1"/>
              <a:t>acestora</a:t>
            </a:r>
            <a:r>
              <a:rPr lang="en-US" sz="2000" dirty="0"/>
              <a:t> </a:t>
            </a:r>
            <a:r>
              <a:rPr lang="en-US" sz="2000" dirty="0" err="1"/>
              <a:t>în</a:t>
            </a:r>
            <a:r>
              <a:rPr lang="en-US" sz="2000" dirty="0"/>
              <a:t> context </a:t>
            </a:r>
            <a:r>
              <a:rPr lang="en-US" sz="2000" dirty="0" err="1"/>
              <a:t>organizațional</a:t>
            </a:r>
            <a:r>
              <a:rPr lang="en-US" sz="2000" dirty="0"/>
              <a:t>. </a:t>
            </a:r>
            <a:r>
              <a:rPr lang="en-US" sz="2000" dirty="0" err="1"/>
              <a:t>Procesul</a:t>
            </a:r>
            <a:r>
              <a:rPr lang="en-US" sz="2000" dirty="0"/>
              <a:t> </a:t>
            </a:r>
            <a:r>
              <a:rPr lang="en-US" sz="2000" dirty="0" err="1"/>
              <a:t>decizional</a:t>
            </a:r>
            <a:r>
              <a:rPr lang="ro-RO" sz="2000" dirty="0"/>
              <a:t>.</a:t>
            </a:r>
          </a:p>
          <a:p>
            <a:pPr lvl="1">
              <a:lnSpc>
                <a:spcPct val="125000"/>
              </a:lnSpc>
            </a:pPr>
            <a:r>
              <a:rPr lang="ro-RO" sz="2000" dirty="0"/>
              <a:t> </a:t>
            </a:r>
            <a:r>
              <a:rPr lang="en-US" sz="2000" dirty="0" err="1"/>
              <a:t>Etapele</a:t>
            </a:r>
            <a:r>
              <a:rPr lang="en-US" sz="2000" dirty="0"/>
              <a:t> </a:t>
            </a:r>
            <a:r>
              <a:rPr lang="en-US" sz="2000" dirty="0" err="1"/>
              <a:t>procesului</a:t>
            </a:r>
            <a:r>
              <a:rPr lang="en-US" sz="2000" dirty="0"/>
              <a:t> </a:t>
            </a:r>
            <a:r>
              <a:rPr lang="en-US" sz="2000" dirty="0" err="1"/>
              <a:t>decizional</a:t>
            </a:r>
            <a:r>
              <a:rPr lang="en-US" sz="2000" dirty="0"/>
              <a:t> și </a:t>
            </a:r>
            <a:r>
              <a:rPr lang="en-US" sz="2000" dirty="0" err="1"/>
              <a:t>tehnicile</a:t>
            </a:r>
            <a:r>
              <a:rPr lang="en-US" sz="2000" dirty="0"/>
              <a:t> </a:t>
            </a:r>
            <a:r>
              <a:rPr lang="en-US" sz="2000" dirty="0" err="1"/>
              <a:t>utilizate</a:t>
            </a:r>
            <a:r>
              <a:rPr lang="en-US" sz="2000" dirty="0"/>
              <a:t> </a:t>
            </a:r>
            <a:r>
              <a:rPr lang="en-US" sz="2000" dirty="0" err="1"/>
              <a:t>în</a:t>
            </a:r>
            <a:r>
              <a:rPr lang="en-US" sz="2000" dirty="0"/>
              <a:t> </a:t>
            </a:r>
            <a:r>
              <a:rPr lang="en-US" sz="2000" dirty="0" err="1"/>
              <a:t>organizații</a:t>
            </a:r>
            <a:r>
              <a:rPr lang="en-US" sz="2000" dirty="0"/>
              <a:t>.</a:t>
            </a:r>
            <a:endParaRPr lang="ro-RO" sz="2000" dirty="0"/>
          </a:p>
          <a:p>
            <a:pPr marL="457200" indent="-457200">
              <a:lnSpc>
                <a:spcPct val="125000"/>
              </a:lnSpc>
              <a:buFont typeface="+mj-lt"/>
              <a:buAutoNum type="arabicPeriod"/>
            </a:pPr>
            <a:r>
              <a:rPr lang="en-US" sz="2000" dirty="0" err="1"/>
              <a:t>Arhitecturi</a:t>
            </a:r>
            <a:r>
              <a:rPr lang="en-US" sz="2000" dirty="0"/>
              <a:t> și </a:t>
            </a:r>
            <a:r>
              <a:rPr lang="en-US" sz="2000" dirty="0" err="1"/>
              <a:t>tehnologii</a:t>
            </a:r>
            <a:r>
              <a:rPr lang="en-US" sz="2000" dirty="0"/>
              <a:t> ale </a:t>
            </a:r>
            <a:r>
              <a:rPr lang="ro-RO" sz="2000" dirty="0"/>
              <a:t>SIM.</a:t>
            </a:r>
          </a:p>
          <a:p>
            <a:pPr lvl="1">
              <a:lnSpc>
                <a:spcPct val="125000"/>
              </a:lnSpc>
            </a:pPr>
            <a:r>
              <a:rPr lang="en-US" sz="2000" dirty="0" err="1"/>
              <a:t>Prezentare</a:t>
            </a:r>
            <a:r>
              <a:rPr lang="en-US" sz="2000" dirty="0"/>
              <a:t> </a:t>
            </a:r>
            <a:r>
              <a:rPr lang="en-US" sz="2000" dirty="0" err="1"/>
              <a:t>generală</a:t>
            </a:r>
            <a:r>
              <a:rPr lang="en-US" sz="2000" dirty="0"/>
              <a:t> a </a:t>
            </a:r>
            <a:r>
              <a:rPr lang="en-US" sz="2000" dirty="0" err="1"/>
              <a:t>arhitecturilor</a:t>
            </a:r>
            <a:r>
              <a:rPr lang="en-US" sz="2000" dirty="0"/>
              <a:t> SIM (client-server, SOA, </a:t>
            </a:r>
            <a:r>
              <a:rPr lang="en-US" sz="2000" dirty="0" err="1"/>
              <a:t>microservicii</a:t>
            </a:r>
            <a:r>
              <a:rPr lang="en-US" sz="2000" dirty="0"/>
              <a:t>, cloud computing).</a:t>
            </a:r>
            <a:endParaRPr lang="ro-RO" sz="2000" dirty="0"/>
          </a:p>
          <a:p>
            <a:pPr lvl="1">
              <a:lnSpc>
                <a:spcPct val="125000"/>
              </a:lnSpc>
            </a:pPr>
            <a:r>
              <a:rPr lang="en-US" sz="2000" dirty="0"/>
              <a:t>DW și DL: </a:t>
            </a:r>
            <a:r>
              <a:rPr lang="en-US" sz="2000" dirty="0" err="1"/>
              <a:t>Introducerea</a:t>
            </a:r>
            <a:r>
              <a:rPr lang="en-US" sz="2000" dirty="0"/>
              <a:t> </a:t>
            </a:r>
            <a:r>
              <a:rPr lang="en-US" sz="2000" dirty="0" err="1"/>
              <a:t>conceptelor</a:t>
            </a:r>
            <a:r>
              <a:rPr lang="en-US" sz="2000" dirty="0"/>
              <a:t> de DW și DL </a:t>
            </a:r>
            <a:r>
              <a:rPr lang="en-US" sz="2000" dirty="0" err="1"/>
              <a:t>pentru</a:t>
            </a:r>
            <a:r>
              <a:rPr lang="en-US" sz="2000" dirty="0"/>
              <a:t> </a:t>
            </a:r>
            <a:r>
              <a:rPr lang="en-US" sz="2000" dirty="0" err="1"/>
              <a:t>stocarea</a:t>
            </a:r>
            <a:r>
              <a:rPr lang="en-US" sz="2000" dirty="0"/>
              <a:t> și </a:t>
            </a:r>
            <a:r>
              <a:rPr lang="en-US" sz="2000" dirty="0" err="1"/>
              <a:t>gestionarea</a:t>
            </a:r>
            <a:r>
              <a:rPr lang="en-US" sz="2000" dirty="0"/>
              <a:t> </a:t>
            </a:r>
            <a:r>
              <a:rPr lang="en-US" sz="2000" dirty="0" err="1"/>
              <a:t>datelor</a:t>
            </a:r>
            <a:r>
              <a:rPr lang="en-US" sz="2000" dirty="0"/>
              <a:t>, </a:t>
            </a:r>
            <a:r>
              <a:rPr lang="en-US" sz="2000" dirty="0" err="1"/>
              <a:t>diferențe</a:t>
            </a:r>
            <a:r>
              <a:rPr lang="en-US" sz="2000" dirty="0"/>
              <a:t> și </a:t>
            </a:r>
            <a:r>
              <a:rPr lang="en-US" sz="2000" dirty="0" err="1"/>
              <a:t>aplicații</a:t>
            </a:r>
            <a:r>
              <a:rPr lang="en-US" sz="2000" dirty="0"/>
              <a:t>.</a:t>
            </a:r>
            <a:endParaRPr lang="ro-RO" sz="2000" dirty="0"/>
          </a:p>
        </p:txBody>
      </p:sp>
      <p:sp>
        <p:nvSpPr>
          <p:cNvPr id="4" name="Slide Number Placeholder 3">
            <a:extLst>
              <a:ext uri="{FF2B5EF4-FFF2-40B4-BE49-F238E27FC236}">
                <a16:creationId xmlns:a16="http://schemas.microsoft.com/office/drawing/2014/main" id="{F42B27DD-E630-E32D-D8E6-34FC38E8DBB6}"/>
              </a:ext>
            </a:extLst>
          </p:cNvPr>
          <p:cNvSpPr>
            <a:spLocks noGrp="1"/>
          </p:cNvSpPr>
          <p:nvPr>
            <p:ph type="sldNum" sz="quarter" idx="12"/>
          </p:nvPr>
        </p:nvSpPr>
        <p:spPr/>
        <p:txBody>
          <a:bodyPr/>
          <a:lstStyle/>
          <a:p>
            <a:fld id="{7DAE7E5D-DC60-436E-A67D-D7BB4DB055A8}" type="slidenum">
              <a:rPr lang="en-US" smtClean="0"/>
              <a:t>3</a:t>
            </a:fld>
            <a:endParaRPr lang="en-US" dirty="0"/>
          </a:p>
        </p:txBody>
      </p:sp>
      <p:sp>
        <p:nvSpPr>
          <p:cNvPr id="5" name="Title 1">
            <a:extLst>
              <a:ext uri="{FF2B5EF4-FFF2-40B4-BE49-F238E27FC236}">
                <a16:creationId xmlns:a16="http://schemas.microsoft.com/office/drawing/2014/main" id="{43FC1802-63B9-B483-C90A-40882FCB7CF8}"/>
              </a:ext>
            </a:extLst>
          </p:cNvPr>
          <p:cNvSpPr>
            <a:spLocks noGrp="1"/>
          </p:cNvSpPr>
          <p:nvPr>
            <p:ph type="title"/>
          </p:nvPr>
        </p:nvSpPr>
        <p:spPr>
          <a:xfrm>
            <a:off x="4038741" y="108246"/>
            <a:ext cx="3523540" cy="580121"/>
          </a:xfrm>
        </p:spPr>
        <p:txBody>
          <a:bodyPr/>
          <a:lstStyle/>
          <a:p>
            <a:r>
              <a:rPr lang="ro-RO" sz="2000" dirty="0"/>
              <a:t>Repere 2.0 </a:t>
            </a:r>
          </a:p>
        </p:txBody>
      </p:sp>
    </p:spTree>
    <p:extLst>
      <p:ext uri="{BB962C8B-B14F-4D97-AF65-F5344CB8AC3E}">
        <p14:creationId xmlns:p14="http://schemas.microsoft.com/office/powerpoint/2010/main" val="3346021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971F-CB49-D29A-877B-70226A94D8B6}"/>
              </a:ext>
            </a:extLst>
          </p:cNvPr>
          <p:cNvSpPr>
            <a:spLocks noGrp="1"/>
          </p:cNvSpPr>
          <p:nvPr>
            <p:ph type="title"/>
          </p:nvPr>
        </p:nvSpPr>
        <p:spPr>
          <a:xfrm>
            <a:off x="2118100" y="806520"/>
            <a:ext cx="8962667" cy="662782"/>
          </a:xfrm>
        </p:spPr>
        <p:txBody>
          <a:bodyPr/>
          <a:lstStyle/>
          <a:p>
            <a:r>
              <a:rPr lang="ro-RO" dirty="0"/>
              <a:t>Factorii care influențează problema</a:t>
            </a:r>
          </a:p>
        </p:txBody>
      </p:sp>
      <p:sp>
        <p:nvSpPr>
          <p:cNvPr id="3" name="Content Placeholder 2">
            <a:extLst>
              <a:ext uri="{FF2B5EF4-FFF2-40B4-BE49-F238E27FC236}">
                <a16:creationId xmlns:a16="http://schemas.microsoft.com/office/drawing/2014/main" id="{4AEE8F61-DFDE-67F5-A514-8167BA9B912F}"/>
              </a:ext>
            </a:extLst>
          </p:cNvPr>
          <p:cNvSpPr>
            <a:spLocks noGrp="1"/>
          </p:cNvSpPr>
          <p:nvPr>
            <p:ph idx="1"/>
          </p:nvPr>
        </p:nvSpPr>
        <p:spPr>
          <a:xfrm>
            <a:off x="1083527" y="2093723"/>
            <a:ext cx="10373014" cy="3033081"/>
          </a:xfrm>
          <a:solidFill>
            <a:schemeClr val="bg1">
              <a:alpha val="50000"/>
            </a:schemeClr>
          </a:solidFill>
        </p:spPr>
        <p:txBody>
          <a:bodyPr>
            <a:normAutofit/>
          </a:bodyPr>
          <a:lstStyle/>
          <a:p>
            <a:pPr>
              <a:lnSpc>
                <a:spcPct val="150000"/>
              </a:lnSpc>
            </a:pPr>
            <a:r>
              <a:rPr lang="ro-RO" dirty="0">
                <a:latin typeface="Cambria" panose="02040503050406030204" pitchFamily="18" charset="0"/>
                <a:ea typeface="Cambria" panose="02040503050406030204" pitchFamily="18" charset="0"/>
              </a:rPr>
              <a:t>Asupra unui fenomen influențează o serie de factori.</a:t>
            </a:r>
          </a:p>
          <a:p>
            <a:pPr>
              <a:lnSpc>
                <a:spcPct val="150000"/>
              </a:lnSpc>
            </a:pPr>
            <a:r>
              <a:rPr lang="ro-RO" dirty="0">
                <a:latin typeface="Cambria" panose="02040503050406030204" pitchFamily="18" charset="0"/>
                <a:ea typeface="Cambria" panose="02040503050406030204" pitchFamily="18" charset="0"/>
              </a:rPr>
              <a:t>Acești factori trebuie identificați și </a:t>
            </a:r>
          </a:p>
          <a:p>
            <a:pPr>
              <a:lnSpc>
                <a:spcPct val="150000"/>
              </a:lnSpc>
            </a:pPr>
            <a:r>
              <a:rPr lang="ro-RO" dirty="0">
                <a:latin typeface="Cambria" panose="02040503050406030204" pitchFamily="18" charset="0"/>
                <a:ea typeface="Cambria" panose="02040503050406030204" pitchFamily="18" charset="0"/>
              </a:rPr>
              <a:t>Determinată ponderea fiecărui factor.</a:t>
            </a:r>
          </a:p>
        </p:txBody>
      </p:sp>
      <p:sp>
        <p:nvSpPr>
          <p:cNvPr id="4" name="Slide Number Placeholder 3">
            <a:extLst>
              <a:ext uri="{FF2B5EF4-FFF2-40B4-BE49-F238E27FC236}">
                <a16:creationId xmlns:a16="http://schemas.microsoft.com/office/drawing/2014/main" id="{99A93169-2F0A-B75A-D0DF-EBF0BFEAEC9E}"/>
              </a:ext>
            </a:extLst>
          </p:cNvPr>
          <p:cNvSpPr>
            <a:spLocks noGrp="1"/>
          </p:cNvSpPr>
          <p:nvPr>
            <p:ph type="sldNum" sz="quarter" idx="12"/>
          </p:nvPr>
        </p:nvSpPr>
        <p:spPr/>
        <p:txBody>
          <a:bodyPr/>
          <a:lstStyle/>
          <a:p>
            <a:fld id="{7DAE7E5D-DC60-436E-A67D-D7BB4DB055A8}" type="slidenum">
              <a:rPr lang="en-US" smtClean="0"/>
              <a:t>30</a:t>
            </a:fld>
            <a:endParaRPr lang="en-US" dirty="0"/>
          </a:p>
        </p:txBody>
      </p:sp>
      <p:pic>
        <p:nvPicPr>
          <p:cNvPr id="6" name="Picture 5">
            <a:extLst>
              <a:ext uri="{FF2B5EF4-FFF2-40B4-BE49-F238E27FC236}">
                <a16:creationId xmlns:a16="http://schemas.microsoft.com/office/drawing/2014/main" id="{0740C5B0-A705-C740-786B-BC1EBCE90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695" y="66348"/>
            <a:ext cx="2143125" cy="2143125"/>
          </a:xfrm>
          <a:prstGeom prst="rect">
            <a:avLst/>
          </a:prstGeom>
        </p:spPr>
      </p:pic>
    </p:spTree>
    <p:extLst>
      <p:ext uri="{BB962C8B-B14F-4D97-AF65-F5344CB8AC3E}">
        <p14:creationId xmlns:p14="http://schemas.microsoft.com/office/powerpoint/2010/main" val="2488470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664" y="21162"/>
            <a:ext cx="8540056" cy="662782"/>
          </a:xfrm>
        </p:spPr>
        <p:txBody>
          <a:bodyPr/>
          <a:lstStyle/>
          <a:p>
            <a:r>
              <a:rPr lang="ro-RO" dirty="0"/>
              <a:t>Algoritmul de rezolvare a problemelor</a:t>
            </a:r>
          </a:p>
        </p:txBody>
      </p:sp>
      <p:sp>
        <p:nvSpPr>
          <p:cNvPr id="3" name="Content Placeholder 2"/>
          <p:cNvSpPr>
            <a:spLocks noGrp="1"/>
          </p:cNvSpPr>
          <p:nvPr>
            <p:ph idx="1"/>
          </p:nvPr>
        </p:nvSpPr>
        <p:spPr/>
        <p:txBody>
          <a:bodyPr>
            <a:normAutofit fontScale="92500" lnSpcReduction="10000"/>
          </a:bodyPr>
          <a:lstStyle/>
          <a:p>
            <a:pPr marL="0" indent="0">
              <a:buNone/>
            </a:pPr>
            <a:r>
              <a:rPr lang="ro-RO" dirty="0">
                <a:solidFill>
                  <a:srgbClr val="C00000"/>
                </a:solidFill>
              </a:rPr>
              <a:t>	</a:t>
            </a:r>
            <a:r>
              <a:rPr lang="ro-RO" dirty="0">
                <a:solidFill>
                  <a:srgbClr val="C00000"/>
                </a:solidFill>
                <a:highlight>
                  <a:srgbClr val="FFFF00"/>
                </a:highlight>
              </a:rPr>
              <a:t>(1).</a:t>
            </a:r>
            <a:r>
              <a:rPr lang="ro-RO" dirty="0">
                <a:solidFill>
                  <a:srgbClr val="C00000"/>
                </a:solidFill>
              </a:rPr>
              <a:t> </a:t>
            </a:r>
            <a:r>
              <a:rPr lang="ro-RO" dirty="0">
                <a:highlight>
                  <a:srgbClr val="00FF00"/>
                </a:highlight>
              </a:rPr>
              <a:t>Înțelegerea problemei</a:t>
            </a:r>
            <a:r>
              <a:rPr lang="ro-RO" dirty="0"/>
              <a:t>:</a:t>
            </a:r>
          </a:p>
          <a:p>
            <a:r>
              <a:rPr lang="ro-RO" dirty="0"/>
              <a:t>Cum poate fi formulată problema? </a:t>
            </a:r>
          </a:p>
          <a:p>
            <a:r>
              <a:rPr lang="ro-RO" dirty="0"/>
              <a:t>Ce informații sunt disponibile? </a:t>
            </a:r>
          </a:p>
          <a:p>
            <a:r>
              <a:rPr lang="ro-RO" dirty="0"/>
              <a:t>Ce trebuie să se determine?</a:t>
            </a:r>
          </a:p>
          <a:p>
            <a:r>
              <a:rPr lang="ro-RO" dirty="0"/>
              <a:t>Sunt variabilele clar definite prin datele oferite?</a:t>
            </a:r>
          </a:p>
          <a:p>
            <a:r>
              <a:rPr lang="ro-RO" dirty="0"/>
              <a:t>Datele sunt suficiente sau excedentare? </a:t>
            </a:r>
          </a:p>
          <a:p>
            <a:r>
              <a:rPr lang="ro-RO" dirty="0"/>
              <a:t>Există o altă formulare posibilă?</a:t>
            </a:r>
          </a:p>
          <a:p>
            <a:r>
              <a:rPr lang="ro-RO" dirty="0"/>
              <a:t>Se poate stabili o legătură între problema curentă și o problemă deja rezolvată?</a:t>
            </a:r>
          </a:p>
          <a:p>
            <a:r>
              <a:rPr lang="ro-RO" dirty="0"/>
              <a:t>Aceste întrebări trebuie repetate ori de câte ori apar dificultăți în timpul rezolvării sau când este abordată o problemă intermediară.</a:t>
            </a:r>
          </a:p>
          <a:p>
            <a:r>
              <a:rPr lang="ro-RO" dirty="0"/>
              <a:t>Au fost folosite toate datele disponibile?</a:t>
            </a:r>
          </a:p>
        </p:txBody>
      </p:sp>
      <p:sp>
        <p:nvSpPr>
          <p:cNvPr id="4" name="Slide Number Placeholder 3"/>
          <p:cNvSpPr>
            <a:spLocks noGrp="1"/>
          </p:cNvSpPr>
          <p:nvPr>
            <p:ph type="sldNum" sz="quarter" idx="12"/>
          </p:nvPr>
        </p:nvSpPr>
        <p:spPr/>
        <p:txBody>
          <a:bodyPr/>
          <a:lstStyle/>
          <a:p>
            <a:fld id="{7DAE7E5D-DC60-436E-A67D-D7BB4DB055A8}"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ro-RO" dirty="0">
                <a:solidFill>
                  <a:srgbClr val="C00000"/>
                </a:solidFill>
                <a:highlight>
                  <a:srgbClr val="FFFF00"/>
                </a:highlight>
              </a:rPr>
              <a:t>(2).</a:t>
            </a:r>
            <a:r>
              <a:rPr lang="ro-RO" dirty="0">
                <a:solidFill>
                  <a:srgbClr val="C00000"/>
                </a:solidFill>
              </a:rPr>
              <a:t> </a:t>
            </a:r>
            <a:r>
              <a:rPr lang="ro-RO" dirty="0"/>
              <a:t>Găsirea căii de la variabile necunoscute (ceea ce trebuie găsit) la datele disponibile:</a:t>
            </a:r>
          </a:p>
          <a:p>
            <a:pPr marL="0" indent="0">
              <a:buNone/>
            </a:pPr>
            <a:r>
              <a:rPr lang="ro-RO" dirty="0"/>
              <a:t> Se analizează problemele intermediare („analiza”).</a:t>
            </a:r>
          </a:p>
          <a:p>
            <a:r>
              <a:rPr lang="ro-RO" dirty="0"/>
              <a:t>Se stabilesc relații între variabile și date.</a:t>
            </a:r>
          </a:p>
          <a:p>
            <a:r>
              <a:rPr lang="ro-RO" dirty="0"/>
              <a:t>Se transformă variabilele necunoscute pentru a încerca să introducem noi variabile mai apropiate de datele problemei.</a:t>
            </a:r>
          </a:p>
          <a:p>
            <a:r>
              <a:rPr lang="ro-RO" dirty="0"/>
              <a:t>Se transformă datele disponibile pentru a obține noi elemente mai apropiate de variabilele căutate.</a:t>
            </a:r>
          </a:p>
          <a:p>
            <a:r>
              <a:rPr lang="ro-RO" dirty="0"/>
              <a:t>Se generalizează și se examinează cazurile particulare.</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32</a:t>
            </a:fld>
            <a:endParaRPr lang="en-US" dirty="0"/>
          </a:p>
        </p:txBody>
      </p:sp>
      <p:sp>
        <p:nvSpPr>
          <p:cNvPr id="5" name="Title 1"/>
          <p:cNvSpPr>
            <a:spLocks noGrp="1"/>
          </p:cNvSpPr>
          <p:nvPr>
            <p:ph type="title"/>
          </p:nvPr>
        </p:nvSpPr>
        <p:spPr>
          <a:xfrm>
            <a:off x="2554288" y="20638"/>
            <a:ext cx="7404100" cy="663575"/>
          </a:xfrm>
        </p:spPr>
        <p:txBody>
          <a:bodyPr/>
          <a:lstStyle/>
          <a:p>
            <a:r>
              <a:rPr lang="ro-RO" dirty="0"/>
              <a:t>Algoritmul .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649" y="1117363"/>
            <a:ext cx="11568702" cy="4957974"/>
          </a:xfrm>
        </p:spPr>
        <p:txBody>
          <a:bodyPr>
            <a:normAutofit fontScale="92500" lnSpcReduction="10000"/>
          </a:bodyPr>
          <a:lstStyle/>
          <a:p>
            <a:pPr marL="0" indent="0">
              <a:lnSpc>
                <a:spcPct val="150000"/>
              </a:lnSpc>
              <a:buNone/>
            </a:pPr>
            <a:r>
              <a:rPr lang="ro-RO" dirty="0">
                <a:solidFill>
                  <a:srgbClr val="C00000"/>
                </a:solidFill>
                <a:highlight>
                  <a:srgbClr val="FFFF00"/>
                </a:highlight>
              </a:rPr>
              <a:t>(3).</a:t>
            </a:r>
            <a:r>
              <a:rPr lang="ro-RO" dirty="0">
                <a:solidFill>
                  <a:srgbClr val="C00000"/>
                </a:solidFill>
              </a:rPr>
              <a:t> </a:t>
            </a:r>
            <a:r>
              <a:rPr lang="ro-RO" dirty="0"/>
              <a:t>Implementarea ideii de soluționare („</a:t>
            </a:r>
            <a:r>
              <a:rPr lang="ro-RO" dirty="0">
                <a:highlight>
                  <a:srgbClr val="00FF00"/>
                </a:highlight>
              </a:rPr>
              <a:t>sinteza</a:t>
            </a:r>
            <a:r>
              <a:rPr lang="ro-RO" dirty="0"/>
              <a:t>”): Se verifică veridicitatea fiecărui pas, acceptând doar ceea ce este evident și poate fi dedus cu certitudine.</a:t>
            </a:r>
          </a:p>
          <a:p>
            <a:pPr marL="452438" indent="0">
              <a:lnSpc>
                <a:spcPct val="150000"/>
              </a:lnSpc>
              <a:buNone/>
            </a:pPr>
            <a:r>
              <a:rPr lang="ro-RO" dirty="0">
                <a:solidFill>
                  <a:srgbClr val="C00000"/>
                </a:solidFill>
                <a:highlight>
                  <a:srgbClr val="FFFF00"/>
                </a:highlight>
              </a:rPr>
              <a:t>(4).</a:t>
            </a:r>
            <a:r>
              <a:rPr lang="ro-RO" dirty="0">
                <a:solidFill>
                  <a:srgbClr val="C00000"/>
                </a:solidFill>
              </a:rPr>
              <a:t> </a:t>
            </a:r>
            <a:r>
              <a:rPr lang="ro-RO" dirty="0">
                <a:highlight>
                  <a:srgbClr val="00FF00"/>
                </a:highlight>
              </a:rPr>
              <a:t>Verificarea soluției</a:t>
            </a:r>
            <a:r>
              <a:rPr lang="ro-RO" dirty="0"/>
              <a:t> și evaluarea critică: Rezultatul pare plauzibil?</a:t>
            </a:r>
          </a:p>
          <a:p>
            <a:pPr marL="0" indent="0">
              <a:lnSpc>
                <a:spcPct val="150000"/>
              </a:lnSpc>
              <a:buNone/>
            </a:pPr>
            <a:r>
              <a:rPr lang="ro-RO" dirty="0"/>
              <a:t>Se verifică veridicitatea rezultatului.</a:t>
            </a:r>
          </a:p>
          <a:p>
            <a:pPr marL="263525">
              <a:lnSpc>
                <a:spcPct val="150000"/>
              </a:lnSpc>
            </a:pPr>
            <a:r>
              <a:rPr lang="ro-RO" dirty="0">
                <a:latin typeface="Consolas" panose="020B0609020204030204" pitchFamily="49" charset="0"/>
              </a:rPr>
              <a:t>Termenii se pot înlocui cu definițiile lor.</a:t>
            </a:r>
          </a:p>
          <a:p>
            <a:pPr>
              <a:lnSpc>
                <a:spcPct val="150000"/>
              </a:lnSpc>
            </a:pP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33</a:t>
            </a:fld>
            <a:endParaRPr lang="en-US" dirty="0"/>
          </a:p>
        </p:txBody>
      </p:sp>
      <p:sp>
        <p:nvSpPr>
          <p:cNvPr id="5" name="Title 1"/>
          <p:cNvSpPr>
            <a:spLocks noGrp="1"/>
          </p:cNvSpPr>
          <p:nvPr>
            <p:ph type="title"/>
          </p:nvPr>
        </p:nvSpPr>
        <p:spPr>
          <a:xfrm>
            <a:off x="2554288" y="20638"/>
            <a:ext cx="7404100" cy="663575"/>
          </a:xfrm>
        </p:spPr>
        <p:txBody>
          <a:bodyPr/>
          <a:lstStyle/>
          <a:p>
            <a:r>
              <a:rPr lang="ro-RO" dirty="0"/>
              <a:t>Algoritmul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2E1D-3AC4-BD7C-A314-1726349DCABD}"/>
              </a:ext>
            </a:extLst>
          </p:cNvPr>
          <p:cNvSpPr>
            <a:spLocks noGrp="1"/>
          </p:cNvSpPr>
          <p:nvPr>
            <p:ph type="title"/>
          </p:nvPr>
        </p:nvSpPr>
        <p:spPr>
          <a:xfrm>
            <a:off x="303189" y="1171394"/>
            <a:ext cx="3049611" cy="1519253"/>
          </a:xfrm>
        </p:spPr>
        <p:txBody>
          <a:bodyPr/>
          <a:lstStyle/>
          <a:p>
            <a:endParaRPr lang="en-US" dirty="0"/>
          </a:p>
        </p:txBody>
      </p:sp>
      <p:graphicFrame>
        <p:nvGraphicFramePr>
          <p:cNvPr id="5" name="Content Placeholder 4">
            <a:extLst>
              <a:ext uri="{FF2B5EF4-FFF2-40B4-BE49-F238E27FC236}">
                <a16:creationId xmlns:a16="http://schemas.microsoft.com/office/drawing/2014/main" id="{1F37811B-C6FF-B35F-4806-177C17EDD406}"/>
              </a:ext>
            </a:extLst>
          </p:cNvPr>
          <p:cNvGraphicFramePr>
            <a:graphicFrameLocks noGrp="1"/>
          </p:cNvGraphicFramePr>
          <p:nvPr>
            <p:ph idx="1"/>
            <p:extLst>
              <p:ext uri="{D42A27DB-BD31-4B8C-83A1-F6EECF244321}">
                <p14:modId xmlns:p14="http://schemas.microsoft.com/office/powerpoint/2010/main" val="1936117279"/>
              </p:ext>
            </p:extLst>
          </p:nvPr>
        </p:nvGraphicFramePr>
        <p:xfrm>
          <a:off x="3679271" y="163195"/>
          <a:ext cx="5075846" cy="6531610"/>
        </p:xfrm>
        <a:graphic>
          <a:graphicData uri="http://schemas.openxmlformats.org/drawingml/2006/table">
            <a:tbl>
              <a:tblPr firstRow="1" firstCol="1" bandRow="1">
                <a:tableStyleId>{10A1B5D5-9B99-4C35-A422-299274C87663}</a:tableStyleId>
              </a:tblPr>
              <a:tblGrid>
                <a:gridCol w="636998">
                  <a:extLst>
                    <a:ext uri="{9D8B030D-6E8A-4147-A177-3AD203B41FA5}">
                      <a16:colId xmlns:a16="http://schemas.microsoft.com/office/drawing/2014/main" val="2755773769"/>
                    </a:ext>
                  </a:extLst>
                </a:gridCol>
                <a:gridCol w="4438848">
                  <a:extLst>
                    <a:ext uri="{9D8B030D-6E8A-4147-A177-3AD203B41FA5}">
                      <a16:colId xmlns:a16="http://schemas.microsoft.com/office/drawing/2014/main" val="2798393500"/>
                    </a:ext>
                  </a:extLst>
                </a:gridCol>
              </a:tblGrid>
              <a:tr h="0">
                <a:tc>
                  <a:txBody>
                    <a:bodyPr/>
                    <a:lstStyle/>
                    <a:p>
                      <a:pPr algn="just">
                        <a:lnSpc>
                          <a:spcPct val="150000"/>
                        </a:lnSpc>
                      </a:pPr>
                      <a:r>
                        <a:rPr lang="ro-RO" sz="3200" kern="100" dirty="0">
                          <a:effectLst/>
                          <a:latin typeface="Consolas" panose="020B0609020204030204" pitchFamily="49" charset="0"/>
                        </a:rPr>
                        <a:t> </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pPr>
                      <a:r>
                        <a:rPr lang="ro-RO" sz="3200" kern="100" dirty="0">
                          <a:effectLst/>
                          <a:latin typeface="Consolas" panose="020B0609020204030204" pitchFamily="49" charset="0"/>
                        </a:rPr>
                        <a:t>Problem - Solving</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8149204"/>
                  </a:ext>
                </a:extLst>
              </a:tr>
              <a:tr h="0">
                <a:tc>
                  <a:txBody>
                    <a:bodyPr/>
                    <a:lstStyle/>
                    <a:p>
                      <a:pPr marL="342900" lvl="0" indent="-342900" algn="just">
                        <a:lnSpc>
                          <a:spcPct val="150000"/>
                        </a:lnSpc>
                        <a:buFont typeface="+mj-lt"/>
                        <a:buAutoNum type="arabicPeriod"/>
                      </a:pPr>
                      <a:r>
                        <a:rPr lang="ro-RO" sz="3200" b="1" i="1" kern="100" dirty="0">
                          <a:effectLst/>
                          <a:latin typeface="Consolas" panose="020B0609020204030204" pitchFamily="49" charset="0"/>
                        </a:rPr>
                        <a:t> </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Algorithm</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4172809"/>
                  </a:ext>
                </a:extLst>
              </a:tr>
              <a:tr h="0">
                <a:tc>
                  <a:txBody>
                    <a:bodyPr/>
                    <a:lstStyle/>
                    <a:p>
                      <a:pPr marL="0" lvl="0" indent="0" algn="just">
                        <a:lnSpc>
                          <a:spcPct val="150000"/>
                        </a:lnSpc>
                        <a:buFont typeface="+mj-lt"/>
                        <a:buNone/>
                      </a:pPr>
                      <a:r>
                        <a:rPr lang="ro-RO" sz="3200" b="1" i="1" kern="100" dirty="0">
                          <a:effectLst/>
                          <a:latin typeface="Consolas" panose="020B0609020204030204" pitchFamily="49" charset="0"/>
                        </a:rPr>
                        <a:t>2.</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Abstraction</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4913798"/>
                  </a:ext>
                </a:extLst>
              </a:tr>
              <a:tr h="0">
                <a:tc>
                  <a:txBody>
                    <a:bodyPr/>
                    <a:lstStyle/>
                    <a:p>
                      <a:pPr marL="0" lvl="0" indent="0" algn="just">
                        <a:lnSpc>
                          <a:spcPct val="150000"/>
                        </a:lnSpc>
                        <a:buFont typeface="+mj-lt"/>
                        <a:buNone/>
                      </a:pPr>
                      <a:r>
                        <a:rPr lang="ro-RO" sz="3200" b="1" i="1" kern="100" dirty="0">
                          <a:effectLst/>
                          <a:latin typeface="Consolas" panose="020B0609020204030204" pitchFamily="49" charset="0"/>
                        </a:rPr>
                        <a:t>3.</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Analogy</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8087957"/>
                  </a:ext>
                </a:extLst>
              </a:tr>
              <a:tr h="0">
                <a:tc>
                  <a:txBody>
                    <a:bodyPr/>
                    <a:lstStyle/>
                    <a:p>
                      <a:pPr marL="0" lvl="0" indent="0" algn="just">
                        <a:lnSpc>
                          <a:spcPct val="150000"/>
                        </a:lnSpc>
                        <a:buFont typeface="+mj-lt"/>
                        <a:buNone/>
                      </a:pPr>
                      <a:r>
                        <a:rPr lang="ro-RO" sz="3200" b="1" i="1" kern="100" dirty="0">
                          <a:effectLst/>
                          <a:latin typeface="Consolas" panose="020B0609020204030204" pitchFamily="49" charset="0"/>
                        </a:rPr>
                        <a:t>4.</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Brainstorming</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404897"/>
                  </a:ext>
                </a:extLst>
              </a:tr>
              <a:tr h="0">
                <a:tc>
                  <a:txBody>
                    <a:bodyPr/>
                    <a:lstStyle/>
                    <a:p>
                      <a:pPr marL="0" lvl="0" indent="0" algn="just">
                        <a:lnSpc>
                          <a:spcPct val="150000"/>
                        </a:lnSpc>
                        <a:buFont typeface="+mj-lt"/>
                        <a:buNone/>
                      </a:pPr>
                      <a:r>
                        <a:rPr lang="ro-RO" sz="3200" b="1" i="1" kern="100" dirty="0">
                          <a:effectLst/>
                          <a:latin typeface="Consolas" panose="020B0609020204030204" pitchFamily="49" charset="0"/>
                        </a:rPr>
                        <a:t>5.</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Means-End Analysis</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4320649"/>
                  </a:ext>
                </a:extLst>
              </a:tr>
              <a:tr h="0">
                <a:tc>
                  <a:txBody>
                    <a:bodyPr/>
                    <a:lstStyle/>
                    <a:p>
                      <a:pPr marL="0" lvl="0" indent="0" algn="just">
                        <a:lnSpc>
                          <a:spcPct val="150000"/>
                        </a:lnSpc>
                        <a:buFont typeface="+mj-lt"/>
                        <a:buNone/>
                      </a:pPr>
                      <a:r>
                        <a:rPr lang="ro-RO" sz="3200" b="1" i="1" kern="100" dirty="0">
                          <a:effectLst/>
                          <a:latin typeface="Consolas" panose="020B0609020204030204" pitchFamily="49" charset="0"/>
                        </a:rPr>
                        <a:t>6.</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Lateral Thinking</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5602561"/>
                  </a:ext>
                </a:extLst>
              </a:tr>
              <a:tr h="0">
                <a:tc>
                  <a:txBody>
                    <a:bodyPr/>
                    <a:lstStyle/>
                    <a:p>
                      <a:pPr marL="0" lvl="0" indent="0" algn="just">
                        <a:lnSpc>
                          <a:spcPct val="150000"/>
                        </a:lnSpc>
                        <a:buFont typeface="+mj-lt"/>
                        <a:buNone/>
                      </a:pPr>
                      <a:r>
                        <a:rPr lang="ro-RO" sz="3200" b="1" i="1" kern="100" dirty="0">
                          <a:effectLst/>
                          <a:latin typeface="Consolas" panose="020B0609020204030204" pitchFamily="49" charset="0"/>
                        </a:rPr>
                        <a:t>7.</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Reduction</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3146220"/>
                  </a:ext>
                </a:extLst>
              </a:tr>
              <a:tr h="0">
                <a:tc>
                  <a:txBody>
                    <a:bodyPr/>
                    <a:lstStyle/>
                    <a:p>
                      <a:pPr marL="0" indent="0" algn="just">
                        <a:lnSpc>
                          <a:spcPct val="150000"/>
                        </a:lnSpc>
                        <a:buFont typeface="+mj-lt"/>
                        <a:buNone/>
                      </a:pPr>
                      <a:r>
                        <a:rPr lang="ro-RO" sz="3200" b="1" i="1" kern="100" dirty="0">
                          <a:effectLst/>
                          <a:latin typeface="Consolas" panose="020B0609020204030204" pitchFamily="49" charset="0"/>
                        </a:rPr>
                        <a:t>8.</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Hypothesis Testing</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9188811"/>
                  </a:ext>
                </a:extLst>
              </a:tr>
              <a:tr h="0">
                <a:tc>
                  <a:txBody>
                    <a:bodyPr/>
                    <a:lstStyle/>
                    <a:p>
                      <a:pPr marL="0" indent="0" algn="just">
                        <a:lnSpc>
                          <a:spcPct val="150000"/>
                        </a:lnSpc>
                        <a:buFont typeface="+mj-lt"/>
                        <a:buNone/>
                      </a:pPr>
                      <a:r>
                        <a:rPr lang="ro-RO" sz="3200" b="1" i="1" kern="100" dirty="0">
                          <a:effectLst/>
                          <a:latin typeface="Consolas" panose="020B0609020204030204" pitchFamily="49" charset="0"/>
                        </a:rPr>
                        <a:t>9.</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200" b="1" i="1" kern="100" dirty="0">
                          <a:effectLst/>
                          <a:latin typeface="Consolas" panose="020B0609020204030204" pitchFamily="49" charset="0"/>
                        </a:rPr>
                        <a:t>Trial and Error</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581325"/>
                  </a:ext>
                </a:extLst>
              </a:tr>
            </a:tbl>
          </a:graphicData>
        </a:graphic>
      </p:graphicFrame>
      <p:sp>
        <p:nvSpPr>
          <p:cNvPr id="4" name="Slide Number Placeholder 3">
            <a:extLst>
              <a:ext uri="{FF2B5EF4-FFF2-40B4-BE49-F238E27FC236}">
                <a16:creationId xmlns:a16="http://schemas.microsoft.com/office/drawing/2014/main" id="{0065E1DB-021B-0945-D644-05B5900A4537}"/>
              </a:ext>
            </a:extLst>
          </p:cNvPr>
          <p:cNvSpPr>
            <a:spLocks noGrp="1"/>
          </p:cNvSpPr>
          <p:nvPr>
            <p:ph type="sldNum" sz="quarter" idx="12"/>
          </p:nvPr>
        </p:nvSpPr>
        <p:spPr/>
        <p:txBody>
          <a:bodyPr/>
          <a:lstStyle/>
          <a:p>
            <a:fld id="{7DAE7E5D-DC60-436E-A67D-D7BB4DB055A8}" type="slidenum">
              <a:rPr lang="en-US" smtClean="0"/>
              <a:t>34</a:t>
            </a:fld>
            <a:endParaRPr lang="en-US" dirty="0"/>
          </a:p>
        </p:txBody>
      </p:sp>
    </p:spTree>
    <p:extLst>
      <p:ext uri="{BB962C8B-B14F-4D97-AF65-F5344CB8AC3E}">
        <p14:creationId xmlns:p14="http://schemas.microsoft.com/office/powerpoint/2010/main" val="3586739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35" y="197930"/>
            <a:ext cx="2768085" cy="1757397"/>
          </a:xfrm>
          <a:ln w="28575"/>
        </p:spPr>
        <p:style>
          <a:lnRef idx="2">
            <a:schemeClr val="accent6"/>
          </a:lnRef>
          <a:fillRef idx="1">
            <a:schemeClr val="lt1"/>
          </a:fillRef>
          <a:effectRef idx="0">
            <a:schemeClr val="accent6"/>
          </a:effectRef>
          <a:fontRef idx="minor">
            <a:schemeClr val="dk1"/>
          </a:fontRef>
        </p:style>
        <p:txBody>
          <a:bodyPr/>
          <a:lstStyle/>
          <a:p>
            <a:r>
              <a:rPr lang="ro-RO" dirty="0"/>
              <a:t>Algoritmul rezolvării problemelor</a:t>
            </a:r>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35</a:t>
            </a:fld>
            <a:endParaRPr lang="en-US" dirty="0"/>
          </a:p>
        </p:txBody>
      </p:sp>
      <p:pic>
        <p:nvPicPr>
          <p:cNvPr id="5" name="Picture 4">
            <a:extLst>
              <a:ext uri="{FF2B5EF4-FFF2-40B4-BE49-F238E27FC236}">
                <a16:creationId xmlns:a16="http://schemas.microsoft.com/office/drawing/2014/main" id="{3EB8BF56-AC78-D641-4650-2AE8D2B68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541" y="138399"/>
            <a:ext cx="2992459" cy="6581202"/>
          </a:xfrm>
          <a:prstGeom prst="rect">
            <a:avLst/>
          </a:prstGeom>
        </p:spPr>
      </p:pic>
      <p:graphicFrame>
        <p:nvGraphicFramePr>
          <p:cNvPr id="3" name="Content Placeholder 4">
            <a:extLst>
              <a:ext uri="{FF2B5EF4-FFF2-40B4-BE49-F238E27FC236}">
                <a16:creationId xmlns:a16="http://schemas.microsoft.com/office/drawing/2014/main" id="{DEA6FCBD-50A6-0CBE-1EC1-7E5D95DB653F}"/>
              </a:ext>
            </a:extLst>
          </p:cNvPr>
          <p:cNvGraphicFramePr>
            <a:graphicFrameLocks noGrp="1"/>
          </p:cNvGraphicFramePr>
          <p:nvPr>
            <p:ph idx="1"/>
            <p:extLst>
              <p:ext uri="{D42A27DB-BD31-4B8C-83A1-F6EECF244321}">
                <p14:modId xmlns:p14="http://schemas.microsoft.com/office/powerpoint/2010/main" val="24833986"/>
              </p:ext>
            </p:extLst>
          </p:nvPr>
        </p:nvGraphicFramePr>
        <p:xfrm>
          <a:off x="6277954" y="138399"/>
          <a:ext cx="5075846" cy="6486339"/>
        </p:xfrm>
        <a:graphic>
          <a:graphicData uri="http://schemas.openxmlformats.org/drawingml/2006/table">
            <a:tbl>
              <a:tblPr firstRow="1" firstCol="1" bandRow="1">
                <a:tableStyleId>{10A1B5D5-9B99-4C35-A422-299274C87663}</a:tableStyleId>
              </a:tblPr>
              <a:tblGrid>
                <a:gridCol w="589280">
                  <a:extLst>
                    <a:ext uri="{9D8B030D-6E8A-4147-A177-3AD203B41FA5}">
                      <a16:colId xmlns:a16="http://schemas.microsoft.com/office/drawing/2014/main" val="2755773769"/>
                    </a:ext>
                  </a:extLst>
                </a:gridCol>
                <a:gridCol w="4486566">
                  <a:extLst>
                    <a:ext uri="{9D8B030D-6E8A-4147-A177-3AD203B41FA5}">
                      <a16:colId xmlns:a16="http://schemas.microsoft.com/office/drawing/2014/main" val="2798393500"/>
                    </a:ext>
                  </a:extLst>
                </a:gridCol>
              </a:tblGrid>
              <a:tr h="0">
                <a:tc gridSpan="2">
                  <a:txBody>
                    <a:bodyPr/>
                    <a:lstStyle/>
                    <a:p>
                      <a:pPr algn="ctr">
                        <a:lnSpc>
                          <a:spcPct val="100000"/>
                        </a:lnSpc>
                      </a:pPr>
                      <a:r>
                        <a:rPr lang="ro-RO" sz="3200" b="1" i="1" kern="100" dirty="0">
                          <a:effectLst/>
                          <a:latin typeface="Consolas" panose="020B0609020204030204" pitchFamily="49" charset="0"/>
                        </a:rPr>
                        <a:t>Rezolvarea</a:t>
                      </a:r>
                      <a:br>
                        <a:rPr lang="ro-RO" sz="3200" b="1" i="1" kern="100" dirty="0">
                          <a:effectLst/>
                          <a:latin typeface="Consolas" panose="020B0609020204030204" pitchFamily="49" charset="0"/>
                        </a:rPr>
                      </a:br>
                      <a:r>
                        <a:rPr lang="ro-RO" sz="3200" b="1" i="1" kern="100" dirty="0">
                          <a:effectLst/>
                          <a:latin typeface="Consolas" panose="020B0609020204030204" pitchFamily="49" charset="0"/>
                        </a:rPr>
                        <a:t> Problemelor </a:t>
                      </a:r>
                      <a:endParaRPr lang="en-US" sz="32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hMerge="1">
                  <a:txBody>
                    <a:bodyPr/>
                    <a:lstStyle/>
                    <a:p>
                      <a:endParaRPr dirty="0"/>
                    </a:p>
                  </a:txBody>
                  <a:tcPr marL="68580" marR="68580" marT="0" marB="0"/>
                </a:tc>
                <a:extLst>
                  <a:ext uri="{0D108BD9-81ED-4DB2-BD59-A6C34878D82A}">
                    <a16:rowId xmlns:a16="http://schemas.microsoft.com/office/drawing/2014/main" val="2538149204"/>
                  </a:ext>
                </a:extLst>
              </a:tr>
              <a:tr h="0">
                <a:tc>
                  <a:txBody>
                    <a:bodyPr/>
                    <a:lstStyle/>
                    <a:p>
                      <a:pPr marL="342900" lvl="0" indent="-342900" algn="just">
                        <a:lnSpc>
                          <a:spcPct val="150000"/>
                        </a:lnSpc>
                        <a:buFont typeface="+mj-lt"/>
                        <a:buAutoNum type="arabicPeriod"/>
                      </a:pPr>
                      <a:r>
                        <a:rPr lang="ro-RO" sz="3000" b="1" i="1" kern="100" dirty="0">
                          <a:effectLst/>
                          <a:latin typeface="Consolas" panose="020B0609020204030204" pitchFamily="49" charset="0"/>
                        </a:rPr>
                        <a:t> </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000" b="1" i="1" kern="100" dirty="0">
                          <a:effectLst/>
                          <a:latin typeface="Consolas" panose="020B0609020204030204" pitchFamily="49" charset="0"/>
                        </a:rPr>
                        <a:t>Algoritmi</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4172809"/>
                  </a:ext>
                </a:extLst>
              </a:tr>
              <a:tr h="0">
                <a:tc>
                  <a:txBody>
                    <a:bodyPr/>
                    <a:lstStyle/>
                    <a:p>
                      <a:pPr marL="0" lvl="0" indent="0" algn="just">
                        <a:lnSpc>
                          <a:spcPct val="150000"/>
                        </a:lnSpc>
                        <a:buFont typeface="+mj-lt"/>
                        <a:buNone/>
                      </a:pPr>
                      <a:r>
                        <a:rPr lang="ro-RO" sz="3000" b="1" i="1" kern="100" dirty="0">
                          <a:effectLst/>
                          <a:latin typeface="Consolas" panose="020B0609020204030204" pitchFamily="49" charset="0"/>
                        </a:rPr>
                        <a:t>2.</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000" b="1" i="1" kern="100" dirty="0">
                          <a:effectLst/>
                          <a:latin typeface="Consolas" panose="020B0609020204030204" pitchFamily="49" charset="0"/>
                        </a:rPr>
                        <a:t>Abstractizare</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4913798"/>
                  </a:ext>
                </a:extLst>
              </a:tr>
              <a:tr h="0">
                <a:tc>
                  <a:txBody>
                    <a:bodyPr/>
                    <a:lstStyle/>
                    <a:p>
                      <a:pPr marL="0" lvl="0" indent="0" algn="just">
                        <a:lnSpc>
                          <a:spcPct val="150000"/>
                        </a:lnSpc>
                        <a:buFont typeface="+mj-lt"/>
                        <a:buNone/>
                      </a:pPr>
                      <a:r>
                        <a:rPr lang="ro-RO" sz="3000" b="1" i="1" kern="100" dirty="0">
                          <a:effectLst/>
                          <a:latin typeface="Consolas" panose="020B0609020204030204" pitchFamily="49" charset="0"/>
                        </a:rPr>
                        <a:t>3.</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000" b="1" i="1" kern="100" dirty="0">
                          <a:effectLst/>
                          <a:latin typeface="Consolas" panose="020B0609020204030204" pitchFamily="49" charset="0"/>
                        </a:rPr>
                        <a:t>Analogii</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8087957"/>
                  </a:ext>
                </a:extLst>
              </a:tr>
              <a:tr h="0">
                <a:tc>
                  <a:txBody>
                    <a:bodyPr/>
                    <a:lstStyle/>
                    <a:p>
                      <a:pPr marL="0" lvl="0" indent="0" algn="just">
                        <a:lnSpc>
                          <a:spcPct val="150000"/>
                        </a:lnSpc>
                        <a:buFont typeface="+mj-lt"/>
                        <a:buNone/>
                      </a:pPr>
                      <a:r>
                        <a:rPr lang="ro-RO" sz="3000" b="1" i="1" kern="100" dirty="0">
                          <a:effectLst/>
                          <a:latin typeface="Consolas" panose="020B0609020204030204" pitchFamily="49" charset="0"/>
                        </a:rPr>
                        <a:t>4.</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000" b="1" i="1" kern="100" dirty="0">
                          <a:effectLst/>
                          <a:latin typeface="Consolas" panose="020B0609020204030204" pitchFamily="49" charset="0"/>
                        </a:rPr>
                        <a:t>Brainstorming</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404897"/>
                  </a:ext>
                </a:extLst>
              </a:tr>
              <a:tr h="0">
                <a:tc>
                  <a:txBody>
                    <a:bodyPr/>
                    <a:lstStyle/>
                    <a:p>
                      <a:pPr marL="0" lvl="0" indent="0" algn="just">
                        <a:lnSpc>
                          <a:spcPct val="150000"/>
                        </a:lnSpc>
                        <a:buFont typeface="+mj-lt"/>
                        <a:buNone/>
                      </a:pPr>
                      <a:r>
                        <a:rPr lang="ro-RO" sz="3000" b="1" i="1" kern="100" dirty="0">
                          <a:effectLst/>
                          <a:latin typeface="Consolas" panose="020B0609020204030204" pitchFamily="49" charset="0"/>
                        </a:rPr>
                        <a:t>5.</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000" b="1" i="1" kern="100" dirty="0">
                          <a:effectLst/>
                          <a:latin typeface="Consolas" panose="020B0609020204030204" pitchFamily="49" charset="0"/>
                        </a:rPr>
                        <a:t>Mijloace-Scop</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4320649"/>
                  </a:ext>
                </a:extLst>
              </a:tr>
              <a:tr h="0">
                <a:tc>
                  <a:txBody>
                    <a:bodyPr/>
                    <a:lstStyle/>
                    <a:p>
                      <a:pPr marL="0" lvl="0" indent="0" algn="just">
                        <a:lnSpc>
                          <a:spcPct val="150000"/>
                        </a:lnSpc>
                        <a:buFont typeface="+mj-lt"/>
                        <a:buNone/>
                      </a:pPr>
                      <a:r>
                        <a:rPr lang="ro-RO" sz="3000" b="1" i="1" kern="100" dirty="0">
                          <a:effectLst/>
                          <a:latin typeface="Consolas" panose="020B0609020204030204" pitchFamily="49" charset="0"/>
                        </a:rPr>
                        <a:t>6.</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en-US" sz="3000" b="1" i="1" dirty="0">
                          <a:latin typeface="Consolas" panose="020B0609020204030204" pitchFamily="49" charset="0"/>
                        </a:rPr>
                        <a:t>Gândire laterală</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5602561"/>
                  </a:ext>
                </a:extLst>
              </a:tr>
              <a:tr h="0">
                <a:tc>
                  <a:txBody>
                    <a:bodyPr/>
                    <a:lstStyle/>
                    <a:p>
                      <a:pPr marL="0" lvl="0" indent="0" algn="just">
                        <a:lnSpc>
                          <a:spcPct val="150000"/>
                        </a:lnSpc>
                        <a:buFont typeface="+mj-lt"/>
                        <a:buNone/>
                      </a:pPr>
                      <a:r>
                        <a:rPr lang="ro-RO" sz="3000" b="1" i="1" kern="100" dirty="0">
                          <a:effectLst/>
                          <a:latin typeface="Consolas" panose="020B0609020204030204" pitchFamily="49" charset="0"/>
                        </a:rPr>
                        <a:t>7.</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ro-RO" sz="3000" b="1" i="1" kern="100" dirty="0">
                          <a:effectLst/>
                          <a:latin typeface="Consolas" panose="020B0609020204030204" pitchFamily="49" charset="0"/>
                        </a:rPr>
                        <a:t>Reducție</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3146220"/>
                  </a:ext>
                </a:extLst>
              </a:tr>
              <a:tr h="0">
                <a:tc>
                  <a:txBody>
                    <a:bodyPr/>
                    <a:lstStyle/>
                    <a:p>
                      <a:pPr marL="0" indent="0" algn="just">
                        <a:lnSpc>
                          <a:spcPct val="150000"/>
                        </a:lnSpc>
                        <a:buFont typeface="+mj-lt"/>
                        <a:buNone/>
                      </a:pPr>
                      <a:r>
                        <a:rPr lang="ro-RO" sz="3000" b="1" i="1" kern="100" dirty="0">
                          <a:effectLst/>
                          <a:latin typeface="Consolas" panose="020B0609020204030204" pitchFamily="49" charset="0"/>
                        </a:rPr>
                        <a:t>8.</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en-US" sz="3000" b="1" i="1" dirty="0">
                          <a:latin typeface="Consolas" panose="020B0609020204030204" pitchFamily="49" charset="0"/>
                        </a:rPr>
                        <a:t>Testarea ipotezelor</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9188811"/>
                  </a:ext>
                </a:extLst>
              </a:tr>
              <a:tr h="0">
                <a:tc>
                  <a:txBody>
                    <a:bodyPr/>
                    <a:lstStyle/>
                    <a:p>
                      <a:pPr marL="0" indent="0" algn="just">
                        <a:lnSpc>
                          <a:spcPct val="150000"/>
                        </a:lnSpc>
                        <a:buFont typeface="+mj-lt"/>
                        <a:buNone/>
                      </a:pPr>
                      <a:r>
                        <a:rPr lang="ro-RO" sz="3000" b="1" i="1" kern="100" dirty="0">
                          <a:effectLst/>
                          <a:latin typeface="Consolas" panose="020B0609020204030204" pitchFamily="49" charset="0"/>
                        </a:rPr>
                        <a:t>9.</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tc>
                <a:tc>
                  <a:txBody>
                    <a:bodyPr/>
                    <a:lstStyle/>
                    <a:p>
                      <a:pPr marL="0" indent="0" algn="l">
                        <a:lnSpc>
                          <a:spcPct val="150000"/>
                        </a:lnSpc>
                        <a:buFont typeface="+mj-lt"/>
                        <a:buNone/>
                      </a:pPr>
                      <a:r>
                        <a:rPr lang="en-US" sz="3000" b="1" i="1" dirty="0">
                          <a:latin typeface="Consolas" panose="020B0609020204030204" pitchFamily="49" charset="0"/>
                        </a:rPr>
                        <a:t>Încercare și eroare</a:t>
                      </a:r>
                      <a:endParaRPr lang="en-US" sz="3000" b="1" i="1"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58132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5BE5-E347-BD86-F596-500484E683ED}"/>
              </a:ext>
            </a:extLst>
          </p:cNvPr>
          <p:cNvSpPr>
            <a:spLocks noGrp="1"/>
          </p:cNvSpPr>
          <p:nvPr>
            <p:ph type="title"/>
          </p:nvPr>
        </p:nvSpPr>
        <p:spPr>
          <a:xfrm>
            <a:off x="3369923" y="21162"/>
            <a:ext cx="5890067" cy="662782"/>
          </a:xfrm>
        </p:spPr>
        <p:txBody>
          <a:bodyPr/>
          <a:lstStyle/>
          <a:p>
            <a:r>
              <a:rPr lang="ro-RO" sz="3200" dirty="0"/>
              <a:t>Anticiparea consecințelor </a:t>
            </a:r>
            <a:endParaRPr lang="en-US" dirty="0"/>
          </a:p>
        </p:txBody>
      </p:sp>
      <p:pic>
        <p:nvPicPr>
          <p:cNvPr id="6" name="Content Placeholder 5">
            <a:extLst>
              <a:ext uri="{FF2B5EF4-FFF2-40B4-BE49-F238E27FC236}">
                <a16:creationId xmlns:a16="http://schemas.microsoft.com/office/drawing/2014/main" id="{67292E09-60FC-2E84-B1C5-603788402E0A}"/>
              </a:ext>
            </a:extLst>
          </p:cNvPr>
          <p:cNvPicPr>
            <a:picLocks noGrp="1" noChangeAspect="1"/>
          </p:cNvPicPr>
          <p:nvPr>
            <p:ph idx="1"/>
          </p:nvPr>
        </p:nvPicPr>
        <p:blipFill>
          <a:blip r:embed="rId2"/>
          <a:stretch>
            <a:fillRect/>
          </a:stretch>
        </p:blipFill>
        <p:spPr>
          <a:xfrm>
            <a:off x="1559120" y="719785"/>
            <a:ext cx="8869150" cy="6117053"/>
          </a:xfrm>
        </p:spPr>
      </p:pic>
      <p:sp>
        <p:nvSpPr>
          <p:cNvPr id="4" name="Slide Number Placeholder 3">
            <a:extLst>
              <a:ext uri="{FF2B5EF4-FFF2-40B4-BE49-F238E27FC236}">
                <a16:creationId xmlns:a16="http://schemas.microsoft.com/office/drawing/2014/main" id="{632C1614-AE96-29A9-9D08-1C718F8DEF26}"/>
              </a:ext>
            </a:extLst>
          </p:cNvPr>
          <p:cNvSpPr>
            <a:spLocks noGrp="1"/>
          </p:cNvSpPr>
          <p:nvPr>
            <p:ph type="sldNum" sz="quarter" idx="12"/>
          </p:nvPr>
        </p:nvSpPr>
        <p:spPr/>
        <p:txBody>
          <a:bodyPr/>
          <a:lstStyle/>
          <a:p>
            <a:fld id="{7DAE7E5D-DC60-436E-A67D-D7BB4DB055A8}" type="slidenum">
              <a:rPr lang="en-US" smtClean="0"/>
              <a:t>36</a:t>
            </a:fld>
            <a:endParaRPr lang="en-US" dirty="0"/>
          </a:p>
        </p:txBody>
      </p:sp>
    </p:spTree>
    <p:extLst>
      <p:ext uri="{BB962C8B-B14F-4D97-AF65-F5344CB8AC3E}">
        <p14:creationId xmlns:p14="http://schemas.microsoft.com/office/powerpoint/2010/main" val="212762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C25F8-4F11-A270-D567-E06297903DAF}"/>
              </a:ext>
            </a:extLst>
          </p:cNvPr>
          <p:cNvSpPr>
            <a:spLocks noGrp="1"/>
          </p:cNvSpPr>
          <p:nvPr>
            <p:ph idx="1"/>
          </p:nvPr>
        </p:nvSpPr>
        <p:spPr/>
        <p:txBody>
          <a:bodyPr/>
          <a:lstStyle/>
          <a:p>
            <a:r>
              <a:rPr lang="en-US" dirty="0"/>
              <a:t>https://</a:t>
            </a:r>
            <a:r>
              <a:rPr lang="en-US" dirty="0" err="1"/>
              <a:t>medium.com</a:t>
            </a:r>
            <a:r>
              <a:rPr lang="en-US" dirty="0"/>
              <a:t>/@</a:t>
            </a:r>
            <a:r>
              <a:rPr lang="en-US" dirty="0" err="1"/>
              <a:t>johnadjanohoun</a:t>
            </a:r>
            <a:r>
              <a:rPr lang="en-US" dirty="0"/>
              <a:t>/understanding-algorithmic-patterns-for-problem-solving-c8fe6f879596</a:t>
            </a:r>
          </a:p>
        </p:txBody>
      </p:sp>
      <p:sp>
        <p:nvSpPr>
          <p:cNvPr id="4" name="Slide Number Placeholder 3">
            <a:extLst>
              <a:ext uri="{FF2B5EF4-FFF2-40B4-BE49-F238E27FC236}">
                <a16:creationId xmlns:a16="http://schemas.microsoft.com/office/drawing/2014/main" id="{C4183F7A-D557-620D-EEA2-A20EC25FA26E}"/>
              </a:ext>
            </a:extLst>
          </p:cNvPr>
          <p:cNvSpPr>
            <a:spLocks noGrp="1"/>
          </p:cNvSpPr>
          <p:nvPr>
            <p:ph type="sldNum" sz="quarter" idx="12"/>
          </p:nvPr>
        </p:nvSpPr>
        <p:spPr/>
        <p:txBody>
          <a:bodyPr/>
          <a:lstStyle/>
          <a:p>
            <a:fld id="{7DAE7E5D-DC60-436E-A67D-D7BB4DB055A8}" type="slidenum">
              <a:rPr lang="en-US" smtClean="0"/>
              <a:t>37</a:t>
            </a:fld>
            <a:endParaRPr lang="en-US" dirty="0"/>
          </a:p>
        </p:txBody>
      </p:sp>
      <p:pic>
        <p:nvPicPr>
          <p:cNvPr id="5" name="Picture 4">
            <a:extLst>
              <a:ext uri="{FF2B5EF4-FFF2-40B4-BE49-F238E27FC236}">
                <a16:creationId xmlns:a16="http://schemas.microsoft.com/office/drawing/2014/main" id="{6E9FF8F2-FFAF-B51D-92A3-ABF5346E994E}"/>
              </a:ext>
            </a:extLst>
          </p:cNvPr>
          <p:cNvPicPr>
            <a:picLocks noChangeAspect="1"/>
          </p:cNvPicPr>
          <p:nvPr/>
        </p:nvPicPr>
        <p:blipFill>
          <a:blip r:embed="rId2"/>
          <a:stretch>
            <a:fillRect/>
          </a:stretch>
        </p:blipFill>
        <p:spPr>
          <a:xfrm>
            <a:off x="0" y="41959"/>
            <a:ext cx="12192000" cy="6190512"/>
          </a:xfrm>
          <a:prstGeom prst="rect">
            <a:avLst/>
          </a:prstGeom>
        </p:spPr>
      </p:pic>
      <p:sp>
        <p:nvSpPr>
          <p:cNvPr id="7" name="TextBox 6">
            <a:extLst>
              <a:ext uri="{FF2B5EF4-FFF2-40B4-BE49-F238E27FC236}">
                <a16:creationId xmlns:a16="http://schemas.microsoft.com/office/drawing/2014/main" id="{EA8FDA2B-226F-2D89-24CE-4510A257EF41}"/>
              </a:ext>
            </a:extLst>
          </p:cNvPr>
          <p:cNvSpPr txBox="1"/>
          <p:nvPr/>
        </p:nvSpPr>
        <p:spPr>
          <a:xfrm>
            <a:off x="89162" y="6211669"/>
            <a:ext cx="11241464" cy="646331"/>
          </a:xfrm>
          <a:prstGeom prst="rect">
            <a:avLst/>
          </a:prstGeom>
          <a:noFill/>
        </p:spPr>
        <p:txBody>
          <a:bodyPr wrap="square">
            <a:spAutoFit/>
          </a:bodyPr>
          <a:lstStyle/>
          <a:p>
            <a:r>
              <a:rPr lang="en-US" b="1" i="1" dirty="0">
                <a:latin typeface="Consolas" panose="020B0609020204030204" pitchFamily="49" charset="0"/>
                <a:hlinkClick r:id="rId3"/>
              </a:rPr>
              <a:t>https://</a:t>
            </a:r>
            <a:r>
              <a:rPr lang="en-US" b="1" i="1" dirty="0" err="1">
                <a:latin typeface="Consolas" panose="020B0609020204030204" pitchFamily="49" charset="0"/>
                <a:hlinkClick r:id="rId3"/>
              </a:rPr>
              <a:t>medium.com</a:t>
            </a:r>
            <a:r>
              <a:rPr lang="en-US" b="1" i="1" dirty="0">
                <a:latin typeface="Consolas" panose="020B0609020204030204" pitchFamily="49" charset="0"/>
                <a:hlinkClick r:id="rId3"/>
              </a:rPr>
              <a:t>/@</a:t>
            </a:r>
            <a:r>
              <a:rPr lang="en-US" b="1" i="1" dirty="0" err="1">
                <a:latin typeface="Consolas" panose="020B0609020204030204" pitchFamily="49" charset="0"/>
                <a:hlinkClick r:id="rId3"/>
              </a:rPr>
              <a:t>johnadjanohoun</a:t>
            </a:r>
            <a:r>
              <a:rPr lang="en-US" b="1" i="1" dirty="0">
                <a:latin typeface="Consolas" panose="020B0609020204030204" pitchFamily="49" charset="0"/>
                <a:hlinkClick r:id="rId3"/>
              </a:rPr>
              <a:t>/understanding-algorithmic-patterns-for-problem-solving-c8fe6f879596</a:t>
            </a:r>
            <a:r>
              <a:rPr lang="ro-RO" b="1" i="1" dirty="0">
                <a:latin typeface="Consolas" panose="020B0609020204030204" pitchFamily="49" charset="0"/>
              </a:rPr>
              <a:t> </a:t>
            </a:r>
            <a:endParaRPr lang="en-US" b="1" i="1" dirty="0">
              <a:latin typeface="Consolas" panose="020B0609020204030204" pitchFamily="49" charset="0"/>
            </a:endParaRPr>
          </a:p>
        </p:txBody>
      </p:sp>
    </p:spTree>
    <p:extLst>
      <p:ext uri="{BB962C8B-B14F-4D97-AF65-F5344CB8AC3E}">
        <p14:creationId xmlns:p14="http://schemas.microsoft.com/office/powerpoint/2010/main" val="2202266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5236" y="261431"/>
            <a:ext cx="4421528" cy="1122876"/>
          </a:xfrm>
        </p:spPr>
        <p:txBody>
          <a:bodyPr/>
          <a:lstStyle/>
          <a:p>
            <a:r>
              <a:rPr lang="ro-RO" sz="6000" dirty="0">
                <a:latin typeface="Elsie Black" panose="02000000000000000000" pitchFamily="2" charset="0"/>
              </a:rPr>
              <a:t>DECIZIILE</a:t>
            </a:r>
          </a:p>
        </p:txBody>
      </p:sp>
      <p:sp>
        <p:nvSpPr>
          <p:cNvPr id="4" name="Slide Number Placeholder 3"/>
          <p:cNvSpPr>
            <a:spLocks noGrp="1"/>
          </p:cNvSpPr>
          <p:nvPr>
            <p:ph type="sldNum" sz="quarter" idx="12"/>
          </p:nvPr>
        </p:nvSpPr>
        <p:spPr/>
        <p:txBody>
          <a:bodyPr/>
          <a:lstStyle/>
          <a:p>
            <a:fld id="{7DAE7E5D-DC60-436E-A67D-D7BB4DB055A8}" type="slidenum">
              <a:rPr lang="en-US" smtClean="0"/>
              <a:t>38</a:t>
            </a:fld>
            <a:endParaRPr lang="en-US" dirty="0"/>
          </a:p>
        </p:txBody>
      </p:sp>
      <p:pic>
        <p:nvPicPr>
          <p:cNvPr id="3" name="Picture 2">
            <a:extLst>
              <a:ext uri="{FF2B5EF4-FFF2-40B4-BE49-F238E27FC236}">
                <a16:creationId xmlns:a16="http://schemas.microsoft.com/office/drawing/2014/main" id="{9BB48275-6DC1-CD9F-5AF7-F12E8178C669}"/>
              </a:ext>
            </a:extLst>
          </p:cNvPr>
          <p:cNvPicPr>
            <a:picLocks noChangeAspect="1"/>
          </p:cNvPicPr>
          <p:nvPr/>
        </p:nvPicPr>
        <p:blipFill>
          <a:blip r:embed="rId2"/>
          <a:stretch>
            <a:fillRect/>
          </a:stretch>
        </p:blipFill>
        <p:spPr>
          <a:xfrm>
            <a:off x="5516518" y="3355917"/>
            <a:ext cx="6198484" cy="3240652"/>
          </a:xfrm>
          <a:prstGeom prst="rect">
            <a:avLst/>
          </a:prstGeom>
        </p:spPr>
      </p:pic>
      <p:sp>
        <p:nvSpPr>
          <p:cNvPr id="7" name="TextBox 6">
            <a:extLst>
              <a:ext uri="{FF2B5EF4-FFF2-40B4-BE49-F238E27FC236}">
                <a16:creationId xmlns:a16="http://schemas.microsoft.com/office/drawing/2014/main" id="{0EB3A65F-BEE3-B0F2-A0C6-75907D4C582E}"/>
              </a:ext>
            </a:extLst>
          </p:cNvPr>
          <p:cNvSpPr txBox="1"/>
          <p:nvPr/>
        </p:nvSpPr>
        <p:spPr>
          <a:xfrm>
            <a:off x="5889922" y="6044675"/>
            <a:ext cx="5451676" cy="369332"/>
          </a:xfrm>
          <a:prstGeom prst="rect">
            <a:avLst/>
          </a:prstGeom>
          <a:noFill/>
        </p:spPr>
        <p:txBody>
          <a:bodyPr wrap="square">
            <a:spAutoFit/>
          </a:bodyPr>
          <a:lstStyle/>
          <a:p>
            <a:r>
              <a:rPr lang="ro-RO" b="1" i="1" dirty="0">
                <a:solidFill>
                  <a:schemeClr val="bg1"/>
                </a:solidFill>
                <a:latin typeface="Consolas" panose="020B0609020204030204" pitchFamily="49" charset="0"/>
              </a:rPr>
              <a:t>https://alliancefordecisioneducation.org/</a:t>
            </a:r>
          </a:p>
        </p:txBody>
      </p:sp>
      <p:pic>
        <p:nvPicPr>
          <p:cNvPr id="9" name="Picture 8">
            <a:extLst>
              <a:ext uri="{FF2B5EF4-FFF2-40B4-BE49-F238E27FC236}">
                <a16:creationId xmlns:a16="http://schemas.microsoft.com/office/drawing/2014/main" id="{C858FE75-C86C-4448-1AEC-7BD12EE4B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56" y="3429000"/>
            <a:ext cx="3714448" cy="3714448"/>
          </a:xfrm>
          <a:prstGeom prst="rect">
            <a:avLst/>
          </a:prstGeom>
        </p:spPr>
      </p:pic>
      <p:sp>
        <p:nvSpPr>
          <p:cNvPr id="13" name="Flowchart: Connector 12">
            <a:extLst>
              <a:ext uri="{FF2B5EF4-FFF2-40B4-BE49-F238E27FC236}">
                <a16:creationId xmlns:a16="http://schemas.microsoft.com/office/drawing/2014/main" id="{4BED2B07-AD93-CAE7-ACA9-C44B4668802D}"/>
              </a:ext>
            </a:extLst>
          </p:cNvPr>
          <p:cNvSpPr/>
          <p:nvPr/>
        </p:nvSpPr>
        <p:spPr>
          <a:xfrm>
            <a:off x="1967696" y="4514127"/>
            <a:ext cx="897038" cy="734992"/>
          </a:xfrm>
          <a:prstGeom prst="flowChartConnector">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ro-RO" sz="4400" dirty="0">
                <a:solidFill>
                  <a:srgbClr val="FFFF00"/>
                </a:solidFill>
                <a:latin typeface="Elsie Black" panose="02000000000000000000" pitchFamily="2" charset="0"/>
              </a:rPr>
              <a:t>?!</a:t>
            </a:r>
          </a:p>
        </p:txBody>
      </p:sp>
      <p:sp>
        <p:nvSpPr>
          <p:cNvPr id="6" name="TextBox 5">
            <a:extLst>
              <a:ext uri="{FF2B5EF4-FFF2-40B4-BE49-F238E27FC236}">
                <a16:creationId xmlns:a16="http://schemas.microsoft.com/office/drawing/2014/main" id="{AACC2173-DFB5-DF51-AE69-AE6074915890}"/>
              </a:ext>
            </a:extLst>
          </p:cNvPr>
          <p:cNvSpPr txBox="1"/>
          <p:nvPr/>
        </p:nvSpPr>
        <p:spPr>
          <a:xfrm>
            <a:off x="958065" y="1484457"/>
            <a:ext cx="8278402" cy="1569660"/>
          </a:xfrm>
          <a:prstGeom prst="rect">
            <a:avLst/>
          </a:prstGeom>
          <a:noFill/>
        </p:spPr>
        <p:txBody>
          <a:bodyPr wrap="square">
            <a:spAutoFit/>
          </a:bodyPr>
          <a:lstStyle/>
          <a:p>
            <a:pPr>
              <a:buNone/>
            </a:pPr>
            <a:r>
              <a:rPr lang="ro-RO" sz="2400" b="1" dirty="0">
                <a:latin typeface="Consolas" panose="020B0609020204030204" pitchFamily="49" charset="0"/>
              </a:rPr>
              <a:t>	Obiectiv general</a:t>
            </a:r>
          </a:p>
          <a:p>
            <a:pPr>
              <a:buFont typeface="Arial" panose="020B0604020202020204" pitchFamily="34" charset="0"/>
              <a:buChar char="•"/>
            </a:pPr>
            <a:r>
              <a:rPr lang="ro-RO" sz="2400" b="1" dirty="0">
                <a:latin typeface="Consolas" panose="020B0609020204030204" pitchFamily="49" charset="0"/>
              </a:rPr>
              <a:t>Înțelegerea conceptului de decizie și dobândirea discernământului în evaluarea alternativelor și alegerea soluției optime.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29DE-A9DC-EFC8-A671-7D6AD62AB175}"/>
              </a:ext>
            </a:extLst>
          </p:cNvPr>
          <p:cNvSpPr>
            <a:spLocks noGrp="1"/>
          </p:cNvSpPr>
          <p:nvPr>
            <p:ph type="title"/>
          </p:nvPr>
        </p:nvSpPr>
        <p:spPr/>
        <p:txBody>
          <a:bodyPr/>
          <a:lstStyle/>
          <a:p>
            <a:r>
              <a:rPr lang="ro-RO" dirty="0"/>
              <a:t>Obiective specifice</a:t>
            </a:r>
          </a:p>
        </p:txBody>
      </p:sp>
      <p:sp>
        <p:nvSpPr>
          <p:cNvPr id="3" name="Content Placeholder 2">
            <a:extLst>
              <a:ext uri="{FF2B5EF4-FFF2-40B4-BE49-F238E27FC236}">
                <a16:creationId xmlns:a16="http://schemas.microsoft.com/office/drawing/2014/main" id="{49A98933-8DA7-7325-BF83-E7AEC24423F3}"/>
              </a:ext>
            </a:extLst>
          </p:cNvPr>
          <p:cNvSpPr>
            <a:spLocks noGrp="1"/>
          </p:cNvSpPr>
          <p:nvPr>
            <p:ph idx="1"/>
          </p:nvPr>
        </p:nvSpPr>
        <p:spPr/>
        <p:txBody>
          <a:bodyPr>
            <a:normAutofit fontScale="92500" lnSpcReduction="20000"/>
          </a:bodyPr>
          <a:lstStyle/>
          <a:p>
            <a:pPr marL="514350" indent="-514350">
              <a:lnSpc>
                <a:spcPct val="120000"/>
              </a:lnSpc>
              <a:buFont typeface="+mj-lt"/>
              <a:buAutoNum type="arabicPeriod"/>
            </a:pPr>
            <a:r>
              <a:rPr lang="ro-RO" dirty="0"/>
              <a:t>Definirea deciziei ca act managerial.</a:t>
            </a:r>
          </a:p>
          <a:p>
            <a:pPr marL="514350" indent="-514350">
              <a:lnSpc>
                <a:spcPct val="120000"/>
              </a:lnSpc>
              <a:buFont typeface="+mj-lt"/>
              <a:buAutoNum type="arabicPeriod"/>
            </a:pPr>
            <a:r>
              <a:rPr lang="ro-RO" dirty="0"/>
              <a:t>Analiza elementelor esențiale ale deciziei </a:t>
            </a:r>
          </a:p>
          <a:p>
            <a:pPr marL="514350" indent="-514350">
              <a:lnSpc>
                <a:spcPct val="120000"/>
              </a:lnSpc>
              <a:buFont typeface="+mj-lt"/>
              <a:buAutoNum type="arabicPeriod"/>
            </a:pPr>
            <a:r>
              <a:rPr lang="ro-RO" dirty="0"/>
              <a:t>Clasificarea tipurilor de decizii.</a:t>
            </a:r>
          </a:p>
          <a:p>
            <a:pPr marL="514350" indent="-514350">
              <a:lnSpc>
                <a:spcPct val="120000"/>
              </a:lnSpc>
              <a:buFont typeface="+mj-lt"/>
              <a:buAutoNum type="arabicPeriod"/>
            </a:pPr>
            <a:r>
              <a:rPr lang="ro-RO" dirty="0"/>
              <a:t>Corelarea tipurilor de decizii cu nivelurile manageriale.</a:t>
            </a:r>
          </a:p>
          <a:p>
            <a:pPr marL="514350" indent="-514350">
              <a:lnSpc>
                <a:spcPct val="120000"/>
              </a:lnSpc>
              <a:buFont typeface="+mj-lt"/>
              <a:buAutoNum type="arabicPeriod"/>
            </a:pPr>
            <a:r>
              <a:rPr lang="ro-RO" dirty="0"/>
              <a:t>Înțelegerea etapelor procesului decizional.</a:t>
            </a:r>
          </a:p>
          <a:p>
            <a:pPr marL="514350" indent="-514350">
              <a:lnSpc>
                <a:spcPct val="120000"/>
              </a:lnSpc>
              <a:buFont typeface="+mj-lt"/>
              <a:buAutoNum type="arabicPeriod"/>
            </a:pPr>
            <a:r>
              <a:rPr lang="ro-RO" dirty="0"/>
              <a:t>Analiza și selectarea alternativelor.</a:t>
            </a:r>
          </a:p>
          <a:p>
            <a:pPr marL="514350" indent="-514350">
              <a:lnSpc>
                <a:spcPct val="120000"/>
              </a:lnSpc>
              <a:buFont typeface="+mj-lt"/>
              <a:buAutoNum type="arabicPeriod"/>
            </a:pPr>
            <a:r>
              <a:rPr lang="ro-RO" dirty="0"/>
              <a:t>Determinarea factorilor care influențează calitatea deciziilor (informații, timp, risc, experiență).</a:t>
            </a:r>
          </a:p>
          <a:p>
            <a:pPr marL="514350" indent="-514350">
              <a:lnSpc>
                <a:spcPct val="120000"/>
              </a:lnSpc>
              <a:buFont typeface="+mj-lt"/>
              <a:buAutoNum type="arabicPeriod"/>
            </a:pPr>
            <a:r>
              <a:rPr lang="ro-RO" dirty="0"/>
              <a:t>Evaluarea eficienței și a impactului deciziilor asupra organizației.</a:t>
            </a:r>
          </a:p>
          <a:p>
            <a:endParaRPr lang="ro-RO" dirty="0"/>
          </a:p>
        </p:txBody>
      </p:sp>
      <p:sp>
        <p:nvSpPr>
          <p:cNvPr id="4" name="Slide Number Placeholder 3">
            <a:extLst>
              <a:ext uri="{FF2B5EF4-FFF2-40B4-BE49-F238E27FC236}">
                <a16:creationId xmlns:a16="http://schemas.microsoft.com/office/drawing/2014/main" id="{93F3BA1B-B741-E371-5C41-4415D89ED9AF}"/>
              </a:ext>
            </a:extLst>
          </p:cNvPr>
          <p:cNvSpPr>
            <a:spLocks noGrp="1"/>
          </p:cNvSpPr>
          <p:nvPr>
            <p:ph type="sldNum" sz="quarter" idx="12"/>
          </p:nvPr>
        </p:nvSpPr>
        <p:spPr/>
        <p:txBody>
          <a:bodyPr/>
          <a:lstStyle/>
          <a:p>
            <a:fld id="{7DAE7E5D-DC60-436E-A67D-D7BB4DB055A8}" type="slidenum">
              <a:rPr lang="en-US" smtClean="0"/>
              <a:t>39</a:t>
            </a:fld>
            <a:endParaRPr lang="en-US" dirty="0"/>
          </a:p>
        </p:txBody>
      </p:sp>
    </p:spTree>
    <p:extLst>
      <p:ext uri="{BB962C8B-B14F-4D97-AF65-F5344CB8AC3E}">
        <p14:creationId xmlns:p14="http://schemas.microsoft.com/office/powerpoint/2010/main" val="292103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18FBE-4735-61C5-DC1A-A25CB5BEABE3}"/>
              </a:ext>
            </a:extLst>
          </p:cNvPr>
          <p:cNvSpPr>
            <a:spLocks noGrp="1"/>
          </p:cNvSpPr>
          <p:nvPr>
            <p:ph idx="1"/>
          </p:nvPr>
        </p:nvSpPr>
        <p:spPr>
          <a:xfrm>
            <a:off x="65988" y="174661"/>
            <a:ext cx="12079664" cy="6472719"/>
          </a:xfrm>
        </p:spPr>
        <p:txBody>
          <a:bodyPr>
            <a:normAutofit/>
          </a:bodyPr>
          <a:lstStyle/>
          <a:p>
            <a:pPr marL="457200" indent="-457200">
              <a:lnSpc>
                <a:spcPct val="130000"/>
              </a:lnSpc>
              <a:buFont typeface="+mj-lt"/>
              <a:buAutoNum type="arabicPeriod" startAt="5"/>
            </a:pPr>
            <a:r>
              <a:rPr lang="en-US" sz="2000" dirty="0"/>
              <a:t>Business Intelligence (BI)</a:t>
            </a:r>
            <a:r>
              <a:rPr lang="ro-RO" sz="2000" dirty="0"/>
              <a:t>.</a:t>
            </a:r>
          </a:p>
          <a:p>
            <a:pPr lvl="1">
              <a:lnSpc>
                <a:spcPct val="130000"/>
              </a:lnSpc>
            </a:pPr>
            <a:r>
              <a:rPr lang="en-US" sz="2000" dirty="0" err="1"/>
              <a:t>Instrumentele</a:t>
            </a:r>
            <a:r>
              <a:rPr lang="en-US" sz="2000" dirty="0"/>
              <a:t> de BI, </a:t>
            </a:r>
            <a:r>
              <a:rPr lang="en-US" sz="2000" dirty="0" err="1"/>
              <a:t>vizualizarea</a:t>
            </a:r>
            <a:r>
              <a:rPr lang="en-US" sz="2000" dirty="0"/>
              <a:t> </a:t>
            </a:r>
            <a:r>
              <a:rPr lang="en-US" sz="2000" dirty="0" err="1"/>
              <a:t>datelor</a:t>
            </a:r>
            <a:r>
              <a:rPr lang="en-US" sz="2000" dirty="0"/>
              <a:t> și </a:t>
            </a:r>
            <a:r>
              <a:rPr lang="en-US" sz="2000" dirty="0" err="1"/>
              <a:t>rolul</a:t>
            </a:r>
            <a:r>
              <a:rPr lang="en-US" sz="2000" dirty="0"/>
              <a:t> DW și DL </a:t>
            </a:r>
            <a:r>
              <a:rPr lang="en-US" sz="2000" dirty="0" err="1"/>
              <a:t>în</a:t>
            </a:r>
            <a:r>
              <a:rPr lang="en-US" sz="2000" dirty="0"/>
              <a:t> </a:t>
            </a:r>
            <a:r>
              <a:rPr lang="en-US" sz="2000" dirty="0" err="1"/>
              <a:t>sprijinirea</a:t>
            </a:r>
            <a:r>
              <a:rPr lang="en-US" sz="2000" dirty="0"/>
              <a:t> BI.</a:t>
            </a:r>
            <a:endParaRPr lang="ro-RO" sz="2000" dirty="0"/>
          </a:p>
          <a:p>
            <a:pPr marL="457200" indent="-457200">
              <a:lnSpc>
                <a:spcPct val="130000"/>
              </a:lnSpc>
              <a:buFont typeface="+mj-lt"/>
              <a:buAutoNum type="arabicPeriod" startAt="5"/>
            </a:pPr>
            <a:r>
              <a:rPr lang="en-US" sz="2000" dirty="0" err="1"/>
              <a:t>Sisteme</a:t>
            </a:r>
            <a:r>
              <a:rPr lang="en-US" sz="2000" dirty="0"/>
              <a:t> </a:t>
            </a:r>
            <a:r>
              <a:rPr lang="en-US" sz="2000" dirty="0" err="1"/>
              <a:t>Suport</a:t>
            </a:r>
            <a:r>
              <a:rPr lang="en-US" sz="2000" dirty="0"/>
              <a:t> </a:t>
            </a:r>
            <a:r>
              <a:rPr lang="en-US" sz="2000" dirty="0" err="1"/>
              <a:t>Decizii</a:t>
            </a:r>
            <a:r>
              <a:rPr lang="en-US" sz="2000" dirty="0"/>
              <a:t> (DSS)</a:t>
            </a:r>
            <a:r>
              <a:rPr lang="ro-RO" sz="2000" dirty="0"/>
              <a:t>.</a:t>
            </a:r>
          </a:p>
          <a:p>
            <a:pPr lvl="1">
              <a:lnSpc>
                <a:spcPct val="130000"/>
              </a:lnSpc>
            </a:pPr>
            <a:r>
              <a:rPr lang="en-US" sz="2000" dirty="0" err="1"/>
              <a:t>Funcționalitățile</a:t>
            </a:r>
            <a:r>
              <a:rPr lang="en-US" sz="2000" dirty="0"/>
              <a:t> și </a:t>
            </a:r>
            <a:r>
              <a:rPr lang="en-US" sz="2000" dirty="0" err="1"/>
              <a:t>componentele</a:t>
            </a:r>
            <a:r>
              <a:rPr lang="en-US" sz="2000" dirty="0"/>
              <a:t> DSS, cu </a:t>
            </a:r>
            <a:r>
              <a:rPr lang="en-US" sz="2000" dirty="0" err="1"/>
              <a:t>referire</a:t>
            </a:r>
            <a:r>
              <a:rPr lang="en-US" sz="2000" dirty="0"/>
              <a:t> la </a:t>
            </a:r>
            <a:r>
              <a:rPr lang="en-US" sz="2000" dirty="0" err="1"/>
              <a:t>importanța</a:t>
            </a:r>
            <a:r>
              <a:rPr lang="en-US" sz="2000" dirty="0"/>
              <a:t> DW și DL </a:t>
            </a:r>
            <a:r>
              <a:rPr lang="en-US" sz="2000" dirty="0" err="1"/>
              <a:t>în</a:t>
            </a:r>
            <a:r>
              <a:rPr lang="en-US" sz="2000" dirty="0"/>
              <a:t> </a:t>
            </a:r>
            <a:r>
              <a:rPr lang="en-US" sz="2000" dirty="0" err="1"/>
              <a:t>furnizarea</a:t>
            </a:r>
            <a:r>
              <a:rPr lang="en-US" sz="2000" dirty="0"/>
              <a:t> </a:t>
            </a:r>
            <a:r>
              <a:rPr lang="en-US" sz="2000" dirty="0" err="1"/>
              <a:t>datelor</a:t>
            </a:r>
            <a:r>
              <a:rPr lang="en-US" sz="2000" dirty="0"/>
              <a:t> </a:t>
            </a:r>
            <a:r>
              <a:rPr lang="en-US" sz="2000" dirty="0" err="1"/>
              <a:t>pentru</a:t>
            </a:r>
            <a:r>
              <a:rPr lang="en-US" sz="2000" dirty="0"/>
              <a:t> </a:t>
            </a:r>
            <a:r>
              <a:rPr lang="en-US" sz="2000" dirty="0" err="1"/>
              <a:t>decizii</a:t>
            </a:r>
            <a:r>
              <a:rPr lang="en-US" sz="2000" dirty="0"/>
              <a:t>.</a:t>
            </a:r>
            <a:endParaRPr lang="ro-RO" sz="2000" dirty="0"/>
          </a:p>
          <a:p>
            <a:pPr marL="457200" indent="-457200">
              <a:lnSpc>
                <a:spcPct val="130000"/>
              </a:lnSpc>
              <a:buFont typeface="+mj-lt"/>
              <a:buAutoNum type="arabicPeriod" startAt="5"/>
            </a:pPr>
            <a:r>
              <a:rPr lang="ro-RO" sz="2000" dirty="0"/>
              <a:t>SIM </a:t>
            </a:r>
            <a:r>
              <a:rPr lang="en-US" sz="2000" dirty="0"/>
              <a:t>(CRM, ERP, SCM)</a:t>
            </a:r>
            <a:r>
              <a:rPr lang="ro-RO" sz="2000" dirty="0"/>
              <a:t>.</a:t>
            </a:r>
          </a:p>
          <a:p>
            <a:pPr lvl="1">
              <a:lnSpc>
                <a:spcPct val="130000"/>
              </a:lnSpc>
            </a:pPr>
            <a:r>
              <a:rPr lang="en-US" sz="2000" dirty="0" err="1"/>
              <a:t>Integrarea</a:t>
            </a:r>
            <a:r>
              <a:rPr lang="en-US" sz="2000" dirty="0"/>
              <a:t> și </a:t>
            </a:r>
            <a:r>
              <a:rPr lang="en-US" sz="2000" dirty="0" err="1"/>
              <a:t>rolul</a:t>
            </a:r>
            <a:r>
              <a:rPr lang="en-US" sz="2000" dirty="0"/>
              <a:t> </a:t>
            </a:r>
            <a:r>
              <a:rPr lang="en-US" sz="2000" dirty="0" err="1"/>
              <a:t>sistemelor</a:t>
            </a:r>
            <a:r>
              <a:rPr lang="en-US" sz="2000" dirty="0"/>
              <a:t> de management al </a:t>
            </a:r>
            <a:r>
              <a:rPr lang="en-US" sz="2000" dirty="0" err="1"/>
              <a:t>afacerilor</a:t>
            </a:r>
            <a:r>
              <a:rPr lang="en-US" sz="2000" dirty="0"/>
              <a:t>.</a:t>
            </a:r>
            <a:endParaRPr lang="ro-RO" sz="2000" dirty="0"/>
          </a:p>
          <a:p>
            <a:pPr marL="457200" indent="-457200">
              <a:lnSpc>
                <a:spcPct val="130000"/>
              </a:lnSpc>
              <a:buFont typeface="+mj-lt"/>
              <a:buAutoNum type="arabicPeriod" startAt="5"/>
            </a:pPr>
            <a:r>
              <a:rPr lang="en-US" sz="2000" dirty="0"/>
              <a:t>AI</a:t>
            </a:r>
            <a:r>
              <a:rPr lang="ro-RO" sz="2000" dirty="0"/>
              <a:t> (DM, ML, DL),</a:t>
            </a:r>
            <a:r>
              <a:rPr lang="en-US" sz="2000" dirty="0"/>
              <a:t> IoT, </a:t>
            </a:r>
            <a:r>
              <a:rPr lang="en-US" sz="2000" dirty="0" err="1"/>
              <a:t>IIoT</a:t>
            </a:r>
            <a:r>
              <a:rPr lang="ro-RO" sz="2000" dirty="0"/>
              <a:t>. </a:t>
            </a:r>
          </a:p>
          <a:p>
            <a:pPr lvl="1">
              <a:lnSpc>
                <a:spcPct val="130000"/>
              </a:lnSpc>
            </a:pPr>
            <a:r>
              <a:rPr lang="en-US" sz="2000" dirty="0" err="1"/>
              <a:t>Contribuția</a:t>
            </a:r>
            <a:r>
              <a:rPr lang="en-US" sz="2000" dirty="0"/>
              <a:t> </a:t>
            </a:r>
            <a:r>
              <a:rPr lang="en-US" sz="2000" dirty="0" err="1"/>
              <a:t>tehnologiilor</a:t>
            </a:r>
            <a:r>
              <a:rPr lang="en-US" sz="2000" dirty="0"/>
              <a:t> </a:t>
            </a:r>
            <a:r>
              <a:rPr lang="en-US" sz="2000" dirty="0" err="1"/>
              <a:t>emergente</a:t>
            </a:r>
            <a:r>
              <a:rPr lang="en-US" sz="2000" dirty="0"/>
              <a:t> la SIM și </a:t>
            </a:r>
            <a:r>
              <a:rPr lang="en-US" sz="2000" dirty="0" err="1"/>
              <a:t>modul</a:t>
            </a:r>
            <a:r>
              <a:rPr lang="en-US" sz="2000" dirty="0"/>
              <a:t> </a:t>
            </a:r>
            <a:r>
              <a:rPr lang="en-US" sz="2000" dirty="0" err="1"/>
              <a:t>în</a:t>
            </a:r>
            <a:r>
              <a:rPr lang="en-US" sz="2000" dirty="0"/>
              <a:t> care </a:t>
            </a:r>
            <a:r>
              <a:rPr lang="en-US" sz="2000" dirty="0" err="1"/>
              <a:t>acestea</a:t>
            </a:r>
            <a:r>
              <a:rPr lang="en-US" sz="2000" dirty="0"/>
              <a:t> </a:t>
            </a:r>
            <a:r>
              <a:rPr lang="ro-RO" sz="2000" dirty="0"/>
              <a:t>sunt integrate</a:t>
            </a:r>
            <a:r>
              <a:rPr lang="en-US" sz="2000" dirty="0"/>
              <a:t> </a:t>
            </a:r>
            <a:r>
              <a:rPr lang="ro-RO" sz="2000" dirty="0"/>
              <a:t>(</a:t>
            </a:r>
            <a:r>
              <a:rPr lang="en-US" sz="2000" dirty="0"/>
              <a:t>DW</a:t>
            </a:r>
            <a:r>
              <a:rPr lang="ro-RO" sz="2000" dirty="0"/>
              <a:t>,</a:t>
            </a:r>
            <a:r>
              <a:rPr lang="en-US" sz="2000" dirty="0"/>
              <a:t> DL</a:t>
            </a:r>
            <a:r>
              <a:rPr lang="ro-RO" sz="2000" dirty="0"/>
              <a:t>)</a:t>
            </a:r>
            <a:r>
              <a:rPr lang="en-US" sz="2000" dirty="0"/>
              <a:t> </a:t>
            </a:r>
            <a:r>
              <a:rPr lang="en-US" sz="2000" dirty="0" err="1"/>
              <a:t>pentru</a:t>
            </a:r>
            <a:r>
              <a:rPr lang="en-US" sz="2000" dirty="0"/>
              <a:t> </a:t>
            </a:r>
            <a:r>
              <a:rPr lang="ro-RO" sz="2000" dirty="0"/>
              <a:t>luarea deciziilor</a:t>
            </a:r>
            <a:r>
              <a:rPr lang="en-US" sz="2000" dirty="0"/>
              <a:t>.</a:t>
            </a:r>
            <a:endParaRPr lang="ro-RO" sz="2000" dirty="0"/>
          </a:p>
          <a:p>
            <a:pPr marL="457200" indent="-457200">
              <a:lnSpc>
                <a:spcPct val="130000"/>
              </a:lnSpc>
              <a:buFont typeface="+mj-lt"/>
              <a:buAutoNum type="arabicPeriod" startAt="5"/>
            </a:pPr>
            <a:r>
              <a:rPr lang="ro-RO" sz="2000" b="1" i="1" kern="100" dirty="0">
                <a:effectLst/>
                <a:ea typeface="Calibri" panose="020F0502020204030204" pitchFamily="34" charset="0"/>
                <a:cs typeface="Times New Roman" panose="02020603050405020304" pitchFamily="18" charset="0"/>
              </a:rPr>
              <a:t>Analiza, simularea și optimizarea deciziilor prin grafuri în SIM</a:t>
            </a:r>
            <a:endParaRPr lang="ro-RO" sz="2000" kern="1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20A14F-BB84-5667-DE01-330AA734CFA2}"/>
              </a:ext>
            </a:extLst>
          </p:cNvPr>
          <p:cNvSpPr>
            <a:spLocks noGrp="1"/>
          </p:cNvSpPr>
          <p:nvPr>
            <p:ph type="sldNum" sz="quarter" idx="12"/>
          </p:nvPr>
        </p:nvSpPr>
        <p:spPr/>
        <p:txBody>
          <a:bodyPr/>
          <a:lstStyle/>
          <a:p>
            <a:fld id="{7DAE7E5D-DC60-436E-A67D-D7BB4DB055A8}" type="slidenum">
              <a:rPr lang="en-US" smtClean="0"/>
              <a:t>4</a:t>
            </a:fld>
            <a:endParaRPr lang="en-US" dirty="0"/>
          </a:p>
        </p:txBody>
      </p:sp>
    </p:spTree>
    <p:extLst>
      <p:ext uri="{BB962C8B-B14F-4D97-AF65-F5344CB8AC3E}">
        <p14:creationId xmlns:p14="http://schemas.microsoft.com/office/powerpoint/2010/main" val="2234415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Decizia </a:t>
            </a:r>
            <a:endParaRPr lang="en-US" dirty="0"/>
          </a:p>
        </p:txBody>
      </p:sp>
      <p:sp>
        <p:nvSpPr>
          <p:cNvPr id="3" name="Content Placeholder 2"/>
          <p:cNvSpPr>
            <a:spLocks noGrp="1"/>
          </p:cNvSpPr>
          <p:nvPr>
            <p:ph idx="1"/>
          </p:nvPr>
        </p:nvSpPr>
        <p:spPr>
          <a:xfrm>
            <a:off x="65988" y="782426"/>
            <a:ext cx="12079664" cy="5738954"/>
          </a:xfrm>
        </p:spPr>
        <p:txBody>
          <a:bodyPr>
            <a:normAutofit fontScale="92500" lnSpcReduction="10000"/>
          </a:bodyPr>
          <a:lstStyle/>
          <a:p>
            <a:pPr>
              <a:lnSpc>
                <a:spcPct val="110000"/>
              </a:lnSpc>
            </a:pPr>
            <a:r>
              <a:rPr lang="ro-RO" dirty="0"/>
              <a:t>O definiție generală și comprehensivă:</a:t>
            </a:r>
          </a:p>
          <a:p>
            <a:pPr>
              <a:lnSpc>
                <a:spcPct val="110000"/>
              </a:lnSpc>
            </a:pPr>
            <a:r>
              <a:rPr lang="ro-RO" dirty="0"/>
              <a:t> </a:t>
            </a:r>
            <a:r>
              <a:rPr lang="en-US" dirty="0" err="1">
                <a:highlight>
                  <a:srgbClr val="00FF00"/>
                </a:highlight>
              </a:rPr>
              <a:t>Decizia</a:t>
            </a:r>
            <a:r>
              <a:rPr lang="en-US" dirty="0">
                <a:highlight>
                  <a:srgbClr val="00FF00"/>
                </a:highlight>
              </a:rPr>
              <a:t> </a:t>
            </a:r>
            <a:r>
              <a:rPr lang="en-US" dirty="0" err="1">
                <a:highlight>
                  <a:srgbClr val="00FF00"/>
                </a:highlight>
              </a:rPr>
              <a:t>reprezintă</a:t>
            </a:r>
            <a:r>
              <a:rPr lang="en-US" dirty="0">
                <a:highlight>
                  <a:srgbClr val="00FF00"/>
                </a:highlight>
              </a:rPr>
              <a:t> </a:t>
            </a:r>
            <a:r>
              <a:rPr lang="en-US" dirty="0" err="1">
                <a:highlight>
                  <a:srgbClr val="00FF00"/>
                </a:highlight>
              </a:rPr>
              <a:t>hotărârea</a:t>
            </a:r>
            <a:r>
              <a:rPr lang="en-US" dirty="0">
                <a:highlight>
                  <a:srgbClr val="00FF00"/>
                </a:highlight>
              </a:rPr>
              <a:t> </a:t>
            </a:r>
            <a:r>
              <a:rPr lang="en-US" dirty="0" err="1">
                <a:highlight>
                  <a:srgbClr val="00FF00"/>
                </a:highlight>
              </a:rPr>
              <a:t>luată</a:t>
            </a:r>
            <a:r>
              <a:rPr lang="en-US" dirty="0">
                <a:highlight>
                  <a:srgbClr val="00FF00"/>
                </a:highlight>
              </a:rPr>
              <a:t> </a:t>
            </a:r>
            <a:r>
              <a:rPr lang="en-US" dirty="0" err="1">
                <a:highlight>
                  <a:srgbClr val="00FF00"/>
                </a:highlight>
              </a:rPr>
              <a:t>în</a:t>
            </a:r>
            <a:r>
              <a:rPr lang="en-US" dirty="0">
                <a:highlight>
                  <a:srgbClr val="00FF00"/>
                </a:highlight>
              </a:rPr>
              <a:t> </a:t>
            </a:r>
            <a:r>
              <a:rPr lang="en-US" dirty="0" err="1">
                <a:highlight>
                  <a:srgbClr val="00FF00"/>
                </a:highlight>
              </a:rPr>
              <a:t>urma</a:t>
            </a:r>
            <a:r>
              <a:rPr lang="en-US" dirty="0">
                <a:highlight>
                  <a:srgbClr val="00FF00"/>
                </a:highlight>
              </a:rPr>
              <a:t> </a:t>
            </a:r>
            <a:r>
              <a:rPr lang="en-US" dirty="0" err="1">
                <a:highlight>
                  <a:srgbClr val="00FF00"/>
                </a:highlight>
              </a:rPr>
              <a:t>examinării</a:t>
            </a:r>
            <a:r>
              <a:rPr lang="en-US" dirty="0">
                <a:highlight>
                  <a:srgbClr val="00FF00"/>
                </a:highlight>
              </a:rPr>
              <a:t> </a:t>
            </a:r>
            <a:r>
              <a:rPr lang="en-US" dirty="0" err="1">
                <a:highlight>
                  <a:srgbClr val="00FF00"/>
                </a:highlight>
              </a:rPr>
              <a:t>unei</a:t>
            </a:r>
            <a:r>
              <a:rPr lang="en-US" dirty="0">
                <a:highlight>
                  <a:srgbClr val="00FF00"/>
                </a:highlight>
              </a:rPr>
              <a:t> </a:t>
            </a:r>
            <a:r>
              <a:rPr lang="en-US" dirty="0" err="1">
                <a:highlight>
                  <a:srgbClr val="00FF00"/>
                </a:highlight>
              </a:rPr>
              <a:t>probleme</a:t>
            </a:r>
            <a:r>
              <a:rPr lang="en-US" dirty="0">
                <a:highlight>
                  <a:srgbClr val="00FF00"/>
                </a:highlight>
              </a:rPr>
              <a:t> </a:t>
            </a:r>
            <a:r>
              <a:rPr lang="en-US" dirty="0" err="1">
                <a:highlight>
                  <a:srgbClr val="00FF00"/>
                </a:highlight>
              </a:rPr>
              <a:t>sau</a:t>
            </a:r>
            <a:r>
              <a:rPr lang="en-US" dirty="0">
                <a:highlight>
                  <a:srgbClr val="00FF00"/>
                </a:highlight>
              </a:rPr>
              <a:t> </a:t>
            </a:r>
            <a:r>
              <a:rPr lang="en-US" dirty="0" err="1">
                <a:highlight>
                  <a:srgbClr val="00FF00"/>
                </a:highlight>
              </a:rPr>
              <a:t>situații</a:t>
            </a:r>
            <a:r>
              <a:rPr lang="en-US" dirty="0">
                <a:highlight>
                  <a:srgbClr val="00FF00"/>
                </a:highlight>
              </a:rPr>
              <a:t>, </a:t>
            </a:r>
            <a:r>
              <a:rPr lang="en-US" dirty="0" err="1">
                <a:highlight>
                  <a:srgbClr val="00FF00"/>
                </a:highlight>
              </a:rPr>
              <a:t>constând</a:t>
            </a:r>
            <a:r>
              <a:rPr lang="en-US" dirty="0">
                <a:highlight>
                  <a:srgbClr val="00FF00"/>
                </a:highlight>
              </a:rPr>
              <a:t> </a:t>
            </a:r>
            <a:r>
              <a:rPr lang="en-US" dirty="0" err="1">
                <a:highlight>
                  <a:srgbClr val="00FF00"/>
                </a:highlight>
              </a:rPr>
              <a:t>în</a:t>
            </a:r>
            <a:r>
              <a:rPr lang="en-US" dirty="0">
                <a:highlight>
                  <a:srgbClr val="00FF00"/>
                </a:highlight>
              </a:rPr>
              <a:t> </a:t>
            </a:r>
            <a:r>
              <a:rPr lang="en-US" dirty="0" err="1">
                <a:highlight>
                  <a:srgbClr val="00FF00"/>
                </a:highlight>
              </a:rPr>
              <a:t>alegerea</a:t>
            </a:r>
            <a:r>
              <a:rPr lang="en-US" dirty="0">
                <a:highlight>
                  <a:srgbClr val="00FF00"/>
                </a:highlight>
              </a:rPr>
              <a:t> </a:t>
            </a:r>
            <a:r>
              <a:rPr lang="ro-RO" dirty="0">
                <a:highlight>
                  <a:srgbClr val="00FF00"/>
                </a:highlight>
              </a:rPr>
              <a:t>în cunoștință de cauză, a </a:t>
            </a:r>
            <a:r>
              <a:rPr lang="en-US" dirty="0" err="1">
                <a:highlight>
                  <a:srgbClr val="00FF00"/>
                </a:highlight>
              </a:rPr>
              <a:t>unei</a:t>
            </a:r>
            <a:r>
              <a:rPr lang="en-US" dirty="0">
                <a:highlight>
                  <a:srgbClr val="00FF00"/>
                </a:highlight>
              </a:rPr>
              <a:t> </a:t>
            </a:r>
            <a:r>
              <a:rPr lang="en-US" dirty="0" err="1">
                <a:highlight>
                  <a:srgbClr val="00FF00"/>
                </a:highlight>
              </a:rPr>
              <a:t>soluții</a:t>
            </a:r>
            <a:r>
              <a:rPr lang="en-US" dirty="0">
                <a:highlight>
                  <a:srgbClr val="00FF00"/>
                </a:highlight>
              </a:rPr>
              <a:t> </a:t>
            </a:r>
            <a:r>
              <a:rPr lang="en-US" dirty="0" err="1">
                <a:highlight>
                  <a:srgbClr val="00FF00"/>
                </a:highlight>
              </a:rPr>
              <a:t>sau</a:t>
            </a:r>
            <a:r>
              <a:rPr lang="en-US" dirty="0">
                <a:highlight>
                  <a:srgbClr val="00FF00"/>
                </a:highlight>
              </a:rPr>
              <a:t> </a:t>
            </a:r>
            <a:r>
              <a:rPr lang="en-US" dirty="0" err="1">
                <a:highlight>
                  <a:srgbClr val="00FF00"/>
                </a:highlight>
              </a:rPr>
              <a:t>direcții</a:t>
            </a:r>
            <a:r>
              <a:rPr lang="en-US" dirty="0">
                <a:highlight>
                  <a:srgbClr val="00FF00"/>
                </a:highlight>
              </a:rPr>
              <a:t> de </a:t>
            </a:r>
            <a:r>
              <a:rPr lang="en-US" dirty="0" err="1">
                <a:highlight>
                  <a:srgbClr val="00FF00"/>
                </a:highlight>
              </a:rPr>
              <a:t>acțiune</a:t>
            </a:r>
            <a:r>
              <a:rPr lang="en-US" dirty="0">
                <a:highlight>
                  <a:srgbClr val="00FF00"/>
                </a:highlight>
              </a:rPr>
              <a:t> </a:t>
            </a:r>
            <a:r>
              <a:rPr lang="en-US" dirty="0" err="1">
                <a:highlight>
                  <a:srgbClr val="00FF00"/>
                </a:highlight>
              </a:rPr>
              <a:t>dintre</a:t>
            </a:r>
            <a:r>
              <a:rPr lang="en-US" dirty="0">
                <a:highlight>
                  <a:srgbClr val="00FF00"/>
                </a:highlight>
              </a:rPr>
              <a:t> </a:t>
            </a:r>
            <a:r>
              <a:rPr lang="en-US" dirty="0" err="1">
                <a:highlight>
                  <a:srgbClr val="00FF00"/>
                </a:highlight>
              </a:rPr>
              <a:t>mai</a:t>
            </a:r>
            <a:r>
              <a:rPr lang="en-US" dirty="0">
                <a:highlight>
                  <a:srgbClr val="00FF00"/>
                </a:highlight>
              </a:rPr>
              <a:t> </a:t>
            </a:r>
            <a:r>
              <a:rPr lang="en-US" dirty="0" err="1">
                <a:highlight>
                  <a:srgbClr val="00FF00"/>
                </a:highlight>
              </a:rPr>
              <a:t>multe</a:t>
            </a:r>
            <a:r>
              <a:rPr lang="en-US" dirty="0">
                <a:highlight>
                  <a:srgbClr val="00FF00"/>
                </a:highlight>
              </a:rPr>
              <a:t> alternative </a:t>
            </a:r>
            <a:r>
              <a:rPr lang="en-US" dirty="0" err="1">
                <a:highlight>
                  <a:srgbClr val="00FF00"/>
                </a:highlight>
              </a:rPr>
              <a:t>disponibile</a:t>
            </a:r>
            <a:r>
              <a:rPr lang="en-US" dirty="0"/>
              <a:t>.</a:t>
            </a:r>
            <a:endParaRPr lang="ro-RO" dirty="0"/>
          </a:p>
          <a:p>
            <a:pPr>
              <a:lnSpc>
                <a:spcPct val="110000"/>
              </a:lnSpc>
            </a:pPr>
            <a:r>
              <a:rPr lang="en-US" dirty="0"/>
              <a:t> </a:t>
            </a:r>
            <a:r>
              <a:rPr lang="en-US" dirty="0" err="1"/>
              <a:t>Aceasta</a:t>
            </a:r>
            <a:r>
              <a:rPr lang="en-US" dirty="0"/>
              <a:t> </a:t>
            </a:r>
            <a:r>
              <a:rPr lang="en-US" dirty="0" err="1"/>
              <a:t>implică</a:t>
            </a:r>
            <a:r>
              <a:rPr lang="en-US" dirty="0"/>
              <a:t>, de </a:t>
            </a:r>
            <a:r>
              <a:rPr lang="en-US" dirty="0" err="1"/>
              <a:t>obicei</a:t>
            </a:r>
            <a:r>
              <a:rPr lang="en-US" dirty="0"/>
              <a:t>, o </a:t>
            </a:r>
            <a:r>
              <a:rPr lang="en-US" dirty="0" err="1"/>
              <a:t>angajare</a:t>
            </a:r>
            <a:r>
              <a:rPr lang="en-US" dirty="0"/>
              <a:t> </a:t>
            </a:r>
            <a:r>
              <a:rPr lang="en-US" dirty="0" err="1"/>
              <a:t>într</a:t>
            </a:r>
            <a:r>
              <a:rPr lang="en-US" dirty="0"/>
              <a:t>-un plan de </a:t>
            </a:r>
            <a:r>
              <a:rPr lang="en-US" dirty="0" err="1"/>
              <a:t>acțiune</a:t>
            </a:r>
            <a:r>
              <a:rPr lang="en-US" dirty="0"/>
              <a:t> care </a:t>
            </a:r>
            <a:r>
              <a:rPr lang="en-US" dirty="0" err="1"/>
              <a:t>utilizează</a:t>
            </a:r>
            <a:r>
              <a:rPr lang="en-US" dirty="0"/>
              <a:t> </a:t>
            </a:r>
            <a:r>
              <a:rPr lang="en-US" dirty="0" err="1"/>
              <a:t>resursele</a:t>
            </a:r>
            <a:r>
              <a:rPr lang="en-US" dirty="0"/>
              <a:t> </a:t>
            </a:r>
            <a:r>
              <a:rPr lang="en-US" dirty="0" err="1"/>
              <a:t>disponibile</a:t>
            </a:r>
            <a:r>
              <a:rPr lang="en-US" dirty="0"/>
              <a:t>, </a:t>
            </a:r>
            <a:r>
              <a:rPr lang="en-US" dirty="0" err="1"/>
              <a:t>având</a:t>
            </a:r>
            <a:r>
              <a:rPr lang="en-US" dirty="0"/>
              <a:t> ca scop </a:t>
            </a:r>
            <a:r>
              <a:rPr lang="en-US" dirty="0" err="1"/>
              <a:t>atingerea</a:t>
            </a:r>
            <a:r>
              <a:rPr lang="en-US" dirty="0"/>
              <a:t> </a:t>
            </a:r>
            <a:r>
              <a:rPr lang="en-US" dirty="0" err="1"/>
              <a:t>unui</a:t>
            </a:r>
            <a:r>
              <a:rPr lang="en-US" dirty="0"/>
              <a:t> </a:t>
            </a:r>
            <a:r>
              <a:rPr lang="en-US" dirty="0" err="1"/>
              <a:t>obiectiv</a:t>
            </a:r>
            <a:r>
              <a:rPr lang="en-US" dirty="0"/>
              <a:t> </a:t>
            </a:r>
            <a:r>
              <a:rPr lang="en-US" dirty="0" err="1"/>
              <a:t>dorit</a:t>
            </a:r>
            <a:r>
              <a:rPr lang="en-US" dirty="0"/>
              <a:t>. </a:t>
            </a:r>
            <a:endParaRPr lang="ro-RO" dirty="0"/>
          </a:p>
          <a:p>
            <a:pPr>
              <a:lnSpc>
                <a:spcPct val="110000"/>
              </a:lnSpc>
            </a:pPr>
            <a:r>
              <a:rPr lang="ro-RO" dirty="0"/>
              <a:t> </a:t>
            </a:r>
            <a:r>
              <a:rPr lang="en-US" dirty="0" err="1"/>
              <a:t>Decizia</a:t>
            </a:r>
            <a:r>
              <a:rPr lang="en-US" dirty="0"/>
              <a:t> </a:t>
            </a:r>
            <a:r>
              <a:rPr lang="en-US" dirty="0" err="1"/>
              <a:t>poate</a:t>
            </a:r>
            <a:r>
              <a:rPr lang="en-US" dirty="0"/>
              <a:t> fi </a:t>
            </a:r>
            <a:r>
              <a:rPr lang="en-US" dirty="0" err="1"/>
              <a:t>văzută</a:t>
            </a:r>
            <a:r>
              <a:rPr lang="en-US" dirty="0"/>
              <a:t> ca </a:t>
            </a:r>
            <a:r>
              <a:rPr lang="en-US" dirty="0" err="1"/>
              <a:t>rezultatul</a:t>
            </a:r>
            <a:r>
              <a:rPr lang="en-US" dirty="0"/>
              <a:t> </a:t>
            </a:r>
            <a:r>
              <a:rPr lang="en-US" dirty="0" err="1"/>
              <a:t>unui</a:t>
            </a:r>
            <a:r>
              <a:rPr lang="en-US" dirty="0"/>
              <a:t> </a:t>
            </a:r>
            <a:r>
              <a:rPr lang="en-US" dirty="0" err="1"/>
              <a:t>proces</a:t>
            </a:r>
            <a:r>
              <a:rPr lang="en-US" dirty="0"/>
              <a:t> de </a:t>
            </a:r>
            <a:r>
              <a:rPr lang="en-US" dirty="0" err="1"/>
              <a:t>prelucrare</a:t>
            </a:r>
            <a:r>
              <a:rPr lang="en-US" dirty="0"/>
              <a:t> a </a:t>
            </a:r>
            <a:r>
              <a:rPr lang="en-US" dirty="0" err="1"/>
              <a:t>informațiilor</a:t>
            </a:r>
            <a:r>
              <a:rPr lang="en-US" dirty="0"/>
              <a:t>, care include </a:t>
            </a:r>
            <a:r>
              <a:rPr lang="en-US" dirty="0" err="1"/>
              <a:t>analiza</a:t>
            </a:r>
            <a:r>
              <a:rPr lang="en-US" dirty="0"/>
              <a:t> și </a:t>
            </a:r>
            <a:r>
              <a:rPr lang="en-US" dirty="0" err="1"/>
              <a:t>selecția</a:t>
            </a:r>
            <a:r>
              <a:rPr lang="en-US" dirty="0"/>
              <a:t> </a:t>
            </a:r>
            <a:r>
              <a:rPr lang="en-US" dirty="0" err="1"/>
              <a:t>unei</a:t>
            </a:r>
            <a:r>
              <a:rPr lang="en-US" dirty="0"/>
              <a:t> </a:t>
            </a:r>
            <a:r>
              <a:rPr lang="en-US" dirty="0" err="1"/>
              <a:t>strategii</a:t>
            </a:r>
            <a:r>
              <a:rPr lang="en-US" dirty="0"/>
              <a:t> de </a:t>
            </a:r>
            <a:r>
              <a:rPr lang="en-US" dirty="0" err="1"/>
              <a:t>acțiune</a:t>
            </a:r>
            <a:r>
              <a:rPr lang="en-US" dirty="0"/>
              <a:t>.</a:t>
            </a:r>
          </a:p>
        </p:txBody>
      </p:sp>
      <p:sp>
        <p:nvSpPr>
          <p:cNvPr id="4" name="Slide Number Placeholder 3"/>
          <p:cNvSpPr>
            <a:spLocks noGrp="1"/>
          </p:cNvSpPr>
          <p:nvPr>
            <p:ph type="sldNum" sz="quarter" idx="12"/>
          </p:nvPr>
        </p:nvSpPr>
        <p:spPr/>
        <p:txBody>
          <a:bodyPr/>
          <a:lstStyle/>
          <a:p>
            <a:fld id="{7DAE7E5D-DC60-436E-A67D-D7BB4DB055A8}" type="slidenum">
              <a:rPr lang="en-US" smtClean="0"/>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Decizia și decidentul</a:t>
            </a:r>
            <a:endParaRPr lang="en-US" dirty="0"/>
          </a:p>
        </p:txBody>
      </p:sp>
      <p:sp>
        <p:nvSpPr>
          <p:cNvPr id="3" name="Content Placeholder 2"/>
          <p:cNvSpPr>
            <a:spLocks noGrp="1"/>
          </p:cNvSpPr>
          <p:nvPr>
            <p:ph idx="1"/>
          </p:nvPr>
        </p:nvSpPr>
        <p:spPr>
          <a:xfrm>
            <a:off x="156423" y="683944"/>
            <a:ext cx="11700632" cy="5988161"/>
          </a:xfrm>
        </p:spPr>
        <p:txBody>
          <a:bodyPr>
            <a:normAutofit/>
          </a:bodyPr>
          <a:lstStyle/>
          <a:p>
            <a:pPr>
              <a:lnSpc>
                <a:spcPct val="110000"/>
              </a:lnSpc>
            </a:pPr>
            <a:r>
              <a:rPr lang="ro-RO" sz="2800" dirty="0"/>
              <a:t> </a:t>
            </a:r>
            <a:r>
              <a:rPr lang="en-US" sz="2800" dirty="0" err="1">
                <a:solidFill>
                  <a:srgbClr val="C00000"/>
                </a:solidFill>
                <a:highlight>
                  <a:srgbClr val="FFFF00"/>
                </a:highlight>
              </a:rPr>
              <a:t>Decizia</a:t>
            </a:r>
            <a:r>
              <a:rPr lang="en-US" sz="2800" dirty="0"/>
              <a:t> </a:t>
            </a:r>
            <a:r>
              <a:rPr lang="en-US" sz="2800" dirty="0" err="1"/>
              <a:t>rezultă</a:t>
            </a:r>
            <a:r>
              <a:rPr lang="en-US" sz="2800" dirty="0"/>
              <a:t> ca </a:t>
            </a:r>
            <a:r>
              <a:rPr lang="en-US" sz="2800" dirty="0" err="1"/>
              <a:t>urmare</a:t>
            </a:r>
            <a:r>
              <a:rPr lang="en-US" sz="2800" dirty="0"/>
              <a:t> a </a:t>
            </a:r>
            <a:r>
              <a:rPr lang="en-US" sz="2800" dirty="0" err="1"/>
              <a:t>prelucrării</a:t>
            </a:r>
            <a:r>
              <a:rPr lang="en-US" sz="2800" dirty="0"/>
              <a:t> </a:t>
            </a:r>
            <a:r>
              <a:rPr lang="en-US" sz="2800" dirty="0" err="1"/>
              <a:t>unor</a:t>
            </a:r>
            <a:r>
              <a:rPr lang="en-US" sz="2800" dirty="0"/>
              <a:t> </a:t>
            </a:r>
            <a:r>
              <a:rPr lang="en-US" sz="2800" dirty="0" err="1"/>
              <a:t>informaţii</a:t>
            </a:r>
            <a:r>
              <a:rPr lang="en-US" sz="2800" dirty="0"/>
              <a:t> </a:t>
            </a:r>
            <a:r>
              <a:rPr lang="en-US" sz="2800" dirty="0" err="1"/>
              <a:t>şi</a:t>
            </a:r>
            <a:r>
              <a:rPr lang="en-US" sz="2800" dirty="0"/>
              <a:t> </a:t>
            </a:r>
            <a:r>
              <a:rPr lang="en-US" sz="2800" dirty="0" err="1"/>
              <a:t>cunoștințe</a:t>
            </a:r>
            <a:r>
              <a:rPr lang="en-US" sz="2800" dirty="0"/>
              <a:t> </a:t>
            </a:r>
            <a:r>
              <a:rPr lang="en-US" sz="2800" dirty="0" err="1"/>
              <a:t>şi</a:t>
            </a:r>
            <a:r>
              <a:rPr lang="en-US" sz="2800" dirty="0"/>
              <a:t> </a:t>
            </a:r>
            <a:r>
              <a:rPr lang="en-US" sz="2800" dirty="0" err="1"/>
              <a:t>aparţine</a:t>
            </a:r>
            <a:r>
              <a:rPr lang="en-US" sz="2800" dirty="0"/>
              <a:t> </a:t>
            </a:r>
            <a:r>
              <a:rPr lang="en-US" sz="2800" dirty="0" err="1"/>
              <a:t>unei</a:t>
            </a:r>
            <a:r>
              <a:rPr lang="en-US" sz="2800" dirty="0"/>
              <a:t> </a:t>
            </a:r>
            <a:r>
              <a:rPr lang="en-US" sz="2800" dirty="0" err="1"/>
              <a:t>persoane</a:t>
            </a:r>
            <a:r>
              <a:rPr lang="en-US" sz="2800" dirty="0"/>
              <a:t> </a:t>
            </a:r>
            <a:r>
              <a:rPr lang="en-US" sz="2800" dirty="0" err="1"/>
              <a:t>sau</a:t>
            </a:r>
            <a:r>
              <a:rPr lang="en-US" sz="2800" dirty="0"/>
              <a:t> </a:t>
            </a:r>
            <a:r>
              <a:rPr lang="en-US" sz="2800" dirty="0" err="1"/>
              <a:t>unui</a:t>
            </a:r>
            <a:r>
              <a:rPr lang="en-US" sz="2800" dirty="0"/>
              <a:t> </a:t>
            </a:r>
            <a:r>
              <a:rPr lang="en-US" sz="2800" dirty="0" err="1"/>
              <a:t>grup</a:t>
            </a:r>
            <a:r>
              <a:rPr lang="en-US" sz="2800" dirty="0"/>
              <a:t> de </a:t>
            </a:r>
            <a:r>
              <a:rPr lang="en-US" sz="2800" dirty="0" err="1"/>
              <a:t>persoane</a:t>
            </a:r>
            <a:r>
              <a:rPr lang="en-US" sz="2800" dirty="0"/>
              <a:t>, care </a:t>
            </a:r>
            <a:r>
              <a:rPr lang="en-US" sz="2800" dirty="0" err="1"/>
              <a:t>dispun</a:t>
            </a:r>
            <a:r>
              <a:rPr lang="en-US" sz="2800" dirty="0"/>
              <a:t> de </a:t>
            </a:r>
            <a:r>
              <a:rPr lang="en-US" sz="2800" dirty="0" err="1"/>
              <a:t>autoritatea</a:t>
            </a:r>
            <a:r>
              <a:rPr lang="en-US" sz="2800" dirty="0"/>
              <a:t> </a:t>
            </a:r>
            <a:r>
              <a:rPr lang="en-US" sz="2800" dirty="0" err="1"/>
              <a:t>necesara</a:t>
            </a:r>
            <a:r>
              <a:rPr lang="en-US" sz="2800" dirty="0"/>
              <a:t> </a:t>
            </a:r>
            <a:r>
              <a:rPr lang="en-US" sz="2800" dirty="0" err="1"/>
              <a:t>şi</a:t>
            </a:r>
            <a:r>
              <a:rPr lang="en-US" sz="2800" dirty="0"/>
              <a:t> care </a:t>
            </a:r>
            <a:r>
              <a:rPr lang="en-US" sz="2800" dirty="0" err="1"/>
              <a:t>răspund</a:t>
            </a:r>
            <a:r>
              <a:rPr lang="en-US" sz="2800" dirty="0"/>
              <a:t> </a:t>
            </a:r>
            <a:r>
              <a:rPr lang="en-US" sz="2800" dirty="0" err="1"/>
              <a:t>pentru</a:t>
            </a:r>
            <a:r>
              <a:rPr lang="en-US" sz="2800" dirty="0"/>
              <a:t> </a:t>
            </a:r>
            <a:r>
              <a:rPr lang="en-US" sz="2800" dirty="0" err="1"/>
              <a:t>folosirea</a:t>
            </a:r>
            <a:r>
              <a:rPr lang="en-US" sz="2800" dirty="0"/>
              <a:t> </a:t>
            </a:r>
            <a:r>
              <a:rPr lang="en-US" sz="2800" dirty="0" err="1"/>
              <a:t>eficace</a:t>
            </a:r>
            <a:r>
              <a:rPr lang="en-US" sz="2800" dirty="0"/>
              <a:t> a </a:t>
            </a:r>
            <a:r>
              <a:rPr lang="en-US" sz="2800" dirty="0" err="1"/>
              <a:t>resurselor</a:t>
            </a:r>
            <a:r>
              <a:rPr lang="en-US" sz="2800" dirty="0"/>
              <a:t> </a:t>
            </a:r>
            <a:r>
              <a:rPr lang="en-US" sz="2800" dirty="0" err="1"/>
              <a:t>în</a:t>
            </a:r>
            <a:r>
              <a:rPr lang="en-US" sz="2800" dirty="0"/>
              <a:t> </a:t>
            </a:r>
            <a:r>
              <a:rPr lang="en-US" sz="2800" dirty="0" err="1"/>
              <a:t>anumite</a:t>
            </a:r>
            <a:r>
              <a:rPr lang="en-US" sz="2800" dirty="0"/>
              <a:t> </a:t>
            </a:r>
            <a:r>
              <a:rPr lang="en-US" sz="2800" dirty="0" err="1"/>
              <a:t>situaţii</a:t>
            </a:r>
            <a:r>
              <a:rPr lang="en-US" sz="2800" dirty="0"/>
              <a:t> date. </a:t>
            </a:r>
            <a:endParaRPr lang="ro-RO" sz="2800" dirty="0"/>
          </a:p>
          <a:p>
            <a:pPr>
              <a:lnSpc>
                <a:spcPct val="110000"/>
              </a:lnSpc>
            </a:pPr>
            <a:r>
              <a:rPr lang="ro-RO" sz="2800" dirty="0"/>
              <a:t> </a:t>
            </a:r>
            <a:r>
              <a:rPr lang="en-US" sz="2800" dirty="0" err="1">
                <a:solidFill>
                  <a:srgbClr val="C00000"/>
                </a:solidFill>
                <a:highlight>
                  <a:srgbClr val="FFFF00"/>
                </a:highlight>
              </a:rPr>
              <a:t>Decidentul</a:t>
            </a:r>
            <a:r>
              <a:rPr lang="en-US" sz="2800" dirty="0"/>
              <a:t> </a:t>
            </a:r>
            <a:r>
              <a:rPr lang="en-US" sz="2800" dirty="0" err="1"/>
              <a:t>este</a:t>
            </a:r>
            <a:r>
              <a:rPr lang="en-US" sz="2800" dirty="0"/>
              <a:t> </a:t>
            </a:r>
            <a:r>
              <a:rPr lang="en-US" sz="2800" dirty="0" err="1"/>
              <a:t>persoana</a:t>
            </a:r>
            <a:r>
              <a:rPr lang="en-US" sz="2800" dirty="0"/>
              <a:t> </a:t>
            </a:r>
            <a:r>
              <a:rPr lang="en-US" sz="2800" dirty="0" err="1"/>
              <a:t>sau</a:t>
            </a:r>
            <a:r>
              <a:rPr lang="en-US" sz="2800" dirty="0"/>
              <a:t> </a:t>
            </a:r>
            <a:r>
              <a:rPr lang="en-US" sz="2800" dirty="0" err="1"/>
              <a:t>entitatea</a:t>
            </a:r>
            <a:r>
              <a:rPr lang="en-US" sz="2800" dirty="0"/>
              <a:t> </a:t>
            </a:r>
            <a:r>
              <a:rPr lang="en-US" sz="2800" dirty="0" err="1"/>
              <a:t>responsabilă</a:t>
            </a:r>
            <a:r>
              <a:rPr lang="en-US" sz="2800" dirty="0"/>
              <a:t> de </a:t>
            </a:r>
            <a:r>
              <a:rPr lang="en-US" sz="2800" dirty="0" err="1"/>
              <a:t>luarea</a:t>
            </a:r>
            <a:r>
              <a:rPr lang="en-US" sz="2800" dirty="0"/>
              <a:t> </a:t>
            </a:r>
            <a:r>
              <a:rPr lang="en-US" sz="2800" dirty="0" err="1"/>
              <a:t>unei</a:t>
            </a:r>
            <a:r>
              <a:rPr lang="en-US" sz="2800" dirty="0"/>
              <a:t> </a:t>
            </a:r>
            <a:r>
              <a:rPr lang="en-US" sz="2800" dirty="0" err="1"/>
              <a:t>decizii</a:t>
            </a:r>
            <a:r>
              <a:rPr lang="en-US" sz="2800" dirty="0"/>
              <a:t>, </a:t>
            </a:r>
            <a:r>
              <a:rPr lang="en-US" sz="2800" dirty="0" err="1"/>
              <a:t>având</a:t>
            </a:r>
            <a:r>
              <a:rPr lang="en-US" sz="2800" dirty="0"/>
              <a:t> </a:t>
            </a:r>
            <a:r>
              <a:rPr lang="en-US" sz="2800" dirty="0" err="1"/>
              <a:t>autoritatea</a:t>
            </a:r>
            <a:r>
              <a:rPr lang="en-US" sz="2800" dirty="0"/>
              <a:t> și </a:t>
            </a:r>
            <a:r>
              <a:rPr lang="en-US" sz="2800" dirty="0" err="1"/>
              <a:t>capacitatea</a:t>
            </a:r>
            <a:r>
              <a:rPr lang="en-US" sz="2800" dirty="0"/>
              <a:t> de a </a:t>
            </a:r>
            <a:r>
              <a:rPr lang="en-US" sz="2800" dirty="0" err="1"/>
              <a:t>alege</a:t>
            </a:r>
            <a:r>
              <a:rPr lang="en-US" sz="2800" dirty="0"/>
              <a:t> </a:t>
            </a:r>
            <a:r>
              <a:rPr lang="en-US" sz="2800" dirty="0" err="1"/>
              <a:t>între</a:t>
            </a:r>
            <a:r>
              <a:rPr lang="en-US" sz="2800" dirty="0"/>
              <a:t> </a:t>
            </a:r>
            <a:r>
              <a:rPr lang="en-US" sz="2800" dirty="0" err="1"/>
              <a:t>diferite</a:t>
            </a:r>
            <a:r>
              <a:rPr lang="en-US" sz="2800" dirty="0"/>
              <a:t> </a:t>
            </a:r>
            <a:r>
              <a:rPr lang="en-US" sz="2800" dirty="0" err="1"/>
              <a:t>opțiuni</a:t>
            </a:r>
            <a:r>
              <a:rPr lang="en-US" sz="2800" dirty="0"/>
              <a:t> și de a </a:t>
            </a:r>
            <a:r>
              <a:rPr lang="en-US" sz="2800" dirty="0" err="1"/>
              <a:t>angaja</a:t>
            </a:r>
            <a:r>
              <a:rPr lang="en-US" sz="2800" dirty="0"/>
              <a:t> </a:t>
            </a:r>
            <a:r>
              <a:rPr lang="en-US" sz="2800" dirty="0" err="1"/>
              <a:t>resursele</a:t>
            </a:r>
            <a:r>
              <a:rPr lang="en-US" sz="2800" dirty="0"/>
              <a:t> </a:t>
            </a:r>
            <a:r>
              <a:rPr lang="en-US" sz="2800" dirty="0" err="1"/>
              <a:t>necesare</a:t>
            </a:r>
            <a:r>
              <a:rPr lang="en-US" sz="2800" dirty="0"/>
              <a:t> </a:t>
            </a:r>
            <a:r>
              <a:rPr lang="en-US" sz="2800" dirty="0" err="1"/>
              <a:t>pentru</a:t>
            </a:r>
            <a:r>
              <a:rPr lang="en-US" sz="2800" dirty="0"/>
              <a:t> </a:t>
            </a:r>
            <a:r>
              <a:rPr lang="en-US" sz="2800" dirty="0" err="1"/>
              <a:t>implementarea</a:t>
            </a:r>
            <a:r>
              <a:rPr lang="en-US" sz="2800" dirty="0"/>
              <a:t> </a:t>
            </a:r>
            <a:r>
              <a:rPr lang="en-US" sz="2800" dirty="0" err="1"/>
              <a:t>deciziei</a:t>
            </a:r>
            <a:r>
              <a:rPr lang="en-US" sz="2800" dirty="0"/>
              <a:t> </a:t>
            </a:r>
            <a:r>
              <a:rPr lang="en-US" sz="2800" dirty="0" err="1"/>
              <a:t>alese</a:t>
            </a:r>
            <a:r>
              <a:rPr lang="en-US" sz="2800" dirty="0"/>
              <a:t>.</a:t>
            </a:r>
            <a:endParaRPr lang="ro-RO" sz="2800" dirty="0"/>
          </a:p>
          <a:p>
            <a:pPr>
              <a:lnSpc>
                <a:spcPct val="110000"/>
              </a:lnSpc>
            </a:pPr>
            <a:r>
              <a:rPr lang="en-US" sz="2800" dirty="0"/>
              <a:t> </a:t>
            </a:r>
            <a:r>
              <a:rPr lang="en-US" sz="2800" dirty="0" err="1"/>
              <a:t>Rolul</a:t>
            </a:r>
            <a:r>
              <a:rPr lang="en-US" sz="2800" dirty="0"/>
              <a:t> </a:t>
            </a:r>
            <a:r>
              <a:rPr lang="en-US" sz="2800" dirty="0" err="1"/>
              <a:t>decidentului</a:t>
            </a:r>
            <a:r>
              <a:rPr lang="en-US" sz="2800" dirty="0"/>
              <a:t> </a:t>
            </a:r>
            <a:r>
              <a:rPr lang="en-US" sz="2800" dirty="0" err="1"/>
              <a:t>implică</a:t>
            </a:r>
            <a:r>
              <a:rPr lang="en-US" sz="2800" dirty="0"/>
              <a:t> </a:t>
            </a:r>
            <a:r>
              <a:rPr lang="en-US" sz="2800" dirty="0" err="1">
                <a:highlight>
                  <a:srgbClr val="00FF00"/>
                </a:highlight>
              </a:rPr>
              <a:t>evaluarea</a:t>
            </a:r>
            <a:r>
              <a:rPr lang="en-US" sz="2800" dirty="0">
                <a:highlight>
                  <a:srgbClr val="00FF00"/>
                </a:highlight>
              </a:rPr>
              <a:t> </a:t>
            </a:r>
            <a:r>
              <a:rPr lang="en-US" sz="2800" dirty="0" err="1">
                <a:highlight>
                  <a:srgbClr val="00FF00"/>
                </a:highlight>
              </a:rPr>
              <a:t>informațiilor</a:t>
            </a:r>
            <a:r>
              <a:rPr lang="en-US" sz="2800" dirty="0">
                <a:highlight>
                  <a:srgbClr val="00FF00"/>
                </a:highlight>
              </a:rPr>
              <a:t> </a:t>
            </a:r>
            <a:r>
              <a:rPr lang="en-US" sz="2800" dirty="0" err="1">
                <a:highlight>
                  <a:srgbClr val="00FF00"/>
                </a:highlight>
              </a:rPr>
              <a:t>disponibile</a:t>
            </a:r>
            <a:r>
              <a:rPr lang="en-US" sz="2800" dirty="0">
                <a:highlight>
                  <a:srgbClr val="00FF00"/>
                </a:highlight>
              </a:rPr>
              <a:t>, </a:t>
            </a:r>
            <a:r>
              <a:rPr lang="en-US" sz="2800" dirty="0" err="1">
                <a:highlight>
                  <a:srgbClr val="00FF00"/>
                </a:highlight>
              </a:rPr>
              <a:t>considerarea</a:t>
            </a:r>
            <a:r>
              <a:rPr lang="en-US" sz="2800" dirty="0">
                <a:highlight>
                  <a:srgbClr val="00FF00"/>
                </a:highlight>
              </a:rPr>
              <a:t> </a:t>
            </a:r>
            <a:r>
              <a:rPr lang="en-US" sz="2800" dirty="0" err="1">
                <a:highlight>
                  <a:srgbClr val="00FF00"/>
                </a:highlight>
              </a:rPr>
              <a:t>alternativelor</a:t>
            </a:r>
            <a:r>
              <a:rPr lang="en-US" sz="2800" dirty="0">
                <a:highlight>
                  <a:srgbClr val="00FF00"/>
                </a:highlight>
              </a:rPr>
              <a:t> </a:t>
            </a:r>
            <a:r>
              <a:rPr lang="en-US" sz="2800" dirty="0" err="1">
                <a:highlight>
                  <a:srgbClr val="00FF00"/>
                </a:highlight>
              </a:rPr>
              <a:t>posibile</a:t>
            </a:r>
            <a:r>
              <a:rPr lang="en-US" sz="2800" dirty="0">
                <a:highlight>
                  <a:srgbClr val="00FF00"/>
                </a:highlight>
              </a:rPr>
              <a:t> și </a:t>
            </a:r>
            <a:r>
              <a:rPr lang="en-US" sz="2800" dirty="0" err="1">
                <a:highlight>
                  <a:srgbClr val="00FF00"/>
                </a:highlight>
              </a:rPr>
              <a:t>asumarea</a:t>
            </a:r>
            <a:r>
              <a:rPr lang="en-US" sz="2800" dirty="0">
                <a:highlight>
                  <a:srgbClr val="00FF00"/>
                </a:highlight>
              </a:rPr>
              <a:t> </a:t>
            </a:r>
            <a:r>
              <a:rPr lang="en-US" sz="2800" dirty="0" err="1">
                <a:highlight>
                  <a:srgbClr val="00FF00"/>
                </a:highlight>
              </a:rPr>
              <a:t>consecințelor</a:t>
            </a:r>
            <a:r>
              <a:rPr lang="en-US" sz="2800" dirty="0">
                <a:highlight>
                  <a:srgbClr val="00FF00"/>
                </a:highlight>
              </a:rPr>
              <a:t> </a:t>
            </a:r>
            <a:r>
              <a:rPr lang="en-US" sz="2800" dirty="0" err="1"/>
              <a:t>deciziei</a:t>
            </a:r>
            <a:r>
              <a:rPr lang="en-US" sz="2800" dirty="0"/>
              <a:t> </a:t>
            </a:r>
            <a:r>
              <a:rPr lang="en-US" sz="2800" dirty="0" err="1"/>
              <a:t>adoptate</a:t>
            </a:r>
            <a:r>
              <a:rPr lang="en-US" sz="2800" dirty="0"/>
              <a:t>.</a:t>
            </a:r>
          </a:p>
        </p:txBody>
      </p:sp>
      <p:sp>
        <p:nvSpPr>
          <p:cNvPr id="4" name="Slide Number Placeholder 3"/>
          <p:cNvSpPr>
            <a:spLocks noGrp="1"/>
          </p:cNvSpPr>
          <p:nvPr>
            <p:ph type="sldNum" sz="quarter" idx="12"/>
          </p:nvPr>
        </p:nvSpPr>
        <p:spPr/>
        <p:txBody>
          <a:bodyPr/>
          <a:lstStyle/>
          <a:p>
            <a:fld id="{7DAE7E5D-DC60-436E-A67D-D7BB4DB055A8}" type="slidenum">
              <a:rPr lang="en-US" smtClean="0"/>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Luarea deciziilor</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err="1"/>
              <a:t>Proces</a:t>
            </a:r>
            <a:r>
              <a:rPr lang="ro-RO" dirty="0"/>
              <a:t> </a:t>
            </a:r>
            <a:r>
              <a:rPr lang="en-US" dirty="0"/>
              <a:t>complex, </a:t>
            </a:r>
            <a:r>
              <a:rPr lang="en-US" dirty="0" err="1"/>
              <a:t>prezent</a:t>
            </a:r>
            <a:r>
              <a:rPr lang="en-US" dirty="0"/>
              <a:t> </a:t>
            </a:r>
            <a:r>
              <a:rPr lang="en-US" dirty="0" err="1"/>
              <a:t>în</a:t>
            </a:r>
            <a:r>
              <a:rPr lang="en-US" dirty="0"/>
              <a:t> </a:t>
            </a:r>
            <a:r>
              <a:rPr lang="en-US" dirty="0" err="1"/>
              <a:t>toate</a:t>
            </a:r>
            <a:r>
              <a:rPr lang="en-US" dirty="0"/>
              <a:t> </a:t>
            </a:r>
            <a:r>
              <a:rPr lang="en-US" dirty="0" err="1"/>
              <a:t>aspectele</a:t>
            </a:r>
            <a:r>
              <a:rPr lang="en-US" dirty="0"/>
              <a:t> </a:t>
            </a:r>
            <a:r>
              <a:rPr lang="en-US" dirty="0" err="1"/>
              <a:t>vieții</a:t>
            </a:r>
            <a:r>
              <a:rPr lang="en-US" dirty="0"/>
              <a:t> </a:t>
            </a:r>
            <a:r>
              <a:rPr lang="en-US" dirty="0" err="1"/>
              <a:t>noastre</a:t>
            </a:r>
            <a:r>
              <a:rPr lang="en-US" dirty="0"/>
              <a:t>, de la </a:t>
            </a:r>
            <a:r>
              <a:rPr lang="en-US" dirty="0" err="1"/>
              <a:t>cele</a:t>
            </a:r>
            <a:r>
              <a:rPr lang="en-US" dirty="0"/>
              <a:t> </a:t>
            </a:r>
            <a:r>
              <a:rPr lang="en-US" dirty="0" err="1"/>
              <a:t>personale</a:t>
            </a:r>
            <a:r>
              <a:rPr lang="en-US" dirty="0"/>
              <a:t> la </a:t>
            </a:r>
            <a:r>
              <a:rPr lang="en-US" dirty="0" err="1"/>
              <a:t>cele</a:t>
            </a:r>
            <a:r>
              <a:rPr lang="en-US" dirty="0"/>
              <a:t> </a:t>
            </a:r>
            <a:r>
              <a:rPr lang="en-US" dirty="0" err="1"/>
              <a:t>profesionale</a:t>
            </a:r>
            <a:r>
              <a:rPr lang="en-US" dirty="0"/>
              <a:t>.</a:t>
            </a:r>
            <a:endParaRPr lang="ro-RO" dirty="0"/>
          </a:p>
          <a:p>
            <a:pPr>
              <a:lnSpc>
                <a:spcPct val="100000"/>
              </a:lnSpc>
            </a:pPr>
            <a:r>
              <a:rPr lang="en-US" dirty="0" err="1"/>
              <a:t>Înțelegerea</a:t>
            </a:r>
            <a:r>
              <a:rPr lang="en-US" dirty="0"/>
              <a:t> </a:t>
            </a:r>
            <a:r>
              <a:rPr lang="en-US" dirty="0" err="1"/>
              <a:t>conceptelor</a:t>
            </a:r>
            <a:r>
              <a:rPr lang="en-US" dirty="0"/>
              <a:t> </a:t>
            </a:r>
            <a:r>
              <a:rPr lang="en-US" dirty="0" err="1"/>
              <a:t>fundamentale</a:t>
            </a:r>
            <a:r>
              <a:rPr lang="en-US" dirty="0"/>
              <a:t> ale </a:t>
            </a:r>
            <a:r>
              <a:rPr lang="en-US" dirty="0" err="1"/>
              <a:t>acestui</a:t>
            </a:r>
            <a:r>
              <a:rPr lang="en-US" dirty="0"/>
              <a:t> </a:t>
            </a:r>
            <a:r>
              <a:rPr lang="en-US" dirty="0" err="1"/>
              <a:t>proces</a:t>
            </a:r>
            <a:r>
              <a:rPr lang="en-US" dirty="0"/>
              <a:t> ne </a:t>
            </a:r>
            <a:r>
              <a:rPr lang="en-US" dirty="0" err="1"/>
              <a:t>permite</a:t>
            </a:r>
            <a:r>
              <a:rPr lang="en-US" dirty="0"/>
              <a:t> </a:t>
            </a:r>
            <a:r>
              <a:rPr lang="en-US" dirty="0" err="1"/>
              <a:t>să</a:t>
            </a:r>
            <a:r>
              <a:rPr lang="en-US" dirty="0"/>
              <a:t> </a:t>
            </a:r>
            <a:r>
              <a:rPr lang="ro-RO" dirty="0"/>
              <a:t>luăm </a:t>
            </a:r>
            <a:r>
              <a:rPr lang="en-US" dirty="0" err="1"/>
              <a:t>decizii</a:t>
            </a:r>
            <a:r>
              <a:rPr lang="en-US" dirty="0"/>
              <a:t> </a:t>
            </a:r>
            <a:r>
              <a:rPr lang="en-US" dirty="0" err="1"/>
              <a:t>mai</a:t>
            </a:r>
            <a:r>
              <a:rPr lang="en-US" dirty="0"/>
              <a:t> </a:t>
            </a:r>
            <a:r>
              <a:rPr lang="en-US" dirty="0" err="1"/>
              <a:t>eficien</a:t>
            </a:r>
            <a:r>
              <a:rPr lang="ro-RO" dirty="0"/>
              <a:t>t</a:t>
            </a:r>
            <a:r>
              <a:rPr lang="en-US" dirty="0"/>
              <a:t> și </a:t>
            </a:r>
            <a:r>
              <a:rPr lang="en-US" dirty="0" err="1"/>
              <a:t>mai</a:t>
            </a:r>
            <a:r>
              <a:rPr lang="en-US" dirty="0"/>
              <a:t> </a:t>
            </a:r>
            <a:r>
              <a:rPr lang="en-US" dirty="0" err="1"/>
              <a:t>conștien</a:t>
            </a:r>
            <a:r>
              <a:rPr lang="ro-RO" dirty="0"/>
              <a:t>t</a:t>
            </a:r>
            <a:r>
              <a:rPr lang="en-US" dirty="0"/>
              <a:t>.</a:t>
            </a:r>
            <a:endParaRPr lang="ro-RO" dirty="0"/>
          </a:p>
          <a:p>
            <a:pPr>
              <a:lnSpc>
                <a:spcPct val="100000"/>
              </a:lnSpc>
            </a:pPr>
            <a:r>
              <a:rPr lang="en-US" dirty="0" err="1"/>
              <a:t>Decizia</a:t>
            </a:r>
            <a:r>
              <a:rPr lang="en-US" dirty="0"/>
              <a:t> </a:t>
            </a:r>
            <a:r>
              <a:rPr lang="en-US" dirty="0" err="1"/>
              <a:t>rezultă</a:t>
            </a:r>
            <a:r>
              <a:rPr lang="en-US" dirty="0"/>
              <a:t> ca </a:t>
            </a:r>
            <a:r>
              <a:rPr lang="en-US" dirty="0" err="1"/>
              <a:t>urmare</a:t>
            </a:r>
            <a:r>
              <a:rPr lang="en-US" dirty="0"/>
              <a:t> a </a:t>
            </a:r>
            <a:r>
              <a:rPr lang="en-US" dirty="0" err="1"/>
              <a:t>prelucrării</a:t>
            </a:r>
            <a:r>
              <a:rPr lang="en-US" dirty="0"/>
              <a:t> </a:t>
            </a:r>
            <a:r>
              <a:rPr lang="en-US" dirty="0" err="1"/>
              <a:t>unor</a:t>
            </a:r>
            <a:r>
              <a:rPr lang="en-US" dirty="0"/>
              <a:t> </a:t>
            </a:r>
            <a:r>
              <a:rPr lang="en-US" dirty="0" err="1"/>
              <a:t>informaţii</a:t>
            </a:r>
            <a:r>
              <a:rPr lang="en-US" dirty="0"/>
              <a:t> </a:t>
            </a:r>
            <a:r>
              <a:rPr lang="en-US" dirty="0" err="1"/>
              <a:t>şi</a:t>
            </a:r>
            <a:r>
              <a:rPr lang="en-US" dirty="0"/>
              <a:t> </a:t>
            </a:r>
            <a:r>
              <a:rPr lang="en-US" dirty="0" err="1"/>
              <a:t>cunoștințe</a:t>
            </a:r>
            <a:r>
              <a:rPr lang="en-US" dirty="0"/>
              <a:t> </a:t>
            </a:r>
            <a:r>
              <a:rPr lang="en-US" dirty="0" err="1"/>
              <a:t>şi</a:t>
            </a:r>
            <a:r>
              <a:rPr lang="en-US" dirty="0"/>
              <a:t> </a:t>
            </a:r>
            <a:r>
              <a:rPr lang="en-US" dirty="0" err="1"/>
              <a:t>aparţine</a:t>
            </a:r>
            <a:r>
              <a:rPr lang="en-US" dirty="0"/>
              <a:t> </a:t>
            </a:r>
            <a:r>
              <a:rPr lang="en-US" dirty="0" err="1"/>
              <a:t>unei</a:t>
            </a:r>
            <a:r>
              <a:rPr lang="en-US" dirty="0"/>
              <a:t> </a:t>
            </a:r>
            <a:r>
              <a:rPr lang="en-US" dirty="0" err="1"/>
              <a:t>persoane</a:t>
            </a:r>
            <a:r>
              <a:rPr lang="en-US" dirty="0"/>
              <a:t> </a:t>
            </a:r>
            <a:r>
              <a:rPr lang="en-US" dirty="0" err="1"/>
              <a:t>sau</a:t>
            </a:r>
            <a:r>
              <a:rPr lang="en-US" dirty="0"/>
              <a:t> </a:t>
            </a:r>
            <a:r>
              <a:rPr lang="en-US" dirty="0" err="1"/>
              <a:t>unui</a:t>
            </a:r>
            <a:r>
              <a:rPr lang="en-US" dirty="0"/>
              <a:t> </a:t>
            </a:r>
            <a:r>
              <a:rPr lang="en-US" dirty="0" err="1"/>
              <a:t>grup</a:t>
            </a:r>
            <a:r>
              <a:rPr lang="en-US" dirty="0"/>
              <a:t> de </a:t>
            </a:r>
            <a:r>
              <a:rPr lang="en-US" dirty="0" err="1"/>
              <a:t>persoane</a:t>
            </a:r>
            <a:r>
              <a:rPr lang="en-US" dirty="0"/>
              <a:t>, care </a:t>
            </a:r>
            <a:r>
              <a:rPr lang="en-US" dirty="0" err="1"/>
              <a:t>dispun</a:t>
            </a:r>
            <a:r>
              <a:rPr lang="en-US" dirty="0"/>
              <a:t> de </a:t>
            </a:r>
            <a:r>
              <a:rPr lang="en-US" dirty="0" err="1"/>
              <a:t>autoritatea</a:t>
            </a:r>
            <a:r>
              <a:rPr lang="en-US" dirty="0"/>
              <a:t> </a:t>
            </a:r>
            <a:r>
              <a:rPr lang="en-US" dirty="0" err="1"/>
              <a:t>necesara</a:t>
            </a:r>
            <a:r>
              <a:rPr lang="en-US" dirty="0"/>
              <a:t> </a:t>
            </a:r>
            <a:r>
              <a:rPr lang="en-US" dirty="0" err="1"/>
              <a:t>şi</a:t>
            </a:r>
            <a:r>
              <a:rPr lang="en-US" dirty="0"/>
              <a:t> care </a:t>
            </a:r>
            <a:r>
              <a:rPr lang="en-US" dirty="0" err="1"/>
              <a:t>răspund</a:t>
            </a:r>
            <a:r>
              <a:rPr lang="en-US" dirty="0"/>
              <a:t> </a:t>
            </a:r>
            <a:r>
              <a:rPr lang="en-US" dirty="0" err="1"/>
              <a:t>pentru</a:t>
            </a:r>
            <a:r>
              <a:rPr lang="en-US" dirty="0"/>
              <a:t> </a:t>
            </a:r>
            <a:r>
              <a:rPr lang="en-US" dirty="0" err="1"/>
              <a:t>folosirea</a:t>
            </a:r>
            <a:r>
              <a:rPr lang="en-US" dirty="0"/>
              <a:t> </a:t>
            </a:r>
            <a:r>
              <a:rPr lang="en-US" dirty="0" err="1"/>
              <a:t>eficace</a:t>
            </a:r>
            <a:r>
              <a:rPr lang="en-US" dirty="0"/>
              <a:t> a </a:t>
            </a:r>
            <a:r>
              <a:rPr lang="en-US" dirty="0" err="1"/>
              <a:t>resurselor</a:t>
            </a:r>
            <a:r>
              <a:rPr lang="en-US" dirty="0"/>
              <a:t> </a:t>
            </a:r>
            <a:r>
              <a:rPr lang="en-US" dirty="0" err="1"/>
              <a:t>în</a:t>
            </a:r>
            <a:r>
              <a:rPr lang="en-US" dirty="0"/>
              <a:t> </a:t>
            </a:r>
            <a:r>
              <a:rPr lang="en-US" dirty="0" err="1"/>
              <a:t>anumite</a:t>
            </a:r>
            <a:r>
              <a:rPr lang="en-US" dirty="0"/>
              <a:t> </a:t>
            </a:r>
            <a:r>
              <a:rPr lang="en-US" dirty="0" err="1"/>
              <a:t>situaţii</a:t>
            </a:r>
            <a:r>
              <a:rPr lang="en-US" dirty="0"/>
              <a:t> date. </a:t>
            </a:r>
          </a:p>
        </p:txBody>
      </p:sp>
      <p:sp>
        <p:nvSpPr>
          <p:cNvPr id="4" name="Slide Number Placeholder 3"/>
          <p:cNvSpPr>
            <a:spLocks noGrp="1"/>
          </p:cNvSpPr>
          <p:nvPr>
            <p:ph type="sldNum" sz="quarter" idx="12"/>
          </p:nvPr>
        </p:nvSpPr>
        <p:spPr/>
        <p:txBody>
          <a:bodyPr/>
          <a:lstStyle/>
          <a:p>
            <a:fld id="{7DAE7E5D-DC60-436E-A67D-D7BB4DB055A8}" type="slidenum">
              <a:rPr lang="en-US" smtClean="0"/>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051" y="462987"/>
            <a:ext cx="10968457" cy="5706319"/>
          </a:xfrm>
        </p:spPr>
        <p:txBody>
          <a:bodyPr/>
          <a:lstStyle/>
          <a:p>
            <a:pPr>
              <a:lnSpc>
                <a:spcPct val="100000"/>
              </a:lnSpc>
            </a:pPr>
            <a:r>
              <a:rPr lang="ro-RO" dirty="0"/>
              <a:t>Decidentul, pentru a lua o decizie asupra funcţionării obiectului condus, rezolvă o problemă asemănătoare celei care stă în faţa unui medic. </a:t>
            </a:r>
          </a:p>
          <a:p>
            <a:pPr>
              <a:lnSpc>
                <a:spcPct val="100000"/>
              </a:lnSpc>
            </a:pPr>
            <a:r>
              <a:rPr lang="ro-RO" dirty="0"/>
              <a:t>În baza unor simptome trebuie stabilită diagnoza.</a:t>
            </a:r>
          </a:p>
          <a:p>
            <a:pPr>
              <a:lnSpc>
                <a:spcPct val="100000"/>
              </a:lnSpc>
            </a:pPr>
            <a:r>
              <a:rPr lang="ro-RO" dirty="0"/>
              <a:t>Formularea diagnozei în majoritatea cazurilor necesită evidenţierea simptomelor suplimentare. </a:t>
            </a:r>
          </a:p>
          <a:p>
            <a:pPr>
              <a:lnSpc>
                <a:spcPct val="100000"/>
              </a:lnSpc>
            </a:pPr>
            <a:r>
              <a:rPr lang="ro-RO" dirty="0"/>
              <a:t>Or, pentru a formula corect problema, decidentul trebuie să ştie în ce ea constă.</a:t>
            </a:r>
          </a:p>
        </p:txBody>
      </p:sp>
      <p:sp>
        <p:nvSpPr>
          <p:cNvPr id="4" name="Slide Number Placeholder 3"/>
          <p:cNvSpPr>
            <a:spLocks noGrp="1"/>
          </p:cNvSpPr>
          <p:nvPr>
            <p:ph type="sldNum" sz="quarter" idx="12"/>
          </p:nvPr>
        </p:nvSpPr>
        <p:spPr/>
        <p:txBody>
          <a:bodyPr/>
          <a:lstStyle/>
          <a:p>
            <a:fld id="{7DAE7E5D-DC60-436E-A67D-D7BB4DB055A8}" type="slidenum">
              <a:rPr lang="en-US" smtClean="0"/>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Concepte Cheie</a:t>
            </a:r>
            <a:endParaRPr lang="en-US" dirty="0"/>
          </a:p>
        </p:txBody>
      </p:sp>
      <p:sp>
        <p:nvSpPr>
          <p:cNvPr id="3" name="Content Placeholder 2"/>
          <p:cNvSpPr>
            <a:spLocks noGrp="1"/>
          </p:cNvSpPr>
          <p:nvPr>
            <p:ph idx="1"/>
          </p:nvPr>
        </p:nvSpPr>
        <p:spPr/>
        <p:txBody>
          <a:bodyPr>
            <a:normAutofit/>
          </a:bodyPr>
          <a:lstStyle/>
          <a:p>
            <a:r>
              <a:rPr lang="en-US" b="1" dirty="0">
                <a:solidFill>
                  <a:srgbClr val="C00000"/>
                </a:solidFill>
                <a:highlight>
                  <a:srgbClr val="FFFF00"/>
                </a:highlight>
              </a:rPr>
              <a:t>R</a:t>
            </a:r>
            <a:r>
              <a:rPr lang="ro-RO" b="1" dirty="0">
                <a:solidFill>
                  <a:srgbClr val="C00000"/>
                </a:solidFill>
                <a:highlight>
                  <a:srgbClr val="FFFF00"/>
                </a:highlight>
              </a:rPr>
              <a:t>a</a:t>
            </a:r>
            <a:r>
              <a:rPr lang="en-US" b="1" dirty="0" err="1">
                <a:solidFill>
                  <a:srgbClr val="C00000"/>
                </a:solidFill>
                <a:highlight>
                  <a:srgbClr val="FFFF00"/>
                </a:highlight>
              </a:rPr>
              <a:t>ționamentul</a:t>
            </a:r>
            <a:r>
              <a:rPr lang="en-US" b="1" dirty="0"/>
              <a:t>:</a:t>
            </a:r>
            <a:r>
              <a:rPr lang="en-US" dirty="0"/>
              <a:t> </a:t>
            </a:r>
            <a:r>
              <a:rPr lang="en-US" dirty="0" err="1"/>
              <a:t>Procesul</a:t>
            </a:r>
            <a:r>
              <a:rPr lang="en-US" dirty="0"/>
              <a:t> mental </a:t>
            </a:r>
            <a:r>
              <a:rPr lang="en-US" dirty="0" err="1"/>
              <a:t>prin</a:t>
            </a:r>
            <a:r>
              <a:rPr lang="en-US" dirty="0"/>
              <a:t> care </a:t>
            </a:r>
            <a:r>
              <a:rPr lang="en-US" dirty="0" err="1"/>
              <a:t>ajungem</a:t>
            </a:r>
            <a:r>
              <a:rPr lang="en-US" dirty="0"/>
              <a:t> la o </a:t>
            </a:r>
            <a:r>
              <a:rPr lang="en-US" dirty="0" err="1"/>
              <a:t>concluzie</a:t>
            </a:r>
            <a:r>
              <a:rPr lang="en-US" dirty="0"/>
              <a:t> pe </a:t>
            </a:r>
            <a:r>
              <a:rPr lang="en-US" dirty="0" err="1"/>
              <a:t>baza</a:t>
            </a:r>
            <a:r>
              <a:rPr lang="en-US" dirty="0"/>
              <a:t> </a:t>
            </a:r>
            <a:r>
              <a:rPr lang="en-US" dirty="0" err="1"/>
              <a:t>unor</a:t>
            </a:r>
            <a:r>
              <a:rPr lang="en-US" dirty="0"/>
              <a:t> premise.</a:t>
            </a:r>
          </a:p>
          <a:p>
            <a:r>
              <a:rPr lang="en-US" b="1" dirty="0" err="1">
                <a:solidFill>
                  <a:srgbClr val="C00000"/>
                </a:solidFill>
                <a:highlight>
                  <a:srgbClr val="FFFF00"/>
                </a:highlight>
              </a:rPr>
              <a:t>Intuitia</a:t>
            </a:r>
            <a:r>
              <a:rPr lang="en-US" b="1" dirty="0"/>
              <a:t>:</a:t>
            </a:r>
            <a:r>
              <a:rPr lang="en-US" dirty="0"/>
              <a:t> </a:t>
            </a:r>
            <a:r>
              <a:rPr lang="en-US" dirty="0" err="1"/>
              <a:t>Capacitatea</a:t>
            </a:r>
            <a:r>
              <a:rPr lang="en-US" dirty="0"/>
              <a:t> de a </a:t>
            </a:r>
            <a:r>
              <a:rPr lang="en-US" dirty="0" err="1"/>
              <a:t>lua</a:t>
            </a:r>
            <a:r>
              <a:rPr lang="en-US" dirty="0"/>
              <a:t> </a:t>
            </a:r>
            <a:r>
              <a:rPr lang="en-US" dirty="0" err="1"/>
              <a:t>decizii</a:t>
            </a:r>
            <a:r>
              <a:rPr lang="en-US" dirty="0"/>
              <a:t> </a:t>
            </a:r>
            <a:r>
              <a:rPr lang="en-US" dirty="0" err="1"/>
              <a:t>rapide</a:t>
            </a:r>
            <a:r>
              <a:rPr lang="en-US" dirty="0"/>
              <a:t> și </a:t>
            </a:r>
            <a:r>
              <a:rPr lang="en-US" dirty="0" err="1"/>
              <a:t>eficiente</a:t>
            </a:r>
            <a:r>
              <a:rPr lang="en-US" dirty="0"/>
              <a:t>, </a:t>
            </a:r>
            <a:r>
              <a:rPr lang="en-US" dirty="0" err="1"/>
              <a:t>bazate</a:t>
            </a:r>
            <a:r>
              <a:rPr lang="en-US" dirty="0"/>
              <a:t> pe </a:t>
            </a:r>
            <a:r>
              <a:rPr lang="en-US" dirty="0" err="1"/>
              <a:t>experiență</a:t>
            </a:r>
            <a:r>
              <a:rPr lang="en-US" dirty="0"/>
              <a:t> și </a:t>
            </a:r>
            <a:r>
              <a:rPr lang="en-US" dirty="0" err="1"/>
              <a:t>cunoștințe</a:t>
            </a:r>
            <a:r>
              <a:rPr lang="en-US" dirty="0"/>
              <a:t> </a:t>
            </a:r>
            <a:r>
              <a:rPr lang="en-US" dirty="0" err="1"/>
              <a:t>implicite</a:t>
            </a:r>
            <a:r>
              <a:rPr lang="en-US" dirty="0"/>
              <a:t>.</a:t>
            </a:r>
          </a:p>
          <a:p>
            <a:r>
              <a:rPr lang="en-US" b="1" dirty="0" err="1">
                <a:solidFill>
                  <a:srgbClr val="C00000"/>
                </a:solidFill>
                <a:highlight>
                  <a:srgbClr val="FFFF00"/>
                </a:highlight>
              </a:rPr>
              <a:t>Riscul</a:t>
            </a:r>
            <a:r>
              <a:rPr lang="en-US" b="1" dirty="0"/>
              <a:t>:</a:t>
            </a:r>
            <a:r>
              <a:rPr lang="en-US" dirty="0"/>
              <a:t> </a:t>
            </a:r>
            <a:r>
              <a:rPr lang="en-US" dirty="0" err="1"/>
              <a:t>Posibilitatea</a:t>
            </a:r>
            <a:r>
              <a:rPr lang="en-US" dirty="0"/>
              <a:t> ca o </a:t>
            </a:r>
            <a:r>
              <a:rPr lang="en-US" dirty="0" err="1"/>
              <a:t>decizie</a:t>
            </a:r>
            <a:r>
              <a:rPr lang="en-US" dirty="0"/>
              <a:t> </a:t>
            </a:r>
            <a:r>
              <a:rPr lang="en-US" dirty="0" err="1"/>
              <a:t>să</a:t>
            </a:r>
            <a:r>
              <a:rPr lang="en-US" dirty="0"/>
              <a:t> </a:t>
            </a:r>
            <a:r>
              <a:rPr lang="en-US" dirty="0" err="1"/>
              <a:t>aibă</a:t>
            </a:r>
            <a:r>
              <a:rPr lang="en-US" dirty="0"/>
              <a:t> </a:t>
            </a:r>
            <a:r>
              <a:rPr lang="en-US" dirty="0" err="1"/>
              <a:t>consecințe</a:t>
            </a:r>
            <a:r>
              <a:rPr lang="en-US" dirty="0"/>
              <a:t> negative </a:t>
            </a:r>
            <a:r>
              <a:rPr lang="en-US" dirty="0" err="1"/>
              <a:t>neașteptate</a:t>
            </a:r>
            <a:r>
              <a:rPr lang="en-US" dirty="0"/>
              <a:t>.</a:t>
            </a:r>
          </a:p>
          <a:p>
            <a:r>
              <a:rPr lang="en-US" b="1" dirty="0" err="1">
                <a:solidFill>
                  <a:srgbClr val="C00000"/>
                </a:solidFill>
                <a:highlight>
                  <a:srgbClr val="FFFF00"/>
                </a:highlight>
              </a:rPr>
              <a:t>Incertitudinea</a:t>
            </a:r>
            <a:r>
              <a:rPr lang="en-US" b="1" dirty="0"/>
              <a:t>:</a:t>
            </a:r>
            <a:r>
              <a:rPr lang="en-US" dirty="0"/>
              <a:t> </a:t>
            </a:r>
            <a:r>
              <a:rPr lang="en-US" dirty="0" err="1"/>
              <a:t>Lipsa</a:t>
            </a:r>
            <a:r>
              <a:rPr lang="en-US" dirty="0"/>
              <a:t> de </a:t>
            </a:r>
            <a:r>
              <a:rPr lang="en-US" dirty="0" err="1"/>
              <a:t>informații</a:t>
            </a:r>
            <a:r>
              <a:rPr lang="en-US" dirty="0"/>
              <a:t> complete și precise </a:t>
            </a:r>
            <a:r>
              <a:rPr lang="en-US" dirty="0" err="1"/>
              <a:t>despre</a:t>
            </a:r>
            <a:r>
              <a:rPr lang="en-US" dirty="0"/>
              <a:t> </a:t>
            </a:r>
            <a:r>
              <a:rPr lang="en-US" dirty="0" err="1"/>
              <a:t>viitor</a:t>
            </a:r>
            <a:r>
              <a:rPr lang="en-US" dirty="0"/>
              <a:t>.</a:t>
            </a:r>
          </a:p>
          <a:p>
            <a:r>
              <a:rPr lang="en-US" b="1" dirty="0" err="1">
                <a:solidFill>
                  <a:srgbClr val="C00000"/>
                </a:solidFill>
                <a:highlight>
                  <a:srgbClr val="FFFF00"/>
                </a:highlight>
              </a:rPr>
              <a:t>Multicriterialitatea</a:t>
            </a:r>
            <a:r>
              <a:rPr lang="en-US" b="1" dirty="0"/>
              <a:t>:</a:t>
            </a:r>
            <a:r>
              <a:rPr lang="en-US" dirty="0"/>
              <a:t> </a:t>
            </a:r>
            <a:r>
              <a:rPr lang="en-US" dirty="0" err="1"/>
              <a:t>Evaluarea</a:t>
            </a:r>
            <a:r>
              <a:rPr lang="en-US" dirty="0"/>
              <a:t> </a:t>
            </a:r>
            <a:r>
              <a:rPr lang="en-US" dirty="0" err="1"/>
              <a:t>alternativelor</a:t>
            </a:r>
            <a:r>
              <a:rPr lang="en-US" dirty="0"/>
              <a:t> pe </a:t>
            </a:r>
            <a:r>
              <a:rPr lang="en-US" dirty="0" err="1"/>
              <a:t>baza</a:t>
            </a:r>
            <a:r>
              <a:rPr lang="en-US" dirty="0"/>
              <a:t> </a:t>
            </a:r>
            <a:r>
              <a:rPr lang="en-US" dirty="0" err="1"/>
              <a:t>mai</a:t>
            </a:r>
            <a:r>
              <a:rPr lang="en-US" dirty="0"/>
              <a:t> </a:t>
            </a:r>
            <a:r>
              <a:rPr lang="en-US" dirty="0" err="1"/>
              <a:t>multor</a:t>
            </a:r>
            <a:r>
              <a:rPr lang="en-US" dirty="0"/>
              <a:t> </a:t>
            </a:r>
            <a:r>
              <a:rPr lang="en-US" dirty="0" err="1"/>
              <a:t>criterii</a:t>
            </a:r>
            <a:r>
              <a:rPr lang="en-US" dirty="0"/>
              <a:t>, care pot fi </a:t>
            </a:r>
            <a:r>
              <a:rPr lang="en-US" dirty="0" err="1"/>
              <a:t>atât</a:t>
            </a:r>
            <a:r>
              <a:rPr lang="en-US" dirty="0"/>
              <a:t> </a:t>
            </a:r>
            <a:r>
              <a:rPr lang="en-US" dirty="0" err="1"/>
              <a:t>cantitative</a:t>
            </a:r>
            <a:r>
              <a:rPr lang="en-US" dirty="0"/>
              <a:t>, </a:t>
            </a:r>
            <a:r>
              <a:rPr lang="en-US" dirty="0" err="1"/>
              <a:t>cât</a:t>
            </a:r>
            <a:r>
              <a:rPr lang="en-US" dirty="0"/>
              <a:t> și </a:t>
            </a:r>
            <a:r>
              <a:rPr lang="en-US" dirty="0" err="1"/>
              <a:t>calitative</a:t>
            </a:r>
            <a:r>
              <a:rPr lang="en-US" dirty="0"/>
              <a:t>.</a:t>
            </a:r>
          </a:p>
          <a:p>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310" y="119644"/>
            <a:ext cx="8408088" cy="662782"/>
          </a:xfrm>
        </p:spPr>
        <p:txBody>
          <a:bodyPr/>
          <a:lstStyle/>
          <a:p>
            <a:r>
              <a:rPr lang="en-US"/>
              <a:t>C</a:t>
            </a:r>
            <a:r>
              <a:rPr lang="ro-RO"/>
              <a:t>riterii de clasificare a deciziilor</a:t>
            </a:r>
            <a:endParaRPr lang="en-US" dirty="0"/>
          </a:p>
        </p:txBody>
      </p:sp>
      <p:sp>
        <p:nvSpPr>
          <p:cNvPr id="3" name="Content Placeholder 2"/>
          <p:cNvSpPr>
            <a:spLocks noGrp="1"/>
          </p:cNvSpPr>
          <p:nvPr>
            <p:ph idx="1"/>
          </p:nvPr>
        </p:nvSpPr>
        <p:spPr>
          <a:xfrm>
            <a:off x="527038" y="953246"/>
            <a:ext cx="11137924" cy="5216441"/>
          </a:xfrm>
        </p:spPr>
        <p:txBody>
          <a:bodyPr>
            <a:normAutofit lnSpcReduction="10000"/>
          </a:bodyPr>
          <a:lstStyle/>
          <a:p>
            <a:pPr marL="0" indent="0">
              <a:lnSpc>
                <a:spcPct val="150000"/>
              </a:lnSpc>
              <a:buNone/>
            </a:pPr>
            <a:r>
              <a:rPr lang="ro-RO">
                <a:solidFill>
                  <a:srgbClr val="C00000"/>
                </a:solidFill>
                <a:highlight>
                  <a:srgbClr val="FFFF00"/>
                </a:highlight>
              </a:rPr>
              <a:t>a)</a:t>
            </a:r>
            <a:r>
              <a:rPr lang="en-US"/>
              <a:t>. Modul de abordare şi de desfășurare al activităților decizionale; </a:t>
            </a:r>
          </a:p>
          <a:p>
            <a:pPr marL="0" indent="0">
              <a:lnSpc>
                <a:spcPct val="150000"/>
              </a:lnSpc>
              <a:buNone/>
            </a:pPr>
            <a:r>
              <a:rPr lang="ro-RO">
                <a:solidFill>
                  <a:srgbClr val="C00000"/>
                </a:solidFill>
                <a:highlight>
                  <a:srgbClr val="FFFF00"/>
                </a:highlight>
              </a:rPr>
              <a:t>b)</a:t>
            </a:r>
            <a:r>
              <a:rPr lang="en-US"/>
              <a:t>. Contextul decizional (nivelul decidenţilor, urgenţa şi gradul de concurenţă sau de</a:t>
            </a:r>
            <a:r>
              <a:rPr lang="ro-RO"/>
              <a:t> </a:t>
            </a:r>
            <a:r>
              <a:rPr lang="en-US"/>
              <a:t>simultaneitate al deciziilor);  </a:t>
            </a:r>
          </a:p>
          <a:p>
            <a:pPr marL="0" indent="0">
              <a:lnSpc>
                <a:spcPct val="150000"/>
              </a:lnSpc>
              <a:buNone/>
            </a:pPr>
            <a:r>
              <a:rPr lang="ro-RO">
                <a:solidFill>
                  <a:srgbClr val="C00000"/>
                </a:solidFill>
                <a:highlight>
                  <a:srgbClr val="FFFF00"/>
                </a:highlight>
              </a:rPr>
              <a:t>c)</a:t>
            </a:r>
            <a:r>
              <a:rPr lang="en-US"/>
              <a:t>. Structurabilitatea problemelor decizionale; </a:t>
            </a:r>
          </a:p>
          <a:p>
            <a:pPr marL="0" indent="0">
              <a:lnSpc>
                <a:spcPct val="150000"/>
              </a:lnSpc>
              <a:buNone/>
            </a:pPr>
            <a:r>
              <a:rPr lang="ro-RO">
                <a:solidFill>
                  <a:srgbClr val="C00000"/>
                </a:solidFill>
                <a:highlight>
                  <a:srgbClr val="FFFF00"/>
                </a:highlight>
              </a:rPr>
              <a:t>d)</a:t>
            </a:r>
            <a:r>
              <a:rPr lang="en-US"/>
              <a:t>. Numărul de participanţi. </a:t>
            </a:r>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714" y="154931"/>
            <a:ext cx="7403969" cy="662782"/>
          </a:xfrm>
        </p:spPr>
        <p:txBody>
          <a:bodyPr/>
          <a:lstStyle/>
          <a:p>
            <a:r>
              <a:rPr lang="ro-RO"/>
              <a:t>Tehnologii în luarea deciziilor</a:t>
            </a:r>
            <a:endParaRPr lang="en-US" dirty="0"/>
          </a:p>
        </p:txBody>
      </p:sp>
      <p:sp>
        <p:nvSpPr>
          <p:cNvPr id="3" name="Content Placeholder 2"/>
          <p:cNvSpPr>
            <a:spLocks noGrp="1"/>
          </p:cNvSpPr>
          <p:nvPr>
            <p:ph idx="1"/>
          </p:nvPr>
        </p:nvSpPr>
        <p:spPr>
          <a:xfrm>
            <a:off x="510809" y="1218098"/>
            <a:ext cx="11170381" cy="4655729"/>
          </a:xfrm>
        </p:spPr>
        <p:txBody>
          <a:bodyPr>
            <a:normAutofit lnSpcReduction="10000"/>
          </a:bodyPr>
          <a:lstStyle/>
          <a:p>
            <a:pPr>
              <a:lnSpc>
                <a:spcPct val="100000"/>
              </a:lnSpc>
            </a:pPr>
            <a:r>
              <a:rPr lang="ro-RO" dirty="0"/>
              <a:t>Într-o lume din ce în ce mai digitalizată, globalizată, deciziile pot fi luate de oameni sau de sisteme inteligente.</a:t>
            </a:r>
          </a:p>
          <a:p>
            <a:pPr>
              <a:lnSpc>
                <a:spcPct val="100000"/>
              </a:lnSpc>
            </a:pPr>
            <a:r>
              <a:rPr lang="ro-RO" dirty="0"/>
              <a:t>Tehnologiile de IA avansează rapid, iar capacitatea lor de a procesa informații și de a lua decizii autonome crește exponențial.</a:t>
            </a:r>
          </a:p>
          <a:p>
            <a:pPr>
              <a:lnSpc>
                <a:spcPct val="100000"/>
              </a:lnSpc>
            </a:pPr>
            <a:r>
              <a:rPr lang="ro-RO" dirty="0"/>
              <a:t>Această evoluție ridică o serie de întrebări etice, sociale și filozofice cu privire la rolul omului în luarea deciziilor.</a:t>
            </a:r>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Avantaje </a:t>
            </a:r>
            <a:r>
              <a:rPr lang="ro-RO" b="1"/>
              <a:t>Sisteme Inteligente</a:t>
            </a:r>
            <a:endParaRPr lang="ro-RO"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ro-RO" b="1" dirty="0">
                <a:solidFill>
                  <a:srgbClr val="C00000"/>
                </a:solidFill>
                <a:highlight>
                  <a:srgbClr val="FFFF00"/>
                </a:highlight>
              </a:rPr>
              <a:t>Obiectivitate</a:t>
            </a:r>
            <a:r>
              <a:rPr lang="ro-RO" b="1" dirty="0"/>
              <a:t>:</a:t>
            </a:r>
            <a:r>
              <a:rPr lang="ro-RO" dirty="0"/>
              <a:t> Sistemele inteligente pot lua decizii bazate pe date și analize fără a fi influențate de emoții sau prejudecăți umane.</a:t>
            </a:r>
          </a:p>
          <a:p>
            <a:pPr>
              <a:buFont typeface="Arial" panose="020B0604020202020204" pitchFamily="34" charset="0"/>
              <a:buChar char="•"/>
            </a:pPr>
            <a:r>
              <a:rPr lang="ro-RO" b="1" dirty="0">
                <a:solidFill>
                  <a:srgbClr val="C00000"/>
                </a:solidFill>
                <a:highlight>
                  <a:srgbClr val="FFFF00"/>
                </a:highlight>
              </a:rPr>
              <a:t>Viteză</a:t>
            </a:r>
            <a:r>
              <a:rPr lang="ro-RO" b="1" dirty="0"/>
              <a:t>:</a:t>
            </a:r>
            <a:r>
              <a:rPr lang="ro-RO" dirty="0"/>
              <a:t> Pot procesa cantități enorme de date într-un timp foarte scurt, permițând luarea deciziilor mai rapide.</a:t>
            </a:r>
          </a:p>
          <a:p>
            <a:pPr>
              <a:buFont typeface="Arial" panose="020B0604020202020204" pitchFamily="34" charset="0"/>
              <a:buChar char="•"/>
            </a:pPr>
            <a:r>
              <a:rPr lang="ro-RO" b="1" dirty="0">
                <a:solidFill>
                  <a:srgbClr val="C00000"/>
                </a:solidFill>
                <a:highlight>
                  <a:srgbClr val="FFFF00"/>
                </a:highlight>
              </a:rPr>
              <a:t>Consistență</a:t>
            </a:r>
            <a:r>
              <a:rPr lang="ro-RO" b="1" dirty="0"/>
              <a:t>:</a:t>
            </a:r>
            <a:r>
              <a:rPr lang="ro-RO" dirty="0"/>
              <a:t> Pot aplica aceleași criterii de decizie în mod consecvent, reducând erorile umane.</a:t>
            </a:r>
          </a:p>
          <a:p>
            <a:pPr>
              <a:buFont typeface="Arial" panose="020B0604020202020204" pitchFamily="34" charset="0"/>
              <a:buChar char="•"/>
            </a:pPr>
            <a:r>
              <a:rPr lang="ro-RO" b="1" dirty="0">
                <a:solidFill>
                  <a:srgbClr val="C00000"/>
                </a:solidFill>
                <a:highlight>
                  <a:srgbClr val="FFFF00"/>
                </a:highlight>
              </a:rPr>
              <a:t>Capacitate de învățare</a:t>
            </a:r>
            <a:r>
              <a:rPr lang="ro-RO" b="1" dirty="0"/>
              <a:t>:</a:t>
            </a:r>
            <a:r>
              <a:rPr lang="ro-RO" dirty="0"/>
              <a:t> Prin intermediul machine learning, sistemele inteligente își pot îmbunătăți continuu performanțele.</a:t>
            </a:r>
          </a:p>
          <a:p>
            <a:pPr>
              <a:buFont typeface="Arial" panose="020B0604020202020204" pitchFamily="34" charset="0"/>
              <a:buChar char="•"/>
            </a:pPr>
            <a:r>
              <a:rPr lang="ro-RO" b="1" dirty="0">
                <a:solidFill>
                  <a:srgbClr val="C00000"/>
                </a:solidFill>
                <a:highlight>
                  <a:srgbClr val="FFFF00"/>
                </a:highlight>
              </a:rPr>
              <a:t>Gestionarea datelor complexe</a:t>
            </a:r>
            <a:r>
              <a:rPr lang="ro-RO" b="1" dirty="0"/>
              <a:t>:</a:t>
            </a:r>
            <a:r>
              <a:rPr lang="ro-RO" dirty="0"/>
              <a:t> Pot analiza și interpreta date complexe, identificând tipare și corelații pe care oamenii le-ar putea rata.</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Avantaje Decidenți Umani</a:t>
            </a:r>
            <a:endParaRPr lang="ro-RO" dirty="0"/>
          </a:p>
        </p:txBody>
      </p:sp>
      <p:sp>
        <p:nvSpPr>
          <p:cNvPr id="3" name="Content Placeholder 2"/>
          <p:cNvSpPr>
            <a:spLocks noGrp="1"/>
          </p:cNvSpPr>
          <p:nvPr>
            <p:ph idx="1"/>
          </p:nvPr>
        </p:nvSpPr>
        <p:spPr/>
        <p:txBody>
          <a:bodyPr>
            <a:normAutofit lnSpcReduction="10000"/>
          </a:bodyPr>
          <a:lstStyle/>
          <a:p>
            <a:r>
              <a:rPr lang="ro-RO" dirty="0">
                <a:solidFill>
                  <a:srgbClr val="C00000"/>
                </a:solidFill>
                <a:highlight>
                  <a:srgbClr val="FFFF00"/>
                </a:highlight>
              </a:rPr>
              <a:t>Creativitate</a:t>
            </a:r>
            <a:r>
              <a:rPr lang="ro-RO" dirty="0"/>
              <a:t>: Oamenii pot gândi în mod creativ și să găsească soluții inovatoare la probleme complexe.</a:t>
            </a:r>
          </a:p>
          <a:p>
            <a:r>
              <a:rPr lang="ro-RO" dirty="0">
                <a:solidFill>
                  <a:srgbClr val="C00000"/>
                </a:solidFill>
                <a:highlight>
                  <a:srgbClr val="FFFF00"/>
                </a:highlight>
              </a:rPr>
              <a:t>Empatie</a:t>
            </a:r>
            <a:r>
              <a:rPr lang="ro-RO" dirty="0"/>
              <a:t>: Pot înțelege și răspunde la nevoile și emoțiile celorlalți, ceea ce este esențial în multe situații.</a:t>
            </a:r>
          </a:p>
          <a:p>
            <a:r>
              <a:rPr lang="ro-RO" dirty="0">
                <a:solidFill>
                  <a:srgbClr val="C00000"/>
                </a:solidFill>
                <a:highlight>
                  <a:srgbClr val="FFFF00"/>
                </a:highlight>
              </a:rPr>
              <a:t>Judecată de valoare</a:t>
            </a:r>
            <a:r>
              <a:rPr lang="ro-RO" dirty="0"/>
              <a:t>: Pot evalua impactul deciziilor asupra societății și a mediului înconjurător.</a:t>
            </a:r>
          </a:p>
          <a:p>
            <a:r>
              <a:rPr lang="ro-RO" dirty="0">
                <a:solidFill>
                  <a:srgbClr val="C00000"/>
                </a:solidFill>
                <a:highlight>
                  <a:srgbClr val="FFFF00"/>
                </a:highlight>
              </a:rPr>
              <a:t>Flexibilitate</a:t>
            </a:r>
            <a:r>
              <a:rPr lang="ro-RO" dirty="0"/>
              <a:t>: Se pot adapta rapid la schimbările de situație și pot lua decizii în condiții de incertitudine.</a:t>
            </a:r>
          </a:p>
          <a:p>
            <a:r>
              <a:rPr lang="ro-RO" dirty="0">
                <a:solidFill>
                  <a:srgbClr val="C00000"/>
                </a:solidFill>
                <a:highlight>
                  <a:srgbClr val="FFFF00"/>
                </a:highlight>
              </a:rPr>
              <a:t>Responsabilitate</a:t>
            </a:r>
            <a:r>
              <a:rPr lang="ro-RO" dirty="0"/>
              <a:t>: Oamenii sunt responsabili pentru acțiunile lor și pot fi trași la răspundere pentru deciziile luate.</a:t>
            </a:r>
          </a:p>
        </p:txBody>
      </p:sp>
      <p:sp>
        <p:nvSpPr>
          <p:cNvPr id="4" name="Slide Number Placeholder 3"/>
          <p:cNvSpPr>
            <a:spLocks noGrp="1"/>
          </p:cNvSpPr>
          <p:nvPr>
            <p:ph type="sldNum" sz="quarter" idx="12"/>
          </p:nvPr>
        </p:nvSpPr>
        <p:spPr/>
        <p:txBody>
          <a:bodyPr/>
          <a:lstStyle/>
          <a:p>
            <a:fld id="{7DAE7E5D-DC60-436E-A67D-D7BB4DB055A8}" type="slidenum">
              <a:rPr lang="en-US" smtClean="0"/>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1162"/>
            <a:ext cx="8320333" cy="1036112"/>
          </a:xfrm>
        </p:spPr>
        <p:txBody>
          <a:bodyPr/>
          <a:lstStyle/>
          <a:p>
            <a:r>
              <a:rPr lang="ro-RO"/>
              <a:t>Suportul Sistemelor Inteligente pentru decidentul uman</a:t>
            </a:r>
            <a:endParaRPr lang="ro-RO" dirty="0"/>
          </a:p>
        </p:txBody>
      </p:sp>
      <p:sp>
        <p:nvSpPr>
          <p:cNvPr id="3" name="Content Placeholder 2"/>
          <p:cNvSpPr>
            <a:spLocks noGrp="1"/>
          </p:cNvSpPr>
          <p:nvPr>
            <p:ph idx="1"/>
          </p:nvPr>
        </p:nvSpPr>
        <p:spPr>
          <a:xfrm>
            <a:off x="65988" y="1057274"/>
            <a:ext cx="12079664" cy="5800725"/>
          </a:xfrm>
        </p:spPr>
        <p:txBody>
          <a:bodyPr/>
          <a:lstStyle/>
          <a:p>
            <a:pPr>
              <a:lnSpc>
                <a:spcPct val="150000"/>
              </a:lnSpc>
            </a:pPr>
            <a:r>
              <a:rPr lang="ro-RO"/>
              <a:t> Decidentul uman poate utiliza sistemele inteligente, fiecare având roluri specifice.</a:t>
            </a:r>
          </a:p>
          <a:p>
            <a:pPr>
              <a:lnSpc>
                <a:spcPct val="150000"/>
              </a:lnSpc>
            </a:pPr>
            <a:r>
              <a:rPr lang="ro-RO"/>
              <a:t> Sistemele inteligente pot fi folosite pentru a sprijini deciziile umane, oferind informații relevante și analize complexe.</a:t>
            </a:r>
          </a:p>
          <a:p>
            <a:pPr>
              <a:lnSpc>
                <a:spcPct val="150000"/>
              </a:lnSpc>
            </a:pPr>
            <a:r>
              <a:rPr lang="ro-RO"/>
              <a:t> Oamenii, la rândul lor, pot utiliza aceste informații pentru a lua decizii informate și etice.</a:t>
            </a: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40B708-64DA-B2B7-1CE4-6D161B4CA7E6}"/>
              </a:ext>
            </a:extLst>
          </p:cNvPr>
          <p:cNvSpPr>
            <a:spLocks noGrp="1"/>
          </p:cNvSpPr>
          <p:nvPr>
            <p:ph idx="1"/>
          </p:nvPr>
        </p:nvSpPr>
        <p:spPr>
          <a:xfrm>
            <a:off x="65988" y="205483"/>
            <a:ext cx="12079664" cy="6652517"/>
          </a:xfrm>
        </p:spPr>
        <p:txBody>
          <a:bodyPr>
            <a:normAutofit fontScale="47500" lnSpcReduction="20000"/>
          </a:bodyPr>
          <a:lstStyle/>
          <a:p>
            <a:r>
              <a:rPr lang="ro-RO" b="1" dirty="0"/>
              <a:t>Tema 1: Sisteme Suport Decizii (DSS): Arhitectură, funcționalități și utilizarea DW și DL.</a:t>
            </a:r>
          </a:p>
          <a:p>
            <a:pPr marL="742950" lvl="1" indent="-285750">
              <a:buFont typeface="Arial" panose="020B0604020202020204" pitchFamily="34" charset="0"/>
              <a:buChar char="•"/>
            </a:pPr>
            <a:r>
              <a:rPr lang="ro-RO"/>
              <a:t>Introducerea </a:t>
            </a:r>
            <a:r>
              <a:rPr lang="ro-RO" dirty="0"/>
              <a:t>în DSS: definiție și scopuri.</a:t>
            </a:r>
          </a:p>
          <a:p>
            <a:pPr marL="742950" lvl="1" indent="-285750">
              <a:buFont typeface="Arial" panose="020B0604020202020204" pitchFamily="34" charset="0"/>
              <a:buChar char="•"/>
            </a:pPr>
            <a:r>
              <a:rPr lang="ro-RO" dirty="0"/>
              <a:t>Componentele fundamentale: subsistemele de date, modele și interfață.</a:t>
            </a:r>
          </a:p>
          <a:p>
            <a:pPr marL="742950" lvl="1" indent="-285750">
              <a:buFont typeface="Arial" panose="020B0604020202020204" pitchFamily="34" charset="0"/>
              <a:buChar char="•"/>
            </a:pPr>
            <a:r>
              <a:rPr lang="ro-RO" dirty="0"/>
              <a:t>Rolul depozitelor de date (DW) și al lacurilor de date (DL) în colectarea și organizarea informațiilor pentru decizii strategice.</a:t>
            </a:r>
          </a:p>
          <a:p>
            <a:pPr marL="742950" lvl="1" indent="-285750">
              <a:buFont typeface="Arial" panose="020B0604020202020204" pitchFamily="34" charset="0"/>
              <a:buChar char="•"/>
            </a:pPr>
            <a:r>
              <a:rPr lang="ro-RO" dirty="0"/>
              <a:t>Exemple de utilizare practică a DSS în diverse industrii.</a:t>
            </a:r>
          </a:p>
          <a:p>
            <a:r>
              <a:rPr lang="ro-RO" b="1" dirty="0"/>
              <a:t>Tema 2: Tehnologii emergente pentru SIM: AI, IoT și IIoT. Integrarea DW și DL pentru luarea deciziilor.</a:t>
            </a:r>
          </a:p>
          <a:p>
            <a:pPr marL="742950" lvl="1" indent="-285750">
              <a:buFont typeface="Arial" panose="020B0604020202020204" pitchFamily="34" charset="0"/>
              <a:buChar char="•"/>
            </a:pPr>
            <a:r>
              <a:rPr lang="ro-RO" dirty="0"/>
              <a:t>Introducere în AI, IoT și IIoT: definiții și exemple.</a:t>
            </a:r>
          </a:p>
          <a:p>
            <a:pPr marL="742950" lvl="1" indent="-285750">
              <a:buFont typeface="Arial" panose="020B0604020202020204" pitchFamily="34" charset="0"/>
              <a:buChar char="•"/>
            </a:pPr>
            <a:r>
              <a:rPr lang="ro-RO" dirty="0"/>
              <a:t>Contribuția Data Mining (DM), Machine Learning (ML) și Deep Learning (DL) la analiza avansată a datelor.</a:t>
            </a:r>
          </a:p>
          <a:p>
            <a:pPr marL="742950" lvl="1" indent="-285750">
              <a:buFont typeface="Arial" panose="020B0604020202020204" pitchFamily="34" charset="0"/>
              <a:buChar char="•"/>
            </a:pPr>
            <a:r>
              <a:rPr lang="ro-RO" dirty="0"/>
              <a:t>Integrarea acestor tehnologii cu DW și DL pentru optimizarea luării deciziilor.</a:t>
            </a:r>
          </a:p>
          <a:p>
            <a:pPr marL="742950" lvl="1" indent="-285750">
              <a:buFont typeface="Arial" panose="020B0604020202020204" pitchFamily="34" charset="0"/>
              <a:buChar char="•"/>
            </a:pPr>
            <a:r>
              <a:rPr lang="ro-RO" dirty="0"/>
              <a:t>Aplicații și studii de caz în SIM.</a:t>
            </a:r>
          </a:p>
          <a:p>
            <a:r>
              <a:rPr lang="ro-RO" b="1" dirty="0"/>
              <a:t>2. Variantă Integrată</a:t>
            </a:r>
          </a:p>
          <a:p>
            <a:r>
              <a:rPr lang="ro-RO" b="1" dirty="0"/>
              <a:t>Tema Unificată: Sisteme Suport Decizii și Tehnologii Emergente: Integrarea DW, DL, AI și IoT pentru optimizarea procesului decizional.</a:t>
            </a:r>
          </a:p>
          <a:p>
            <a:pPr marL="742950" lvl="1" indent="-285750">
              <a:buFont typeface="Arial" panose="020B0604020202020204" pitchFamily="34" charset="0"/>
              <a:buChar char="•"/>
            </a:pPr>
            <a:r>
              <a:rPr lang="ro-RO" dirty="0"/>
              <a:t>Sisteme Suport Decizii: definiție, funcționalități și componente de bază.</a:t>
            </a:r>
          </a:p>
          <a:p>
            <a:pPr marL="742950" lvl="1" indent="-285750">
              <a:buFont typeface="Arial" panose="020B0604020202020204" pitchFamily="34" charset="0"/>
              <a:buChar char="•"/>
            </a:pPr>
            <a:r>
              <a:rPr lang="ro-RO" dirty="0"/>
              <a:t>Rolul DW și DL în arhitectura DSS și contribuția lor la furnizarea datelor pentru decizii.</a:t>
            </a:r>
          </a:p>
          <a:p>
            <a:pPr marL="742950" lvl="1" indent="-285750">
              <a:buFont typeface="Arial" panose="020B0604020202020204" pitchFamily="34" charset="0"/>
              <a:buChar char="•"/>
            </a:pPr>
            <a:r>
              <a:rPr lang="ro-RO" dirty="0"/>
              <a:t>Tehnologiile emergente (AI, IoT, IIoT) și interacțiunea lor cu DSS.</a:t>
            </a:r>
          </a:p>
          <a:p>
            <a:pPr marL="742950" lvl="1" indent="-285750">
              <a:buFont typeface="Arial" panose="020B0604020202020204" pitchFamily="34" charset="0"/>
              <a:buChar char="•"/>
            </a:pPr>
            <a:r>
              <a:rPr lang="ro-RO" dirty="0"/>
              <a:t>Integrarea DM, ML și DL în procesele decizionale.</a:t>
            </a:r>
          </a:p>
          <a:p>
            <a:pPr marL="742950" lvl="1" indent="-285750">
              <a:buFont typeface="Arial" panose="020B0604020202020204" pitchFamily="34" charset="0"/>
              <a:buChar char="•"/>
            </a:pPr>
            <a:r>
              <a:rPr lang="ro-RO" dirty="0"/>
              <a:t>Exemple practice de aplicare în diverse industrii.</a:t>
            </a:r>
          </a:p>
          <a:p>
            <a:r>
              <a:rPr lang="ro-RO" b="1" dirty="0"/>
              <a:t>Concluzie:</a:t>
            </a:r>
          </a:p>
          <a:p>
            <a:r>
              <a:rPr lang="ro-RO" dirty="0"/>
              <a:t>Dacă subiectele sunt tratate separat, se poate pune accent pe arhitectura și funcționalitățile DSS în prima temă și pe tehnologiile emergente în a doua. Dacă sunt integrate, accentul cade pe sinergia dintre DSS și tehnologiile emergente pentru luarea deciziilor.</a:t>
            </a:r>
          </a:p>
          <a:p>
            <a:endParaRPr lang="ro-RO" dirty="0"/>
          </a:p>
        </p:txBody>
      </p:sp>
      <p:sp>
        <p:nvSpPr>
          <p:cNvPr id="4" name="Slide Number Placeholder 3">
            <a:extLst>
              <a:ext uri="{FF2B5EF4-FFF2-40B4-BE49-F238E27FC236}">
                <a16:creationId xmlns:a16="http://schemas.microsoft.com/office/drawing/2014/main" id="{1BA695F6-79E8-2B60-5BFE-8610E311DAEA}"/>
              </a:ext>
            </a:extLst>
          </p:cNvPr>
          <p:cNvSpPr>
            <a:spLocks noGrp="1"/>
          </p:cNvSpPr>
          <p:nvPr>
            <p:ph type="sldNum" sz="quarter" idx="12"/>
          </p:nvPr>
        </p:nvSpPr>
        <p:spPr/>
        <p:txBody>
          <a:bodyPr/>
          <a:lstStyle/>
          <a:p>
            <a:fld id="{7DAE7E5D-DC60-436E-A67D-D7BB4DB055A8}" type="slidenum">
              <a:rPr lang="en-US" smtClean="0"/>
              <a:t>5</a:t>
            </a:fld>
            <a:endParaRPr lang="en-US" dirty="0"/>
          </a:p>
        </p:txBody>
      </p:sp>
    </p:spTree>
    <p:extLst>
      <p:ext uri="{BB962C8B-B14F-4D97-AF65-F5344CB8AC3E}">
        <p14:creationId xmlns:p14="http://schemas.microsoft.com/office/powerpoint/2010/main" val="903545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Exemple de utilizare</a:t>
            </a:r>
            <a:endParaRPr lang="ro-RO" dirty="0"/>
          </a:p>
        </p:txBody>
      </p:sp>
      <p:sp>
        <p:nvSpPr>
          <p:cNvPr id="3" name="Content Placeholder 2"/>
          <p:cNvSpPr>
            <a:spLocks noGrp="1"/>
          </p:cNvSpPr>
          <p:nvPr>
            <p:ph idx="1"/>
          </p:nvPr>
        </p:nvSpPr>
        <p:spPr/>
        <p:txBody>
          <a:bodyPr/>
          <a:lstStyle/>
          <a:p>
            <a:r>
              <a:rPr lang="ro-RO" dirty="0">
                <a:solidFill>
                  <a:srgbClr val="C00000"/>
                </a:solidFill>
                <a:highlight>
                  <a:srgbClr val="FFFF00"/>
                </a:highlight>
              </a:rPr>
              <a:t>Sănătate</a:t>
            </a:r>
            <a:r>
              <a:rPr lang="ro-RO" dirty="0"/>
              <a:t>: Sistemele inteligente pot ajuta la diagnosticarea bolilor, la personalizarea tratamentelor și la optimizarea fluxurilor de lucru în spitale.</a:t>
            </a:r>
          </a:p>
          <a:p>
            <a:r>
              <a:rPr lang="ro-RO" dirty="0">
                <a:solidFill>
                  <a:srgbClr val="C00000"/>
                </a:solidFill>
                <a:highlight>
                  <a:srgbClr val="FFFF00"/>
                </a:highlight>
              </a:rPr>
              <a:t>Finanțe</a:t>
            </a:r>
            <a:r>
              <a:rPr lang="ro-RO" dirty="0"/>
              <a:t>: Pot fi utilizate pentru a detecta fraude, a gestiona riscurile și a oferi recomandări de investiții.</a:t>
            </a:r>
          </a:p>
          <a:p>
            <a:r>
              <a:rPr lang="ro-RO" dirty="0">
                <a:solidFill>
                  <a:srgbClr val="C00000"/>
                </a:solidFill>
                <a:highlight>
                  <a:srgbClr val="FFFF00"/>
                </a:highlight>
              </a:rPr>
              <a:t>Transport</a:t>
            </a:r>
            <a:r>
              <a:rPr lang="ro-RO" dirty="0"/>
              <a:t>: Pot optimiza rutele de transport, gestiona traficul și îmbunătăți siguranța rutieră.</a:t>
            </a:r>
          </a:p>
          <a:p>
            <a:r>
              <a:rPr lang="ro-RO" dirty="0">
                <a:solidFill>
                  <a:srgbClr val="C00000"/>
                </a:solidFill>
                <a:highlight>
                  <a:srgbClr val="FFFF00"/>
                </a:highlight>
              </a:rPr>
              <a:t>Justiție</a:t>
            </a:r>
            <a:r>
              <a:rPr lang="ro-RO" dirty="0"/>
              <a:t>: Pot ajuta la analizarea cazurilor juridice, la identificarea potențialelor prejudecăți și la prezicerea rezultatelor proceselor.</a:t>
            </a:r>
          </a:p>
        </p:txBody>
      </p:sp>
      <p:sp>
        <p:nvSpPr>
          <p:cNvPr id="4" name="Slide Number Placeholder 3"/>
          <p:cNvSpPr>
            <a:spLocks noGrp="1"/>
          </p:cNvSpPr>
          <p:nvPr>
            <p:ph type="sldNum" sz="quarter" idx="12"/>
          </p:nvPr>
        </p:nvSpPr>
        <p:spPr/>
        <p:txBody>
          <a:bodyPr/>
          <a:lstStyle/>
          <a:p>
            <a:fld id="{7DAE7E5D-DC60-436E-A67D-D7BB4DB055A8}" type="slidenum">
              <a:rPr lang="en-US" smtClean="0"/>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Considerații etice și sociale</a:t>
            </a:r>
            <a:endParaRPr lang="ro-RO" dirty="0"/>
          </a:p>
        </p:txBody>
      </p:sp>
      <p:sp>
        <p:nvSpPr>
          <p:cNvPr id="3" name="Content Placeholder 2"/>
          <p:cNvSpPr>
            <a:spLocks noGrp="1"/>
          </p:cNvSpPr>
          <p:nvPr>
            <p:ph idx="1"/>
          </p:nvPr>
        </p:nvSpPr>
        <p:spPr/>
        <p:txBody>
          <a:bodyPr>
            <a:normAutofit lnSpcReduction="10000"/>
          </a:bodyPr>
          <a:lstStyle/>
          <a:p>
            <a:pPr>
              <a:lnSpc>
                <a:spcPct val="110000"/>
              </a:lnSpc>
            </a:pPr>
            <a:r>
              <a:rPr lang="ro-RO" dirty="0">
                <a:solidFill>
                  <a:srgbClr val="C00000"/>
                </a:solidFill>
                <a:highlight>
                  <a:srgbClr val="FFFF00"/>
                </a:highlight>
              </a:rPr>
              <a:t>Bias</a:t>
            </a:r>
            <a:r>
              <a:rPr lang="ro-RO" baseline="30000" dirty="0"/>
              <a:t>*</a:t>
            </a:r>
            <a:r>
              <a:rPr lang="ro-RO" dirty="0"/>
              <a:t>: Sistemele inteligente pot reproduce și amplifica biasurile existente în datele de antrenament. </a:t>
            </a:r>
          </a:p>
          <a:p>
            <a:pPr>
              <a:lnSpc>
                <a:spcPct val="110000"/>
              </a:lnSpc>
            </a:pPr>
            <a:r>
              <a:rPr lang="ro-RO" dirty="0">
                <a:solidFill>
                  <a:srgbClr val="C00000"/>
                </a:solidFill>
                <a:highlight>
                  <a:srgbClr val="FFFF00"/>
                </a:highlight>
              </a:rPr>
              <a:t>Transparență</a:t>
            </a:r>
            <a:r>
              <a:rPr lang="ro-RO" dirty="0"/>
              <a:t>: Este important să înțelegem cum funcționează aceste sisteme și cum sunt luate deciziile.</a:t>
            </a:r>
          </a:p>
          <a:p>
            <a:pPr>
              <a:lnSpc>
                <a:spcPct val="110000"/>
              </a:lnSpc>
            </a:pPr>
            <a:r>
              <a:rPr lang="ro-RO" dirty="0">
                <a:solidFill>
                  <a:srgbClr val="C00000"/>
                </a:solidFill>
                <a:highlight>
                  <a:srgbClr val="FFFF00"/>
                </a:highlight>
              </a:rPr>
              <a:t>Responsabilitate</a:t>
            </a:r>
            <a:r>
              <a:rPr lang="ro-RO" dirty="0"/>
              <a:t>: Cine este responsabil atunci când un sistem inteligent ia o decizie greșită?</a:t>
            </a:r>
          </a:p>
          <a:p>
            <a:pPr>
              <a:lnSpc>
                <a:spcPct val="110000"/>
              </a:lnSpc>
            </a:pPr>
            <a:r>
              <a:rPr lang="ro-RO" dirty="0">
                <a:solidFill>
                  <a:srgbClr val="C00000"/>
                </a:solidFill>
                <a:highlight>
                  <a:srgbClr val="FFFF00"/>
                </a:highlight>
              </a:rPr>
              <a:t>Angajare</a:t>
            </a:r>
            <a:r>
              <a:rPr lang="ro-RO" dirty="0"/>
              <a:t>: Automatizarea poate duce la pierderea unor locuri de muncă, dar poate conduce la crearea altora.</a:t>
            </a:r>
          </a:p>
          <a:p>
            <a:endParaRPr lang="ro-RO" baseline="30000" dirty="0"/>
          </a:p>
        </p:txBody>
      </p:sp>
      <p:sp>
        <p:nvSpPr>
          <p:cNvPr id="4" name="Slide Number Placeholder 3"/>
          <p:cNvSpPr>
            <a:spLocks noGrp="1"/>
          </p:cNvSpPr>
          <p:nvPr>
            <p:ph type="sldNum" sz="quarter" idx="12"/>
          </p:nvPr>
        </p:nvSpPr>
        <p:spPr/>
        <p:txBody>
          <a:bodyPr/>
          <a:lstStyle/>
          <a:p>
            <a:fld id="{7DAE7E5D-DC60-436E-A67D-D7BB4DB055A8}" type="slidenum">
              <a:rPr lang="en-US" smtClean="0"/>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Ce este Biasul?</a:t>
            </a:r>
          </a:p>
        </p:txBody>
      </p:sp>
      <p:sp>
        <p:nvSpPr>
          <p:cNvPr id="3" name="Content Placeholder 2"/>
          <p:cNvSpPr>
            <a:spLocks noGrp="1"/>
          </p:cNvSpPr>
          <p:nvPr>
            <p:ph idx="1"/>
          </p:nvPr>
        </p:nvSpPr>
        <p:spPr/>
        <p:txBody>
          <a:bodyPr>
            <a:normAutofit fontScale="85000" lnSpcReduction="10000"/>
          </a:bodyPr>
          <a:lstStyle/>
          <a:p>
            <a:r>
              <a:rPr lang="ro-RO" dirty="0"/>
              <a:t>În contextul AI B. se referă la tendința algoritmilor de a produce rezultate care reflectă părtinirile prezente în datele de antrenament.</a:t>
            </a:r>
          </a:p>
          <a:p>
            <a:pPr marL="0" indent="0">
              <a:buNone/>
            </a:pPr>
            <a:r>
              <a:rPr lang="ro-RO" dirty="0"/>
              <a:t>		Reducerea bias-ului în AI:</a:t>
            </a:r>
          </a:p>
          <a:p>
            <a:r>
              <a:rPr lang="ro-RO" dirty="0">
                <a:solidFill>
                  <a:srgbClr val="C00000"/>
                </a:solidFill>
                <a:highlight>
                  <a:srgbClr val="FFFF00"/>
                </a:highlight>
              </a:rPr>
              <a:t>Date de antrenament diverse</a:t>
            </a:r>
            <a:r>
              <a:rPr lang="ro-RO" dirty="0"/>
              <a:t>: Este esențial să folosim seturi de date care să reflecte diversitatea populației.</a:t>
            </a:r>
          </a:p>
          <a:p>
            <a:r>
              <a:rPr lang="ro-RO" dirty="0">
                <a:solidFill>
                  <a:srgbClr val="C00000"/>
                </a:solidFill>
                <a:highlight>
                  <a:srgbClr val="FFFF00"/>
                </a:highlight>
              </a:rPr>
              <a:t>Algoritmi transparenți</a:t>
            </a:r>
            <a:r>
              <a:rPr lang="ro-RO" dirty="0"/>
              <a:t>: Este important să înțelegem cum funcționează algoritmii și să identificăm potențialele surse de bias.</a:t>
            </a:r>
          </a:p>
          <a:p>
            <a:r>
              <a:rPr lang="ro-RO" dirty="0">
                <a:solidFill>
                  <a:srgbClr val="C00000"/>
                </a:solidFill>
                <a:highlight>
                  <a:srgbClr val="FFFF00"/>
                </a:highlight>
              </a:rPr>
              <a:t>Evaluare constantă</a:t>
            </a:r>
            <a:r>
              <a:rPr lang="ro-RO" dirty="0"/>
              <a:t>: Algoritmii trebuie evaluați în mod regulat pentru a detecta și corecta biasul.</a:t>
            </a:r>
          </a:p>
          <a:p>
            <a:r>
              <a:rPr lang="ro-RO" dirty="0">
                <a:solidFill>
                  <a:srgbClr val="C00000"/>
                </a:solidFill>
                <a:highlight>
                  <a:srgbClr val="FFFF00"/>
                </a:highlight>
              </a:rPr>
              <a:t>Colaborare cu experți</a:t>
            </a:r>
            <a:r>
              <a:rPr lang="ro-RO" dirty="0"/>
              <a:t>: Este important să implicăm experți din diverse domenii în dezvoltarea și evaluarea algoritmilor.</a:t>
            </a:r>
          </a:p>
          <a:p>
            <a:r>
              <a:rPr lang="ro-RO" dirty="0"/>
              <a:t>Biasul este o eroare sistematică, în timp ce zgomotul este o eroare aleatorie. </a:t>
            </a:r>
          </a:p>
        </p:txBody>
      </p:sp>
      <p:sp>
        <p:nvSpPr>
          <p:cNvPr id="4" name="Slide Number Placeholder 3"/>
          <p:cNvSpPr>
            <a:spLocks noGrp="1"/>
          </p:cNvSpPr>
          <p:nvPr>
            <p:ph type="sldNum" sz="quarter" idx="12"/>
          </p:nvPr>
        </p:nvSpPr>
        <p:spPr/>
        <p:txBody>
          <a:bodyPr/>
          <a:lstStyle/>
          <a:p>
            <a:fld id="{7DAE7E5D-DC60-436E-A67D-D7BB4DB055A8}" type="slidenum">
              <a:rPr lang="en-US" smtClean="0"/>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t>Întrebări pentru reflecție</a:t>
            </a:r>
            <a:endParaRPr lang="ro-RO" dirty="0"/>
          </a:p>
        </p:txBody>
      </p:sp>
      <p:sp>
        <p:nvSpPr>
          <p:cNvPr id="3" name="Content Placeholder 2"/>
          <p:cNvSpPr>
            <a:spLocks noGrp="1"/>
          </p:cNvSpPr>
          <p:nvPr>
            <p:ph idx="1"/>
          </p:nvPr>
        </p:nvSpPr>
        <p:spPr>
          <a:xfrm>
            <a:off x="161238" y="1039601"/>
            <a:ext cx="11611662" cy="5075449"/>
          </a:xfrm>
        </p:spPr>
        <p:txBody>
          <a:bodyPr/>
          <a:lstStyle/>
          <a:p>
            <a:pPr>
              <a:lnSpc>
                <a:spcPct val="100000"/>
              </a:lnSpc>
              <a:buFont typeface="Arial" panose="020B0604020202020204" pitchFamily="34" charset="0"/>
              <a:buChar char="•"/>
            </a:pPr>
            <a:r>
              <a:rPr lang="ro-RO" dirty="0"/>
              <a:t>În ce domenii sistemele inteligente ar trebui să aibă un rol mai important în luarea deciziilor?</a:t>
            </a:r>
          </a:p>
          <a:p>
            <a:pPr>
              <a:lnSpc>
                <a:spcPct val="100000"/>
              </a:lnSpc>
              <a:buFont typeface="Arial" panose="020B0604020202020204" pitchFamily="34" charset="0"/>
              <a:buChar char="•"/>
            </a:pPr>
            <a:r>
              <a:rPr lang="ro-RO" dirty="0"/>
              <a:t>Care sunt cele mai mari provocări etice legate de utilizarea sistemelor inteligente în luarea deciziilor?</a:t>
            </a:r>
          </a:p>
          <a:p>
            <a:pPr>
              <a:lnSpc>
                <a:spcPct val="100000"/>
              </a:lnSpc>
              <a:buFont typeface="Arial" panose="020B0604020202020204" pitchFamily="34" charset="0"/>
              <a:buChar char="•"/>
            </a:pPr>
            <a:r>
              <a:rPr lang="ro-RO" dirty="0"/>
              <a:t>Cum putem asigura că sistemele inteligente sunt dezvoltate și utilizate într-un mod responsabil și etic?</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959" y="910723"/>
            <a:ext cx="5095598" cy="1978460"/>
          </a:xfrm>
        </p:spPr>
        <p:txBody>
          <a:bodyPr/>
          <a:lstStyle/>
          <a:p>
            <a:r>
              <a:rPr lang="ro-RO" sz="6000" dirty="0">
                <a:latin typeface="Elsie Black" panose="02000000000000000000" pitchFamily="2" charset="0"/>
              </a:rPr>
              <a:t>PROCESUL DECIZIONAL</a:t>
            </a:r>
          </a:p>
        </p:txBody>
      </p:sp>
      <p:sp>
        <p:nvSpPr>
          <p:cNvPr id="4" name="Slide Number Placeholder 3"/>
          <p:cNvSpPr>
            <a:spLocks noGrp="1"/>
          </p:cNvSpPr>
          <p:nvPr>
            <p:ph type="sldNum" sz="quarter" idx="12"/>
          </p:nvPr>
        </p:nvSpPr>
        <p:spPr/>
        <p:txBody>
          <a:bodyPr/>
          <a:lstStyle/>
          <a:p>
            <a:fld id="{7DAE7E5D-DC60-436E-A67D-D7BB4DB055A8}" type="slidenum">
              <a:rPr lang="en-US" smtClean="0"/>
              <a:t>54</a:t>
            </a:fld>
            <a:endParaRPr lang="en-US" dirty="0"/>
          </a:p>
        </p:txBody>
      </p:sp>
      <p:sp>
        <p:nvSpPr>
          <p:cNvPr id="5" name="TextBox 4">
            <a:extLst>
              <a:ext uri="{FF2B5EF4-FFF2-40B4-BE49-F238E27FC236}">
                <a16:creationId xmlns:a16="http://schemas.microsoft.com/office/drawing/2014/main" id="{F4C4ED87-F8DC-C279-14A1-D2BB542DF381}"/>
              </a:ext>
            </a:extLst>
          </p:cNvPr>
          <p:cNvSpPr txBox="1"/>
          <p:nvPr/>
        </p:nvSpPr>
        <p:spPr>
          <a:xfrm>
            <a:off x="1186845" y="3269621"/>
            <a:ext cx="9950342" cy="2618537"/>
          </a:xfrm>
          <a:prstGeom prst="rect">
            <a:avLst/>
          </a:prstGeom>
          <a:noFill/>
        </p:spPr>
        <p:txBody>
          <a:bodyPr wrap="square">
            <a:spAutoFit/>
          </a:bodyPr>
          <a:lstStyle/>
          <a:p>
            <a:pPr>
              <a:lnSpc>
                <a:spcPct val="150000"/>
              </a:lnSpc>
              <a:buNone/>
            </a:pPr>
            <a:r>
              <a:rPr lang="ro-RO" sz="2800" b="1" dirty="0">
                <a:solidFill>
                  <a:schemeClr val="accent6">
                    <a:lumMod val="50000"/>
                  </a:schemeClr>
                </a:solidFill>
                <a:latin typeface="Elsie Black" panose="02000000000000000000" pitchFamily="2" charset="0"/>
              </a:rPr>
              <a:t>	Obiectiv general</a:t>
            </a:r>
          </a:p>
          <a:p>
            <a:pPr>
              <a:lnSpc>
                <a:spcPct val="150000"/>
              </a:lnSpc>
            </a:pPr>
            <a:r>
              <a:rPr lang="ro-RO" sz="2800" dirty="0">
                <a:solidFill>
                  <a:schemeClr val="accent6">
                    <a:lumMod val="50000"/>
                  </a:schemeClr>
                </a:solidFill>
                <a:latin typeface="Elsie Black" panose="02000000000000000000" pitchFamily="2" charset="0"/>
              </a:rPr>
              <a:t>Înțelegerea etapelor procesului decizional și dobândirea discernământului în aplicarea metodelor și instrumentelor pentru fundamentarea deciziilor.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BB71-8F14-5978-3B51-18BAABD8C1CA}"/>
              </a:ext>
            </a:extLst>
          </p:cNvPr>
          <p:cNvSpPr>
            <a:spLocks noGrp="1"/>
          </p:cNvSpPr>
          <p:nvPr>
            <p:ph type="title"/>
          </p:nvPr>
        </p:nvSpPr>
        <p:spPr/>
        <p:txBody>
          <a:bodyPr/>
          <a:lstStyle/>
          <a:p>
            <a:r>
              <a:rPr lang="ro-RO" dirty="0"/>
              <a:t>Obiective specifice</a:t>
            </a:r>
          </a:p>
        </p:txBody>
      </p:sp>
      <p:sp>
        <p:nvSpPr>
          <p:cNvPr id="3" name="Content Placeholder 2">
            <a:extLst>
              <a:ext uri="{FF2B5EF4-FFF2-40B4-BE49-F238E27FC236}">
                <a16:creationId xmlns:a16="http://schemas.microsoft.com/office/drawing/2014/main" id="{2C3CCC72-A12B-CA82-95E0-AB7660949755}"/>
              </a:ext>
            </a:extLst>
          </p:cNvPr>
          <p:cNvSpPr>
            <a:spLocks noGrp="1"/>
          </p:cNvSpPr>
          <p:nvPr>
            <p:ph idx="1"/>
          </p:nvPr>
        </p:nvSpPr>
        <p:spPr/>
        <p:txBody>
          <a:bodyPr>
            <a:normAutofit/>
          </a:bodyPr>
          <a:lstStyle/>
          <a:p>
            <a:pPr marL="514350" indent="-514350">
              <a:buFont typeface="+mj-lt"/>
              <a:buAutoNum type="arabicPeriod"/>
            </a:pPr>
            <a:r>
              <a:rPr lang="ro-RO" dirty="0"/>
              <a:t>Înțelegerea succesiunii logice a etapelor.</a:t>
            </a:r>
          </a:p>
          <a:p>
            <a:pPr marL="514350" indent="-514350">
              <a:buFont typeface="+mj-lt"/>
              <a:buAutoNum type="arabicPeriod"/>
            </a:pPr>
            <a:r>
              <a:rPr lang="ro-RO" dirty="0"/>
              <a:t>Descrierea și aplicarea acestor etape în contexte practice.</a:t>
            </a:r>
          </a:p>
          <a:p>
            <a:pPr marL="514350" indent="-514350">
              <a:buFont typeface="+mj-lt"/>
              <a:buAutoNum type="arabicPeriod"/>
            </a:pPr>
            <a:r>
              <a:rPr lang="ro-RO" dirty="0"/>
              <a:t>Înțelegerea principalelor modele.</a:t>
            </a:r>
          </a:p>
          <a:p>
            <a:pPr marL="514350" indent="-514350">
              <a:buFont typeface="+mj-lt"/>
              <a:buAutoNum type="arabicPeriod"/>
            </a:pPr>
            <a:r>
              <a:rPr lang="ro-RO" dirty="0"/>
              <a:t>Înțelegerea aplicabilității fiecărui model în situații diferite.</a:t>
            </a:r>
          </a:p>
          <a:p>
            <a:pPr marL="514350" indent="-514350">
              <a:buFont typeface="+mj-lt"/>
              <a:buAutoNum type="arabicPeriod"/>
            </a:pPr>
            <a:r>
              <a:rPr lang="ro-RO" dirty="0"/>
              <a:t>Alegerea modelului potrivit pentru fiecare context.</a:t>
            </a:r>
          </a:p>
          <a:p>
            <a:pPr marL="514350" indent="-514350">
              <a:buFont typeface="+mj-lt"/>
              <a:buAutoNum type="arabicPeriod"/>
            </a:pPr>
            <a:r>
              <a:rPr lang="ro-RO" dirty="0"/>
              <a:t>Înțelegerea factorilor care influențează procesul decizional, a rolului informațiilor, timpului, resurselor și riscului în procesul decizional.</a:t>
            </a:r>
          </a:p>
          <a:p>
            <a:endParaRPr lang="ro-RO" dirty="0"/>
          </a:p>
        </p:txBody>
      </p:sp>
      <p:sp>
        <p:nvSpPr>
          <p:cNvPr id="4" name="Slide Number Placeholder 3">
            <a:extLst>
              <a:ext uri="{FF2B5EF4-FFF2-40B4-BE49-F238E27FC236}">
                <a16:creationId xmlns:a16="http://schemas.microsoft.com/office/drawing/2014/main" id="{830BD0DB-2B81-B469-4449-11CF41FA5D79}"/>
              </a:ext>
            </a:extLst>
          </p:cNvPr>
          <p:cNvSpPr>
            <a:spLocks noGrp="1"/>
          </p:cNvSpPr>
          <p:nvPr>
            <p:ph type="sldNum" sz="quarter" idx="12"/>
          </p:nvPr>
        </p:nvSpPr>
        <p:spPr/>
        <p:txBody>
          <a:bodyPr/>
          <a:lstStyle/>
          <a:p>
            <a:fld id="{7DAE7E5D-DC60-436E-A67D-D7BB4DB055A8}" type="slidenum">
              <a:rPr lang="en-US" smtClean="0"/>
              <a:t>55</a:t>
            </a:fld>
            <a:endParaRPr lang="en-US" dirty="0"/>
          </a:p>
        </p:txBody>
      </p:sp>
    </p:spTree>
    <p:extLst>
      <p:ext uri="{BB962C8B-B14F-4D97-AF65-F5344CB8AC3E}">
        <p14:creationId xmlns:p14="http://schemas.microsoft.com/office/powerpoint/2010/main" val="1065201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991A5-269B-28E7-8BB0-29D52E766100}"/>
              </a:ext>
            </a:extLst>
          </p:cNvPr>
          <p:cNvSpPr>
            <a:spLocks noGrp="1"/>
          </p:cNvSpPr>
          <p:nvPr>
            <p:ph type="title"/>
          </p:nvPr>
        </p:nvSpPr>
        <p:spPr/>
        <p:txBody>
          <a:bodyPr/>
          <a:lstStyle/>
          <a:p>
            <a:r>
              <a:rPr lang="ro-RO" sz="2400" dirty="0"/>
              <a:t>Obiective specifice</a:t>
            </a:r>
          </a:p>
        </p:txBody>
      </p:sp>
      <p:sp>
        <p:nvSpPr>
          <p:cNvPr id="3" name="Content Placeholder 2">
            <a:extLst>
              <a:ext uri="{FF2B5EF4-FFF2-40B4-BE49-F238E27FC236}">
                <a16:creationId xmlns:a16="http://schemas.microsoft.com/office/drawing/2014/main" id="{103BB60D-155F-82E0-6A95-418840F39583}"/>
              </a:ext>
            </a:extLst>
          </p:cNvPr>
          <p:cNvSpPr>
            <a:spLocks noGrp="1"/>
          </p:cNvSpPr>
          <p:nvPr>
            <p:ph idx="1"/>
          </p:nvPr>
        </p:nvSpPr>
        <p:spPr/>
        <p:txBody>
          <a:bodyPr>
            <a:normAutofit/>
          </a:bodyPr>
          <a:lstStyle/>
          <a:p>
            <a:pPr marL="514350" indent="-514350">
              <a:buFont typeface="+mj-lt"/>
              <a:buAutoNum type="arabicPeriod" startAt="7"/>
            </a:pPr>
            <a:r>
              <a:rPr lang="ro-RO" dirty="0"/>
              <a:t>Analiza impactului incertitudinii și al limitărilor asupra calității deciziilor.</a:t>
            </a:r>
          </a:p>
          <a:p>
            <a:pPr marL="514350" indent="-514350">
              <a:buFont typeface="+mj-lt"/>
              <a:buAutoNum type="arabicPeriod" startAt="7"/>
            </a:pPr>
            <a:r>
              <a:rPr lang="ro-RO" dirty="0"/>
              <a:t>Evaluarea compromisurilor între rapiditate, cost și acuratețe.</a:t>
            </a:r>
          </a:p>
          <a:p>
            <a:pPr marL="514350" indent="-514350">
              <a:buFont typeface="+mj-lt"/>
              <a:buAutoNum type="arabicPeriod" startAt="7"/>
            </a:pPr>
            <a:r>
              <a:rPr lang="ro-RO" dirty="0"/>
              <a:t>Înțelegerea rolului metodelor analitice, a modelelor matematice și a tehnologiilor informatice în sprijinirea deciziilor.</a:t>
            </a:r>
          </a:p>
          <a:p>
            <a:pPr marL="514350" indent="-514350">
              <a:buFont typeface="+mj-lt"/>
              <a:buAutoNum type="arabicPeriod" startAt="7"/>
            </a:pPr>
            <a:r>
              <a:rPr lang="ro-RO" dirty="0"/>
              <a:t>Corelarea instrumentelor informatice cu etapele procesului decizional.</a:t>
            </a:r>
          </a:p>
          <a:p>
            <a:pPr marL="514350" indent="-514350">
              <a:buFont typeface="+mj-lt"/>
              <a:buAutoNum type="arabicPeriod" startAt="7"/>
            </a:pPr>
            <a:r>
              <a:rPr lang="ro-RO" dirty="0"/>
              <a:t>Utilizarea responsabilă și critică a instrumentelor digitale pentru fundamentarea deciziilor.</a:t>
            </a:r>
          </a:p>
          <a:p>
            <a:endParaRPr lang="ro-RO" dirty="0"/>
          </a:p>
        </p:txBody>
      </p:sp>
      <p:sp>
        <p:nvSpPr>
          <p:cNvPr id="4" name="Slide Number Placeholder 3">
            <a:extLst>
              <a:ext uri="{FF2B5EF4-FFF2-40B4-BE49-F238E27FC236}">
                <a16:creationId xmlns:a16="http://schemas.microsoft.com/office/drawing/2014/main" id="{D2FEFAF9-16E5-1500-6677-57986312768F}"/>
              </a:ext>
            </a:extLst>
          </p:cNvPr>
          <p:cNvSpPr>
            <a:spLocks noGrp="1"/>
          </p:cNvSpPr>
          <p:nvPr>
            <p:ph type="sldNum" sz="quarter" idx="12"/>
          </p:nvPr>
        </p:nvSpPr>
        <p:spPr/>
        <p:txBody>
          <a:bodyPr/>
          <a:lstStyle/>
          <a:p>
            <a:fld id="{7DAE7E5D-DC60-436E-A67D-D7BB4DB055A8}" type="slidenum">
              <a:rPr lang="en-US" smtClean="0"/>
              <a:t>56</a:t>
            </a:fld>
            <a:endParaRPr lang="en-US" dirty="0"/>
          </a:p>
        </p:txBody>
      </p:sp>
    </p:spTree>
    <p:extLst>
      <p:ext uri="{BB962C8B-B14F-4D97-AF65-F5344CB8AC3E}">
        <p14:creationId xmlns:p14="http://schemas.microsoft.com/office/powerpoint/2010/main" val="3814048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268" y="119644"/>
            <a:ext cx="10279464" cy="662782"/>
          </a:xfrm>
        </p:spPr>
        <p:txBody>
          <a:bodyPr/>
          <a:lstStyle/>
          <a:p>
            <a:r>
              <a:rPr lang="en-US" b="1" dirty="0" err="1"/>
              <a:t>Componentele</a:t>
            </a:r>
            <a:r>
              <a:rPr lang="en-US" b="1" dirty="0"/>
              <a:t> și </a:t>
            </a:r>
            <a:r>
              <a:rPr lang="en-US" b="1" dirty="0" err="1"/>
              <a:t>Etapele</a:t>
            </a:r>
            <a:r>
              <a:rPr lang="en-US" b="1" dirty="0"/>
              <a:t> </a:t>
            </a:r>
            <a:r>
              <a:rPr lang="en-US" b="1" dirty="0" err="1"/>
              <a:t>Procesului</a:t>
            </a:r>
            <a:r>
              <a:rPr lang="en-US" b="1" dirty="0"/>
              <a:t> </a:t>
            </a:r>
            <a:r>
              <a:rPr lang="en-US" b="1" dirty="0" err="1"/>
              <a:t>Decizional</a:t>
            </a:r>
            <a:endParaRPr lang="en-US" dirty="0"/>
          </a:p>
        </p:txBody>
      </p:sp>
      <p:sp>
        <p:nvSpPr>
          <p:cNvPr id="3" name="Content Placeholder 2"/>
          <p:cNvSpPr>
            <a:spLocks noGrp="1"/>
          </p:cNvSpPr>
          <p:nvPr>
            <p:ph idx="1"/>
          </p:nvPr>
        </p:nvSpPr>
        <p:spPr/>
        <p:txBody>
          <a:bodyPr>
            <a:normAutofit lnSpcReduction="10000"/>
          </a:bodyPr>
          <a:lstStyle/>
          <a:p>
            <a:pPr marL="0" indent="0">
              <a:lnSpc>
                <a:spcPct val="100000"/>
              </a:lnSpc>
              <a:buNone/>
            </a:pPr>
            <a:r>
              <a:rPr lang="ro-RO" b="1" dirty="0">
                <a:solidFill>
                  <a:srgbClr val="C00000"/>
                </a:solidFill>
                <a:highlight>
                  <a:srgbClr val="FFFF00"/>
                </a:highlight>
              </a:rPr>
              <a:t>(1). </a:t>
            </a:r>
            <a:r>
              <a:rPr lang="en-US" b="1" dirty="0" err="1">
                <a:solidFill>
                  <a:srgbClr val="C00000"/>
                </a:solidFill>
                <a:highlight>
                  <a:srgbClr val="FFFF00"/>
                </a:highlight>
              </a:rPr>
              <a:t>Identificarea</a:t>
            </a:r>
            <a:r>
              <a:rPr lang="en-US" b="1" dirty="0">
                <a:solidFill>
                  <a:srgbClr val="C00000"/>
                </a:solidFill>
                <a:highlight>
                  <a:srgbClr val="FFFF00"/>
                </a:highlight>
              </a:rPr>
              <a:t> </a:t>
            </a:r>
            <a:r>
              <a:rPr lang="en-US" b="1" dirty="0" err="1">
                <a:solidFill>
                  <a:srgbClr val="C00000"/>
                </a:solidFill>
                <a:highlight>
                  <a:srgbClr val="FFFF00"/>
                </a:highlight>
              </a:rPr>
              <a:t>problemei</a:t>
            </a:r>
            <a:r>
              <a:rPr lang="en-US" b="1" dirty="0"/>
              <a:t>:</a:t>
            </a:r>
            <a:endParaRPr lang="en-US" dirty="0"/>
          </a:p>
          <a:p>
            <a:pPr marL="971550" lvl="1" indent="-514350">
              <a:lnSpc>
                <a:spcPct val="100000"/>
              </a:lnSpc>
              <a:buFont typeface="+mj-lt"/>
              <a:buAutoNum type="alphaLcParenR"/>
            </a:pPr>
            <a:r>
              <a:rPr lang="en-US" dirty="0" err="1"/>
              <a:t>Definirea</a:t>
            </a:r>
            <a:r>
              <a:rPr lang="en-US" dirty="0"/>
              <a:t> </a:t>
            </a:r>
            <a:r>
              <a:rPr lang="en-US" dirty="0" err="1"/>
              <a:t>clară</a:t>
            </a:r>
            <a:r>
              <a:rPr lang="en-US" dirty="0"/>
              <a:t> și </a:t>
            </a:r>
            <a:r>
              <a:rPr lang="en-US" dirty="0" err="1"/>
              <a:t>concisă</a:t>
            </a:r>
            <a:r>
              <a:rPr lang="en-US" dirty="0"/>
              <a:t> a </a:t>
            </a:r>
            <a:r>
              <a:rPr lang="en-US" dirty="0" err="1"/>
              <a:t>problemei</a:t>
            </a:r>
            <a:r>
              <a:rPr lang="en-US" dirty="0"/>
              <a:t>.</a:t>
            </a:r>
          </a:p>
          <a:p>
            <a:pPr marL="971550" lvl="1" indent="-514350">
              <a:lnSpc>
                <a:spcPct val="100000"/>
              </a:lnSpc>
              <a:buFont typeface="+mj-lt"/>
              <a:buAutoNum type="alphaLcParenR"/>
            </a:pPr>
            <a:r>
              <a:rPr lang="en-US" dirty="0" err="1"/>
              <a:t>Stabilirea</a:t>
            </a:r>
            <a:r>
              <a:rPr lang="en-US" dirty="0"/>
              <a:t> </a:t>
            </a:r>
            <a:r>
              <a:rPr lang="en-US" dirty="0" err="1"/>
              <a:t>obiectivelor</a:t>
            </a:r>
            <a:r>
              <a:rPr lang="en-US" dirty="0"/>
              <a:t> pe care </a:t>
            </a:r>
            <a:r>
              <a:rPr lang="en-US" dirty="0" err="1"/>
              <a:t>dorim</a:t>
            </a:r>
            <a:r>
              <a:rPr lang="en-US" dirty="0"/>
              <a:t> </a:t>
            </a:r>
            <a:r>
              <a:rPr lang="en-US" dirty="0" err="1"/>
              <a:t>să</a:t>
            </a:r>
            <a:r>
              <a:rPr lang="en-US" dirty="0"/>
              <a:t> le </a:t>
            </a:r>
            <a:r>
              <a:rPr lang="en-US" dirty="0" err="1"/>
              <a:t>atingem</a:t>
            </a:r>
            <a:r>
              <a:rPr lang="en-US" dirty="0"/>
              <a:t> </a:t>
            </a:r>
            <a:r>
              <a:rPr lang="en-US" dirty="0" err="1"/>
              <a:t>prin</a:t>
            </a:r>
            <a:r>
              <a:rPr lang="en-US" dirty="0"/>
              <a:t> </a:t>
            </a:r>
            <a:r>
              <a:rPr lang="en-US" dirty="0" err="1"/>
              <a:t>decizie</a:t>
            </a:r>
            <a:r>
              <a:rPr lang="en-US" dirty="0"/>
              <a:t>.</a:t>
            </a:r>
          </a:p>
          <a:p>
            <a:pPr marL="971550" lvl="1" indent="-514350">
              <a:lnSpc>
                <a:spcPct val="100000"/>
              </a:lnSpc>
              <a:buFont typeface="+mj-lt"/>
              <a:buAutoNum type="alphaLcParenR"/>
            </a:pPr>
            <a:r>
              <a:rPr lang="en-US" dirty="0" err="1"/>
              <a:t>Identificarea</a:t>
            </a:r>
            <a:r>
              <a:rPr lang="en-US" dirty="0"/>
              <a:t> </a:t>
            </a:r>
            <a:r>
              <a:rPr lang="en-US" dirty="0" err="1"/>
              <a:t>constrângerilor</a:t>
            </a:r>
            <a:r>
              <a:rPr lang="en-US" dirty="0"/>
              <a:t> și a </a:t>
            </a:r>
            <a:r>
              <a:rPr lang="en-US" dirty="0" err="1"/>
              <a:t>resurselor</a:t>
            </a:r>
            <a:r>
              <a:rPr lang="en-US" dirty="0"/>
              <a:t> </a:t>
            </a:r>
            <a:r>
              <a:rPr lang="en-US" dirty="0" err="1"/>
              <a:t>disponibile</a:t>
            </a:r>
            <a:r>
              <a:rPr lang="en-US" dirty="0"/>
              <a:t>.</a:t>
            </a:r>
          </a:p>
          <a:p>
            <a:pPr marL="0" indent="0">
              <a:lnSpc>
                <a:spcPct val="100000"/>
              </a:lnSpc>
              <a:buNone/>
            </a:pPr>
            <a:r>
              <a:rPr lang="ro-RO" b="1" dirty="0">
                <a:solidFill>
                  <a:srgbClr val="C00000"/>
                </a:solidFill>
                <a:highlight>
                  <a:srgbClr val="FFFF00"/>
                </a:highlight>
              </a:rPr>
              <a:t>(2). </a:t>
            </a:r>
            <a:r>
              <a:rPr lang="en-US" b="1" dirty="0" err="1">
                <a:solidFill>
                  <a:srgbClr val="C00000"/>
                </a:solidFill>
                <a:highlight>
                  <a:srgbClr val="FFFF00"/>
                </a:highlight>
              </a:rPr>
              <a:t>Colectarea</a:t>
            </a:r>
            <a:r>
              <a:rPr lang="en-US" b="1" dirty="0">
                <a:solidFill>
                  <a:srgbClr val="C00000"/>
                </a:solidFill>
                <a:highlight>
                  <a:srgbClr val="FFFF00"/>
                </a:highlight>
              </a:rPr>
              <a:t> </a:t>
            </a:r>
            <a:r>
              <a:rPr lang="en-US" b="1" dirty="0" err="1">
                <a:solidFill>
                  <a:srgbClr val="C00000"/>
                </a:solidFill>
                <a:highlight>
                  <a:srgbClr val="FFFF00"/>
                </a:highlight>
              </a:rPr>
              <a:t>informațiilor</a:t>
            </a:r>
            <a:r>
              <a:rPr lang="en-US" b="1" dirty="0"/>
              <a:t>:</a:t>
            </a:r>
            <a:endParaRPr lang="en-US" dirty="0"/>
          </a:p>
          <a:p>
            <a:pPr marL="971550" lvl="1" indent="-514350">
              <a:lnSpc>
                <a:spcPct val="100000"/>
              </a:lnSpc>
              <a:buFont typeface="+mj-lt"/>
              <a:buAutoNum type="alphaLcParenR"/>
            </a:pPr>
            <a:r>
              <a:rPr lang="en-US" dirty="0" err="1"/>
              <a:t>Adunarea</a:t>
            </a:r>
            <a:r>
              <a:rPr lang="en-US" dirty="0"/>
              <a:t> </a:t>
            </a:r>
            <a:r>
              <a:rPr lang="en-US" dirty="0" err="1"/>
              <a:t>tuturor</a:t>
            </a:r>
            <a:r>
              <a:rPr lang="en-US" dirty="0"/>
              <a:t> </a:t>
            </a:r>
            <a:r>
              <a:rPr lang="en-US" dirty="0" err="1"/>
              <a:t>datelor</a:t>
            </a:r>
            <a:r>
              <a:rPr lang="en-US" dirty="0"/>
              <a:t> </a:t>
            </a:r>
            <a:r>
              <a:rPr lang="en-US" dirty="0" err="1"/>
              <a:t>relevante</a:t>
            </a:r>
            <a:r>
              <a:rPr lang="en-US" dirty="0"/>
              <a:t> </a:t>
            </a:r>
            <a:r>
              <a:rPr lang="en-US" dirty="0" err="1"/>
              <a:t>pentru</a:t>
            </a:r>
            <a:r>
              <a:rPr lang="en-US" dirty="0"/>
              <a:t> </a:t>
            </a:r>
            <a:r>
              <a:rPr lang="en-US" dirty="0" err="1"/>
              <a:t>problema</a:t>
            </a:r>
            <a:r>
              <a:rPr lang="en-US" dirty="0"/>
              <a:t> </a:t>
            </a:r>
            <a:r>
              <a:rPr lang="en-US" dirty="0" err="1"/>
              <a:t>în</a:t>
            </a:r>
            <a:r>
              <a:rPr lang="en-US" dirty="0"/>
              <a:t> </a:t>
            </a:r>
            <a:r>
              <a:rPr lang="en-US" dirty="0" err="1"/>
              <a:t>cauză</a:t>
            </a:r>
            <a:r>
              <a:rPr lang="en-US" dirty="0"/>
              <a:t>.</a:t>
            </a:r>
          </a:p>
          <a:p>
            <a:pPr marL="971550" lvl="1" indent="-514350">
              <a:lnSpc>
                <a:spcPct val="100000"/>
              </a:lnSpc>
              <a:buFont typeface="+mj-lt"/>
              <a:buAutoNum type="alphaLcParenR"/>
            </a:pPr>
            <a:r>
              <a:rPr lang="en-US" dirty="0" err="1"/>
              <a:t>Evaluarea</a:t>
            </a:r>
            <a:r>
              <a:rPr lang="en-US" dirty="0"/>
              <a:t> </a:t>
            </a:r>
            <a:r>
              <a:rPr lang="en-US" dirty="0" err="1"/>
              <a:t>calității</a:t>
            </a:r>
            <a:r>
              <a:rPr lang="en-US" dirty="0"/>
              <a:t> și </a:t>
            </a:r>
            <a:r>
              <a:rPr lang="en-US" dirty="0" err="1"/>
              <a:t>relevanței</a:t>
            </a:r>
            <a:r>
              <a:rPr lang="en-US" dirty="0"/>
              <a:t> </a:t>
            </a:r>
            <a:r>
              <a:rPr lang="en-US" dirty="0" err="1"/>
              <a:t>informațiilor</a:t>
            </a:r>
            <a:r>
              <a:rPr lang="en-US" dirty="0"/>
              <a:t>.</a:t>
            </a:r>
          </a:p>
          <a:p>
            <a:pPr marL="971550" lvl="1" indent="-514350">
              <a:lnSpc>
                <a:spcPct val="100000"/>
              </a:lnSpc>
              <a:buFont typeface="+mj-lt"/>
              <a:buAutoNum type="alphaLcParenR"/>
            </a:pPr>
            <a:r>
              <a:rPr lang="en-US" dirty="0" err="1"/>
              <a:t>Identificarea</a:t>
            </a:r>
            <a:r>
              <a:rPr lang="en-US" dirty="0"/>
              <a:t> </a:t>
            </a:r>
            <a:r>
              <a:rPr lang="en-US" dirty="0" err="1"/>
              <a:t>surselor</a:t>
            </a:r>
            <a:r>
              <a:rPr lang="en-US" dirty="0"/>
              <a:t> de </a:t>
            </a:r>
            <a:r>
              <a:rPr lang="en-US" dirty="0" err="1"/>
              <a:t>informații</a:t>
            </a:r>
            <a:r>
              <a:rPr lang="en-US" dirty="0"/>
              <a:t> </a:t>
            </a:r>
            <a:r>
              <a:rPr lang="en-US" dirty="0" err="1"/>
              <a:t>suplimentare</a:t>
            </a:r>
            <a:r>
              <a:rPr lang="en-US" dirty="0"/>
              <a:t>, </a:t>
            </a:r>
            <a:r>
              <a:rPr lang="en-US" dirty="0" err="1"/>
              <a:t>dacă</a:t>
            </a:r>
            <a:r>
              <a:rPr lang="en-US" dirty="0"/>
              <a:t> </a:t>
            </a:r>
            <a:r>
              <a:rPr lang="en-US" dirty="0" err="1"/>
              <a:t>este</a:t>
            </a:r>
            <a:r>
              <a:rPr lang="en-US" dirty="0"/>
              <a:t> </a:t>
            </a:r>
            <a:r>
              <a:rPr lang="en-US" dirty="0" err="1"/>
              <a:t>necesar</a:t>
            </a:r>
            <a:r>
              <a:rPr lang="en-US" dirty="0"/>
              <a:t>.</a:t>
            </a:r>
          </a:p>
          <a:p>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8" y="21162"/>
            <a:ext cx="12079663" cy="672174"/>
          </a:xfrm>
        </p:spPr>
        <p:txBody>
          <a:bodyPr/>
          <a:lstStyle/>
          <a:p>
            <a:r>
              <a:rPr lang="en-US" sz="2800" b="1" dirty="0" err="1"/>
              <a:t>Componentele</a:t>
            </a:r>
            <a:r>
              <a:rPr lang="en-US" sz="2800" b="1" dirty="0"/>
              <a:t> și </a:t>
            </a:r>
            <a:r>
              <a:rPr lang="en-US" sz="2800" b="1" dirty="0" err="1"/>
              <a:t>Etapele</a:t>
            </a:r>
            <a:r>
              <a:rPr lang="en-US" sz="2800" b="1" dirty="0"/>
              <a:t> </a:t>
            </a:r>
            <a:r>
              <a:rPr lang="en-US" sz="2800" b="1" dirty="0" err="1"/>
              <a:t>Procesului</a:t>
            </a:r>
            <a:r>
              <a:rPr lang="en-US" sz="2800" b="1" dirty="0"/>
              <a:t> </a:t>
            </a:r>
            <a:r>
              <a:rPr lang="en-US" sz="2800" b="1" dirty="0" err="1"/>
              <a:t>Decizional</a:t>
            </a:r>
            <a:r>
              <a:rPr lang="ro-RO" sz="2800" b="1" dirty="0">
                <a:solidFill>
                  <a:schemeClr val="tx1"/>
                </a:solidFill>
              </a:rPr>
              <a:t> </a:t>
            </a:r>
            <a:r>
              <a:rPr lang="ro-RO" sz="2400" b="1" dirty="0">
                <a:solidFill>
                  <a:schemeClr val="tx1"/>
                </a:solidFill>
              </a:rPr>
              <a:t>(continuare)</a:t>
            </a:r>
            <a:endParaRPr lang="en-US" sz="2400" dirty="0">
              <a:solidFill>
                <a:schemeClr val="tx1"/>
              </a:solidFill>
            </a:endParaRPr>
          </a:p>
        </p:txBody>
      </p:sp>
      <p:sp>
        <p:nvSpPr>
          <p:cNvPr id="3" name="Content Placeholder 2"/>
          <p:cNvSpPr>
            <a:spLocks noGrp="1"/>
          </p:cNvSpPr>
          <p:nvPr>
            <p:ph idx="1"/>
          </p:nvPr>
        </p:nvSpPr>
        <p:spPr>
          <a:xfrm>
            <a:off x="65988" y="854110"/>
            <a:ext cx="12079664" cy="6003889"/>
          </a:xfrm>
        </p:spPr>
        <p:txBody>
          <a:bodyPr>
            <a:normAutofit lnSpcReduction="10000"/>
          </a:bodyPr>
          <a:lstStyle/>
          <a:p>
            <a:pPr marL="0" indent="0">
              <a:lnSpc>
                <a:spcPct val="120000"/>
              </a:lnSpc>
              <a:buNone/>
            </a:pPr>
            <a:r>
              <a:rPr lang="ro-RO" sz="2400" b="1" dirty="0">
                <a:solidFill>
                  <a:srgbClr val="C00000"/>
                </a:solidFill>
                <a:highlight>
                  <a:srgbClr val="FFFF00"/>
                </a:highlight>
              </a:rPr>
              <a:t>(3). </a:t>
            </a:r>
            <a:r>
              <a:rPr lang="en-US" sz="2400" b="1" dirty="0" err="1">
                <a:solidFill>
                  <a:srgbClr val="C00000"/>
                </a:solidFill>
                <a:highlight>
                  <a:srgbClr val="FFFF00"/>
                </a:highlight>
              </a:rPr>
              <a:t>Generarea</a:t>
            </a:r>
            <a:r>
              <a:rPr lang="en-US" sz="2400" b="1" dirty="0">
                <a:solidFill>
                  <a:srgbClr val="C00000"/>
                </a:solidFill>
                <a:highlight>
                  <a:srgbClr val="FFFF00"/>
                </a:highlight>
              </a:rPr>
              <a:t> de alternative</a:t>
            </a:r>
            <a:r>
              <a:rPr lang="en-US" sz="2400" b="1" dirty="0"/>
              <a:t>:</a:t>
            </a:r>
            <a:endParaRPr lang="en-US" sz="2400" dirty="0"/>
          </a:p>
          <a:p>
            <a:pPr marL="971550" lvl="1" indent="-514350">
              <a:lnSpc>
                <a:spcPct val="120000"/>
              </a:lnSpc>
              <a:buFont typeface="+mj-lt"/>
              <a:buAutoNum type="alphaLcParenR"/>
            </a:pPr>
            <a:r>
              <a:rPr lang="en-US" sz="2400" dirty="0" err="1"/>
              <a:t>Crearea</a:t>
            </a:r>
            <a:r>
              <a:rPr lang="en-US" sz="2400" dirty="0"/>
              <a:t> </a:t>
            </a:r>
            <a:r>
              <a:rPr lang="en-US" sz="2400" dirty="0" err="1"/>
              <a:t>unei</a:t>
            </a:r>
            <a:r>
              <a:rPr lang="en-US" sz="2400" dirty="0"/>
              <a:t> </a:t>
            </a:r>
            <a:r>
              <a:rPr lang="en-US" sz="2400" dirty="0" err="1"/>
              <a:t>liste</a:t>
            </a:r>
            <a:r>
              <a:rPr lang="en-US" sz="2400" dirty="0"/>
              <a:t> </a:t>
            </a:r>
            <a:r>
              <a:rPr lang="en-US" sz="2400" dirty="0" err="1"/>
              <a:t>cât</a:t>
            </a:r>
            <a:r>
              <a:rPr lang="en-US" sz="2400" dirty="0"/>
              <a:t> </a:t>
            </a:r>
            <a:r>
              <a:rPr lang="en-US" sz="2400" dirty="0" err="1"/>
              <a:t>mai</a:t>
            </a:r>
            <a:r>
              <a:rPr lang="en-US" sz="2400" dirty="0"/>
              <a:t> complete de </a:t>
            </a:r>
            <a:r>
              <a:rPr lang="en-US" sz="2400" dirty="0" err="1"/>
              <a:t>posibile</a:t>
            </a:r>
            <a:r>
              <a:rPr lang="en-US" sz="2400" dirty="0"/>
              <a:t> </a:t>
            </a:r>
            <a:r>
              <a:rPr lang="en-US" sz="2400" dirty="0" err="1"/>
              <a:t>soluții</a:t>
            </a:r>
            <a:r>
              <a:rPr lang="en-US" sz="2400" dirty="0"/>
              <a:t>.</a:t>
            </a:r>
          </a:p>
          <a:p>
            <a:pPr marL="971550" lvl="1" indent="-514350">
              <a:lnSpc>
                <a:spcPct val="120000"/>
              </a:lnSpc>
              <a:buFont typeface="+mj-lt"/>
              <a:buAutoNum type="alphaLcParenR"/>
            </a:pPr>
            <a:r>
              <a:rPr lang="en-US" sz="2400" dirty="0" err="1"/>
              <a:t>Folosirea</a:t>
            </a:r>
            <a:r>
              <a:rPr lang="en-US" sz="2400" dirty="0"/>
              <a:t> </a:t>
            </a:r>
            <a:r>
              <a:rPr lang="en-US" sz="2400" dirty="0" err="1"/>
              <a:t>tehnicilor</a:t>
            </a:r>
            <a:r>
              <a:rPr lang="en-US" sz="2400" dirty="0"/>
              <a:t> de brainstorming </a:t>
            </a:r>
            <a:r>
              <a:rPr lang="en-US" sz="2400" dirty="0" err="1"/>
              <a:t>sau</a:t>
            </a:r>
            <a:r>
              <a:rPr lang="en-US" sz="2400" dirty="0"/>
              <a:t> de </a:t>
            </a:r>
            <a:r>
              <a:rPr lang="en-US" sz="2400" dirty="0" err="1"/>
              <a:t>analiză</a:t>
            </a:r>
            <a:r>
              <a:rPr lang="en-US" sz="2400" dirty="0"/>
              <a:t> </a:t>
            </a:r>
            <a:r>
              <a:rPr lang="en-US" sz="2400" dirty="0" err="1"/>
              <a:t>creativă</a:t>
            </a:r>
            <a:r>
              <a:rPr lang="en-US" sz="2400" dirty="0"/>
              <a:t> </a:t>
            </a:r>
            <a:r>
              <a:rPr lang="en-US" sz="2400" dirty="0" err="1"/>
              <a:t>pentru</a:t>
            </a:r>
            <a:r>
              <a:rPr lang="en-US" sz="2400" dirty="0"/>
              <a:t> a genera </a:t>
            </a:r>
            <a:r>
              <a:rPr lang="en-US" sz="2400" dirty="0" err="1"/>
              <a:t>idei</a:t>
            </a:r>
            <a:r>
              <a:rPr lang="en-US" sz="2400" dirty="0"/>
              <a:t> </a:t>
            </a:r>
            <a:r>
              <a:rPr lang="en-US" sz="2400" dirty="0" err="1"/>
              <a:t>noi</a:t>
            </a:r>
            <a:r>
              <a:rPr lang="en-US" sz="2400" dirty="0"/>
              <a:t>.</a:t>
            </a:r>
          </a:p>
          <a:p>
            <a:pPr marL="0" indent="0">
              <a:lnSpc>
                <a:spcPct val="120000"/>
              </a:lnSpc>
              <a:buNone/>
            </a:pPr>
            <a:r>
              <a:rPr lang="ro-RO" sz="2400" b="1" dirty="0">
                <a:solidFill>
                  <a:srgbClr val="C00000"/>
                </a:solidFill>
                <a:highlight>
                  <a:srgbClr val="FFFF00"/>
                </a:highlight>
              </a:rPr>
              <a:t>(4). </a:t>
            </a:r>
            <a:r>
              <a:rPr lang="en-US" sz="2400" b="1" dirty="0" err="1">
                <a:solidFill>
                  <a:srgbClr val="C00000"/>
                </a:solidFill>
                <a:highlight>
                  <a:srgbClr val="FFFF00"/>
                </a:highlight>
              </a:rPr>
              <a:t>Evaluarea</a:t>
            </a:r>
            <a:r>
              <a:rPr lang="en-US" sz="2400" b="1" dirty="0">
                <a:solidFill>
                  <a:srgbClr val="C00000"/>
                </a:solidFill>
                <a:highlight>
                  <a:srgbClr val="FFFF00"/>
                </a:highlight>
              </a:rPr>
              <a:t> </a:t>
            </a:r>
            <a:r>
              <a:rPr lang="en-US" sz="2400" b="1" dirty="0" err="1">
                <a:solidFill>
                  <a:srgbClr val="C00000"/>
                </a:solidFill>
                <a:highlight>
                  <a:srgbClr val="FFFF00"/>
                </a:highlight>
              </a:rPr>
              <a:t>alternativelor</a:t>
            </a:r>
            <a:r>
              <a:rPr lang="en-US" sz="2400" b="1" dirty="0"/>
              <a:t>:</a:t>
            </a:r>
            <a:endParaRPr lang="en-US" sz="2400" dirty="0"/>
          </a:p>
          <a:p>
            <a:pPr marL="971550" lvl="1" indent="-514350">
              <a:lnSpc>
                <a:spcPct val="120000"/>
              </a:lnSpc>
              <a:buFont typeface="+mj-lt"/>
              <a:buAutoNum type="alphaLcParenR"/>
            </a:pPr>
            <a:r>
              <a:rPr lang="en-US" sz="2400" dirty="0"/>
              <a:t>Analiza </a:t>
            </a:r>
            <a:r>
              <a:rPr lang="en-US" sz="2400" dirty="0" err="1"/>
              <a:t>fiecărei</a:t>
            </a:r>
            <a:r>
              <a:rPr lang="en-US" sz="2400" dirty="0"/>
              <a:t> alternative </a:t>
            </a:r>
            <a:r>
              <a:rPr lang="en-US" sz="2400" dirty="0" err="1"/>
              <a:t>în</a:t>
            </a:r>
            <a:r>
              <a:rPr lang="en-US" sz="2400" dirty="0"/>
              <a:t> </a:t>
            </a:r>
            <a:r>
              <a:rPr lang="en-US" sz="2400" dirty="0" err="1"/>
              <a:t>funcție</a:t>
            </a:r>
            <a:r>
              <a:rPr lang="en-US" sz="2400" dirty="0"/>
              <a:t> de </a:t>
            </a:r>
            <a:r>
              <a:rPr lang="en-US" sz="2400" dirty="0" err="1"/>
              <a:t>criteriile</a:t>
            </a:r>
            <a:r>
              <a:rPr lang="en-US" sz="2400" dirty="0"/>
              <a:t> </a:t>
            </a:r>
            <a:r>
              <a:rPr lang="en-US" sz="2400" dirty="0" err="1"/>
              <a:t>stabilite</a:t>
            </a:r>
            <a:r>
              <a:rPr lang="en-US" sz="2400" dirty="0"/>
              <a:t>.</a:t>
            </a:r>
          </a:p>
          <a:p>
            <a:pPr marL="971550" lvl="1" indent="-514350">
              <a:lnSpc>
                <a:spcPct val="120000"/>
              </a:lnSpc>
              <a:buFont typeface="+mj-lt"/>
              <a:buAutoNum type="alphaLcParenR"/>
            </a:pPr>
            <a:r>
              <a:rPr lang="en-US" sz="2400" dirty="0" err="1"/>
              <a:t>Compararea</a:t>
            </a:r>
            <a:r>
              <a:rPr lang="en-US" sz="2400" dirty="0"/>
              <a:t> </a:t>
            </a:r>
            <a:r>
              <a:rPr lang="en-US" sz="2400" dirty="0" err="1"/>
              <a:t>alternativelor</a:t>
            </a:r>
            <a:r>
              <a:rPr lang="en-US" sz="2400" dirty="0"/>
              <a:t> și </a:t>
            </a:r>
            <a:r>
              <a:rPr lang="en-US" sz="2400" dirty="0" err="1"/>
              <a:t>identificarea</a:t>
            </a:r>
            <a:r>
              <a:rPr lang="en-US" sz="2400" dirty="0"/>
              <a:t> </a:t>
            </a:r>
            <a:r>
              <a:rPr lang="en-US" sz="2400" dirty="0" err="1"/>
              <a:t>avantajelor</a:t>
            </a:r>
            <a:r>
              <a:rPr lang="en-US" sz="2400" dirty="0"/>
              <a:t> și </a:t>
            </a:r>
            <a:r>
              <a:rPr lang="en-US" sz="2400" dirty="0" err="1"/>
              <a:t>dezavantajelor</a:t>
            </a:r>
            <a:r>
              <a:rPr lang="en-US" sz="2400" dirty="0"/>
              <a:t> </a:t>
            </a:r>
            <a:r>
              <a:rPr lang="en-US" sz="2400" dirty="0" err="1"/>
              <a:t>fiecăreia</a:t>
            </a:r>
            <a:r>
              <a:rPr lang="en-US" sz="2400" dirty="0"/>
              <a:t>.</a:t>
            </a:r>
          </a:p>
          <a:p>
            <a:pPr marL="0" indent="0">
              <a:lnSpc>
                <a:spcPct val="120000"/>
              </a:lnSpc>
              <a:buNone/>
            </a:pPr>
            <a:r>
              <a:rPr lang="ro-RO" sz="2400" b="1" dirty="0">
                <a:solidFill>
                  <a:srgbClr val="C00000"/>
                </a:solidFill>
                <a:highlight>
                  <a:srgbClr val="FFFF00"/>
                </a:highlight>
              </a:rPr>
              <a:t>(5). </a:t>
            </a:r>
            <a:r>
              <a:rPr lang="en-US" sz="2400" b="1" dirty="0" err="1">
                <a:solidFill>
                  <a:srgbClr val="C00000"/>
                </a:solidFill>
                <a:highlight>
                  <a:srgbClr val="FFFF00"/>
                </a:highlight>
              </a:rPr>
              <a:t>Alegerea</a:t>
            </a:r>
            <a:r>
              <a:rPr lang="en-US" sz="2400" b="1" dirty="0">
                <a:solidFill>
                  <a:srgbClr val="C00000"/>
                </a:solidFill>
                <a:highlight>
                  <a:srgbClr val="FFFF00"/>
                </a:highlight>
              </a:rPr>
              <a:t> </a:t>
            </a:r>
            <a:r>
              <a:rPr lang="en-US" sz="2400" b="1" dirty="0" err="1">
                <a:solidFill>
                  <a:srgbClr val="C00000"/>
                </a:solidFill>
                <a:highlight>
                  <a:srgbClr val="FFFF00"/>
                </a:highlight>
              </a:rPr>
              <a:t>celei</a:t>
            </a:r>
            <a:r>
              <a:rPr lang="en-US" sz="2400" b="1" dirty="0">
                <a:solidFill>
                  <a:srgbClr val="C00000"/>
                </a:solidFill>
                <a:highlight>
                  <a:srgbClr val="FFFF00"/>
                </a:highlight>
              </a:rPr>
              <a:t> </a:t>
            </a:r>
            <a:r>
              <a:rPr lang="en-US" sz="2400" b="1" dirty="0" err="1">
                <a:solidFill>
                  <a:srgbClr val="C00000"/>
                </a:solidFill>
                <a:highlight>
                  <a:srgbClr val="FFFF00"/>
                </a:highlight>
              </a:rPr>
              <a:t>mai</a:t>
            </a:r>
            <a:r>
              <a:rPr lang="en-US" sz="2400" b="1" dirty="0">
                <a:solidFill>
                  <a:srgbClr val="C00000"/>
                </a:solidFill>
                <a:highlight>
                  <a:srgbClr val="FFFF00"/>
                </a:highlight>
              </a:rPr>
              <a:t> </a:t>
            </a:r>
            <a:r>
              <a:rPr lang="en-US" sz="2400" b="1" dirty="0" err="1">
                <a:solidFill>
                  <a:srgbClr val="C00000"/>
                </a:solidFill>
                <a:highlight>
                  <a:srgbClr val="FFFF00"/>
                </a:highlight>
              </a:rPr>
              <a:t>bune</a:t>
            </a:r>
            <a:r>
              <a:rPr lang="en-US" sz="2400" b="1" dirty="0">
                <a:solidFill>
                  <a:srgbClr val="C00000"/>
                </a:solidFill>
                <a:highlight>
                  <a:srgbClr val="FFFF00"/>
                </a:highlight>
              </a:rPr>
              <a:t> alternative</a:t>
            </a:r>
            <a:r>
              <a:rPr lang="en-US" sz="2400" b="1" dirty="0"/>
              <a:t>:</a:t>
            </a:r>
            <a:endParaRPr lang="en-US" sz="2400" dirty="0"/>
          </a:p>
          <a:p>
            <a:pPr marL="971550" lvl="1" indent="-514350">
              <a:lnSpc>
                <a:spcPct val="120000"/>
              </a:lnSpc>
              <a:buFont typeface="+mj-lt"/>
              <a:buAutoNum type="alphaLcParenR"/>
            </a:pPr>
            <a:r>
              <a:rPr lang="en-US" sz="2400" dirty="0" err="1"/>
              <a:t>Selectarea</a:t>
            </a:r>
            <a:r>
              <a:rPr lang="en-US" sz="2400" dirty="0"/>
              <a:t> </a:t>
            </a:r>
            <a:r>
              <a:rPr lang="en-US" sz="2400" dirty="0" err="1"/>
              <a:t>alternativei</a:t>
            </a:r>
            <a:r>
              <a:rPr lang="en-US" sz="2400" dirty="0"/>
              <a:t> care </a:t>
            </a:r>
            <a:r>
              <a:rPr lang="en-US" sz="2400" dirty="0" err="1"/>
              <a:t>îndeplinește</a:t>
            </a:r>
            <a:r>
              <a:rPr lang="en-US" sz="2400" dirty="0"/>
              <a:t> cel </a:t>
            </a:r>
            <a:r>
              <a:rPr lang="en-US" sz="2400" dirty="0" err="1"/>
              <a:t>mai</a:t>
            </a:r>
            <a:r>
              <a:rPr lang="en-US" sz="2400" dirty="0"/>
              <a:t> bine </a:t>
            </a:r>
            <a:r>
              <a:rPr lang="en-US" sz="2400" dirty="0" err="1"/>
              <a:t>obiectivele</a:t>
            </a:r>
            <a:r>
              <a:rPr lang="en-US" sz="2400" dirty="0"/>
              <a:t> și </a:t>
            </a:r>
            <a:r>
              <a:rPr lang="en-US" sz="2400" dirty="0" err="1"/>
              <a:t>criteriile</a:t>
            </a:r>
            <a:r>
              <a:rPr lang="en-US" sz="2400" dirty="0"/>
              <a:t> </a:t>
            </a:r>
            <a:r>
              <a:rPr lang="en-US" sz="2400" dirty="0" err="1"/>
              <a:t>stabilite</a:t>
            </a:r>
            <a:r>
              <a:rPr lang="en-US" sz="2400" dirty="0"/>
              <a:t>.</a:t>
            </a:r>
          </a:p>
          <a:p>
            <a:pPr marL="971550" lvl="1" indent="-514350">
              <a:lnSpc>
                <a:spcPct val="120000"/>
              </a:lnSpc>
              <a:buFont typeface="+mj-lt"/>
              <a:buAutoNum type="alphaLcParenR"/>
            </a:pPr>
            <a:r>
              <a:rPr lang="en-US" sz="2400" dirty="0" err="1"/>
              <a:t>Luarea</a:t>
            </a:r>
            <a:r>
              <a:rPr lang="en-US" sz="2400" dirty="0"/>
              <a:t> </a:t>
            </a:r>
            <a:r>
              <a:rPr lang="en-US" sz="2400" dirty="0" err="1"/>
              <a:t>în</a:t>
            </a:r>
            <a:r>
              <a:rPr lang="en-US" sz="2400" dirty="0"/>
              <a:t> </a:t>
            </a:r>
            <a:r>
              <a:rPr lang="en-US" sz="2400" dirty="0" err="1"/>
              <a:t>considerare</a:t>
            </a:r>
            <a:r>
              <a:rPr lang="en-US" sz="2400" dirty="0"/>
              <a:t> a </a:t>
            </a:r>
            <a:r>
              <a:rPr lang="en-US" sz="2400" dirty="0" err="1"/>
              <a:t>riscurilor</a:t>
            </a:r>
            <a:r>
              <a:rPr lang="en-US" sz="2400" dirty="0"/>
              <a:t> și a </a:t>
            </a:r>
            <a:r>
              <a:rPr lang="en-US" sz="2400" dirty="0" err="1"/>
              <a:t>incertitudinilor</a:t>
            </a:r>
            <a:r>
              <a:rPr lang="en-US" sz="2400" dirty="0"/>
              <a:t> </a:t>
            </a:r>
            <a:r>
              <a:rPr lang="en-US" sz="2400" dirty="0" err="1"/>
              <a:t>asociate</a:t>
            </a:r>
            <a:r>
              <a:rPr lang="en-US" sz="2400" dirty="0"/>
              <a:t> </a:t>
            </a:r>
            <a:r>
              <a:rPr lang="en-US" sz="2400" dirty="0" err="1"/>
              <a:t>fiecărei</a:t>
            </a:r>
            <a:r>
              <a:rPr lang="en-US" sz="2400" dirty="0"/>
              <a:t> alternative.</a:t>
            </a:r>
          </a:p>
          <a:p>
            <a:pPr>
              <a:lnSpc>
                <a:spcPct val="120000"/>
              </a:lnSpc>
            </a:pPr>
            <a:endParaRPr lang="en-US" sz="2400" dirty="0"/>
          </a:p>
        </p:txBody>
      </p:sp>
      <p:sp>
        <p:nvSpPr>
          <p:cNvPr id="4" name="Slide Number Placeholder 3"/>
          <p:cNvSpPr>
            <a:spLocks noGrp="1"/>
          </p:cNvSpPr>
          <p:nvPr>
            <p:ph type="sldNum" sz="quarter" idx="12"/>
          </p:nvPr>
        </p:nvSpPr>
        <p:spPr/>
        <p:txBody>
          <a:bodyPr/>
          <a:lstStyle/>
          <a:p>
            <a:fld id="{7DAE7E5D-DC60-436E-A67D-D7BB4DB055A8}" type="slidenum">
              <a:rPr lang="en-US" smtClean="0"/>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48" y="761264"/>
            <a:ext cx="12079664" cy="6075574"/>
          </a:xfrm>
        </p:spPr>
        <p:txBody>
          <a:bodyPr/>
          <a:lstStyle/>
          <a:p>
            <a:pPr marL="0" indent="0">
              <a:buNone/>
            </a:pPr>
            <a:r>
              <a:rPr lang="ro-RO" b="1" dirty="0">
                <a:solidFill>
                  <a:srgbClr val="C00000"/>
                </a:solidFill>
                <a:highlight>
                  <a:srgbClr val="FFFF00"/>
                </a:highlight>
              </a:rPr>
              <a:t>(6). </a:t>
            </a:r>
            <a:r>
              <a:rPr lang="en-US" b="1" dirty="0" err="1">
                <a:solidFill>
                  <a:srgbClr val="C00000"/>
                </a:solidFill>
                <a:highlight>
                  <a:srgbClr val="FFFF00"/>
                </a:highlight>
              </a:rPr>
              <a:t>Implementarea</a:t>
            </a:r>
            <a:r>
              <a:rPr lang="en-US" b="1" dirty="0">
                <a:solidFill>
                  <a:srgbClr val="C00000"/>
                </a:solidFill>
                <a:highlight>
                  <a:srgbClr val="FFFF00"/>
                </a:highlight>
              </a:rPr>
              <a:t> </a:t>
            </a:r>
            <a:r>
              <a:rPr lang="en-US" b="1" dirty="0" err="1">
                <a:solidFill>
                  <a:srgbClr val="C00000"/>
                </a:solidFill>
                <a:highlight>
                  <a:srgbClr val="FFFF00"/>
                </a:highlight>
              </a:rPr>
              <a:t>deciziei</a:t>
            </a:r>
            <a:r>
              <a:rPr lang="en-US" b="1" dirty="0"/>
              <a:t>:</a:t>
            </a:r>
            <a:endParaRPr lang="en-US" dirty="0"/>
          </a:p>
          <a:p>
            <a:pPr marL="971550" lvl="1" indent="-514350">
              <a:buFont typeface="+mj-lt"/>
              <a:buAutoNum type="alphaLcParenR"/>
            </a:pPr>
            <a:r>
              <a:rPr lang="en-US" dirty="0" err="1"/>
              <a:t>Transformarea</a:t>
            </a:r>
            <a:r>
              <a:rPr lang="en-US" dirty="0"/>
              <a:t> </a:t>
            </a:r>
            <a:r>
              <a:rPr lang="en-US" dirty="0" err="1"/>
              <a:t>deciziei</a:t>
            </a:r>
            <a:r>
              <a:rPr lang="en-US" dirty="0"/>
              <a:t> </a:t>
            </a:r>
            <a:r>
              <a:rPr lang="en-US" dirty="0" err="1"/>
              <a:t>într</a:t>
            </a:r>
            <a:r>
              <a:rPr lang="en-US" dirty="0"/>
              <a:t>-un plan de </a:t>
            </a:r>
            <a:r>
              <a:rPr lang="en-US" dirty="0" err="1"/>
              <a:t>acțiune</a:t>
            </a:r>
            <a:r>
              <a:rPr lang="en-US" dirty="0"/>
              <a:t> </a:t>
            </a:r>
            <a:r>
              <a:rPr lang="en-US" dirty="0" err="1"/>
              <a:t>concret</a:t>
            </a:r>
            <a:r>
              <a:rPr lang="en-US" dirty="0"/>
              <a:t>.</a:t>
            </a:r>
          </a:p>
          <a:p>
            <a:pPr marL="971550" lvl="1" indent="-514350">
              <a:buFont typeface="+mj-lt"/>
              <a:buAutoNum type="alphaLcParenR"/>
            </a:pPr>
            <a:r>
              <a:rPr lang="en-US" dirty="0" err="1"/>
              <a:t>Alocarea</a:t>
            </a:r>
            <a:r>
              <a:rPr lang="en-US" dirty="0"/>
              <a:t> </a:t>
            </a:r>
            <a:r>
              <a:rPr lang="en-US" dirty="0" err="1"/>
              <a:t>resurselor</a:t>
            </a:r>
            <a:r>
              <a:rPr lang="en-US" dirty="0"/>
              <a:t> </a:t>
            </a:r>
            <a:r>
              <a:rPr lang="en-US" dirty="0" err="1"/>
              <a:t>necesare</a:t>
            </a:r>
            <a:r>
              <a:rPr lang="en-US" dirty="0"/>
              <a:t> </a:t>
            </a:r>
            <a:r>
              <a:rPr lang="en-US" dirty="0" err="1"/>
              <a:t>pentru</a:t>
            </a:r>
            <a:r>
              <a:rPr lang="en-US" dirty="0"/>
              <a:t> </a:t>
            </a:r>
            <a:r>
              <a:rPr lang="en-US" dirty="0" err="1"/>
              <a:t>implementarea</a:t>
            </a:r>
            <a:r>
              <a:rPr lang="en-US" dirty="0"/>
              <a:t> </a:t>
            </a:r>
            <a:r>
              <a:rPr lang="en-US" dirty="0" err="1"/>
              <a:t>deciziei</a:t>
            </a:r>
            <a:r>
              <a:rPr lang="en-US" dirty="0"/>
              <a:t>.</a:t>
            </a:r>
          </a:p>
          <a:p>
            <a:pPr marL="971550" lvl="1" indent="-514350">
              <a:buFont typeface="+mj-lt"/>
              <a:buAutoNum type="alphaLcParenR"/>
            </a:pPr>
            <a:r>
              <a:rPr lang="en-US" dirty="0" err="1"/>
              <a:t>Monitorizarea</a:t>
            </a:r>
            <a:r>
              <a:rPr lang="en-US" dirty="0"/>
              <a:t> </a:t>
            </a:r>
            <a:r>
              <a:rPr lang="en-US" dirty="0" err="1"/>
              <a:t>progresului</a:t>
            </a:r>
            <a:r>
              <a:rPr lang="en-US" dirty="0"/>
              <a:t> și </a:t>
            </a:r>
            <a:r>
              <a:rPr lang="en-US" dirty="0" err="1"/>
              <a:t>ajustarea</a:t>
            </a:r>
            <a:r>
              <a:rPr lang="en-US" dirty="0"/>
              <a:t> </a:t>
            </a:r>
            <a:r>
              <a:rPr lang="en-US" dirty="0" err="1"/>
              <a:t>planului</a:t>
            </a:r>
            <a:r>
              <a:rPr lang="en-US" dirty="0"/>
              <a:t>, </a:t>
            </a:r>
            <a:r>
              <a:rPr lang="en-US" dirty="0" err="1"/>
              <a:t>dacă</a:t>
            </a:r>
            <a:r>
              <a:rPr lang="en-US" dirty="0"/>
              <a:t> </a:t>
            </a:r>
            <a:r>
              <a:rPr lang="en-US" dirty="0" err="1"/>
              <a:t>este</a:t>
            </a:r>
            <a:r>
              <a:rPr lang="en-US" dirty="0"/>
              <a:t> </a:t>
            </a:r>
            <a:r>
              <a:rPr lang="en-US" dirty="0" err="1"/>
              <a:t>necesar</a:t>
            </a:r>
            <a:r>
              <a:rPr lang="en-US" dirty="0"/>
              <a:t>.</a:t>
            </a:r>
          </a:p>
          <a:p>
            <a:pPr marL="0" indent="0">
              <a:buNone/>
            </a:pPr>
            <a:r>
              <a:rPr lang="ro-RO" b="1" dirty="0">
                <a:solidFill>
                  <a:srgbClr val="C00000"/>
                </a:solidFill>
                <a:highlight>
                  <a:srgbClr val="FFFF00"/>
                </a:highlight>
              </a:rPr>
              <a:t>(7). </a:t>
            </a:r>
            <a:r>
              <a:rPr lang="en-US" b="1" dirty="0" err="1">
                <a:solidFill>
                  <a:srgbClr val="C00000"/>
                </a:solidFill>
                <a:highlight>
                  <a:srgbClr val="FFFF00"/>
                </a:highlight>
              </a:rPr>
              <a:t>Evaluarea</a:t>
            </a:r>
            <a:r>
              <a:rPr lang="en-US" b="1" dirty="0">
                <a:solidFill>
                  <a:srgbClr val="C00000"/>
                </a:solidFill>
                <a:highlight>
                  <a:srgbClr val="FFFF00"/>
                </a:highlight>
              </a:rPr>
              <a:t> </a:t>
            </a:r>
            <a:r>
              <a:rPr lang="en-US" b="1" dirty="0" err="1">
                <a:solidFill>
                  <a:srgbClr val="C00000"/>
                </a:solidFill>
                <a:highlight>
                  <a:srgbClr val="FFFF00"/>
                </a:highlight>
              </a:rPr>
              <a:t>rezultatelor</a:t>
            </a:r>
            <a:r>
              <a:rPr lang="en-US" b="1" dirty="0"/>
              <a:t>:</a:t>
            </a:r>
            <a:endParaRPr lang="en-US" dirty="0"/>
          </a:p>
          <a:p>
            <a:pPr marL="971550" lvl="1" indent="-514350">
              <a:buFont typeface="+mj-lt"/>
              <a:buAutoNum type="alphaLcParenR"/>
            </a:pPr>
            <a:r>
              <a:rPr lang="en-US" dirty="0" err="1"/>
              <a:t>Evaluarea</a:t>
            </a:r>
            <a:r>
              <a:rPr lang="en-US" dirty="0"/>
              <a:t> </a:t>
            </a:r>
            <a:r>
              <a:rPr lang="en-US" dirty="0" err="1"/>
              <a:t>efectelor</a:t>
            </a:r>
            <a:r>
              <a:rPr lang="en-US" dirty="0"/>
              <a:t> </a:t>
            </a:r>
            <a:r>
              <a:rPr lang="en-US" dirty="0" err="1"/>
              <a:t>deciziei</a:t>
            </a:r>
            <a:r>
              <a:rPr lang="en-US" dirty="0"/>
              <a:t> </a:t>
            </a:r>
            <a:r>
              <a:rPr lang="en-US" dirty="0" err="1"/>
              <a:t>asupra</a:t>
            </a:r>
            <a:r>
              <a:rPr lang="en-US" dirty="0"/>
              <a:t> </a:t>
            </a:r>
            <a:r>
              <a:rPr lang="en-US" dirty="0" err="1"/>
              <a:t>obiectivelor</a:t>
            </a:r>
            <a:r>
              <a:rPr lang="en-US" dirty="0"/>
              <a:t> </a:t>
            </a:r>
            <a:r>
              <a:rPr lang="en-US" dirty="0" err="1"/>
              <a:t>inițiale</a:t>
            </a:r>
            <a:r>
              <a:rPr lang="en-US" dirty="0"/>
              <a:t>.</a:t>
            </a:r>
          </a:p>
          <a:p>
            <a:pPr marL="971550" lvl="1" indent="-514350">
              <a:buFont typeface="+mj-lt"/>
              <a:buAutoNum type="alphaLcParenR"/>
            </a:pPr>
            <a:r>
              <a:rPr lang="en-US" dirty="0" err="1"/>
              <a:t>Identificarea</a:t>
            </a:r>
            <a:r>
              <a:rPr lang="en-US" dirty="0"/>
              <a:t> </a:t>
            </a:r>
            <a:r>
              <a:rPr lang="en-US" dirty="0" err="1"/>
              <a:t>lecțiilor</a:t>
            </a:r>
            <a:r>
              <a:rPr lang="en-US" dirty="0"/>
              <a:t> </a:t>
            </a:r>
            <a:r>
              <a:rPr lang="en-US" dirty="0" err="1"/>
              <a:t>învățate</a:t>
            </a:r>
            <a:r>
              <a:rPr lang="en-US" dirty="0"/>
              <a:t> </a:t>
            </a:r>
            <a:r>
              <a:rPr lang="en-US" dirty="0" err="1"/>
              <a:t>pentru</a:t>
            </a:r>
            <a:r>
              <a:rPr lang="en-US" dirty="0"/>
              <a:t> </a:t>
            </a:r>
            <a:r>
              <a:rPr lang="en-US" dirty="0" err="1"/>
              <a:t>decizii</a:t>
            </a:r>
            <a:r>
              <a:rPr lang="en-US" dirty="0"/>
              <a:t> </a:t>
            </a:r>
            <a:r>
              <a:rPr lang="en-US" dirty="0" err="1"/>
              <a:t>viitoare</a:t>
            </a:r>
            <a:r>
              <a:rPr lang="en-US" dirty="0"/>
              <a:t>.</a:t>
            </a:r>
          </a:p>
          <a:p>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59</a:t>
            </a:fld>
            <a:endParaRPr lang="en-US" dirty="0"/>
          </a:p>
        </p:txBody>
      </p:sp>
      <p:sp>
        <p:nvSpPr>
          <p:cNvPr id="7" name="Title 1"/>
          <p:cNvSpPr>
            <a:spLocks noGrp="1"/>
          </p:cNvSpPr>
          <p:nvPr>
            <p:ph type="title"/>
          </p:nvPr>
        </p:nvSpPr>
        <p:spPr>
          <a:xfrm>
            <a:off x="472273" y="21162"/>
            <a:ext cx="11435024" cy="663575"/>
          </a:xfrm>
        </p:spPr>
        <p:txBody>
          <a:bodyPr/>
          <a:lstStyle/>
          <a:p>
            <a:r>
              <a:rPr lang="en-US" sz="2800" b="1" dirty="0" err="1"/>
              <a:t>Componentele</a:t>
            </a:r>
            <a:r>
              <a:rPr lang="en-US" sz="2800" b="1" dirty="0"/>
              <a:t> și </a:t>
            </a:r>
            <a:r>
              <a:rPr lang="en-US" sz="2800" b="1" dirty="0" err="1"/>
              <a:t>Etapele</a:t>
            </a:r>
            <a:r>
              <a:rPr lang="en-US" sz="2800" b="1" dirty="0"/>
              <a:t> </a:t>
            </a:r>
            <a:r>
              <a:rPr lang="en-US" sz="2800" b="1" dirty="0" err="1"/>
              <a:t>Procesului</a:t>
            </a:r>
            <a:r>
              <a:rPr lang="en-US" sz="2800" b="1" dirty="0"/>
              <a:t> </a:t>
            </a:r>
            <a:r>
              <a:rPr lang="en-US" sz="2800" b="1" dirty="0" err="1"/>
              <a:t>Decizional</a:t>
            </a:r>
            <a:r>
              <a:rPr lang="ro-RO" sz="2800" b="1" dirty="0">
                <a:solidFill>
                  <a:schemeClr val="tx1"/>
                </a:solidFill>
              </a:rPr>
              <a:t> </a:t>
            </a:r>
            <a:r>
              <a:rPr lang="ro-RO" sz="2400" b="1" dirty="0">
                <a:solidFill>
                  <a:schemeClr val="tx1"/>
                </a:solidFill>
              </a:rPr>
              <a:t>(continuare)</a:t>
            </a:r>
            <a:endParaRPr lang="en-US" sz="2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33AA-B13D-4367-5DB2-57507197C12C}"/>
              </a:ext>
            </a:extLst>
          </p:cNvPr>
          <p:cNvSpPr>
            <a:spLocks noGrp="1"/>
          </p:cNvSpPr>
          <p:nvPr>
            <p:ph type="title"/>
          </p:nvPr>
        </p:nvSpPr>
        <p:spPr>
          <a:xfrm>
            <a:off x="2482745" y="335401"/>
            <a:ext cx="7403969" cy="662782"/>
          </a:xfrm>
        </p:spPr>
        <p:txBody>
          <a:bodyPr/>
          <a:lstStyle/>
          <a:p>
            <a:r>
              <a:rPr lang="ro-RO" dirty="0">
                <a:latin typeface="Elsie Black" panose="02000000000000000000" pitchFamily="2" charset="0"/>
              </a:rPr>
              <a:t>Obiectiv general al cursului </a:t>
            </a:r>
            <a:r>
              <a:rPr lang="ro-RO" dirty="0" err="1">
                <a:latin typeface="Elsie Black" panose="02000000000000000000" pitchFamily="2" charset="0"/>
              </a:rPr>
              <a:t>SIMAAD</a:t>
            </a:r>
            <a:endParaRPr lang="ro-RO" dirty="0">
              <a:latin typeface="Elsie Black" panose="02000000000000000000" pitchFamily="2" charset="0"/>
            </a:endParaRPr>
          </a:p>
        </p:txBody>
      </p:sp>
      <p:sp>
        <p:nvSpPr>
          <p:cNvPr id="3" name="Content Placeholder 2">
            <a:extLst>
              <a:ext uri="{FF2B5EF4-FFF2-40B4-BE49-F238E27FC236}">
                <a16:creationId xmlns:a16="http://schemas.microsoft.com/office/drawing/2014/main" id="{93E6137C-B0DA-8319-5F61-AA85545ABDA9}"/>
              </a:ext>
            </a:extLst>
          </p:cNvPr>
          <p:cNvSpPr>
            <a:spLocks noGrp="1"/>
          </p:cNvSpPr>
          <p:nvPr>
            <p:ph idx="1"/>
          </p:nvPr>
        </p:nvSpPr>
        <p:spPr>
          <a:xfrm>
            <a:off x="339078" y="1224214"/>
            <a:ext cx="11287812" cy="3953961"/>
          </a:xfrm>
        </p:spPr>
        <p:txBody>
          <a:bodyPr>
            <a:normAutofit fontScale="92500" lnSpcReduction="10000"/>
          </a:bodyPr>
          <a:lstStyle/>
          <a:p>
            <a:pPr>
              <a:lnSpc>
                <a:spcPct val="150000"/>
              </a:lnSpc>
            </a:pPr>
            <a:r>
              <a:rPr lang="ro-RO" dirty="0"/>
              <a:t>Înțelegerea noțiunilor fundamentale și a rolului Sistemelor Suport Decizii (</a:t>
            </a:r>
            <a:r>
              <a:rPr lang="ro-RO" dirty="0" err="1"/>
              <a:t>SSD</a:t>
            </a:r>
            <a:r>
              <a:rPr lang="ro-RO" dirty="0"/>
              <a:t>) în procesul decizional, prin dobândirea unei viziuni critice și formarea discernământului în evaluarea și utilizarea acestora pentru analiza și soluționarea problemelor și luarea deciziilor optime. </a:t>
            </a:r>
          </a:p>
        </p:txBody>
      </p:sp>
      <p:sp>
        <p:nvSpPr>
          <p:cNvPr id="4" name="Slide Number Placeholder 3">
            <a:extLst>
              <a:ext uri="{FF2B5EF4-FFF2-40B4-BE49-F238E27FC236}">
                <a16:creationId xmlns:a16="http://schemas.microsoft.com/office/drawing/2014/main" id="{4F4ACA59-AFFA-2A22-39D3-1012C8313CC2}"/>
              </a:ext>
            </a:extLst>
          </p:cNvPr>
          <p:cNvSpPr>
            <a:spLocks noGrp="1"/>
          </p:cNvSpPr>
          <p:nvPr>
            <p:ph type="sldNum" sz="quarter" idx="12"/>
          </p:nvPr>
        </p:nvSpPr>
        <p:spPr/>
        <p:txBody>
          <a:bodyPr/>
          <a:lstStyle/>
          <a:p>
            <a:fld id="{7DAE7E5D-DC60-436E-A67D-D7BB4DB055A8}" type="slidenum">
              <a:rPr lang="en-US" smtClean="0"/>
              <a:t>6</a:t>
            </a:fld>
            <a:endParaRPr lang="en-US" dirty="0"/>
          </a:p>
        </p:txBody>
      </p:sp>
    </p:spTree>
    <p:extLst>
      <p:ext uri="{BB962C8B-B14F-4D97-AF65-F5344CB8AC3E}">
        <p14:creationId xmlns:p14="http://schemas.microsoft.com/office/powerpoint/2010/main" val="1092739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09" y="1183273"/>
            <a:ext cx="2911361" cy="1730749"/>
          </a:xfrm>
        </p:spPr>
        <p:txBody>
          <a:bodyPr>
            <a:normAutofit fontScale="90000"/>
          </a:bodyPr>
          <a:lstStyle/>
          <a:p>
            <a:r>
              <a:rPr lang="en-US" sz="3600" dirty="0" err="1"/>
              <a:t>Etapele</a:t>
            </a:r>
            <a:br>
              <a:rPr lang="ro-RO" sz="3600" dirty="0"/>
            </a:br>
            <a:r>
              <a:rPr lang="en-US" sz="3600" dirty="0"/>
              <a:t> </a:t>
            </a:r>
            <a:r>
              <a:rPr lang="en-US" sz="3600" dirty="0" err="1"/>
              <a:t>procesului</a:t>
            </a:r>
            <a:br>
              <a:rPr lang="ro-RO" sz="3600" dirty="0"/>
            </a:br>
            <a:r>
              <a:rPr lang="en-US" sz="3600" dirty="0"/>
              <a:t> decisional</a:t>
            </a:r>
            <a:br>
              <a:rPr lang="ro-RO" sz="3600" dirty="0"/>
            </a:br>
            <a:r>
              <a:rPr lang="en-US" sz="3600" dirty="0"/>
              <a:t> </a:t>
            </a:r>
            <a:r>
              <a:rPr lang="en-US" sz="2000" dirty="0">
                <a:solidFill>
                  <a:schemeClr val="tx1"/>
                </a:solidFill>
              </a:rPr>
              <a:t>(H.A. Simon)</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7DAE7E5D-DC60-436E-A67D-D7BB4DB055A8}" type="slidenum">
              <a:rPr lang="en-US" smtClean="0"/>
              <a:t>60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570" y="142416"/>
            <a:ext cx="7049484" cy="6573167"/>
          </a:xfrm>
          <a:prstGeom prst="rect">
            <a:avLst/>
          </a:prstGeom>
          <a:ln w="28575">
            <a:solidFill>
              <a:srgbClr val="C00000"/>
            </a:solid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Etapa </a:t>
            </a:r>
            <a:r>
              <a:rPr lang="ro-RO" dirty="0"/>
              <a:t>I.</a:t>
            </a:r>
            <a:r>
              <a:rPr lang="en-US" dirty="0"/>
              <a:t> </a:t>
            </a:r>
            <a:r>
              <a:rPr lang="ro-RO" dirty="0"/>
              <a:t>I</a:t>
            </a:r>
            <a:r>
              <a:rPr lang="en-US" dirty="0" err="1"/>
              <a:t>nteligenț</a:t>
            </a:r>
            <a:r>
              <a:rPr lang="ro-RO" dirty="0"/>
              <a:t>a</a:t>
            </a:r>
            <a:endParaRPr lang="en-US" dirty="0"/>
          </a:p>
        </p:txBody>
      </p:sp>
      <p:sp>
        <p:nvSpPr>
          <p:cNvPr id="3" name="Content Placeholder 2"/>
          <p:cNvSpPr>
            <a:spLocks noGrp="1"/>
          </p:cNvSpPr>
          <p:nvPr>
            <p:ph idx="1"/>
          </p:nvPr>
        </p:nvSpPr>
        <p:spPr/>
        <p:txBody>
          <a:bodyPr>
            <a:normAutofit/>
          </a:bodyPr>
          <a:lstStyle/>
          <a:p>
            <a:pPr marL="514350" indent="-514350">
              <a:lnSpc>
                <a:spcPct val="110000"/>
              </a:lnSpc>
              <a:buFont typeface="+mj-lt"/>
              <a:buAutoNum type="arabicParenR"/>
            </a:pPr>
            <a:r>
              <a:rPr lang="en-US" sz="2800" dirty="0"/>
              <a:t>Analiza </a:t>
            </a:r>
            <a:r>
              <a:rPr lang="en-US" sz="2800" dirty="0" err="1"/>
              <a:t>mediului</a:t>
            </a:r>
            <a:r>
              <a:rPr lang="en-US" sz="2800" dirty="0"/>
              <a:t> social</a:t>
            </a:r>
            <a:r>
              <a:rPr lang="ro-RO" sz="2800" dirty="0"/>
              <a:t>;</a:t>
            </a:r>
            <a:r>
              <a:rPr lang="en-US" sz="2800" dirty="0"/>
              <a:t> </a:t>
            </a:r>
            <a:endParaRPr lang="ro-RO" sz="2800" dirty="0"/>
          </a:p>
          <a:p>
            <a:pPr marL="514350" indent="-514350">
              <a:lnSpc>
                <a:spcPct val="110000"/>
              </a:lnSpc>
              <a:buFont typeface="+mj-lt"/>
              <a:buAutoNum type="arabicParenR"/>
            </a:pPr>
            <a:r>
              <a:rPr lang="en-US" sz="2800" dirty="0" err="1"/>
              <a:t>Analiza</a:t>
            </a:r>
            <a:r>
              <a:rPr lang="en-US" sz="2800" dirty="0"/>
              <a:t> </a:t>
            </a:r>
            <a:r>
              <a:rPr lang="en-US" sz="2800" dirty="0" err="1"/>
              <a:t>scopurilor</a:t>
            </a:r>
            <a:r>
              <a:rPr lang="ro-RO" sz="2800" dirty="0"/>
              <a:t>;</a:t>
            </a:r>
          </a:p>
          <a:p>
            <a:pPr marL="514350" indent="-514350">
              <a:lnSpc>
                <a:spcPct val="110000"/>
              </a:lnSpc>
              <a:buFont typeface="+mj-lt"/>
              <a:buAutoNum type="arabicParenR"/>
            </a:pPr>
            <a:r>
              <a:rPr lang="en-US" sz="2800" dirty="0" err="1"/>
              <a:t>Colectarea</a:t>
            </a:r>
            <a:r>
              <a:rPr lang="en-US" sz="2800" dirty="0"/>
              <a:t> </a:t>
            </a:r>
            <a:r>
              <a:rPr lang="en-US" sz="2800" dirty="0" err="1"/>
              <a:t>datelor</a:t>
            </a:r>
            <a:r>
              <a:rPr lang="ro-RO" sz="2800" dirty="0"/>
              <a:t>;</a:t>
            </a:r>
          </a:p>
          <a:p>
            <a:pPr marL="514350" indent="-514350">
              <a:lnSpc>
                <a:spcPct val="110000"/>
              </a:lnSpc>
              <a:buFont typeface="+mj-lt"/>
              <a:buAutoNum type="arabicParenR"/>
            </a:pPr>
            <a:r>
              <a:rPr lang="en-US" sz="2800" dirty="0" err="1"/>
              <a:t>Identificarea</a:t>
            </a:r>
            <a:r>
              <a:rPr lang="en-US" sz="2800" dirty="0"/>
              <a:t> </a:t>
            </a:r>
            <a:r>
              <a:rPr lang="en-US" sz="2800" dirty="0" err="1"/>
              <a:t>problemei</a:t>
            </a:r>
            <a:r>
              <a:rPr lang="en-US" sz="2800" dirty="0"/>
              <a:t> de </a:t>
            </a:r>
            <a:r>
              <a:rPr lang="en-US" sz="2800" dirty="0" err="1"/>
              <a:t>rezolvat</a:t>
            </a:r>
            <a:r>
              <a:rPr lang="ro-RO" sz="2800" dirty="0"/>
              <a:t>;</a:t>
            </a:r>
          </a:p>
          <a:p>
            <a:pPr marL="514350" indent="-514350">
              <a:lnSpc>
                <a:spcPct val="110000"/>
              </a:lnSpc>
              <a:buFont typeface="+mj-lt"/>
              <a:buAutoNum type="arabicParenR"/>
              <a:tabLst>
                <a:tab pos="447675" algn="l"/>
              </a:tabLst>
            </a:pPr>
            <a:r>
              <a:rPr lang="en-US" sz="2800" dirty="0" err="1"/>
              <a:t>Categorizarea</a:t>
            </a:r>
            <a:r>
              <a:rPr lang="en-US" sz="2800" dirty="0"/>
              <a:t> </a:t>
            </a:r>
            <a:r>
              <a:rPr lang="en-US" sz="2800" dirty="0" err="1"/>
              <a:t>problemei</a:t>
            </a:r>
            <a:r>
              <a:rPr lang="ro-RO" sz="2800" dirty="0"/>
              <a:t>:</a:t>
            </a:r>
          </a:p>
          <a:p>
            <a:pPr marL="1076325" indent="0">
              <a:lnSpc>
                <a:spcPct val="110000"/>
              </a:lnSpc>
              <a:buNone/>
              <a:tabLst>
                <a:tab pos="447675" algn="l"/>
              </a:tabLst>
            </a:pPr>
            <a:r>
              <a:rPr lang="ro-RO" sz="2800" dirty="0"/>
              <a:t> s</a:t>
            </a:r>
            <a:r>
              <a:rPr lang="en-US" sz="2800" dirty="0" err="1"/>
              <a:t>tructur</a:t>
            </a:r>
            <a:r>
              <a:rPr lang="ro-RO" sz="2800" dirty="0"/>
              <a:t>ată</a:t>
            </a:r>
            <a:r>
              <a:rPr lang="en-US" sz="2800" dirty="0"/>
              <a:t>/</a:t>
            </a:r>
            <a:r>
              <a:rPr lang="ro-RO" sz="2800" dirty="0"/>
              <a:t>ne</a:t>
            </a:r>
            <a:r>
              <a:rPr lang="en-US" sz="2800" dirty="0" err="1"/>
              <a:t>structur</a:t>
            </a:r>
            <a:r>
              <a:rPr lang="ro-RO" sz="2800" dirty="0"/>
              <a:t>ată/slab-stucturată;</a:t>
            </a:r>
            <a:r>
              <a:rPr lang="en-US" sz="2800" dirty="0"/>
              <a:t> </a:t>
            </a:r>
            <a:endParaRPr lang="ro-RO" sz="2800" dirty="0"/>
          </a:p>
          <a:p>
            <a:pPr marL="514350" indent="-514350">
              <a:lnSpc>
                <a:spcPct val="110000"/>
              </a:lnSpc>
              <a:buFont typeface="+mj-lt"/>
              <a:buAutoNum type="arabicParenR" startAt="6"/>
            </a:pPr>
            <a:r>
              <a:rPr lang="en-US" sz="2800" dirty="0" err="1"/>
              <a:t>Alocarea</a:t>
            </a:r>
            <a:r>
              <a:rPr lang="en-US" sz="2800" dirty="0"/>
              <a:t> </a:t>
            </a:r>
            <a:r>
              <a:rPr lang="en-US" sz="2800" dirty="0" err="1"/>
              <a:t>responsabilității</a:t>
            </a:r>
            <a:r>
              <a:rPr lang="en-US" sz="2800" dirty="0"/>
              <a:t> </a:t>
            </a:r>
            <a:r>
              <a:rPr lang="en-US" sz="2800" dirty="0" err="1"/>
              <a:t>pentru</a:t>
            </a:r>
            <a:r>
              <a:rPr lang="en-US" sz="2800" dirty="0"/>
              <a:t> </a:t>
            </a:r>
            <a:r>
              <a:rPr lang="en-US" sz="2800" dirty="0" err="1"/>
              <a:t>soluționarea</a:t>
            </a:r>
            <a:r>
              <a:rPr lang="en-US" sz="2800" dirty="0"/>
              <a:t> </a:t>
            </a:r>
            <a:r>
              <a:rPr lang="en-US" sz="2800" dirty="0" err="1"/>
              <a:t>problemei</a:t>
            </a:r>
            <a:r>
              <a:rPr lang="ro-RO" sz="2800" dirty="0"/>
              <a:t>.</a:t>
            </a:r>
          </a:p>
          <a:p>
            <a:pPr marL="0" indent="0">
              <a:lnSpc>
                <a:spcPct val="110000"/>
              </a:lnSpc>
              <a:buNone/>
            </a:pPr>
            <a:r>
              <a:rPr lang="ro-RO" sz="2800" dirty="0"/>
              <a:t>	</a:t>
            </a:r>
            <a:r>
              <a:rPr lang="en-US" sz="2800" dirty="0" err="1"/>
              <a:t>Exercițiu</a:t>
            </a:r>
            <a:r>
              <a:rPr lang="en-US" sz="2800" dirty="0"/>
              <a:t>:</a:t>
            </a:r>
            <a:endParaRPr lang="ro-RO" sz="2800" dirty="0"/>
          </a:p>
          <a:p>
            <a:pPr>
              <a:lnSpc>
                <a:spcPct val="110000"/>
              </a:lnSpc>
            </a:pPr>
            <a:r>
              <a:rPr lang="en-US" sz="2800" dirty="0"/>
              <a:t> </a:t>
            </a:r>
            <a:r>
              <a:rPr lang="en-US" sz="2800" dirty="0" err="1"/>
              <a:t>Compania</a:t>
            </a:r>
            <a:r>
              <a:rPr lang="en-US" sz="2800" dirty="0"/>
              <a:t> </a:t>
            </a:r>
            <a:r>
              <a:rPr lang="en-US" sz="2800" dirty="0" err="1"/>
              <a:t>trebuie</a:t>
            </a:r>
            <a:r>
              <a:rPr lang="en-US" sz="2800" dirty="0"/>
              <a:t> </a:t>
            </a:r>
            <a:r>
              <a:rPr lang="en-US" sz="2800" dirty="0" err="1"/>
              <a:t>să</a:t>
            </a:r>
            <a:r>
              <a:rPr lang="en-US" sz="2800" dirty="0"/>
              <a:t> </a:t>
            </a:r>
            <a:r>
              <a:rPr lang="en-US" sz="2800" dirty="0" err="1"/>
              <a:t>își</a:t>
            </a:r>
            <a:r>
              <a:rPr lang="en-US" sz="2800" dirty="0"/>
              <a:t> </a:t>
            </a:r>
            <a:r>
              <a:rPr lang="en-US" sz="2800" dirty="0" err="1"/>
              <a:t>crească</a:t>
            </a:r>
            <a:r>
              <a:rPr lang="en-US" sz="2800" dirty="0"/>
              <a:t> </a:t>
            </a:r>
            <a:r>
              <a:rPr lang="en-US" sz="2800" dirty="0" err="1"/>
              <a:t>profitul</a:t>
            </a:r>
            <a:r>
              <a:rPr lang="en-US" sz="2800" dirty="0"/>
              <a:t>.</a:t>
            </a:r>
            <a:endParaRPr lang="ro-RO" sz="2800" dirty="0"/>
          </a:p>
          <a:p>
            <a:pPr>
              <a:lnSpc>
                <a:spcPct val="110000"/>
              </a:lnSpc>
            </a:pPr>
            <a:r>
              <a:rPr lang="en-US" sz="2800" dirty="0"/>
              <a:t> Care sunt </a:t>
            </a:r>
            <a:r>
              <a:rPr lang="en-US" sz="2800" dirty="0" err="1"/>
              <a:t>acțiunile</a:t>
            </a:r>
            <a:r>
              <a:rPr lang="en-US" sz="2800" dirty="0"/>
              <a:t> pe care le </a:t>
            </a:r>
            <a:r>
              <a:rPr lang="en-US" sz="2800" dirty="0" err="1"/>
              <a:t>facem</a:t>
            </a:r>
            <a:r>
              <a:rPr lang="en-US" sz="2800" dirty="0"/>
              <a:t>, </a:t>
            </a:r>
            <a:r>
              <a:rPr lang="en-US" sz="2800" dirty="0" err="1"/>
              <a:t>în</a:t>
            </a:r>
            <a:r>
              <a:rPr lang="en-US" sz="2800" dirty="0"/>
              <a:t> </a:t>
            </a:r>
            <a:r>
              <a:rPr lang="en-US" sz="2800" dirty="0" err="1"/>
              <a:t>fiecare</a:t>
            </a:r>
            <a:r>
              <a:rPr lang="en-US" sz="2800" dirty="0"/>
              <a:t> </a:t>
            </a:r>
            <a:r>
              <a:rPr lang="en-US" sz="2800" dirty="0" err="1"/>
              <a:t>etapă</a:t>
            </a:r>
            <a:r>
              <a:rPr lang="en-US" sz="2800" dirty="0"/>
              <a:t>?</a:t>
            </a:r>
          </a:p>
        </p:txBody>
      </p:sp>
      <p:sp>
        <p:nvSpPr>
          <p:cNvPr id="4" name="Slide Number Placeholder 3"/>
          <p:cNvSpPr>
            <a:spLocks noGrp="1"/>
          </p:cNvSpPr>
          <p:nvPr>
            <p:ph type="sldNum" sz="quarter" idx="12"/>
          </p:nvPr>
        </p:nvSpPr>
        <p:spPr/>
        <p:txBody>
          <a:bodyPr/>
          <a:lstStyle/>
          <a:p>
            <a:fld id="{7DAE7E5D-DC60-436E-A67D-D7BB4DB055A8}" type="slidenum">
              <a:rPr lang="en-US" smtClean="0"/>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Etapa </a:t>
            </a:r>
            <a:r>
              <a:rPr lang="ro-RO" dirty="0"/>
              <a:t>II.</a:t>
            </a:r>
            <a:r>
              <a:rPr lang="en-US" dirty="0"/>
              <a:t> </a:t>
            </a:r>
            <a:r>
              <a:rPr lang="ro-RO" dirty="0"/>
              <a:t>P</a:t>
            </a:r>
            <a:r>
              <a:rPr lang="en-US" dirty="0" err="1"/>
              <a:t>roiectare</a:t>
            </a:r>
            <a:endParaRPr lang="en-US" dirty="0"/>
          </a:p>
        </p:txBody>
      </p:sp>
      <p:sp>
        <p:nvSpPr>
          <p:cNvPr id="3" name="Content Placeholder 2"/>
          <p:cNvSpPr>
            <a:spLocks noGrp="1"/>
          </p:cNvSpPr>
          <p:nvPr>
            <p:ph idx="1"/>
          </p:nvPr>
        </p:nvSpPr>
        <p:spPr>
          <a:xfrm>
            <a:off x="628696" y="983393"/>
            <a:ext cx="10334056" cy="5519008"/>
          </a:xfrm>
        </p:spPr>
        <p:txBody>
          <a:bodyPr>
            <a:normAutofit lnSpcReduction="10000"/>
          </a:bodyPr>
          <a:lstStyle/>
          <a:p>
            <a:pPr marL="514350" indent="-514350">
              <a:lnSpc>
                <a:spcPct val="110000"/>
              </a:lnSpc>
              <a:buFont typeface="+mj-lt"/>
              <a:buAutoNum type="arabicParenR"/>
            </a:pPr>
            <a:r>
              <a:rPr lang="ro-RO" dirty="0"/>
              <a:t> </a:t>
            </a:r>
            <a:r>
              <a:rPr lang="en-US" dirty="0" err="1"/>
              <a:t>Dezvoltarea</a:t>
            </a:r>
            <a:r>
              <a:rPr lang="en-US" dirty="0"/>
              <a:t> de </a:t>
            </a:r>
            <a:r>
              <a:rPr lang="en-US" dirty="0" err="1"/>
              <a:t>moduri</a:t>
            </a:r>
            <a:r>
              <a:rPr lang="en-US" dirty="0"/>
              <a:t> de </a:t>
            </a:r>
            <a:r>
              <a:rPr lang="en-US" dirty="0" err="1"/>
              <a:t>acțiune</a:t>
            </a:r>
            <a:r>
              <a:rPr lang="en-US" dirty="0"/>
              <a:t> multiple</a:t>
            </a:r>
          </a:p>
          <a:p>
            <a:pPr marL="514350" indent="-514350">
              <a:lnSpc>
                <a:spcPct val="110000"/>
              </a:lnSpc>
              <a:buFont typeface="+mj-lt"/>
              <a:buAutoNum type="arabicParenR"/>
            </a:pPr>
            <a:r>
              <a:rPr lang="en-US" dirty="0"/>
              <a:t> </a:t>
            </a:r>
            <a:r>
              <a:rPr lang="en-US" dirty="0" err="1"/>
              <a:t>Analiza</a:t>
            </a:r>
            <a:r>
              <a:rPr lang="en-US" dirty="0"/>
              <a:t> </a:t>
            </a:r>
            <a:r>
              <a:rPr lang="en-US" dirty="0" err="1"/>
              <a:t>potențialelor</a:t>
            </a:r>
            <a:r>
              <a:rPr lang="en-US" dirty="0"/>
              <a:t> </a:t>
            </a:r>
            <a:r>
              <a:rPr lang="en-US" dirty="0" err="1"/>
              <a:t>soluții</a:t>
            </a:r>
            <a:endParaRPr lang="en-US" dirty="0"/>
          </a:p>
          <a:p>
            <a:pPr marL="514350" indent="-514350">
              <a:lnSpc>
                <a:spcPct val="110000"/>
              </a:lnSpc>
              <a:buFont typeface="+mj-lt"/>
              <a:buAutoNum type="arabicParenR"/>
            </a:pPr>
            <a:r>
              <a:rPr lang="en-US" dirty="0"/>
              <a:t> </a:t>
            </a:r>
            <a:r>
              <a:rPr lang="en-US" dirty="0" err="1"/>
              <a:t>Crearea</a:t>
            </a:r>
            <a:r>
              <a:rPr lang="en-US" dirty="0"/>
              <a:t> </a:t>
            </a:r>
            <a:r>
              <a:rPr lang="en-US" dirty="0" err="1"/>
              <a:t>modelului</a:t>
            </a:r>
            <a:endParaRPr lang="en-US" dirty="0"/>
          </a:p>
          <a:p>
            <a:pPr marL="514350" indent="-514350">
              <a:lnSpc>
                <a:spcPct val="110000"/>
              </a:lnSpc>
              <a:buFont typeface="+mj-lt"/>
              <a:buAutoNum type="arabicParenR"/>
            </a:pPr>
            <a:r>
              <a:rPr lang="en-US" dirty="0"/>
              <a:t> Test de </a:t>
            </a:r>
            <a:r>
              <a:rPr lang="en-US" dirty="0" err="1"/>
              <a:t>fezabilitate</a:t>
            </a:r>
            <a:endParaRPr lang="en-US" dirty="0"/>
          </a:p>
          <a:p>
            <a:pPr marL="514350" indent="-514350">
              <a:lnSpc>
                <a:spcPct val="110000"/>
              </a:lnSpc>
              <a:buFont typeface="+mj-lt"/>
              <a:buAutoNum type="arabicParenR"/>
            </a:pPr>
            <a:r>
              <a:rPr lang="en-US" dirty="0"/>
              <a:t> </a:t>
            </a:r>
            <a:r>
              <a:rPr lang="en-US" dirty="0" err="1"/>
              <a:t>Validarea</a:t>
            </a:r>
            <a:r>
              <a:rPr lang="en-US" dirty="0"/>
              <a:t> </a:t>
            </a:r>
            <a:r>
              <a:rPr lang="en-US" dirty="0" err="1"/>
              <a:t>rezultatelor</a:t>
            </a:r>
            <a:endParaRPr lang="en-US" dirty="0"/>
          </a:p>
          <a:p>
            <a:pPr marL="514350" indent="-514350">
              <a:lnSpc>
                <a:spcPct val="110000"/>
              </a:lnSpc>
              <a:buFont typeface="+mj-lt"/>
              <a:buAutoNum type="arabicParenR"/>
            </a:pPr>
            <a:r>
              <a:rPr lang="en-US" dirty="0"/>
              <a:t> </a:t>
            </a:r>
            <a:r>
              <a:rPr lang="en-US" dirty="0" err="1"/>
              <a:t>Stabilirea</a:t>
            </a:r>
            <a:r>
              <a:rPr lang="en-US" dirty="0"/>
              <a:t> </a:t>
            </a:r>
            <a:r>
              <a:rPr lang="en-US" dirty="0" err="1"/>
              <a:t>unui</a:t>
            </a:r>
            <a:r>
              <a:rPr lang="en-US" dirty="0"/>
              <a:t> </a:t>
            </a:r>
            <a:r>
              <a:rPr lang="en-US" dirty="0" err="1"/>
              <a:t>principiu</a:t>
            </a:r>
            <a:r>
              <a:rPr lang="en-US" dirty="0"/>
              <a:t> de </a:t>
            </a:r>
            <a:r>
              <a:rPr lang="en-US" dirty="0" err="1"/>
              <a:t>selecție</a:t>
            </a:r>
            <a:r>
              <a:rPr lang="en-US" dirty="0"/>
              <a:t>:</a:t>
            </a:r>
            <a:endParaRPr lang="ro-RO" dirty="0"/>
          </a:p>
          <a:p>
            <a:pPr marL="1341755" lvl="1" indent="-532130">
              <a:lnSpc>
                <a:spcPct val="110000"/>
              </a:lnSpc>
              <a:buFont typeface="+mj-lt"/>
              <a:buAutoNum type="alphaLcParenR"/>
              <a:tabLst>
                <a:tab pos="892175" algn="l"/>
                <a:tab pos="1341120" algn="l"/>
              </a:tabLst>
            </a:pPr>
            <a:r>
              <a:rPr lang="ro-RO" dirty="0"/>
              <a:t> R</a:t>
            </a:r>
            <a:r>
              <a:rPr lang="en-US" dirty="0" err="1"/>
              <a:t>isc</a:t>
            </a:r>
            <a:r>
              <a:rPr lang="en-US" dirty="0"/>
              <a:t> </a:t>
            </a:r>
            <a:r>
              <a:rPr lang="en-US" dirty="0" err="1"/>
              <a:t>ridicat</a:t>
            </a:r>
            <a:r>
              <a:rPr lang="en-US" dirty="0"/>
              <a:t>/</a:t>
            </a:r>
            <a:r>
              <a:rPr lang="en-US" dirty="0" err="1"/>
              <a:t>redus</a:t>
            </a:r>
            <a:r>
              <a:rPr lang="en-US" dirty="0"/>
              <a:t>,</a:t>
            </a:r>
          </a:p>
          <a:p>
            <a:pPr marL="1524000" lvl="1" indent="-714375">
              <a:lnSpc>
                <a:spcPct val="110000"/>
              </a:lnSpc>
              <a:buFont typeface="+mj-lt"/>
              <a:buAutoNum type="alphaLcParenR"/>
              <a:tabLst>
                <a:tab pos="1524000" algn="l"/>
                <a:tab pos="1616075" algn="l"/>
              </a:tabLst>
            </a:pPr>
            <a:r>
              <a:rPr lang="en-US" dirty="0" err="1"/>
              <a:t>Optimizare</a:t>
            </a:r>
            <a:r>
              <a:rPr lang="en-US" dirty="0"/>
              <a:t>/</a:t>
            </a:r>
            <a:r>
              <a:rPr lang="en-US" dirty="0" err="1"/>
              <a:t>satisfacerea</a:t>
            </a:r>
            <a:r>
              <a:rPr lang="en-US" dirty="0"/>
              <a:t> </a:t>
            </a:r>
            <a:r>
              <a:rPr lang="en-US" dirty="0" err="1"/>
              <a:t>cerințelor</a:t>
            </a:r>
            <a:r>
              <a:rPr lang="en-US" dirty="0"/>
              <a:t>, </a:t>
            </a:r>
            <a:r>
              <a:rPr lang="ro-RO" dirty="0"/>
              <a:t>    </a:t>
            </a:r>
            <a:r>
              <a:rPr lang="en-US" dirty="0" err="1"/>
              <a:t>criterii</a:t>
            </a:r>
            <a:r>
              <a:rPr lang="en-US" dirty="0"/>
              <a:t>/</a:t>
            </a:r>
            <a:r>
              <a:rPr lang="en-US" dirty="0" err="1"/>
              <a:t>constrânger</a:t>
            </a:r>
            <a:r>
              <a:rPr lang="ro-RO" dirty="0"/>
              <a:t>i</a:t>
            </a:r>
            <a:endParaRPr lang="en-US" dirty="0"/>
          </a:p>
        </p:txBody>
      </p:sp>
      <p:sp>
        <p:nvSpPr>
          <p:cNvPr id="4" name="Slide Number Placeholder 3"/>
          <p:cNvSpPr>
            <a:spLocks noGrp="1"/>
          </p:cNvSpPr>
          <p:nvPr>
            <p:ph type="sldNum" sz="quarter" idx="12"/>
          </p:nvPr>
        </p:nvSpPr>
        <p:spPr/>
        <p:txBody>
          <a:bodyPr/>
          <a:lstStyle/>
          <a:p>
            <a:fld id="{7DAE7E5D-DC60-436E-A67D-D7BB4DB055A8}" type="slidenum">
              <a:rPr lang="en-US" smtClean="0"/>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Etapa III. Evaluarea opțiunilor</a:t>
            </a:r>
          </a:p>
        </p:txBody>
      </p:sp>
      <p:sp>
        <p:nvSpPr>
          <p:cNvPr id="3" name="Content Placeholder 2"/>
          <p:cNvSpPr>
            <a:spLocks noGrp="1"/>
          </p:cNvSpPr>
          <p:nvPr>
            <p:ph idx="1"/>
          </p:nvPr>
        </p:nvSpPr>
        <p:spPr/>
        <p:txBody>
          <a:bodyPr>
            <a:normAutofit/>
          </a:bodyPr>
          <a:lstStyle/>
          <a:p>
            <a:pPr marL="514350" indent="-514350">
              <a:lnSpc>
                <a:spcPct val="100000"/>
              </a:lnSpc>
              <a:buFont typeface="+mj-lt"/>
              <a:buAutoNum type="arabicParenR"/>
            </a:pPr>
            <a:r>
              <a:rPr lang="ro-RO" dirty="0">
                <a:solidFill>
                  <a:srgbClr val="C00000"/>
                </a:solidFill>
                <a:highlight>
                  <a:srgbClr val="FFFF00"/>
                </a:highlight>
              </a:rPr>
              <a:t>Stabilirea criteriilor de evaluare</a:t>
            </a:r>
            <a:r>
              <a:rPr lang="ro-RO" dirty="0"/>
              <a:t>: Decidentul definește criterii clare și obiective pe baza cărora vor fi evaluate opțiunile. Aceste criterii pot include costuri, riscuri, beneficii, resurse necesare, impact pe termen lung, și altele.</a:t>
            </a:r>
          </a:p>
          <a:p>
            <a:pPr marL="514350" indent="-514350">
              <a:lnSpc>
                <a:spcPct val="100000"/>
              </a:lnSpc>
              <a:buFont typeface="+mj-lt"/>
              <a:buAutoNum type="arabicParenR"/>
            </a:pPr>
            <a:r>
              <a:rPr lang="ro-RO" dirty="0">
                <a:solidFill>
                  <a:srgbClr val="C00000"/>
                </a:solidFill>
                <a:highlight>
                  <a:srgbClr val="FFFF00"/>
                </a:highlight>
              </a:rPr>
              <a:t>Analiza opțiunilor</a:t>
            </a:r>
            <a:r>
              <a:rPr lang="ro-RO" dirty="0"/>
              <a:t>: Fiecare opțiune este evaluată în funcție de criteriile stabilite. Acest lucru poate include o analiză calitativă sau cantitativă, utilizând metode precum analiza cost-beneficiu, analiza SWOT (Strengths, Weaknesses, Opportunities, Threats), sau alte tehnici relevante.</a:t>
            </a:r>
          </a:p>
        </p:txBody>
      </p:sp>
      <p:sp>
        <p:nvSpPr>
          <p:cNvPr id="4" name="Slide Number Placeholder 3"/>
          <p:cNvSpPr>
            <a:spLocks noGrp="1"/>
          </p:cNvSpPr>
          <p:nvPr>
            <p:ph type="sldNum" sz="quarter" idx="12"/>
          </p:nvPr>
        </p:nvSpPr>
        <p:spPr/>
        <p:txBody>
          <a:bodyPr/>
          <a:lstStyle/>
          <a:p>
            <a:fld id="{7DAE7E5D-DC60-436E-A67D-D7BB4DB055A8}" type="slidenum">
              <a:rPr lang="en-US" smtClean="0"/>
              <a:t>63</a:t>
            </a:fld>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2800" dirty="0"/>
              <a:t>Etapa III...</a:t>
            </a:r>
          </a:p>
        </p:txBody>
      </p:sp>
      <p:sp>
        <p:nvSpPr>
          <p:cNvPr id="3" name="Content Placeholder 2"/>
          <p:cNvSpPr>
            <a:spLocks noGrp="1"/>
          </p:cNvSpPr>
          <p:nvPr>
            <p:ph idx="1"/>
          </p:nvPr>
        </p:nvSpPr>
        <p:spPr>
          <a:xfrm>
            <a:off x="309828" y="683102"/>
            <a:ext cx="11287812" cy="6075574"/>
          </a:xfrm>
        </p:spPr>
        <p:txBody>
          <a:bodyPr/>
          <a:lstStyle/>
          <a:p>
            <a:pPr marL="514350" indent="-514350">
              <a:lnSpc>
                <a:spcPct val="100000"/>
              </a:lnSpc>
              <a:buFont typeface="+mj-lt"/>
              <a:buAutoNum type="arabicParenR" startAt="3"/>
            </a:pPr>
            <a:r>
              <a:rPr lang="ro-RO" dirty="0">
                <a:solidFill>
                  <a:srgbClr val="C00000"/>
                </a:solidFill>
                <a:highlight>
                  <a:srgbClr val="FFFF00"/>
                </a:highlight>
              </a:rPr>
              <a:t>Compararea opțiunilor</a:t>
            </a:r>
            <a:r>
              <a:rPr lang="ro-RO" dirty="0"/>
              <a:t>: După evaluare, opțiunile sunt comparate pentru a identifica cea mai avantajoasă sau cea care răspunde cel mai bine obiectivelor stabilite. Acest pas implică uneori realizarea unor simulări sau scenarii pentru a înțelege mai bine impactul fiecărei opțiuni.</a:t>
            </a:r>
          </a:p>
          <a:p>
            <a:pPr marL="514350" indent="-514350">
              <a:lnSpc>
                <a:spcPct val="100000"/>
              </a:lnSpc>
              <a:buFont typeface="+mj-lt"/>
              <a:buAutoNum type="arabicParenR" startAt="3"/>
            </a:pPr>
            <a:r>
              <a:rPr lang="ro-RO" dirty="0">
                <a:solidFill>
                  <a:srgbClr val="C00000"/>
                </a:solidFill>
                <a:highlight>
                  <a:srgbClr val="FFFF00"/>
                </a:highlight>
              </a:rPr>
              <a:t>Identificarea celei mai bune opțiuni</a:t>
            </a:r>
            <a:r>
              <a:rPr lang="ro-RO" dirty="0"/>
              <a:t>: Pe baza evaluării și comparației, se selectează opțiunea care are cel mai mare potențial de succes și care îndeplinește cel mai bine criteriile stabilite.</a:t>
            </a:r>
          </a:p>
        </p:txBody>
      </p:sp>
      <p:sp>
        <p:nvSpPr>
          <p:cNvPr id="4" name="Slide Number Placeholder 3"/>
          <p:cNvSpPr>
            <a:spLocks noGrp="1"/>
          </p:cNvSpPr>
          <p:nvPr>
            <p:ph type="sldNum" sz="quarter" idx="12"/>
          </p:nvPr>
        </p:nvSpPr>
        <p:spPr/>
        <p:txBody>
          <a:bodyPr/>
          <a:lstStyle/>
          <a:p>
            <a:fld id="{7DAE7E5D-DC60-436E-A67D-D7BB4DB055A8}" type="slidenum">
              <a:rPr lang="en-US" smtClean="0"/>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Etapa IV. Alegerea deciziei</a:t>
            </a:r>
          </a:p>
        </p:txBody>
      </p:sp>
      <p:sp>
        <p:nvSpPr>
          <p:cNvPr id="3" name="Content Placeholder 2"/>
          <p:cNvSpPr>
            <a:spLocks noGrp="1"/>
          </p:cNvSpPr>
          <p:nvPr>
            <p:ph idx="1"/>
          </p:nvPr>
        </p:nvSpPr>
        <p:spPr>
          <a:xfrm>
            <a:off x="200634" y="886755"/>
            <a:ext cx="11790732" cy="5709814"/>
          </a:xfrm>
        </p:spPr>
        <p:txBody>
          <a:bodyPr/>
          <a:lstStyle/>
          <a:p>
            <a:pPr marL="514350" indent="-514350">
              <a:lnSpc>
                <a:spcPct val="100000"/>
              </a:lnSpc>
              <a:buFont typeface="+mj-lt"/>
              <a:buAutoNum type="arabicParenR"/>
            </a:pPr>
            <a:r>
              <a:rPr lang="ro-RO" dirty="0">
                <a:solidFill>
                  <a:srgbClr val="C00000"/>
                </a:solidFill>
                <a:highlight>
                  <a:srgbClr val="FFFF00"/>
                </a:highlight>
              </a:rPr>
              <a:t>Selectarea opțiunii optime</a:t>
            </a:r>
            <a:r>
              <a:rPr lang="ro-RO" dirty="0"/>
              <a:t>: După ce toate opțiunile au fost evaluate și comparate, se alege opțiunea care se aliniază cel mai bine cu obiectivele și criteriile stabilite. Acesta este momentul în care se ia decizia finală.</a:t>
            </a:r>
          </a:p>
          <a:p>
            <a:pPr marL="514350" indent="-514350">
              <a:lnSpc>
                <a:spcPct val="100000"/>
              </a:lnSpc>
              <a:buFont typeface="+mj-lt"/>
              <a:buAutoNum type="arabicParenR"/>
            </a:pPr>
            <a:r>
              <a:rPr lang="ro-RO" dirty="0">
                <a:solidFill>
                  <a:srgbClr val="C00000"/>
                </a:solidFill>
                <a:highlight>
                  <a:srgbClr val="FFFF00"/>
                </a:highlight>
              </a:rPr>
              <a:t>Consultarea părților implicate</a:t>
            </a:r>
            <a:r>
              <a:rPr lang="ro-RO" dirty="0">
                <a:solidFill>
                  <a:srgbClr val="C00000"/>
                </a:solidFill>
              </a:rPr>
              <a:t> </a:t>
            </a:r>
            <a:r>
              <a:rPr lang="ro-RO" sz="2800" dirty="0"/>
              <a:t>(dacă este necesar):</a:t>
            </a:r>
            <a:r>
              <a:rPr lang="ro-RO" dirty="0"/>
              <a:t> În unele cazuri, înainte de a face alegerea finală, decidentul poate consulta părțile interesate sau experți pentru a se asigura că decizia luată este bine fundamentată și acceptată de cei afectați de aceasta.</a:t>
            </a:r>
          </a:p>
        </p:txBody>
      </p:sp>
      <p:sp>
        <p:nvSpPr>
          <p:cNvPr id="4" name="Slide Number Placeholder 3"/>
          <p:cNvSpPr>
            <a:spLocks noGrp="1"/>
          </p:cNvSpPr>
          <p:nvPr>
            <p:ph type="sldNum" sz="quarter" idx="12"/>
          </p:nvPr>
        </p:nvSpPr>
        <p:spPr/>
        <p:txBody>
          <a:bodyPr/>
          <a:lstStyle/>
          <a:p>
            <a:fld id="{7DAE7E5D-DC60-436E-A67D-D7BB4DB055A8}" type="slidenum">
              <a:rPr lang="en-US" smtClean="0"/>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480" y="89058"/>
            <a:ext cx="2866953" cy="662782"/>
          </a:xfrm>
        </p:spPr>
        <p:txBody>
          <a:bodyPr/>
          <a:lstStyle/>
          <a:p>
            <a:r>
              <a:rPr lang="ro-RO" sz="2800" dirty="0"/>
              <a:t>Etapa IV...</a:t>
            </a:r>
          </a:p>
        </p:txBody>
      </p:sp>
      <p:sp>
        <p:nvSpPr>
          <p:cNvPr id="3" name="Content Placeholder 2"/>
          <p:cNvSpPr>
            <a:spLocks noGrp="1"/>
          </p:cNvSpPr>
          <p:nvPr>
            <p:ph idx="1"/>
          </p:nvPr>
        </p:nvSpPr>
        <p:spPr>
          <a:xfrm>
            <a:off x="373354" y="944986"/>
            <a:ext cx="11445292" cy="5161174"/>
          </a:xfrm>
        </p:spPr>
        <p:txBody>
          <a:bodyPr/>
          <a:lstStyle/>
          <a:p>
            <a:pPr marL="514350" indent="-514350">
              <a:lnSpc>
                <a:spcPct val="100000"/>
              </a:lnSpc>
              <a:buFont typeface="+mj-lt"/>
              <a:buAutoNum type="arabicParenR" startAt="3"/>
            </a:pPr>
            <a:r>
              <a:rPr lang="ro-RO" dirty="0">
                <a:solidFill>
                  <a:srgbClr val="C00000"/>
                </a:solidFill>
                <a:highlight>
                  <a:srgbClr val="FFFF00"/>
                </a:highlight>
              </a:rPr>
              <a:t>Planificarea implementării</a:t>
            </a:r>
            <a:r>
              <a:rPr lang="ro-RO" dirty="0"/>
              <a:t>: Odată ce decizia a fost luată, se planifică modul în care aceasta va fi pusă în aplicare. Acest lucru poate include alocarea resurselor, stabilirea unui calendar, și definirea responsabilităților.</a:t>
            </a:r>
          </a:p>
          <a:p>
            <a:pPr marL="514350" indent="-514350">
              <a:lnSpc>
                <a:spcPct val="100000"/>
              </a:lnSpc>
              <a:buFont typeface="+mj-lt"/>
              <a:buAutoNum type="arabicParenR" startAt="3"/>
            </a:pPr>
            <a:r>
              <a:rPr lang="ro-RO" dirty="0">
                <a:solidFill>
                  <a:srgbClr val="C00000"/>
                </a:solidFill>
                <a:highlight>
                  <a:srgbClr val="FFFF00"/>
                </a:highlight>
              </a:rPr>
              <a:t>Documentarea deciziei</a:t>
            </a:r>
            <a:r>
              <a:rPr lang="ro-RO" dirty="0"/>
              <a:t>: Este important ca decizia să fie documentată, împreună cu raționamentul din spatele acesteia. Aceasta asigură transparența și poate servi ca referință pentru deciziile viitoare.</a:t>
            </a:r>
          </a:p>
        </p:txBody>
      </p:sp>
      <p:sp>
        <p:nvSpPr>
          <p:cNvPr id="4" name="Slide Number Placeholder 3"/>
          <p:cNvSpPr>
            <a:spLocks noGrp="1"/>
          </p:cNvSpPr>
          <p:nvPr>
            <p:ph type="sldNum" sz="quarter" idx="12"/>
          </p:nvPr>
        </p:nvSpPr>
        <p:spPr/>
        <p:txBody>
          <a:bodyPr/>
          <a:lstStyle/>
          <a:p>
            <a:fld id="{7DAE7E5D-DC60-436E-A67D-D7BB4DB055A8}"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Etapa V. Implementarea deciziei</a:t>
            </a:r>
          </a:p>
        </p:txBody>
      </p:sp>
      <p:sp>
        <p:nvSpPr>
          <p:cNvPr id="3" name="Content Placeholder 2"/>
          <p:cNvSpPr>
            <a:spLocks noGrp="1"/>
          </p:cNvSpPr>
          <p:nvPr>
            <p:ph idx="1"/>
          </p:nvPr>
        </p:nvSpPr>
        <p:spPr>
          <a:xfrm>
            <a:off x="65988" y="782426"/>
            <a:ext cx="11963452" cy="5770774"/>
          </a:xfrm>
        </p:spPr>
        <p:txBody>
          <a:bodyPr/>
          <a:lstStyle/>
          <a:p>
            <a:pPr>
              <a:lnSpc>
                <a:spcPct val="100000"/>
              </a:lnSpc>
            </a:pPr>
            <a:r>
              <a:rPr lang="ro-RO" dirty="0"/>
              <a:t>Este o etapă critică, succesul final al deciziei depinde de modul în care aceasta este implementată. </a:t>
            </a:r>
          </a:p>
          <a:p>
            <a:pPr marL="514350" indent="-514350">
              <a:lnSpc>
                <a:spcPct val="100000"/>
              </a:lnSpc>
              <a:buFont typeface="+mj-lt"/>
              <a:buAutoNum type="arabicParenR"/>
            </a:pPr>
            <a:r>
              <a:rPr lang="ro-RO" dirty="0">
                <a:solidFill>
                  <a:srgbClr val="C00000"/>
                </a:solidFill>
                <a:highlight>
                  <a:srgbClr val="FFFF00"/>
                </a:highlight>
              </a:rPr>
              <a:t>Elaborarea unui plan de acțiuni</a:t>
            </a:r>
            <a:r>
              <a:rPr lang="ro-RO" dirty="0"/>
              <a:t>: Decidentul (echipa) dezvoltă un plan detaliat care descrie pașii necesari pentru a pune în aplicare decizia. Acest plan include resursele necesare, timeline-ul, rolurile și responsabilitățile.</a:t>
            </a:r>
          </a:p>
          <a:p>
            <a:pPr marL="514350" indent="-514350">
              <a:lnSpc>
                <a:spcPct val="100000"/>
              </a:lnSpc>
              <a:buFont typeface="+mj-lt"/>
              <a:buAutoNum type="arabicParenR"/>
            </a:pPr>
            <a:r>
              <a:rPr lang="ro-RO" dirty="0">
                <a:solidFill>
                  <a:srgbClr val="C00000"/>
                </a:solidFill>
                <a:highlight>
                  <a:srgbClr val="FFFF00"/>
                </a:highlight>
              </a:rPr>
              <a:t>Alocarea resurselor</a:t>
            </a:r>
            <a:r>
              <a:rPr lang="ro-RO" dirty="0"/>
              <a:t>: Resursele (umane, financiare, materiale) sunt distribuite conform planului de acțiune pentru a asigura că toate componentele necesare sunt disponibile la momentul potrivit.</a:t>
            </a:r>
          </a:p>
        </p:txBody>
      </p:sp>
      <p:sp>
        <p:nvSpPr>
          <p:cNvPr id="4" name="Slide Number Placeholder 3"/>
          <p:cNvSpPr>
            <a:spLocks noGrp="1"/>
          </p:cNvSpPr>
          <p:nvPr>
            <p:ph type="sldNum" sz="quarter" idx="12"/>
          </p:nvPr>
        </p:nvSpPr>
        <p:spPr/>
        <p:txBody>
          <a:bodyPr/>
          <a:lstStyle/>
          <a:p>
            <a:fld id="{7DAE7E5D-DC60-436E-A67D-D7BB4DB055A8}" type="slidenum">
              <a:rPr lang="en-US" smtClean="0"/>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2240" y="0"/>
            <a:ext cx="2450393" cy="662782"/>
          </a:xfrm>
        </p:spPr>
        <p:txBody>
          <a:bodyPr/>
          <a:lstStyle/>
          <a:p>
            <a:r>
              <a:rPr lang="ro-RO" sz="2800" dirty="0"/>
              <a:t>Etapa V...</a:t>
            </a:r>
          </a:p>
        </p:txBody>
      </p:sp>
      <p:sp>
        <p:nvSpPr>
          <p:cNvPr id="3" name="Content Placeholder 2"/>
          <p:cNvSpPr>
            <a:spLocks noGrp="1"/>
          </p:cNvSpPr>
          <p:nvPr>
            <p:ph idx="1"/>
          </p:nvPr>
        </p:nvSpPr>
        <p:spPr>
          <a:xfrm>
            <a:off x="65988" y="914506"/>
            <a:ext cx="12079664" cy="5637019"/>
          </a:xfrm>
        </p:spPr>
        <p:txBody>
          <a:bodyPr>
            <a:normAutofit fontScale="92500" lnSpcReduction="20000"/>
          </a:bodyPr>
          <a:lstStyle/>
          <a:p>
            <a:pPr marL="514350" indent="-514350">
              <a:buFont typeface="+mj-lt"/>
              <a:buAutoNum type="arabicParenR" startAt="3"/>
            </a:pPr>
            <a:r>
              <a:rPr lang="ro-RO" dirty="0">
                <a:solidFill>
                  <a:srgbClr val="C00000"/>
                </a:solidFill>
                <a:highlight>
                  <a:srgbClr val="FFFF00"/>
                </a:highlight>
              </a:rPr>
              <a:t>Comunicarea deciziei</a:t>
            </a:r>
            <a:r>
              <a:rPr lang="ro-RO" dirty="0"/>
              <a:t>: Este crucial ca toți cei implicați să fie informați despre decizia luată și planul de implementare. Comunicarea clară și eficientă ajută la reducerea confuziilor și asigură coordonarea între echipe.</a:t>
            </a:r>
          </a:p>
          <a:p>
            <a:pPr marL="514350" indent="-514350">
              <a:buFont typeface="+mj-lt"/>
              <a:buAutoNum type="arabicParenR" startAt="3"/>
            </a:pPr>
            <a:r>
              <a:rPr lang="ro-RO" dirty="0">
                <a:solidFill>
                  <a:srgbClr val="C00000"/>
                </a:solidFill>
                <a:highlight>
                  <a:srgbClr val="FFFF00"/>
                </a:highlight>
              </a:rPr>
              <a:t>Monitorizarea și coordonarea activităților</a:t>
            </a:r>
            <a:r>
              <a:rPr lang="ro-RO" dirty="0"/>
              <a:t>: Pe parcursul implementării, activitățile sunt monitorizate pentru a se asigura că totul decurge conform planului. Se pot face ajustări în timp real pentru a răspunde provocărilor neașteptate sau pentru a optimiza procesul.</a:t>
            </a:r>
          </a:p>
          <a:p>
            <a:pPr marL="514350" indent="-514350">
              <a:buFont typeface="+mj-lt"/>
              <a:buAutoNum type="arabicParenR" startAt="3"/>
            </a:pPr>
            <a:r>
              <a:rPr lang="ro-RO" dirty="0">
                <a:solidFill>
                  <a:srgbClr val="C00000"/>
                </a:solidFill>
                <a:highlight>
                  <a:srgbClr val="FFFF00"/>
                </a:highlight>
              </a:rPr>
              <a:t>Gestionarea schimbărilor</a:t>
            </a:r>
            <a:r>
              <a:rPr lang="ro-RO" dirty="0"/>
              <a:t>: În timpul implementării, pot apărea schimbări sau ajustări necesare datorită unor factori neprevăzuți. Gestionarea eficientă a acestor schimbări este esențială pentru succesul implementării.</a:t>
            </a:r>
          </a:p>
        </p:txBody>
      </p:sp>
      <p:sp>
        <p:nvSpPr>
          <p:cNvPr id="4" name="Slide Number Placeholder 3"/>
          <p:cNvSpPr>
            <a:spLocks noGrp="1"/>
          </p:cNvSpPr>
          <p:nvPr>
            <p:ph type="sldNum" sz="quarter" idx="12"/>
          </p:nvPr>
        </p:nvSpPr>
        <p:spPr/>
        <p:txBody>
          <a:bodyPr/>
          <a:lstStyle/>
          <a:p>
            <a:fld id="{7DAE7E5D-DC60-436E-A67D-D7BB4DB055A8}" type="slidenum">
              <a:rPr lang="en-US" smtClean="0"/>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697" y="119644"/>
            <a:ext cx="8398039" cy="662782"/>
          </a:xfrm>
        </p:spPr>
        <p:txBody>
          <a:bodyPr/>
          <a:lstStyle/>
          <a:p>
            <a:r>
              <a:rPr lang="ro-RO" dirty="0"/>
              <a:t>Etapa VI. Monitorizarea și evaluarea</a:t>
            </a:r>
          </a:p>
        </p:txBody>
      </p:sp>
      <p:sp>
        <p:nvSpPr>
          <p:cNvPr id="3" name="Content Placeholder 2"/>
          <p:cNvSpPr>
            <a:spLocks noGrp="1"/>
          </p:cNvSpPr>
          <p:nvPr>
            <p:ph idx="1"/>
          </p:nvPr>
        </p:nvSpPr>
        <p:spPr>
          <a:xfrm>
            <a:off x="140176" y="958098"/>
            <a:ext cx="11911647" cy="5631581"/>
          </a:xfrm>
        </p:spPr>
        <p:txBody>
          <a:bodyPr>
            <a:normAutofit/>
          </a:bodyPr>
          <a:lstStyle/>
          <a:p>
            <a:pPr marL="514350" indent="-514350">
              <a:lnSpc>
                <a:spcPct val="100000"/>
              </a:lnSpc>
              <a:buFont typeface="+mj-lt"/>
              <a:buAutoNum type="arabicParenR"/>
            </a:pPr>
            <a:r>
              <a:rPr lang="ro-RO" dirty="0">
                <a:solidFill>
                  <a:srgbClr val="C00000"/>
                </a:solidFill>
                <a:highlight>
                  <a:srgbClr val="FFFF00"/>
                </a:highlight>
              </a:rPr>
              <a:t>Supravegherea implementării</a:t>
            </a:r>
            <a:r>
              <a:rPr lang="ro-RO" dirty="0"/>
              <a:t>: Se monitorizează în mod constant activitățile și procesele pentru a asigura că decizia este implementată conform planului. Aceasta poate implica verificarea dacă resursele sunt utilizate eficient și dacă termenele limită sunt respectate.</a:t>
            </a:r>
          </a:p>
          <a:p>
            <a:pPr marL="514350" indent="-514350">
              <a:lnSpc>
                <a:spcPct val="100000"/>
              </a:lnSpc>
              <a:buFont typeface="+mj-lt"/>
              <a:buAutoNum type="arabicParenR"/>
            </a:pPr>
            <a:r>
              <a:rPr lang="ro-RO" dirty="0">
                <a:solidFill>
                  <a:srgbClr val="C00000"/>
                </a:solidFill>
                <a:highlight>
                  <a:srgbClr val="FFFF00"/>
                </a:highlight>
              </a:rPr>
              <a:t>Evaluarea performanței</a:t>
            </a:r>
            <a:r>
              <a:rPr lang="ro-RO" dirty="0"/>
              <a:t>: Rezultatele obținute sunt comparate cu obiectivele stabilite inițial. Evaluarea performanței include analiza dacă decizia a rezolvat problema sau a atins obiectivul așteptat, și în ce măsură.</a:t>
            </a:r>
          </a:p>
        </p:txBody>
      </p:sp>
      <p:sp>
        <p:nvSpPr>
          <p:cNvPr id="4" name="Slide Number Placeholder 3"/>
          <p:cNvSpPr>
            <a:spLocks noGrp="1"/>
          </p:cNvSpPr>
          <p:nvPr>
            <p:ph type="sldNum" sz="quarter" idx="12"/>
          </p:nvPr>
        </p:nvSpPr>
        <p:spPr/>
        <p:txBody>
          <a:bodyPr/>
          <a:lstStyle/>
          <a:p>
            <a:fld id="{7DAE7E5D-DC60-436E-A67D-D7BB4DB055A8}" type="slidenum">
              <a:rPr lang="en-US" smtClean="0"/>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9305-F52B-0A1C-2C69-C77BCE0DFA77}"/>
              </a:ext>
            </a:extLst>
          </p:cNvPr>
          <p:cNvSpPr>
            <a:spLocks noGrp="1"/>
          </p:cNvSpPr>
          <p:nvPr>
            <p:ph type="title"/>
          </p:nvPr>
        </p:nvSpPr>
        <p:spPr>
          <a:xfrm>
            <a:off x="2476072" y="119644"/>
            <a:ext cx="8034391" cy="662782"/>
          </a:xfrm>
        </p:spPr>
        <p:txBody>
          <a:bodyPr/>
          <a:lstStyle/>
          <a:p>
            <a:r>
              <a:rPr lang="ro-RO" dirty="0">
                <a:latin typeface="Elsie Black" panose="02000000000000000000" pitchFamily="2" charset="0"/>
              </a:rPr>
              <a:t>Obiective specifice cursului</a:t>
            </a:r>
          </a:p>
        </p:txBody>
      </p:sp>
      <p:sp>
        <p:nvSpPr>
          <p:cNvPr id="3" name="Content Placeholder 2">
            <a:extLst>
              <a:ext uri="{FF2B5EF4-FFF2-40B4-BE49-F238E27FC236}">
                <a16:creationId xmlns:a16="http://schemas.microsoft.com/office/drawing/2014/main" id="{9EAC2CC0-6E21-E3EC-62F6-3A17198B61FF}"/>
              </a:ext>
            </a:extLst>
          </p:cNvPr>
          <p:cNvSpPr>
            <a:spLocks noGrp="1"/>
          </p:cNvSpPr>
          <p:nvPr>
            <p:ph idx="1"/>
          </p:nvPr>
        </p:nvSpPr>
        <p:spPr>
          <a:xfrm>
            <a:off x="112336" y="886509"/>
            <a:ext cx="12079664" cy="5527498"/>
          </a:xfrm>
        </p:spPr>
        <p:txBody>
          <a:bodyPr>
            <a:normAutofit/>
          </a:bodyPr>
          <a:lstStyle/>
          <a:p>
            <a:pPr marL="514350" indent="-514350">
              <a:lnSpc>
                <a:spcPct val="150000"/>
              </a:lnSpc>
              <a:buFont typeface="+mj-lt"/>
              <a:buAutoNum type="arabicPeriod"/>
            </a:pPr>
            <a:r>
              <a:rPr lang="ro-RO" dirty="0"/>
              <a:t>Înțelegerea conceptului de </a:t>
            </a:r>
            <a:r>
              <a:rPr lang="ro-RO" dirty="0" err="1"/>
              <a:t>SSD</a:t>
            </a:r>
            <a:r>
              <a:rPr lang="ro-RO" dirty="0"/>
              <a:t> și delimitarea față de alte tipuri de sisteme informatice.</a:t>
            </a:r>
          </a:p>
          <a:p>
            <a:pPr marL="514350" indent="-514350">
              <a:lnSpc>
                <a:spcPct val="150000"/>
              </a:lnSpc>
              <a:buFont typeface="+mj-lt"/>
              <a:buAutoNum type="arabicPeriod"/>
            </a:pPr>
            <a:r>
              <a:rPr lang="ro-RO" dirty="0"/>
              <a:t>Înțelegerea caracteristicilor definitorii ale </a:t>
            </a:r>
            <a:r>
              <a:rPr lang="ro-RO" dirty="0" err="1"/>
              <a:t>SSD</a:t>
            </a:r>
            <a:r>
              <a:rPr lang="ro-RO" dirty="0"/>
              <a:t>.</a:t>
            </a:r>
          </a:p>
          <a:p>
            <a:pPr marL="514350" indent="-514350">
              <a:lnSpc>
                <a:spcPct val="150000"/>
              </a:lnSpc>
              <a:buFont typeface="+mj-lt"/>
              <a:buAutoNum type="arabicPeriod"/>
            </a:pPr>
            <a:r>
              <a:rPr lang="ro-RO" dirty="0"/>
              <a:t>Dobândirea cunoștințelor privind rolul și necesitatea </a:t>
            </a:r>
            <a:r>
              <a:rPr lang="ro-RO" dirty="0" err="1"/>
              <a:t>SSD</a:t>
            </a:r>
            <a:r>
              <a:rPr lang="ro-RO" dirty="0"/>
              <a:t> în mediul organizațional.</a:t>
            </a:r>
          </a:p>
          <a:p>
            <a:pPr marL="514350" indent="-514350">
              <a:lnSpc>
                <a:spcPct val="150000"/>
              </a:lnSpc>
              <a:buFont typeface="+mj-lt"/>
              <a:buAutoNum type="arabicPeriod"/>
            </a:pPr>
            <a:r>
              <a:rPr lang="ro-RO" dirty="0"/>
              <a:t>Înțelegerea structurii generale a </a:t>
            </a:r>
            <a:r>
              <a:rPr lang="ro-RO" dirty="0" err="1"/>
              <a:t>SSD</a:t>
            </a:r>
            <a:r>
              <a:rPr lang="ro-RO" dirty="0"/>
              <a:t> și a componentelor esențiale.</a:t>
            </a:r>
          </a:p>
        </p:txBody>
      </p:sp>
      <p:sp>
        <p:nvSpPr>
          <p:cNvPr id="4" name="Slide Number Placeholder 3">
            <a:extLst>
              <a:ext uri="{FF2B5EF4-FFF2-40B4-BE49-F238E27FC236}">
                <a16:creationId xmlns:a16="http://schemas.microsoft.com/office/drawing/2014/main" id="{55DC09A4-6551-5C93-079B-951E0BB5F428}"/>
              </a:ext>
            </a:extLst>
          </p:cNvPr>
          <p:cNvSpPr>
            <a:spLocks noGrp="1"/>
          </p:cNvSpPr>
          <p:nvPr>
            <p:ph type="sldNum" sz="quarter" idx="12"/>
          </p:nvPr>
        </p:nvSpPr>
        <p:spPr/>
        <p:txBody>
          <a:bodyPr/>
          <a:lstStyle/>
          <a:p>
            <a:fld id="{7DAE7E5D-DC60-436E-A67D-D7BB4DB055A8}" type="slidenum">
              <a:rPr lang="en-US" smtClean="0"/>
              <a:t>7</a:t>
            </a:fld>
            <a:endParaRPr lang="en-US" dirty="0"/>
          </a:p>
        </p:txBody>
      </p:sp>
    </p:spTree>
    <p:extLst>
      <p:ext uri="{BB962C8B-B14F-4D97-AF65-F5344CB8AC3E}">
        <p14:creationId xmlns:p14="http://schemas.microsoft.com/office/powerpoint/2010/main" val="19265704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4466" y="0"/>
            <a:ext cx="2864497" cy="491304"/>
          </a:xfrm>
        </p:spPr>
        <p:txBody>
          <a:bodyPr/>
          <a:lstStyle/>
          <a:p>
            <a:r>
              <a:rPr lang="ro-RO" sz="2800" dirty="0"/>
              <a:t>Etapa VI...</a:t>
            </a:r>
          </a:p>
        </p:txBody>
      </p:sp>
      <p:sp>
        <p:nvSpPr>
          <p:cNvPr id="3" name="Content Placeholder 2"/>
          <p:cNvSpPr>
            <a:spLocks noGrp="1"/>
          </p:cNvSpPr>
          <p:nvPr>
            <p:ph idx="1"/>
          </p:nvPr>
        </p:nvSpPr>
        <p:spPr>
          <a:xfrm>
            <a:off x="65988" y="562708"/>
            <a:ext cx="12079664" cy="6295292"/>
          </a:xfrm>
        </p:spPr>
        <p:txBody>
          <a:bodyPr>
            <a:normAutofit lnSpcReduction="10000"/>
          </a:bodyPr>
          <a:lstStyle/>
          <a:p>
            <a:r>
              <a:rPr lang="ro-RO" dirty="0">
                <a:solidFill>
                  <a:srgbClr val="C00000"/>
                </a:solidFill>
                <a:highlight>
                  <a:srgbClr val="FFFF00"/>
                </a:highlight>
              </a:rPr>
              <a:t>Identificarea problemelor și ajustarea</a:t>
            </a:r>
            <a:r>
              <a:rPr lang="ro-RO" dirty="0"/>
              <a:t>: În timpul monitorizării, pot fi identificate probleme sau discrepanțe față de planul inițial. Dacă este necesar, se fac ajustări pentru a corecta cursul implementării sau pentru a îmbunătăți rezultatele.</a:t>
            </a:r>
          </a:p>
          <a:p>
            <a:r>
              <a:rPr lang="ro-RO" dirty="0">
                <a:solidFill>
                  <a:srgbClr val="C00000"/>
                </a:solidFill>
                <a:highlight>
                  <a:srgbClr val="FFFF00"/>
                </a:highlight>
              </a:rPr>
              <a:t>Feedback și învățare</a:t>
            </a:r>
            <a:r>
              <a:rPr lang="ro-RO" dirty="0"/>
              <a:t>: Se colectează feedback de la părțile implicate și se documentează lecțiile învățate pentru a îmbunătăți procesele decizionale viitoare. Acest feedback poate ajuta la îmbunătățirea procesului decizional și la evitarea erorilor similare în viitor.</a:t>
            </a:r>
          </a:p>
          <a:p>
            <a:r>
              <a:rPr lang="ro-RO" dirty="0">
                <a:solidFill>
                  <a:srgbClr val="C00000"/>
                </a:solidFill>
                <a:highlight>
                  <a:srgbClr val="FFFF00"/>
                </a:highlight>
              </a:rPr>
              <a:t>Raportarea rezultatelor</a:t>
            </a:r>
            <a:r>
              <a:rPr lang="ro-RO" dirty="0"/>
              <a:t>: Rezultatele monitorizării și evaluării sunt documentate și raportate către părțile interesate, pentru a asigura transparența și responsabilitatea în procesul decizional.</a:t>
            </a:r>
          </a:p>
          <a:p>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5B36-9BF0-2231-F3E5-7FC0810C1B87}"/>
              </a:ext>
            </a:extLst>
          </p:cNvPr>
          <p:cNvSpPr>
            <a:spLocks noGrp="1"/>
          </p:cNvSpPr>
          <p:nvPr>
            <p:ph type="title"/>
          </p:nvPr>
        </p:nvSpPr>
        <p:spPr>
          <a:xfrm>
            <a:off x="729574" y="21162"/>
            <a:ext cx="9229059" cy="1165612"/>
          </a:xfrm>
        </p:spPr>
        <p:txBody>
          <a:bodyPr/>
          <a:lstStyle/>
          <a:p>
            <a:r>
              <a:rPr lang="en-US" dirty="0" err="1"/>
              <a:t>Pași</a:t>
            </a:r>
            <a:r>
              <a:rPr lang="en-US" dirty="0"/>
              <a:t> </a:t>
            </a:r>
            <a:r>
              <a:rPr lang="en-US" dirty="0" err="1"/>
              <a:t>pentru</a:t>
            </a:r>
            <a:r>
              <a:rPr lang="en-US" dirty="0"/>
              <a:t> </a:t>
            </a:r>
            <a:r>
              <a:rPr lang="en-US" dirty="0" err="1"/>
              <a:t>construirea</a:t>
            </a:r>
            <a:r>
              <a:rPr lang="en-US" dirty="0"/>
              <a:t> </a:t>
            </a:r>
            <a:r>
              <a:rPr lang="en-US" dirty="0" err="1"/>
              <a:t>unei</a:t>
            </a:r>
            <a:r>
              <a:rPr lang="en-US" dirty="0"/>
              <a:t> </a:t>
            </a:r>
            <a:r>
              <a:rPr lang="en-US" dirty="0" err="1"/>
              <a:t>echipe</a:t>
            </a:r>
            <a:r>
              <a:rPr lang="en-US" dirty="0"/>
              <a:t> de </a:t>
            </a:r>
            <a:r>
              <a:rPr lang="en-US" dirty="0" err="1"/>
              <a:t>analiză</a:t>
            </a:r>
            <a:r>
              <a:rPr lang="en-US" dirty="0"/>
              <a:t> a </a:t>
            </a:r>
            <a:r>
              <a:rPr lang="en-US" dirty="0" err="1"/>
              <a:t>datelor</a:t>
            </a:r>
            <a:r>
              <a:rPr lang="en-US" dirty="0"/>
              <a:t> </a:t>
            </a:r>
            <a:r>
              <a:rPr lang="en-US" dirty="0" err="1"/>
              <a:t>în</a:t>
            </a:r>
            <a:r>
              <a:rPr lang="en-US" dirty="0"/>
              <a:t> </a:t>
            </a:r>
            <a:r>
              <a:rPr lang="en-US" dirty="0" err="1"/>
              <a:t>organizație</a:t>
            </a:r>
            <a:endParaRPr lang="en-US" dirty="0"/>
          </a:p>
        </p:txBody>
      </p:sp>
      <p:sp>
        <p:nvSpPr>
          <p:cNvPr id="4" name="Slide Number Placeholder 3">
            <a:extLst>
              <a:ext uri="{FF2B5EF4-FFF2-40B4-BE49-F238E27FC236}">
                <a16:creationId xmlns:a16="http://schemas.microsoft.com/office/drawing/2014/main" id="{5DEC9535-DBB6-B715-60B6-A301A5451E4C}"/>
              </a:ext>
            </a:extLst>
          </p:cNvPr>
          <p:cNvSpPr>
            <a:spLocks noGrp="1"/>
          </p:cNvSpPr>
          <p:nvPr>
            <p:ph type="sldNum" sz="quarter" idx="12"/>
          </p:nvPr>
        </p:nvSpPr>
        <p:spPr/>
        <p:txBody>
          <a:bodyPr/>
          <a:lstStyle/>
          <a:p>
            <a:fld id="{7DAE7E5D-DC60-436E-A67D-D7BB4DB055A8}" type="slidenum">
              <a:rPr lang="en-US" smtClean="0"/>
              <a:t>71</a:t>
            </a:fld>
            <a:endParaRPr lang="en-US" dirty="0"/>
          </a:p>
        </p:txBody>
      </p:sp>
      <p:pic>
        <p:nvPicPr>
          <p:cNvPr id="1026" name="Picture 2">
            <a:extLst>
              <a:ext uri="{FF2B5EF4-FFF2-40B4-BE49-F238E27FC236}">
                <a16:creationId xmlns:a16="http://schemas.microsoft.com/office/drawing/2014/main" id="{FBAF7E06-2A6E-93EE-A8DA-07E776B3B87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01" t="25547" r="3614" b="7307"/>
          <a:stretch/>
        </p:blipFill>
        <p:spPr bwMode="auto">
          <a:xfrm>
            <a:off x="875028" y="1155328"/>
            <a:ext cx="9679484" cy="54412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FCB929-A3A3-0B61-C4A1-C34A7F50F1C0}"/>
              </a:ext>
            </a:extLst>
          </p:cNvPr>
          <p:cNvSpPr txBox="1"/>
          <p:nvPr/>
        </p:nvSpPr>
        <p:spPr>
          <a:xfrm>
            <a:off x="3854527" y="6211669"/>
            <a:ext cx="6104106" cy="646331"/>
          </a:xfrm>
          <a:prstGeom prst="rect">
            <a:avLst/>
          </a:prstGeom>
          <a:noFill/>
        </p:spPr>
        <p:txBody>
          <a:bodyPr wrap="square">
            <a:spAutoFit/>
          </a:bodyPr>
          <a:lstStyle/>
          <a:p>
            <a:r>
              <a:rPr lang="en-US" dirty="0">
                <a:hlinkClick r:id="rId3"/>
              </a:rPr>
              <a:t>https://www.slideteam.net/steps-for-building-data-analytics-team-in-organization.html</a:t>
            </a:r>
            <a:r>
              <a:rPr lang="ro-RO" dirty="0"/>
              <a:t> </a:t>
            </a:r>
            <a:endParaRPr lang="en-US" dirty="0"/>
          </a:p>
        </p:txBody>
      </p:sp>
    </p:spTree>
    <p:extLst>
      <p:ext uri="{BB962C8B-B14F-4D97-AF65-F5344CB8AC3E}">
        <p14:creationId xmlns:p14="http://schemas.microsoft.com/office/powerpoint/2010/main" val="1072624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7FAD2-A079-21FF-3433-1AD1744EC59C}"/>
              </a:ext>
            </a:extLst>
          </p:cNvPr>
          <p:cNvSpPr>
            <a:spLocks noGrp="1"/>
          </p:cNvSpPr>
          <p:nvPr>
            <p:ph idx="1"/>
          </p:nvPr>
        </p:nvSpPr>
        <p:spPr>
          <a:xfrm>
            <a:off x="1043075" y="1650382"/>
            <a:ext cx="10105850" cy="2877013"/>
          </a:xfrm>
          <a:solidFill>
            <a:schemeClr val="accent6">
              <a:lumMod val="75000"/>
            </a:schemeClr>
          </a:solidFill>
          <a:scene3d>
            <a:camera prst="orthographicFront"/>
            <a:lightRig rig="threePt" dir="t"/>
          </a:scene3d>
          <a:sp3d>
            <a:bevelT w="139700" h="139700" prst="divot"/>
          </a:sp3d>
        </p:spPr>
        <p:txBody>
          <a:bodyPr>
            <a:noAutofit/>
          </a:bodyPr>
          <a:lstStyle/>
          <a:p>
            <a:pPr marL="0" indent="0" algn="ctr">
              <a:buNone/>
            </a:pPr>
            <a:r>
              <a:rPr lang="ro-RO" sz="6000" dirty="0">
                <a:solidFill>
                  <a:srgbClr val="FFFF00"/>
                </a:solidFill>
                <a:latin typeface="Elsie Black" panose="02000000000000000000" pitchFamily="2" charset="0"/>
              </a:rPr>
              <a:t>S</a:t>
            </a:r>
            <a:r>
              <a:rPr lang="en-US" sz="6000" dirty="0" err="1">
                <a:solidFill>
                  <a:srgbClr val="FFFF00"/>
                </a:solidFill>
                <a:latin typeface="Elsie Black" panose="02000000000000000000" pitchFamily="2" charset="0"/>
              </a:rPr>
              <a:t>isteme</a:t>
            </a:r>
            <a:r>
              <a:rPr lang="en-US" sz="6000" dirty="0">
                <a:solidFill>
                  <a:srgbClr val="FFFF00"/>
                </a:solidFill>
                <a:latin typeface="Elsie Black" panose="02000000000000000000" pitchFamily="2" charset="0"/>
              </a:rPr>
              <a:t> </a:t>
            </a:r>
            <a:r>
              <a:rPr lang="en-US" sz="6000" dirty="0" err="1">
                <a:solidFill>
                  <a:srgbClr val="FFFF00"/>
                </a:solidFill>
                <a:latin typeface="Elsie Black" panose="02000000000000000000" pitchFamily="2" charset="0"/>
              </a:rPr>
              <a:t>Informatice</a:t>
            </a:r>
            <a:r>
              <a:rPr lang="en-US" sz="6000" dirty="0">
                <a:solidFill>
                  <a:srgbClr val="FFFF00"/>
                </a:solidFill>
                <a:latin typeface="Elsie Black" panose="02000000000000000000" pitchFamily="2" charset="0"/>
              </a:rPr>
              <a:t> de Management</a:t>
            </a:r>
            <a:endParaRPr lang="ro-RO" sz="6000" dirty="0">
              <a:solidFill>
                <a:srgbClr val="FFFF00"/>
              </a:solidFill>
              <a:latin typeface="Elsie Black" panose="02000000000000000000" pitchFamily="2" charset="0"/>
            </a:endParaRPr>
          </a:p>
          <a:p>
            <a:pPr marL="0" indent="0" algn="ctr">
              <a:lnSpc>
                <a:spcPct val="100000"/>
              </a:lnSpc>
              <a:buNone/>
            </a:pPr>
            <a:r>
              <a:rPr lang="ro-RO" sz="5400" dirty="0">
                <a:solidFill>
                  <a:srgbClr val="FFFF00"/>
                </a:solidFill>
              </a:rPr>
              <a:t>A</a:t>
            </a:r>
            <a:r>
              <a:rPr lang="en-US" sz="5400" dirty="0" err="1">
                <a:solidFill>
                  <a:srgbClr val="FFFF00"/>
                </a:solidFill>
              </a:rPr>
              <a:t>rhitecturi</a:t>
            </a:r>
            <a:r>
              <a:rPr lang="en-US" sz="5400" dirty="0">
                <a:solidFill>
                  <a:srgbClr val="FFFF00"/>
                </a:solidFill>
              </a:rPr>
              <a:t> și </a:t>
            </a:r>
            <a:r>
              <a:rPr lang="en-US" sz="5400" dirty="0" err="1">
                <a:solidFill>
                  <a:srgbClr val="FFFF00"/>
                </a:solidFill>
              </a:rPr>
              <a:t>Tehnologii</a:t>
            </a:r>
            <a:endParaRPr lang="en-US" sz="6000" dirty="0">
              <a:solidFill>
                <a:srgbClr val="FFFF00"/>
              </a:solidFill>
            </a:endParaRPr>
          </a:p>
        </p:txBody>
      </p:sp>
      <p:sp>
        <p:nvSpPr>
          <p:cNvPr id="4" name="Slide Number Placeholder 3">
            <a:extLst>
              <a:ext uri="{FF2B5EF4-FFF2-40B4-BE49-F238E27FC236}">
                <a16:creationId xmlns:a16="http://schemas.microsoft.com/office/drawing/2014/main" id="{C4C76D1A-29B9-9D17-92F1-FB8CDB368A16}"/>
              </a:ext>
            </a:extLst>
          </p:cNvPr>
          <p:cNvSpPr>
            <a:spLocks noGrp="1"/>
          </p:cNvSpPr>
          <p:nvPr>
            <p:ph type="sldNum" sz="quarter" idx="12"/>
          </p:nvPr>
        </p:nvSpPr>
        <p:spPr/>
        <p:txBody>
          <a:bodyPr/>
          <a:lstStyle/>
          <a:p>
            <a:fld id="{7DAE7E5D-DC60-436E-A67D-D7BB4DB055A8}" type="slidenum">
              <a:rPr lang="en-US" smtClean="0"/>
              <a:t>72</a:t>
            </a:fld>
            <a:endParaRPr lang="en-US" dirty="0"/>
          </a:p>
        </p:txBody>
      </p:sp>
    </p:spTree>
    <p:extLst>
      <p:ext uri="{BB962C8B-B14F-4D97-AF65-F5344CB8AC3E}">
        <p14:creationId xmlns:p14="http://schemas.microsoft.com/office/powerpoint/2010/main" val="435303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8BC2-2836-B677-2569-14254F514163}"/>
              </a:ext>
            </a:extLst>
          </p:cNvPr>
          <p:cNvSpPr>
            <a:spLocks noGrp="1"/>
          </p:cNvSpPr>
          <p:nvPr>
            <p:ph type="title"/>
          </p:nvPr>
        </p:nvSpPr>
        <p:spPr>
          <a:xfrm>
            <a:off x="4895385" y="119644"/>
            <a:ext cx="1606370" cy="662782"/>
          </a:xfrm>
        </p:spPr>
        <p:txBody>
          <a:bodyPr/>
          <a:lstStyle/>
          <a:p>
            <a:r>
              <a:rPr lang="ro-RO" dirty="0"/>
              <a:t>S</a:t>
            </a:r>
            <a:r>
              <a:rPr lang="en-US" dirty="0"/>
              <a:t>IM</a:t>
            </a:r>
          </a:p>
        </p:txBody>
      </p:sp>
      <p:sp>
        <p:nvSpPr>
          <p:cNvPr id="3" name="Content Placeholder 2">
            <a:extLst>
              <a:ext uri="{FF2B5EF4-FFF2-40B4-BE49-F238E27FC236}">
                <a16:creationId xmlns:a16="http://schemas.microsoft.com/office/drawing/2014/main" id="{BAEF5003-AF74-9F58-29E2-82A334D89E62}"/>
              </a:ext>
            </a:extLst>
          </p:cNvPr>
          <p:cNvSpPr>
            <a:spLocks noGrp="1"/>
          </p:cNvSpPr>
          <p:nvPr>
            <p:ph idx="1"/>
          </p:nvPr>
        </p:nvSpPr>
        <p:spPr>
          <a:xfrm>
            <a:off x="514355" y="1339067"/>
            <a:ext cx="11163290" cy="4960452"/>
          </a:xfrm>
        </p:spPr>
        <p:txBody>
          <a:bodyPr>
            <a:normAutofit fontScale="92500" lnSpcReduction="10000"/>
          </a:bodyPr>
          <a:lstStyle/>
          <a:p>
            <a:pPr>
              <a:lnSpc>
                <a:spcPct val="120000"/>
              </a:lnSpc>
            </a:pPr>
            <a:r>
              <a:rPr lang="ro-RO" dirty="0">
                <a:solidFill>
                  <a:srgbClr val="C00000"/>
                </a:solidFill>
                <a:highlight>
                  <a:srgbClr val="FFFF00"/>
                </a:highlight>
              </a:rPr>
              <a:t>SIM</a:t>
            </a:r>
            <a:r>
              <a:rPr lang="ro-RO" dirty="0"/>
              <a:t> Reprezintă </a:t>
            </a:r>
            <a:r>
              <a:rPr lang="en-US" dirty="0" err="1"/>
              <a:t>elemente</a:t>
            </a:r>
            <a:r>
              <a:rPr lang="en-US" dirty="0"/>
              <a:t> </a:t>
            </a:r>
            <a:r>
              <a:rPr lang="en-US" dirty="0" err="1"/>
              <a:t>esențiale</a:t>
            </a:r>
            <a:r>
              <a:rPr lang="en-US" dirty="0"/>
              <a:t> </a:t>
            </a:r>
            <a:r>
              <a:rPr lang="en-US" dirty="0" err="1"/>
              <a:t>pentru</a:t>
            </a:r>
            <a:r>
              <a:rPr lang="en-US" dirty="0"/>
              <a:t> </a:t>
            </a:r>
            <a:r>
              <a:rPr lang="en-US" dirty="0" err="1"/>
              <a:t>susținerea</a:t>
            </a:r>
            <a:r>
              <a:rPr lang="en-US" dirty="0"/>
              <a:t> și </a:t>
            </a:r>
            <a:r>
              <a:rPr lang="en-US" dirty="0" err="1"/>
              <a:t>optimizarea</a:t>
            </a:r>
            <a:r>
              <a:rPr lang="en-US" dirty="0"/>
              <a:t> </a:t>
            </a:r>
            <a:r>
              <a:rPr lang="en-US" dirty="0" err="1"/>
              <a:t>activităților</a:t>
            </a:r>
            <a:r>
              <a:rPr lang="en-US" dirty="0"/>
              <a:t> </a:t>
            </a:r>
            <a:r>
              <a:rPr lang="en-US" dirty="0" err="1"/>
              <a:t>decizionale</a:t>
            </a:r>
            <a:r>
              <a:rPr lang="en-US" dirty="0"/>
              <a:t>, administrative și </a:t>
            </a:r>
            <a:r>
              <a:rPr lang="en-US" dirty="0" err="1"/>
              <a:t>operaționale</a:t>
            </a:r>
            <a:r>
              <a:rPr lang="en-US" dirty="0"/>
              <a:t> ale </a:t>
            </a:r>
            <a:r>
              <a:rPr lang="en-US" dirty="0" err="1"/>
              <a:t>organizațiilor</a:t>
            </a:r>
            <a:r>
              <a:rPr lang="en-US" dirty="0"/>
              <a:t>.</a:t>
            </a:r>
            <a:endParaRPr lang="ro-RO" dirty="0"/>
          </a:p>
          <a:p>
            <a:pPr>
              <a:lnSpc>
                <a:spcPct val="120000"/>
              </a:lnSpc>
            </a:pPr>
            <a:r>
              <a:rPr lang="en-US" dirty="0" err="1"/>
              <a:t>Acestea</a:t>
            </a:r>
            <a:r>
              <a:rPr lang="en-US" dirty="0"/>
              <a:t> permit </a:t>
            </a:r>
            <a:r>
              <a:rPr lang="en-US" dirty="0" err="1"/>
              <a:t>colectarea</a:t>
            </a:r>
            <a:r>
              <a:rPr lang="en-US" dirty="0"/>
              <a:t>, </a:t>
            </a:r>
            <a:r>
              <a:rPr lang="en-US" dirty="0" err="1"/>
              <a:t>stocarea</a:t>
            </a:r>
            <a:r>
              <a:rPr lang="en-US" dirty="0"/>
              <a:t>, </a:t>
            </a:r>
            <a:r>
              <a:rPr lang="en-US" dirty="0" err="1"/>
              <a:t>procesarea</a:t>
            </a:r>
            <a:r>
              <a:rPr lang="en-US" dirty="0"/>
              <a:t> și </a:t>
            </a:r>
            <a:r>
              <a:rPr lang="en-US" dirty="0" err="1"/>
              <a:t>analiza</a:t>
            </a:r>
            <a:r>
              <a:rPr lang="en-US" dirty="0"/>
              <a:t> </a:t>
            </a:r>
            <a:r>
              <a:rPr lang="en-US" dirty="0" err="1"/>
              <a:t>datelor</a:t>
            </a:r>
            <a:r>
              <a:rPr lang="en-US" dirty="0"/>
              <a:t> </a:t>
            </a:r>
            <a:r>
              <a:rPr lang="en-US" dirty="0" err="1"/>
              <a:t>pentru</a:t>
            </a:r>
            <a:r>
              <a:rPr lang="en-US" dirty="0"/>
              <a:t> a </a:t>
            </a:r>
            <a:r>
              <a:rPr lang="en-US" dirty="0" err="1"/>
              <a:t>sprijini</a:t>
            </a:r>
            <a:r>
              <a:rPr lang="en-US" dirty="0"/>
              <a:t> </a:t>
            </a:r>
            <a:r>
              <a:rPr lang="en-US" dirty="0" err="1"/>
              <a:t>deciziile</a:t>
            </a:r>
            <a:r>
              <a:rPr lang="en-US" dirty="0"/>
              <a:t> </a:t>
            </a:r>
            <a:r>
              <a:rPr lang="en-US" dirty="0" err="1"/>
              <a:t>strategice</a:t>
            </a:r>
            <a:r>
              <a:rPr lang="en-US" dirty="0"/>
              <a:t> și </a:t>
            </a:r>
            <a:r>
              <a:rPr lang="en-US" dirty="0" err="1"/>
              <a:t>operaționale</a:t>
            </a:r>
            <a:r>
              <a:rPr lang="en-US" dirty="0"/>
              <a:t>.</a:t>
            </a:r>
            <a:endParaRPr lang="ro-RO" dirty="0"/>
          </a:p>
          <a:p>
            <a:pPr>
              <a:lnSpc>
                <a:spcPct val="120000"/>
              </a:lnSpc>
            </a:pPr>
            <a:r>
              <a:rPr lang="ro-RO" dirty="0"/>
              <a:t>Aceste </a:t>
            </a:r>
            <a:r>
              <a:rPr lang="en-US" dirty="0" err="1"/>
              <a:t>arhitecturi</a:t>
            </a:r>
            <a:r>
              <a:rPr lang="en-US" dirty="0"/>
              <a:t> și </a:t>
            </a:r>
            <a:r>
              <a:rPr lang="en-US" dirty="0" err="1"/>
              <a:t>tehnologii</a:t>
            </a:r>
            <a:r>
              <a:rPr lang="en-US" dirty="0"/>
              <a:t> se </a:t>
            </a:r>
            <a:r>
              <a:rPr lang="ro-RO" dirty="0"/>
              <a:t>pot </a:t>
            </a:r>
            <a:r>
              <a:rPr lang="en-US" dirty="0" err="1"/>
              <a:t>combin</a:t>
            </a:r>
            <a:r>
              <a:rPr lang="ro-RO" dirty="0"/>
              <a:t>a</a:t>
            </a:r>
            <a:r>
              <a:rPr lang="en-US" dirty="0"/>
              <a:t> </a:t>
            </a:r>
            <a:r>
              <a:rPr lang="en-US" dirty="0" err="1"/>
              <a:t>pentru</a:t>
            </a:r>
            <a:r>
              <a:rPr lang="en-US" dirty="0"/>
              <a:t> a </a:t>
            </a:r>
            <a:r>
              <a:rPr lang="en-US" dirty="0" err="1"/>
              <a:t>crea</a:t>
            </a:r>
            <a:r>
              <a:rPr lang="en-US" dirty="0"/>
              <a:t> </a:t>
            </a:r>
            <a:r>
              <a:rPr lang="ro-RO" dirty="0"/>
              <a:t>SIM </a:t>
            </a:r>
            <a:r>
              <a:rPr lang="en-US" dirty="0" err="1"/>
              <a:t>flexibile</a:t>
            </a:r>
            <a:r>
              <a:rPr lang="en-US" dirty="0"/>
              <a:t>, </a:t>
            </a:r>
            <a:r>
              <a:rPr lang="en-US" dirty="0" err="1"/>
              <a:t>scalabile</a:t>
            </a:r>
            <a:r>
              <a:rPr lang="en-US" dirty="0"/>
              <a:t> și orientate </a:t>
            </a:r>
            <a:r>
              <a:rPr lang="en-US" dirty="0" err="1"/>
              <a:t>către</a:t>
            </a:r>
            <a:r>
              <a:rPr lang="en-US" dirty="0"/>
              <a:t> date.</a:t>
            </a:r>
          </a:p>
        </p:txBody>
      </p:sp>
      <p:sp>
        <p:nvSpPr>
          <p:cNvPr id="4" name="Slide Number Placeholder 3">
            <a:extLst>
              <a:ext uri="{FF2B5EF4-FFF2-40B4-BE49-F238E27FC236}">
                <a16:creationId xmlns:a16="http://schemas.microsoft.com/office/drawing/2014/main" id="{A97C2509-8C19-D975-B990-342059DB60CC}"/>
              </a:ext>
            </a:extLst>
          </p:cNvPr>
          <p:cNvSpPr>
            <a:spLocks noGrp="1"/>
          </p:cNvSpPr>
          <p:nvPr>
            <p:ph type="sldNum" sz="quarter" idx="12"/>
          </p:nvPr>
        </p:nvSpPr>
        <p:spPr/>
        <p:txBody>
          <a:bodyPr/>
          <a:lstStyle/>
          <a:p>
            <a:fld id="{7DAE7E5D-DC60-436E-A67D-D7BB4DB055A8}" type="slidenum">
              <a:rPr lang="en-US" smtClean="0"/>
              <a:t>73</a:t>
            </a:fld>
            <a:endParaRPr lang="en-US" dirty="0"/>
          </a:p>
        </p:txBody>
      </p:sp>
    </p:spTree>
    <p:extLst>
      <p:ext uri="{BB962C8B-B14F-4D97-AF65-F5344CB8AC3E}">
        <p14:creationId xmlns:p14="http://schemas.microsoft.com/office/powerpoint/2010/main" val="3953006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A389-A528-B3A9-EAD7-944D24FA67E9}"/>
              </a:ext>
            </a:extLst>
          </p:cNvPr>
          <p:cNvSpPr>
            <a:spLocks noGrp="1"/>
          </p:cNvSpPr>
          <p:nvPr>
            <p:ph type="title"/>
          </p:nvPr>
        </p:nvSpPr>
        <p:spPr>
          <a:xfrm>
            <a:off x="2554664" y="21162"/>
            <a:ext cx="7403969" cy="525248"/>
          </a:xfrm>
        </p:spPr>
        <p:txBody>
          <a:bodyPr/>
          <a:lstStyle/>
          <a:p>
            <a:r>
              <a:rPr lang="pt-BR" dirty="0"/>
              <a:t>Arhitecturi de Sistem pentru SIM</a:t>
            </a:r>
            <a:endParaRPr lang="en-US" dirty="0"/>
          </a:p>
        </p:txBody>
      </p:sp>
      <p:sp>
        <p:nvSpPr>
          <p:cNvPr id="3" name="Content Placeholder 2">
            <a:extLst>
              <a:ext uri="{FF2B5EF4-FFF2-40B4-BE49-F238E27FC236}">
                <a16:creationId xmlns:a16="http://schemas.microsoft.com/office/drawing/2014/main" id="{FAF7AC02-C69F-9726-42CE-CF0CB9DDAC3B}"/>
              </a:ext>
            </a:extLst>
          </p:cNvPr>
          <p:cNvSpPr>
            <a:spLocks noGrp="1"/>
          </p:cNvSpPr>
          <p:nvPr>
            <p:ph idx="1"/>
          </p:nvPr>
        </p:nvSpPr>
        <p:spPr>
          <a:xfrm>
            <a:off x="65988" y="646771"/>
            <a:ext cx="12079664" cy="6211229"/>
          </a:xfrm>
        </p:spPr>
        <p:txBody>
          <a:bodyPr>
            <a:normAutofit fontScale="92500" lnSpcReduction="20000"/>
          </a:bodyPr>
          <a:lstStyle/>
          <a:p>
            <a:pPr>
              <a:lnSpc>
                <a:spcPct val="120000"/>
              </a:lnSpc>
            </a:pPr>
            <a:r>
              <a:rPr lang="en-US" dirty="0" err="1">
                <a:solidFill>
                  <a:srgbClr val="C00000"/>
                </a:solidFill>
                <a:highlight>
                  <a:srgbClr val="FFFF00"/>
                </a:highlight>
              </a:rPr>
              <a:t>Arhitectura</a:t>
            </a:r>
            <a:r>
              <a:rPr lang="en-US" dirty="0">
                <a:solidFill>
                  <a:srgbClr val="C00000"/>
                </a:solidFill>
                <a:highlight>
                  <a:srgbClr val="FFFF00"/>
                </a:highlight>
              </a:rPr>
              <a:t> client-server</a:t>
            </a:r>
            <a:r>
              <a:rPr lang="en-US" dirty="0"/>
              <a:t>: </a:t>
            </a:r>
            <a:r>
              <a:rPr lang="en-US" dirty="0" err="1"/>
              <a:t>Acest</a:t>
            </a:r>
            <a:r>
              <a:rPr lang="en-US" dirty="0"/>
              <a:t> model, </a:t>
            </a:r>
            <a:r>
              <a:rPr lang="en-US" dirty="0" err="1"/>
              <a:t>unul</a:t>
            </a:r>
            <a:r>
              <a:rPr lang="en-US" dirty="0"/>
              <a:t> </a:t>
            </a:r>
            <a:r>
              <a:rPr lang="en-US" dirty="0" err="1"/>
              <a:t>dintre</a:t>
            </a:r>
            <a:r>
              <a:rPr lang="en-US" dirty="0"/>
              <a:t> </a:t>
            </a:r>
            <a:r>
              <a:rPr lang="en-US" dirty="0" err="1"/>
              <a:t>cele</a:t>
            </a:r>
            <a:r>
              <a:rPr lang="en-US" dirty="0"/>
              <a:t> </a:t>
            </a:r>
            <a:r>
              <a:rPr lang="en-US" dirty="0" err="1"/>
              <a:t>mai</a:t>
            </a:r>
            <a:r>
              <a:rPr lang="en-US" dirty="0"/>
              <a:t> </a:t>
            </a:r>
            <a:r>
              <a:rPr lang="en-US" dirty="0" err="1"/>
              <a:t>comune</a:t>
            </a:r>
            <a:r>
              <a:rPr lang="en-US" dirty="0"/>
              <a:t>, </a:t>
            </a:r>
            <a:r>
              <a:rPr lang="en-US" dirty="0" err="1"/>
              <a:t>implică</a:t>
            </a:r>
            <a:r>
              <a:rPr lang="en-US" dirty="0"/>
              <a:t> </a:t>
            </a:r>
            <a:r>
              <a:rPr lang="en-US" dirty="0" err="1"/>
              <a:t>împărțirea</a:t>
            </a:r>
            <a:r>
              <a:rPr lang="en-US" dirty="0"/>
              <a:t> </a:t>
            </a:r>
            <a:r>
              <a:rPr lang="en-US" dirty="0" err="1"/>
              <a:t>sistemului</a:t>
            </a:r>
            <a:r>
              <a:rPr lang="en-US" dirty="0"/>
              <a:t> </a:t>
            </a:r>
            <a:r>
              <a:rPr lang="en-US" dirty="0" err="1"/>
              <a:t>în</a:t>
            </a:r>
            <a:r>
              <a:rPr lang="en-US" dirty="0"/>
              <a:t> </a:t>
            </a:r>
            <a:r>
              <a:rPr lang="en-US" dirty="0" err="1"/>
              <a:t>componente</a:t>
            </a:r>
            <a:r>
              <a:rPr lang="en-US" dirty="0"/>
              <a:t> client și server. </a:t>
            </a:r>
            <a:r>
              <a:rPr lang="en-US" dirty="0" err="1"/>
              <a:t>Clienții</a:t>
            </a:r>
            <a:r>
              <a:rPr lang="en-US" dirty="0"/>
              <a:t> </a:t>
            </a:r>
            <a:r>
              <a:rPr lang="en-US" dirty="0" err="1"/>
              <a:t>solicită</a:t>
            </a:r>
            <a:r>
              <a:rPr lang="en-US" dirty="0"/>
              <a:t> </a:t>
            </a:r>
            <a:r>
              <a:rPr lang="en-US" dirty="0" err="1"/>
              <a:t>informații</a:t>
            </a:r>
            <a:r>
              <a:rPr lang="en-US" dirty="0"/>
              <a:t> și </a:t>
            </a:r>
            <a:r>
              <a:rPr lang="en-US" dirty="0" err="1"/>
              <a:t>resurse</a:t>
            </a:r>
            <a:r>
              <a:rPr lang="en-US" dirty="0"/>
              <a:t>, </a:t>
            </a:r>
            <a:r>
              <a:rPr lang="en-US" dirty="0" err="1"/>
              <a:t>iar</a:t>
            </a:r>
            <a:r>
              <a:rPr lang="en-US" dirty="0"/>
              <a:t> </a:t>
            </a:r>
            <a:r>
              <a:rPr lang="en-US" dirty="0" err="1"/>
              <a:t>serverele</a:t>
            </a:r>
            <a:r>
              <a:rPr lang="en-US" dirty="0"/>
              <a:t> </a:t>
            </a:r>
            <a:r>
              <a:rPr lang="en-US" dirty="0" err="1"/>
              <a:t>răspund</a:t>
            </a:r>
            <a:r>
              <a:rPr lang="en-US" dirty="0"/>
              <a:t> la </a:t>
            </a:r>
            <a:r>
              <a:rPr lang="en-US" dirty="0" err="1"/>
              <a:t>cereri</a:t>
            </a:r>
            <a:r>
              <a:rPr lang="en-US" dirty="0"/>
              <a:t>, </a:t>
            </a:r>
            <a:r>
              <a:rPr lang="en-US" dirty="0" err="1"/>
              <a:t>gestionând</a:t>
            </a:r>
            <a:r>
              <a:rPr lang="en-US" dirty="0"/>
              <a:t> </a:t>
            </a:r>
            <a:r>
              <a:rPr lang="en-US" dirty="0" err="1"/>
              <a:t>centralizat</a:t>
            </a:r>
            <a:r>
              <a:rPr lang="en-US" dirty="0"/>
              <a:t> </a:t>
            </a:r>
            <a:r>
              <a:rPr lang="en-US" dirty="0" err="1"/>
              <a:t>datele</a:t>
            </a:r>
            <a:r>
              <a:rPr lang="en-US" dirty="0"/>
              <a:t> și </a:t>
            </a:r>
            <a:r>
              <a:rPr lang="en-US" dirty="0" err="1"/>
              <a:t>aplicațiile</a:t>
            </a:r>
            <a:r>
              <a:rPr lang="en-US" dirty="0"/>
              <a:t>.</a:t>
            </a:r>
            <a:endParaRPr lang="ro-RO" dirty="0"/>
          </a:p>
          <a:p>
            <a:pPr>
              <a:lnSpc>
                <a:spcPct val="120000"/>
              </a:lnSpc>
            </a:pPr>
            <a:r>
              <a:rPr lang="en-US" dirty="0" err="1">
                <a:solidFill>
                  <a:srgbClr val="C00000"/>
                </a:solidFill>
                <a:highlight>
                  <a:srgbClr val="FFFF00"/>
                </a:highlight>
              </a:rPr>
              <a:t>Arhitectura</a:t>
            </a:r>
            <a:r>
              <a:rPr lang="en-US" dirty="0">
                <a:solidFill>
                  <a:srgbClr val="C00000"/>
                </a:solidFill>
                <a:highlight>
                  <a:srgbClr val="FFFF00"/>
                </a:highlight>
              </a:rPr>
              <a:t> multi-tier </a:t>
            </a:r>
            <a:r>
              <a:rPr lang="en-US" dirty="0"/>
              <a:t>(n-tier): </a:t>
            </a:r>
            <a:r>
              <a:rPr lang="en-US" dirty="0" err="1"/>
              <a:t>Aceasta</a:t>
            </a:r>
            <a:r>
              <a:rPr lang="en-US" dirty="0"/>
              <a:t> </a:t>
            </a:r>
            <a:r>
              <a:rPr lang="en-US" dirty="0" err="1"/>
              <a:t>extinde</a:t>
            </a:r>
            <a:r>
              <a:rPr lang="en-US" dirty="0"/>
              <a:t> </a:t>
            </a:r>
            <a:r>
              <a:rPr lang="en-US" dirty="0" err="1"/>
              <a:t>modelul</a:t>
            </a:r>
            <a:r>
              <a:rPr lang="en-US" dirty="0"/>
              <a:t> client-server </a:t>
            </a:r>
            <a:r>
              <a:rPr lang="en-US" dirty="0" err="1"/>
              <a:t>în</a:t>
            </a:r>
            <a:r>
              <a:rPr lang="en-US" dirty="0"/>
              <a:t> </a:t>
            </a:r>
            <a:r>
              <a:rPr lang="en-US" dirty="0" err="1"/>
              <a:t>mai</a:t>
            </a:r>
            <a:r>
              <a:rPr lang="en-US" dirty="0"/>
              <a:t> </a:t>
            </a:r>
            <a:r>
              <a:rPr lang="en-US" dirty="0" err="1"/>
              <a:t>multe</a:t>
            </a:r>
            <a:r>
              <a:rPr lang="en-US" dirty="0"/>
              <a:t> </a:t>
            </a:r>
            <a:r>
              <a:rPr lang="en-US" dirty="0" err="1"/>
              <a:t>straturi</a:t>
            </a:r>
            <a:r>
              <a:rPr lang="en-US" dirty="0"/>
              <a:t> (de </a:t>
            </a:r>
            <a:r>
              <a:rPr lang="en-US" dirty="0" err="1"/>
              <a:t>exemplu</a:t>
            </a:r>
            <a:r>
              <a:rPr lang="en-US" dirty="0"/>
              <a:t>, </a:t>
            </a:r>
            <a:r>
              <a:rPr lang="en-US" dirty="0" err="1"/>
              <a:t>prezentare</a:t>
            </a:r>
            <a:r>
              <a:rPr lang="en-US" dirty="0"/>
              <a:t>, </a:t>
            </a:r>
            <a:r>
              <a:rPr lang="en-US" dirty="0" err="1"/>
              <a:t>logică</a:t>
            </a:r>
            <a:r>
              <a:rPr lang="en-US" dirty="0"/>
              <a:t> de </a:t>
            </a:r>
            <a:r>
              <a:rPr lang="en-US" dirty="0" err="1"/>
              <a:t>afaceri</a:t>
            </a:r>
            <a:r>
              <a:rPr lang="en-US" dirty="0"/>
              <a:t> și </a:t>
            </a:r>
            <a:r>
              <a:rPr lang="en-US" dirty="0" err="1"/>
              <a:t>baze</a:t>
            </a:r>
            <a:r>
              <a:rPr lang="en-US" dirty="0"/>
              <a:t> de date).</a:t>
            </a:r>
            <a:endParaRPr lang="ro-RO" dirty="0"/>
          </a:p>
          <a:p>
            <a:pPr lvl="1">
              <a:lnSpc>
                <a:spcPct val="120000"/>
              </a:lnSpc>
            </a:pPr>
            <a:r>
              <a:rPr lang="en-US" dirty="0"/>
              <a:t> </a:t>
            </a:r>
            <a:r>
              <a:rPr lang="en-US" dirty="0" err="1"/>
              <a:t>Fiecare</a:t>
            </a:r>
            <a:r>
              <a:rPr lang="en-US" dirty="0"/>
              <a:t> </a:t>
            </a:r>
            <a:r>
              <a:rPr lang="en-US" dirty="0" err="1"/>
              <a:t>strat</a:t>
            </a:r>
            <a:r>
              <a:rPr lang="en-US" dirty="0"/>
              <a:t> </a:t>
            </a:r>
            <a:r>
              <a:rPr lang="en-US" dirty="0" err="1"/>
              <a:t>este</a:t>
            </a:r>
            <a:r>
              <a:rPr lang="en-US" dirty="0"/>
              <a:t> </a:t>
            </a:r>
            <a:r>
              <a:rPr lang="en-US" dirty="0" err="1"/>
              <a:t>responsabil</a:t>
            </a:r>
            <a:r>
              <a:rPr lang="en-US" dirty="0"/>
              <a:t> </a:t>
            </a:r>
            <a:r>
              <a:rPr lang="en-US" dirty="0" err="1"/>
              <a:t>pentru</a:t>
            </a:r>
            <a:r>
              <a:rPr lang="en-US" dirty="0"/>
              <a:t> o </a:t>
            </a:r>
            <a:r>
              <a:rPr lang="en-US" dirty="0" err="1"/>
              <a:t>anumită</a:t>
            </a:r>
            <a:r>
              <a:rPr lang="en-US" dirty="0"/>
              <a:t> </a:t>
            </a:r>
            <a:r>
              <a:rPr lang="en-US" dirty="0" err="1"/>
              <a:t>funcționalitate</a:t>
            </a:r>
            <a:r>
              <a:rPr lang="en-US" dirty="0"/>
              <a:t>, </a:t>
            </a:r>
            <a:r>
              <a:rPr lang="en-US" dirty="0" err="1"/>
              <a:t>permițând</a:t>
            </a:r>
            <a:r>
              <a:rPr lang="en-US" dirty="0"/>
              <a:t> </a:t>
            </a:r>
            <a:r>
              <a:rPr lang="en-US" dirty="0" err="1"/>
              <a:t>scalabilitate</a:t>
            </a:r>
            <a:r>
              <a:rPr lang="en-US" dirty="0"/>
              <a:t> și </a:t>
            </a:r>
            <a:r>
              <a:rPr lang="en-US" dirty="0" err="1"/>
              <a:t>gestionarea</a:t>
            </a:r>
            <a:r>
              <a:rPr lang="en-US" dirty="0"/>
              <a:t> </a:t>
            </a:r>
            <a:r>
              <a:rPr lang="en-US" dirty="0" err="1"/>
              <a:t>eficientă</a:t>
            </a:r>
            <a:r>
              <a:rPr lang="en-US" dirty="0"/>
              <a:t> a </a:t>
            </a:r>
            <a:r>
              <a:rPr lang="en-US" dirty="0" err="1"/>
              <a:t>sarcinilor</a:t>
            </a:r>
            <a:r>
              <a:rPr lang="en-US" dirty="0"/>
              <a:t>.</a:t>
            </a:r>
            <a:endParaRPr lang="ro-RO" dirty="0"/>
          </a:p>
          <a:p>
            <a:endParaRPr lang="en-US" dirty="0"/>
          </a:p>
        </p:txBody>
      </p:sp>
      <p:sp>
        <p:nvSpPr>
          <p:cNvPr id="4" name="Slide Number Placeholder 3">
            <a:extLst>
              <a:ext uri="{FF2B5EF4-FFF2-40B4-BE49-F238E27FC236}">
                <a16:creationId xmlns:a16="http://schemas.microsoft.com/office/drawing/2014/main" id="{E4FCC752-666E-5AC7-E126-6B761FF41B56}"/>
              </a:ext>
            </a:extLst>
          </p:cNvPr>
          <p:cNvSpPr>
            <a:spLocks noGrp="1"/>
          </p:cNvSpPr>
          <p:nvPr>
            <p:ph type="sldNum" sz="quarter" idx="12"/>
          </p:nvPr>
        </p:nvSpPr>
        <p:spPr/>
        <p:txBody>
          <a:bodyPr/>
          <a:lstStyle/>
          <a:p>
            <a:fld id="{7DAE7E5D-DC60-436E-A67D-D7BB4DB055A8}" type="slidenum">
              <a:rPr lang="en-US" smtClean="0"/>
              <a:t>74</a:t>
            </a:fld>
            <a:endParaRPr lang="en-US" dirty="0"/>
          </a:p>
        </p:txBody>
      </p:sp>
    </p:spTree>
    <p:extLst>
      <p:ext uri="{BB962C8B-B14F-4D97-AF65-F5344CB8AC3E}">
        <p14:creationId xmlns:p14="http://schemas.microsoft.com/office/powerpoint/2010/main" val="1627636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465C-73EF-2C72-52D9-30DCEAC8B62C}"/>
              </a:ext>
            </a:extLst>
          </p:cNvPr>
          <p:cNvSpPr>
            <a:spLocks noGrp="1"/>
          </p:cNvSpPr>
          <p:nvPr>
            <p:ph type="title"/>
          </p:nvPr>
        </p:nvSpPr>
        <p:spPr/>
        <p:txBody>
          <a:bodyPr/>
          <a:lstStyle/>
          <a:p>
            <a:r>
              <a:rPr lang="ro-RO" dirty="0"/>
              <a:t>Arhitecturi SIM </a:t>
            </a:r>
            <a:r>
              <a:rPr lang="ro-RO" dirty="0">
                <a:solidFill>
                  <a:schemeClr val="tx1"/>
                </a:solidFill>
              </a:rPr>
              <a:t>(cont.)</a:t>
            </a:r>
            <a:endParaRPr lang="en-US" dirty="0">
              <a:solidFill>
                <a:schemeClr val="tx1"/>
              </a:solidFill>
            </a:endParaRPr>
          </a:p>
        </p:txBody>
      </p:sp>
      <p:sp>
        <p:nvSpPr>
          <p:cNvPr id="3" name="Content Placeholder 2">
            <a:extLst>
              <a:ext uri="{FF2B5EF4-FFF2-40B4-BE49-F238E27FC236}">
                <a16:creationId xmlns:a16="http://schemas.microsoft.com/office/drawing/2014/main" id="{32A24A8C-B4C2-D923-F84F-738A5D892B9E}"/>
              </a:ext>
            </a:extLst>
          </p:cNvPr>
          <p:cNvSpPr>
            <a:spLocks noGrp="1"/>
          </p:cNvSpPr>
          <p:nvPr>
            <p:ph idx="1"/>
          </p:nvPr>
        </p:nvSpPr>
        <p:spPr/>
        <p:txBody>
          <a:bodyPr/>
          <a:lstStyle/>
          <a:p>
            <a:pPr>
              <a:lnSpc>
                <a:spcPct val="100000"/>
              </a:lnSpc>
            </a:pPr>
            <a:r>
              <a:rPr lang="en-US" dirty="0" err="1">
                <a:solidFill>
                  <a:srgbClr val="C00000"/>
                </a:solidFill>
                <a:highlight>
                  <a:srgbClr val="FFFF00"/>
                </a:highlight>
              </a:rPr>
              <a:t>Arhitectura</a:t>
            </a:r>
            <a:r>
              <a:rPr lang="en-US" dirty="0">
                <a:solidFill>
                  <a:srgbClr val="C00000"/>
                </a:solidFill>
                <a:highlight>
                  <a:srgbClr val="FFFF00"/>
                </a:highlight>
              </a:rPr>
              <a:t> </a:t>
            </a:r>
            <a:r>
              <a:rPr lang="en-US" dirty="0" err="1">
                <a:solidFill>
                  <a:srgbClr val="C00000"/>
                </a:solidFill>
                <a:highlight>
                  <a:srgbClr val="FFFF00"/>
                </a:highlight>
              </a:rPr>
              <a:t>orientată</a:t>
            </a:r>
            <a:r>
              <a:rPr lang="en-US" dirty="0">
                <a:solidFill>
                  <a:srgbClr val="C00000"/>
                </a:solidFill>
                <a:highlight>
                  <a:srgbClr val="FFFF00"/>
                </a:highlight>
              </a:rPr>
              <a:t> pe </a:t>
            </a:r>
            <a:r>
              <a:rPr lang="en-US" dirty="0" err="1">
                <a:solidFill>
                  <a:srgbClr val="C00000"/>
                </a:solidFill>
                <a:highlight>
                  <a:srgbClr val="FFFF00"/>
                </a:highlight>
              </a:rPr>
              <a:t>servicii</a:t>
            </a:r>
            <a:r>
              <a:rPr lang="en-US" dirty="0">
                <a:solidFill>
                  <a:srgbClr val="C00000"/>
                </a:solidFill>
                <a:highlight>
                  <a:srgbClr val="FFFF00"/>
                </a:highlight>
              </a:rPr>
              <a:t> </a:t>
            </a:r>
            <a:r>
              <a:rPr lang="en-US" dirty="0"/>
              <a:t>(SOA): </a:t>
            </a:r>
            <a:r>
              <a:rPr lang="en-US" dirty="0" err="1"/>
              <a:t>Folosită</a:t>
            </a:r>
            <a:r>
              <a:rPr lang="en-US" dirty="0"/>
              <a:t> </a:t>
            </a:r>
            <a:r>
              <a:rPr lang="en-US" dirty="0" err="1"/>
              <a:t>pentru</a:t>
            </a:r>
            <a:r>
              <a:rPr lang="en-US" dirty="0"/>
              <a:t> a </a:t>
            </a:r>
            <a:r>
              <a:rPr lang="en-US" dirty="0" err="1"/>
              <a:t>dezvolta</a:t>
            </a:r>
            <a:r>
              <a:rPr lang="en-US" dirty="0"/>
              <a:t> </a:t>
            </a:r>
            <a:r>
              <a:rPr lang="en-US" dirty="0" err="1"/>
              <a:t>aplicații</a:t>
            </a:r>
            <a:r>
              <a:rPr lang="en-US" dirty="0"/>
              <a:t> </a:t>
            </a:r>
            <a:r>
              <a:rPr lang="en-US" dirty="0" err="1"/>
              <a:t>modulare</a:t>
            </a:r>
            <a:r>
              <a:rPr lang="en-US" dirty="0"/>
              <a:t>, </a:t>
            </a:r>
            <a:r>
              <a:rPr lang="en-US" dirty="0" err="1"/>
              <a:t>unde</a:t>
            </a:r>
            <a:r>
              <a:rPr lang="en-US" dirty="0"/>
              <a:t> </a:t>
            </a:r>
            <a:r>
              <a:rPr lang="en-US" dirty="0" err="1"/>
              <a:t>funcționalitățile</a:t>
            </a:r>
            <a:r>
              <a:rPr lang="en-US" dirty="0"/>
              <a:t> sunt </a:t>
            </a:r>
            <a:r>
              <a:rPr lang="en-US" dirty="0" err="1"/>
              <a:t>oferite</a:t>
            </a:r>
            <a:r>
              <a:rPr lang="en-US" dirty="0"/>
              <a:t> ca </a:t>
            </a:r>
            <a:r>
              <a:rPr lang="en-US" dirty="0" err="1"/>
              <a:t>servicii</a:t>
            </a:r>
            <a:r>
              <a:rPr lang="en-US" dirty="0"/>
              <a:t> </a:t>
            </a:r>
            <a:r>
              <a:rPr lang="en-US" dirty="0" err="1"/>
              <a:t>independente</a:t>
            </a:r>
            <a:r>
              <a:rPr lang="en-US" dirty="0"/>
              <a:t>, care pot fi </a:t>
            </a:r>
            <a:r>
              <a:rPr lang="en-US" dirty="0" err="1"/>
              <a:t>accesate</a:t>
            </a:r>
            <a:r>
              <a:rPr lang="en-US" dirty="0"/>
              <a:t> și </a:t>
            </a:r>
            <a:r>
              <a:rPr lang="en-US" dirty="0" err="1"/>
              <a:t>utilizate</a:t>
            </a:r>
            <a:r>
              <a:rPr lang="en-US" dirty="0"/>
              <a:t> </a:t>
            </a:r>
            <a:r>
              <a:rPr lang="en-US" dirty="0" err="1"/>
              <a:t>printr</a:t>
            </a:r>
            <a:r>
              <a:rPr lang="en-US" dirty="0"/>
              <a:t>-o </a:t>
            </a:r>
            <a:r>
              <a:rPr lang="en-US" dirty="0" err="1"/>
              <a:t>rețea</a:t>
            </a:r>
            <a:r>
              <a:rPr lang="en-US" dirty="0"/>
              <a:t>.</a:t>
            </a:r>
          </a:p>
          <a:p>
            <a:pPr>
              <a:lnSpc>
                <a:spcPct val="100000"/>
              </a:lnSpc>
            </a:pPr>
            <a:r>
              <a:rPr lang="en-US" dirty="0" err="1">
                <a:solidFill>
                  <a:srgbClr val="C00000"/>
                </a:solidFill>
                <a:highlight>
                  <a:srgbClr val="FFFF00"/>
                </a:highlight>
              </a:rPr>
              <a:t>Arhitectura</a:t>
            </a:r>
            <a:r>
              <a:rPr lang="en-US" dirty="0">
                <a:solidFill>
                  <a:srgbClr val="C00000"/>
                </a:solidFill>
                <a:highlight>
                  <a:srgbClr val="FFFF00"/>
                </a:highlight>
              </a:rPr>
              <a:t> </a:t>
            </a:r>
            <a:r>
              <a:rPr lang="en-US" dirty="0" err="1">
                <a:solidFill>
                  <a:srgbClr val="C00000"/>
                </a:solidFill>
                <a:highlight>
                  <a:srgbClr val="FFFF00"/>
                </a:highlight>
              </a:rPr>
              <a:t>bazată</a:t>
            </a:r>
            <a:r>
              <a:rPr lang="en-US" dirty="0">
                <a:solidFill>
                  <a:srgbClr val="C00000"/>
                </a:solidFill>
                <a:highlight>
                  <a:srgbClr val="FFFF00"/>
                </a:highlight>
              </a:rPr>
              <a:t> pe </a:t>
            </a:r>
            <a:r>
              <a:rPr lang="en-US" dirty="0" err="1">
                <a:solidFill>
                  <a:srgbClr val="C00000"/>
                </a:solidFill>
                <a:highlight>
                  <a:srgbClr val="FFFF00"/>
                </a:highlight>
              </a:rPr>
              <a:t>microservicii</a:t>
            </a:r>
            <a:r>
              <a:rPr lang="en-US" dirty="0"/>
              <a:t>: </a:t>
            </a:r>
            <a:r>
              <a:rPr lang="en-US" dirty="0" err="1"/>
              <a:t>Aceasta</a:t>
            </a:r>
            <a:r>
              <a:rPr lang="en-US" dirty="0"/>
              <a:t> </a:t>
            </a:r>
            <a:r>
              <a:rPr lang="en-US" dirty="0" err="1"/>
              <a:t>deconstruiește</a:t>
            </a:r>
            <a:r>
              <a:rPr lang="en-US" dirty="0"/>
              <a:t> </a:t>
            </a:r>
            <a:r>
              <a:rPr lang="en-US" dirty="0" err="1"/>
              <a:t>aplicațiile</a:t>
            </a:r>
            <a:r>
              <a:rPr lang="en-US" dirty="0"/>
              <a:t> </a:t>
            </a:r>
            <a:r>
              <a:rPr lang="en-US" dirty="0" err="1"/>
              <a:t>în</a:t>
            </a:r>
            <a:r>
              <a:rPr lang="en-US" dirty="0"/>
              <a:t> module </a:t>
            </a:r>
            <a:r>
              <a:rPr lang="en-US" dirty="0" err="1"/>
              <a:t>mici</a:t>
            </a:r>
            <a:r>
              <a:rPr lang="en-US" dirty="0"/>
              <a:t> și </a:t>
            </a:r>
            <a:r>
              <a:rPr lang="en-US" dirty="0" err="1"/>
              <a:t>independente</a:t>
            </a:r>
            <a:r>
              <a:rPr lang="en-US" dirty="0"/>
              <a:t> (</a:t>
            </a:r>
            <a:r>
              <a:rPr lang="en-US" dirty="0" err="1"/>
              <a:t>microservicii</a:t>
            </a:r>
            <a:r>
              <a:rPr lang="en-US" dirty="0"/>
              <a:t>), care pot fi </a:t>
            </a:r>
            <a:r>
              <a:rPr lang="en-US" dirty="0" err="1"/>
              <a:t>dezvoltate</a:t>
            </a:r>
            <a:r>
              <a:rPr lang="en-US" dirty="0"/>
              <a:t>, </a:t>
            </a:r>
            <a:r>
              <a:rPr lang="en-US" dirty="0" err="1"/>
              <a:t>implementate</a:t>
            </a:r>
            <a:r>
              <a:rPr lang="en-US" dirty="0"/>
              <a:t> și </a:t>
            </a:r>
            <a:r>
              <a:rPr lang="en-US" dirty="0" err="1"/>
              <a:t>scalate</a:t>
            </a:r>
            <a:r>
              <a:rPr lang="en-US" dirty="0"/>
              <a:t> </a:t>
            </a:r>
            <a:r>
              <a:rPr lang="en-US" dirty="0" err="1"/>
              <a:t>separat</a:t>
            </a:r>
            <a:r>
              <a:rPr lang="en-US" dirty="0"/>
              <a:t>, </a:t>
            </a:r>
            <a:r>
              <a:rPr lang="en-US" dirty="0" err="1"/>
              <a:t>adesea</a:t>
            </a:r>
            <a:r>
              <a:rPr lang="en-US" dirty="0"/>
              <a:t> </a:t>
            </a:r>
            <a:r>
              <a:rPr lang="en-US" dirty="0" err="1"/>
              <a:t>utilizată</a:t>
            </a:r>
            <a:r>
              <a:rPr lang="en-US" dirty="0"/>
              <a:t> </a:t>
            </a:r>
            <a:r>
              <a:rPr lang="en-US" dirty="0" err="1"/>
              <a:t>în</a:t>
            </a:r>
            <a:r>
              <a:rPr lang="en-US" dirty="0"/>
              <a:t> </a:t>
            </a:r>
            <a:r>
              <a:rPr lang="en-US" dirty="0" err="1"/>
              <a:t>aplicațiile</a:t>
            </a:r>
            <a:r>
              <a:rPr lang="en-US" dirty="0"/>
              <a:t> </a:t>
            </a:r>
            <a:r>
              <a:rPr lang="en-US" dirty="0" err="1"/>
              <a:t>moderne</a:t>
            </a:r>
            <a:r>
              <a:rPr lang="en-US" dirty="0"/>
              <a:t> și </a:t>
            </a:r>
            <a:r>
              <a:rPr lang="en-US" dirty="0" err="1"/>
              <a:t>în</a:t>
            </a:r>
            <a:r>
              <a:rPr lang="en-US" dirty="0"/>
              <a:t> Cloud Computing.</a:t>
            </a:r>
          </a:p>
          <a:p>
            <a:endParaRPr lang="en-US" dirty="0"/>
          </a:p>
        </p:txBody>
      </p:sp>
      <p:sp>
        <p:nvSpPr>
          <p:cNvPr id="4" name="Slide Number Placeholder 3">
            <a:extLst>
              <a:ext uri="{FF2B5EF4-FFF2-40B4-BE49-F238E27FC236}">
                <a16:creationId xmlns:a16="http://schemas.microsoft.com/office/drawing/2014/main" id="{837DCE10-CF39-E059-431C-F360D059EE21}"/>
              </a:ext>
            </a:extLst>
          </p:cNvPr>
          <p:cNvSpPr>
            <a:spLocks noGrp="1"/>
          </p:cNvSpPr>
          <p:nvPr>
            <p:ph type="sldNum" sz="quarter" idx="12"/>
          </p:nvPr>
        </p:nvSpPr>
        <p:spPr/>
        <p:txBody>
          <a:bodyPr/>
          <a:lstStyle/>
          <a:p>
            <a:fld id="{7DAE7E5D-DC60-436E-A67D-D7BB4DB055A8}" type="slidenum">
              <a:rPr lang="en-US" smtClean="0"/>
              <a:t>75</a:t>
            </a:fld>
            <a:endParaRPr lang="en-US" dirty="0"/>
          </a:p>
        </p:txBody>
      </p:sp>
    </p:spTree>
    <p:extLst>
      <p:ext uri="{BB962C8B-B14F-4D97-AF65-F5344CB8AC3E}">
        <p14:creationId xmlns:p14="http://schemas.microsoft.com/office/powerpoint/2010/main" val="4079672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BA55-8FF5-65E1-E05C-D473C3B9CDF0}"/>
              </a:ext>
            </a:extLst>
          </p:cNvPr>
          <p:cNvSpPr>
            <a:spLocks noGrp="1"/>
          </p:cNvSpPr>
          <p:nvPr>
            <p:ph type="title"/>
          </p:nvPr>
        </p:nvSpPr>
        <p:spPr/>
        <p:txBody>
          <a:bodyPr/>
          <a:lstStyle/>
          <a:p>
            <a:r>
              <a:rPr lang="en-US" b="1" dirty="0" err="1"/>
              <a:t>Microserviciile</a:t>
            </a:r>
            <a:endParaRPr lang="en-US" dirty="0"/>
          </a:p>
        </p:txBody>
      </p:sp>
      <p:sp>
        <p:nvSpPr>
          <p:cNvPr id="3" name="Content Placeholder 2">
            <a:extLst>
              <a:ext uri="{FF2B5EF4-FFF2-40B4-BE49-F238E27FC236}">
                <a16:creationId xmlns:a16="http://schemas.microsoft.com/office/drawing/2014/main" id="{8831756D-DB3B-98A8-0632-7DA96EBFBDB9}"/>
              </a:ext>
            </a:extLst>
          </p:cNvPr>
          <p:cNvSpPr>
            <a:spLocks noGrp="1"/>
          </p:cNvSpPr>
          <p:nvPr>
            <p:ph idx="1"/>
          </p:nvPr>
        </p:nvSpPr>
        <p:spPr/>
        <p:txBody>
          <a:bodyPr/>
          <a:lstStyle/>
          <a:p>
            <a:pPr>
              <a:lnSpc>
                <a:spcPct val="100000"/>
              </a:lnSpc>
            </a:pPr>
            <a:r>
              <a:rPr lang="ro-RO" dirty="0"/>
              <a:t>Reprezintă o </a:t>
            </a:r>
            <a:r>
              <a:rPr lang="en-US" dirty="0" err="1"/>
              <a:t>arhitectură</a:t>
            </a:r>
            <a:r>
              <a:rPr lang="en-US" dirty="0"/>
              <a:t> de </a:t>
            </a:r>
            <a:r>
              <a:rPr lang="en-US" dirty="0" err="1"/>
              <a:t>dezvoltare</a:t>
            </a:r>
            <a:r>
              <a:rPr lang="en-US" dirty="0"/>
              <a:t> software </a:t>
            </a:r>
            <a:r>
              <a:rPr lang="en-US" dirty="0" err="1"/>
              <a:t>în</a:t>
            </a:r>
            <a:r>
              <a:rPr lang="en-US" dirty="0"/>
              <a:t> care o </a:t>
            </a:r>
            <a:r>
              <a:rPr lang="en-US" dirty="0" err="1"/>
              <a:t>aplicație</a:t>
            </a:r>
            <a:r>
              <a:rPr lang="en-US" dirty="0"/>
              <a:t> </a:t>
            </a:r>
            <a:r>
              <a:rPr lang="en-US" dirty="0" err="1"/>
              <a:t>complexă</a:t>
            </a:r>
            <a:r>
              <a:rPr lang="en-US" dirty="0"/>
              <a:t> </a:t>
            </a:r>
            <a:r>
              <a:rPr lang="en-US" dirty="0" err="1"/>
              <a:t>este</a:t>
            </a:r>
            <a:r>
              <a:rPr lang="en-US" dirty="0"/>
              <a:t> </a:t>
            </a:r>
            <a:r>
              <a:rPr lang="ro-RO" dirty="0"/>
              <a:t>descompusă</a:t>
            </a:r>
            <a:r>
              <a:rPr lang="en-US" dirty="0"/>
              <a:t> </a:t>
            </a:r>
            <a:r>
              <a:rPr lang="en-US" dirty="0" err="1"/>
              <a:t>în</a:t>
            </a:r>
            <a:r>
              <a:rPr lang="en-US" dirty="0"/>
              <a:t> </a:t>
            </a:r>
            <a:r>
              <a:rPr lang="en-US" dirty="0" err="1"/>
              <a:t>servicii</a:t>
            </a:r>
            <a:r>
              <a:rPr lang="en-US" dirty="0"/>
              <a:t> </a:t>
            </a:r>
            <a:r>
              <a:rPr lang="en-US" dirty="0" err="1"/>
              <a:t>mici</a:t>
            </a:r>
            <a:r>
              <a:rPr lang="en-US" dirty="0"/>
              <a:t>, </a:t>
            </a:r>
            <a:r>
              <a:rPr lang="en-US" dirty="0" err="1"/>
              <a:t>independente</a:t>
            </a:r>
            <a:r>
              <a:rPr lang="en-US" dirty="0"/>
              <a:t>, care </a:t>
            </a:r>
            <a:r>
              <a:rPr lang="en-US" dirty="0" err="1"/>
              <a:t>comunică</a:t>
            </a:r>
            <a:r>
              <a:rPr lang="en-US" dirty="0"/>
              <a:t> </a:t>
            </a:r>
            <a:r>
              <a:rPr lang="en-US" dirty="0" err="1"/>
              <a:t>între</a:t>
            </a:r>
            <a:r>
              <a:rPr lang="en-US" dirty="0"/>
              <a:t> </a:t>
            </a:r>
            <a:r>
              <a:rPr lang="en-US" dirty="0" err="1"/>
              <a:t>ele</a:t>
            </a:r>
            <a:r>
              <a:rPr lang="en-US" dirty="0"/>
              <a:t>.</a:t>
            </a:r>
            <a:endParaRPr lang="ro-RO" dirty="0"/>
          </a:p>
          <a:p>
            <a:pPr>
              <a:lnSpc>
                <a:spcPct val="100000"/>
              </a:lnSpc>
            </a:pPr>
            <a:r>
              <a:rPr lang="en-US" dirty="0"/>
              <a:t> </a:t>
            </a:r>
            <a:r>
              <a:rPr lang="en-US" dirty="0" err="1"/>
              <a:t>Fiecare</a:t>
            </a:r>
            <a:r>
              <a:rPr lang="en-US" dirty="0"/>
              <a:t> </a:t>
            </a:r>
            <a:r>
              <a:rPr lang="en-US" dirty="0" err="1"/>
              <a:t>microserviciu</a:t>
            </a:r>
            <a:r>
              <a:rPr lang="en-US" dirty="0"/>
              <a:t> </a:t>
            </a:r>
            <a:r>
              <a:rPr lang="en-US" dirty="0" err="1"/>
              <a:t>este</a:t>
            </a:r>
            <a:r>
              <a:rPr lang="en-US" dirty="0"/>
              <a:t> </a:t>
            </a:r>
            <a:r>
              <a:rPr lang="en-US" dirty="0" err="1"/>
              <a:t>proiectat</a:t>
            </a:r>
            <a:r>
              <a:rPr lang="en-US" dirty="0"/>
              <a:t> </a:t>
            </a:r>
            <a:r>
              <a:rPr lang="en-US" dirty="0" err="1"/>
              <a:t>pentru</a:t>
            </a:r>
            <a:r>
              <a:rPr lang="en-US" dirty="0"/>
              <a:t> a </a:t>
            </a:r>
            <a:r>
              <a:rPr lang="en-US" dirty="0" err="1"/>
              <a:t>îndeplini</a:t>
            </a:r>
            <a:r>
              <a:rPr lang="en-US" dirty="0"/>
              <a:t> o </a:t>
            </a:r>
            <a:r>
              <a:rPr lang="en-US" dirty="0" err="1"/>
              <a:t>anumită</a:t>
            </a:r>
            <a:r>
              <a:rPr lang="en-US" dirty="0"/>
              <a:t> </a:t>
            </a:r>
            <a:r>
              <a:rPr lang="en-US" dirty="0" err="1"/>
              <a:t>funcționalitate</a:t>
            </a:r>
            <a:r>
              <a:rPr lang="en-US" dirty="0"/>
              <a:t> și </a:t>
            </a:r>
            <a:r>
              <a:rPr lang="en-US" dirty="0" err="1"/>
              <a:t>poate</a:t>
            </a:r>
            <a:r>
              <a:rPr lang="en-US" dirty="0"/>
              <a:t> fi </a:t>
            </a:r>
            <a:r>
              <a:rPr lang="en-US" dirty="0" err="1"/>
              <a:t>dezvoltat</a:t>
            </a:r>
            <a:r>
              <a:rPr lang="en-US" dirty="0"/>
              <a:t>, </a:t>
            </a:r>
            <a:r>
              <a:rPr lang="en-US" dirty="0" err="1"/>
              <a:t>implementat</a:t>
            </a:r>
            <a:r>
              <a:rPr lang="en-US" dirty="0"/>
              <a:t> și </a:t>
            </a:r>
            <a:r>
              <a:rPr lang="en-US" dirty="0" err="1"/>
              <a:t>gestionat</a:t>
            </a:r>
            <a:r>
              <a:rPr lang="en-US" dirty="0"/>
              <a:t> independent de </a:t>
            </a:r>
            <a:r>
              <a:rPr lang="en-US" dirty="0" err="1"/>
              <a:t>celelalte</a:t>
            </a:r>
            <a:r>
              <a:rPr lang="en-US" dirty="0"/>
              <a:t>.</a:t>
            </a:r>
            <a:endParaRPr lang="ro-RO" dirty="0"/>
          </a:p>
          <a:p>
            <a:pPr>
              <a:lnSpc>
                <a:spcPct val="100000"/>
              </a:lnSpc>
            </a:pPr>
            <a:r>
              <a:rPr lang="en-US" dirty="0"/>
              <a:t> </a:t>
            </a:r>
            <a:r>
              <a:rPr lang="en-US" dirty="0" err="1"/>
              <a:t>Aceasta</a:t>
            </a:r>
            <a:r>
              <a:rPr lang="en-US" dirty="0"/>
              <a:t> </a:t>
            </a:r>
            <a:r>
              <a:rPr lang="ro-RO" dirty="0"/>
              <a:t>descompunere </a:t>
            </a:r>
            <a:r>
              <a:rPr lang="en-US" dirty="0" err="1"/>
              <a:t>facilitează</a:t>
            </a:r>
            <a:r>
              <a:rPr lang="en-US" dirty="0"/>
              <a:t> </a:t>
            </a:r>
            <a:r>
              <a:rPr lang="en-US" dirty="0" err="1"/>
              <a:t>scalabilitatea</a:t>
            </a:r>
            <a:r>
              <a:rPr lang="en-US" dirty="0"/>
              <a:t>, </a:t>
            </a:r>
            <a:r>
              <a:rPr lang="en-US" dirty="0" err="1"/>
              <a:t>flexibilitatea</a:t>
            </a:r>
            <a:r>
              <a:rPr lang="en-US" dirty="0"/>
              <a:t> și </a:t>
            </a:r>
            <a:r>
              <a:rPr lang="en-US" dirty="0" err="1"/>
              <a:t>întreținerea</a:t>
            </a:r>
            <a:r>
              <a:rPr lang="en-US" dirty="0"/>
              <a:t> </a:t>
            </a:r>
            <a:r>
              <a:rPr lang="en-US" dirty="0" err="1"/>
              <a:t>sistemului</a:t>
            </a:r>
            <a:r>
              <a:rPr lang="en-US" dirty="0"/>
              <a:t>.</a:t>
            </a:r>
          </a:p>
        </p:txBody>
      </p:sp>
      <p:sp>
        <p:nvSpPr>
          <p:cNvPr id="4" name="Slide Number Placeholder 3">
            <a:extLst>
              <a:ext uri="{FF2B5EF4-FFF2-40B4-BE49-F238E27FC236}">
                <a16:creationId xmlns:a16="http://schemas.microsoft.com/office/drawing/2014/main" id="{E3043FEF-87EA-EE41-84E0-E52EBE839670}"/>
              </a:ext>
            </a:extLst>
          </p:cNvPr>
          <p:cNvSpPr>
            <a:spLocks noGrp="1"/>
          </p:cNvSpPr>
          <p:nvPr>
            <p:ph type="sldNum" sz="quarter" idx="12"/>
          </p:nvPr>
        </p:nvSpPr>
        <p:spPr/>
        <p:txBody>
          <a:bodyPr/>
          <a:lstStyle/>
          <a:p>
            <a:fld id="{7DAE7E5D-DC60-436E-A67D-D7BB4DB055A8}" type="slidenum">
              <a:rPr lang="en-US" smtClean="0"/>
              <a:t>76</a:t>
            </a:fld>
            <a:endParaRPr lang="en-US" dirty="0"/>
          </a:p>
        </p:txBody>
      </p:sp>
    </p:spTree>
    <p:extLst>
      <p:ext uri="{BB962C8B-B14F-4D97-AF65-F5344CB8AC3E}">
        <p14:creationId xmlns:p14="http://schemas.microsoft.com/office/powerpoint/2010/main" val="3792726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2CE1-DB8A-4CB6-38E7-8806CAEC0DE1}"/>
              </a:ext>
            </a:extLst>
          </p:cNvPr>
          <p:cNvSpPr>
            <a:spLocks noGrp="1"/>
          </p:cNvSpPr>
          <p:nvPr>
            <p:ph type="title"/>
          </p:nvPr>
        </p:nvSpPr>
        <p:spPr/>
        <p:txBody>
          <a:bodyPr/>
          <a:lstStyle/>
          <a:p>
            <a:r>
              <a:rPr lang="en-US" b="1" dirty="0" err="1"/>
              <a:t>Caracteristici</a:t>
            </a:r>
            <a:r>
              <a:rPr lang="ro-RO" b="1" dirty="0"/>
              <a:t> mS</a:t>
            </a:r>
            <a:endParaRPr lang="en-US" dirty="0"/>
          </a:p>
        </p:txBody>
      </p:sp>
      <p:sp>
        <p:nvSpPr>
          <p:cNvPr id="3" name="Content Placeholder 2">
            <a:extLst>
              <a:ext uri="{FF2B5EF4-FFF2-40B4-BE49-F238E27FC236}">
                <a16:creationId xmlns:a16="http://schemas.microsoft.com/office/drawing/2014/main" id="{6C8BBADA-23E9-A86D-6902-8E916259AD31}"/>
              </a:ext>
            </a:extLst>
          </p:cNvPr>
          <p:cNvSpPr>
            <a:spLocks noGrp="1"/>
          </p:cNvSpPr>
          <p:nvPr>
            <p:ph idx="1"/>
          </p:nvPr>
        </p:nvSpPr>
        <p:spPr/>
        <p:txBody>
          <a:bodyPr>
            <a:normAutofit fontScale="92500" lnSpcReduction="10000"/>
          </a:bodyPr>
          <a:lstStyle/>
          <a:p>
            <a:pPr>
              <a:buFont typeface="+mj-lt"/>
              <a:buAutoNum type="arabicPeriod"/>
            </a:pPr>
            <a:r>
              <a:rPr lang="en-US" b="1" dirty="0" err="1">
                <a:solidFill>
                  <a:srgbClr val="C00000"/>
                </a:solidFill>
                <a:highlight>
                  <a:srgbClr val="FFFF00"/>
                </a:highlight>
              </a:rPr>
              <a:t>Independență</a:t>
            </a:r>
            <a:r>
              <a:rPr lang="en-US" b="1" dirty="0">
                <a:solidFill>
                  <a:srgbClr val="C00000"/>
                </a:solidFill>
                <a:highlight>
                  <a:srgbClr val="FFFF00"/>
                </a:highlight>
              </a:rPr>
              <a:t> și </a:t>
            </a:r>
            <a:r>
              <a:rPr lang="en-US" b="1" dirty="0" err="1">
                <a:solidFill>
                  <a:srgbClr val="C00000"/>
                </a:solidFill>
                <a:highlight>
                  <a:srgbClr val="FFFF00"/>
                </a:highlight>
              </a:rPr>
              <a:t>autonomie</a:t>
            </a:r>
            <a:r>
              <a:rPr lang="en-US" dirty="0"/>
              <a:t>: </a:t>
            </a:r>
            <a:r>
              <a:rPr lang="en-US" dirty="0" err="1"/>
              <a:t>Fiecare</a:t>
            </a:r>
            <a:r>
              <a:rPr lang="en-US" dirty="0"/>
              <a:t> m</a:t>
            </a:r>
            <a:r>
              <a:rPr lang="ro-RO" dirty="0"/>
              <a:t>S</a:t>
            </a:r>
            <a:r>
              <a:rPr lang="en-US" dirty="0"/>
              <a:t> </a:t>
            </a:r>
            <a:r>
              <a:rPr lang="en-US" dirty="0" err="1"/>
              <a:t>rulează</a:t>
            </a:r>
            <a:r>
              <a:rPr lang="en-US" dirty="0"/>
              <a:t> independent și </a:t>
            </a:r>
            <a:r>
              <a:rPr lang="en-US" dirty="0" err="1"/>
              <a:t>poate</a:t>
            </a:r>
            <a:r>
              <a:rPr lang="en-US" dirty="0"/>
              <a:t> fi </a:t>
            </a:r>
            <a:r>
              <a:rPr lang="en-US" dirty="0" err="1"/>
              <a:t>implementat</a:t>
            </a:r>
            <a:r>
              <a:rPr lang="en-US" dirty="0"/>
              <a:t> </a:t>
            </a:r>
            <a:r>
              <a:rPr lang="en-US" dirty="0" err="1"/>
              <a:t>fără</a:t>
            </a:r>
            <a:r>
              <a:rPr lang="en-US" dirty="0"/>
              <a:t> a </a:t>
            </a:r>
            <a:r>
              <a:rPr lang="en-US" dirty="0" err="1"/>
              <a:t>afecta</a:t>
            </a:r>
            <a:r>
              <a:rPr lang="en-US" dirty="0"/>
              <a:t> </a:t>
            </a:r>
            <a:r>
              <a:rPr lang="en-US" dirty="0" err="1"/>
              <a:t>alte</a:t>
            </a:r>
            <a:r>
              <a:rPr lang="en-US" dirty="0"/>
              <a:t> </a:t>
            </a:r>
            <a:r>
              <a:rPr lang="en-US" dirty="0" err="1"/>
              <a:t>servicii</a:t>
            </a:r>
            <a:r>
              <a:rPr lang="en-US" dirty="0"/>
              <a:t>.</a:t>
            </a:r>
          </a:p>
          <a:p>
            <a:pPr>
              <a:buFont typeface="+mj-lt"/>
              <a:buAutoNum type="arabicPeriod"/>
            </a:pPr>
            <a:r>
              <a:rPr lang="en-US" b="1" dirty="0" err="1">
                <a:solidFill>
                  <a:srgbClr val="C00000"/>
                </a:solidFill>
                <a:highlight>
                  <a:srgbClr val="FFFF00"/>
                </a:highlight>
              </a:rPr>
              <a:t>Specializare</a:t>
            </a:r>
            <a:r>
              <a:rPr lang="en-US" b="1" dirty="0">
                <a:solidFill>
                  <a:srgbClr val="C00000"/>
                </a:solidFill>
                <a:highlight>
                  <a:srgbClr val="FFFF00"/>
                </a:highlight>
              </a:rPr>
              <a:t> pe </a:t>
            </a:r>
            <a:r>
              <a:rPr lang="en-US" b="1" dirty="0" err="1">
                <a:solidFill>
                  <a:srgbClr val="C00000"/>
                </a:solidFill>
                <a:highlight>
                  <a:srgbClr val="FFFF00"/>
                </a:highlight>
              </a:rPr>
              <a:t>funcționalitate</a:t>
            </a:r>
            <a:r>
              <a:rPr lang="en-US" dirty="0"/>
              <a:t>: </a:t>
            </a:r>
            <a:r>
              <a:rPr lang="en-US" dirty="0" err="1"/>
              <a:t>Fiecare</a:t>
            </a:r>
            <a:r>
              <a:rPr lang="en-US" dirty="0"/>
              <a:t> m</a:t>
            </a:r>
            <a:r>
              <a:rPr lang="ro-RO" dirty="0"/>
              <a:t>S</a:t>
            </a:r>
            <a:r>
              <a:rPr lang="en-US" dirty="0"/>
              <a:t> </a:t>
            </a:r>
            <a:r>
              <a:rPr lang="en-US" dirty="0" err="1"/>
              <a:t>îndeplinește</a:t>
            </a:r>
            <a:r>
              <a:rPr lang="en-US" dirty="0"/>
              <a:t> o </a:t>
            </a:r>
            <a:r>
              <a:rPr lang="en-US" dirty="0" err="1"/>
              <a:t>funcție</a:t>
            </a:r>
            <a:r>
              <a:rPr lang="en-US" dirty="0"/>
              <a:t> </a:t>
            </a:r>
            <a:r>
              <a:rPr lang="en-US" dirty="0" err="1"/>
              <a:t>specifică</a:t>
            </a:r>
            <a:r>
              <a:rPr lang="en-US" dirty="0"/>
              <a:t> și bine </a:t>
            </a:r>
            <a:r>
              <a:rPr lang="en-US" dirty="0" err="1"/>
              <a:t>definită</a:t>
            </a:r>
            <a:r>
              <a:rPr lang="en-US" dirty="0"/>
              <a:t>, precum </a:t>
            </a:r>
            <a:r>
              <a:rPr lang="en-US" dirty="0" err="1"/>
              <a:t>gestionarea</a:t>
            </a:r>
            <a:r>
              <a:rPr lang="en-US" dirty="0"/>
              <a:t> </a:t>
            </a:r>
            <a:r>
              <a:rPr lang="en-US" dirty="0" err="1"/>
              <a:t>conturilor</a:t>
            </a:r>
            <a:r>
              <a:rPr lang="en-US" dirty="0"/>
              <a:t> </a:t>
            </a:r>
            <a:r>
              <a:rPr lang="en-US" dirty="0" err="1"/>
              <a:t>utilizatorilor</a:t>
            </a:r>
            <a:r>
              <a:rPr lang="en-US" dirty="0"/>
              <a:t> </a:t>
            </a:r>
            <a:r>
              <a:rPr lang="en-US" dirty="0" err="1"/>
              <a:t>sau</a:t>
            </a:r>
            <a:r>
              <a:rPr lang="en-US" dirty="0"/>
              <a:t> </a:t>
            </a:r>
            <a:r>
              <a:rPr lang="en-US" dirty="0" err="1"/>
              <a:t>procesarea</a:t>
            </a:r>
            <a:r>
              <a:rPr lang="en-US" dirty="0"/>
              <a:t> </a:t>
            </a:r>
            <a:r>
              <a:rPr lang="en-US" dirty="0" err="1"/>
              <a:t>plăților</a:t>
            </a:r>
            <a:r>
              <a:rPr lang="en-US" dirty="0"/>
              <a:t>.</a:t>
            </a:r>
          </a:p>
          <a:p>
            <a:pPr>
              <a:buFont typeface="+mj-lt"/>
              <a:buAutoNum type="arabicPeriod"/>
            </a:pPr>
            <a:r>
              <a:rPr lang="en-US" b="1" dirty="0" err="1">
                <a:solidFill>
                  <a:srgbClr val="C00000"/>
                </a:solidFill>
                <a:highlight>
                  <a:srgbClr val="FFFF00"/>
                </a:highlight>
              </a:rPr>
              <a:t>Dezvoltare</a:t>
            </a:r>
            <a:r>
              <a:rPr lang="en-US" b="1" dirty="0">
                <a:solidFill>
                  <a:srgbClr val="C00000"/>
                </a:solidFill>
                <a:highlight>
                  <a:srgbClr val="FFFF00"/>
                </a:highlight>
              </a:rPr>
              <a:t> și </a:t>
            </a:r>
            <a:r>
              <a:rPr lang="en-US" b="1" dirty="0" err="1">
                <a:solidFill>
                  <a:srgbClr val="C00000"/>
                </a:solidFill>
                <a:highlight>
                  <a:srgbClr val="FFFF00"/>
                </a:highlight>
              </a:rPr>
              <a:t>implementare</a:t>
            </a:r>
            <a:r>
              <a:rPr lang="en-US" b="1" dirty="0">
                <a:solidFill>
                  <a:srgbClr val="C00000"/>
                </a:solidFill>
                <a:highlight>
                  <a:srgbClr val="FFFF00"/>
                </a:highlight>
              </a:rPr>
              <a:t> </a:t>
            </a:r>
            <a:r>
              <a:rPr lang="en-US" b="1" dirty="0" err="1">
                <a:solidFill>
                  <a:srgbClr val="C00000"/>
                </a:solidFill>
                <a:highlight>
                  <a:srgbClr val="FFFF00"/>
                </a:highlight>
              </a:rPr>
              <a:t>separată</a:t>
            </a:r>
            <a:r>
              <a:rPr lang="en-US" dirty="0"/>
              <a:t>: </a:t>
            </a:r>
            <a:r>
              <a:rPr lang="ro-RO" dirty="0"/>
              <a:t>mS</a:t>
            </a:r>
            <a:r>
              <a:rPr lang="en-US" dirty="0"/>
              <a:t> sunt </a:t>
            </a:r>
            <a:r>
              <a:rPr lang="en-US" dirty="0" err="1"/>
              <a:t>dezvoltate</a:t>
            </a:r>
            <a:r>
              <a:rPr lang="en-US" dirty="0"/>
              <a:t> și </a:t>
            </a:r>
            <a:r>
              <a:rPr lang="en-US" dirty="0" err="1"/>
              <a:t>implementate</a:t>
            </a:r>
            <a:r>
              <a:rPr lang="en-US" dirty="0"/>
              <a:t> independent, </a:t>
            </a:r>
            <a:r>
              <a:rPr lang="en-US" dirty="0" err="1"/>
              <a:t>ceea</a:t>
            </a:r>
            <a:r>
              <a:rPr lang="en-US" dirty="0"/>
              <a:t> </a:t>
            </a:r>
            <a:r>
              <a:rPr lang="en-US" dirty="0" err="1"/>
              <a:t>ce</a:t>
            </a:r>
            <a:r>
              <a:rPr lang="en-US" dirty="0"/>
              <a:t> </a:t>
            </a:r>
            <a:r>
              <a:rPr lang="en-US" dirty="0" err="1"/>
              <a:t>permite</a:t>
            </a:r>
            <a:r>
              <a:rPr lang="en-US" dirty="0"/>
              <a:t> </a:t>
            </a:r>
            <a:r>
              <a:rPr lang="en-US" dirty="0" err="1"/>
              <a:t>echipelor</a:t>
            </a:r>
            <a:r>
              <a:rPr lang="en-US" dirty="0"/>
              <a:t> </a:t>
            </a:r>
            <a:r>
              <a:rPr lang="en-US" dirty="0" err="1"/>
              <a:t>să</a:t>
            </a:r>
            <a:r>
              <a:rPr lang="en-US" dirty="0"/>
              <a:t> </a:t>
            </a:r>
            <a:r>
              <a:rPr lang="en-US" dirty="0" err="1"/>
              <a:t>lucreze</a:t>
            </a:r>
            <a:r>
              <a:rPr lang="en-US" dirty="0"/>
              <a:t> </a:t>
            </a:r>
            <a:r>
              <a:rPr lang="en-US" dirty="0" err="1"/>
              <a:t>în</a:t>
            </a:r>
            <a:r>
              <a:rPr lang="en-US" dirty="0"/>
              <a:t> </a:t>
            </a:r>
            <a:r>
              <a:rPr lang="en-US" dirty="0" err="1"/>
              <a:t>paralel</a:t>
            </a:r>
            <a:r>
              <a:rPr lang="en-US" dirty="0"/>
              <a:t> și </a:t>
            </a:r>
            <a:r>
              <a:rPr lang="en-US" dirty="0" err="1"/>
              <a:t>să</a:t>
            </a:r>
            <a:r>
              <a:rPr lang="en-US" dirty="0"/>
              <a:t> </a:t>
            </a:r>
            <a:r>
              <a:rPr lang="en-US" dirty="0" err="1"/>
              <a:t>utilizeze</a:t>
            </a:r>
            <a:r>
              <a:rPr lang="en-US" dirty="0"/>
              <a:t> </a:t>
            </a:r>
            <a:r>
              <a:rPr lang="en-US" dirty="0" err="1"/>
              <a:t>tehnologii</a:t>
            </a:r>
            <a:r>
              <a:rPr lang="en-US" dirty="0"/>
              <a:t> diverse.</a:t>
            </a:r>
          </a:p>
          <a:p>
            <a:pPr>
              <a:buFont typeface="+mj-lt"/>
              <a:buAutoNum type="arabicPeriod"/>
            </a:pPr>
            <a:r>
              <a:rPr lang="en-US" b="1" dirty="0" err="1">
                <a:solidFill>
                  <a:srgbClr val="C00000"/>
                </a:solidFill>
                <a:highlight>
                  <a:srgbClr val="FFFF00"/>
                </a:highlight>
              </a:rPr>
              <a:t>Comunicare</a:t>
            </a:r>
            <a:r>
              <a:rPr lang="en-US" b="1" dirty="0">
                <a:solidFill>
                  <a:srgbClr val="C00000"/>
                </a:solidFill>
                <a:highlight>
                  <a:srgbClr val="FFFF00"/>
                </a:highlight>
              </a:rPr>
              <a:t> </a:t>
            </a:r>
            <a:r>
              <a:rPr lang="en-US" b="1" dirty="0" err="1">
                <a:solidFill>
                  <a:srgbClr val="C00000"/>
                </a:solidFill>
                <a:highlight>
                  <a:srgbClr val="FFFF00"/>
                </a:highlight>
              </a:rPr>
              <a:t>prin</a:t>
            </a:r>
            <a:r>
              <a:rPr lang="en-US" b="1" dirty="0">
                <a:solidFill>
                  <a:srgbClr val="C00000"/>
                </a:solidFill>
                <a:highlight>
                  <a:srgbClr val="FFFF00"/>
                </a:highlight>
              </a:rPr>
              <a:t> API</a:t>
            </a:r>
            <a:r>
              <a:rPr lang="en-US" dirty="0"/>
              <a:t>: </a:t>
            </a:r>
            <a:r>
              <a:rPr lang="ro-RO" dirty="0"/>
              <a:t>mS</a:t>
            </a:r>
            <a:r>
              <a:rPr lang="en-US" dirty="0"/>
              <a:t> </a:t>
            </a:r>
            <a:r>
              <a:rPr lang="en-US" dirty="0" err="1"/>
              <a:t>comunică</a:t>
            </a:r>
            <a:r>
              <a:rPr lang="en-US" dirty="0"/>
              <a:t> </a:t>
            </a:r>
            <a:r>
              <a:rPr lang="en-US" dirty="0" err="1"/>
              <a:t>între</a:t>
            </a:r>
            <a:r>
              <a:rPr lang="en-US" dirty="0"/>
              <a:t> </a:t>
            </a:r>
            <a:r>
              <a:rPr lang="en-US" dirty="0" err="1"/>
              <a:t>ele</a:t>
            </a:r>
            <a:r>
              <a:rPr lang="en-US" dirty="0"/>
              <a:t> </a:t>
            </a:r>
            <a:r>
              <a:rPr lang="en-US" dirty="0" err="1"/>
              <a:t>prin</a:t>
            </a:r>
            <a:r>
              <a:rPr lang="en-US" dirty="0"/>
              <a:t> </a:t>
            </a:r>
            <a:r>
              <a:rPr lang="en-US" dirty="0" err="1"/>
              <a:t>interfețe</a:t>
            </a:r>
            <a:r>
              <a:rPr lang="en-US" dirty="0"/>
              <a:t> de </a:t>
            </a:r>
            <a:r>
              <a:rPr lang="en-US" dirty="0" err="1"/>
              <a:t>programare</a:t>
            </a:r>
            <a:r>
              <a:rPr lang="en-US" dirty="0"/>
              <a:t> (API-</a:t>
            </a:r>
            <a:r>
              <a:rPr lang="en-US" dirty="0" err="1"/>
              <a:t>uri</a:t>
            </a:r>
            <a:r>
              <a:rPr lang="en-US" dirty="0"/>
              <a:t>), de </a:t>
            </a:r>
            <a:r>
              <a:rPr lang="en-US" dirty="0" err="1"/>
              <a:t>obicei</a:t>
            </a:r>
            <a:r>
              <a:rPr lang="en-US" dirty="0"/>
              <a:t> </a:t>
            </a:r>
            <a:r>
              <a:rPr lang="en-US" dirty="0" err="1"/>
              <a:t>folosind</a:t>
            </a:r>
            <a:r>
              <a:rPr lang="en-US" dirty="0"/>
              <a:t> </a:t>
            </a:r>
            <a:r>
              <a:rPr lang="en-US" dirty="0" err="1"/>
              <a:t>protocoale</a:t>
            </a:r>
            <a:r>
              <a:rPr lang="en-US" dirty="0"/>
              <a:t> precum HTTP/REST, </a:t>
            </a:r>
            <a:r>
              <a:rPr lang="en-US" dirty="0" err="1"/>
              <a:t>gRPC</a:t>
            </a:r>
            <a:r>
              <a:rPr lang="en-US" dirty="0"/>
              <a:t> </a:t>
            </a:r>
            <a:r>
              <a:rPr lang="en-US" dirty="0" err="1"/>
              <a:t>sau</a:t>
            </a:r>
            <a:r>
              <a:rPr lang="en-US" dirty="0"/>
              <a:t> </a:t>
            </a:r>
            <a:r>
              <a:rPr lang="en-US" dirty="0" err="1"/>
              <a:t>mesageria</a:t>
            </a:r>
            <a:r>
              <a:rPr lang="en-US" dirty="0"/>
              <a:t> de tip broker (MQ).</a:t>
            </a:r>
          </a:p>
          <a:p>
            <a:endParaRPr lang="en-US" dirty="0"/>
          </a:p>
        </p:txBody>
      </p:sp>
      <p:sp>
        <p:nvSpPr>
          <p:cNvPr id="4" name="Slide Number Placeholder 3">
            <a:extLst>
              <a:ext uri="{FF2B5EF4-FFF2-40B4-BE49-F238E27FC236}">
                <a16:creationId xmlns:a16="http://schemas.microsoft.com/office/drawing/2014/main" id="{B45935E8-FCF9-4762-1B29-06B1D72D5A2B}"/>
              </a:ext>
            </a:extLst>
          </p:cNvPr>
          <p:cNvSpPr>
            <a:spLocks noGrp="1"/>
          </p:cNvSpPr>
          <p:nvPr>
            <p:ph type="sldNum" sz="quarter" idx="12"/>
          </p:nvPr>
        </p:nvSpPr>
        <p:spPr/>
        <p:txBody>
          <a:bodyPr/>
          <a:lstStyle/>
          <a:p>
            <a:fld id="{7DAE7E5D-DC60-436E-A67D-D7BB4DB055A8}" type="slidenum">
              <a:rPr lang="en-US" smtClean="0"/>
              <a:t>77</a:t>
            </a:fld>
            <a:endParaRPr lang="en-US" dirty="0"/>
          </a:p>
        </p:txBody>
      </p:sp>
    </p:spTree>
    <p:extLst>
      <p:ext uri="{BB962C8B-B14F-4D97-AF65-F5344CB8AC3E}">
        <p14:creationId xmlns:p14="http://schemas.microsoft.com/office/powerpoint/2010/main" val="226597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4E5E-24B9-9834-8570-227653C51345}"/>
              </a:ext>
            </a:extLst>
          </p:cNvPr>
          <p:cNvSpPr>
            <a:spLocks noGrp="1"/>
          </p:cNvSpPr>
          <p:nvPr>
            <p:ph type="title"/>
          </p:nvPr>
        </p:nvSpPr>
        <p:spPr/>
        <p:txBody>
          <a:bodyPr/>
          <a:lstStyle/>
          <a:p>
            <a:r>
              <a:rPr lang="en-US" dirty="0" err="1"/>
              <a:t>Avantaje</a:t>
            </a:r>
            <a:r>
              <a:rPr lang="en-US" dirty="0"/>
              <a:t> </a:t>
            </a:r>
            <a:r>
              <a:rPr lang="el-GR" dirty="0"/>
              <a:t>μ</a:t>
            </a:r>
            <a:r>
              <a:rPr lang="ro-RO" dirty="0"/>
              <a:t>S</a:t>
            </a:r>
            <a:endParaRPr lang="en-US" dirty="0"/>
          </a:p>
        </p:txBody>
      </p:sp>
      <p:sp>
        <p:nvSpPr>
          <p:cNvPr id="3" name="Content Placeholder 2">
            <a:extLst>
              <a:ext uri="{FF2B5EF4-FFF2-40B4-BE49-F238E27FC236}">
                <a16:creationId xmlns:a16="http://schemas.microsoft.com/office/drawing/2014/main" id="{4418FECB-5590-3E4D-01D4-6C1F7AE011B0}"/>
              </a:ext>
            </a:extLst>
          </p:cNvPr>
          <p:cNvSpPr>
            <a:spLocks noGrp="1"/>
          </p:cNvSpPr>
          <p:nvPr>
            <p:ph idx="1"/>
          </p:nvPr>
        </p:nvSpPr>
        <p:spPr/>
        <p:txBody>
          <a:bodyPr/>
          <a:lstStyle/>
          <a:p>
            <a:r>
              <a:rPr lang="en-US" dirty="0" err="1">
                <a:solidFill>
                  <a:srgbClr val="C00000"/>
                </a:solidFill>
                <a:highlight>
                  <a:srgbClr val="FFFF00"/>
                </a:highlight>
              </a:rPr>
              <a:t>Scalabilitate</a:t>
            </a:r>
            <a:r>
              <a:rPr lang="en-US" dirty="0"/>
              <a:t>: </a:t>
            </a:r>
            <a:r>
              <a:rPr lang="en-US" dirty="0" err="1"/>
              <a:t>Fiecare</a:t>
            </a:r>
            <a:r>
              <a:rPr lang="en-US" dirty="0"/>
              <a:t> </a:t>
            </a:r>
            <a:r>
              <a:rPr lang="en-US" dirty="0" err="1"/>
              <a:t>serviciu</a:t>
            </a:r>
            <a:r>
              <a:rPr lang="en-US" dirty="0"/>
              <a:t> </a:t>
            </a:r>
            <a:r>
              <a:rPr lang="en-US" dirty="0" err="1"/>
              <a:t>poate</a:t>
            </a:r>
            <a:r>
              <a:rPr lang="en-US" dirty="0"/>
              <a:t> fi </a:t>
            </a:r>
            <a:r>
              <a:rPr lang="en-US" dirty="0" err="1"/>
              <a:t>scalat</a:t>
            </a:r>
            <a:r>
              <a:rPr lang="en-US" dirty="0"/>
              <a:t> independent, </a:t>
            </a:r>
            <a:r>
              <a:rPr lang="en-US" dirty="0" err="1"/>
              <a:t>permițând</a:t>
            </a:r>
            <a:r>
              <a:rPr lang="en-US" dirty="0"/>
              <a:t> </a:t>
            </a:r>
            <a:r>
              <a:rPr lang="en-US" dirty="0" err="1"/>
              <a:t>alocarea</a:t>
            </a:r>
            <a:r>
              <a:rPr lang="en-US" dirty="0"/>
              <a:t> de </a:t>
            </a:r>
            <a:r>
              <a:rPr lang="en-US" dirty="0" err="1"/>
              <a:t>resurse</a:t>
            </a:r>
            <a:r>
              <a:rPr lang="en-US" dirty="0"/>
              <a:t> </a:t>
            </a:r>
            <a:r>
              <a:rPr lang="en-US" dirty="0" err="1"/>
              <a:t>doar</a:t>
            </a:r>
            <a:r>
              <a:rPr lang="en-US" dirty="0"/>
              <a:t> </a:t>
            </a:r>
            <a:r>
              <a:rPr lang="en-US" dirty="0" err="1"/>
              <a:t>acolo</a:t>
            </a:r>
            <a:r>
              <a:rPr lang="en-US" dirty="0"/>
              <a:t> </a:t>
            </a:r>
            <a:r>
              <a:rPr lang="en-US" dirty="0" err="1"/>
              <a:t>unde</a:t>
            </a:r>
            <a:r>
              <a:rPr lang="en-US" dirty="0"/>
              <a:t> </a:t>
            </a:r>
            <a:r>
              <a:rPr lang="en-US" dirty="0" err="1"/>
              <a:t>este</a:t>
            </a:r>
            <a:r>
              <a:rPr lang="en-US" dirty="0"/>
              <a:t> </a:t>
            </a:r>
            <a:r>
              <a:rPr lang="en-US" dirty="0" err="1"/>
              <a:t>necesar</a:t>
            </a:r>
            <a:r>
              <a:rPr lang="en-US" dirty="0"/>
              <a:t>.</a:t>
            </a:r>
            <a:endParaRPr lang="ro-RO" dirty="0"/>
          </a:p>
          <a:p>
            <a:r>
              <a:rPr lang="en-US" dirty="0" err="1">
                <a:solidFill>
                  <a:srgbClr val="C00000"/>
                </a:solidFill>
                <a:highlight>
                  <a:srgbClr val="FFFF00"/>
                </a:highlight>
              </a:rPr>
              <a:t>Reziliență</a:t>
            </a:r>
            <a:r>
              <a:rPr lang="en-US" dirty="0"/>
              <a:t>: </a:t>
            </a:r>
            <a:r>
              <a:rPr lang="en-US" dirty="0" err="1"/>
              <a:t>Eșecul</a:t>
            </a:r>
            <a:r>
              <a:rPr lang="en-US" dirty="0"/>
              <a:t> </a:t>
            </a:r>
            <a:r>
              <a:rPr lang="en-US" dirty="0" err="1"/>
              <a:t>unui</a:t>
            </a:r>
            <a:r>
              <a:rPr lang="en-US" dirty="0"/>
              <a:t> m</a:t>
            </a:r>
            <a:r>
              <a:rPr lang="ro-RO" dirty="0"/>
              <a:t>S</a:t>
            </a:r>
            <a:r>
              <a:rPr lang="en-US" dirty="0"/>
              <a:t> nu </a:t>
            </a:r>
            <a:r>
              <a:rPr lang="en-US" dirty="0" err="1"/>
              <a:t>afectează</a:t>
            </a:r>
            <a:r>
              <a:rPr lang="en-US" dirty="0"/>
              <a:t> </a:t>
            </a:r>
            <a:r>
              <a:rPr lang="en-US" dirty="0" err="1"/>
              <a:t>întregul</a:t>
            </a:r>
            <a:r>
              <a:rPr lang="en-US" dirty="0"/>
              <a:t> </a:t>
            </a:r>
            <a:r>
              <a:rPr lang="en-US" dirty="0" err="1"/>
              <a:t>sistem</a:t>
            </a:r>
            <a:r>
              <a:rPr lang="en-US" dirty="0"/>
              <a:t>, </a:t>
            </a:r>
            <a:r>
              <a:rPr lang="en-US" dirty="0" err="1"/>
              <a:t>ceea</a:t>
            </a:r>
            <a:r>
              <a:rPr lang="en-US" dirty="0"/>
              <a:t> </a:t>
            </a:r>
            <a:r>
              <a:rPr lang="en-US" dirty="0" err="1"/>
              <a:t>ce</a:t>
            </a:r>
            <a:r>
              <a:rPr lang="en-US" dirty="0"/>
              <a:t> </a:t>
            </a:r>
            <a:r>
              <a:rPr lang="en-US" dirty="0" err="1"/>
              <a:t>îmbunătățește</a:t>
            </a:r>
            <a:r>
              <a:rPr lang="en-US" dirty="0"/>
              <a:t> </a:t>
            </a:r>
            <a:r>
              <a:rPr lang="en-US" dirty="0" err="1"/>
              <a:t>stabilitatea</a:t>
            </a:r>
            <a:r>
              <a:rPr lang="en-US" dirty="0"/>
              <a:t> </a:t>
            </a:r>
            <a:r>
              <a:rPr lang="en-US" dirty="0" err="1"/>
              <a:t>aplicației</a:t>
            </a:r>
            <a:r>
              <a:rPr lang="en-US" dirty="0"/>
              <a:t>.</a:t>
            </a:r>
            <a:endParaRPr lang="ro-RO" dirty="0"/>
          </a:p>
          <a:p>
            <a:r>
              <a:rPr lang="en-US" dirty="0" err="1">
                <a:solidFill>
                  <a:srgbClr val="C00000"/>
                </a:solidFill>
                <a:highlight>
                  <a:srgbClr val="FFFF00"/>
                </a:highlight>
              </a:rPr>
              <a:t>Flexibilitate</a:t>
            </a:r>
            <a:r>
              <a:rPr lang="en-US" dirty="0">
                <a:solidFill>
                  <a:srgbClr val="C00000"/>
                </a:solidFill>
                <a:highlight>
                  <a:srgbClr val="FFFF00"/>
                </a:highlight>
              </a:rPr>
              <a:t> </a:t>
            </a:r>
            <a:r>
              <a:rPr lang="en-US" dirty="0" err="1">
                <a:solidFill>
                  <a:srgbClr val="C00000"/>
                </a:solidFill>
                <a:highlight>
                  <a:srgbClr val="FFFF00"/>
                </a:highlight>
              </a:rPr>
              <a:t>în</a:t>
            </a:r>
            <a:r>
              <a:rPr lang="en-US" dirty="0">
                <a:solidFill>
                  <a:srgbClr val="C00000"/>
                </a:solidFill>
                <a:highlight>
                  <a:srgbClr val="FFFF00"/>
                </a:highlight>
              </a:rPr>
              <a:t> </a:t>
            </a:r>
            <a:r>
              <a:rPr lang="en-US" dirty="0" err="1">
                <a:solidFill>
                  <a:srgbClr val="C00000"/>
                </a:solidFill>
                <a:highlight>
                  <a:srgbClr val="FFFF00"/>
                </a:highlight>
              </a:rPr>
              <a:t>dezvoltare</a:t>
            </a:r>
            <a:r>
              <a:rPr lang="en-US" dirty="0"/>
              <a:t>: </a:t>
            </a:r>
            <a:r>
              <a:rPr lang="en-US" dirty="0" err="1"/>
              <a:t>Echipele</a:t>
            </a:r>
            <a:r>
              <a:rPr lang="en-US" dirty="0"/>
              <a:t> pot </a:t>
            </a:r>
            <a:r>
              <a:rPr lang="en-US" dirty="0" err="1"/>
              <a:t>folosi</a:t>
            </a:r>
            <a:r>
              <a:rPr lang="en-US" dirty="0"/>
              <a:t> </a:t>
            </a:r>
            <a:r>
              <a:rPr lang="en-US" dirty="0" err="1"/>
              <a:t>tehnologii</a:t>
            </a:r>
            <a:r>
              <a:rPr lang="en-US" dirty="0"/>
              <a:t> și </a:t>
            </a:r>
            <a:r>
              <a:rPr lang="en-US" dirty="0" err="1"/>
              <a:t>limbaje</a:t>
            </a:r>
            <a:r>
              <a:rPr lang="en-US" dirty="0"/>
              <a:t> </a:t>
            </a:r>
            <a:r>
              <a:rPr lang="en-US" dirty="0" err="1"/>
              <a:t>diferite</a:t>
            </a:r>
            <a:r>
              <a:rPr lang="en-US" dirty="0"/>
              <a:t> </a:t>
            </a:r>
            <a:r>
              <a:rPr lang="en-US" dirty="0" err="1"/>
              <a:t>pentru</a:t>
            </a:r>
            <a:r>
              <a:rPr lang="en-US" dirty="0"/>
              <a:t> </a:t>
            </a:r>
            <a:r>
              <a:rPr lang="en-US" dirty="0" err="1"/>
              <a:t>servicii</a:t>
            </a:r>
            <a:r>
              <a:rPr lang="en-US" dirty="0"/>
              <a:t> </a:t>
            </a:r>
            <a:r>
              <a:rPr lang="en-US" dirty="0" err="1"/>
              <a:t>diferite</a:t>
            </a:r>
            <a:r>
              <a:rPr lang="en-US" dirty="0"/>
              <a:t>, </a:t>
            </a:r>
            <a:r>
              <a:rPr lang="en-US" dirty="0" err="1"/>
              <a:t>ceea</a:t>
            </a:r>
            <a:r>
              <a:rPr lang="en-US" dirty="0"/>
              <a:t> </a:t>
            </a:r>
            <a:r>
              <a:rPr lang="en-US" dirty="0" err="1"/>
              <a:t>ce</a:t>
            </a:r>
            <a:r>
              <a:rPr lang="en-US" dirty="0"/>
              <a:t> </a:t>
            </a:r>
            <a:r>
              <a:rPr lang="en-US" dirty="0" err="1"/>
              <a:t>accelerează</a:t>
            </a:r>
            <a:r>
              <a:rPr lang="en-US" dirty="0"/>
              <a:t> </a:t>
            </a:r>
            <a:r>
              <a:rPr lang="en-US" dirty="0" err="1"/>
              <a:t>dezvoltarea</a:t>
            </a:r>
            <a:r>
              <a:rPr lang="en-US" dirty="0"/>
              <a:t>.</a:t>
            </a:r>
            <a:endParaRPr lang="ro-RO" dirty="0"/>
          </a:p>
          <a:p>
            <a:r>
              <a:rPr lang="en-US" dirty="0" err="1">
                <a:solidFill>
                  <a:srgbClr val="C00000"/>
                </a:solidFill>
                <a:highlight>
                  <a:srgbClr val="FFFF00"/>
                </a:highlight>
              </a:rPr>
              <a:t>Mentenanță</a:t>
            </a:r>
            <a:r>
              <a:rPr lang="ro-RO" dirty="0">
                <a:solidFill>
                  <a:srgbClr val="C00000"/>
                </a:solidFill>
                <a:highlight>
                  <a:srgbClr val="FFFF00"/>
                </a:highlight>
              </a:rPr>
              <a:t> simplificată</a:t>
            </a:r>
            <a:r>
              <a:rPr lang="en-US" dirty="0"/>
              <a:t>: </a:t>
            </a:r>
            <a:r>
              <a:rPr lang="en-US" dirty="0" err="1"/>
              <a:t>Actualizările</a:t>
            </a:r>
            <a:r>
              <a:rPr lang="en-US" dirty="0"/>
              <a:t> și </a:t>
            </a:r>
            <a:r>
              <a:rPr lang="en-US" dirty="0" err="1"/>
              <a:t>corecțiile</a:t>
            </a:r>
            <a:r>
              <a:rPr lang="en-US" dirty="0"/>
              <a:t> de </a:t>
            </a:r>
            <a:r>
              <a:rPr lang="en-US" dirty="0" err="1"/>
              <a:t>erori</a:t>
            </a:r>
            <a:r>
              <a:rPr lang="en-US" dirty="0"/>
              <a:t> pot fi </a:t>
            </a:r>
            <a:r>
              <a:rPr lang="en-US" dirty="0" err="1"/>
              <a:t>realizate</a:t>
            </a:r>
            <a:r>
              <a:rPr lang="en-US" dirty="0"/>
              <a:t> la </a:t>
            </a:r>
            <a:r>
              <a:rPr lang="en-US" dirty="0" err="1"/>
              <a:t>nivel</a:t>
            </a:r>
            <a:r>
              <a:rPr lang="en-US" dirty="0"/>
              <a:t> de m</a:t>
            </a:r>
            <a:r>
              <a:rPr lang="ro-RO" dirty="0"/>
              <a:t>S</a:t>
            </a:r>
            <a:r>
              <a:rPr lang="en-US" dirty="0"/>
              <a:t>, </a:t>
            </a:r>
            <a:r>
              <a:rPr lang="en-US" dirty="0" err="1"/>
              <a:t>fără</a:t>
            </a:r>
            <a:r>
              <a:rPr lang="en-US" dirty="0"/>
              <a:t> impact </a:t>
            </a:r>
            <a:r>
              <a:rPr lang="en-US" dirty="0" err="1"/>
              <a:t>asupra</a:t>
            </a:r>
            <a:r>
              <a:rPr lang="en-US" dirty="0"/>
              <a:t> </a:t>
            </a:r>
            <a:r>
              <a:rPr lang="en-US" dirty="0" err="1"/>
              <a:t>întregii</a:t>
            </a:r>
            <a:r>
              <a:rPr lang="en-US" dirty="0"/>
              <a:t> </a:t>
            </a:r>
            <a:r>
              <a:rPr lang="en-US" dirty="0" err="1"/>
              <a:t>aplicații</a:t>
            </a:r>
            <a:r>
              <a:rPr lang="en-US" dirty="0"/>
              <a:t>.</a:t>
            </a:r>
          </a:p>
        </p:txBody>
      </p:sp>
      <p:sp>
        <p:nvSpPr>
          <p:cNvPr id="4" name="Slide Number Placeholder 3">
            <a:extLst>
              <a:ext uri="{FF2B5EF4-FFF2-40B4-BE49-F238E27FC236}">
                <a16:creationId xmlns:a16="http://schemas.microsoft.com/office/drawing/2014/main" id="{38501E69-53F1-C0E4-5C6C-C46743B2B6EC}"/>
              </a:ext>
            </a:extLst>
          </p:cNvPr>
          <p:cNvSpPr>
            <a:spLocks noGrp="1"/>
          </p:cNvSpPr>
          <p:nvPr>
            <p:ph type="sldNum" sz="quarter" idx="12"/>
          </p:nvPr>
        </p:nvSpPr>
        <p:spPr/>
        <p:txBody>
          <a:bodyPr/>
          <a:lstStyle/>
          <a:p>
            <a:fld id="{7DAE7E5D-DC60-436E-A67D-D7BB4DB055A8}" type="slidenum">
              <a:rPr lang="en-US" smtClean="0"/>
              <a:t>78</a:t>
            </a:fld>
            <a:endParaRPr lang="en-US" dirty="0"/>
          </a:p>
        </p:txBody>
      </p:sp>
    </p:spTree>
    <p:extLst>
      <p:ext uri="{BB962C8B-B14F-4D97-AF65-F5344CB8AC3E}">
        <p14:creationId xmlns:p14="http://schemas.microsoft.com/office/powerpoint/2010/main" val="7677460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8772-BEDD-4A03-5556-76DC95693608}"/>
              </a:ext>
            </a:extLst>
          </p:cNvPr>
          <p:cNvSpPr>
            <a:spLocks noGrp="1"/>
          </p:cNvSpPr>
          <p:nvPr>
            <p:ph type="title"/>
          </p:nvPr>
        </p:nvSpPr>
        <p:spPr/>
        <p:txBody>
          <a:bodyPr/>
          <a:lstStyle/>
          <a:p>
            <a:r>
              <a:rPr lang="ro-RO" dirty="0"/>
              <a:t>Utilizare </a:t>
            </a:r>
            <a:r>
              <a:rPr lang="el-GR" dirty="0"/>
              <a:t>μ</a:t>
            </a:r>
            <a:r>
              <a:rPr lang="ro-RO" dirty="0"/>
              <a:t>S</a:t>
            </a:r>
            <a:endParaRPr lang="en-US" dirty="0"/>
          </a:p>
        </p:txBody>
      </p:sp>
      <p:sp>
        <p:nvSpPr>
          <p:cNvPr id="3" name="Content Placeholder 2">
            <a:extLst>
              <a:ext uri="{FF2B5EF4-FFF2-40B4-BE49-F238E27FC236}">
                <a16:creationId xmlns:a16="http://schemas.microsoft.com/office/drawing/2014/main" id="{1B9961A6-FAF1-60F9-4A17-17B3C3F3FFB4}"/>
              </a:ext>
            </a:extLst>
          </p:cNvPr>
          <p:cNvSpPr>
            <a:spLocks noGrp="1"/>
          </p:cNvSpPr>
          <p:nvPr>
            <p:ph idx="1"/>
          </p:nvPr>
        </p:nvSpPr>
        <p:spPr/>
        <p:txBody>
          <a:bodyPr/>
          <a:lstStyle/>
          <a:p>
            <a:pPr>
              <a:lnSpc>
                <a:spcPct val="125000"/>
              </a:lnSpc>
            </a:pPr>
            <a:r>
              <a:rPr lang="en-US" dirty="0" err="1"/>
              <a:t>Aplicații</a:t>
            </a:r>
            <a:r>
              <a:rPr lang="ro-RO" dirty="0"/>
              <a:t> </a:t>
            </a:r>
            <a:r>
              <a:rPr lang="en-US" dirty="0"/>
              <a:t>de tip cloud, </a:t>
            </a:r>
            <a:r>
              <a:rPr lang="en-US" dirty="0" err="1"/>
              <a:t>comerț</a:t>
            </a:r>
            <a:r>
              <a:rPr lang="en-US" dirty="0"/>
              <a:t> electronic, </a:t>
            </a:r>
            <a:r>
              <a:rPr lang="en-US" dirty="0" err="1"/>
              <a:t>platforme</a:t>
            </a:r>
            <a:r>
              <a:rPr lang="en-US" dirty="0"/>
              <a:t> de streaming video, și </a:t>
            </a:r>
            <a:r>
              <a:rPr lang="en-US" dirty="0" err="1"/>
              <a:t>în</a:t>
            </a:r>
            <a:r>
              <a:rPr lang="en-US" dirty="0"/>
              <a:t> </a:t>
            </a:r>
            <a:r>
              <a:rPr lang="en-US" dirty="0" err="1"/>
              <a:t>sistemele</a:t>
            </a:r>
            <a:r>
              <a:rPr lang="en-US" dirty="0"/>
              <a:t> de </a:t>
            </a:r>
            <a:r>
              <a:rPr lang="en-US" dirty="0" err="1"/>
              <a:t>gestionare</a:t>
            </a:r>
            <a:r>
              <a:rPr lang="en-US" dirty="0"/>
              <a:t> a </a:t>
            </a:r>
            <a:r>
              <a:rPr lang="en-US" dirty="0" err="1"/>
              <a:t>afacerilor</a:t>
            </a:r>
            <a:r>
              <a:rPr lang="en-US" dirty="0"/>
              <a:t> (CRM, ERP).</a:t>
            </a:r>
            <a:endParaRPr lang="ro-RO" dirty="0"/>
          </a:p>
          <a:p>
            <a:pPr marL="177800" indent="0">
              <a:lnSpc>
                <a:spcPct val="125000"/>
              </a:lnSpc>
              <a:buNone/>
            </a:pPr>
            <a:r>
              <a:rPr lang="en-US" dirty="0"/>
              <a:t> </a:t>
            </a:r>
            <a:r>
              <a:rPr lang="ro-RO" dirty="0"/>
              <a:t>		Î</a:t>
            </a:r>
            <a:r>
              <a:rPr lang="en-US" dirty="0" err="1"/>
              <a:t>ntr</a:t>
            </a:r>
            <a:r>
              <a:rPr lang="en-US" dirty="0"/>
              <a:t>-o </a:t>
            </a:r>
            <a:r>
              <a:rPr lang="en-US" dirty="0" err="1"/>
              <a:t>aplicație</a:t>
            </a:r>
            <a:r>
              <a:rPr lang="en-US" dirty="0"/>
              <a:t> de e-commerce, m</a:t>
            </a:r>
            <a:r>
              <a:rPr lang="ro-RO" dirty="0"/>
              <a:t>S</a:t>
            </a:r>
            <a:r>
              <a:rPr lang="en-US" dirty="0"/>
              <a:t> pot </a:t>
            </a:r>
            <a:r>
              <a:rPr lang="en-US" dirty="0" err="1"/>
              <a:t>gestiona</a:t>
            </a:r>
            <a:r>
              <a:rPr lang="en-US" dirty="0"/>
              <a:t> independent </a:t>
            </a:r>
            <a:r>
              <a:rPr lang="en-US" dirty="0" err="1"/>
              <a:t>funcționalități</a:t>
            </a:r>
            <a:r>
              <a:rPr lang="en-US" dirty="0"/>
              <a:t> precum </a:t>
            </a:r>
            <a:r>
              <a:rPr lang="en-US" dirty="0" err="1"/>
              <a:t>stocul</a:t>
            </a:r>
            <a:r>
              <a:rPr lang="en-US" dirty="0"/>
              <a:t> de </a:t>
            </a:r>
            <a:r>
              <a:rPr lang="en-US" dirty="0" err="1"/>
              <a:t>produse</a:t>
            </a:r>
            <a:r>
              <a:rPr lang="en-US" dirty="0"/>
              <a:t>, </a:t>
            </a:r>
            <a:r>
              <a:rPr lang="en-US" dirty="0" err="1"/>
              <a:t>procesarea</a:t>
            </a:r>
            <a:r>
              <a:rPr lang="en-US" dirty="0"/>
              <a:t> </a:t>
            </a:r>
            <a:r>
              <a:rPr lang="en-US" dirty="0" err="1"/>
              <a:t>plăților</a:t>
            </a:r>
            <a:r>
              <a:rPr lang="en-US" dirty="0"/>
              <a:t> și </a:t>
            </a:r>
            <a:r>
              <a:rPr lang="en-US" dirty="0" err="1"/>
              <a:t>gestionarea</a:t>
            </a:r>
            <a:r>
              <a:rPr lang="en-US" dirty="0"/>
              <a:t> </a:t>
            </a:r>
            <a:r>
              <a:rPr lang="en-US" dirty="0" err="1"/>
              <a:t>utilizatorilor</a:t>
            </a:r>
            <a:r>
              <a:rPr lang="ro-RO" dirty="0"/>
              <a:t>.</a:t>
            </a:r>
          </a:p>
          <a:p>
            <a:pPr marL="635000" indent="-457200">
              <a:lnSpc>
                <a:spcPct val="125000"/>
              </a:lnSpc>
            </a:pPr>
            <a:r>
              <a:rPr lang="ro-RO" dirty="0"/>
              <a:t>A</a:t>
            </a:r>
            <a:r>
              <a:rPr lang="en-US" dirty="0" err="1"/>
              <a:t>sigur</a:t>
            </a:r>
            <a:r>
              <a:rPr lang="ro-RO" dirty="0"/>
              <a:t>ă </a:t>
            </a:r>
            <a:r>
              <a:rPr lang="en-US" dirty="0"/>
              <a:t>o </a:t>
            </a:r>
            <a:r>
              <a:rPr lang="en-US" dirty="0" err="1"/>
              <a:t>flexibilitate</a:t>
            </a:r>
            <a:r>
              <a:rPr lang="en-US" dirty="0"/>
              <a:t> și </a:t>
            </a:r>
            <a:r>
              <a:rPr lang="en-US" dirty="0" err="1"/>
              <a:t>scalabilitate</a:t>
            </a:r>
            <a:r>
              <a:rPr lang="en-US" dirty="0"/>
              <a:t> </a:t>
            </a:r>
            <a:r>
              <a:rPr lang="ro-RO" dirty="0"/>
              <a:t>sporită</a:t>
            </a:r>
            <a:r>
              <a:rPr lang="en-US" dirty="0"/>
              <a:t>.</a:t>
            </a:r>
          </a:p>
        </p:txBody>
      </p:sp>
      <p:sp>
        <p:nvSpPr>
          <p:cNvPr id="4" name="Slide Number Placeholder 3">
            <a:extLst>
              <a:ext uri="{FF2B5EF4-FFF2-40B4-BE49-F238E27FC236}">
                <a16:creationId xmlns:a16="http://schemas.microsoft.com/office/drawing/2014/main" id="{912E528D-C328-7C7F-2B98-4275EA297311}"/>
              </a:ext>
            </a:extLst>
          </p:cNvPr>
          <p:cNvSpPr>
            <a:spLocks noGrp="1"/>
          </p:cNvSpPr>
          <p:nvPr>
            <p:ph type="sldNum" sz="quarter" idx="12"/>
          </p:nvPr>
        </p:nvSpPr>
        <p:spPr/>
        <p:txBody>
          <a:bodyPr/>
          <a:lstStyle/>
          <a:p>
            <a:fld id="{7DAE7E5D-DC60-436E-A67D-D7BB4DB055A8}" type="slidenum">
              <a:rPr lang="en-US" smtClean="0"/>
              <a:t>79</a:t>
            </a:fld>
            <a:endParaRPr lang="en-US" dirty="0"/>
          </a:p>
        </p:txBody>
      </p:sp>
      <p:pic>
        <p:nvPicPr>
          <p:cNvPr id="6" name="Picture 5">
            <a:extLst>
              <a:ext uri="{FF2B5EF4-FFF2-40B4-BE49-F238E27FC236}">
                <a16:creationId xmlns:a16="http://schemas.microsoft.com/office/drawing/2014/main" id="{63F54800-9C4D-CBFA-AC62-9C7EFF830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525" y="2690850"/>
            <a:ext cx="824895" cy="836458"/>
          </a:xfrm>
          <a:prstGeom prst="rect">
            <a:avLst/>
          </a:prstGeom>
        </p:spPr>
      </p:pic>
    </p:spTree>
    <p:extLst>
      <p:ext uri="{BB962C8B-B14F-4D97-AF65-F5344CB8AC3E}">
        <p14:creationId xmlns:p14="http://schemas.microsoft.com/office/powerpoint/2010/main" val="126873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158E-DAF8-7F5C-8649-6205CECE1BC1}"/>
              </a:ext>
            </a:extLst>
          </p:cNvPr>
          <p:cNvSpPr>
            <a:spLocks noGrp="1"/>
          </p:cNvSpPr>
          <p:nvPr>
            <p:ph type="title"/>
          </p:nvPr>
        </p:nvSpPr>
        <p:spPr/>
        <p:txBody>
          <a:bodyPr/>
          <a:lstStyle/>
          <a:p>
            <a:r>
              <a:rPr lang="ro-RO" dirty="0"/>
              <a:t>Obiective specifice </a:t>
            </a:r>
            <a:r>
              <a:rPr lang="ro-RO" sz="2400" dirty="0"/>
              <a:t>(cont.)</a:t>
            </a:r>
            <a:endParaRPr lang="ro-RO" dirty="0"/>
          </a:p>
        </p:txBody>
      </p:sp>
      <p:sp>
        <p:nvSpPr>
          <p:cNvPr id="3" name="Content Placeholder 2">
            <a:extLst>
              <a:ext uri="{FF2B5EF4-FFF2-40B4-BE49-F238E27FC236}">
                <a16:creationId xmlns:a16="http://schemas.microsoft.com/office/drawing/2014/main" id="{A3C73D3C-15D0-4A68-445D-972DD62385E2}"/>
              </a:ext>
            </a:extLst>
          </p:cNvPr>
          <p:cNvSpPr>
            <a:spLocks noGrp="1"/>
          </p:cNvSpPr>
          <p:nvPr>
            <p:ph idx="1"/>
          </p:nvPr>
        </p:nvSpPr>
        <p:spPr>
          <a:xfrm>
            <a:off x="112336" y="791110"/>
            <a:ext cx="12079664" cy="6385389"/>
          </a:xfrm>
        </p:spPr>
        <p:txBody>
          <a:bodyPr/>
          <a:lstStyle/>
          <a:p>
            <a:pPr marL="514350" indent="-514350">
              <a:lnSpc>
                <a:spcPct val="100000"/>
              </a:lnSpc>
              <a:buFont typeface="+mj-lt"/>
              <a:buAutoNum type="arabicPeriod" startAt="5"/>
            </a:pPr>
            <a:r>
              <a:rPr lang="ro-RO" dirty="0"/>
              <a:t>Dobândirea capacității de a corela tipurile de decizii cu tipurile de probleme și suportul oferit de </a:t>
            </a:r>
            <a:r>
              <a:rPr lang="ro-RO" dirty="0" err="1"/>
              <a:t>SSD</a:t>
            </a:r>
            <a:r>
              <a:rPr lang="ro-RO" dirty="0"/>
              <a:t>.</a:t>
            </a:r>
          </a:p>
          <a:p>
            <a:pPr marL="514350" indent="-514350">
              <a:lnSpc>
                <a:spcPct val="100000"/>
              </a:lnSpc>
              <a:buFont typeface="+mj-lt"/>
              <a:buAutoNum type="arabicPeriod" startAt="5"/>
            </a:pPr>
            <a:r>
              <a:rPr lang="ro-RO" dirty="0"/>
              <a:t>Dezvoltarea discernământului în diferențierea suportului decizional operațional de cel strategic.</a:t>
            </a:r>
          </a:p>
          <a:p>
            <a:pPr marL="514350" indent="-514350">
              <a:lnSpc>
                <a:spcPct val="100000"/>
              </a:lnSpc>
              <a:buFont typeface="+mj-lt"/>
              <a:buAutoNum type="arabicPeriod" startAt="5"/>
            </a:pPr>
            <a:r>
              <a:rPr lang="ro-RO" dirty="0"/>
              <a:t>Dezvoltarea discernământului în diferite domenii de aplicare (</a:t>
            </a:r>
            <a:r>
              <a:rPr lang="ro-RO" dirty="0" err="1"/>
              <a:t>Domain</a:t>
            </a:r>
            <a:r>
              <a:rPr lang="ro-RO" dirty="0"/>
              <a:t> </a:t>
            </a:r>
            <a:r>
              <a:rPr lang="ro-RO" dirty="0" err="1"/>
              <a:t>Knowledge</a:t>
            </a:r>
            <a:r>
              <a:rPr lang="ro-RO" dirty="0"/>
              <a:t>).</a:t>
            </a:r>
          </a:p>
          <a:p>
            <a:pPr marL="514350" indent="-514350">
              <a:lnSpc>
                <a:spcPct val="100000"/>
              </a:lnSpc>
              <a:buFont typeface="+mj-lt"/>
              <a:buAutoNum type="arabicPeriod" startAt="5"/>
            </a:pPr>
            <a:r>
              <a:rPr lang="ro-RO" dirty="0"/>
              <a:t>Formarea discernământului în analiza oportunităților și limitelor implementării </a:t>
            </a:r>
            <a:r>
              <a:rPr lang="ro-RO" dirty="0" err="1"/>
              <a:t>SSD</a:t>
            </a:r>
            <a:r>
              <a:rPr lang="ro-RO" dirty="0"/>
              <a:t>.</a:t>
            </a:r>
          </a:p>
        </p:txBody>
      </p:sp>
      <p:sp>
        <p:nvSpPr>
          <p:cNvPr id="4" name="Slide Number Placeholder 3">
            <a:extLst>
              <a:ext uri="{FF2B5EF4-FFF2-40B4-BE49-F238E27FC236}">
                <a16:creationId xmlns:a16="http://schemas.microsoft.com/office/drawing/2014/main" id="{C9E198B4-3738-9449-2060-1A8D1E04BC35}"/>
              </a:ext>
            </a:extLst>
          </p:cNvPr>
          <p:cNvSpPr>
            <a:spLocks noGrp="1"/>
          </p:cNvSpPr>
          <p:nvPr>
            <p:ph type="sldNum" sz="quarter" idx="12"/>
          </p:nvPr>
        </p:nvSpPr>
        <p:spPr/>
        <p:txBody>
          <a:bodyPr/>
          <a:lstStyle/>
          <a:p>
            <a:fld id="{7DAE7E5D-DC60-436E-A67D-D7BB4DB055A8}" type="slidenum">
              <a:rPr lang="en-US" smtClean="0"/>
              <a:t>8</a:t>
            </a:fld>
            <a:endParaRPr lang="en-US" dirty="0"/>
          </a:p>
        </p:txBody>
      </p:sp>
    </p:spTree>
    <p:extLst>
      <p:ext uri="{BB962C8B-B14F-4D97-AF65-F5344CB8AC3E}">
        <p14:creationId xmlns:p14="http://schemas.microsoft.com/office/powerpoint/2010/main" val="10002420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7E3E2-5CF3-E9F0-61D6-E830C76CB14D}"/>
              </a:ext>
            </a:extLst>
          </p:cNvPr>
          <p:cNvSpPr>
            <a:spLocks noGrp="1"/>
          </p:cNvSpPr>
          <p:nvPr>
            <p:ph type="title"/>
          </p:nvPr>
        </p:nvSpPr>
        <p:spPr/>
        <p:txBody>
          <a:bodyPr/>
          <a:lstStyle/>
          <a:p>
            <a:r>
              <a:rPr lang="en-US" dirty="0" err="1"/>
              <a:t>Tehnologii-cheie</a:t>
            </a:r>
            <a:r>
              <a:rPr lang="en-US" dirty="0"/>
              <a:t> </a:t>
            </a:r>
            <a:r>
              <a:rPr lang="en-US" dirty="0" err="1"/>
              <a:t>pentru</a:t>
            </a:r>
            <a:r>
              <a:rPr lang="en-US" dirty="0"/>
              <a:t> SIM</a:t>
            </a:r>
          </a:p>
        </p:txBody>
      </p:sp>
      <p:sp>
        <p:nvSpPr>
          <p:cNvPr id="3" name="Content Placeholder 2">
            <a:extLst>
              <a:ext uri="{FF2B5EF4-FFF2-40B4-BE49-F238E27FC236}">
                <a16:creationId xmlns:a16="http://schemas.microsoft.com/office/drawing/2014/main" id="{2D4A45D2-90EF-F2AF-CB38-5951CFB4A14D}"/>
              </a:ext>
            </a:extLst>
          </p:cNvPr>
          <p:cNvSpPr>
            <a:spLocks noGrp="1"/>
          </p:cNvSpPr>
          <p:nvPr>
            <p:ph idx="1"/>
          </p:nvPr>
        </p:nvSpPr>
        <p:spPr>
          <a:xfrm>
            <a:off x="263452" y="1123376"/>
            <a:ext cx="11665095" cy="5408341"/>
          </a:xfrm>
        </p:spPr>
        <p:txBody>
          <a:bodyPr>
            <a:normAutofit/>
          </a:bodyPr>
          <a:lstStyle/>
          <a:p>
            <a:pPr>
              <a:lnSpc>
                <a:spcPct val="100000"/>
              </a:lnSpc>
            </a:pPr>
            <a:r>
              <a:rPr lang="en-US" dirty="0">
                <a:solidFill>
                  <a:srgbClr val="C00000"/>
                </a:solidFill>
                <a:highlight>
                  <a:srgbClr val="FFFF00"/>
                </a:highlight>
              </a:rPr>
              <a:t>Baze de Date </a:t>
            </a:r>
            <a:r>
              <a:rPr lang="en-US" dirty="0" err="1">
                <a:solidFill>
                  <a:srgbClr val="C00000"/>
                </a:solidFill>
                <a:highlight>
                  <a:srgbClr val="FFFF00"/>
                </a:highlight>
              </a:rPr>
              <a:t>Relationale</a:t>
            </a:r>
            <a:r>
              <a:rPr lang="en-US" dirty="0"/>
              <a:t> și </a:t>
            </a:r>
            <a:r>
              <a:rPr lang="en-US" dirty="0">
                <a:solidFill>
                  <a:srgbClr val="C00000"/>
                </a:solidFill>
                <a:highlight>
                  <a:srgbClr val="FFFF00"/>
                </a:highlight>
              </a:rPr>
              <a:t>NoSQL</a:t>
            </a:r>
            <a:r>
              <a:rPr lang="en-US" dirty="0"/>
              <a:t>: </a:t>
            </a:r>
            <a:r>
              <a:rPr lang="ro-RO" dirty="0"/>
              <a:t>BDR </a:t>
            </a:r>
            <a:r>
              <a:rPr lang="en-US" dirty="0"/>
              <a:t>sunt </a:t>
            </a:r>
            <a:r>
              <a:rPr lang="en-US" dirty="0" err="1"/>
              <a:t>esențiale</a:t>
            </a:r>
            <a:r>
              <a:rPr lang="en-US" dirty="0"/>
              <a:t> </a:t>
            </a:r>
            <a:r>
              <a:rPr lang="en-US" dirty="0" err="1"/>
              <a:t>pentru</a:t>
            </a:r>
            <a:r>
              <a:rPr lang="en-US" dirty="0"/>
              <a:t> </a:t>
            </a:r>
            <a:r>
              <a:rPr lang="en-US" dirty="0" err="1"/>
              <a:t>gestionarea</a:t>
            </a:r>
            <a:r>
              <a:rPr lang="en-US" dirty="0"/>
              <a:t> </a:t>
            </a:r>
            <a:r>
              <a:rPr lang="en-US" dirty="0" err="1"/>
              <a:t>datelor</a:t>
            </a:r>
            <a:r>
              <a:rPr lang="en-US" dirty="0"/>
              <a:t> </a:t>
            </a:r>
            <a:r>
              <a:rPr lang="en-US" dirty="0" err="1"/>
              <a:t>structurate</a:t>
            </a:r>
            <a:r>
              <a:rPr lang="en-US" dirty="0"/>
              <a:t>.</a:t>
            </a:r>
            <a:endParaRPr lang="ro-RO" dirty="0"/>
          </a:p>
          <a:p>
            <a:pPr>
              <a:lnSpc>
                <a:spcPct val="100000"/>
              </a:lnSpc>
            </a:pPr>
            <a:r>
              <a:rPr lang="en-US" dirty="0" err="1"/>
              <a:t>Sistemele</a:t>
            </a:r>
            <a:r>
              <a:rPr lang="en-US" dirty="0"/>
              <a:t> NoSQL sunt utile </a:t>
            </a:r>
            <a:r>
              <a:rPr lang="en-US" dirty="0" err="1"/>
              <a:t>pentru</a:t>
            </a:r>
            <a:r>
              <a:rPr lang="en-US" dirty="0"/>
              <a:t> date </a:t>
            </a:r>
            <a:r>
              <a:rPr lang="en-US" dirty="0" err="1"/>
              <a:t>nestructurate</a:t>
            </a:r>
            <a:r>
              <a:rPr lang="en-US" dirty="0"/>
              <a:t> </a:t>
            </a:r>
            <a:r>
              <a:rPr lang="en-US" dirty="0" err="1"/>
              <a:t>sau</a:t>
            </a:r>
            <a:r>
              <a:rPr lang="en-US" dirty="0"/>
              <a:t> semi-</a:t>
            </a:r>
            <a:r>
              <a:rPr lang="en-US" dirty="0" err="1"/>
              <a:t>structurate</a:t>
            </a:r>
            <a:r>
              <a:rPr lang="en-US" dirty="0"/>
              <a:t>, </a:t>
            </a:r>
            <a:r>
              <a:rPr lang="en-US" dirty="0" err="1"/>
              <a:t>mai</a:t>
            </a:r>
            <a:r>
              <a:rPr lang="en-US" dirty="0"/>
              <a:t> ales </a:t>
            </a:r>
            <a:r>
              <a:rPr lang="en-US" dirty="0" err="1"/>
              <a:t>în</a:t>
            </a:r>
            <a:r>
              <a:rPr lang="en-US" dirty="0"/>
              <a:t> Big Data.</a:t>
            </a:r>
            <a:endParaRPr lang="ro-RO" dirty="0"/>
          </a:p>
          <a:p>
            <a:pPr>
              <a:lnSpc>
                <a:spcPct val="100000"/>
              </a:lnSpc>
            </a:pPr>
            <a:r>
              <a:rPr lang="en-US" dirty="0">
                <a:solidFill>
                  <a:srgbClr val="C00000"/>
                </a:solidFill>
                <a:highlight>
                  <a:srgbClr val="FFFF00"/>
                </a:highlight>
              </a:rPr>
              <a:t>Data Warehousing</a:t>
            </a:r>
            <a:r>
              <a:rPr lang="en-US" dirty="0"/>
              <a:t>: Data warehouse (</a:t>
            </a:r>
            <a:r>
              <a:rPr lang="en-US" dirty="0" err="1"/>
              <a:t>depozit</a:t>
            </a:r>
            <a:r>
              <a:rPr lang="en-US" dirty="0"/>
              <a:t> de date) </a:t>
            </a:r>
            <a:r>
              <a:rPr lang="en-US" dirty="0" err="1"/>
              <a:t>permite</a:t>
            </a:r>
            <a:r>
              <a:rPr lang="en-US" dirty="0"/>
              <a:t> </a:t>
            </a:r>
            <a:r>
              <a:rPr lang="en-US" dirty="0" err="1"/>
              <a:t>stocarea</a:t>
            </a:r>
            <a:r>
              <a:rPr lang="en-US" dirty="0"/>
              <a:t> și </a:t>
            </a:r>
            <a:r>
              <a:rPr lang="en-US" dirty="0" err="1"/>
              <a:t>gestionarea</a:t>
            </a:r>
            <a:r>
              <a:rPr lang="en-US" dirty="0"/>
              <a:t> </a:t>
            </a:r>
            <a:r>
              <a:rPr lang="en-US" dirty="0" err="1"/>
              <a:t>datelor</a:t>
            </a:r>
            <a:r>
              <a:rPr lang="en-US" dirty="0"/>
              <a:t> </a:t>
            </a:r>
            <a:r>
              <a:rPr lang="en-US" dirty="0" err="1"/>
              <a:t>istorice</a:t>
            </a:r>
            <a:r>
              <a:rPr lang="en-US" dirty="0"/>
              <a:t>, </a:t>
            </a:r>
            <a:r>
              <a:rPr lang="en-US" dirty="0" err="1"/>
              <a:t>oferind</a:t>
            </a:r>
            <a:r>
              <a:rPr lang="en-US" dirty="0"/>
              <a:t> </a:t>
            </a:r>
            <a:r>
              <a:rPr lang="en-US" dirty="0" err="1"/>
              <a:t>suport</a:t>
            </a:r>
            <a:r>
              <a:rPr lang="en-US" dirty="0"/>
              <a:t> </a:t>
            </a:r>
            <a:r>
              <a:rPr lang="en-US" dirty="0" err="1"/>
              <a:t>pentru</a:t>
            </a:r>
            <a:r>
              <a:rPr lang="en-US" dirty="0"/>
              <a:t> </a:t>
            </a:r>
            <a:r>
              <a:rPr lang="en-US" dirty="0" err="1"/>
              <a:t>analiza</a:t>
            </a:r>
            <a:r>
              <a:rPr lang="en-US" dirty="0"/>
              <a:t> </a:t>
            </a:r>
            <a:r>
              <a:rPr lang="en-US" dirty="0" err="1"/>
              <a:t>datelor</a:t>
            </a:r>
            <a:r>
              <a:rPr lang="en-US" dirty="0"/>
              <a:t> și </a:t>
            </a:r>
            <a:r>
              <a:rPr lang="en-US" dirty="0" err="1"/>
              <a:t>raportare</a:t>
            </a:r>
            <a:r>
              <a:rPr lang="en-US" dirty="0"/>
              <a:t>.</a:t>
            </a:r>
            <a:endParaRPr lang="ro-RO" dirty="0"/>
          </a:p>
          <a:p>
            <a:pPr>
              <a:lnSpc>
                <a:spcPct val="100000"/>
              </a:lnSpc>
            </a:pPr>
            <a:r>
              <a:rPr lang="en-US" dirty="0" err="1"/>
              <a:t>Platforme</a:t>
            </a:r>
            <a:r>
              <a:rPr lang="ro-RO" dirty="0"/>
              <a:t>: </a:t>
            </a:r>
            <a:r>
              <a:rPr lang="en-US" dirty="0"/>
              <a:t>Oracle, Teradata</a:t>
            </a:r>
            <a:r>
              <a:rPr lang="ro-RO" dirty="0"/>
              <a:t>,</a:t>
            </a:r>
            <a:r>
              <a:rPr lang="en-US" dirty="0"/>
              <a:t> Amazon Redshift.</a:t>
            </a:r>
            <a:r>
              <a:rPr lang="ro-RO" dirty="0"/>
              <a:t>..</a:t>
            </a:r>
            <a:endParaRPr lang="en-US" dirty="0"/>
          </a:p>
        </p:txBody>
      </p:sp>
      <p:sp>
        <p:nvSpPr>
          <p:cNvPr id="4" name="Slide Number Placeholder 3">
            <a:extLst>
              <a:ext uri="{FF2B5EF4-FFF2-40B4-BE49-F238E27FC236}">
                <a16:creationId xmlns:a16="http://schemas.microsoft.com/office/drawing/2014/main" id="{C403E685-C555-78C9-74DB-FD9AD589B92B}"/>
              </a:ext>
            </a:extLst>
          </p:cNvPr>
          <p:cNvSpPr>
            <a:spLocks noGrp="1"/>
          </p:cNvSpPr>
          <p:nvPr>
            <p:ph type="sldNum" sz="quarter" idx="12"/>
          </p:nvPr>
        </p:nvSpPr>
        <p:spPr/>
        <p:txBody>
          <a:bodyPr/>
          <a:lstStyle/>
          <a:p>
            <a:fld id="{7DAE7E5D-DC60-436E-A67D-D7BB4DB055A8}" type="slidenum">
              <a:rPr lang="en-US" smtClean="0"/>
              <a:t>80</a:t>
            </a:fld>
            <a:endParaRPr lang="en-US" dirty="0"/>
          </a:p>
        </p:txBody>
      </p:sp>
    </p:spTree>
    <p:extLst>
      <p:ext uri="{BB962C8B-B14F-4D97-AF65-F5344CB8AC3E}">
        <p14:creationId xmlns:p14="http://schemas.microsoft.com/office/powerpoint/2010/main" val="33241389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189B-2676-2B85-5D36-AFAE58506651}"/>
              </a:ext>
            </a:extLst>
          </p:cNvPr>
          <p:cNvSpPr>
            <a:spLocks noGrp="1"/>
          </p:cNvSpPr>
          <p:nvPr>
            <p:ph type="title"/>
          </p:nvPr>
        </p:nvSpPr>
        <p:spPr>
          <a:xfrm>
            <a:off x="1996070" y="119644"/>
            <a:ext cx="8709696" cy="662782"/>
          </a:xfrm>
        </p:spPr>
        <p:txBody>
          <a:bodyPr/>
          <a:lstStyle/>
          <a:p>
            <a:r>
              <a:rPr lang="en-US" dirty="0" err="1"/>
              <a:t>Tehnologii-cheie</a:t>
            </a:r>
            <a:r>
              <a:rPr lang="en-US" dirty="0"/>
              <a:t> </a:t>
            </a:r>
            <a:r>
              <a:rPr lang="en-US" dirty="0" err="1"/>
              <a:t>pentru</a:t>
            </a:r>
            <a:r>
              <a:rPr lang="en-US" dirty="0"/>
              <a:t> SIM</a:t>
            </a:r>
            <a:r>
              <a:rPr lang="ro-RO" dirty="0"/>
              <a:t>  </a:t>
            </a:r>
            <a:r>
              <a:rPr lang="ro-RO" dirty="0">
                <a:solidFill>
                  <a:schemeClr val="tx1"/>
                </a:solidFill>
              </a:rPr>
              <a:t>(cont.)</a:t>
            </a:r>
            <a:endParaRPr lang="en-US" dirty="0"/>
          </a:p>
        </p:txBody>
      </p:sp>
      <p:sp>
        <p:nvSpPr>
          <p:cNvPr id="3" name="Content Placeholder 2">
            <a:extLst>
              <a:ext uri="{FF2B5EF4-FFF2-40B4-BE49-F238E27FC236}">
                <a16:creationId xmlns:a16="http://schemas.microsoft.com/office/drawing/2014/main" id="{4776A5CD-1858-D6CF-52C4-C9F742727740}"/>
              </a:ext>
            </a:extLst>
          </p:cNvPr>
          <p:cNvSpPr>
            <a:spLocks noGrp="1"/>
          </p:cNvSpPr>
          <p:nvPr>
            <p:ph idx="1"/>
          </p:nvPr>
        </p:nvSpPr>
        <p:spPr/>
        <p:txBody>
          <a:bodyPr>
            <a:normAutofit fontScale="77500" lnSpcReduction="20000"/>
          </a:bodyPr>
          <a:lstStyle/>
          <a:p>
            <a:pPr>
              <a:lnSpc>
                <a:spcPct val="120000"/>
              </a:lnSpc>
            </a:pPr>
            <a:r>
              <a:rPr lang="en-US" b="1" dirty="0">
                <a:solidFill>
                  <a:srgbClr val="C00000"/>
                </a:solidFill>
                <a:highlight>
                  <a:srgbClr val="FFFF00"/>
                </a:highlight>
              </a:rPr>
              <a:t>Data Lake</a:t>
            </a:r>
            <a:r>
              <a:rPr lang="en-US" dirty="0">
                <a:solidFill>
                  <a:srgbClr val="C00000"/>
                </a:solidFill>
                <a:highlight>
                  <a:srgbClr val="FFFF00"/>
                </a:highlight>
              </a:rPr>
              <a:t> </a:t>
            </a:r>
            <a:r>
              <a:rPr lang="en-US" dirty="0" err="1"/>
              <a:t>este</a:t>
            </a:r>
            <a:r>
              <a:rPr lang="en-US" dirty="0"/>
              <a:t> un </a:t>
            </a:r>
            <a:r>
              <a:rPr lang="en-US" dirty="0" err="1"/>
              <a:t>depozit</a:t>
            </a:r>
            <a:r>
              <a:rPr lang="en-US" dirty="0"/>
              <a:t> de date </a:t>
            </a:r>
            <a:r>
              <a:rPr lang="en-US" dirty="0" err="1"/>
              <a:t>scalabil</a:t>
            </a:r>
            <a:r>
              <a:rPr lang="en-US" dirty="0"/>
              <a:t> </a:t>
            </a:r>
            <a:r>
              <a:rPr lang="en-US" dirty="0" err="1"/>
              <a:t>destinat</a:t>
            </a:r>
            <a:r>
              <a:rPr lang="en-US" dirty="0"/>
              <a:t> </a:t>
            </a:r>
            <a:r>
              <a:rPr lang="en-US" dirty="0" err="1"/>
              <a:t>stocării</a:t>
            </a:r>
            <a:r>
              <a:rPr lang="en-US" dirty="0"/>
              <a:t> </a:t>
            </a:r>
            <a:r>
              <a:rPr lang="en-US" dirty="0" err="1"/>
              <a:t>unui</a:t>
            </a:r>
            <a:r>
              <a:rPr lang="en-US" dirty="0"/>
              <a:t> </a:t>
            </a:r>
            <a:r>
              <a:rPr lang="en-US" dirty="0" err="1"/>
              <a:t>volum</a:t>
            </a:r>
            <a:r>
              <a:rPr lang="en-US" dirty="0"/>
              <a:t> mare de date </a:t>
            </a:r>
            <a:r>
              <a:rPr lang="en-US" dirty="0" err="1"/>
              <a:t>în</a:t>
            </a:r>
            <a:r>
              <a:rPr lang="en-US" dirty="0"/>
              <a:t> </a:t>
            </a:r>
            <a:r>
              <a:rPr lang="en-US" dirty="0" err="1"/>
              <a:t>formă</a:t>
            </a:r>
            <a:r>
              <a:rPr lang="en-US" dirty="0"/>
              <a:t> </a:t>
            </a:r>
            <a:r>
              <a:rPr lang="en-US" dirty="0" err="1"/>
              <a:t>brută</a:t>
            </a:r>
            <a:r>
              <a:rPr lang="en-US" dirty="0"/>
              <a:t>, </a:t>
            </a:r>
            <a:r>
              <a:rPr lang="en-US" dirty="0" err="1"/>
              <a:t>indiferent</a:t>
            </a:r>
            <a:r>
              <a:rPr lang="en-US" dirty="0"/>
              <a:t> de </a:t>
            </a:r>
            <a:r>
              <a:rPr lang="en-US" dirty="0" err="1"/>
              <a:t>structura</a:t>
            </a:r>
            <a:r>
              <a:rPr lang="en-US" dirty="0"/>
              <a:t> </a:t>
            </a:r>
            <a:r>
              <a:rPr lang="en-US" dirty="0" err="1"/>
              <a:t>acestora</a:t>
            </a:r>
            <a:r>
              <a:rPr lang="en-US" dirty="0"/>
              <a:t> (</a:t>
            </a:r>
            <a:r>
              <a:rPr lang="en-US" dirty="0" err="1"/>
              <a:t>structurate</a:t>
            </a:r>
            <a:r>
              <a:rPr lang="en-US" dirty="0"/>
              <a:t>, semi-</a:t>
            </a:r>
            <a:r>
              <a:rPr lang="en-US" dirty="0" err="1"/>
              <a:t>structurate</a:t>
            </a:r>
            <a:r>
              <a:rPr lang="en-US" dirty="0"/>
              <a:t> </a:t>
            </a:r>
            <a:r>
              <a:rPr lang="en-US" dirty="0" err="1"/>
              <a:t>sau</a:t>
            </a:r>
            <a:r>
              <a:rPr lang="en-US" dirty="0"/>
              <a:t> </a:t>
            </a:r>
            <a:r>
              <a:rPr lang="en-US" dirty="0" err="1"/>
              <a:t>nestructurate</a:t>
            </a:r>
            <a:r>
              <a:rPr lang="en-US" dirty="0"/>
              <a:t>).</a:t>
            </a:r>
            <a:endParaRPr lang="ro-RO" dirty="0"/>
          </a:p>
          <a:p>
            <a:pPr>
              <a:lnSpc>
                <a:spcPct val="120000"/>
              </a:lnSpc>
            </a:pPr>
            <a:r>
              <a:rPr lang="en-US" dirty="0"/>
              <a:t> </a:t>
            </a:r>
            <a:r>
              <a:rPr lang="en-US" dirty="0" err="1"/>
              <a:t>Într</a:t>
            </a:r>
            <a:r>
              <a:rPr lang="en-US" dirty="0"/>
              <a:t>-un data lake, </a:t>
            </a:r>
            <a:r>
              <a:rPr lang="en-US" dirty="0" err="1"/>
              <a:t>datele</a:t>
            </a:r>
            <a:r>
              <a:rPr lang="en-US" dirty="0"/>
              <a:t> sunt </a:t>
            </a:r>
            <a:r>
              <a:rPr lang="en-US" dirty="0" err="1"/>
              <a:t>stocate</a:t>
            </a:r>
            <a:r>
              <a:rPr lang="en-US" dirty="0"/>
              <a:t> </a:t>
            </a:r>
            <a:r>
              <a:rPr lang="en-US" dirty="0" err="1"/>
              <a:t>așa</a:t>
            </a:r>
            <a:r>
              <a:rPr lang="en-US" dirty="0"/>
              <a:t> cum sunt </a:t>
            </a:r>
            <a:r>
              <a:rPr lang="en-US" dirty="0" err="1"/>
              <a:t>preluate</a:t>
            </a:r>
            <a:r>
              <a:rPr lang="en-US" dirty="0"/>
              <a:t> din </a:t>
            </a:r>
            <a:r>
              <a:rPr lang="en-US" dirty="0" err="1"/>
              <a:t>surse</a:t>
            </a:r>
            <a:r>
              <a:rPr lang="en-US" dirty="0"/>
              <a:t> diverse, </a:t>
            </a:r>
            <a:r>
              <a:rPr lang="en-US" dirty="0" err="1"/>
              <a:t>fără</a:t>
            </a:r>
            <a:r>
              <a:rPr lang="en-US" dirty="0"/>
              <a:t> </a:t>
            </a:r>
            <a:r>
              <a:rPr lang="en-US" dirty="0" err="1"/>
              <a:t>procesare</a:t>
            </a:r>
            <a:r>
              <a:rPr lang="en-US" dirty="0"/>
              <a:t> </a:t>
            </a:r>
            <a:r>
              <a:rPr lang="en-US" dirty="0" err="1"/>
              <a:t>prealabilă</a:t>
            </a:r>
            <a:r>
              <a:rPr lang="en-US" dirty="0"/>
              <a:t>, </a:t>
            </a:r>
            <a:r>
              <a:rPr lang="en-US" dirty="0" err="1"/>
              <a:t>ceea</a:t>
            </a:r>
            <a:r>
              <a:rPr lang="en-US" dirty="0"/>
              <a:t> </a:t>
            </a:r>
            <a:r>
              <a:rPr lang="en-US" dirty="0" err="1"/>
              <a:t>ce</a:t>
            </a:r>
            <a:r>
              <a:rPr lang="en-US" dirty="0"/>
              <a:t> </a:t>
            </a:r>
            <a:r>
              <a:rPr lang="en-US" dirty="0" err="1"/>
              <a:t>oferă</a:t>
            </a:r>
            <a:r>
              <a:rPr lang="en-US" dirty="0"/>
              <a:t> </a:t>
            </a:r>
            <a:r>
              <a:rPr lang="en-US" dirty="0" err="1"/>
              <a:t>flexibilitate</a:t>
            </a:r>
            <a:r>
              <a:rPr lang="en-US" dirty="0"/>
              <a:t> </a:t>
            </a:r>
            <a:r>
              <a:rPr lang="en-US" dirty="0" err="1"/>
              <a:t>pentru</a:t>
            </a:r>
            <a:r>
              <a:rPr lang="en-US" dirty="0"/>
              <a:t> </a:t>
            </a:r>
            <a:r>
              <a:rPr lang="en-US" dirty="0" err="1"/>
              <a:t>analiză</a:t>
            </a:r>
            <a:r>
              <a:rPr lang="en-US" dirty="0"/>
              <a:t> și </a:t>
            </a:r>
            <a:r>
              <a:rPr lang="en-US" dirty="0" err="1"/>
              <a:t>procesare</a:t>
            </a:r>
            <a:r>
              <a:rPr lang="en-US" dirty="0"/>
              <a:t> </a:t>
            </a:r>
            <a:r>
              <a:rPr lang="en-US" dirty="0" err="1"/>
              <a:t>ulterioară</a:t>
            </a:r>
            <a:r>
              <a:rPr lang="en-US" dirty="0"/>
              <a:t>. </a:t>
            </a:r>
            <a:endParaRPr lang="ro-RO" dirty="0"/>
          </a:p>
          <a:p>
            <a:pPr>
              <a:lnSpc>
                <a:spcPct val="120000"/>
              </a:lnSpc>
            </a:pPr>
            <a:r>
              <a:rPr lang="en-US" dirty="0"/>
              <a:t>Data lake-urile sunt </a:t>
            </a:r>
            <a:r>
              <a:rPr lang="en-US" dirty="0" err="1"/>
              <a:t>utilizate</a:t>
            </a:r>
            <a:r>
              <a:rPr lang="en-US" dirty="0"/>
              <a:t> </a:t>
            </a:r>
            <a:r>
              <a:rPr lang="en-US" dirty="0" err="1"/>
              <a:t>pentru</a:t>
            </a:r>
            <a:r>
              <a:rPr lang="en-US" dirty="0"/>
              <a:t> </a:t>
            </a:r>
            <a:r>
              <a:rPr lang="en-US" dirty="0" err="1"/>
              <a:t>aplicații</a:t>
            </a:r>
            <a:r>
              <a:rPr lang="en-US" dirty="0"/>
              <a:t> de </a:t>
            </a:r>
            <a:r>
              <a:rPr lang="en-US" b="1" dirty="0"/>
              <a:t>Big Data</a:t>
            </a:r>
            <a:r>
              <a:rPr lang="en-US" dirty="0"/>
              <a:t>, </a:t>
            </a:r>
            <a:r>
              <a:rPr lang="en-US" b="1" dirty="0"/>
              <a:t>machine learning</a:t>
            </a:r>
            <a:r>
              <a:rPr lang="en-US" dirty="0"/>
              <a:t> și </a:t>
            </a:r>
            <a:r>
              <a:rPr lang="en-US" b="1" dirty="0" err="1"/>
              <a:t>analize</a:t>
            </a:r>
            <a:r>
              <a:rPr lang="en-US" b="1" dirty="0"/>
              <a:t> </a:t>
            </a:r>
            <a:r>
              <a:rPr lang="en-US" b="1" dirty="0" err="1"/>
              <a:t>exploratorii</a:t>
            </a:r>
            <a:r>
              <a:rPr lang="en-US" dirty="0"/>
              <a:t> și sunt </a:t>
            </a:r>
            <a:r>
              <a:rPr lang="en-US" dirty="0" err="1"/>
              <a:t>ideale</a:t>
            </a:r>
            <a:r>
              <a:rPr lang="en-US" dirty="0"/>
              <a:t> </a:t>
            </a:r>
            <a:r>
              <a:rPr lang="en-US" dirty="0" err="1"/>
              <a:t>pentru</a:t>
            </a:r>
            <a:r>
              <a:rPr lang="en-US" dirty="0"/>
              <a:t> </a:t>
            </a:r>
            <a:r>
              <a:rPr lang="en-US" dirty="0" err="1"/>
              <a:t>companii</a:t>
            </a:r>
            <a:r>
              <a:rPr lang="en-US" dirty="0"/>
              <a:t> care au </a:t>
            </a:r>
            <a:r>
              <a:rPr lang="en-US" dirty="0" err="1"/>
              <a:t>nevoie</a:t>
            </a:r>
            <a:r>
              <a:rPr lang="en-US" dirty="0"/>
              <a:t> de </a:t>
            </a:r>
            <a:r>
              <a:rPr lang="en-US" dirty="0" err="1"/>
              <a:t>acces</a:t>
            </a:r>
            <a:r>
              <a:rPr lang="en-US" dirty="0"/>
              <a:t> rapid la date diverse și </a:t>
            </a:r>
            <a:r>
              <a:rPr lang="en-US" dirty="0" err="1"/>
              <a:t>neprocesate</a:t>
            </a:r>
            <a:r>
              <a:rPr lang="en-US" dirty="0"/>
              <a:t>.</a:t>
            </a:r>
            <a:endParaRPr lang="ro-RO" dirty="0"/>
          </a:p>
          <a:p>
            <a:pPr>
              <a:lnSpc>
                <a:spcPct val="120000"/>
              </a:lnSpc>
            </a:pPr>
            <a:r>
              <a:rPr lang="en-US" dirty="0">
                <a:solidFill>
                  <a:srgbClr val="C00000"/>
                </a:solidFill>
                <a:highlight>
                  <a:srgbClr val="FFFF00"/>
                </a:highlight>
              </a:rPr>
              <a:t>Business Intelligence </a:t>
            </a:r>
            <a:r>
              <a:rPr lang="en-US" dirty="0"/>
              <a:t>(BI): </a:t>
            </a:r>
            <a:r>
              <a:rPr lang="en-US" dirty="0" err="1"/>
              <a:t>Instrumentele</a:t>
            </a:r>
            <a:r>
              <a:rPr lang="en-US" dirty="0"/>
              <a:t> de BI, cum </a:t>
            </a:r>
            <a:r>
              <a:rPr lang="en-US" dirty="0" err="1"/>
              <a:t>ar</a:t>
            </a:r>
            <a:r>
              <a:rPr lang="en-US" dirty="0"/>
              <a:t> fi Power BI, Tableau și QlikView, permit </a:t>
            </a:r>
            <a:r>
              <a:rPr lang="en-US" dirty="0" err="1"/>
              <a:t>analiza</a:t>
            </a:r>
            <a:r>
              <a:rPr lang="en-US" dirty="0"/>
              <a:t> </a:t>
            </a:r>
            <a:r>
              <a:rPr lang="en-US" dirty="0" err="1"/>
              <a:t>datelor</a:t>
            </a:r>
            <a:r>
              <a:rPr lang="en-US" dirty="0"/>
              <a:t> și </a:t>
            </a:r>
            <a:r>
              <a:rPr lang="en-US" dirty="0" err="1"/>
              <a:t>generarea</a:t>
            </a:r>
            <a:r>
              <a:rPr lang="en-US" dirty="0"/>
              <a:t> de </a:t>
            </a:r>
            <a:r>
              <a:rPr lang="en-US" dirty="0" err="1"/>
              <a:t>rapoarte</a:t>
            </a:r>
            <a:r>
              <a:rPr lang="en-US" dirty="0"/>
              <a:t> și </a:t>
            </a:r>
            <a:r>
              <a:rPr lang="en-US" dirty="0" err="1"/>
              <a:t>vizualizări</a:t>
            </a:r>
            <a:r>
              <a:rPr lang="en-US" dirty="0"/>
              <a:t> </a:t>
            </a:r>
            <a:r>
              <a:rPr lang="en-US" dirty="0" err="1"/>
              <a:t>pentru</a:t>
            </a:r>
            <a:r>
              <a:rPr lang="en-US" dirty="0"/>
              <a:t> a </a:t>
            </a:r>
            <a:r>
              <a:rPr lang="en-US" dirty="0" err="1"/>
              <a:t>sprijini</a:t>
            </a:r>
            <a:r>
              <a:rPr lang="en-US" dirty="0"/>
              <a:t> </a:t>
            </a:r>
            <a:r>
              <a:rPr lang="en-US" dirty="0" err="1"/>
              <a:t>deciziile</a:t>
            </a:r>
            <a:r>
              <a:rPr lang="en-US" dirty="0"/>
              <a:t>.</a:t>
            </a:r>
          </a:p>
        </p:txBody>
      </p:sp>
      <p:sp>
        <p:nvSpPr>
          <p:cNvPr id="4" name="Slide Number Placeholder 3">
            <a:extLst>
              <a:ext uri="{FF2B5EF4-FFF2-40B4-BE49-F238E27FC236}">
                <a16:creationId xmlns:a16="http://schemas.microsoft.com/office/drawing/2014/main" id="{C1627192-29AB-E34B-3795-ED7B260585C7}"/>
              </a:ext>
            </a:extLst>
          </p:cNvPr>
          <p:cNvSpPr>
            <a:spLocks noGrp="1"/>
          </p:cNvSpPr>
          <p:nvPr>
            <p:ph type="sldNum" sz="quarter" idx="12"/>
          </p:nvPr>
        </p:nvSpPr>
        <p:spPr/>
        <p:txBody>
          <a:bodyPr/>
          <a:lstStyle/>
          <a:p>
            <a:fld id="{7DAE7E5D-DC60-436E-A67D-D7BB4DB055A8}" type="slidenum">
              <a:rPr lang="en-US" smtClean="0"/>
              <a:t>81</a:t>
            </a:fld>
            <a:endParaRPr lang="en-US" dirty="0"/>
          </a:p>
        </p:txBody>
      </p:sp>
    </p:spTree>
    <p:extLst>
      <p:ext uri="{BB962C8B-B14F-4D97-AF65-F5344CB8AC3E}">
        <p14:creationId xmlns:p14="http://schemas.microsoft.com/office/powerpoint/2010/main" val="2834595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A4E0-C246-CACB-5EC8-DD1EA26D3BBD}"/>
              </a:ext>
            </a:extLst>
          </p:cNvPr>
          <p:cNvSpPr>
            <a:spLocks noGrp="1"/>
          </p:cNvSpPr>
          <p:nvPr>
            <p:ph type="title"/>
          </p:nvPr>
        </p:nvSpPr>
        <p:spPr>
          <a:xfrm>
            <a:off x="2554664" y="21162"/>
            <a:ext cx="8262019" cy="662782"/>
          </a:xfrm>
        </p:spPr>
        <p:txBody>
          <a:bodyPr/>
          <a:lstStyle/>
          <a:p>
            <a:r>
              <a:rPr lang="en-US" dirty="0" err="1"/>
              <a:t>Tehnologii-cheie</a:t>
            </a:r>
            <a:r>
              <a:rPr lang="en-US" dirty="0"/>
              <a:t> </a:t>
            </a:r>
            <a:r>
              <a:rPr lang="en-US" dirty="0" err="1"/>
              <a:t>pentru</a:t>
            </a:r>
            <a:r>
              <a:rPr lang="en-US" dirty="0"/>
              <a:t> SIM</a:t>
            </a:r>
            <a:r>
              <a:rPr lang="ro-RO" dirty="0"/>
              <a:t>  </a:t>
            </a:r>
            <a:r>
              <a:rPr lang="ro-RO" dirty="0">
                <a:solidFill>
                  <a:schemeClr val="tx1"/>
                </a:solidFill>
              </a:rPr>
              <a:t>(cont.)</a:t>
            </a:r>
            <a:endParaRPr lang="en-US" dirty="0">
              <a:solidFill>
                <a:schemeClr val="tx1"/>
              </a:solidFill>
            </a:endParaRPr>
          </a:p>
        </p:txBody>
      </p:sp>
      <p:sp>
        <p:nvSpPr>
          <p:cNvPr id="3" name="Content Placeholder 2">
            <a:extLst>
              <a:ext uri="{FF2B5EF4-FFF2-40B4-BE49-F238E27FC236}">
                <a16:creationId xmlns:a16="http://schemas.microsoft.com/office/drawing/2014/main" id="{98B4F6AF-6537-7DC2-7DE5-3E8BE9C29B26}"/>
              </a:ext>
            </a:extLst>
          </p:cNvPr>
          <p:cNvSpPr>
            <a:spLocks noGrp="1"/>
          </p:cNvSpPr>
          <p:nvPr>
            <p:ph idx="1"/>
          </p:nvPr>
        </p:nvSpPr>
        <p:spPr/>
        <p:txBody>
          <a:bodyPr>
            <a:normAutofit/>
          </a:bodyPr>
          <a:lstStyle/>
          <a:p>
            <a:r>
              <a:rPr lang="en-US" dirty="0">
                <a:solidFill>
                  <a:srgbClr val="C00000"/>
                </a:solidFill>
                <a:highlight>
                  <a:srgbClr val="FFFF00"/>
                </a:highlight>
              </a:rPr>
              <a:t>Big Data și Hadoop Ecosystem</a:t>
            </a:r>
            <a:r>
              <a:rPr lang="en-US" dirty="0"/>
              <a:t>: </a:t>
            </a:r>
            <a:r>
              <a:rPr lang="en-US" dirty="0" err="1"/>
              <a:t>Tehnologiile</a:t>
            </a:r>
            <a:r>
              <a:rPr lang="en-US" dirty="0"/>
              <a:t> Big Data, precum Hadoop, Spark și Kafka, permit </a:t>
            </a:r>
            <a:r>
              <a:rPr lang="en-US" dirty="0" err="1"/>
              <a:t>procesarea</a:t>
            </a:r>
            <a:r>
              <a:rPr lang="en-US" dirty="0"/>
              <a:t> și </a:t>
            </a:r>
            <a:r>
              <a:rPr lang="en-US" dirty="0" err="1"/>
              <a:t>analiza</a:t>
            </a:r>
            <a:r>
              <a:rPr lang="en-US" dirty="0"/>
              <a:t> </a:t>
            </a:r>
            <a:r>
              <a:rPr lang="en-US" dirty="0" err="1"/>
              <a:t>volumelor</a:t>
            </a:r>
            <a:r>
              <a:rPr lang="en-US" dirty="0"/>
              <a:t> </a:t>
            </a:r>
            <a:r>
              <a:rPr lang="en-US" dirty="0" err="1"/>
              <a:t>mari</a:t>
            </a:r>
            <a:r>
              <a:rPr lang="en-US" dirty="0"/>
              <a:t> de date </a:t>
            </a:r>
            <a:r>
              <a:rPr lang="en-US" dirty="0" err="1"/>
              <a:t>în</a:t>
            </a:r>
            <a:r>
              <a:rPr lang="en-US" dirty="0"/>
              <a:t> mod </a:t>
            </a:r>
            <a:r>
              <a:rPr lang="en-US" dirty="0" err="1"/>
              <a:t>distribuit</a:t>
            </a:r>
            <a:r>
              <a:rPr lang="en-US" dirty="0"/>
              <a:t>, </a:t>
            </a:r>
            <a:r>
              <a:rPr lang="en-US" dirty="0" err="1"/>
              <a:t>oferind</a:t>
            </a:r>
            <a:r>
              <a:rPr lang="en-US" dirty="0"/>
              <a:t> </a:t>
            </a:r>
            <a:r>
              <a:rPr lang="en-US" dirty="0" err="1"/>
              <a:t>suport</a:t>
            </a:r>
            <a:r>
              <a:rPr lang="en-US" dirty="0"/>
              <a:t> </a:t>
            </a:r>
            <a:r>
              <a:rPr lang="en-US" dirty="0" err="1"/>
              <a:t>pentru</a:t>
            </a:r>
            <a:r>
              <a:rPr lang="en-US" dirty="0"/>
              <a:t> </a:t>
            </a:r>
            <a:r>
              <a:rPr lang="en-US" dirty="0" err="1"/>
              <a:t>datele</a:t>
            </a:r>
            <a:r>
              <a:rPr lang="en-US" dirty="0"/>
              <a:t> </a:t>
            </a:r>
            <a:r>
              <a:rPr lang="en-US" dirty="0" err="1"/>
              <a:t>complexe</a:t>
            </a:r>
            <a:r>
              <a:rPr lang="en-US" dirty="0"/>
              <a:t> și </a:t>
            </a:r>
            <a:r>
              <a:rPr lang="en-US" dirty="0" err="1"/>
              <a:t>voluminoase</a:t>
            </a:r>
            <a:r>
              <a:rPr lang="en-US" dirty="0"/>
              <a:t>. </a:t>
            </a:r>
            <a:endParaRPr lang="ro-RO" dirty="0"/>
          </a:p>
          <a:p>
            <a:r>
              <a:rPr lang="en-US" dirty="0">
                <a:solidFill>
                  <a:srgbClr val="C00000"/>
                </a:solidFill>
                <a:highlight>
                  <a:srgbClr val="FFFF00"/>
                </a:highlight>
              </a:rPr>
              <a:t>Cloud Computing</a:t>
            </a:r>
            <a:r>
              <a:rPr lang="en-US" dirty="0"/>
              <a:t>: </a:t>
            </a:r>
            <a:r>
              <a:rPr lang="en-US" dirty="0" err="1"/>
              <a:t>Platformele</a:t>
            </a:r>
            <a:r>
              <a:rPr lang="en-US" dirty="0"/>
              <a:t> de Cloud (AWS, Microsoft Azure, Google Cloud) </a:t>
            </a:r>
            <a:r>
              <a:rPr lang="en-US" dirty="0" err="1"/>
              <a:t>oferă</a:t>
            </a:r>
            <a:r>
              <a:rPr lang="en-US" dirty="0"/>
              <a:t> </a:t>
            </a:r>
            <a:r>
              <a:rPr lang="en-US" dirty="0" err="1"/>
              <a:t>infrastructură</a:t>
            </a:r>
            <a:r>
              <a:rPr lang="en-US" dirty="0"/>
              <a:t> </a:t>
            </a:r>
            <a:r>
              <a:rPr lang="en-US" dirty="0" err="1"/>
              <a:t>scalabilă</a:t>
            </a:r>
            <a:r>
              <a:rPr lang="en-US" dirty="0"/>
              <a:t> </a:t>
            </a:r>
            <a:r>
              <a:rPr lang="en-US" dirty="0" err="1"/>
              <a:t>pentru</a:t>
            </a:r>
            <a:r>
              <a:rPr lang="en-US" dirty="0"/>
              <a:t> </a:t>
            </a:r>
            <a:r>
              <a:rPr lang="en-US" dirty="0" err="1"/>
              <a:t>găzduirea</a:t>
            </a:r>
            <a:r>
              <a:rPr lang="en-US" dirty="0"/>
              <a:t> și </a:t>
            </a:r>
            <a:r>
              <a:rPr lang="en-US" dirty="0" err="1"/>
              <a:t>administrarea</a:t>
            </a:r>
            <a:r>
              <a:rPr lang="en-US" dirty="0"/>
              <a:t> </a:t>
            </a:r>
            <a:r>
              <a:rPr lang="en-US" dirty="0" err="1"/>
              <a:t>sistemelor</a:t>
            </a:r>
            <a:r>
              <a:rPr lang="en-US" dirty="0"/>
              <a:t> </a:t>
            </a:r>
            <a:r>
              <a:rPr lang="en-US" dirty="0" err="1"/>
              <a:t>informatice</a:t>
            </a:r>
            <a:r>
              <a:rPr lang="en-US" dirty="0"/>
              <a:t> de management.</a:t>
            </a:r>
            <a:endParaRPr lang="ro-RO" dirty="0"/>
          </a:p>
          <a:p>
            <a:r>
              <a:rPr lang="en-US" dirty="0"/>
              <a:t> Cloud-</a:t>
            </a:r>
            <a:r>
              <a:rPr lang="en-US" dirty="0" err="1"/>
              <a:t>ul</a:t>
            </a:r>
            <a:r>
              <a:rPr lang="en-US" dirty="0"/>
              <a:t> </a:t>
            </a:r>
            <a:r>
              <a:rPr lang="en-US" dirty="0" err="1"/>
              <a:t>facilitează</a:t>
            </a:r>
            <a:r>
              <a:rPr lang="en-US" dirty="0"/>
              <a:t> </a:t>
            </a:r>
            <a:r>
              <a:rPr lang="en-US" dirty="0" err="1"/>
              <a:t>accesul</a:t>
            </a:r>
            <a:r>
              <a:rPr lang="en-US" dirty="0"/>
              <a:t> la </a:t>
            </a:r>
            <a:r>
              <a:rPr lang="en-US" dirty="0" err="1"/>
              <a:t>resurse</a:t>
            </a:r>
            <a:r>
              <a:rPr lang="en-US" dirty="0"/>
              <a:t> </a:t>
            </a:r>
            <a:r>
              <a:rPr lang="en-US" dirty="0" err="1"/>
              <a:t>virtuale</a:t>
            </a:r>
            <a:r>
              <a:rPr lang="en-US" dirty="0"/>
              <a:t>, </a:t>
            </a:r>
            <a:r>
              <a:rPr lang="en-US" dirty="0" err="1"/>
              <a:t>scalabilitatea</a:t>
            </a:r>
            <a:r>
              <a:rPr lang="en-US" dirty="0"/>
              <a:t> și </a:t>
            </a:r>
            <a:r>
              <a:rPr lang="en-US" dirty="0" err="1"/>
              <a:t>reducerea</a:t>
            </a:r>
            <a:r>
              <a:rPr lang="en-US" dirty="0"/>
              <a:t> </a:t>
            </a:r>
            <a:r>
              <a:rPr lang="en-US" dirty="0" err="1"/>
              <a:t>costurilor</a:t>
            </a:r>
            <a:r>
              <a:rPr lang="en-US" dirty="0"/>
              <a:t> hardware.</a:t>
            </a:r>
          </a:p>
        </p:txBody>
      </p:sp>
      <p:sp>
        <p:nvSpPr>
          <p:cNvPr id="4" name="Slide Number Placeholder 3">
            <a:extLst>
              <a:ext uri="{FF2B5EF4-FFF2-40B4-BE49-F238E27FC236}">
                <a16:creationId xmlns:a16="http://schemas.microsoft.com/office/drawing/2014/main" id="{C6005D5F-838A-9CD0-8B13-710206368A7E}"/>
              </a:ext>
            </a:extLst>
          </p:cNvPr>
          <p:cNvSpPr>
            <a:spLocks noGrp="1"/>
          </p:cNvSpPr>
          <p:nvPr>
            <p:ph type="sldNum" sz="quarter" idx="12"/>
          </p:nvPr>
        </p:nvSpPr>
        <p:spPr/>
        <p:txBody>
          <a:bodyPr/>
          <a:lstStyle/>
          <a:p>
            <a:fld id="{7DAE7E5D-DC60-436E-A67D-D7BB4DB055A8}" type="slidenum">
              <a:rPr lang="en-US" smtClean="0"/>
              <a:t>82</a:t>
            </a:fld>
            <a:endParaRPr lang="en-US" dirty="0"/>
          </a:p>
        </p:txBody>
      </p:sp>
    </p:spTree>
    <p:extLst>
      <p:ext uri="{BB962C8B-B14F-4D97-AF65-F5344CB8AC3E}">
        <p14:creationId xmlns:p14="http://schemas.microsoft.com/office/powerpoint/2010/main" val="37557083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EF6E-32F3-56E4-69BA-5B38A4DB7645}"/>
              </a:ext>
            </a:extLst>
          </p:cNvPr>
          <p:cNvSpPr>
            <a:spLocks noGrp="1"/>
          </p:cNvSpPr>
          <p:nvPr>
            <p:ph type="title"/>
          </p:nvPr>
        </p:nvSpPr>
        <p:spPr>
          <a:xfrm>
            <a:off x="1605776" y="21162"/>
            <a:ext cx="8352857" cy="662782"/>
          </a:xfrm>
        </p:spPr>
        <p:txBody>
          <a:bodyPr/>
          <a:lstStyle/>
          <a:p>
            <a:r>
              <a:rPr lang="en-US" dirty="0" err="1"/>
              <a:t>Tehnologii-cheie</a:t>
            </a:r>
            <a:r>
              <a:rPr lang="en-US" dirty="0"/>
              <a:t> </a:t>
            </a:r>
            <a:r>
              <a:rPr lang="en-US" dirty="0" err="1"/>
              <a:t>pentru</a:t>
            </a:r>
            <a:r>
              <a:rPr lang="en-US" dirty="0"/>
              <a:t> SIM</a:t>
            </a:r>
            <a:r>
              <a:rPr lang="ro-RO" dirty="0"/>
              <a:t>  </a:t>
            </a:r>
            <a:r>
              <a:rPr lang="ro-RO" dirty="0">
                <a:solidFill>
                  <a:schemeClr val="tx1"/>
                </a:solidFill>
              </a:rPr>
              <a:t>(cont.)</a:t>
            </a:r>
            <a:endParaRPr lang="en-US" dirty="0"/>
          </a:p>
        </p:txBody>
      </p:sp>
      <p:sp>
        <p:nvSpPr>
          <p:cNvPr id="3" name="Content Placeholder 2">
            <a:extLst>
              <a:ext uri="{FF2B5EF4-FFF2-40B4-BE49-F238E27FC236}">
                <a16:creationId xmlns:a16="http://schemas.microsoft.com/office/drawing/2014/main" id="{367D8891-BB9E-B141-019D-1F5AFC62EA7B}"/>
              </a:ext>
            </a:extLst>
          </p:cNvPr>
          <p:cNvSpPr>
            <a:spLocks noGrp="1"/>
          </p:cNvSpPr>
          <p:nvPr>
            <p:ph idx="1"/>
          </p:nvPr>
        </p:nvSpPr>
        <p:spPr>
          <a:xfrm>
            <a:off x="65988" y="1014760"/>
            <a:ext cx="12079664" cy="5843239"/>
          </a:xfrm>
        </p:spPr>
        <p:txBody>
          <a:bodyPr/>
          <a:lstStyle/>
          <a:p>
            <a:pPr>
              <a:lnSpc>
                <a:spcPct val="100000"/>
              </a:lnSpc>
            </a:pPr>
            <a:r>
              <a:rPr lang="en-US" dirty="0" err="1">
                <a:solidFill>
                  <a:srgbClr val="C00000"/>
                </a:solidFill>
                <a:highlight>
                  <a:srgbClr val="FFFF00"/>
                </a:highlight>
              </a:rPr>
              <a:t>Inteligența</a:t>
            </a:r>
            <a:r>
              <a:rPr lang="en-US" dirty="0">
                <a:solidFill>
                  <a:srgbClr val="C00000"/>
                </a:solidFill>
                <a:highlight>
                  <a:srgbClr val="FFFF00"/>
                </a:highlight>
              </a:rPr>
              <a:t> </a:t>
            </a:r>
            <a:r>
              <a:rPr lang="en-US" dirty="0" err="1">
                <a:solidFill>
                  <a:srgbClr val="C00000"/>
                </a:solidFill>
                <a:highlight>
                  <a:srgbClr val="FFFF00"/>
                </a:highlight>
              </a:rPr>
              <a:t>Artificială</a:t>
            </a:r>
            <a:r>
              <a:rPr lang="en-US" dirty="0">
                <a:solidFill>
                  <a:srgbClr val="C00000"/>
                </a:solidFill>
                <a:highlight>
                  <a:srgbClr val="FFFF00"/>
                </a:highlight>
              </a:rPr>
              <a:t> și Machine Learning</a:t>
            </a:r>
            <a:r>
              <a:rPr lang="en-US" dirty="0"/>
              <a:t>: </a:t>
            </a:r>
            <a:r>
              <a:rPr lang="en-US" dirty="0" err="1"/>
              <a:t>Integrarea</a:t>
            </a:r>
            <a:r>
              <a:rPr lang="en-US" dirty="0"/>
              <a:t> </a:t>
            </a:r>
            <a:r>
              <a:rPr lang="en-US" dirty="0" err="1"/>
              <a:t>algoritmilor</a:t>
            </a:r>
            <a:r>
              <a:rPr lang="en-US" dirty="0"/>
              <a:t> de AI și ML </a:t>
            </a:r>
            <a:r>
              <a:rPr lang="en-US" dirty="0" err="1"/>
              <a:t>în</a:t>
            </a:r>
            <a:r>
              <a:rPr lang="en-US" dirty="0"/>
              <a:t> SIM </a:t>
            </a:r>
            <a:r>
              <a:rPr lang="en-US" dirty="0" err="1"/>
              <a:t>permite</a:t>
            </a:r>
            <a:r>
              <a:rPr lang="en-US" dirty="0"/>
              <a:t> </a:t>
            </a:r>
            <a:r>
              <a:rPr lang="en-US" dirty="0" err="1"/>
              <a:t>analiza</a:t>
            </a:r>
            <a:r>
              <a:rPr lang="en-US" dirty="0"/>
              <a:t> </a:t>
            </a:r>
            <a:r>
              <a:rPr lang="en-US" dirty="0" err="1"/>
              <a:t>predictivă</a:t>
            </a:r>
            <a:r>
              <a:rPr lang="en-US" dirty="0"/>
              <a:t>, </a:t>
            </a:r>
            <a:r>
              <a:rPr lang="en-US" dirty="0" err="1"/>
              <a:t>automatizarea</a:t>
            </a:r>
            <a:r>
              <a:rPr lang="en-US" dirty="0"/>
              <a:t> </a:t>
            </a:r>
            <a:r>
              <a:rPr lang="en-US" dirty="0" err="1"/>
              <a:t>deciziilor</a:t>
            </a:r>
            <a:r>
              <a:rPr lang="en-US" dirty="0"/>
              <a:t> și </a:t>
            </a:r>
            <a:r>
              <a:rPr lang="en-US" dirty="0" err="1"/>
              <a:t>identificarea</a:t>
            </a:r>
            <a:r>
              <a:rPr lang="en-US" dirty="0"/>
              <a:t> </a:t>
            </a:r>
            <a:r>
              <a:rPr lang="en-US" dirty="0" err="1"/>
              <a:t>modelelor</a:t>
            </a:r>
            <a:r>
              <a:rPr lang="en-US" dirty="0"/>
              <a:t> din date, </a:t>
            </a:r>
            <a:r>
              <a:rPr lang="en-US" dirty="0" err="1"/>
              <a:t>utilizate</a:t>
            </a:r>
            <a:r>
              <a:rPr lang="en-US" dirty="0"/>
              <a:t> </a:t>
            </a:r>
            <a:r>
              <a:rPr lang="en-US" dirty="0" err="1"/>
              <a:t>adesea</a:t>
            </a:r>
            <a:r>
              <a:rPr lang="en-US" dirty="0"/>
              <a:t> </a:t>
            </a:r>
            <a:r>
              <a:rPr lang="en-US" dirty="0" err="1"/>
              <a:t>pentru</a:t>
            </a:r>
            <a:r>
              <a:rPr lang="en-US" dirty="0"/>
              <a:t> </a:t>
            </a:r>
            <a:r>
              <a:rPr lang="en-US" dirty="0" err="1"/>
              <a:t>optimizarea</a:t>
            </a:r>
            <a:r>
              <a:rPr lang="en-US" dirty="0"/>
              <a:t> </a:t>
            </a:r>
            <a:r>
              <a:rPr lang="en-US" dirty="0" err="1"/>
              <a:t>operațiunilor</a:t>
            </a:r>
            <a:r>
              <a:rPr lang="en-US" dirty="0"/>
              <a:t>.</a:t>
            </a:r>
            <a:endParaRPr lang="ro-RO" dirty="0"/>
          </a:p>
          <a:p>
            <a:pPr>
              <a:lnSpc>
                <a:spcPct val="100000"/>
              </a:lnSpc>
            </a:pPr>
            <a:r>
              <a:rPr lang="en-US" dirty="0">
                <a:solidFill>
                  <a:srgbClr val="C00000"/>
                </a:solidFill>
                <a:highlight>
                  <a:srgbClr val="FFFF00"/>
                </a:highlight>
              </a:rPr>
              <a:t>Internet of Things </a:t>
            </a:r>
            <a:r>
              <a:rPr lang="en-US" dirty="0"/>
              <a:t>(IoT): IoT </a:t>
            </a:r>
            <a:r>
              <a:rPr lang="en-US" dirty="0" err="1"/>
              <a:t>conectează</a:t>
            </a:r>
            <a:r>
              <a:rPr lang="en-US" dirty="0"/>
              <a:t> </a:t>
            </a:r>
            <a:r>
              <a:rPr lang="en-US" dirty="0" err="1"/>
              <a:t>dispozitive</a:t>
            </a:r>
            <a:r>
              <a:rPr lang="en-US" dirty="0"/>
              <a:t> și </a:t>
            </a:r>
            <a:r>
              <a:rPr lang="en-US" dirty="0" err="1"/>
              <a:t>senzori</a:t>
            </a:r>
            <a:r>
              <a:rPr lang="en-US" dirty="0"/>
              <a:t> la SIM, </a:t>
            </a:r>
            <a:r>
              <a:rPr lang="en-US" dirty="0" err="1"/>
              <a:t>colectând</a:t>
            </a:r>
            <a:r>
              <a:rPr lang="en-US" dirty="0"/>
              <a:t> date din </a:t>
            </a:r>
            <a:r>
              <a:rPr lang="en-US" dirty="0" err="1"/>
              <a:t>medii</a:t>
            </a:r>
            <a:r>
              <a:rPr lang="en-US" dirty="0"/>
              <a:t> </a:t>
            </a:r>
            <a:r>
              <a:rPr lang="en-US" dirty="0" err="1"/>
              <a:t>fizice</a:t>
            </a:r>
            <a:r>
              <a:rPr lang="en-US" dirty="0"/>
              <a:t>, care pot fi </a:t>
            </a:r>
            <a:r>
              <a:rPr lang="en-US" dirty="0" err="1"/>
              <a:t>utilizate</a:t>
            </a:r>
            <a:r>
              <a:rPr lang="en-US" dirty="0"/>
              <a:t> </a:t>
            </a:r>
            <a:r>
              <a:rPr lang="en-US" dirty="0" err="1"/>
              <a:t>pentru</a:t>
            </a:r>
            <a:r>
              <a:rPr lang="en-US" dirty="0"/>
              <a:t> </a:t>
            </a:r>
            <a:r>
              <a:rPr lang="en-US" dirty="0" err="1"/>
              <a:t>monitorizare</a:t>
            </a:r>
            <a:r>
              <a:rPr lang="en-US" dirty="0"/>
              <a:t> </a:t>
            </a:r>
            <a:r>
              <a:rPr lang="en-US" dirty="0" err="1"/>
              <a:t>în</a:t>
            </a:r>
            <a:r>
              <a:rPr lang="en-US" dirty="0"/>
              <a:t> </a:t>
            </a:r>
            <a:r>
              <a:rPr lang="en-US" dirty="0" err="1"/>
              <a:t>timp</a:t>
            </a:r>
            <a:r>
              <a:rPr lang="en-US" dirty="0"/>
              <a:t> real, </a:t>
            </a:r>
            <a:r>
              <a:rPr lang="en-US" dirty="0" err="1"/>
              <a:t>întreținere</a:t>
            </a:r>
            <a:r>
              <a:rPr lang="en-US" dirty="0"/>
              <a:t> </a:t>
            </a:r>
            <a:r>
              <a:rPr lang="en-US" dirty="0" err="1"/>
              <a:t>predictivă</a:t>
            </a:r>
            <a:r>
              <a:rPr lang="en-US" dirty="0"/>
              <a:t> și </a:t>
            </a:r>
            <a:r>
              <a:rPr lang="en-US" dirty="0" err="1"/>
              <a:t>optimizarea</a:t>
            </a:r>
            <a:r>
              <a:rPr lang="en-US" dirty="0"/>
              <a:t> </a:t>
            </a:r>
            <a:r>
              <a:rPr lang="en-US" dirty="0" err="1"/>
              <a:t>proceselor</a:t>
            </a:r>
            <a:r>
              <a:rPr lang="en-US" dirty="0"/>
              <a:t>.</a:t>
            </a:r>
          </a:p>
        </p:txBody>
      </p:sp>
      <p:sp>
        <p:nvSpPr>
          <p:cNvPr id="4" name="Slide Number Placeholder 3">
            <a:extLst>
              <a:ext uri="{FF2B5EF4-FFF2-40B4-BE49-F238E27FC236}">
                <a16:creationId xmlns:a16="http://schemas.microsoft.com/office/drawing/2014/main" id="{DA12312D-AA32-DDA5-1E0F-98134076595D}"/>
              </a:ext>
            </a:extLst>
          </p:cNvPr>
          <p:cNvSpPr>
            <a:spLocks noGrp="1"/>
          </p:cNvSpPr>
          <p:nvPr>
            <p:ph type="sldNum" sz="quarter" idx="12"/>
          </p:nvPr>
        </p:nvSpPr>
        <p:spPr/>
        <p:txBody>
          <a:bodyPr/>
          <a:lstStyle/>
          <a:p>
            <a:fld id="{7DAE7E5D-DC60-436E-A67D-D7BB4DB055A8}" type="slidenum">
              <a:rPr lang="en-US" smtClean="0"/>
              <a:t>83</a:t>
            </a:fld>
            <a:endParaRPr lang="en-US" dirty="0"/>
          </a:p>
        </p:txBody>
      </p:sp>
    </p:spTree>
    <p:extLst>
      <p:ext uri="{BB962C8B-B14F-4D97-AF65-F5344CB8AC3E}">
        <p14:creationId xmlns:p14="http://schemas.microsoft.com/office/powerpoint/2010/main" val="41768658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6C21-9532-96A7-5BA1-A047D4B5B515}"/>
              </a:ext>
            </a:extLst>
          </p:cNvPr>
          <p:cNvSpPr>
            <a:spLocks noGrp="1"/>
          </p:cNvSpPr>
          <p:nvPr>
            <p:ph type="title"/>
          </p:nvPr>
        </p:nvSpPr>
        <p:spPr>
          <a:xfrm>
            <a:off x="1624064" y="-101502"/>
            <a:ext cx="8943872" cy="1383892"/>
          </a:xfrm>
        </p:spPr>
        <p:txBody>
          <a:bodyPr/>
          <a:lstStyle/>
          <a:p>
            <a:r>
              <a:rPr lang="en-US" dirty="0" err="1"/>
              <a:t>Platforme</a:t>
            </a:r>
            <a:r>
              <a:rPr lang="en-US" dirty="0"/>
              <a:t> și </a:t>
            </a:r>
            <a:r>
              <a:rPr lang="en-US" dirty="0" err="1"/>
              <a:t>Tehnologii</a:t>
            </a:r>
            <a:r>
              <a:rPr lang="en-US" dirty="0"/>
              <a:t> </a:t>
            </a:r>
            <a:r>
              <a:rPr lang="en-US" dirty="0" err="1"/>
              <a:t>pentru</a:t>
            </a:r>
            <a:r>
              <a:rPr lang="en-US" dirty="0"/>
              <a:t> </a:t>
            </a:r>
            <a:r>
              <a:rPr lang="en-US" dirty="0" err="1"/>
              <a:t>Automatizarea</a:t>
            </a:r>
            <a:r>
              <a:rPr lang="en-US" dirty="0"/>
              <a:t> </a:t>
            </a:r>
            <a:r>
              <a:rPr lang="en-US" dirty="0" err="1"/>
              <a:t>Deciziilor</a:t>
            </a:r>
            <a:r>
              <a:rPr lang="en-US" dirty="0"/>
              <a:t> și </a:t>
            </a:r>
            <a:r>
              <a:rPr lang="en-US" dirty="0" err="1"/>
              <a:t>Proceselor</a:t>
            </a:r>
            <a:endParaRPr lang="en-US" dirty="0"/>
          </a:p>
        </p:txBody>
      </p:sp>
      <p:sp>
        <p:nvSpPr>
          <p:cNvPr id="3" name="Content Placeholder 2">
            <a:extLst>
              <a:ext uri="{FF2B5EF4-FFF2-40B4-BE49-F238E27FC236}">
                <a16:creationId xmlns:a16="http://schemas.microsoft.com/office/drawing/2014/main" id="{E85FB320-39D9-6D37-A412-D270F89A1952}"/>
              </a:ext>
            </a:extLst>
          </p:cNvPr>
          <p:cNvSpPr>
            <a:spLocks noGrp="1"/>
          </p:cNvSpPr>
          <p:nvPr>
            <p:ph idx="1"/>
          </p:nvPr>
        </p:nvSpPr>
        <p:spPr>
          <a:xfrm>
            <a:off x="65988" y="1360449"/>
            <a:ext cx="12079664" cy="5497551"/>
          </a:xfrm>
        </p:spPr>
        <p:txBody>
          <a:bodyPr>
            <a:normAutofit fontScale="92500" lnSpcReduction="20000"/>
          </a:bodyPr>
          <a:lstStyle/>
          <a:p>
            <a:pPr>
              <a:lnSpc>
                <a:spcPct val="110000"/>
              </a:lnSpc>
            </a:pPr>
            <a:r>
              <a:rPr lang="en-US" dirty="0" err="1">
                <a:solidFill>
                  <a:srgbClr val="C00000"/>
                </a:solidFill>
                <a:highlight>
                  <a:srgbClr val="FFFF00"/>
                </a:highlight>
              </a:rPr>
              <a:t>Sisteme</a:t>
            </a:r>
            <a:r>
              <a:rPr lang="en-US" dirty="0">
                <a:solidFill>
                  <a:srgbClr val="C00000"/>
                </a:solidFill>
                <a:highlight>
                  <a:srgbClr val="FFFF00"/>
                </a:highlight>
              </a:rPr>
              <a:t> de Management al </a:t>
            </a:r>
            <a:r>
              <a:rPr lang="en-US" dirty="0" err="1">
                <a:solidFill>
                  <a:srgbClr val="C00000"/>
                </a:solidFill>
                <a:highlight>
                  <a:srgbClr val="FFFF00"/>
                </a:highlight>
              </a:rPr>
              <a:t>Proceselor</a:t>
            </a:r>
            <a:r>
              <a:rPr lang="en-US" dirty="0">
                <a:solidFill>
                  <a:srgbClr val="C00000"/>
                </a:solidFill>
                <a:highlight>
                  <a:srgbClr val="FFFF00"/>
                </a:highlight>
              </a:rPr>
              <a:t> de </a:t>
            </a:r>
            <a:r>
              <a:rPr lang="en-US" dirty="0" err="1">
                <a:solidFill>
                  <a:srgbClr val="C00000"/>
                </a:solidFill>
                <a:highlight>
                  <a:srgbClr val="FFFF00"/>
                </a:highlight>
              </a:rPr>
              <a:t>Afaceri</a:t>
            </a:r>
            <a:r>
              <a:rPr lang="en-US" dirty="0">
                <a:solidFill>
                  <a:srgbClr val="C00000"/>
                </a:solidFill>
                <a:highlight>
                  <a:srgbClr val="FFFF00"/>
                </a:highlight>
              </a:rPr>
              <a:t> </a:t>
            </a:r>
            <a:r>
              <a:rPr lang="en-US" dirty="0"/>
              <a:t>(BPM): </a:t>
            </a:r>
            <a:r>
              <a:rPr lang="en-US" dirty="0" err="1"/>
              <a:t>Tehnologiile</a:t>
            </a:r>
            <a:r>
              <a:rPr lang="en-US" dirty="0"/>
              <a:t> BPM, cum </a:t>
            </a:r>
            <a:r>
              <a:rPr lang="en-US" dirty="0" err="1"/>
              <a:t>ar</a:t>
            </a:r>
            <a:r>
              <a:rPr lang="en-US" dirty="0"/>
              <a:t> fi Camunda, Bizagi </a:t>
            </a:r>
            <a:r>
              <a:rPr lang="en-US" dirty="0" err="1"/>
              <a:t>sau</a:t>
            </a:r>
            <a:r>
              <a:rPr lang="en-US" dirty="0"/>
              <a:t> IBM BPM, </a:t>
            </a:r>
            <a:r>
              <a:rPr lang="en-US" dirty="0" err="1"/>
              <a:t>facilitează</a:t>
            </a:r>
            <a:r>
              <a:rPr lang="en-US" dirty="0"/>
              <a:t> </a:t>
            </a:r>
            <a:r>
              <a:rPr lang="en-US" dirty="0" err="1"/>
              <a:t>modelarea</a:t>
            </a:r>
            <a:r>
              <a:rPr lang="en-US" dirty="0"/>
              <a:t>, </a:t>
            </a:r>
            <a:r>
              <a:rPr lang="en-US" dirty="0" err="1"/>
              <a:t>execuția</a:t>
            </a:r>
            <a:r>
              <a:rPr lang="en-US" dirty="0"/>
              <a:t> și </a:t>
            </a:r>
            <a:r>
              <a:rPr lang="en-US" dirty="0" err="1"/>
              <a:t>automatizarea</a:t>
            </a:r>
            <a:r>
              <a:rPr lang="en-US" dirty="0"/>
              <a:t> </a:t>
            </a:r>
            <a:r>
              <a:rPr lang="en-US" dirty="0" err="1"/>
              <a:t>proceselor</a:t>
            </a:r>
            <a:r>
              <a:rPr lang="en-US" dirty="0"/>
              <a:t> de </a:t>
            </a:r>
            <a:r>
              <a:rPr lang="en-US" dirty="0" err="1"/>
              <a:t>afaceri</a:t>
            </a:r>
            <a:r>
              <a:rPr lang="en-US" dirty="0"/>
              <a:t>.</a:t>
            </a:r>
            <a:endParaRPr lang="ro-RO" dirty="0"/>
          </a:p>
          <a:p>
            <a:pPr>
              <a:lnSpc>
                <a:spcPct val="110000"/>
              </a:lnSpc>
            </a:pPr>
            <a:r>
              <a:rPr lang="en-US" dirty="0" err="1">
                <a:solidFill>
                  <a:srgbClr val="C00000"/>
                </a:solidFill>
                <a:highlight>
                  <a:srgbClr val="FFFF00"/>
                </a:highlight>
              </a:rPr>
              <a:t>Sisteme</a:t>
            </a:r>
            <a:r>
              <a:rPr lang="en-US" dirty="0">
                <a:solidFill>
                  <a:srgbClr val="C00000"/>
                </a:solidFill>
                <a:highlight>
                  <a:srgbClr val="FFFF00"/>
                </a:highlight>
              </a:rPr>
              <a:t> de </a:t>
            </a:r>
            <a:r>
              <a:rPr lang="en-US" dirty="0" err="1">
                <a:solidFill>
                  <a:srgbClr val="C00000"/>
                </a:solidFill>
                <a:highlight>
                  <a:srgbClr val="FFFF00"/>
                </a:highlight>
              </a:rPr>
              <a:t>Suport</a:t>
            </a:r>
            <a:r>
              <a:rPr lang="en-US" dirty="0">
                <a:solidFill>
                  <a:srgbClr val="C00000"/>
                </a:solidFill>
                <a:highlight>
                  <a:srgbClr val="FFFF00"/>
                </a:highlight>
              </a:rPr>
              <a:t> </a:t>
            </a:r>
            <a:r>
              <a:rPr lang="en-US" dirty="0" err="1">
                <a:solidFill>
                  <a:srgbClr val="C00000"/>
                </a:solidFill>
                <a:highlight>
                  <a:srgbClr val="FFFF00"/>
                </a:highlight>
              </a:rPr>
              <a:t>pentru</a:t>
            </a:r>
            <a:r>
              <a:rPr lang="en-US" dirty="0">
                <a:solidFill>
                  <a:srgbClr val="C00000"/>
                </a:solidFill>
                <a:highlight>
                  <a:srgbClr val="FFFF00"/>
                </a:highlight>
              </a:rPr>
              <a:t> </a:t>
            </a:r>
            <a:r>
              <a:rPr lang="en-US" dirty="0" err="1">
                <a:solidFill>
                  <a:srgbClr val="C00000"/>
                </a:solidFill>
                <a:highlight>
                  <a:srgbClr val="FFFF00"/>
                </a:highlight>
              </a:rPr>
              <a:t>Decizii</a:t>
            </a:r>
            <a:r>
              <a:rPr lang="en-US" dirty="0">
                <a:solidFill>
                  <a:srgbClr val="C00000"/>
                </a:solidFill>
                <a:highlight>
                  <a:srgbClr val="FFFF00"/>
                </a:highlight>
              </a:rPr>
              <a:t> </a:t>
            </a:r>
            <a:r>
              <a:rPr lang="en-US" dirty="0"/>
              <a:t>(DSS): DSS </a:t>
            </a:r>
            <a:r>
              <a:rPr lang="en-US" dirty="0" err="1"/>
              <a:t>utilizează</a:t>
            </a:r>
            <a:r>
              <a:rPr lang="en-US" dirty="0"/>
              <a:t> </a:t>
            </a:r>
            <a:r>
              <a:rPr lang="en-US" dirty="0" err="1"/>
              <a:t>baze</a:t>
            </a:r>
            <a:r>
              <a:rPr lang="en-US" dirty="0"/>
              <a:t> de date, </a:t>
            </a:r>
            <a:r>
              <a:rPr lang="en-US" dirty="0" err="1"/>
              <a:t>modele</a:t>
            </a:r>
            <a:r>
              <a:rPr lang="en-US" dirty="0"/>
              <a:t> de </a:t>
            </a:r>
            <a:r>
              <a:rPr lang="en-US" dirty="0" err="1"/>
              <a:t>decizie</a:t>
            </a:r>
            <a:r>
              <a:rPr lang="en-US" dirty="0"/>
              <a:t> și </a:t>
            </a:r>
            <a:r>
              <a:rPr lang="en-US" dirty="0" err="1"/>
              <a:t>interfețe</a:t>
            </a:r>
            <a:r>
              <a:rPr lang="en-US" dirty="0"/>
              <a:t> interactive </a:t>
            </a:r>
            <a:r>
              <a:rPr lang="en-US" dirty="0" err="1"/>
              <a:t>pentru</a:t>
            </a:r>
            <a:r>
              <a:rPr lang="en-US" dirty="0"/>
              <a:t> a </a:t>
            </a:r>
            <a:r>
              <a:rPr lang="en-US" dirty="0" err="1"/>
              <a:t>sprijini</a:t>
            </a:r>
            <a:r>
              <a:rPr lang="en-US" dirty="0"/>
              <a:t> </a:t>
            </a:r>
            <a:r>
              <a:rPr lang="en-US" dirty="0" err="1"/>
              <a:t>deciziile</a:t>
            </a:r>
            <a:r>
              <a:rPr lang="en-US" dirty="0"/>
              <a:t> </a:t>
            </a:r>
            <a:r>
              <a:rPr lang="en-US" dirty="0" err="1"/>
              <a:t>complexe</a:t>
            </a:r>
            <a:r>
              <a:rPr lang="en-US" dirty="0"/>
              <a:t> și semi-</a:t>
            </a:r>
            <a:r>
              <a:rPr lang="en-US" dirty="0" err="1"/>
              <a:t>structurate</a:t>
            </a:r>
            <a:r>
              <a:rPr lang="en-US" dirty="0"/>
              <a:t>.</a:t>
            </a:r>
            <a:endParaRPr lang="ro-RO" dirty="0"/>
          </a:p>
          <a:p>
            <a:pPr>
              <a:lnSpc>
                <a:spcPct val="110000"/>
              </a:lnSpc>
            </a:pPr>
            <a:r>
              <a:rPr lang="en-US" dirty="0">
                <a:solidFill>
                  <a:srgbClr val="C00000"/>
                </a:solidFill>
                <a:highlight>
                  <a:srgbClr val="FFFF00"/>
                </a:highlight>
              </a:rPr>
              <a:t>Robotic Process Automation </a:t>
            </a:r>
            <a:r>
              <a:rPr lang="en-US" dirty="0"/>
              <a:t>(RPA): RPA </a:t>
            </a:r>
            <a:r>
              <a:rPr lang="en-US" dirty="0" err="1"/>
              <a:t>utilizează</a:t>
            </a:r>
            <a:r>
              <a:rPr lang="en-US" dirty="0"/>
              <a:t> „</a:t>
            </a:r>
            <a:r>
              <a:rPr lang="en-US" dirty="0" err="1"/>
              <a:t>roboți</a:t>
            </a:r>
            <a:r>
              <a:rPr lang="en-US" dirty="0"/>
              <a:t>” software </a:t>
            </a:r>
            <a:r>
              <a:rPr lang="en-US" dirty="0" err="1"/>
              <a:t>pentru</a:t>
            </a:r>
            <a:r>
              <a:rPr lang="en-US" dirty="0"/>
              <a:t> a </a:t>
            </a:r>
            <a:r>
              <a:rPr lang="en-US" dirty="0" err="1"/>
              <a:t>automatiza</a:t>
            </a:r>
            <a:r>
              <a:rPr lang="en-US" dirty="0"/>
              <a:t> </a:t>
            </a:r>
            <a:r>
              <a:rPr lang="en-US" dirty="0" err="1"/>
              <a:t>sarcini</a:t>
            </a:r>
            <a:r>
              <a:rPr lang="en-US" dirty="0"/>
              <a:t> repetitive și </a:t>
            </a:r>
            <a:r>
              <a:rPr lang="en-US" dirty="0" err="1"/>
              <a:t>procese</a:t>
            </a:r>
            <a:r>
              <a:rPr lang="en-US" dirty="0"/>
              <a:t> administrative, </a:t>
            </a:r>
            <a:r>
              <a:rPr lang="en-US" dirty="0" err="1"/>
              <a:t>prin</a:t>
            </a:r>
            <a:r>
              <a:rPr lang="en-US" dirty="0"/>
              <a:t> </a:t>
            </a:r>
            <a:r>
              <a:rPr lang="en-US" dirty="0" err="1"/>
              <a:t>platforme</a:t>
            </a:r>
            <a:r>
              <a:rPr lang="en-US" dirty="0"/>
              <a:t> ca UiPath, Automation Anywhere </a:t>
            </a:r>
            <a:r>
              <a:rPr lang="en-US" dirty="0" err="1"/>
              <a:t>sau</a:t>
            </a:r>
            <a:r>
              <a:rPr lang="en-US" dirty="0"/>
              <a:t> Blue Prism.</a:t>
            </a:r>
          </a:p>
        </p:txBody>
      </p:sp>
      <p:sp>
        <p:nvSpPr>
          <p:cNvPr id="4" name="Slide Number Placeholder 3">
            <a:extLst>
              <a:ext uri="{FF2B5EF4-FFF2-40B4-BE49-F238E27FC236}">
                <a16:creationId xmlns:a16="http://schemas.microsoft.com/office/drawing/2014/main" id="{44AA4A76-3558-8295-9985-B31DEFBC84A9}"/>
              </a:ext>
            </a:extLst>
          </p:cNvPr>
          <p:cNvSpPr>
            <a:spLocks noGrp="1"/>
          </p:cNvSpPr>
          <p:nvPr>
            <p:ph type="sldNum" sz="quarter" idx="12"/>
          </p:nvPr>
        </p:nvSpPr>
        <p:spPr/>
        <p:txBody>
          <a:bodyPr/>
          <a:lstStyle/>
          <a:p>
            <a:fld id="{7DAE7E5D-DC60-436E-A67D-D7BB4DB055A8}" type="slidenum">
              <a:rPr lang="en-US" smtClean="0"/>
              <a:t>84</a:t>
            </a:fld>
            <a:endParaRPr lang="en-US" dirty="0"/>
          </a:p>
        </p:txBody>
      </p:sp>
    </p:spTree>
    <p:extLst>
      <p:ext uri="{BB962C8B-B14F-4D97-AF65-F5344CB8AC3E}">
        <p14:creationId xmlns:p14="http://schemas.microsoft.com/office/powerpoint/2010/main" val="18924517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6F15-2818-3121-1237-115259239A90}"/>
              </a:ext>
            </a:extLst>
          </p:cNvPr>
          <p:cNvSpPr>
            <a:spLocks noGrp="1"/>
          </p:cNvSpPr>
          <p:nvPr>
            <p:ph type="title"/>
          </p:nvPr>
        </p:nvSpPr>
        <p:spPr/>
        <p:txBody>
          <a:bodyPr/>
          <a:lstStyle/>
          <a:p>
            <a:r>
              <a:rPr lang="ro-RO" dirty="0"/>
              <a:t>Data Lake</a:t>
            </a:r>
            <a:endParaRPr lang="en-US" dirty="0"/>
          </a:p>
        </p:txBody>
      </p:sp>
      <p:sp>
        <p:nvSpPr>
          <p:cNvPr id="3" name="Content Placeholder 2">
            <a:extLst>
              <a:ext uri="{FF2B5EF4-FFF2-40B4-BE49-F238E27FC236}">
                <a16:creationId xmlns:a16="http://schemas.microsoft.com/office/drawing/2014/main" id="{BEE5763C-948C-46BA-50D0-9D91BC843DBD}"/>
              </a:ext>
            </a:extLst>
          </p:cNvPr>
          <p:cNvSpPr>
            <a:spLocks noGrp="1"/>
          </p:cNvSpPr>
          <p:nvPr>
            <p:ph idx="1"/>
          </p:nvPr>
        </p:nvSpPr>
        <p:spPr/>
        <p:txBody>
          <a:bodyPr>
            <a:normAutofit fontScale="77500" lnSpcReduction="20000"/>
          </a:bodyPr>
          <a:lstStyle/>
          <a:p>
            <a:r>
              <a:rPr lang="ro-RO" b="1" dirty="0"/>
              <a:t>DL </a:t>
            </a:r>
            <a:r>
              <a:rPr lang="ro-RO" dirty="0"/>
              <a:t>este </a:t>
            </a:r>
            <a:r>
              <a:rPr lang="en-US" dirty="0"/>
              <a:t>o </a:t>
            </a:r>
            <a:r>
              <a:rPr lang="en-US" dirty="0" err="1"/>
              <a:t>tehnologie</a:t>
            </a:r>
            <a:r>
              <a:rPr lang="en-US" dirty="0"/>
              <a:t> de </a:t>
            </a:r>
            <a:r>
              <a:rPr lang="en-US" dirty="0" err="1"/>
              <a:t>suport</a:t>
            </a:r>
            <a:r>
              <a:rPr lang="en-US" dirty="0"/>
              <a:t> </a:t>
            </a:r>
            <a:r>
              <a:rPr lang="en-US" dirty="0" err="1"/>
              <a:t>pentru</a:t>
            </a:r>
            <a:r>
              <a:rPr lang="en-US" dirty="0"/>
              <a:t> SIM</a:t>
            </a:r>
            <a:r>
              <a:rPr lang="ro-RO" dirty="0"/>
              <a:t>.</a:t>
            </a:r>
          </a:p>
          <a:p>
            <a:r>
              <a:rPr lang="ro-RO" dirty="0"/>
              <a:t>Servește </a:t>
            </a:r>
            <a:r>
              <a:rPr lang="en-US" dirty="0" err="1"/>
              <a:t>pentru</a:t>
            </a:r>
            <a:r>
              <a:rPr lang="en-US" dirty="0"/>
              <a:t> </a:t>
            </a:r>
            <a:r>
              <a:rPr lang="en-US" dirty="0" err="1"/>
              <a:t>stocare</a:t>
            </a:r>
            <a:r>
              <a:rPr lang="en-US" dirty="0"/>
              <a:t> </a:t>
            </a:r>
            <a:r>
              <a:rPr lang="en-US" dirty="0" err="1"/>
              <a:t>brută</a:t>
            </a:r>
            <a:r>
              <a:rPr lang="en-US" dirty="0"/>
              <a:t> și </a:t>
            </a:r>
            <a:r>
              <a:rPr lang="en-US" dirty="0" err="1"/>
              <a:t>explorare</a:t>
            </a:r>
            <a:r>
              <a:rPr lang="ro-RO" dirty="0"/>
              <a:t>.</a:t>
            </a:r>
            <a:r>
              <a:rPr lang="en-US" dirty="0"/>
              <a:t> </a:t>
            </a:r>
            <a:endParaRPr lang="ro-RO" dirty="0"/>
          </a:p>
          <a:p>
            <a:pPr marL="0" indent="0" algn="ctr">
              <a:buNone/>
            </a:pPr>
            <a:r>
              <a:rPr lang="ro-RO" dirty="0">
                <a:highlight>
                  <a:srgbClr val="00FF00"/>
                </a:highlight>
              </a:rPr>
              <a:t>Caracteristici</a:t>
            </a:r>
            <a:r>
              <a:rPr lang="ro-RO" dirty="0"/>
              <a:t>:</a:t>
            </a:r>
          </a:p>
          <a:p>
            <a:r>
              <a:rPr lang="en-US" b="1" dirty="0">
                <a:solidFill>
                  <a:srgbClr val="C00000"/>
                </a:solidFill>
                <a:highlight>
                  <a:srgbClr val="FFFF00"/>
                </a:highlight>
              </a:rPr>
              <a:t>Scop și </a:t>
            </a:r>
            <a:r>
              <a:rPr lang="en-US" b="1" dirty="0" err="1">
                <a:solidFill>
                  <a:srgbClr val="C00000"/>
                </a:solidFill>
                <a:highlight>
                  <a:srgbClr val="FFFF00"/>
                </a:highlight>
              </a:rPr>
              <a:t>structură</a:t>
            </a:r>
            <a:r>
              <a:rPr lang="en-US" dirty="0"/>
              <a:t>: Un data lake </a:t>
            </a:r>
            <a:r>
              <a:rPr lang="en-US" dirty="0" err="1"/>
              <a:t>este</a:t>
            </a:r>
            <a:r>
              <a:rPr lang="en-US" dirty="0"/>
              <a:t> o </a:t>
            </a:r>
            <a:r>
              <a:rPr lang="en-US" dirty="0" err="1"/>
              <a:t>soluție</a:t>
            </a:r>
            <a:r>
              <a:rPr lang="en-US" dirty="0"/>
              <a:t> de </a:t>
            </a:r>
            <a:r>
              <a:rPr lang="en-US" dirty="0" err="1"/>
              <a:t>stocare</a:t>
            </a:r>
            <a:r>
              <a:rPr lang="en-US" dirty="0"/>
              <a:t> care </a:t>
            </a:r>
            <a:r>
              <a:rPr lang="en-US" dirty="0" err="1"/>
              <a:t>permite</a:t>
            </a:r>
            <a:r>
              <a:rPr lang="en-US" dirty="0"/>
              <a:t> </a:t>
            </a:r>
            <a:r>
              <a:rPr lang="en-US" dirty="0" err="1"/>
              <a:t>colectarea</a:t>
            </a:r>
            <a:r>
              <a:rPr lang="en-US" dirty="0"/>
              <a:t> și </a:t>
            </a:r>
            <a:r>
              <a:rPr lang="en-US" dirty="0" err="1"/>
              <a:t>păstrarea</a:t>
            </a:r>
            <a:r>
              <a:rPr lang="en-US" dirty="0"/>
              <a:t> </a:t>
            </a:r>
            <a:r>
              <a:rPr lang="en-US" dirty="0" err="1"/>
              <a:t>datelor</a:t>
            </a:r>
            <a:r>
              <a:rPr lang="en-US" dirty="0"/>
              <a:t> </a:t>
            </a:r>
            <a:r>
              <a:rPr lang="en-US" dirty="0" err="1"/>
              <a:t>în</a:t>
            </a:r>
            <a:r>
              <a:rPr lang="en-US" dirty="0"/>
              <a:t> </a:t>
            </a:r>
            <a:r>
              <a:rPr lang="en-US" dirty="0" err="1"/>
              <a:t>formă</a:t>
            </a:r>
            <a:r>
              <a:rPr lang="en-US" dirty="0"/>
              <a:t> </a:t>
            </a:r>
            <a:r>
              <a:rPr lang="en-US" dirty="0" err="1"/>
              <a:t>brută</a:t>
            </a:r>
            <a:r>
              <a:rPr lang="en-US" dirty="0"/>
              <a:t>, </a:t>
            </a:r>
            <a:r>
              <a:rPr lang="en-US" dirty="0" err="1"/>
              <a:t>indiferent</a:t>
            </a:r>
            <a:r>
              <a:rPr lang="en-US" dirty="0"/>
              <a:t> de </a:t>
            </a:r>
            <a:r>
              <a:rPr lang="en-US" dirty="0" err="1"/>
              <a:t>structura</a:t>
            </a:r>
            <a:r>
              <a:rPr lang="en-US" dirty="0"/>
              <a:t> lor (</a:t>
            </a:r>
            <a:r>
              <a:rPr lang="en-US" dirty="0" err="1"/>
              <a:t>structurate</a:t>
            </a:r>
            <a:r>
              <a:rPr lang="en-US" dirty="0"/>
              <a:t>, semi-</a:t>
            </a:r>
            <a:r>
              <a:rPr lang="en-US" dirty="0" err="1"/>
              <a:t>structurate</a:t>
            </a:r>
            <a:r>
              <a:rPr lang="en-US" dirty="0"/>
              <a:t> </a:t>
            </a:r>
            <a:r>
              <a:rPr lang="en-US" dirty="0" err="1"/>
              <a:t>sau</a:t>
            </a:r>
            <a:r>
              <a:rPr lang="en-US" dirty="0"/>
              <a:t> </a:t>
            </a:r>
            <a:r>
              <a:rPr lang="en-US" dirty="0" err="1"/>
              <a:t>nestructurate</a:t>
            </a:r>
            <a:r>
              <a:rPr lang="en-US" dirty="0"/>
              <a:t>). </a:t>
            </a:r>
            <a:r>
              <a:rPr lang="en-US" dirty="0" err="1"/>
              <a:t>Acest</a:t>
            </a:r>
            <a:r>
              <a:rPr lang="en-US" dirty="0"/>
              <a:t> </a:t>
            </a:r>
            <a:r>
              <a:rPr lang="en-US" dirty="0" err="1"/>
              <a:t>lucru</a:t>
            </a:r>
            <a:r>
              <a:rPr lang="en-US" dirty="0"/>
              <a:t> </a:t>
            </a:r>
            <a:r>
              <a:rPr lang="en-US" dirty="0" err="1"/>
              <a:t>permite</a:t>
            </a:r>
            <a:r>
              <a:rPr lang="en-US" dirty="0"/>
              <a:t> ca volume </a:t>
            </a:r>
            <a:r>
              <a:rPr lang="en-US" dirty="0" err="1"/>
              <a:t>mari</a:t>
            </a:r>
            <a:r>
              <a:rPr lang="en-US" dirty="0"/>
              <a:t> de date </a:t>
            </a:r>
            <a:r>
              <a:rPr lang="en-US" dirty="0" err="1"/>
              <a:t>să</a:t>
            </a:r>
            <a:r>
              <a:rPr lang="en-US" dirty="0"/>
              <a:t> fie </a:t>
            </a:r>
            <a:r>
              <a:rPr lang="en-US" dirty="0" err="1"/>
              <a:t>colectate</a:t>
            </a:r>
            <a:r>
              <a:rPr lang="en-US" dirty="0"/>
              <a:t> </a:t>
            </a:r>
            <a:r>
              <a:rPr lang="en-US" dirty="0" err="1"/>
              <a:t>în</a:t>
            </a:r>
            <a:r>
              <a:rPr lang="en-US" dirty="0"/>
              <a:t> </a:t>
            </a:r>
            <a:r>
              <a:rPr lang="en-US" dirty="0" err="1"/>
              <a:t>timp</a:t>
            </a:r>
            <a:r>
              <a:rPr lang="en-US" dirty="0"/>
              <a:t> real, </a:t>
            </a:r>
            <a:r>
              <a:rPr lang="en-US" dirty="0" err="1"/>
              <a:t>fără</a:t>
            </a:r>
            <a:r>
              <a:rPr lang="en-US" dirty="0"/>
              <a:t> </a:t>
            </a:r>
            <a:r>
              <a:rPr lang="en-US" dirty="0" err="1"/>
              <a:t>procesare</a:t>
            </a:r>
            <a:r>
              <a:rPr lang="en-US" dirty="0"/>
              <a:t> </a:t>
            </a:r>
            <a:r>
              <a:rPr lang="en-US" dirty="0" err="1"/>
              <a:t>prealabilă</a:t>
            </a:r>
            <a:r>
              <a:rPr lang="en-US" dirty="0"/>
              <a:t>.</a:t>
            </a:r>
          </a:p>
          <a:p>
            <a:pPr>
              <a:buFont typeface="Arial" panose="020B0604020202020204" pitchFamily="34" charset="0"/>
              <a:buChar char="•"/>
            </a:pPr>
            <a:r>
              <a:rPr lang="en-US" b="1" dirty="0" err="1">
                <a:solidFill>
                  <a:srgbClr val="C00000"/>
                </a:solidFill>
                <a:highlight>
                  <a:srgbClr val="FFFF00"/>
                </a:highlight>
              </a:rPr>
              <a:t>Flexibilitate</a:t>
            </a:r>
            <a:r>
              <a:rPr lang="en-US" dirty="0"/>
              <a:t>: Data lakes sunt </a:t>
            </a:r>
            <a:r>
              <a:rPr lang="en-US" dirty="0" err="1"/>
              <a:t>foarte</a:t>
            </a:r>
            <a:r>
              <a:rPr lang="en-US" dirty="0"/>
              <a:t> </a:t>
            </a:r>
            <a:r>
              <a:rPr lang="en-US" dirty="0" err="1"/>
              <a:t>flexibile</a:t>
            </a:r>
            <a:r>
              <a:rPr lang="en-US" dirty="0"/>
              <a:t> și </a:t>
            </a:r>
            <a:r>
              <a:rPr lang="en-US" dirty="0" err="1"/>
              <a:t>scalabile</a:t>
            </a:r>
            <a:r>
              <a:rPr lang="en-US" dirty="0"/>
              <a:t>, </a:t>
            </a:r>
            <a:r>
              <a:rPr lang="en-US" dirty="0" err="1"/>
              <a:t>fiind</a:t>
            </a:r>
            <a:r>
              <a:rPr lang="en-US" dirty="0"/>
              <a:t> </a:t>
            </a:r>
            <a:r>
              <a:rPr lang="en-US" dirty="0" err="1"/>
              <a:t>optimizate</a:t>
            </a:r>
            <a:r>
              <a:rPr lang="en-US" dirty="0"/>
              <a:t> </a:t>
            </a:r>
            <a:r>
              <a:rPr lang="en-US" dirty="0" err="1"/>
              <a:t>pentru</a:t>
            </a:r>
            <a:r>
              <a:rPr lang="en-US" dirty="0"/>
              <a:t> a </a:t>
            </a:r>
            <a:r>
              <a:rPr lang="en-US" dirty="0" err="1"/>
              <a:t>stoca</a:t>
            </a:r>
            <a:r>
              <a:rPr lang="en-US" dirty="0"/>
              <a:t> volume </a:t>
            </a:r>
            <a:r>
              <a:rPr lang="en-US" dirty="0" err="1"/>
              <a:t>mari</a:t>
            </a:r>
            <a:r>
              <a:rPr lang="en-US" dirty="0"/>
              <a:t> de date brute, de tip Big Data. </a:t>
            </a:r>
            <a:r>
              <a:rPr lang="en-US" dirty="0" err="1"/>
              <a:t>Această</a:t>
            </a:r>
            <a:r>
              <a:rPr lang="en-US" dirty="0"/>
              <a:t> </a:t>
            </a:r>
            <a:r>
              <a:rPr lang="en-US" dirty="0" err="1"/>
              <a:t>flexibilitate</a:t>
            </a:r>
            <a:r>
              <a:rPr lang="en-US" dirty="0"/>
              <a:t> </a:t>
            </a:r>
            <a:r>
              <a:rPr lang="en-US" dirty="0" err="1"/>
              <a:t>facilitează</a:t>
            </a:r>
            <a:r>
              <a:rPr lang="en-US" dirty="0"/>
              <a:t> </a:t>
            </a:r>
            <a:r>
              <a:rPr lang="en-US" dirty="0" err="1"/>
              <a:t>analizarea</a:t>
            </a:r>
            <a:r>
              <a:rPr lang="en-US" dirty="0"/>
              <a:t> de date </a:t>
            </a:r>
            <a:r>
              <a:rPr lang="en-US" dirty="0" err="1"/>
              <a:t>complexe</a:t>
            </a:r>
            <a:r>
              <a:rPr lang="en-US" dirty="0"/>
              <a:t>, variate și </a:t>
            </a:r>
            <a:r>
              <a:rPr lang="en-US" dirty="0" err="1"/>
              <a:t>voluminoase</a:t>
            </a:r>
            <a:r>
              <a:rPr lang="en-US" dirty="0"/>
              <a:t>.</a:t>
            </a:r>
          </a:p>
          <a:p>
            <a:pPr>
              <a:buFont typeface="Arial" panose="020B0604020202020204" pitchFamily="34" charset="0"/>
              <a:buChar char="•"/>
            </a:pPr>
            <a:r>
              <a:rPr lang="en-US" b="1" dirty="0" err="1">
                <a:solidFill>
                  <a:srgbClr val="C00000"/>
                </a:solidFill>
                <a:highlight>
                  <a:srgbClr val="FFFF00"/>
                </a:highlight>
              </a:rPr>
              <a:t>Utilizare</a:t>
            </a:r>
            <a:r>
              <a:rPr lang="en-US" dirty="0"/>
              <a:t>: Data lakes sunt </a:t>
            </a:r>
            <a:r>
              <a:rPr lang="en-US" dirty="0" err="1"/>
              <a:t>utilizate</a:t>
            </a:r>
            <a:r>
              <a:rPr lang="en-US" dirty="0"/>
              <a:t> </a:t>
            </a:r>
            <a:r>
              <a:rPr lang="en-US" dirty="0" err="1"/>
              <a:t>frecvent</a:t>
            </a:r>
            <a:r>
              <a:rPr lang="en-US" dirty="0"/>
              <a:t> </a:t>
            </a:r>
            <a:r>
              <a:rPr lang="en-US" dirty="0" err="1"/>
              <a:t>pentru</a:t>
            </a:r>
            <a:r>
              <a:rPr lang="en-US" dirty="0"/>
              <a:t> </a:t>
            </a:r>
            <a:r>
              <a:rPr lang="en-US" dirty="0" err="1"/>
              <a:t>aplicații</a:t>
            </a:r>
            <a:r>
              <a:rPr lang="en-US" dirty="0"/>
              <a:t> de </a:t>
            </a:r>
            <a:r>
              <a:rPr lang="en-US" b="1" dirty="0"/>
              <a:t>machine learning</a:t>
            </a:r>
            <a:r>
              <a:rPr lang="en-US" dirty="0"/>
              <a:t>, </a:t>
            </a:r>
            <a:r>
              <a:rPr lang="en-US" b="1" dirty="0" err="1"/>
              <a:t>analize</a:t>
            </a:r>
            <a:r>
              <a:rPr lang="en-US" b="1" dirty="0"/>
              <a:t> </a:t>
            </a:r>
            <a:r>
              <a:rPr lang="en-US" b="1" dirty="0" err="1"/>
              <a:t>exploratorii</a:t>
            </a:r>
            <a:r>
              <a:rPr lang="en-US" dirty="0"/>
              <a:t> și </a:t>
            </a:r>
            <a:r>
              <a:rPr lang="en-US" b="1" dirty="0" err="1"/>
              <a:t>procesarea</a:t>
            </a:r>
            <a:r>
              <a:rPr lang="en-US" b="1" dirty="0"/>
              <a:t> </a:t>
            </a:r>
            <a:r>
              <a:rPr lang="en-US" b="1" dirty="0" err="1"/>
              <a:t>în</a:t>
            </a:r>
            <a:r>
              <a:rPr lang="en-US" b="1" dirty="0"/>
              <a:t> </a:t>
            </a:r>
            <a:r>
              <a:rPr lang="en-US" b="1" dirty="0" err="1"/>
              <a:t>timp</a:t>
            </a:r>
            <a:r>
              <a:rPr lang="en-US" b="1" dirty="0"/>
              <a:t> real</a:t>
            </a:r>
            <a:r>
              <a:rPr lang="en-US" dirty="0"/>
              <a:t>, </a:t>
            </a:r>
            <a:r>
              <a:rPr lang="en-US" dirty="0" err="1"/>
              <a:t>unde</a:t>
            </a:r>
            <a:r>
              <a:rPr lang="en-US" dirty="0"/>
              <a:t> </a:t>
            </a:r>
            <a:r>
              <a:rPr lang="en-US" dirty="0" err="1"/>
              <a:t>datele</a:t>
            </a:r>
            <a:r>
              <a:rPr lang="en-US" dirty="0"/>
              <a:t> </a:t>
            </a:r>
            <a:r>
              <a:rPr lang="en-US" dirty="0" err="1"/>
              <a:t>trebuie</a:t>
            </a:r>
            <a:r>
              <a:rPr lang="en-US" dirty="0"/>
              <a:t> </a:t>
            </a:r>
            <a:r>
              <a:rPr lang="en-US" dirty="0" err="1"/>
              <a:t>să</a:t>
            </a:r>
            <a:r>
              <a:rPr lang="en-US" dirty="0"/>
              <a:t> fie </a:t>
            </a:r>
            <a:r>
              <a:rPr lang="en-US" dirty="0" err="1"/>
              <a:t>disponibile</a:t>
            </a:r>
            <a:r>
              <a:rPr lang="en-US" dirty="0"/>
              <a:t> </a:t>
            </a:r>
            <a:r>
              <a:rPr lang="en-US" dirty="0" err="1"/>
              <a:t>pentru</a:t>
            </a:r>
            <a:r>
              <a:rPr lang="en-US" dirty="0"/>
              <a:t> a fi </a:t>
            </a:r>
            <a:r>
              <a:rPr lang="en-US" dirty="0" err="1"/>
              <a:t>analizate</a:t>
            </a:r>
            <a:r>
              <a:rPr lang="en-US" dirty="0"/>
              <a:t> și </a:t>
            </a:r>
            <a:r>
              <a:rPr lang="en-US" dirty="0" err="1"/>
              <a:t>procesate</a:t>
            </a:r>
            <a:r>
              <a:rPr lang="en-US" dirty="0"/>
              <a:t> din </a:t>
            </a:r>
            <a:r>
              <a:rPr lang="en-US" dirty="0" err="1"/>
              <a:t>mai</a:t>
            </a:r>
            <a:r>
              <a:rPr lang="en-US" dirty="0"/>
              <a:t> </a:t>
            </a:r>
            <a:r>
              <a:rPr lang="en-US" dirty="0" err="1"/>
              <a:t>multe</a:t>
            </a:r>
            <a:r>
              <a:rPr lang="en-US" dirty="0"/>
              <a:t> </a:t>
            </a:r>
            <a:r>
              <a:rPr lang="en-US" dirty="0" err="1"/>
              <a:t>surse</a:t>
            </a:r>
            <a:r>
              <a:rPr lang="en-US" dirty="0"/>
              <a:t> și </a:t>
            </a:r>
            <a:r>
              <a:rPr lang="en-US" dirty="0" err="1"/>
              <a:t>formate</a:t>
            </a:r>
            <a:r>
              <a:rPr lang="en-US" dirty="0"/>
              <a:t>.</a:t>
            </a:r>
          </a:p>
          <a:p>
            <a:pPr>
              <a:buFont typeface="Arial" panose="020B0604020202020204" pitchFamily="34" charset="0"/>
              <a:buChar char="•"/>
            </a:pPr>
            <a:r>
              <a:rPr lang="en-US" b="1" dirty="0" err="1"/>
              <a:t>Exemple</a:t>
            </a:r>
            <a:r>
              <a:rPr lang="ro-RO" dirty="0"/>
              <a:t>:</a:t>
            </a:r>
            <a:r>
              <a:rPr lang="en-US" dirty="0"/>
              <a:t> Hadoop, Amazon S3, Azure Data Lake.</a:t>
            </a:r>
          </a:p>
          <a:p>
            <a:endParaRPr lang="en-US" dirty="0"/>
          </a:p>
        </p:txBody>
      </p:sp>
      <p:sp>
        <p:nvSpPr>
          <p:cNvPr id="4" name="Slide Number Placeholder 3">
            <a:extLst>
              <a:ext uri="{FF2B5EF4-FFF2-40B4-BE49-F238E27FC236}">
                <a16:creationId xmlns:a16="http://schemas.microsoft.com/office/drawing/2014/main" id="{D05A39AF-A291-EC2D-E337-79A6BEB73F29}"/>
              </a:ext>
            </a:extLst>
          </p:cNvPr>
          <p:cNvSpPr>
            <a:spLocks noGrp="1"/>
          </p:cNvSpPr>
          <p:nvPr>
            <p:ph type="sldNum" sz="quarter" idx="12"/>
          </p:nvPr>
        </p:nvSpPr>
        <p:spPr/>
        <p:txBody>
          <a:bodyPr/>
          <a:lstStyle/>
          <a:p>
            <a:fld id="{7DAE7E5D-DC60-436E-A67D-D7BB4DB055A8}" type="slidenum">
              <a:rPr lang="en-US" smtClean="0"/>
              <a:t>85</a:t>
            </a:fld>
            <a:endParaRPr lang="en-US" dirty="0"/>
          </a:p>
        </p:txBody>
      </p:sp>
    </p:spTree>
    <p:extLst>
      <p:ext uri="{BB962C8B-B14F-4D97-AF65-F5344CB8AC3E}">
        <p14:creationId xmlns:p14="http://schemas.microsoft.com/office/powerpoint/2010/main" val="4107102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E9112-7C1D-9E02-32CD-32DAE344E1B1}"/>
              </a:ext>
            </a:extLst>
          </p:cNvPr>
          <p:cNvSpPr>
            <a:spLocks noGrp="1"/>
          </p:cNvSpPr>
          <p:nvPr>
            <p:ph type="title"/>
          </p:nvPr>
        </p:nvSpPr>
        <p:spPr/>
        <p:txBody>
          <a:bodyPr/>
          <a:lstStyle/>
          <a:p>
            <a:r>
              <a:rPr lang="en-US" b="1" dirty="0" err="1"/>
              <a:t>Rolul</a:t>
            </a:r>
            <a:r>
              <a:rPr lang="en-US" b="1" dirty="0"/>
              <a:t> Data Lake și DW </a:t>
            </a:r>
            <a:r>
              <a:rPr lang="en-US" b="1" dirty="0" err="1"/>
              <a:t>în</a:t>
            </a:r>
            <a:r>
              <a:rPr lang="en-US" b="1" dirty="0"/>
              <a:t> SIM</a:t>
            </a:r>
            <a:endParaRPr lang="en-US" dirty="0"/>
          </a:p>
        </p:txBody>
      </p:sp>
      <p:sp>
        <p:nvSpPr>
          <p:cNvPr id="3" name="Content Placeholder 2">
            <a:extLst>
              <a:ext uri="{FF2B5EF4-FFF2-40B4-BE49-F238E27FC236}">
                <a16:creationId xmlns:a16="http://schemas.microsoft.com/office/drawing/2014/main" id="{07C90A46-E9C2-0027-79E1-B873A5D954D9}"/>
              </a:ext>
            </a:extLst>
          </p:cNvPr>
          <p:cNvSpPr>
            <a:spLocks noGrp="1"/>
          </p:cNvSpPr>
          <p:nvPr>
            <p:ph idx="1"/>
          </p:nvPr>
        </p:nvSpPr>
        <p:spPr/>
        <p:txBody>
          <a:bodyPr>
            <a:normAutofit/>
          </a:bodyPr>
          <a:lstStyle/>
          <a:p>
            <a:r>
              <a:rPr lang="en-US" dirty="0" err="1"/>
              <a:t>Ambele</a:t>
            </a:r>
            <a:r>
              <a:rPr lang="en-US" dirty="0"/>
              <a:t> sunt util</a:t>
            </a:r>
            <a:r>
              <a:rPr lang="ro-RO" dirty="0"/>
              <a:t>izate</a:t>
            </a:r>
            <a:r>
              <a:rPr lang="en-US" dirty="0"/>
              <a:t> </a:t>
            </a:r>
            <a:r>
              <a:rPr lang="en-US" dirty="0" err="1"/>
              <a:t>în</a:t>
            </a:r>
            <a:r>
              <a:rPr lang="en-US" dirty="0"/>
              <a:t> SIM, </a:t>
            </a:r>
            <a:r>
              <a:rPr lang="en-US" dirty="0" err="1"/>
              <a:t>dar</a:t>
            </a:r>
            <a:r>
              <a:rPr lang="en-US" dirty="0"/>
              <a:t> </a:t>
            </a:r>
            <a:r>
              <a:rPr lang="en-US" dirty="0" err="1"/>
              <a:t>servesc</a:t>
            </a:r>
            <a:r>
              <a:rPr lang="en-US" dirty="0"/>
              <a:t> </a:t>
            </a:r>
            <a:r>
              <a:rPr lang="en-US" dirty="0" err="1"/>
              <a:t>nevoi</a:t>
            </a:r>
            <a:r>
              <a:rPr lang="en-US" dirty="0"/>
              <a:t> </a:t>
            </a:r>
            <a:r>
              <a:rPr lang="en-US" dirty="0" err="1"/>
              <a:t>diferite</a:t>
            </a:r>
            <a:r>
              <a:rPr lang="en-US" dirty="0"/>
              <a:t>:</a:t>
            </a:r>
          </a:p>
          <a:p>
            <a:pPr>
              <a:buFont typeface="Arial" panose="020B0604020202020204" pitchFamily="34" charset="0"/>
              <a:buChar char="•"/>
            </a:pPr>
            <a:r>
              <a:rPr lang="en-US" b="1" dirty="0">
                <a:solidFill>
                  <a:srgbClr val="C00000"/>
                </a:solidFill>
                <a:highlight>
                  <a:srgbClr val="FFFF00"/>
                </a:highlight>
              </a:rPr>
              <a:t>DL</a:t>
            </a:r>
            <a:r>
              <a:rPr lang="en-US" dirty="0"/>
              <a:t>: Este o </a:t>
            </a:r>
            <a:r>
              <a:rPr lang="en-US" dirty="0" err="1"/>
              <a:t>sursă</a:t>
            </a:r>
            <a:r>
              <a:rPr lang="en-US" dirty="0"/>
              <a:t> </a:t>
            </a:r>
            <a:r>
              <a:rPr lang="en-US" dirty="0" err="1"/>
              <a:t>primară</a:t>
            </a:r>
            <a:r>
              <a:rPr lang="en-US" dirty="0"/>
              <a:t> de </a:t>
            </a:r>
            <a:r>
              <a:rPr lang="en-US" dirty="0" err="1"/>
              <a:t>stocare</a:t>
            </a:r>
            <a:r>
              <a:rPr lang="en-US" dirty="0"/>
              <a:t> a </a:t>
            </a:r>
            <a:r>
              <a:rPr lang="en-US" dirty="0" err="1"/>
              <a:t>datelor</a:t>
            </a:r>
            <a:r>
              <a:rPr lang="en-US" dirty="0"/>
              <a:t> brute </a:t>
            </a:r>
            <a:r>
              <a:rPr lang="en-US" dirty="0" err="1"/>
              <a:t>pentru</a:t>
            </a:r>
            <a:r>
              <a:rPr lang="en-US" dirty="0"/>
              <a:t> </a:t>
            </a:r>
            <a:r>
              <a:rPr lang="en-US" dirty="0" err="1"/>
              <a:t>analize</a:t>
            </a:r>
            <a:r>
              <a:rPr lang="en-US" dirty="0"/>
              <a:t> </a:t>
            </a:r>
            <a:r>
              <a:rPr lang="en-US" dirty="0" err="1"/>
              <a:t>exploratorii</a:t>
            </a:r>
            <a:r>
              <a:rPr lang="en-US" dirty="0"/>
              <a:t> și </a:t>
            </a:r>
            <a:r>
              <a:rPr lang="en-US" dirty="0" err="1"/>
              <a:t>pentru</a:t>
            </a:r>
            <a:r>
              <a:rPr lang="en-US" dirty="0"/>
              <a:t> </a:t>
            </a:r>
            <a:r>
              <a:rPr lang="en-US" dirty="0" err="1"/>
              <a:t>învățarea</a:t>
            </a:r>
            <a:r>
              <a:rPr lang="en-US" dirty="0"/>
              <a:t> </a:t>
            </a:r>
            <a:r>
              <a:rPr lang="en-US" dirty="0" err="1"/>
              <a:t>automată</a:t>
            </a:r>
            <a:r>
              <a:rPr lang="en-US" dirty="0"/>
              <a:t>. Data lakes permit </a:t>
            </a:r>
            <a:r>
              <a:rPr lang="en-US" dirty="0" err="1"/>
              <a:t>companiilor</a:t>
            </a:r>
            <a:r>
              <a:rPr lang="en-US" dirty="0"/>
              <a:t> </a:t>
            </a:r>
            <a:r>
              <a:rPr lang="en-US" dirty="0" err="1"/>
              <a:t>să</a:t>
            </a:r>
            <a:r>
              <a:rPr lang="en-US" dirty="0"/>
              <a:t> </a:t>
            </a:r>
            <a:r>
              <a:rPr lang="en-US" dirty="0" err="1"/>
              <a:t>păstreze</a:t>
            </a:r>
            <a:r>
              <a:rPr lang="en-US" dirty="0"/>
              <a:t> o </a:t>
            </a:r>
            <a:r>
              <a:rPr lang="en-US" dirty="0" err="1"/>
              <a:t>cantitate</a:t>
            </a:r>
            <a:r>
              <a:rPr lang="en-US" dirty="0"/>
              <a:t> </a:t>
            </a:r>
            <a:r>
              <a:rPr lang="en-US" dirty="0" err="1"/>
              <a:t>mai</a:t>
            </a:r>
            <a:r>
              <a:rPr lang="en-US" dirty="0"/>
              <a:t> mare de date </a:t>
            </a:r>
            <a:r>
              <a:rPr lang="en-US" dirty="0" err="1"/>
              <a:t>pentru</a:t>
            </a:r>
            <a:r>
              <a:rPr lang="en-US" dirty="0"/>
              <a:t> o </a:t>
            </a:r>
            <a:r>
              <a:rPr lang="en-US" dirty="0" err="1"/>
              <a:t>perioadă</a:t>
            </a:r>
            <a:r>
              <a:rPr lang="en-US" dirty="0"/>
              <a:t> </a:t>
            </a:r>
            <a:r>
              <a:rPr lang="en-US" dirty="0" err="1"/>
              <a:t>mai</a:t>
            </a:r>
            <a:r>
              <a:rPr lang="en-US" dirty="0"/>
              <a:t> </a:t>
            </a:r>
            <a:r>
              <a:rPr lang="en-US" dirty="0" err="1"/>
              <a:t>lungă</a:t>
            </a:r>
            <a:r>
              <a:rPr lang="en-US" dirty="0"/>
              <a:t>, </a:t>
            </a:r>
            <a:r>
              <a:rPr lang="en-US" dirty="0" err="1"/>
              <a:t>permițând</a:t>
            </a:r>
            <a:r>
              <a:rPr lang="en-US" dirty="0"/>
              <a:t> </a:t>
            </a:r>
            <a:r>
              <a:rPr lang="en-US" dirty="0" err="1"/>
              <a:t>analizarea</a:t>
            </a:r>
            <a:r>
              <a:rPr lang="en-US" dirty="0"/>
              <a:t> </a:t>
            </a:r>
            <a:r>
              <a:rPr lang="en-US" dirty="0" err="1"/>
              <a:t>datelor</a:t>
            </a:r>
            <a:r>
              <a:rPr lang="en-US" dirty="0"/>
              <a:t> </a:t>
            </a:r>
            <a:r>
              <a:rPr lang="en-US" dirty="0" err="1"/>
              <a:t>istorice</a:t>
            </a:r>
            <a:r>
              <a:rPr lang="en-US" dirty="0"/>
              <a:t> și </a:t>
            </a:r>
            <a:r>
              <a:rPr lang="en-US" dirty="0" err="1"/>
              <a:t>corelarea</a:t>
            </a:r>
            <a:r>
              <a:rPr lang="en-US" dirty="0"/>
              <a:t> </a:t>
            </a:r>
            <a:r>
              <a:rPr lang="en-US" dirty="0" err="1"/>
              <a:t>între</a:t>
            </a:r>
            <a:r>
              <a:rPr lang="en-US" dirty="0"/>
              <a:t> </a:t>
            </a:r>
            <a:r>
              <a:rPr lang="en-US" dirty="0" err="1"/>
              <a:t>surse</a:t>
            </a:r>
            <a:r>
              <a:rPr lang="en-US" dirty="0"/>
              <a:t> diverse.</a:t>
            </a:r>
          </a:p>
          <a:p>
            <a:pPr>
              <a:buFont typeface="Arial" panose="020B0604020202020204" pitchFamily="34" charset="0"/>
              <a:buChar char="•"/>
            </a:pPr>
            <a:r>
              <a:rPr lang="en-US" b="1" dirty="0">
                <a:solidFill>
                  <a:srgbClr val="C00000"/>
                </a:solidFill>
                <a:highlight>
                  <a:srgbClr val="FFFF00"/>
                </a:highlight>
              </a:rPr>
              <a:t>DW</a:t>
            </a:r>
            <a:r>
              <a:rPr lang="en-US" dirty="0"/>
              <a:t>: Este </a:t>
            </a:r>
            <a:r>
              <a:rPr lang="en-US" dirty="0" err="1"/>
              <a:t>adaptat</a:t>
            </a:r>
            <a:r>
              <a:rPr lang="en-US" dirty="0"/>
              <a:t> </a:t>
            </a:r>
            <a:r>
              <a:rPr lang="en-US" dirty="0" err="1"/>
              <a:t>pentru</a:t>
            </a:r>
            <a:r>
              <a:rPr lang="en-US" dirty="0"/>
              <a:t> date </a:t>
            </a:r>
            <a:r>
              <a:rPr lang="en-US" dirty="0" err="1"/>
              <a:t>structurate</a:t>
            </a:r>
            <a:r>
              <a:rPr lang="en-US" dirty="0"/>
              <a:t> și </a:t>
            </a:r>
            <a:r>
              <a:rPr lang="en-US" dirty="0" err="1"/>
              <a:t>necesare</a:t>
            </a:r>
            <a:r>
              <a:rPr lang="en-US" dirty="0"/>
              <a:t> </a:t>
            </a:r>
            <a:r>
              <a:rPr lang="en-US" dirty="0" err="1"/>
              <a:t>în</a:t>
            </a:r>
            <a:r>
              <a:rPr lang="en-US" dirty="0"/>
              <a:t> </a:t>
            </a:r>
            <a:r>
              <a:rPr lang="en-US" dirty="0" err="1"/>
              <a:t>analiza</a:t>
            </a:r>
            <a:r>
              <a:rPr lang="en-US" dirty="0"/>
              <a:t> </a:t>
            </a:r>
            <a:r>
              <a:rPr lang="en-US" dirty="0" err="1"/>
              <a:t>descriptivă</a:t>
            </a:r>
            <a:r>
              <a:rPr lang="en-US" dirty="0"/>
              <a:t> și </a:t>
            </a:r>
            <a:r>
              <a:rPr lang="en-US" dirty="0" err="1"/>
              <a:t>raportarea</a:t>
            </a:r>
            <a:r>
              <a:rPr lang="en-US" dirty="0"/>
              <a:t> </a:t>
            </a:r>
            <a:r>
              <a:rPr lang="en-US" dirty="0" err="1"/>
              <a:t>continuă</a:t>
            </a:r>
            <a:r>
              <a:rPr lang="en-US" dirty="0"/>
              <a:t>, </a:t>
            </a:r>
            <a:r>
              <a:rPr lang="en-US" dirty="0" err="1"/>
              <a:t>facilitând</a:t>
            </a:r>
            <a:r>
              <a:rPr lang="en-US" dirty="0"/>
              <a:t> </a:t>
            </a:r>
            <a:r>
              <a:rPr lang="en-US" dirty="0" err="1"/>
              <a:t>luarea</a:t>
            </a:r>
            <a:r>
              <a:rPr lang="en-US" dirty="0"/>
              <a:t> </a:t>
            </a:r>
            <a:r>
              <a:rPr lang="en-US" dirty="0" err="1"/>
              <a:t>deciziilor</a:t>
            </a:r>
            <a:r>
              <a:rPr lang="en-US" dirty="0"/>
              <a:t> pe </a:t>
            </a:r>
            <a:r>
              <a:rPr lang="en-US" dirty="0" err="1"/>
              <a:t>baza</a:t>
            </a:r>
            <a:r>
              <a:rPr lang="en-US" dirty="0"/>
              <a:t> </a:t>
            </a:r>
            <a:r>
              <a:rPr lang="en-US" dirty="0" err="1"/>
              <a:t>unor</a:t>
            </a:r>
            <a:r>
              <a:rPr lang="en-US" dirty="0"/>
              <a:t> date </a:t>
            </a:r>
            <a:r>
              <a:rPr lang="en-US" dirty="0" err="1"/>
              <a:t>organizate</a:t>
            </a:r>
            <a:r>
              <a:rPr lang="en-US" dirty="0"/>
              <a:t> și </a:t>
            </a:r>
            <a:r>
              <a:rPr lang="en-US" dirty="0" err="1"/>
              <a:t>consistente</a:t>
            </a:r>
            <a:r>
              <a:rPr lang="en-US" dirty="0"/>
              <a:t>.</a:t>
            </a:r>
          </a:p>
          <a:p>
            <a:endParaRPr lang="en-US" dirty="0"/>
          </a:p>
        </p:txBody>
      </p:sp>
      <p:sp>
        <p:nvSpPr>
          <p:cNvPr id="4" name="Slide Number Placeholder 3">
            <a:extLst>
              <a:ext uri="{FF2B5EF4-FFF2-40B4-BE49-F238E27FC236}">
                <a16:creationId xmlns:a16="http://schemas.microsoft.com/office/drawing/2014/main" id="{09A66B69-9724-13A5-B697-FE565BF178C1}"/>
              </a:ext>
            </a:extLst>
          </p:cNvPr>
          <p:cNvSpPr>
            <a:spLocks noGrp="1"/>
          </p:cNvSpPr>
          <p:nvPr>
            <p:ph type="sldNum" sz="quarter" idx="12"/>
          </p:nvPr>
        </p:nvSpPr>
        <p:spPr/>
        <p:txBody>
          <a:bodyPr/>
          <a:lstStyle/>
          <a:p>
            <a:fld id="{7DAE7E5D-DC60-436E-A67D-D7BB4DB055A8}" type="slidenum">
              <a:rPr lang="en-US" smtClean="0"/>
              <a:t>86</a:t>
            </a:fld>
            <a:endParaRPr lang="en-US" dirty="0"/>
          </a:p>
        </p:txBody>
      </p:sp>
    </p:spTree>
    <p:extLst>
      <p:ext uri="{BB962C8B-B14F-4D97-AF65-F5344CB8AC3E}">
        <p14:creationId xmlns:p14="http://schemas.microsoft.com/office/powerpoint/2010/main" val="1456360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D5E6-792B-E4DA-3FDE-56A88A07C853}"/>
              </a:ext>
            </a:extLst>
          </p:cNvPr>
          <p:cNvSpPr>
            <a:spLocks noGrp="1"/>
          </p:cNvSpPr>
          <p:nvPr>
            <p:ph type="title"/>
          </p:nvPr>
        </p:nvSpPr>
        <p:spPr>
          <a:xfrm>
            <a:off x="2554664" y="119644"/>
            <a:ext cx="7403969" cy="662782"/>
          </a:xfrm>
        </p:spPr>
        <p:txBody>
          <a:bodyPr/>
          <a:lstStyle/>
          <a:p>
            <a:r>
              <a:rPr lang="ro-RO" dirty="0"/>
              <a:t>I</a:t>
            </a:r>
            <a:r>
              <a:rPr lang="en-US" dirty="0" err="1"/>
              <a:t>ntegrarea</a:t>
            </a:r>
            <a:r>
              <a:rPr lang="en-US" dirty="0"/>
              <a:t> </a:t>
            </a:r>
            <a:r>
              <a:rPr lang="ro-RO" dirty="0"/>
              <a:t>DL și DW </a:t>
            </a:r>
            <a:r>
              <a:rPr lang="en-US" dirty="0" err="1"/>
              <a:t>în</a:t>
            </a:r>
            <a:r>
              <a:rPr lang="en-US" dirty="0"/>
              <a:t> SIM</a:t>
            </a:r>
          </a:p>
        </p:txBody>
      </p:sp>
      <p:sp>
        <p:nvSpPr>
          <p:cNvPr id="3" name="Content Placeholder 2">
            <a:extLst>
              <a:ext uri="{FF2B5EF4-FFF2-40B4-BE49-F238E27FC236}">
                <a16:creationId xmlns:a16="http://schemas.microsoft.com/office/drawing/2014/main" id="{4EC92537-313E-126E-A37D-7C340D33BAF6}"/>
              </a:ext>
            </a:extLst>
          </p:cNvPr>
          <p:cNvSpPr>
            <a:spLocks noGrp="1"/>
          </p:cNvSpPr>
          <p:nvPr>
            <p:ph idx="1"/>
          </p:nvPr>
        </p:nvSpPr>
        <p:spPr>
          <a:xfrm>
            <a:off x="65988" y="1250992"/>
            <a:ext cx="12079664" cy="4904481"/>
          </a:xfrm>
        </p:spPr>
        <p:txBody>
          <a:bodyPr/>
          <a:lstStyle/>
          <a:p>
            <a:pPr>
              <a:lnSpc>
                <a:spcPct val="100000"/>
              </a:lnSpc>
            </a:pPr>
            <a:r>
              <a:rPr lang="en-US" dirty="0" err="1"/>
              <a:t>Într</a:t>
            </a:r>
            <a:r>
              <a:rPr lang="en-US" dirty="0"/>
              <a:t>-un </a:t>
            </a:r>
            <a:r>
              <a:rPr lang="en-US" dirty="0" err="1"/>
              <a:t>sistem</a:t>
            </a:r>
            <a:r>
              <a:rPr lang="en-US" dirty="0"/>
              <a:t> informatic de management modern, </a:t>
            </a:r>
            <a:r>
              <a:rPr lang="ro-RO" dirty="0"/>
              <a:t>aceste tehnologii </a:t>
            </a:r>
            <a:r>
              <a:rPr lang="en-US" dirty="0"/>
              <a:t>sunt </a:t>
            </a:r>
            <a:r>
              <a:rPr lang="en-US" dirty="0" err="1"/>
              <a:t>deseori</a:t>
            </a:r>
            <a:r>
              <a:rPr lang="en-US" dirty="0"/>
              <a:t> integrate:</a:t>
            </a:r>
            <a:endParaRPr lang="ro-RO" dirty="0"/>
          </a:p>
          <a:p>
            <a:pPr>
              <a:lnSpc>
                <a:spcPct val="100000"/>
              </a:lnSpc>
            </a:pPr>
            <a:r>
              <a:rPr lang="ro-RO" dirty="0"/>
              <a:t>DL </a:t>
            </a:r>
            <a:r>
              <a:rPr lang="en-US" dirty="0" err="1"/>
              <a:t>poate</a:t>
            </a:r>
            <a:r>
              <a:rPr lang="en-US" dirty="0"/>
              <a:t> </a:t>
            </a:r>
            <a:r>
              <a:rPr lang="en-US" dirty="0" err="1"/>
              <a:t>acționa</a:t>
            </a:r>
            <a:r>
              <a:rPr lang="en-US" dirty="0"/>
              <a:t> ca o </a:t>
            </a:r>
            <a:r>
              <a:rPr lang="en-US" dirty="0" err="1"/>
              <a:t>sursă</a:t>
            </a:r>
            <a:r>
              <a:rPr lang="en-US" dirty="0"/>
              <a:t> de date brute, pe care un DW o </a:t>
            </a:r>
            <a:r>
              <a:rPr lang="en-US" dirty="0" err="1"/>
              <a:t>extrage</a:t>
            </a:r>
            <a:r>
              <a:rPr lang="en-US" dirty="0"/>
              <a:t> și o </a:t>
            </a:r>
            <a:r>
              <a:rPr lang="en-US" dirty="0" err="1"/>
              <a:t>transformă</a:t>
            </a:r>
            <a:r>
              <a:rPr lang="en-US" dirty="0"/>
              <a:t> </a:t>
            </a:r>
            <a:r>
              <a:rPr lang="en-US" dirty="0" err="1"/>
              <a:t>în</a:t>
            </a:r>
            <a:r>
              <a:rPr lang="en-US" dirty="0"/>
              <a:t> </a:t>
            </a:r>
            <a:r>
              <a:rPr lang="en-US" dirty="0" err="1"/>
              <a:t>formă</a:t>
            </a:r>
            <a:r>
              <a:rPr lang="en-US" dirty="0"/>
              <a:t> </a:t>
            </a:r>
            <a:r>
              <a:rPr lang="en-US" dirty="0" err="1"/>
              <a:t>structurat-utilizabilă</a:t>
            </a:r>
            <a:r>
              <a:rPr lang="en-US" dirty="0"/>
              <a:t> </a:t>
            </a:r>
            <a:r>
              <a:rPr lang="en-US" dirty="0" err="1"/>
              <a:t>pentru</a:t>
            </a:r>
            <a:r>
              <a:rPr lang="en-US" dirty="0"/>
              <a:t> </a:t>
            </a:r>
            <a:r>
              <a:rPr lang="en-US" dirty="0" err="1"/>
              <a:t>raportare</a:t>
            </a:r>
            <a:r>
              <a:rPr lang="en-US" dirty="0"/>
              <a:t>.</a:t>
            </a:r>
            <a:endParaRPr lang="ro-RO" dirty="0"/>
          </a:p>
          <a:p>
            <a:pPr>
              <a:lnSpc>
                <a:spcPct val="100000"/>
              </a:lnSpc>
            </a:pPr>
            <a:r>
              <a:rPr lang="ro-RO" dirty="0"/>
              <a:t>DW </a:t>
            </a:r>
            <a:r>
              <a:rPr lang="en-US" dirty="0" err="1"/>
              <a:t>devine</a:t>
            </a:r>
            <a:r>
              <a:rPr lang="en-US" dirty="0"/>
              <a:t>, </a:t>
            </a:r>
            <a:r>
              <a:rPr lang="en-US" dirty="0" err="1"/>
              <a:t>astfel</a:t>
            </a:r>
            <a:r>
              <a:rPr lang="en-US" dirty="0"/>
              <a:t>, o </a:t>
            </a:r>
            <a:r>
              <a:rPr lang="en-US" dirty="0" err="1"/>
              <a:t>versiune</a:t>
            </a:r>
            <a:r>
              <a:rPr lang="en-US" dirty="0"/>
              <a:t> </a:t>
            </a:r>
            <a:r>
              <a:rPr lang="en-US" dirty="0" err="1"/>
              <a:t>procesată</a:t>
            </a:r>
            <a:r>
              <a:rPr lang="en-US" dirty="0"/>
              <a:t> și </a:t>
            </a:r>
            <a:r>
              <a:rPr lang="en-US" dirty="0" err="1"/>
              <a:t>organizată</a:t>
            </a:r>
            <a:r>
              <a:rPr lang="en-US" dirty="0"/>
              <a:t> a </a:t>
            </a:r>
            <a:r>
              <a:rPr lang="en-US" dirty="0" err="1"/>
              <a:t>datelor</a:t>
            </a:r>
            <a:r>
              <a:rPr lang="en-US" dirty="0"/>
              <a:t> </a:t>
            </a:r>
            <a:r>
              <a:rPr lang="en-US" dirty="0" err="1"/>
              <a:t>stocate</a:t>
            </a:r>
            <a:r>
              <a:rPr lang="en-US" dirty="0"/>
              <a:t> </a:t>
            </a:r>
            <a:r>
              <a:rPr lang="en-US" dirty="0" err="1"/>
              <a:t>în</a:t>
            </a:r>
            <a:r>
              <a:rPr lang="en-US" dirty="0"/>
              <a:t> data lake, </a:t>
            </a:r>
            <a:r>
              <a:rPr lang="en-US" dirty="0" err="1"/>
              <a:t>oferind</a:t>
            </a:r>
            <a:r>
              <a:rPr lang="en-US" dirty="0"/>
              <a:t> </a:t>
            </a:r>
            <a:r>
              <a:rPr lang="en-US" dirty="0" err="1"/>
              <a:t>acces</a:t>
            </a:r>
            <a:r>
              <a:rPr lang="en-US" dirty="0"/>
              <a:t> rapid la </a:t>
            </a:r>
            <a:r>
              <a:rPr lang="en-US" dirty="0" err="1"/>
              <a:t>informații</a:t>
            </a:r>
            <a:r>
              <a:rPr lang="en-US" dirty="0"/>
              <a:t> </a:t>
            </a:r>
            <a:r>
              <a:rPr lang="en-US" dirty="0" err="1"/>
              <a:t>relevante</a:t>
            </a:r>
            <a:r>
              <a:rPr lang="en-US" dirty="0"/>
              <a:t> și </a:t>
            </a:r>
            <a:r>
              <a:rPr lang="en-US" dirty="0" err="1"/>
              <a:t>optimizate</a:t>
            </a:r>
            <a:r>
              <a:rPr lang="en-US" dirty="0"/>
              <a:t> </a:t>
            </a:r>
            <a:r>
              <a:rPr lang="en-US" dirty="0" err="1"/>
              <a:t>pentru</a:t>
            </a:r>
            <a:r>
              <a:rPr lang="en-US" dirty="0"/>
              <a:t> </a:t>
            </a:r>
            <a:r>
              <a:rPr lang="en-US" dirty="0" err="1"/>
              <a:t>analiză</a:t>
            </a:r>
            <a:r>
              <a:rPr lang="en-US" dirty="0"/>
              <a:t>.</a:t>
            </a:r>
          </a:p>
        </p:txBody>
      </p:sp>
      <p:sp>
        <p:nvSpPr>
          <p:cNvPr id="4" name="Slide Number Placeholder 3">
            <a:extLst>
              <a:ext uri="{FF2B5EF4-FFF2-40B4-BE49-F238E27FC236}">
                <a16:creationId xmlns:a16="http://schemas.microsoft.com/office/drawing/2014/main" id="{DF42F764-229E-949D-7F11-8146615F99C1}"/>
              </a:ext>
            </a:extLst>
          </p:cNvPr>
          <p:cNvSpPr>
            <a:spLocks noGrp="1"/>
          </p:cNvSpPr>
          <p:nvPr>
            <p:ph type="sldNum" sz="quarter" idx="12"/>
          </p:nvPr>
        </p:nvSpPr>
        <p:spPr/>
        <p:txBody>
          <a:bodyPr/>
          <a:lstStyle/>
          <a:p>
            <a:fld id="{7DAE7E5D-DC60-436E-A67D-D7BB4DB055A8}" type="slidenum">
              <a:rPr lang="en-US" smtClean="0"/>
              <a:t>87</a:t>
            </a:fld>
            <a:endParaRPr lang="en-US" dirty="0"/>
          </a:p>
        </p:txBody>
      </p:sp>
    </p:spTree>
    <p:extLst>
      <p:ext uri="{BB962C8B-B14F-4D97-AF65-F5344CB8AC3E}">
        <p14:creationId xmlns:p14="http://schemas.microsoft.com/office/powerpoint/2010/main" val="32682204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554" y="1353650"/>
            <a:ext cx="6512175" cy="1837783"/>
          </a:xfrm>
        </p:spPr>
        <p:txBody>
          <a:bodyPr/>
          <a:lstStyle/>
          <a:p>
            <a:r>
              <a:rPr lang="ro-RO" sz="6000" dirty="0">
                <a:latin typeface="Elsie Black" panose="02000000000000000000" pitchFamily="2" charset="0"/>
              </a:rPr>
              <a:t>BUSINESS</a:t>
            </a:r>
            <a:br>
              <a:rPr lang="ro-RO" sz="6000" dirty="0">
                <a:latin typeface="Elsie Black" panose="02000000000000000000" pitchFamily="2" charset="0"/>
              </a:rPr>
            </a:br>
            <a:r>
              <a:rPr lang="ro-RO" sz="6000" dirty="0">
                <a:latin typeface="Elsie Black" panose="02000000000000000000" pitchFamily="2" charset="0"/>
              </a:rPr>
              <a:t> INTELLIGENCE</a:t>
            </a:r>
          </a:p>
        </p:txBody>
      </p:sp>
      <p:sp>
        <p:nvSpPr>
          <p:cNvPr id="4" name="Slide Number Placeholder 3"/>
          <p:cNvSpPr>
            <a:spLocks noGrp="1"/>
          </p:cNvSpPr>
          <p:nvPr>
            <p:ph type="sldNum" sz="quarter" idx="12"/>
          </p:nvPr>
        </p:nvSpPr>
        <p:spPr/>
        <p:txBody>
          <a:bodyPr/>
          <a:lstStyle/>
          <a:p>
            <a:fld id="{7DAE7E5D-DC60-436E-A67D-D7BB4DB055A8}" type="slidenum">
              <a:rPr lang="en-US" smtClean="0"/>
              <a:t>88</a:t>
            </a:fld>
            <a:endParaRPr lang="en-US" dirty="0"/>
          </a:p>
        </p:txBody>
      </p:sp>
      <p:sp>
        <p:nvSpPr>
          <p:cNvPr id="5" name="TextBox 4">
            <a:extLst>
              <a:ext uri="{FF2B5EF4-FFF2-40B4-BE49-F238E27FC236}">
                <a16:creationId xmlns:a16="http://schemas.microsoft.com/office/drawing/2014/main" id="{E9CC34B2-95BC-5891-6A5F-B7F51FDECC51}"/>
              </a:ext>
            </a:extLst>
          </p:cNvPr>
          <p:cNvSpPr txBox="1"/>
          <p:nvPr/>
        </p:nvSpPr>
        <p:spPr>
          <a:xfrm>
            <a:off x="925010" y="4082987"/>
            <a:ext cx="10428790" cy="2246769"/>
          </a:xfrm>
          <a:prstGeom prst="rect">
            <a:avLst/>
          </a:prstGeom>
          <a:noFill/>
        </p:spPr>
        <p:txBody>
          <a:bodyPr wrap="square">
            <a:spAutoFit/>
          </a:bodyPr>
          <a:lstStyle/>
          <a:p>
            <a:r>
              <a:rPr lang="ro-RO" sz="2000" b="1" i="1" dirty="0">
                <a:solidFill>
                  <a:srgbClr val="C00000"/>
                </a:solidFill>
                <a:highlight>
                  <a:srgbClr val="FFFF00"/>
                </a:highlight>
                <a:latin typeface="Consolas" panose="020B0609020204030204" pitchFamily="49" charset="0"/>
              </a:rPr>
              <a:t>Focus</a:t>
            </a:r>
            <a:r>
              <a:rPr lang="ro-RO" sz="2000" b="1" i="1" dirty="0">
                <a:latin typeface="Consolas" panose="020B0609020204030204" pitchFamily="49" charset="0"/>
              </a:rPr>
              <a:t>: Rolul BI în procesele de suport decizii și cum poate îmbunătăți deciziile strategice prin analize avansate.</a:t>
            </a:r>
          </a:p>
          <a:p>
            <a:r>
              <a:rPr lang="ro-RO" sz="2000" b="1" i="1" dirty="0">
                <a:latin typeface="Consolas" panose="020B0609020204030204" pitchFamily="49" charset="0"/>
              </a:rPr>
              <a:t>	</a:t>
            </a:r>
            <a:r>
              <a:rPr lang="ro-RO" sz="2000" b="1" i="1" dirty="0">
                <a:solidFill>
                  <a:srgbClr val="C00000"/>
                </a:solidFill>
                <a:highlight>
                  <a:srgbClr val="FFFF00"/>
                </a:highlight>
                <a:latin typeface="Consolas" panose="020B0609020204030204" pitchFamily="49" charset="0"/>
              </a:rPr>
              <a:t>Subiecte</a:t>
            </a:r>
            <a:r>
              <a:rPr lang="ro-RO" sz="2000" b="1" i="1" dirty="0">
                <a:latin typeface="Consolas" panose="020B0609020204030204" pitchFamily="49" charset="0"/>
              </a:rPr>
              <a:t>:</a:t>
            </a:r>
          </a:p>
          <a:p>
            <a:pPr marL="285750" indent="-285750">
              <a:buClr>
                <a:srgbClr val="C00000"/>
              </a:buClr>
              <a:buFont typeface="Wingdings" panose="05000000000000000000" pitchFamily="2" charset="2"/>
              <a:buChar char="§"/>
            </a:pPr>
            <a:r>
              <a:rPr lang="ro-RO" sz="2000" b="1" i="1" dirty="0">
                <a:latin typeface="Consolas" panose="020B0609020204030204" pitchFamily="49" charset="0"/>
              </a:rPr>
              <a:t>Utilizarea BI pentru îmbunătățirea proceselor decizionale.</a:t>
            </a:r>
          </a:p>
          <a:p>
            <a:pPr marL="285750" indent="-285750">
              <a:buClr>
                <a:srgbClr val="C00000"/>
              </a:buClr>
              <a:buFont typeface="Wingdings" panose="05000000000000000000" pitchFamily="2" charset="2"/>
              <a:buChar char="§"/>
            </a:pPr>
            <a:r>
              <a:rPr lang="ro-RO" sz="2000" b="1" i="1" dirty="0">
                <a:latin typeface="Consolas" panose="020B0609020204030204" pitchFamily="49" charset="0"/>
              </a:rPr>
              <a:t>Indicatori de performanță și dashboard-uri pentru decizii în timp real.</a:t>
            </a:r>
          </a:p>
          <a:p>
            <a:pPr marL="285750" indent="-285750">
              <a:buClr>
                <a:srgbClr val="C00000"/>
              </a:buClr>
              <a:buFont typeface="Wingdings" panose="05000000000000000000" pitchFamily="2" charset="2"/>
              <a:buChar char="§"/>
            </a:pPr>
            <a:r>
              <a:rPr lang="ro-RO" sz="2000" b="1" i="1" dirty="0">
                <a:latin typeface="Consolas" panose="020B0609020204030204" pitchFamily="49" charset="0"/>
              </a:rPr>
              <a:t>BI ca parte a arhitecturii sistemelor de suport decizii.</a:t>
            </a:r>
          </a:p>
          <a:p>
            <a:pPr marL="285750" indent="-285750">
              <a:buClr>
                <a:srgbClr val="C00000"/>
              </a:buClr>
              <a:buFont typeface="Wingdings" panose="05000000000000000000" pitchFamily="2" charset="2"/>
              <a:buChar char="§"/>
            </a:pPr>
            <a:r>
              <a:rPr lang="ro-RO" sz="2000" b="1" i="1" dirty="0">
                <a:latin typeface="Consolas" panose="020B0609020204030204" pitchFamily="49" charset="0"/>
              </a:rPr>
              <a:t>Studiu de caz: Utilizarea BI în decizii strategice și operaționale.</a:t>
            </a:r>
          </a:p>
        </p:txBody>
      </p:sp>
      <p:sp>
        <p:nvSpPr>
          <p:cNvPr id="3" name="TextBox 2">
            <a:extLst>
              <a:ext uri="{FF2B5EF4-FFF2-40B4-BE49-F238E27FC236}">
                <a16:creationId xmlns:a16="http://schemas.microsoft.com/office/drawing/2014/main" id="{B11982B4-6E04-D63C-49E0-0416A0AA459E}"/>
              </a:ext>
            </a:extLst>
          </p:cNvPr>
          <p:cNvSpPr txBox="1"/>
          <p:nvPr/>
        </p:nvSpPr>
        <p:spPr>
          <a:xfrm>
            <a:off x="567158" y="1353650"/>
            <a:ext cx="2581155" cy="221599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ro-RO" sz="13800" b="1" i="1" dirty="0">
                <a:solidFill>
                  <a:schemeClr val="bg1"/>
                </a:solidFill>
                <a:latin typeface="Elsie Black" panose="02000000000000000000" pitchFamily="2" charset="0"/>
              </a:rPr>
              <a:t>BI</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224" y="983393"/>
            <a:ext cx="11364686" cy="5357117"/>
          </a:xfrm>
          <a:solidFill>
            <a:schemeClr val="lt1">
              <a:alpha val="80000"/>
            </a:schemeClr>
          </a:solidFill>
        </p:spPr>
        <p:txBody>
          <a:bodyPr>
            <a:normAutofit fontScale="92500" lnSpcReduction="20000"/>
          </a:bodyPr>
          <a:lstStyle/>
          <a:p>
            <a:pPr>
              <a:lnSpc>
                <a:spcPct val="150000"/>
              </a:lnSpc>
            </a:pPr>
            <a:r>
              <a:rPr lang="ro-RO" dirty="0"/>
              <a:t> Domeniu complex care se concentrează pe colectarea, organizarea, analiza și interpretarea datelor brute</a:t>
            </a:r>
          </a:p>
          <a:p>
            <a:pPr>
              <a:lnSpc>
                <a:spcPct val="150000"/>
              </a:lnSpc>
            </a:pPr>
            <a:r>
              <a:rPr lang="ro-RO" dirty="0"/>
              <a:t>pentru a le transforma în informații și dobțndirea de cunoștințe acționabile</a:t>
            </a:r>
          </a:p>
          <a:p>
            <a:pPr>
              <a:lnSpc>
                <a:spcPct val="150000"/>
              </a:lnSpc>
            </a:pPr>
            <a:r>
              <a:rPr lang="ro-RO" dirty="0"/>
              <a:t>care pot ajuta companiile să ia decizii informate, să optimizeze procesele pentru îmbunătățirea performanțelor, ducând la un avantaj competitiv pentru  companie.</a:t>
            </a:r>
          </a:p>
        </p:txBody>
      </p:sp>
      <p:sp>
        <p:nvSpPr>
          <p:cNvPr id="4" name="Slide Number Placeholder 3"/>
          <p:cNvSpPr>
            <a:spLocks noGrp="1"/>
          </p:cNvSpPr>
          <p:nvPr>
            <p:ph type="sldNum" sz="quarter" idx="12"/>
          </p:nvPr>
        </p:nvSpPr>
        <p:spPr/>
        <p:txBody>
          <a:bodyPr/>
          <a:lstStyle/>
          <a:p>
            <a:fld id="{7DAE7E5D-DC60-436E-A67D-D7BB4DB055A8}" type="slidenum">
              <a:rPr lang="en-US" smtClean="0"/>
              <a:t>89</a:t>
            </a:fld>
            <a:endParaRPr lang="en-US" dirty="0"/>
          </a:p>
        </p:txBody>
      </p:sp>
      <p:sp>
        <p:nvSpPr>
          <p:cNvPr id="5" name="Title 1"/>
          <p:cNvSpPr>
            <a:spLocks noGrp="1"/>
          </p:cNvSpPr>
          <p:nvPr>
            <p:ph type="title"/>
          </p:nvPr>
        </p:nvSpPr>
        <p:spPr>
          <a:xfrm>
            <a:off x="2554288" y="100648"/>
            <a:ext cx="7404100" cy="663575"/>
          </a:xfrm>
        </p:spPr>
        <p:txBody>
          <a:bodyPr/>
          <a:lstStyle/>
          <a:p>
            <a:r>
              <a:rPr lang="ro-RO" dirty="0"/>
              <a:t>Definire Business Intelligence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60E6-A45F-A2AA-C354-B92CB6BC439B}"/>
              </a:ext>
            </a:extLst>
          </p:cNvPr>
          <p:cNvSpPr>
            <a:spLocks noGrp="1"/>
          </p:cNvSpPr>
          <p:nvPr>
            <p:ph type="title"/>
          </p:nvPr>
        </p:nvSpPr>
        <p:spPr/>
        <p:txBody>
          <a:bodyPr/>
          <a:lstStyle/>
          <a:p>
            <a:r>
              <a:rPr lang="ro-RO" dirty="0">
                <a:latin typeface="Elsie Black" panose="02000000000000000000" pitchFamily="2" charset="0"/>
              </a:rPr>
              <a:t>Introducere</a:t>
            </a:r>
          </a:p>
        </p:txBody>
      </p:sp>
      <p:sp>
        <p:nvSpPr>
          <p:cNvPr id="3" name="Content Placeholder 2">
            <a:extLst>
              <a:ext uri="{FF2B5EF4-FFF2-40B4-BE49-F238E27FC236}">
                <a16:creationId xmlns:a16="http://schemas.microsoft.com/office/drawing/2014/main" id="{60487DEA-A935-13C8-AF45-0D7F38DFCE7F}"/>
              </a:ext>
            </a:extLst>
          </p:cNvPr>
          <p:cNvSpPr>
            <a:spLocks noGrp="1"/>
          </p:cNvSpPr>
          <p:nvPr>
            <p:ph idx="1"/>
          </p:nvPr>
        </p:nvSpPr>
        <p:spPr/>
        <p:txBody>
          <a:bodyPr>
            <a:normAutofit lnSpcReduction="10000"/>
          </a:bodyPr>
          <a:lstStyle/>
          <a:p>
            <a:pPr marL="342900" indent="-342900">
              <a:lnSpc>
                <a:spcPct val="125000"/>
              </a:lnSpc>
              <a:buClr>
                <a:srgbClr val="C00000"/>
              </a:buClr>
              <a:buFont typeface="Wingdings" panose="05000000000000000000" pitchFamily="2" charset="2"/>
              <a:buChar char="§"/>
            </a:pPr>
            <a:r>
              <a:rPr lang="ro-RO" sz="3200" b="1" i="1" dirty="0">
                <a:effectLst/>
                <a:latin typeface="Consolas" panose="020B0609020204030204" pitchFamily="49" charset="0"/>
                <a:ea typeface="Carlito" panose="020F0502020204030204" pitchFamily="34" charset="0"/>
                <a:cs typeface="Times New Roman" panose="02020603050405020304" pitchFamily="18" charset="0"/>
              </a:rPr>
              <a:t>În activitatea cotidiană precum și în cea profesională suntem permanent confruntați cu necesitatea de a lua decizii. </a:t>
            </a:r>
          </a:p>
          <a:p>
            <a:pPr marL="342900" indent="-342900">
              <a:lnSpc>
                <a:spcPct val="125000"/>
              </a:lnSpc>
              <a:buClr>
                <a:srgbClr val="C00000"/>
              </a:buClr>
              <a:buFont typeface="Wingdings" panose="05000000000000000000" pitchFamily="2" charset="2"/>
              <a:buChar char="§"/>
            </a:pPr>
            <a:r>
              <a:rPr lang="ro-RO" sz="3200" b="1" i="1" dirty="0">
                <a:effectLst/>
                <a:latin typeface="Consolas" panose="020B0609020204030204" pitchFamily="49" charset="0"/>
                <a:ea typeface="Carlito" panose="020F0502020204030204" pitchFamily="34" charset="0"/>
                <a:cs typeface="Times New Roman" panose="02020603050405020304" pitchFamily="18" charset="0"/>
              </a:rPr>
              <a:t>Luarea unei decizii optime impune existenta unor informații, cunoștințe și perspicacitate  referitoare la situația concretă asupra căreia trebuie să decidem. </a:t>
            </a:r>
          </a:p>
          <a:p>
            <a:pPr>
              <a:lnSpc>
                <a:spcPct val="125000"/>
              </a:lnSpc>
            </a:pPr>
            <a:r>
              <a:rPr lang="ro-RO" sz="3200" b="1" i="1" dirty="0">
                <a:effectLst/>
                <a:latin typeface="Consolas" panose="020B0609020204030204" pitchFamily="49" charset="0"/>
                <a:ea typeface="Carlito" panose="020F0502020204030204" pitchFamily="34" charset="0"/>
                <a:cs typeface="Times New Roman" panose="02020603050405020304" pitchFamily="18" charset="0"/>
              </a:rPr>
              <a:t>Pentru a obține rezultatul scontat trebuie să definim clar noțiunile </a:t>
            </a:r>
            <a:r>
              <a:rPr lang="ro-RO" dirty="0"/>
              <a:t>și să înțelegem dinamica proceselor care </a:t>
            </a:r>
            <a:r>
              <a:rPr lang="ro-RO" sz="3200" b="1" i="1" dirty="0">
                <a:effectLst/>
                <a:latin typeface="Consolas" panose="020B0609020204030204" pitchFamily="49" charset="0"/>
                <a:ea typeface="Carlito" panose="020F0502020204030204" pitchFamily="34" charset="0"/>
                <a:cs typeface="Times New Roman" panose="02020603050405020304" pitchFamily="18" charset="0"/>
              </a:rPr>
              <a:t>se desfășoară </a:t>
            </a:r>
            <a:r>
              <a:rPr lang="ro-RO" dirty="0"/>
              <a:t>în orice organizație.</a:t>
            </a:r>
          </a:p>
        </p:txBody>
      </p:sp>
      <p:sp>
        <p:nvSpPr>
          <p:cNvPr id="4" name="Slide Number Placeholder 3">
            <a:extLst>
              <a:ext uri="{FF2B5EF4-FFF2-40B4-BE49-F238E27FC236}">
                <a16:creationId xmlns:a16="http://schemas.microsoft.com/office/drawing/2014/main" id="{1A7F849F-D375-F063-F1B7-A62B5EEFDC41}"/>
              </a:ext>
            </a:extLst>
          </p:cNvPr>
          <p:cNvSpPr>
            <a:spLocks noGrp="1"/>
          </p:cNvSpPr>
          <p:nvPr>
            <p:ph type="sldNum" sz="quarter" idx="12"/>
          </p:nvPr>
        </p:nvSpPr>
        <p:spPr/>
        <p:txBody>
          <a:bodyPr/>
          <a:lstStyle/>
          <a:p>
            <a:fld id="{7DAE7E5D-DC60-436E-A67D-D7BB4DB055A8}" type="slidenum">
              <a:rPr lang="en-US" smtClean="0"/>
              <a:t>9</a:t>
            </a:fld>
            <a:endParaRPr lang="en-US" dirty="0"/>
          </a:p>
        </p:txBody>
      </p:sp>
    </p:spTree>
    <p:extLst>
      <p:ext uri="{BB962C8B-B14F-4D97-AF65-F5344CB8AC3E}">
        <p14:creationId xmlns:p14="http://schemas.microsoft.com/office/powerpoint/2010/main" val="27216416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934" y="705538"/>
            <a:ext cx="10038132" cy="5446924"/>
          </a:xfrm>
        </p:spPr>
        <p:txBody>
          <a:bodyPr>
            <a:normAutofit/>
          </a:bodyPr>
          <a:lstStyle/>
          <a:p>
            <a:pPr>
              <a:lnSpc>
                <a:spcPct val="150000"/>
              </a:lnSpc>
            </a:pPr>
            <a:r>
              <a:rPr lang="ro-RO" dirty="0">
                <a:highlight>
                  <a:srgbClr val="FFFF00"/>
                </a:highlight>
              </a:rPr>
              <a:t>BI</a:t>
            </a:r>
            <a:r>
              <a:rPr lang="ro-RO" dirty="0"/>
              <a:t> este un instrument esențial pentru orice companie care dorește să rămână competitivă în era digitală.</a:t>
            </a:r>
          </a:p>
          <a:p>
            <a:pPr>
              <a:lnSpc>
                <a:spcPct val="150000"/>
              </a:lnSpc>
            </a:pPr>
            <a:r>
              <a:rPr lang="ro-RO" dirty="0"/>
              <a:t>Prin transformarea datelor și informațiilor în cunoștințe acționabile, BI poate ajuta companiile să își atingă obiectivele de afaceri și să își maximizeze potențialul.</a:t>
            </a:r>
          </a:p>
        </p:txBody>
      </p:sp>
      <p:sp>
        <p:nvSpPr>
          <p:cNvPr id="4" name="Slide Number Placeholder 3"/>
          <p:cNvSpPr>
            <a:spLocks noGrp="1"/>
          </p:cNvSpPr>
          <p:nvPr>
            <p:ph type="sldNum" sz="quarter" idx="12"/>
          </p:nvPr>
        </p:nvSpPr>
        <p:spPr/>
        <p:txBody>
          <a:bodyPr/>
          <a:lstStyle/>
          <a:p>
            <a:fld id="{7DAE7E5D-DC60-436E-A67D-D7BB4DB055A8}" type="slidenum">
              <a:rPr lang="en-US" smtClean="0"/>
              <a:t>90</a:t>
            </a:fld>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A756-5926-8F68-C43C-BCF1A3FD75C1}"/>
              </a:ext>
            </a:extLst>
          </p:cNvPr>
          <p:cNvSpPr>
            <a:spLocks noGrp="1"/>
          </p:cNvSpPr>
          <p:nvPr>
            <p:ph type="title"/>
          </p:nvPr>
        </p:nvSpPr>
        <p:spPr/>
        <p:txBody>
          <a:bodyPr/>
          <a:lstStyle/>
          <a:p>
            <a:r>
              <a:rPr lang="ro-RO" dirty="0"/>
              <a:t>BI vs ML</a:t>
            </a:r>
          </a:p>
        </p:txBody>
      </p:sp>
      <p:sp>
        <p:nvSpPr>
          <p:cNvPr id="4" name="Slide Number Placeholder 3">
            <a:extLst>
              <a:ext uri="{FF2B5EF4-FFF2-40B4-BE49-F238E27FC236}">
                <a16:creationId xmlns:a16="http://schemas.microsoft.com/office/drawing/2014/main" id="{B6615097-D6D3-5ACA-932F-31158098819A}"/>
              </a:ext>
            </a:extLst>
          </p:cNvPr>
          <p:cNvSpPr>
            <a:spLocks noGrp="1"/>
          </p:cNvSpPr>
          <p:nvPr>
            <p:ph type="sldNum" sz="quarter" idx="12"/>
          </p:nvPr>
        </p:nvSpPr>
        <p:spPr/>
        <p:txBody>
          <a:bodyPr/>
          <a:lstStyle/>
          <a:p>
            <a:fld id="{7DAE7E5D-DC60-436E-A67D-D7BB4DB055A8}" type="slidenum">
              <a:rPr lang="en-US" smtClean="0"/>
              <a:t>91</a:t>
            </a:fld>
            <a:endParaRPr lang="en-US" dirty="0"/>
          </a:p>
        </p:txBody>
      </p:sp>
      <p:sp>
        <p:nvSpPr>
          <p:cNvPr id="5" name="Rectangle 1">
            <a:extLst>
              <a:ext uri="{FF2B5EF4-FFF2-40B4-BE49-F238E27FC236}">
                <a16:creationId xmlns:a16="http://schemas.microsoft.com/office/drawing/2014/main" id="{03BB2A87-E4AF-46FE-73F3-AAE66BE576A9}"/>
              </a:ext>
            </a:extLst>
          </p:cNvPr>
          <p:cNvSpPr>
            <a:spLocks noGrp="1" noChangeArrowheads="1"/>
          </p:cNvSpPr>
          <p:nvPr>
            <p:ph idx="1"/>
          </p:nvPr>
        </p:nvSpPr>
        <p:spPr bwMode="auto">
          <a:xfrm>
            <a:off x="46348" y="781696"/>
            <a:ext cx="1214565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SzTx/>
              <a:tabLst/>
            </a:pPr>
            <a:r>
              <a:rPr kumimoji="0" lang="ro-RO" altLang="ro-RO" sz="2400" u="none" strike="noStrike" cap="none" normalizeH="0" baseline="0" dirty="0">
                <a:ln>
                  <a:noFill/>
                </a:ln>
                <a:solidFill>
                  <a:srgbClr val="C00000"/>
                </a:solidFill>
                <a:effectLst/>
                <a:highlight>
                  <a:srgbClr val="FFFF00"/>
                </a:highlight>
              </a:rPr>
              <a:t>BI</a:t>
            </a:r>
            <a:r>
              <a:rPr kumimoji="0" lang="ro-RO" altLang="ro-RO" sz="2400" u="none" strike="noStrike" cap="none" normalizeH="0" baseline="0" dirty="0">
                <a:ln>
                  <a:noFill/>
                </a:ln>
                <a:solidFill>
                  <a:schemeClr val="tx1"/>
                </a:solidFill>
                <a:effectLst/>
              </a:rPr>
              <a:t> -</a:t>
            </a:r>
            <a:r>
              <a:rPr kumimoji="0" lang="ro-RO" altLang="ro-RO" sz="2400" u="none" strike="noStrike" cap="none" normalizeH="0" baseline="0" dirty="0">
                <a:ln>
                  <a:noFill/>
                </a:ln>
                <a:solidFill>
                  <a:schemeClr val="tx1"/>
                </a:solidFill>
                <a:effectLst/>
                <a:highlight>
                  <a:srgbClr val="00FF00"/>
                </a:highlight>
              </a:rPr>
              <a:t>procesul de colectare, analiză și vizualizare a datelor pentru suportul deciziilor</a:t>
            </a:r>
            <a:r>
              <a:rPr kumimoji="0" lang="ro-RO" altLang="ro-RO" sz="2400" u="none" strike="noStrike" cap="none" normalizeH="0" baseline="0" dirty="0">
                <a:ln>
                  <a:noFill/>
                </a:ln>
                <a:solidFill>
                  <a:schemeClr val="tx1"/>
                </a:solidFill>
                <a:effectLst/>
              </a:rPr>
              <a:t>. </a:t>
            </a:r>
            <a:r>
              <a:rPr kumimoji="0" lang="ro-RO" altLang="ro-RO" sz="2400" u="none" strike="noStrike" cap="none" normalizeH="0" baseline="0" dirty="0">
                <a:ln>
                  <a:noFill/>
                </a:ln>
                <a:solidFill>
                  <a:srgbClr val="C00000"/>
                </a:solidFill>
                <a:effectLst/>
                <a:highlight>
                  <a:srgbClr val="FFFF00"/>
                </a:highlight>
              </a:rPr>
              <a:t>CE S-A ÎNTÂMPLAT?</a:t>
            </a:r>
          </a:p>
          <a:p>
            <a:pPr marR="0" lvl="0" algn="l" defTabSz="914400" rtl="0" eaLnBrk="0" fontAlgn="base" latinLnBrk="0" hangingPunct="0">
              <a:lnSpc>
                <a:spcPct val="100000"/>
              </a:lnSpc>
              <a:spcBef>
                <a:spcPct val="0"/>
              </a:spcBef>
              <a:spcAft>
                <a:spcPct val="0"/>
              </a:spcAft>
              <a:buSzTx/>
              <a:tabLst/>
            </a:pPr>
            <a:r>
              <a:rPr kumimoji="0" lang="ro-RO" altLang="ro-RO" sz="2400" u="none" strike="noStrike" cap="none" normalizeH="0" baseline="0" dirty="0">
                <a:ln>
                  <a:noFill/>
                </a:ln>
                <a:solidFill>
                  <a:schemeClr val="tx1"/>
                </a:solidFill>
                <a:effectLst/>
              </a:rPr>
              <a:t>Metode: Rapoarte, dashboard-uri, vizualizări de date</a:t>
            </a:r>
            <a:r>
              <a:rPr lang="ro-RO" altLang="ro-RO" sz="2400" dirty="0"/>
              <a:t>, </a:t>
            </a:r>
            <a:r>
              <a:rPr kumimoji="0" lang="ro-RO" altLang="ro-RO" sz="2400" u="none" strike="noStrike" cap="none" normalizeH="0" baseline="0" dirty="0">
                <a:ln>
                  <a:noFill/>
                </a:ln>
                <a:solidFill>
                  <a:schemeClr val="tx1"/>
                </a:solidFill>
                <a:effectLst/>
              </a:rPr>
              <a:t>interogări SQL</a:t>
            </a:r>
          </a:p>
          <a:p>
            <a:pPr marL="0" marR="0" lvl="0" indent="0" algn="l" defTabSz="914400" rtl="0" eaLnBrk="0" fontAlgn="base" latinLnBrk="0" hangingPunct="0">
              <a:lnSpc>
                <a:spcPct val="100000"/>
              </a:lnSpc>
              <a:spcBef>
                <a:spcPct val="0"/>
              </a:spcBef>
              <a:spcAft>
                <a:spcPct val="0"/>
              </a:spcAft>
              <a:buSzTx/>
              <a:buNone/>
              <a:tabLst/>
            </a:pPr>
            <a:r>
              <a:rPr kumimoji="0" lang="ro-RO" altLang="ro-RO" sz="2400" u="none" strike="noStrike" cap="none" normalizeH="0" baseline="0" dirty="0">
                <a:ln>
                  <a:noFill/>
                </a:ln>
                <a:solidFill>
                  <a:schemeClr val="tx1"/>
                </a:solidFill>
                <a:effectLst/>
              </a:rPr>
              <a:t>	 pentru a analiza date istorice și în timp real.</a:t>
            </a:r>
          </a:p>
          <a:p>
            <a:pPr marR="0" lvl="0" algn="l" defTabSz="914400" rtl="0" eaLnBrk="0" fontAlgn="base" latinLnBrk="0" hangingPunct="0">
              <a:lnSpc>
                <a:spcPct val="100000"/>
              </a:lnSpc>
              <a:spcBef>
                <a:spcPct val="0"/>
              </a:spcBef>
              <a:spcAft>
                <a:spcPct val="0"/>
              </a:spcAft>
              <a:buSzTx/>
              <a:tabLst/>
            </a:pPr>
            <a:r>
              <a:rPr kumimoji="0" lang="ro-RO" altLang="ro-RO" sz="2400" u="none" strike="noStrike" cap="none" normalizeH="0" baseline="0" dirty="0">
                <a:ln>
                  <a:noFill/>
                </a:ln>
                <a:solidFill>
                  <a:schemeClr val="tx1"/>
                </a:solidFill>
                <a:effectLst/>
              </a:rPr>
              <a:t>Scop: Oferă perspicacități despre performanța trecută și prezentă a 	afacerii.</a:t>
            </a:r>
          </a:p>
          <a:p>
            <a:pPr marR="0" lvl="0" algn="l" defTabSz="914400" rtl="0" eaLnBrk="0" fontAlgn="base" latinLnBrk="0" hangingPunct="0">
              <a:lnSpc>
                <a:spcPct val="100000"/>
              </a:lnSpc>
              <a:spcBef>
                <a:spcPct val="0"/>
              </a:spcBef>
              <a:spcAft>
                <a:spcPct val="0"/>
              </a:spcAft>
              <a:buSzTx/>
              <a:tabLst/>
            </a:pPr>
            <a:r>
              <a:rPr kumimoji="0" lang="ro-RO" altLang="ro-RO" sz="2400" u="none" strike="noStrike" cap="none" normalizeH="0" baseline="0" dirty="0">
                <a:ln>
                  <a:noFill/>
                </a:ln>
                <a:solidFill>
                  <a:schemeClr val="tx1"/>
                </a:solidFill>
                <a:effectLst/>
              </a:rPr>
              <a:t>Limitare: Nu poate face predicții avansate sau învăța din date noi 	fără intervenție umană. </a:t>
            </a:r>
          </a:p>
          <a:p>
            <a:pPr marR="0" lvl="0" algn="l" defTabSz="914400" rtl="0" eaLnBrk="0" fontAlgn="base" latinLnBrk="0" hangingPunct="0">
              <a:lnSpc>
                <a:spcPct val="100000"/>
              </a:lnSpc>
              <a:spcBef>
                <a:spcPct val="0"/>
              </a:spcBef>
              <a:spcAft>
                <a:spcPct val="0"/>
              </a:spcAft>
              <a:buSzTx/>
              <a:tabLst/>
            </a:pPr>
            <a:endParaRPr kumimoji="0" lang="ro-RO" altLang="ro-RO" sz="240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lang="ro-RO" sz="2400" dirty="0">
                <a:solidFill>
                  <a:srgbClr val="C00000"/>
                </a:solidFill>
                <a:highlight>
                  <a:srgbClr val="FFFF00"/>
                </a:highlight>
              </a:rPr>
              <a:t>ML</a:t>
            </a:r>
            <a:r>
              <a:rPr lang="ro-RO" sz="2400" dirty="0">
                <a:solidFill>
                  <a:srgbClr val="C00000"/>
                </a:solidFill>
              </a:rPr>
              <a:t> –</a:t>
            </a:r>
            <a:r>
              <a:rPr lang="ro-RO" sz="2400" dirty="0"/>
              <a:t> </a:t>
            </a:r>
            <a:r>
              <a:rPr lang="ro-RO" sz="2400" dirty="0">
                <a:solidFill>
                  <a:srgbClr val="C00000"/>
                </a:solidFill>
                <a:highlight>
                  <a:srgbClr val="FFFF00"/>
                </a:highlight>
              </a:rPr>
              <a:t>CE SE VA ÎNTÂMPLA? OPTIMIZARE PROCESE</a:t>
            </a:r>
            <a:r>
              <a:rPr lang="ro-RO" sz="2400" dirty="0"/>
              <a:t>.</a:t>
            </a:r>
          </a:p>
          <a:p>
            <a:pPr eaLnBrk="0" fontAlgn="base" hangingPunct="0">
              <a:lnSpc>
                <a:spcPct val="100000"/>
              </a:lnSpc>
              <a:spcBef>
                <a:spcPct val="0"/>
              </a:spcBef>
              <a:spcAft>
                <a:spcPct val="0"/>
              </a:spcAft>
            </a:pPr>
            <a:r>
              <a:rPr lang="ro-RO" sz="2400" dirty="0"/>
              <a:t>subset al AI, permite sistemelor să învețe din date și să facă   </a:t>
            </a:r>
            <a:r>
              <a:rPr lang="ro-RO" sz="2400" dirty="0">
                <a:solidFill>
                  <a:srgbClr val="C00000"/>
                </a:solidFill>
                <a:highlight>
                  <a:srgbClr val="FFFF00"/>
                </a:highlight>
              </a:rPr>
              <a:t>predicții</a:t>
            </a:r>
            <a:r>
              <a:rPr lang="ro-RO" sz="2400" dirty="0"/>
              <a:t>, să ia </a:t>
            </a:r>
            <a:r>
              <a:rPr lang="ro-RO" sz="2400" dirty="0">
                <a:solidFill>
                  <a:srgbClr val="C00000"/>
                </a:solidFill>
                <a:highlight>
                  <a:srgbClr val="FFFF00"/>
                </a:highlight>
              </a:rPr>
              <a:t>decizii</a:t>
            </a:r>
            <a:r>
              <a:rPr lang="ro-RO" sz="2400" dirty="0"/>
              <a:t> fără a fi programate explicit.</a:t>
            </a:r>
          </a:p>
          <a:p>
            <a:pPr eaLnBrk="0" fontAlgn="base" hangingPunct="0">
              <a:lnSpc>
                <a:spcPct val="100000"/>
              </a:lnSpc>
              <a:spcBef>
                <a:spcPct val="0"/>
              </a:spcBef>
              <a:spcAft>
                <a:spcPct val="0"/>
              </a:spcAft>
            </a:pPr>
            <a:r>
              <a:rPr lang="ro-RO" sz="2400" dirty="0"/>
              <a:t>Metode: Algoritmi de învățare automată.</a:t>
            </a:r>
          </a:p>
          <a:p>
            <a:pPr eaLnBrk="0" fontAlgn="base" hangingPunct="0">
              <a:lnSpc>
                <a:spcPct val="100000"/>
              </a:lnSpc>
              <a:spcBef>
                <a:spcPct val="0"/>
              </a:spcBef>
              <a:spcAft>
                <a:spcPct val="0"/>
              </a:spcAft>
            </a:pPr>
            <a:r>
              <a:rPr lang="ro-RO" sz="2400" dirty="0"/>
              <a:t>Scop: Identifică tipare complexe în date și face predicții automate.</a:t>
            </a:r>
          </a:p>
          <a:p>
            <a:pPr eaLnBrk="0" fontAlgn="base" hangingPunct="0">
              <a:lnSpc>
                <a:spcPct val="100000"/>
              </a:lnSpc>
              <a:spcBef>
                <a:spcPct val="0"/>
              </a:spcBef>
              <a:spcAft>
                <a:spcPct val="0"/>
              </a:spcAft>
            </a:pPr>
            <a:r>
              <a:rPr lang="ro-RO" sz="2400" dirty="0"/>
              <a:t>Limitare: Necesită mai multe date și resurse.</a:t>
            </a:r>
            <a:endParaRPr kumimoji="0" lang="ro-RO" altLang="ro-RO"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93208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8E97-31B3-749A-75FE-4085B6C85D99}"/>
              </a:ext>
            </a:extLst>
          </p:cNvPr>
          <p:cNvSpPr>
            <a:spLocks noGrp="1"/>
          </p:cNvSpPr>
          <p:nvPr>
            <p:ph type="title"/>
          </p:nvPr>
        </p:nvSpPr>
        <p:spPr>
          <a:xfrm>
            <a:off x="5291192" y="103355"/>
            <a:ext cx="2006435" cy="662782"/>
          </a:xfrm>
        </p:spPr>
        <p:txBody>
          <a:bodyPr/>
          <a:lstStyle/>
          <a:p>
            <a:r>
              <a:rPr lang="ro-RO" dirty="0"/>
              <a:t>BI vs ML</a:t>
            </a:r>
          </a:p>
        </p:txBody>
      </p:sp>
      <p:graphicFrame>
        <p:nvGraphicFramePr>
          <p:cNvPr id="17" name="Content Placeholder 16">
            <a:extLst>
              <a:ext uri="{FF2B5EF4-FFF2-40B4-BE49-F238E27FC236}">
                <a16:creationId xmlns:a16="http://schemas.microsoft.com/office/drawing/2014/main" id="{F57B02EA-C4A6-B84F-DD08-6B4500444B8B}"/>
              </a:ext>
            </a:extLst>
          </p:cNvPr>
          <p:cNvGraphicFramePr>
            <a:graphicFrameLocks noGrp="1"/>
          </p:cNvGraphicFramePr>
          <p:nvPr>
            <p:ph idx="1"/>
            <p:extLst>
              <p:ext uri="{D42A27DB-BD31-4B8C-83A1-F6EECF244321}">
                <p14:modId xmlns:p14="http://schemas.microsoft.com/office/powerpoint/2010/main" val="2801949235"/>
              </p:ext>
            </p:extLst>
          </p:nvPr>
        </p:nvGraphicFramePr>
        <p:xfrm>
          <a:off x="534257" y="766137"/>
          <a:ext cx="11301573" cy="5447101"/>
        </p:xfrm>
        <a:graphic>
          <a:graphicData uri="http://schemas.openxmlformats.org/drawingml/2006/table">
            <a:tbl>
              <a:tblPr firstRow="1" firstCol="1" bandRow="1">
                <a:tableStyleId>{10A1B5D5-9B99-4C35-A422-299274C87663}</a:tableStyleId>
              </a:tblPr>
              <a:tblGrid>
                <a:gridCol w="2938408">
                  <a:extLst>
                    <a:ext uri="{9D8B030D-6E8A-4147-A177-3AD203B41FA5}">
                      <a16:colId xmlns:a16="http://schemas.microsoft.com/office/drawing/2014/main" val="2927599145"/>
                    </a:ext>
                  </a:extLst>
                </a:gridCol>
                <a:gridCol w="4263082">
                  <a:extLst>
                    <a:ext uri="{9D8B030D-6E8A-4147-A177-3AD203B41FA5}">
                      <a16:colId xmlns:a16="http://schemas.microsoft.com/office/drawing/2014/main" val="3913676160"/>
                    </a:ext>
                  </a:extLst>
                </a:gridCol>
                <a:gridCol w="4100083">
                  <a:extLst>
                    <a:ext uri="{9D8B030D-6E8A-4147-A177-3AD203B41FA5}">
                      <a16:colId xmlns:a16="http://schemas.microsoft.com/office/drawing/2014/main" val="3971477520"/>
                    </a:ext>
                  </a:extLst>
                </a:gridCol>
              </a:tblGrid>
              <a:tr h="638011">
                <a:tc>
                  <a:txBody>
                    <a:bodyPr/>
                    <a:lstStyle/>
                    <a:p>
                      <a:pPr algn="ctr">
                        <a:lnSpc>
                          <a:spcPct val="107000"/>
                        </a:lnSpc>
                        <a:spcAft>
                          <a:spcPts val="800"/>
                        </a:spcAft>
                      </a:pPr>
                      <a:r>
                        <a:rPr lang="ro-RO" sz="2800" kern="100" dirty="0">
                          <a:solidFill>
                            <a:srgbClr val="C00000"/>
                          </a:solidFill>
                          <a:effectLst/>
                          <a:highlight>
                            <a:srgbClr val="FFFF00"/>
                          </a:highlight>
                          <a:latin typeface="Consolas" panose="020B0609020204030204" pitchFamily="49" charset="0"/>
                        </a:rPr>
                        <a:t>CARACTERISTICI</a:t>
                      </a:r>
                      <a:endParaRPr lang="ro-RO" sz="2800"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800" kern="100" dirty="0">
                          <a:solidFill>
                            <a:srgbClr val="C00000"/>
                          </a:solidFill>
                          <a:effectLst/>
                          <a:highlight>
                            <a:srgbClr val="FFFF00"/>
                          </a:highlight>
                          <a:latin typeface="Consolas" panose="020B0609020204030204" pitchFamily="49" charset="0"/>
                        </a:rPr>
                        <a:t>BI</a:t>
                      </a:r>
                      <a:endParaRPr lang="ro-RO" sz="2800"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ro-RO" sz="2800" kern="100" dirty="0">
                          <a:solidFill>
                            <a:srgbClr val="C00000"/>
                          </a:solidFill>
                          <a:effectLst/>
                          <a:highlight>
                            <a:srgbClr val="FFFF00"/>
                          </a:highlight>
                          <a:latin typeface="Consolas" panose="020B0609020204030204" pitchFamily="49" charset="0"/>
                        </a:rPr>
                        <a:t>ML</a:t>
                      </a:r>
                      <a:endParaRPr lang="ro-RO" sz="2800" kern="100" dirty="0">
                        <a:solidFill>
                          <a:srgbClr val="C00000"/>
                        </a:solidFill>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2355089"/>
                  </a:ext>
                </a:extLst>
              </a:tr>
              <a:tr h="961818">
                <a:tc>
                  <a:txBody>
                    <a:bodyPr/>
                    <a:lstStyle/>
                    <a:p>
                      <a:pPr marL="266700" lvl="1" indent="0" algn="l">
                        <a:lnSpc>
                          <a:spcPct val="107000"/>
                        </a:lnSpc>
                        <a:spcAft>
                          <a:spcPts val="800"/>
                        </a:spcAft>
                      </a:pPr>
                      <a:r>
                        <a:rPr lang="ro-RO" sz="2800" b="1" i="1" kern="100" dirty="0">
                          <a:effectLst/>
                          <a:latin typeface="Consolas" panose="020B0609020204030204" pitchFamily="49" charset="0"/>
                        </a:rPr>
                        <a:t>Tipul de analiză</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dirty="0">
                          <a:effectLst/>
                          <a:latin typeface="Consolas" panose="020B0609020204030204" pitchFamily="49" charset="0"/>
                        </a:rPr>
                        <a:t>Descriptivă, diagnostică</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a:effectLst/>
                          <a:latin typeface="Consolas" panose="020B0609020204030204" pitchFamily="49" charset="0"/>
                        </a:rPr>
                        <a:t>Predictivă, prescriptivă</a:t>
                      </a:r>
                      <a:endParaRPr lang="ro-RO" sz="2800" b="1" i="1" kern="10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6443574"/>
                  </a:ext>
                </a:extLst>
              </a:tr>
              <a:tr h="961818">
                <a:tc>
                  <a:txBody>
                    <a:bodyPr/>
                    <a:lstStyle/>
                    <a:p>
                      <a:pPr marL="266700" lvl="1" indent="0" algn="l">
                        <a:lnSpc>
                          <a:spcPct val="107000"/>
                        </a:lnSpc>
                        <a:spcAft>
                          <a:spcPts val="800"/>
                        </a:spcAft>
                      </a:pPr>
                      <a:r>
                        <a:rPr lang="ro-RO" sz="2800" b="1" i="1" kern="100" dirty="0">
                          <a:effectLst/>
                          <a:latin typeface="Consolas" panose="020B0609020204030204" pitchFamily="49" charset="0"/>
                        </a:rPr>
                        <a:t>Focalizare</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dirty="0">
                          <a:effectLst/>
                          <a:latin typeface="Consolas" panose="020B0609020204030204" pitchFamily="49" charset="0"/>
                        </a:rPr>
                        <a:t>Analiză retrospectivă</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a:effectLst/>
                          <a:latin typeface="Consolas" panose="020B0609020204030204" pitchFamily="49" charset="0"/>
                        </a:rPr>
                        <a:t>Predicții și automatizare</a:t>
                      </a:r>
                      <a:endParaRPr lang="ro-RO" sz="2800" b="1" i="1" kern="10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101365"/>
                  </a:ext>
                </a:extLst>
              </a:tr>
              <a:tr h="961818">
                <a:tc>
                  <a:txBody>
                    <a:bodyPr/>
                    <a:lstStyle/>
                    <a:p>
                      <a:pPr marL="266700" lvl="1" indent="0" algn="l">
                        <a:lnSpc>
                          <a:spcPct val="107000"/>
                        </a:lnSpc>
                        <a:spcAft>
                          <a:spcPts val="800"/>
                        </a:spcAft>
                      </a:pPr>
                      <a:r>
                        <a:rPr lang="ro-RO" sz="2800" b="1" i="1" kern="100" dirty="0">
                          <a:effectLst/>
                          <a:latin typeface="Consolas" panose="020B0609020204030204" pitchFamily="49" charset="0"/>
                        </a:rPr>
                        <a:t>Intervenție umană</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dirty="0">
                          <a:effectLst/>
                          <a:latin typeface="Consolas" panose="020B0609020204030204" pitchFamily="49" charset="0"/>
                        </a:rPr>
                        <a:t>Necesită setare manuală</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a:effectLst/>
                          <a:latin typeface="Consolas" panose="020B0609020204030204" pitchFamily="49" charset="0"/>
                        </a:rPr>
                        <a:t>Învăță automat din date</a:t>
                      </a:r>
                      <a:endParaRPr lang="ro-RO" sz="2800" b="1" i="1" kern="10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381695"/>
                  </a:ext>
                </a:extLst>
              </a:tr>
              <a:tr h="961818">
                <a:tc>
                  <a:txBody>
                    <a:bodyPr/>
                    <a:lstStyle/>
                    <a:p>
                      <a:pPr marL="266700" lvl="1" indent="0" algn="l">
                        <a:lnSpc>
                          <a:spcPct val="107000"/>
                        </a:lnSpc>
                        <a:spcAft>
                          <a:spcPts val="800"/>
                        </a:spcAft>
                      </a:pPr>
                      <a:r>
                        <a:rPr lang="ro-RO" sz="2800" b="1" i="1" kern="100" dirty="0">
                          <a:effectLst/>
                          <a:latin typeface="Consolas" panose="020B0609020204030204" pitchFamily="49" charset="0"/>
                        </a:rPr>
                        <a:t>Metode utilizate</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dirty="0">
                          <a:effectLst/>
                          <a:latin typeface="Consolas" panose="020B0609020204030204" pitchFamily="49" charset="0"/>
                        </a:rPr>
                        <a:t>SQL, dashboard-uri, vizualizări</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dirty="0">
                          <a:effectLst/>
                          <a:latin typeface="Consolas" panose="020B0609020204030204" pitchFamily="49" charset="0"/>
                        </a:rPr>
                        <a:t>Algoritmi de învățare automată</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563215"/>
                  </a:ext>
                </a:extLst>
              </a:tr>
              <a:tr h="961818">
                <a:tc>
                  <a:txBody>
                    <a:bodyPr/>
                    <a:lstStyle/>
                    <a:p>
                      <a:pPr marL="266700" lvl="1" indent="0" algn="l">
                        <a:lnSpc>
                          <a:spcPct val="107000"/>
                        </a:lnSpc>
                        <a:spcAft>
                          <a:spcPts val="800"/>
                        </a:spcAft>
                      </a:pPr>
                      <a:r>
                        <a:rPr lang="ro-RO" sz="2800" b="1" i="1" kern="100" dirty="0">
                          <a:effectLst/>
                          <a:latin typeface="Consolas" panose="020B0609020204030204" pitchFamily="49" charset="0"/>
                        </a:rPr>
                        <a:t>Rezultate</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dirty="0">
                          <a:effectLst/>
                          <a:latin typeface="Consolas" panose="020B0609020204030204" pitchFamily="49" charset="0"/>
                        </a:rPr>
                        <a:t>Rapoarte și perspicacitate</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ro-RO" sz="2800" b="1" i="1" kern="100" dirty="0">
                          <a:effectLst/>
                          <a:latin typeface="Consolas" panose="020B0609020204030204" pitchFamily="49" charset="0"/>
                        </a:rPr>
                        <a:t>Modele predictive și automatizare</a:t>
                      </a:r>
                      <a:endParaRPr lang="ro-RO" sz="2800" b="1" i="1" kern="100" dirty="0">
                        <a:effectLst/>
                        <a:latin typeface="Consolas" panose="020B0609020204030204" pitchFamily="49"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9099684"/>
                  </a:ext>
                </a:extLst>
              </a:tr>
            </a:tbl>
          </a:graphicData>
        </a:graphic>
      </p:graphicFrame>
      <p:sp>
        <p:nvSpPr>
          <p:cNvPr id="4" name="Slide Number Placeholder 3">
            <a:extLst>
              <a:ext uri="{FF2B5EF4-FFF2-40B4-BE49-F238E27FC236}">
                <a16:creationId xmlns:a16="http://schemas.microsoft.com/office/drawing/2014/main" id="{D819AEF2-436B-E076-23F4-BF621AB04545}"/>
              </a:ext>
            </a:extLst>
          </p:cNvPr>
          <p:cNvSpPr>
            <a:spLocks noGrp="1"/>
          </p:cNvSpPr>
          <p:nvPr>
            <p:ph type="sldNum" sz="quarter" idx="12"/>
          </p:nvPr>
        </p:nvSpPr>
        <p:spPr/>
        <p:txBody>
          <a:bodyPr/>
          <a:lstStyle/>
          <a:p>
            <a:fld id="{7DAE7E5D-DC60-436E-A67D-D7BB4DB055A8}" type="slidenum">
              <a:rPr lang="en-US" smtClean="0"/>
              <a:t>92</a:t>
            </a:fld>
            <a:endParaRPr lang="en-US" dirty="0"/>
          </a:p>
        </p:txBody>
      </p:sp>
    </p:spTree>
    <p:extLst>
      <p:ext uri="{BB962C8B-B14F-4D97-AF65-F5344CB8AC3E}">
        <p14:creationId xmlns:p14="http://schemas.microsoft.com/office/powerpoint/2010/main" val="36363742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Funcționarea BI</a:t>
            </a:r>
          </a:p>
        </p:txBody>
      </p:sp>
      <p:sp>
        <p:nvSpPr>
          <p:cNvPr id="3" name="Content Placeholder 2"/>
          <p:cNvSpPr>
            <a:spLocks noGrp="1"/>
          </p:cNvSpPr>
          <p:nvPr>
            <p:ph idx="1"/>
          </p:nvPr>
        </p:nvSpPr>
        <p:spPr>
          <a:xfrm>
            <a:off x="1940508" y="703558"/>
            <a:ext cx="7832142" cy="5891552"/>
          </a:xfrm>
        </p:spPr>
        <p:txBody>
          <a:bodyPr>
            <a:normAutofit/>
          </a:bodyPr>
          <a:lstStyle/>
          <a:p>
            <a:pPr marL="0" indent="0">
              <a:lnSpc>
                <a:spcPct val="150000"/>
              </a:lnSpc>
              <a:buNone/>
            </a:pPr>
            <a:r>
              <a:rPr lang="ro-RO" dirty="0"/>
              <a:t>Procesul BI este un ciclu continuu care implică următoarele etape:</a:t>
            </a:r>
          </a:p>
          <a:p>
            <a:pPr marL="1063625" indent="-571500">
              <a:lnSpc>
                <a:spcPct val="150000"/>
              </a:lnSpc>
              <a:buFont typeface="+mj-lt"/>
              <a:buAutoNum type="romanUcPeriod"/>
            </a:pPr>
            <a:r>
              <a:rPr lang="ro-RO" dirty="0">
                <a:solidFill>
                  <a:srgbClr val="C00000"/>
                </a:solidFill>
                <a:highlight>
                  <a:srgbClr val="FFFF00"/>
                </a:highlight>
              </a:rPr>
              <a:t>Integrarea datelor;</a:t>
            </a:r>
          </a:p>
          <a:p>
            <a:pPr marL="1063625" indent="-571500">
              <a:lnSpc>
                <a:spcPct val="150000"/>
              </a:lnSpc>
              <a:buFont typeface="+mj-lt"/>
              <a:buAutoNum type="romanUcPeriod"/>
            </a:pPr>
            <a:r>
              <a:rPr lang="ro-RO" dirty="0">
                <a:solidFill>
                  <a:srgbClr val="C00000"/>
                </a:solidFill>
                <a:highlight>
                  <a:srgbClr val="FFFF00"/>
                </a:highlight>
              </a:rPr>
              <a:t>Pregătirea datelor;</a:t>
            </a:r>
          </a:p>
          <a:p>
            <a:pPr marL="1063625" indent="-571500">
              <a:lnSpc>
                <a:spcPct val="150000"/>
              </a:lnSpc>
              <a:buFont typeface="+mj-lt"/>
              <a:buAutoNum type="romanUcPeriod"/>
            </a:pPr>
            <a:r>
              <a:rPr lang="ro-RO" dirty="0">
                <a:solidFill>
                  <a:srgbClr val="C00000"/>
                </a:solidFill>
                <a:highlight>
                  <a:srgbClr val="FFFF00"/>
                </a:highlight>
              </a:rPr>
              <a:t>Analiza datelor;</a:t>
            </a:r>
          </a:p>
          <a:p>
            <a:pPr marL="1063625" indent="-571500">
              <a:lnSpc>
                <a:spcPct val="150000"/>
              </a:lnSpc>
              <a:buFont typeface="+mj-lt"/>
              <a:buAutoNum type="romanUcPeriod"/>
            </a:pPr>
            <a:r>
              <a:rPr lang="ro-RO" dirty="0">
                <a:solidFill>
                  <a:srgbClr val="C00000"/>
                </a:solidFill>
                <a:highlight>
                  <a:srgbClr val="FFFF00"/>
                </a:highlight>
              </a:rPr>
              <a:t>Vizualizarea datelor;</a:t>
            </a:r>
          </a:p>
          <a:p>
            <a:pPr marL="1063625" indent="-571500">
              <a:lnSpc>
                <a:spcPct val="150000"/>
              </a:lnSpc>
              <a:buFont typeface="+mj-lt"/>
              <a:buAutoNum type="romanUcPeriod"/>
            </a:pPr>
            <a:r>
              <a:rPr lang="ro-RO" dirty="0">
                <a:solidFill>
                  <a:srgbClr val="C00000"/>
                </a:solidFill>
                <a:highlight>
                  <a:srgbClr val="FFFF00"/>
                </a:highlight>
              </a:rPr>
              <a:t>Luarea deciziilor.</a:t>
            </a:r>
          </a:p>
        </p:txBody>
      </p:sp>
      <p:sp>
        <p:nvSpPr>
          <p:cNvPr id="4" name="Slide Number Placeholder 3"/>
          <p:cNvSpPr>
            <a:spLocks noGrp="1"/>
          </p:cNvSpPr>
          <p:nvPr>
            <p:ph type="sldNum" sz="quarter" idx="12"/>
          </p:nvPr>
        </p:nvSpPr>
        <p:spPr/>
        <p:txBody>
          <a:bodyPr/>
          <a:lstStyle/>
          <a:p>
            <a:fld id="{7DAE7E5D-DC60-436E-A67D-D7BB4DB055A8}" type="slidenum">
              <a:rPr lang="en-US" smtClean="0"/>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658" y="0"/>
            <a:ext cx="8072683" cy="662782"/>
          </a:xfrm>
        </p:spPr>
        <p:txBody>
          <a:bodyPr/>
          <a:lstStyle/>
          <a:p>
            <a:r>
              <a:rPr lang="ro-RO" dirty="0"/>
              <a:t>I. Colectarea și integrarea datelor</a:t>
            </a:r>
          </a:p>
        </p:txBody>
      </p:sp>
      <p:sp>
        <p:nvSpPr>
          <p:cNvPr id="3" name="Content Placeholder 2"/>
          <p:cNvSpPr>
            <a:spLocks noGrp="1"/>
          </p:cNvSpPr>
          <p:nvPr>
            <p:ph idx="1"/>
          </p:nvPr>
        </p:nvSpPr>
        <p:spPr>
          <a:xfrm>
            <a:off x="179679" y="783885"/>
            <a:ext cx="11832642" cy="5812684"/>
          </a:xfrm>
        </p:spPr>
        <p:txBody>
          <a:bodyPr/>
          <a:lstStyle/>
          <a:p>
            <a:pPr>
              <a:lnSpc>
                <a:spcPct val="100000"/>
              </a:lnSpc>
            </a:pPr>
            <a:r>
              <a:rPr lang="ro-RO" dirty="0">
                <a:solidFill>
                  <a:srgbClr val="C00000"/>
                </a:solidFill>
                <a:highlight>
                  <a:srgbClr val="FFFF00"/>
                </a:highlight>
              </a:rPr>
              <a:t>Identificarea surselor</a:t>
            </a:r>
            <a:r>
              <a:rPr lang="ro-RO" dirty="0"/>
              <a:t>: Se determină toate sursele posibile de date relevante, atât interne (baze de date, sisteme ERP, CRM etc.), cât și externe (date de la furnizori, clienți, competitori, date demografice etc.).</a:t>
            </a:r>
          </a:p>
          <a:p>
            <a:pPr>
              <a:lnSpc>
                <a:spcPct val="100000"/>
              </a:lnSpc>
            </a:pPr>
            <a:r>
              <a:rPr lang="ro-RO" dirty="0">
                <a:solidFill>
                  <a:srgbClr val="C00000"/>
                </a:solidFill>
                <a:highlight>
                  <a:srgbClr val="FFFF00"/>
                </a:highlight>
              </a:rPr>
              <a:t>Extragerea datelor</a:t>
            </a:r>
            <a:r>
              <a:rPr lang="ro-RO" dirty="0"/>
              <a:t>: Datele sunt extrase din aceste surse folosind diverse tehnici și instrumente.</a:t>
            </a:r>
          </a:p>
          <a:p>
            <a:pPr>
              <a:lnSpc>
                <a:spcPct val="100000"/>
              </a:lnSpc>
            </a:pPr>
            <a:r>
              <a:rPr lang="ro-RO" dirty="0">
                <a:solidFill>
                  <a:srgbClr val="C00000"/>
                </a:solidFill>
                <a:highlight>
                  <a:srgbClr val="FFFF00"/>
                </a:highlight>
              </a:rPr>
              <a:t>Stocarea datelor</a:t>
            </a:r>
            <a:r>
              <a:rPr lang="ro-RO" dirty="0"/>
              <a:t>: Datele extrase sunt stocate într-un depozit centralizat, numit data warehouse, care servește ca o sursă unică de adevăr pentru toate analizele.</a:t>
            </a:r>
          </a:p>
        </p:txBody>
      </p:sp>
      <p:sp>
        <p:nvSpPr>
          <p:cNvPr id="4" name="Slide Number Placeholder 3"/>
          <p:cNvSpPr>
            <a:spLocks noGrp="1"/>
          </p:cNvSpPr>
          <p:nvPr>
            <p:ph type="sldNum" sz="quarter" idx="12"/>
          </p:nvPr>
        </p:nvSpPr>
        <p:spPr/>
        <p:txBody>
          <a:bodyPr/>
          <a:lstStyle/>
          <a:p>
            <a:fld id="{7DAE7E5D-DC60-436E-A67D-D7BB4DB055A8}" type="slidenum">
              <a:rPr lang="en-US" smtClean="0"/>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820" y="21162"/>
            <a:ext cx="8961120" cy="662782"/>
          </a:xfrm>
        </p:spPr>
        <p:txBody>
          <a:bodyPr/>
          <a:lstStyle/>
          <a:p>
            <a:r>
              <a:rPr lang="ro-RO" sz="2800" dirty="0"/>
              <a:t>II. Pregătirea și transformarea datelor</a:t>
            </a:r>
          </a:p>
        </p:txBody>
      </p:sp>
      <p:sp>
        <p:nvSpPr>
          <p:cNvPr id="3" name="Content Placeholder 2"/>
          <p:cNvSpPr>
            <a:spLocks noGrp="1"/>
          </p:cNvSpPr>
          <p:nvPr>
            <p:ph idx="1"/>
          </p:nvPr>
        </p:nvSpPr>
        <p:spPr>
          <a:xfrm>
            <a:off x="65988" y="683944"/>
            <a:ext cx="12079664" cy="6095188"/>
          </a:xfrm>
        </p:spPr>
        <p:txBody>
          <a:bodyPr>
            <a:normAutofit fontScale="25000" lnSpcReduction="20000"/>
          </a:bodyPr>
          <a:lstStyle/>
          <a:p>
            <a:pPr>
              <a:lnSpc>
                <a:spcPct val="120000"/>
              </a:lnSpc>
            </a:pPr>
            <a:r>
              <a:rPr lang="ro-RO" sz="8000" dirty="0"/>
              <a:t>Etapă esențială în procesul de BI asigură calitatea și consistența datelor, făcându-le adecvate pentru analiză.</a:t>
            </a:r>
          </a:p>
          <a:p>
            <a:pPr>
              <a:lnSpc>
                <a:spcPct val="120000"/>
              </a:lnSpc>
            </a:pPr>
            <a:r>
              <a:rPr lang="ro-RO" sz="8000" dirty="0"/>
              <a:t>Datele sunt curățate pentru a elimina erorile, inconsistențele și duplicatele, și sunt transformate într-un format care facilitează analiza.</a:t>
            </a:r>
          </a:p>
          <a:p>
            <a:pPr marL="0" indent="0">
              <a:lnSpc>
                <a:spcPct val="120000"/>
              </a:lnSpc>
              <a:buNone/>
            </a:pPr>
            <a:r>
              <a:rPr lang="ro-RO" sz="8000" dirty="0"/>
              <a:t> Procesul implică următoarele </a:t>
            </a:r>
            <a:r>
              <a:rPr lang="ro-RO" sz="8000" dirty="0">
                <a:highlight>
                  <a:srgbClr val="00FF00"/>
                </a:highlight>
              </a:rPr>
              <a:t>sub-etape</a:t>
            </a:r>
            <a:r>
              <a:rPr lang="ro-RO" sz="8000" dirty="0"/>
              <a:t>:</a:t>
            </a:r>
          </a:p>
          <a:p>
            <a:pPr marL="0" indent="0">
              <a:lnSpc>
                <a:spcPct val="120000"/>
              </a:lnSpc>
              <a:buNone/>
            </a:pPr>
            <a:r>
              <a:rPr lang="ro-RO" sz="8000" dirty="0"/>
              <a:t>(1). </a:t>
            </a:r>
            <a:r>
              <a:rPr lang="ro-RO" sz="8000" dirty="0">
                <a:solidFill>
                  <a:srgbClr val="C00000"/>
                </a:solidFill>
                <a:highlight>
                  <a:srgbClr val="FFFF00"/>
                </a:highlight>
              </a:rPr>
              <a:t>Identificarea și gestionarea erorilor</a:t>
            </a:r>
            <a:r>
              <a:rPr lang="ro-RO" sz="8000" dirty="0"/>
              <a:t>:</a:t>
            </a:r>
          </a:p>
          <a:p>
            <a:pPr marL="536575" indent="0">
              <a:lnSpc>
                <a:spcPct val="120000"/>
              </a:lnSpc>
              <a:buNone/>
            </a:pPr>
            <a:r>
              <a:rPr lang="ro-RO" sz="8000" dirty="0"/>
              <a:t>(a). Detectarea erorilor: Identificarea valorilor lipsă, a datelor eronate sau a erorilor de tipar, care pot distorsiona rezultatele analizei.</a:t>
            </a:r>
          </a:p>
          <a:p>
            <a:pPr marL="536575" indent="0">
              <a:lnSpc>
                <a:spcPct val="120000"/>
              </a:lnSpc>
              <a:buNone/>
            </a:pPr>
            <a:r>
              <a:rPr lang="ro-RO" sz="8000" dirty="0"/>
              <a:t>(b). Corectarea erorilor: Repararea erorilor detectate prin completarea valorilor lipsă, corectarea datelor incorecte sau înlocuirea lor cu valori estimate.</a:t>
            </a:r>
          </a:p>
          <a:p>
            <a:pPr marL="0" indent="0">
              <a:lnSpc>
                <a:spcPct val="120000"/>
              </a:lnSpc>
              <a:buNone/>
            </a:pPr>
            <a:r>
              <a:rPr lang="ro-RO" sz="8000" dirty="0"/>
              <a:t>(2). </a:t>
            </a:r>
            <a:r>
              <a:rPr lang="ro-RO" sz="8000" dirty="0">
                <a:solidFill>
                  <a:srgbClr val="C00000"/>
                </a:solidFill>
                <a:highlight>
                  <a:srgbClr val="FFFF00"/>
                </a:highlight>
              </a:rPr>
              <a:t>Eliminarea inconsecvențelor</a:t>
            </a:r>
            <a:r>
              <a:rPr lang="ro-RO" sz="8000" dirty="0"/>
              <a:t>:</a:t>
            </a:r>
          </a:p>
          <a:p>
            <a:pPr marL="536575" indent="0">
              <a:lnSpc>
                <a:spcPct val="120000"/>
              </a:lnSpc>
              <a:buNone/>
            </a:pPr>
            <a:r>
              <a:rPr lang="ro-RO" sz="8000" dirty="0"/>
              <a:t>(a). Uniformizarea datelor: Asigurarea consistenței în formatele de date, de exemplu, standardizarea formatelor pentru date calendaristice sau pentru unitățile de măsură.</a:t>
            </a:r>
          </a:p>
          <a:p>
            <a:pPr marL="536575" indent="0">
              <a:lnSpc>
                <a:spcPct val="120000"/>
              </a:lnSpc>
              <a:buNone/>
            </a:pPr>
            <a:r>
              <a:rPr lang="ro-RO" sz="8000" dirty="0"/>
              <a:t>(b). Rezolvarea conflictelor: Gestionarea discrepanțelor dintre sursele de date, cum ar fi diferențele în terminologie sau categorisirea datelor.</a:t>
            </a:r>
          </a:p>
        </p:txBody>
      </p:sp>
      <p:sp>
        <p:nvSpPr>
          <p:cNvPr id="4" name="Slide Number Placeholder 3"/>
          <p:cNvSpPr>
            <a:spLocks noGrp="1"/>
          </p:cNvSpPr>
          <p:nvPr>
            <p:ph type="sldNum" sz="quarter" idx="12"/>
          </p:nvPr>
        </p:nvSpPr>
        <p:spPr/>
        <p:txBody>
          <a:bodyPr/>
          <a:lstStyle/>
          <a:p>
            <a:fld id="{7DAE7E5D-DC60-436E-A67D-D7BB4DB055A8}" type="slidenum">
              <a:rPr lang="en-US" smtClean="0"/>
              <a:t>95</a:t>
            </a:fld>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978" y="338433"/>
            <a:ext cx="9763812" cy="6075574"/>
          </a:xfrm>
        </p:spPr>
        <p:txBody>
          <a:bodyPr>
            <a:normAutofit lnSpcReduction="10000"/>
          </a:bodyPr>
          <a:lstStyle/>
          <a:p>
            <a:pPr marL="0" indent="0">
              <a:lnSpc>
                <a:spcPct val="150000"/>
              </a:lnSpc>
              <a:buNone/>
            </a:pPr>
            <a:r>
              <a:rPr lang="ro-RO" dirty="0"/>
              <a:t>(3). </a:t>
            </a:r>
            <a:r>
              <a:rPr lang="ro-RO" dirty="0">
                <a:solidFill>
                  <a:srgbClr val="C00000"/>
                </a:solidFill>
                <a:highlight>
                  <a:srgbClr val="FFFF00"/>
                </a:highlight>
              </a:rPr>
              <a:t>De-duplicarea datelor</a:t>
            </a:r>
            <a:r>
              <a:rPr lang="ro-RO" dirty="0"/>
              <a:t>:</a:t>
            </a:r>
          </a:p>
          <a:p>
            <a:pPr marL="0" indent="0">
              <a:lnSpc>
                <a:spcPct val="150000"/>
              </a:lnSpc>
              <a:buNone/>
            </a:pPr>
            <a:r>
              <a:rPr lang="ro-RO" dirty="0"/>
              <a:t>	(a). </a:t>
            </a:r>
            <a:r>
              <a:rPr lang="ro-RO" dirty="0">
                <a:highlight>
                  <a:srgbClr val="00FF00"/>
                </a:highlight>
              </a:rPr>
              <a:t>Identificarea duplicatelor</a:t>
            </a:r>
            <a:r>
              <a:rPr lang="ro-RO" dirty="0"/>
              <a:t>: Descoperirea și eliminarea înregistrărilor duplicate pentru a preveni redundanța și a îmbunătăți acuratețea analizelor.</a:t>
            </a:r>
          </a:p>
          <a:p>
            <a:pPr marL="0" indent="0">
              <a:lnSpc>
                <a:spcPct val="150000"/>
              </a:lnSpc>
              <a:buNone/>
            </a:pPr>
            <a:r>
              <a:rPr lang="ro-RO" dirty="0"/>
              <a:t>	(b). </a:t>
            </a:r>
            <a:r>
              <a:rPr lang="ro-RO" dirty="0">
                <a:highlight>
                  <a:srgbClr val="00FF00"/>
                </a:highlight>
              </a:rPr>
              <a:t>Consolidarea datelor</a:t>
            </a:r>
            <a:r>
              <a:rPr lang="ro-RO" dirty="0"/>
              <a:t>: Îmbinarea înregistrărilor duplicate într-o singură înregistrare completă și corectă.</a:t>
            </a:r>
          </a:p>
          <a:p>
            <a:pPr>
              <a:lnSpc>
                <a:spcPct val="150000"/>
              </a:lnSpc>
            </a:pPr>
            <a:endParaRPr lang="ro-RO" dirty="0"/>
          </a:p>
        </p:txBody>
      </p:sp>
      <p:sp>
        <p:nvSpPr>
          <p:cNvPr id="4" name="Slide Number Placeholder 3"/>
          <p:cNvSpPr>
            <a:spLocks noGrp="1"/>
          </p:cNvSpPr>
          <p:nvPr>
            <p:ph type="sldNum" sz="quarter" idx="12"/>
          </p:nvPr>
        </p:nvSpPr>
        <p:spPr/>
        <p:txBody>
          <a:bodyPr/>
          <a:lstStyle/>
          <a:p>
            <a:fld id="{7DAE7E5D-DC60-436E-A67D-D7BB4DB055A8}" type="slidenum">
              <a:rPr lang="en-US" smtClean="0"/>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539" y="353441"/>
            <a:ext cx="11786922" cy="6151117"/>
          </a:xfrm>
        </p:spPr>
        <p:txBody>
          <a:bodyPr>
            <a:normAutofit lnSpcReduction="10000"/>
          </a:bodyPr>
          <a:lstStyle/>
          <a:p>
            <a:pPr marL="0" indent="0">
              <a:buNone/>
            </a:pPr>
            <a:r>
              <a:rPr lang="ro-RO" dirty="0"/>
              <a:t>(4). </a:t>
            </a:r>
            <a:r>
              <a:rPr lang="ro-RO" dirty="0">
                <a:solidFill>
                  <a:srgbClr val="C00000"/>
                </a:solidFill>
                <a:highlight>
                  <a:srgbClr val="FFFF00"/>
                </a:highlight>
              </a:rPr>
              <a:t>Transformarea datelor</a:t>
            </a:r>
            <a:r>
              <a:rPr lang="ro-RO" dirty="0"/>
              <a:t>:</a:t>
            </a:r>
          </a:p>
          <a:p>
            <a:pPr marL="628650" indent="0">
              <a:buNone/>
            </a:pPr>
            <a:r>
              <a:rPr lang="ro-RO" dirty="0"/>
              <a:t>(a). </a:t>
            </a:r>
            <a:r>
              <a:rPr lang="ro-RO" dirty="0">
                <a:highlight>
                  <a:srgbClr val="00FF00"/>
                </a:highlight>
              </a:rPr>
              <a:t>Agregarea datelor</a:t>
            </a:r>
            <a:r>
              <a:rPr lang="ro-RO" dirty="0"/>
              <a:t>: Combinarea datelor din multiple înregistrări sau surse pentru a obține o vedere de ansamblu, precum agregarea vânzărilor zilnice la nivel lunar sau anual.</a:t>
            </a:r>
          </a:p>
          <a:p>
            <a:pPr marL="628650" indent="0">
              <a:buNone/>
            </a:pPr>
            <a:r>
              <a:rPr lang="ro-RO" dirty="0"/>
              <a:t>(b). </a:t>
            </a:r>
            <a:r>
              <a:rPr lang="ro-RO" dirty="0">
                <a:highlight>
                  <a:srgbClr val="00FF00"/>
                </a:highlight>
              </a:rPr>
              <a:t>Normalizarea datelor</a:t>
            </a:r>
            <a:r>
              <a:rPr lang="ro-RO" dirty="0"/>
              <a:t>: Ajustarea datelor la o scară comună pentru a elimina variațiile între unități sau pentru a facilita compararea, de exemplu, transformarea prețurilor în diferite valute într-o monedă unică.</a:t>
            </a:r>
          </a:p>
          <a:p>
            <a:pPr marL="628650" indent="0">
              <a:buNone/>
            </a:pPr>
            <a:r>
              <a:rPr lang="ro-RO" dirty="0"/>
              <a:t>(c). </a:t>
            </a:r>
            <a:r>
              <a:rPr lang="ro-RO" dirty="0">
                <a:highlight>
                  <a:srgbClr val="00FF00"/>
                </a:highlight>
              </a:rPr>
              <a:t>Crearea de variabile derivate</a:t>
            </a:r>
            <a:r>
              <a:rPr lang="ro-RO" dirty="0"/>
              <a:t>: Generarea de noi variabile pe baza datelor existente pentru a oferi perspective suplimentare, cum ar fi calcularea ratei de creștere anuală a vânzărilor.</a:t>
            </a:r>
          </a:p>
        </p:txBody>
      </p:sp>
      <p:sp>
        <p:nvSpPr>
          <p:cNvPr id="4" name="Slide Number Placeholder 3"/>
          <p:cNvSpPr>
            <a:spLocks noGrp="1"/>
          </p:cNvSpPr>
          <p:nvPr>
            <p:ph type="sldNum" sz="quarter" idx="12"/>
          </p:nvPr>
        </p:nvSpPr>
        <p:spPr/>
        <p:txBody>
          <a:bodyPr/>
          <a:lstStyle/>
          <a:p>
            <a:fld id="{7DAE7E5D-DC60-436E-A67D-D7BB4DB055A8}" type="slidenum">
              <a:rPr lang="en-US" smtClean="0"/>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439" y="381838"/>
            <a:ext cx="11287812" cy="5910189"/>
          </a:xfrm>
        </p:spPr>
        <p:txBody>
          <a:bodyPr>
            <a:normAutofit/>
          </a:bodyPr>
          <a:lstStyle/>
          <a:p>
            <a:pPr marL="0" indent="0">
              <a:lnSpc>
                <a:spcPct val="100000"/>
              </a:lnSpc>
              <a:buNone/>
            </a:pPr>
            <a:r>
              <a:rPr lang="ro-RO" dirty="0"/>
              <a:t>(5). </a:t>
            </a:r>
            <a:r>
              <a:rPr lang="ro-RO" dirty="0">
                <a:solidFill>
                  <a:srgbClr val="C00000"/>
                </a:solidFill>
                <a:highlight>
                  <a:srgbClr val="FFFF00"/>
                </a:highlight>
              </a:rPr>
              <a:t>Înțelegerea și standardizarea datelor</a:t>
            </a:r>
            <a:r>
              <a:rPr lang="ro-RO" dirty="0"/>
              <a:t>:</a:t>
            </a:r>
          </a:p>
          <a:p>
            <a:pPr marL="811530" indent="0">
              <a:lnSpc>
                <a:spcPct val="100000"/>
              </a:lnSpc>
              <a:buNone/>
            </a:pPr>
            <a:r>
              <a:rPr lang="ro-RO" dirty="0"/>
              <a:t>(a). </a:t>
            </a:r>
            <a:r>
              <a:rPr lang="ro-RO" dirty="0">
                <a:highlight>
                  <a:srgbClr val="00FF00"/>
                </a:highlight>
              </a:rPr>
              <a:t>Documentarea și etichetarea</a:t>
            </a:r>
            <a:r>
              <a:rPr lang="ro-RO" dirty="0"/>
              <a:t>: Asigurarea că toate variabilele și valorile sunt bine definite și etichetate, permițând o interpretare corectă și coerentă în timpul analizei.</a:t>
            </a:r>
          </a:p>
          <a:p>
            <a:pPr marL="811530" indent="0">
              <a:lnSpc>
                <a:spcPct val="100000"/>
              </a:lnSpc>
              <a:buNone/>
            </a:pPr>
            <a:r>
              <a:rPr lang="ro-RO" dirty="0"/>
              <a:t>(b). </a:t>
            </a:r>
            <a:r>
              <a:rPr lang="ro-RO" dirty="0">
                <a:highlight>
                  <a:srgbClr val="00FF00"/>
                </a:highlight>
              </a:rPr>
              <a:t>Maparea și transformarea valorilor</a:t>
            </a:r>
            <a:r>
              <a:rPr lang="ro-RO" dirty="0"/>
              <a:t>: Convertirea codurilor sau valorilor în formate standardizate pentru a asigura coerența, cum ar fi conversia codurilor de produs în descrieri textuale.</a:t>
            </a:r>
          </a:p>
        </p:txBody>
      </p:sp>
      <p:sp>
        <p:nvSpPr>
          <p:cNvPr id="4" name="Slide Number Placeholder 3"/>
          <p:cNvSpPr>
            <a:spLocks noGrp="1"/>
          </p:cNvSpPr>
          <p:nvPr>
            <p:ph type="sldNum" sz="quarter" idx="12"/>
          </p:nvPr>
        </p:nvSpPr>
        <p:spPr/>
        <p:txBody>
          <a:bodyPr/>
          <a:lstStyle/>
          <a:p>
            <a:fld id="{7DAE7E5D-DC60-436E-A67D-D7BB4DB055A8}" type="slidenum">
              <a:rPr lang="en-US" smtClean="0"/>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48" y="308610"/>
            <a:ext cx="11680832" cy="6105397"/>
          </a:xfrm>
        </p:spPr>
        <p:txBody>
          <a:bodyPr>
            <a:normAutofit fontScale="85000" lnSpcReduction="10000"/>
          </a:bodyPr>
          <a:lstStyle/>
          <a:p>
            <a:pPr marL="0" indent="0">
              <a:lnSpc>
                <a:spcPct val="150000"/>
              </a:lnSpc>
              <a:buNone/>
            </a:pPr>
            <a:r>
              <a:rPr lang="ro-RO" dirty="0"/>
              <a:t>(6). </a:t>
            </a:r>
            <a:r>
              <a:rPr lang="ro-RO" sz="3300" dirty="0">
                <a:solidFill>
                  <a:srgbClr val="C00000"/>
                </a:solidFill>
                <a:highlight>
                  <a:srgbClr val="FFFF00"/>
                </a:highlight>
              </a:rPr>
              <a:t>Integrarea și reconcilierea datelor</a:t>
            </a:r>
            <a:r>
              <a:rPr lang="ro-RO" sz="3300" dirty="0"/>
              <a:t>:</a:t>
            </a:r>
          </a:p>
          <a:p>
            <a:pPr marL="811530" indent="0">
              <a:lnSpc>
                <a:spcPct val="150000"/>
              </a:lnSpc>
              <a:buNone/>
            </a:pPr>
            <a:r>
              <a:rPr lang="ro-RO" sz="3300" dirty="0"/>
              <a:t>(a). </a:t>
            </a:r>
            <a:r>
              <a:rPr lang="ro-RO" sz="3300" dirty="0">
                <a:highlight>
                  <a:srgbClr val="00FF00"/>
                </a:highlight>
              </a:rPr>
              <a:t>Combinarea datelor</a:t>
            </a:r>
            <a:r>
              <a:rPr lang="ro-RO" sz="3300" dirty="0"/>
              <a:t> din surse diferite: Integrarea datelor din diverse sisteme sau baze de date într-o singură structură unificată, eliminând redundanțele și asigurând o vedere holistică a datelor.</a:t>
            </a:r>
          </a:p>
          <a:p>
            <a:pPr marL="811530" indent="0">
              <a:lnSpc>
                <a:spcPct val="150000"/>
              </a:lnSpc>
              <a:buNone/>
            </a:pPr>
            <a:r>
              <a:rPr lang="ro-RO" sz="3300" dirty="0"/>
              <a:t>(b). </a:t>
            </a:r>
            <a:r>
              <a:rPr lang="ro-RO" sz="3300" dirty="0">
                <a:highlight>
                  <a:srgbClr val="00FF00"/>
                </a:highlight>
              </a:rPr>
              <a:t>Reconcilierea datelor</a:t>
            </a:r>
            <a:r>
              <a:rPr lang="ro-RO" sz="3300" dirty="0"/>
              <a:t>:</a:t>
            </a:r>
          </a:p>
          <a:p>
            <a:pPr marL="811530" indent="0">
              <a:lnSpc>
                <a:spcPct val="150000"/>
              </a:lnSpc>
              <a:buNone/>
            </a:pPr>
            <a:r>
              <a:rPr lang="ro-RO" sz="3300" dirty="0"/>
              <a:t> Asigurarea că datele integrate sunt completate și corect sincronizate între surse, eliminând orice discrepanțe.</a:t>
            </a:r>
          </a:p>
        </p:txBody>
      </p:sp>
      <p:sp>
        <p:nvSpPr>
          <p:cNvPr id="4" name="Slide Number Placeholder 3"/>
          <p:cNvSpPr>
            <a:spLocks noGrp="1"/>
          </p:cNvSpPr>
          <p:nvPr>
            <p:ph type="sldNum" sz="quarter" idx="12"/>
          </p:nvPr>
        </p:nvSpPr>
        <p:spPr/>
        <p:txBody>
          <a:bodyPr/>
          <a:lstStyle/>
          <a:p>
            <a:fld id="{7DAE7E5D-DC60-436E-A67D-D7BB4DB055A8}" type="slidenum">
              <a:rPr lang="en-US" smtClean="0"/>
              <a:t>99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TotalTime>
  <Words>11869</Words>
  <Application>Microsoft Office PowerPoint</Application>
  <PresentationFormat>Widescreen</PresentationFormat>
  <Paragraphs>1031</Paragraphs>
  <Slides>163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163</vt:i4>
      </vt:variant>
    </vt:vector>
  </HeadingPairs>
  <TitlesOfParts>
    <vt:vector size="174" baseType="lpstr">
      <vt:lpstr>Arial</vt:lpstr>
      <vt:lpstr>Bookman Old Style</vt:lpstr>
      <vt:lpstr>Calibri</vt:lpstr>
      <vt:lpstr>Calibri Light</vt:lpstr>
      <vt:lpstr>Cambria</vt:lpstr>
      <vt:lpstr>Consolas</vt:lpstr>
      <vt:lpstr>Elsie</vt:lpstr>
      <vt:lpstr>Elsie Black</vt:lpstr>
      <vt:lpstr>Times New Roman</vt:lpstr>
      <vt:lpstr>Wingdings</vt:lpstr>
      <vt:lpstr>Office Theme</vt:lpstr>
      <vt:lpstr>Sisteme Informatice pentru Managementul Afacerilor și Asistarea Decizilor</vt:lpstr>
      <vt:lpstr>Repere </vt:lpstr>
      <vt:lpstr>Repere 2.0 </vt:lpstr>
      <vt:lpstr>PowerPoint Presentation</vt:lpstr>
      <vt:lpstr>PowerPoint Presentation</vt:lpstr>
      <vt:lpstr>Obiectiv general al cursului SIMAAD</vt:lpstr>
      <vt:lpstr>Obiective specifice cursului</vt:lpstr>
      <vt:lpstr>Obiective specifice (cont.)</vt:lpstr>
      <vt:lpstr>Introducere</vt:lpstr>
      <vt:lpstr>PowerPoint Presentation</vt:lpstr>
      <vt:lpstr>PowerPoint Presentation</vt:lpstr>
      <vt:lpstr>Domain Knowledge</vt:lpstr>
      <vt:lpstr>Caracteristici</vt:lpstr>
      <vt:lpstr>Exemple</vt:lpstr>
      <vt:lpstr>PROBLEME</vt:lpstr>
      <vt:lpstr>Obiective specifice</vt:lpstr>
      <vt:lpstr>Definiție Problemă</vt:lpstr>
      <vt:lpstr>Elementele cheie ale unei probleme</vt:lpstr>
      <vt:lpstr>Necesitatea definirii problemei</vt:lpstr>
      <vt:lpstr>Rezolvarea problemelor</vt:lpstr>
      <vt:lpstr>Clasificarea problemelor</vt:lpstr>
      <vt:lpstr>Probleme Structurate</vt:lpstr>
      <vt:lpstr>Probleme Nestructurate</vt:lpstr>
      <vt:lpstr>Probleme Slab-Structurate</vt:lpstr>
      <vt:lpstr>Caracteristici tipuri de probleme</vt:lpstr>
      <vt:lpstr>Familii de probleme</vt:lpstr>
      <vt:lpstr>Modelarea și  programarea pe FP</vt:lpstr>
      <vt:lpstr>Învățare prin Transfer (TL)</vt:lpstr>
      <vt:lpstr>Formularea problemei</vt:lpstr>
      <vt:lpstr>Factorii care influențează problema</vt:lpstr>
      <vt:lpstr>Algoritmul de rezolvare a problemelor</vt:lpstr>
      <vt:lpstr>Algoritmul . . .</vt:lpstr>
      <vt:lpstr>Algoritmul ...</vt:lpstr>
      <vt:lpstr>PowerPoint Presentation</vt:lpstr>
      <vt:lpstr>Algoritmul rezolvării problemelor</vt:lpstr>
      <vt:lpstr>Anticiparea consecințelor </vt:lpstr>
      <vt:lpstr>PowerPoint Presentation</vt:lpstr>
      <vt:lpstr>DECIZIILE</vt:lpstr>
      <vt:lpstr>Obiective specifice</vt:lpstr>
      <vt:lpstr>Decizia </vt:lpstr>
      <vt:lpstr>Decizia și decidentul</vt:lpstr>
      <vt:lpstr>Luarea deciziilor</vt:lpstr>
      <vt:lpstr>PowerPoint Presentation</vt:lpstr>
      <vt:lpstr>Concepte Cheie</vt:lpstr>
      <vt:lpstr>Criterii de clasificare a deciziilor</vt:lpstr>
      <vt:lpstr>Tehnologii în luarea deciziilor</vt:lpstr>
      <vt:lpstr>Avantaje Sisteme Inteligente</vt:lpstr>
      <vt:lpstr>Avantaje Decidenți Umani</vt:lpstr>
      <vt:lpstr>Suportul Sistemelor Inteligente pentru decidentul uman</vt:lpstr>
      <vt:lpstr>Exemple de utilizare</vt:lpstr>
      <vt:lpstr>Considerații etice și sociale</vt:lpstr>
      <vt:lpstr>Ce este Biasul?</vt:lpstr>
      <vt:lpstr>Întrebări pentru reflecție</vt:lpstr>
      <vt:lpstr>PROCESUL DECIZIONAL</vt:lpstr>
      <vt:lpstr>Obiective specifice</vt:lpstr>
      <vt:lpstr>Obiective specifice</vt:lpstr>
      <vt:lpstr>Componentele și Etapele Procesului Decizional</vt:lpstr>
      <vt:lpstr>Componentele și Etapele Procesului Decizional (continuare)</vt:lpstr>
      <vt:lpstr>Componentele și Etapele Procesului Decizional (continuare)</vt:lpstr>
      <vt:lpstr>Etapele  procesului  decisional  (H.A. Simon)</vt:lpstr>
      <vt:lpstr>Etapa I. Inteligența</vt:lpstr>
      <vt:lpstr>Etapa II. Proiectare</vt:lpstr>
      <vt:lpstr>Etapa III. Evaluarea opțiunilor</vt:lpstr>
      <vt:lpstr>Etapa III...</vt:lpstr>
      <vt:lpstr>Etapa IV. Alegerea deciziei</vt:lpstr>
      <vt:lpstr>Etapa IV...</vt:lpstr>
      <vt:lpstr>Etapa V. Implementarea deciziei</vt:lpstr>
      <vt:lpstr>Etapa V...</vt:lpstr>
      <vt:lpstr>Etapa VI. Monitorizarea și evaluarea</vt:lpstr>
      <vt:lpstr>Etapa VI...</vt:lpstr>
      <vt:lpstr>Pași pentru construirea unei echipe de analiză a datelor în organizație</vt:lpstr>
      <vt:lpstr>PowerPoint Presentation</vt:lpstr>
      <vt:lpstr>SIM</vt:lpstr>
      <vt:lpstr>Arhitecturi de Sistem pentru SIM</vt:lpstr>
      <vt:lpstr>Arhitecturi SIM (cont.)</vt:lpstr>
      <vt:lpstr>Microserviciile</vt:lpstr>
      <vt:lpstr>Caracteristici mS</vt:lpstr>
      <vt:lpstr>Avantaje μS</vt:lpstr>
      <vt:lpstr>Utilizare μS</vt:lpstr>
      <vt:lpstr>Tehnologii-cheie pentru SIM</vt:lpstr>
      <vt:lpstr>Tehnologii-cheie pentru SIM  (cont.)</vt:lpstr>
      <vt:lpstr>Tehnologii-cheie pentru SIM  (cont.)</vt:lpstr>
      <vt:lpstr>Tehnologii-cheie pentru SIM  (cont.)</vt:lpstr>
      <vt:lpstr>Platforme și Tehnologii pentru Automatizarea Deciziilor și Proceselor</vt:lpstr>
      <vt:lpstr>Data Lake</vt:lpstr>
      <vt:lpstr>Rolul Data Lake și DW în SIM</vt:lpstr>
      <vt:lpstr>Integrarea DL și DW în SIM</vt:lpstr>
      <vt:lpstr>BUSINESS  INTELLIGENCE</vt:lpstr>
      <vt:lpstr>Definire Business Intelligence</vt:lpstr>
      <vt:lpstr>PowerPoint Presentation</vt:lpstr>
      <vt:lpstr>BI vs ML</vt:lpstr>
      <vt:lpstr>BI vs ML</vt:lpstr>
      <vt:lpstr>Funcționarea BI</vt:lpstr>
      <vt:lpstr>I. Colectarea și integrarea datelor</vt:lpstr>
      <vt:lpstr>II. Pregătirea și transformarea datelor</vt:lpstr>
      <vt:lpstr>PowerPoint Presentation</vt:lpstr>
      <vt:lpstr>PowerPoint Presentation</vt:lpstr>
      <vt:lpstr>PowerPoint Presentation</vt:lpstr>
      <vt:lpstr>PowerPoint Presentation</vt:lpstr>
      <vt:lpstr>III. Analiza datelor</vt:lpstr>
      <vt:lpstr>IV. Prezentarea și vizualizarea rezultatelor:</vt:lpstr>
      <vt:lpstr>V. Luarea deciziilor și implementarea acțiunilor:</vt:lpstr>
      <vt:lpstr>Importanța BI</vt:lpstr>
      <vt:lpstr>Beneficiile utilizării BI</vt:lpstr>
      <vt:lpstr>PowerPoint Presentation</vt:lpstr>
      <vt:lpstr>Exemple de utilizări BI</vt:lpstr>
      <vt:lpstr>Tendințe emergente în BI</vt:lpstr>
      <vt:lpstr>BI cloud și accesibilitate</vt:lpstr>
      <vt:lpstr>BI colaborativ și social BI</vt:lpstr>
      <vt:lpstr>BI mobil și accesul la date în mișcare</vt:lpstr>
      <vt:lpstr>Guvernanța datelor și securitatea</vt:lpstr>
      <vt:lpstr>Internet of Things (IoT) și BI</vt:lpstr>
      <vt:lpstr>Data storytelling și nararea datelor</vt:lpstr>
      <vt:lpstr>Utilizarea BI în diverse industrii</vt:lpstr>
      <vt:lpstr>Impactul BI asupra transformării digitale</vt:lpstr>
      <vt:lpstr>Analiza „WHAT-IF”</vt:lpstr>
      <vt:lpstr>SISTEME SUPORT DECIZII</vt:lpstr>
      <vt:lpstr>Definiție SSD</vt:lpstr>
      <vt:lpstr>SSD furnizează:</vt:lpstr>
      <vt:lpstr>PowerPoint Presentation</vt:lpstr>
      <vt:lpstr>PowerPoint Presentation</vt:lpstr>
      <vt:lpstr>Roluri ale SSD într-o companie</vt:lpstr>
      <vt:lpstr>Roluri ale SSD într-o companie (continuare)</vt:lpstr>
      <vt:lpstr>Exemplu utilizare SSD</vt:lpstr>
      <vt:lpstr>Finalitatea SSD</vt:lpstr>
      <vt:lpstr>Sistemele Suport pentru Decizii în Grupuri (SSDG)</vt:lpstr>
      <vt:lpstr>Caracteristici SSDG</vt:lpstr>
      <vt:lpstr>Funcționarea SSDG</vt:lpstr>
      <vt:lpstr>Utilizarea SSDG</vt:lpstr>
      <vt:lpstr>Beneficii SSDG</vt:lpstr>
      <vt:lpstr>Arhitecturi SSD</vt:lpstr>
      <vt:lpstr>Centralizate vs. Distribuite</vt:lpstr>
      <vt:lpstr>Cloud Computing și Impactul său asupra SIM</vt:lpstr>
      <vt:lpstr>IoT și Rolul său în SIM</vt:lpstr>
      <vt:lpstr>Oportunități IoT</vt:lpstr>
      <vt:lpstr>Integrarea IoT în SIM  </vt:lpstr>
      <vt:lpstr>Beneficiile Integrării IoT și SIM</vt:lpstr>
      <vt:lpstr>Exemple de Utilizare</vt:lpstr>
      <vt:lpstr>Provocări și Considerații</vt:lpstr>
      <vt:lpstr>SISTEME INFORMATICE PENTRU  MANAGEMENTUL AFACERILOR</vt:lpstr>
      <vt:lpstr>Sistemul informațional</vt:lpstr>
      <vt:lpstr>Sistem Informatic</vt:lpstr>
      <vt:lpstr>Știința informației și Tehnologia Informației</vt:lpstr>
      <vt:lpstr>Tipuri de Sisteme Informatice pentru Managementul Afacerilor</vt:lpstr>
      <vt:lpstr>Componente ERP</vt:lpstr>
      <vt:lpstr>Componentele ERP</vt:lpstr>
      <vt:lpstr>PowerPoint Presentation</vt:lpstr>
      <vt:lpstr>PowerPoint Presentation</vt:lpstr>
      <vt:lpstr>Funcționalități cheie ERP</vt:lpstr>
      <vt:lpstr>Funcționalități cheie ERP</vt:lpstr>
      <vt:lpstr>Produse Program ERP</vt:lpstr>
      <vt:lpstr>Gantt</vt:lpstr>
      <vt:lpstr>Strategii de implementare CRM</vt:lpstr>
      <vt:lpstr>Produse program CRM</vt:lpstr>
      <vt:lpstr>Integrarea lanțului de aprovizionare - SCM</vt:lpstr>
      <vt:lpstr>Optimizarea lanțului de aprovizionare SCM</vt:lpstr>
      <vt:lpstr>Produse Program SCM</vt:lpstr>
      <vt:lpstr>Produse Program Integrate</vt:lpstr>
      <vt:lpstr>PowerPoint Presentation</vt:lpstr>
      <vt:lpstr>Deființie SC</vt:lpstr>
      <vt:lpstr>Clasificarea SC</vt:lpstr>
      <vt:lpstr>PowerPoint Presentation</vt:lpstr>
      <vt:lpstr>Bibliografie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Sisteme Informatice pentru Managementul Afacerilor și Asistarea Decizilor</dc:title>
  <dc:creator>Ion Ganea</dc:creator>
  <cp:lastModifiedBy>Ion Ganea</cp:lastModifiedBy>
  <cp:revision>249</cp:revision>
  <dcterms:created xsi:type="dcterms:W3CDTF">2024-08-16T13:37:00Z</dcterms:created>
  <dcterms:modified xsi:type="dcterms:W3CDTF">2025-09-06T16:08:07Z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0D7643FFAB2E47DEBBFFF3ABA469AFFE_12</vt:lpwstr>
  </property>
  <property fmtid="{D5CDD505-2E9C-101B-9397-08002B2CF9AE}" pid="3" name="KSOProductBuildVer">
    <vt:lpwstr>1033-12.2.0.17562</vt:lpwstr>
  </property>
</Properties>
</file>