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57" r:id="rId3"/>
    <p:sldId id="270" r:id="rId4"/>
    <p:sldId id="258" r:id="rId5"/>
    <p:sldId id="271" r:id="rId6"/>
    <p:sldId id="259" r:id="rId7"/>
    <p:sldId id="272" r:id="rId8"/>
    <p:sldId id="260" r:id="rId9"/>
    <p:sldId id="273" r:id="rId10"/>
    <p:sldId id="261" r:id="rId11"/>
    <p:sldId id="262" r:id="rId12"/>
    <p:sldId id="274" r:id="rId13"/>
    <p:sldId id="263" r:id="rId14"/>
    <p:sldId id="264" r:id="rId15"/>
    <p:sldId id="276" r:id="rId16"/>
    <p:sldId id="265" r:id="rId17"/>
    <p:sldId id="277" r:id="rId18"/>
    <p:sldId id="266" r:id="rId19"/>
    <p:sldId id="278" r:id="rId20"/>
    <p:sldId id="267" r:id="rId21"/>
    <p:sldId id="279" r:id="rId22"/>
    <p:sldId id="268" r:id="rId23"/>
    <p:sldId id="280" r:id="rId24"/>
    <p:sldId id="269"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autoAdjust="0"/>
    <p:restoredTop sz="95253" autoAdjust="0"/>
  </p:normalViewPr>
  <p:slideViewPr>
    <p:cSldViewPr snapToGrid="0">
      <p:cViewPr>
        <p:scale>
          <a:sx n="100" d="100"/>
          <a:sy n="100" d="100"/>
        </p:scale>
        <p:origin x="-130" y="-5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pPr/>
              <a:t>3/1/2023</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pPr/>
              <a:t>‹#›</a:t>
            </a:fld>
            <a:endParaRPr lang="en-US"/>
          </a:p>
        </p:txBody>
      </p:sp>
    </p:spTree>
    <p:extLst>
      <p:ext uri="{BB962C8B-B14F-4D97-AF65-F5344CB8AC3E}">
        <p14:creationId xmlns:p14="http://schemas.microsoft.com/office/powerpoint/2010/main" xmlns=""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pPr/>
              <a:t>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pPr/>
              <a:t>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pPr/>
              <a:t>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pPr/>
              <a:t>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5" y="280657"/>
            <a:ext cx="11633703" cy="1204112"/>
          </a:xfrm>
        </p:spPr>
        <p:txBody>
          <a:bodyPr anchor="t">
            <a:normAutofit/>
          </a:bodyPr>
          <a:lstStyle/>
          <a:p>
            <a:r>
              <a:rPr lang="ro-MO" sz="5400" b="1" smtClean="0">
                <a:latin typeface="Times New Roman" panose="02020603050405020304" pitchFamily="18" charset="0"/>
                <a:cs typeface="Times New Roman" panose="02020603050405020304" pitchFamily="18" charset="0"/>
              </a:rPr>
              <a:t>Sisteme Comunicare Transmitere Date</a:t>
            </a:r>
            <a:br>
              <a:rPr lang="ro-MO" sz="5400" b="1" smtClean="0">
                <a:latin typeface="Times New Roman" panose="02020603050405020304" pitchFamily="18" charset="0"/>
                <a:cs typeface="Times New Roman" panose="02020603050405020304" pitchFamily="18" charset="0"/>
              </a:rPr>
            </a:br>
            <a:r>
              <a:rPr lang="en-GB" sz="2000" dirty="0" smtClean="0">
                <a:latin typeface="Arial Black" panose="020B0A04020102020204" pitchFamily="34" charset="0"/>
              </a:rPr>
              <a:t>T</a:t>
            </a:r>
            <a:r>
              <a:rPr lang="x-none" sz="2000" smtClean="0">
                <a:latin typeface="Arial Black" panose="020B0A04020102020204" pitchFamily="34" charset="0"/>
              </a:rPr>
              <a:t>.</a:t>
            </a:r>
            <a:r>
              <a:rPr lang="en-GB" sz="2000" dirty="0" smtClean="0">
                <a:latin typeface="Arial Black" panose="020B0A04020102020204" pitchFamily="34" charset="0"/>
              </a:rPr>
              <a:t>2</a:t>
            </a:r>
            <a:r>
              <a:rPr lang="x-none" sz="2000" smtClean="0">
                <a:latin typeface="Arial Black" panose="020B0A04020102020204" pitchFamily="34" charset="0"/>
              </a:rPr>
              <a:t> </a:t>
            </a:r>
            <a:r>
              <a:rPr lang="x-none" sz="2000" dirty="0">
                <a:latin typeface="Arial Black" panose="020B0A04020102020204" pitchFamily="34" charset="0"/>
              </a:rPr>
              <a:t>– </a:t>
            </a:r>
            <a:r>
              <a:rPr lang="en-US" sz="2000" dirty="0" err="1" smtClean="0">
                <a:latin typeface="Arial Black" panose="020B0A04020102020204" pitchFamily="34" charset="0"/>
              </a:rPr>
              <a:t>Semnale</a:t>
            </a:r>
            <a:r>
              <a:rPr lang="en-US" sz="2000" dirty="0" smtClean="0">
                <a:latin typeface="Arial Black" panose="020B0A04020102020204" pitchFamily="34" charset="0"/>
              </a:rPr>
              <a:t>.</a:t>
            </a:r>
            <a:endParaRPr lang="en-US" sz="2000" dirty="0">
              <a:latin typeface="Arial Black" panose="020B0A04020102020204" pitchFamily="34" charset="0"/>
            </a:endParaRPr>
          </a:p>
        </p:txBody>
      </p:sp>
      <p:sp>
        <p:nvSpPr>
          <p:cNvPr id="5" name="Подзаголовок 4"/>
          <p:cNvSpPr>
            <a:spLocks noGrp="1"/>
          </p:cNvSpPr>
          <p:nvPr>
            <p:ph type="subTitle" idx="1"/>
          </p:nvPr>
        </p:nvSpPr>
        <p:spPr>
          <a:xfrm>
            <a:off x="1406305" y="6047715"/>
            <a:ext cx="9144000" cy="495678"/>
          </a:xfrm>
        </p:spPr>
        <p:txBody>
          <a:bodyPr/>
          <a:lstStyle/>
          <a:p>
            <a:r>
              <a:rPr lang="x-none" dirty="0" smtClean="0"/>
              <a:t>Conf. Univ. Dr. Crețu Vasilii</a:t>
            </a:r>
            <a:endParaRPr lang="en-US" dirty="0"/>
          </a:p>
        </p:txBody>
      </p:sp>
      <p:sp>
        <p:nvSpPr>
          <p:cNvPr id="2" name="TextBox 1"/>
          <p:cNvSpPr txBox="1"/>
          <p:nvPr/>
        </p:nvSpPr>
        <p:spPr>
          <a:xfrm>
            <a:off x="846497" y="3023857"/>
            <a:ext cx="10429592" cy="646331"/>
          </a:xfrm>
          <a:prstGeom prst="rect">
            <a:avLst/>
          </a:prstGeom>
          <a:noFill/>
        </p:spPr>
        <p:txBody>
          <a:bodyPr wrap="square" rtlCol="0">
            <a:spAutoFit/>
          </a:bodyPr>
          <a:lstStyle/>
          <a:p>
            <a:r>
              <a:rPr lang="x-none" b="1" dirty="0" smtClean="0"/>
              <a:t>Scopul Lecției: De a înțelege noțiunea de semnal și parametrii semnalului</a:t>
            </a:r>
            <a:r>
              <a:rPr lang="en-US" b="1" dirty="0" smtClean="0"/>
              <a:t>.</a:t>
            </a:r>
            <a:r>
              <a:rPr lang="x-none" b="1" dirty="0" smtClean="0"/>
              <a:t> De a cunoaște metoda de trecere a semnalului analogic în digital</a:t>
            </a:r>
            <a:endParaRPr lang="en-US" dirty="0"/>
          </a:p>
        </p:txBody>
      </p:sp>
      <p:sp>
        <p:nvSpPr>
          <p:cNvPr id="6" name="TextBox 5"/>
          <p:cNvSpPr txBox="1"/>
          <p:nvPr/>
        </p:nvSpPr>
        <p:spPr>
          <a:xfrm>
            <a:off x="846497" y="1779935"/>
            <a:ext cx="10429592" cy="646331"/>
          </a:xfrm>
          <a:prstGeom prst="rect">
            <a:avLst/>
          </a:prstGeom>
          <a:noFill/>
        </p:spPr>
        <p:txBody>
          <a:bodyPr wrap="square" rtlCol="0">
            <a:spAutoFit/>
          </a:bodyPr>
          <a:lstStyle/>
          <a:p>
            <a:pPr algn="ctr"/>
            <a:r>
              <a:rPr lang="ro-RO" b="1" dirty="0" smtClean="0"/>
              <a:t>Noțiune de semnal, Tipuri de semnale, Conversarea semnalelor, Etapele de conversie, Media semnalelor, Descompunerea semnalelor.</a:t>
            </a:r>
            <a:endParaRPr lang="en-US" strike="sngStrike" dirty="0"/>
          </a:p>
        </p:txBody>
      </p:sp>
      <p:sp>
        <p:nvSpPr>
          <p:cNvPr id="3" name="Прямоугольник 2"/>
          <p:cNvSpPr/>
          <p:nvPr/>
        </p:nvSpPr>
        <p:spPr>
          <a:xfrm>
            <a:off x="846496" y="3925545"/>
            <a:ext cx="6975697" cy="1200329"/>
          </a:xfrm>
          <a:prstGeom prst="rect">
            <a:avLst/>
          </a:prstGeom>
        </p:spPr>
        <p:txBody>
          <a:bodyPr wrap="square">
            <a:spAutoFit/>
          </a:bodyPr>
          <a:lstStyle/>
          <a:p>
            <a:r>
              <a:rPr lang="ro-RO" b="1" i="1" dirty="0" smtClean="0">
                <a:solidFill>
                  <a:srgbClr val="555555"/>
                </a:solidFill>
                <a:latin typeface="Times New Roman" pitchFamily="18" charset="0"/>
                <a:cs typeface="Times New Roman" pitchFamily="18" charset="0"/>
              </a:rPr>
              <a:t>Trebuie</a:t>
            </a:r>
            <a:r>
              <a:rPr lang="ro-RO" b="1" i="1" dirty="0">
                <a:solidFill>
                  <a:srgbClr val="555555"/>
                </a:solidFill>
                <a:latin typeface="Times New Roman" pitchFamily="18" charset="0"/>
                <a:cs typeface="Times New Roman" pitchFamily="18" charset="0"/>
              </a:rPr>
              <a:t> să </a:t>
            </a:r>
            <a:r>
              <a:rPr lang="ro-RO" b="1" i="1" dirty="0" smtClean="0">
                <a:solidFill>
                  <a:srgbClr val="555555"/>
                </a:solidFill>
                <a:latin typeface="Times New Roman" pitchFamily="18" charset="0"/>
                <a:cs typeface="Times New Roman" pitchFamily="18" charset="0"/>
              </a:rPr>
              <a:t>cunoașteți:</a:t>
            </a:r>
            <a:endParaRPr lang="ro-RO" b="1" i="1" dirty="0">
              <a:solidFill>
                <a:srgbClr val="555555"/>
              </a:solidFill>
              <a:latin typeface="Times New Roman" pitchFamily="18" charset="0"/>
              <a:cs typeface="Times New Roman" pitchFamily="18" charset="0"/>
            </a:endParaRPr>
          </a:p>
          <a:p>
            <a:r>
              <a:rPr lang="ro-RO" b="1" i="1" dirty="0">
                <a:solidFill>
                  <a:srgbClr val="555555"/>
                </a:solidFill>
                <a:latin typeface="Times New Roman" pitchFamily="18" charset="0"/>
                <a:cs typeface="Times New Roman" pitchFamily="18" charset="0"/>
              </a:rPr>
              <a:t>§  </a:t>
            </a:r>
            <a:r>
              <a:rPr lang="ro-RO" b="1" i="1" dirty="0" smtClean="0">
                <a:solidFill>
                  <a:srgbClr val="555555"/>
                </a:solidFill>
                <a:latin typeface="Times New Roman" pitchFamily="18" charset="0"/>
                <a:cs typeface="Times New Roman" pitchFamily="18" charset="0"/>
              </a:rPr>
              <a:t>Noțiune de semnal, parametrii semnalelor;</a:t>
            </a:r>
            <a:r>
              <a:rPr lang="ro-RO" b="1" i="1" dirty="0">
                <a:solidFill>
                  <a:srgbClr val="555555"/>
                </a:solidFill>
                <a:latin typeface="Times New Roman" pitchFamily="18" charset="0"/>
                <a:cs typeface="Times New Roman" pitchFamily="18" charset="0"/>
              </a:rPr>
              <a:t/>
            </a:r>
            <a:br>
              <a:rPr lang="ro-RO" b="1" i="1" dirty="0">
                <a:solidFill>
                  <a:srgbClr val="555555"/>
                </a:solidFill>
                <a:latin typeface="Times New Roman" pitchFamily="18" charset="0"/>
                <a:cs typeface="Times New Roman" pitchFamily="18" charset="0"/>
              </a:rPr>
            </a:br>
            <a:r>
              <a:rPr lang="ro-RO" b="1" i="1" dirty="0" smtClean="0">
                <a:solidFill>
                  <a:srgbClr val="555555"/>
                </a:solidFill>
                <a:latin typeface="Times New Roman" pitchFamily="18" charset="0"/>
                <a:cs typeface="Times New Roman" pitchFamily="18" charset="0"/>
              </a:rPr>
              <a:t>§</a:t>
            </a:r>
            <a:r>
              <a:rPr lang="ro-RO" b="1" i="1" dirty="0">
                <a:solidFill>
                  <a:srgbClr val="555555"/>
                </a:solidFill>
                <a:latin typeface="Times New Roman" pitchFamily="18" charset="0"/>
                <a:cs typeface="Times New Roman" pitchFamily="18" charset="0"/>
              </a:rPr>
              <a:t>  </a:t>
            </a:r>
            <a:r>
              <a:rPr lang="ro-RO" b="1" i="1" dirty="0" smtClean="0">
                <a:solidFill>
                  <a:srgbClr val="555555"/>
                </a:solidFill>
                <a:latin typeface="Times New Roman" pitchFamily="18" charset="0"/>
                <a:cs typeface="Times New Roman" pitchFamily="18" charset="0"/>
              </a:rPr>
              <a:t>Convertirea semnalului analog în digital și invers;</a:t>
            </a:r>
            <a:endParaRPr lang="ro-RO" b="1" i="1" dirty="0">
              <a:solidFill>
                <a:srgbClr val="555555"/>
              </a:solidFill>
              <a:latin typeface="Times New Roman" pitchFamily="18" charset="0"/>
              <a:cs typeface="Times New Roman" pitchFamily="18" charset="0"/>
            </a:endParaRPr>
          </a:p>
          <a:p>
            <a:r>
              <a:rPr lang="ro-RO" b="1" i="1" dirty="0">
                <a:solidFill>
                  <a:srgbClr val="555555"/>
                </a:solidFill>
                <a:latin typeface="Times New Roman" pitchFamily="18" charset="0"/>
                <a:cs typeface="Times New Roman" pitchFamily="18" charset="0"/>
              </a:rPr>
              <a:t>§  </a:t>
            </a:r>
            <a:r>
              <a:rPr lang="ro-RO" b="1" i="1" dirty="0" smtClean="0">
                <a:solidFill>
                  <a:srgbClr val="555555"/>
                </a:solidFill>
                <a:latin typeface="Times New Roman" pitchFamily="18" charset="0"/>
                <a:cs typeface="Times New Roman" pitchFamily="18" charset="0"/>
              </a:rPr>
              <a:t>Sumarea semnalelor sinusoidale, Descompunerea Fourier:</a:t>
            </a:r>
            <a:endParaRPr lang="ro-RO" b="1" i="1" dirty="0">
              <a:solidFill>
                <a:srgbClr val="555555"/>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99953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tretch>
            <a:fillRect/>
          </a:stretch>
        </p:blipFill>
        <p:spPr>
          <a:xfrm>
            <a:off x="7152239" y="0"/>
            <a:ext cx="5039762" cy="6786214"/>
          </a:xfrm>
          <a:prstGeom prst="rect">
            <a:avLst/>
          </a:prstGeom>
        </p:spPr>
      </p:pic>
      <p:sp>
        <p:nvSpPr>
          <p:cNvPr id="5" name="Прямоугольник 4"/>
          <p:cNvSpPr/>
          <p:nvPr/>
        </p:nvSpPr>
        <p:spPr>
          <a:xfrm>
            <a:off x="0" y="0"/>
            <a:ext cx="7559644" cy="3352328"/>
          </a:xfrm>
          <a:prstGeom prst="rect">
            <a:avLst/>
          </a:prstGeom>
        </p:spPr>
        <p:txBody>
          <a:bodyPr wrap="square">
            <a:spAutoFit/>
          </a:bodyPr>
          <a:lstStyle/>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4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analogic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reconstituit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forma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conversia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DAC).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observă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similar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original,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identic.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Proprietatea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caracteristică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recontituit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aproximări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eşantioanelor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Aspectul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provine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aproximarea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discrete.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momentele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aproximate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menținerea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ultimul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moment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Primele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întrebări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reconstituirea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analogic,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fină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trebuie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cuantizarea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dese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trebuie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nivelurile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aproximăm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trebuie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perioada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28574" y="3352328"/>
            <a:ext cx="7400925" cy="3416320"/>
          </a:xfrm>
          <a:prstGeom prst="rect">
            <a:avLst/>
          </a:prstGeom>
        </p:spPr>
        <p:txBody>
          <a:bodyPr wrap="square">
            <a:spAutoFit/>
          </a:bodyPr>
          <a:lstStyle/>
          <a:p>
            <a:r>
              <a:rPr lang="ru-MO">
                <a:latin typeface="Times New Roman" pitchFamily="18" charset="0"/>
                <a:cs typeface="Times New Roman" pitchFamily="18" charset="0"/>
              </a:rPr>
              <a:t>На рис. 4 показан аналоговый сигнал, восстановленный из числовой формы (преобразование N/A или DAC). Замечено, что он подобен исходному сигналу, но не идентичен ему. Характерным свойством является то, что он восстанавливается из аппроксимаций образцов. Аспектная функция шкалы исходит из аппроксимации сигнала только дискретными значениями. Значения функции между моментами выборки аппроксимируются путем сохранения значения с последнего момента выборки. Первые два вопроса, которые возникают при восстановлении аналогового сигнала:- насколько точным должно быть квантование (т.е. как часто должны быть уровни, которыми мы аппроксимируем образец)? - насколько частым должен быть отбор проб (т.е. насколько коротким должен быть период отбора проб)?</a:t>
            </a:r>
            <a:endParaRPr lang="en-US">
              <a:latin typeface="Times New Roman" pitchFamily="18" charset="0"/>
              <a:cs typeface="Times New Roman" pitchFamily="18" charset="0"/>
            </a:endParaRPr>
          </a:p>
        </p:txBody>
      </p:sp>
      <p:sp>
        <p:nvSpPr>
          <p:cNvPr id="6" name="Прямоугольник 5"/>
          <p:cNvSpPr/>
          <p:nvPr/>
        </p:nvSpPr>
        <p:spPr>
          <a:xfrm>
            <a:off x="0" y="3429000"/>
            <a:ext cx="7315200" cy="3429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Прямоугольник 6"/>
          <p:cNvSpPr/>
          <p:nvPr/>
        </p:nvSpPr>
        <p:spPr>
          <a:xfrm>
            <a:off x="104775" y="0"/>
            <a:ext cx="7315200" cy="335232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542405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871580" cy="3648691"/>
          </a:xfrm>
          <a:prstGeom prst="rect">
            <a:avLst/>
          </a:prstGeom>
        </p:spPr>
        <p:txBody>
          <a:bodyPr wrap="square">
            <a:spAutoFit/>
          </a:bodyPr>
          <a:lstStyle/>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deterministe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Mărimi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caracteristice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punctul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vedere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conținutului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informațional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împart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categorii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deterministe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întîmplătoare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denumire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aleatoare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deterministe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evoluția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anterior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cunoscută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aduc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nici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testarea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circuitelor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echipamentelor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laborator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exploatare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adesea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testare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periodice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uzuale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sinus,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dreptunghi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triunghi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fierăstrău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impulsuri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etc.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Astfel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reprezentate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a:blip r:embed="rId2" cstate="print"/>
          <a:stretch>
            <a:fillRect/>
          </a:stretch>
        </p:blipFill>
        <p:spPr>
          <a:xfrm>
            <a:off x="6746482" y="0"/>
            <a:ext cx="5445517" cy="4316187"/>
          </a:xfrm>
          <a:prstGeom prst="rect">
            <a:avLst/>
          </a:prstGeom>
        </p:spPr>
      </p:pic>
      <p:sp>
        <p:nvSpPr>
          <p:cNvPr id="6" name="Прямоугольник 5"/>
          <p:cNvSpPr/>
          <p:nvPr/>
        </p:nvSpPr>
        <p:spPr>
          <a:xfrm>
            <a:off x="0" y="4316187"/>
            <a:ext cx="12086376" cy="2463238"/>
          </a:xfrm>
          <a:prstGeom prst="rect">
            <a:avLst/>
          </a:prstGeom>
        </p:spPr>
        <p:txBody>
          <a:bodyPr wrap="square">
            <a:spAutoFit/>
          </a:bodyPr>
          <a:lstStyle/>
          <a:p>
            <a:pPr marL="257175">
              <a:lnSpc>
                <a:spcPct val="107000"/>
              </a:lnSpc>
              <a:spcAft>
                <a:spcPts val="0"/>
              </a:spcAft>
            </a:pP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întîmplătoare</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căror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evoluție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prezisă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deci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poartă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puțin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predictibile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aduc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cunoaştem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dinainte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proprietățile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statistice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întîmplător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domeniul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mare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sale etc.),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evoluția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particulară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anumit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interval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Exemple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întîmplătoare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vocal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cules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microfon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curentul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absorbit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motorul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electric,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turația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motorului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temperatura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încăpere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viteza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vîntului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date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calculatoare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etc.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Modelul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matematic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util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analiza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transformările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suferite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trecerea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circuit.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deterministe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pot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modelate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matematic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relativ</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simple.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5e pot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reprezentate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astfel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72628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6257"/>
            <a:ext cx="6871580" cy="4241418"/>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Детерминированные сигналы. Характерные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размеры</a:t>
            </a: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 точки зрения информационного содержания сигналы делятся на две категории</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детерминированные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сигналы и случайные сигналы (другое название: случайные</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Детерминированные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сигналы: те, в которых эволюция сигнала заранее известна. Они не дают никакой информации, они используются только для тестирования схем и оборудования, в лаборатории или в эксплуатации. Чаще всего для тестирования используются периодические сигналы. </a:t>
            </a:r>
            <a:endPar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Обычные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формы: синусоидальная, прямоугольная, треугольная, пилообразная, импульсная и т.д. Такие формы показаны на рисунке 5.</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a:blip r:embed="rId2" cstate="print"/>
          <a:stretch>
            <a:fillRect/>
          </a:stretch>
        </p:blipFill>
        <p:spPr>
          <a:xfrm>
            <a:off x="6746482" y="0"/>
            <a:ext cx="5445517" cy="4316187"/>
          </a:xfrm>
          <a:prstGeom prst="rect">
            <a:avLst/>
          </a:prstGeom>
        </p:spPr>
      </p:pic>
      <p:sp>
        <p:nvSpPr>
          <p:cNvPr id="6" name="Прямоугольник 5"/>
          <p:cNvSpPr/>
          <p:nvPr/>
        </p:nvSpPr>
        <p:spPr>
          <a:xfrm>
            <a:off x="0" y="4165149"/>
            <a:ext cx="12086376" cy="2744982"/>
          </a:xfrm>
          <a:prstGeom prst="rect">
            <a:avLst/>
          </a:prstGeom>
        </p:spPr>
        <p:txBody>
          <a:bodyPr wrap="square">
            <a:spAutoFit/>
          </a:bodyPr>
          <a:lstStyle/>
          <a:p>
            <a:pPr marL="257175">
              <a:lnSpc>
                <a:spcPct val="107000"/>
              </a:lnSpc>
              <a:spcAft>
                <a:spcPts val="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Случайные сигналы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это те, эволюцию которых нельзя предсказать, поэтому они несут с собой информацию (чем менее они предсказуемы, тем больше информации они несут). В лучшем случае мы заранее знаем статистические свойства случайного сигнала (диапазон значений, наибольшая частота его составляющих и т. д.), но не конкретную эволюцию в определенном временном интервале. Примеры случайных сигналов: речевой сигнал, улавливаемый микрофоном, ток, потребляемый электродвигателем, скорость вращения двигателя, измеренная температура в помещении, скорость ветра, сигнал данных, передаваемый между двумя компьютерами и т. д.Математическая модель сигнала полезна для анализа преобразований, которым подвергается сигнал при прохождении через цепь. Часто используемые детерминированные сигналы могут быть математически смоделированы относительно простыми функциями. Сигналы на рис. 5а и 5е можно представить следующим образом:</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943716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tretch>
            <a:fillRect/>
          </a:stretch>
        </p:blipFill>
        <p:spPr>
          <a:xfrm>
            <a:off x="0" y="0"/>
            <a:ext cx="6998883" cy="2727618"/>
          </a:xfrm>
          <a:prstGeom prst="rect">
            <a:avLst/>
          </a:prstGeom>
        </p:spPr>
      </p:pic>
      <p:sp>
        <p:nvSpPr>
          <p:cNvPr id="5" name="Прямоугольник 4"/>
          <p:cNvSpPr/>
          <p:nvPr/>
        </p:nvSpPr>
        <p:spPr>
          <a:xfrm>
            <a:off x="-165981" y="2727618"/>
            <a:ext cx="7300206" cy="2166875"/>
          </a:xfrm>
          <a:prstGeom prst="rect">
            <a:avLst/>
          </a:prstGeom>
        </p:spPr>
        <p:txBody>
          <a:bodyPr wrap="square">
            <a:spAutoFit/>
          </a:bodyPr>
          <a:lstStyle/>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relațiile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amplitudinea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oscilației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număr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pozitiv</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dimensiunea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fizică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x</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perioada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periodic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măsoară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secunde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vezi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6)</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măsoară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Hz)</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ω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pulsația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măsoară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rad/s).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Relațiile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a:blip r:embed="rId3" cstate="print"/>
          <a:stretch>
            <a:fillRect/>
          </a:stretch>
        </p:blipFill>
        <p:spPr>
          <a:xfrm>
            <a:off x="105937" y="4598129"/>
            <a:ext cx="5046925" cy="1277569"/>
          </a:xfrm>
          <a:prstGeom prst="rect">
            <a:avLst/>
          </a:prstGeom>
        </p:spPr>
      </p:pic>
      <p:sp>
        <p:nvSpPr>
          <p:cNvPr id="2" name="Прямоугольник 1"/>
          <p:cNvSpPr/>
          <p:nvPr/>
        </p:nvSpPr>
        <p:spPr>
          <a:xfrm>
            <a:off x="5562600" y="4703945"/>
            <a:ext cx="6305550" cy="2031325"/>
          </a:xfrm>
          <a:prstGeom prst="rect">
            <a:avLst/>
          </a:prstGeom>
        </p:spPr>
        <p:txBody>
          <a:bodyPr wrap="square">
            <a:spAutoFit/>
          </a:bodyPr>
          <a:lstStyle/>
          <a:p>
            <a:r>
              <a:rPr lang="ru-MO">
                <a:latin typeface="Times New Roman" pitchFamily="18" charset="0"/>
                <a:cs typeface="Times New Roman" pitchFamily="18" charset="0"/>
              </a:rPr>
              <a:t>В приведенных выше отношениях</a:t>
            </a:r>
            <a:r>
              <a:rPr lang="ru-MO" smtClean="0">
                <a:latin typeface="Times New Roman" pitchFamily="18" charset="0"/>
                <a:cs typeface="Times New Roman" pitchFamily="18" charset="0"/>
              </a:rPr>
              <a:t>:</a:t>
            </a:r>
          </a:p>
          <a:p>
            <a:r>
              <a:rPr lang="ru-MO" smtClean="0">
                <a:latin typeface="Times New Roman" pitchFamily="18" charset="0"/>
                <a:cs typeface="Times New Roman" pitchFamily="18" charset="0"/>
              </a:rPr>
              <a:t>A </a:t>
            </a:r>
            <a:r>
              <a:rPr lang="ru-MO">
                <a:latin typeface="Times New Roman" pitchFamily="18" charset="0"/>
                <a:cs typeface="Times New Roman" pitchFamily="18" charset="0"/>
              </a:rPr>
              <a:t>- амплитуда колебаний (является положительным числом и имеет физическую размерность x (t</a:t>
            </a:r>
            <a:r>
              <a:rPr lang="ru-MO" smtClean="0">
                <a:latin typeface="Times New Roman" pitchFamily="18" charset="0"/>
                <a:cs typeface="Times New Roman" pitchFamily="18" charset="0"/>
              </a:rPr>
              <a:t>))</a:t>
            </a:r>
          </a:p>
          <a:p>
            <a:r>
              <a:rPr lang="ru-MO" smtClean="0">
                <a:latin typeface="Times New Roman" pitchFamily="18" charset="0"/>
                <a:cs typeface="Times New Roman" pitchFamily="18" charset="0"/>
              </a:rPr>
              <a:t>T </a:t>
            </a:r>
            <a:r>
              <a:rPr lang="ru-MO">
                <a:latin typeface="Times New Roman" pitchFamily="18" charset="0"/>
                <a:cs typeface="Times New Roman" pitchFamily="18" charset="0"/>
              </a:rPr>
              <a:t>- период периодического сигнала (измеряется в секундах, см. рис. 6</a:t>
            </a:r>
            <a:r>
              <a:rPr lang="ru-MO" smtClean="0">
                <a:latin typeface="Times New Roman" pitchFamily="18" charset="0"/>
                <a:cs typeface="Times New Roman" pitchFamily="18" charset="0"/>
              </a:rPr>
              <a:t>)</a:t>
            </a:r>
          </a:p>
          <a:p>
            <a:r>
              <a:rPr lang="ru-MO" smtClean="0">
                <a:latin typeface="Times New Roman" pitchFamily="18" charset="0"/>
                <a:cs typeface="Times New Roman" pitchFamily="18" charset="0"/>
              </a:rPr>
              <a:t>f </a:t>
            </a:r>
            <a:r>
              <a:rPr lang="ru-MO">
                <a:latin typeface="Times New Roman" pitchFamily="18" charset="0"/>
                <a:cs typeface="Times New Roman" pitchFamily="18" charset="0"/>
              </a:rPr>
              <a:t>- частота (измеряется в Гц</a:t>
            </a:r>
            <a:r>
              <a:rPr lang="ru-MO" smtClean="0">
                <a:latin typeface="Times New Roman" pitchFamily="18" charset="0"/>
                <a:cs typeface="Times New Roman" pitchFamily="18" charset="0"/>
              </a:rPr>
              <a:t>)</a:t>
            </a:r>
          </a:p>
          <a:p>
            <a:r>
              <a:rPr lang="ru-MO" smtClean="0">
                <a:latin typeface="Times New Roman" pitchFamily="18" charset="0"/>
                <a:cs typeface="Times New Roman" pitchFamily="18" charset="0"/>
              </a:rPr>
              <a:t>ω </a:t>
            </a:r>
            <a:r>
              <a:rPr lang="ru-MO">
                <a:latin typeface="Times New Roman" pitchFamily="18" charset="0"/>
                <a:cs typeface="Times New Roman" pitchFamily="18" charset="0"/>
              </a:rPr>
              <a:t>— пульсация (измеряется в рад/с).</a:t>
            </a:r>
            <a:endParaRPr lang="en-US">
              <a:latin typeface="Times New Roman" pitchFamily="18" charset="0"/>
              <a:cs typeface="Times New Roman" pitchFamily="18" charset="0"/>
            </a:endParaRPr>
          </a:p>
        </p:txBody>
      </p:sp>
      <p:sp>
        <p:nvSpPr>
          <p:cNvPr id="8" name="Прямоугольник 7"/>
          <p:cNvSpPr/>
          <p:nvPr/>
        </p:nvSpPr>
        <p:spPr>
          <a:xfrm>
            <a:off x="5429250" y="4703945"/>
            <a:ext cx="6343650" cy="2126808"/>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Прямоугольник 8"/>
          <p:cNvSpPr/>
          <p:nvPr/>
        </p:nvSpPr>
        <p:spPr>
          <a:xfrm>
            <a:off x="0" y="2718093"/>
            <a:ext cx="7134225" cy="188003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xmlns="" val="166084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0"/>
            <a:ext cx="12192000" cy="981423"/>
          </a:xfrm>
          <a:prstGeom prst="rect">
            <a:avLst/>
          </a:prstGeom>
        </p:spPr>
        <p:txBody>
          <a:bodyPr wrap="square">
            <a:spAutoFit/>
          </a:bodyPr>
          <a:lstStyle/>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Argumentul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sinus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fazei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momentul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0,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notată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φ</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inițială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riguros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aceeaşi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numesc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coerente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Diferența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fazele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exemplu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considerăm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sinusoidale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expresiile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(6)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(7)</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Рисунок 7"/>
          <p:cNvPicPr/>
          <p:nvPr/>
        </p:nvPicPr>
        <p:blipFill>
          <a:blip r:embed="rId2" cstate="print"/>
          <a:stretch>
            <a:fillRect/>
          </a:stretch>
        </p:blipFill>
        <p:spPr>
          <a:xfrm>
            <a:off x="121929" y="1063357"/>
            <a:ext cx="8718243" cy="1227170"/>
          </a:xfrm>
          <a:prstGeom prst="rect">
            <a:avLst/>
          </a:prstGeom>
        </p:spPr>
      </p:pic>
      <p:sp>
        <p:nvSpPr>
          <p:cNvPr id="7" name="Прямоугольник 6"/>
          <p:cNvSpPr/>
          <p:nvPr/>
        </p:nvSpPr>
        <p:spPr>
          <a:xfrm>
            <a:off x="0" y="2290527"/>
            <a:ext cx="12192000" cy="2463238"/>
          </a:xfrm>
          <a:prstGeom prst="rect">
            <a:avLst/>
          </a:prstGeom>
        </p:spPr>
        <p:txBody>
          <a:bodyPr wrap="square">
            <a:spAutoFit/>
          </a:bodyPr>
          <a:lstStyle/>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sinusoidale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măsoară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uşor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ajutorul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osciloscopului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aplică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osciloscopului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7,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notează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linia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zero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fiecare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determină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perioada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evaluează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individual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faza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fiecărui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ci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determină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momentele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cînd</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traversează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linia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zero,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acelaşi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sens.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exemplu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7, au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fost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considerate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momentele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cînd</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crescător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zero. Pot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alese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momente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determinarea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cum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trecerea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descrescătoare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0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momentul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atins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maximul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Totuşi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determinarea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momentelor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maxim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minim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imprecisă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aşa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încît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preferă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varianta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descrisă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fiecare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faza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invers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momentului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intersecției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consecință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jos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această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ordine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mărime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calculată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astfel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 name="Рисунок 9"/>
          <p:cNvPicPr/>
          <p:nvPr/>
        </p:nvPicPr>
        <p:blipFill>
          <a:blip r:embed="rId3" cstate="print"/>
          <a:stretch>
            <a:fillRect/>
          </a:stretch>
        </p:blipFill>
        <p:spPr>
          <a:xfrm>
            <a:off x="550940" y="4753765"/>
            <a:ext cx="6286025" cy="823170"/>
          </a:xfrm>
          <a:prstGeom prst="rect">
            <a:avLst/>
          </a:prstGeom>
        </p:spPr>
      </p:pic>
      <p:sp>
        <p:nvSpPr>
          <p:cNvPr id="9" name="Прямоугольник 8"/>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071465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0"/>
            <a:ext cx="12192000" cy="1263166"/>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Аргумент синусоидальной функции называется фазой. Значение фазы в момент времени 0, обозначаемое φ, называется начальной фазой. Если два сигнала имеют строго одинаковую частоту, они называются когерентными сигналами. Разница между их фазами называется фазовым сдвигом. Например, рассмотрим два синусоидальных сигнала с выражениями (6) и (7)</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Рисунок 7"/>
          <p:cNvPicPr/>
          <p:nvPr/>
        </p:nvPicPr>
        <p:blipFill>
          <a:blip r:embed="rId2" cstate="print"/>
          <a:stretch>
            <a:fillRect/>
          </a:stretch>
        </p:blipFill>
        <p:spPr>
          <a:xfrm>
            <a:off x="121928" y="1445147"/>
            <a:ext cx="8718243" cy="1227170"/>
          </a:xfrm>
          <a:prstGeom prst="rect">
            <a:avLst/>
          </a:prstGeom>
        </p:spPr>
      </p:pic>
      <p:sp>
        <p:nvSpPr>
          <p:cNvPr id="7" name="Прямоугольник 6"/>
          <p:cNvSpPr/>
          <p:nvPr/>
        </p:nvSpPr>
        <p:spPr>
          <a:xfrm>
            <a:off x="0" y="2672317"/>
            <a:ext cx="12192000" cy="3041345"/>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Сдвиг фаз двух синусоидальных сигналов легко измерить с помощью осциллографа. Подайте два двухканальных сигнала осциллографа, как на рисунке 7, и обозначьте нулевую линию для каждого из них. Определяется период Т. Фаза каждого сигнала не оценивается отдельно, а определяются моменты, когда два сигнала пересекают нулевую линию в одном направлении. Например, на рисунке 7 мы рассмотрели моменты времени, когда два сигнала проходят вверх через ноль. Другие моменты времени могут быть выбраны для определения фазового сдвига, например, нисходящий проход через 0 или время, когда достигается максимум. Однако определение максимального и минимального моментов является неточным, поэтому предпочтительным является описанный выше вариант.Для каждого сигнала фаза изменяется обратно пропорционально измеренному времени момента пересечения. Следовательно, фазовый сдвиг нижнего сигнала к верхнему сигналу (в таком порядке) представляет собой размер знака, вычисляемый следующим образом:</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 name="Рисунок 9"/>
          <p:cNvPicPr/>
          <p:nvPr/>
        </p:nvPicPr>
        <p:blipFill>
          <a:blip r:embed="rId3" cstate="print"/>
          <a:stretch>
            <a:fillRect/>
          </a:stretch>
        </p:blipFill>
        <p:spPr>
          <a:xfrm>
            <a:off x="427115" y="5706265"/>
            <a:ext cx="6286025" cy="823170"/>
          </a:xfrm>
          <a:prstGeom prst="rect">
            <a:avLst/>
          </a:prstGeom>
        </p:spPr>
      </p:pic>
      <p:sp>
        <p:nvSpPr>
          <p:cNvPr id="9" name="Прямоугольник 8"/>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980965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86073"/>
            <a:ext cx="12192000" cy="2166875"/>
          </a:xfrm>
          <a:prstGeom prst="rect">
            <a:avLst/>
          </a:prstGeom>
        </p:spPr>
        <p:txBody>
          <a:bodyPr wrap="square">
            <a:spAutoFit/>
          </a:bodyPr>
          <a:lstStyle/>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mod evident,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primului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doilea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acelaşi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schimbat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exemplul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7,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jos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zero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tîrziu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decît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aproximativ</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0,4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diviziuni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perioada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ocupă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diviziuni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Rezultă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doilea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primul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aproximativ</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–0,4</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π</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radiani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spune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doilea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întîrziere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primul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Despre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primul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spune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avans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doilea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relația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(9),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exprimat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radiani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exprimarea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grade,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înlocuieşte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factorul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π</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360 grade.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exemplul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7,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jos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aproximativ</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–72 grade,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jos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72 grade.</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a:blip r:embed="rId2" cstate="print"/>
          <a:stretch>
            <a:fillRect/>
          </a:stretch>
        </p:blipFill>
        <p:spPr>
          <a:xfrm>
            <a:off x="7894622" y="2007049"/>
            <a:ext cx="4297378" cy="4734293"/>
          </a:xfrm>
          <a:prstGeom prst="rect">
            <a:avLst/>
          </a:prstGeom>
        </p:spPr>
      </p:pic>
      <p:sp>
        <p:nvSpPr>
          <p:cNvPr id="6" name="Прямоугольник 5"/>
          <p:cNvSpPr/>
          <p:nvPr/>
        </p:nvSpPr>
        <p:spPr>
          <a:xfrm>
            <a:off x="0" y="2252948"/>
            <a:ext cx="8172262" cy="4241418"/>
          </a:xfrm>
          <a:prstGeom prst="rect">
            <a:avLst/>
          </a:prstGeom>
        </p:spPr>
        <p:txBody>
          <a:bodyPr wrap="square">
            <a:spAutoFit/>
          </a:bodyPr>
          <a:lstStyle/>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mențiune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privitoare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periodice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coerente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Acestea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riguros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aceeaşi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constant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mici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variații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jurul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constante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variațiile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avînd</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observăm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osciloscopului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despărțite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constant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amîndouă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stabile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ecran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Dimpotrivă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necoerente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foarte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apropiate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observate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astfel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ecran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fix,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doilea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deplasează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uşor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stînga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dreapta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după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cum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decît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primului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Viteza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deplasare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relativă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apropiate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Observația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privitoare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coerente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valabilă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indiferent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forma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aplică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sinusoidale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perechilor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aceeaşi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formă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noțiune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utilă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analiza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proiectarea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circuitelor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medie</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Media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calculată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număr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întreg</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perioade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aşa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cum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fost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definită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analiza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matematică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960045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86073"/>
            <a:ext cx="12192000" cy="2166875"/>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Очевидно, фазовый сдвиг первого сигнала ко второму будет иметь тот же модуль, но с другим знаком. В примере на рисунке 7 нижний сигнал проходит через ноль позже верхнего примерно на 0,4 деления, а период сигнала занимает 2 деления. Получается, что фазовый сдвиг между вторым сигналом и первым составляет около -0,4π радиан. Говорят, что второй сигнал не совпадает по фазе с первым. Говорят, что первый сигнал опережает вторую фазу. В соотношении (9) фазовый сдвиг выражается в радианах. Для выражения в градусах множитель 2π заменяется на 360 градусов. В примере на рисунке 7 фазовый сдвиг нижнего сигнала к верхнему сигналу составляет примерно -72 градуса, а фазовый сдвиг верхнего сигнала к нижнему составляет 72 градуса.</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a:blip r:embed="rId2" cstate="print"/>
          <a:stretch>
            <a:fillRect/>
          </a:stretch>
        </p:blipFill>
        <p:spPr>
          <a:xfrm>
            <a:off x="7894622" y="2007049"/>
            <a:ext cx="4297378" cy="4734293"/>
          </a:xfrm>
          <a:prstGeom prst="rect">
            <a:avLst/>
          </a:prstGeom>
        </p:spPr>
      </p:pic>
      <p:sp>
        <p:nvSpPr>
          <p:cNvPr id="6" name="Прямоугольник 5"/>
          <p:cNvSpPr/>
          <p:nvPr/>
        </p:nvSpPr>
        <p:spPr>
          <a:xfrm>
            <a:off x="0" y="2252948"/>
            <a:ext cx="8172262" cy="4523161"/>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Индикация последовательных периодических сигналов. Они имеют строго одинаковую частоту, т. е. фазовый сдвиг между ними постоянен или имеет небольшие вариации вокруг постоянного значения, при этом вариации имеют нулевое среднее значение. Если мы наблюдаем их на двух каналах осциллографа, два сигнала, разделенных постоянным фазовым сдвигом, оба будут стабильны на экране. Наоборот, на экране будут наблюдаться два некогерентных сигнала, но очень близких частот: один неподвижен, а второй немного смещается влево или вправо, так как его частота выше или ниже первого. Чем ниже относительная скорость, тем ближе частоты. Замечание относительно когерентных сигналов справедливо независимо от формы сигналов (оно относится не только к синусоидальным сигналам или парам сигналов одинаковой формы).Полезным понятием в анализе сигналов (оно будет использоваться при проектировании схем) является среднее значение сигнала. Среднее значение рассчитывается за целое число периодов, как определено в математическом анализе:</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350130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tretch>
            <a:fillRect/>
          </a:stretch>
        </p:blipFill>
        <p:spPr>
          <a:xfrm>
            <a:off x="78668" y="0"/>
            <a:ext cx="6887500" cy="981483"/>
          </a:xfrm>
          <a:prstGeom prst="rect">
            <a:avLst/>
          </a:prstGeom>
        </p:spPr>
      </p:pic>
      <p:sp>
        <p:nvSpPr>
          <p:cNvPr id="5" name="Прямоугольник 4"/>
          <p:cNvSpPr/>
          <p:nvPr/>
        </p:nvSpPr>
        <p:spPr>
          <a:xfrm>
            <a:off x="78668" y="871501"/>
            <a:ext cx="12113332" cy="4537781"/>
          </a:xfrm>
          <a:prstGeom prst="rect">
            <a:avLst/>
          </a:prstGeom>
        </p:spPr>
        <p:txBody>
          <a:bodyPr wrap="square">
            <a:spAutoFit/>
          </a:bodyPr>
          <a:lstStyle/>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exemplu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5a, 5b, 5c, 5e,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Folosind</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semnificația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geometrică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integralei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definite, cum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fost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introdusă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analiză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observăm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graficele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menționate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următoarea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proprietate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aria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închisă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alternața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pozitivă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axa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absciselor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egală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aria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închisă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alternanța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negativă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aceeaşi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axă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opoziție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cazul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precedent,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5d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5f au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nenulă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Interpretarea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grafică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ordonata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acelei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drepte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orizontale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separă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perioadă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zone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egale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astfel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interpretare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utilizată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8: aria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zonei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roşii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egală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aria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zonei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galbene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ordonata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dreptei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separă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zone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media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ajutorul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voltmetrului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posibilă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principiu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instrumentul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indică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media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la borne,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deci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putem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Totuşi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foarte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kHz, MHz),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astfel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încît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devină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predominantă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comportarea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reactivă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interiorul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voltmetrului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indicația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devine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imprecisă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ajutorul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osciloscopului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precizia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măsurării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limitată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precizia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afişare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scăzută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osciloscopului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afectată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limitele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benzii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indicate de fabricant).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comutatorul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elimină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obicei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poziții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notate AC, GND, DC).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comutatorul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eliminate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madie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memorează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ecran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apoi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comută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afişare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afişată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suferă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deplasare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jos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egală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225465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tretch>
            <a:fillRect/>
          </a:stretch>
        </p:blipFill>
        <p:spPr>
          <a:xfrm>
            <a:off x="78668" y="0"/>
            <a:ext cx="6887500" cy="981483"/>
          </a:xfrm>
          <a:prstGeom prst="rect">
            <a:avLst/>
          </a:prstGeom>
        </p:spPr>
      </p:pic>
      <p:sp>
        <p:nvSpPr>
          <p:cNvPr id="5" name="Прямоугольник 4"/>
          <p:cNvSpPr/>
          <p:nvPr/>
        </p:nvSpPr>
        <p:spPr>
          <a:xfrm>
            <a:off x="78668" y="871501"/>
            <a:ext cx="12113332" cy="5115888"/>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Например, сигналы на рис. 5a, 5b, 5c, 5e являются сигналами с нулевым средним значением. Используя введенный при анализе геометрический смысл определяемого интеграла, заметим, что графики упомянутых выше сигналов обладают следующим свойством: замкнутая площадь между положительным чередованием сигнала и осью абсцисс равна площади, замкнутой отрицательное чередование и та же ось. В отличие от предыдущего случая, сигналы на рис. 5d и 5f имеют ненулевое среднее значение. Графическая интерпретация среднего значения: ордината той горизонтальной линии, которая разделяет период сигнала на две области с равными площадями. Такая интерпретация используется на рисунке 8: площадь красной области равна площади желтой области, а ордината линии, разделяющей две области, является средним значением сигнала. Измерение средней составляющей стрелочным вольтметром возможно, но не при любой частоте сигнала. В принципе, прибор со стрелкой показывает среднее значение сигнала с клемм, поэтому мы можем использовать его для измерения среднего значения. Однако если частота сигнала очень высока (сотни кГц, МГц), так что преобладающим становится реактивное поведение компонентов внутри вольтметра, показания становятся неточными. При измерении средней составляющей осциллографом точность измерения ограничивается низкой точностью отображения осциллографа, но не зависит от частоты (в пределах полосы, указанной производителем). Для измерения используется переключатель, исключающий среднюю составляющую (обычно он имеет три положения, обозначаемые AC, GND, DC). Когда переключатель находится в положении AC, компонент мультимедиа удаляется. Сохраняет положение сигнала на экране, затем переключается на DC (отображение средних компонентов). Отображаемое положение сигнала смещается (вверх или вниз) на величину средней составляющей.</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01506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986639"/>
          </a:xfrm>
          <a:prstGeom prst="rect">
            <a:avLst/>
          </a:prstGeom>
        </p:spPr>
        <p:txBody>
          <a:bodyPr wrap="square">
            <a:spAutoFit/>
          </a:bodyPr>
          <a:lstStyle/>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mărime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fizică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purtătoare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adesea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scalară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variabila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exemplele</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uzuale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următoare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Tensiunea</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curentul</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furnizate</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un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traductor</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temperature</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Tensiunea</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la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intrarea</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amplificator</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putere</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Tensiunea</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la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ieşirea</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modulului</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tuner </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radio</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Tensiunea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bornele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microfonului</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Cîmpul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electromagnetic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produs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antena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telefonului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mobil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emisie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recepție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aparat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indicator cu ac</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Presiunea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aerului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sistemele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pneumatice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comandă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proceselor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mediile</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potențial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explozie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deschis-închis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releului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electromagnetic cu care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comandă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funcționarea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centralei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Termice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Succesiunea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afişate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ecranul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voltmetru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digital (numeric)</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42925" indent="-285750">
              <a:lnSpc>
                <a:spcPct val="107000"/>
              </a:lnSpc>
              <a:spcAft>
                <a:spcPts val="800"/>
              </a:spcAft>
              <a:buFontTx/>
              <a:buChar char="-"/>
            </a:pP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Poziția</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pedalei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accelerație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carburetor</a:t>
            </a:r>
          </a:p>
          <a:p>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Uneori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varianta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înregistrată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memorată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scopul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reconstituirii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inițiale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scopul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prelucrării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Exemple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Înregistrarea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vocii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bandă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magnetofon</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Înregistrarea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vocii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CD</a:t>
            </a: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Înregistrarea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tensiunii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afişate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ecranul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osciloscopului</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Înregistrarea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vitezei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vîntului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punct</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Înregistrarea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cursului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valutar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interval de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0625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tretch>
            <a:fillRect/>
          </a:stretch>
        </p:blipFill>
        <p:spPr>
          <a:xfrm>
            <a:off x="129530" y="0"/>
            <a:ext cx="6235056" cy="2627106"/>
          </a:xfrm>
          <a:prstGeom prst="rect">
            <a:avLst/>
          </a:prstGeom>
        </p:spPr>
      </p:pic>
      <p:sp>
        <p:nvSpPr>
          <p:cNvPr id="5" name="Прямоугольник 4"/>
          <p:cNvSpPr/>
          <p:nvPr/>
        </p:nvSpPr>
        <p:spPr>
          <a:xfrm>
            <a:off x="0" y="2627106"/>
            <a:ext cx="12192000" cy="1277786"/>
          </a:xfrm>
          <a:prstGeom prst="rect">
            <a:avLst/>
          </a:prstGeom>
        </p:spPr>
        <p:txBody>
          <a:bodyPr wrap="square">
            <a:spAutoFit/>
          </a:bodyPr>
          <a:lstStyle/>
          <a:p>
            <a:pPr marL="257175">
              <a:lnSpc>
                <a:spcPct val="107000"/>
              </a:lnSpc>
              <a:spcAft>
                <a:spcPts val="800"/>
              </a:spcAft>
            </a:pPr>
            <a:r>
              <a:rPr lang="en-US">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deterministe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prezentate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periodice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Totuşi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teste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folosesc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neperiodice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tip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impuls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cum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5g.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observarea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astfel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nevoie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osciloscop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memorie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înregistrarea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dispozitiv</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memorare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regulă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calculator).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sinusoidal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obținut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descris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(3),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exprimarea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analitică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face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după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modelul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a:blip r:embed="rId3" cstate="print"/>
          <a:stretch>
            <a:fillRect/>
          </a:stretch>
        </p:blipFill>
        <p:spPr>
          <a:xfrm>
            <a:off x="2143832" y="3904892"/>
            <a:ext cx="5579300" cy="558466"/>
          </a:xfrm>
          <a:prstGeom prst="rect">
            <a:avLst/>
          </a:prstGeom>
        </p:spPr>
      </p:pic>
      <p:sp>
        <p:nvSpPr>
          <p:cNvPr id="7" name="Прямоугольник 6"/>
          <p:cNvSpPr/>
          <p:nvPr/>
        </p:nvSpPr>
        <p:spPr>
          <a:xfrm>
            <a:off x="0" y="4395603"/>
            <a:ext cx="12134661" cy="1574149"/>
          </a:xfrm>
          <a:prstGeom prst="rect">
            <a:avLst/>
          </a:prstGeom>
        </p:spPr>
        <p:txBody>
          <a:bodyPr wrap="square">
            <a:spAutoFit/>
          </a:bodyPr>
          <a:lstStyle/>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unde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sz="11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t>
            </a:r>
            <a:r>
              <a:rPr lang="en-US" sz="11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perioada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număr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întreg</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fizic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momentul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care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fost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produsul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numărul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perioada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generate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memorate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sistem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numeric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general, un calculator),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exprimate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relația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9a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secvență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scurtă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aşa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cum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fost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memorat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9b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reconstituit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eşantioane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aşa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cum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fost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prezentat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subcapitolul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precedent.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observă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abscisă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fost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reprezentat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discret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perioade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90435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tretch>
            <a:fillRect/>
          </a:stretch>
        </p:blipFill>
        <p:spPr>
          <a:xfrm>
            <a:off x="129530" y="0"/>
            <a:ext cx="6235056" cy="2627106"/>
          </a:xfrm>
          <a:prstGeom prst="rect">
            <a:avLst/>
          </a:prstGeom>
        </p:spPr>
      </p:pic>
      <p:sp>
        <p:nvSpPr>
          <p:cNvPr id="5" name="Прямоугольник 4"/>
          <p:cNvSpPr/>
          <p:nvPr/>
        </p:nvSpPr>
        <p:spPr>
          <a:xfrm>
            <a:off x="0" y="2627106"/>
            <a:ext cx="12192000" cy="1559529"/>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Представленные выше детерминированные сигналы являются периодическими. Однако для тестирования также используются непериодические сигналы импульсного типа, такие как сигнал на рисунке 5g. Для наблюдения такого сигнала требуется память осциллографа или цифровая запись сигнала в запоминающее устройство (обычно компьютер). Для дискретизированного синусоидального сигнала, полученного дискретизацией сигнала, описанного в (3), аналитическое выражение составляется по модели:</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a:blip r:embed="rId3" cstate="print"/>
          <a:stretch>
            <a:fillRect/>
          </a:stretch>
        </p:blipFill>
        <p:spPr>
          <a:xfrm>
            <a:off x="2143832" y="4414295"/>
            <a:ext cx="5579300" cy="558466"/>
          </a:xfrm>
          <a:prstGeom prst="rect">
            <a:avLst/>
          </a:prstGeom>
        </p:spPr>
      </p:pic>
      <p:sp>
        <p:nvSpPr>
          <p:cNvPr id="7" name="Прямоугольник 6"/>
          <p:cNvSpPr/>
          <p:nvPr/>
        </p:nvSpPr>
        <p:spPr>
          <a:xfrm>
            <a:off x="-1" y="4919478"/>
            <a:ext cx="12134661" cy="1855893"/>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где T</a:t>
            </a:r>
            <a:r>
              <a:rPr lang="ru-MO" baseline="-250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период дискретизации, а k — целое число. Физическое время (время взятия пробы) является произведением количества проб и периода выборки. Все сигналы, генерируемые или хранящиеся в числовой системе (обычно в компьютере), выражаются в приведенном выше соотношении. На рис. 9а показана короткая последовательность дискретизированного сигнала в том виде, в каком он был сохранен, а на рис. 9б показан сигнал, восстановленный из семплов, представленных в предыдущем подразделе. Замечено, что по оси абсцисс представлено дискретное время в периоды дискретизации.</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629694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tretch>
            <a:fillRect/>
          </a:stretch>
        </p:blipFill>
        <p:spPr>
          <a:xfrm>
            <a:off x="6536602" y="-1"/>
            <a:ext cx="5655398" cy="5021993"/>
          </a:xfrm>
          <a:prstGeom prst="rect">
            <a:avLst/>
          </a:prstGeom>
        </p:spPr>
      </p:pic>
      <p:sp>
        <p:nvSpPr>
          <p:cNvPr id="5" name="Прямоугольник 4"/>
          <p:cNvSpPr/>
          <p:nvPr/>
        </p:nvSpPr>
        <p:spPr>
          <a:xfrm>
            <a:off x="0" y="-1"/>
            <a:ext cx="6096000" cy="6315960"/>
          </a:xfrm>
          <a:prstGeom prst="rect">
            <a:avLst/>
          </a:prstGeom>
        </p:spPr>
        <p:txBody>
          <a:bodyPr>
            <a:spAutoFit/>
          </a:bodyPr>
          <a:lstStyle/>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Descompunerea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periodice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sinusoidale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motivele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sinusoidal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foarte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test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proprietatea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păstra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forma,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trecerea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circuit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liniar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fapt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formă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această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proprietate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exploata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proprietatea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menționată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cazul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periodice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nesinusoidale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utilizată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proprietate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periodice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periodic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descompus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sumă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sinusoidale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seria</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Fourier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analizată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cursul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Analiză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matematică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cursul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sisteme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numesc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descompunerea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sensul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amplitudinea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defazajul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fiecărei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determinate,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anumit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periodic.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periodic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t>
            </a:r>
            <a:r>
              <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atunci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t>
            </a:r>
            <a:r>
              <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t>
            </a:r>
            <a:r>
              <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3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t>
            </a:r>
            <a:r>
              <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4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t>
            </a:r>
            <a:r>
              <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etc. Componenta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t>
            </a:r>
            <a:r>
              <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fundamentala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prima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t>
            </a:r>
            <a:r>
              <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ş.a.m.d</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Modelul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matematic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periodic,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descompus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are forma: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861914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tretch>
            <a:fillRect/>
          </a:stretch>
        </p:blipFill>
        <p:spPr>
          <a:xfrm>
            <a:off x="6536602" y="-1"/>
            <a:ext cx="5655398" cy="5021993"/>
          </a:xfrm>
          <a:prstGeom prst="rect">
            <a:avLst/>
          </a:prstGeom>
        </p:spPr>
      </p:pic>
      <p:sp>
        <p:nvSpPr>
          <p:cNvPr id="5" name="Прямоугольник 4"/>
          <p:cNvSpPr/>
          <p:nvPr/>
        </p:nvSpPr>
        <p:spPr>
          <a:xfrm>
            <a:off x="-1" y="-1"/>
            <a:ext cx="6696075" cy="6315960"/>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Разложение периодических сигналов на синусоидальные составляющие Одной из причин, по которой синусоидальный сигнал очень часто используется в качестве тестового сигнала, является его свойство сохранять форму при прохождении через любую линейную цепь. На самом деле этим свойством обладает безопасная форма сигнала. Чтобы использовать это свойство, в случае несинусоидальных периодических сигналов используется другое свойство периодических сигналов: любой периодический сигнал может быть разложен на сумму синусоидальных составляющих (называется рядом Фурье и будет анализироваться в математическом анализе). курс и курс Сигналы и системы). Компоненты называются гармониками, а разложение уникально в том смысле, что амплитуда и фазовый сдвиг каждой гармонической составляющей однозначно определяются для данного периодического сигнала. Если частота периодического сигнала f</a:t>
            </a:r>
            <a:r>
              <a:rPr lang="ru-MO" baseline="-250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то компоненты ряда имеют частоты: f</a:t>
            </a:r>
            <a:r>
              <a:rPr lang="ru-MO" baseline="-250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 f</a:t>
            </a:r>
            <a:r>
              <a:rPr lang="ru-MO" baseline="-250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3 f</a:t>
            </a:r>
            <a:r>
              <a:rPr lang="ru-MO" baseline="-250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4 f</a:t>
            </a:r>
            <a:r>
              <a:rPr lang="ru-MO" baseline="-250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и т. д. Частотная составляющая f</a:t>
            </a:r>
            <a:r>
              <a:rPr lang="ru-MO" baseline="-250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называется основной (или первой гармоникой), частотная составляющая 2 f</a:t>
            </a:r>
            <a:r>
              <a:rPr lang="ru-MO" baseline="-250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называется второй гармоникой и т.д. Математическая модель периодического сигнала, разложенного на гармонические составляющие, имеет вид:</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925960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tretch>
            <a:fillRect/>
          </a:stretch>
        </p:blipFill>
        <p:spPr>
          <a:xfrm>
            <a:off x="352708" y="112542"/>
            <a:ext cx="6437070" cy="928607"/>
          </a:xfrm>
          <a:prstGeom prst="rect">
            <a:avLst/>
          </a:prstGeom>
        </p:spPr>
      </p:pic>
      <p:sp>
        <p:nvSpPr>
          <p:cNvPr id="5" name="Прямоугольник 4"/>
          <p:cNvSpPr/>
          <p:nvPr/>
        </p:nvSpPr>
        <p:spPr>
          <a:xfrm>
            <a:off x="0" y="1041149"/>
            <a:ext cx="12192000" cy="2463238"/>
          </a:xfrm>
          <a:prstGeom prst="rect">
            <a:avLst/>
          </a:prstGeom>
        </p:spPr>
        <p:txBody>
          <a:bodyPr wrap="square">
            <a:spAutoFit/>
          </a:bodyPr>
          <a:lstStyle/>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ω</a:t>
            </a:r>
            <a:r>
              <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pulsația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periodic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pulsația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fundamentalei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r>
              <a:rPr lang="en-US" sz="1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media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determinată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secțiunea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anterioară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relația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(10))</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r>
              <a:rPr lang="en-US" sz="11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t>
            </a:r>
            <a:r>
              <a:rPr lang="en-US" sz="11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amplitudinea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ordin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φ</a:t>
            </a:r>
            <a:r>
              <a:rPr lang="en-US" sz="11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faza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ordin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11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exemplu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periodic,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descompus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x</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1,2sin(</a:t>
            </a:r>
            <a:r>
              <a:rPr lang="ru-RU"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ω</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0,6sin(3</a:t>
            </a:r>
            <a:r>
              <a:rPr lang="ru-RU"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ω</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Fundamentala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reprezentate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primele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diagrame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suma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periodic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descompus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reprezentată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ultima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diagramă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a:blip r:embed="rId3" cstate="print"/>
          <a:stretch>
            <a:fillRect/>
          </a:stretch>
        </p:blipFill>
        <p:spPr>
          <a:xfrm>
            <a:off x="142016" y="3410012"/>
            <a:ext cx="3932043" cy="3418473"/>
          </a:xfrm>
          <a:prstGeom prst="rect">
            <a:avLst/>
          </a:prstGeom>
        </p:spPr>
      </p:pic>
      <p:sp>
        <p:nvSpPr>
          <p:cNvPr id="7" name="Прямоугольник 6"/>
          <p:cNvSpPr/>
          <p:nvPr/>
        </p:nvSpPr>
        <p:spPr>
          <a:xfrm>
            <a:off x="3663636" y="3504387"/>
            <a:ext cx="8458954" cy="1870512"/>
          </a:xfrm>
          <a:prstGeom prst="rect">
            <a:avLst/>
          </a:prstGeom>
        </p:spPr>
        <p:txBody>
          <a:bodyPr wrap="square">
            <a:spAutoFit/>
          </a:bodyPr>
          <a:lstStyle/>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Descompunerea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periodice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utilă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analiza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funcționării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circuitelor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liniare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sensul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următor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periodic de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circuit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liniar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x</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ieşire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suma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le-</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produce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circuitul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răspuns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x</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obicei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cunoaşte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circuitul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reacționează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ficare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armonică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deci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anticipa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cum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reacționa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întregul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prezent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35106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a:blip r:embed="rId2" cstate="print"/>
          <a:stretch>
            <a:fillRect/>
          </a:stretch>
        </p:blipFill>
        <p:spPr>
          <a:xfrm>
            <a:off x="352708" y="112542"/>
            <a:ext cx="6437070" cy="928607"/>
          </a:xfrm>
          <a:prstGeom prst="rect">
            <a:avLst/>
          </a:prstGeom>
        </p:spPr>
      </p:pic>
      <p:sp>
        <p:nvSpPr>
          <p:cNvPr id="5" name="Прямоугольник 4"/>
          <p:cNvSpPr/>
          <p:nvPr/>
        </p:nvSpPr>
        <p:spPr>
          <a:xfrm>
            <a:off x="0" y="1041149"/>
            <a:ext cx="12192000" cy="2463238"/>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котором</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ω</a:t>
            </a:r>
            <a:r>
              <a:rPr lang="ru-MO" baseline="-250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пульсация периодического сигнала (и основная пульсация</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r>
              <a:rPr lang="ru-MO" baseline="-250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среднее значение сигнала (определено в предыдущем разделе, соотношение (10</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r>
              <a:rPr lang="ru-MO" baseline="-250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амплитуда гармонической составляющей порядка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t>
            </a: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φ</a:t>
            </a:r>
            <a:r>
              <a:rPr lang="ru-MO" baseline="-250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фаза гармонической составляющей порядка k</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рис. 11 показан пример периодического сигнала, который можно разложить на две гармонические составляющие: x(t) = 1,2sin(ωt) + 0,6sin(3ωt). Основная и третья гармоники представлены на первых двух диаграммах, а их сумма (периодически разложенный сигнал) представлена ​​на последней диаграмме.</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a:blip r:embed="rId3" cstate="print"/>
          <a:stretch>
            <a:fillRect/>
          </a:stretch>
        </p:blipFill>
        <p:spPr>
          <a:xfrm>
            <a:off x="142016" y="3410012"/>
            <a:ext cx="3932043" cy="3418473"/>
          </a:xfrm>
          <a:prstGeom prst="rect">
            <a:avLst/>
          </a:prstGeom>
        </p:spPr>
      </p:pic>
      <p:sp>
        <p:nvSpPr>
          <p:cNvPr id="7" name="Прямоугольник 6"/>
          <p:cNvSpPr/>
          <p:nvPr/>
        </p:nvSpPr>
        <p:spPr>
          <a:xfrm>
            <a:off x="3663636" y="3504387"/>
            <a:ext cx="8458954" cy="2152256"/>
          </a:xfrm>
          <a:prstGeom prst="rect">
            <a:avLst/>
          </a:prstGeom>
        </p:spPr>
        <p:txBody>
          <a:bodyPr wrap="square">
            <a:spAutoFit/>
          </a:bodyPr>
          <a:lstStyle/>
          <a:p>
            <a:pPr marL="257175">
              <a:lnSpc>
                <a:spcPct val="107000"/>
              </a:lnSpc>
              <a:spcAft>
                <a:spcPts val="80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Разложение периодических сигналов на гармонические составляющие полезно для анализа работы линейных цепей в следующем смысле: если периодический сигнал на входе линейной цепи равен x (t), выходной сигнал представляет собой сумму сигналов, которые схема будет производить в ответ на гармонические составляющие x (t). Обычно известно, как схема реагирует на каждую гармоническую составляющую, поэтому можно предвидеть, как она будет реагировать на весь сигнал, присутствующий на входе.</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637929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219138"/>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Сигнал – это физическая величина, несущая информацию. Чаще всего это переменная во времени скалярная функция, как в следующих обычных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примерах</a:t>
            </a:r>
            <a:r>
              <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Напряжение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или ток, подаваемый датчиком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температуры</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Напряжение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входе усилителя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мощности</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Напряжение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выходе модуля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радиотюнера</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Напряжение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клеммах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микрофона</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Электромагнитное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поле, создаваемое антенной мобильного телефона (при передаче или приеме</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Положение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иглы на индикаторе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иглы</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Давление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воздуха в пневматических системах измерения и управления технологическими процессами (используемых во взрывоопасных средах</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открыто-закрытое положение электромагнитного реле, с помощью которого осуществляется управление работой тепловой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электростанции</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Последовательность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значений, отображаемых на экране цифрового (цифрового) вольтметраПоложение педали акселератора, передаваемое на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карбюратор</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Иногда мы используем сигнал в записанном (хранимом) варианте для восстановления исходной информации или с целью обработки. Примеры</a:t>
            </a:r>
            <a:r>
              <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Запись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голоса на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пленку</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Запись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голоса с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компакт-диска</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Цифровая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запись напряжения, отображаемого на экране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осциллографа</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Численная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запись скорости ветра в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точке</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Изменение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обменного курса в течение определенного периода времени</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21616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5343"/>
            <a:ext cx="12192000" cy="6837000"/>
          </a:xfrm>
          <a:prstGeom prst="rect">
            <a:avLst/>
          </a:prstGeom>
        </p:spPr>
        <p:txBody>
          <a:bodyPr wrap="square">
            <a:spAutoFit/>
          </a:bodyPr>
          <a:lstStyle/>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Există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variabile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dimensiune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cum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Denivelarea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material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aproape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plan,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lungul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axe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scalară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variabilă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spațială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temperatură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grosimea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perete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scalară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spațiu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Imaginea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cameră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vederi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scalară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variabile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spațiale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Secvența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imagini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date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aceeaşi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cameră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scalară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variabile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spațiale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vocal stereo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scalare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variabila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formează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vectorială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variabila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tensiune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ieşirea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traductor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înclinare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verticală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funcție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vectorială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variabila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Proprietățile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trebuie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îndeplinească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mărime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fizică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purta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(implicit: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prelucrată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depusă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extrage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aduce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modificări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purtate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mărime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distanță</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puțin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afectată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perturbații</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Exemple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prelucrări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Filtrare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eliminarea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zgomotului</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Transmitere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distanță</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Extragerea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util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transmisiunea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radio</a:t>
            </a: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Separarea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surse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informație</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Compresia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criptarea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transmisiunilor</a:t>
            </a: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Afişarea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poziției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obstacolelor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sonar, radar,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ecograf</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(imagine)</a:t>
            </a: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Recunoaşterea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obiectelor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imagine</a:t>
            </a:r>
          </a:p>
          <a:p>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directă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model</a:t>
            </a:r>
          </a:p>
          <a:p>
            <a:pPr marL="257175">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36511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5343"/>
            <a:ext cx="12192000" cy="7205049"/>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Существуют и другие варианты сигнала с другими переменными или другими параметрами функции, например</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Уклон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почти плоского материала, измеренный вдоль оси (скалярная функция пространственной переменной</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Температурный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сигнал в толщине стены (скалярная функция времени и пространства</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Изображение</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полученное камерой (скалярная функция двух пространственных переменных</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Последовательность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изображений, полученных одной и той же камерой (скалярная функция, временная функция и две пространственные переменные</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Стерео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речевой сигнал (две скалярные функции временной переменной, которые образуют векторную функцию временной переменной</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Сигналы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напряжения с выхода датчика вертикального наклона (векторная функция с переменной во времени)Свойства, которым должен соответствовать физический размер для переноса информации (по умолчанию: для использования в качестве сигнала</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Возможность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обработки (т.е. возможность предоставления информации, возможность извлечения информации и возможность внесения изменений в информацию, переносимую этим размером</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Может передаваться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удаленно</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Быть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слегка затронутым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шумами</a:t>
            </a:r>
            <a:endPar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Примеры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обработки сигналов</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542925" indent="-285750">
              <a:lnSpc>
                <a:spcPct val="107000"/>
              </a:lnSpc>
              <a:spcAft>
                <a:spcPts val="0"/>
              </a:spcAft>
              <a:buFontTx/>
              <a:buChar char="-"/>
            </a:pP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Фильтрация шума</a:t>
            </a:r>
          </a:p>
          <a:p>
            <a:pPr marL="542925" indent="-285750">
              <a:lnSpc>
                <a:spcPct val="107000"/>
              </a:lnSpc>
              <a:spcAft>
                <a:spcPts val="0"/>
              </a:spcAft>
              <a:buFontTx/>
              <a:buChar char="-"/>
            </a:pP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Дистанционная передача</a:t>
            </a:r>
          </a:p>
          <a:p>
            <a:pPr marL="542925" indent="-285750">
              <a:lnSpc>
                <a:spcPct val="107000"/>
              </a:lnSpc>
              <a:spcAft>
                <a:spcPts val="0"/>
              </a:spcAft>
              <a:buFontTx/>
              <a:buChar char="-"/>
            </a:pP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Извлечь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полезный сигнал из </a:t>
            </a: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радиопередачи</a:t>
            </a:r>
          </a:p>
          <a:p>
            <a:pPr marL="542925" indent="-285750">
              <a:lnSpc>
                <a:spcPct val="107000"/>
              </a:lnSpc>
              <a:spcAft>
                <a:spcPts val="0"/>
              </a:spcAft>
              <a:buFontTx/>
              <a:buChar char="-"/>
            </a:pP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Разделение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двух источников </a:t>
            </a: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информации</a:t>
            </a:r>
          </a:p>
          <a:p>
            <a:pPr marL="542925" indent="-285750">
              <a:lnSpc>
                <a:spcPct val="107000"/>
              </a:lnSpc>
              <a:spcAft>
                <a:spcPts val="0"/>
              </a:spcAft>
              <a:buFontTx/>
              <a:buChar char="-"/>
            </a:pP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Сжатие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 шифрование </a:t>
            </a: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передачи</a:t>
            </a:r>
          </a:p>
          <a:p>
            <a:pPr marL="542925" indent="-285750">
              <a:lnSpc>
                <a:spcPct val="107000"/>
              </a:lnSpc>
              <a:spcAft>
                <a:spcPts val="0"/>
              </a:spcAft>
              <a:buFontTx/>
              <a:buChar char="-"/>
            </a:pP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Отображение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 измерение положения препятствий с помощью сонара, радара, ультразвука (изображение</a:t>
            </a: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542925" indent="-285750">
              <a:lnSpc>
                <a:spcPct val="107000"/>
              </a:lnSpc>
              <a:spcAft>
                <a:spcPts val="0"/>
              </a:spcAft>
              <a:buFontTx/>
              <a:buChar char="-"/>
            </a:pP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Распознавать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предметы на </a:t>
            </a: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картинке</a:t>
            </a:r>
          </a:p>
          <a:p>
            <a:pPr marL="542925" indent="-285750">
              <a:lnSpc>
                <a:spcPct val="107000"/>
              </a:lnSpc>
              <a:spcAft>
                <a:spcPts val="0"/>
              </a:spcAft>
              <a:buFontTx/>
              <a:buChar char="-"/>
            </a:pP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Прямое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или модельное измерение</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666921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056198" cy="4285917"/>
          </a:xfrm>
          <a:prstGeom prst="rect">
            <a:avLst/>
          </a:prstGeom>
        </p:spPr>
        <p:txBody>
          <a:bodyPr wrap="square">
            <a:spAutoFit/>
          </a:bodyPr>
          <a:lstStyle/>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analogice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digitale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Forma sub care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prezintă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depinde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natura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mărimii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scopul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punctul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vedere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continuității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două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variante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analogic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continuu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numeric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discontinuu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discret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discrete.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discret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Modelul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matematic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analogic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aplicație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mulțimea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mulțimea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interval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reale</a:t>
            </a:r>
            <a:r>
              <a:rPr lang="en-US">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înregistrarea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fotografică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ecranul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osciloscopului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Este 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analogic.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acustic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soseşte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microfon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electric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produce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microfonul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poziția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instrument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măsură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captat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antena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receptor radio,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electric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produs</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cameră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video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analogică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afişat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tubul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catodic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televizor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indicat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ceasornic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mecanic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analogice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fiind</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continue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timp</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Modelul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matematric</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numeric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deci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aplicație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mulțime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numărabilă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mulțimea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întregi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restricții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mulțimii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raționale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mulțimii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întregi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reprezintă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aproximate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eşantioanelor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analogic. </a:t>
            </a:r>
            <a:endParaRPr lang="en-US" dirty="0"/>
          </a:p>
        </p:txBody>
      </p:sp>
      <p:sp>
        <p:nvSpPr>
          <p:cNvPr id="5" name="Прямоугольник 4"/>
          <p:cNvSpPr/>
          <p:nvPr/>
        </p:nvSpPr>
        <p:spPr>
          <a:xfrm>
            <a:off x="0" y="4285917"/>
            <a:ext cx="12056198" cy="2463238"/>
          </a:xfrm>
          <a:prstGeom prst="rect">
            <a:avLst/>
          </a:prstGeom>
        </p:spPr>
        <p:txBody>
          <a:bodyPr wrap="square">
            <a:spAutoFit/>
          </a:bodyPr>
          <a:lstStyle/>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Avantajele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Posibilitate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nelimitată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memorare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Posibilități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prelucrare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Imunitate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sporită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perturbații</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Versatilitatea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circuitelor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prelucrare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Dezavantajele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Circuite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complicate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prelucrare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această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particularitate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dispare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odată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dezvoltarea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tehnicii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Prelucrare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insuficient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rapidă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frecvențele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mari</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724832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056198" cy="4505208"/>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Аналоговые и цифровые сигналы (цифровые</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Форма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сигналов зависит от характера размера и цели, для которой мы используем сигнал. С точки зрения преемственности во времени и значениях используем два варианта</a:t>
            </a:r>
            <a:r>
              <a:rPr lang="en-US"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42925" indent="-285750">
              <a:lnSpc>
                <a:spcPct val="107000"/>
              </a:lnSpc>
              <a:spcAft>
                <a:spcPts val="0"/>
              </a:spcAft>
              <a:buFontTx/>
              <a:buChar char="-"/>
            </a:pPr>
            <a:r>
              <a:rPr lang="ru-MO" b="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Аналоговый </a:t>
            </a: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сигнал (непрерывный во времени и значениях</a:t>
            </a:r>
            <a:r>
              <a:rPr lang="ru-MO" b="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542925" indent="-285750">
              <a:lnSpc>
                <a:spcPct val="107000"/>
              </a:lnSpc>
              <a:spcAft>
                <a:spcPts val="0"/>
              </a:spcAft>
              <a:buFontTx/>
              <a:buChar char="-"/>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Числовой сигнал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(непрерывный по времени и значениям, также называемый дискретным сигналом с дискретными значениями. Дискретный сигнал также называется дискретным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сигналом)</a:t>
            </a:r>
          </a:p>
          <a:p>
            <a:pPr marL="257175">
              <a:lnSpc>
                <a:spcPct val="107000"/>
              </a:lnSpc>
              <a:spcAft>
                <a:spcPts val="0"/>
              </a:spcAft>
            </a:pP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Математическая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модель аналогового сигнала представляет собой приложение на множестве действительных чисел со значениями в множестве действительных чисел (или диапазоне действительных чисел). </a:t>
            </a: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фотозапись сигнала на экране осциллографа. Это аналоговый сигнал. Акустический сигнал, поступающий от микрофона, электрический сигнал, создаваемый микрофоном, положение стрелки измерительного прибора, сигнал, улавливаемый антенной радиоприемника, электрический сигнал, создаваемый аналоговой видеокамерой, отображаемый сигнал электронно-лучевой трубкой телевизора, время, указываемое механическими часами, — все это аналоговые сигналы, непрерывные во времени и значениях</a:t>
            </a: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257175">
              <a:lnSpc>
                <a:spcPct val="107000"/>
              </a:lnSpc>
              <a:spcAft>
                <a:spcPts val="0"/>
              </a:spcAft>
            </a:pPr>
            <a:endPar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57175">
              <a:lnSpc>
                <a:spcPct val="107000"/>
              </a:lnSpc>
              <a:spcAft>
                <a:spcPts val="0"/>
              </a:spcAft>
            </a:pP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Математическая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модель числового сигнала представляет собой строку чисел, поэтому приложение на счетном множестве (множестве целых чисел) с ограниченными значениями множества рациональных чисел или множества целых чисел. Цифры — это приблизительные значения отсчетов аналогового сигнала.</a:t>
            </a:r>
            <a:endParaRPr lang="en-US" sz="1600" dirty="0"/>
          </a:p>
        </p:txBody>
      </p:sp>
      <p:sp>
        <p:nvSpPr>
          <p:cNvPr id="5" name="Прямоугольник 4"/>
          <p:cNvSpPr/>
          <p:nvPr/>
        </p:nvSpPr>
        <p:spPr>
          <a:xfrm>
            <a:off x="0" y="4285917"/>
            <a:ext cx="12056198" cy="2463238"/>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Преимущества цифровых сигналов</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Неограниченное хранилище</a:t>
            </a: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Высокие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возможности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обработки</a:t>
            </a: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Повышенный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иммунитет к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помехам</a:t>
            </a: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Универсальность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схем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обработки</a:t>
            </a:r>
          </a:p>
          <a:p>
            <a:pPr marL="257175">
              <a:lnSpc>
                <a:spcPct val="107000"/>
              </a:lnSpc>
              <a:spcAft>
                <a:spcPts val="0"/>
              </a:spcAft>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Недостатки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цифровых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сигналов</a:t>
            </a: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Более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сложные схемы для обработки (эта особенность исчезает с развитием численной техники</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Недостаточно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быстрая обработка высоких частот</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726057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13537" cy="923330"/>
          </a:xfrm>
          <a:prstGeom prst="rect">
            <a:avLst/>
          </a:prstGeom>
        </p:spPr>
        <p:txBody>
          <a:bodyPr wrap="square">
            <a:spAutoFit/>
          </a:bodyPr>
          <a:lstStyle/>
          <a:p>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Majoritatea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provin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lumea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analogică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Există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metode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conversie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analogic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numeric (analog-to-digital conversion)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din numeric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analogic (digital-to-analog conversion).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Scopul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conversiei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ADC =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Analog-to-Digital Conversion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preluarea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formă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prelucrare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memorare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dirty="0"/>
          </a:p>
        </p:txBody>
      </p:sp>
      <p:sp>
        <p:nvSpPr>
          <p:cNvPr id="5" name="Прямоугольник 4"/>
          <p:cNvSpPr/>
          <p:nvPr/>
        </p:nvSpPr>
        <p:spPr>
          <a:xfrm>
            <a:off x="0" y="923330"/>
            <a:ext cx="12192000" cy="3945054"/>
          </a:xfrm>
          <a:prstGeom prst="rect">
            <a:avLst/>
          </a:prstGeom>
        </p:spPr>
        <p:txBody>
          <a:bodyPr wrap="square">
            <a:spAutoFit/>
          </a:bodyPr>
          <a:lstStyle/>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Scopul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conversiei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DAC = </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Digital-to-Analog Conversion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reconstituirea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analogic,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transmisiune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afişare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scopuri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audio-video.</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Etapele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conversiei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AD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DA:</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reținerea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(„sample and hold”)</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Cuantizarea</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reprezentarea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nivel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discret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Codarea</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numerică</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nivelului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cuantizat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reprezentat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eşantionul</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800"/>
              </a:spcAft>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reprezentată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scurtă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secvență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analogic,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precum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eşantioanele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obținute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acest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Semnalul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fost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intervale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egale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perioada</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3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reprezentate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aproximările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eşantioanelor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urmare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cuantizării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observă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fiecare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eşantion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doar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valori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discrete,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dintr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mulțime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finită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partea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inferioară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scrise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codurile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nivelurilor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rezultate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cuantizare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baza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Aceasta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forma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prelucrare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calculatorul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numeric,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memorate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sînt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transmise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sisteme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comunicații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numerice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Circuitele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conversie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ADC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DAC,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precum</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introducerea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calculator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studiate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cursul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Bazele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sistemelor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achiziție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datelor</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169515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13537" cy="923330"/>
          </a:xfrm>
          <a:prstGeom prst="rect">
            <a:avLst/>
          </a:prstGeom>
        </p:spPr>
        <p:txBody>
          <a:bodyPr wrap="square">
            <a:spAutoFit/>
          </a:bodyPr>
          <a:lstStyle/>
          <a:p>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Большинство сигналов, которые мы используем, исходят из аналогового «мира». Существуют методы аналого-цифрового преобразования и цифро-аналогового преобразования. Целью аналого-цифрового преобразования (или АЦП = аналого-цифровое преобразование) является получение сигнала в цифровой форме для обработки или хранения.</a:t>
            </a:r>
            <a:endParaRPr lang="en-US" dirty="0"/>
          </a:p>
        </p:txBody>
      </p:sp>
      <p:sp>
        <p:nvSpPr>
          <p:cNvPr id="5" name="Прямоугольник 4"/>
          <p:cNvSpPr/>
          <p:nvPr/>
        </p:nvSpPr>
        <p:spPr>
          <a:xfrm>
            <a:off x="0" y="923330"/>
            <a:ext cx="12192000" cy="3945054"/>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Цель преобразования N/A (или DAC = цифро-аналоговое преобразование) состоит в том, чтобы восстановить аналоговый сигнал для передачи, отображения или аудио-видео целей</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Этапы преобразования AD и DA</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Отбор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проб и их сохранение («выборка и хранение</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Квантование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выборки (представление дискретным уровнем</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542925" indent="-285750">
              <a:lnSpc>
                <a:spcPct val="107000"/>
              </a:lnSpc>
              <a:spcAft>
                <a:spcPts val="0"/>
              </a:spcAft>
              <a:buFontTx/>
              <a:buChar char="-"/>
            </a:pP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Числовое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кодирование уровня квантования, которым представлена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выборка</a:t>
            </a:r>
          </a:p>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рис. 2 показана короткая последовательность аналогового сигнала, а также выборки, полученные из этого сигнала. Сигнал дискретизировался через равные промежутки времени (период дискретизации). На рис. 3 показаны аппроксимации выборок в результате квантования. Замечено, что каждая выборка принимает только дискретные значения из конечного множества. В нижней части рисунка 2 написаны числовые коды уровней, полученных в результате квантования (числа по основанию 2). Это форма, в которой они обрабатываются в цифровом компьютере, хранятся или передаются через цифровые системы связи. Схемы преобразования АЦП и ЦАП, а также ввод данных в ЭВМ будут изучаться в курсе Основы систем сбора данных.</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77054739"/>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10040</TotalTime>
  <Words>5281</Words>
  <Application>Microsoft Office PowerPoint</Application>
  <PresentationFormat>Произвольный</PresentationFormat>
  <Paragraphs>181</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Office Theme</vt:lpstr>
      <vt:lpstr>Sisteme Comunicare Transmitere Date T.2 – Semnale.</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Пользователь Windows</cp:lastModifiedBy>
  <cp:revision>425</cp:revision>
  <dcterms:created xsi:type="dcterms:W3CDTF">2020-08-28T11:28:42Z</dcterms:created>
  <dcterms:modified xsi:type="dcterms:W3CDTF">2023-03-01T08:10:21Z</dcterms:modified>
</cp:coreProperties>
</file>