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5"/>
  </p:notesMasterIdLst>
  <p:handoutMasterIdLst>
    <p:handoutMasterId r:id="rId36"/>
  </p:handoutMasterIdLst>
  <p:sldIdLst>
    <p:sldId id="431" r:id="rId2"/>
    <p:sldId id="372" r:id="rId3"/>
    <p:sldId id="292" r:id="rId4"/>
    <p:sldId id="293" r:id="rId5"/>
    <p:sldId id="294" r:id="rId6"/>
    <p:sldId id="295" r:id="rId7"/>
    <p:sldId id="296" r:id="rId8"/>
    <p:sldId id="298" r:id="rId9"/>
    <p:sldId id="301" r:id="rId10"/>
    <p:sldId id="302" r:id="rId11"/>
    <p:sldId id="303" r:id="rId12"/>
    <p:sldId id="305" r:id="rId13"/>
    <p:sldId id="306" r:id="rId14"/>
    <p:sldId id="307" r:id="rId15"/>
    <p:sldId id="308" r:id="rId16"/>
    <p:sldId id="310" r:id="rId17"/>
    <p:sldId id="311" r:id="rId18"/>
    <p:sldId id="317" r:id="rId19"/>
    <p:sldId id="318" r:id="rId20"/>
    <p:sldId id="319" r:id="rId21"/>
    <p:sldId id="320" r:id="rId22"/>
    <p:sldId id="321" r:id="rId23"/>
    <p:sldId id="322" r:id="rId24"/>
    <p:sldId id="324" r:id="rId25"/>
    <p:sldId id="325" r:id="rId26"/>
    <p:sldId id="328" r:id="rId27"/>
    <p:sldId id="329" r:id="rId28"/>
    <p:sldId id="330" r:id="rId29"/>
    <p:sldId id="332" r:id="rId30"/>
    <p:sldId id="333" r:id="rId31"/>
    <p:sldId id="334" r:id="rId32"/>
    <p:sldId id="336" r:id="rId33"/>
    <p:sldId id="338" r:id="rId34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40">
          <p15:clr>
            <a:srgbClr val="A4A3A4"/>
          </p15:clr>
        </p15:guide>
        <p15:guide id="2" pos="25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1C4"/>
    <a:srgbClr val="FF0000"/>
    <a:srgbClr val="FAD3A8"/>
    <a:srgbClr val="501B00"/>
    <a:srgbClr val="F9C995"/>
    <a:srgbClr val="FF9900"/>
    <a:srgbClr val="000066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85" autoAdjust="0"/>
    <p:restoredTop sz="98983" autoAdjust="0"/>
  </p:normalViewPr>
  <p:slideViewPr>
    <p:cSldViewPr snapToGrid="0">
      <p:cViewPr varScale="1">
        <p:scale>
          <a:sx n="76" d="100"/>
          <a:sy n="76" d="100"/>
        </p:scale>
        <p:origin x="114" y="402"/>
      </p:cViewPr>
      <p:guideLst>
        <p:guide orient="horz" pos="3540"/>
        <p:guide pos="25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zdugan artur" userId="1770a38c255ab84c" providerId="LiveId" clId="{88C9D798-308F-4A07-ABF0-8A83BF00E49C}"/>
    <pc:docChg chg="modSld">
      <pc:chgData name="buzdugan artur" userId="1770a38c255ab84c" providerId="LiveId" clId="{88C9D798-308F-4A07-ABF0-8A83BF00E49C}" dt="2023-11-13T14:19:48.930" v="8" actId="6549"/>
      <pc:docMkLst>
        <pc:docMk/>
      </pc:docMkLst>
      <pc:sldChg chg="modSp mod">
        <pc:chgData name="buzdugan artur" userId="1770a38c255ab84c" providerId="LiveId" clId="{88C9D798-308F-4A07-ABF0-8A83BF00E49C}" dt="2023-11-13T14:19:48.930" v="8" actId="6549"/>
        <pc:sldMkLst>
          <pc:docMk/>
          <pc:sldMk cId="876376567" sldId="431"/>
        </pc:sldMkLst>
        <pc:spChg chg="mod">
          <ac:chgData name="buzdugan artur" userId="1770a38c255ab84c" providerId="LiveId" clId="{88C9D798-308F-4A07-ABF0-8A83BF00E49C}" dt="2023-11-13T14:19:48.930" v="8" actId="6549"/>
          <ac:spMkLst>
            <pc:docMk/>
            <pc:sldMk cId="876376567" sldId="431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CN"/>
              <a:t>Microelectronic Circuits Zhou Lingling</a:t>
            </a:r>
            <a:endParaRPr lang="zh-CN" altLang="en-US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210ABA4-D98A-4655-8B2E-FFC2EF0F259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34365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CN"/>
              <a:t>Microelectronic Circuits Zhou Lingling</a:t>
            </a:r>
            <a:endParaRPr lang="zh-CN" altLang="en-US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8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D24C084-1657-4076-B587-F6FB87460C5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67815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T0" fmla="*/ 0 w 4917"/>
                <a:gd name="T1" fmla="*/ 0 h 1000"/>
                <a:gd name="T2" fmla="*/ 5860 w 4917"/>
                <a:gd name="T3" fmla="*/ 0 h 1000"/>
                <a:gd name="T4" fmla="*/ 6524 w 4917"/>
                <a:gd name="T5" fmla="*/ 664 h 1000"/>
                <a:gd name="T6" fmla="*/ 5861 w 4917"/>
                <a:gd name="T7" fmla="*/ 1327 h 1000"/>
                <a:gd name="T8" fmla="*/ 0 w 4917"/>
                <a:gd name="T9" fmla="*/ 1327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7"/>
                <a:gd name="T16" fmla="*/ 0 h 1000"/>
                <a:gd name="T17" fmla="*/ 2459 w 4917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o-RO"/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o-RO"/>
            </a:p>
          </p:txBody>
        </p:sp>
      </p:grpSp>
      <p:pic>
        <p:nvPicPr>
          <p:cNvPr id="9" name="Picture 12" descr="上海交通大学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6191250"/>
            <a:ext cx="22669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28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22528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SJTU       J. Chen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1CBF7-DD18-41A4-A7A9-5ADA3E24C1B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2" name="Rectangle 13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75B6E-E95E-4DA2-B8DD-966CAFD337F7}" type="datetime1">
              <a:rPr lang="zh-CN" altLang="en-US"/>
              <a:pPr>
                <a:defRPr/>
              </a:pPr>
              <a:t>2023/11/13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24380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BA35A-0EA9-44D4-81D3-0105E2942420}" type="datetime1">
              <a:rPr lang="zh-CN" altLang="en-US"/>
              <a:pPr>
                <a:defRPr/>
              </a:pPr>
              <a:t>2023/11/13</a:t>
            </a:fld>
            <a:endParaRPr lang="en-US" altLang="zh-CN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SJTU       J. Chen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DFF02-7F76-418C-9EF1-BABE2BA8E10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07383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81800" y="101600"/>
            <a:ext cx="2193925" cy="61976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95263" y="101600"/>
            <a:ext cx="6434137" cy="61976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55D58-C5D5-4513-A3B8-9660971618BA}" type="datetime1">
              <a:rPr lang="zh-CN" altLang="en-US"/>
              <a:pPr>
                <a:defRPr/>
              </a:pPr>
              <a:t>2023/11/13</a:t>
            </a:fld>
            <a:endParaRPr lang="en-US" altLang="zh-CN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SJTU       J. Chen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6B1DA-259A-4A14-B93B-6D5C5D259F1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08423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5263" y="101600"/>
            <a:ext cx="8015287" cy="85725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288925" y="1409700"/>
            <a:ext cx="4267200" cy="48895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08525" y="1409700"/>
            <a:ext cx="4267200" cy="48895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2C887-CBD0-4E65-8B72-8D17F0CDA2F5}" type="datetime1">
              <a:rPr lang="zh-CN" altLang="en-US"/>
              <a:pPr>
                <a:defRPr/>
              </a:pPr>
              <a:t>2023/11/13</a:t>
            </a:fld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SJTU       J. Chen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6543B-F90C-497E-AC7A-7A6C6124C47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44819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46041-23BD-4900-A684-5D2CB62CF712}" type="datetime1">
              <a:rPr lang="zh-CN" altLang="en-US"/>
              <a:pPr>
                <a:defRPr/>
              </a:pPr>
              <a:t>2023/11/13</a:t>
            </a:fld>
            <a:endParaRPr lang="en-US" altLang="zh-CN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SJTU       J. Chen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76BE1-B17D-4FFF-B224-99B21EC5967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51972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FE435-1D04-4CAB-BA1E-E9CEC4549903}" type="datetime1">
              <a:rPr lang="zh-CN" altLang="en-US"/>
              <a:pPr>
                <a:defRPr/>
              </a:pPr>
              <a:t>2023/11/13</a:t>
            </a:fld>
            <a:endParaRPr lang="en-US" altLang="zh-CN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SJTU       J. Chen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808B8-8792-4C41-9768-EF19B2D96ED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20664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88925" y="1409700"/>
            <a:ext cx="4267200" cy="488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08525" y="1409700"/>
            <a:ext cx="4267200" cy="488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28DB9-68D3-4814-A9A2-8425C38651CB}" type="datetime1">
              <a:rPr lang="zh-CN" altLang="en-US"/>
              <a:pPr>
                <a:defRPr/>
              </a:pPr>
              <a:t>2023/11/13</a:t>
            </a:fld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SJTU       J. Chen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EF37D-6404-4493-971B-FD0BC971F94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60800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DB00E-E973-4214-B2E6-F329043C2526}" type="datetime1">
              <a:rPr lang="zh-CN" altLang="en-US"/>
              <a:pPr>
                <a:defRPr/>
              </a:pPr>
              <a:t>2023/11/13</a:t>
            </a:fld>
            <a:endParaRPr lang="en-US" altLang="zh-CN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SJTU       J. Chen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9D82F-5EA0-403C-AB8C-CE7FB4747A2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51578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6A118-80AE-4250-AE85-16E5F9E73A9C}" type="datetime1">
              <a:rPr lang="zh-CN" altLang="en-US"/>
              <a:pPr>
                <a:defRPr/>
              </a:pPr>
              <a:t>2023/11/13</a:t>
            </a:fld>
            <a:endParaRPr lang="en-US" altLang="zh-CN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SJTU       J. Chen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08F72-687F-45E9-9C07-229D2A58FCB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02635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95532-AE6D-42F6-8232-39B24C1C7768}" type="datetime1">
              <a:rPr lang="zh-CN" altLang="en-US"/>
              <a:pPr>
                <a:defRPr/>
              </a:pPr>
              <a:t>2023/11/13</a:t>
            </a:fld>
            <a:endParaRPr lang="en-US" altLang="zh-CN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SJTU       J. Chen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33C4F-09B5-4C67-A2BE-A5C87D87D26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8540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077E5-44B0-4CB0-9462-7824319B68DF}" type="datetime1">
              <a:rPr lang="zh-CN" altLang="en-US"/>
              <a:pPr>
                <a:defRPr/>
              </a:pPr>
              <a:t>2023/11/13</a:t>
            </a:fld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SJTU       J. Chen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E4529-CD6D-493F-AED0-20F6EFC6565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78530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92985-8DED-4D2D-B91F-F1C7F57B6819}" type="datetime1">
              <a:rPr lang="zh-CN" altLang="en-US"/>
              <a:pPr>
                <a:defRPr/>
              </a:pPr>
              <a:t>2023/11/13</a:t>
            </a:fld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SJTU       J. Chen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7FD8F-7DE3-4E99-BB36-29B04AAA9B8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75309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1C4">
            <a:alpha val="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3"/>
          <p:cNvSpPr>
            <a:spLocks noChangeArrowheads="1"/>
          </p:cNvSpPr>
          <p:nvPr/>
        </p:nvSpPr>
        <p:spPr bwMode="auto">
          <a:xfrm>
            <a:off x="115888" y="482600"/>
            <a:ext cx="8937625" cy="6108700"/>
          </a:xfrm>
          <a:prstGeom prst="roundRect">
            <a:avLst>
              <a:gd name="adj" fmla="val 13727"/>
            </a:avLst>
          </a:prstGeom>
          <a:noFill/>
          <a:ln w="508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1027" name="AutoShape 4"/>
          <p:cNvSpPr>
            <a:spLocks noChangeArrowheads="1"/>
          </p:cNvSpPr>
          <p:nvPr/>
        </p:nvSpPr>
        <p:spPr bwMode="blackWhite">
          <a:xfrm>
            <a:off x="0" y="25400"/>
            <a:ext cx="8534400" cy="1143000"/>
          </a:xfrm>
          <a:custGeom>
            <a:avLst/>
            <a:gdLst>
              <a:gd name="T0" fmla="*/ 0 w 7467"/>
              <a:gd name="T1" fmla="*/ 0 h 1000"/>
              <a:gd name="T2" fmla="*/ 2147483646 w 7467"/>
              <a:gd name="T3" fmla="*/ 0 h 1000"/>
              <a:gd name="T4" fmla="*/ 2147483646 w 7467"/>
              <a:gd name="T5" fmla="*/ 653224500 h 1000"/>
              <a:gd name="T6" fmla="*/ 2147483646 w 7467"/>
              <a:gd name="T7" fmla="*/ 1306449000 h 1000"/>
              <a:gd name="T8" fmla="*/ 0 w 7467"/>
              <a:gd name="T9" fmla="*/ 1306449000 h 1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67"/>
              <a:gd name="T16" fmla="*/ 0 h 1000"/>
              <a:gd name="T17" fmla="*/ 3734 w 7467"/>
              <a:gd name="T18" fmla="*/ 1000 h 1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67" h="1000">
                <a:moveTo>
                  <a:pt x="0" y="0"/>
                </a:moveTo>
                <a:lnTo>
                  <a:pt x="6966" y="0"/>
                </a:lnTo>
                <a:cubicBezTo>
                  <a:pt x="7243" y="0"/>
                  <a:pt x="7467" y="223"/>
                  <a:pt x="7467" y="500"/>
                </a:cubicBezTo>
                <a:cubicBezTo>
                  <a:pt x="7467" y="776"/>
                  <a:pt x="7243" y="999"/>
                  <a:pt x="6967" y="1000"/>
                </a:cubicBezTo>
                <a:lnTo>
                  <a:pt x="0" y="100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o-RO"/>
          </a:p>
        </p:txBody>
      </p:sp>
      <p:sp>
        <p:nvSpPr>
          <p:cNvPr id="1028" name="Line 5"/>
          <p:cNvSpPr>
            <a:spLocks noChangeShapeType="1"/>
          </p:cNvSpPr>
          <p:nvPr/>
        </p:nvSpPr>
        <p:spPr bwMode="auto">
          <a:xfrm>
            <a:off x="0" y="1092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o-RO"/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101600"/>
            <a:ext cx="801528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8925" y="1409700"/>
            <a:ext cx="8686800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22426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89700"/>
            <a:ext cx="21336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7D2230F-0D87-4B0C-9C4B-7E03AADEDF03}" type="datetime1">
              <a:rPr lang="zh-CN" altLang="en-US"/>
              <a:pPr>
                <a:defRPr/>
              </a:pPr>
              <a:t>2023/11/13</a:t>
            </a:fld>
            <a:endParaRPr lang="en-US" altLang="zh-CN"/>
          </a:p>
        </p:txBody>
      </p:sp>
      <p:sp>
        <p:nvSpPr>
          <p:cNvPr id="22426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43663"/>
            <a:ext cx="28956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CN"/>
              <a:t>SJTU       J. Chen</a:t>
            </a:r>
          </a:p>
        </p:txBody>
      </p:sp>
      <p:sp>
        <p:nvSpPr>
          <p:cNvPr id="22426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51725" y="0"/>
            <a:ext cx="1692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6ED24B05-66FE-4C05-9F56-27D15208DD6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80000"/>
        <a:buFont typeface="Wingdings" panose="05000000000000000000" pitchFamily="2" charset="2"/>
        <a:buChar char="l"/>
        <a:defRPr sz="3200" b="1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70000"/>
        <a:buFont typeface="Wingdings" panose="05000000000000000000" pitchFamily="2" charset="2"/>
        <a:buChar char="Ø"/>
        <a:defRPr sz="2800" b="1">
          <a:solidFill>
            <a:srgbClr val="000066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3399"/>
        </a:buClr>
        <a:buSzPct val="65000"/>
        <a:buFont typeface="Wingdings" panose="05000000000000000000" pitchFamily="2" charset="2"/>
        <a:buChar char="ü"/>
        <a:defRPr sz="2400" b="1">
          <a:solidFill>
            <a:srgbClr val="000066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l"/>
        <a:defRPr sz="2000" b="1">
          <a:solidFill>
            <a:srgbClr val="000066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anose="05000000000000000000" pitchFamily="2" charset="2"/>
        <a:buChar char="l"/>
        <a:defRPr sz="2000" b="1">
          <a:solidFill>
            <a:srgbClr val="000066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 b="1">
          <a:solidFill>
            <a:srgbClr val="000066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 b="1">
          <a:solidFill>
            <a:srgbClr val="000066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 b="1">
          <a:solidFill>
            <a:srgbClr val="000066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 b="1">
          <a:solidFill>
            <a:srgbClr val="000066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0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25.wmf"/><Relationship Id="rId7" Type="http://schemas.openxmlformats.org/officeDocument/2006/relationships/image" Target="../media/image27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6.wmf"/><Relationship Id="rId10" Type="http://schemas.openxmlformats.org/officeDocument/2006/relationships/image" Target="../media/image29.jpeg"/><Relationship Id="rId4" Type="http://schemas.openxmlformats.org/officeDocument/2006/relationships/oleObject" Target="../embeddings/oleObject7.bin"/><Relationship Id="rId9" Type="http://schemas.openxmlformats.org/officeDocument/2006/relationships/image" Target="../media/image28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35.wmf"/><Relationship Id="rId3" Type="http://schemas.openxmlformats.org/officeDocument/2006/relationships/image" Target="../media/image30.wmf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15.bin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34.wmf"/><Relationship Id="rId5" Type="http://schemas.openxmlformats.org/officeDocument/2006/relationships/image" Target="../media/image31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33.wmf"/><Relationship Id="rId1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42.wmf"/><Relationship Id="rId3" Type="http://schemas.openxmlformats.org/officeDocument/2006/relationships/image" Target="../media/image37.wmf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21.bin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41.wmf"/><Relationship Id="rId5" Type="http://schemas.openxmlformats.org/officeDocument/2006/relationships/image" Target="../media/image38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40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image" Target="../media/image47.wmf"/><Relationship Id="rId7" Type="http://schemas.openxmlformats.org/officeDocument/2006/relationships/image" Target="../media/image49.w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50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53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wmf"/><Relationship Id="rId4" Type="http://schemas.openxmlformats.org/officeDocument/2006/relationships/oleObject" Target="../embeddings/oleObject29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356" y="2958353"/>
            <a:ext cx="8015287" cy="1636059"/>
          </a:xfrm>
        </p:spPr>
        <p:txBody>
          <a:bodyPr/>
          <a:lstStyle/>
          <a:p>
            <a:pPr algn="ctr"/>
            <a:r>
              <a:rPr lang="ro-RO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10_1. </a:t>
            </a:r>
            <a:br>
              <a:rPr lang="ro-RO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o-RO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ANALIZA TEC LA CURENT CONTINUU</a:t>
            </a:r>
            <a:b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o-RO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o-RO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extracurricular</a:t>
            </a:r>
            <a:r>
              <a:rPr lang="ro-RO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F46041-23BD-4900-A684-5D2CB62CF712}" type="datetime1">
              <a:rPr lang="zh-CN" altLang="en-US" smtClean="0"/>
              <a:pPr>
                <a:defRPr/>
              </a:pPr>
              <a:t>2023/11/13</a:t>
            </a:fld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76BE1-B17D-4FFF-B224-99B21EC59678}" type="slidenum">
              <a:rPr lang="zh-CN" altLang="en-US" smtClean="0"/>
              <a:pPr>
                <a:defRPr/>
              </a:pPr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76376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70000"/>
              <a:buFont typeface="Wingdings" panose="05000000000000000000" pitchFamily="2" charset="2"/>
              <a:buChar char="Ø"/>
              <a:defRPr sz="28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FF3399"/>
              </a:buClr>
              <a:buSzPct val="65000"/>
              <a:buFont typeface="Wingdings" panose="05000000000000000000" pitchFamily="2" charset="2"/>
              <a:buChar char="ü"/>
              <a:defRPr sz="24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C62107F-D451-4033-8125-75C4719CC4CB}" type="slidenum">
              <a:rPr lang="zh-CN" altLang="en-US" sz="1200" b="0" smtClean="0">
                <a:solidFill>
                  <a:schemeClr val="tx1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zh-CN" sz="1200" b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325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747090"/>
            <a:ext cx="7772400" cy="4114800"/>
          </a:xfrm>
          <a:noFill/>
        </p:spPr>
        <p:txBody>
          <a:bodyPr/>
          <a:lstStyle/>
          <a:p>
            <a:pPr marL="266700" indent="-266700" eaLnBrk="1" hangingPunct="1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en-US" altLang="zh-CN" sz="2200" dirty="0"/>
              <a:t>The ac characteristic</a:t>
            </a:r>
          </a:p>
          <a:p>
            <a:pPr marL="723900" lvl="1" indent="-277813" eaLnBrk="1" hangingPunct="1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</a:pPr>
            <a:r>
              <a:rPr lang="en-US" altLang="zh-CN" sz="2200" dirty="0"/>
              <a:t>Definition of transconductance</a:t>
            </a:r>
          </a:p>
          <a:p>
            <a:pPr marL="723900" lvl="1" indent="-277813" eaLnBrk="1" hangingPunct="1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</a:pPr>
            <a:r>
              <a:rPr lang="en-US" altLang="zh-CN" sz="2200" dirty="0"/>
              <a:t>Definition of output resistance</a:t>
            </a:r>
          </a:p>
          <a:p>
            <a:pPr marL="723900" lvl="1" indent="-277813" eaLnBrk="1" hangingPunct="1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</a:pPr>
            <a:r>
              <a:rPr lang="en-US" altLang="zh-CN" sz="2200" dirty="0"/>
              <a:t>Definition of voltage gain</a:t>
            </a:r>
          </a:p>
          <a:p>
            <a:pPr marL="266700" indent="-266700" eaLnBrk="1" hangingPunct="1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en-US" altLang="zh-CN" sz="2200" dirty="0"/>
              <a:t>Small-signal model</a:t>
            </a:r>
          </a:p>
          <a:p>
            <a:pPr marL="723900" lvl="1" indent="-277813" eaLnBrk="1" hangingPunct="1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</a:pPr>
            <a:r>
              <a:rPr lang="en-US" altLang="zh-CN" sz="2200" dirty="0"/>
              <a:t>Hybrid </a:t>
            </a:r>
            <a:r>
              <a:rPr lang="en-US" altLang="zh-CN" sz="2200" dirty="0">
                <a:cs typeface="Times New Roman" panose="02020603050405020304" pitchFamily="18" charset="0"/>
              </a:rPr>
              <a:t>π model</a:t>
            </a:r>
          </a:p>
          <a:p>
            <a:pPr marL="723900" lvl="1" indent="-277813" eaLnBrk="1" hangingPunct="1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</a:pPr>
            <a:r>
              <a:rPr lang="en-US" altLang="zh-CN" sz="2200" dirty="0"/>
              <a:t>T model</a:t>
            </a:r>
          </a:p>
          <a:p>
            <a:pPr marL="723900" lvl="1" indent="-277813" eaLnBrk="1" hangingPunct="1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</a:pPr>
            <a:r>
              <a:rPr lang="en-US" altLang="zh-CN" sz="2200" dirty="0"/>
              <a:t>Modeling the body effect</a:t>
            </a:r>
          </a:p>
        </p:txBody>
      </p:sp>
      <p:sp>
        <p:nvSpPr>
          <p:cNvPr id="5325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800">
                <a:solidFill>
                  <a:schemeClr val="bg1"/>
                </a:solidFill>
              </a:rPr>
              <a:t>Small-signal operation and models</a:t>
            </a:r>
            <a:endParaRPr lang="zh-CN" altLang="en-US" sz="38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70000"/>
              <a:buFont typeface="Wingdings" panose="05000000000000000000" pitchFamily="2" charset="2"/>
              <a:buChar char="Ø"/>
              <a:defRPr sz="28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FF3399"/>
              </a:buClr>
              <a:buSzPct val="65000"/>
              <a:buFont typeface="Wingdings" panose="05000000000000000000" pitchFamily="2" charset="2"/>
              <a:buChar char="ü"/>
              <a:defRPr sz="24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5D6F1E6-B503-4D33-B7E8-E58670017E03}" type="slidenum">
              <a:rPr lang="zh-CN" altLang="en-US" sz="1200" b="0" smtClean="0">
                <a:solidFill>
                  <a:schemeClr val="tx1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zh-CN" sz="1200" b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54277" name="Picture 4" descr="sedr42021_04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1262063"/>
            <a:ext cx="3170238" cy="429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8" name="Text Box 5"/>
          <p:cNvSpPr txBox="1">
            <a:spLocks noChangeArrowheads="1"/>
          </p:cNvSpPr>
          <p:nvPr/>
        </p:nvSpPr>
        <p:spPr bwMode="auto">
          <a:xfrm>
            <a:off x="3698875" y="1690688"/>
            <a:ext cx="5000625" cy="1649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70000"/>
              <a:buFont typeface="Wingdings" panose="05000000000000000000" pitchFamily="2" charset="2"/>
              <a:buChar char="Ø"/>
              <a:defRPr sz="28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FF3399"/>
              </a:buClr>
              <a:buSzPct val="65000"/>
              <a:buFont typeface="Wingdings" panose="05000000000000000000" pitchFamily="2" charset="2"/>
              <a:buChar char="ü"/>
              <a:defRPr sz="24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6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zh-CN" sz="2200" b="0" dirty="0">
                <a:solidFill>
                  <a:schemeClr val="tx1"/>
                </a:solidFill>
              </a:rPr>
              <a:t>Conceptual circuit utilized to study the operation of the MOSFET as a small-signal amplifier.</a:t>
            </a:r>
          </a:p>
          <a:p>
            <a:pPr>
              <a:spcBef>
                <a:spcPct val="6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zh-CN" sz="2200" b="0" dirty="0">
                <a:solidFill>
                  <a:schemeClr val="tx1"/>
                </a:solidFill>
              </a:rPr>
              <a:t>Small signal condition</a:t>
            </a:r>
            <a:endParaRPr lang="zh-CN" altLang="en-US" sz="2200" b="0" dirty="0">
              <a:solidFill>
                <a:schemeClr val="tx1"/>
              </a:solidFill>
            </a:endParaRPr>
          </a:p>
        </p:txBody>
      </p:sp>
      <p:graphicFrame>
        <p:nvGraphicFramePr>
          <p:cNvPr id="54279" name="Object 6"/>
          <p:cNvGraphicFramePr>
            <a:graphicFrameLocks noChangeAspect="1"/>
          </p:cNvGraphicFramePr>
          <p:nvPr/>
        </p:nvGraphicFramePr>
        <p:xfrm>
          <a:off x="4240213" y="3498850"/>
          <a:ext cx="2906712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68400" imgH="241300" progId="Equation.DSMT4">
                  <p:embed/>
                </p:oleObj>
              </mc:Choice>
              <mc:Fallback>
                <p:oleObj name="Equation" r:id="rId3" imgW="1168400" imgH="241300" progId="Equation.DSMT4">
                  <p:embed/>
                  <p:pic>
                    <p:nvPicPr>
                      <p:cNvPr id="5427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0213" y="3498850"/>
                        <a:ext cx="2906712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800">
                <a:solidFill>
                  <a:schemeClr val="bg1"/>
                </a:solidFill>
              </a:rPr>
              <a:t>The conceptual circuit</a:t>
            </a:r>
            <a:endParaRPr lang="zh-CN" altLang="en-US" sz="38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70000"/>
              <a:buFont typeface="Wingdings" panose="05000000000000000000" pitchFamily="2" charset="2"/>
              <a:buChar char="Ø"/>
              <a:defRPr sz="28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FF3399"/>
              </a:buClr>
              <a:buSzPct val="65000"/>
              <a:buFont typeface="Wingdings" panose="05000000000000000000" pitchFamily="2" charset="2"/>
              <a:buChar char="ü"/>
              <a:defRPr sz="24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C754A6D-8C34-47E0-BD0E-A94DF9DB4E6D}" type="slidenum">
              <a:rPr lang="zh-CN" altLang="en-US" sz="1200" b="0" smtClean="0">
                <a:solidFill>
                  <a:schemeClr val="tx1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zh-CN" sz="1200" b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55301" name="Picture 4" descr="sedr42021_0437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01"/>
          <a:stretch>
            <a:fillRect/>
          </a:stretch>
        </p:blipFill>
        <p:spPr bwMode="auto">
          <a:xfrm>
            <a:off x="838200" y="1536700"/>
            <a:ext cx="3198813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2" name="Text Box 5"/>
          <p:cNvSpPr txBox="1">
            <a:spLocks noChangeArrowheads="1"/>
          </p:cNvSpPr>
          <p:nvPr/>
        </p:nvSpPr>
        <p:spPr bwMode="auto">
          <a:xfrm>
            <a:off x="4419601" y="3638550"/>
            <a:ext cx="4167187" cy="110799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70000"/>
              <a:buFont typeface="Wingdings" panose="05000000000000000000" pitchFamily="2" charset="2"/>
              <a:buChar char="Ø"/>
              <a:defRPr sz="28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FF3399"/>
              </a:buClr>
              <a:buSzPct val="65000"/>
              <a:buFont typeface="Wingdings" panose="05000000000000000000" pitchFamily="2" charset="2"/>
              <a:buChar char="ü"/>
              <a:defRPr sz="24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200" b="0" dirty="0">
                <a:solidFill>
                  <a:schemeClr val="tx1"/>
                </a:solidFill>
              </a:rPr>
              <a:t>With the channel-length modulation the effect by including an output resistance</a:t>
            </a:r>
            <a:endParaRPr lang="en-US" altLang="en-US" sz="2200" b="0" dirty="0">
              <a:solidFill>
                <a:schemeClr val="tx1"/>
              </a:solidFill>
            </a:endParaRPr>
          </a:p>
        </p:txBody>
      </p:sp>
      <p:pic>
        <p:nvPicPr>
          <p:cNvPr id="55303" name="Picture 6" descr="sedr42021_0437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94"/>
          <a:stretch>
            <a:fillRect/>
          </a:stretch>
        </p:blipFill>
        <p:spPr bwMode="auto">
          <a:xfrm>
            <a:off x="4724400" y="1511300"/>
            <a:ext cx="37115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800">
                <a:solidFill>
                  <a:schemeClr val="bg1"/>
                </a:solidFill>
              </a:rPr>
              <a:t>The small-signal models</a:t>
            </a:r>
            <a:endParaRPr lang="zh-CN" altLang="en-US" sz="3800">
              <a:solidFill>
                <a:schemeClr val="bg1"/>
              </a:solidFill>
            </a:endParaRPr>
          </a:p>
        </p:txBody>
      </p:sp>
      <p:sp>
        <p:nvSpPr>
          <p:cNvPr id="55305" name="Text Box 8"/>
          <p:cNvSpPr txBox="1">
            <a:spLocks noChangeArrowheads="1"/>
          </p:cNvSpPr>
          <p:nvPr/>
        </p:nvSpPr>
        <p:spPr bwMode="auto">
          <a:xfrm>
            <a:off x="288925" y="3651250"/>
            <a:ext cx="3559175" cy="76944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70000"/>
              <a:buFont typeface="Wingdings" panose="05000000000000000000" pitchFamily="2" charset="2"/>
              <a:buChar char="Ø"/>
              <a:defRPr sz="28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FF3399"/>
              </a:buClr>
              <a:buSzPct val="65000"/>
              <a:buFont typeface="Wingdings" panose="05000000000000000000" pitchFamily="2" charset="2"/>
              <a:buChar char="ü"/>
              <a:defRPr sz="24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200" b="0" dirty="0">
                <a:solidFill>
                  <a:schemeClr val="tx1"/>
                </a:solidFill>
              </a:rPr>
              <a:t>Without the channel-length modulation effect</a:t>
            </a:r>
          </a:p>
        </p:txBody>
      </p:sp>
      <p:graphicFrame>
        <p:nvGraphicFramePr>
          <p:cNvPr id="55306" name="Object 10"/>
          <p:cNvGraphicFramePr>
            <a:graphicFrameLocks noChangeAspect="1"/>
          </p:cNvGraphicFramePr>
          <p:nvPr/>
        </p:nvGraphicFramePr>
        <p:xfrm>
          <a:off x="288925" y="4521200"/>
          <a:ext cx="391477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65300" imgH="508000" progId="Equation.3">
                  <p:embed/>
                </p:oleObj>
              </mc:Choice>
              <mc:Fallback>
                <p:oleObj name="Equation" r:id="rId4" imgW="1765300" imgH="508000" progId="Equation.3">
                  <p:embed/>
                  <p:pic>
                    <p:nvPicPr>
                      <p:cNvPr id="5530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925" y="4521200"/>
                        <a:ext cx="3914775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7" name="Object 11"/>
          <p:cNvGraphicFramePr>
            <a:graphicFrameLocks noChangeAspect="1"/>
          </p:cNvGraphicFramePr>
          <p:nvPr/>
        </p:nvGraphicFramePr>
        <p:xfrm>
          <a:off x="5032375" y="4838700"/>
          <a:ext cx="3614738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04421" imgH="495085" progId="Equation.DSMT4">
                  <p:embed/>
                </p:oleObj>
              </mc:Choice>
              <mc:Fallback>
                <p:oleObj name="Equation" r:id="rId6" imgW="1104421" imgH="495085" progId="Equation.DSMT4">
                  <p:embed/>
                  <p:pic>
                    <p:nvPicPr>
                      <p:cNvPr id="5530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75" y="4838700"/>
                        <a:ext cx="3614738" cy="105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8" name="Rectangle 13"/>
          <p:cNvSpPr>
            <a:spLocks noChangeArrowheads="1"/>
          </p:cNvSpPr>
          <p:nvPr/>
        </p:nvSpPr>
        <p:spPr bwMode="auto">
          <a:xfrm>
            <a:off x="288925" y="5588000"/>
            <a:ext cx="32829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70000"/>
              <a:buFont typeface="Wingdings" panose="05000000000000000000" pitchFamily="2" charset="2"/>
              <a:buChar char="Ø"/>
              <a:defRPr sz="28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FF3399"/>
              </a:buClr>
              <a:buSzPct val="65000"/>
              <a:buFont typeface="Wingdings" panose="05000000000000000000" pitchFamily="2" charset="2"/>
              <a:buChar char="ü"/>
              <a:defRPr sz="24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000">
                <a:solidFill>
                  <a:srgbClr val="FF0000"/>
                </a:solidFill>
              </a:rPr>
              <a:t>—</a:t>
            </a:r>
            <a:r>
              <a:rPr lang="en-US" altLang="zh-CN" sz="2400" i="1">
                <a:solidFill>
                  <a:srgbClr val="FF0000"/>
                </a:solidFill>
              </a:rPr>
              <a:t>transconductance</a:t>
            </a:r>
            <a:endParaRPr lang="zh-CN" altLang="en-US" sz="2400"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70000"/>
              <a:buFont typeface="Wingdings" panose="05000000000000000000" pitchFamily="2" charset="2"/>
              <a:buChar char="Ø"/>
              <a:defRPr sz="28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FF3399"/>
              </a:buClr>
              <a:buSzPct val="65000"/>
              <a:buFont typeface="Wingdings" panose="05000000000000000000" pitchFamily="2" charset="2"/>
              <a:buChar char="ü"/>
              <a:defRPr sz="24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6D03026-92B2-492D-82C9-A4A8DC6175C6}" type="slidenum">
              <a:rPr lang="zh-CN" altLang="en-US" sz="1200" b="0" smtClean="0">
                <a:solidFill>
                  <a:schemeClr val="tx1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zh-CN" sz="1200" b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6325" name="Text Box 4"/>
          <p:cNvSpPr txBox="1">
            <a:spLocks noChangeArrowheads="1"/>
          </p:cNvSpPr>
          <p:nvPr/>
        </p:nvSpPr>
        <p:spPr bwMode="auto">
          <a:xfrm>
            <a:off x="4856163" y="4699000"/>
            <a:ext cx="38115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70000"/>
              <a:buFont typeface="Wingdings" panose="05000000000000000000" pitchFamily="2" charset="2"/>
              <a:buChar char="Ø"/>
              <a:defRPr sz="28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FF3399"/>
              </a:buClr>
              <a:buSzPct val="65000"/>
              <a:buFont typeface="Wingdings" panose="05000000000000000000" pitchFamily="2" charset="2"/>
              <a:buChar char="ü"/>
              <a:defRPr sz="24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200" b="0" dirty="0">
                <a:solidFill>
                  <a:schemeClr val="tx1"/>
                </a:solidFill>
              </a:rPr>
              <a:t>An alternative representation of the T model</a:t>
            </a:r>
            <a:endParaRPr lang="en-US" altLang="en-US" sz="2200" b="0" dirty="0">
              <a:solidFill>
                <a:schemeClr val="tx1"/>
              </a:solidFill>
            </a:endParaRPr>
          </a:p>
        </p:txBody>
      </p:sp>
      <p:pic>
        <p:nvPicPr>
          <p:cNvPr id="56326" name="Picture 6" descr="sedr42021_0440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6"/>
          <a:stretch>
            <a:fillRect/>
          </a:stretch>
        </p:blipFill>
        <p:spPr bwMode="auto">
          <a:xfrm>
            <a:off x="1143000" y="1524000"/>
            <a:ext cx="2459038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7" descr="sedr42021_0440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16"/>
          <a:stretch>
            <a:fillRect/>
          </a:stretch>
        </p:blipFill>
        <p:spPr bwMode="auto">
          <a:xfrm>
            <a:off x="5478463" y="1435100"/>
            <a:ext cx="2459037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800">
                <a:solidFill>
                  <a:schemeClr val="bg1"/>
                </a:solidFill>
              </a:rPr>
              <a:t>The small-signal models</a:t>
            </a:r>
            <a:endParaRPr lang="zh-CN" altLang="en-US" sz="3800">
              <a:solidFill>
                <a:schemeClr val="bg1"/>
              </a:solidFill>
            </a:endParaRP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679450" y="4700588"/>
            <a:ext cx="405288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70000"/>
              <a:buFont typeface="Wingdings" panose="05000000000000000000" pitchFamily="2" charset="2"/>
              <a:buChar char="Ø"/>
              <a:defRPr sz="28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FF3399"/>
              </a:buClr>
              <a:buSzPct val="65000"/>
              <a:buFont typeface="Wingdings" panose="05000000000000000000" pitchFamily="2" charset="2"/>
              <a:buChar char="ü"/>
              <a:defRPr sz="24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200" b="0" dirty="0">
                <a:solidFill>
                  <a:schemeClr val="tx1"/>
                </a:solidFill>
              </a:rPr>
              <a:t>The T model of the MOSFET augmented with the drain-to-source resistance </a:t>
            </a:r>
            <a:r>
              <a:rPr lang="en-US" altLang="zh-CN" sz="2200" b="0" i="1" dirty="0" err="1">
                <a:solidFill>
                  <a:schemeClr val="tx1"/>
                </a:solidFill>
              </a:rPr>
              <a:t>r</a:t>
            </a:r>
            <a:r>
              <a:rPr lang="en-US" altLang="zh-CN" sz="2200" b="0" i="1" baseline="-25000" dirty="0" err="1">
                <a:solidFill>
                  <a:schemeClr val="tx1"/>
                </a:solidFill>
              </a:rPr>
              <a:t>o</a:t>
            </a:r>
            <a:endParaRPr lang="en-US" altLang="zh-CN" sz="22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70000"/>
              <a:buFont typeface="Wingdings" panose="05000000000000000000" pitchFamily="2" charset="2"/>
              <a:buChar char="Ø"/>
              <a:defRPr sz="28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FF3399"/>
              </a:buClr>
              <a:buSzPct val="65000"/>
              <a:buFont typeface="Wingdings" panose="05000000000000000000" pitchFamily="2" charset="2"/>
              <a:buChar char="ü"/>
              <a:defRPr sz="24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A9982A2-BA77-4C82-A1A7-4A18F92B78A8}" type="slidenum">
              <a:rPr lang="zh-CN" altLang="en-US" sz="1200" b="0" smtClean="0">
                <a:solidFill>
                  <a:schemeClr val="tx1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zh-CN" sz="1200" b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57349" name="Picture 4" descr="sedr42021_044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10"/>
          <a:stretch>
            <a:fillRect/>
          </a:stretch>
        </p:blipFill>
        <p:spPr bwMode="auto">
          <a:xfrm>
            <a:off x="762000" y="1676400"/>
            <a:ext cx="1731963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0" name="Text Box 5"/>
          <p:cNvSpPr txBox="1">
            <a:spLocks noChangeArrowheads="1"/>
          </p:cNvSpPr>
          <p:nvPr/>
        </p:nvSpPr>
        <p:spPr bwMode="auto">
          <a:xfrm>
            <a:off x="1054100" y="4581525"/>
            <a:ext cx="70342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70000"/>
              <a:buFont typeface="Wingdings" panose="05000000000000000000" pitchFamily="2" charset="2"/>
              <a:buChar char="Ø"/>
              <a:defRPr sz="28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FF3399"/>
              </a:buClr>
              <a:buSzPct val="65000"/>
              <a:buFont typeface="Wingdings" panose="05000000000000000000" pitchFamily="2" charset="2"/>
              <a:buChar char="ü"/>
              <a:defRPr sz="24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200" b="0" dirty="0">
                <a:solidFill>
                  <a:schemeClr val="tx1"/>
                </a:solidFill>
              </a:rPr>
              <a:t>Small-signal equivalent-circuit model of a MOSFET in which the source is not connected to the body.</a:t>
            </a:r>
            <a:endParaRPr lang="en-US" altLang="en-US" sz="2200" b="0" dirty="0">
              <a:solidFill>
                <a:schemeClr val="tx1"/>
              </a:solidFill>
            </a:endParaRPr>
          </a:p>
        </p:txBody>
      </p:sp>
      <p:pic>
        <p:nvPicPr>
          <p:cNvPr id="57351" name="Picture 6" descr="sedr42021_0441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7"/>
          <a:stretch>
            <a:fillRect/>
          </a:stretch>
        </p:blipFill>
        <p:spPr bwMode="auto">
          <a:xfrm>
            <a:off x="3505200" y="1460500"/>
            <a:ext cx="4572000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800">
                <a:solidFill>
                  <a:schemeClr val="bg1"/>
                </a:solidFill>
              </a:rPr>
              <a:t>Modeling the body effect</a:t>
            </a:r>
            <a:endParaRPr lang="zh-CN" altLang="en-US" sz="38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70000"/>
              <a:buFont typeface="Wingdings" panose="05000000000000000000" pitchFamily="2" charset="2"/>
              <a:buChar char="Ø"/>
              <a:defRPr sz="28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FF3399"/>
              </a:buClr>
              <a:buSzPct val="65000"/>
              <a:buFont typeface="Wingdings" panose="05000000000000000000" pitchFamily="2" charset="2"/>
              <a:buChar char="ü"/>
              <a:defRPr sz="24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1CA260A-4558-4598-86FA-47A62CE97EF9}" type="slidenum">
              <a:rPr lang="zh-CN" altLang="en-US" sz="1200" b="0" smtClean="0">
                <a:solidFill>
                  <a:schemeClr val="tx1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zh-CN" sz="1200" b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837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6483" y="2563906"/>
            <a:ext cx="7772400" cy="2545976"/>
          </a:xfrm>
          <a:noFill/>
        </p:spPr>
        <p:txBody>
          <a:bodyPr/>
          <a:lstStyle/>
          <a:p>
            <a:pPr marL="609600" indent="-609600" eaLnBrk="1" hangingPunct="1">
              <a:spcBef>
                <a:spcPct val="50000"/>
              </a:spcBef>
              <a:buClr>
                <a:schemeClr val="tx1"/>
              </a:buClr>
            </a:pPr>
            <a:r>
              <a:rPr lang="en-US" altLang="zh-CN" sz="2200" dirty="0"/>
              <a:t>Characteristic parameters</a:t>
            </a:r>
          </a:p>
          <a:p>
            <a:pPr marL="609600" indent="-609600" eaLnBrk="1" hangingPunct="1">
              <a:spcBef>
                <a:spcPct val="50000"/>
              </a:spcBef>
              <a:buClr>
                <a:schemeClr val="tx1"/>
              </a:buClr>
            </a:pPr>
            <a:r>
              <a:rPr lang="en-US" altLang="zh-CN" sz="2200" dirty="0"/>
              <a:t>Three configurations</a:t>
            </a:r>
          </a:p>
          <a:p>
            <a:pPr marL="990600" lvl="1" indent="-533400"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US" altLang="zh-CN" sz="2200" dirty="0"/>
              <a:t>Common-source configuration</a:t>
            </a:r>
          </a:p>
          <a:p>
            <a:pPr marL="990600" lvl="1" indent="-533400"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US" altLang="zh-CN" sz="2200" dirty="0"/>
              <a:t>Common-drain configuration</a:t>
            </a:r>
          </a:p>
          <a:p>
            <a:pPr marL="990600" lvl="1" indent="-533400"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US" altLang="zh-CN" sz="2200" dirty="0"/>
              <a:t>Common-gate configuration</a:t>
            </a:r>
          </a:p>
        </p:txBody>
      </p:sp>
      <p:sp>
        <p:nvSpPr>
          <p:cNvPr id="5837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800">
                <a:solidFill>
                  <a:schemeClr val="bg1"/>
                </a:solidFill>
              </a:rPr>
              <a:t>Single-stage MOS amplifier</a:t>
            </a:r>
            <a:endParaRPr lang="zh-CN" altLang="en-US" sz="38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70000"/>
              <a:buFont typeface="Wingdings" panose="05000000000000000000" pitchFamily="2" charset="2"/>
              <a:buChar char="Ø"/>
              <a:defRPr sz="28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FF3399"/>
              </a:buClr>
              <a:buSzPct val="65000"/>
              <a:buFont typeface="Wingdings" panose="05000000000000000000" pitchFamily="2" charset="2"/>
              <a:buChar char="ü"/>
              <a:defRPr sz="24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2324968-BA22-4BF9-B725-8F02BED7E00D}" type="slidenum">
              <a:rPr lang="zh-CN" altLang="en-US" sz="1200" b="0" smtClean="0">
                <a:solidFill>
                  <a:schemeClr val="tx1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zh-CN" sz="1200" b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939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31825" y="3524250"/>
            <a:ext cx="7772400" cy="3136900"/>
          </a:xfrm>
          <a:noFill/>
        </p:spPr>
        <p:txBody>
          <a:bodyPr/>
          <a:lstStyle/>
          <a:p>
            <a:pPr eaLnBrk="1" hangingPunct="1">
              <a:spcBef>
                <a:spcPct val="80000"/>
              </a:spcBef>
            </a:pPr>
            <a:r>
              <a:rPr lang="en-US" altLang="zh-CN" sz="2400"/>
              <a:t>Input resistance with no load</a:t>
            </a:r>
          </a:p>
          <a:p>
            <a:pPr eaLnBrk="1" hangingPunct="1">
              <a:spcBef>
                <a:spcPct val="80000"/>
              </a:spcBef>
            </a:pPr>
            <a:r>
              <a:rPr lang="en-US" altLang="zh-CN" sz="2400"/>
              <a:t>Input resistance</a:t>
            </a:r>
          </a:p>
          <a:p>
            <a:pPr eaLnBrk="1" hangingPunct="1">
              <a:spcBef>
                <a:spcPct val="80000"/>
              </a:spcBef>
            </a:pPr>
            <a:r>
              <a:rPr lang="en-US" altLang="zh-CN" sz="2400"/>
              <a:t>Open-circuit voltage gain</a:t>
            </a:r>
          </a:p>
          <a:p>
            <a:pPr eaLnBrk="1" hangingPunct="1">
              <a:spcBef>
                <a:spcPct val="80000"/>
              </a:spcBef>
            </a:pPr>
            <a:r>
              <a:rPr lang="en-US" altLang="zh-CN" sz="2400"/>
              <a:t>Voltage gain</a:t>
            </a:r>
          </a:p>
        </p:txBody>
      </p:sp>
      <p:graphicFrame>
        <p:nvGraphicFramePr>
          <p:cNvPr id="59398" name="Object 5"/>
          <p:cNvGraphicFramePr>
            <a:graphicFrameLocks noChangeAspect="1"/>
          </p:cNvGraphicFramePr>
          <p:nvPr/>
        </p:nvGraphicFramePr>
        <p:xfrm>
          <a:off x="5254625" y="3370263"/>
          <a:ext cx="2209800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23586" imgH="507780" progId="Equation.3">
                  <p:embed/>
                </p:oleObj>
              </mc:Choice>
              <mc:Fallback>
                <p:oleObj name="Equation" r:id="rId2" imgW="723586" imgH="507780" progId="Equation.3">
                  <p:embed/>
                  <p:pic>
                    <p:nvPicPr>
                      <p:cNvPr id="5939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625" y="3370263"/>
                        <a:ext cx="2209800" cy="99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9" name="Object 6"/>
          <p:cNvGraphicFramePr>
            <a:graphicFrameLocks noChangeAspect="1"/>
          </p:cNvGraphicFramePr>
          <p:nvPr/>
        </p:nvGraphicFramePr>
        <p:xfrm>
          <a:off x="3438525" y="3981450"/>
          <a:ext cx="1730375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08000" imgH="431800" progId="Equation.3">
                  <p:embed/>
                </p:oleObj>
              </mc:Choice>
              <mc:Fallback>
                <p:oleObj name="Equation" r:id="rId4" imgW="508000" imgH="431800" progId="Equation.3">
                  <p:embed/>
                  <p:pic>
                    <p:nvPicPr>
                      <p:cNvPr id="5939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8525" y="3981450"/>
                        <a:ext cx="1730375" cy="90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0" name="Object 7"/>
          <p:cNvGraphicFramePr>
            <a:graphicFrameLocks noChangeAspect="1"/>
          </p:cNvGraphicFramePr>
          <p:nvPr/>
        </p:nvGraphicFramePr>
        <p:xfrm>
          <a:off x="4784725" y="4591050"/>
          <a:ext cx="1981200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00100" imgH="508000" progId="Equation.3">
                  <p:embed/>
                </p:oleObj>
              </mc:Choice>
              <mc:Fallback>
                <p:oleObj name="Equation" r:id="rId6" imgW="800100" imgH="508000" progId="Equation.3">
                  <p:embed/>
                  <p:pic>
                    <p:nvPicPr>
                      <p:cNvPr id="5940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4725" y="4591050"/>
                        <a:ext cx="1981200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1" name="Object 8"/>
          <p:cNvGraphicFramePr>
            <a:graphicFrameLocks noChangeAspect="1"/>
          </p:cNvGraphicFramePr>
          <p:nvPr/>
        </p:nvGraphicFramePr>
        <p:xfrm>
          <a:off x="3108325" y="5416550"/>
          <a:ext cx="129540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08000" imgH="431800" progId="Equation.3">
                  <p:embed/>
                </p:oleObj>
              </mc:Choice>
              <mc:Fallback>
                <p:oleObj name="Equation" r:id="rId8" imgW="508000" imgH="431800" progId="Equation.3">
                  <p:embed/>
                  <p:pic>
                    <p:nvPicPr>
                      <p:cNvPr id="5940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8325" y="5416550"/>
                        <a:ext cx="1295400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02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800">
                <a:solidFill>
                  <a:schemeClr val="bg1"/>
                </a:solidFill>
              </a:rPr>
              <a:t>Definitions</a:t>
            </a:r>
            <a:endParaRPr lang="zh-CN" altLang="en-US" sz="3800">
              <a:solidFill>
                <a:schemeClr val="bg1"/>
              </a:solidFill>
            </a:endParaRPr>
          </a:p>
        </p:txBody>
      </p:sp>
      <p:pic>
        <p:nvPicPr>
          <p:cNvPr id="59403" name="Picture 10" descr="sedr42021_tb0505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088" y="1223963"/>
            <a:ext cx="542925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70000"/>
              <a:buFont typeface="Wingdings" panose="05000000000000000000" pitchFamily="2" charset="2"/>
              <a:buChar char="Ø"/>
              <a:defRPr sz="28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FF3399"/>
              </a:buClr>
              <a:buSzPct val="65000"/>
              <a:buFont typeface="Wingdings" panose="05000000000000000000" pitchFamily="2" charset="2"/>
              <a:buChar char="ü"/>
              <a:defRPr sz="24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4AE393B-F638-41AE-A09C-85D387D2AC10}" type="slidenum">
              <a:rPr lang="zh-CN" altLang="en-US" sz="1200" b="0" smtClean="0">
                <a:solidFill>
                  <a:schemeClr val="tx1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zh-CN" sz="1200" b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042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5613" y="1409700"/>
            <a:ext cx="8520112" cy="4552950"/>
          </a:xfrm>
          <a:noFill/>
        </p:spPr>
        <p:txBody>
          <a:bodyPr/>
          <a:lstStyle/>
          <a:p>
            <a:pPr eaLnBrk="1" hangingPunct="1">
              <a:spcBef>
                <a:spcPct val="75000"/>
              </a:spcBef>
            </a:pPr>
            <a:r>
              <a:rPr lang="en-US" altLang="zh-CN" sz="2400" dirty="0"/>
              <a:t>Short-circuit current gain</a:t>
            </a:r>
          </a:p>
          <a:p>
            <a:pPr eaLnBrk="1" hangingPunct="1">
              <a:spcBef>
                <a:spcPct val="75000"/>
              </a:spcBef>
            </a:pPr>
            <a:r>
              <a:rPr lang="en-US" altLang="zh-CN" sz="2400" dirty="0"/>
              <a:t>Current gain</a:t>
            </a:r>
          </a:p>
          <a:p>
            <a:pPr eaLnBrk="1" hangingPunct="1">
              <a:spcBef>
                <a:spcPct val="75000"/>
              </a:spcBef>
            </a:pPr>
            <a:r>
              <a:rPr lang="en-US" altLang="zh-CN" sz="2400" dirty="0"/>
              <a:t>Short-circuit transconductance gain</a:t>
            </a:r>
          </a:p>
          <a:p>
            <a:pPr eaLnBrk="1" hangingPunct="1">
              <a:spcBef>
                <a:spcPct val="75000"/>
              </a:spcBef>
            </a:pPr>
            <a:r>
              <a:rPr lang="en-US" altLang="zh-CN" sz="2400" dirty="0"/>
              <a:t>Open-circuit overall voltage gain</a:t>
            </a:r>
          </a:p>
          <a:p>
            <a:pPr eaLnBrk="1" hangingPunct="1">
              <a:spcBef>
                <a:spcPct val="75000"/>
              </a:spcBef>
            </a:pPr>
            <a:r>
              <a:rPr lang="en-US" altLang="zh-CN" sz="2400" dirty="0"/>
              <a:t>Overall voltage gain</a:t>
            </a:r>
          </a:p>
          <a:p>
            <a:pPr eaLnBrk="1" hangingPunct="1">
              <a:spcBef>
                <a:spcPct val="75000"/>
              </a:spcBef>
            </a:pPr>
            <a:r>
              <a:rPr lang="en-US" altLang="zh-CN" sz="2400" dirty="0"/>
              <a:t>Output resistance</a:t>
            </a:r>
          </a:p>
          <a:p>
            <a:pPr eaLnBrk="1" hangingPunct="1">
              <a:spcBef>
                <a:spcPct val="75000"/>
              </a:spcBef>
            </a:pPr>
            <a:endParaRPr lang="en-US" altLang="zh-CN" sz="2400" dirty="0"/>
          </a:p>
        </p:txBody>
      </p:sp>
      <p:graphicFrame>
        <p:nvGraphicFramePr>
          <p:cNvPr id="60422" name="Object 5"/>
          <p:cNvGraphicFramePr>
            <a:graphicFrameLocks noChangeAspect="1"/>
          </p:cNvGraphicFramePr>
          <p:nvPr/>
        </p:nvGraphicFramePr>
        <p:xfrm>
          <a:off x="4495800" y="1231900"/>
          <a:ext cx="1905000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36600" imgH="508000" progId="Equation.3">
                  <p:embed/>
                </p:oleObj>
              </mc:Choice>
              <mc:Fallback>
                <p:oleObj name="Equation" r:id="rId2" imgW="736600" imgH="508000" progId="Equation.3">
                  <p:embed/>
                  <p:pic>
                    <p:nvPicPr>
                      <p:cNvPr id="6042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231900"/>
                        <a:ext cx="1905000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3" name="Object 6"/>
          <p:cNvGraphicFramePr>
            <a:graphicFrameLocks noChangeAspect="1"/>
          </p:cNvGraphicFramePr>
          <p:nvPr/>
        </p:nvGraphicFramePr>
        <p:xfrm>
          <a:off x="2908300" y="1879600"/>
          <a:ext cx="12192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57200" imgH="431800" progId="Equation.3">
                  <p:embed/>
                </p:oleObj>
              </mc:Choice>
              <mc:Fallback>
                <p:oleObj name="Equation" r:id="rId4" imgW="457200" imgH="431800" progId="Equation.3">
                  <p:embed/>
                  <p:pic>
                    <p:nvPicPr>
                      <p:cNvPr id="6042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8300" y="1879600"/>
                        <a:ext cx="1219200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4" name="Object 7"/>
          <p:cNvGraphicFramePr>
            <a:graphicFrameLocks noChangeAspect="1"/>
          </p:cNvGraphicFramePr>
          <p:nvPr/>
        </p:nvGraphicFramePr>
        <p:xfrm>
          <a:off x="5930900" y="2417763"/>
          <a:ext cx="1676400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61669" imgH="507780" progId="Equation.3">
                  <p:embed/>
                </p:oleObj>
              </mc:Choice>
              <mc:Fallback>
                <p:oleObj name="Equation" r:id="rId6" imgW="761669" imgH="507780" progId="Equation.3">
                  <p:embed/>
                  <p:pic>
                    <p:nvPicPr>
                      <p:cNvPr id="6042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0900" y="2417763"/>
                        <a:ext cx="1676400" cy="94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800" dirty="0" err="1">
                <a:solidFill>
                  <a:schemeClr val="bg1"/>
                </a:solidFill>
              </a:rPr>
              <a:t>Definiti</a:t>
            </a:r>
            <a:r>
              <a:rPr lang="ro-RO" altLang="zh-CN" sz="3800" dirty="0">
                <a:solidFill>
                  <a:schemeClr val="bg1"/>
                </a:solidFill>
              </a:rPr>
              <a:t>i</a:t>
            </a:r>
            <a:endParaRPr lang="zh-CN" altLang="en-US" sz="3800" dirty="0">
              <a:solidFill>
                <a:schemeClr val="bg1"/>
              </a:solidFill>
            </a:endParaRPr>
          </a:p>
        </p:txBody>
      </p:sp>
      <p:graphicFrame>
        <p:nvGraphicFramePr>
          <p:cNvPr id="60426" name="Object 10"/>
          <p:cNvGraphicFramePr>
            <a:graphicFrameLocks noChangeAspect="1"/>
          </p:cNvGraphicFramePr>
          <p:nvPr/>
        </p:nvGraphicFramePr>
        <p:xfrm>
          <a:off x="5334000" y="3113088"/>
          <a:ext cx="17018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88614" imgH="545863" progId="Equation.3">
                  <p:embed/>
                </p:oleObj>
              </mc:Choice>
              <mc:Fallback>
                <p:oleObj name="Equation" r:id="rId8" imgW="888614" imgH="545863" progId="Equation.3">
                  <p:embed/>
                  <p:pic>
                    <p:nvPicPr>
                      <p:cNvPr id="6042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113088"/>
                        <a:ext cx="1701800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7" name="Object 11"/>
          <p:cNvGraphicFramePr>
            <a:graphicFrameLocks noChangeAspect="1"/>
          </p:cNvGraphicFramePr>
          <p:nvPr/>
        </p:nvGraphicFramePr>
        <p:xfrm>
          <a:off x="3721100" y="3816350"/>
          <a:ext cx="124142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83947" imgH="444307" progId="Equation.3">
                  <p:embed/>
                </p:oleObj>
              </mc:Choice>
              <mc:Fallback>
                <p:oleObj name="Equation" r:id="rId10" imgW="583947" imgH="444307" progId="Equation.3">
                  <p:embed/>
                  <p:pic>
                    <p:nvPicPr>
                      <p:cNvPr id="6042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1100" y="3816350"/>
                        <a:ext cx="1241425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9" name="Text Box 16"/>
          <p:cNvSpPr txBox="1">
            <a:spLocks noChangeArrowheads="1"/>
          </p:cNvSpPr>
          <p:nvPr/>
        </p:nvSpPr>
        <p:spPr bwMode="auto">
          <a:xfrm>
            <a:off x="6248400" y="5848350"/>
            <a:ext cx="3048000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70000"/>
              <a:buFont typeface="Wingdings" panose="05000000000000000000" pitchFamily="2" charset="2"/>
              <a:buChar char="Ø"/>
              <a:defRPr sz="28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FF3399"/>
              </a:buClr>
              <a:buSzPct val="65000"/>
              <a:buFont typeface="Wingdings" panose="05000000000000000000" pitchFamily="2" charset="2"/>
              <a:buChar char="ü"/>
              <a:defRPr sz="24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zh-CN" sz="1800" b="0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zh-CN" sz="1800" b="0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zh-CN" sz="1800" b="0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zh-CN" sz="1800" b="0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zh-CN" altLang="en-US" sz="1800" b="0">
              <a:solidFill>
                <a:schemeClr val="tx1"/>
              </a:solidFill>
            </a:endParaRPr>
          </a:p>
        </p:txBody>
      </p:sp>
      <p:graphicFrame>
        <p:nvGraphicFramePr>
          <p:cNvPr id="60430" name="Object 17"/>
          <p:cNvGraphicFramePr>
            <a:graphicFrameLocks noChangeAspect="1"/>
          </p:cNvGraphicFramePr>
          <p:nvPr/>
        </p:nvGraphicFramePr>
        <p:xfrm>
          <a:off x="3454400" y="4452938"/>
          <a:ext cx="1562100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50531" imgH="520474" progId="Equation.3">
                  <p:embed/>
                </p:oleObj>
              </mc:Choice>
              <mc:Fallback>
                <p:oleObj name="Equation" r:id="rId12" imgW="850531" imgH="520474" progId="Equation.3">
                  <p:embed/>
                  <p:pic>
                    <p:nvPicPr>
                      <p:cNvPr id="6043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400" y="4452938"/>
                        <a:ext cx="1562100" cy="957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0431" name="Picture 18" descr="sedr42021_tb0505c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4645025"/>
            <a:ext cx="304800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70000"/>
              <a:buFont typeface="Wingdings" panose="05000000000000000000" pitchFamily="2" charset="2"/>
              <a:buChar char="Ø"/>
              <a:defRPr sz="28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FF3399"/>
              </a:buClr>
              <a:buSzPct val="65000"/>
              <a:buFont typeface="Wingdings" panose="05000000000000000000" pitchFamily="2" charset="2"/>
              <a:buChar char="ü"/>
              <a:defRPr sz="24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86B443D-A446-4220-8FE0-17061CE27EBD}" type="slidenum">
              <a:rPr lang="zh-CN" altLang="en-US" sz="1200" b="0" smtClean="0">
                <a:solidFill>
                  <a:schemeClr val="tx1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zh-CN" sz="1200" b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144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73063" y="1409700"/>
            <a:ext cx="8518525" cy="489585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CN" sz="2800" dirty="0"/>
              <a:t>Voltage divided coefficient</a:t>
            </a:r>
          </a:p>
          <a:p>
            <a:pPr eaLnBrk="1" hangingPunct="1">
              <a:lnSpc>
                <a:spcPct val="80000"/>
              </a:lnSpc>
            </a:pPr>
            <a:endParaRPr lang="en-US" altLang="zh-CN" sz="2800" dirty="0"/>
          </a:p>
          <a:p>
            <a:pPr eaLnBrk="1" hangingPunct="1">
              <a:lnSpc>
                <a:spcPct val="80000"/>
              </a:lnSpc>
            </a:pPr>
            <a:endParaRPr lang="en-US" altLang="zh-CN" sz="2800" dirty="0"/>
          </a:p>
          <a:p>
            <a:pPr eaLnBrk="1" hangingPunct="1">
              <a:lnSpc>
                <a:spcPct val="80000"/>
              </a:lnSpc>
            </a:pPr>
            <a:endParaRPr lang="en-US" altLang="zh-CN" sz="2800" dirty="0"/>
          </a:p>
          <a:p>
            <a:pPr eaLnBrk="1" hangingPunct="1">
              <a:lnSpc>
                <a:spcPct val="80000"/>
              </a:lnSpc>
            </a:pPr>
            <a:endParaRPr lang="en-US" altLang="zh-CN" sz="2800" dirty="0"/>
          </a:p>
          <a:p>
            <a:pPr eaLnBrk="1" hangingPunct="1">
              <a:lnSpc>
                <a:spcPct val="80000"/>
              </a:lnSpc>
            </a:pPr>
            <a:endParaRPr lang="en-US" altLang="zh-CN" sz="2800" dirty="0"/>
          </a:p>
          <a:p>
            <a:pPr eaLnBrk="1" hangingPunct="1">
              <a:lnSpc>
                <a:spcPct val="80000"/>
              </a:lnSpc>
            </a:pPr>
            <a:endParaRPr lang="en-US" altLang="zh-CN" sz="2800" dirty="0"/>
          </a:p>
          <a:p>
            <a:pPr eaLnBrk="1" hangingPunct="1">
              <a:lnSpc>
                <a:spcPct val="80000"/>
              </a:lnSpc>
            </a:pPr>
            <a:endParaRPr lang="en-US" altLang="zh-CN" sz="2800" dirty="0"/>
          </a:p>
          <a:p>
            <a:pPr eaLnBrk="1" hangingPunct="1">
              <a:lnSpc>
                <a:spcPct val="80000"/>
              </a:lnSpc>
            </a:pPr>
            <a:r>
              <a:rPr lang="en-US" altLang="zh-CN" sz="2200" dirty="0"/>
              <a:t>Hence the appropriate configuration should be chosen according to the signal source and load properties, such as source resistance, load resistance, </a:t>
            </a:r>
            <a:r>
              <a:rPr lang="en-US" altLang="zh-CN" sz="2200" dirty="0" err="1"/>
              <a:t>etc</a:t>
            </a:r>
            <a:r>
              <a:rPr lang="en-US" altLang="zh-CN" sz="2200" dirty="0"/>
              <a:t> </a:t>
            </a:r>
            <a:endParaRPr lang="zh-CN" altLang="en-US" sz="2200" dirty="0"/>
          </a:p>
        </p:txBody>
      </p:sp>
      <p:graphicFrame>
        <p:nvGraphicFramePr>
          <p:cNvPr id="61446" name="Object 5"/>
          <p:cNvGraphicFramePr>
            <a:graphicFrameLocks noChangeAspect="1"/>
          </p:cNvGraphicFramePr>
          <p:nvPr/>
        </p:nvGraphicFramePr>
        <p:xfrm>
          <a:off x="1752600" y="1841500"/>
          <a:ext cx="2133600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90170" imgH="444307" progId="Equation.3">
                  <p:embed/>
                </p:oleObj>
              </mc:Choice>
              <mc:Fallback>
                <p:oleObj name="Equation" r:id="rId2" imgW="990170" imgH="444307" progId="Equation.3">
                  <p:embed/>
                  <p:pic>
                    <p:nvPicPr>
                      <p:cNvPr id="6144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841500"/>
                        <a:ext cx="2133600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7" name="Object 6"/>
          <p:cNvGraphicFramePr>
            <a:graphicFrameLocks noChangeAspect="1"/>
          </p:cNvGraphicFramePr>
          <p:nvPr/>
        </p:nvGraphicFramePr>
        <p:xfrm>
          <a:off x="1752600" y="2901950"/>
          <a:ext cx="2171700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54100" imgH="431800" progId="Equation.3">
                  <p:embed/>
                </p:oleObj>
              </mc:Choice>
              <mc:Fallback>
                <p:oleObj name="Equation" r:id="rId4" imgW="1054100" imgH="431800" progId="Equation.3">
                  <p:embed/>
                  <p:pic>
                    <p:nvPicPr>
                      <p:cNvPr id="6144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901950"/>
                        <a:ext cx="2171700" cy="89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8" name="Object 7"/>
          <p:cNvGraphicFramePr>
            <a:graphicFrameLocks noChangeAspect="1"/>
          </p:cNvGraphicFramePr>
          <p:nvPr/>
        </p:nvGraphicFramePr>
        <p:xfrm>
          <a:off x="1803400" y="4013200"/>
          <a:ext cx="16002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11200" imgH="228600" progId="Equation.3">
                  <p:embed/>
                </p:oleObj>
              </mc:Choice>
              <mc:Fallback>
                <p:oleObj name="Equation" r:id="rId6" imgW="711200" imgH="228600" progId="Equation.3">
                  <p:embed/>
                  <p:pic>
                    <p:nvPicPr>
                      <p:cNvPr id="6144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4013200"/>
                        <a:ext cx="160020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9" name="Object 8"/>
          <p:cNvGraphicFramePr>
            <a:graphicFrameLocks noChangeAspect="1"/>
          </p:cNvGraphicFramePr>
          <p:nvPr/>
        </p:nvGraphicFramePr>
        <p:xfrm>
          <a:off x="4652963" y="1917700"/>
          <a:ext cx="3276600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51000" imgH="444500" progId="Equation.3">
                  <p:embed/>
                </p:oleObj>
              </mc:Choice>
              <mc:Fallback>
                <p:oleObj name="Equation" r:id="rId8" imgW="1651000" imgH="444500" progId="Equation.3">
                  <p:embed/>
                  <p:pic>
                    <p:nvPicPr>
                      <p:cNvPr id="6144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2963" y="1917700"/>
                        <a:ext cx="3276600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50" name="Object 9"/>
          <p:cNvGraphicFramePr>
            <a:graphicFrameLocks noChangeAspect="1"/>
          </p:cNvGraphicFramePr>
          <p:nvPr/>
        </p:nvGraphicFramePr>
        <p:xfrm>
          <a:off x="4621213" y="2882900"/>
          <a:ext cx="2362200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29810" imgH="444307" progId="Equation.3">
                  <p:embed/>
                </p:oleObj>
              </mc:Choice>
              <mc:Fallback>
                <p:oleObj name="Equation" r:id="rId10" imgW="1129810" imgH="444307" progId="Equation.3">
                  <p:embed/>
                  <p:pic>
                    <p:nvPicPr>
                      <p:cNvPr id="6145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1213" y="2882900"/>
                        <a:ext cx="2362200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51" name="Object 10"/>
          <p:cNvGraphicFramePr>
            <a:graphicFrameLocks noChangeAspect="1"/>
          </p:cNvGraphicFramePr>
          <p:nvPr/>
        </p:nvGraphicFramePr>
        <p:xfrm>
          <a:off x="4638675" y="3860800"/>
          <a:ext cx="2205038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43000" imgH="431800" progId="Equation.3">
                  <p:embed/>
                </p:oleObj>
              </mc:Choice>
              <mc:Fallback>
                <p:oleObj name="Equation" r:id="rId12" imgW="1143000" imgH="431800" progId="Equation.3">
                  <p:embed/>
                  <p:pic>
                    <p:nvPicPr>
                      <p:cNvPr id="6145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8675" y="3860800"/>
                        <a:ext cx="2205038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52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800" dirty="0" err="1">
                <a:solidFill>
                  <a:schemeClr val="bg1"/>
                </a:solidFill>
              </a:rPr>
              <a:t>Relati</a:t>
            </a:r>
            <a:r>
              <a:rPr lang="ro-RO" altLang="zh-CN" sz="3800" dirty="0">
                <a:solidFill>
                  <a:schemeClr val="bg1"/>
                </a:solidFill>
              </a:rPr>
              <a:t>i</a:t>
            </a:r>
            <a:endParaRPr lang="zh-CN" altLang="en-US" sz="3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70000"/>
              <a:buFont typeface="Wingdings" panose="05000000000000000000" pitchFamily="2" charset="2"/>
              <a:buChar char="Ø"/>
              <a:defRPr sz="28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FF3399"/>
              </a:buClr>
              <a:buSzPct val="65000"/>
              <a:buFont typeface="Wingdings" panose="05000000000000000000" pitchFamily="2" charset="2"/>
              <a:buChar char="ü"/>
              <a:defRPr sz="24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D220F50-14A0-44E9-9CFC-AE5C21D4C4F3}" type="slidenum">
              <a:rPr lang="zh-CN" altLang="en-US" sz="1200" b="0" smtClean="0">
                <a:solidFill>
                  <a:schemeClr val="tx1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zh-CN" sz="1200" b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62469" name="Picture 4" descr="sedr42021_04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3884613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0" name="Text Box 5"/>
          <p:cNvSpPr txBox="1">
            <a:spLocks noChangeArrowheads="1"/>
          </p:cNvSpPr>
          <p:nvPr/>
        </p:nvSpPr>
        <p:spPr bwMode="auto">
          <a:xfrm>
            <a:off x="5334000" y="2743200"/>
            <a:ext cx="327660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70000"/>
              <a:buFont typeface="Wingdings" panose="05000000000000000000" pitchFamily="2" charset="2"/>
              <a:buChar char="Ø"/>
              <a:defRPr sz="28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FF3399"/>
              </a:buClr>
              <a:buSzPct val="65000"/>
              <a:buFont typeface="Wingdings" panose="05000000000000000000" pitchFamily="2" charset="2"/>
              <a:buChar char="ü"/>
              <a:defRPr sz="24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200" b="0" dirty="0">
                <a:solidFill>
                  <a:schemeClr val="tx1"/>
                </a:solidFill>
              </a:rPr>
              <a:t>Basic structure of the circuit used to realize single-stage discrete-circuit MOS amplifier configurations.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 sz="2000" b="0" dirty="0">
              <a:solidFill>
                <a:schemeClr val="tx1"/>
              </a:solidFill>
            </a:endParaRPr>
          </a:p>
        </p:txBody>
      </p:sp>
      <p:sp>
        <p:nvSpPr>
          <p:cNvPr id="6247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800">
                <a:solidFill>
                  <a:schemeClr val="bg1"/>
                </a:solidFill>
              </a:rPr>
              <a:t>Basic structure of the circuit</a:t>
            </a:r>
            <a:endParaRPr lang="zh-CN" altLang="en-US" sz="38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70000"/>
              <a:buFont typeface="Wingdings" panose="05000000000000000000" pitchFamily="2" charset="2"/>
              <a:buChar char="Ø"/>
              <a:defRPr sz="28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FF3399"/>
              </a:buClr>
              <a:buSzPct val="65000"/>
              <a:buFont typeface="Wingdings" panose="05000000000000000000" pitchFamily="2" charset="2"/>
              <a:buChar char="ü"/>
              <a:defRPr sz="24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FB57F61-2E3F-4569-95B6-0881531FA10E}" type="slidenum">
              <a:rPr lang="zh-CN" altLang="en-US" sz="1200" b="0" smtClean="0">
                <a:solidFill>
                  <a:schemeClr val="tx1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zh-CN" sz="1200" b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8450" y="1650720"/>
            <a:ext cx="8547100" cy="45339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altLang="zh-CN" sz="2200" dirty="0"/>
              <a:t>Assuming device operates in saturation thus </a:t>
            </a:r>
            <a:r>
              <a:rPr lang="en-US" altLang="zh-CN" sz="2200" i="1" dirty="0" err="1"/>
              <a:t>i</a:t>
            </a:r>
            <a:r>
              <a:rPr lang="en-US" altLang="zh-CN" sz="2200" i="1" baseline="-25000" dirty="0" err="1"/>
              <a:t>D</a:t>
            </a:r>
            <a:r>
              <a:rPr lang="en-US" altLang="zh-CN" sz="2200" dirty="0"/>
              <a:t> satisfies with </a:t>
            </a:r>
            <a:r>
              <a:rPr lang="en-US" altLang="zh-CN" sz="2200" i="1" dirty="0" err="1"/>
              <a:t>i</a:t>
            </a:r>
            <a:r>
              <a:rPr lang="en-US" altLang="zh-CN" sz="2200" i="1" baseline="-25000" dirty="0" err="1"/>
              <a:t>D</a:t>
            </a:r>
            <a:r>
              <a:rPr lang="en-US" altLang="zh-CN" sz="2200" dirty="0" err="1"/>
              <a:t>~</a:t>
            </a:r>
            <a:r>
              <a:rPr lang="en-US" altLang="zh-CN" sz="2200" i="1" dirty="0" err="1"/>
              <a:t>v</a:t>
            </a:r>
            <a:r>
              <a:rPr lang="en-US" altLang="zh-CN" sz="2200" i="1" baseline="-25000" dirty="0" err="1"/>
              <a:t>GS</a:t>
            </a:r>
            <a:r>
              <a:rPr lang="en-US" altLang="zh-CN" sz="2200" i="1" dirty="0"/>
              <a:t> </a:t>
            </a:r>
            <a:r>
              <a:rPr lang="en-US" altLang="zh-CN" sz="2200" dirty="0"/>
              <a:t>equation.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altLang="zh-CN" sz="2200" dirty="0"/>
              <a:t>According to biasing method, write voltage loop equation.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altLang="zh-CN" sz="2200" dirty="0"/>
              <a:t>Combining above two equations and solve these equations.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altLang="zh-CN" sz="2200" dirty="0"/>
              <a:t>Usually we can get two value of </a:t>
            </a:r>
            <a:r>
              <a:rPr lang="en-US" altLang="zh-CN" sz="2200" i="1" dirty="0" err="1"/>
              <a:t>v</a:t>
            </a:r>
            <a:r>
              <a:rPr lang="en-US" altLang="zh-CN" sz="2200" i="1" baseline="-25000" dirty="0" err="1"/>
              <a:t>GS</a:t>
            </a:r>
            <a:r>
              <a:rPr lang="en-US" altLang="zh-CN" sz="2200" dirty="0"/>
              <a:t>, only the one of two has physical meaning.</a:t>
            </a:r>
          </a:p>
          <a:p>
            <a:pPr marL="266700" indent="-266700" eaLnBrk="1" hangingPunct="1">
              <a:spcBef>
                <a:spcPct val="50000"/>
              </a:spcBef>
              <a:buClr>
                <a:schemeClr val="tx1"/>
              </a:buClr>
              <a:buFontTx/>
              <a:buAutoNum type="arabicPeriod" startAt="5"/>
            </a:pPr>
            <a:r>
              <a:rPr lang="en-US" altLang="zh-CN" sz="2200" dirty="0"/>
              <a:t>Checking the value of </a:t>
            </a:r>
            <a:r>
              <a:rPr lang="en-US" altLang="zh-CN" sz="2200" i="1" dirty="0" err="1"/>
              <a:t>v</a:t>
            </a:r>
            <a:r>
              <a:rPr lang="en-US" altLang="zh-CN" sz="2200" i="1" baseline="-25000" dirty="0" err="1"/>
              <a:t>DS</a:t>
            </a:r>
            <a:endParaRPr lang="en-US" altLang="zh-CN" sz="2200" i="1" baseline="-25000" dirty="0"/>
          </a:p>
          <a:p>
            <a:pPr marL="812800" lvl="1" indent="-279400" eaLnBrk="1" hangingPunct="1">
              <a:spcBef>
                <a:spcPct val="50000"/>
              </a:spcBef>
              <a:buClr>
                <a:schemeClr val="tx1"/>
              </a:buClr>
              <a:buFontTx/>
              <a:buAutoNum type="romanLcPeriod"/>
            </a:pPr>
            <a:r>
              <a:rPr lang="en-US" altLang="zh-CN" sz="2200" dirty="0"/>
              <a:t>if </a:t>
            </a:r>
            <a:r>
              <a:rPr lang="en-US" altLang="zh-CN" sz="2200" i="1" dirty="0" err="1"/>
              <a:t>v</a:t>
            </a:r>
            <a:r>
              <a:rPr lang="en-US" altLang="zh-CN" sz="2200" i="1" baseline="-25000" dirty="0" err="1"/>
              <a:t>DS</a:t>
            </a:r>
            <a:r>
              <a:rPr lang="en-US" altLang="zh-CN" sz="2200" dirty="0" err="1"/>
              <a:t>≥</a:t>
            </a:r>
            <a:r>
              <a:rPr lang="en-US" altLang="zh-CN" sz="2200" i="1" dirty="0" err="1"/>
              <a:t>v</a:t>
            </a:r>
            <a:r>
              <a:rPr lang="en-US" altLang="zh-CN" sz="2200" i="1" baseline="-25000" dirty="0" err="1"/>
              <a:t>GS</a:t>
            </a:r>
            <a:r>
              <a:rPr lang="en-US" altLang="zh-CN" sz="2200" i="1" dirty="0" err="1"/>
              <a:t>-V</a:t>
            </a:r>
            <a:r>
              <a:rPr lang="en-US" altLang="zh-CN" sz="2200" i="1" baseline="-25000" dirty="0" err="1"/>
              <a:t>t</a:t>
            </a:r>
            <a:r>
              <a:rPr lang="en-US" altLang="zh-CN" sz="2200" dirty="0"/>
              <a:t>, the assuming is correct.</a:t>
            </a:r>
          </a:p>
          <a:p>
            <a:pPr marL="812800" lvl="1" indent="-279400" eaLnBrk="1" hangingPunct="1">
              <a:spcBef>
                <a:spcPct val="50000"/>
              </a:spcBef>
              <a:buClr>
                <a:schemeClr val="tx1"/>
              </a:buClr>
              <a:buFontTx/>
              <a:buAutoNum type="romanLcPeriod"/>
            </a:pPr>
            <a:r>
              <a:rPr lang="en-US" altLang="zh-CN" sz="2200" dirty="0"/>
              <a:t>if </a:t>
            </a:r>
            <a:r>
              <a:rPr lang="en-US" altLang="zh-CN" sz="2200" i="1" dirty="0" err="1"/>
              <a:t>v</a:t>
            </a:r>
            <a:r>
              <a:rPr lang="en-US" altLang="zh-CN" sz="2200" i="1" baseline="-25000" dirty="0" err="1"/>
              <a:t>DS</a:t>
            </a:r>
            <a:r>
              <a:rPr lang="en-US" altLang="zh-CN" sz="2200" dirty="0" err="1"/>
              <a:t>≤</a:t>
            </a:r>
            <a:r>
              <a:rPr lang="en-US" altLang="zh-CN" sz="2200" i="1" dirty="0" err="1"/>
              <a:t>v</a:t>
            </a:r>
            <a:r>
              <a:rPr lang="en-US" altLang="zh-CN" sz="2200" i="1" baseline="-25000" dirty="0" err="1"/>
              <a:t>GS</a:t>
            </a:r>
            <a:r>
              <a:rPr lang="en-US" altLang="zh-CN" sz="2200" i="1" dirty="0" err="1"/>
              <a:t>-V</a:t>
            </a:r>
            <a:r>
              <a:rPr lang="en-US" altLang="zh-CN" sz="2200" i="1" baseline="-25000" dirty="0" err="1"/>
              <a:t>t</a:t>
            </a:r>
            <a:r>
              <a:rPr lang="en-US" altLang="zh-CN" sz="2200" dirty="0"/>
              <a:t>, the assuming is not correct. We shall use triode region equation to solve the problem again.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endParaRPr lang="en-US" altLang="zh-CN" sz="2800" dirty="0"/>
          </a:p>
        </p:txBody>
      </p:sp>
      <p:sp>
        <p:nvSpPr>
          <p:cNvPr id="4403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800">
                <a:solidFill>
                  <a:schemeClr val="bg1"/>
                </a:solidFill>
              </a:rPr>
              <a:t> MOSFET amplifier: DC analysis</a:t>
            </a:r>
            <a:endParaRPr lang="zh-CN" altLang="en-US" sz="38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70000"/>
              <a:buFont typeface="Wingdings" panose="05000000000000000000" pitchFamily="2" charset="2"/>
              <a:buChar char="Ø"/>
              <a:defRPr sz="28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FF3399"/>
              </a:buClr>
              <a:buSzPct val="65000"/>
              <a:buFont typeface="Wingdings" panose="05000000000000000000" pitchFamily="2" charset="2"/>
              <a:buChar char="ü"/>
              <a:defRPr sz="24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77F2D99-DF03-4FFD-97FE-1B4949933C41}" type="slidenum">
              <a:rPr lang="zh-CN" altLang="en-US" sz="1200" b="0" smtClean="0">
                <a:solidFill>
                  <a:schemeClr val="tx1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zh-CN" sz="1200" b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63493" name="Picture 4" descr="sedr42021_044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1"/>
          <a:stretch>
            <a:fillRect/>
          </a:stretch>
        </p:blipFill>
        <p:spPr bwMode="auto">
          <a:xfrm>
            <a:off x="2735263" y="1770063"/>
            <a:ext cx="6408737" cy="479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4" name="Text Box 5"/>
          <p:cNvSpPr txBox="1">
            <a:spLocks noChangeArrowheads="1"/>
          </p:cNvSpPr>
          <p:nvPr/>
        </p:nvSpPr>
        <p:spPr bwMode="auto">
          <a:xfrm>
            <a:off x="288925" y="1228725"/>
            <a:ext cx="505404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6700" indent="-266700"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70000"/>
              <a:buFont typeface="Wingdings" panose="05000000000000000000" pitchFamily="2" charset="2"/>
              <a:buChar char="Ø"/>
              <a:defRPr sz="28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FF3399"/>
              </a:buClr>
              <a:buSzPct val="65000"/>
              <a:buFont typeface="Wingdings" panose="05000000000000000000" pitchFamily="2" charset="2"/>
              <a:buChar char="ü"/>
              <a:defRPr sz="24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zh-CN" sz="2200" b="0" dirty="0">
                <a:solidFill>
                  <a:schemeClr val="tx1"/>
                </a:solidFill>
              </a:rPr>
              <a:t>The simplest common-source amplifier biased </a:t>
            </a:r>
            <a:r>
              <a:rPr lang="en-US" altLang="en-US" sz="2200" b="0" dirty="0">
                <a:solidFill>
                  <a:schemeClr val="tx1"/>
                </a:solidFill>
              </a:rPr>
              <a:t>with constant-current source.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en-US" sz="2200" b="0" i="1" dirty="0">
                <a:solidFill>
                  <a:schemeClr val="tx1"/>
                </a:solidFill>
              </a:rPr>
              <a:t>C</a:t>
            </a:r>
            <a:r>
              <a:rPr lang="en-US" altLang="en-US" sz="2200" b="0" i="1" baseline="-25000" dirty="0">
                <a:solidFill>
                  <a:schemeClr val="tx1"/>
                </a:solidFill>
              </a:rPr>
              <a:t>C1</a:t>
            </a:r>
            <a:r>
              <a:rPr lang="en-US" altLang="en-US" sz="2200" b="0" dirty="0">
                <a:solidFill>
                  <a:schemeClr val="tx1"/>
                </a:solidFill>
              </a:rPr>
              <a:t> And </a:t>
            </a:r>
            <a:r>
              <a:rPr lang="en-US" altLang="en-US" sz="2200" b="0" i="1" dirty="0">
                <a:solidFill>
                  <a:schemeClr val="tx1"/>
                </a:solidFill>
              </a:rPr>
              <a:t>C</a:t>
            </a:r>
            <a:r>
              <a:rPr lang="en-US" altLang="en-US" sz="2200" b="0" i="1" baseline="-25000" dirty="0">
                <a:solidFill>
                  <a:schemeClr val="tx1"/>
                </a:solidFill>
              </a:rPr>
              <a:t>C2</a:t>
            </a:r>
            <a:r>
              <a:rPr lang="en-US" altLang="en-US" sz="2200" b="0" dirty="0">
                <a:solidFill>
                  <a:schemeClr val="tx1"/>
                </a:solidFill>
              </a:rPr>
              <a:t> are coupling capacitors.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en-US" sz="2200" b="0" i="1" dirty="0">
                <a:solidFill>
                  <a:schemeClr val="tx1"/>
                </a:solidFill>
              </a:rPr>
              <a:t>C</a:t>
            </a:r>
            <a:r>
              <a:rPr lang="en-US" altLang="en-US" sz="2200" b="0" i="1" baseline="-25000" dirty="0">
                <a:solidFill>
                  <a:schemeClr val="tx1"/>
                </a:solidFill>
              </a:rPr>
              <a:t>S</a:t>
            </a:r>
            <a:r>
              <a:rPr lang="en-US" altLang="en-US" sz="2200" b="0" dirty="0">
                <a:solidFill>
                  <a:schemeClr val="tx1"/>
                </a:solidFill>
              </a:rPr>
              <a:t> is the bypass capacitor.</a:t>
            </a:r>
          </a:p>
        </p:txBody>
      </p:sp>
      <p:sp>
        <p:nvSpPr>
          <p:cNvPr id="6349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800">
                <a:solidFill>
                  <a:schemeClr val="bg1"/>
                </a:solidFill>
              </a:rPr>
              <a:t>The common-source amplifier</a:t>
            </a:r>
            <a:endParaRPr lang="zh-CN" altLang="en-US" sz="38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70000"/>
              <a:buFont typeface="Wingdings" panose="05000000000000000000" pitchFamily="2" charset="2"/>
              <a:buChar char="Ø"/>
              <a:defRPr sz="28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FF3399"/>
              </a:buClr>
              <a:buSzPct val="65000"/>
              <a:buFont typeface="Wingdings" panose="05000000000000000000" pitchFamily="2" charset="2"/>
              <a:buChar char="ü"/>
              <a:defRPr sz="24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0FF341E-6BCC-4AA0-8AAA-2942CD89F38D}" type="slidenum">
              <a:rPr lang="zh-CN" altLang="en-US" sz="1200" b="0" smtClean="0">
                <a:solidFill>
                  <a:schemeClr val="tx1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zh-CN" sz="1200" b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64517" name="Picture 4" descr="sedr42021_0443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81200"/>
            <a:ext cx="7315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800">
                <a:solidFill>
                  <a:schemeClr val="bg1"/>
                </a:solidFill>
              </a:rPr>
              <a:t>Equivalent circuit of the CS amplifier</a:t>
            </a:r>
            <a:endParaRPr lang="zh-CN" altLang="en-US" sz="38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70000"/>
              <a:buFont typeface="Wingdings" panose="05000000000000000000" pitchFamily="2" charset="2"/>
              <a:buChar char="Ø"/>
              <a:defRPr sz="28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FF3399"/>
              </a:buClr>
              <a:buSzPct val="65000"/>
              <a:buFont typeface="Wingdings" panose="05000000000000000000" pitchFamily="2" charset="2"/>
              <a:buChar char="ü"/>
              <a:defRPr sz="24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207FB2E-FE04-455E-A611-696A1C65FE03}" type="slidenum">
              <a:rPr lang="zh-CN" altLang="en-US" sz="1200" b="0" smtClean="0">
                <a:solidFill>
                  <a:schemeClr val="tx1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zh-CN" sz="1200" b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5541" name="Text Box 4"/>
          <p:cNvSpPr txBox="1">
            <a:spLocks noChangeArrowheads="1"/>
          </p:cNvSpPr>
          <p:nvPr/>
        </p:nvSpPr>
        <p:spPr bwMode="auto">
          <a:xfrm>
            <a:off x="1346200" y="5638800"/>
            <a:ext cx="7086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70000"/>
              <a:buFont typeface="Wingdings" panose="05000000000000000000" pitchFamily="2" charset="2"/>
              <a:buChar char="Ø"/>
              <a:defRPr sz="28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FF3399"/>
              </a:buClr>
              <a:buSzPct val="65000"/>
              <a:buFont typeface="Wingdings" panose="05000000000000000000" pitchFamily="2" charset="2"/>
              <a:buChar char="ü"/>
              <a:defRPr sz="24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000" b="0">
                <a:solidFill>
                  <a:schemeClr val="tx1"/>
                </a:solidFill>
              </a:rPr>
              <a:t>Small-signal analysis performed directly on the amplifier circuit with the MOSFET model implicitly utilized.</a:t>
            </a:r>
            <a:endParaRPr lang="en-US" altLang="en-US" sz="2000" b="0">
              <a:solidFill>
                <a:schemeClr val="tx1"/>
              </a:solidFill>
            </a:endParaRPr>
          </a:p>
        </p:txBody>
      </p:sp>
      <p:pic>
        <p:nvPicPr>
          <p:cNvPr id="65542" name="Picture 5" descr="sedr42021_0443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4"/>
          <a:stretch>
            <a:fillRect/>
          </a:stretch>
        </p:blipFill>
        <p:spPr bwMode="auto">
          <a:xfrm>
            <a:off x="517525" y="1193800"/>
            <a:ext cx="7699375" cy="416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800">
                <a:solidFill>
                  <a:schemeClr val="bg1"/>
                </a:solidFill>
              </a:rPr>
              <a:t>Equivalent circuit of the CS amplifier</a:t>
            </a:r>
            <a:endParaRPr lang="zh-CN" altLang="en-US" sz="38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70000"/>
              <a:buFont typeface="Wingdings" panose="05000000000000000000" pitchFamily="2" charset="2"/>
              <a:buChar char="Ø"/>
              <a:defRPr sz="28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FF3399"/>
              </a:buClr>
              <a:buSzPct val="65000"/>
              <a:buFont typeface="Wingdings" panose="05000000000000000000" pitchFamily="2" charset="2"/>
              <a:buChar char="ü"/>
              <a:defRPr sz="24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AE12248-CB01-4341-906A-40F5F2193C99}" type="slidenum">
              <a:rPr lang="zh-CN" altLang="en-US" sz="1200" b="0" smtClean="0">
                <a:solidFill>
                  <a:schemeClr val="tx1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zh-CN" sz="1200" b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656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73063" y="1244600"/>
            <a:ext cx="8518525" cy="4552950"/>
          </a:xfrm>
          <a:noFill/>
        </p:spPr>
        <p:txBody>
          <a:bodyPr/>
          <a:lstStyle/>
          <a:p>
            <a:pPr eaLnBrk="1" hangingPunct="1">
              <a:spcBef>
                <a:spcPct val="85000"/>
              </a:spcBef>
            </a:pPr>
            <a:r>
              <a:rPr lang="en-US" altLang="zh-CN" sz="2800"/>
              <a:t>Input resistance</a:t>
            </a:r>
          </a:p>
          <a:p>
            <a:pPr eaLnBrk="1" hangingPunct="1">
              <a:spcBef>
                <a:spcPct val="85000"/>
              </a:spcBef>
            </a:pPr>
            <a:r>
              <a:rPr lang="en-US" altLang="zh-CN" sz="2800"/>
              <a:t>Voltage gain</a:t>
            </a:r>
          </a:p>
          <a:p>
            <a:pPr eaLnBrk="1" hangingPunct="1">
              <a:spcBef>
                <a:spcPct val="85000"/>
              </a:spcBef>
            </a:pPr>
            <a:r>
              <a:rPr lang="en-US" altLang="zh-CN" sz="2800"/>
              <a:t>Overall voltage gain</a:t>
            </a:r>
          </a:p>
          <a:p>
            <a:pPr eaLnBrk="1" hangingPunct="1">
              <a:spcBef>
                <a:spcPct val="85000"/>
              </a:spcBef>
            </a:pPr>
            <a:r>
              <a:rPr lang="en-US" altLang="zh-CN" sz="2800"/>
              <a:t>Output resistance</a:t>
            </a:r>
          </a:p>
          <a:p>
            <a:pPr eaLnBrk="1" hangingPunct="1">
              <a:spcBef>
                <a:spcPct val="85000"/>
              </a:spcBef>
              <a:buFont typeface="Wingdings" panose="05000000000000000000" pitchFamily="2" charset="2"/>
              <a:buNone/>
            </a:pPr>
            <a:endParaRPr lang="zh-CN" altLang="en-US" sz="2800"/>
          </a:p>
        </p:txBody>
      </p:sp>
      <p:graphicFrame>
        <p:nvGraphicFramePr>
          <p:cNvPr id="66566" name="Object 5"/>
          <p:cNvGraphicFramePr>
            <a:graphicFrameLocks noChangeAspect="1"/>
          </p:cNvGraphicFramePr>
          <p:nvPr/>
        </p:nvGraphicFramePr>
        <p:xfrm>
          <a:off x="4064000" y="1282700"/>
          <a:ext cx="1293813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45863" imgH="228501" progId="Equation.3">
                  <p:embed/>
                </p:oleObj>
              </mc:Choice>
              <mc:Fallback>
                <p:oleObj name="Equation" r:id="rId2" imgW="545863" imgH="228501" progId="Equation.3">
                  <p:embed/>
                  <p:pic>
                    <p:nvPicPr>
                      <p:cNvPr id="6656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0" y="1282700"/>
                        <a:ext cx="1293813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7" name="Object 6"/>
          <p:cNvGraphicFramePr>
            <a:graphicFrameLocks noChangeAspect="1"/>
          </p:cNvGraphicFramePr>
          <p:nvPr/>
        </p:nvGraphicFramePr>
        <p:xfrm>
          <a:off x="4064000" y="2006600"/>
          <a:ext cx="3767138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47800" imgH="228600" progId="Equation.3">
                  <p:embed/>
                </p:oleObj>
              </mc:Choice>
              <mc:Fallback>
                <p:oleObj name="Equation" r:id="rId4" imgW="1447800" imgH="228600" progId="Equation.3">
                  <p:embed/>
                  <p:pic>
                    <p:nvPicPr>
                      <p:cNvPr id="6656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0" y="2006600"/>
                        <a:ext cx="3767138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8" name="Object 7"/>
          <p:cNvGraphicFramePr>
            <a:graphicFrameLocks noChangeAspect="1"/>
          </p:cNvGraphicFramePr>
          <p:nvPr/>
        </p:nvGraphicFramePr>
        <p:xfrm>
          <a:off x="4064000" y="2770188"/>
          <a:ext cx="3886200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57400" imgH="444500" progId="Equation.3">
                  <p:embed/>
                </p:oleObj>
              </mc:Choice>
              <mc:Fallback>
                <p:oleObj name="Equation" r:id="rId6" imgW="2057400" imgH="444500" progId="Equation.3">
                  <p:embed/>
                  <p:pic>
                    <p:nvPicPr>
                      <p:cNvPr id="6656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0" y="2770188"/>
                        <a:ext cx="3886200" cy="868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9" name="Object 8"/>
          <p:cNvGraphicFramePr>
            <a:graphicFrameLocks noChangeAspect="1"/>
          </p:cNvGraphicFramePr>
          <p:nvPr/>
        </p:nvGraphicFramePr>
        <p:xfrm>
          <a:off x="4048125" y="3708400"/>
          <a:ext cx="213995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38200" imgH="228600" progId="Equation.3">
                  <p:embed/>
                </p:oleObj>
              </mc:Choice>
              <mc:Fallback>
                <p:oleObj name="Equation" r:id="rId8" imgW="838200" imgH="228600" progId="Equation.3">
                  <p:embed/>
                  <p:pic>
                    <p:nvPicPr>
                      <p:cNvPr id="6656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25" y="3708400"/>
                        <a:ext cx="213995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70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800">
                <a:solidFill>
                  <a:schemeClr val="bg1"/>
                </a:solidFill>
              </a:rPr>
              <a:t>Characteristics of CS amplifier</a:t>
            </a:r>
            <a:endParaRPr lang="zh-CN" altLang="en-US" sz="3800">
              <a:solidFill>
                <a:schemeClr val="bg1"/>
              </a:solidFill>
            </a:endParaRPr>
          </a:p>
        </p:txBody>
      </p:sp>
      <p:sp>
        <p:nvSpPr>
          <p:cNvPr id="667658" name="Rectangle 10"/>
          <p:cNvSpPr>
            <a:spLocks noChangeArrowheads="1"/>
          </p:cNvSpPr>
          <p:nvPr/>
        </p:nvSpPr>
        <p:spPr bwMode="auto">
          <a:xfrm>
            <a:off x="1554163" y="4546600"/>
            <a:ext cx="5419725" cy="1708150"/>
          </a:xfrm>
          <a:prstGeom prst="rect">
            <a:avLst/>
          </a:prstGeom>
          <a:solidFill>
            <a:srgbClr val="CCFF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70000"/>
              <a:buFont typeface="Wingdings" panose="05000000000000000000" pitchFamily="2" charset="2"/>
              <a:buChar char="Ø"/>
              <a:defRPr sz="28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FF3399"/>
              </a:buClr>
              <a:buSzPct val="65000"/>
              <a:buFont typeface="Wingdings" panose="05000000000000000000" pitchFamily="2" charset="2"/>
              <a:buChar char="ü"/>
              <a:defRPr sz="24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zh-CN" sz="2800">
                <a:solidFill>
                  <a:srgbClr val="FF0000"/>
                </a:solidFill>
              </a:rPr>
              <a:t>Summary of CS amplifier </a:t>
            </a:r>
          </a:p>
          <a:p>
            <a:pPr lvl="1" eaLnBrk="1" hangingPunct="1">
              <a:lnSpc>
                <a:spcPct val="90000"/>
              </a:lnSpc>
              <a:buFont typeface="Symbol" panose="05050102010706020507" pitchFamily="18" charset="2"/>
              <a:buChar char="-"/>
            </a:pPr>
            <a:r>
              <a:rPr lang="en-US" altLang="zh-CN" sz="2400"/>
              <a:t>Very high input resistance</a:t>
            </a:r>
          </a:p>
          <a:p>
            <a:pPr lvl="1" eaLnBrk="1" hangingPunct="1">
              <a:lnSpc>
                <a:spcPct val="90000"/>
              </a:lnSpc>
              <a:buFont typeface="Symbol" panose="05050102010706020507" pitchFamily="18" charset="2"/>
              <a:buChar char="-"/>
            </a:pPr>
            <a:r>
              <a:rPr lang="en-US" altLang="zh-CN" sz="2400"/>
              <a:t>Moderately high voltage gain</a:t>
            </a:r>
          </a:p>
          <a:p>
            <a:pPr lvl="1" eaLnBrk="1" hangingPunct="1">
              <a:lnSpc>
                <a:spcPct val="90000"/>
              </a:lnSpc>
              <a:buFont typeface="Symbol" panose="05050102010706020507" pitchFamily="18" charset="2"/>
              <a:buChar char="-"/>
            </a:pPr>
            <a:r>
              <a:rPr lang="en-US" altLang="zh-CN" sz="2400"/>
              <a:t>Relatively high output resistance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765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70000"/>
              <a:buFont typeface="Wingdings" panose="05000000000000000000" pitchFamily="2" charset="2"/>
              <a:buChar char="Ø"/>
              <a:defRPr sz="28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FF3399"/>
              </a:buClr>
              <a:buSzPct val="65000"/>
              <a:buFont typeface="Wingdings" panose="05000000000000000000" pitchFamily="2" charset="2"/>
              <a:buChar char="ü"/>
              <a:defRPr sz="24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A8B052E-F925-46F0-927D-0CC62A890256}" type="slidenum">
              <a:rPr lang="zh-CN" altLang="en-US" sz="1200" b="0" smtClean="0">
                <a:solidFill>
                  <a:schemeClr val="tx1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zh-CN" sz="1200" b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67589" name="Picture 4" descr="sedr42021_044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9"/>
          <a:stretch>
            <a:fillRect/>
          </a:stretch>
        </p:blipFill>
        <p:spPr bwMode="auto">
          <a:xfrm>
            <a:off x="477838" y="1168400"/>
            <a:ext cx="7358062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400">
                <a:solidFill>
                  <a:schemeClr val="bg1"/>
                </a:solidFill>
              </a:rPr>
              <a:t>The CS amplifier with a source resistance</a:t>
            </a:r>
            <a:endParaRPr lang="zh-CN" altLang="en-US" sz="34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70000"/>
              <a:buFont typeface="Wingdings" panose="05000000000000000000" pitchFamily="2" charset="2"/>
              <a:buChar char="Ø"/>
              <a:defRPr sz="28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FF3399"/>
              </a:buClr>
              <a:buSzPct val="65000"/>
              <a:buFont typeface="Wingdings" panose="05000000000000000000" pitchFamily="2" charset="2"/>
              <a:buChar char="ü"/>
              <a:defRPr sz="24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72BF667-AD70-4BEC-83B1-6EA678FEBF4D}" type="slidenum">
              <a:rPr lang="zh-CN" altLang="en-US" sz="1200" b="0" smtClean="0">
                <a:solidFill>
                  <a:schemeClr val="tx1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zh-CN" sz="1200" b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68613" name="Picture 4" descr="sedr42021_0444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7"/>
          <a:stretch>
            <a:fillRect/>
          </a:stretch>
        </p:blipFill>
        <p:spPr bwMode="auto">
          <a:xfrm>
            <a:off x="992188" y="2195513"/>
            <a:ext cx="6619875" cy="408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4" name="Rectangle 5"/>
          <p:cNvSpPr>
            <a:spLocks noGrp="1" noChangeArrowheads="1"/>
          </p:cNvSpPr>
          <p:nvPr>
            <p:ph type="title"/>
          </p:nvPr>
        </p:nvSpPr>
        <p:spPr>
          <a:xfrm>
            <a:off x="195263" y="228600"/>
            <a:ext cx="8586787" cy="914400"/>
          </a:xfrm>
        </p:spPr>
        <p:txBody>
          <a:bodyPr/>
          <a:lstStyle/>
          <a:p>
            <a:pPr eaLnBrk="1" hangingPunct="1"/>
            <a:r>
              <a:rPr lang="en-US" altLang="zh-CN" sz="3200">
                <a:solidFill>
                  <a:schemeClr val="bg1"/>
                </a:solidFill>
              </a:rPr>
              <a:t>Small-signal equivalent circuit with </a:t>
            </a:r>
            <a:r>
              <a:rPr lang="en-US" altLang="zh-CN" sz="3200" i="1">
                <a:solidFill>
                  <a:schemeClr val="bg1"/>
                </a:solidFill>
              </a:rPr>
              <a:t>r</a:t>
            </a:r>
            <a:r>
              <a:rPr lang="en-US" altLang="zh-CN" sz="3200" i="1" baseline="-25000">
                <a:solidFill>
                  <a:schemeClr val="bg1"/>
                </a:solidFill>
              </a:rPr>
              <a:t>o</a:t>
            </a:r>
            <a:r>
              <a:rPr lang="en-US" altLang="zh-CN" sz="3200">
                <a:solidFill>
                  <a:schemeClr val="bg1"/>
                </a:solidFill>
              </a:rPr>
              <a:t> neglected</a:t>
            </a:r>
            <a:endParaRPr lang="zh-CN" altLang="en-US" sz="3200">
              <a:solidFill>
                <a:schemeClr val="bg1"/>
              </a:solidFill>
            </a:endParaRPr>
          </a:p>
        </p:txBody>
      </p:sp>
      <p:sp>
        <p:nvSpPr>
          <p:cNvPr id="6861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" y="1028700"/>
            <a:ext cx="3492500" cy="2400300"/>
          </a:xfrm>
          <a:solidFill>
            <a:srgbClr val="CCFFFF"/>
          </a:solidFill>
          <a:ln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zh-CN" sz="2400" dirty="0"/>
              <a:t>Voltage gain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endParaRPr lang="en-US" altLang="zh-CN" sz="2400" dirty="0"/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zh-CN" sz="2400" dirty="0"/>
              <a:t>Overall voltage gain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endParaRPr lang="zh-CN" altLang="en-US" sz="2400" dirty="0"/>
          </a:p>
        </p:txBody>
      </p:sp>
      <p:graphicFrame>
        <p:nvGraphicFramePr>
          <p:cNvPr id="68616" name="Object 8"/>
          <p:cNvGraphicFramePr>
            <a:graphicFrameLocks noChangeAspect="1"/>
          </p:cNvGraphicFramePr>
          <p:nvPr/>
        </p:nvGraphicFramePr>
        <p:xfrm>
          <a:off x="381000" y="1492250"/>
          <a:ext cx="2290763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44600" imgH="431800" progId="Equation.3">
                  <p:embed/>
                </p:oleObj>
              </mc:Choice>
              <mc:Fallback>
                <p:oleObj name="Equation" r:id="rId3" imgW="1244600" imgH="431800" progId="Equation.3">
                  <p:embed/>
                  <p:pic>
                    <p:nvPicPr>
                      <p:cNvPr id="6861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492250"/>
                        <a:ext cx="2290763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7" name="Object 9"/>
          <p:cNvGraphicFramePr>
            <a:graphicFrameLocks noChangeAspect="1"/>
          </p:cNvGraphicFramePr>
          <p:nvPr/>
        </p:nvGraphicFramePr>
        <p:xfrm>
          <a:off x="317500" y="2519363"/>
          <a:ext cx="3175000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41500" imgH="444500" progId="Equation.3">
                  <p:embed/>
                </p:oleObj>
              </mc:Choice>
              <mc:Fallback>
                <p:oleObj name="Equation" r:id="rId5" imgW="1841500" imgH="444500" progId="Equation.3">
                  <p:embed/>
                  <p:pic>
                    <p:nvPicPr>
                      <p:cNvPr id="6861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0" y="2519363"/>
                        <a:ext cx="3175000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8" name="Rectangle 11"/>
          <p:cNvSpPr>
            <a:spLocks noChangeArrowheads="1"/>
          </p:cNvSpPr>
          <p:nvPr/>
        </p:nvSpPr>
        <p:spPr bwMode="auto">
          <a:xfrm>
            <a:off x="5686425" y="4851400"/>
            <a:ext cx="3457575" cy="1727200"/>
          </a:xfrm>
          <a:prstGeom prst="rect">
            <a:avLst/>
          </a:prstGeom>
          <a:solidFill>
            <a:srgbClr val="FFFF99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70000"/>
              <a:buFont typeface="Wingdings" panose="05000000000000000000" pitchFamily="2" charset="2"/>
              <a:buChar char="Ø"/>
              <a:defRPr sz="28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FF3399"/>
              </a:buClr>
              <a:buSzPct val="65000"/>
              <a:buFont typeface="Wingdings" panose="05000000000000000000" pitchFamily="2" charset="2"/>
              <a:buChar char="ü"/>
              <a:defRPr sz="24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i="1"/>
              <a:t>R</a:t>
            </a:r>
            <a:r>
              <a:rPr lang="en-US" altLang="zh-CN" sz="2400" i="1" baseline="-25000"/>
              <a:t>S </a:t>
            </a:r>
            <a:r>
              <a:rPr lang="en-US" altLang="zh-CN" sz="2400"/>
              <a:t>takes the effect of negative feedback</a:t>
            </a:r>
          </a:p>
          <a:p>
            <a:pPr eaLnBrk="1" hangingPunct="1"/>
            <a:r>
              <a:rPr lang="en-US" altLang="zh-CN" sz="2400"/>
              <a:t>Gain is reduction by (1+</a:t>
            </a:r>
            <a:r>
              <a:rPr lang="en-US" altLang="zh-CN" sz="2400" i="1"/>
              <a:t>g</a:t>
            </a:r>
            <a:r>
              <a:rPr lang="en-US" altLang="zh-CN" sz="2400" i="1" baseline="-25000"/>
              <a:t>m</a:t>
            </a:r>
            <a:r>
              <a:rPr lang="en-US" altLang="zh-CN" sz="2400" i="1"/>
              <a:t>R</a:t>
            </a:r>
            <a:r>
              <a:rPr lang="en-US" altLang="zh-CN" sz="2400" i="1" baseline="-25000"/>
              <a:t>S</a:t>
            </a:r>
            <a:r>
              <a:rPr lang="en-US" altLang="zh-CN" sz="2400"/>
              <a:t>)</a:t>
            </a:r>
            <a:endParaRPr lang="zh-CN" altLang="en-US" sz="2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70000"/>
              <a:buFont typeface="Wingdings" panose="05000000000000000000" pitchFamily="2" charset="2"/>
              <a:buChar char="Ø"/>
              <a:defRPr sz="28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FF3399"/>
              </a:buClr>
              <a:buSzPct val="65000"/>
              <a:buFont typeface="Wingdings" panose="05000000000000000000" pitchFamily="2" charset="2"/>
              <a:buChar char="ü"/>
              <a:defRPr sz="24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A80C776-71B8-4D5F-ACA4-9419A34CBF5E}" type="slidenum">
              <a:rPr lang="zh-CN" altLang="en-US" sz="1200" b="0" smtClean="0">
                <a:solidFill>
                  <a:schemeClr val="tx1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zh-CN" sz="1200" b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69637" name="Picture 4" descr="sedr42021_044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0"/>
          <a:stretch>
            <a:fillRect/>
          </a:stretch>
        </p:blipFill>
        <p:spPr bwMode="auto">
          <a:xfrm>
            <a:off x="0" y="1193800"/>
            <a:ext cx="5926138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Text Box 5"/>
          <p:cNvSpPr txBox="1">
            <a:spLocks noChangeArrowheads="1"/>
          </p:cNvSpPr>
          <p:nvPr/>
        </p:nvSpPr>
        <p:spPr bwMode="auto">
          <a:xfrm>
            <a:off x="6032500" y="1701800"/>
            <a:ext cx="295910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70000"/>
              <a:buFont typeface="Wingdings" panose="05000000000000000000" pitchFamily="2" charset="2"/>
              <a:buChar char="Ø"/>
              <a:defRPr sz="28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FF3399"/>
              </a:buClr>
              <a:buSzPct val="65000"/>
              <a:buFont typeface="Wingdings" panose="05000000000000000000" pitchFamily="2" charset="2"/>
              <a:buChar char="ü"/>
              <a:defRPr sz="24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zh-CN" sz="2000" b="0" dirty="0">
                <a:solidFill>
                  <a:schemeClr val="tx1"/>
                </a:solidFill>
              </a:rPr>
              <a:t>Biasing with constant current source </a:t>
            </a:r>
            <a:r>
              <a:rPr lang="en-US" altLang="zh-CN" sz="2000" b="0" i="1" dirty="0">
                <a:solidFill>
                  <a:schemeClr val="tx1"/>
                </a:solidFill>
              </a:rPr>
              <a:t>I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zh-CN" sz="2000" b="0" dirty="0">
                <a:solidFill>
                  <a:schemeClr val="tx1"/>
                </a:solidFill>
              </a:rPr>
              <a:t>Input signal</a:t>
            </a:r>
            <a:r>
              <a:rPr lang="en-US" altLang="zh-CN" sz="2000" b="0" i="1" dirty="0">
                <a:solidFill>
                  <a:schemeClr val="tx1"/>
                </a:solidFill>
              </a:rPr>
              <a:t> </a:t>
            </a:r>
            <a:r>
              <a:rPr lang="en-US" altLang="zh-CN" sz="2000" b="0" i="1" dirty="0" err="1">
                <a:solidFill>
                  <a:schemeClr val="tx1"/>
                </a:solidFill>
              </a:rPr>
              <a:t>v</a:t>
            </a:r>
            <a:r>
              <a:rPr lang="en-US" altLang="zh-CN" sz="2000" b="0" i="1" baseline="-25000" dirty="0" err="1">
                <a:solidFill>
                  <a:schemeClr val="tx1"/>
                </a:solidFill>
              </a:rPr>
              <a:t>sig</a:t>
            </a:r>
            <a:r>
              <a:rPr lang="en-US" altLang="zh-CN" sz="2000" b="0" dirty="0">
                <a:solidFill>
                  <a:schemeClr val="tx1"/>
                </a:solidFill>
              </a:rPr>
              <a:t> is applied to the source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zh-CN" sz="2000" b="0" dirty="0">
                <a:solidFill>
                  <a:schemeClr val="tx1"/>
                </a:solidFill>
              </a:rPr>
              <a:t>Output is taken at the drain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zh-CN" sz="2000" b="0" dirty="0">
                <a:solidFill>
                  <a:schemeClr val="tx1"/>
                </a:solidFill>
              </a:rPr>
              <a:t>Gate is signal grounded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zh-CN" sz="2000" b="0" i="1" dirty="0">
                <a:solidFill>
                  <a:schemeClr val="tx1"/>
                </a:solidFill>
              </a:rPr>
              <a:t>C</a:t>
            </a:r>
            <a:r>
              <a:rPr lang="en-US" altLang="zh-CN" sz="2000" b="0" i="1" baseline="-25000" dirty="0">
                <a:solidFill>
                  <a:schemeClr val="tx1"/>
                </a:solidFill>
              </a:rPr>
              <a:t>C1</a:t>
            </a:r>
            <a:r>
              <a:rPr lang="en-US" altLang="zh-CN" sz="2000" b="0" dirty="0">
                <a:solidFill>
                  <a:schemeClr val="tx1"/>
                </a:solidFill>
              </a:rPr>
              <a:t> and </a:t>
            </a:r>
            <a:r>
              <a:rPr lang="en-US" altLang="zh-CN" sz="2000" b="0" i="1" dirty="0">
                <a:solidFill>
                  <a:schemeClr val="tx1"/>
                </a:solidFill>
              </a:rPr>
              <a:t>C</a:t>
            </a:r>
            <a:r>
              <a:rPr lang="en-US" altLang="zh-CN" sz="2000" b="0" i="1" baseline="-25000" dirty="0">
                <a:solidFill>
                  <a:schemeClr val="tx1"/>
                </a:solidFill>
              </a:rPr>
              <a:t>C2</a:t>
            </a:r>
            <a:r>
              <a:rPr lang="en-US" altLang="zh-CN" sz="2000" b="0" dirty="0">
                <a:solidFill>
                  <a:schemeClr val="tx1"/>
                </a:solidFill>
              </a:rPr>
              <a:t> are coupling capacitors</a:t>
            </a:r>
          </a:p>
        </p:txBody>
      </p:sp>
      <p:sp>
        <p:nvSpPr>
          <p:cNvPr id="6963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800">
                <a:solidFill>
                  <a:schemeClr val="bg1"/>
                </a:solidFill>
              </a:rPr>
              <a:t>The Common-Gate amplifier</a:t>
            </a:r>
            <a:endParaRPr lang="zh-CN" altLang="en-US" sz="38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70000"/>
              <a:buFont typeface="Wingdings" panose="05000000000000000000" pitchFamily="2" charset="2"/>
              <a:buChar char="Ø"/>
              <a:defRPr sz="28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FF3399"/>
              </a:buClr>
              <a:buSzPct val="65000"/>
              <a:buFont typeface="Wingdings" panose="05000000000000000000" pitchFamily="2" charset="2"/>
              <a:buChar char="ü"/>
              <a:defRPr sz="24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15C3474-E265-432B-91D9-780313A482E1}" type="slidenum">
              <a:rPr lang="zh-CN" altLang="en-US" sz="1200" b="0" smtClean="0">
                <a:solidFill>
                  <a:schemeClr val="tx1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zh-CN" sz="1200" b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70661" name="Picture 5" descr="sedr42021_0445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73"/>
          <a:stretch>
            <a:fillRect/>
          </a:stretch>
        </p:blipFill>
        <p:spPr bwMode="auto">
          <a:xfrm>
            <a:off x="0" y="1422400"/>
            <a:ext cx="6048375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800">
                <a:solidFill>
                  <a:schemeClr val="bg1"/>
                </a:solidFill>
              </a:rPr>
              <a:t>The CG amplifier</a:t>
            </a:r>
            <a:endParaRPr lang="zh-CN" altLang="en-US" sz="3800">
              <a:solidFill>
                <a:schemeClr val="bg1"/>
              </a:solidFill>
            </a:endParaRPr>
          </a:p>
        </p:txBody>
      </p:sp>
      <p:sp>
        <p:nvSpPr>
          <p:cNvPr id="70663" name="Text Box 4"/>
          <p:cNvSpPr txBox="1">
            <a:spLocks noChangeArrowheads="1"/>
          </p:cNvSpPr>
          <p:nvPr/>
        </p:nvSpPr>
        <p:spPr bwMode="auto">
          <a:xfrm>
            <a:off x="5003800" y="3930650"/>
            <a:ext cx="3597275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70000"/>
              <a:buFont typeface="Wingdings" panose="05000000000000000000" pitchFamily="2" charset="2"/>
              <a:buChar char="Ø"/>
              <a:defRPr sz="28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FF3399"/>
              </a:buClr>
              <a:buSzPct val="65000"/>
              <a:buFont typeface="Wingdings" panose="05000000000000000000" pitchFamily="2" charset="2"/>
              <a:buChar char="ü"/>
              <a:defRPr sz="24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zh-CN" sz="2400" b="0">
                <a:solidFill>
                  <a:schemeClr val="tx1"/>
                </a:solidFill>
              </a:rPr>
              <a:t>A small-signal equivalent circuit</a:t>
            </a:r>
          </a:p>
          <a:p>
            <a:pPr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en-US" sz="2400" b="0">
                <a:solidFill>
                  <a:schemeClr val="tx1"/>
                </a:solidFill>
              </a:rPr>
              <a:t>T model is used in preference to the </a:t>
            </a:r>
            <a:r>
              <a:rPr lang="en-US" altLang="en-US" sz="2400" b="0">
                <a:solidFill>
                  <a:schemeClr val="tx1"/>
                </a:solidFill>
                <a:cs typeface="Times New Roman" panose="02020603050405020304" pitchFamily="18" charset="0"/>
              </a:rPr>
              <a:t>π model</a:t>
            </a:r>
          </a:p>
          <a:p>
            <a:pPr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zh-CN" sz="2400" b="0" i="1">
                <a:solidFill>
                  <a:schemeClr val="tx1"/>
                </a:solidFill>
                <a:cs typeface="Times New Roman" panose="02020603050405020304" pitchFamily="18" charset="0"/>
              </a:rPr>
              <a:t>R</a:t>
            </a:r>
            <a:r>
              <a:rPr lang="en-US" altLang="en-US" sz="2400" b="0" i="1" baseline="-25000">
                <a:solidFill>
                  <a:schemeClr val="tx1"/>
                </a:solidFill>
                <a:cs typeface="Times New Roman" panose="02020603050405020304" pitchFamily="18" charset="0"/>
              </a:rPr>
              <a:t>o</a:t>
            </a:r>
            <a:r>
              <a:rPr lang="en-US" altLang="zh-CN" sz="2400" b="0" i="1" baseline="-2500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2400" b="0">
                <a:solidFill>
                  <a:schemeClr val="tx1"/>
                </a:solidFill>
              </a:rPr>
              <a:t>i</a:t>
            </a:r>
            <a:r>
              <a:rPr lang="en-US" altLang="zh-CN" sz="2400" b="0">
                <a:solidFill>
                  <a:schemeClr val="tx1"/>
                </a:solidFill>
                <a:cs typeface="Times New Roman" panose="02020603050405020304" pitchFamily="18" charset="0"/>
              </a:rPr>
              <a:t>s n</a:t>
            </a:r>
            <a:r>
              <a:rPr lang="en-US" altLang="en-US" sz="2400" b="0">
                <a:solidFill>
                  <a:schemeClr val="tx1"/>
                </a:solidFill>
                <a:cs typeface="Times New Roman" panose="02020603050405020304" pitchFamily="18" charset="0"/>
              </a:rPr>
              <a:t>eglecting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70000"/>
              <a:buFont typeface="Wingdings" panose="05000000000000000000" pitchFamily="2" charset="2"/>
              <a:buChar char="Ø"/>
              <a:defRPr sz="28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FF3399"/>
              </a:buClr>
              <a:buSzPct val="65000"/>
              <a:buFont typeface="Wingdings" panose="05000000000000000000" pitchFamily="2" charset="2"/>
              <a:buChar char="ü"/>
              <a:defRPr sz="24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99498B7-7CF5-4C3B-A685-470DFCC47230}" type="slidenum">
              <a:rPr lang="zh-CN" altLang="en-US" sz="1200" b="0" smtClean="0">
                <a:solidFill>
                  <a:schemeClr val="tx1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zh-CN" sz="1200" b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title"/>
          </p:nvPr>
        </p:nvSpPr>
        <p:spPr>
          <a:xfrm>
            <a:off x="195263" y="228600"/>
            <a:ext cx="8205787" cy="914400"/>
          </a:xfrm>
        </p:spPr>
        <p:txBody>
          <a:bodyPr/>
          <a:lstStyle/>
          <a:p>
            <a:pPr eaLnBrk="1" hangingPunct="1"/>
            <a:r>
              <a:rPr lang="en-US" altLang="zh-CN" sz="3200">
                <a:solidFill>
                  <a:schemeClr val="bg1"/>
                </a:solidFill>
              </a:rPr>
              <a:t>The CG amplifier fed with a current-signal input</a:t>
            </a:r>
            <a:endParaRPr lang="zh-CN" altLang="en-US" sz="3200">
              <a:solidFill>
                <a:schemeClr val="bg1"/>
              </a:solidFill>
            </a:endParaRP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0663" y="1193800"/>
            <a:ext cx="6080125" cy="2889250"/>
          </a:xfrm>
          <a:noFill/>
        </p:spPr>
        <p:txBody>
          <a:bodyPr/>
          <a:lstStyle/>
          <a:p>
            <a:pPr eaLnBrk="1" hangingPunct="1">
              <a:spcBef>
                <a:spcPct val="60000"/>
              </a:spcBef>
            </a:pPr>
            <a:r>
              <a:rPr lang="en-US" altLang="zh-CN" sz="2400"/>
              <a:t>Voltage gain</a:t>
            </a:r>
          </a:p>
          <a:p>
            <a:pPr eaLnBrk="1" hangingPunct="1">
              <a:spcBef>
                <a:spcPct val="60000"/>
              </a:spcBef>
            </a:pPr>
            <a:endParaRPr lang="en-US" altLang="zh-CN" sz="2400"/>
          </a:p>
          <a:p>
            <a:pPr eaLnBrk="1" hangingPunct="1">
              <a:spcBef>
                <a:spcPct val="60000"/>
              </a:spcBef>
            </a:pPr>
            <a:r>
              <a:rPr lang="en-US" altLang="zh-CN" sz="2400"/>
              <a:t>Overall voltage gain</a:t>
            </a:r>
          </a:p>
          <a:p>
            <a:pPr eaLnBrk="1" hangingPunct="1">
              <a:spcBef>
                <a:spcPct val="60000"/>
              </a:spcBef>
            </a:pPr>
            <a:endParaRPr lang="en-US" altLang="zh-CN" sz="2400"/>
          </a:p>
          <a:p>
            <a:pPr eaLnBrk="1" hangingPunct="1">
              <a:spcBef>
                <a:spcPct val="60000"/>
              </a:spcBef>
              <a:buFont typeface="Wingdings" panose="05000000000000000000" pitchFamily="2" charset="2"/>
              <a:buNone/>
            </a:pPr>
            <a:endParaRPr lang="zh-CN" altLang="en-US" sz="2400"/>
          </a:p>
        </p:txBody>
      </p:sp>
      <p:graphicFrame>
        <p:nvGraphicFramePr>
          <p:cNvPr id="7168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7987549"/>
              </p:ext>
            </p:extLst>
          </p:nvPr>
        </p:nvGraphicFramePr>
        <p:xfrm>
          <a:off x="735013" y="1741020"/>
          <a:ext cx="243205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17600" imgH="228600" progId="Equation.3">
                  <p:embed/>
                </p:oleObj>
              </mc:Choice>
              <mc:Fallback>
                <p:oleObj name="Equation" r:id="rId2" imgW="1117600" imgH="228600" progId="Equation.3">
                  <p:embed/>
                  <p:pic>
                    <p:nvPicPr>
                      <p:cNvPr id="7168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013" y="1741020"/>
                        <a:ext cx="243205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8" name="Object 9"/>
          <p:cNvGraphicFramePr>
            <a:graphicFrameLocks noChangeAspect="1"/>
          </p:cNvGraphicFramePr>
          <p:nvPr/>
        </p:nvGraphicFramePr>
        <p:xfrm>
          <a:off x="749300" y="2909888"/>
          <a:ext cx="2182813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55199" imgH="444307" progId="Equation.3">
                  <p:embed/>
                </p:oleObj>
              </mc:Choice>
              <mc:Fallback>
                <p:oleObj name="Equation" r:id="rId4" imgW="1155199" imgH="444307" progId="Equation.3">
                  <p:embed/>
                  <p:pic>
                    <p:nvPicPr>
                      <p:cNvPr id="7168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" y="2909888"/>
                        <a:ext cx="2182813" cy="868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689" name="Group 13"/>
          <p:cNvGrpSpPr>
            <a:grpSpLocks/>
          </p:cNvGrpSpPr>
          <p:nvPr/>
        </p:nvGrpSpPr>
        <p:grpSpPr bwMode="auto">
          <a:xfrm>
            <a:off x="3162300" y="1166813"/>
            <a:ext cx="5981700" cy="5272087"/>
            <a:chOff x="1888" y="719"/>
            <a:chExt cx="3768" cy="3321"/>
          </a:xfrm>
        </p:grpSpPr>
        <p:pic>
          <p:nvPicPr>
            <p:cNvPr id="71690" name="Picture 4" descr="sedr42021_0445c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10"/>
            <a:stretch>
              <a:fillRect/>
            </a:stretch>
          </p:blipFill>
          <p:spPr bwMode="auto">
            <a:xfrm>
              <a:off x="2016" y="719"/>
              <a:ext cx="3640" cy="3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691" name="Rectangle 12"/>
            <p:cNvSpPr>
              <a:spLocks noChangeArrowheads="1"/>
            </p:cNvSpPr>
            <p:nvPr/>
          </p:nvSpPr>
          <p:spPr bwMode="auto">
            <a:xfrm>
              <a:off x="1888" y="1864"/>
              <a:ext cx="1720" cy="7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66"/>
                </a:buClr>
                <a:buSzPct val="80000"/>
                <a:buFont typeface="Wingdings" panose="05000000000000000000" pitchFamily="2" charset="2"/>
                <a:buChar char="l"/>
                <a:defRPr sz="3200" b="1">
                  <a:solidFill>
                    <a:srgbClr val="000066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000066"/>
                </a:buClr>
                <a:buSzPct val="70000"/>
                <a:buFont typeface="Wingdings" panose="05000000000000000000" pitchFamily="2" charset="2"/>
                <a:buChar char="Ø"/>
                <a:defRPr sz="2800" b="1">
                  <a:solidFill>
                    <a:srgbClr val="000066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FF3399"/>
                </a:buClr>
                <a:buSzPct val="65000"/>
                <a:buFont typeface="Wingdings" panose="05000000000000000000" pitchFamily="2" charset="2"/>
                <a:buChar char="ü"/>
                <a:defRPr sz="2400" b="1">
                  <a:solidFill>
                    <a:srgbClr val="000066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 b="1">
                  <a:solidFill>
                    <a:srgbClr val="000066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 b="1">
                  <a:solidFill>
                    <a:srgbClr val="000066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 b="1">
                  <a:solidFill>
                    <a:srgbClr val="000066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 b="1">
                  <a:solidFill>
                    <a:srgbClr val="000066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 b="1">
                  <a:solidFill>
                    <a:srgbClr val="000066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 b="1">
                  <a:solidFill>
                    <a:srgbClr val="000066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71692" name="Picture 11" descr="sedr42021_0445c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497" t="30190" r="61127" b="51839"/>
            <a:stretch>
              <a:fillRect/>
            </a:stretch>
          </p:blipFill>
          <p:spPr bwMode="auto">
            <a:xfrm>
              <a:off x="2542" y="1542"/>
              <a:ext cx="1542" cy="642"/>
            </a:xfrm>
            <a:prstGeom prst="rect">
              <a:avLst/>
            </a:prstGeom>
            <a:noFill/>
            <a:ln w="9525">
              <a:solidFill>
                <a:srgbClr val="FF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70000"/>
              <a:buFont typeface="Wingdings" panose="05000000000000000000" pitchFamily="2" charset="2"/>
              <a:buChar char="Ø"/>
              <a:defRPr sz="28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FF3399"/>
              </a:buClr>
              <a:buSzPct val="65000"/>
              <a:buFont typeface="Wingdings" panose="05000000000000000000" pitchFamily="2" charset="2"/>
              <a:buChar char="ü"/>
              <a:defRPr sz="24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D6B40DB-922C-4233-93EB-906A9771691E}" type="slidenum">
              <a:rPr lang="zh-CN" altLang="en-US" sz="1200" b="0" smtClean="0">
                <a:solidFill>
                  <a:schemeClr val="tx1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zh-CN" sz="1200" b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7270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60363" y="1257300"/>
            <a:ext cx="8518525" cy="4552950"/>
          </a:xfrm>
          <a:noFill/>
        </p:spPr>
        <p:txBody>
          <a:bodyPr/>
          <a:lstStyle/>
          <a:p>
            <a:pPr eaLnBrk="1" hangingPunct="1"/>
            <a:r>
              <a:rPr lang="en-US" altLang="zh-CN" sz="2200" dirty="0"/>
              <a:t>Noninverting amplifier</a:t>
            </a:r>
          </a:p>
          <a:p>
            <a:pPr eaLnBrk="1" hangingPunct="1"/>
            <a:r>
              <a:rPr lang="en-US" altLang="zh-CN" sz="2200" dirty="0"/>
              <a:t>Low input resistance</a:t>
            </a:r>
          </a:p>
          <a:p>
            <a:pPr eaLnBrk="1" hangingPunct="1"/>
            <a:r>
              <a:rPr lang="en-US" altLang="zh-CN" sz="2200" dirty="0"/>
              <a:t>Relatively high output resistance</a:t>
            </a:r>
          </a:p>
          <a:p>
            <a:pPr eaLnBrk="1" hangingPunct="1"/>
            <a:r>
              <a:rPr lang="en-US" altLang="zh-CN" sz="2200" dirty="0"/>
              <a:t>Current follower</a:t>
            </a:r>
          </a:p>
          <a:p>
            <a:pPr eaLnBrk="1" hangingPunct="1"/>
            <a:r>
              <a:rPr lang="en-US" altLang="zh-CN" sz="2200" dirty="0"/>
              <a:t>Superior high-frequency performance</a:t>
            </a:r>
          </a:p>
        </p:txBody>
      </p:sp>
      <p:sp>
        <p:nvSpPr>
          <p:cNvPr id="7271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800">
                <a:solidFill>
                  <a:schemeClr val="bg1"/>
                </a:solidFill>
              </a:rPr>
              <a:t>Summary of</a:t>
            </a:r>
            <a:r>
              <a:rPr lang="en-US" altLang="zh-CN" sz="3800"/>
              <a:t> </a:t>
            </a:r>
            <a:r>
              <a:rPr lang="en-US" altLang="zh-CN" sz="3800">
                <a:solidFill>
                  <a:schemeClr val="bg1"/>
                </a:solidFill>
              </a:rPr>
              <a:t>CG amplifier</a:t>
            </a:r>
            <a:endParaRPr lang="zh-CN" altLang="en-US" sz="38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70000"/>
              <a:buFont typeface="Wingdings" panose="05000000000000000000" pitchFamily="2" charset="2"/>
              <a:buChar char="Ø"/>
              <a:defRPr sz="28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FF3399"/>
              </a:buClr>
              <a:buSzPct val="65000"/>
              <a:buFont typeface="Wingdings" panose="05000000000000000000" pitchFamily="2" charset="2"/>
              <a:buChar char="ü"/>
              <a:defRPr sz="24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2DC981C-3217-496C-AD9D-6DE158A7C383}" type="slidenum">
              <a:rPr lang="zh-CN" altLang="en-US" sz="1200" b="0" smtClean="0">
                <a:solidFill>
                  <a:schemeClr val="tx1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zh-CN" sz="1200" b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46085" name="Picture 4" descr="sedr42021_04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52600"/>
            <a:ext cx="2209800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Text Box 5"/>
          <p:cNvSpPr txBox="1">
            <a:spLocks noChangeArrowheads="1"/>
          </p:cNvSpPr>
          <p:nvPr/>
        </p:nvSpPr>
        <p:spPr bwMode="auto">
          <a:xfrm>
            <a:off x="4211638" y="1920875"/>
            <a:ext cx="4321175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70000"/>
              <a:buFont typeface="Wingdings" panose="05000000000000000000" pitchFamily="2" charset="2"/>
              <a:buChar char="Ø"/>
              <a:defRPr sz="28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FF3399"/>
              </a:buClr>
              <a:buSzPct val="65000"/>
              <a:buFont typeface="Wingdings" panose="05000000000000000000" pitchFamily="2" charset="2"/>
              <a:buChar char="ü"/>
              <a:defRPr sz="24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800" dirty="0">
                <a:solidFill>
                  <a:srgbClr val="000099"/>
                </a:solidFill>
              </a:rPr>
              <a:t>NMOS </a:t>
            </a:r>
            <a:r>
              <a:rPr lang="ro-RO" altLang="zh-CN" sz="2800" dirty="0">
                <a:solidFill>
                  <a:srgbClr val="000099"/>
                </a:solidFill>
              </a:rPr>
              <a:t>operând în regim saturație deoarece</a:t>
            </a:r>
            <a:r>
              <a:rPr lang="en-US" altLang="zh-CN" sz="2400" dirty="0">
                <a:solidFill>
                  <a:srgbClr val="000099"/>
                </a:solidFill>
              </a:rPr>
              <a:t>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zh-CN" sz="2400" dirty="0">
              <a:solidFill>
                <a:srgbClr val="000099"/>
              </a:solidFill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zh-CN" sz="2400" dirty="0">
              <a:solidFill>
                <a:srgbClr val="000099"/>
              </a:solidFill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zh-CN" altLang="en-US" sz="2400" dirty="0">
              <a:solidFill>
                <a:srgbClr val="000099"/>
              </a:solidFill>
            </a:endParaRPr>
          </a:p>
        </p:txBody>
      </p:sp>
      <p:graphicFrame>
        <p:nvGraphicFramePr>
          <p:cNvPr id="46087" name="Object 6"/>
          <p:cNvGraphicFramePr>
            <a:graphicFrameLocks noChangeAspect="1"/>
          </p:cNvGraphicFramePr>
          <p:nvPr/>
        </p:nvGraphicFramePr>
        <p:xfrm>
          <a:off x="5167313" y="3429000"/>
          <a:ext cx="170338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20700" imgH="228600" progId="Equation.3">
                  <p:embed/>
                </p:oleObj>
              </mc:Choice>
              <mc:Fallback>
                <p:oleObj name="Equation" r:id="rId3" imgW="520700" imgH="228600" progId="Equation.3">
                  <p:embed/>
                  <p:pic>
                    <p:nvPicPr>
                      <p:cNvPr id="4608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7313" y="3429000"/>
                        <a:ext cx="1703387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800">
                <a:solidFill>
                  <a:schemeClr val="bg1"/>
                </a:solidFill>
              </a:rPr>
              <a:t>Examples of DC analysis</a:t>
            </a:r>
            <a:endParaRPr lang="zh-CN" altLang="en-US" sz="3800">
              <a:solidFill>
                <a:schemeClr val="bg1"/>
              </a:solidFill>
            </a:endParaRPr>
          </a:p>
        </p:txBody>
      </p:sp>
      <p:graphicFrame>
        <p:nvGraphicFramePr>
          <p:cNvPr id="46089" name="Object 8"/>
          <p:cNvGraphicFramePr>
            <a:graphicFrameLocks noGrp="1" noChangeAspect="1"/>
          </p:cNvGraphicFramePr>
          <p:nvPr>
            <p:ph idx="1"/>
          </p:nvPr>
        </p:nvGraphicFramePr>
        <p:xfrm>
          <a:off x="195263" y="3140869"/>
          <a:ext cx="1330325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33169" imgH="228501" progId="Equation.DSMT4">
                  <p:embed/>
                </p:oleObj>
              </mc:Choice>
              <mc:Fallback>
                <p:oleObj name="Equation" r:id="rId5" imgW="533169" imgH="228501" progId="Equation.DSMT4">
                  <p:embed/>
                  <p:pic>
                    <p:nvPicPr>
                      <p:cNvPr id="4608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3" y="3140869"/>
                        <a:ext cx="1330325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70000"/>
              <a:buFont typeface="Wingdings" panose="05000000000000000000" pitchFamily="2" charset="2"/>
              <a:buChar char="Ø"/>
              <a:defRPr sz="28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FF3399"/>
              </a:buClr>
              <a:buSzPct val="65000"/>
              <a:buFont typeface="Wingdings" panose="05000000000000000000" pitchFamily="2" charset="2"/>
              <a:buChar char="ü"/>
              <a:defRPr sz="24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C9AA9E2-D895-4C43-B576-315076364617}" type="slidenum">
              <a:rPr lang="zh-CN" altLang="en-US" sz="1200" b="0" smtClean="0">
                <a:solidFill>
                  <a:schemeClr val="tx1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zh-CN" sz="1200" b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73733" name="Picture 4" descr="sedr42021_0446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48"/>
          <a:stretch>
            <a:fillRect/>
          </a:stretch>
        </p:blipFill>
        <p:spPr bwMode="auto">
          <a:xfrm>
            <a:off x="1718935" y="1638301"/>
            <a:ext cx="5706129" cy="29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4" name="Text Box 5"/>
          <p:cNvSpPr txBox="1">
            <a:spLocks noChangeArrowheads="1"/>
          </p:cNvSpPr>
          <p:nvPr/>
        </p:nvSpPr>
        <p:spPr bwMode="auto">
          <a:xfrm>
            <a:off x="558800" y="4978400"/>
            <a:ext cx="79756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70000"/>
              <a:buFont typeface="Wingdings" panose="05000000000000000000" pitchFamily="2" charset="2"/>
              <a:buChar char="Ø"/>
              <a:defRPr sz="28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FF3399"/>
              </a:buClr>
              <a:buSzPct val="65000"/>
              <a:buFont typeface="Wingdings" panose="05000000000000000000" pitchFamily="2" charset="2"/>
              <a:buChar char="ü"/>
              <a:defRPr sz="24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en-US" sz="2200" b="0" dirty="0">
                <a:solidFill>
                  <a:schemeClr val="tx1"/>
                </a:solidFill>
              </a:rPr>
              <a:t>Biasing with current source</a:t>
            </a:r>
            <a:endParaRPr lang="en-US" altLang="zh-CN" sz="2200" b="0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en-US" sz="2200" b="0" dirty="0">
                <a:solidFill>
                  <a:schemeClr val="tx1"/>
                </a:solidFill>
              </a:rPr>
              <a:t>Input signal is applied to gate, output signal is taken at the source</a:t>
            </a:r>
          </a:p>
        </p:txBody>
      </p:sp>
      <p:sp>
        <p:nvSpPr>
          <p:cNvPr id="73735" name="Rectangle 6"/>
          <p:cNvSpPr>
            <a:spLocks noGrp="1" noChangeArrowheads="1"/>
          </p:cNvSpPr>
          <p:nvPr>
            <p:ph type="title"/>
          </p:nvPr>
        </p:nvSpPr>
        <p:spPr>
          <a:xfrm>
            <a:off x="195263" y="114300"/>
            <a:ext cx="8383587" cy="914400"/>
          </a:xfrm>
        </p:spPr>
        <p:txBody>
          <a:bodyPr/>
          <a:lstStyle/>
          <a:p>
            <a:pPr eaLnBrk="1" hangingPunct="1"/>
            <a:r>
              <a:rPr lang="en-US" altLang="zh-CN" sz="3200">
                <a:solidFill>
                  <a:schemeClr val="bg1"/>
                </a:solidFill>
              </a:rPr>
              <a:t>The common-drain or source-follower amplifier</a:t>
            </a:r>
            <a:endParaRPr lang="zh-CN" altLang="en-US" sz="32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70000"/>
              <a:buFont typeface="Wingdings" panose="05000000000000000000" pitchFamily="2" charset="2"/>
              <a:buChar char="Ø"/>
              <a:defRPr sz="28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FF3399"/>
              </a:buClr>
              <a:buSzPct val="65000"/>
              <a:buFont typeface="Wingdings" panose="05000000000000000000" pitchFamily="2" charset="2"/>
              <a:buChar char="ü"/>
              <a:defRPr sz="24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375A852-3C37-4FB7-BD2B-2D252CD525B4}" type="slidenum">
              <a:rPr lang="zh-CN" altLang="en-US" sz="1200" b="0" smtClean="0">
                <a:solidFill>
                  <a:schemeClr val="tx1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zh-CN" sz="1200" b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74757" name="Picture 5" descr="sedr42021_0446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6"/>
          <a:stretch>
            <a:fillRect/>
          </a:stretch>
        </p:blipFill>
        <p:spPr bwMode="auto">
          <a:xfrm>
            <a:off x="191714" y="2026943"/>
            <a:ext cx="4724400" cy="429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400">
                <a:solidFill>
                  <a:schemeClr val="bg1"/>
                </a:solidFill>
              </a:rPr>
              <a:t>The CD or source-follower amplifier</a:t>
            </a:r>
            <a:endParaRPr lang="zh-CN" altLang="en-US" sz="3400">
              <a:solidFill>
                <a:schemeClr val="bg1"/>
              </a:solidFill>
            </a:endParaRPr>
          </a:p>
        </p:txBody>
      </p:sp>
      <p:sp>
        <p:nvSpPr>
          <p:cNvPr id="74759" name="Text Box 4"/>
          <p:cNvSpPr txBox="1">
            <a:spLocks noChangeArrowheads="1"/>
          </p:cNvSpPr>
          <p:nvPr/>
        </p:nvSpPr>
        <p:spPr bwMode="auto">
          <a:xfrm>
            <a:off x="4802562" y="2782134"/>
            <a:ext cx="4149724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70000"/>
              <a:buFont typeface="Wingdings" panose="05000000000000000000" pitchFamily="2" charset="2"/>
              <a:buChar char="Ø"/>
              <a:defRPr sz="28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FF3399"/>
              </a:buClr>
              <a:buSzPct val="65000"/>
              <a:buFont typeface="Wingdings" panose="05000000000000000000" pitchFamily="2" charset="2"/>
              <a:buChar char="ü"/>
              <a:defRPr sz="24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zh-CN" sz="2200" b="0" dirty="0">
                <a:solidFill>
                  <a:schemeClr val="tx1"/>
                </a:solidFill>
              </a:rPr>
              <a:t>Small-signal equivalent-circuit model</a:t>
            </a:r>
          </a:p>
          <a:p>
            <a:pPr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en-US" sz="2200" b="0" dirty="0">
                <a:solidFill>
                  <a:schemeClr val="tx1"/>
                </a:solidFill>
              </a:rPr>
              <a:t>T model makes analysis simpler</a:t>
            </a:r>
          </a:p>
          <a:p>
            <a:pPr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en-US" sz="2200" b="0" dirty="0">
                <a:solidFill>
                  <a:schemeClr val="tx1"/>
                </a:solidFill>
              </a:rPr>
              <a:t>Drain is signal grounded</a:t>
            </a:r>
          </a:p>
        </p:txBody>
      </p:sp>
      <p:sp>
        <p:nvSpPr>
          <p:cNvPr id="7476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994275" y="4737100"/>
            <a:ext cx="4149725" cy="1968500"/>
          </a:xfrm>
          <a:solidFill>
            <a:srgbClr val="CCFFFF"/>
          </a:solidFill>
          <a:ln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400"/>
              <a:t>Overall voltage gain</a:t>
            </a:r>
            <a:endParaRPr lang="zh-CN" altLang="en-US" sz="2400"/>
          </a:p>
        </p:txBody>
      </p:sp>
      <p:graphicFrame>
        <p:nvGraphicFramePr>
          <p:cNvPr id="74761" name="Object 8"/>
          <p:cNvGraphicFramePr>
            <a:graphicFrameLocks noChangeAspect="1"/>
          </p:cNvGraphicFramePr>
          <p:nvPr/>
        </p:nvGraphicFramePr>
        <p:xfrm>
          <a:off x="5305425" y="5254625"/>
          <a:ext cx="3813175" cy="128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16868" imgH="622030" progId="Equation.3">
                  <p:embed/>
                </p:oleObj>
              </mc:Choice>
              <mc:Fallback>
                <p:oleObj name="Equation" r:id="rId3" imgW="1916868" imgH="622030" progId="Equation.3">
                  <p:embed/>
                  <p:pic>
                    <p:nvPicPr>
                      <p:cNvPr id="7476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5425" y="5254625"/>
                        <a:ext cx="3813175" cy="1281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70000"/>
              <a:buFont typeface="Wingdings" panose="05000000000000000000" pitchFamily="2" charset="2"/>
              <a:buChar char="Ø"/>
              <a:defRPr sz="28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FF3399"/>
              </a:buClr>
              <a:buSzPct val="65000"/>
              <a:buFont typeface="Wingdings" panose="05000000000000000000" pitchFamily="2" charset="2"/>
              <a:buChar char="ü"/>
              <a:defRPr sz="24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D974EE6-E07B-4820-8215-53D475356F99}" type="slidenum">
              <a:rPr lang="zh-CN" altLang="en-US" sz="1200" b="0" smtClean="0">
                <a:solidFill>
                  <a:schemeClr val="tx1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zh-CN" sz="1200" b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75781" name="Picture 4" descr="sedr42021_0446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0"/>
          <a:stretch>
            <a:fillRect/>
          </a:stretch>
        </p:blipFill>
        <p:spPr bwMode="auto">
          <a:xfrm>
            <a:off x="1996770" y="1665662"/>
            <a:ext cx="5150459" cy="394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400">
                <a:solidFill>
                  <a:schemeClr val="bg1"/>
                </a:solidFill>
              </a:rPr>
              <a:t>Circuit for determining the output  resistance</a:t>
            </a:r>
            <a:endParaRPr lang="zh-CN" altLang="en-US" sz="34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70000"/>
              <a:buFont typeface="Wingdings" panose="05000000000000000000" pitchFamily="2" charset="2"/>
              <a:buChar char="Ø"/>
              <a:defRPr sz="28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FF3399"/>
              </a:buClr>
              <a:buSzPct val="65000"/>
              <a:buFont typeface="Wingdings" panose="05000000000000000000" pitchFamily="2" charset="2"/>
              <a:buChar char="ü"/>
              <a:defRPr sz="24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6EE258B-173B-47B2-A023-1B05470E7EA7}" type="slidenum">
              <a:rPr lang="zh-CN" altLang="en-US" sz="1200" b="0" smtClean="0">
                <a:solidFill>
                  <a:schemeClr val="tx1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zh-CN" sz="1200" b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7680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95263" y="1152525"/>
            <a:ext cx="8518525" cy="4552950"/>
          </a:xfrm>
          <a:noFill/>
        </p:spPr>
        <p:txBody>
          <a:bodyPr/>
          <a:lstStyle/>
          <a:p>
            <a:pPr eaLnBrk="1" hangingPunct="1"/>
            <a:r>
              <a:rPr lang="en-US" altLang="zh-CN" sz="2200" dirty="0"/>
              <a:t>Very high input resistance</a:t>
            </a:r>
          </a:p>
          <a:p>
            <a:pPr eaLnBrk="1" hangingPunct="1"/>
            <a:r>
              <a:rPr lang="en-US" altLang="zh-CN" sz="2200" dirty="0"/>
              <a:t>Voltage gain is less than but close to unity</a:t>
            </a:r>
          </a:p>
          <a:p>
            <a:pPr eaLnBrk="1" hangingPunct="1"/>
            <a:r>
              <a:rPr lang="en-US" altLang="zh-CN" sz="2200" dirty="0"/>
              <a:t>Relatively low output resistance</a:t>
            </a:r>
          </a:p>
          <a:p>
            <a:pPr eaLnBrk="1" hangingPunct="1"/>
            <a:r>
              <a:rPr lang="en-US" altLang="zh-CN" sz="2200" dirty="0"/>
              <a:t>Voltage buffer amplifier</a:t>
            </a:r>
          </a:p>
          <a:p>
            <a:pPr eaLnBrk="1" hangingPunct="1"/>
            <a:r>
              <a:rPr lang="en-US" altLang="zh-CN" sz="2200" dirty="0"/>
              <a:t>Power amplifier</a:t>
            </a:r>
          </a:p>
          <a:p>
            <a:pPr eaLnBrk="1" hangingPunct="1"/>
            <a:r>
              <a:rPr lang="en-US" altLang="zh-CN" sz="2200" dirty="0"/>
              <a:t>The CS amplifier is the best suited for obtaining the bulk of gain required in an amplifier.</a:t>
            </a:r>
          </a:p>
          <a:p>
            <a:pPr eaLnBrk="1" hangingPunct="1"/>
            <a:r>
              <a:rPr lang="en-US" altLang="zh-CN" sz="2200" dirty="0"/>
              <a:t>Including resistance RS in the source lead of CS amplifier provides a number of improvements in its performance. </a:t>
            </a:r>
          </a:p>
          <a:p>
            <a:pPr eaLnBrk="1" hangingPunct="1"/>
            <a:r>
              <a:rPr lang="en-US" altLang="zh-CN" sz="2200" dirty="0"/>
              <a:t>The low input resistance of CG amplifier makes it useful only in specific application. It has excellent high-frequency response. It can be used as a current buffer.</a:t>
            </a:r>
          </a:p>
          <a:p>
            <a:pPr eaLnBrk="1" hangingPunct="1"/>
            <a:r>
              <a:rPr lang="en-US" altLang="zh-CN" sz="2200" dirty="0"/>
              <a:t>Source follower finds application as a voltage buffer and as the output stage in a multistage amplifier.</a:t>
            </a:r>
            <a:endParaRPr lang="zh-CN" altLang="en-US" sz="2200" dirty="0"/>
          </a:p>
        </p:txBody>
      </p:sp>
      <p:sp>
        <p:nvSpPr>
          <p:cNvPr id="7680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400">
                <a:solidFill>
                  <a:schemeClr val="bg1"/>
                </a:solidFill>
              </a:rPr>
              <a:t>Summary of</a:t>
            </a:r>
            <a:r>
              <a:rPr lang="en-US" altLang="zh-CN" sz="3400"/>
              <a:t> </a:t>
            </a:r>
            <a:r>
              <a:rPr lang="en-US" altLang="zh-CN" sz="3400">
                <a:solidFill>
                  <a:schemeClr val="bg1"/>
                </a:solidFill>
              </a:rPr>
              <a:t>CD or source-follow amplifier</a:t>
            </a:r>
            <a:endParaRPr lang="zh-CN" altLang="en-US" sz="34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70000"/>
              <a:buFont typeface="Wingdings" panose="05000000000000000000" pitchFamily="2" charset="2"/>
              <a:buChar char="Ø"/>
              <a:defRPr sz="28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FF3399"/>
              </a:buClr>
              <a:buSzPct val="65000"/>
              <a:buFont typeface="Wingdings" panose="05000000000000000000" pitchFamily="2" charset="2"/>
              <a:buChar char="ü"/>
              <a:defRPr sz="24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9F09B6C-B7A4-4B1F-90D9-0E825D340A76}" type="slidenum">
              <a:rPr lang="zh-CN" altLang="en-US" sz="1200" b="0" smtClean="0">
                <a:solidFill>
                  <a:schemeClr val="tx1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zh-CN" sz="1200" b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47109" name="Group 4"/>
          <p:cNvGrpSpPr>
            <a:grpSpLocks/>
          </p:cNvGrpSpPr>
          <p:nvPr/>
        </p:nvGrpSpPr>
        <p:grpSpPr bwMode="auto">
          <a:xfrm>
            <a:off x="914400" y="1600200"/>
            <a:ext cx="7180263" cy="3089275"/>
            <a:chOff x="720" y="960"/>
            <a:chExt cx="4523" cy="1946"/>
          </a:xfrm>
        </p:grpSpPr>
        <p:pic>
          <p:nvPicPr>
            <p:cNvPr id="47112" name="Picture 5" descr="sedr42021_0423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960"/>
              <a:ext cx="1946" cy="1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3" name="Picture 6" descr="sedr42021_0423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960"/>
              <a:ext cx="2027" cy="1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7110" name="Text Box 7"/>
          <p:cNvSpPr txBox="1">
            <a:spLocks noChangeArrowheads="1"/>
          </p:cNvSpPr>
          <p:nvPr/>
        </p:nvSpPr>
        <p:spPr bwMode="auto">
          <a:xfrm>
            <a:off x="838200" y="4876800"/>
            <a:ext cx="7772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70000"/>
              <a:buFont typeface="Wingdings" panose="05000000000000000000" pitchFamily="2" charset="2"/>
              <a:buChar char="Ø"/>
              <a:defRPr sz="28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FF3399"/>
              </a:buClr>
              <a:buSzPct val="65000"/>
              <a:buFont typeface="Wingdings" panose="05000000000000000000" pitchFamily="2" charset="2"/>
              <a:buChar char="ü"/>
              <a:defRPr sz="24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en-US" sz="2000">
                <a:solidFill>
                  <a:srgbClr val="000099"/>
                </a:solidFill>
                <a:cs typeface="Times" panose="02020603050405020304" pitchFamily="18" charset="0"/>
              </a:rPr>
              <a:t>Assuming the MOSFET operate in the saturation region</a:t>
            </a:r>
          </a:p>
          <a:p>
            <a:pPr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en-US" sz="2000">
                <a:solidFill>
                  <a:srgbClr val="000099"/>
                </a:solidFill>
                <a:cs typeface="Times" panose="02020603050405020304" pitchFamily="18" charset="0"/>
              </a:rPr>
              <a:t>Checking the validity of the assumption</a:t>
            </a:r>
          </a:p>
          <a:p>
            <a:pPr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en-US" sz="2000">
                <a:solidFill>
                  <a:srgbClr val="000099"/>
                </a:solidFill>
                <a:cs typeface="Times" panose="02020603050405020304" pitchFamily="18" charset="0"/>
              </a:rPr>
              <a:t>If not to be valid, solve the problem again for triode region</a:t>
            </a:r>
            <a:endParaRPr lang="en-US" altLang="en-US" sz="2000" b="0">
              <a:solidFill>
                <a:srgbClr val="000099"/>
              </a:solidFill>
              <a:cs typeface="Times" panose="02020603050405020304" pitchFamily="18" charset="0"/>
            </a:endParaRPr>
          </a:p>
        </p:txBody>
      </p:sp>
      <p:sp>
        <p:nvSpPr>
          <p:cNvPr id="47111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800">
                <a:solidFill>
                  <a:schemeClr val="bg1"/>
                </a:solidFill>
              </a:rPr>
              <a:t>Examples of DC analysis</a:t>
            </a:r>
            <a:endParaRPr lang="zh-CN" altLang="en-US" sz="38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70000"/>
              <a:buFont typeface="Wingdings" panose="05000000000000000000" pitchFamily="2" charset="2"/>
              <a:buChar char="Ø"/>
              <a:defRPr sz="28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FF3399"/>
              </a:buClr>
              <a:buSzPct val="65000"/>
              <a:buFont typeface="Wingdings" panose="05000000000000000000" pitchFamily="2" charset="2"/>
              <a:buChar char="ü"/>
              <a:defRPr sz="24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4AB74D5-FC5E-4A6E-8309-54C867F9C821}" type="slidenum">
              <a:rPr lang="zh-CN" altLang="en-US" sz="1200" b="0" smtClean="0">
                <a:solidFill>
                  <a:schemeClr val="tx1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zh-CN" sz="1200" b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813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800" dirty="0">
                <a:solidFill>
                  <a:schemeClr val="bg1"/>
                </a:solidFill>
              </a:rPr>
              <a:t>MOSFET </a:t>
            </a:r>
            <a:r>
              <a:rPr lang="ro-RO" altLang="zh-CN" sz="3800" dirty="0">
                <a:solidFill>
                  <a:schemeClr val="bg1"/>
                </a:solidFill>
              </a:rPr>
              <a:t>ca amplificator</a:t>
            </a:r>
            <a:endParaRPr lang="zh-CN" altLang="en-US" sz="3800" dirty="0">
              <a:solidFill>
                <a:schemeClr val="bg1"/>
              </a:solidFill>
            </a:endParaRPr>
          </a:p>
        </p:txBody>
      </p:sp>
      <p:pic>
        <p:nvPicPr>
          <p:cNvPr id="48134" name="Picture 8" descr="sedr42021_0426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11"/>
          <a:stretch>
            <a:fillRect/>
          </a:stretch>
        </p:blipFill>
        <p:spPr bwMode="auto">
          <a:xfrm>
            <a:off x="288925" y="2014538"/>
            <a:ext cx="2822575" cy="2938462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5" name="Picture 9" descr="sedr42021_0426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1"/>
          <a:stretch>
            <a:fillRect/>
          </a:stretch>
        </p:blipFill>
        <p:spPr bwMode="auto">
          <a:xfrm>
            <a:off x="3127375" y="1441450"/>
            <a:ext cx="5546725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6" name="Text Box 10"/>
          <p:cNvSpPr txBox="1">
            <a:spLocks noChangeArrowheads="1"/>
          </p:cNvSpPr>
          <p:nvPr/>
        </p:nvSpPr>
        <p:spPr bwMode="auto">
          <a:xfrm>
            <a:off x="492125" y="5286375"/>
            <a:ext cx="2547938" cy="1006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70000"/>
              <a:buFont typeface="Wingdings" panose="05000000000000000000" pitchFamily="2" charset="2"/>
              <a:buChar char="Ø"/>
              <a:defRPr sz="28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FF3399"/>
              </a:buClr>
              <a:buSzPct val="65000"/>
              <a:buFont typeface="Wingdings" panose="05000000000000000000" pitchFamily="2" charset="2"/>
              <a:buChar char="ü"/>
              <a:defRPr sz="24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000" b="0" dirty="0">
                <a:solidFill>
                  <a:schemeClr val="tx1"/>
                </a:solidFill>
                <a:cs typeface="Times" panose="02020603050405020304" pitchFamily="18" charset="0"/>
              </a:rPr>
              <a:t>Graph determin</a:t>
            </a:r>
            <a:r>
              <a:rPr lang="en-US" altLang="zh-CN" sz="2000" b="0" dirty="0">
                <a:solidFill>
                  <a:schemeClr val="tx1"/>
                </a:solidFill>
                <a:cs typeface="Times" panose="02020603050405020304" pitchFamily="18" charset="0"/>
              </a:rPr>
              <a:t>ing </a:t>
            </a:r>
            <a:r>
              <a:rPr lang="en-US" altLang="en-US" sz="2000" b="0" dirty="0">
                <a:solidFill>
                  <a:schemeClr val="tx1"/>
                </a:solidFill>
                <a:cs typeface="Times" panose="02020603050405020304" pitchFamily="18" charset="0"/>
              </a:rPr>
              <a:t>the transfer characteristic of the amplifier</a:t>
            </a:r>
          </a:p>
        </p:txBody>
      </p:sp>
      <p:sp>
        <p:nvSpPr>
          <p:cNvPr id="48137" name="Rectangle 11"/>
          <p:cNvSpPr>
            <a:spLocks noChangeArrowheads="1"/>
          </p:cNvSpPr>
          <p:nvPr/>
        </p:nvSpPr>
        <p:spPr bwMode="auto">
          <a:xfrm>
            <a:off x="288925" y="1358900"/>
            <a:ext cx="33004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70000"/>
              <a:buFont typeface="Wingdings" panose="05000000000000000000" pitchFamily="2" charset="2"/>
              <a:buChar char="Ø"/>
              <a:defRPr sz="28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FF3399"/>
              </a:buClr>
              <a:buSzPct val="65000"/>
              <a:buFont typeface="Wingdings" panose="05000000000000000000" pitchFamily="2" charset="2"/>
              <a:buChar char="ü"/>
              <a:defRPr sz="24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</a:rPr>
              <a:t>Basic structure of the common-source amplifier</a:t>
            </a:r>
            <a:endParaRPr lang="zh-CN" altLang="en-US" sz="18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70000"/>
              <a:buFont typeface="Wingdings" panose="05000000000000000000" pitchFamily="2" charset="2"/>
              <a:buChar char="Ø"/>
              <a:defRPr sz="28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FF3399"/>
              </a:buClr>
              <a:buSzPct val="65000"/>
              <a:buFont typeface="Wingdings" panose="05000000000000000000" pitchFamily="2" charset="2"/>
              <a:buChar char="ü"/>
              <a:defRPr sz="24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47D689A-A5F4-48DA-938D-8E4853B4E96A}" type="slidenum">
              <a:rPr lang="zh-CN" altLang="en-US" sz="1200" b="0" smtClean="0">
                <a:solidFill>
                  <a:schemeClr val="tx1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zh-CN" sz="1200" b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9157" name="Rectangle 6"/>
          <p:cNvSpPr>
            <a:spLocks noGrp="1" noChangeArrowheads="1"/>
          </p:cNvSpPr>
          <p:nvPr>
            <p:ph type="title"/>
          </p:nvPr>
        </p:nvSpPr>
        <p:spPr>
          <a:xfrm>
            <a:off x="195263" y="228600"/>
            <a:ext cx="8408987" cy="914400"/>
          </a:xfrm>
        </p:spPr>
        <p:txBody>
          <a:bodyPr/>
          <a:lstStyle/>
          <a:p>
            <a:pPr eaLnBrk="1" hangingPunct="1"/>
            <a:r>
              <a:rPr lang="en-US" altLang="zh-CN" sz="3400" dirty="0">
                <a:solidFill>
                  <a:schemeClr val="bg1"/>
                </a:solidFill>
              </a:rPr>
              <a:t>MOSFET </a:t>
            </a:r>
            <a:r>
              <a:rPr lang="ro-RO" altLang="zh-CN" sz="3400" dirty="0">
                <a:solidFill>
                  <a:schemeClr val="bg1"/>
                </a:solidFill>
              </a:rPr>
              <a:t>ca amplificator și ca comutator </a:t>
            </a:r>
            <a:endParaRPr lang="zh-CN" altLang="en-US" sz="3400" dirty="0">
              <a:solidFill>
                <a:schemeClr val="bg1"/>
              </a:solidFill>
            </a:endParaRPr>
          </a:p>
        </p:txBody>
      </p:sp>
      <p:grpSp>
        <p:nvGrpSpPr>
          <p:cNvPr id="49158" name="Group 19"/>
          <p:cNvGrpSpPr>
            <a:grpSpLocks/>
          </p:cNvGrpSpPr>
          <p:nvPr/>
        </p:nvGrpSpPr>
        <p:grpSpPr bwMode="auto">
          <a:xfrm>
            <a:off x="0" y="1149350"/>
            <a:ext cx="6845300" cy="5624513"/>
            <a:chOff x="0" y="724"/>
            <a:chExt cx="4312" cy="3543"/>
          </a:xfrm>
        </p:grpSpPr>
        <p:pic>
          <p:nvPicPr>
            <p:cNvPr id="49160" name="Picture 4" descr="sedr42021_0426c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501" b="34081"/>
            <a:stretch>
              <a:fillRect/>
            </a:stretch>
          </p:blipFill>
          <p:spPr bwMode="auto">
            <a:xfrm>
              <a:off x="0" y="724"/>
              <a:ext cx="4219" cy="3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1" name="Picture 7" descr="sedr42021_0426c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38" t="64841" r="56369" b="6271"/>
            <a:stretch>
              <a:fillRect/>
            </a:stretch>
          </p:blipFill>
          <p:spPr bwMode="auto">
            <a:xfrm>
              <a:off x="1125" y="3729"/>
              <a:ext cx="891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2" name="Picture 9" descr="sedr42021_0426c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14" t="21539" r="10063" b="57356"/>
            <a:stretch>
              <a:fillRect/>
            </a:stretch>
          </p:blipFill>
          <p:spPr bwMode="auto">
            <a:xfrm>
              <a:off x="1941" y="1717"/>
              <a:ext cx="1059" cy="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63" name="Rectangle 10"/>
            <p:cNvSpPr>
              <a:spLocks noChangeArrowheads="1"/>
            </p:cNvSpPr>
            <p:nvPr/>
          </p:nvSpPr>
          <p:spPr bwMode="auto">
            <a:xfrm>
              <a:off x="2896" y="1768"/>
              <a:ext cx="1416" cy="122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66"/>
                </a:buClr>
                <a:buSzPct val="80000"/>
                <a:buFont typeface="Wingdings" panose="05000000000000000000" pitchFamily="2" charset="2"/>
                <a:buChar char="l"/>
                <a:defRPr sz="3200" b="1">
                  <a:solidFill>
                    <a:srgbClr val="000066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000066"/>
                </a:buClr>
                <a:buSzPct val="70000"/>
                <a:buFont typeface="Wingdings" panose="05000000000000000000" pitchFamily="2" charset="2"/>
                <a:buChar char="Ø"/>
                <a:defRPr sz="2800" b="1">
                  <a:solidFill>
                    <a:srgbClr val="000066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FF3399"/>
                </a:buClr>
                <a:buSzPct val="65000"/>
                <a:buFont typeface="Wingdings" panose="05000000000000000000" pitchFamily="2" charset="2"/>
                <a:buChar char="ü"/>
                <a:defRPr sz="2400" b="1">
                  <a:solidFill>
                    <a:srgbClr val="000066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 b="1">
                  <a:solidFill>
                    <a:srgbClr val="000066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 b="1">
                  <a:solidFill>
                    <a:srgbClr val="000066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 b="1">
                  <a:solidFill>
                    <a:srgbClr val="000066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 b="1">
                  <a:solidFill>
                    <a:srgbClr val="000066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 b="1">
                  <a:solidFill>
                    <a:srgbClr val="000066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 b="1">
                  <a:solidFill>
                    <a:srgbClr val="000066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9164" name="Text Box 11"/>
            <p:cNvSpPr txBox="1">
              <a:spLocks noChangeArrowheads="1"/>
            </p:cNvSpPr>
            <p:nvPr/>
          </p:nvSpPr>
          <p:spPr bwMode="auto">
            <a:xfrm>
              <a:off x="1868" y="3718"/>
              <a:ext cx="177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00066"/>
                </a:buClr>
                <a:buSzPct val="80000"/>
                <a:buFont typeface="Wingdings" panose="05000000000000000000" pitchFamily="2" charset="2"/>
                <a:buChar char="l"/>
                <a:defRPr sz="3200" b="1">
                  <a:solidFill>
                    <a:srgbClr val="000066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000066"/>
                </a:buClr>
                <a:buSzPct val="70000"/>
                <a:buFont typeface="Wingdings" panose="05000000000000000000" pitchFamily="2" charset="2"/>
                <a:buChar char="Ø"/>
                <a:defRPr sz="2800" b="1">
                  <a:solidFill>
                    <a:srgbClr val="000066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FF3399"/>
                </a:buClr>
                <a:buSzPct val="65000"/>
                <a:buFont typeface="Wingdings" panose="05000000000000000000" pitchFamily="2" charset="2"/>
                <a:buChar char="ü"/>
                <a:defRPr sz="2400" b="1">
                  <a:solidFill>
                    <a:srgbClr val="000066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 b="1">
                  <a:solidFill>
                    <a:srgbClr val="000066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 b="1">
                  <a:solidFill>
                    <a:srgbClr val="000066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 b="1">
                  <a:solidFill>
                    <a:srgbClr val="000066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 b="1">
                  <a:solidFill>
                    <a:srgbClr val="000066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 b="1">
                  <a:solidFill>
                    <a:srgbClr val="000066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 b="1">
                  <a:solidFill>
                    <a:srgbClr val="000066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1800" i="1">
                  <a:solidFill>
                    <a:schemeClr val="tx1"/>
                  </a:solidFill>
                </a:rPr>
                <a:t>v</a:t>
              </a:r>
              <a:r>
                <a:rPr lang="en-US" altLang="zh-CN" sz="1800" i="1" baseline="-25000">
                  <a:solidFill>
                    <a:schemeClr val="tx1"/>
                  </a:solidFill>
                </a:rPr>
                <a:t>i</a:t>
              </a:r>
            </a:p>
          </p:txBody>
        </p:sp>
        <p:sp>
          <p:nvSpPr>
            <p:cNvPr id="49165" name="Text Box 12"/>
            <p:cNvSpPr txBox="1">
              <a:spLocks noChangeArrowheads="1"/>
            </p:cNvSpPr>
            <p:nvPr/>
          </p:nvSpPr>
          <p:spPr bwMode="auto">
            <a:xfrm>
              <a:off x="1125" y="4152"/>
              <a:ext cx="891" cy="1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00066"/>
                </a:buClr>
                <a:buSzPct val="80000"/>
                <a:buFont typeface="Wingdings" panose="05000000000000000000" pitchFamily="2" charset="2"/>
                <a:buChar char="l"/>
                <a:defRPr sz="3200" b="1">
                  <a:solidFill>
                    <a:srgbClr val="000066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000066"/>
                </a:buClr>
                <a:buSzPct val="70000"/>
                <a:buFont typeface="Wingdings" panose="05000000000000000000" pitchFamily="2" charset="2"/>
                <a:buChar char="Ø"/>
                <a:defRPr sz="2800" b="1">
                  <a:solidFill>
                    <a:srgbClr val="000066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FF3399"/>
                </a:buClr>
                <a:buSzPct val="65000"/>
                <a:buFont typeface="Wingdings" panose="05000000000000000000" pitchFamily="2" charset="2"/>
                <a:buChar char="ü"/>
                <a:defRPr sz="2400" b="1">
                  <a:solidFill>
                    <a:srgbClr val="000066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 b="1">
                  <a:solidFill>
                    <a:srgbClr val="000066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 b="1">
                  <a:solidFill>
                    <a:srgbClr val="000066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 b="1">
                  <a:solidFill>
                    <a:srgbClr val="000066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 b="1">
                  <a:solidFill>
                    <a:srgbClr val="000066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 b="1">
                  <a:solidFill>
                    <a:srgbClr val="000066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 b="1">
                  <a:solidFill>
                    <a:srgbClr val="000066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1200">
                  <a:solidFill>
                    <a:schemeClr val="tx1"/>
                  </a:solidFill>
                </a:rPr>
                <a:t>Time</a:t>
              </a:r>
            </a:p>
          </p:txBody>
        </p:sp>
        <p:sp>
          <p:nvSpPr>
            <p:cNvPr id="49166" name="Text Box 14"/>
            <p:cNvSpPr txBox="1">
              <a:spLocks noChangeArrowheads="1"/>
            </p:cNvSpPr>
            <p:nvPr/>
          </p:nvSpPr>
          <p:spPr bwMode="auto">
            <a:xfrm>
              <a:off x="4077" y="3527"/>
              <a:ext cx="17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00066"/>
                </a:buClr>
                <a:buSzPct val="80000"/>
                <a:buFont typeface="Wingdings" panose="05000000000000000000" pitchFamily="2" charset="2"/>
                <a:buChar char="l"/>
                <a:defRPr sz="3200" b="1">
                  <a:solidFill>
                    <a:srgbClr val="000066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000066"/>
                </a:buClr>
                <a:buSzPct val="70000"/>
                <a:buFont typeface="Wingdings" panose="05000000000000000000" pitchFamily="2" charset="2"/>
                <a:buChar char="Ø"/>
                <a:defRPr sz="2800" b="1">
                  <a:solidFill>
                    <a:srgbClr val="000066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FF3399"/>
                </a:buClr>
                <a:buSzPct val="65000"/>
                <a:buFont typeface="Wingdings" panose="05000000000000000000" pitchFamily="2" charset="2"/>
                <a:buChar char="ü"/>
                <a:defRPr sz="2400" b="1">
                  <a:solidFill>
                    <a:srgbClr val="000066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 b="1">
                  <a:solidFill>
                    <a:srgbClr val="000066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 b="1">
                  <a:solidFill>
                    <a:srgbClr val="000066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 b="1">
                  <a:solidFill>
                    <a:srgbClr val="000066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 b="1">
                  <a:solidFill>
                    <a:srgbClr val="000066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 b="1">
                  <a:solidFill>
                    <a:srgbClr val="000066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 b="1">
                  <a:solidFill>
                    <a:srgbClr val="000066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2000" i="1">
                  <a:solidFill>
                    <a:schemeClr val="tx1"/>
                  </a:solidFill>
                </a:rPr>
                <a:t>v</a:t>
              </a:r>
              <a:r>
                <a:rPr lang="en-US" altLang="zh-CN" sz="2000" i="1" baseline="-25000">
                  <a:solidFill>
                    <a:schemeClr val="tx1"/>
                  </a:solidFill>
                </a:rPr>
                <a:t>I</a:t>
              </a:r>
            </a:p>
          </p:txBody>
        </p:sp>
        <p:sp>
          <p:nvSpPr>
            <p:cNvPr id="49167" name="Line 16"/>
            <p:cNvSpPr>
              <a:spLocks noChangeShapeType="1"/>
            </p:cNvSpPr>
            <p:nvPr/>
          </p:nvSpPr>
          <p:spPr bwMode="auto">
            <a:xfrm>
              <a:off x="4136" y="3544"/>
              <a:ext cx="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49168" name="Text Box 17"/>
            <p:cNvSpPr txBox="1">
              <a:spLocks noChangeArrowheads="1"/>
            </p:cNvSpPr>
            <p:nvPr/>
          </p:nvSpPr>
          <p:spPr bwMode="auto">
            <a:xfrm>
              <a:off x="2846" y="2153"/>
              <a:ext cx="515" cy="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00066"/>
                </a:buClr>
                <a:buSzPct val="80000"/>
                <a:buFont typeface="Wingdings" panose="05000000000000000000" pitchFamily="2" charset="2"/>
                <a:buChar char="l"/>
                <a:defRPr sz="3200" b="1">
                  <a:solidFill>
                    <a:srgbClr val="000066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000066"/>
                </a:buClr>
                <a:buSzPct val="70000"/>
                <a:buFont typeface="Wingdings" panose="05000000000000000000" pitchFamily="2" charset="2"/>
                <a:buChar char="Ø"/>
                <a:defRPr sz="2800" b="1">
                  <a:solidFill>
                    <a:srgbClr val="000066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FF3399"/>
                </a:buClr>
                <a:buSzPct val="65000"/>
                <a:buFont typeface="Wingdings" panose="05000000000000000000" pitchFamily="2" charset="2"/>
                <a:buChar char="ü"/>
                <a:defRPr sz="2400" b="1">
                  <a:solidFill>
                    <a:srgbClr val="000066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 b="1">
                  <a:solidFill>
                    <a:srgbClr val="000066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 b="1">
                  <a:solidFill>
                    <a:srgbClr val="000066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 b="1">
                  <a:solidFill>
                    <a:srgbClr val="000066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 b="1">
                  <a:solidFill>
                    <a:srgbClr val="000066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 b="1">
                  <a:solidFill>
                    <a:srgbClr val="000066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 b="1">
                  <a:solidFill>
                    <a:srgbClr val="000066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1400">
                  <a:solidFill>
                    <a:schemeClr val="tx1"/>
                  </a:solidFill>
                </a:rPr>
                <a:t>Time</a:t>
              </a:r>
            </a:p>
          </p:txBody>
        </p:sp>
        <p:sp>
          <p:nvSpPr>
            <p:cNvPr id="49169" name="Text Box 18"/>
            <p:cNvSpPr txBox="1">
              <a:spLocks noChangeArrowheads="1"/>
            </p:cNvSpPr>
            <p:nvPr/>
          </p:nvSpPr>
          <p:spPr bwMode="auto">
            <a:xfrm>
              <a:off x="2677" y="1831"/>
              <a:ext cx="177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00066"/>
                </a:buClr>
                <a:buSzPct val="80000"/>
                <a:buFont typeface="Wingdings" panose="05000000000000000000" pitchFamily="2" charset="2"/>
                <a:buChar char="l"/>
                <a:defRPr sz="3200" b="1">
                  <a:solidFill>
                    <a:srgbClr val="000066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000066"/>
                </a:buClr>
                <a:buSzPct val="70000"/>
                <a:buFont typeface="Wingdings" panose="05000000000000000000" pitchFamily="2" charset="2"/>
                <a:buChar char="Ø"/>
                <a:defRPr sz="2800" b="1">
                  <a:solidFill>
                    <a:srgbClr val="000066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FF3399"/>
                </a:buClr>
                <a:buSzPct val="65000"/>
                <a:buFont typeface="Wingdings" panose="05000000000000000000" pitchFamily="2" charset="2"/>
                <a:buChar char="ü"/>
                <a:defRPr sz="2400" b="1">
                  <a:solidFill>
                    <a:srgbClr val="000066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 b="1">
                  <a:solidFill>
                    <a:srgbClr val="000066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 b="1">
                  <a:solidFill>
                    <a:srgbClr val="000066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 b="1">
                  <a:solidFill>
                    <a:srgbClr val="000066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 b="1">
                  <a:solidFill>
                    <a:srgbClr val="000066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 b="1">
                  <a:solidFill>
                    <a:srgbClr val="000066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 b="1">
                  <a:solidFill>
                    <a:srgbClr val="000066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1800" i="1">
                  <a:solidFill>
                    <a:schemeClr val="tx1"/>
                  </a:solidFill>
                </a:rPr>
                <a:t>v</a:t>
              </a:r>
              <a:r>
                <a:rPr lang="en-US" altLang="zh-CN" sz="1800" i="1" baseline="-25000">
                  <a:solidFill>
                    <a:schemeClr val="tx1"/>
                  </a:solidFill>
                </a:rPr>
                <a:t>o</a:t>
              </a:r>
            </a:p>
          </p:txBody>
        </p:sp>
      </p:grpSp>
      <p:sp>
        <p:nvSpPr>
          <p:cNvPr id="49159" name="Text Box 5"/>
          <p:cNvSpPr txBox="1">
            <a:spLocks noChangeArrowheads="1"/>
          </p:cNvSpPr>
          <p:nvPr/>
        </p:nvSpPr>
        <p:spPr bwMode="auto">
          <a:xfrm>
            <a:off x="5588000" y="1358900"/>
            <a:ext cx="3362325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23900" indent="-266700">
              <a:spcBef>
                <a:spcPct val="20000"/>
              </a:spcBef>
              <a:buClr>
                <a:srgbClr val="000066"/>
              </a:buClr>
              <a:buSzPct val="70000"/>
              <a:buFont typeface="Wingdings" panose="05000000000000000000" pitchFamily="2" charset="2"/>
              <a:buChar char="Ø"/>
              <a:defRPr sz="28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FF3399"/>
              </a:buClr>
              <a:buSzPct val="65000"/>
              <a:buFont typeface="Wingdings" panose="05000000000000000000" pitchFamily="2" charset="2"/>
              <a:buChar char="ü"/>
              <a:defRPr sz="24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en-US" sz="2000" b="0">
                <a:solidFill>
                  <a:schemeClr val="tx1"/>
                </a:solidFill>
                <a:cs typeface="Times" panose="02020603050405020304" pitchFamily="18" charset="0"/>
              </a:rPr>
              <a:t>Transfer characteristic showing operation as an amplifier biased at point Q.</a:t>
            </a:r>
          </a:p>
          <a:p>
            <a:pPr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en-US" sz="2000" b="0">
                <a:solidFill>
                  <a:schemeClr val="tx1"/>
                </a:solidFill>
                <a:cs typeface="Times" panose="02020603050405020304" pitchFamily="18" charset="0"/>
              </a:rPr>
              <a:t>Three segments: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000" b="0">
                <a:solidFill>
                  <a:schemeClr val="tx1"/>
                </a:solidFill>
                <a:cs typeface="Times" panose="02020603050405020304" pitchFamily="18" charset="0"/>
              </a:rPr>
              <a:t>XA---the cutoff region segment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000" b="0">
                <a:solidFill>
                  <a:schemeClr val="tx1"/>
                </a:solidFill>
                <a:cs typeface="Times" panose="02020603050405020304" pitchFamily="18" charset="0"/>
              </a:rPr>
              <a:t>AQB---the saturation region segment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000" b="0">
                <a:solidFill>
                  <a:schemeClr val="tx1"/>
                </a:solidFill>
                <a:cs typeface="Times" panose="02020603050405020304" pitchFamily="18" charset="0"/>
              </a:rPr>
              <a:t>BC---the triode region segment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70000"/>
              <a:buFont typeface="Wingdings" panose="05000000000000000000" pitchFamily="2" charset="2"/>
              <a:buChar char="Ø"/>
              <a:defRPr sz="28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FF3399"/>
              </a:buClr>
              <a:buSzPct val="65000"/>
              <a:buFont typeface="Wingdings" panose="05000000000000000000" pitchFamily="2" charset="2"/>
              <a:buChar char="ü"/>
              <a:defRPr sz="24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991CB72-FD5C-423C-B7A8-062176B4B613}" type="slidenum">
              <a:rPr lang="zh-CN" altLang="en-US" sz="1200" b="0" smtClean="0">
                <a:solidFill>
                  <a:schemeClr val="tx1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zh-CN" sz="1200" b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410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0825" y="1235075"/>
            <a:ext cx="4251325" cy="2139950"/>
          </a:xfrm>
          <a:noFill/>
        </p:spPr>
        <p:txBody>
          <a:bodyPr/>
          <a:lstStyle/>
          <a:p>
            <a:pPr marL="355600" indent="-355600" eaLnBrk="1" hangingPunct="1">
              <a:spcBef>
                <a:spcPct val="5000"/>
              </a:spcBef>
              <a:buClr>
                <a:schemeClr val="tx1"/>
              </a:buClr>
            </a:pPr>
            <a:r>
              <a:rPr lang="en-US" altLang="zh-CN" sz="2800"/>
              <a:t>Voltage biasing scheme</a:t>
            </a:r>
          </a:p>
          <a:p>
            <a:pPr marL="812800" lvl="1" indent="-277813" eaLnBrk="1" hangingPunct="1">
              <a:spcBef>
                <a:spcPct val="5000"/>
              </a:spcBef>
              <a:buClr>
                <a:schemeClr val="accent2"/>
              </a:buClr>
            </a:pPr>
            <a:r>
              <a:rPr lang="en-US" altLang="zh-CN" sz="2200"/>
              <a:t>Biasing by fixing voltage (constant </a:t>
            </a:r>
            <a:r>
              <a:rPr lang="en-US" altLang="zh-CN" sz="2200" i="1"/>
              <a:t>V</a:t>
            </a:r>
            <a:r>
              <a:rPr lang="en-US" altLang="zh-CN" sz="2200" i="1" baseline="-25000"/>
              <a:t>GS</a:t>
            </a:r>
            <a:r>
              <a:rPr lang="en-US" altLang="zh-CN" sz="2200"/>
              <a:t>) </a:t>
            </a:r>
          </a:p>
          <a:p>
            <a:pPr marL="812800" lvl="1" indent="-277813" eaLnBrk="1" hangingPunct="1">
              <a:spcBef>
                <a:spcPct val="5000"/>
              </a:spcBef>
              <a:buClr>
                <a:schemeClr val="accent2"/>
              </a:buClr>
            </a:pPr>
            <a:r>
              <a:rPr lang="en-US" altLang="zh-CN" sz="2200"/>
              <a:t>Biasing with feedback resistor</a:t>
            </a:r>
          </a:p>
          <a:p>
            <a:pPr marL="355600" indent="-355600" eaLnBrk="1" hangingPunct="1">
              <a:spcBef>
                <a:spcPct val="5000"/>
              </a:spcBef>
              <a:buClr>
                <a:schemeClr val="tx1"/>
              </a:buClr>
            </a:pPr>
            <a:r>
              <a:rPr lang="en-US" altLang="zh-CN" sz="2800"/>
              <a:t>Current-source biasing scheme</a:t>
            </a:r>
          </a:p>
        </p:txBody>
      </p:sp>
      <p:sp>
        <p:nvSpPr>
          <p:cNvPr id="5018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800">
                <a:solidFill>
                  <a:schemeClr val="bg1"/>
                </a:solidFill>
              </a:rPr>
              <a:t>Biasing in MOS amplifier circuits</a:t>
            </a:r>
            <a:endParaRPr lang="zh-CN" altLang="en-US" sz="3800">
              <a:solidFill>
                <a:schemeClr val="bg1"/>
              </a:solidFill>
            </a:endParaRPr>
          </a:p>
        </p:txBody>
      </p:sp>
      <p:sp>
        <p:nvSpPr>
          <p:cNvPr id="641031" name="Text Box 7"/>
          <p:cNvSpPr txBox="1">
            <a:spLocks noChangeArrowheads="1"/>
          </p:cNvSpPr>
          <p:nvPr/>
        </p:nvSpPr>
        <p:spPr bwMode="auto">
          <a:xfrm>
            <a:off x="596900" y="4594225"/>
            <a:ext cx="76962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8900" indent="-88900"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4500" indent="-176213">
              <a:spcBef>
                <a:spcPct val="20000"/>
              </a:spcBef>
              <a:buClr>
                <a:srgbClr val="000066"/>
              </a:buClr>
              <a:buSzPct val="70000"/>
              <a:buFont typeface="Wingdings" panose="05000000000000000000" pitchFamily="2" charset="2"/>
              <a:buChar char="Ø"/>
              <a:defRPr sz="28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FF3399"/>
              </a:buClr>
              <a:buSzPct val="65000"/>
              <a:buFont typeface="Wingdings" panose="05000000000000000000" pitchFamily="2" charset="2"/>
              <a:buChar char="ü"/>
              <a:defRPr sz="24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1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zh-CN" sz="2000">
                <a:solidFill>
                  <a:schemeClr val="tx1"/>
                </a:solidFill>
              </a:rPr>
              <a:t>Disadvantage of fixing biasing</a:t>
            </a:r>
            <a:endParaRPr lang="en-US" altLang="zh-CN" sz="18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>
              <a:spcBef>
                <a:spcPct val="5000"/>
              </a:spcBef>
              <a:buClr>
                <a:srgbClr val="0033CC"/>
              </a:buClr>
              <a:buSzTx/>
              <a:buFont typeface="Wingdings" panose="05000000000000000000" pitchFamily="2" charset="2"/>
              <a:buChar char="L"/>
            </a:pPr>
            <a:r>
              <a:rPr lang="en-US" altLang="zh-CN" sz="2000">
                <a:solidFill>
                  <a:schemeClr val="tx1"/>
                </a:solidFill>
              </a:rPr>
              <a:t>Fixing biasing may result in large </a:t>
            </a:r>
            <a:r>
              <a:rPr lang="en-US" altLang="zh-CN" sz="2000" i="1">
                <a:solidFill>
                  <a:schemeClr val="tx1"/>
                </a:solidFill>
              </a:rPr>
              <a:t>I</a:t>
            </a:r>
            <a:r>
              <a:rPr lang="en-US" altLang="zh-CN" sz="2000" i="1" baseline="-25000">
                <a:solidFill>
                  <a:schemeClr val="tx1"/>
                </a:solidFill>
              </a:rPr>
              <a:t>D </a:t>
            </a:r>
            <a:r>
              <a:rPr lang="en-US" altLang="zh-CN" sz="2000">
                <a:solidFill>
                  <a:schemeClr val="tx1"/>
                </a:solidFill>
              </a:rPr>
              <a:t>variability due to</a:t>
            </a:r>
            <a:r>
              <a:rPr lang="en-US" altLang="zh-CN" sz="2000">
                <a:solidFill>
                  <a:srgbClr val="FF0000"/>
                </a:solidFill>
              </a:rPr>
              <a:t> deviation in device performance</a:t>
            </a:r>
          </a:p>
          <a:p>
            <a:pPr lvl="1">
              <a:spcBef>
                <a:spcPct val="5000"/>
              </a:spcBef>
              <a:buClr>
                <a:srgbClr val="0033CC"/>
              </a:buClr>
              <a:buSzTx/>
              <a:buFont typeface="Wingdings" panose="05000000000000000000" pitchFamily="2" charset="2"/>
              <a:buChar char="L"/>
            </a:pPr>
            <a:r>
              <a:rPr lang="en-US" altLang="zh-CN" sz="2000">
                <a:solidFill>
                  <a:schemeClr val="tx1"/>
                </a:solidFill>
              </a:rPr>
              <a:t>Current becomes temperature dependent</a:t>
            </a:r>
          </a:p>
          <a:p>
            <a:pPr lvl="1">
              <a:spcBef>
                <a:spcPct val="5000"/>
              </a:spcBef>
              <a:buClrTx/>
              <a:buSzTx/>
              <a:buFont typeface="Symbol" panose="05050102010706020507" pitchFamily="18" charset="2"/>
              <a:buChar char="-"/>
            </a:pPr>
            <a:r>
              <a:rPr lang="en-US" altLang="zh-CN" sz="2000" i="1">
                <a:solidFill>
                  <a:srgbClr val="0033CC"/>
                </a:solidFill>
              </a:rPr>
              <a:t>Unsuitable biasing method</a:t>
            </a:r>
            <a:endParaRPr lang="en-US" altLang="en-US" sz="2000" i="1">
              <a:solidFill>
                <a:srgbClr val="0033CC"/>
              </a:solidFill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711700" y="1065213"/>
            <a:ext cx="3984625" cy="3960812"/>
            <a:chOff x="2768" y="519"/>
            <a:chExt cx="2814" cy="2863"/>
          </a:xfrm>
        </p:grpSpPr>
        <p:pic>
          <p:nvPicPr>
            <p:cNvPr id="50185" name="Picture 6" descr="sedr42021_04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8" y="519"/>
              <a:ext cx="2814" cy="2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86" name="Line 8"/>
            <p:cNvSpPr>
              <a:spLocks noChangeShapeType="1"/>
            </p:cNvSpPr>
            <p:nvPr/>
          </p:nvSpPr>
          <p:spPr bwMode="auto">
            <a:xfrm flipH="1" flipV="1">
              <a:off x="4298" y="1993"/>
              <a:ext cx="422" cy="13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50187" name="Line 9"/>
            <p:cNvSpPr>
              <a:spLocks noChangeShapeType="1"/>
            </p:cNvSpPr>
            <p:nvPr/>
          </p:nvSpPr>
          <p:spPr bwMode="auto">
            <a:xfrm flipH="1" flipV="1">
              <a:off x="4313" y="2724"/>
              <a:ext cx="406" cy="6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o-RO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70000"/>
              <a:buFont typeface="Wingdings" panose="05000000000000000000" pitchFamily="2" charset="2"/>
              <a:buChar char="Ø"/>
              <a:defRPr sz="28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FF3399"/>
              </a:buClr>
              <a:buSzPct val="65000"/>
              <a:buFont typeface="Wingdings" panose="05000000000000000000" pitchFamily="2" charset="2"/>
              <a:buChar char="ü"/>
              <a:defRPr sz="24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B2CB237-F799-43A5-828E-07848E629228}" type="slidenum">
              <a:rPr lang="zh-CN" altLang="en-US" sz="1200" b="0" smtClean="0">
                <a:solidFill>
                  <a:schemeClr val="tx1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zh-CN" sz="1200" b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43076" name="Text Box 4"/>
          <p:cNvSpPr txBox="1">
            <a:spLocks noChangeArrowheads="1"/>
          </p:cNvSpPr>
          <p:nvPr/>
        </p:nvSpPr>
        <p:spPr bwMode="auto">
          <a:xfrm>
            <a:off x="835025" y="4800600"/>
            <a:ext cx="7888288" cy="1279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70000"/>
              <a:buFont typeface="Wingdings" panose="05000000000000000000" pitchFamily="2" charset="2"/>
              <a:buChar char="Ø"/>
              <a:defRPr sz="28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FF3399"/>
              </a:buClr>
              <a:buSzPct val="65000"/>
              <a:buFont typeface="Wingdings" panose="05000000000000000000" pitchFamily="2" charset="2"/>
              <a:buChar char="ü"/>
              <a:defRPr sz="24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5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zh-CN" sz="2400" b="0">
                <a:solidFill>
                  <a:schemeClr val="tx1"/>
                </a:solidFill>
              </a:rPr>
              <a:t>Biasing using a resistance in the source lead can reduce the variability in </a:t>
            </a:r>
            <a:r>
              <a:rPr lang="en-US" altLang="zh-CN" sz="2400" b="0" i="1">
                <a:solidFill>
                  <a:schemeClr val="tx1"/>
                </a:solidFill>
              </a:rPr>
              <a:t>I</a:t>
            </a:r>
            <a:r>
              <a:rPr lang="en-US" altLang="zh-CN" sz="2400" b="0" i="1" baseline="-25000">
                <a:solidFill>
                  <a:schemeClr val="tx1"/>
                </a:solidFill>
              </a:rPr>
              <a:t>D</a:t>
            </a:r>
          </a:p>
          <a:p>
            <a:pPr>
              <a:spcBef>
                <a:spcPct val="25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zh-CN" sz="2400" b="0">
                <a:solidFill>
                  <a:schemeClr val="tx1"/>
                </a:solidFill>
              </a:rPr>
              <a:t>Coupling of a signal source to the gate using a capacitor </a:t>
            </a:r>
            <a:r>
              <a:rPr lang="en-US" altLang="zh-CN" sz="2400" b="0" i="1">
                <a:solidFill>
                  <a:schemeClr val="tx1"/>
                </a:solidFill>
              </a:rPr>
              <a:t>C</a:t>
            </a:r>
            <a:r>
              <a:rPr lang="en-US" altLang="zh-CN" sz="2400" b="0" i="1" baseline="-25000">
                <a:solidFill>
                  <a:schemeClr val="tx1"/>
                </a:solidFill>
              </a:rPr>
              <a:t>C1</a:t>
            </a:r>
            <a:endParaRPr lang="en-US" altLang="en-US" sz="2400" b="0" i="1">
              <a:solidFill>
                <a:schemeClr val="tx1"/>
              </a:solidFill>
            </a:endParaRPr>
          </a:p>
        </p:txBody>
      </p:sp>
      <p:pic>
        <p:nvPicPr>
          <p:cNvPr id="51206" name="Picture 6" descr="sedr42021_0430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4"/>
          <a:stretch>
            <a:fillRect/>
          </a:stretch>
        </p:blipFill>
        <p:spPr bwMode="auto">
          <a:xfrm>
            <a:off x="4525963" y="1671638"/>
            <a:ext cx="4418012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7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800">
                <a:solidFill>
                  <a:schemeClr val="bg1"/>
                </a:solidFill>
              </a:rPr>
              <a:t>Biasing in MOS </a:t>
            </a:r>
            <a:r>
              <a:rPr lang="en-US" altLang="zh-CN" sz="3600"/>
              <a:t>with feedback resistor</a:t>
            </a:r>
            <a:endParaRPr lang="zh-CN" altLang="en-US" sz="3600"/>
          </a:p>
        </p:txBody>
      </p:sp>
      <p:pic>
        <p:nvPicPr>
          <p:cNvPr id="51208" name="Picture 9" descr="sedr42021_0430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4"/>
          <a:stretch>
            <a:fillRect/>
          </a:stretch>
        </p:blipFill>
        <p:spPr bwMode="auto">
          <a:xfrm>
            <a:off x="263525" y="1308100"/>
            <a:ext cx="395287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9" name="Oval 10"/>
          <p:cNvSpPr>
            <a:spLocks noChangeArrowheads="1"/>
          </p:cNvSpPr>
          <p:nvPr/>
        </p:nvSpPr>
        <p:spPr bwMode="auto">
          <a:xfrm>
            <a:off x="3467100" y="3371850"/>
            <a:ext cx="787400" cy="762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70000"/>
              <a:buFont typeface="Wingdings" panose="05000000000000000000" pitchFamily="2" charset="2"/>
              <a:buChar char="Ø"/>
              <a:defRPr sz="28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FF3399"/>
              </a:buClr>
              <a:buSzPct val="65000"/>
              <a:buFont typeface="Wingdings" panose="05000000000000000000" pitchFamily="2" charset="2"/>
              <a:buChar char="ü"/>
              <a:defRPr sz="24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43083" name="Oval 11"/>
          <p:cNvSpPr>
            <a:spLocks noChangeArrowheads="1"/>
          </p:cNvSpPr>
          <p:nvPr/>
        </p:nvSpPr>
        <p:spPr bwMode="auto">
          <a:xfrm>
            <a:off x="1957388" y="2547938"/>
            <a:ext cx="800100" cy="762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70000"/>
              <a:buFont typeface="Wingdings" panose="05000000000000000000" pitchFamily="2" charset="2"/>
              <a:buChar char="Ø"/>
              <a:defRPr sz="28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FF3399"/>
              </a:buClr>
              <a:buSzPct val="65000"/>
              <a:buFont typeface="Wingdings" panose="05000000000000000000" pitchFamily="2" charset="2"/>
              <a:buChar char="ü"/>
              <a:defRPr sz="24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308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70000"/>
              <a:buFont typeface="Wingdings" panose="05000000000000000000" pitchFamily="2" charset="2"/>
              <a:buChar char="Ø"/>
              <a:defRPr sz="28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FF3399"/>
              </a:buClr>
              <a:buSzPct val="65000"/>
              <a:buFont typeface="Wingdings" panose="05000000000000000000" pitchFamily="2" charset="2"/>
              <a:buChar char="ü"/>
              <a:defRPr sz="24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BDD6FCC-7E13-4F8D-B5CD-11D230F3CD53}" type="slidenum">
              <a:rPr lang="zh-CN" altLang="en-US" sz="1200" b="0" smtClean="0">
                <a:solidFill>
                  <a:schemeClr val="tx1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zh-CN" sz="1200" b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2229" name="Text Box 4"/>
          <p:cNvSpPr txBox="1">
            <a:spLocks noChangeArrowheads="1"/>
          </p:cNvSpPr>
          <p:nvPr/>
        </p:nvSpPr>
        <p:spPr bwMode="auto">
          <a:xfrm>
            <a:off x="4264025" y="5067300"/>
            <a:ext cx="4521200" cy="822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70000"/>
              <a:buFont typeface="Wingdings" panose="05000000000000000000" pitchFamily="2" charset="2"/>
              <a:buChar char="Ø"/>
              <a:defRPr sz="28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FF3399"/>
              </a:buClr>
              <a:buSzPct val="65000"/>
              <a:buFont typeface="Wingdings" panose="05000000000000000000" pitchFamily="2" charset="2"/>
              <a:buChar char="ü"/>
              <a:defRPr sz="24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400" b="0">
                <a:solidFill>
                  <a:schemeClr val="tx1"/>
                </a:solidFill>
              </a:rPr>
              <a:t>Implementing a constant-current source using a current mirror</a:t>
            </a:r>
            <a:endParaRPr lang="en-US" altLang="en-US" sz="2400" b="0">
              <a:solidFill>
                <a:schemeClr val="tx1"/>
              </a:solidFill>
            </a:endParaRPr>
          </a:p>
        </p:txBody>
      </p:sp>
      <p:pic>
        <p:nvPicPr>
          <p:cNvPr id="52230" name="Picture 6" descr="sedr42021_043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28"/>
          <a:stretch>
            <a:fillRect/>
          </a:stretch>
        </p:blipFill>
        <p:spPr bwMode="auto">
          <a:xfrm>
            <a:off x="1009650" y="1217613"/>
            <a:ext cx="2225675" cy="354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o-RO" altLang="zh-CN" sz="3800" dirty="0">
                <a:solidFill>
                  <a:schemeClr val="bg1"/>
                </a:solidFill>
              </a:rPr>
              <a:t>Polarizarea MOS cu sursa de curent </a:t>
            </a:r>
            <a:endParaRPr lang="zh-CN" altLang="en-US" sz="3800" dirty="0">
              <a:solidFill>
                <a:schemeClr val="bg1"/>
              </a:solidFill>
            </a:endParaRPr>
          </a:p>
        </p:txBody>
      </p:sp>
      <p:sp>
        <p:nvSpPr>
          <p:cNvPr id="52232" name="Text Box 9"/>
          <p:cNvSpPr txBox="1">
            <a:spLocks noChangeArrowheads="1"/>
          </p:cNvSpPr>
          <p:nvPr/>
        </p:nvSpPr>
        <p:spPr bwMode="auto">
          <a:xfrm>
            <a:off x="288925" y="5080000"/>
            <a:ext cx="3810000" cy="822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70000"/>
              <a:buFont typeface="Wingdings" panose="05000000000000000000" pitchFamily="2" charset="2"/>
              <a:buChar char="Ø"/>
              <a:defRPr sz="28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FF3399"/>
              </a:buClr>
              <a:buSzPct val="65000"/>
              <a:buFont typeface="Wingdings" panose="05000000000000000000" pitchFamily="2" charset="2"/>
              <a:buChar char="ü"/>
              <a:defRPr sz="24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400" b="0">
                <a:solidFill>
                  <a:schemeClr val="tx1"/>
                </a:solidFill>
              </a:rPr>
              <a:t>Biasing the MOSFET using a constant-current source </a:t>
            </a:r>
            <a:r>
              <a:rPr lang="en-US" altLang="zh-CN" sz="2400" b="0" i="1">
                <a:solidFill>
                  <a:schemeClr val="tx1"/>
                </a:solidFill>
              </a:rPr>
              <a:t>I</a:t>
            </a:r>
            <a:endParaRPr lang="en-US" altLang="en-US" sz="2400" b="0">
              <a:solidFill>
                <a:schemeClr val="tx1"/>
              </a:solidFill>
            </a:endParaRPr>
          </a:p>
        </p:txBody>
      </p:sp>
      <p:grpSp>
        <p:nvGrpSpPr>
          <p:cNvPr id="52233" name="Group 11"/>
          <p:cNvGrpSpPr>
            <a:grpSpLocks/>
          </p:cNvGrpSpPr>
          <p:nvPr/>
        </p:nvGrpSpPr>
        <p:grpSpPr bwMode="auto">
          <a:xfrm>
            <a:off x="4883150" y="1265238"/>
            <a:ext cx="3702050" cy="3608387"/>
            <a:chOff x="3076" y="797"/>
            <a:chExt cx="2332" cy="2273"/>
          </a:xfrm>
        </p:grpSpPr>
        <p:pic>
          <p:nvPicPr>
            <p:cNvPr id="52238" name="Picture 7" descr="sedr42021_0433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187"/>
            <a:stretch>
              <a:fillRect/>
            </a:stretch>
          </p:blipFill>
          <p:spPr bwMode="auto">
            <a:xfrm>
              <a:off x="3076" y="797"/>
              <a:ext cx="2213" cy="2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39" name="Rectangle 10"/>
            <p:cNvSpPr>
              <a:spLocks noChangeArrowheads="1"/>
            </p:cNvSpPr>
            <p:nvPr/>
          </p:nvSpPr>
          <p:spPr bwMode="auto">
            <a:xfrm>
              <a:off x="4456" y="1104"/>
              <a:ext cx="952" cy="5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66"/>
                </a:buClr>
                <a:buSzPct val="80000"/>
                <a:buFont typeface="Wingdings" panose="05000000000000000000" pitchFamily="2" charset="2"/>
                <a:buChar char="l"/>
                <a:defRPr sz="3200" b="1">
                  <a:solidFill>
                    <a:srgbClr val="000066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000066"/>
                </a:buClr>
                <a:buSzPct val="70000"/>
                <a:buFont typeface="Wingdings" panose="05000000000000000000" pitchFamily="2" charset="2"/>
                <a:buChar char="Ø"/>
                <a:defRPr sz="2800" b="1">
                  <a:solidFill>
                    <a:srgbClr val="000066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FF3399"/>
                </a:buClr>
                <a:buSzPct val="65000"/>
                <a:buFont typeface="Wingdings" panose="05000000000000000000" pitchFamily="2" charset="2"/>
                <a:buChar char="ü"/>
                <a:defRPr sz="2400" b="1">
                  <a:solidFill>
                    <a:srgbClr val="000066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 b="1">
                  <a:solidFill>
                    <a:srgbClr val="000066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 b="1">
                  <a:solidFill>
                    <a:srgbClr val="000066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 b="1">
                  <a:solidFill>
                    <a:srgbClr val="000066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 b="1">
                  <a:solidFill>
                    <a:srgbClr val="000066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 b="1">
                  <a:solidFill>
                    <a:srgbClr val="000066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 b="1">
                  <a:solidFill>
                    <a:srgbClr val="000066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38125" y="2959100"/>
            <a:ext cx="1146175" cy="1112838"/>
            <a:chOff x="150" y="1864"/>
            <a:chExt cx="722" cy="701"/>
          </a:xfrm>
        </p:grpSpPr>
        <p:pic>
          <p:nvPicPr>
            <p:cNvPr id="52235" name="Picture 12" descr="sedr42021_0430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55" r="74779" b="26003"/>
            <a:stretch>
              <a:fillRect/>
            </a:stretch>
          </p:blipFill>
          <p:spPr bwMode="auto">
            <a:xfrm>
              <a:off x="150" y="1864"/>
              <a:ext cx="628" cy="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6" name="Picture 13" descr="sedr42021_0430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369" r="74779" b="7634"/>
            <a:stretch>
              <a:fillRect/>
            </a:stretch>
          </p:blipFill>
          <p:spPr bwMode="auto">
            <a:xfrm>
              <a:off x="151" y="2265"/>
              <a:ext cx="628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37" name="Line 14"/>
            <p:cNvSpPr>
              <a:spLocks noChangeShapeType="1"/>
            </p:cNvSpPr>
            <p:nvPr/>
          </p:nvSpPr>
          <p:spPr bwMode="auto">
            <a:xfrm>
              <a:off x="472" y="1864"/>
              <a:ext cx="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o-RO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adial">
  <a:themeElements>
    <a:clrScheme name="Radial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Radial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7325</TotalTime>
  <Words>914</Words>
  <Application>Microsoft Office PowerPoint</Application>
  <PresentationFormat>Expunere pe ecran (4:3)</PresentationFormat>
  <Paragraphs>195</Paragraphs>
  <Slides>33</Slides>
  <Notes>0</Notes>
  <HiddenSlides>0</HiddenSlides>
  <MMClips>0</MMClips>
  <ScaleCrop>false</ScaleCrop>
  <HeadingPairs>
    <vt:vector size="8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1</vt:i4>
      </vt:variant>
      <vt:variant>
        <vt:lpstr>Servere OLE încorporate</vt:lpstr>
      </vt:variant>
      <vt:variant>
        <vt:i4>1</vt:i4>
      </vt:variant>
      <vt:variant>
        <vt:lpstr>Titluri diapozitive</vt:lpstr>
      </vt:variant>
      <vt:variant>
        <vt:i4>33</vt:i4>
      </vt:variant>
    </vt:vector>
  </HeadingPairs>
  <TitlesOfParts>
    <vt:vector size="40" baseType="lpstr">
      <vt:lpstr>Arial</vt:lpstr>
      <vt:lpstr>Arial Black</vt:lpstr>
      <vt:lpstr>Symbol</vt:lpstr>
      <vt:lpstr>Times New Roman</vt:lpstr>
      <vt:lpstr>Wingdings</vt:lpstr>
      <vt:lpstr>Radial</vt:lpstr>
      <vt:lpstr>Equation</vt:lpstr>
      <vt:lpstr>10_1.  ANALIZA TEC LA CURENT CONTINUU (extracurricular)</vt:lpstr>
      <vt:lpstr> MOSFET amplifier: DC analysis</vt:lpstr>
      <vt:lpstr>Examples of DC analysis</vt:lpstr>
      <vt:lpstr>Examples of DC analysis</vt:lpstr>
      <vt:lpstr>MOSFET ca amplificator</vt:lpstr>
      <vt:lpstr>MOSFET ca amplificator și ca comutator </vt:lpstr>
      <vt:lpstr>Biasing in MOS amplifier circuits</vt:lpstr>
      <vt:lpstr>Biasing in MOS with feedback resistor</vt:lpstr>
      <vt:lpstr>Polarizarea MOS cu sursa de curent </vt:lpstr>
      <vt:lpstr>Small-signal operation and models</vt:lpstr>
      <vt:lpstr>The conceptual circuit</vt:lpstr>
      <vt:lpstr>The small-signal models</vt:lpstr>
      <vt:lpstr>The small-signal models</vt:lpstr>
      <vt:lpstr>Modeling the body effect</vt:lpstr>
      <vt:lpstr>Single-stage MOS amplifier</vt:lpstr>
      <vt:lpstr>Definitions</vt:lpstr>
      <vt:lpstr>Definitii</vt:lpstr>
      <vt:lpstr>Relatii</vt:lpstr>
      <vt:lpstr>Basic structure of the circuit</vt:lpstr>
      <vt:lpstr>The common-source amplifier</vt:lpstr>
      <vt:lpstr>Equivalent circuit of the CS amplifier</vt:lpstr>
      <vt:lpstr>Equivalent circuit of the CS amplifier</vt:lpstr>
      <vt:lpstr>Characteristics of CS amplifier</vt:lpstr>
      <vt:lpstr>The CS amplifier with a source resistance</vt:lpstr>
      <vt:lpstr>Small-signal equivalent circuit with ro neglected</vt:lpstr>
      <vt:lpstr>The Common-Gate amplifier</vt:lpstr>
      <vt:lpstr>The CG amplifier</vt:lpstr>
      <vt:lpstr>The CG amplifier fed with a current-signal input</vt:lpstr>
      <vt:lpstr>Summary of CG amplifier</vt:lpstr>
      <vt:lpstr>The common-drain or source-follower amplifier</vt:lpstr>
      <vt:lpstr>The CD or source-follower amplifier</vt:lpstr>
      <vt:lpstr>Circuit for determining the output  resistance</vt:lpstr>
      <vt:lpstr>Summary of CD or source-follow amplifier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zhoull</dc:creator>
  <cp:lastModifiedBy>buzdugan artur</cp:lastModifiedBy>
  <cp:revision>421</cp:revision>
  <dcterms:created xsi:type="dcterms:W3CDTF">2003-11-28T08:54:22Z</dcterms:created>
  <dcterms:modified xsi:type="dcterms:W3CDTF">2023-11-13T14:19:54Z</dcterms:modified>
</cp:coreProperties>
</file>