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8" r:id="rId2"/>
    <p:sldId id="445" r:id="rId3"/>
    <p:sldId id="301" r:id="rId4"/>
    <p:sldId id="446" r:id="rId5"/>
    <p:sldId id="328" r:id="rId6"/>
    <p:sldId id="329" r:id="rId7"/>
    <p:sldId id="330" r:id="rId8"/>
    <p:sldId id="332" r:id="rId9"/>
    <p:sldId id="310" r:id="rId10"/>
    <p:sldId id="311" r:id="rId11"/>
    <p:sldId id="380" r:id="rId12"/>
    <p:sldId id="411" r:id="rId13"/>
    <p:sldId id="358" r:id="rId14"/>
    <p:sldId id="385" r:id="rId15"/>
    <p:sldId id="384" r:id="rId16"/>
    <p:sldId id="413" r:id="rId17"/>
    <p:sldId id="414" r:id="rId18"/>
    <p:sldId id="473" r:id="rId19"/>
    <p:sldId id="475" r:id="rId20"/>
    <p:sldId id="474" r:id="rId21"/>
    <p:sldId id="299" r:id="rId22"/>
    <p:sldId id="352" r:id="rId23"/>
    <p:sldId id="354" r:id="rId24"/>
    <p:sldId id="353" r:id="rId25"/>
    <p:sldId id="355" r:id="rId26"/>
    <p:sldId id="361" r:id="rId27"/>
    <p:sldId id="362" r:id="rId28"/>
    <p:sldId id="363" r:id="rId29"/>
    <p:sldId id="364" r:id="rId30"/>
    <p:sldId id="365" r:id="rId31"/>
    <p:sldId id="366" r:id="rId32"/>
    <p:sldId id="368" r:id="rId33"/>
    <p:sldId id="472" r:id="rId34"/>
    <p:sldId id="369" r:id="rId35"/>
    <p:sldId id="370" r:id="rId36"/>
    <p:sldId id="371" r:id="rId37"/>
    <p:sldId id="372" r:id="rId3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90E1-0498-41A7-87BD-3E3889DF6F9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8EFCD-45B2-495D-B294-EBC26467C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8EFCD-45B2-495D-B294-EBC26467C5D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5038-89DE-60E3-1551-18FE1363F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A7337-21CF-EEBB-40BF-A58853078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78F5F-1948-CEFA-8763-FDFB65C7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642AD-3D3F-47B2-D3E8-A1714A0B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78291-753A-5BB3-65DF-EE6214C7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5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1E37-CAFF-1B75-E1BB-37EF52B7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524A4-08F7-4656-F99C-652E6144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24B3-E52A-3BE8-94DB-7AE61CDF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47666-8F68-EA99-E72B-7E5AC6F8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FA813-2694-B526-930A-E12D84DF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95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5DD56-C3F4-7555-7B10-7AC372760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15A76-3CEE-A385-995C-4C533EDBF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1A92-2FF8-28E8-ACF9-64FB8BF3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B79C-A307-0E6C-B2DC-102209D5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3A4BA-F78F-255F-7387-31491FB6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493F-BDAA-C3D4-2082-C546870C6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5AC6B-08B9-BDE3-59F2-EAD5A6B3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D1BD-A5A8-6E76-F13E-6F117F0A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7668-228C-4A45-0C07-BEBED8FC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7394E-68EF-B682-86A3-87340208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6869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4434-9B55-516B-3826-6672F56D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F90CA-8CDF-F1A3-0827-69FAD95D5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966C-EDC4-E802-D5D8-466C4C7B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1F957-C821-FA5E-E802-B633D008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8766-04D7-DC03-3A54-15F08225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568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320DD-DDD3-7339-345C-51AC001F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9D50-58CA-DFC8-892C-79614310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736DA-E5EB-6DD4-3300-A7631DB63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864B4-BFCA-010C-1BF8-0CBF28C4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88570-08E4-E453-061F-A7CC7DEC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0E5-1720-BA72-14FE-655891A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8875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D133-33CE-4D62-18AE-ADBEDEC9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BDB82-B085-DE67-9EF6-5D8FDAA8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FC166-134E-363E-D4B6-9CDAF233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15CEE-9ECE-E689-4DA5-A4232805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FCE89-1E68-2FB8-99DC-AAAC9488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FF12BD-84E0-EA7C-715B-EDC1A90F9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6485F-E061-DDC3-B468-9740A457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A9DDF-CCF2-605C-B19E-F445BEB3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2152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800D-6610-7ADE-9477-8B67AE9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1ADAC-9291-4F55-0009-4CB7C1F3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0AEF8-3A2E-1328-1BE6-B45C041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A7F5D-6F2E-E723-29CF-ABF6A6CA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A1F0A-9427-D3F0-BDA8-662ECA52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C01D2-E4D9-947E-A0FD-066BB857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EF56B-C56A-D13C-006F-0B94EEFB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63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24BB-4A44-EA3D-611C-0E0228FF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A2357-A512-9541-FB7F-8EA45E90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AAF5E-B154-9795-2E73-2C568AB8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DBB7-2C84-B191-18A5-72350022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11F6-F636-4760-EA98-3E9E2A9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F640-467A-70CE-1E7C-ACF0C0D5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42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90945-D53E-4079-5B29-72208E0B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265B4-E898-DED1-1237-96BA050D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B8891-008C-F223-16A9-DEBC9C57A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CCE5F-CCF0-F59F-23F3-86F5BA145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D42B6-43D1-9DB2-D942-C8826300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71E56-A0D9-A453-2AA3-925DFA8D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8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EDF33-E5A5-FF4D-CE22-F6D71738B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0428-041B-9757-5AB4-F2DFDCD9F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3622-1203-EEE5-CF21-047E498F6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15ED-8275-4CE9-9E61-3356A7C858F5}" type="datetimeFigureOut">
              <a:rPr lang="ro-RO" smtClean="0"/>
              <a:t>11.11.2025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1DD1-0E48-1D74-1BF2-690F4EA09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71E2-2D96-9B5C-78AB-E0742775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0783-7297-40AB-977E-809A262EE52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3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4656-ADAB-1427-B9E8-85E91820C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9CC5-5A19-ACB2-31C8-C08E73810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Concepte</a:t>
            </a:r>
            <a:r>
              <a:rPr lang="fr-FR" b="1" dirty="0"/>
              <a:t> de </a:t>
            </a:r>
            <a:r>
              <a:rPr lang="fr-FR" b="1" dirty="0" err="1"/>
              <a:t>bază</a:t>
            </a:r>
            <a:r>
              <a:rPr lang="fr-FR" b="1" dirty="0"/>
              <a:t> </a:t>
            </a:r>
            <a:r>
              <a:rPr lang="fr-FR" b="1" dirty="0" err="1"/>
              <a:t>în</a:t>
            </a:r>
            <a:r>
              <a:rPr lang="fr-FR" b="1" dirty="0"/>
              <a:t> membrane</a:t>
            </a:r>
            <a:r>
              <a:rPr lang="ro-RO" b="1" dirty="0"/>
              <a:t>,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9D185-4330-E490-67E8-6FE82F5BF5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/>
              <a:t>Tema 6, Tema 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11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727C-BBA9-F5A6-04BA-05C6C3EC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973254" cy="836146"/>
          </a:xfrm>
        </p:spPr>
        <p:txBody>
          <a:bodyPr/>
          <a:lstStyle/>
          <a:p>
            <a:pPr algn="ctr"/>
            <a:r>
              <a:rPr lang="en-US" b="1" dirty="0"/>
              <a:t>Interfaza </a:t>
            </a:r>
            <a:r>
              <a:rPr lang="en-US" b="1" dirty="0" err="1"/>
              <a:t>ciclului</a:t>
            </a:r>
            <a:r>
              <a:rPr lang="en-US" b="1" dirty="0"/>
              <a:t> </a:t>
            </a:r>
            <a:r>
              <a:rPr lang="en-US" b="1" dirty="0" err="1"/>
              <a:t>celular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FF55-645D-E5F4-2876-B8E1FB842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50" y="1521422"/>
            <a:ext cx="11741900" cy="525743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se </a:t>
            </a:r>
            <a:r>
              <a:rPr lang="en-US" b="1" dirty="0" err="1"/>
              <a:t>împarte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3 faze</a:t>
            </a:r>
            <a:r>
              <a:rPr lang="ro-RO" b="1" dirty="0"/>
              <a:t> (</a:t>
            </a:r>
            <a:r>
              <a:rPr lang="ro-RO" b="1" dirty="0" err="1"/>
              <a:t>subetape</a:t>
            </a:r>
            <a:r>
              <a:rPr lang="ro-RO" b="1" dirty="0"/>
              <a:t>)</a:t>
            </a:r>
            <a:r>
              <a:rPr lang="en-US" b="1" dirty="0"/>
              <a:t>: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Faza</a:t>
            </a:r>
            <a:r>
              <a:rPr lang="en-US" b="1" dirty="0">
                <a:solidFill>
                  <a:srgbClr val="FF0000"/>
                </a:solidFill>
              </a:rPr>
              <a:t> G1</a:t>
            </a:r>
            <a:r>
              <a:rPr lang="ro-RO" b="1" dirty="0">
                <a:solidFill>
                  <a:srgbClr val="FF0000"/>
                </a:solidFill>
              </a:rPr>
              <a:t> -</a:t>
            </a:r>
            <a:r>
              <a:rPr lang="ro-RO" b="1" dirty="0" err="1">
                <a:solidFill>
                  <a:srgbClr val="FF0000"/>
                </a:solidFill>
              </a:rPr>
              <a:t>presintetică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activități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 ale </a:t>
            </a:r>
            <a:r>
              <a:rPr lang="en-US" dirty="0" err="1"/>
              <a:t>celulei</a:t>
            </a:r>
            <a:r>
              <a:rPr lang="en-US" dirty="0"/>
              <a:t>)</a:t>
            </a:r>
            <a:endParaRPr lang="ro-RO" dirty="0"/>
          </a:p>
          <a:p>
            <a:pPr marL="0" indent="0">
              <a:buNone/>
            </a:pPr>
            <a:r>
              <a:rPr lang="pt-BR" dirty="0"/>
              <a:t>Celula crește și acumulează substanțele necesare </a:t>
            </a:r>
            <a:endParaRPr lang="ro-RO" dirty="0"/>
          </a:p>
          <a:p>
            <a:pPr marL="0" indent="0">
              <a:buNone/>
            </a:pPr>
            <a:r>
              <a:rPr lang="pt-BR" dirty="0"/>
              <a:t>pentru sinteza ADN. Au loc transcripții intense și </a:t>
            </a:r>
            <a:endParaRPr lang="ro-RO" dirty="0"/>
          </a:p>
          <a:p>
            <a:pPr marL="0" indent="0">
              <a:buNone/>
            </a:pPr>
            <a:r>
              <a:rPr lang="pt-BR" dirty="0"/>
              <a:t>sinteza de enzime și proteine.</a:t>
            </a:r>
            <a:endParaRPr lang="ro-RO" dirty="0"/>
          </a:p>
          <a:p>
            <a:pPr algn="just"/>
            <a:r>
              <a:rPr lang="en-US" b="1" dirty="0" err="1">
                <a:solidFill>
                  <a:srgbClr val="FF0000"/>
                </a:solidFill>
              </a:rPr>
              <a:t>Faza</a:t>
            </a:r>
            <a:r>
              <a:rPr lang="en-US" b="1" dirty="0">
                <a:solidFill>
                  <a:srgbClr val="FF0000"/>
                </a:solidFill>
              </a:rPr>
              <a:t> S </a:t>
            </a:r>
            <a:r>
              <a:rPr lang="ro-RO" b="1" dirty="0">
                <a:solidFill>
                  <a:srgbClr val="FF0000"/>
                </a:solidFill>
              </a:rPr>
              <a:t>– sintetică </a:t>
            </a:r>
            <a:r>
              <a:rPr lang="en-US" dirty="0"/>
              <a:t>(</a:t>
            </a:r>
            <a:r>
              <a:rPr lang="en-US" dirty="0" err="1"/>
              <a:t>sinteza</a:t>
            </a:r>
            <a:r>
              <a:rPr lang="en-US" dirty="0"/>
              <a:t> ADN,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centriolilor</a:t>
            </a:r>
            <a:r>
              <a:rPr lang="en-US" dirty="0"/>
              <a:t>) –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celulară</a:t>
            </a:r>
            <a:r>
              <a:rPr lang="en-US" dirty="0"/>
              <a:t>, </a:t>
            </a:r>
            <a:r>
              <a:rPr lang="en-US" b="1" dirty="0"/>
              <a:t>ADN-ul nuclear se </a:t>
            </a:r>
            <a:r>
              <a:rPr lang="en-US" b="1" dirty="0" err="1"/>
              <a:t>replică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cromozomii</a:t>
            </a:r>
            <a:r>
              <a:rPr lang="en-US" dirty="0"/>
              <a:t> </a:t>
            </a:r>
            <a:r>
              <a:rPr lang="en-US" dirty="0" err="1"/>
              <a:t>despiralizați</a:t>
            </a:r>
            <a:r>
              <a:rPr lang="en-US" dirty="0"/>
              <a:t> nu sunt </a:t>
            </a:r>
            <a:r>
              <a:rPr lang="en-US" dirty="0" err="1"/>
              <a:t>încă</a:t>
            </a:r>
            <a:r>
              <a:rPr lang="en-US" dirty="0"/>
              <a:t> </a:t>
            </a:r>
            <a:r>
              <a:rPr lang="en-US" dirty="0" err="1"/>
              <a:t>vizibili</a:t>
            </a:r>
            <a:r>
              <a:rPr lang="en-US" dirty="0"/>
              <a:t>. </a:t>
            </a:r>
            <a:r>
              <a:rPr lang="ro-RO" b="1" dirty="0"/>
              <a:t>F</a:t>
            </a:r>
            <a:r>
              <a:rPr lang="en-US" b="1" dirty="0" err="1"/>
              <a:t>iecare</a:t>
            </a:r>
            <a:r>
              <a:rPr lang="en-US" b="1" dirty="0"/>
              <a:t> </a:t>
            </a:r>
            <a:r>
              <a:rPr lang="en-US" b="1" dirty="0" err="1"/>
              <a:t>cromozom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copiat</a:t>
            </a:r>
            <a:r>
              <a:rPr lang="en-US" b="1" dirty="0"/>
              <a:t> cu </a:t>
            </a:r>
            <a:r>
              <a:rPr lang="en-US" b="1" dirty="0" err="1"/>
              <a:t>exactitate</a:t>
            </a:r>
            <a:r>
              <a:rPr lang="en-US" b="1" dirty="0"/>
              <a:t> </a:t>
            </a:r>
            <a:r>
              <a:rPr lang="en-US" b="1" dirty="0" err="1"/>
              <a:t>așa</a:t>
            </a:r>
            <a:r>
              <a:rPr lang="en-US" b="1" dirty="0"/>
              <a:t> </a:t>
            </a:r>
            <a:r>
              <a:rPr lang="en-US" b="1" dirty="0" err="1"/>
              <a:t>încât</a:t>
            </a:r>
            <a:r>
              <a:rPr lang="en-US" b="1" dirty="0"/>
              <a:t> </a:t>
            </a:r>
            <a:r>
              <a:rPr lang="en-US" b="1" dirty="0" err="1"/>
              <a:t>până</a:t>
            </a:r>
            <a:r>
              <a:rPr lang="en-US" b="1" dirty="0"/>
              <a:t> la </a:t>
            </a:r>
            <a:r>
              <a:rPr lang="en-US" b="1" dirty="0" err="1"/>
              <a:t>finalul</a:t>
            </a:r>
            <a:r>
              <a:rPr lang="en-US" b="1" dirty="0"/>
              <a:t> </a:t>
            </a:r>
            <a:r>
              <a:rPr lang="en-US" b="1" dirty="0" err="1"/>
              <a:t>fazei</a:t>
            </a:r>
            <a:r>
              <a:rPr lang="en-US" b="1" dirty="0"/>
              <a:t> S, se </a:t>
            </a:r>
            <a:r>
              <a:rPr lang="en-US" b="1" dirty="0" err="1"/>
              <a:t>obțin</a:t>
            </a:r>
            <a:r>
              <a:rPr lang="en-US" b="1" dirty="0"/>
              <a:t> </a:t>
            </a:r>
            <a:r>
              <a:rPr lang="en-US" b="1" dirty="0" err="1"/>
              <a:t>câte</a:t>
            </a:r>
            <a:r>
              <a:rPr lang="en-US" b="1" dirty="0"/>
              <a:t> </a:t>
            </a:r>
            <a:r>
              <a:rPr lang="en-US" b="1" dirty="0" err="1"/>
              <a:t>două</a:t>
            </a:r>
            <a:r>
              <a:rPr lang="en-US" b="1" dirty="0"/>
              <a:t> </a:t>
            </a:r>
            <a:r>
              <a:rPr lang="en-US" b="1" dirty="0" err="1"/>
              <a:t>cromatide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fiecare</a:t>
            </a:r>
            <a:r>
              <a:rPr lang="en-US" b="1" dirty="0"/>
              <a:t> </a:t>
            </a:r>
            <a:r>
              <a:rPr lang="en-US" b="1" dirty="0" err="1"/>
              <a:t>cromatidă</a:t>
            </a:r>
            <a:r>
              <a:rPr lang="en-US" b="1" dirty="0"/>
              <a:t> </a:t>
            </a:r>
            <a:r>
              <a:rPr lang="en-US" b="1" dirty="0" err="1"/>
              <a:t>prezentă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faza</a:t>
            </a:r>
            <a:r>
              <a:rPr lang="en-US" b="1" dirty="0"/>
              <a:t> G1</a:t>
            </a:r>
            <a:r>
              <a:rPr lang="en-US" dirty="0"/>
              <a:t>.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umane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46 de </a:t>
            </a:r>
            <a:r>
              <a:rPr lang="en-US" dirty="0" err="1"/>
              <a:t>cromozomi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G1.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S,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prezintă</a:t>
            </a:r>
            <a:r>
              <a:rPr lang="en-US" dirty="0"/>
              <a:t> tot 46 de </a:t>
            </a:r>
            <a:r>
              <a:rPr lang="en-US" dirty="0" err="1"/>
              <a:t>cromozomi</a:t>
            </a:r>
            <a:r>
              <a:rPr lang="en-US" dirty="0"/>
              <a:t> (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având</a:t>
            </a:r>
            <a:r>
              <a:rPr lang="en-US" dirty="0"/>
              <a:t> </a:t>
            </a:r>
            <a:r>
              <a:rPr lang="en-US" dirty="0" err="1"/>
              <a:t>câte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cromatide</a:t>
            </a:r>
            <a:r>
              <a:rPr lang="en-US" dirty="0"/>
              <a:t> per </a:t>
            </a:r>
            <a:r>
              <a:rPr lang="en-US" dirty="0" err="1"/>
              <a:t>cromozom</a:t>
            </a:r>
            <a:r>
              <a:rPr lang="en-US" dirty="0"/>
              <a:t>, </a:t>
            </a:r>
            <a:r>
              <a:rPr lang="en-US" dirty="0" err="1"/>
              <a:t>deci</a:t>
            </a:r>
            <a:r>
              <a:rPr lang="en-US" dirty="0"/>
              <a:t> 92 de </a:t>
            </a:r>
            <a:r>
              <a:rPr lang="en-US" dirty="0" err="1"/>
              <a:t>cromatide</a:t>
            </a:r>
            <a:r>
              <a:rPr lang="en-US" dirty="0"/>
              <a:t>) </a:t>
            </a:r>
            <a:r>
              <a:rPr lang="en-US" dirty="0" err="1"/>
              <a:t>atașați</a:t>
            </a:r>
            <a:r>
              <a:rPr lang="en-US" dirty="0"/>
              <a:t> de </a:t>
            </a:r>
            <a:r>
              <a:rPr lang="en-US" dirty="0" err="1"/>
              <a:t>centromer</a:t>
            </a:r>
            <a:r>
              <a:rPr lang="en-US" dirty="0"/>
              <a:t>.</a:t>
            </a:r>
          </a:p>
          <a:p>
            <a:pPr algn="just"/>
            <a:r>
              <a:rPr lang="en-US" b="1" dirty="0" err="1">
                <a:solidFill>
                  <a:srgbClr val="FF0000"/>
                </a:solidFill>
              </a:rPr>
              <a:t>Faza</a:t>
            </a:r>
            <a:r>
              <a:rPr lang="en-US" b="1" dirty="0">
                <a:solidFill>
                  <a:srgbClr val="FF0000"/>
                </a:solidFill>
              </a:rPr>
              <a:t> G2 </a:t>
            </a:r>
            <a:r>
              <a:rPr lang="ro-RO" b="1" dirty="0">
                <a:solidFill>
                  <a:srgbClr val="FF0000"/>
                </a:solidFill>
              </a:rPr>
              <a:t>– post-sintetică / </a:t>
            </a:r>
            <a:r>
              <a:rPr lang="ro-RO" b="1" dirty="0" err="1">
                <a:solidFill>
                  <a:srgbClr val="FF0000"/>
                </a:solidFill>
              </a:rPr>
              <a:t>premitotică</a:t>
            </a:r>
            <a:r>
              <a:rPr lang="ro-RO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Celula</a:t>
            </a:r>
            <a:r>
              <a:rPr lang="en-US" b="1" dirty="0"/>
              <a:t> se </a:t>
            </a:r>
            <a:r>
              <a:rPr lang="en-US" b="1" dirty="0" err="1"/>
              <a:t>pregătește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diviziune</a:t>
            </a:r>
            <a:r>
              <a:rPr lang="en-US" b="1" dirty="0"/>
              <a:t>, </a:t>
            </a:r>
            <a:r>
              <a:rPr lang="en-US" b="1" dirty="0" err="1"/>
              <a:t>sintetizând</a:t>
            </a:r>
            <a:r>
              <a:rPr lang="en-US" b="1" dirty="0"/>
              <a:t> </a:t>
            </a:r>
            <a:r>
              <a:rPr lang="en-US" b="1" dirty="0" err="1"/>
              <a:t>proteinele</a:t>
            </a:r>
            <a:r>
              <a:rPr lang="en-US" b="1" dirty="0"/>
              <a:t> </a:t>
            </a:r>
            <a:r>
              <a:rPr lang="en-US" b="1" dirty="0" err="1"/>
              <a:t>necesare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ATP-u</a:t>
            </a:r>
            <a:r>
              <a:rPr lang="ro-RO" b="1" dirty="0"/>
              <a:t>. Î</a:t>
            </a:r>
            <a:r>
              <a:rPr lang="en-US" dirty="0"/>
              <a:t>n </a:t>
            </a:r>
            <a:r>
              <a:rPr lang="en-US" dirty="0" err="1"/>
              <a:t>cursul</a:t>
            </a:r>
            <a:r>
              <a:rPr lang="en-US" dirty="0"/>
              <a:t> </a:t>
            </a:r>
            <a:r>
              <a:rPr lang="en-US" dirty="0" err="1"/>
              <a:t>pregătirii</a:t>
            </a:r>
            <a:r>
              <a:rPr lang="en-US" dirty="0"/>
              <a:t> sale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mitoză</a:t>
            </a:r>
            <a:r>
              <a:rPr lang="en-US" dirty="0"/>
              <a:t>,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continuă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crească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funcționeze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BE6BB-69E0-A769-7B67-9825DF7B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04" y="79143"/>
            <a:ext cx="4542346" cy="30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F3F8-AA8D-08EE-2EB7-129865B3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5177"/>
          </a:xfrm>
        </p:spPr>
        <p:txBody>
          <a:bodyPr/>
          <a:lstStyle/>
          <a:p>
            <a:pPr algn="ctr"/>
            <a:r>
              <a:rPr lang="ro-RO" dirty="0">
                <a:solidFill>
                  <a:srgbClr val="FF0000"/>
                </a:solidFill>
              </a:rPr>
              <a:t>Membrana celulară: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18BA5-5BEF-E5B1-FAFC-6337FB7E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7422"/>
            <a:ext cx="10515600" cy="5242573"/>
          </a:xfrm>
        </p:spPr>
        <p:txBody>
          <a:bodyPr>
            <a:normAutofit/>
          </a:bodyPr>
          <a:lstStyle/>
          <a:p>
            <a:r>
              <a:rPr lang="en-US" dirty="0"/>
              <a:t>Este o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supramoleculară</a:t>
            </a:r>
            <a:r>
              <a:rPr lang="en-US" dirty="0"/>
              <a:t> </a:t>
            </a:r>
            <a:r>
              <a:rPr lang="en-US" dirty="0" err="1"/>
              <a:t>aflată</a:t>
            </a:r>
            <a:r>
              <a:rPr lang="en-US" dirty="0"/>
              <a:t> la </a:t>
            </a:r>
            <a:r>
              <a:rPr lang="en-US" dirty="0" err="1"/>
              <a:t>periferia</a:t>
            </a:r>
            <a:r>
              <a:rPr lang="en-US" dirty="0"/>
              <a:t> </a:t>
            </a:r>
            <a:r>
              <a:rPr lang="en-US" dirty="0" err="1"/>
              <a:t>celulei</a:t>
            </a:r>
            <a:r>
              <a:rPr lang="en-US" dirty="0"/>
              <a:t> </a:t>
            </a:r>
            <a:r>
              <a:rPr lang="en-US" dirty="0" err="1"/>
              <a:t>separând</a:t>
            </a:r>
            <a:r>
              <a:rPr lang="en-US" dirty="0"/>
              <a:t> </a:t>
            </a:r>
            <a:r>
              <a:rPr lang="en-US" dirty="0" err="1"/>
              <a:t>mediul</a:t>
            </a:r>
            <a:r>
              <a:rPr lang="en-US" dirty="0"/>
              <a:t> </a:t>
            </a:r>
            <a:r>
              <a:rPr lang="en-US" dirty="0" err="1"/>
              <a:t>celular</a:t>
            </a:r>
            <a:r>
              <a:rPr lang="en-US" dirty="0"/>
              <a:t> de cel </a:t>
            </a:r>
            <a:r>
              <a:rPr lang="en-US" dirty="0" err="1"/>
              <a:t>interstițial</a:t>
            </a:r>
            <a:endParaRPr lang="en-US" dirty="0"/>
          </a:p>
          <a:p>
            <a:r>
              <a:rPr lang="en-US" dirty="0"/>
              <a:t>S</a:t>
            </a:r>
            <a:r>
              <a:rPr lang="ro-RO" dirty="0"/>
              <a:t>e definesc ca fiind ansambluri compuse din </a:t>
            </a:r>
            <a:r>
              <a:rPr lang="ro-RO" b="1" i="1" dirty="0"/>
              <a:t>proteine și</a:t>
            </a:r>
            <a:r>
              <a:rPr lang="en-US" b="1" i="1" dirty="0"/>
              <a:t> (</a:t>
            </a:r>
            <a:r>
              <a:rPr lang="en-US" b="1" i="1" dirty="0" err="1"/>
              <a:t>fosfo</a:t>
            </a:r>
            <a:r>
              <a:rPr lang="en-US" b="1" i="1" dirty="0"/>
              <a:t>)</a:t>
            </a:r>
            <a:r>
              <a:rPr lang="ro-RO" b="1" i="1" dirty="0"/>
              <a:t>lipide </a:t>
            </a:r>
            <a:r>
              <a:rPr lang="ro-RO" dirty="0"/>
              <a:t>care formează structuri continue bidimensionale, cu proprietăți caracteristice de permeabilitate selectivă, prin care se realizează compartimentarea materiei vii</a:t>
            </a:r>
          </a:p>
          <a:p>
            <a:r>
              <a:rPr lang="en-US" dirty="0"/>
              <a:t>Este un </a:t>
            </a:r>
            <a:r>
              <a:rPr lang="en-US" dirty="0" err="1"/>
              <a:t>bistrat</a:t>
            </a:r>
            <a:r>
              <a:rPr lang="en-US" dirty="0"/>
              <a:t> lipidic (</a:t>
            </a:r>
            <a:r>
              <a:rPr lang="en-US" dirty="0" err="1"/>
              <a:t>fosfolipide</a:t>
            </a:r>
            <a:r>
              <a:rPr lang="en-US" dirty="0"/>
              <a:t>, </a:t>
            </a:r>
            <a:r>
              <a:rPr lang="en-US" dirty="0" err="1"/>
              <a:t>glicolipide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colesterol</a:t>
            </a:r>
            <a:r>
              <a:rPr lang="en-US" dirty="0"/>
              <a:t>) </a:t>
            </a:r>
            <a:r>
              <a:rPr lang="en-US" dirty="0" err="1"/>
              <a:t>în</a:t>
            </a:r>
            <a:r>
              <a:rPr lang="en-US" dirty="0"/>
              <a:t> care sunt </a:t>
            </a:r>
            <a:r>
              <a:rPr lang="en-US" dirty="0" err="1"/>
              <a:t>înserate</a:t>
            </a:r>
            <a:r>
              <a:rPr lang="en-US" dirty="0"/>
              <a:t> </a:t>
            </a:r>
            <a:r>
              <a:rPr lang="en-US" dirty="0" err="1"/>
              <a:t>proteine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glicoproteine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9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3524-6470-C9C0-1DD0-3FC4957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Consideraţii</a:t>
            </a:r>
            <a:r>
              <a:rPr lang="en-US" dirty="0"/>
              <a:t> generale</a:t>
            </a:r>
            <a:r>
              <a:rPr lang="ro-RO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organizării</a:t>
            </a:r>
            <a:r>
              <a:rPr lang="en-US" dirty="0"/>
              <a:t> </a:t>
            </a:r>
            <a:r>
              <a:rPr lang="en-US" dirty="0" err="1"/>
              <a:t>moleculare</a:t>
            </a:r>
            <a:r>
              <a:rPr lang="en-US" dirty="0"/>
              <a:t> a</a:t>
            </a:r>
            <a:r>
              <a:rPr lang="ro-RO" dirty="0"/>
              <a:t> </a:t>
            </a:r>
            <a:r>
              <a:rPr lang="en-US" dirty="0" err="1"/>
              <a:t>membranelor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00FF-FEA8-144F-E258-6B9586076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Apă</a:t>
            </a:r>
            <a:r>
              <a:rPr lang="en-US" dirty="0"/>
              <a:t>: 20-30%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Rezidiu</a:t>
            </a:r>
            <a:r>
              <a:rPr lang="en-US" dirty="0"/>
              <a:t> </a:t>
            </a:r>
            <a:r>
              <a:rPr lang="en-US" dirty="0" err="1"/>
              <a:t>uscat</a:t>
            </a:r>
            <a:r>
              <a:rPr lang="en-US" dirty="0"/>
              <a:t>: 70-80%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minerale</a:t>
            </a:r>
            <a:r>
              <a:rPr lang="en-US" dirty="0"/>
              <a:t>: ~1%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organice</a:t>
            </a:r>
            <a:r>
              <a:rPr lang="en-US" dirty="0"/>
              <a:t>: ~99%</a:t>
            </a:r>
          </a:p>
          <a:p>
            <a:pPr marL="0" indent="0">
              <a:buNone/>
            </a:pPr>
            <a:r>
              <a:rPr lang="en-US" dirty="0"/>
              <a:t>• Lipide: 40-50%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Proteine</a:t>
            </a:r>
            <a:r>
              <a:rPr lang="en-US" dirty="0"/>
              <a:t>: 50-60%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Componentă</a:t>
            </a:r>
            <a:r>
              <a:rPr lang="en-US" dirty="0"/>
              <a:t> </a:t>
            </a:r>
            <a:r>
              <a:rPr lang="en-US" dirty="0" err="1"/>
              <a:t>glucidică</a:t>
            </a:r>
            <a:r>
              <a:rPr lang="en-US" dirty="0"/>
              <a:t>: 1-10%</a:t>
            </a:r>
          </a:p>
          <a:p>
            <a:pPr marL="0" indent="0">
              <a:buNone/>
            </a:pPr>
            <a:endParaRPr lang="ro-RO" b="1" i="1" dirty="0"/>
          </a:p>
          <a:p>
            <a:pPr marL="0" indent="0">
              <a:buNone/>
            </a:pPr>
            <a:r>
              <a:rPr lang="en-US" b="1" i="1" dirty="0"/>
              <a:t>De </a:t>
            </a:r>
            <a:r>
              <a:rPr lang="en-US" b="1" i="1" dirty="0" err="1"/>
              <a:t>ce</a:t>
            </a:r>
            <a:r>
              <a:rPr lang="en-US" b="1" i="1" dirty="0"/>
              <a:t> </a:t>
            </a:r>
            <a:r>
              <a:rPr lang="en-US" b="1" i="1" dirty="0" err="1"/>
              <a:t>puţină</a:t>
            </a:r>
            <a:r>
              <a:rPr lang="en-US" b="1" i="1" dirty="0"/>
              <a:t> </a:t>
            </a:r>
            <a:r>
              <a:rPr lang="en-US" b="1" i="1" dirty="0" err="1"/>
              <a:t>apă</a:t>
            </a:r>
            <a:r>
              <a:rPr lang="en-US" b="1" i="1" dirty="0"/>
              <a:t>?</a:t>
            </a:r>
            <a:r>
              <a:rPr lang="ro-RO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300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9E821-5A67-9BAE-AC75-156C361D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1" y="144754"/>
            <a:ext cx="6644076" cy="7918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Tendințe</a:t>
            </a:r>
            <a:r>
              <a:rPr lang="en-US" sz="3600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distincte</a:t>
            </a:r>
            <a:r>
              <a:rPr lang="en-US" sz="3600" dirty="0">
                <a:solidFill>
                  <a:srgbClr val="3C4043"/>
                </a:solidFill>
                <a:latin typeface="Roboto" panose="02000000000000000000" pitchFamily="2" charset="0"/>
              </a:rPr>
              <a:t> de </a:t>
            </a:r>
            <a:r>
              <a:rPr lang="en-US" sz="3600" dirty="0" err="1">
                <a:solidFill>
                  <a:srgbClr val="3C4043"/>
                </a:solidFill>
                <a:latin typeface="Roboto" panose="02000000000000000000" pitchFamily="2" charset="0"/>
              </a:rPr>
              <a:t>compoziție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9EA3-FF4D-6690-3FF4-6111527B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1" y="1022351"/>
            <a:ext cx="5682156" cy="5530850"/>
          </a:xfrm>
        </p:spPr>
        <p:txBody>
          <a:bodyPr>
            <a:normAutofit/>
          </a:bodyPr>
          <a:lstStyle/>
          <a:p>
            <a:r>
              <a:rPr lang="ro-RO" sz="2400" dirty="0"/>
              <a:t>A</a:t>
            </a:r>
            <a:r>
              <a:rPr lang="en-US" sz="2400" dirty="0"/>
              <a:t>re </a:t>
            </a:r>
            <a:r>
              <a:rPr lang="en-US" sz="2400" i="1" dirty="0" err="1"/>
              <a:t>tendințe</a:t>
            </a:r>
            <a:r>
              <a:rPr lang="en-US" sz="2400" i="1" dirty="0"/>
              <a:t> </a:t>
            </a:r>
            <a:r>
              <a:rPr lang="en-US" sz="2400" i="1" dirty="0" err="1"/>
              <a:t>distincte</a:t>
            </a:r>
            <a:r>
              <a:rPr lang="en-US" sz="2400" i="1" dirty="0"/>
              <a:t> de </a:t>
            </a:r>
            <a:r>
              <a:rPr lang="en-US" sz="2400" i="1" dirty="0" err="1"/>
              <a:t>compoziție</a:t>
            </a:r>
            <a:r>
              <a:rPr lang="en-US" sz="2400" i="1" dirty="0"/>
              <a:t> </a:t>
            </a:r>
            <a:r>
              <a:rPr lang="en-US" sz="2400" i="1" dirty="0" err="1"/>
              <a:t>față</a:t>
            </a:r>
            <a:r>
              <a:rPr lang="en-US" sz="2400" i="1" dirty="0"/>
              <a:t> de </a:t>
            </a:r>
            <a:r>
              <a:rPr lang="en-US" sz="2400" i="1" dirty="0" err="1"/>
              <a:t>interiorul</a:t>
            </a:r>
            <a:r>
              <a:rPr lang="en-US" sz="2400" i="1" dirty="0"/>
              <a:t> </a:t>
            </a:r>
            <a:r>
              <a:rPr lang="en-US" sz="2400" i="1" dirty="0" err="1"/>
              <a:t>și</a:t>
            </a:r>
            <a:r>
              <a:rPr lang="en-US" sz="2400" i="1" dirty="0"/>
              <a:t> </a:t>
            </a:r>
            <a:r>
              <a:rPr lang="en-US" sz="2400" i="1" dirty="0" err="1"/>
              <a:t>exteriorul</a:t>
            </a:r>
            <a:r>
              <a:rPr lang="en-US" sz="2400" i="1" dirty="0"/>
              <a:t> </a:t>
            </a:r>
            <a:r>
              <a:rPr lang="en-US" sz="2400" i="1" dirty="0" err="1"/>
              <a:t>său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ro-RO" sz="2400" dirty="0"/>
              <a:t>Tabel</a:t>
            </a:r>
            <a:r>
              <a:rPr lang="en-US" sz="2400" dirty="0"/>
              <a:t>).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primul</a:t>
            </a:r>
            <a:r>
              <a:rPr lang="en-US" sz="2400" dirty="0"/>
              <a:t> </a:t>
            </a:r>
            <a:r>
              <a:rPr lang="en-US" sz="2400" dirty="0" err="1"/>
              <a:t>rând</a:t>
            </a:r>
            <a:r>
              <a:rPr lang="en-US" sz="2400" dirty="0"/>
              <a:t>, </a:t>
            </a:r>
            <a:r>
              <a:rPr lang="en-US" sz="2400" dirty="0" err="1"/>
              <a:t>glicozilarea</a:t>
            </a:r>
            <a:r>
              <a:rPr lang="en-US" sz="2400" dirty="0"/>
              <a:t> (</a:t>
            </a:r>
            <a:r>
              <a:rPr lang="en-US" sz="2400" dirty="0" err="1"/>
              <a:t>lipidelor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proteinelor</a:t>
            </a:r>
            <a:r>
              <a:rPr lang="en-US" sz="2400" dirty="0"/>
              <a:t>) face ca </a:t>
            </a:r>
            <a:r>
              <a:rPr lang="en-US" sz="2400" dirty="0" err="1"/>
              <a:t>grupările</a:t>
            </a:r>
            <a:r>
              <a:rPr lang="en-US" sz="2400" dirty="0"/>
              <a:t> de </a:t>
            </a:r>
            <a:r>
              <a:rPr lang="en-US" sz="2400" dirty="0" err="1"/>
              <a:t>zahăr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localizate</a:t>
            </a:r>
            <a:r>
              <a:rPr lang="en-US" sz="2400" dirty="0"/>
              <a:t> </a:t>
            </a:r>
            <a:r>
              <a:rPr lang="en-US" sz="2400" dirty="0" err="1"/>
              <a:t>aproape</a:t>
            </a:r>
            <a:r>
              <a:rPr lang="en-US" sz="2400" dirty="0"/>
              <a:t> </a:t>
            </a:r>
            <a:r>
              <a:rPr lang="en-US" sz="2400" dirty="0" err="1"/>
              <a:t>exclusiv</a:t>
            </a:r>
            <a:r>
              <a:rPr lang="en-US" sz="2400" dirty="0"/>
              <a:t> la </a:t>
            </a:r>
            <a:r>
              <a:rPr lang="en-US" sz="2400" dirty="0" err="1"/>
              <a:t>exteriorul</a:t>
            </a:r>
            <a:r>
              <a:rPr lang="en-US" sz="2400" dirty="0"/>
              <a:t> </a:t>
            </a:r>
            <a:r>
              <a:rPr lang="en-US" sz="2400" dirty="0" err="1"/>
              <a:t>celulei</a:t>
            </a:r>
            <a:r>
              <a:rPr lang="en-US" sz="2400" dirty="0"/>
              <a:t>, </a:t>
            </a:r>
            <a:r>
              <a:rPr lang="en-US" sz="2400" dirty="0" err="1"/>
              <a:t>departe</a:t>
            </a:r>
            <a:r>
              <a:rPr lang="en-US" sz="2400" dirty="0"/>
              <a:t> de </a:t>
            </a:r>
            <a:r>
              <a:rPr lang="en-US" sz="2400" dirty="0" err="1"/>
              <a:t>citoplasmă</a:t>
            </a:r>
            <a:r>
              <a:rPr lang="en-US" sz="2400" dirty="0"/>
              <a:t>. </a:t>
            </a:r>
            <a:endParaRPr lang="ro-RO" sz="2400" dirty="0"/>
          </a:p>
          <a:p>
            <a:r>
              <a:rPr lang="en-US" sz="2400" dirty="0" err="1"/>
              <a:t>Fosfatidilserina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fosfatidiletanolamina</a:t>
            </a:r>
            <a:r>
              <a:rPr lang="en-US" sz="2400" dirty="0"/>
              <a:t> se </a:t>
            </a:r>
            <a:r>
              <a:rPr lang="en-US" sz="2400" dirty="0" err="1"/>
              <a:t>găsesc</a:t>
            </a:r>
            <a:r>
              <a:rPr lang="en-US" sz="2400" dirty="0"/>
              <a:t> </a:t>
            </a:r>
            <a:r>
              <a:rPr lang="en-US" sz="2400" dirty="0" err="1"/>
              <a:t>preferențial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prospectul</a:t>
            </a:r>
            <a:r>
              <a:rPr lang="en-US" sz="2400" dirty="0"/>
              <a:t> intern al </a:t>
            </a:r>
            <a:r>
              <a:rPr lang="en-US" sz="2400" dirty="0" err="1"/>
              <a:t>membranei</a:t>
            </a:r>
            <a:r>
              <a:rPr lang="en-US" sz="2400" dirty="0"/>
              <a:t> </a:t>
            </a:r>
            <a:r>
              <a:rPr lang="en-US" sz="2400" dirty="0" err="1"/>
              <a:t>plasmatice</a:t>
            </a:r>
            <a:r>
              <a:rPr lang="en-US" sz="2400" dirty="0"/>
              <a:t>, </a:t>
            </a:r>
            <a:endParaRPr lang="ro-RO" sz="2400" dirty="0"/>
          </a:p>
          <a:p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procesul</a:t>
            </a:r>
            <a:r>
              <a:rPr lang="en-US" sz="2400" dirty="0"/>
              <a:t> de </a:t>
            </a:r>
            <a:r>
              <a:rPr lang="en-US" sz="2400" dirty="0" err="1"/>
              <a:t>apoptoză</a:t>
            </a:r>
            <a:r>
              <a:rPr lang="en-US" sz="2400" dirty="0"/>
              <a:t>, </a:t>
            </a:r>
            <a:r>
              <a:rPr lang="en-US" sz="2400" dirty="0" err="1"/>
              <a:t>fosfatidilserinele</a:t>
            </a:r>
            <a:r>
              <a:rPr lang="en-US" sz="2400" dirty="0"/>
              <a:t> apar pe </a:t>
            </a:r>
            <a:r>
              <a:rPr lang="en-US" sz="2400" dirty="0" err="1"/>
              <a:t>prospectul</a:t>
            </a:r>
            <a:r>
              <a:rPr lang="en-US" sz="2400" dirty="0"/>
              <a:t> extern, </a:t>
            </a:r>
            <a:r>
              <a:rPr lang="en-US" sz="2400" dirty="0" err="1"/>
              <a:t>unde</a:t>
            </a:r>
            <a:r>
              <a:rPr lang="en-US" sz="2400" dirty="0"/>
              <a:t> </a:t>
            </a:r>
            <a:r>
              <a:rPr lang="en-US" sz="2400" dirty="0" err="1"/>
              <a:t>servesc</a:t>
            </a:r>
            <a:r>
              <a:rPr lang="en-US" sz="2400" dirty="0"/>
              <a:t> </a:t>
            </a:r>
            <a:r>
              <a:rPr lang="en-US" sz="2400" dirty="0" err="1"/>
              <a:t>drept</a:t>
            </a:r>
            <a:r>
              <a:rPr lang="en-US" sz="2400" dirty="0"/>
              <a:t> </a:t>
            </a:r>
            <a:r>
              <a:rPr lang="en-US" sz="2400" dirty="0" err="1"/>
              <a:t>semnal</a:t>
            </a:r>
            <a:r>
              <a:rPr lang="en-US" sz="2400" dirty="0"/>
              <a:t> </a:t>
            </a:r>
            <a:r>
              <a:rPr lang="en-US" sz="2400" dirty="0" err="1"/>
              <a:t>macrofagelor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a se </a:t>
            </a:r>
            <a:r>
              <a:rPr lang="en-US" sz="2400" dirty="0" err="1"/>
              <a:t>lega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distruge</a:t>
            </a:r>
            <a:r>
              <a:rPr lang="en-US" sz="2400" dirty="0"/>
              <a:t> </a:t>
            </a:r>
            <a:r>
              <a:rPr lang="en-US" sz="2400" dirty="0" err="1"/>
              <a:t>celula</a:t>
            </a:r>
            <a:r>
              <a:rPr lang="en-US" sz="2400" dirty="0"/>
              <a:t>. </a:t>
            </a:r>
          </a:p>
          <a:p>
            <a:r>
              <a:rPr lang="ro-RO" sz="2400" dirty="0"/>
              <a:t>F</a:t>
            </a:r>
            <a:r>
              <a:rPr lang="en-US" sz="2400" dirty="0" err="1"/>
              <a:t>osfatidilcolina</a:t>
            </a:r>
            <a:r>
              <a:rPr lang="en-US" sz="2400" dirty="0"/>
              <a:t> </a:t>
            </a:r>
            <a:r>
              <a:rPr lang="en-US" sz="2400" dirty="0" err="1"/>
              <a:t>tinde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fie </a:t>
            </a:r>
            <a:r>
              <a:rPr lang="en-US" sz="2400" dirty="0" err="1"/>
              <a:t>localizată</a:t>
            </a:r>
            <a:r>
              <a:rPr lang="en-US" sz="2400" dirty="0"/>
              <a:t> pe </a:t>
            </a:r>
            <a:r>
              <a:rPr lang="en-US" sz="2400" dirty="0" err="1"/>
              <a:t>prospectul</a:t>
            </a:r>
            <a:r>
              <a:rPr lang="en-US" sz="2400" dirty="0"/>
              <a:t> extern. </a:t>
            </a:r>
            <a:endParaRPr lang="ro-RO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7A4AD7-20A5-C5FA-8AEE-F5AC0901A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97" y="936624"/>
            <a:ext cx="6027762" cy="547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8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FD6F-0A34-D8B7-5F77-8172D08C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Membrana </a:t>
            </a:r>
            <a:r>
              <a:rPr lang="en-US" dirty="0" err="1"/>
              <a:t>celulara</a:t>
            </a:r>
            <a:r>
              <a:rPr lang="ro-RO" dirty="0"/>
              <a:t> plasmatică (</a:t>
            </a:r>
            <a:r>
              <a:rPr lang="ro-RO" dirty="0" err="1"/>
              <a:t>plurilaminară</a:t>
            </a:r>
            <a:r>
              <a:rPr lang="ro-RO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97456-7A17-1AD1-3048-7A3804A0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0539"/>
            <a:ext cx="10515600" cy="1603375"/>
          </a:xfrm>
        </p:spPr>
        <p:txBody>
          <a:bodyPr/>
          <a:lstStyle/>
          <a:p>
            <a:r>
              <a:rPr lang="en-US" dirty="0" err="1"/>
              <a:t>Delimiteaza</a:t>
            </a:r>
            <a:r>
              <a:rPr lang="en-US" dirty="0"/>
              <a:t> </a:t>
            </a:r>
            <a:r>
              <a:rPr lang="en-US" dirty="0" err="1"/>
              <a:t>viul</a:t>
            </a:r>
            <a:r>
              <a:rPr lang="en-US" dirty="0"/>
              <a:t> de </a:t>
            </a:r>
            <a:r>
              <a:rPr lang="en-US" dirty="0" err="1"/>
              <a:t>neviul</a:t>
            </a:r>
            <a:r>
              <a:rPr lang="en-US" dirty="0"/>
              <a:t> (</a:t>
            </a:r>
            <a:r>
              <a:rPr lang="en-US" dirty="0" err="1"/>
              <a:t>mediu</a:t>
            </a:r>
            <a:r>
              <a:rPr lang="ro-RO" dirty="0"/>
              <a:t>l</a:t>
            </a:r>
            <a:r>
              <a:rPr lang="en-US" dirty="0"/>
              <a:t> intern al </a:t>
            </a:r>
            <a:r>
              <a:rPr lang="en-US" dirty="0" err="1"/>
              <a:t>organismului</a:t>
            </a:r>
            <a:r>
              <a:rPr lang="en-US" dirty="0"/>
              <a:t>)</a:t>
            </a:r>
          </a:p>
          <a:p>
            <a:r>
              <a:rPr lang="en-US" dirty="0"/>
              <a:t>Este </a:t>
            </a:r>
            <a:r>
              <a:rPr lang="en-US" dirty="0" err="1"/>
              <a:t>sediul</a:t>
            </a:r>
            <a:r>
              <a:rPr lang="en-US" dirty="0"/>
              <a:t> </a:t>
            </a:r>
            <a:r>
              <a:rPr lang="en-US" dirty="0" err="1"/>
              <a:t>activit</a:t>
            </a:r>
            <a:r>
              <a:rPr lang="ro-RO" dirty="0" err="1"/>
              <a:t>ăților</a:t>
            </a:r>
            <a:r>
              <a:rPr lang="ro-RO" dirty="0"/>
              <a:t> biochimice și biofizice legate de fenomene de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0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80E52F-243F-D57E-619B-315FE490A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091" y="4789077"/>
            <a:ext cx="4037045" cy="1802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E1DA22-9FC8-0650-D923-713DF1F6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459" y="1279537"/>
            <a:ext cx="2798307" cy="3139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6DB58E-F62A-B9DF-49EA-B12404390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965" y="2400052"/>
            <a:ext cx="4370294" cy="31670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709AD8B-854C-E392-6005-3127F81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Straturile duble lipidice formează membrana celulară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28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9313-9B28-ECBF-8489-8302DC71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Caracteristici</a:t>
            </a:r>
            <a:r>
              <a:rPr lang="en-US" dirty="0"/>
              <a:t> </a:t>
            </a:r>
            <a:r>
              <a:rPr lang="en-US" dirty="0" err="1"/>
              <a:t>fizice</a:t>
            </a:r>
            <a:r>
              <a:rPr lang="en-US" dirty="0"/>
              <a:t>, </a:t>
            </a:r>
            <a:r>
              <a:rPr lang="en-US" dirty="0" err="1"/>
              <a:t>chimice</a:t>
            </a:r>
            <a:r>
              <a:rPr lang="en-US" dirty="0"/>
              <a:t> </a:t>
            </a:r>
            <a:r>
              <a:rPr lang="en-US" dirty="0" err="1"/>
              <a:t>şi</a:t>
            </a:r>
            <a:br>
              <a:rPr lang="en-US" dirty="0"/>
            </a:br>
            <a:r>
              <a:rPr lang="en-US" dirty="0" err="1"/>
              <a:t>biologice</a:t>
            </a:r>
            <a:r>
              <a:rPr lang="en-US" dirty="0"/>
              <a:t> ale </a:t>
            </a:r>
            <a:r>
              <a:rPr lang="en-US" dirty="0" err="1"/>
              <a:t>membranelor</a:t>
            </a:r>
            <a:r>
              <a:rPr lang="en-US" dirty="0"/>
              <a:t> </a:t>
            </a:r>
            <a:r>
              <a:rPr lang="en-US" dirty="0" err="1"/>
              <a:t>celulare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6DD4-0AD6-151D-A01E-B8E6B04F6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dirty="0" err="1"/>
              <a:t>Eterogenitate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dirty="0" err="1"/>
              <a:t>Asimetrie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dirty="0" err="1"/>
              <a:t>Fluiditate</a:t>
            </a:r>
            <a:r>
              <a:rPr lang="en-US" dirty="0"/>
              <a:t> </a:t>
            </a:r>
            <a:r>
              <a:rPr lang="en-US" dirty="0" err="1"/>
              <a:t>bidimensională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63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8FAF4-D9F5-791B-D810-77649A92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/>
              <a:t>Eterogenitatea</a:t>
            </a:r>
            <a:r>
              <a:rPr lang="ro-RO" dirty="0"/>
              <a:t> </a:t>
            </a:r>
            <a:r>
              <a:rPr lang="en-US" dirty="0"/>
              <a:t>de </a:t>
            </a:r>
            <a:r>
              <a:rPr lang="en-US" dirty="0" err="1"/>
              <a:t>organizare</a:t>
            </a:r>
            <a:r>
              <a:rPr lang="en-US" dirty="0"/>
              <a:t> </a:t>
            </a:r>
            <a:r>
              <a:rPr lang="en-US" dirty="0" err="1"/>
              <a:t>moleculară</a:t>
            </a:r>
            <a:r>
              <a:rPr lang="en-US" dirty="0"/>
              <a:t> a</a:t>
            </a:r>
            <a:br>
              <a:rPr lang="en-US" dirty="0"/>
            </a:br>
            <a:r>
              <a:rPr lang="en-US" dirty="0" err="1"/>
              <a:t>membranelor</a:t>
            </a:r>
            <a:r>
              <a:rPr lang="en-US" dirty="0"/>
              <a:t> </a:t>
            </a:r>
            <a:r>
              <a:rPr lang="en-US" dirty="0" err="1"/>
              <a:t>celulare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B3D61-945B-E03D-1B99-AD022954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/>
              <a:t>C</a:t>
            </a:r>
            <a:r>
              <a:rPr lang="en-US" b="1" dirty="0" err="1"/>
              <a:t>lasificări</a:t>
            </a:r>
            <a:endParaRPr lang="en-US" b="1" dirty="0"/>
          </a:p>
          <a:p>
            <a:r>
              <a:rPr lang="en-US" dirty="0"/>
              <a:t>– </a:t>
            </a:r>
            <a:r>
              <a:rPr lang="en-US" dirty="0" err="1"/>
              <a:t>Clasificări</a:t>
            </a:r>
            <a:r>
              <a:rPr lang="en-US" dirty="0"/>
              <a:t> ale </a:t>
            </a:r>
            <a:r>
              <a:rPr lang="en-US" dirty="0" err="1"/>
              <a:t>lipidelor</a:t>
            </a:r>
            <a:r>
              <a:rPr lang="en-US" dirty="0"/>
              <a:t> </a:t>
            </a:r>
            <a:r>
              <a:rPr lang="en-US" dirty="0" err="1"/>
              <a:t>membranare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Clasificări</a:t>
            </a:r>
            <a:r>
              <a:rPr lang="en-US" dirty="0"/>
              <a:t> ale </a:t>
            </a:r>
            <a:r>
              <a:rPr lang="en-US" dirty="0" err="1"/>
              <a:t>proteinelor</a:t>
            </a:r>
            <a:r>
              <a:rPr lang="en-US" dirty="0"/>
              <a:t> </a:t>
            </a:r>
            <a:r>
              <a:rPr lang="en-US" dirty="0" err="1"/>
              <a:t>membranare</a:t>
            </a:r>
            <a:endParaRPr lang="en-US" dirty="0"/>
          </a:p>
          <a:p>
            <a:r>
              <a:rPr lang="en-US" dirty="0"/>
              <a:t>– </a:t>
            </a:r>
            <a:r>
              <a:rPr lang="en-US" dirty="0" err="1"/>
              <a:t>Clasificări</a:t>
            </a:r>
            <a:r>
              <a:rPr lang="en-US" dirty="0"/>
              <a:t> ale </a:t>
            </a:r>
            <a:r>
              <a:rPr lang="en-US" dirty="0" err="1"/>
              <a:t>componentei</a:t>
            </a:r>
            <a:r>
              <a:rPr lang="en-US" dirty="0"/>
              <a:t> </a:t>
            </a:r>
            <a:r>
              <a:rPr lang="en-US" dirty="0" err="1"/>
              <a:t>glucidice</a:t>
            </a:r>
            <a:r>
              <a:rPr lang="en-US" dirty="0"/>
              <a:t> </a:t>
            </a:r>
            <a:r>
              <a:rPr lang="en-US" dirty="0" err="1"/>
              <a:t>membranare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b="1" dirty="0" err="1"/>
              <a:t>Conceptul</a:t>
            </a:r>
            <a:r>
              <a:rPr lang="en-US" b="1" dirty="0"/>
              <a:t> logic de </a:t>
            </a:r>
            <a:r>
              <a:rPr lang="en-US" b="1" dirty="0" err="1"/>
              <a:t>clasificare</a:t>
            </a:r>
            <a:endParaRPr lang="en-US" b="1" dirty="0"/>
          </a:p>
          <a:p>
            <a:r>
              <a:rPr lang="en-US" dirty="0"/>
              <a:t>– </a:t>
            </a:r>
            <a:r>
              <a:rPr lang="en-US" dirty="0" err="1"/>
              <a:t>Stabilirea</a:t>
            </a:r>
            <a:r>
              <a:rPr lang="en-US" dirty="0"/>
              <a:t> </a:t>
            </a:r>
            <a:r>
              <a:rPr lang="en-US" dirty="0" err="1"/>
              <a:t>criteriului</a:t>
            </a:r>
            <a:r>
              <a:rPr lang="en-US" dirty="0"/>
              <a:t>/</a:t>
            </a:r>
            <a:r>
              <a:rPr lang="en-US" dirty="0" err="1"/>
              <a:t>criteriilor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E563-2384-4D59-EAB3-37FA4412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3600" b="1" dirty="0"/>
              <a:t>Diversitatea și specificitatea structurală și funcțională a membranelor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1092-7E61-EC1B-4F4A-7E94772A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825624"/>
            <a:ext cx="10887269" cy="4855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Clasificare după funcție și locație</a:t>
            </a:r>
          </a:p>
          <a:p>
            <a:r>
              <a:rPr lang="ro-RO" dirty="0"/>
              <a:t>Membrană celulară: Limita exterioară a unei celule.</a:t>
            </a:r>
          </a:p>
          <a:p>
            <a:r>
              <a:rPr lang="ro-RO" dirty="0"/>
              <a:t>Membrană nucleară: Închide nucleul celulei.</a:t>
            </a:r>
          </a:p>
          <a:p>
            <a:r>
              <a:rPr lang="ro-RO" dirty="0"/>
              <a:t>Membrane tisulare: Include membranele mucoase și seroasele.</a:t>
            </a:r>
          </a:p>
          <a:p>
            <a:r>
              <a:rPr lang="ro-RO" dirty="0"/>
              <a:t>Membrane intracelulare: Închid organite precum reticulul endoplasmatic, aparatul </a:t>
            </a:r>
            <a:r>
              <a:rPr lang="ro-RO" dirty="0" err="1"/>
              <a:t>Golgi</a:t>
            </a:r>
            <a:r>
              <a:rPr lang="ro-RO" dirty="0"/>
              <a:t>, mitocondriile și </a:t>
            </a:r>
            <a:r>
              <a:rPr lang="ro-RO" dirty="0" err="1"/>
              <a:t>lizozomii</a:t>
            </a:r>
            <a:r>
              <a:rPr lang="ro-RO" dirty="0"/>
              <a:t>.</a:t>
            </a:r>
          </a:p>
          <a:p>
            <a:pPr marL="0" indent="0">
              <a:buNone/>
            </a:pPr>
            <a:r>
              <a:rPr lang="ro-RO" b="1" dirty="0"/>
              <a:t>Specializate pentru anumite funcții </a:t>
            </a:r>
            <a:r>
              <a:rPr lang="ro-RO" dirty="0"/>
              <a:t>(</a:t>
            </a:r>
            <a:r>
              <a:rPr lang="ro-RO" i="1" dirty="0"/>
              <a:t>protecție, transport, generare de curent electric; transformare a energiei; rol în procesul de respirație; oxidare și sinteza varia compuși</a:t>
            </a:r>
            <a:r>
              <a:rPr lang="ro-RO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4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00340-8548-DD6E-EA43-974673F6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687290"/>
            <a:ext cx="5525278" cy="59561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Clasificare</a:t>
            </a:r>
            <a:r>
              <a:rPr lang="en-US" b="1" dirty="0"/>
              <a:t> </a:t>
            </a:r>
            <a:r>
              <a:rPr lang="en-US" b="1" dirty="0" err="1"/>
              <a:t>după</a:t>
            </a:r>
            <a:r>
              <a:rPr lang="en-US" b="1" dirty="0"/>
              <a:t> </a:t>
            </a:r>
            <a:r>
              <a:rPr lang="en-US" b="1" dirty="0" err="1"/>
              <a:t>permeabilitate</a:t>
            </a:r>
            <a:endParaRPr lang="en-US" b="1" dirty="0"/>
          </a:p>
          <a:p>
            <a:r>
              <a:rPr lang="en-US" sz="2400" dirty="0" err="1"/>
              <a:t>Permeabile</a:t>
            </a:r>
            <a:r>
              <a:rPr lang="en-US" sz="2400" dirty="0"/>
              <a:t>: </a:t>
            </a:r>
            <a:r>
              <a:rPr lang="ro-RO" sz="2400" dirty="0"/>
              <a:t>la orice substanță, în ambele sensuri</a:t>
            </a:r>
          </a:p>
          <a:p>
            <a:r>
              <a:rPr lang="ro-RO" sz="2400" dirty="0"/>
              <a:t>Permeabile: anumite substanțe</a:t>
            </a:r>
            <a:r>
              <a:rPr lang="en-US" sz="2400" dirty="0"/>
              <a:t>.</a:t>
            </a:r>
            <a:endParaRPr lang="ro-RO" sz="2400" dirty="0"/>
          </a:p>
          <a:p>
            <a:r>
              <a:rPr lang="ro-RO" sz="2400" dirty="0"/>
              <a:t>Permeabile selectiv / semipermeabile: numai solventului</a:t>
            </a:r>
          </a:p>
          <a:p>
            <a:r>
              <a:rPr lang="ro-RO" sz="2400" dirty="0"/>
              <a:t>Permeabile selectiv / semipermeabile: la solviți </a:t>
            </a:r>
            <a:r>
              <a:rPr lang="ro-RO" sz="2400" dirty="0" err="1"/>
              <a:t>întrun</a:t>
            </a:r>
            <a:r>
              <a:rPr lang="ro-RO" sz="2400" dirty="0"/>
              <a:t> singur sens</a:t>
            </a:r>
            <a:endParaRPr lang="en-US" sz="2400" dirty="0"/>
          </a:p>
          <a:p>
            <a:r>
              <a:rPr lang="en-US" sz="2400" dirty="0" err="1"/>
              <a:t>Permeabilitate</a:t>
            </a:r>
            <a:r>
              <a:rPr lang="en-US" sz="2400" dirty="0"/>
              <a:t> </a:t>
            </a:r>
            <a:r>
              <a:rPr lang="en-US" sz="2400" dirty="0" err="1"/>
              <a:t>diferențială</a:t>
            </a:r>
            <a:r>
              <a:rPr lang="en-US" sz="2400" dirty="0"/>
              <a:t>: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trecerea</a:t>
            </a:r>
            <a:r>
              <a:rPr lang="en-US" sz="2400" dirty="0"/>
              <a:t> </a:t>
            </a:r>
            <a:r>
              <a:rPr lang="en-US" sz="2400" dirty="0" err="1"/>
              <a:t>unor</a:t>
            </a:r>
            <a:r>
              <a:rPr lang="en-US" sz="2400" dirty="0"/>
              <a:t> molecule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ioni</a:t>
            </a:r>
            <a:r>
              <a:rPr lang="en-US" sz="2400" dirty="0"/>
              <a:t>,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le </a:t>
            </a:r>
            <a:r>
              <a:rPr lang="en-US" sz="2400" dirty="0" err="1"/>
              <a:t>blochează</a:t>
            </a:r>
            <a:r>
              <a:rPr lang="en-US" sz="2400" dirty="0"/>
              <a:t> pe </a:t>
            </a:r>
            <a:r>
              <a:rPr lang="en-US" sz="2400" dirty="0" err="1"/>
              <a:t>altele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Impermeabile</a:t>
            </a:r>
            <a:r>
              <a:rPr lang="en-US" sz="2400" dirty="0"/>
              <a:t>: </a:t>
            </a:r>
            <a:r>
              <a:rPr lang="en-US" sz="2400" dirty="0" err="1"/>
              <a:t>Împiedică</a:t>
            </a:r>
            <a:r>
              <a:rPr lang="en-US" sz="2400" dirty="0"/>
              <a:t> </a:t>
            </a:r>
            <a:r>
              <a:rPr lang="en-US" sz="2400" dirty="0" err="1"/>
              <a:t>trecerea</a:t>
            </a:r>
            <a:r>
              <a:rPr lang="en-US" sz="2400" dirty="0"/>
              <a:t> </a:t>
            </a:r>
            <a:r>
              <a:rPr lang="en-US" sz="2400" dirty="0" err="1"/>
              <a:t>atât</a:t>
            </a:r>
            <a:r>
              <a:rPr lang="en-US" sz="2400" dirty="0"/>
              <a:t> a </a:t>
            </a:r>
            <a:r>
              <a:rPr lang="en-US" sz="2400" dirty="0" err="1"/>
              <a:t>solventului</a:t>
            </a:r>
            <a:r>
              <a:rPr lang="en-US" sz="2400" dirty="0"/>
              <a:t>, </a:t>
            </a:r>
            <a:r>
              <a:rPr lang="en-US" sz="2400" dirty="0" err="1"/>
              <a:t>cât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a </a:t>
            </a:r>
            <a:r>
              <a:rPr lang="en-US" sz="2400" dirty="0" err="1"/>
              <a:t>solutului</a:t>
            </a:r>
            <a:r>
              <a:rPr lang="en-US" sz="2400" dirty="0"/>
              <a:t>.</a:t>
            </a:r>
            <a:endParaRPr lang="ro-RO" sz="2400" dirty="0"/>
          </a:p>
          <a:p>
            <a:pPr marL="0" indent="0">
              <a:buNone/>
            </a:pPr>
            <a:endParaRPr lang="ro-RO" sz="2400" dirty="0"/>
          </a:p>
          <a:p>
            <a:r>
              <a:rPr lang="ro-RO" sz="2400" dirty="0"/>
              <a:t>Membrane semipermeabile </a:t>
            </a:r>
            <a:r>
              <a:rPr lang="ro-RO" sz="2400" b="1" dirty="0"/>
              <a:t>naturale</a:t>
            </a:r>
            <a:r>
              <a:rPr lang="ro-RO" sz="2400" dirty="0"/>
              <a:t>: </a:t>
            </a:r>
            <a:r>
              <a:rPr lang="ro-RO" sz="2400" i="1" dirty="0"/>
              <a:t>celulare, monocelulare, pluricelulare</a:t>
            </a:r>
            <a:endParaRPr lang="en-US" sz="2400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E6696-A275-FD70-0848-4DD98D0F7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244" y="3711387"/>
            <a:ext cx="3330056" cy="2358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81430C-70B8-950E-DFF2-6A37FA4B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65" y="451646"/>
            <a:ext cx="3198978" cy="19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1640-862A-50CC-30CA-182DE8C9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Cuprins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D8E2-8F99-D919-1804-D5F390956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1559"/>
            <a:ext cx="10937033" cy="4665404"/>
          </a:xfrm>
        </p:spPr>
        <p:txBody>
          <a:bodyPr>
            <a:normAutofit/>
          </a:bodyPr>
          <a:lstStyle/>
          <a:p>
            <a:r>
              <a:rPr lang="en-US" dirty="0" err="1"/>
              <a:t>Notiuni</a:t>
            </a:r>
            <a:r>
              <a:rPr lang="en-US" dirty="0"/>
              <a:t> generale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celul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/>
              <a:t>Membrana </a:t>
            </a:r>
            <a:r>
              <a:rPr lang="en-US" dirty="0" err="1"/>
              <a:t>celular</a:t>
            </a:r>
            <a:r>
              <a:rPr lang="ro-RO" dirty="0"/>
              <a:t>ă</a:t>
            </a:r>
            <a:r>
              <a:rPr lang="en-US" dirty="0"/>
              <a:t>/plasmatic</a:t>
            </a:r>
            <a:r>
              <a:rPr lang="ro-RO" dirty="0"/>
              <a:t>ă</a:t>
            </a:r>
            <a:endParaRPr lang="en-US" dirty="0"/>
          </a:p>
          <a:p>
            <a:r>
              <a:rPr lang="en-US" dirty="0"/>
              <a:t>Transport </a:t>
            </a:r>
            <a:r>
              <a:rPr lang="en-US" dirty="0" err="1"/>
              <a:t>transmembranar</a:t>
            </a:r>
            <a:r>
              <a:rPr lang="en-US" dirty="0"/>
              <a:t> </a:t>
            </a:r>
            <a:r>
              <a:rPr lang="en-US" dirty="0" err="1"/>
              <a:t>pasiv</a:t>
            </a:r>
            <a:endParaRPr lang="en-US" dirty="0"/>
          </a:p>
          <a:p>
            <a:pPr indent="293688">
              <a:tabLst>
                <a:tab pos="577850" algn="l"/>
              </a:tabLst>
            </a:pPr>
            <a:r>
              <a:rPr lang="en-US" dirty="0"/>
              <a:t>Difuzia </a:t>
            </a:r>
            <a:r>
              <a:rPr lang="en-US" dirty="0" err="1"/>
              <a:t>simplă</a:t>
            </a:r>
            <a:r>
              <a:rPr lang="en-US" dirty="0"/>
              <a:t>, </a:t>
            </a:r>
          </a:p>
          <a:p>
            <a:pPr indent="293688">
              <a:tabLst>
                <a:tab pos="577850" algn="l"/>
              </a:tabLst>
            </a:pPr>
            <a:r>
              <a:rPr lang="en-US" dirty="0"/>
              <a:t>Difuzia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canale</a:t>
            </a:r>
            <a:endParaRPr lang="en-US" dirty="0"/>
          </a:p>
          <a:p>
            <a:pPr indent="293688">
              <a:tabLst>
                <a:tab pos="577850" algn="l"/>
              </a:tabLst>
            </a:pPr>
            <a:r>
              <a:rPr lang="en-US" dirty="0"/>
              <a:t>Difuzia </a:t>
            </a:r>
            <a:r>
              <a:rPr lang="en-US" dirty="0" err="1"/>
              <a:t>facilitată</a:t>
            </a:r>
            <a:endParaRPr lang="en-US" dirty="0"/>
          </a:p>
          <a:p>
            <a:pPr indent="293688">
              <a:tabLst>
                <a:tab pos="577850" algn="l"/>
              </a:tabLst>
            </a:pPr>
            <a:r>
              <a:rPr lang="en-US" dirty="0" err="1"/>
              <a:t>Osmoza</a:t>
            </a:r>
            <a:r>
              <a:rPr lang="en-US" dirty="0"/>
              <a:t> </a:t>
            </a:r>
          </a:p>
          <a:p>
            <a:pPr indent="293688">
              <a:tabLst>
                <a:tab pos="577850" algn="l"/>
              </a:tabLst>
            </a:pPr>
            <a:r>
              <a:rPr lang="en-US" dirty="0" err="1"/>
              <a:t>Menținerea</a:t>
            </a:r>
            <a:r>
              <a:rPr lang="en-US" dirty="0"/>
              <a:t> </a:t>
            </a:r>
            <a:r>
              <a:rPr lang="en-US" dirty="0" err="1"/>
              <a:t>echilibrului</a:t>
            </a:r>
            <a:r>
              <a:rPr lang="en-US" dirty="0"/>
              <a:t> </a:t>
            </a:r>
            <a:r>
              <a:rPr lang="en-US" dirty="0" err="1"/>
              <a:t>gradientului</a:t>
            </a:r>
            <a:r>
              <a:rPr lang="en-US" dirty="0"/>
              <a:t> </a:t>
            </a:r>
            <a:r>
              <a:rPr lang="en-US" dirty="0" err="1"/>
              <a:t>termodinamic</a:t>
            </a:r>
            <a:r>
              <a:rPr lang="en-US" dirty="0"/>
              <a:t> (</a:t>
            </a:r>
            <a:r>
              <a:rPr lang="en-US" dirty="0" err="1"/>
              <a:t>echilibru</a:t>
            </a:r>
            <a:r>
              <a:rPr lang="en-US" dirty="0"/>
              <a:t> osmotic, ionic, Donnan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53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39F4C-2DE5-D175-001B-744216336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176"/>
            <a:ext cx="10515600" cy="5691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Clasificare</a:t>
            </a:r>
            <a:r>
              <a:rPr lang="en-US" sz="2400" b="1" dirty="0"/>
              <a:t> </a:t>
            </a:r>
            <a:r>
              <a:rPr lang="en-US" sz="2400" b="1" dirty="0" err="1"/>
              <a:t>după</a:t>
            </a:r>
            <a:r>
              <a:rPr lang="en-US" sz="2400" b="1" dirty="0"/>
              <a:t> </a:t>
            </a:r>
            <a:r>
              <a:rPr lang="en-US" sz="2400" b="1" dirty="0" err="1"/>
              <a:t>compoziție</a:t>
            </a:r>
            <a:endParaRPr lang="ro-RO" sz="2400" b="1" dirty="0"/>
          </a:p>
          <a:p>
            <a:r>
              <a:rPr lang="en-US" sz="2400" i="1" dirty="0">
                <a:solidFill>
                  <a:srgbClr val="FF0000"/>
                </a:solidFill>
              </a:rPr>
              <a:t>Lipide</a:t>
            </a:r>
            <a:r>
              <a:rPr lang="en-US" sz="2400" dirty="0"/>
              <a:t>: </a:t>
            </a:r>
            <a:r>
              <a:rPr lang="en-US" sz="2400" dirty="0" err="1"/>
              <a:t>Formează</a:t>
            </a:r>
            <a:r>
              <a:rPr lang="en-US" sz="2400" dirty="0"/>
              <a:t> </a:t>
            </a:r>
            <a:r>
              <a:rPr lang="en-US" sz="2400" dirty="0" err="1"/>
              <a:t>structura</a:t>
            </a:r>
            <a:r>
              <a:rPr lang="en-US" sz="2400" dirty="0"/>
              <a:t> </a:t>
            </a:r>
            <a:r>
              <a:rPr lang="en-US" sz="2400" dirty="0" err="1"/>
              <a:t>bistratificată</a:t>
            </a:r>
            <a:r>
              <a:rPr lang="en-US" sz="2400" dirty="0"/>
              <a:t> de </a:t>
            </a:r>
            <a:r>
              <a:rPr lang="en-US" sz="2400" dirty="0" err="1"/>
              <a:t>bază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asigură</a:t>
            </a:r>
            <a:r>
              <a:rPr lang="en-US" sz="2400" dirty="0"/>
              <a:t> </a:t>
            </a:r>
            <a:r>
              <a:rPr lang="en-US" sz="2400" dirty="0" err="1"/>
              <a:t>izolație</a:t>
            </a:r>
            <a:r>
              <a:rPr lang="en-US" sz="2400" dirty="0"/>
              <a:t>. </a:t>
            </a:r>
            <a:r>
              <a:rPr lang="en-US" sz="2400" dirty="0" err="1"/>
              <a:t>Principalele</a:t>
            </a:r>
            <a:r>
              <a:rPr lang="en-US" sz="2400" dirty="0"/>
              <a:t> </a:t>
            </a:r>
            <a:r>
              <a:rPr lang="en-US" sz="2400" dirty="0" err="1"/>
              <a:t>tipuri</a:t>
            </a:r>
            <a:r>
              <a:rPr lang="en-US" sz="2400" dirty="0"/>
              <a:t> sunt:</a:t>
            </a:r>
            <a:r>
              <a:rPr lang="ro-RO" sz="2400" dirty="0"/>
              <a:t> </a:t>
            </a:r>
          </a:p>
          <a:p>
            <a:pPr marL="1306513"/>
            <a:r>
              <a:rPr lang="en-US" sz="2400" dirty="0" err="1"/>
              <a:t>Fosfolipide</a:t>
            </a:r>
            <a:r>
              <a:rPr lang="ro-RO" sz="2400" dirty="0"/>
              <a:t>; </a:t>
            </a:r>
          </a:p>
          <a:p>
            <a:pPr marL="1306513"/>
            <a:r>
              <a:rPr lang="en-US" sz="2400" dirty="0" err="1"/>
              <a:t>Glicolipide</a:t>
            </a:r>
            <a:r>
              <a:rPr lang="ro-RO" sz="2400" dirty="0"/>
              <a:t>; </a:t>
            </a:r>
          </a:p>
          <a:p>
            <a:pPr marL="1306513"/>
            <a:r>
              <a:rPr lang="en-US" sz="2400" dirty="0" err="1"/>
              <a:t>Steroli</a:t>
            </a:r>
            <a:r>
              <a:rPr lang="en-US" sz="2400" dirty="0"/>
              <a:t> (</a:t>
            </a:r>
            <a:r>
              <a:rPr lang="ro-RO" sz="2400" dirty="0"/>
              <a:t>e.g. col</a:t>
            </a:r>
            <a:r>
              <a:rPr lang="en-US" sz="2400" dirty="0" err="1"/>
              <a:t>esterolul</a:t>
            </a:r>
            <a:r>
              <a:rPr lang="en-US" sz="2400" dirty="0"/>
              <a:t> din </a:t>
            </a:r>
            <a:r>
              <a:rPr lang="en-US" sz="2400" dirty="0" err="1"/>
              <a:t>celulele</a:t>
            </a:r>
            <a:r>
              <a:rPr lang="en-US" sz="2400" dirty="0"/>
              <a:t> </a:t>
            </a:r>
            <a:r>
              <a:rPr lang="en-US" sz="2400" dirty="0" err="1"/>
              <a:t>animale</a:t>
            </a:r>
            <a:r>
              <a:rPr lang="en-US" sz="2400" dirty="0"/>
              <a:t>)</a:t>
            </a:r>
            <a:r>
              <a:rPr lang="ro-RO" sz="2400" dirty="0"/>
              <a:t>.</a:t>
            </a:r>
          </a:p>
          <a:p>
            <a:r>
              <a:rPr lang="en-US" sz="2400" i="1" dirty="0" err="1">
                <a:solidFill>
                  <a:srgbClr val="FF0000"/>
                </a:solidFill>
              </a:rPr>
              <a:t>Proteine</a:t>
            </a:r>
            <a:r>
              <a:rPr lang="en-US" sz="2400" dirty="0"/>
              <a:t>: </a:t>
            </a:r>
            <a:r>
              <a:rPr lang="en-US" sz="2400" dirty="0" err="1"/>
              <a:t>Încorporate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atașate</a:t>
            </a:r>
            <a:r>
              <a:rPr lang="en-US" sz="2400" dirty="0"/>
              <a:t> de </a:t>
            </a:r>
            <a:r>
              <a:rPr lang="en-US" sz="2400" dirty="0" err="1"/>
              <a:t>bistratul</a:t>
            </a:r>
            <a:r>
              <a:rPr lang="en-US" sz="2400" dirty="0"/>
              <a:t> lipidic </a:t>
            </a:r>
            <a:r>
              <a:rPr lang="en-US" sz="2400" dirty="0" err="1"/>
              <a:t>și</a:t>
            </a:r>
            <a:r>
              <a:rPr lang="en-US" sz="2400" dirty="0"/>
              <a:t> sunt </a:t>
            </a:r>
            <a:r>
              <a:rPr lang="en-US" sz="2400" dirty="0" err="1"/>
              <a:t>responsabile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majoritatea</a:t>
            </a:r>
            <a:r>
              <a:rPr lang="en-US" sz="2400" dirty="0"/>
              <a:t> </a:t>
            </a:r>
            <a:r>
              <a:rPr lang="en-US" sz="2400" dirty="0" err="1"/>
              <a:t>funcțiilor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. </a:t>
            </a:r>
            <a:r>
              <a:rPr lang="en-US" sz="2400" dirty="0" err="1"/>
              <a:t>Principalele</a:t>
            </a:r>
            <a:r>
              <a:rPr lang="en-US" sz="2400" dirty="0"/>
              <a:t> </a:t>
            </a:r>
            <a:r>
              <a:rPr lang="en-US" sz="2400" dirty="0" err="1"/>
              <a:t>tipuri</a:t>
            </a:r>
            <a:r>
              <a:rPr lang="en-US" sz="2400" dirty="0"/>
              <a:t> sunt:</a:t>
            </a:r>
            <a:r>
              <a:rPr lang="ro-RO" sz="2400" dirty="0"/>
              <a:t> </a:t>
            </a:r>
          </a:p>
          <a:p>
            <a:pPr marL="1306513"/>
            <a:r>
              <a:rPr lang="en-US" sz="2400" dirty="0" err="1"/>
              <a:t>Proteine</a:t>
            </a:r>
            <a:r>
              <a:rPr lang="en-US" sz="2400" dirty="0"/>
              <a:t> ​​</a:t>
            </a:r>
            <a:r>
              <a:rPr lang="en-US" sz="2400" dirty="0" err="1"/>
              <a:t>integrale</a:t>
            </a:r>
            <a:r>
              <a:rPr lang="en-US" sz="2400" dirty="0"/>
              <a:t>: </a:t>
            </a:r>
            <a:r>
              <a:rPr lang="en-US" sz="2400" dirty="0" err="1"/>
              <a:t>Acoperă</a:t>
            </a:r>
            <a:r>
              <a:rPr lang="en-US" sz="2400" dirty="0"/>
              <a:t> </a:t>
            </a:r>
            <a:r>
              <a:rPr lang="en-US" sz="2400" dirty="0" err="1"/>
              <a:t>întreaga</a:t>
            </a:r>
            <a:r>
              <a:rPr lang="en-US" sz="2400" dirty="0"/>
              <a:t> </a:t>
            </a:r>
            <a:r>
              <a:rPr lang="en-US" sz="2400" dirty="0" err="1"/>
              <a:t>membrană</a:t>
            </a:r>
            <a:r>
              <a:rPr lang="en-US" sz="2400" dirty="0"/>
              <a:t>.</a:t>
            </a:r>
            <a:r>
              <a:rPr lang="ro-RO" sz="2400" dirty="0"/>
              <a:t> </a:t>
            </a:r>
          </a:p>
          <a:p>
            <a:pPr marL="1306513"/>
            <a:r>
              <a:rPr lang="en-US" sz="2400" dirty="0" err="1"/>
              <a:t>Proteine</a:t>
            </a:r>
            <a:r>
              <a:rPr lang="en-US" sz="2400" dirty="0"/>
              <a:t> ​​</a:t>
            </a:r>
            <a:r>
              <a:rPr lang="en-US" sz="2400" dirty="0" err="1"/>
              <a:t>periferice</a:t>
            </a:r>
            <a:r>
              <a:rPr lang="en-US" sz="2400" dirty="0"/>
              <a:t>: Sunt </a:t>
            </a:r>
            <a:r>
              <a:rPr lang="en-US" sz="2400" dirty="0" err="1"/>
              <a:t>atașate</a:t>
            </a:r>
            <a:r>
              <a:rPr lang="en-US" sz="2400" dirty="0"/>
              <a:t> de </a:t>
            </a:r>
            <a:r>
              <a:rPr lang="en-US" sz="2400" dirty="0" err="1"/>
              <a:t>suprafața</a:t>
            </a:r>
            <a:r>
              <a:rPr lang="en-US" sz="2400" dirty="0"/>
              <a:t> </a:t>
            </a:r>
            <a:r>
              <a:rPr lang="en-US" sz="2400" dirty="0" err="1"/>
              <a:t>membranei</a:t>
            </a:r>
            <a:r>
              <a:rPr lang="en-US" sz="2400" dirty="0"/>
              <a:t>.</a:t>
            </a:r>
            <a:r>
              <a:rPr lang="ro-RO" sz="2400" dirty="0"/>
              <a:t> </a:t>
            </a:r>
          </a:p>
          <a:p>
            <a:pPr marL="1306513"/>
            <a:r>
              <a:rPr lang="en-US" sz="2400" dirty="0" err="1"/>
              <a:t>Proteine</a:t>
            </a:r>
            <a:r>
              <a:rPr lang="en-US" sz="2400" dirty="0"/>
              <a:t> ​​</a:t>
            </a:r>
            <a:r>
              <a:rPr lang="en-US" sz="2400" dirty="0" err="1"/>
              <a:t>ancorate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lipide: </a:t>
            </a:r>
            <a:r>
              <a:rPr lang="en-US" sz="2400" dirty="0" err="1"/>
              <a:t>Atașate</a:t>
            </a:r>
            <a:r>
              <a:rPr lang="en-US" sz="2400" dirty="0"/>
              <a:t> de </a:t>
            </a:r>
            <a:r>
              <a:rPr lang="en-US" sz="2400" dirty="0" err="1"/>
              <a:t>bistratul</a:t>
            </a:r>
            <a:r>
              <a:rPr lang="en-US" sz="2400" dirty="0"/>
              <a:t> lipidic </a:t>
            </a:r>
            <a:r>
              <a:rPr lang="en-US" sz="2400" dirty="0" err="1"/>
              <a:t>printr-unul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 </a:t>
            </a:r>
            <a:r>
              <a:rPr lang="en-US" sz="2400" dirty="0" err="1"/>
              <a:t>multe</a:t>
            </a:r>
            <a:r>
              <a:rPr lang="en-US" sz="2400" dirty="0"/>
              <a:t> </a:t>
            </a:r>
            <a:r>
              <a:rPr lang="en-US" sz="2400" dirty="0" err="1"/>
              <a:t>lanțuri</a:t>
            </a:r>
            <a:r>
              <a:rPr lang="en-US" sz="2400" dirty="0"/>
              <a:t> </a:t>
            </a:r>
            <a:r>
              <a:rPr lang="en-US" sz="2400" dirty="0" err="1"/>
              <a:t>lipidice</a:t>
            </a:r>
            <a:r>
              <a:rPr lang="en-US" sz="2400" dirty="0"/>
              <a:t> </a:t>
            </a:r>
            <a:r>
              <a:rPr lang="en-US" sz="2400" dirty="0" err="1"/>
              <a:t>atașate</a:t>
            </a:r>
            <a:r>
              <a:rPr lang="en-US" sz="2400" dirty="0"/>
              <a:t> covalent.</a:t>
            </a:r>
          </a:p>
        </p:txBody>
      </p:sp>
    </p:spTree>
    <p:extLst>
      <p:ext uri="{BB962C8B-B14F-4D97-AF65-F5344CB8AC3E}">
        <p14:creationId xmlns:p14="http://schemas.microsoft.com/office/powerpoint/2010/main" val="225394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C8904-5099-E877-3597-9C70DA8F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692"/>
            <a:ext cx="10515600" cy="831908"/>
          </a:xfrm>
        </p:spPr>
        <p:txBody>
          <a:bodyPr/>
          <a:lstStyle/>
          <a:p>
            <a:r>
              <a:rPr lang="en-US" dirty="0"/>
              <a:t>Rolul membrane </a:t>
            </a:r>
            <a:r>
              <a:rPr lang="en-US" dirty="0" err="1"/>
              <a:t>celulare</a:t>
            </a:r>
            <a:r>
              <a:rPr lang="en-US" dirty="0"/>
              <a:t> / </a:t>
            </a:r>
            <a:r>
              <a:rPr lang="en-US" dirty="0" err="1"/>
              <a:t>plasmatice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573C4-CFF4-195E-4C8A-707EC95F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3" y="798023"/>
            <a:ext cx="11804073" cy="59352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b="1" dirty="0" err="1"/>
              <a:t>Funcțiile</a:t>
            </a:r>
            <a:r>
              <a:rPr lang="en-US" sz="2200" b="1" dirty="0"/>
              <a:t> </a:t>
            </a:r>
            <a:r>
              <a:rPr lang="en-US" sz="2200" b="1" dirty="0" err="1"/>
              <a:t>membranei</a:t>
            </a:r>
            <a:r>
              <a:rPr lang="en-US" sz="2200" b="1" dirty="0"/>
              <a:t> </a:t>
            </a:r>
            <a:r>
              <a:rPr lang="en-US" sz="2200" b="1" dirty="0" err="1"/>
              <a:t>plasmatice</a:t>
            </a:r>
            <a:r>
              <a:rPr lang="en-US" sz="2200" b="1" dirty="0"/>
              <a:t>&gt;</a:t>
            </a:r>
          </a:p>
          <a:p>
            <a:r>
              <a:rPr lang="en-US" sz="2300" b="1" dirty="0" err="1"/>
              <a:t>Protecție</a:t>
            </a:r>
            <a:r>
              <a:rPr lang="en-US" sz="2300" b="1" dirty="0"/>
              <a:t> </a:t>
            </a:r>
            <a:r>
              <a:rPr lang="en-US" sz="2300" b="1" dirty="0" err="1"/>
              <a:t>și</a:t>
            </a:r>
            <a:r>
              <a:rPr lang="en-US" sz="2300" b="1" dirty="0"/>
              <a:t> </a:t>
            </a:r>
            <a:r>
              <a:rPr lang="en-US" sz="2300" b="1" dirty="0" err="1"/>
              <a:t>delimitare</a:t>
            </a:r>
            <a:r>
              <a:rPr lang="en-US" sz="2300" dirty="0"/>
              <a:t>: </a:t>
            </a:r>
            <a:r>
              <a:rPr lang="en-US" sz="2300" dirty="0" err="1"/>
              <a:t>Delimitează</a:t>
            </a:r>
            <a:r>
              <a:rPr lang="en-US" sz="2300" dirty="0"/>
              <a:t> </a:t>
            </a:r>
            <a:r>
              <a:rPr lang="en-US" sz="2300" dirty="0" err="1"/>
              <a:t>conținutul</a:t>
            </a:r>
            <a:r>
              <a:rPr lang="en-US" sz="2300" dirty="0"/>
              <a:t> </a:t>
            </a:r>
            <a:r>
              <a:rPr lang="en-US" sz="2300" dirty="0" err="1"/>
              <a:t>celular</a:t>
            </a:r>
            <a:r>
              <a:rPr lang="en-US" sz="2300" dirty="0"/>
              <a:t> de </a:t>
            </a:r>
            <a:r>
              <a:rPr lang="en-US" sz="2300" dirty="0" err="1"/>
              <a:t>mediul</a:t>
            </a:r>
            <a:r>
              <a:rPr lang="en-US" sz="2300" dirty="0"/>
              <a:t> exterior </a:t>
            </a:r>
            <a:r>
              <a:rPr lang="en-US" sz="2300" dirty="0" err="1"/>
              <a:t>și</a:t>
            </a:r>
            <a:r>
              <a:rPr lang="en-US" sz="2300" dirty="0"/>
              <a:t> </a:t>
            </a:r>
            <a:r>
              <a:rPr lang="en-US" sz="2300" dirty="0" err="1"/>
              <a:t>conferă</a:t>
            </a:r>
            <a:r>
              <a:rPr lang="en-US" sz="2300" dirty="0"/>
              <a:t> </a:t>
            </a:r>
            <a:r>
              <a:rPr lang="en-US" sz="2300" dirty="0" err="1"/>
              <a:t>celulei</a:t>
            </a:r>
            <a:r>
              <a:rPr lang="en-US" sz="2300" dirty="0"/>
              <a:t> </a:t>
            </a:r>
            <a:r>
              <a:rPr lang="en-US" sz="2300" dirty="0" err="1"/>
              <a:t>individualitate</a:t>
            </a:r>
            <a:r>
              <a:rPr lang="en-US" sz="2300" dirty="0"/>
              <a:t>.</a:t>
            </a:r>
          </a:p>
          <a:p>
            <a:r>
              <a:rPr lang="en-US" sz="2300" b="1" dirty="0" err="1"/>
              <a:t>Reglarea</a:t>
            </a:r>
            <a:r>
              <a:rPr lang="en-US" sz="2300" b="1" dirty="0"/>
              <a:t> </a:t>
            </a:r>
            <a:r>
              <a:rPr lang="en-US" sz="2300" b="1" dirty="0" err="1"/>
              <a:t>transportului</a:t>
            </a:r>
            <a:r>
              <a:rPr lang="en-US" sz="2300" dirty="0"/>
              <a:t>: </a:t>
            </a:r>
            <a:r>
              <a:rPr lang="en-US" sz="2300" dirty="0" err="1"/>
              <a:t>Controlează</a:t>
            </a:r>
            <a:r>
              <a:rPr lang="en-US" sz="2300" dirty="0"/>
              <a:t> </a:t>
            </a:r>
            <a:r>
              <a:rPr lang="en-US" sz="2300" dirty="0" err="1"/>
              <a:t>stric</a:t>
            </a:r>
            <a:r>
              <a:rPr lang="en-US" sz="2300" dirty="0"/>
              <a:t> </a:t>
            </a:r>
            <a:r>
              <a:rPr lang="en-US" sz="2300" dirty="0" err="1"/>
              <a:t>ce</a:t>
            </a:r>
            <a:r>
              <a:rPr lang="en-US" sz="2300" dirty="0"/>
              <a:t> </a:t>
            </a:r>
            <a:r>
              <a:rPr lang="en-US" sz="2300" dirty="0" err="1"/>
              <a:t>intră</a:t>
            </a:r>
            <a:r>
              <a:rPr lang="en-US" sz="2300" dirty="0"/>
              <a:t> </a:t>
            </a:r>
            <a:r>
              <a:rPr lang="en-US" sz="2300" dirty="0" err="1"/>
              <a:t>și</a:t>
            </a:r>
            <a:r>
              <a:rPr lang="en-US" sz="2300" dirty="0"/>
              <a:t> </a:t>
            </a:r>
            <a:r>
              <a:rPr lang="en-US" sz="2300" dirty="0" err="1"/>
              <a:t>ce</a:t>
            </a:r>
            <a:r>
              <a:rPr lang="en-US" sz="2300" dirty="0"/>
              <a:t> </a:t>
            </a:r>
            <a:r>
              <a:rPr lang="en-US" sz="2300" dirty="0" err="1"/>
              <a:t>iese</a:t>
            </a:r>
            <a:r>
              <a:rPr lang="en-US" sz="2300" dirty="0"/>
              <a:t> din </a:t>
            </a:r>
            <a:r>
              <a:rPr lang="en-US" sz="2300" dirty="0" err="1"/>
              <a:t>celulă</a:t>
            </a:r>
            <a:r>
              <a:rPr lang="en-US" sz="2300" dirty="0"/>
              <a:t>, </a:t>
            </a:r>
            <a:r>
              <a:rPr lang="en-US" sz="2300" dirty="0" err="1"/>
              <a:t>permițând</a:t>
            </a:r>
            <a:r>
              <a:rPr lang="en-US" sz="2300" dirty="0"/>
              <a:t> </a:t>
            </a:r>
            <a:r>
              <a:rPr lang="en-US" sz="2300" dirty="0" err="1"/>
              <a:t>trecerea</a:t>
            </a:r>
            <a:r>
              <a:rPr lang="en-US" sz="2300" dirty="0"/>
              <a:t> </a:t>
            </a:r>
            <a:r>
              <a:rPr lang="en-US" sz="2300" dirty="0" err="1"/>
              <a:t>selectivă</a:t>
            </a:r>
            <a:r>
              <a:rPr lang="en-US" sz="2300" dirty="0"/>
              <a:t> a </a:t>
            </a:r>
            <a:r>
              <a:rPr lang="en-US" sz="2300" dirty="0" err="1"/>
              <a:t>nutrienților</a:t>
            </a:r>
            <a:r>
              <a:rPr lang="en-US" sz="2300" dirty="0"/>
              <a:t>, </a:t>
            </a:r>
            <a:r>
              <a:rPr lang="en-US" sz="2300" dirty="0" err="1"/>
              <a:t>oxigenului</a:t>
            </a:r>
            <a:r>
              <a:rPr lang="en-US" sz="2300" dirty="0"/>
              <a:t> </a:t>
            </a:r>
            <a:r>
              <a:rPr lang="en-US" sz="2300" dirty="0" err="1"/>
              <a:t>și</a:t>
            </a:r>
            <a:r>
              <a:rPr lang="en-US" sz="2300" dirty="0"/>
              <a:t> </a:t>
            </a:r>
            <a:r>
              <a:rPr lang="en-US" sz="2300" dirty="0" err="1"/>
              <a:t>deșeurilor</a:t>
            </a:r>
            <a:r>
              <a:rPr lang="en-US" sz="2300" dirty="0"/>
              <a:t>. </a:t>
            </a:r>
            <a:r>
              <a:rPr lang="en-US" sz="2300" dirty="0" err="1"/>
              <a:t>Acest</a:t>
            </a:r>
            <a:r>
              <a:rPr lang="en-US" sz="2300" dirty="0"/>
              <a:t> transport se </a:t>
            </a:r>
            <a:r>
              <a:rPr lang="en-US" sz="2300" dirty="0" err="1"/>
              <a:t>poate</a:t>
            </a:r>
            <a:r>
              <a:rPr lang="en-US" sz="2300" dirty="0"/>
              <a:t> face </a:t>
            </a:r>
            <a:r>
              <a:rPr lang="en-US" sz="2300" dirty="0" err="1"/>
              <a:t>prin</a:t>
            </a:r>
            <a:r>
              <a:rPr lang="en-US" sz="2300" dirty="0"/>
              <a:t> </a:t>
            </a:r>
            <a:r>
              <a:rPr lang="en-US" sz="2300" dirty="0" err="1"/>
              <a:t>difuzie</a:t>
            </a:r>
            <a:r>
              <a:rPr lang="en-US" sz="2300" dirty="0"/>
              <a:t> </a:t>
            </a:r>
            <a:r>
              <a:rPr lang="en-US" sz="2300" dirty="0" err="1"/>
              <a:t>pasivă</a:t>
            </a:r>
            <a:r>
              <a:rPr lang="en-US" sz="2300" dirty="0"/>
              <a:t> </a:t>
            </a:r>
            <a:r>
              <a:rPr lang="en-US" sz="2300" dirty="0" err="1"/>
              <a:t>sau</a:t>
            </a:r>
            <a:r>
              <a:rPr lang="en-US" sz="2300" dirty="0"/>
              <a:t> </a:t>
            </a:r>
            <a:r>
              <a:rPr lang="en-US" sz="2300" dirty="0" err="1"/>
              <a:t>activă</a:t>
            </a:r>
            <a:r>
              <a:rPr lang="en-US" sz="2300" dirty="0"/>
              <a:t>.</a:t>
            </a:r>
          </a:p>
          <a:p>
            <a:r>
              <a:rPr lang="en-US" sz="2300" b="1" dirty="0" err="1"/>
              <a:t>Recepția</a:t>
            </a:r>
            <a:r>
              <a:rPr lang="en-US" sz="2300" b="1" dirty="0"/>
              <a:t> </a:t>
            </a:r>
            <a:r>
              <a:rPr lang="en-US" sz="2300" b="1" dirty="0" err="1"/>
              <a:t>semnalelor</a:t>
            </a:r>
            <a:r>
              <a:rPr lang="en-US" sz="2300" dirty="0"/>
              <a:t>: </a:t>
            </a:r>
            <a:r>
              <a:rPr lang="en-US" sz="2300" dirty="0" err="1"/>
              <a:t>Recepționează</a:t>
            </a:r>
            <a:r>
              <a:rPr lang="en-US" sz="2300" dirty="0"/>
              <a:t> </a:t>
            </a:r>
            <a:r>
              <a:rPr lang="en-US" sz="2300" dirty="0" err="1"/>
              <a:t>semnale</a:t>
            </a:r>
            <a:r>
              <a:rPr lang="en-US" sz="2300" dirty="0"/>
              <a:t> </a:t>
            </a:r>
            <a:r>
              <a:rPr lang="ro-RO" sz="2300" dirty="0"/>
              <a:t>din exterior</a:t>
            </a:r>
            <a:r>
              <a:rPr lang="en-US" sz="2300" dirty="0"/>
              <a:t> </a:t>
            </a:r>
            <a:r>
              <a:rPr lang="en-US" sz="2300" dirty="0" err="1"/>
              <a:t>prin</a:t>
            </a:r>
            <a:r>
              <a:rPr lang="en-US" sz="2300" dirty="0"/>
              <a:t> </a:t>
            </a:r>
            <a:r>
              <a:rPr lang="en-US" sz="2300" dirty="0" err="1"/>
              <a:t>intermediul</a:t>
            </a:r>
            <a:r>
              <a:rPr lang="en-US" sz="2300" dirty="0"/>
              <a:t> </a:t>
            </a:r>
            <a:r>
              <a:rPr lang="en-US" sz="2300" dirty="0" err="1"/>
              <a:t>unor</a:t>
            </a:r>
            <a:r>
              <a:rPr lang="en-US" sz="2300" dirty="0"/>
              <a:t> </a:t>
            </a:r>
            <a:r>
              <a:rPr lang="en-US" sz="2300" dirty="0" err="1"/>
              <a:t>receptori</a:t>
            </a:r>
            <a:r>
              <a:rPr lang="en-US" sz="2300" dirty="0"/>
              <a:t> </a:t>
            </a:r>
            <a:r>
              <a:rPr lang="en-US" sz="2300" dirty="0" err="1"/>
              <a:t>specifici</a:t>
            </a:r>
            <a:r>
              <a:rPr lang="en-US" sz="2300" dirty="0"/>
              <a:t>.</a:t>
            </a:r>
          </a:p>
          <a:p>
            <a:r>
              <a:rPr lang="en-US" sz="2300" b="1" dirty="0" err="1"/>
              <a:t>Recunoaștere</a:t>
            </a:r>
            <a:r>
              <a:rPr lang="en-US" sz="2300" b="1" dirty="0"/>
              <a:t> </a:t>
            </a:r>
            <a:r>
              <a:rPr lang="en-US" sz="2300" b="1" dirty="0" err="1"/>
              <a:t>celulară</a:t>
            </a:r>
            <a:r>
              <a:rPr lang="en-US" sz="2300" dirty="0"/>
              <a:t>: </a:t>
            </a:r>
            <a:r>
              <a:rPr lang="en-US" sz="2300" dirty="0" err="1"/>
              <a:t>Ajută</a:t>
            </a:r>
            <a:r>
              <a:rPr lang="en-US" sz="2300" dirty="0"/>
              <a:t> la </a:t>
            </a:r>
            <a:r>
              <a:rPr lang="en-US" sz="2300" dirty="0" err="1"/>
              <a:t>recunoașterea</a:t>
            </a:r>
            <a:r>
              <a:rPr lang="en-US" sz="2300" dirty="0"/>
              <a:t> </a:t>
            </a:r>
            <a:r>
              <a:rPr lang="en-US" sz="2300" dirty="0" err="1"/>
              <a:t>celulelor</a:t>
            </a:r>
            <a:r>
              <a:rPr lang="en-US" sz="2300" dirty="0"/>
              <a:t> </a:t>
            </a:r>
            <a:r>
              <a:rPr lang="en-US" sz="2300" dirty="0" err="1"/>
              <a:t>între</a:t>
            </a:r>
            <a:r>
              <a:rPr lang="en-US" sz="2300" dirty="0"/>
              <a:t> </a:t>
            </a:r>
            <a:r>
              <a:rPr lang="en-US" sz="2300" dirty="0" err="1"/>
              <a:t>ele</a:t>
            </a:r>
            <a:r>
              <a:rPr lang="en-US" sz="2300" dirty="0"/>
              <a:t> </a:t>
            </a:r>
            <a:r>
              <a:rPr lang="en-US" sz="2300" dirty="0" err="1"/>
              <a:t>și</a:t>
            </a:r>
            <a:r>
              <a:rPr lang="en-US" sz="2300" dirty="0"/>
              <a:t> la </a:t>
            </a:r>
            <a:r>
              <a:rPr lang="en-US" sz="2300" dirty="0" err="1"/>
              <a:t>interacțiunea</a:t>
            </a:r>
            <a:r>
              <a:rPr lang="en-US" sz="2300" dirty="0"/>
              <a:t> lor. </a:t>
            </a:r>
            <a:r>
              <a:rPr lang="en-US" sz="2300" dirty="0" err="1"/>
              <a:t>Carbohidrații</a:t>
            </a:r>
            <a:r>
              <a:rPr lang="en-US" sz="2300" dirty="0"/>
              <a:t> de la </a:t>
            </a:r>
            <a:r>
              <a:rPr lang="en-US" sz="2300" dirty="0" err="1"/>
              <a:t>suprafață</a:t>
            </a:r>
            <a:r>
              <a:rPr lang="en-US" sz="2300" dirty="0"/>
              <a:t> </a:t>
            </a:r>
            <a:r>
              <a:rPr lang="en-US" sz="2300" dirty="0" err="1"/>
              <a:t>ajută</a:t>
            </a:r>
            <a:r>
              <a:rPr lang="en-US" sz="2300" dirty="0"/>
              <a:t> </a:t>
            </a:r>
            <a:r>
              <a:rPr lang="en-US" sz="2300" dirty="0" err="1"/>
              <a:t>celulele</a:t>
            </a:r>
            <a:r>
              <a:rPr lang="en-US" sz="2300" dirty="0"/>
              <a:t> </a:t>
            </a:r>
            <a:r>
              <a:rPr lang="en-US" sz="2300" dirty="0" err="1"/>
              <a:t>să</a:t>
            </a:r>
            <a:r>
              <a:rPr lang="en-US" sz="2300" dirty="0"/>
              <a:t> se </a:t>
            </a:r>
            <a:r>
              <a:rPr lang="en-US" sz="2300" dirty="0" err="1"/>
              <a:t>recunoască</a:t>
            </a:r>
            <a:r>
              <a:rPr lang="en-US" sz="2300" dirty="0"/>
              <a:t> </a:t>
            </a:r>
            <a:r>
              <a:rPr lang="en-US" sz="2300" dirty="0" err="1"/>
              <a:t>între</a:t>
            </a:r>
            <a:r>
              <a:rPr lang="en-US" sz="2300" dirty="0"/>
              <a:t> </a:t>
            </a:r>
            <a:r>
              <a:rPr lang="en-US" sz="2300" dirty="0" err="1"/>
              <a:t>ele</a:t>
            </a:r>
            <a:r>
              <a:rPr lang="en-US" sz="2300" dirty="0"/>
              <a:t>, </a:t>
            </a:r>
            <a:r>
              <a:rPr lang="en-US" sz="2300" dirty="0" err="1"/>
              <a:t>ceea</a:t>
            </a:r>
            <a:r>
              <a:rPr lang="en-US" sz="2300" dirty="0"/>
              <a:t> </a:t>
            </a:r>
            <a:r>
              <a:rPr lang="en-US" sz="2300" dirty="0" err="1"/>
              <a:t>ce</a:t>
            </a:r>
            <a:r>
              <a:rPr lang="en-US" sz="2300" dirty="0"/>
              <a:t> </a:t>
            </a:r>
            <a:r>
              <a:rPr lang="en-US" sz="2300" dirty="0" err="1"/>
              <a:t>este</a:t>
            </a:r>
            <a:r>
              <a:rPr lang="en-US" sz="2300" dirty="0"/>
              <a:t> important </a:t>
            </a:r>
            <a:r>
              <a:rPr lang="en-US" sz="2300" dirty="0" err="1"/>
              <a:t>pentru</a:t>
            </a:r>
            <a:r>
              <a:rPr lang="en-US" sz="2300" dirty="0"/>
              <a:t> </a:t>
            </a:r>
            <a:r>
              <a:rPr lang="en-US" sz="2300" dirty="0" err="1"/>
              <a:t>răspunsurile</a:t>
            </a:r>
            <a:r>
              <a:rPr lang="en-US" sz="2300" dirty="0"/>
              <a:t> </a:t>
            </a:r>
            <a:r>
              <a:rPr lang="en-US" sz="2300" dirty="0" err="1"/>
              <a:t>imunitare</a:t>
            </a:r>
            <a:r>
              <a:rPr lang="en-US" sz="2300" dirty="0"/>
              <a:t> </a:t>
            </a:r>
            <a:r>
              <a:rPr lang="en-US" sz="2300" dirty="0" err="1"/>
              <a:t>și</a:t>
            </a:r>
            <a:r>
              <a:rPr lang="en-US" sz="2300" dirty="0"/>
              <a:t> </a:t>
            </a:r>
            <a:r>
              <a:rPr lang="en-US" sz="2300" dirty="0" err="1"/>
              <a:t>formarea</a:t>
            </a:r>
            <a:r>
              <a:rPr lang="en-US" sz="2300" dirty="0"/>
              <a:t> </a:t>
            </a:r>
            <a:r>
              <a:rPr lang="en-US" sz="2300" dirty="0" err="1"/>
              <a:t>țesuturilor</a:t>
            </a:r>
            <a:endParaRPr lang="en-US" sz="2300" dirty="0"/>
          </a:p>
          <a:p>
            <a:r>
              <a:rPr lang="en-US" sz="2300" b="1" dirty="0" err="1"/>
              <a:t>Menținerea</a:t>
            </a:r>
            <a:r>
              <a:rPr lang="en-US" sz="2300" b="1" dirty="0"/>
              <a:t> </a:t>
            </a:r>
            <a:r>
              <a:rPr lang="en-US" sz="2300" b="1" dirty="0" err="1"/>
              <a:t>formei</a:t>
            </a:r>
            <a:r>
              <a:rPr lang="en-US" sz="2300" b="1" dirty="0"/>
              <a:t> </a:t>
            </a:r>
            <a:r>
              <a:rPr lang="en-US" sz="2300" b="1" dirty="0" err="1"/>
              <a:t>celulei</a:t>
            </a:r>
            <a:r>
              <a:rPr lang="en-US" sz="2300" dirty="0"/>
              <a:t>:</a:t>
            </a:r>
            <a:r>
              <a:rPr lang="ro-RO" sz="2300" dirty="0"/>
              <a:t> C</a:t>
            </a:r>
            <a:r>
              <a:rPr lang="en-US" sz="2300" dirty="0" err="1"/>
              <a:t>ontribu</a:t>
            </a:r>
            <a:r>
              <a:rPr lang="ro-RO" sz="2300" dirty="0"/>
              <a:t>e</a:t>
            </a:r>
            <a:r>
              <a:rPr lang="en-US" sz="2300" dirty="0"/>
              <a:t> la </a:t>
            </a:r>
            <a:r>
              <a:rPr lang="en-US" sz="2300" dirty="0" err="1"/>
              <a:t>menținerea</a:t>
            </a:r>
            <a:r>
              <a:rPr lang="en-US" sz="2300" dirty="0"/>
              <a:t> </a:t>
            </a:r>
            <a:r>
              <a:rPr lang="en-US" sz="2300" dirty="0" err="1"/>
              <a:t>formei</a:t>
            </a:r>
            <a:r>
              <a:rPr lang="en-US" sz="2300" dirty="0"/>
              <a:t> </a:t>
            </a:r>
            <a:r>
              <a:rPr lang="en-US" sz="2300" dirty="0" err="1"/>
              <a:t>celulei</a:t>
            </a:r>
            <a:r>
              <a:rPr lang="en-US" sz="2300" dirty="0"/>
              <a:t> </a:t>
            </a:r>
            <a:r>
              <a:rPr lang="ro-RO" sz="2300" dirty="0"/>
              <a:t>și la </a:t>
            </a:r>
            <a:r>
              <a:rPr lang="en-US" sz="2300" dirty="0"/>
              <a:t>o </a:t>
            </a:r>
            <a:r>
              <a:rPr lang="en-US" sz="2300" dirty="0" err="1"/>
              <a:t>anumită</a:t>
            </a:r>
            <a:r>
              <a:rPr lang="en-US" sz="2300" dirty="0"/>
              <a:t> </a:t>
            </a:r>
            <a:r>
              <a:rPr lang="en-US" sz="2300" dirty="0" err="1"/>
              <a:t>flexibilitate</a:t>
            </a:r>
            <a:r>
              <a:rPr lang="en-US" sz="2300" dirty="0"/>
              <a:t>.</a:t>
            </a:r>
            <a:endParaRPr lang="ro-RO" sz="2300" dirty="0"/>
          </a:p>
          <a:p>
            <a:r>
              <a:rPr lang="en-US" sz="2300" b="1" dirty="0" err="1"/>
              <a:t>Compartimentare</a:t>
            </a:r>
            <a:r>
              <a:rPr lang="en-US" sz="2300" dirty="0"/>
              <a:t>: </a:t>
            </a:r>
            <a:r>
              <a:rPr lang="en-US" sz="2300" dirty="0" err="1"/>
              <a:t>Asigură</a:t>
            </a:r>
            <a:r>
              <a:rPr lang="en-US" sz="2300" dirty="0"/>
              <a:t> </a:t>
            </a:r>
            <a:r>
              <a:rPr lang="en-US" sz="2300" dirty="0" err="1"/>
              <a:t>compartimentarea</a:t>
            </a:r>
            <a:r>
              <a:rPr lang="en-US" sz="2300" dirty="0"/>
              <a:t> </a:t>
            </a:r>
            <a:r>
              <a:rPr lang="en-US" sz="2300" dirty="0" err="1"/>
              <a:t>internă</a:t>
            </a:r>
            <a:r>
              <a:rPr lang="en-US" sz="2300" dirty="0"/>
              <a:t> a </a:t>
            </a:r>
            <a:r>
              <a:rPr lang="en-US" sz="2300" dirty="0" err="1"/>
              <a:t>celulei</a:t>
            </a:r>
            <a:r>
              <a:rPr lang="en-US" sz="2300" dirty="0"/>
              <a:t>, </a:t>
            </a:r>
            <a:r>
              <a:rPr lang="en-US" sz="2300" dirty="0" err="1"/>
              <a:t>separând</a:t>
            </a:r>
            <a:r>
              <a:rPr lang="en-US" sz="2300" dirty="0"/>
              <a:t> </a:t>
            </a:r>
            <a:r>
              <a:rPr lang="en-US" sz="2300" dirty="0" err="1"/>
              <a:t>componente</a:t>
            </a:r>
            <a:r>
              <a:rPr lang="en-US" sz="2300" dirty="0"/>
              <a:t> </a:t>
            </a:r>
            <a:r>
              <a:rPr lang="en-US" sz="2300" dirty="0" err="1"/>
              <a:t>și</a:t>
            </a:r>
            <a:r>
              <a:rPr lang="en-US" sz="2300" dirty="0"/>
              <a:t> </a:t>
            </a:r>
            <a:r>
              <a:rPr lang="en-US" sz="2300" dirty="0" err="1"/>
              <a:t>procese</a:t>
            </a:r>
            <a:r>
              <a:rPr lang="en-US" sz="2300" dirty="0"/>
              <a:t>. </a:t>
            </a:r>
          </a:p>
          <a:p>
            <a:r>
              <a:rPr lang="en-US" sz="2300" b="1" dirty="0" err="1"/>
              <a:t>Adaptabilitatea</a:t>
            </a:r>
            <a:r>
              <a:rPr lang="en-US" sz="2300" b="1" dirty="0"/>
              <a:t>:</a:t>
            </a:r>
            <a:r>
              <a:rPr lang="en-US" sz="2300" dirty="0"/>
              <a:t> </a:t>
            </a:r>
            <a:r>
              <a:rPr lang="ro-RO" sz="2300" dirty="0"/>
              <a:t>S</a:t>
            </a:r>
            <a:r>
              <a:rPr lang="en-US" sz="2300" dirty="0"/>
              <a:t>e </a:t>
            </a:r>
            <a:r>
              <a:rPr lang="en-US" sz="2300" dirty="0" err="1"/>
              <a:t>adaptează</a:t>
            </a:r>
            <a:r>
              <a:rPr lang="en-US" sz="2300" dirty="0"/>
              <a:t> la </a:t>
            </a:r>
            <a:r>
              <a:rPr lang="en-US" sz="2300" dirty="0" err="1"/>
              <a:t>schimbările</a:t>
            </a:r>
            <a:r>
              <a:rPr lang="en-US" sz="2300" dirty="0"/>
              <a:t> de </a:t>
            </a:r>
            <a:r>
              <a:rPr lang="en-US" sz="2300" dirty="0" err="1"/>
              <a:t>temperatură</a:t>
            </a:r>
            <a:r>
              <a:rPr lang="en-US" sz="2300" dirty="0"/>
              <a:t> </a:t>
            </a:r>
            <a:r>
              <a:rPr lang="en-US" sz="2300" dirty="0" err="1"/>
              <a:t>prin</a:t>
            </a:r>
            <a:r>
              <a:rPr lang="en-US" sz="2300" dirty="0"/>
              <a:t> </a:t>
            </a:r>
            <a:r>
              <a:rPr lang="en-US" sz="2300" dirty="0" err="1"/>
              <a:t>modificarea</a:t>
            </a:r>
            <a:r>
              <a:rPr lang="en-US" sz="2300" dirty="0"/>
              <a:t> </a:t>
            </a:r>
            <a:r>
              <a:rPr lang="en-US" sz="2300" dirty="0" err="1"/>
              <a:t>compoziției</a:t>
            </a:r>
            <a:r>
              <a:rPr lang="en-US" sz="2300" dirty="0"/>
              <a:t> lor </a:t>
            </a:r>
            <a:r>
              <a:rPr lang="en-US" sz="2300" dirty="0" err="1"/>
              <a:t>lipidice</a:t>
            </a:r>
            <a:r>
              <a:rPr lang="en-US" sz="2300" dirty="0"/>
              <a:t>, </a:t>
            </a:r>
            <a:r>
              <a:rPr lang="en-US" sz="2300" dirty="0" err="1"/>
              <a:t>asigurând</a:t>
            </a:r>
            <a:r>
              <a:rPr lang="en-US" sz="2300" dirty="0"/>
              <a:t> </a:t>
            </a:r>
            <a:r>
              <a:rPr lang="en-US" sz="2300" dirty="0" err="1"/>
              <a:t>flexibilitate</a:t>
            </a:r>
            <a:r>
              <a:rPr lang="en-US" sz="2300" dirty="0"/>
              <a:t> </a:t>
            </a:r>
            <a:r>
              <a:rPr lang="en-US" sz="2300" dirty="0" err="1"/>
              <a:t>în</a:t>
            </a:r>
            <a:r>
              <a:rPr lang="en-US" sz="2300" dirty="0"/>
              <a:t> </a:t>
            </a:r>
            <a:r>
              <a:rPr lang="en-US" sz="2300" dirty="0" err="1"/>
              <a:t>condiții</a:t>
            </a:r>
            <a:r>
              <a:rPr lang="en-US" sz="2300" dirty="0"/>
              <a:t> de frig </a:t>
            </a:r>
            <a:r>
              <a:rPr lang="en-US" sz="2300" dirty="0" err="1"/>
              <a:t>sau</a:t>
            </a:r>
            <a:r>
              <a:rPr lang="en-US" sz="2300" dirty="0"/>
              <a:t> </a:t>
            </a:r>
            <a:r>
              <a:rPr lang="en-US" sz="2300" dirty="0" err="1"/>
              <a:t>stabilitate</a:t>
            </a:r>
            <a:r>
              <a:rPr lang="en-US" sz="2300" dirty="0"/>
              <a:t> </a:t>
            </a:r>
            <a:r>
              <a:rPr lang="en-US" sz="2300" dirty="0" err="1"/>
              <a:t>în</a:t>
            </a:r>
            <a:r>
              <a:rPr lang="en-US" sz="2300" dirty="0"/>
              <a:t> </a:t>
            </a:r>
            <a:r>
              <a:rPr lang="en-US" sz="2300" dirty="0" err="1"/>
              <a:t>condiții</a:t>
            </a:r>
            <a:r>
              <a:rPr lang="en-US" sz="2300" dirty="0"/>
              <a:t> de </a:t>
            </a:r>
            <a:r>
              <a:rPr lang="en-US" sz="2300" dirty="0" err="1"/>
              <a:t>căldură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89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F9B0-D75F-3213-A14B-E094DC42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4" y="365125"/>
            <a:ext cx="11758612" cy="852073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373D3F"/>
                </a:solidFill>
                <a:latin typeface="Encode Sans"/>
              </a:rPr>
              <a:t>Componentele și funcțiile membranei plasmatice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17DD5-91F6-0DEE-273A-4EF99366B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1399592"/>
            <a:ext cx="11344275" cy="53631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Membrana </a:t>
            </a:r>
            <a:r>
              <a:rPr lang="en-US" dirty="0" err="1"/>
              <a:t>protectoare</a:t>
            </a:r>
            <a:r>
              <a:rPr lang="en-US" dirty="0"/>
              <a:t> din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ro-RO" dirty="0"/>
              <a:t>multe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i="1" dirty="0" err="1"/>
              <a:t>colesterol</a:t>
            </a:r>
            <a:r>
              <a:rPr lang="en-US" i="1" dirty="0"/>
              <a:t>, </a:t>
            </a:r>
            <a:r>
              <a:rPr lang="en-US" i="1" dirty="0" err="1"/>
              <a:t>proteine</a:t>
            </a:r>
            <a:r>
              <a:rPr lang="en-US" i="1" dirty="0"/>
              <a:t>, </a:t>
            </a:r>
            <a:r>
              <a:rPr lang="en-US" i="1" dirty="0" err="1"/>
              <a:t>glicolipide</a:t>
            </a:r>
            <a:r>
              <a:rPr lang="en-US" i="1" dirty="0"/>
              <a:t>, </a:t>
            </a:r>
            <a:r>
              <a:rPr lang="en-US" i="1" dirty="0" err="1"/>
              <a:t>glicerofosfolipide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sfingolipide</a:t>
            </a:r>
            <a:r>
              <a:rPr lang="en-US" i="1" dirty="0"/>
              <a:t>. </a:t>
            </a:r>
            <a:endParaRPr lang="ro-RO" i="1" dirty="0"/>
          </a:p>
          <a:p>
            <a:pPr marL="0" indent="0" algn="just">
              <a:buNone/>
            </a:pPr>
            <a:r>
              <a:rPr lang="en-US" dirty="0" err="1"/>
              <a:t>Ultimele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, </a:t>
            </a:r>
            <a:r>
              <a:rPr lang="en-US" dirty="0" err="1"/>
              <a:t>când</a:t>
            </a:r>
            <a:r>
              <a:rPr lang="en-US" dirty="0"/>
              <a:t> sunt </a:t>
            </a:r>
            <a:r>
              <a:rPr lang="en-US" dirty="0" err="1"/>
              <a:t>amestecate</a:t>
            </a:r>
            <a:r>
              <a:rPr lang="en-US" dirty="0"/>
              <a:t> </a:t>
            </a:r>
            <a:r>
              <a:rPr lang="en-US" dirty="0" err="1"/>
              <a:t>viguros</a:t>
            </a:r>
            <a:r>
              <a:rPr lang="en-US" dirty="0"/>
              <a:t> cu </a:t>
            </a:r>
            <a:r>
              <a:rPr lang="en-US" dirty="0" err="1"/>
              <a:t>apă</a:t>
            </a:r>
            <a:r>
              <a:rPr lang="en-US" dirty="0"/>
              <a:t>, form</a:t>
            </a:r>
            <a:r>
              <a:rPr lang="ro-RO" dirty="0" err="1"/>
              <a:t>ând</a:t>
            </a:r>
            <a:r>
              <a:rPr lang="en-US" dirty="0"/>
              <a:t> </a:t>
            </a:r>
            <a:r>
              <a:rPr lang="en-US" dirty="0" err="1"/>
              <a:t>spontan</a:t>
            </a:r>
            <a:r>
              <a:rPr lang="en-US" dirty="0"/>
              <a:t> un </a:t>
            </a:r>
            <a:r>
              <a:rPr lang="en-US" i="1" dirty="0" err="1"/>
              <a:t>bistrat</a:t>
            </a:r>
            <a:r>
              <a:rPr lang="en-US" i="1" dirty="0"/>
              <a:t> lipidic </a:t>
            </a:r>
            <a:r>
              <a:rPr lang="en-US" dirty="0"/>
              <a:t>(Fig), care </a:t>
            </a:r>
            <a:r>
              <a:rPr lang="en-US" dirty="0" err="1"/>
              <a:t>servește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graniță</a:t>
            </a:r>
            <a:r>
              <a:rPr lang="en-US" dirty="0"/>
              <a:t> </a:t>
            </a:r>
            <a:r>
              <a:rPr lang="en-US" dirty="0" err="1"/>
              <a:t>protectoare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celulă</a:t>
            </a:r>
            <a:r>
              <a:rPr lang="en-US" dirty="0"/>
              <a:t>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mare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impermeabilă</a:t>
            </a:r>
            <a:r>
              <a:rPr lang="en-US" dirty="0"/>
              <a:t> la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majorității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el. 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 algn="just">
              <a:buNone/>
            </a:pPr>
            <a:r>
              <a:rPr lang="en-US" dirty="0"/>
              <a:t>Cu </a:t>
            </a:r>
            <a:r>
              <a:rPr lang="en-US" dirty="0" err="1"/>
              <a:t>excepții</a:t>
            </a:r>
            <a:r>
              <a:rPr lang="ro-RO" dirty="0"/>
              <a:t>a</a:t>
            </a:r>
            <a:r>
              <a:rPr lang="en-US" dirty="0"/>
              <a:t> </a:t>
            </a:r>
            <a:r>
              <a:rPr lang="ro-RO" dirty="0"/>
              <a:t>H2O</a:t>
            </a:r>
            <a:r>
              <a:rPr lang="en-US" dirty="0"/>
              <a:t>, </a:t>
            </a:r>
            <a:r>
              <a:rPr lang="ro-RO" dirty="0"/>
              <a:t>CO2</a:t>
            </a:r>
            <a:r>
              <a:rPr lang="en-US" dirty="0"/>
              <a:t>, </a:t>
            </a:r>
            <a:r>
              <a:rPr lang="ro-RO" dirty="0"/>
              <a:t>CO,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O2</a:t>
            </a:r>
            <a:r>
              <a:rPr lang="en-US" dirty="0"/>
              <a:t>, </a:t>
            </a:r>
            <a:r>
              <a:rPr lang="en-US" dirty="0" err="1"/>
              <a:t>majoritatea</a:t>
            </a:r>
            <a:r>
              <a:rPr lang="en-US" dirty="0"/>
              <a:t> </a:t>
            </a:r>
            <a:r>
              <a:rPr lang="en-US" dirty="0" err="1"/>
              <a:t>compușilor</a:t>
            </a:r>
            <a:r>
              <a:rPr lang="en-US" dirty="0"/>
              <a:t> </a:t>
            </a:r>
            <a:r>
              <a:rPr lang="en-US" dirty="0" err="1"/>
              <a:t>polari</a:t>
            </a:r>
            <a:r>
              <a:rPr lang="en-US" dirty="0"/>
              <a:t>/</a:t>
            </a:r>
            <a:r>
              <a:rPr lang="en-US" dirty="0" err="1"/>
              <a:t>ionici</a:t>
            </a:r>
            <a:r>
              <a:rPr lang="en-US" dirty="0"/>
              <a:t> </a:t>
            </a:r>
            <a:r>
              <a:rPr lang="en-US" dirty="0" err="1"/>
              <a:t>necesită</a:t>
            </a:r>
            <a:r>
              <a:rPr lang="ro-RO" dirty="0"/>
              <a:t> p</a:t>
            </a:r>
            <a:r>
              <a:rPr lang="en-US" dirty="0" err="1"/>
              <a:t>roteine</a:t>
            </a:r>
            <a:r>
              <a:rPr lang="en-US" dirty="0"/>
              <a:t> </a:t>
            </a:r>
            <a:r>
              <a:rPr lang="ro-RO" dirty="0"/>
              <a:t> </a:t>
            </a:r>
            <a:r>
              <a:rPr lang="en-US" dirty="0"/>
              <a:t>​​de transport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ajute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navigheze</a:t>
            </a:r>
            <a:r>
              <a:rPr lang="en-US" dirty="0"/>
              <a:t> </a:t>
            </a:r>
            <a:r>
              <a:rPr lang="en-US" dirty="0" err="1"/>
              <a:t>eficient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bistrat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3761A-4C6E-2F0F-F9D7-9FA15772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480" y="3231759"/>
            <a:ext cx="5253038" cy="25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4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EA56-7A03-FE3D-68F4-A9E23B73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017"/>
            <a:ext cx="10515600" cy="4351338"/>
          </a:xfrm>
        </p:spPr>
        <p:txBody>
          <a:bodyPr/>
          <a:lstStyle/>
          <a:p>
            <a:r>
              <a:rPr lang="en-US" dirty="0"/>
              <a:t>Figurile </a:t>
            </a:r>
            <a:r>
              <a:rPr lang="en-US" dirty="0" err="1"/>
              <a:t>ilustrează</a:t>
            </a:r>
            <a:r>
              <a:rPr lang="en-US" dirty="0"/>
              <a:t> </a:t>
            </a:r>
            <a:r>
              <a:rPr lang="en-US" dirty="0" err="1"/>
              <a:t>structura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mediile</a:t>
            </a:r>
            <a:r>
              <a:rPr lang="en-US" dirty="0"/>
              <a:t> </a:t>
            </a:r>
            <a:r>
              <a:rPr lang="en-US" dirty="0" err="1"/>
              <a:t>membranelor</a:t>
            </a:r>
            <a:r>
              <a:rPr lang="en-US" dirty="0"/>
              <a:t> </a:t>
            </a:r>
            <a:r>
              <a:rPr lang="en-US" dirty="0" err="1"/>
              <a:t>plasmatice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membranele</a:t>
            </a:r>
            <a:r>
              <a:rPr lang="en-US" dirty="0"/>
              <a:t> </a:t>
            </a:r>
            <a:r>
              <a:rPr lang="en-US" dirty="0" err="1"/>
              <a:t>plasmatice</a:t>
            </a:r>
            <a:r>
              <a:rPr lang="en-US" dirty="0"/>
              <a:t> </a:t>
            </a:r>
            <a:r>
              <a:rPr lang="en-US" dirty="0" err="1"/>
              <a:t>conțin</a:t>
            </a:r>
            <a:r>
              <a:rPr lang="en-US" dirty="0"/>
              <a:t> o </a:t>
            </a:r>
            <a:r>
              <a:rPr lang="en-US" dirty="0" err="1"/>
              <a:t>cantitate</a:t>
            </a:r>
            <a:r>
              <a:rPr lang="en-US" dirty="0"/>
              <a:t> </a:t>
            </a:r>
            <a:r>
              <a:rPr lang="en-US" dirty="0" err="1"/>
              <a:t>semnificativă</a:t>
            </a:r>
            <a:r>
              <a:rPr lang="en-US" dirty="0"/>
              <a:t> de </a:t>
            </a:r>
            <a:r>
              <a:rPr lang="en-US" dirty="0" err="1"/>
              <a:t>substanțe</a:t>
            </a:r>
            <a:r>
              <a:rPr lang="en-US" dirty="0"/>
              <a:t> </a:t>
            </a:r>
            <a:r>
              <a:rPr lang="en-US" dirty="0" err="1"/>
              <a:t>amfifile</a:t>
            </a:r>
            <a:r>
              <a:rPr lang="en-US" dirty="0"/>
              <a:t> legate de </a:t>
            </a:r>
            <a:r>
              <a:rPr lang="en-US" dirty="0" err="1"/>
              <a:t>acizii</a:t>
            </a:r>
            <a:r>
              <a:rPr lang="en-US" dirty="0"/>
              <a:t> </a:t>
            </a:r>
            <a:r>
              <a:rPr lang="en-US" dirty="0" err="1"/>
              <a:t>grași</a:t>
            </a:r>
            <a:r>
              <a:rPr lang="en-US" dirty="0"/>
              <a:t>.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includ</a:t>
            </a:r>
            <a:r>
              <a:rPr lang="en-US" dirty="0"/>
              <a:t> </a:t>
            </a:r>
            <a:r>
              <a:rPr lang="en-US" dirty="0" err="1"/>
              <a:t>glicerofosfolipidele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sfingolipidele</a:t>
            </a:r>
            <a:r>
              <a:rPr lang="en-US" dirty="0"/>
              <a:t>. </a:t>
            </a:r>
            <a:r>
              <a:rPr lang="en-US" dirty="0" err="1"/>
              <a:t>Acizii</a:t>
            </a:r>
            <a:r>
              <a:rPr lang="en-US" dirty="0"/>
              <a:t> </a:t>
            </a:r>
            <a:r>
              <a:rPr lang="en-US" dirty="0" err="1"/>
              <a:t>grasi</a:t>
            </a:r>
            <a:r>
              <a:rPr lang="en-US" dirty="0"/>
              <a:t> sunt </a:t>
            </a:r>
            <a:r>
              <a:rPr lang="en-US" dirty="0" err="1"/>
              <a:t>etichetat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ca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cozi</a:t>
            </a:r>
            <a:r>
              <a:rPr lang="en-US" dirty="0"/>
              <a:t> </a:t>
            </a:r>
            <a:r>
              <a:rPr lang="en-US" dirty="0" err="1"/>
              <a:t>hidrofobe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A435F-5BCC-BB49-8AFF-BE294A4A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929" y="2657686"/>
            <a:ext cx="6315949" cy="3952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D5DB2B-8035-9638-2824-844243E0F6A2}"/>
              </a:ext>
            </a:extLst>
          </p:cNvPr>
          <p:cNvSpPr txBox="1"/>
          <p:nvPr/>
        </p:nvSpPr>
        <p:spPr>
          <a:xfrm>
            <a:off x="2225350" y="6191317"/>
            <a:ext cx="3615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Organization of the lipid bilayer </a:t>
            </a:r>
          </a:p>
        </p:txBody>
      </p:sp>
    </p:spTree>
    <p:extLst>
      <p:ext uri="{BB962C8B-B14F-4D97-AF65-F5344CB8AC3E}">
        <p14:creationId xmlns:p14="http://schemas.microsoft.com/office/powerpoint/2010/main" val="63452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5C82-1905-12E9-55CE-2D45EE4F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354563"/>
            <a:ext cx="11308702" cy="615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Mișcarea </a:t>
            </a:r>
            <a:r>
              <a:rPr lang="en-US" dirty="0" err="1"/>
              <a:t>ordonată</a:t>
            </a:r>
            <a:r>
              <a:rPr lang="en-US" dirty="0"/>
              <a:t> a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compuși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esențială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celula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poată</a:t>
            </a:r>
            <a:r>
              <a:rPr lang="en-US" dirty="0"/>
              <a:t> </a:t>
            </a:r>
            <a:endParaRPr lang="ro-RO" dirty="0"/>
          </a:p>
          <a:p>
            <a:pPr marL="514350" indent="-514350">
              <a:buAutoNum type="arabicParenR"/>
            </a:pPr>
            <a:r>
              <a:rPr lang="en-US" dirty="0"/>
              <a:t>Ob</a:t>
            </a:r>
            <a:r>
              <a:rPr lang="ro-RO" dirty="0"/>
              <a:t>ț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dirty="0" err="1"/>
              <a:t>hrană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; </a:t>
            </a:r>
            <a:endParaRPr lang="ro-RO" dirty="0"/>
          </a:p>
          <a:p>
            <a:pPr marL="514350" indent="-514350">
              <a:buAutoNum type="arabicParenR"/>
            </a:pPr>
            <a:r>
              <a:rPr lang="en-US" dirty="0"/>
              <a:t>export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; </a:t>
            </a:r>
            <a:endParaRPr lang="ro-RO" dirty="0"/>
          </a:p>
          <a:p>
            <a:pPr marL="514350" indent="-514350">
              <a:buAutoNum type="arabicParenR"/>
            </a:pPr>
            <a:r>
              <a:rPr lang="en-US" dirty="0"/>
              <a:t>Men</a:t>
            </a:r>
            <a:r>
              <a:rPr lang="ro-RO" dirty="0"/>
              <a:t>ț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dirty="0" err="1"/>
              <a:t>echilibrul</a:t>
            </a:r>
            <a:r>
              <a:rPr lang="en-US" dirty="0"/>
              <a:t> osmotic; </a:t>
            </a:r>
            <a:endParaRPr lang="ro-RO" dirty="0"/>
          </a:p>
          <a:p>
            <a:pPr marL="514350" indent="-514350">
              <a:buAutoNum type="arabicParenR"/>
            </a:pPr>
            <a:r>
              <a:rPr lang="en-US" dirty="0"/>
              <a:t>Crea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gradienți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 </a:t>
            </a:r>
            <a:r>
              <a:rPr lang="en-US" dirty="0" err="1"/>
              <a:t>secundar</a:t>
            </a:r>
            <a:r>
              <a:rPr lang="en-US" dirty="0"/>
              <a:t>; </a:t>
            </a:r>
            <a:endParaRPr lang="ro-RO" dirty="0"/>
          </a:p>
          <a:p>
            <a:pPr marL="514350" indent="-514350">
              <a:buAutoNum type="arabicParenR"/>
            </a:pPr>
            <a:r>
              <a:rPr lang="en-US" dirty="0" err="1"/>
              <a:t>Furniza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electromotoare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semnalizarea</a:t>
            </a:r>
            <a:r>
              <a:rPr lang="en-US" dirty="0"/>
              <a:t> </a:t>
            </a:r>
            <a:r>
              <a:rPr lang="en-US" dirty="0" err="1"/>
              <a:t>nervoasă</a:t>
            </a:r>
            <a:r>
              <a:rPr lang="en-US" dirty="0"/>
              <a:t>; </a:t>
            </a:r>
            <a:r>
              <a:rPr lang="en-US" dirty="0" err="1"/>
              <a:t>și</a:t>
            </a:r>
            <a:r>
              <a:rPr lang="en-US" dirty="0"/>
              <a:t> </a:t>
            </a:r>
            <a:endParaRPr lang="ro-RO" dirty="0"/>
          </a:p>
          <a:p>
            <a:pPr marL="514350" indent="-514350">
              <a:buAutoNum type="arabicParenR"/>
            </a:pPr>
            <a:r>
              <a:rPr lang="en-US" dirty="0"/>
              <a:t>Stoca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gradienți</a:t>
            </a:r>
            <a:r>
              <a:rPr lang="en-US" dirty="0"/>
              <a:t> </a:t>
            </a:r>
            <a:r>
              <a:rPr lang="en-US" dirty="0" err="1"/>
              <a:t>electrochimici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producerea</a:t>
            </a:r>
            <a:r>
              <a:rPr lang="en-US" dirty="0"/>
              <a:t> de ATP (</a:t>
            </a:r>
            <a:r>
              <a:rPr lang="en-US" i="1" dirty="0" err="1"/>
              <a:t>fosforilare</a:t>
            </a:r>
            <a:r>
              <a:rPr lang="en-US" i="1" dirty="0"/>
              <a:t> </a:t>
            </a:r>
            <a:r>
              <a:rPr lang="en-US" i="1" dirty="0" err="1"/>
              <a:t>oxidativă</a:t>
            </a:r>
            <a:r>
              <a:rPr lang="en-US" i="1" dirty="0"/>
              <a:t> </a:t>
            </a:r>
            <a:r>
              <a:rPr lang="en-US" i="1" dirty="0" err="1"/>
              <a:t>sau</a:t>
            </a:r>
            <a:r>
              <a:rPr lang="en-US" i="1" dirty="0"/>
              <a:t> </a:t>
            </a:r>
            <a:r>
              <a:rPr lang="en-US" i="1" dirty="0" err="1"/>
              <a:t>fotosinteză</a:t>
            </a:r>
            <a:r>
              <a:rPr lang="en-US" dirty="0"/>
              <a:t>)</a:t>
            </a:r>
            <a:r>
              <a:rPr lang="ro-RO" dirty="0"/>
              <a:t>, sau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muta </a:t>
            </a:r>
            <a:r>
              <a:rPr lang="en-US" dirty="0" err="1"/>
              <a:t>substanțele</a:t>
            </a:r>
            <a:r>
              <a:rPr lang="en-US" dirty="0"/>
              <a:t> (</a:t>
            </a:r>
            <a:r>
              <a:rPr lang="ro-RO" i="1" dirty="0"/>
              <a:t>prin </a:t>
            </a:r>
            <a:r>
              <a:rPr lang="en-US" i="1" dirty="0"/>
              <a:t>transport </a:t>
            </a:r>
            <a:r>
              <a:rPr lang="en-US" i="1" dirty="0" err="1"/>
              <a:t>activ</a:t>
            </a:r>
            <a:r>
              <a:rPr lang="en-US" i="1" dirty="0"/>
              <a:t>).</a:t>
            </a:r>
            <a:endParaRPr lang="ro-RO" i="1" dirty="0"/>
          </a:p>
        </p:txBody>
      </p:sp>
    </p:spTree>
    <p:extLst>
      <p:ext uri="{BB962C8B-B14F-4D97-AF65-F5344CB8AC3E}">
        <p14:creationId xmlns:p14="http://schemas.microsoft.com/office/powerpoint/2010/main" val="104455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D728-DAC8-F197-3A7D-619D760C1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65" y="287337"/>
            <a:ext cx="4177186" cy="787400"/>
          </a:xfrm>
        </p:spPr>
        <p:txBody>
          <a:bodyPr/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Capete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hidrofile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E1D10-7018-BEE2-8601-14E2217B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2575249"/>
            <a:ext cx="11763375" cy="3811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Compoziția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capetelor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hidrofile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variază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considerabil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În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glicerofosfolipide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, un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fosfat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este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întotdeauna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prezent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și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este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adesea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esterificat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cu o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altă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substanță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pentru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a forma o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fosfatidă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(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Figura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). </a:t>
            </a:r>
            <a:endParaRPr lang="ro-RO" dirty="0">
              <a:solidFill>
                <a:srgbClr val="3C4043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Compușii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comuni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legați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de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fosfat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(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în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poziția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X) </a:t>
            </a:r>
            <a:r>
              <a:rPr lang="en-US" i="1" dirty="0" err="1">
                <a:solidFill>
                  <a:srgbClr val="3C4043"/>
                </a:solidFill>
                <a:latin typeface="Roboto" panose="02000000000000000000" pitchFamily="2" charset="0"/>
              </a:rPr>
              <a:t>includ</a:t>
            </a:r>
            <a:r>
              <a:rPr lang="en-US" i="1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3C4043"/>
                </a:solidFill>
                <a:latin typeface="Roboto" panose="02000000000000000000" pitchFamily="2" charset="0"/>
              </a:rPr>
              <a:t>serina</a:t>
            </a:r>
            <a:r>
              <a:rPr lang="en-US" i="1" dirty="0">
                <a:solidFill>
                  <a:srgbClr val="3C4043"/>
                </a:solidFill>
                <a:latin typeface="Roboto" panose="02000000000000000000" pitchFamily="2" charset="0"/>
              </a:rPr>
              <a:t>, </a:t>
            </a:r>
            <a:r>
              <a:rPr lang="en-US" i="1" dirty="0" err="1">
                <a:solidFill>
                  <a:srgbClr val="3C4043"/>
                </a:solidFill>
                <a:latin typeface="Roboto" panose="02000000000000000000" pitchFamily="2" charset="0"/>
              </a:rPr>
              <a:t>etanolamina</a:t>
            </a:r>
            <a:r>
              <a:rPr lang="en-US" i="1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ro-RO" i="1" dirty="0">
                <a:solidFill>
                  <a:srgbClr val="3C4043"/>
                </a:solidFill>
                <a:latin typeface="Roboto" panose="02000000000000000000" pitchFamily="2" charset="0"/>
              </a:rPr>
              <a:t>ș</a:t>
            </a:r>
            <a:r>
              <a:rPr lang="en-US" i="1" dirty="0" err="1">
                <a:solidFill>
                  <a:srgbClr val="3C4043"/>
                </a:solidFill>
                <a:latin typeface="Roboto" panose="02000000000000000000" pitchFamily="2" charset="0"/>
              </a:rPr>
              <a:t>i</a:t>
            </a:r>
            <a:r>
              <a:rPr lang="en-US" i="1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3C4043"/>
                </a:solidFill>
                <a:latin typeface="Roboto" panose="02000000000000000000" pitchFamily="2" charset="0"/>
              </a:rPr>
              <a:t>colina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.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Acestea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variază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în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ceea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privește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sarcinile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lor,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astfel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încât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, sarcina de pe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suprafața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externă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sau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internă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poate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fi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controlată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. </a:t>
            </a:r>
          </a:p>
          <a:p>
            <a:pPr marL="0" indent="0">
              <a:buNone/>
            </a:pP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Celulele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tind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să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aibă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mai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multe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sarcini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negative pe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jumătatea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exterioară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stratului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bistrat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lipidic (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numită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prospect extern)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și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mai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multe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sarcini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pozitive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pe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jumătatea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interioară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(</a:t>
            </a:r>
            <a:r>
              <a:rPr lang="en-US" i="1" dirty="0" err="1">
                <a:solidFill>
                  <a:srgbClr val="FF0000"/>
                </a:solidFill>
                <a:latin typeface="Roboto" panose="02000000000000000000" pitchFamily="2" charset="0"/>
              </a:rPr>
              <a:t>prospectul</a:t>
            </a:r>
            <a:r>
              <a:rPr lang="en-US" i="1" dirty="0">
                <a:solidFill>
                  <a:srgbClr val="FF0000"/>
                </a:solidFill>
                <a:latin typeface="Roboto" panose="02000000000000000000" pitchFamily="2" charset="0"/>
              </a:rPr>
              <a:t> intern).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2BE3A-27B6-EB30-6E18-33D4AC74C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62" y="287337"/>
            <a:ext cx="3391373" cy="2067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B9D27A-F918-F456-8A1C-1C7F5FB60E51}"/>
              </a:ext>
            </a:extLst>
          </p:cNvPr>
          <p:cNvSpPr txBox="1"/>
          <p:nvPr/>
        </p:nvSpPr>
        <p:spPr>
          <a:xfrm>
            <a:off x="4629151" y="1455661"/>
            <a:ext cx="6092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Schematic diagram of a phosphatide</a:t>
            </a:r>
          </a:p>
        </p:txBody>
      </p:sp>
    </p:spTree>
    <p:extLst>
      <p:ext uri="{BB962C8B-B14F-4D97-AF65-F5344CB8AC3E}">
        <p14:creationId xmlns:p14="http://schemas.microsoft.com/office/powerpoint/2010/main" val="1162245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CF86-6AA9-9EFF-1BF8-19AAECB5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920412" cy="679904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Difuzie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laterală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CFD5-2927-A01A-1E84-7C1CD7DC6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59" y="1253331"/>
            <a:ext cx="6968412" cy="4861719"/>
          </a:xfrm>
        </p:spPr>
        <p:txBody>
          <a:bodyPr>
            <a:normAutofit/>
          </a:bodyPr>
          <a:lstStyle/>
          <a:p>
            <a:r>
              <a:rPr lang="en-US" dirty="0"/>
              <a:t>Mișcarea </a:t>
            </a:r>
            <a:r>
              <a:rPr lang="en-US" dirty="0" err="1"/>
              <a:t>lipidelor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prospect al </a:t>
            </a:r>
            <a:r>
              <a:rPr lang="en-US" dirty="0" err="1"/>
              <a:t>stratului</a:t>
            </a:r>
            <a:r>
              <a:rPr lang="en-US" dirty="0"/>
              <a:t> </a:t>
            </a:r>
            <a:r>
              <a:rPr lang="en-US" dirty="0" err="1"/>
              <a:t>bistrat</a:t>
            </a:r>
            <a:r>
              <a:rPr lang="en-US" dirty="0"/>
              <a:t> lipidic are loc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rapid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fluidității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>
                <a:solidFill>
                  <a:srgbClr val="FF0000"/>
                </a:solidFill>
              </a:rPr>
              <a:t>Acest</a:t>
            </a:r>
            <a:r>
              <a:rPr lang="en-US" i="1" dirty="0">
                <a:solidFill>
                  <a:srgbClr val="FF0000"/>
                </a:solidFill>
              </a:rPr>
              <a:t> tip de </a:t>
            </a:r>
            <a:r>
              <a:rPr lang="en-US" i="1" dirty="0" err="1">
                <a:solidFill>
                  <a:srgbClr val="FF0000"/>
                </a:solidFill>
              </a:rPr>
              <a:t>mișcare</a:t>
            </a:r>
            <a:r>
              <a:rPr lang="en-US" i="1" dirty="0">
                <a:solidFill>
                  <a:srgbClr val="FF0000"/>
                </a:solidFill>
              </a:rPr>
              <a:t> se </a:t>
            </a:r>
            <a:r>
              <a:rPr lang="en-US" i="1" dirty="0" err="1">
                <a:solidFill>
                  <a:srgbClr val="FF0000"/>
                </a:solidFill>
              </a:rPr>
              <a:t>numește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difuzie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laterală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măsurat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tehnica</a:t>
            </a:r>
            <a:r>
              <a:rPr lang="en-US" dirty="0"/>
              <a:t> </a:t>
            </a:r>
            <a:r>
              <a:rPr lang="en-US" dirty="0" err="1"/>
              <a:t>numită</a:t>
            </a:r>
            <a:r>
              <a:rPr lang="en-US" dirty="0"/>
              <a:t> FRAP (</a:t>
            </a:r>
            <a:r>
              <a:rPr lang="en-US" dirty="0" err="1"/>
              <a:t>Figura</a:t>
            </a:r>
            <a:r>
              <a:rPr lang="en-US" dirty="0"/>
              <a:t>). </a:t>
            </a:r>
            <a:endParaRPr lang="ro-RO" dirty="0"/>
          </a:p>
          <a:p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această</a:t>
            </a:r>
            <a:r>
              <a:rPr lang="en-US" sz="2400" dirty="0"/>
              <a:t> </a:t>
            </a:r>
            <a:r>
              <a:rPr lang="en-US" sz="2400" dirty="0" err="1"/>
              <a:t>metodă</a:t>
            </a:r>
            <a:r>
              <a:rPr lang="en-US" sz="2400" dirty="0"/>
              <a:t>, un laser </a:t>
            </a:r>
            <a:r>
              <a:rPr lang="en-US" sz="2400" dirty="0" err="1"/>
              <a:t>lovește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colorează</a:t>
            </a:r>
            <a:r>
              <a:rPr lang="en-US" sz="2400" dirty="0"/>
              <a:t> o </a:t>
            </a:r>
            <a:r>
              <a:rPr lang="en-US" sz="2400" dirty="0" err="1"/>
              <a:t>secțiune</a:t>
            </a:r>
            <a:r>
              <a:rPr lang="en-US" sz="2400" dirty="0"/>
              <a:t> a </a:t>
            </a:r>
            <a:r>
              <a:rPr lang="en-US" sz="2400" dirty="0" err="1"/>
              <a:t>stratului</a:t>
            </a:r>
            <a:r>
              <a:rPr lang="en-US" sz="2400" dirty="0"/>
              <a:t> </a:t>
            </a:r>
            <a:r>
              <a:rPr lang="en-US" sz="2400" dirty="0" err="1"/>
              <a:t>bistrat</a:t>
            </a:r>
            <a:r>
              <a:rPr lang="en-US" sz="2400" dirty="0"/>
              <a:t> lipidic al </a:t>
            </a:r>
            <a:r>
              <a:rPr lang="en-US" sz="2400" dirty="0" err="1"/>
              <a:t>unei</a:t>
            </a:r>
            <a:r>
              <a:rPr lang="en-US" sz="2400" dirty="0"/>
              <a:t> </a:t>
            </a:r>
            <a:r>
              <a:rPr lang="en-US" sz="2400" dirty="0" err="1"/>
              <a:t>celule</a:t>
            </a:r>
            <a:r>
              <a:rPr lang="en-US" sz="2400" dirty="0"/>
              <a:t>, </a:t>
            </a:r>
            <a:r>
              <a:rPr lang="en-US" sz="2400" dirty="0" err="1"/>
              <a:t>lăsând</a:t>
            </a:r>
            <a:r>
              <a:rPr lang="en-US" sz="2400" dirty="0"/>
              <a:t> o </a:t>
            </a:r>
            <a:r>
              <a:rPr lang="en-US" sz="2400" dirty="0" err="1"/>
              <a:t>pată</a:t>
            </a:r>
            <a:r>
              <a:rPr lang="en-US" sz="2400" dirty="0"/>
              <a:t>, </a:t>
            </a:r>
            <a:r>
              <a:rPr lang="en-US" sz="2400" dirty="0" err="1"/>
              <a:t>așa</a:t>
            </a:r>
            <a:r>
              <a:rPr lang="en-US" sz="2400" dirty="0"/>
              <a:t> cum se </a:t>
            </a:r>
            <a:r>
              <a:rPr lang="en-US" sz="2400" dirty="0" err="1"/>
              <a:t>arată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B.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timp</a:t>
            </a:r>
            <a:r>
              <a:rPr lang="en-US" sz="2400" dirty="0"/>
              <a:t>, </a:t>
            </a:r>
            <a:r>
              <a:rPr lang="en-US" sz="2400" dirty="0" err="1"/>
              <a:t>pata</a:t>
            </a:r>
            <a:r>
              <a:rPr lang="en-US" sz="2400" dirty="0"/>
              <a:t> se </a:t>
            </a:r>
            <a:r>
              <a:rPr lang="en-US" sz="2400" dirty="0" err="1"/>
              <a:t>difuzează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cele</a:t>
            </a:r>
            <a:r>
              <a:rPr lang="en-US" sz="2400" dirty="0"/>
              <a:t> din </a:t>
            </a:r>
            <a:r>
              <a:rPr lang="en-US" sz="2400" dirty="0" err="1"/>
              <a:t>urmă</a:t>
            </a:r>
            <a:r>
              <a:rPr lang="en-US" sz="2400" dirty="0"/>
              <a:t> pe </a:t>
            </a:r>
            <a:r>
              <a:rPr lang="en-US" sz="2400" dirty="0" err="1"/>
              <a:t>întregul</a:t>
            </a:r>
            <a:r>
              <a:rPr lang="en-US" sz="2400" dirty="0"/>
              <a:t> </a:t>
            </a:r>
            <a:r>
              <a:rPr lang="en-US" sz="2400" dirty="0" err="1"/>
              <a:t>strat</a:t>
            </a:r>
            <a:r>
              <a:rPr lang="en-US" sz="2400" dirty="0"/>
              <a:t> </a:t>
            </a:r>
            <a:r>
              <a:rPr lang="en-US" sz="2400" dirty="0" err="1"/>
              <a:t>bistrat</a:t>
            </a:r>
            <a:r>
              <a:rPr lang="en-US" sz="2400" dirty="0"/>
              <a:t> lipidic, la </a:t>
            </a:r>
            <a:r>
              <a:rPr lang="en-US" sz="2400" dirty="0" err="1"/>
              <a:t>fel</a:t>
            </a:r>
            <a:r>
              <a:rPr lang="en-US" sz="2400" dirty="0"/>
              <a:t> cum o </a:t>
            </a:r>
            <a:r>
              <a:rPr lang="en-US" sz="2400" dirty="0" err="1"/>
              <a:t>picătură</a:t>
            </a:r>
            <a:r>
              <a:rPr lang="en-US" sz="2400" dirty="0"/>
              <a:t> de </a:t>
            </a:r>
            <a:r>
              <a:rPr lang="en-US" sz="2400" dirty="0" err="1"/>
              <a:t>cerneală</a:t>
            </a:r>
            <a:r>
              <a:rPr lang="en-US" sz="2400" dirty="0"/>
              <a:t> se </a:t>
            </a:r>
            <a:r>
              <a:rPr lang="en-US" sz="2400" dirty="0" err="1"/>
              <a:t>difuzează</a:t>
            </a:r>
            <a:r>
              <a:rPr lang="en-US" sz="2400" dirty="0"/>
              <a:t> </a:t>
            </a:r>
            <a:r>
              <a:rPr lang="en-US" sz="2400" dirty="0" err="1"/>
              <a:t>atunci</a:t>
            </a:r>
            <a:r>
              <a:rPr lang="en-US" sz="2400" dirty="0"/>
              <a:t> </a:t>
            </a:r>
            <a:r>
              <a:rPr lang="en-US" sz="2400" dirty="0" err="1"/>
              <a:t>când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adăugată</a:t>
            </a:r>
            <a:r>
              <a:rPr lang="en-US" sz="2400" dirty="0"/>
              <a:t> </a:t>
            </a:r>
            <a:r>
              <a:rPr lang="en-US" sz="2400" dirty="0" err="1"/>
              <a:t>într</a:t>
            </a:r>
            <a:r>
              <a:rPr lang="en-US" sz="2400" dirty="0"/>
              <a:t>-un </a:t>
            </a:r>
            <a:r>
              <a:rPr lang="en-US" sz="2400" dirty="0" err="1"/>
              <a:t>pahar</a:t>
            </a:r>
            <a:r>
              <a:rPr lang="en-US" sz="2400" dirty="0"/>
              <a:t> cu </a:t>
            </a:r>
            <a:r>
              <a:rPr lang="en-US" sz="2400" dirty="0" err="1"/>
              <a:t>apă</a:t>
            </a:r>
            <a:r>
              <a:rPr lang="en-US" sz="2400" dirty="0"/>
              <a:t>. </a:t>
            </a:r>
            <a:r>
              <a:rPr lang="en-US" sz="2400" i="1" dirty="0"/>
              <a:t>O </a:t>
            </a:r>
            <a:r>
              <a:rPr lang="en-US" sz="2400" i="1" dirty="0" err="1"/>
              <a:t>măsurare</a:t>
            </a:r>
            <a:r>
              <a:rPr lang="en-US" sz="2400" i="1" dirty="0"/>
              <a:t> a </a:t>
            </a:r>
            <a:r>
              <a:rPr lang="en-US" sz="2400" i="1" dirty="0" err="1"/>
              <a:t>ratei</a:t>
            </a:r>
            <a:r>
              <a:rPr lang="en-US" sz="2400" i="1" dirty="0"/>
              <a:t> de </a:t>
            </a:r>
            <a:r>
              <a:rPr lang="en-US" sz="2400" i="1" dirty="0" err="1"/>
              <a:t>difuzie</a:t>
            </a:r>
            <a:r>
              <a:rPr lang="en-US" sz="2400" i="1" dirty="0"/>
              <a:t> </a:t>
            </a:r>
            <a:r>
              <a:rPr lang="en-US" sz="2400" i="1" dirty="0" err="1"/>
              <a:t>oferă</a:t>
            </a:r>
            <a:r>
              <a:rPr lang="en-US" sz="2400" i="1" dirty="0"/>
              <a:t> o </a:t>
            </a:r>
            <a:r>
              <a:rPr lang="en-US" sz="2400" i="1" dirty="0" err="1"/>
              <a:t>indicație</a:t>
            </a:r>
            <a:r>
              <a:rPr lang="en-US" sz="2400" i="1" dirty="0"/>
              <a:t> a </a:t>
            </a:r>
            <a:r>
              <a:rPr lang="en-US" sz="2400" i="1" dirty="0" err="1"/>
              <a:t>fluidității</a:t>
            </a:r>
            <a:r>
              <a:rPr lang="en-US" sz="2400" i="1" dirty="0"/>
              <a:t> </a:t>
            </a:r>
            <a:r>
              <a:rPr lang="en-US" sz="2400" i="1" dirty="0" err="1"/>
              <a:t>unei</a:t>
            </a:r>
            <a:r>
              <a:rPr lang="en-US" sz="2400" i="1" dirty="0"/>
              <a:t> membrane.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0D708D-64CF-CFA2-9BA4-909A7273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540" y="324861"/>
            <a:ext cx="3920412" cy="62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90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B712-2E8C-DFD3-9E85-28DD4DDA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22845" cy="847855"/>
          </a:xfrm>
        </p:spPr>
        <p:txBody>
          <a:bodyPr/>
          <a:lstStyle/>
          <a:p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transversală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85CE-2A8E-B5EE-36D8-6E5C9E74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212980"/>
            <a:ext cx="8285583" cy="55050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difuzia</a:t>
            </a:r>
            <a:r>
              <a:rPr lang="en-US" dirty="0"/>
              <a:t> </a:t>
            </a:r>
            <a:r>
              <a:rPr lang="en-US" dirty="0" err="1"/>
              <a:t>laterală</a:t>
            </a:r>
            <a:r>
              <a:rPr lang="en-US" dirty="0"/>
              <a:t> are loc rapid, </a:t>
            </a:r>
            <a:r>
              <a:rPr lang="en-US" dirty="0" err="1"/>
              <a:t>mișcarea</a:t>
            </a:r>
            <a:r>
              <a:rPr lang="en-US" dirty="0"/>
              <a:t> </a:t>
            </a:r>
            <a:r>
              <a:rPr lang="en-US" dirty="0" err="1"/>
              <a:t>moleculelor</a:t>
            </a:r>
            <a:r>
              <a:rPr lang="en-US" dirty="0"/>
              <a:t> de la o </a:t>
            </a:r>
            <a:r>
              <a:rPr lang="en-US" dirty="0" err="1"/>
              <a:t>lamelă</a:t>
            </a:r>
            <a:r>
              <a:rPr lang="en-US" dirty="0"/>
              <a:t> la </a:t>
            </a:r>
            <a:r>
              <a:rPr lang="en-US" dirty="0" err="1"/>
              <a:t>cealaltă</a:t>
            </a:r>
            <a:r>
              <a:rPr lang="en-US" dirty="0"/>
              <a:t> are loc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lent. </a:t>
            </a:r>
            <a:r>
              <a:rPr lang="en-US" i="1" dirty="0" err="1"/>
              <a:t>Acest</a:t>
            </a:r>
            <a:r>
              <a:rPr lang="en-US" i="1" dirty="0"/>
              <a:t> tip de </a:t>
            </a:r>
            <a:r>
              <a:rPr lang="en-US" i="1" dirty="0" err="1"/>
              <a:t>mișcare</a:t>
            </a:r>
            <a:r>
              <a:rPr lang="en-US" i="1" dirty="0"/>
              <a:t> </a:t>
            </a:r>
            <a:r>
              <a:rPr lang="en-US" i="1" dirty="0" err="1"/>
              <a:t>moleculară</a:t>
            </a:r>
            <a:r>
              <a:rPr lang="en-US" i="1" dirty="0"/>
              <a:t> se </a:t>
            </a:r>
            <a:r>
              <a:rPr lang="en-US" i="1" dirty="0" err="1"/>
              <a:t>numește</a:t>
            </a:r>
            <a:r>
              <a:rPr lang="en-US" i="1" dirty="0"/>
              <a:t> </a:t>
            </a:r>
            <a:r>
              <a:rPr lang="en-US" i="1" dirty="0" err="1"/>
              <a:t>difuzie</a:t>
            </a:r>
            <a:r>
              <a:rPr lang="en-US" i="1" dirty="0"/>
              <a:t> </a:t>
            </a:r>
            <a:r>
              <a:rPr lang="en-US" i="1" dirty="0" err="1"/>
              <a:t>transversală</a:t>
            </a:r>
            <a:r>
              <a:rPr lang="en-US" i="1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aproape</a:t>
            </a:r>
            <a:r>
              <a:rPr lang="en-US" dirty="0"/>
              <a:t> </a:t>
            </a:r>
            <a:r>
              <a:rPr lang="en-US" dirty="0" err="1"/>
              <a:t>inexistentă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acțiunii</a:t>
            </a:r>
            <a:r>
              <a:rPr lang="en-US" dirty="0"/>
              <a:t> </a:t>
            </a:r>
            <a:r>
              <a:rPr lang="en-US" dirty="0" err="1"/>
              <a:t>enzimatice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Rețineți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tendință</a:t>
            </a:r>
            <a:r>
              <a:rPr lang="en-US" dirty="0"/>
              <a:t> de </a:t>
            </a:r>
            <a:r>
              <a:rPr lang="en-US" dirty="0" err="1"/>
              <a:t>distribuție</a:t>
            </a:r>
            <a:r>
              <a:rPr lang="en-US" dirty="0"/>
              <a:t> a </a:t>
            </a:r>
            <a:r>
              <a:rPr lang="en-US" dirty="0" err="1"/>
              <a:t>moleculelor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lamelele</a:t>
            </a:r>
            <a:r>
              <a:rPr lang="en-US" dirty="0"/>
              <a:t> </a:t>
            </a:r>
            <a:r>
              <a:rPr lang="en-US" dirty="0" err="1"/>
              <a:t>membranei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ceva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le </a:t>
            </a:r>
            <a:r>
              <a:rPr lang="en-US" dirty="0" err="1"/>
              <a:t>miște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b="1" i="1" dirty="0" err="1"/>
              <a:t>Există</a:t>
            </a:r>
            <a:r>
              <a:rPr lang="en-US" b="1" i="1" dirty="0"/>
              <a:t> </a:t>
            </a:r>
            <a:r>
              <a:rPr lang="en-US" b="1" i="1" dirty="0" err="1"/>
              <a:t>trei</a:t>
            </a:r>
            <a:r>
              <a:rPr lang="en-US" b="1" i="1" dirty="0"/>
              <a:t> </a:t>
            </a:r>
            <a:r>
              <a:rPr lang="en-US" b="1" i="1" dirty="0" err="1"/>
              <a:t>enzime</a:t>
            </a:r>
            <a:r>
              <a:rPr lang="en-US" b="1" i="1" dirty="0"/>
              <a:t> care </a:t>
            </a:r>
            <a:r>
              <a:rPr lang="en-US" b="1" i="1" dirty="0" err="1"/>
              <a:t>catalizează</a:t>
            </a:r>
            <a:r>
              <a:rPr lang="en-US" b="1" i="1" dirty="0"/>
              <a:t> </a:t>
            </a:r>
            <a:r>
              <a:rPr lang="en-US" b="1" i="1" dirty="0" err="1"/>
              <a:t>mișcarea</a:t>
            </a:r>
            <a:r>
              <a:rPr lang="en-US" b="1" i="1" dirty="0"/>
              <a:t> </a:t>
            </a:r>
            <a:r>
              <a:rPr lang="en-US" b="1" i="1" dirty="0" err="1"/>
              <a:t>compușilor</a:t>
            </a:r>
            <a:r>
              <a:rPr lang="en-US" b="1" i="1" dirty="0"/>
              <a:t> </a:t>
            </a:r>
            <a:r>
              <a:rPr lang="en-US" b="1" i="1" dirty="0" err="1"/>
              <a:t>în</a:t>
            </a:r>
            <a:r>
              <a:rPr lang="en-US" b="1" i="1" dirty="0"/>
              <a:t> </a:t>
            </a:r>
            <a:r>
              <a:rPr lang="en-US" b="1" i="1" dirty="0" err="1"/>
              <a:t>difuzia</a:t>
            </a:r>
            <a:r>
              <a:rPr lang="en-US" b="1" i="1" dirty="0"/>
              <a:t> </a:t>
            </a:r>
            <a:r>
              <a:rPr lang="en-US" b="1" i="1" dirty="0" err="1"/>
              <a:t>transversală</a:t>
            </a:r>
            <a:r>
              <a:rPr lang="ro-RO" b="1" i="1" dirty="0"/>
              <a:t>: </a:t>
            </a:r>
          </a:p>
          <a:p>
            <a:r>
              <a:rPr lang="en-US" i="1" dirty="0" err="1"/>
              <a:t>Flipazele</a:t>
            </a:r>
            <a:r>
              <a:rPr lang="en-US" i="1" dirty="0"/>
              <a:t> </a:t>
            </a:r>
            <a:r>
              <a:rPr lang="en-US" i="1" dirty="0" err="1"/>
              <a:t>mișcă</a:t>
            </a:r>
            <a:r>
              <a:rPr lang="en-US" i="1" dirty="0"/>
              <a:t> </a:t>
            </a:r>
            <a:r>
              <a:rPr lang="en-US" i="1" dirty="0" err="1"/>
              <a:t>glicerofosfolipidele</a:t>
            </a:r>
            <a:r>
              <a:rPr lang="en-US" i="1" dirty="0"/>
              <a:t>/</a:t>
            </a:r>
            <a:r>
              <a:rPr lang="en-US" i="1" dirty="0" err="1"/>
              <a:t>sfingolipidele</a:t>
            </a:r>
            <a:r>
              <a:rPr lang="en-US" i="1" dirty="0"/>
              <a:t> </a:t>
            </a:r>
            <a:r>
              <a:rPr lang="en-US" i="1" dirty="0" err="1"/>
              <a:t>membranei</a:t>
            </a:r>
            <a:r>
              <a:rPr lang="en-US" i="1" dirty="0"/>
              <a:t> de la </a:t>
            </a:r>
            <a:r>
              <a:rPr lang="en-US" i="1" dirty="0" err="1"/>
              <a:t>lamela</a:t>
            </a:r>
            <a:r>
              <a:rPr lang="en-US" i="1" dirty="0"/>
              <a:t> </a:t>
            </a:r>
            <a:r>
              <a:rPr lang="en-US" i="1" dirty="0" err="1"/>
              <a:t>exterioară</a:t>
            </a:r>
            <a:r>
              <a:rPr lang="en-US" i="1" dirty="0"/>
              <a:t> la </a:t>
            </a:r>
            <a:r>
              <a:rPr lang="en-US" i="1" dirty="0" err="1"/>
              <a:t>lamela</a:t>
            </a:r>
            <a:r>
              <a:rPr lang="en-US" i="1" dirty="0"/>
              <a:t> </a:t>
            </a:r>
            <a:r>
              <a:rPr lang="en-US" i="1" dirty="0" err="1"/>
              <a:t>interioară</a:t>
            </a:r>
            <a:r>
              <a:rPr lang="en-US" i="1" dirty="0"/>
              <a:t> (</a:t>
            </a:r>
            <a:r>
              <a:rPr lang="en-US" i="1" dirty="0" err="1"/>
              <a:t>partea</a:t>
            </a:r>
            <a:r>
              <a:rPr lang="en-US" i="1" dirty="0"/>
              <a:t> </a:t>
            </a:r>
            <a:r>
              <a:rPr lang="en-US" i="1" dirty="0" err="1"/>
              <a:t>citoplasmatică</a:t>
            </a:r>
            <a:r>
              <a:rPr lang="en-US" i="1" dirty="0"/>
              <a:t>) a </a:t>
            </a:r>
            <a:r>
              <a:rPr lang="en-US" i="1" dirty="0" err="1"/>
              <a:t>celulei</a:t>
            </a:r>
            <a:r>
              <a:rPr lang="en-US" i="1" dirty="0"/>
              <a:t>. </a:t>
            </a:r>
            <a:endParaRPr lang="ro-RO" i="1" dirty="0"/>
          </a:p>
          <a:p>
            <a:r>
              <a:rPr lang="en-US" i="1" dirty="0" err="1"/>
              <a:t>Flopazele</a:t>
            </a:r>
            <a:r>
              <a:rPr lang="en-US" i="1" dirty="0"/>
              <a:t> </a:t>
            </a:r>
            <a:r>
              <a:rPr lang="en-US" i="1" dirty="0" err="1"/>
              <a:t>mișcă</a:t>
            </a:r>
            <a:r>
              <a:rPr lang="en-US" i="1" dirty="0"/>
              <a:t> </a:t>
            </a:r>
            <a:r>
              <a:rPr lang="en-US" i="1" dirty="0" err="1"/>
              <a:t>lipidele</a:t>
            </a:r>
            <a:r>
              <a:rPr lang="en-US" i="1" dirty="0"/>
              <a:t> </a:t>
            </a:r>
            <a:r>
              <a:rPr lang="en-US" i="1" dirty="0" err="1"/>
              <a:t>membranei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direcția</a:t>
            </a:r>
            <a:r>
              <a:rPr lang="en-US" i="1" dirty="0"/>
              <a:t> </a:t>
            </a:r>
            <a:r>
              <a:rPr lang="en-US" i="1" dirty="0" err="1"/>
              <a:t>opusă</a:t>
            </a:r>
            <a:r>
              <a:rPr lang="en-US" i="1" dirty="0"/>
              <a:t>. </a:t>
            </a:r>
            <a:endParaRPr lang="ro-RO" i="1" dirty="0"/>
          </a:p>
          <a:p>
            <a:r>
              <a:rPr lang="en-US" i="1" dirty="0" err="1"/>
              <a:t>Scr</a:t>
            </a:r>
            <a:r>
              <a:rPr lang="ro-RO" i="1" dirty="0"/>
              <a:t>am</a:t>
            </a:r>
            <a:r>
              <a:rPr lang="en-US" i="1" dirty="0" err="1"/>
              <a:t>blazele</a:t>
            </a:r>
            <a:r>
              <a:rPr lang="en-US" i="1" dirty="0"/>
              <a:t> se </a:t>
            </a:r>
            <a:r>
              <a:rPr lang="en-US" i="1" dirty="0" err="1"/>
              <a:t>mișcă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ambele</a:t>
            </a:r>
            <a:r>
              <a:rPr lang="en-US" i="1" dirty="0"/>
              <a:t> </a:t>
            </a:r>
            <a:r>
              <a:rPr lang="en-US" i="1" dirty="0" err="1"/>
              <a:t>direcții</a:t>
            </a:r>
            <a:r>
              <a:rPr lang="en-US" i="1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1E070F-9BEC-B8AE-124E-F183AAEB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589" y="3833019"/>
            <a:ext cx="3267531" cy="2238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5B89C9-BFC6-6D97-1E55-FD54D31092FF}"/>
              </a:ext>
            </a:extLst>
          </p:cNvPr>
          <p:cNvSpPr txBox="1"/>
          <p:nvPr/>
        </p:nvSpPr>
        <p:spPr>
          <a:xfrm>
            <a:off x="7859291" y="6071708"/>
            <a:ext cx="4034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Catalytic action of a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flippase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, a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floppase</a:t>
            </a:r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, and a scramblase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68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A899-C828-E04F-479A-00C8D51B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/>
          <a:lstStyle/>
          <a:p>
            <a:r>
              <a:rPr lang="en-US" dirty="0"/>
              <a:t>Alte </a:t>
            </a:r>
            <a:r>
              <a:rPr lang="en-US" dirty="0" err="1"/>
              <a:t>componente</a:t>
            </a:r>
            <a:r>
              <a:rPr lang="en-US" dirty="0"/>
              <a:t> ale </a:t>
            </a:r>
            <a:r>
              <a:rPr lang="en-US" dirty="0" err="1"/>
              <a:t>stratului</a:t>
            </a:r>
            <a:r>
              <a:rPr lang="en-US" dirty="0"/>
              <a:t> </a:t>
            </a:r>
            <a:r>
              <a:rPr lang="en-US" dirty="0" err="1"/>
              <a:t>bistrat</a:t>
            </a:r>
            <a:r>
              <a:rPr lang="en-US" dirty="0"/>
              <a:t> lipidic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DD5B-A0C4-C372-31C3-B1801D89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2" y="1268963"/>
            <a:ext cx="7483151" cy="5223912"/>
          </a:xfrm>
        </p:spPr>
        <p:txBody>
          <a:bodyPr>
            <a:normAutofit lnSpcReduction="10000"/>
          </a:bodyPr>
          <a:lstStyle/>
          <a:p>
            <a:r>
              <a:rPr lang="ro-RO" dirty="0"/>
              <a:t>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glicerofosfolipide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sfingolipide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care se </a:t>
            </a:r>
            <a:r>
              <a:rPr lang="en-US" dirty="0" err="1"/>
              <a:t>găsesc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obișnuit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straturile</a:t>
            </a:r>
            <a:r>
              <a:rPr lang="en-US" dirty="0"/>
              <a:t> </a:t>
            </a:r>
            <a:r>
              <a:rPr lang="en-US" dirty="0" err="1"/>
              <a:t>bistrate</a:t>
            </a:r>
            <a:r>
              <a:rPr lang="en-US" dirty="0"/>
              <a:t> </a:t>
            </a:r>
            <a:r>
              <a:rPr lang="en-US" dirty="0" err="1"/>
              <a:t>lipidice</a:t>
            </a:r>
            <a:r>
              <a:rPr lang="en-US" dirty="0"/>
              <a:t> ale </a:t>
            </a:r>
            <a:r>
              <a:rPr lang="en-US" dirty="0" err="1"/>
              <a:t>membranelor</a:t>
            </a:r>
            <a:r>
              <a:rPr lang="en-US" dirty="0"/>
              <a:t> </a:t>
            </a:r>
            <a:r>
              <a:rPr lang="en-US" dirty="0" err="1"/>
              <a:t>celulare</a:t>
            </a:r>
            <a:r>
              <a:rPr lang="en-US" dirty="0"/>
              <a:t>.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sunt </a:t>
            </a:r>
            <a:r>
              <a:rPr lang="en-US" b="1" i="1" dirty="0" err="1"/>
              <a:t>colesterolul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b="1" i="1" dirty="0" err="1"/>
              <a:t>proteinele</a:t>
            </a:r>
            <a:r>
              <a:rPr lang="en-US" b="1" dirty="0"/>
              <a:t>.</a:t>
            </a:r>
            <a:r>
              <a:rPr lang="en-US" dirty="0"/>
              <a:t> </a:t>
            </a:r>
            <a:endParaRPr lang="ro-RO" dirty="0"/>
          </a:p>
          <a:p>
            <a:r>
              <a:rPr lang="en-US" dirty="0"/>
              <a:t>Pe </a:t>
            </a:r>
            <a:r>
              <a:rPr lang="en-US" dirty="0" err="1"/>
              <a:t>lângă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servește</a:t>
            </a:r>
            <a:r>
              <a:rPr lang="en-US" dirty="0"/>
              <a:t> ca precursor metabolic al </a:t>
            </a:r>
            <a:r>
              <a:rPr lang="en-US" dirty="0" err="1"/>
              <a:t>hormonilor</a:t>
            </a:r>
            <a:r>
              <a:rPr lang="en-US" dirty="0"/>
              <a:t> </a:t>
            </a:r>
            <a:r>
              <a:rPr lang="en-US" dirty="0" err="1"/>
              <a:t>steroizi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acizilor</a:t>
            </a:r>
            <a:r>
              <a:rPr lang="en-US" dirty="0"/>
              <a:t> </a:t>
            </a:r>
            <a:r>
              <a:rPr lang="en-US" dirty="0" err="1"/>
              <a:t>biliari</a:t>
            </a:r>
            <a:r>
              <a:rPr lang="en-US" dirty="0"/>
              <a:t>, </a:t>
            </a:r>
            <a:r>
              <a:rPr lang="en-US" b="1" i="1" dirty="0" err="1"/>
              <a:t>rolul</a:t>
            </a:r>
            <a:r>
              <a:rPr lang="en-US" b="1" i="1" dirty="0"/>
              <a:t> principal al </a:t>
            </a:r>
            <a:r>
              <a:rPr lang="en-US" b="1" i="1" dirty="0" err="1"/>
              <a:t>colesterolului</a:t>
            </a:r>
            <a:r>
              <a:rPr lang="en-US" b="1" i="1" dirty="0"/>
              <a:t> </a:t>
            </a:r>
            <a:r>
              <a:rPr lang="en-US" b="1" i="1" dirty="0" err="1"/>
              <a:t>în</a:t>
            </a:r>
            <a:r>
              <a:rPr lang="en-US" b="1" i="1" dirty="0"/>
              <a:t> </a:t>
            </a:r>
            <a:r>
              <a:rPr lang="en-US" b="1" i="1" dirty="0" err="1"/>
              <a:t>celule</a:t>
            </a:r>
            <a:r>
              <a:rPr lang="en-US" b="1" i="1" dirty="0"/>
              <a:t> </a:t>
            </a:r>
            <a:r>
              <a:rPr lang="en-US" b="1" i="1" dirty="0" err="1"/>
              <a:t>este</a:t>
            </a:r>
            <a:r>
              <a:rPr lang="en-US" b="1" i="1" dirty="0"/>
              <a:t> </a:t>
            </a:r>
            <a:r>
              <a:rPr lang="en-US" b="1" i="1" dirty="0" err="1"/>
              <a:t>în</a:t>
            </a:r>
            <a:r>
              <a:rPr lang="en-US" b="1" i="1" dirty="0"/>
              <a:t> membrane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Aplatizarea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hidrofobicitatea</a:t>
            </a:r>
            <a:r>
              <a:rPr lang="en-US" dirty="0"/>
              <a:t> </a:t>
            </a:r>
            <a:r>
              <a:rPr lang="en-US" dirty="0" err="1"/>
              <a:t>inelelor</a:t>
            </a:r>
            <a:r>
              <a:rPr lang="en-US" dirty="0"/>
              <a:t> </a:t>
            </a:r>
            <a:r>
              <a:rPr lang="en-US" dirty="0" err="1"/>
              <a:t>sterolice</a:t>
            </a:r>
            <a:r>
              <a:rPr lang="en-US" dirty="0"/>
              <a:t> permit </a:t>
            </a:r>
            <a:r>
              <a:rPr lang="en-US" dirty="0" err="1"/>
              <a:t>colesterolului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interacționeze</a:t>
            </a:r>
            <a:r>
              <a:rPr lang="en-US" dirty="0"/>
              <a:t> cu </a:t>
            </a:r>
            <a:r>
              <a:rPr lang="en-US" dirty="0" err="1"/>
              <a:t>porțiunile</a:t>
            </a:r>
            <a:r>
              <a:rPr lang="en-US" dirty="0"/>
              <a:t> </a:t>
            </a:r>
            <a:r>
              <a:rPr lang="en-US" dirty="0" err="1"/>
              <a:t>nepolare</a:t>
            </a:r>
            <a:r>
              <a:rPr lang="en-US" dirty="0"/>
              <a:t> ale </a:t>
            </a:r>
            <a:r>
              <a:rPr lang="en-US" dirty="0" err="1"/>
              <a:t>stratului</a:t>
            </a:r>
            <a:r>
              <a:rPr lang="en-US" dirty="0"/>
              <a:t> </a:t>
            </a:r>
            <a:r>
              <a:rPr lang="en-US" dirty="0" err="1"/>
              <a:t>bistrat</a:t>
            </a:r>
            <a:r>
              <a:rPr lang="en-US" dirty="0"/>
              <a:t> lipidic,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gruparea</a:t>
            </a:r>
            <a:r>
              <a:rPr lang="en-US" dirty="0"/>
              <a:t> </a:t>
            </a:r>
            <a:r>
              <a:rPr lang="en-US" dirty="0" err="1"/>
              <a:t>hidroxil</a:t>
            </a:r>
            <a:r>
              <a:rPr lang="en-US" dirty="0"/>
              <a:t> de la </a:t>
            </a:r>
            <a:r>
              <a:rPr lang="en-US" dirty="0" err="1"/>
              <a:t>capăt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interacționa</a:t>
            </a:r>
            <a:r>
              <a:rPr lang="en-US" dirty="0"/>
              <a:t> cu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hidrofilă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41246-8E64-C46D-6519-E6B894028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803" y="1738481"/>
            <a:ext cx="3937438" cy="33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8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214-48DE-A471-FB5B-68E2CEC83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34075" cy="739775"/>
          </a:xfrm>
        </p:spPr>
        <p:txBody>
          <a:bodyPr/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Fluiditatea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membranei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E482-2801-31C6-5D31-6D59046F1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104900"/>
            <a:ext cx="8115300" cy="56483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Funcția</a:t>
            </a:r>
            <a:r>
              <a:rPr lang="en-US" dirty="0"/>
              <a:t> </a:t>
            </a:r>
            <a:r>
              <a:rPr lang="en-US" dirty="0" err="1"/>
              <a:t>colesterolului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bistratul</a:t>
            </a:r>
            <a:r>
              <a:rPr lang="en-US" dirty="0"/>
              <a:t> lipidic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complexă</a:t>
            </a:r>
            <a:r>
              <a:rPr lang="en-US" dirty="0"/>
              <a:t> (</a:t>
            </a:r>
            <a:r>
              <a:rPr lang="en-US" dirty="0" err="1"/>
              <a:t>Figura</a:t>
            </a:r>
            <a:r>
              <a:rPr lang="en-US" dirty="0"/>
              <a:t> </a:t>
            </a:r>
            <a:r>
              <a:rPr lang="ro-RO" dirty="0"/>
              <a:t>precedentă</a:t>
            </a:r>
            <a:r>
              <a:rPr lang="en-US" dirty="0"/>
              <a:t>). </a:t>
            </a:r>
            <a:endParaRPr lang="ro-RO" dirty="0"/>
          </a:p>
          <a:p>
            <a:r>
              <a:rPr lang="ro-RO" b="1" dirty="0"/>
              <a:t>I</a:t>
            </a:r>
            <a:r>
              <a:rPr lang="en-US" b="1" dirty="0" err="1"/>
              <a:t>nfluențează</a:t>
            </a:r>
            <a:r>
              <a:rPr lang="en-US" b="1" dirty="0"/>
              <a:t> </a:t>
            </a:r>
            <a:r>
              <a:rPr lang="en-US" b="1" dirty="0" err="1"/>
              <a:t>fluiditatea</a:t>
            </a:r>
            <a:r>
              <a:rPr lang="en-US" b="1" dirty="0"/>
              <a:t> </a:t>
            </a:r>
            <a:r>
              <a:rPr lang="en-US" b="1" dirty="0" err="1"/>
              <a:t>membranei</a:t>
            </a:r>
            <a:r>
              <a:rPr lang="ro-RO" b="1" dirty="0"/>
              <a:t> (</a:t>
            </a:r>
            <a:r>
              <a:rPr lang="ro-RO" b="1" dirty="0" err="1"/>
              <a:t>Fig</a:t>
            </a:r>
            <a:r>
              <a:rPr lang="ro-RO" b="1" dirty="0"/>
              <a:t>)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Punctul</a:t>
            </a:r>
            <a:r>
              <a:rPr lang="en-US" dirty="0"/>
              <a:t> de </a:t>
            </a:r>
            <a:r>
              <a:rPr lang="en-US" dirty="0" err="1"/>
              <a:t>mijloc</a:t>
            </a:r>
            <a:r>
              <a:rPr lang="en-US" dirty="0"/>
              <a:t> al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tranziții</a:t>
            </a:r>
            <a:r>
              <a:rPr lang="en-US" dirty="0"/>
              <a:t>, </a:t>
            </a:r>
            <a:r>
              <a:rPr lang="en-US" dirty="0" err="1"/>
              <a:t>denumit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Tm,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influențat</a:t>
            </a:r>
            <a:r>
              <a:rPr lang="en-US" dirty="0"/>
              <a:t> de </a:t>
            </a:r>
            <a:r>
              <a:rPr lang="en-US" dirty="0" err="1"/>
              <a:t>compoziția</a:t>
            </a:r>
            <a:r>
              <a:rPr lang="en-US" dirty="0"/>
              <a:t> </a:t>
            </a:r>
            <a:r>
              <a:rPr lang="en-US" dirty="0" err="1"/>
              <a:t>acizilor</a:t>
            </a:r>
            <a:r>
              <a:rPr lang="en-US" dirty="0"/>
              <a:t> </a:t>
            </a:r>
            <a:r>
              <a:rPr lang="en-US" dirty="0" err="1"/>
              <a:t>grași</a:t>
            </a:r>
            <a:r>
              <a:rPr lang="en-US" dirty="0"/>
              <a:t> a </a:t>
            </a:r>
            <a:r>
              <a:rPr lang="en-US" dirty="0" err="1"/>
              <a:t>compușilor</a:t>
            </a:r>
            <a:r>
              <a:rPr lang="en-US" dirty="0"/>
              <a:t> </a:t>
            </a:r>
            <a:r>
              <a:rPr lang="en-US" dirty="0" err="1"/>
              <a:t>bistratului</a:t>
            </a:r>
            <a:r>
              <a:rPr lang="en-US" dirty="0"/>
              <a:t> lipidic. </a:t>
            </a:r>
            <a:r>
              <a:rPr lang="en-US" i="1" dirty="0" err="1"/>
              <a:t>Acizii</a:t>
            </a:r>
            <a:r>
              <a:rPr lang="en-US" i="1" dirty="0"/>
              <a:t> </a:t>
            </a:r>
            <a:r>
              <a:rPr lang="en-US" i="1" dirty="0" err="1"/>
              <a:t>grași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lungi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saturați</a:t>
            </a:r>
            <a:r>
              <a:rPr lang="en-US" i="1" dirty="0"/>
              <a:t> </a:t>
            </a:r>
            <a:r>
              <a:rPr lang="en-US" i="1" dirty="0" err="1"/>
              <a:t>vor</a:t>
            </a:r>
            <a:r>
              <a:rPr lang="en-US" i="1" dirty="0"/>
              <a:t> </a:t>
            </a:r>
            <a:r>
              <a:rPr lang="en-US" i="1" dirty="0" err="1"/>
              <a:t>favoriza</a:t>
            </a:r>
            <a:r>
              <a:rPr lang="en-US" i="1" dirty="0"/>
              <a:t> </a:t>
            </a:r>
            <a:r>
              <a:rPr lang="en-US" i="1" dirty="0" err="1"/>
              <a:t>valori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mari</a:t>
            </a:r>
            <a:r>
              <a:rPr lang="en-US" i="1" dirty="0"/>
              <a:t> ale Tm,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timp</a:t>
            </a:r>
            <a:r>
              <a:rPr lang="en-US" i="1" dirty="0"/>
              <a:t> </a:t>
            </a:r>
            <a:r>
              <a:rPr lang="en-US" i="1" dirty="0" err="1"/>
              <a:t>ce</a:t>
            </a:r>
            <a:r>
              <a:rPr lang="en-US" i="1" dirty="0"/>
              <a:t> </a:t>
            </a:r>
            <a:r>
              <a:rPr lang="en-US" i="1" dirty="0" err="1"/>
              <a:t>acizii</a:t>
            </a:r>
            <a:r>
              <a:rPr lang="en-US" i="1" dirty="0"/>
              <a:t> </a:t>
            </a:r>
            <a:r>
              <a:rPr lang="en-US" i="1" dirty="0" err="1"/>
              <a:t>grași</a:t>
            </a:r>
            <a:r>
              <a:rPr lang="en-US" i="1" dirty="0"/>
              <a:t> </a:t>
            </a:r>
            <a:r>
              <a:rPr lang="en-US" i="1" dirty="0" err="1"/>
              <a:t>nesaturați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scurți</a:t>
            </a:r>
            <a:r>
              <a:rPr lang="en-US" i="1" dirty="0"/>
              <a:t> </a:t>
            </a:r>
            <a:r>
              <a:rPr lang="en-US" i="1" dirty="0" err="1"/>
              <a:t>vor</a:t>
            </a:r>
            <a:r>
              <a:rPr lang="en-US" i="1" dirty="0"/>
              <a:t> </a:t>
            </a:r>
            <a:r>
              <a:rPr lang="en-US" i="1" dirty="0" err="1"/>
              <a:t>favoriza</a:t>
            </a:r>
            <a:r>
              <a:rPr lang="en-US" i="1" dirty="0"/>
              <a:t> </a:t>
            </a:r>
            <a:r>
              <a:rPr lang="en-US" i="1" dirty="0" err="1"/>
              <a:t>valori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mici</a:t>
            </a:r>
            <a:r>
              <a:rPr lang="en-US" i="1" dirty="0"/>
              <a:t> ale Tm</a:t>
            </a:r>
            <a:r>
              <a:rPr lang="en-US" dirty="0"/>
              <a:t>. </a:t>
            </a:r>
            <a:endParaRPr lang="ro-RO" dirty="0"/>
          </a:p>
          <a:p>
            <a:r>
              <a:rPr lang="en-US" i="1" dirty="0"/>
              <a:t>Din </a:t>
            </a:r>
            <a:r>
              <a:rPr lang="en-US" i="1" dirty="0" err="1"/>
              <a:t>acest</a:t>
            </a:r>
            <a:r>
              <a:rPr lang="en-US" i="1" dirty="0"/>
              <a:t> </a:t>
            </a:r>
            <a:r>
              <a:rPr lang="en-US" i="1" dirty="0" err="1"/>
              <a:t>motiv</a:t>
            </a:r>
            <a:r>
              <a:rPr lang="en-US" i="1" dirty="0"/>
              <a:t>, </a:t>
            </a:r>
            <a:r>
              <a:rPr lang="en-US" i="1" dirty="0" err="1"/>
              <a:t>peștii</a:t>
            </a:r>
            <a:r>
              <a:rPr lang="en-US" i="1" dirty="0"/>
              <a:t>, care </a:t>
            </a:r>
            <a:r>
              <a:rPr lang="en-US" i="1" dirty="0" err="1"/>
              <a:t>trăiesc</a:t>
            </a:r>
            <a:r>
              <a:rPr lang="en-US" i="1" dirty="0"/>
              <a:t>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medii</a:t>
            </a:r>
            <a:r>
              <a:rPr lang="en-US" i="1" dirty="0"/>
              <a:t> </a:t>
            </a:r>
            <a:r>
              <a:rPr lang="en-US" i="1" dirty="0" err="1"/>
              <a:t>reci</a:t>
            </a:r>
            <a:r>
              <a:rPr lang="en-US" i="1" dirty="0"/>
              <a:t>, au un </a:t>
            </a:r>
            <a:r>
              <a:rPr lang="en-US" i="1" dirty="0" err="1"/>
              <a:t>nivel</a:t>
            </a:r>
            <a:r>
              <a:rPr lang="en-US" i="1" dirty="0"/>
              <a:t> </a:t>
            </a:r>
            <a:r>
              <a:rPr lang="en-US" i="1" dirty="0" err="1"/>
              <a:t>mai</a:t>
            </a:r>
            <a:r>
              <a:rPr lang="en-US" i="1" dirty="0"/>
              <a:t> </a:t>
            </a:r>
            <a:r>
              <a:rPr lang="en-US" i="1" dirty="0" err="1"/>
              <a:t>ridicat</a:t>
            </a:r>
            <a:r>
              <a:rPr lang="en-US" i="1" dirty="0"/>
              <a:t> de </a:t>
            </a:r>
            <a:r>
              <a:rPr lang="en-US" i="1" dirty="0" err="1"/>
              <a:t>acizi</a:t>
            </a:r>
            <a:r>
              <a:rPr lang="en-US" i="1" dirty="0"/>
              <a:t> </a:t>
            </a:r>
            <a:r>
              <a:rPr lang="en-US" i="1" dirty="0" err="1"/>
              <a:t>grași</a:t>
            </a:r>
            <a:r>
              <a:rPr lang="en-US" i="1" dirty="0"/>
              <a:t> </a:t>
            </a:r>
            <a:r>
              <a:rPr lang="en-US" i="1" dirty="0" err="1"/>
              <a:t>nesaturați</a:t>
            </a:r>
            <a:r>
              <a:rPr lang="en-US" i="1" dirty="0"/>
              <a:t> - pe care </a:t>
            </a:r>
            <a:r>
              <a:rPr lang="en-US" i="1" dirty="0" err="1"/>
              <a:t>îi</a:t>
            </a:r>
            <a:r>
              <a:rPr lang="en-US" i="1" dirty="0"/>
              <a:t> pot </a:t>
            </a:r>
            <a:r>
              <a:rPr lang="en-US" i="1" dirty="0" err="1"/>
              <a:t>folosi</a:t>
            </a:r>
            <a:r>
              <a:rPr lang="en-US" i="1" dirty="0"/>
              <a:t> </a:t>
            </a:r>
            <a:r>
              <a:rPr lang="en-US" i="1" dirty="0" err="1"/>
              <a:t>pentru</a:t>
            </a:r>
            <a:r>
              <a:rPr lang="en-US" i="1" dirty="0"/>
              <a:t> a produce lipide </a:t>
            </a:r>
            <a:r>
              <a:rPr lang="en-US" i="1" dirty="0" err="1"/>
              <a:t>membranare</a:t>
            </a:r>
            <a:r>
              <a:rPr lang="en-US" i="1" dirty="0"/>
              <a:t> care </a:t>
            </a:r>
            <a:r>
              <a:rPr lang="en-US" i="1" dirty="0" err="1"/>
              <a:t>vor</a:t>
            </a:r>
            <a:r>
              <a:rPr lang="en-US" i="1" dirty="0"/>
              <a:t> </a:t>
            </a:r>
            <a:r>
              <a:rPr lang="en-US" i="1" dirty="0" err="1"/>
              <a:t>rămâne</a:t>
            </a:r>
            <a:r>
              <a:rPr lang="en-US" i="1" dirty="0"/>
              <a:t> </a:t>
            </a:r>
            <a:r>
              <a:rPr lang="en-US" i="1" dirty="0" err="1"/>
              <a:t>fluide</a:t>
            </a:r>
            <a:r>
              <a:rPr lang="en-US" i="1" dirty="0"/>
              <a:t> la </a:t>
            </a:r>
            <a:r>
              <a:rPr lang="en-US" i="1" dirty="0" err="1"/>
              <a:t>temperatura</a:t>
            </a:r>
            <a:r>
              <a:rPr lang="en-US" i="1" dirty="0"/>
              <a:t> </a:t>
            </a:r>
            <a:r>
              <a:rPr lang="en-US" i="1" dirty="0" err="1"/>
              <a:t>oceanului</a:t>
            </a:r>
            <a:r>
              <a:rPr lang="en-US" i="1" dirty="0"/>
              <a:t>. </a:t>
            </a:r>
            <a:endParaRPr lang="ro-RO" i="1" dirty="0"/>
          </a:p>
          <a:p>
            <a:r>
              <a:rPr lang="en-US" dirty="0" err="1"/>
              <a:t>Interesant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b="1" dirty="0" err="1"/>
              <a:t>colesterolul</a:t>
            </a:r>
            <a:r>
              <a:rPr lang="en-US" b="1" dirty="0"/>
              <a:t> nu </a:t>
            </a:r>
            <a:r>
              <a:rPr lang="en-US" b="1" dirty="0" err="1"/>
              <a:t>modifică</a:t>
            </a:r>
            <a:r>
              <a:rPr lang="en-US" b="1" dirty="0"/>
              <a:t> </a:t>
            </a:r>
            <a:r>
              <a:rPr lang="en-US" b="1" dirty="0" err="1"/>
              <a:t>valoarea</a:t>
            </a:r>
            <a:r>
              <a:rPr lang="en-US" b="1" dirty="0"/>
              <a:t> Tm, ci</a:t>
            </a:r>
            <a:r>
              <a:rPr lang="ro-RO" b="1" dirty="0"/>
              <a:t> extinde</a:t>
            </a:r>
            <a:r>
              <a:rPr lang="en-US" b="1" dirty="0"/>
              <a:t> </a:t>
            </a:r>
            <a:r>
              <a:rPr lang="en-US" b="1" dirty="0" err="1"/>
              <a:t>intervalul</a:t>
            </a:r>
            <a:r>
              <a:rPr lang="en-US" b="1" dirty="0"/>
              <a:t> de </a:t>
            </a:r>
            <a:r>
              <a:rPr lang="en-US" b="1" dirty="0" err="1"/>
              <a:t>tranziție</a:t>
            </a:r>
            <a:r>
              <a:rPr lang="en-US" b="1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formele</a:t>
            </a:r>
            <a:r>
              <a:rPr lang="en-US" dirty="0"/>
              <a:t> </a:t>
            </a:r>
            <a:r>
              <a:rPr lang="en-US" dirty="0" err="1"/>
              <a:t>înghețate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fluide</a:t>
            </a:r>
            <a:r>
              <a:rPr lang="en-US" dirty="0"/>
              <a:t> ale </a:t>
            </a:r>
            <a:r>
              <a:rPr lang="en-US" dirty="0" err="1"/>
              <a:t>membranei</a:t>
            </a:r>
            <a:r>
              <a:rPr lang="en-US" dirty="0"/>
              <a:t>, </a:t>
            </a:r>
            <a:r>
              <a:rPr lang="en-US" dirty="0" err="1"/>
              <a:t>permițându-i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o </a:t>
            </a:r>
            <a:r>
              <a:rPr lang="en-US" dirty="0" err="1"/>
              <a:t>gamă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largă</a:t>
            </a:r>
            <a:r>
              <a:rPr lang="en-US" dirty="0"/>
              <a:t> de </a:t>
            </a:r>
            <a:r>
              <a:rPr lang="en-US" dirty="0" err="1"/>
              <a:t>fluiditate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D0DD5-E54C-75BE-C82B-6615FF48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104" y="1690688"/>
            <a:ext cx="3312275" cy="300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9D85-DC00-4103-4AC9-941B9A859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616" y="259339"/>
            <a:ext cx="2224130" cy="711045"/>
          </a:xfrm>
        </p:spPr>
        <p:txBody>
          <a:bodyPr/>
          <a:lstStyle/>
          <a:p>
            <a:r>
              <a:rPr lang="ro-RO" dirty="0"/>
              <a:t>CELULA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34A0-F0E0-448C-A802-6319CEB7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13" y="970384"/>
            <a:ext cx="11376769" cy="5887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Celula este </a:t>
            </a:r>
            <a:r>
              <a:rPr lang="ro-RO" b="1" dirty="0"/>
              <a:t>unitatea structurală și funcțională </a:t>
            </a:r>
            <a:r>
              <a:rPr lang="ro-RO" dirty="0"/>
              <a:t>a vieții, compusă din mai multe organite, fiecare cu o structură și o funcție specifică. </a:t>
            </a:r>
          </a:p>
          <a:p>
            <a:pPr marL="0" indent="0">
              <a:buNone/>
            </a:pPr>
            <a:r>
              <a:rPr lang="ro-RO" dirty="0"/>
              <a:t>Ca </a:t>
            </a:r>
            <a:r>
              <a:rPr lang="ro-RO" b="1" dirty="0"/>
              <a:t>unitate genetică</a:t>
            </a:r>
            <a:r>
              <a:rPr lang="ro-RO" dirty="0"/>
              <a:t>, celula, prin ADN-ul </a:t>
            </a:r>
            <a:r>
              <a:rPr lang="ro-RO" dirty="0" err="1"/>
              <a:t>conţinut</a:t>
            </a:r>
            <a:r>
              <a:rPr lang="ro-RO" dirty="0"/>
              <a:t> în genele plasate în cromozomi, are rolul de a înmagazina </a:t>
            </a:r>
            <a:r>
              <a:rPr lang="ro-RO" dirty="0" err="1"/>
              <a:t>şi</a:t>
            </a:r>
            <a:r>
              <a:rPr lang="ro-RO" dirty="0"/>
              <a:t> transmite </a:t>
            </a:r>
            <a:r>
              <a:rPr lang="ro-RO" dirty="0" err="1"/>
              <a:t>informatiile</a:t>
            </a:r>
            <a:r>
              <a:rPr lang="ro-RO" dirty="0"/>
              <a:t> genetice de la </a:t>
            </a:r>
            <a:r>
              <a:rPr lang="ro-RO" dirty="0" err="1"/>
              <a:t>părinţi</a:t>
            </a:r>
            <a:r>
              <a:rPr lang="ro-RO" dirty="0"/>
              <a:t> la </a:t>
            </a:r>
            <a:r>
              <a:rPr lang="ro-RO" dirty="0" err="1"/>
              <a:t>urmaşi</a:t>
            </a:r>
            <a:r>
              <a:rPr lang="ro-RO" dirty="0"/>
              <a:t>, prin reproducere.</a:t>
            </a:r>
          </a:p>
          <a:p>
            <a:pPr marL="0" indent="0">
              <a:buNone/>
            </a:pPr>
            <a:r>
              <a:rPr lang="ro-RO" dirty="0"/>
              <a:t>Printre componentele principale ale celulei notăm: 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 </a:t>
            </a:r>
            <a:r>
              <a:rPr lang="ro-RO" b="1" dirty="0"/>
              <a:t>membrana celulară </a:t>
            </a:r>
            <a:r>
              <a:rPr lang="ro-RO" dirty="0"/>
              <a:t>(protejează celula și reglează transportul substanțelor), 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citoplasma </a:t>
            </a:r>
            <a:r>
              <a:rPr lang="ro-RO" dirty="0"/>
              <a:t>(mediul unde au loc reacțiile chimice), </a:t>
            </a:r>
            <a:r>
              <a:rPr lang="ro-RO" b="1" dirty="0"/>
              <a:t>nucleu</a:t>
            </a:r>
            <a:r>
              <a:rPr lang="ro-RO" dirty="0"/>
              <a:t>l (controlează activitățile celulei, conține ADN-ul) și </a:t>
            </a:r>
            <a:endParaRPr lang="en-US" dirty="0"/>
          </a:p>
          <a:p>
            <a:pPr marL="0" indent="0">
              <a:buNone/>
            </a:pPr>
            <a:r>
              <a:rPr lang="ro-RO" b="1" dirty="0"/>
              <a:t>mitocondriile</a:t>
            </a:r>
            <a:r>
              <a:rPr lang="ro-RO" dirty="0"/>
              <a:t> (produc energie). </a:t>
            </a:r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66317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2C82D-D28F-FA3B-2A2E-CDFE8407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466" y="423927"/>
            <a:ext cx="5935824" cy="84785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Plute</a:t>
            </a:r>
            <a:r>
              <a:rPr lang="ro-RO" dirty="0">
                <a:solidFill>
                  <a:srgbClr val="3C4043"/>
                </a:solidFill>
                <a:latin typeface="Roboto" panose="02000000000000000000" pitchFamily="2" charset="0"/>
              </a:rPr>
              <a:t> (pontoane)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lipidice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D93E-B4DD-78F7-2198-B774F0317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08" y="1353911"/>
            <a:ext cx="11440886" cy="2564946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rgbClr val="3C4043"/>
                </a:solidFill>
              </a:rPr>
              <a:t>Colesterolul</a:t>
            </a:r>
            <a:r>
              <a:rPr lang="en-US" dirty="0">
                <a:solidFill>
                  <a:srgbClr val="3C4043"/>
                </a:solidFill>
              </a:rPr>
              <a:t> se </a:t>
            </a:r>
            <a:r>
              <a:rPr lang="en-US" dirty="0" err="1">
                <a:solidFill>
                  <a:srgbClr val="3C4043"/>
                </a:solidFill>
              </a:rPr>
              <a:t>găsește</a:t>
            </a:r>
            <a:r>
              <a:rPr lang="en-US" dirty="0">
                <a:solidFill>
                  <a:srgbClr val="3C4043"/>
                </a:solidFill>
              </a:rPr>
              <a:t> din </a:t>
            </a:r>
            <a:r>
              <a:rPr lang="en-US" dirty="0" err="1">
                <a:solidFill>
                  <a:srgbClr val="3C4043"/>
                </a:solidFill>
              </a:rPr>
              <a:t>abundență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structurile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membranare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numite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b="1" i="1" dirty="0" err="1">
                <a:solidFill>
                  <a:srgbClr val="3C4043"/>
                </a:solidFill>
              </a:rPr>
              <a:t>plute</a:t>
            </a:r>
            <a:r>
              <a:rPr lang="en-US" b="1" i="1" dirty="0">
                <a:solidFill>
                  <a:srgbClr val="3C4043"/>
                </a:solidFill>
              </a:rPr>
              <a:t> </a:t>
            </a:r>
            <a:r>
              <a:rPr lang="ro-RO" b="1" i="1" dirty="0">
                <a:solidFill>
                  <a:srgbClr val="3C4043"/>
                </a:solidFill>
              </a:rPr>
              <a:t>(pontoane) </a:t>
            </a:r>
            <a:r>
              <a:rPr lang="en-US" b="1" i="1" dirty="0" err="1">
                <a:solidFill>
                  <a:srgbClr val="3C4043"/>
                </a:solidFill>
              </a:rPr>
              <a:t>lipidice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ro-RO" dirty="0">
                <a:solidFill>
                  <a:srgbClr val="3C4043"/>
                </a:solidFill>
              </a:rPr>
              <a:t>P</a:t>
            </a:r>
            <a:r>
              <a:rPr lang="en-US" dirty="0" err="1">
                <a:solidFill>
                  <a:srgbClr val="3C4043"/>
                </a:solidFill>
              </a:rPr>
              <a:t>lutele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lipidice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ro-RO" dirty="0">
                <a:solidFill>
                  <a:srgbClr val="3C4043"/>
                </a:solidFill>
              </a:rPr>
              <a:t>(Fig.) </a:t>
            </a:r>
            <a:r>
              <a:rPr lang="en-US" dirty="0">
                <a:solidFill>
                  <a:srgbClr val="3C4043"/>
                </a:solidFill>
              </a:rPr>
              <a:t>sunt </a:t>
            </a:r>
            <a:r>
              <a:rPr lang="en-US" dirty="0" err="1">
                <a:solidFill>
                  <a:srgbClr val="3C4043"/>
                </a:solidFill>
              </a:rPr>
              <a:t>structuri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organizate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interiorul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membranei</a:t>
            </a:r>
            <a:r>
              <a:rPr lang="en-US" dirty="0">
                <a:solidFill>
                  <a:srgbClr val="3C4043"/>
                </a:solidFill>
              </a:rPr>
              <a:t>, care </a:t>
            </a:r>
            <a:r>
              <a:rPr lang="en-US" dirty="0" err="1">
                <a:solidFill>
                  <a:srgbClr val="3C4043"/>
                </a:solidFill>
              </a:rPr>
              <a:t>conțin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obicei</a:t>
            </a:r>
            <a:r>
              <a:rPr lang="en-US" dirty="0">
                <a:solidFill>
                  <a:srgbClr val="3C4043"/>
                </a:solidFill>
              </a:rPr>
              <a:t> molecule de </a:t>
            </a:r>
            <a:r>
              <a:rPr lang="en-US" dirty="0" err="1">
                <a:solidFill>
                  <a:srgbClr val="3C4043"/>
                </a:solidFill>
              </a:rPr>
              <a:t>semnalizare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alte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proteine</a:t>
            </a:r>
            <a:r>
              <a:rPr lang="en-US" dirty="0">
                <a:solidFill>
                  <a:srgbClr val="3C4043"/>
                </a:solidFill>
              </a:rPr>
              <a:t> ​​</a:t>
            </a:r>
            <a:r>
              <a:rPr lang="en-US" dirty="0" err="1">
                <a:solidFill>
                  <a:srgbClr val="3C4043"/>
                </a:solidFill>
              </a:rPr>
              <a:t>membranare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integrale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i="1" dirty="0" err="1">
                <a:solidFill>
                  <a:srgbClr val="3C4043"/>
                </a:solidFill>
              </a:rPr>
              <a:t>Plutele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lipidice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afectează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fluiditatea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membranei</a:t>
            </a:r>
            <a:r>
              <a:rPr lang="en-US" i="1" dirty="0">
                <a:solidFill>
                  <a:srgbClr val="3C4043"/>
                </a:solidFill>
              </a:rPr>
              <a:t>, </a:t>
            </a:r>
            <a:r>
              <a:rPr lang="en-US" i="1" dirty="0" err="1">
                <a:solidFill>
                  <a:srgbClr val="3C4043"/>
                </a:solidFill>
              </a:rPr>
              <a:t>neurotransmisia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și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traficul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receptorilor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și</a:t>
            </a:r>
            <a:r>
              <a:rPr lang="en-US" i="1" dirty="0">
                <a:solidFill>
                  <a:srgbClr val="3C4043"/>
                </a:solidFill>
              </a:rPr>
              <a:t> al </a:t>
            </a:r>
            <a:r>
              <a:rPr lang="en-US" i="1" dirty="0" err="1">
                <a:solidFill>
                  <a:srgbClr val="3C4043"/>
                </a:solidFill>
              </a:rPr>
              <a:t>proteinelor</a:t>
            </a:r>
            <a:r>
              <a:rPr lang="en-US" i="1" dirty="0">
                <a:solidFill>
                  <a:srgbClr val="3C4043"/>
                </a:solidFill>
              </a:rPr>
              <a:t> </a:t>
            </a:r>
            <a:r>
              <a:rPr lang="en-US" i="1" dirty="0" err="1">
                <a:solidFill>
                  <a:srgbClr val="3C4043"/>
                </a:solidFill>
              </a:rPr>
              <a:t>membranare</a:t>
            </a:r>
            <a:r>
              <a:rPr lang="en-US" i="1" dirty="0">
                <a:solidFill>
                  <a:srgbClr val="3C4043"/>
                </a:solidFill>
              </a:rPr>
              <a:t>.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DA01A-17F8-02D2-2F0D-D563ADC8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8" y="3976602"/>
            <a:ext cx="7135547" cy="2375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5B79E-AC93-C43A-6372-F5A49457D812}"/>
              </a:ext>
            </a:extLst>
          </p:cNvPr>
          <p:cNvSpPr txBox="1"/>
          <p:nvPr/>
        </p:nvSpPr>
        <p:spPr>
          <a:xfrm>
            <a:off x="7488555" y="3441680"/>
            <a:ext cx="44786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Citoplasma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 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Spațiul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extracelular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1-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Membrana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plasmatică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standard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Lipid raft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plută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lipidică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Proteină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transmembranară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asociată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cu Lipid raft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Proteină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transmembranară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neasociată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cu Lipid raft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–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Glicoproteină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6 -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GPI (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glicofosfatidilinozitol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ancorat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protein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 –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Cholesterol</a:t>
            </a:r>
            <a:endParaRPr lang="ro-R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8 -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Glicolipid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55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9E1F-972F-CAA8-7E00-C5F1F6FE5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94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Caracteristici</a:t>
            </a:r>
            <a:r>
              <a:rPr lang="ro-RO" dirty="0">
                <a:solidFill>
                  <a:srgbClr val="3C4043"/>
                </a:solidFill>
                <a:latin typeface="Roboto" panose="02000000000000000000" pitchFamily="2" charset="0"/>
              </a:rPr>
              <a:t>le plutelor lipide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A750-4446-1188-5F93-4E05056C8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38" y="1223616"/>
            <a:ext cx="11230524" cy="5634384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>
                <a:solidFill>
                  <a:srgbClr val="3C4043"/>
                </a:solidFill>
              </a:rPr>
              <a:t>C</a:t>
            </a:r>
            <a:r>
              <a:rPr lang="en-US" b="1" dirty="0" err="1">
                <a:solidFill>
                  <a:srgbClr val="3C4043"/>
                </a:solidFill>
              </a:rPr>
              <a:t>ompoziția</a:t>
            </a:r>
            <a:r>
              <a:rPr lang="en-US" b="1" dirty="0">
                <a:solidFill>
                  <a:srgbClr val="3C4043"/>
                </a:solidFill>
              </a:rPr>
              <a:t> </a:t>
            </a:r>
            <a:r>
              <a:rPr lang="en-US" b="1" dirty="0" err="1">
                <a:solidFill>
                  <a:srgbClr val="3C4043"/>
                </a:solidFill>
              </a:rPr>
              <a:t>lipidică</a:t>
            </a:r>
            <a:r>
              <a:rPr lang="ro-RO" b="1" dirty="0">
                <a:solidFill>
                  <a:srgbClr val="3C4043"/>
                </a:solidFill>
              </a:rPr>
              <a:t> face </a:t>
            </a:r>
            <a:r>
              <a:rPr lang="en-US" dirty="0" err="1">
                <a:solidFill>
                  <a:srgbClr val="3C4043"/>
                </a:solidFill>
              </a:rPr>
              <a:t>diferenț</a:t>
            </a:r>
            <a:r>
              <a:rPr lang="ro-RO" dirty="0">
                <a:solidFill>
                  <a:srgbClr val="3C4043"/>
                </a:solidFill>
              </a:rPr>
              <a:t>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cheie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între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plutele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lipidice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şi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membranele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plasmatice</a:t>
            </a:r>
            <a:r>
              <a:rPr lang="en-US" dirty="0">
                <a:solidFill>
                  <a:srgbClr val="3C4043"/>
                </a:solidFill>
              </a:rPr>
              <a:t> din care sunt derivate.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ro-RO" dirty="0">
                <a:solidFill>
                  <a:srgbClr val="3C4043"/>
                </a:solidFill>
              </a:rPr>
              <a:t>C</a:t>
            </a:r>
            <a:r>
              <a:rPr lang="en-US" dirty="0" err="1">
                <a:solidFill>
                  <a:srgbClr val="3C4043"/>
                </a:solidFill>
              </a:rPr>
              <a:t>onțin</a:t>
            </a:r>
            <a:r>
              <a:rPr lang="en-US" dirty="0">
                <a:solidFill>
                  <a:srgbClr val="3C4043"/>
                </a:solidFill>
              </a:rPr>
              <a:t> de 3 </a:t>
            </a:r>
            <a:r>
              <a:rPr lang="ro-RO" dirty="0">
                <a:solidFill>
                  <a:srgbClr val="3C4043"/>
                </a:solidFill>
              </a:rPr>
              <a:t>-</a:t>
            </a:r>
            <a:r>
              <a:rPr lang="en-US" dirty="0">
                <a:solidFill>
                  <a:srgbClr val="3C4043"/>
                </a:solidFill>
              </a:rPr>
              <a:t> 5 </a:t>
            </a:r>
            <a:r>
              <a:rPr lang="en-US" dirty="0" err="1">
                <a:solidFill>
                  <a:srgbClr val="3C4043"/>
                </a:solidFill>
              </a:rPr>
              <a:t>ori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ro-RO" dirty="0">
                <a:solidFill>
                  <a:srgbClr val="3C4043"/>
                </a:solidFill>
              </a:rPr>
              <a:t>mai mult 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colesterol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ro-RO" dirty="0">
                <a:solidFill>
                  <a:srgbClr val="3C4043"/>
                </a:solidFill>
              </a:rPr>
              <a:t>ca în </a:t>
            </a:r>
            <a:r>
              <a:rPr lang="en-US" dirty="0" err="1">
                <a:solidFill>
                  <a:srgbClr val="3C4043"/>
                </a:solidFill>
              </a:rPr>
              <a:t>stratul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dublu</a:t>
            </a:r>
            <a:r>
              <a:rPr lang="en-US" dirty="0">
                <a:solidFill>
                  <a:srgbClr val="3C4043"/>
                </a:solidFill>
              </a:rPr>
              <a:t> din </a:t>
            </a:r>
            <a:r>
              <a:rPr lang="en-US" dirty="0" err="1">
                <a:solidFill>
                  <a:srgbClr val="3C4043"/>
                </a:solidFill>
              </a:rPr>
              <a:t>jur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 err="1">
                <a:solidFill>
                  <a:srgbClr val="3C4043"/>
                </a:solidFill>
              </a:rPr>
              <a:t>Creșterea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cantității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colesterol</a:t>
            </a:r>
            <a:r>
              <a:rPr lang="en-US" dirty="0">
                <a:solidFill>
                  <a:srgbClr val="3C4043"/>
                </a:solidFill>
              </a:rPr>
              <a:t> face zona plutei </a:t>
            </a:r>
            <a:r>
              <a:rPr lang="en-US" dirty="0" err="1">
                <a:solidFill>
                  <a:srgbClr val="3C4043"/>
                </a:solidFill>
              </a:rPr>
              <a:t>lipidice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rigidă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comparație</a:t>
            </a:r>
            <a:r>
              <a:rPr lang="en-US" dirty="0">
                <a:solidFill>
                  <a:srgbClr val="3C4043"/>
                </a:solidFill>
              </a:rPr>
              <a:t> cu </a:t>
            </a:r>
            <a:r>
              <a:rPr lang="en-US" dirty="0" err="1">
                <a:solidFill>
                  <a:srgbClr val="3C4043"/>
                </a:solidFill>
              </a:rPr>
              <a:t>restul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membranei</a:t>
            </a:r>
            <a:r>
              <a:rPr lang="en-US" dirty="0">
                <a:solidFill>
                  <a:srgbClr val="3C4043"/>
                </a:solidFill>
              </a:rPr>
              <a:t> care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lichidă</a:t>
            </a:r>
            <a:r>
              <a:rPr lang="en-US" dirty="0">
                <a:solidFill>
                  <a:srgbClr val="3C4043"/>
                </a:solidFill>
              </a:rPr>
              <a:t>.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ro-RO" dirty="0">
                <a:solidFill>
                  <a:srgbClr val="3C4043"/>
                </a:solidFill>
              </a:rPr>
              <a:t>Î</a:t>
            </a:r>
            <a:r>
              <a:rPr lang="en-US" dirty="0" err="1">
                <a:solidFill>
                  <a:srgbClr val="3C4043"/>
                </a:solidFill>
              </a:rPr>
              <a:t>mbogățite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sfingolipide</a:t>
            </a:r>
            <a:r>
              <a:rPr lang="en-US" dirty="0">
                <a:solidFill>
                  <a:srgbClr val="3C4043"/>
                </a:solidFill>
              </a:rPr>
              <a:t>, cum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sfingomielina</a:t>
            </a:r>
            <a:r>
              <a:rPr lang="en-US" dirty="0">
                <a:solidFill>
                  <a:srgbClr val="3C4043"/>
                </a:solidFill>
              </a:rPr>
              <a:t>, care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obicei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crescută</a:t>
            </a:r>
            <a:r>
              <a:rPr lang="en-US" dirty="0">
                <a:solidFill>
                  <a:srgbClr val="3C4043"/>
                </a:solidFill>
              </a:rPr>
              <a:t> cu 50%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comparație</a:t>
            </a:r>
            <a:r>
              <a:rPr lang="en-US" dirty="0">
                <a:solidFill>
                  <a:srgbClr val="3C4043"/>
                </a:solidFill>
              </a:rPr>
              <a:t> cu membrana </a:t>
            </a:r>
            <a:r>
              <a:rPr lang="en-US" dirty="0" err="1">
                <a:solidFill>
                  <a:srgbClr val="3C4043"/>
                </a:solidFill>
              </a:rPr>
              <a:t>plasmatică</a:t>
            </a:r>
            <a:r>
              <a:rPr lang="en-US" dirty="0">
                <a:solidFill>
                  <a:srgbClr val="3C4043"/>
                </a:solidFill>
              </a:rPr>
              <a:t>.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ro-RO" dirty="0">
                <a:solidFill>
                  <a:srgbClr val="3C4043"/>
                </a:solidFill>
              </a:rPr>
              <a:t>I</a:t>
            </a:r>
            <a:r>
              <a:rPr lang="en-US" dirty="0" err="1">
                <a:solidFill>
                  <a:srgbClr val="3C4043"/>
                </a:solidFill>
              </a:rPr>
              <a:t>mportante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reglarea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semnalizării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intracelulare</a:t>
            </a:r>
            <a:r>
              <a:rPr lang="en-US" dirty="0">
                <a:solidFill>
                  <a:srgbClr val="3C4043"/>
                </a:solidFill>
              </a:rPr>
              <a:t>,</a:t>
            </a:r>
            <a:r>
              <a:rPr lang="ro-RO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facilitează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comunicarea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dintre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celule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transducția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semnalului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influențând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procese</a:t>
            </a:r>
            <a:r>
              <a:rPr lang="en-US" dirty="0">
                <a:solidFill>
                  <a:srgbClr val="3C4043"/>
                </a:solidFill>
              </a:rPr>
              <a:t> precum </a:t>
            </a:r>
            <a:r>
              <a:rPr lang="en-US" dirty="0" err="1">
                <a:solidFill>
                  <a:srgbClr val="3C4043"/>
                </a:solidFill>
              </a:rPr>
              <a:t>proliferarea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diferențierea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moartea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celulară</a:t>
            </a:r>
            <a:r>
              <a:rPr lang="en-US" dirty="0">
                <a:solidFill>
                  <a:srgbClr val="3C4043"/>
                </a:solidFill>
              </a:rPr>
              <a:t>.</a:t>
            </a:r>
          </a:p>
          <a:p>
            <a:r>
              <a:rPr lang="ro-RO" dirty="0">
                <a:solidFill>
                  <a:srgbClr val="3C4043"/>
                </a:solidFill>
              </a:rPr>
              <a:t>J</a:t>
            </a:r>
            <a:r>
              <a:rPr lang="en-US" dirty="0" err="1">
                <a:solidFill>
                  <a:srgbClr val="3C4043"/>
                </a:solidFill>
              </a:rPr>
              <a:t>oacă</a:t>
            </a:r>
            <a:r>
              <a:rPr lang="en-US" dirty="0">
                <a:solidFill>
                  <a:srgbClr val="3C4043"/>
                </a:solidFill>
              </a:rPr>
              <a:t> un </a:t>
            </a:r>
            <a:r>
              <a:rPr lang="en-US" dirty="0" err="1">
                <a:solidFill>
                  <a:srgbClr val="3C4043"/>
                </a:solidFill>
              </a:rPr>
              <a:t>rol</a:t>
            </a:r>
            <a:r>
              <a:rPr lang="en-US" dirty="0">
                <a:solidFill>
                  <a:srgbClr val="3C4043"/>
                </a:solidFill>
              </a:rPr>
              <a:t> crucial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endocitoză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reglarea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traficului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vezicular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interiorul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celulei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ro-RO" dirty="0">
                <a:solidFill>
                  <a:srgbClr val="3C4043"/>
                </a:solidFill>
              </a:rPr>
              <a:t>E</a:t>
            </a:r>
            <a:r>
              <a:rPr lang="en-US" dirty="0" err="1">
                <a:solidFill>
                  <a:srgbClr val="3C4043"/>
                </a:solidFill>
              </a:rPr>
              <a:t>sențiale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menținerea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integrității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funcției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organitelor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celulare</a:t>
            </a:r>
            <a:r>
              <a:rPr lang="en-US" dirty="0">
                <a:solidFill>
                  <a:srgbClr val="3C4043"/>
                </a:solidFill>
              </a:rPr>
              <a:t>, cum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complexul</a:t>
            </a:r>
            <a:r>
              <a:rPr lang="en-US" dirty="0">
                <a:solidFill>
                  <a:srgbClr val="3C4043"/>
                </a:solidFill>
              </a:rPr>
              <a:t> Golgi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reticulul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endoplasmatic</a:t>
            </a:r>
            <a:r>
              <a:rPr lang="en-US" dirty="0">
                <a:solidFill>
                  <a:srgbClr val="3C4043"/>
                </a:solidFill>
              </a:rPr>
              <a:t>..</a:t>
            </a:r>
          </a:p>
          <a:p>
            <a:r>
              <a:rPr lang="en-US" dirty="0">
                <a:solidFill>
                  <a:srgbClr val="3C4043"/>
                </a:solidFill>
              </a:rPr>
              <a:t> </a:t>
            </a:r>
            <a:endParaRPr lang="ro-RO" dirty="0">
              <a:solidFill>
                <a:srgbClr val="3C40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2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D49C-3884-E715-7672-B07A1530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210" y="247779"/>
            <a:ext cx="2203580" cy="866516"/>
          </a:xfrm>
        </p:spPr>
        <p:txBody>
          <a:bodyPr/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Barieră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F71AB-B470-0F14-896D-80616561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53330"/>
            <a:ext cx="11706225" cy="549036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3C4043"/>
                </a:solidFill>
              </a:rPr>
              <a:t>Transportul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materialelor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prin</a:t>
            </a:r>
            <a:r>
              <a:rPr lang="en-US" dirty="0">
                <a:solidFill>
                  <a:srgbClr val="3C4043"/>
                </a:solidFill>
              </a:rPr>
              <a:t> membrane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esențial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existența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unei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celule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 err="1">
                <a:solidFill>
                  <a:srgbClr val="3C4043"/>
                </a:solidFill>
              </a:rPr>
              <a:t>Bistratul</a:t>
            </a:r>
            <a:r>
              <a:rPr lang="en-US" dirty="0">
                <a:solidFill>
                  <a:srgbClr val="3C4043"/>
                </a:solidFill>
              </a:rPr>
              <a:t> lipidic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o </a:t>
            </a:r>
            <a:r>
              <a:rPr lang="en-US" dirty="0" err="1">
                <a:solidFill>
                  <a:srgbClr val="3C4043"/>
                </a:solidFill>
              </a:rPr>
              <a:t>barieră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eficientă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intrarea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majorității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moleculelor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fără</a:t>
            </a:r>
            <a:r>
              <a:rPr lang="en-US" dirty="0">
                <a:solidFill>
                  <a:srgbClr val="3C4043"/>
                </a:solidFill>
              </a:rPr>
              <a:t> un </a:t>
            </a:r>
            <a:r>
              <a:rPr lang="en-US" dirty="0" err="1">
                <a:solidFill>
                  <a:srgbClr val="3C4043"/>
                </a:solidFill>
              </a:rPr>
              <a:t>mijloc</a:t>
            </a:r>
            <a:r>
              <a:rPr lang="en-US" dirty="0">
                <a:solidFill>
                  <a:srgbClr val="3C4043"/>
                </a:solidFill>
              </a:rPr>
              <a:t> de a </a:t>
            </a:r>
            <a:r>
              <a:rPr lang="en-US" dirty="0" err="1">
                <a:solidFill>
                  <a:srgbClr val="3C4043"/>
                </a:solidFill>
              </a:rPr>
              <a:t>permite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moleculelor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alimentare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intre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într</a:t>
            </a:r>
            <a:r>
              <a:rPr lang="en-US" dirty="0">
                <a:solidFill>
                  <a:srgbClr val="3C4043"/>
                </a:solidFill>
              </a:rPr>
              <a:t>-o </a:t>
            </a:r>
            <a:r>
              <a:rPr lang="en-US" dirty="0" err="1">
                <a:solidFill>
                  <a:srgbClr val="3C4043"/>
                </a:solidFill>
              </a:rPr>
              <a:t>celulă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aceasta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muri.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 err="1">
                <a:solidFill>
                  <a:srgbClr val="3C4043"/>
                </a:solidFill>
              </a:rPr>
              <a:t>Moleculele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primare</a:t>
            </a:r>
            <a:r>
              <a:rPr lang="en-US" dirty="0">
                <a:solidFill>
                  <a:srgbClr val="3C4043"/>
                </a:solidFill>
              </a:rPr>
              <a:t> care se </a:t>
            </a:r>
            <a:r>
              <a:rPr lang="en-US" dirty="0" err="1">
                <a:solidFill>
                  <a:srgbClr val="3C4043"/>
                </a:solidFill>
              </a:rPr>
              <a:t>mișcă</a:t>
            </a:r>
            <a:r>
              <a:rPr lang="en-US" dirty="0">
                <a:solidFill>
                  <a:srgbClr val="3C4043"/>
                </a:solidFill>
              </a:rPr>
              <a:t> liber </a:t>
            </a:r>
            <a:r>
              <a:rPr lang="en-US" dirty="0" err="1">
                <a:solidFill>
                  <a:srgbClr val="3C4043"/>
                </a:solidFill>
              </a:rPr>
              <a:t>prin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bistratul</a:t>
            </a:r>
            <a:r>
              <a:rPr lang="en-US" dirty="0">
                <a:solidFill>
                  <a:srgbClr val="3C4043"/>
                </a:solidFill>
              </a:rPr>
              <a:t> lipidic sunt </a:t>
            </a:r>
            <a:r>
              <a:rPr lang="en-US" dirty="0" err="1">
                <a:solidFill>
                  <a:srgbClr val="3C4043"/>
                </a:solidFill>
              </a:rPr>
              <a:t>mici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neîncărcate</a:t>
            </a:r>
            <a:r>
              <a:rPr lang="en-US" dirty="0">
                <a:solidFill>
                  <a:srgbClr val="3C4043"/>
                </a:solidFill>
              </a:rPr>
              <a:t>, cum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fi H2O, CO2, CO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O2, </a:t>
            </a:r>
            <a:r>
              <a:rPr lang="en-US" dirty="0" err="1">
                <a:solidFill>
                  <a:srgbClr val="3C4043"/>
                </a:solidFill>
              </a:rPr>
              <a:t>astfel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încât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moleculele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mai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mari</a:t>
            </a:r>
            <a:r>
              <a:rPr lang="en-US" dirty="0">
                <a:solidFill>
                  <a:srgbClr val="3C4043"/>
                </a:solidFill>
              </a:rPr>
              <a:t>, cum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glucoza</a:t>
            </a:r>
            <a:r>
              <a:rPr lang="en-US" dirty="0">
                <a:solidFill>
                  <a:srgbClr val="3C4043"/>
                </a:solidFill>
              </a:rPr>
              <a:t>, de care </a:t>
            </a:r>
            <a:r>
              <a:rPr lang="en-US" dirty="0" err="1">
                <a:solidFill>
                  <a:srgbClr val="3C4043"/>
                </a:solidFill>
              </a:rPr>
              <a:t>celula</a:t>
            </a:r>
            <a:r>
              <a:rPr lang="en-US" dirty="0">
                <a:solidFill>
                  <a:srgbClr val="3C4043"/>
                </a:solidFill>
              </a:rPr>
              <a:t> are </a:t>
            </a:r>
            <a:r>
              <a:rPr lang="en-US" dirty="0" err="1">
                <a:solidFill>
                  <a:srgbClr val="3C4043"/>
                </a:solidFill>
              </a:rPr>
              <a:t>nevoie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pentru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energie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fi </a:t>
            </a:r>
            <a:r>
              <a:rPr lang="en-US" dirty="0" err="1">
                <a:solidFill>
                  <a:srgbClr val="3C4043"/>
                </a:solidFill>
              </a:rPr>
              <a:t>excluse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efectiv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dacă</a:t>
            </a:r>
            <a:r>
              <a:rPr lang="en-US" dirty="0">
                <a:solidFill>
                  <a:srgbClr val="3C4043"/>
                </a:solidFill>
              </a:rPr>
              <a:t> nu </a:t>
            </a:r>
            <a:r>
              <a:rPr lang="en-US" dirty="0" err="1">
                <a:solidFill>
                  <a:srgbClr val="3C4043"/>
                </a:solidFill>
              </a:rPr>
              <a:t>ar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exista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proteine</a:t>
            </a:r>
            <a:r>
              <a:rPr lang="en-US" dirty="0">
                <a:solidFill>
                  <a:srgbClr val="3C4043"/>
                </a:solidFill>
              </a:rPr>
              <a:t> ​​care </a:t>
            </a:r>
            <a:r>
              <a:rPr lang="en-US" dirty="0" err="1">
                <a:solidFill>
                  <a:srgbClr val="3C4043"/>
                </a:solidFill>
              </a:rPr>
              <a:t>să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faciliteze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mișcarea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prin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membrană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 err="1">
                <a:solidFill>
                  <a:srgbClr val="3C4043"/>
                </a:solidFill>
              </a:rPr>
              <a:t>Figura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prezintă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bariera</a:t>
            </a:r>
            <a:r>
              <a:rPr lang="en-US" dirty="0">
                <a:solidFill>
                  <a:srgbClr val="3C4043"/>
                </a:solidFill>
              </a:rPr>
              <a:t> pe care </a:t>
            </a:r>
            <a:r>
              <a:rPr lang="en-US" dirty="0" err="1">
                <a:solidFill>
                  <a:srgbClr val="3C4043"/>
                </a:solidFill>
              </a:rPr>
              <a:t>bistratul</a:t>
            </a:r>
            <a:r>
              <a:rPr lang="en-US" dirty="0">
                <a:solidFill>
                  <a:srgbClr val="3C4043"/>
                </a:solidFill>
              </a:rPr>
              <a:t> lipidic </a:t>
            </a:r>
            <a:r>
              <a:rPr lang="ro-RO" dirty="0">
                <a:solidFill>
                  <a:srgbClr val="3C4043"/>
                </a:solidFill>
              </a:rPr>
              <a:t>o oferă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3C4043"/>
                </a:solidFill>
              </a:rPr>
              <a:t>mișcării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prin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acesta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presiunile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ro-RO" dirty="0">
                <a:solidFill>
                  <a:srgbClr val="3C4043"/>
                </a:solidFill>
              </a:rPr>
              <a:t>(</a:t>
            </a:r>
            <a:r>
              <a:rPr lang="en-US" dirty="0" err="1">
                <a:solidFill>
                  <a:srgbClr val="3C4043"/>
                </a:solidFill>
              </a:rPr>
              <a:t>atracția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ionică</a:t>
            </a:r>
            <a:r>
              <a:rPr lang="en-US" dirty="0">
                <a:solidFill>
                  <a:srgbClr val="3C4043"/>
                </a:solidFill>
              </a:rPr>
              <a:t>) </a:t>
            </a:r>
            <a:endParaRPr lang="ro-RO" dirty="0">
              <a:solidFill>
                <a:srgbClr val="3C404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C4043"/>
                </a:solidFill>
              </a:rPr>
              <a:t>care pot </a:t>
            </a:r>
            <a:r>
              <a:rPr lang="en-US" dirty="0" err="1">
                <a:solidFill>
                  <a:srgbClr val="3C4043"/>
                </a:solidFill>
              </a:rPr>
              <a:t>afecta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mișcarea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C4043"/>
                </a:solidFill>
              </a:rPr>
              <a:t>Energia </a:t>
            </a:r>
            <a:r>
              <a:rPr lang="en-US" dirty="0" err="1">
                <a:solidFill>
                  <a:srgbClr val="3C4043"/>
                </a:solidFill>
              </a:rPr>
              <a:t>potențială</a:t>
            </a:r>
            <a:r>
              <a:rPr lang="en-US" dirty="0">
                <a:solidFill>
                  <a:srgbClr val="3C4043"/>
                </a:solidFill>
              </a:rPr>
              <a:t> din </a:t>
            </a:r>
            <a:r>
              <a:rPr lang="en-US" dirty="0" err="1">
                <a:solidFill>
                  <a:srgbClr val="3C4043"/>
                </a:solidFill>
              </a:rPr>
              <a:t>diferențele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sarcină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endParaRPr lang="ro-RO" dirty="0">
              <a:solidFill>
                <a:srgbClr val="3C4043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3C4043"/>
                </a:solidFill>
              </a:rPr>
              <a:t>concentrație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este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colectată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celule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scopuri</a:t>
            </a:r>
            <a:r>
              <a:rPr lang="en-US" dirty="0">
                <a:solidFill>
                  <a:srgbClr val="3C4043"/>
                </a:solidFill>
              </a:rPr>
              <a:t> care </a:t>
            </a:r>
            <a:r>
              <a:rPr lang="en-US" dirty="0" err="1">
                <a:solidFill>
                  <a:srgbClr val="3C4043"/>
                </a:solidFill>
              </a:rPr>
              <a:t>includ</a:t>
            </a:r>
            <a:r>
              <a:rPr lang="en-US" dirty="0">
                <a:solidFill>
                  <a:srgbClr val="3C4043"/>
                </a:solidFill>
              </a:rPr>
              <a:t> </a:t>
            </a:r>
            <a:endParaRPr lang="ro-RO" dirty="0">
              <a:solidFill>
                <a:srgbClr val="3C4043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3C4043"/>
                </a:solidFill>
              </a:rPr>
              <a:t>sinteza</a:t>
            </a:r>
            <a:r>
              <a:rPr lang="en-US" dirty="0">
                <a:solidFill>
                  <a:srgbClr val="3C4043"/>
                </a:solidFill>
              </a:rPr>
              <a:t> ATP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mișcarea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materialelor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împotriva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unui</a:t>
            </a:r>
            <a:r>
              <a:rPr lang="en-US" dirty="0">
                <a:solidFill>
                  <a:srgbClr val="3C4043"/>
                </a:solidFill>
              </a:rPr>
              <a:t> gradient </a:t>
            </a:r>
            <a:endParaRPr lang="ro-RO" dirty="0">
              <a:solidFill>
                <a:srgbClr val="3C404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C4043"/>
                </a:solidFill>
              </a:rPr>
              <a:t>de </a:t>
            </a:r>
            <a:r>
              <a:rPr lang="en-US" dirty="0" err="1">
                <a:solidFill>
                  <a:srgbClr val="3C4043"/>
                </a:solidFill>
              </a:rPr>
              <a:t>concentrație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într</a:t>
            </a:r>
            <a:r>
              <a:rPr lang="en-US" dirty="0">
                <a:solidFill>
                  <a:srgbClr val="3C4043"/>
                </a:solidFill>
              </a:rPr>
              <a:t>-un </a:t>
            </a:r>
            <a:r>
              <a:rPr lang="en-US" dirty="0" err="1">
                <a:solidFill>
                  <a:srgbClr val="3C4043"/>
                </a:solidFill>
              </a:rPr>
              <a:t>proces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numit</a:t>
            </a:r>
            <a:r>
              <a:rPr lang="en-US" dirty="0">
                <a:solidFill>
                  <a:srgbClr val="3C4043"/>
                </a:solidFill>
              </a:rPr>
              <a:t> transport </a:t>
            </a:r>
            <a:r>
              <a:rPr lang="en-US" dirty="0" err="1">
                <a:solidFill>
                  <a:srgbClr val="3C4043"/>
                </a:solidFill>
              </a:rPr>
              <a:t>activ</a:t>
            </a:r>
            <a:endParaRPr lang="ro-RO" dirty="0">
              <a:solidFill>
                <a:srgbClr val="3C4043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3C4043"/>
                </a:solidFill>
              </a:rPr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06510-BA1E-7AE8-56E6-0B6BAC232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386" y="3386810"/>
            <a:ext cx="4061126" cy="1919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1317CC-762D-DC46-FBFE-96AB849F3FEF}"/>
              </a:ext>
            </a:extLst>
          </p:cNvPr>
          <p:cNvSpPr txBox="1"/>
          <p:nvPr/>
        </p:nvSpPr>
        <p:spPr>
          <a:xfrm>
            <a:off x="8640147" y="5420004"/>
            <a:ext cx="3551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The lipid bilayer as a barrier 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7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E93B-3619-DA11-426E-A4545874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600" b="1" dirty="0"/>
              <a:t>Organizarea structural funcțională a membranelor:</a:t>
            </a:r>
            <a:br>
              <a:rPr lang="ro-RO" sz="3600" b="1" dirty="0"/>
            </a:br>
            <a:r>
              <a:rPr lang="ro-RO" sz="3600" b="1" dirty="0"/>
              <a:t>modelul fluid-mozaical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32492-200D-1DD7-3A62-6E1399377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04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Descrie membrana ca un </a:t>
            </a:r>
            <a:r>
              <a:rPr lang="ro-RO" dirty="0" err="1"/>
              <a:t>bistrat</a:t>
            </a:r>
            <a:r>
              <a:rPr lang="ro-RO" dirty="0"/>
              <a:t> lipidic în care sunt integrate mozaical proteinele care </a:t>
            </a:r>
            <a:r>
              <a:rPr lang="en-US" dirty="0"/>
              <a:t>“</a:t>
            </a:r>
            <a:r>
              <a:rPr lang="ro-RO" dirty="0"/>
              <a:t>plutesc</a:t>
            </a:r>
            <a:r>
              <a:rPr lang="en-US" dirty="0"/>
              <a:t>”</a:t>
            </a:r>
            <a:r>
              <a:rPr lang="ro-RO" dirty="0"/>
              <a:t> prin 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88441-B469-AEA9-4EF7-9057E10B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2123430"/>
            <a:ext cx="845938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9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E90B-3B10-6E50-D7FC-0870239B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Proteine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​​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membranare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2577-A006-B117-2C02-D6869A653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C4043"/>
                </a:solidFill>
              </a:rPr>
              <a:t>Proteinele </a:t>
            </a:r>
            <a:r>
              <a:rPr lang="en-US" dirty="0" err="1">
                <a:solidFill>
                  <a:srgbClr val="3C4043"/>
                </a:solidFill>
              </a:rPr>
              <a:t>dintr</a:t>
            </a:r>
            <a:r>
              <a:rPr lang="en-US" dirty="0">
                <a:solidFill>
                  <a:srgbClr val="3C4043"/>
                </a:solidFill>
              </a:rPr>
              <a:t>-un </a:t>
            </a:r>
            <a:r>
              <a:rPr lang="en-US" dirty="0" err="1">
                <a:solidFill>
                  <a:srgbClr val="3C4043"/>
                </a:solidFill>
              </a:rPr>
              <a:t>bistrat</a:t>
            </a:r>
            <a:r>
              <a:rPr lang="en-US" dirty="0">
                <a:solidFill>
                  <a:srgbClr val="3C4043"/>
                </a:solidFill>
              </a:rPr>
              <a:t> lipidic pot varia </a:t>
            </a:r>
            <a:r>
              <a:rPr lang="en-US" dirty="0" err="1">
                <a:solidFill>
                  <a:srgbClr val="3C4043"/>
                </a:solidFill>
              </a:rPr>
              <a:t>enorm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cantitate</a:t>
            </a:r>
            <a:r>
              <a:rPr lang="en-US" dirty="0">
                <a:solidFill>
                  <a:srgbClr val="3C4043"/>
                </a:solidFill>
              </a:rPr>
              <a:t>,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funcție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membrană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 err="1">
                <a:solidFill>
                  <a:srgbClr val="3C4043"/>
                </a:solidFill>
              </a:rPr>
              <a:t>Conținutul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proteine</a:t>
            </a:r>
            <a:r>
              <a:rPr lang="en-US" dirty="0">
                <a:solidFill>
                  <a:srgbClr val="3C4043"/>
                </a:solidFill>
              </a:rPr>
              <a:t> ​​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greutate</a:t>
            </a:r>
            <a:r>
              <a:rPr lang="en-US" dirty="0">
                <a:solidFill>
                  <a:srgbClr val="3C4043"/>
                </a:solidFill>
              </a:rPr>
              <a:t> al </a:t>
            </a:r>
            <a:r>
              <a:rPr lang="en-US" dirty="0" err="1">
                <a:solidFill>
                  <a:srgbClr val="3C4043"/>
                </a:solidFill>
              </a:rPr>
              <a:t>diferitelor</a:t>
            </a:r>
            <a:r>
              <a:rPr lang="en-US" dirty="0">
                <a:solidFill>
                  <a:srgbClr val="3C4043"/>
                </a:solidFill>
              </a:rPr>
              <a:t> membrane </a:t>
            </a:r>
            <a:r>
              <a:rPr lang="en-US" dirty="0" err="1">
                <a:solidFill>
                  <a:srgbClr val="3C4043"/>
                </a:solidFill>
              </a:rPr>
              <a:t>variază</a:t>
            </a:r>
            <a:r>
              <a:rPr lang="en-US" dirty="0">
                <a:solidFill>
                  <a:srgbClr val="3C4043"/>
                </a:solidFill>
              </a:rPr>
              <a:t> de </a:t>
            </a:r>
            <a:r>
              <a:rPr lang="en-US" dirty="0" err="1">
                <a:solidFill>
                  <a:srgbClr val="3C4043"/>
                </a:solidFill>
              </a:rPr>
              <a:t>obicei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între</a:t>
            </a:r>
            <a:r>
              <a:rPr lang="en-US" dirty="0">
                <a:solidFill>
                  <a:srgbClr val="3C4043"/>
                </a:solidFill>
              </a:rPr>
              <a:t> 30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75% </a:t>
            </a:r>
            <a:r>
              <a:rPr lang="en-US" dirty="0" err="1">
                <a:solidFill>
                  <a:srgbClr val="3C4043"/>
                </a:solidFill>
              </a:rPr>
              <a:t>în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greutate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 err="1">
                <a:solidFill>
                  <a:srgbClr val="3C4043"/>
                </a:solidFill>
              </a:rPr>
              <a:t>Unele</a:t>
            </a:r>
            <a:r>
              <a:rPr lang="en-US" dirty="0">
                <a:solidFill>
                  <a:srgbClr val="3C4043"/>
                </a:solidFill>
              </a:rPr>
              <a:t> membrane </a:t>
            </a:r>
            <a:r>
              <a:rPr lang="en-US" dirty="0" err="1">
                <a:solidFill>
                  <a:srgbClr val="3C4043"/>
                </a:solidFill>
              </a:rPr>
              <a:t>mitocondriale</a:t>
            </a:r>
            <a:r>
              <a:rPr lang="en-US" dirty="0">
                <a:solidFill>
                  <a:srgbClr val="3C4043"/>
                </a:solidFill>
              </a:rPr>
              <a:t> pot </a:t>
            </a:r>
            <a:r>
              <a:rPr lang="en-US" dirty="0" err="1">
                <a:solidFill>
                  <a:srgbClr val="3C4043"/>
                </a:solidFill>
              </a:rPr>
              <a:t>conține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până</a:t>
            </a:r>
            <a:r>
              <a:rPr lang="en-US" dirty="0">
                <a:solidFill>
                  <a:srgbClr val="3C4043"/>
                </a:solidFill>
              </a:rPr>
              <a:t> la 90% </a:t>
            </a:r>
            <a:r>
              <a:rPr lang="en-US" dirty="0" err="1">
                <a:solidFill>
                  <a:srgbClr val="3C4043"/>
                </a:solidFill>
              </a:rPr>
              <a:t>proteine</a:t>
            </a:r>
            <a:r>
              <a:rPr lang="en-US" dirty="0">
                <a:solidFill>
                  <a:srgbClr val="3C4043"/>
                </a:solidFill>
              </a:rPr>
              <a:t>. </a:t>
            </a:r>
            <a:endParaRPr lang="ro-RO" dirty="0">
              <a:solidFill>
                <a:srgbClr val="3C4043"/>
              </a:solidFill>
            </a:endParaRPr>
          </a:p>
          <a:p>
            <a:r>
              <a:rPr lang="en-US" dirty="0">
                <a:solidFill>
                  <a:srgbClr val="3C4043"/>
                </a:solidFill>
              </a:rPr>
              <a:t>Proteinele legate de </a:t>
            </a:r>
            <a:r>
              <a:rPr lang="en-US" dirty="0" err="1">
                <a:solidFill>
                  <a:srgbClr val="3C4043"/>
                </a:solidFill>
              </a:rPr>
              <a:t>și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asociate</a:t>
            </a:r>
            <a:r>
              <a:rPr lang="en-US" dirty="0">
                <a:solidFill>
                  <a:srgbClr val="3C4043"/>
                </a:solidFill>
              </a:rPr>
              <a:t> cu </a:t>
            </a:r>
            <a:r>
              <a:rPr lang="en-US" dirty="0" err="1">
                <a:solidFill>
                  <a:srgbClr val="3C4043"/>
                </a:solidFill>
              </a:rPr>
              <a:t>membranele</a:t>
            </a:r>
            <a:r>
              <a:rPr lang="en-US" dirty="0">
                <a:solidFill>
                  <a:srgbClr val="3C4043"/>
                </a:solidFill>
              </a:rPr>
              <a:t> sunt de </a:t>
            </a:r>
            <a:r>
              <a:rPr lang="en-US" dirty="0" err="1">
                <a:solidFill>
                  <a:srgbClr val="3C4043"/>
                </a:solidFill>
              </a:rPr>
              <a:t>mai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multe</a:t>
            </a:r>
            <a:r>
              <a:rPr lang="en-US" dirty="0">
                <a:solidFill>
                  <a:srgbClr val="3C4043"/>
                </a:solidFill>
              </a:rPr>
              <a:t> </a:t>
            </a:r>
            <a:r>
              <a:rPr lang="en-US" dirty="0" err="1">
                <a:solidFill>
                  <a:srgbClr val="3C4043"/>
                </a:solidFill>
              </a:rPr>
              <a:t>tipuri</a:t>
            </a:r>
            <a:r>
              <a:rPr lang="en-US" dirty="0">
                <a:solidFill>
                  <a:srgbClr val="3C4043"/>
                </a:solidFill>
              </a:rPr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4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8B3-36BB-EC05-34AE-C5768FC01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612" y="165100"/>
            <a:ext cx="8544800" cy="829193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3C4043"/>
                </a:solidFill>
                <a:latin typeface="Roboto" panose="02000000000000000000" pitchFamily="2" charset="0"/>
              </a:rPr>
              <a:t>Organizarea p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roteine</a:t>
            </a:r>
            <a:r>
              <a:rPr lang="ro-RO" dirty="0">
                <a:solidFill>
                  <a:srgbClr val="3C4043"/>
                </a:solidFill>
                <a:latin typeface="Roboto" panose="02000000000000000000" pitchFamily="2" charset="0"/>
              </a:rPr>
              <a:t>lor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membranare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AB02C-2A64-CD85-2951-52347FF9FC58}"/>
              </a:ext>
            </a:extLst>
          </p:cNvPr>
          <p:cNvSpPr txBox="1"/>
          <p:nvPr/>
        </p:nvSpPr>
        <p:spPr>
          <a:xfrm>
            <a:off x="61701" y="2287990"/>
            <a:ext cx="119112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i="1" dirty="0">
                <a:solidFill>
                  <a:srgbClr val="FF0000"/>
                </a:solidFill>
                <a:latin typeface="Roboto" panose="02000000000000000000" pitchFamily="2" charset="0"/>
              </a:rPr>
              <a:t>P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roteine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​​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membranare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integrale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care sunt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ferm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ro-RO" sz="2000" i="1" dirty="0">
                <a:solidFill>
                  <a:srgbClr val="FF0000"/>
                </a:solidFill>
                <a:latin typeface="Roboto" panose="02000000000000000000" pitchFamily="2" charset="0"/>
              </a:rPr>
              <a:t>atașate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membran</a:t>
            </a:r>
            <a:r>
              <a:rPr lang="ro-RO" sz="2000" i="1" dirty="0">
                <a:solidFill>
                  <a:srgbClr val="FF0000"/>
                </a:solidFill>
                <a:latin typeface="Roboto" panose="02000000000000000000" pitchFamily="2" charset="0"/>
              </a:rPr>
              <a:t>ei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 </a:t>
            </a:r>
            <a:endParaRPr lang="ro-RO" sz="2000" i="1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ro-RO" sz="2000" i="1" dirty="0">
                <a:solidFill>
                  <a:srgbClr val="FF0000"/>
                </a:solidFill>
                <a:latin typeface="Roboto" panose="02000000000000000000" pitchFamily="2" charset="0"/>
              </a:rPr>
              <a:t>Sunt 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de tip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transmembranar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(care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traversează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complet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membrana)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sau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endParaRPr lang="ro-RO" sz="2000" i="1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monotopic (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atașate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pe o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singură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Roboto" panose="02000000000000000000" pitchFamily="2" charset="0"/>
              </a:rPr>
              <a:t>parte</a:t>
            </a:r>
            <a:r>
              <a:rPr lang="en-US" sz="2000" i="1" dirty="0">
                <a:solidFill>
                  <a:srgbClr val="FF0000"/>
                </a:solidFill>
                <a:latin typeface="Roboto" panose="02000000000000000000" pitchFamily="2" charset="0"/>
              </a:rPr>
              <a:t>).</a:t>
            </a:r>
            <a:endParaRPr lang="ro-RO" sz="2000" i="1" dirty="0">
              <a:solidFill>
                <a:srgbClr val="FF0000"/>
              </a:solidFill>
              <a:latin typeface="Roboto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/>
              <a:t>pot </a:t>
            </a:r>
            <a:r>
              <a:rPr lang="en-US" sz="2000" dirty="0" err="1"/>
              <a:t>funcționa</a:t>
            </a:r>
            <a:r>
              <a:rPr lang="en-US" sz="2000" dirty="0"/>
              <a:t> ca </a:t>
            </a:r>
            <a:r>
              <a:rPr lang="en-US" sz="2000" dirty="0" err="1"/>
              <a:t>locuri</a:t>
            </a:r>
            <a:r>
              <a:rPr lang="en-US" sz="2000" dirty="0"/>
              <a:t> de </a:t>
            </a:r>
            <a:r>
              <a:rPr lang="en-US" sz="2000" dirty="0" err="1"/>
              <a:t>andocare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atașare</a:t>
            </a:r>
            <a:r>
              <a:rPr lang="en-US" sz="2000" dirty="0"/>
              <a:t> (</a:t>
            </a:r>
            <a:r>
              <a:rPr lang="en-US" sz="2000" i="1" dirty="0"/>
              <a:t>de ex</a:t>
            </a:r>
            <a:r>
              <a:rPr lang="ro-RO" sz="2000" i="1" dirty="0"/>
              <a:t>.</a:t>
            </a:r>
            <a:r>
              <a:rPr lang="en-US" sz="2000" i="1" dirty="0"/>
              <a:t>, la </a:t>
            </a:r>
            <a:r>
              <a:rPr lang="en-US" sz="2000" i="1" dirty="0" err="1"/>
              <a:t>matricea</a:t>
            </a:r>
            <a:r>
              <a:rPr lang="en-US" sz="2000" i="1" dirty="0"/>
              <a:t> </a:t>
            </a:r>
            <a:r>
              <a:rPr lang="en-US" sz="2000" i="1" dirty="0" err="1"/>
              <a:t>extracelulară</a:t>
            </a:r>
            <a:r>
              <a:rPr lang="en-US" sz="2000" dirty="0"/>
              <a:t>), </a:t>
            </a:r>
            <a:endParaRPr lang="ro-RO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ca </a:t>
            </a:r>
            <a:r>
              <a:rPr lang="en-US" sz="2000" dirty="0" err="1"/>
              <a:t>receptori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sistemul</a:t>
            </a:r>
            <a:r>
              <a:rPr lang="en-US" sz="2000" dirty="0"/>
              <a:t> de </a:t>
            </a:r>
            <a:r>
              <a:rPr lang="en-US" sz="2000" dirty="0" err="1"/>
              <a:t>semnalizare</a:t>
            </a:r>
            <a:r>
              <a:rPr lang="en-US" sz="2000" dirty="0"/>
              <a:t> </a:t>
            </a:r>
            <a:r>
              <a:rPr lang="en-US" sz="2000" dirty="0" err="1"/>
              <a:t>celulară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endParaRPr lang="ro-RO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pot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transportul</a:t>
            </a:r>
            <a:r>
              <a:rPr lang="en-US" sz="2000" dirty="0"/>
              <a:t> specific de molecule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din </a:t>
            </a:r>
            <a:r>
              <a:rPr lang="en-US" sz="2000" dirty="0" err="1"/>
              <a:t>celulă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>
                <a:latin typeface="Roboto" panose="02000000000000000000" pitchFamily="2" charset="0"/>
              </a:rPr>
              <a:t>Reprezintă</a:t>
            </a:r>
            <a:r>
              <a:rPr lang="en-US" sz="2000" dirty="0">
                <a:latin typeface="Roboto" panose="02000000000000000000" pitchFamily="2" charset="0"/>
              </a:rPr>
              <a:t> o </a:t>
            </a:r>
            <a:r>
              <a:rPr lang="en-US" sz="2000" dirty="0" err="1">
                <a:latin typeface="Roboto" panose="02000000000000000000" pitchFamily="2" charset="0"/>
              </a:rPr>
              <a:t>fracțiune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semnificativă</a:t>
            </a:r>
            <a:r>
              <a:rPr lang="en-US" sz="2000" dirty="0">
                <a:latin typeface="Roboto" panose="02000000000000000000" pitchFamily="2" charset="0"/>
              </a:rPr>
              <a:t> a </a:t>
            </a:r>
            <a:r>
              <a:rPr lang="en-US" sz="2000" dirty="0" err="1">
                <a:latin typeface="Roboto" panose="02000000000000000000" pitchFamily="2" charset="0"/>
              </a:rPr>
              <a:t>proteinelor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codificate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în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genom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și</a:t>
            </a:r>
            <a:r>
              <a:rPr lang="en-US" sz="2000" dirty="0">
                <a:latin typeface="Roboto" panose="02000000000000000000" pitchFamily="2" charset="0"/>
              </a:rPr>
              <a:t> sunt </a:t>
            </a:r>
            <a:r>
              <a:rPr lang="en-US" sz="2000" dirty="0" err="1">
                <a:latin typeface="Roboto" panose="02000000000000000000" pitchFamily="2" charset="0"/>
              </a:rPr>
              <a:t>ținta</a:t>
            </a:r>
            <a:r>
              <a:rPr lang="en-US" sz="2000" dirty="0">
                <a:latin typeface="Roboto" panose="02000000000000000000" pitchFamily="2" charset="0"/>
              </a:rPr>
              <a:t> a </a:t>
            </a:r>
            <a:r>
              <a:rPr lang="en-US" sz="2000" dirty="0" err="1">
                <a:latin typeface="Roboto" panose="02000000000000000000" pitchFamily="2" charset="0"/>
              </a:rPr>
              <a:t>peste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jumătate</a:t>
            </a:r>
            <a:r>
              <a:rPr lang="en-US" sz="2000" dirty="0">
                <a:latin typeface="Roboto" panose="02000000000000000000" pitchFamily="2" charset="0"/>
              </a:rPr>
              <a:t> din </a:t>
            </a:r>
            <a:r>
              <a:rPr lang="en-US" sz="2000" dirty="0" err="1">
                <a:latin typeface="Roboto" panose="02000000000000000000" pitchFamily="2" charset="0"/>
              </a:rPr>
              <a:t>medicamentele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utilizate</a:t>
            </a:r>
            <a:r>
              <a:rPr lang="en-US" sz="2000" dirty="0">
                <a:latin typeface="Roboto" panose="02000000000000000000" pitchFamily="2" charset="0"/>
              </a:rPr>
              <a:t> </a:t>
            </a:r>
            <a:r>
              <a:rPr lang="en-US" sz="2000" dirty="0" err="1">
                <a:latin typeface="Roboto" panose="02000000000000000000" pitchFamily="2" charset="0"/>
              </a:rPr>
              <a:t>terapeutic</a:t>
            </a:r>
            <a:r>
              <a:rPr lang="en-US" sz="2000" dirty="0">
                <a:latin typeface="Roboto" panose="02000000000000000000" pitchFamily="2" charset="0"/>
              </a:rPr>
              <a:t>. </a:t>
            </a:r>
            <a:endParaRPr lang="en-US" sz="2000" dirty="0"/>
          </a:p>
          <a:p>
            <a:r>
              <a:rPr lang="ro-RO" sz="2000" b="1" dirty="0"/>
              <a:t>Toate proteinele </a:t>
            </a:r>
            <a:r>
              <a:rPr lang="ro-RO" sz="2000" b="1" dirty="0" err="1"/>
              <a:t>transmembranare</a:t>
            </a:r>
            <a:r>
              <a:rPr lang="ro-RO" sz="2000" b="1" dirty="0"/>
              <a:t> sunt proteine integrate, dar nu toate cele integrate sunt </a:t>
            </a:r>
            <a:r>
              <a:rPr lang="ro-RO" sz="2000" b="1" dirty="0" err="1"/>
              <a:t>transmembranare</a:t>
            </a:r>
            <a:r>
              <a:rPr lang="ro-RO" sz="2000" b="1" dirty="0"/>
              <a:t>.</a:t>
            </a:r>
          </a:p>
          <a:p>
            <a:r>
              <a:rPr lang="en-US" sz="2000" b="1" i="1" dirty="0" err="1"/>
              <a:t>Proteinele</a:t>
            </a:r>
            <a:r>
              <a:rPr lang="en-US" sz="2000" b="1" i="1" dirty="0"/>
              <a:t> </a:t>
            </a:r>
            <a:r>
              <a:rPr lang="en-US" sz="2000" b="1" i="1" dirty="0" err="1"/>
              <a:t>membranare</a:t>
            </a:r>
            <a:r>
              <a:rPr lang="en-US" sz="2000" b="1" i="1" dirty="0"/>
              <a:t> </a:t>
            </a:r>
            <a:r>
              <a:rPr lang="en-US" sz="2000" b="1" i="1" dirty="0" err="1"/>
              <a:t>periferice</a:t>
            </a:r>
            <a:r>
              <a:rPr lang="en-US" sz="2000" i="1" dirty="0"/>
              <a:t> </a:t>
            </a:r>
            <a:r>
              <a:rPr lang="en-US" sz="2000" dirty="0" err="1"/>
              <a:t>interacționează</a:t>
            </a:r>
            <a:r>
              <a:rPr lang="en-US" sz="2000" dirty="0"/>
              <a:t> cu o </a:t>
            </a:r>
            <a:r>
              <a:rPr lang="en-US" sz="2000" dirty="0" err="1"/>
              <a:t>parte</a:t>
            </a:r>
            <a:r>
              <a:rPr lang="en-US" sz="2000" dirty="0"/>
              <a:t> a </a:t>
            </a:r>
            <a:r>
              <a:rPr lang="en-US" sz="2000" dirty="0" err="1"/>
              <a:t>stratului</a:t>
            </a:r>
            <a:r>
              <a:rPr lang="en-US" sz="2000" dirty="0"/>
              <a:t> </a:t>
            </a:r>
            <a:r>
              <a:rPr lang="en-US" sz="2000" dirty="0" err="1"/>
              <a:t>bistrat</a:t>
            </a:r>
            <a:r>
              <a:rPr lang="en-US" sz="2000" dirty="0"/>
              <a:t> (de </a:t>
            </a:r>
            <a:r>
              <a:rPr lang="en-US" sz="2000" dirty="0" err="1"/>
              <a:t>obicei</a:t>
            </a:r>
            <a:r>
              <a:rPr lang="en-US" sz="2000" dirty="0"/>
              <a:t> nu </a:t>
            </a:r>
            <a:r>
              <a:rPr lang="en-US" sz="2000" dirty="0" err="1"/>
              <a:t>implică</a:t>
            </a:r>
            <a:r>
              <a:rPr lang="en-US" sz="2000" dirty="0"/>
              <a:t> </a:t>
            </a:r>
            <a:r>
              <a:rPr lang="en-US" sz="2000" dirty="0" err="1"/>
              <a:t>interacțiuni</a:t>
            </a:r>
            <a:r>
              <a:rPr lang="en-US" sz="2000" dirty="0"/>
              <a:t> </a:t>
            </a:r>
            <a:r>
              <a:rPr lang="en-US" sz="2000" dirty="0" err="1"/>
              <a:t>hidrofobe</a:t>
            </a:r>
            <a:r>
              <a:rPr lang="en-US" sz="2000" dirty="0"/>
              <a:t>) </a:t>
            </a:r>
            <a:endParaRPr lang="ro-RO" sz="2000" i="1" dirty="0"/>
          </a:p>
          <a:p>
            <a:r>
              <a:rPr lang="en-US" sz="2000" b="1" i="1" dirty="0"/>
              <a:t>Proteinele </a:t>
            </a:r>
            <a:r>
              <a:rPr lang="en-US" sz="2000" b="1" i="1" dirty="0" err="1"/>
              <a:t>membranare</a:t>
            </a:r>
            <a:r>
              <a:rPr lang="en-US" sz="2000" b="1" i="1" dirty="0"/>
              <a:t> </a:t>
            </a:r>
            <a:r>
              <a:rPr lang="en-US" sz="2000" b="1" i="1" dirty="0" err="1"/>
              <a:t>asociate</a:t>
            </a:r>
            <a:r>
              <a:rPr lang="en-US" sz="2000" i="1" dirty="0"/>
              <a:t> </a:t>
            </a:r>
            <a:r>
              <a:rPr lang="en-US" sz="2000" dirty="0"/>
              <a:t>nu au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regiuni</a:t>
            </a:r>
            <a:r>
              <a:rPr lang="en-US" sz="2000" dirty="0"/>
              <a:t> </a:t>
            </a:r>
            <a:r>
              <a:rPr lang="en-US" sz="2000" dirty="0" err="1"/>
              <a:t>hidrofobe</a:t>
            </a:r>
            <a:r>
              <a:rPr lang="en-US" sz="2000" dirty="0"/>
              <a:t> externe, </a:t>
            </a:r>
            <a:r>
              <a:rPr lang="en-US" sz="2000" dirty="0" err="1"/>
              <a:t>deci</a:t>
            </a:r>
            <a:r>
              <a:rPr lang="en-US" sz="2000" dirty="0"/>
              <a:t> nu se pot </a:t>
            </a:r>
            <a:r>
              <a:rPr lang="en-US" sz="2000" dirty="0" err="1"/>
              <a:t>încorpora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porțiune</a:t>
            </a:r>
            <a:r>
              <a:rPr lang="en-US" sz="2000" dirty="0"/>
              <a:t> a </a:t>
            </a:r>
            <a:r>
              <a:rPr lang="en-US" sz="2000" dirty="0" err="1"/>
              <a:t>stratului</a:t>
            </a:r>
            <a:r>
              <a:rPr lang="en-US" sz="2000" dirty="0"/>
              <a:t> </a:t>
            </a:r>
            <a:r>
              <a:rPr lang="en-US" sz="2000" dirty="0" err="1"/>
              <a:t>bistrat</a:t>
            </a:r>
            <a:r>
              <a:rPr lang="en-US" sz="2000" dirty="0"/>
              <a:t> lipidic, ci se </a:t>
            </a:r>
            <a:r>
              <a:rPr lang="en-US" sz="2000" dirty="0" err="1"/>
              <a:t>găsesc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apropierea</a:t>
            </a:r>
            <a:r>
              <a:rPr lang="en-US" sz="2000" dirty="0"/>
              <a:t> </a:t>
            </a:r>
            <a:r>
              <a:rPr lang="en-US" sz="2000" dirty="0" err="1"/>
              <a:t>acestuia</a:t>
            </a:r>
            <a:r>
              <a:rPr lang="en-US" sz="2000" dirty="0"/>
              <a:t>. </a:t>
            </a:r>
            <a:r>
              <a:rPr lang="ro-RO" sz="2000" dirty="0"/>
              <a:t>A</a:t>
            </a:r>
            <a:r>
              <a:rPr lang="en-US" sz="2000" dirty="0" err="1"/>
              <a:t>stfel</a:t>
            </a:r>
            <a:r>
              <a:rPr lang="en-US" sz="2000" dirty="0"/>
              <a:t> de </a:t>
            </a:r>
            <a:r>
              <a:rPr lang="en-US" sz="2000" dirty="0" err="1"/>
              <a:t>asociere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apărea</a:t>
            </a:r>
            <a:r>
              <a:rPr lang="en-US" sz="2000" dirty="0"/>
              <a:t> ca </a:t>
            </a:r>
            <a:r>
              <a:rPr lang="en-US" sz="2000" dirty="0" err="1"/>
              <a:t>urmare</a:t>
            </a:r>
            <a:r>
              <a:rPr lang="en-US" sz="2000" dirty="0"/>
              <a:t> a </a:t>
            </a:r>
            <a:r>
              <a:rPr lang="en-US" sz="2000" dirty="0" err="1"/>
              <a:t>interacțiunii</a:t>
            </a:r>
            <a:r>
              <a:rPr lang="en-US" sz="2000" dirty="0"/>
              <a:t> cu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proteine</a:t>
            </a:r>
            <a:r>
              <a:rPr lang="en-US" sz="2000" dirty="0"/>
              <a:t> ​​</a:t>
            </a:r>
            <a:r>
              <a:rPr lang="en-US" sz="2000" dirty="0" err="1"/>
              <a:t>sau</a:t>
            </a:r>
            <a:r>
              <a:rPr lang="en-US" sz="2000" dirty="0"/>
              <a:t> molecule din </a:t>
            </a:r>
            <a:r>
              <a:rPr lang="en-US" sz="2000" dirty="0" err="1"/>
              <a:t>stratul</a:t>
            </a:r>
            <a:r>
              <a:rPr lang="en-US" sz="2000" dirty="0"/>
              <a:t> </a:t>
            </a:r>
            <a:r>
              <a:rPr lang="en-US" sz="2000" dirty="0" err="1"/>
              <a:t>bistrat</a:t>
            </a:r>
            <a:r>
              <a:rPr lang="en-US" sz="2000" dirty="0"/>
              <a:t> lipidic. </a:t>
            </a:r>
            <a:r>
              <a:rPr lang="ro-RO" sz="2000" i="1" dirty="0"/>
              <a:t>E</a:t>
            </a:r>
            <a:r>
              <a:rPr lang="en-US" sz="2000" i="1" dirty="0"/>
              <a:t>x</a:t>
            </a:r>
            <a:r>
              <a:rPr lang="ro-RO" sz="2000" i="1" dirty="0"/>
              <a:t>. </a:t>
            </a:r>
            <a:r>
              <a:rPr lang="en-US" sz="2000" i="1" dirty="0"/>
              <a:t> </a:t>
            </a:r>
            <a:r>
              <a:rPr lang="en-US" sz="2000" i="1" dirty="0" err="1"/>
              <a:t>este</a:t>
            </a:r>
            <a:r>
              <a:rPr lang="en-US" sz="2000" i="1" dirty="0"/>
              <a:t> </a:t>
            </a:r>
            <a:r>
              <a:rPr lang="en-US" sz="2000" i="1" dirty="0" err="1"/>
              <a:t>ribonucleaza</a:t>
            </a:r>
            <a:r>
              <a:rPr lang="en-US" sz="2000" i="1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EB1C86-E369-FF25-97D9-4D3AFE26A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80775"/>
            <a:ext cx="2371726" cy="2237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8F919-D209-303B-B95A-D35566735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726" y="1079273"/>
            <a:ext cx="3038899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2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C9ADF-5645-8B67-C4A6-938D8042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Proteine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​​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membranare</a:t>
            </a:r>
            <a:r>
              <a:rPr lang="en-US" dirty="0">
                <a:solidFill>
                  <a:srgbClr val="3C4043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3C4043"/>
                </a:solidFill>
                <a:latin typeface="Roboto" panose="02000000000000000000" pitchFamily="2" charset="0"/>
              </a:rPr>
              <a:t>ancorate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97F37-29BE-1570-CA95-18C8589C0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705100"/>
            <a:ext cx="5891116" cy="3033226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3C4043"/>
                </a:solidFill>
              </a:rPr>
              <a:t>Proteinele </a:t>
            </a:r>
            <a:r>
              <a:rPr lang="en-US" sz="2400" b="1" i="1" dirty="0" err="1">
                <a:solidFill>
                  <a:srgbClr val="3C4043"/>
                </a:solidFill>
              </a:rPr>
              <a:t>membranare</a:t>
            </a:r>
            <a:r>
              <a:rPr lang="en-US" sz="2400" b="1" i="1" dirty="0">
                <a:solidFill>
                  <a:srgbClr val="3C4043"/>
                </a:solidFill>
              </a:rPr>
              <a:t> </a:t>
            </a:r>
            <a:r>
              <a:rPr lang="en-US" sz="2400" b="1" i="1" dirty="0" err="1">
                <a:solidFill>
                  <a:srgbClr val="3C4043"/>
                </a:solidFill>
              </a:rPr>
              <a:t>ancorate</a:t>
            </a:r>
            <a:r>
              <a:rPr lang="en-US" sz="2400" b="1" i="1" dirty="0">
                <a:solidFill>
                  <a:srgbClr val="3C4043"/>
                </a:solidFill>
              </a:rPr>
              <a:t> </a:t>
            </a:r>
            <a:r>
              <a:rPr lang="en-US" sz="2400" dirty="0">
                <a:solidFill>
                  <a:srgbClr val="3C4043"/>
                </a:solidFill>
              </a:rPr>
              <a:t>nu sunt </a:t>
            </a:r>
            <a:r>
              <a:rPr lang="en-US" sz="2400" dirty="0" err="1">
                <a:solidFill>
                  <a:srgbClr val="3C4043"/>
                </a:solidFill>
              </a:rPr>
              <a:t>ele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însele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încorporate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bistratul</a:t>
            </a:r>
            <a:r>
              <a:rPr lang="en-US" sz="2400" dirty="0">
                <a:solidFill>
                  <a:srgbClr val="3C4043"/>
                </a:solidFill>
              </a:rPr>
              <a:t> lipidic, ci sunt </a:t>
            </a:r>
            <a:r>
              <a:rPr lang="en-US" sz="2400" dirty="0" err="1">
                <a:solidFill>
                  <a:srgbClr val="3C4043"/>
                </a:solidFill>
              </a:rPr>
              <a:t>atașate</a:t>
            </a:r>
            <a:r>
              <a:rPr lang="en-US" sz="2400" dirty="0">
                <a:solidFill>
                  <a:srgbClr val="3C4043"/>
                </a:solidFill>
              </a:rPr>
              <a:t> la o </a:t>
            </a:r>
            <a:r>
              <a:rPr lang="en-US" sz="2400" dirty="0" err="1">
                <a:solidFill>
                  <a:srgbClr val="3C4043"/>
                </a:solidFill>
              </a:rPr>
              <a:t>moleculă</a:t>
            </a:r>
            <a:r>
              <a:rPr lang="en-US" sz="2400" dirty="0">
                <a:solidFill>
                  <a:srgbClr val="3C4043"/>
                </a:solidFill>
              </a:rPr>
              <a:t> (de </a:t>
            </a:r>
            <a:r>
              <a:rPr lang="en-US" sz="2400" dirty="0" err="1">
                <a:solidFill>
                  <a:srgbClr val="3C4043"/>
                </a:solidFill>
              </a:rPr>
              <a:t>obicei</a:t>
            </a:r>
            <a:r>
              <a:rPr lang="en-US" sz="2400" dirty="0">
                <a:solidFill>
                  <a:srgbClr val="3C4043"/>
                </a:solidFill>
              </a:rPr>
              <a:t> un acid gras) care </a:t>
            </a:r>
            <a:r>
              <a:rPr lang="en-US" sz="2400" dirty="0" err="1">
                <a:solidFill>
                  <a:srgbClr val="3C4043"/>
                </a:solidFill>
              </a:rPr>
              <a:t>este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încorporată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în</a:t>
            </a:r>
            <a:r>
              <a:rPr lang="en-US" sz="2400" dirty="0">
                <a:solidFill>
                  <a:srgbClr val="3C4043"/>
                </a:solidFill>
              </a:rPr>
              <a:t> </a:t>
            </a:r>
            <a:r>
              <a:rPr lang="en-US" sz="2400" dirty="0" err="1">
                <a:solidFill>
                  <a:srgbClr val="3C4043"/>
                </a:solidFill>
              </a:rPr>
              <a:t>membrană</a:t>
            </a:r>
            <a:r>
              <a:rPr lang="en-US" sz="2400" dirty="0">
                <a:solidFill>
                  <a:srgbClr val="3C4043"/>
                </a:solidFill>
              </a:rPr>
              <a:t> (</a:t>
            </a:r>
            <a:r>
              <a:rPr lang="en-US" sz="2400" dirty="0" err="1">
                <a:solidFill>
                  <a:srgbClr val="3C4043"/>
                </a:solidFill>
              </a:rPr>
              <a:t>Figura</a:t>
            </a:r>
            <a:r>
              <a:rPr lang="en-US" sz="2400" dirty="0">
                <a:solidFill>
                  <a:srgbClr val="3C4043"/>
                </a:solidFill>
              </a:rPr>
              <a:t>).</a:t>
            </a:r>
            <a:endParaRPr lang="ro-RO" sz="2400" dirty="0">
              <a:solidFill>
                <a:srgbClr val="3C4043"/>
              </a:solidFill>
            </a:endParaRPr>
          </a:p>
          <a:p>
            <a:endParaRPr lang="ro-RO" dirty="0">
              <a:solidFill>
                <a:srgbClr val="3C4043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179F4-A1A9-5781-E2B0-786196D96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316" y="1657350"/>
            <a:ext cx="5238750" cy="354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E1F877-E99E-C9F3-90AA-D26C36392274}"/>
              </a:ext>
            </a:extLst>
          </p:cNvPr>
          <p:cNvSpPr txBox="1"/>
          <p:nvPr/>
        </p:nvSpPr>
        <p:spPr>
          <a:xfrm>
            <a:off x="7702810" y="5553660"/>
            <a:ext cx="3291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Integral and anchored proteins </a:t>
            </a:r>
          </a:p>
        </p:txBody>
      </p:sp>
    </p:spTree>
    <p:extLst>
      <p:ext uri="{BB962C8B-B14F-4D97-AF65-F5344CB8AC3E}">
        <p14:creationId xmlns:p14="http://schemas.microsoft.com/office/powerpoint/2010/main" val="16929005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387A-C2F7-CA73-514E-FEFF4EB8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174626"/>
            <a:ext cx="11468100" cy="6731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3C4043"/>
                </a:solidFill>
                <a:latin typeface="+mn-lt"/>
              </a:rPr>
              <a:t>Clasificare</a:t>
            </a:r>
            <a:r>
              <a:rPr lang="ro-RO" sz="3600" dirty="0">
                <a:solidFill>
                  <a:srgbClr val="3C4043"/>
                </a:solidFill>
                <a:latin typeface="+mn-lt"/>
              </a:rPr>
              <a:t>a structurală </a:t>
            </a:r>
            <a:r>
              <a:rPr lang="en-US" sz="3600" dirty="0" err="1">
                <a:solidFill>
                  <a:srgbClr val="3C4043"/>
                </a:solidFill>
                <a:latin typeface="+mn-lt"/>
              </a:rPr>
              <a:t>mai</a:t>
            </a:r>
            <a:r>
              <a:rPr lang="en-US" sz="3600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3C4043"/>
                </a:solidFill>
                <a:latin typeface="+mn-lt"/>
              </a:rPr>
              <a:t>fină</a:t>
            </a:r>
            <a:r>
              <a:rPr lang="ro-RO" sz="3600" dirty="0">
                <a:solidFill>
                  <a:srgbClr val="3C4043"/>
                </a:solidFill>
                <a:latin typeface="+mn-lt"/>
              </a:rPr>
              <a:t> a proteinelor </a:t>
            </a:r>
            <a:r>
              <a:rPr lang="ro-RO" sz="3600" dirty="0" err="1">
                <a:solidFill>
                  <a:srgbClr val="3C4043"/>
                </a:solidFill>
                <a:latin typeface="+mn-lt"/>
              </a:rPr>
              <a:t>membranare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6DC17-BF9A-8D3F-8190-CCF707103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3" y="1063946"/>
            <a:ext cx="7229475" cy="53395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Tipul</a:t>
            </a:r>
            <a:r>
              <a:rPr lang="en-US" b="1" dirty="0"/>
              <a:t> I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tipul</a:t>
            </a:r>
            <a:r>
              <a:rPr lang="en-US" b="1" dirty="0"/>
              <a:t> II </a:t>
            </a:r>
            <a:r>
              <a:rPr lang="ro-RO" b="1" dirty="0"/>
              <a:t>- </a:t>
            </a:r>
            <a:r>
              <a:rPr lang="en-US" dirty="0"/>
              <a:t>au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porțiune</a:t>
            </a:r>
            <a:r>
              <a:rPr lang="en-US" dirty="0"/>
              <a:t> a </a:t>
            </a:r>
            <a:r>
              <a:rPr lang="en-US" dirty="0" err="1"/>
              <a:t>proteinei</a:t>
            </a:r>
            <a:r>
              <a:rPr lang="en-US" dirty="0"/>
              <a:t> care </a:t>
            </a:r>
            <a:r>
              <a:rPr lang="en-US" dirty="0" err="1"/>
              <a:t>trece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membrană</a:t>
            </a:r>
            <a:r>
              <a:rPr lang="en-US" dirty="0"/>
              <a:t>. </a:t>
            </a:r>
            <a:r>
              <a:rPr lang="en-US" i="1" dirty="0" err="1">
                <a:solidFill>
                  <a:srgbClr val="FF0000"/>
                </a:solidFill>
              </a:rPr>
              <a:t>Acestea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diferă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orientarea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capătului</a:t>
            </a:r>
            <a:r>
              <a:rPr lang="en-US" i="1" dirty="0">
                <a:solidFill>
                  <a:srgbClr val="FF0000"/>
                </a:solidFill>
              </a:rPr>
              <a:t> amino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carboxil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față</a:t>
            </a:r>
            <a:r>
              <a:rPr lang="en-US" i="1" dirty="0">
                <a:solidFill>
                  <a:srgbClr val="FF0000"/>
                </a:solidFill>
              </a:rPr>
              <a:t> de interior/exterior</a:t>
            </a:r>
            <a:r>
              <a:rPr lang="ro-RO" i="1" dirty="0">
                <a:solidFill>
                  <a:srgbClr val="FF0000"/>
                </a:solidFill>
              </a:rPr>
              <a:t>. </a:t>
            </a:r>
            <a:r>
              <a:rPr lang="ro-RO" b="1" dirty="0"/>
              <a:t>De tip I: </a:t>
            </a:r>
            <a:r>
              <a:rPr lang="en-US" i="1" dirty="0" err="1"/>
              <a:t>capătul</a:t>
            </a:r>
            <a:r>
              <a:rPr lang="en-US" i="1" dirty="0"/>
              <a:t> amino la exterior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capătul</a:t>
            </a:r>
            <a:r>
              <a:rPr lang="en-US" i="1" dirty="0"/>
              <a:t> </a:t>
            </a:r>
            <a:r>
              <a:rPr lang="en-US" i="1" dirty="0" err="1"/>
              <a:t>carboxil</a:t>
            </a:r>
            <a:r>
              <a:rPr lang="en-US" i="1" dirty="0"/>
              <a:t> la interior</a:t>
            </a:r>
            <a:r>
              <a:rPr lang="ro-RO" b="1" dirty="0"/>
              <a:t>;</a:t>
            </a:r>
            <a:r>
              <a:rPr lang="en-US" b="1" dirty="0"/>
              <a:t> </a:t>
            </a:r>
            <a:r>
              <a:rPr lang="ro-RO" b="1" dirty="0"/>
              <a:t>De tip II </a:t>
            </a:r>
            <a:r>
              <a:rPr lang="ro-RO" i="1" dirty="0"/>
              <a:t>- invers</a:t>
            </a:r>
            <a:r>
              <a:rPr lang="en-US" i="1" dirty="0"/>
              <a:t>. </a:t>
            </a:r>
            <a:endParaRPr lang="ro-RO" i="1" dirty="0"/>
          </a:p>
          <a:p>
            <a:pPr marL="0" indent="0">
              <a:buNone/>
            </a:pPr>
            <a:r>
              <a:rPr lang="ro-RO" b="1" dirty="0"/>
              <a:t>T</a:t>
            </a:r>
            <a:r>
              <a:rPr lang="en-US" b="1" dirty="0" err="1"/>
              <a:t>ip</a:t>
            </a:r>
            <a:r>
              <a:rPr lang="ro-RO" b="1" dirty="0" err="1"/>
              <a:t>ul</a:t>
            </a:r>
            <a:r>
              <a:rPr lang="en-US" b="1" dirty="0"/>
              <a:t> III </a:t>
            </a:r>
            <a:r>
              <a:rPr lang="ro-RO" b="1" dirty="0"/>
              <a:t>- </a:t>
            </a:r>
            <a:r>
              <a:rPr lang="en-US" dirty="0"/>
              <a:t> 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lanț</a:t>
            </a:r>
            <a:r>
              <a:rPr lang="en-US" dirty="0"/>
              <a:t> </a:t>
            </a:r>
            <a:r>
              <a:rPr lang="en-US" dirty="0" err="1"/>
              <a:t>polipeptidic</a:t>
            </a:r>
            <a:r>
              <a:rPr lang="en-US" dirty="0"/>
              <a:t> care are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ale </a:t>
            </a:r>
            <a:r>
              <a:rPr lang="en-US" dirty="0" err="1"/>
              <a:t>acestuia</a:t>
            </a:r>
            <a:r>
              <a:rPr lang="en-US" dirty="0"/>
              <a:t> care </a:t>
            </a:r>
            <a:r>
              <a:rPr lang="en-US" i="1" dirty="0">
                <a:solidFill>
                  <a:srgbClr val="FF0000"/>
                </a:solidFill>
              </a:rPr>
              <a:t>se </a:t>
            </a:r>
            <a:r>
              <a:rPr lang="en-US" i="1" dirty="0" err="1">
                <a:solidFill>
                  <a:srgbClr val="FF0000"/>
                </a:solidFill>
              </a:rPr>
              <a:t>încrucișează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înainte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înapoi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membrană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err="1">
                <a:solidFill>
                  <a:srgbClr val="FF0000"/>
                </a:solidFill>
              </a:rPr>
              <a:t>adesea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pentru</a:t>
            </a:r>
            <a:r>
              <a:rPr lang="en-US" i="1" dirty="0">
                <a:solidFill>
                  <a:srgbClr val="FF0000"/>
                </a:solidFill>
              </a:rPr>
              <a:t> a forma un canal. </a:t>
            </a:r>
            <a:endParaRPr lang="ro-R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Tipul</a:t>
            </a:r>
            <a:r>
              <a:rPr lang="en-US" b="1" dirty="0"/>
              <a:t> IV </a:t>
            </a:r>
            <a:r>
              <a:rPr lang="ro-RO" dirty="0"/>
              <a:t>- </a:t>
            </a:r>
            <a:r>
              <a:rPr lang="en-US" dirty="0" err="1"/>
              <a:t>proteină</a:t>
            </a:r>
            <a:r>
              <a:rPr lang="en-US" dirty="0"/>
              <a:t> multi-</a:t>
            </a:r>
            <a:r>
              <a:rPr lang="en-US" dirty="0" err="1"/>
              <a:t>polipeptidică</a:t>
            </a:r>
            <a:r>
              <a:rPr lang="en-US" dirty="0"/>
              <a:t> care </a:t>
            </a:r>
            <a:r>
              <a:rPr lang="en-US" i="1" dirty="0">
                <a:solidFill>
                  <a:srgbClr val="FF0000"/>
                </a:solidFill>
              </a:rPr>
              <a:t>are multiple </a:t>
            </a:r>
            <a:r>
              <a:rPr lang="en-US" i="1" dirty="0" err="1">
                <a:solidFill>
                  <a:srgbClr val="FF0000"/>
                </a:solidFill>
              </a:rPr>
              <a:t>traversări</a:t>
            </a:r>
            <a:r>
              <a:rPr lang="en-US" i="1" dirty="0">
                <a:solidFill>
                  <a:srgbClr val="FF0000"/>
                </a:solidFill>
              </a:rPr>
              <a:t> ale </a:t>
            </a:r>
            <a:r>
              <a:rPr lang="en-US" i="1" dirty="0" err="1">
                <a:solidFill>
                  <a:srgbClr val="FF0000"/>
                </a:solidFill>
              </a:rPr>
              <a:t>membranei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endParaRPr lang="ro-R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b="1" dirty="0"/>
              <a:t>T</a:t>
            </a:r>
            <a:r>
              <a:rPr lang="en-US" b="1" dirty="0" err="1"/>
              <a:t>ip</a:t>
            </a:r>
            <a:r>
              <a:rPr lang="ro-RO" b="1" dirty="0" err="1"/>
              <a:t>ul</a:t>
            </a:r>
            <a:r>
              <a:rPr lang="en-US" b="1" dirty="0"/>
              <a:t> V </a:t>
            </a:r>
            <a:r>
              <a:rPr lang="ro-RO" b="1" dirty="0"/>
              <a:t>- </a:t>
            </a:r>
            <a:r>
              <a:rPr lang="en-US" dirty="0"/>
              <a:t>nu au o </a:t>
            </a:r>
            <a:r>
              <a:rPr lang="en-US" dirty="0" err="1"/>
              <a:t>parte</a:t>
            </a:r>
            <a:r>
              <a:rPr lang="en-US" dirty="0"/>
              <a:t> care </a:t>
            </a:r>
            <a:r>
              <a:rPr lang="en-US" dirty="0" err="1"/>
              <a:t>traversează</a:t>
            </a:r>
            <a:r>
              <a:rPr lang="en-US" dirty="0"/>
              <a:t> membrana,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sunt </a:t>
            </a:r>
            <a:r>
              <a:rPr lang="en-US" i="1" dirty="0" err="1">
                <a:solidFill>
                  <a:srgbClr val="FF0000"/>
                </a:solidFill>
              </a:rPr>
              <a:t>ancorate</a:t>
            </a:r>
            <a:r>
              <a:rPr lang="en-US" i="1" dirty="0">
                <a:solidFill>
                  <a:srgbClr val="FF0000"/>
                </a:solidFill>
              </a:rPr>
              <a:t> la </a:t>
            </a:r>
            <a:r>
              <a:rPr lang="en-US" i="1" dirty="0" err="1">
                <a:solidFill>
                  <a:srgbClr val="FF0000"/>
                </a:solidFill>
              </a:rPr>
              <a:t>membrană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printr</a:t>
            </a:r>
            <a:r>
              <a:rPr lang="en-US" i="1" dirty="0">
                <a:solidFill>
                  <a:srgbClr val="FF0000"/>
                </a:solidFill>
              </a:rPr>
              <a:t>-o </a:t>
            </a:r>
            <a:r>
              <a:rPr lang="en-US" i="1" dirty="0" err="1">
                <a:solidFill>
                  <a:srgbClr val="FF0000"/>
                </a:solidFill>
              </a:rPr>
              <a:t>lipidă</a:t>
            </a:r>
            <a:r>
              <a:rPr lang="en-US" dirty="0"/>
              <a:t> (un acid gras) </a:t>
            </a:r>
            <a:r>
              <a:rPr lang="en-US" i="1" dirty="0" err="1">
                <a:solidFill>
                  <a:srgbClr val="FF0000"/>
                </a:solidFill>
              </a:rPr>
              <a:t>încorporată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bistratul</a:t>
            </a:r>
            <a:r>
              <a:rPr lang="en-US" i="1" dirty="0">
                <a:solidFill>
                  <a:srgbClr val="FF0000"/>
                </a:solidFill>
              </a:rPr>
              <a:t> lipidic. </a:t>
            </a:r>
            <a:endParaRPr lang="ro-RO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b="1" dirty="0"/>
              <a:t>T</a:t>
            </a:r>
            <a:r>
              <a:rPr lang="en-US" b="1" dirty="0" err="1"/>
              <a:t>ip</a:t>
            </a:r>
            <a:r>
              <a:rPr lang="ro-RO" b="1" dirty="0" err="1"/>
              <a:t>ul</a:t>
            </a:r>
            <a:r>
              <a:rPr lang="en-US" b="1" dirty="0"/>
              <a:t> VI </a:t>
            </a:r>
            <a:r>
              <a:rPr lang="ro-RO" b="1" dirty="0"/>
              <a:t> - </a:t>
            </a:r>
            <a:r>
              <a:rPr lang="en-US" dirty="0"/>
              <a:t>au </a:t>
            </a:r>
            <a:r>
              <a:rPr lang="en-US" dirty="0" err="1"/>
              <a:t>ambele</a:t>
            </a:r>
            <a:r>
              <a:rPr lang="en-US" dirty="0"/>
              <a:t> o </a:t>
            </a:r>
            <a:r>
              <a:rPr lang="en-US" dirty="0" err="1"/>
              <a:t>porțiune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care </a:t>
            </a:r>
            <a:r>
              <a:rPr lang="en-US" i="1" dirty="0" err="1">
                <a:solidFill>
                  <a:srgbClr val="FF0000"/>
                </a:solidFill>
              </a:rPr>
              <a:t>traversează</a:t>
            </a:r>
            <a:r>
              <a:rPr lang="en-US" i="1" dirty="0">
                <a:solidFill>
                  <a:srgbClr val="FF0000"/>
                </a:solidFill>
              </a:rPr>
              <a:t> membrana </a:t>
            </a:r>
            <a:r>
              <a:rPr lang="en-US" i="1" dirty="0" err="1">
                <a:solidFill>
                  <a:srgbClr val="FF0000"/>
                </a:solidFill>
              </a:rPr>
              <a:t>și</a:t>
            </a:r>
            <a:r>
              <a:rPr lang="en-US" i="1" dirty="0">
                <a:solidFill>
                  <a:srgbClr val="FF0000"/>
                </a:solidFill>
              </a:rPr>
              <a:t> sunt </a:t>
            </a:r>
            <a:r>
              <a:rPr lang="en-US" i="1" dirty="0" err="1">
                <a:solidFill>
                  <a:srgbClr val="FF0000"/>
                </a:solidFill>
              </a:rPr>
              <a:t>atașate</a:t>
            </a:r>
            <a:r>
              <a:rPr lang="en-US" i="1" dirty="0">
                <a:solidFill>
                  <a:srgbClr val="FF0000"/>
                </a:solidFill>
              </a:rPr>
              <a:t> la o </a:t>
            </a:r>
            <a:r>
              <a:rPr lang="en-US" i="1" dirty="0" err="1">
                <a:solidFill>
                  <a:srgbClr val="FF0000"/>
                </a:solidFill>
              </a:rPr>
              <a:t>lipidă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încorporată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bistratul</a:t>
            </a:r>
            <a:r>
              <a:rPr lang="en-US" i="1" dirty="0">
                <a:solidFill>
                  <a:srgbClr val="FF0000"/>
                </a:solidFill>
              </a:rPr>
              <a:t> lipidic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1C1DE-718E-C547-628D-BCB0541D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620" y="2433000"/>
            <a:ext cx="5102118" cy="28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F88C5-699F-AA8D-F72E-0FA64E6D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60376"/>
            <a:ext cx="9077325" cy="863600"/>
          </a:xfrm>
        </p:spPr>
        <p:txBody>
          <a:bodyPr/>
          <a:lstStyle/>
          <a:p>
            <a:r>
              <a:rPr lang="ro-RO" b="1" dirty="0"/>
              <a:t>Sumar: </a:t>
            </a:r>
            <a:r>
              <a:rPr lang="ro-RO" dirty="0"/>
              <a:t>compartimente și funcții majore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D006FD-81C0-F914-2812-EA5AB19D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79" y="1915647"/>
            <a:ext cx="5466535" cy="37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81A7A-6819-337D-89FA-A951C0C915DD}"/>
              </a:ext>
            </a:extLst>
          </p:cNvPr>
          <p:cNvSpPr txBox="1"/>
          <p:nvPr/>
        </p:nvSpPr>
        <p:spPr>
          <a:xfrm>
            <a:off x="1965960" y="4323786"/>
            <a:ext cx="6558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EA6018-D2DA-5D4C-C709-51495C771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1138335"/>
            <a:ext cx="11439330" cy="53545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o-RO" dirty="0"/>
              <a:t>Celulele se diferențiază prin proprietăți fizice ca:</a:t>
            </a:r>
          </a:p>
          <a:p>
            <a:r>
              <a:rPr lang="ro-RO" dirty="0"/>
              <a:t>Dimensiune</a:t>
            </a:r>
          </a:p>
          <a:p>
            <a:r>
              <a:rPr lang="ro-RO" dirty="0"/>
              <a:t>Formă</a:t>
            </a:r>
          </a:p>
          <a:p>
            <a:r>
              <a:rPr lang="ro-RO" dirty="0"/>
              <a:t>Timp de viață</a:t>
            </a:r>
          </a:p>
          <a:p>
            <a:r>
              <a:rPr lang="ro-RO" dirty="0"/>
              <a:t>Mobilitate</a:t>
            </a:r>
          </a:p>
          <a:p>
            <a:r>
              <a:rPr lang="en-US" dirty="0"/>
              <a:t>V</a:t>
            </a:r>
            <a:r>
              <a:rPr lang="ro-RO" dirty="0" err="1"/>
              <a:t>âscozitate</a:t>
            </a:r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en-US" b="1" dirty="0" err="1"/>
              <a:t>Corpul</a:t>
            </a:r>
            <a:r>
              <a:rPr lang="en-US" b="1" dirty="0"/>
              <a:t> </a:t>
            </a:r>
            <a:r>
              <a:rPr lang="en-US" b="1" dirty="0" err="1"/>
              <a:t>uman</a:t>
            </a:r>
            <a:r>
              <a:rPr lang="en-US" b="1" dirty="0"/>
              <a:t> adult </a:t>
            </a:r>
            <a:r>
              <a:rPr lang="ro-RO" b="1" dirty="0"/>
              <a:t>cca 200 tipuri de celule, total </a:t>
            </a:r>
            <a:r>
              <a:rPr lang="en-US" b="1" dirty="0" err="1"/>
              <a:t>aprox</a:t>
            </a:r>
            <a:r>
              <a:rPr lang="ro-RO" b="1" dirty="0"/>
              <a:t>.</a:t>
            </a:r>
            <a:r>
              <a:rPr lang="en-US" b="1" dirty="0"/>
              <a:t> 37,2 </a:t>
            </a:r>
            <a:r>
              <a:rPr lang="en-US" b="1" dirty="0" err="1"/>
              <a:t>trilioane</a:t>
            </a:r>
            <a:r>
              <a:rPr lang="en-US" b="1" dirty="0"/>
              <a:t> de </a:t>
            </a:r>
            <a:r>
              <a:rPr lang="en-US" b="1" dirty="0" err="1"/>
              <a:t>celule</a:t>
            </a:r>
            <a:r>
              <a:rPr lang="ro-RO" b="1" dirty="0"/>
              <a:t> (unele surse până la 100 trilioane)</a:t>
            </a:r>
            <a:r>
              <a:rPr lang="en-US" b="1" dirty="0"/>
              <a:t>, </a:t>
            </a:r>
            <a:endParaRPr lang="ro-RO" b="1" dirty="0"/>
          </a:p>
          <a:p>
            <a:pPr marL="0" indent="0">
              <a:buNone/>
            </a:pPr>
            <a:r>
              <a:rPr lang="en-US" b="1" dirty="0" err="1"/>
              <a:t>Corpurile</a:t>
            </a:r>
            <a:r>
              <a:rPr lang="en-US" b="1" dirty="0"/>
              <a:t> masculine au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medie</a:t>
            </a:r>
            <a:r>
              <a:rPr lang="en-US" b="1" dirty="0"/>
              <a:t> </a:t>
            </a:r>
            <a:r>
              <a:rPr lang="en-US" b="1" dirty="0" err="1"/>
              <a:t>aprox</a:t>
            </a:r>
            <a:r>
              <a:rPr lang="ro-RO" b="1" dirty="0"/>
              <a:t>.</a:t>
            </a:r>
            <a:r>
              <a:rPr lang="en-US" b="1" dirty="0"/>
              <a:t> 36 de </a:t>
            </a:r>
            <a:r>
              <a:rPr lang="en-US" b="1" dirty="0" err="1"/>
              <a:t>trilioane</a:t>
            </a:r>
            <a:r>
              <a:rPr lang="en-US" b="1" dirty="0"/>
              <a:t> de </a:t>
            </a:r>
            <a:r>
              <a:rPr lang="en-US" b="1" dirty="0" err="1"/>
              <a:t>celule</a:t>
            </a:r>
            <a:r>
              <a:rPr lang="en-US" b="1" dirty="0"/>
              <a:t>, </a:t>
            </a:r>
            <a:endParaRPr lang="ro-RO" b="1" dirty="0"/>
          </a:p>
          <a:p>
            <a:pPr marL="0" indent="0">
              <a:buNone/>
            </a:pPr>
            <a:r>
              <a:rPr lang="ro-RO" b="1" dirty="0"/>
              <a:t>C</a:t>
            </a:r>
            <a:r>
              <a:rPr lang="en-US" b="1" dirty="0" err="1"/>
              <a:t>orpurile</a:t>
            </a:r>
            <a:r>
              <a:rPr lang="en-US" b="1" dirty="0"/>
              <a:t> feminine au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medie</a:t>
            </a:r>
            <a:r>
              <a:rPr lang="en-US" b="1" dirty="0"/>
              <a:t> </a:t>
            </a:r>
            <a:r>
              <a:rPr lang="en-US" b="1" dirty="0" err="1"/>
              <a:t>aprox</a:t>
            </a:r>
            <a:r>
              <a:rPr lang="ro-RO" b="1" dirty="0"/>
              <a:t>.</a:t>
            </a:r>
            <a:r>
              <a:rPr lang="en-US" b="1" dirty="0"/>
              <a:t> 28 de </a:t>
            </a:r>
            <a:r>
              <a:rPr lang="en-US" b="1" dirty="0" err="1"/>
              <a:t>trilioane</a:t>
            </a:r>
            <a:r>
              <a:rPr lang="en-US" b="1" dirty="0"/>
              <a:t> de </a:t>
            </a:r>
            <a:r>
              <a:rPr lang="en-US" b="1" dirty="0" err="1"/>
              <a:t>celule</a:t>
            </a:r>
            <a:r>
              <a:rPr lang="en-US" b="1" dirty="0"/>
              <a:t>.</a:t>
            </a:r>
            <a:endParaRPr lang="ro-RO" b="1" dirty="0"/>
          </a:p>
          <a:p>
            <a:pPr marL="0" indent="0">
              <a:buNone/>
            </a:pPr>
            <a:r>
              <a:rPr lang="ro-RO" b="1" dirty="0"/>
              <a:t>În creier – cca 171 bilioane celule (86 bilioane neuroni + 85 bilioane celule </a:t>
            </a:r>
            <a:r>
              <a:rPr lang="ro-RO" b="1" dirty="0" err="1"/>
              <a:t>glial</a:t>
            </a:r>
            <a:r>
              <a:rPr lang="ro-RO" b="1" dirty="0"/>
              <a:t>, care susține neuronii)</a:t>
            </a:r>
            <a:endParaRPr lang="en-US" b="1" dirty="0"/>
          </a:p>
          <a:p>
            <a:r>
              <a:rPr lang="ro-RO" b="1" dirty="0"/>
              <a:t>În mediu se produc cca 2-3 milioane celule roșii/sec, alte tipuri – funcție timpul lor de viață care este </a:t>
            </a:r>
            <a:r>
              <a:rPr lang="ro-RO" b="1" dirty="0" err="1"/>
              <a:t>f.diferit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345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E9D97-96A6-1643-FE73-7890F2A08C90}"/>
              </a:ext>
            </a:extLst>
          </p:cNvPr>
          <p:cNvSpPr txBox="1"/>
          <p:nvPr/>
        </p:nvSpPr>
        <p:spPr>
          <a:xfrm>
            <a:off x="1113906" y="4613868"/>
            <a:ext cx="1051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034E43-37AC-C99C-489B-81D0999E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94" y="477134"/>
            <a:ext cx="10515600" cy="590373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Dimensiunile</a:t>
            </a:r>
            <a:r>
              <a:rPr lang="en-US" dirty="0"/>
              <a:t> </a:t>
            </a:r>
            <a:r>
              <a:rPr lang="en-US" dirty="0" err="1"/>
              <a:t>celulelor</a:t>
            </a:r>
            <a:r>
              <a:rPr lang="en-US" dirty="0"/>
              <a:t> </a:t>
            </a:r>
            <a:r>
              <a:rPr lang="en-US" dirty="0" err="1"/>
              <a:t>variază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funcţie</a:t>
            </a:r>
            <a:r>
              <a:rPr lang="en-US" dirty="0"/>
              <a:t> de </a:t>
            </a:r>
            <a:r>
              <a:rPr lang="en-US" dirty="0" err="1"/>
              <a:t>rolul</a:t>
            </a:r>
            <a:r>
              <a:rPr lang="en-US" dirty="0"/>
              <a:t> </a:t>
            </a:r>
            <a:r>
              <a:rPr lang="en-US" dirty="0" err="1"/>
              <a:t>îndeplinit</a:t>
            </a:r>
            <a:r>
              <a:rPr lang="en-US" dirty="0"/>
              <a:t>, de </a:t>
            </a:r>
            <a:r>
              <a:rPr lang="en-US" dirty="0" err="1"/>
              <a:t>factorii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extern, de </a:t>
            </a:r>
            <a:r>
              <a:rPr lang="en-US" dirty="0" err="1"/>
              <a:t>starea</a:t>
            </a:r>
            <a:r>
              <a:rPr lang="en-US" dirty="0"/>
              <a:t> </a:t>
            </a:r>
            <a:r>
              <a:rPr lang="en-US" dirty="0" err="1"/>
              <a:t>fiziologică</a:t>
            </a:r>
            <a:r>
              <a:rPr lang="en-US" dirty="0"/>
              <a:t> a </a:t>
            </a:r>
            <a:r>
              <a:rPr lang="en-US" dirty="0" err="1"/>
              <a:t>organismului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- 20-30 </a:t>
            </a:r>
            <a:r>
              <a:rPr lang="en-US" dirty="0" err="1"/>
              <a:t>microni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sunt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celule</a:t>
            </a:r>
            <a:r>
              <a:rPr lang="en-US" dirty="0"/>
              <a:t> de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precum </a:t>
            </a:r>
            <a:r>
              <a:rPr lang="en-US" dirty="0" err="1"/>
              <a:t>fibrele</a:t>
            </a:r>
            <a:r>
              <a:rPr lang="en-US" dirty="0"/>
              <a:t> </a:t>
            </a:r>
            <a:r>
              <a:rPr lang="en-US" dirty="0" err="1"/>
              <a:t>musculare</a:t>
            </a:r>
            <a:r>
              <a:rPr lang="en-US" dirty="0"/>
              <a:t> striate </a:t>
            </a:r>
            <a:r>
              <a:rPr lang="en-US" dirty="0" err="1"/>
              <a:t>scheletice</a:t>
            </a:r>
            <a:r>
              <a:rPr lang="en-US" dirty="0"/>
              <a:t>, a </a:t>
            </a:r>
            <a:r>
              <a:rPr lang="en-US" dirty="0" err="1"/>
              <a:t>căror</a:t>
            </a:r>
            <a:r>
              <a:rPr lang="en-US" dirty="0"/>
              <a:t> </a:t>
            </a:r>
            <a:r>
              <a:rPr lang="en-US" dirty="0" err="1"/>
              <a:t>lungime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10-12 cm.</a:t>
            </a:r>
            <a:endParaRPr lang="ro-RO" dirty="0"/>
          </a:p>
          <a:p>
            <a:r>
              <a:rPr lang="ro-RO" b="1" dirty="0"/>
              <a:t>Forma celulelor (e.g. umane) </a:t>
            </a:r>
            <a:r>
              <a:rPr lang="ro-RO" dirty="0"/>
              <a:t>este legată de funcția lor:</a:t>
            </a:r>
          </a:p>
          <a:p>
            <a:r>
              <a:rPr lang="ro-RO" dirty="0"/>
              <a:t>Sferică,</a:t>
            </a:r>
          </a:p>
          <a:p>
            <a:r>
              <a:rPr lang="ro-RO" dirty="0"/>
              <a:t>Ovoidală,</a:t>
            </a:r>
          </a:p>
          <a:p>
            <a:r>
              <a:rPr lang="ro-RO" dirty="0"/>
              <a:t>Cubică,</a:t>
            </a:r>
          </a:p>
          <a:p>
            <a:r>
              <a:rPr lang="ro-RO" dirty="0"/>
              <a:t>Cilindrică.</a:t>
            </a:r>
          </a:p>
          <a:p>
            <a:r>
              <a:rPr lang="ro-RO" dirty="0"/>
              <a:t>Cu margini drepte,</a:t>
            </a:r>
          </a:p>
          <a:p>
            <a:r>
              <a:rPr lang="ro-RO" dirty="0"/>
              <a:t>Cu margini neregulate, cu prelungii sau fără.</a:t>
            </a:r>
          </a:p>
          <a:p>
            <a:r>
              <a:rPr lang="ro-RO" dirty="0"/>
              <a:t>Inițial au toate forma globuloasă, dar ulterior pot deveni fusiforme; unele ca cele sanguine -  ovulul, celulele adipoase sau cartilaginoase, își păstrează forma globuloasă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691DC-BC3E-A78B-2F55-4CD07A029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815" y="2431185"/>
            <a:ext cx="1234532" cy="271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A4D424-71DF-3A47-CC94-E2C29FA6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39" y="2258127"/>
            <a:ext cx="6270171" cy="22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3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B69F3F-074B-87F6-7BCB-C5FBADB14A34}"/>
              </a:ext>
            </a:extLst>
          </p:cNvPr>
          <p:cNvSpPr txBox="1"/>
          <p:nvPr/>
        </p:nvSpPr>
        <p:spPr>
          <a:xfrm>
            <a:off x="1566949" y="5015547"/>
            <a:ext cx="61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7E5B15-D44E-B18A-00F0-E9D83AF5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09" y="466531"/>
            <a:ext cx="11425618" cy="615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Vâscozitatea celulară</a:t>
            </a:r>
            <a:r>
              <a:rPr lang="ro-RO" dirty="0"/>
              <a:t>: este condiționată de următorii factori:</a:t>
            </a:r>
          </a:p>
          <a:p>
            <a:r>
              <a:rPr lang="ro-RO" b="1" dirty="0"/>
              <a:t>Vârsta</a:t>
            </a:r>
          </a:p>
          <a:p>
            <a:r>
              <a:rPr lang="ro-RO" b="1" dirty="0"/>
              <a:t>Gradul de hidratare </a:t>
            </a:r>
            <a:r>
              <a:rPr lang="ro-RO" dirty="0"/>
              <a:t>(n crește în deshidratare)</a:t>
            </a:r>
          </a:p>
          <a:p>
            <a:r>
              <a:rPr lang="ro-RO" b="1" dirty="0"/>
              <a:t>Temperatura</a:t>
            </a:r>
            <a:r>
              <a:rPr lang="ro-RO" dirty="0"/>
              <a:t> (influențează vâscozitatea citoplasmei)</a:t>
            </a:r>
            <a:endParaRPr lang="en-US" dirty="0"/>
          </a:p>
          <a:p>
            <a:r>
              <a:rPr lang="ro-RO" b="1" dirty="0"/>
              <a:t>pH</a:t>
            </a:r>
            <a:r>
              <a:rPr lang="ro-RO" dirty="0"/>
              <a:t> – celulei care variază cu activitatea metabolică: mediul intracelular: 6,9; vacuole digestive: 5,5-8,5; nucleu: 4-5; sânge: 7,3 – 7,45</a:t>
            </a:r>
          </a:p>
          <a:p>
            <a:r>
              <a:rPr lang="ro-RO" b="1" dirty="0"/>
              <a:t>Fenomenul de transport prin membrana celulară</a:t>
            </a:r>
          </a:p>
          <a:p>
            <a:r>
              <a:rPr lang="ro-RO" b="1" dirty="0"/>
              <a:t>De starea normală sau patologică a celulei</a:t>
            </a:r>
          </a:p>
          <a:p>
            <a:r>
              <a:rPr lang="ro-RO" b="1" dirty="0"/>
              <a:t>Interacțiunea cu radiația</a:t>
            </a:r>
            <a:r>
              <a:rPr lang="en-US" b="1" dirty="0"/>
              <a:t> ionizant</a:t>
            </a:r>
            <a:r>
              <a:rPr lang="ro-RO" b="1" dirty="0"/>
              <a:t>ă</a:t>
            </a:r>
          </a:p>
          <a:p>
            <a:r>
              <a:rPr lang="ro-RO" b="1" dirty="0"/>
              <a:t>Timpul de viață - </a:t>
            </a:r>
            <a:r>
              <a:rPr lang="ro-RO" dirty="0"/>
              <a:t>interacțiunea radiațiilor ionizante cu materia vie, depinde de faza de înmulțire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3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5E1E74-C9E1-30B3-0780-D0CB44C308C3}"/>
              </a:ext>
            </a:extLst>
          </p:cNvPr>
          <p:cNvSpPr txBox="1"/>
          <p:nvPr/>
        </p:nvSpPr>
        <p:spPr>
          <a:xfrm>
            <a:off x="864525" y="6024908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8F93A-D26D-7A5D-A224-00641C52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8" y="259976"/>
            <a:ext cx="11156007" cy="63735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b="1" dirty="0"/>
              <a:t>Specializarea celulelor pentru anumite funcții fiziologice</a:t>
            </a:r>
            <a:r>
              <a:rPr lang="ro-RO" dirty="0"/>
              <a:t>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9A3079-966B-8088-A068-0C70A9D3E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8" y="654537"/>
            <a:ext cx="3931410" cy="59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664C-060F-84AA-C029-28319837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641" y="165448"/>
            <a:ext cx="3800302" cy="798657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ui-sans-serif"/>
              </a:rPr>
              <a:t>Ciclul</a:t>
            </a:r>
            <a:r>
              <a:rPr lang="en-US" b="1" dirty="0">
                <a:latin typeface="ui-sans-serif"/>
              </a:rPr>
              <a:t> </a:t>
            </a:r>
            <a:r>
              <a:rPr lang="en-US" b="1" dirty="0" err="1">
                <a:latin typeface="ui-sans-serif"/>
              </a:rPr>
              <a:t>celular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A1BC-3C30-FE74-5752-8BE1435E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3" y="1129553"/>
            <a:ext cx="11937076" cy="5602941"/>
          </a:xfrm>
        </p:spPr>
        <p:txBody>
          <a:bodyPr>
            <a:noAutofit/>
          </a:bodyPr>
          <a:lstStyle/>
          <a:p>
            <a:r>
              <a:rPr lang="en-US" sz="1800" b="1" dirty="0" err="1"/>
              <a:t>Ciclul</a:t>
            </a:r>
            <a:r>
              <a:rPr lang="en-US" sz="1800" b="1" dirty="0"/>
              <a:t> </a:t>
            </a:r>
            <a:r>
              <a:rPr lang="en-US" sz="1800" b="1" dirty="0" err="1"/>
              <a:t>celular</a:t>
            </a:r>
            <a:r>
              <a:rPr lang="en-US" sz="1800" b="1" dirty="0"/>
              <a:t> </a:t>
            </a:r>
            <a:r>
              <a:rPr lang="en-US" sz="1800" dirty="0" err="1"/>
              <a:t>constă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repetarea</a:t>
            </a:r>
            <a:r>
              <a:rPr lang="en-US" sz="1800" dirty="0"/>
              <a:t> </a:t>
            </a:r>
            <a:r>
              <a:rPr lang="en-US" sz="1800" dirty="0" err="1"/>
              <a:t>creșterii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reproducerii</a:t>
            </a:r>
            <a:r>
              <a:rPr lang="en-US" sz="1800" dirty="0"/>
              <a:t> </a:t>
            </a:r>
            <a:r>
              <a:rPr lang="en-US" sz="1800" dirty="0" err="1"/>
              <a:t>celulare</a:t>
            </a:r>
            <a:r>
              <a:rPr lang="en-US" sz="1800" dirty="0"/>
              <a:t>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poate</a:t>
            </a:r>
            <a:r>
              <a:rPr lang="en-US" sz="1800" dirty="0"/>
              <a:t> fi </a:t>
            </a:r>
            <a:endParaRPr lang="ro-RO" sz="1800" dirty="0"/>
          </a:p>
          <a:p>
            <a:pPr marL="0" indent="0">
              <a:buNone/>
            </a:pPr>
            <a:r>
              <a:rPr lang="en-US" sz="1800" b="1" dirty="0" err="1"/>
              <a:t>împărțit</a:t>
            </a:r>
            <a:r>
              <a:rPr lang="en-US" sz="1800" b="1" dirty="0"/>
              <a:t> </a:t>
            </a:r>
            <a:r>
              <a:rPr lang="en-US" sz="1800" b="1" dirty="0" err="1"/>
              <a:t>în</a:t>
            </a:r>
            <a:r>
              <a:rPr lang="en-US" sz="1800" b="1" dirty="0"/>
              <a:t> </a:t>
            </a:r>
            <a:r>
              <a:rPr lang="ro-RO" sz="1800" b="1" dirty="0"/>
              <a:t>2</a:t>
            </a:r>
            <a:r>
              <a:rPr lang="en-US" sz="1800" b="1" dirty="0"/>
              <a:t> </a:t>
            </a:r>
            <a:r>
              <a:rPr lang="en-US" sz="1800" b="1" dirty="0" err="1"/>
              <a:t>perioade</a:t>
            </a:r>
            <a:r>
              <a:rPr lang="en-US" sz="1800" b="1" dirty="0"/>
              <a:t> </a:t>
            </a:r>
            <a:r>
              <a:rPr lang="en-US" sz="1800" dirty="0" err="1"/>
              <a:t>principale</a:t>
            </a:r>
            <a:r>
              <a:rPr lang="en-US" sz="1800" dirty="0"/>
              <a:t>:</a:t>
            </a:r>
          </a:p>
          <a:p>
            <a:r>
              <a:rPr lang="en-US" sz="1800" b="1" dirty="0" err="1">
                <a:solidFill>
                  <a:srgbClr val="FF0000"/>
                </a:solidFill>
              </a:rPr>
              <a:t>interfaza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– </a:t>
            </a:r>
            <a:r>
              <a:rPr lang="en-US" sz="1800" dirty="0" err="1"/>
              <a:t>perioada</a:t>
            </a:r>
            <a:r>
              <a:rPr lang="en-US" sz="1800" dirty="0"/>
              <a:t> de </a:t>
            </a:r>
            <a:r>
              <a:rPr lang="en-US" sz="1800" dirty="0" err="1"/>
              <a:t>timp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au loc </a:t>
            </a:r>
            <a:r>
              <a:rPr lang="en-US" sz="1800" dirty="0" err="1"/>
              <a:t>toate</a:t>
            </a:r>
            <a:r>
              <a:rPr lang="en-US" sz="1800" dirty="0"/>
              <a:t> </a:t>
            </a:r>
            <a:r>
              <a:rPr lang="en-US" sz="1800" dirty="0" err="1"/>
              <a:t>activitățile</a:t>
            </a:r>
            <a:r>
              <a:rPr lang="en-US" sz="1800" dirty="0"/>
              <a:t> </a:t>
            </a:r>
            <a:r>
              <a:rPr lang="en-US" sz="1800" dirty="0" err="1"/>
              <a:t>specifice</a:t>
            </a:r>
            <a:r>
              <a:rPr lang="en-US" sz="1800" dirty="0"/>
              <a:t> </a:t>
            </a:r>
            <a:r>
              <a:rPr lang="en-US" sz="1800" dirty="0" err="1"/>
              <a:t>unei</a:t>
            </a:r>
            <a:r>
              <a:rPr lang="en-US" sz="1800" dirty="0"/>
              <a:t> </a:t>
            </a:r>
            <a:endParaRPr lang="ro-RO" sz="1800" dirty="0"/>
          </a:p>
          <a:p>
            <a:pPr marL="0" indent="0">
              <a:buNone/>
            </a:pPr>
            <a:r>
              <a:rPr lang="en-US" sz="1800" dirty="0" err="1"/>
              <a:t>celule</a:t>
            </a:r>
            <a:r>
              <a:rPr lang="en-US" sz="1800" dirty="0"/>
              <a:t>. </a:t>
            </a:r>
            <a:r>
              <a:rPr lang="en-US" sz="1800" dirty="0" err="1"/>
              <a:t>Procesul</a:t>
            </a:r>
            <a:r>
              <a:rPr lang="en-US" sz="1800" dirty="0"/>
              <a:t> de </a:t>
            </a:r>
            <a:r>
              <a:rPr lang="en-US" sz="1800" dirty="0" err="1"/>
              <a:t>replicare</a:t>
            </a:r>
            <a:r>
              <a:rPr lang="en-US" sz="1800" dirty="0"/>
              <a:t> al ADN-</a:t>
            </a:r>
            <a:r>
              <a:rPr lang="en-US" sz="1800" dirty="0" err="1"/>
              <a:t>ului</a:t>
            </a:r>
            <a:r>
              <a:rPr lang="en-US" sz="1800" dirty="0"/>
              <a:t> are loc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cursul</a:t>
            </a:r>
            <a:r>
              <a:rPr lang="en-US" sz="1800" dirty="0"/>
              <a:t> </a:t>
            </a:r>
            <a:r>
              <a:rPr lang="en-US" sz="1800" dirty="0" err="1"/>
              <a:t>acestei</a:t>
            </a:r>
            <a:r>
              <a:rPr lang="en-US" sz="1800" dirty="0"/>
              <a:t> faze.</a:t>
            </a:r>
          </a:p>
          <a:p>
            <a:r>
              <a:rPr lang="en-US" sz="1800" b="1" dirty="0" err="1">
                <a:solidFill>
                  <a:srgbClr val="FF0000"/>
                </a:solidFill>
              </a:rPr>
              <a:t>mitoza</a:t>
            </a:r>
            <a:r>
              <a:rPr lang="en-US" sz="1800" dirty="0"/>
              <a:t> – </a:t>
            </a:r>
            <a:r>
              <a:rPr lang="en-US" sz="1800" dirty="0" err="1"/>
              <a:t>perioada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care ADN-ul nuclear al </a:t>
            </a:r>
            <a:r>
              <a:rPr lang="en-US" sz="1800" dirty="0" err="1"/>
              <a:t>celulei</a:t>
            </a:r>
            <a:r>
              <a:rPr lang="en-US" sz="1800" dirty="0"/>
              <a:t> se </a:t>
            </a:r>
            <a:r>
              <a:rPr lang="en-US" sz="1800" dirty="0" err="1"/>
              <a:t>împarte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două</a:t>
            </a:r>
            <a:r>
              <a:rPr lang="en-US" sz="1800" dirty="0"/>
              <a:t> </a:t>
            </a:r>
            <a:r>
              <a:rPr lang="en-US" sz="1800" dirty="0" err="1"/>
              <a:t>celule</a:t>
            </a:r>
            <a:r>
              <a:rPr lang="en-US" sz="1800" dirty="0"/>
              <a:t> </a:t>
            </a:r>
            <a:r>
              <a:rPr lang="en-US" sz="1800" dirty="0" err="1"/>
              <a:t>fiice</a:t>
            </a:r>
            <a:r>
              <a:rPr lang="en-US" sz="1800" dirty="0"/>
              <a:t>. </a:t>
            </a:r>
            <a:endParaRPr lang="ro-RO" sz="1800" dirty="0"/>
          </a:p>
          <a:p>
            <a:pPr marL="0" indent="0">
              <a:buNone/>
            </a:pPr>
            <a:r>
              <a:rPr lang="ro-RO" sz="1800" dirty="0"/>
              <a:t>    </a:t>
            </a:r>
            <a:r>
              <a:rPr lang="en-US" sz="1800" dirty="0" err="1"/>
              <a:t>Procesul</a:t>
            </a:r>
            <a:r>
              <a:rPr lang="en-US" sz="1800" dirty="0"/>
              <a:t> de </a:t>
            </a:r>
            <a:r>
              <a:rPr lang="en-US" sz="1800" dirty="0" err="1"/>
              <a:t>diviziune</a:t>
            </a:r>
            <a:r>
              <a:rPr lang="en-US" sz="1800" dirty="0"/>
              <a:t> </a:t>
            </a:r>
            <a:r>
              <a:rPr lang="en-US" sz="1800" dirty="0" err="1"/>
              <a:t>efectivă</a:t>
            </a:r>
            <a:r>
              <a:rPr lang="en-US" sz="1800" dirty="0"/>
              <a:t> a </a:t>
            </a:r>
            <a:r>
              <a:rPr lang="en-US" sz="1800" dirty="0" err="1"/>
              <a:t>celulei</a:t>
            </a:r>
            <a:r>
              <a:rPr lang="en-US" sz="1800" dirty="0"/>
              <a:t> se </a:t>
            </a:r>
            <a:r>
              <a:rPr lang="en-US" sz="1800" dirty="0" err="1"/>
              <a:t>numește</a:t>
            </a:r>
            <a:r>
              <a:rPr lang="en-US" sz="1800" dirty="0"/>
              <a:t> </a:t>
            </a:r>
            <a:r>
              <a:rPr lang="en-US" sz="1800" dirty="0" err="1"/>
              <a:t>citokineză</a:t>
            </a:r>
            <a:r>
              <a:rPr lang="en-US" sz="1800" dirty="0"/>
              <a:t>.</a:t>
            </a:r>
            <a:endParaRPr lang="ro-RO" sz="1800" dirty="0"/>
          </a:p>
          <a:p>
            <a:r>
              <a:rPr lang="en-US" sz="1800" dirty="0" err="1">
                <a:solidFill>
                  <a:srgbClr val="FF0000"/>
                </a:solidFill>
              </a:rPr>
              <a:t>Mitoza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un </a:t>
            </a:r>
            <a:r>
              <a:rPr lang="en-US" sz="1800" dirty="0" err="1"/>
              <a:t>proces</a:t>
            </a:r>
            <a:r>
              <a:rPr lang="en-US" sz="1800" dirty="0"/>
              <a:t> </a:t>
            </a:r>
            <a:r>
              <a:rPr lang="en-US" sz="1800" dirty="0" err="1"/>
              <a:t>continuu</a:t>
            </a:r>
            <a:r>
              <a:rPr lang="en-US" sz="1800" dirty="0"/>
              <a:t>, </a:t>
            </a:r>
            <a:r>
              <a:rPr lang="en-US" sz="1800" dirty="0" err="1"/>
              <a:t>dar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o </a:t>
            </a:r>
            <a:r>
              <a:rPr lang="en-US" sz="1800" dirty="0" err="1"/>
              <a:t>mai</a:t>
            </a:r>
            <a:r>
              <a:rPr lang="en-US" sz="1800" dirty="0"/>
              <a:t> </a:t>
            </a:r>
            <a:r>
              <a:rPr lang="en-US" sz="1800" dirty="0" err="1"/>
              <a:t>bună</a:t>
            </a:r>
            <a:r>
              <a:rPr lang="en-US" sz="1800" dirty="0"/>
              <a:t> </a:t>
            </a:r>
            <a:r>
              <a:rPr lang="en-US" sz="1800" dirty="0" err="1"/>
              <a:t>înțelegere</a:t>
            </a:r>
            <a:r>
              <a:rPr lang="ro-RO" sz="1800" dirty="0"/>
              <a:t> științifică</a:t>
            </a:r>
            <a:r>
              <a:rPr lang="en-US" sz="1800" dirty="0"/>
              <a:t> a </a:t>
            </a:r>
            <a:r>
              <a:rPr lang="en-US" sz="1800" dirty="0" err="1"/>
              <a:t>fiecărei</a:t>
            </a:r>
            <a:r>
              <a:rPr lang="en-US" sz="1800" dirty="0"/>
              <a:t> </a:t>
            </a:r>
            <a:r>
              <a:rPr lang="en-US" sz="1800" dirty="0" err="1"/>
              <a:t>etape</a:t>
            </a:r>
            <a:r>
              <a:rPr lang="en-US" sz="1800" dirty="0"/>
              <a:t>, s-a recurs la </a:t>
            </a:r>
            <a:r>
              <a:rPr lang="en-US" sz="1800" dirty="0" err="1"/>
              <a:t>împărțirea</a:t>
            </a:r>
            <a:r>
              <a:rPr lang="en-US" sz="1800" dirty="0"/>
              <a:t> </a:t>
            </a:r>
            <a:r>
              <a:rPr lang="en-US" sz="1800" dirty="0" err="1"/>
              <a:t>ei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4 faze care se </a:t>
            </a:r>
            <a:r>
              <a:rPr lang="en-US" sz="1800" dirty="0" err="1"/>
              <a:t>succed</a:t>
            </a:r>
            <a:r>
              <a:rPr lang="en-US" sz="1800" dirty="0"/>
              <a:t> </a:t>
            </a:r>
            <a:r>
              <a:rPr lang="en-US" sz="1800" dirty="0" err="1"/>
              <a:t>astfel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r>
              <a:rPr lang="en-US" sz="1800" i="1" dirty="0" err="1">
                <a:solidFill>
                  <a:srgbClr val="FF0000"/>
                </a:solidFill>
              </a:rPr>
              <a:t>profază</a:t>
            </a:r>
            <a:r>
              <a:rPr lang="en-US" sz="1800" i="1" dirty="0">
                <a:solidFill>
                  <a:srgbClr val="FF0000"/>
                </a:solidFill>
              </a:rPr>
              <a:t>;</a:t>
            </a:r>
          </a:p>
          <a:p>
            <a:r>
              <a:rPr lang="en-US" sz="1800" i="1" dirty="0" err="1">
                <a:solidFill>
                  <a:srgbClr val="FF0000"/>
                </a:solidFill>
              </a:rPr>
              <a:t>metafază</a:t>
            </a:r>
            <a:r>
              <a:rPr lang="en-US" sz="1800" i="1" dirty="0">
                <a:solidFill>
                  <a:srgbClr val="FF0000"/>
                </a:solidFill>
              </a:rPr>
              <a:t>;</a:t>
            </a:r>
          </a:p>
          <a:p>
            <a:r>
              <a:rPr lang="en-US" sz="1800" i="1" dirty="0" err="1">
                <a:solidFill>
                  <a:srgbClr val="FF0000"/>
                </a:solidFill>
              </a:rPr>
              <a:t>anafază</a:t>
            </a:r>
            <a:r>
              <a:rPr lang="en-US" sz="1800" i="1" dirty="0">
                <a:solidFill>
                  <a:srgbClr val="FF0000"/>
                </a:solidFill>
              </a:rPr>
              <a:t>;</a:t>
            </a:r>
          </a:p>
          <a:p>
            <a:r>
              <a:rPr lang="en-US" sz="1800" i="1" dirty="0" err="1">
                <a:solidFill>
                  <a:srgbClr val="FF0000"/>
                </a:solidFill>
              </a:rPr>
              <a:t>telofază</a:t>
            </a:r>
            <a:r>
              <a:rPr lang="en-US" sz="1800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7631F8-3FF6-0616-3957-F78007489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26" y="4067006"/>
            <a:ext cx="6858532" cy="20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8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3187</Words>
  <Application>Microsoft Office PowerPoint</Application>
  <PresentationFormat>Widescreen</PresentationFormat>
  <Paragraphs>250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Encode Sans</vt:lpstr>
      <vt:lpstr>Roboto</vt:lpstr>
      <vt:lpstr>Tahoma</vt:lpstr>
      <vt:lpstr>ui-sans-serif</vt:lpstr>
      <vt:lpstr>Office Theme</vt:lpstr>
      <vt:lpstr>Concepte de bază în membrane, I</vt:lpstr>
      <vt:lpstr>Cuprins </vt:lpstr>
      <vt:lpstr>CELULA</vt:lpstr>
      <vt:lpstr>Sumar: compartimente și funcții majore</vt:lpstr>
      <vt:lpstr>PowerPoint Presentation</vt:lpstr>
      <vt:lpstr>PowerPoint Presentation</vt:lpstr>
      <vt:lpstr>PowerPoint Presentation</vt:lpstr>
      <vt:lpstr>PowerPoint Presentation</vt:lpstr>
      <vt:lpstr>Ciclul celular</vt:lpstr>
      <vt:lpstr>Interfaza ciclului celular </vt:lpstr>
      <vt:lpstr>Membrana celulară:</vt:lpstr>
      <vt:lpstr>Consideraţii generale asupra organizării moleculare a membranelor</vt:lpstr>
      <vt:lpstr>Tendințe distincte de compoziție</vt:lpstr>
      <vt:lpstr>Membrana celulara plasmatică (plurilaminară)</vt:lpstr>
      <vt:lpstr>Straturile duble lipidice formează membrana celulară</vt:lpstr>
      <vt:lpstr>Caracteristici fizice, chimice şi biologice ale membranelor celulare</vt:lpstr>
      <vt:lpstr>Eterogenitatea de organizare moleculară a membranelor celulare</vt:lpstr>
      <vt:lpstr>Diversitatea și specificitatea structurală și funcțională a membranelor</vt:lpstr>
      <vt:lpstr>PowerPoint Presentation</vt:lpstr>
      <vt:lpstr>PowerPoint Presentation</vt:lpstr>
      <vt:lpstr>Rolul membrane celulare / plasmatice</vt:lpstr>
      <vt:lpstr>Componentele și funcțiile membranei plasmatice</vt:lpstr>
      <vt:lpstr>PowerPoint Presentation</vt:lpstr>
      <vt:lpstr>PowerPoint Presentation</vt:lpstr>
      <vt:lpstr>Capete hidrofile</vt:lpstr>
      <vt:lpstr>Difuzie laterală</vt:lpstr>
      <vt:lpstr>Difuzie transversală</vt:lpstr>
      <vt:lpstr>Alte componente ale stratului bistrat lipidic </vt:lpstr>
      <vt:lpstr>Fluiditatea membranei</vt:lpstr>
      <vt:lpstr>Plute (pontoane) lipidice</vt:lpstr>
      <vt:lpstr>Caracteristicile plutelor lipide</vt:lpstr>
      <vt:lpstr>Barieră</vt:lpstr>
      <vt:lpstr>Organizarea structural funcțională a membranelor: modelul fluid-mozaical</vt:lpstr>
      <vt:lpstr>Proteine ​​membranare</vt:lpstr>
      <vt:lpstr>Organizarea proteinelor membranare </vt:lpstr>
      <vt:lpstr>Proteine ​​membranare ancorate</vt:lpstr>
      <vt:lpstr>Clasificarea structurală mai fină a proteinelor membranare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COR-RCU</dc:creator>
  <cp:lastModifiedBy>Artur Buzdugan</cp:lastModifiedBy>
  <cp:revision>63</cp:revision>
  <dcterms:created xsi:type="dcterms:W3CDTF">2025-09-07T09:44:44Z</dcterms:created>
  <dcterms:modified xsi:type="dcterms:W3CDTF">2025-11-11T13:51:37Z</dcterms:modified>
</cp:coreProperties>
</file>