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758" r:id="rId2"/>
    <p:sldId id="1757" r:id="rId3"/>
    <p:sldId id="1502" r:id="rId4"/>
    <p:sldId id="1650" r:id="rId5"/>
    <p:sldId id="1482" r:id="rId6"/>
    <p:sldId id="1484" r:id="rId7"/>
    <p:sldId id="1761" r:id="rId8"/>
    <p:sldId id="1760" r:id="rId9"/>
    <p:sldId id="1762" r:id="rId10"/>
    <p:sldId id="1763" r:id="rId11"/>
    <p:sldId id="1764" r:id="rId12"/>
    <p:sldId id="1508" r:id="rId13"/>
    <p:sldId id="1765" r:id="rId14"/>
    <p:sldId id="1513" r:id="rId15"/>
    <p:sldId id="1647" r:id="rId16"/>
    <p:sldId id="1510" r:id="rId17"/>
    <p:sldId id="1766" r:id="rId18"/>
    <p:sldId id="1744" r:id="rId19"/>
    <p:sldId id="1708" r:id="rId20"/>
    <p:sldId id="1780" r:id="rId21"/>
    <p:sldId id="1768" r:id="rId22"/>
    <p:sldId id="1769" r:id="rId23"/>
    <p:sldId id="1772" r:id="rId24"/>
    <p:sldId id="1773" r:id="rId25"/>
    <p:sldId id="1774" r:id="rId26"/>
    <p:sldId id="1776" r:id="rId27"/>
    <p:sldId id="1777" r:id="rId28"/>
    <p:sldId id="1789" r:id="rId29"/>
    <p:sldId id="1790" r:id="rId30"/>
    <p:sldId id="1792" r:id="rId31"/>
    <p:sldId id="1793" r:id="rId32"/>
    <p:sldId id="1791" r:id="rId33"/>
    <p:sldId id="1794" r:id="rId34"/>
    <p:sldId id="1795" r:id="rId35"/>
    <p:sldId id="1796" r:id="rId36"/>
    <p:sldId id="1797" r:id="rId37"/>
    <p:sldId id="1798" r:id="rId38"/>
    <p:sldId id="1800" r:id="rId39"/>
    <p:sldId id="1801" r:id="rId40"/>
    <p:sldId id="1803" r:id="rId41"/>
    <p:sldId id="1804" r:id="rId42"/>
    <p:sldId id="1805" r:id="rId43"/>
    <p:sldId id="1649" r:id="rId44"/>
    <p:sldId id="1806" r:id="rId45"/>
    <p:sldId id="1807" r:id="rId46"/>
    <p:sldId id="1808" r:id="rId47"/>
    <p:sldId id="1809" r:id="rId48"/>
    <p:sldId id="1608" r:id="rId49"/>
    <p:sldId id="1810" r:id="rId50"/>
    <p:sldId id="1814" r:id="rId51"/>
    <p:sldId id="1648" r:id="rId52"/>
    <p:sldId id="1811" r:id="rId53"/>
    <p:sldId id="1815" r:id="rId54"/>
    <p:sldId id="1656" r:id="rId55"/>
    <p:sldId id="1816" r:id="rId56"/>
    <p:sldId id="1812" r:id="rId57"/>
    <p:sldId id="1813" r:id="rId58"/>
    <p:sldId id="1660" r:id="rId59"/>
    <p:sldId id="1661" r:id="rId60"/>
    <p:sldId id="1662" r:id="rId61"/>
    <p:sldId id="166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2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C970-7CEE-188F-B184-165649BB1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9C263C-5E27-1B91-2031-525022C43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D00A0C-80FE-426B-A36E-614AD19E4A03}"/>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5" name="Footer Placeholder 4">
            <a:extLst>
              <a:ext uri="{FF2B5EF4-FFF2-40B4-BE49-F238E27FC236}">
                <a16:creationId xmlns:a16="http://schemas.microsoft.com/office/drawing/2014/main" id="{1E0AAE7E-8F8F-8772-4596-3A2C83A96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B27D4-8BE9-EEA6-7A91-AA258E551E4F}"/>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93148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7C1D-C7FD-B88F-4A2E-FCF6FBA918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3B8D11-6B0B-5472-84EA-8C5915197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D3E0-B17D-7825-07AD-D5C3FD9EDF90}"/>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5" name="Footer Placeholder 4">
            <a:extLst>
              <a:ext uri="{FF2B5EF4-FFF2-40B4-BE49-F238E27FC236}">
                <a16:creationId xmlns:a16="http://schemas.microsoft.com/office/drawing/2014/main" id="{1FA98065-8051-D84B-42FD-816981340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1020E-7531-8C82-39C3-D89E977EA296}"/>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48326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02618-5DD6-411F-56CA-41673128BA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B66976-18D3-2FFA-8A48-A88E14C4E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FFEFA-2167-19C9-4FF0-1C035611695E}"/>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5" name="Footer Placeholder 4">
            <a:extLst>
              <a:ext uri="{FF2B5EF4-FFF2-40B4-BE49-F238E27FC236}">
                <a16:creationId xmlns:a16="http://schemas.microsoft.com/office/drawing/2014/main" id="{5B7461C4-F441-3FB3-EB81-1B50AB091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6AB0E-9EF0-1452-6CFC-BA8D8FD57BE0}"/>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417875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48A5-5597-4889-909B-E3ABF2F78F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1FAE6-B786-B2C9-FA82-61821EE1C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F78E1-4D80-20FB-DA9D-6D4DF77D401F}"/>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5" name="Footer Placeholder 4">
            <a:extLst>
              <a:ext uri="{FF2B5EF4-FFF2-40B4-BE49-F238E27FC236}">
                <a16:creationId xmlns:a16="http://schemas.microsoft.com/office/drawing/2014/main" id="{3C1E3E13-CE1D-834C-DFDB-9F2D15BD0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3B9BD-545D-C9A7-9A03-91E6271AB14D}"/>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423702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0358-E5E8-7917-8C1D-F1857F600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26AE4-70FC-84BE-BE5D-4F93B5F25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A04532-6003-B1A3-DB00-A1DE3E177CCF}"/>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5" name="Footer Placeholder 4">
            <a:extLst>
              <a:ext uri="{FF2B5EF4-FFF2-40B4-BE49-F238E27FC236}">
                <a16:creationId xmlns:a16="http://schemas.microsoft.com/office/drawing/2014/main" id="{E0E6C370-45B5-177E-4547-835406ECE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363DF-2E8A-2175-2062-228455027646}"/>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206513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6AD9-ACCF-1DB5-B93E-492F74174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046CEC-8A92-9546-3334-C184CF421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57E64-8A50-85A4-D449-2D290E23F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D782E6-CE24-FFEA-F211-A49CB7E3EB92}"/>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6" name="Footer Placeholder 5">
            <a:extLst>
              <a:ext uri="{FF2B5EF4-FFF2-40B4-BE49-F238E27FC236}">
                <a16:creationId xmlns:a16="http://schemas.microsoft.com/office/drawing/2014/main" id="{C7440890-07C5-EC71-E591-D2EC33E30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AD2C0-1895-DA03-44CE-58CE9DB8EDEE}"/>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383487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8C18-037A-0EF5-7169-B0BA324FF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A6EFC5-311D-55BD-5325-CA363B7FE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C7521-0EB3-409E-B889-DFCD84F17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6F44CF-A5EF-C5BC-EDE8-BF12EF792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39CE0A-07CC-200E-FB20-016C036B3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2119B9-A597-3190-A544-9BE972322956}"/>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8" name="Footer Placeholder 7">
            <a:extLst>
              <a:ext uri="{FF2B5EF4-FFF2-40B4-BE49-F238E27FC236}">
                <a16:creationId xmlns:a16="http://schemas.microsoft.com/office/drawing/2014/main" id="{3168CFCA-3317-C966-E0BC-B690D401B3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1CA9B4-FF4C-73D9-9070-11878D58C162}"/>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97335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9593-CA61-96A2-3546-0D51B6EFA3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B9FF4E-D1F2-8AEE-5253-58D49075A694}"/>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4" name="Footer Placeholder 3">
            <a:extLst>
              <a:ext uri="{FF2B5EF4-FFF2-40B4-BE49-F238E27FC236}">
                <a16:creationId xmlns:a16="http://schemas.microsoft.com/office/drawing/2014/main" id="{A89B0374-0D27-8A26-A7E4-D4D8DB3EA1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D913E-76BC-0148-D3E2-2B799B8707DE}"/>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289993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71622-1AC7-7FBC-8CB2-149A0EED25C4}"/>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3" name="Footer Placeholder 2">
            <a:extLst>
              <a:ext uri="{FF2B5EF4-FFF2-40B4-BE49-F238E27FC236}">
                <a16:creationId xmlns:a16="http://schemas.microsoft.com/office/drawing/2014/main" id="{49847769-81BA-0FD1-35BA-143A65E3E7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E3E2BD-0CF5-A947-0E80-57FBBD812CF1}"/>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67114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2B0F-0D06-08F6-815A-1735CA6CA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5AE4E-71AE-02F5-389F-C85876CF8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2324C-DB32-4221-8929-4AB8169D4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EB11D-EC59-2D82-1D0D-B63F9C4100E0}"/>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6" name="Footer Placeholder 5">
            <a:extLst>
              <a:ext uri="{FF2B5EF4-FFF2-40B4-BE49-F238E27FC236}">
                <a16:creationId xmlns:a16="http://schemas.microsoft.com/office/drawing/2014/main" id="{0DAC9C19-F067-B807-E766-B08E12AA5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D01FFD-EAF4-047C-26AC-A78285E9047F}"/>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132982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9FF-B9B9-B01B-F772-CDD3859FC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0C9F4F-A314-AFA4-20C8-26123871B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31AD8-BC6A-20E9-F466-F70CBCCA2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5EB89-EB4F-40F2-8D19-E3D4C9807108}"/>
              </a:ext>
            </a:extLst>
          </p:cNvPr>
          <p:cNvSpPr>
            <a:spLocks noGrp="1"/>
          </p:cNvSpPr>
          <p:nvPr>
            <p:ph type="dt" sz="half" idx="10"/>
          </p:nvPr>
        </p:nvSpPr>
        <p:spPr/>
        <p:txBody>
          <a:bodyPr/>
          <a:lstStyle/>
          <a:p>
            <a:fld id="{BA3BC0B1-5671-4C44-B441-E7B15E6F1045}" type="datetimeFigureOut">
              <a:rPr lang="en-US" smtClean="0"/>
              <a:t>3/16/2025</a:t>
            </a:fld>
            <a:endParaRPr lang="en-US"/>
          </a:p>
        </p:txBody>
      </p:sp>
      <p:sp>
        <p:nvSpPr>
          <p:cNvPr id="6" name="Footer Placeholder 5">
            <a:extLst>
              <a:ext uri="{FF2B5EF4-FFF2-40B4-BE49-F238E27FC236}">
                <a16:creationId xmlns:a16="http://schemas.microsoft.com/office/drawing/2014/main" id="{F6EADA0F-A8FB-280B-48D5-CB7A4DE1D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7B796-AF56-FB66-30F4-F5890675937E}"/>
              </a:ext>
            </a:extLst>
          </p:cNvPr>
          <p:cNvSpPr>
            <a:spLocks noGrp="1"/>
          </p:cNvSpPr>
          <p:nvPr>
            <p:ph type="sldNum" sz="quarter" idx="12"/>
          </p:nvPr>
        </p:nvSpPr>
        <p:spPr/>
        <p:txBody>
          <a:bodyPr/>
          <a:lstStyle/>
          <a:p>
            <a:fld id="{845D17FE-C275-4345-B8B9-093787F0822E}" type="slidenum">
              <a:rPr lang="en-US" smtClean="0"/>
              <a:t>‹#›</a:t>
            </a:fld>
            <a:endParaRPr lang="en-US"/>
          </a:p>
        </p:txBody>
      </p:sp>
    </p:spTree>
    <p:extLst>
      <p:ext uri="{BB962C8B-B14F-4D97-AF65-F5344CB8AC3E}">
        <p14:creationId xmlns:p14="http://schemas.microsoft.com/office/powerpoint/2010/main" val="340296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49031-0341-B41B-2120-5005E3164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E7F84-3E24-BD93-F858-0633A8737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2CF65-C854-2DA3-BC93-A6A2C34C5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BC0B1-5671-4C44-B441-E7B15E6F1045}" type="datetimeFigureOut">
              <a:rPr lang="en-US" smtClean="0"/>
              <a:t>3/16/2025</a:t>
            </a:fld>
            <a:endParaRPr lang="en-US"/>
          </a:p>
        </p:txBody>
      </p:sp>
      <p:sp>
        <p:nvSpPr>
          <p:cNvPr id="5" name="Footer Placeholder 4">
            <a:extLst>
              <a:ext uri="{FF2B5EF4-FFF2-40B4-BE49-F238E27FC236}">
                <a16:creationId xmlns:a16="http://schemas.microsoft.com/office/drawing/2014/main" id="{B355111F-56E0-4624-AEAB-628617D63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099644-A237-5BD0-B289-92C81849A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D17FE-C275-4345-B8B9-093787F0822E}" type="slidenum">
              <a:rPr lang="en-US" smtClean="0"/>
              <a:t>‹#›</a:t>
            </a:fld>
            <a:endParaRPr lang="en-US"/>
          </a:p>
        </p:txBody>
      </p:sp>
    </p:spTree>
    <p:extLst>
      <p:ext uri="{BB962C8B-B14F-4D97-AF65-F5344CB8AC3E}">
        <p14:creationId xmlns:p14="http://schemas.microsoft.com/office/powerpoint/2010/main" val="669525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mg.org/dmn/" TargetMode="External"/><Relationship Id="rId2" Type="http://schemas.openxmlformats.org/officeDocument/2006/relationships/hyperlink" Target="https://www.google.com/url?sa=t&amp;rct=j&amp;q=&amp;esrc=s&amp;source=web&amp;cd=&amp;ved=2ahUKEwjUqtXc8NeEAxU1g_0HHTSMAPYQFnoECBUQAw&amp;url=https%3A%2F%2Fwww.omg.org%2Fcmmn%2F&amp;usg=AOvVaw0gxote4YqtcYG7ZAPo_zGP&amp;opi=89978449"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omg.org/dm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310EB-E63E-AE31-2A73-5814788641BB}"/>
              </a:ext>
            </a:extLst>
          </p:cNvPr>
          <p:cNvSpPr>
            <a:spLocks noGrp="1"/>
          </p:cNvSpPr>
          <p:nvPr>
            <p:ph idx="1"/>
          </p:nvPr>
        </p:nvSpPr>
        <p:spPr>
          <a:xfrm>
            <a:off x="2151018" y="2182679"/>
            <a:ext cx="7104020" cy="1771013"/>
          </a:xfrm>
        </p:spPr>
        <p:txBody>
          <a:bodyPr/>
          <a:lstStyle/>
          <a:p>
            <a:pPr marL="0" lvl="0" indent="0" algn="ctr">
              <a:lnSpc>
                <a:spcPct val="60000"/>
              </a:lnSpc>
              <a:buNone/>
            </a:pPr>
            <a:r>
              <a:rPr lang="ro-RO" sz="2800" b="1" dirty="0"/>
              <a:t>Tema 2.1a</a:t>
            </a:r>
          </a:p>
          <a:p>
            <a:pPr marL="0" lvl="0" indent="0" algn="ctr">
              <a:lnSpc>
                <a:spcPct val="60000"/>
              </a:lnSpc>
              <a:buNone/>
            </a:pPr>
            <a:endParaRPr lang="ro-RO" sz="2800" b="1" dirty="0"/>
          </a:p>
          <a:p>
            <a:pPr marL="0" lvl="0" indent="0" algn="ctr">
              <a:lnSpc>
                <a:spcPct val="60000"/>
              </a:lnSpc>
              <a:buNone/>
            </a:pPr>
            <a:r>
              <a:rPr lang="ro-RO" sz="2800" b="1" dirty="0"/>
              <a:t>Metode și limbaje de modeare </a:t>
            </a:r>
          </a:p>
          <a:p>
            <a:pPr marL="0" lvl="0" indent="0" algn="ctr">
              <a:lnSpc>
                <a:spcPct val="60000"/>
              </a:lnSpc>
              <a:buNone/>
            </a:pPr>
            <a:r>
              <a:rPr lang="ro-RO" sz="2800" b="1" dirty="0"/>
              <a:t>procese de afacere</a:t>
            </a:r>
          </a:p>
          <a:p>
            <a:endParaRPr lang="en-US" dirty="0"/>
          </a:p>
        </p:txBody>
      </p:sp>
    </p:spTree>
    <p:extLst>
      <p:ext uri="{BB962C8B-B14F-4D97-AF65-F5344CB8AC3E}">
        <p14:creationId xmlns:p14="http://schemas.microsoft.com/office/powerpoint/2010/main" val="3297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9E2DE-3102-6213-112B-2834BB56432E}"/>
              </a:ext>
            </a:extLst>
          </p:cNvPr>
          <p:cNvSpPr>
            <a:spLocks noGrp="1"/>
          </p:cNvSpPr>
          <p:nvPr>
            <p:ph idx="1"/>
          </p:nvPr>
        </p:nvSpPr>
        <p:spPr>
          <a:xfrm>
            <a:off x="557350" y="383177"/>
            <a:ext cx="11120844" cy="5793786"/>
          </a:xfrm>
        </p:spPr>
        <p:txBody>
          <a:bodyPr>
            <a:normAutofit fontScale="92500" lnSpcReduction="10000"/>
          </a:bodyPr>
          <a:lstStyle/>
          <a:p>
            <a:r>
              <a:rPr lang="en-US" b="1" i="1" dirty="0" err="1">
                <a:solidFill>
                  <a:srgbClr val="00B050"/>
                </a:solidFill>
              </a:rPr>
              <a:t>Utilizarea</a:t>
            </a:r>
            <a:r>
              <a:rPr lang="en-US" b="1" i="1" dirty="0">
                <a:solidFill>
                  <a:srgbClr val="00B050"/>
                </a:solidFill>
              </a:rPr>
              <a:t> DMN </a:t>
            </a:r>
            <a:r>
              <a:rPr lang="en-US" dirty="0" err="1"/>
              <a:t>pentru</a:t>
            </a:r>
            <a:r>
              <a:rPr lang="en-US" dirty="0"/>
              <a:t> a </a:t>
            </a:r>
            <a:r>
              <a:rPr lang="en-US" dirty="0" err="1"/>
              <a:t>vă</a:t>
            </a:r>
            <a:r>
              <a:rPr lang="en-US" dirty="0"/>
              <a:t> </a:t>
            </a:r>
            <a:r>
              <a:rPr lang="en-US" dirty="0" err="1"/>
              <a:t>modela</a:t>
            </a:r>
            <a:r>
              <a:rPr lang="en-US" dirty="0"/>
              <a:t> </a:t>
            </a:r>
            <a:r>
              <a:rPr lang="en-US" dirty="0" err="1"/>
              <a:t>procesul</a:t>
            </a:r>
            <a:r>
              <a:rPr lang="en-US" dirty="0"/>
              <a:t> </a:t>
            </a:r>
            <a:r>
              <a:rPr lang="en-US" dirty="0" err="1"/>
              <a:t>decizional</a:t>
            </a:r>
            <a:r>
              <a:rPr lang="en-US" dirty="0"/>
              <a:t> </a:t>
            </a:r>
            <a:r>
              <a:rPr lang="en-US" dirty="0" err="1"/>
              <a:t>organizațional</a:t>
            </a:r>
            <a:r>
              <a:rPr lang="en-US" dirty="0"/>
              <a:t> </a:t>
            </a:r>
            <a:r>
              <a:rPr lang="en-US" dirty="0" err="1"/>
              <a:t>va</a:t>
            </a:r>
            <a:r>
              <a:rPr lang="en-US" dirty="0"/>
              <a:t>: </a:t>
            </a:r>
            <a:endParaRPr lang="ro-RO" dirty="0"/>
          </a:p>
          <a:p>
            <a:pPr>
              <a:buFont typeface="Wingdings" panose="05000000000000000000" pitchFamily="2" charset="2"/>
              <a:buChar char="Ø"/>
            </a:pPr>
            <a:r>
              <a:rPr lang="en-US" dirty="0" err="1"/>
              <a:t>ajutați</a:t>
            </a:r>
            <a:r>
              <a:rPr lang="en-US" dirty="0"/>
              <a:t> </a:t>
            </a:r>
            <a:r>
              <a:rPr lang="en-US" dirty="0" err="1"/>
              <a:t>toate</a:t>
            </a:r>
            <a:r>
              <a:rPr lang="en-US" dirty="0"/>
              <a:t> </a:t>
            </a:r>
            <a:r>
              <a:rPr lang="en-US" dirty="0" err="1"/>
              <a:t>părțile</a:t>
            </a:r>
            <a:r>
              <a:rPr lang="en-US" dirty="0"/>
              <a:t> </a:t>
            </a:r>
            <a:r>
              <a:rPr lang="en-US" dirty="0" err="1"/>
              <a:t>interesate</a:t>
            </a:r>
            <a:r>
              <a:rPr lang="en-US" dirty="0"/>
              <a:t> </a:t>
            </a:r>
            <a:r>
              <a:rPr lang="en-US" dirty="0" err="1"/>
              <a:t>să</a:t>
            </a:r>
            <a:r>
              <a:rPr lang="en-US" dirty="0"/>
              <a:t> </a:t>
            </a:r>
            <a:r>
              <a:rPr lang="en-US" dirty="0" err="1"/>
              <a:t>înțeleagă</a:t>
            </a:r>
            <a:r>
              <a:rPr lang="en-US" dirty="0"/>
              <a:t> </a:t>
            </a:r>
            <a:r>
              <a:rPr lang="en-US" dirty="0" err="1"/>
              <a:t>domeniul</a:t>
            </a:r>
            <a:r>
              <a:rPr lang="en-US" dirty="0"/>
              <a:t> complex al </a:t>
            </a:r>
            <a:r>
              <a:rPr lang="en-US" dirty="0" err="1"/>
              <a:t>luării</a:t>
            </a:r>
            <a:r>
              <a:rPr lang="en-US" dirty="0"/>
              <a:t> </a:t>
            </a:r>
            <a:r>
              <a:rPr lang="en-US" dirty="0" err="1"/>
              <a:t>deciziilor</a:t>
            </a:r>
            <a:r>
              <a:rPr lang="en-US" dirty="0"/>
              <a:t> </a:t>
            </a:r>
            <a:r>
              <a:rPr lang="en-US" dirty="0" err="1"/>
              <a:t>folosind</a:t>
            </a:r>
            <a:r>
              <a:rPr lang="en-US" dirty="0"/>
              <a:t> </a:t>
            </a:r>
            <a:r>
              <a:rPr lang="en-US" dirty="0" err="1"/>
              <a:t>diagrame</a:t>
            </a:r>
            <a:r>
              <a:rPr lang="en-US" dirty="0"/>
              <a:t> </a:t>
            </a:r>
            <a:r>
              <a:rPr lang="en-US" dirty="0" err="1"/>
              <a:t>ușor</a:t>
            </a:r>
            <a:r>
              <a:rPr lang="en-US" dirty="0"/>
              <a:t> de </a:t>
            </a:r>
            <a:r>
              <a:rPr lang="en-US" dirty="0" err="1"/>
              <a:t>citit</a:t>
            </a:r>
            <a:r>
              <a:rPr lang="ro-RO" dirty="0"/>
              <a:t>,</a:t>
            </a:r>
            <a:r>
              <a:rPr lang="en-US" dirty="0"/>
              <a:t> </a:t>
            </a:r>
            <a:endParaRPr lang="ro-RO" dirty="0"/>
          </a:p>
          <a:p>
            <a:pPr>
              <a:buFont typeface="Wingdings" panose="05000000000000000000" pitchFamily="2" charset="2"/>
              <a:buChar char="Ø"/>
            </a:pPr>
            <a:r>
              <a:rPr lang="en-US" dirty="0" err="1"/>
              <a:t>oferă</a:t>
            </a:r>
            <a:r>
              <a:rPr lang="en-US" dirty="0"/>
              <a:t> </a:t>
            </a:r>
            <a:r>
              <a:rPr lang="ro-RO" dirty="0"/>
              <a:t>un limbaj </a:t>
            </a:r>
            <a:r>
              <a:rPr lang="en-US" dirty="0"/>
              <a:t>natural </a:t>
            </a:r>
            <a:r>
              <a:rPr lang="en-US" dirty="0" err="1"/>
              <a:t>pentru</a:t>
            </a:r>
            <a:r>
              <a:rPr lang="en-US" dirty="0"/>
              <a:t> </a:t>
            </a:r>
            <a:r>
              <a:rPr lang="en-US" dirty="0" err="1"/>
              <a:t>discuții</a:t>
            </a:r>
            <a:r>
              <a:rPr lang="en-US" dirty="0"/>
              <a:t> </a:t>
            </a:r>
            <a:r>
              <a:rPr lang="en-US" dirty="0" err="1"/>
              <a:t>și</a:t>
            </a:r>
            <a:r>
              <a:rPr lang="en-US" dirty="0"/>
              <a:t> </a:t>
            </a:r>
            <a:r>
              <a:rPr lang="en-US" dirty="0" err="1"/>
              <a:t>acord</a:t>
            </a:r>
            <a:r>
              <a:rPr lang="en-US" dirty="0"/>
              <a:t> cu </a:t>
            </a:r>
            <a:r>
              <a:rPr lang="en-US" dirty="0" err="1"/>
              <a:t>privire</a:t>
            </a:r>
            <a:r>
              <a:rPr lang="en-US" dirty="0"/>
              <a:t> la </a:t>
            </a:r>
            <a:r>
              <a:rPr lang="en-US" dirty="0" err="1"/>
              <a:t>domeniul</a:t>
            </a:r>
            <a:r>
              <a:rPr lang="en-US" dirty="0"/>
              <a:t> </a:t>
            </a:r>
            <a:r>
              <a:rPr lang="en-US" dirty="0" err="1"/>
              <a:t>și</a:t>
            </a:r>
            <a:r>
              <a:rPr lang="en-US" dirty="0"/>
              <a:t> natura </a:t>
            </a:r>
            <a:r>
              <a:rPr lang="en-US" dirty="0" err="1"/>
              <a:t>luării</a:t>
            </a:r>
            <a:r>
              <a:rPr lang="en-US" dirty="0"/>
              <a:t> </a:t>
            </a:r>
            <a:r>
              <a:rPr lang="en-US" dirty="0" err="1"/>
              <a:t>deciziilor</a:t>
            </a:r>
            <a:r>
              <a:rPr lang="en-US" dirty="0"/>
              <a:t> </a:t>
            </a:r>
            <a:r>
              <a:rPr lang="en-US" dirty="0" err="1"/>
              <a:t>în</a:t>
            </a:r>
            <a:r>
              <a:rPr lang="en-US" dirty="0"/>
              <a:t> </a:t>
            </a:r>
            <a:r>
              <a:rPr lang="en-US" dirty="0" err="1"/>
              <a:t>afaceri</a:t>
            </a:r>
            <a:r>
              <a:rPr lang="ro-RO" dirty="0"/>
              <a:t>,</a:t>
            </a:r>
            <a:r>
              <a:rPr lang="en-US" dirty="0"/>
              <a:t> </a:t>
            </a:r>
            <a:endParaRPr lang="ro-RO" dirty="0"/>
          </a:p>
          <a:p>
            <a:pPr>
              <a:buFont typeface="Wingdings" panose="05000000000000000000" pitchFamily="2" charset="2"/>
              <a:buChar char="Ø"/>
            </a:pPr>
            <a:r>
              <a:rPr lang="en-US" dirty="0"/>
              <a:t>reduce </a:t>
            </a:r>
            <a:r>
              <a:rPr lang="en-US" dirty="0" err="1"/>
              <a:t>efortul</a:t>
            </a:r>
            <a:r>
              <a:rPr lang="en-US" dirty="0"/>
              <a:t> </a:t>
            </a:r>
            <a:r>
              <a:rPr lang="en-US" dirty="0" err="1"/>
              <a:t>și</a:t>
            </a:r>
            <a:r>
              <a:rPr lang="en-US" dirty="0"/>
              <a:t> </a:t>
            </a:r>
            <a:r>
              <a:rPr lang="en-US" dirty="0" err="1"/>
              <a:t>riscul</a:t>
            </a:r>
            <a:r>
              <a:rPr lang="en-US" dirty="0"/>
              <a:t> </a:t>
            </a:r>
            <a:r>
              <a:rPr lang="en-US" dirty="0" err="1"/>
              <a:t>proiectelor</a:t>
            </a:r>
            <a:r>
              <a:rPr lang="en-US" dirty="0"/>
              <a:t> de </a:t>
            </a:r>
            <a:r>
              <a:rPr lang="en-US" dirty="0" err="1"/>
              <a:t>automatizare</a:t>
            </a:r>
            <a:r>
              <a:rPr lang="en-US" dirty="0"/>
              <a:t> a </a:t>
            </a:r>
            <a:r>
              <a:rPr lang="en-US" dirty="0" err="1"/>
              <a:t>deciziilor</a:t>
            </a:r>
            <a:r>
              <a:rPr lang="en-US" dirty="0"/>
              <a:t> </a:t>
            </a:r>
            <a:r>
              <a:rPr lang="en-US" dirty="0" err="1"/>
              <a:t>prin</a:t>
            </a:r>
            <a:r>
              <a:rPr lang="en-US" dirty="0"/>
              <a:t> </a:t>
            </a:r>
            <a:r>
              <a:rPr lang="en-US" dirty="0" err="1"/>
              <a:t>descompunerea</a:t>
            </a:r>
            <a:r>
              <a:rPr lang="en-US" dirty="0"/>
              <a:t> </a:t>
            </a:r>
            <a:r>
              <a:rPr lang="en-US" dirty="0" err="1"/>
              <a:t>grafică</a:t>
            </a:r>
            <a:r>
              <a:rPr lang="en-US" dirty="0"/>
              <a:t> a </a:t>
            </a:r>
            <a:r>
              <a:rPr lang="en-US" dirty="0" err="1"/>
              <a:t>cerințelor</a:t>
            </a:r>
            <a:r>
              <a:rPr lang="ro-RO" dirty="0"/>
              <a:t>,</a:t>
            </a:r>
            <a:r>
              <a:rPr lang="en-US" dirty="0"/>
              <a:t> </a:t>
            </a:r>
            <a:endParaRPr lang="ro-RO" dirty="0"/>
          </a:p>
          <a:p>
            <a:pPr>
              <a:buFont typeface="Wingdings" panose="05000000000000000000" pitchFamily="2" charset="2"/>
              <a:buChar char="Ø"/>
            </a:pPr>
            <a:r>
              <a:rPr lang="en-US" dirty="0"/>
              <a:t>permit</a:t>
            </a:r>
            <a:r>
              <a:rPr lang="ro-RO" dirty="0"/>
              <a:t>e</a:t>
            </a:r>
            <a:r>
              <a:rPr lang="en-US" dirty="0"/>
              <a:t> </a:t>
            </a:r>
            <a:r>
              <a:rPr lang="en-US" dirty="0" err="1"/>
              <a:t>definirea</a:t>
            </a:r>
            <a:r>
              <a:rPr lang="en-US" dirty="0"/>
              <a:t> </a:t>
            </a:r>
            <a:r>
              <a:rPr lang="en-US" dirty="0" err="1"/>
              <a:t>simplă</a:t>
            </a:r>
            <a:r>
              <a:rPr lang="en-US" dirty="0"/>
              <a:t> </a:t>
            </a:r>
            <a:r>
              <a:rPr lang="en-US" dirty="0" err="1"/>
              <a:t>și</a:t>
            </a:r>
            <a:r>
              <a:rPr lang="en-US" dirty="0"/>
              <a:t> </a:t>
            </a:r>
            <a:r>
              <a:rPr lang="en-US" dirty="0" err="1"/>
              <a:t>fiabilă</a:t>
            </a:r>
            <a:r>
              <a:rPr lang="en-US" dirty="0"/>
              <a:t> a </a:t>
            </a:r>
            <a:r>
              <a:rPr lang="en-US" dirty="0" err="1"/>
              <a:t>regulilor</a:t>
            </a:r>
            <a:r>
              <a:rPr lang="en-US" dirty="0"/>
              <a:t> de </a:t>
            </a:r>
            <a:r>
              <a:rPr lang="en-US" dirty="0" err="1"/>
              <a:t>afaceri</a:t>
            </a:r>
            <a:r>
              <a:rPr lang="en-US" dirty="0"/>
              <a:t> </a:t>
            </a:r>
            <a:r>
              <a:rPr lang="en-US" dirty="0" err="1"/>
              <a:t>în</a:t>
            </a:r>
            <a:r>
              <a:rPr lang="en-US" dirty="0"/>
              <a:t> </a:t>
            </a:r>
            <a:r>
              <a:rPr lang="en-US" dirty="0" err="1"/>
              <a:t>tabele</a:t>
            </a:r>
            <a:r>
              <a:rPr lang="en-US" dirty="0"/>
              <a:t> de </a:t>
            </a:r>
            <a:r>
              <a:rPr lang="en-US" dirty="0" err="1"/>
              <a:t>decizie</a:t>
            </a:r>
            <a:r>
              <a:rPr lang="en-US" dirty="0"/>
              <a:t> </a:t>
            </a:r>
            <a:r>
              <a:rPr lang="en-US" dirty="0" err="1"/>
              <a:t>fără</a:t>
            </a:r>
            <a:r>
              <a:rPr lang="en-US" dirty="0"/>
              <a:t> </a:t>
            </a:r>
            <a:r>
              <a:rPr lang="en-US" dirty="0" err="1"/>
              <a:t>ambiguitate</a:t>
            </a:r>
            <a:r>
              <a:rPr lang="ro-RO" dirty="0"/>
              <a:t>,</a:t>
            </a:r>
            <a:r>
              <a:rPr lang="en-US" dirty="0"/>
              <a:t> </a:t>
            </a:r>
            <a:endParaRPr lang="ro-RO" dirty="0"/>
          </a:p>
          <a:p>
            <a:pPr>
              <a:buFont typeface="Wingdings" panose="05000000000000000000" pitchFamily="2" charset="2"/>
              <a:buChar char="Ø"/>
            </a:pPr>
            <a:r>
              <a:rPr lang="en-US" dirty="0" err="1"/>
              <a:t>simplifica</a:t>
            </a:r>
            <a:r>
              <a:rPr lang="en-US" dirty="0"/>
              <a:t> </a:t>
            </a:r>
            <a:r>
              <a:rPr lang="en-US" dirty="0" err="1"/>
              <a:t>dezvoltarea</a:t>
            </a:r>
            <a:r>
              <a:rPr lang="en-US" dirty="0"/>
              <a:t> </a:t>
            </a:r>
            <a:r>
              <a:rPr lang="en-US" dirty="0" err="1"/>
              <a:t>sistemelor</a:t>
            </a:r>
            <a:r>
              <a:rPr lang="en-US" dirty="0"/>
              <a:t> </a:t>
            </a:r>
            <a:r>
              <a:rPr lang="en-US" dirty="0" err="1"/>
              <a:t>decizionale</a:t>
            </a:r>
            <a:r>
              <a:rPr lang="en-US" dirty="0"/>
              <a:t> </a:t>
            </a:r>
            <a:r>
              <a:rPr lang="en-US" dirty="0" err="1"/>
              <a:t>folosind</a:t>
            </a:r>
            <a:r>
              <a:rPr lang="en-US" dirty="0"/>
              <a:t> </a:t>
            </a:r>
            <a:r>
              <a:rPr lang="en-US" dirty="0" err="1"/>
              <a:t>specificații</a:t>
            </a:r>
            <a:r>
              <a:rPr lang="en-US" dirty="0"/>
              <a:t> care pot fi validate </a:t>
            </a:r>
            <a:r>
              <a:rPr lang="en-US" dirty="0" err="1"/>
              <a:t>și</a:t>
            </a:r>
            <a:r>
              <a:rPr lang="en-US" dirty="0"/>
              <a:t> </a:t>
            </a:r>
            <a:r>
              <a:rPr lang="en-US" dirty="0" err="1"/>
              <a:t>executate</a:t>
            </a:r>
            <a:r>
              <a:rPr lang="en-US" dirty="0"/>
              <a:t> automat</a:t>
            </a:r>
            <a:r>
              <a:rPr lang="ro-RO" dirty="0"/>
              <a:t>,</a:t>
            </a:r>
          </a:p>
          <a:p>
            <a:pPr>
              <a:buFont typeface="Wingdings" panose="05000000000000000000" pitchFamily="2" charset="2"/>
              <a:buChar char="Ø"/>
            </a:pPr>
            <a:r>
              <a:rPr lang="en-US" dirty="0"/>
              <a:t> </a:t>
            </a:r>
            <a:r>
              <a:rPr lang="en-US" dirty="0" err="1"/>
              <a:t>oferă</a:t>
            </a:r>
            <a:r>
              <a:rPr lang="en-US" dirty="0"/>
              <a:t> un context </a:t>
            </a:r>
            <a:r>
              <a:rPr lang="en-US" dirty="0" err="1"/>
              <a:t>structurat</a:t>
            </a:r>
            <a:r>
              <a:rPr lang="en-US" dirty="0"/>
              <a:t> </a:t>
            </a:r>
            <a:r>
              <a:rPr lang="en-US" dirty="0" err="1"/>
              <a:t>pentru</a:t>
            </a:r>
            <a:r>
              <a:rPr lang="en-US" dirty="0"/>
              <a:t> </a:t>
            </a:r>
            <a:r>
              <a:rPr lang="en-US" dirty="0" err="1"/>
              <a:t>dezvoltarea</a:t>
            </a:r>
            <a:r>
              <a:rPr lang="en-US" dirty="0"/>
              <a:t> </a:t>
            </a:r>
            <a:r>
              <a:rPr lang="en-US" dirty="0" err="1"/>
              <a:t>și</a:t>
            </a:r>
            <a:r>
              <a:rPr lang="en-US" dirty="0"/>
              <a:t> </a:t>
            </a:r>
            <a:r>
              <a:rPr lang="en-US" dirty="0" err="1"/>
              <a:t>gestionarea</a:t>
            </a:r>
            <a:r>
              <a:rPr lang="en-US" dirty="0"/>
              <a:t> </a:t>
            </a:r>
            <a:r>
              <a:rPr lang="en-US" dirty="0" err="1"/>
              <a:t>modelelor</a:t>
            </a:r>
            <a:r>
              <a:rPr lang="en-US" dirty="0"/>
              <a:t> de </a:t>
            </a:r>
            <a:r>
              <a:rPr lang="en-US" dirty="0" err="1"/>
              <a:t>analiză</a:t>
            </a:r>
            <a:r>
              <a:rPr lang="en-US" dirty="0"/>
              <a:t> </a:t>
            </a:r>
            <a:r>
              <a:rPr lang="en-US" dirty="0" err="1"/>
              <a:t>predictivă</a:t>
            </a:r>
            <a:r>
              <a:rPr lang="ro-RO" dirty="0"/>
              <a:t>,</a:t>
            </a:r>
            <a:r>
              <a:rPr lang="en-US" dirty="0"/>
              <a:t> </a:t>
            </a:r>
            <a:endParaRPr lang="ro-RO" dirty="0"/>
          </a:p>
          <a:p>
            <a:pPr>
              <a:buFont typeface="Wingdings" panose="05000000000000000000" pitchFamily="2" charset="2"/>
              <a:buChar char="Ø"/>
            </a:pPr>
            <a:r>
              <a:rPr lang="en-US" dirty="0"/>
              <a:t>permit</a:t>
            </a:r>
            <a:r>
              <a:rPr lang="ro-RO" dirty="0"/>
              <a:t>e</a:t>
            </a:r>
            <a:r>
              <a:rPr lang="en-US" dirty="0"/>
              <a:t> </a:t>
            </a:r>
            <a:r>
              <a:rPr lang="en-US" dirty="0" err="1"/>
              <a:t>dezvoltarea</a:t>
            </a:r>
            <a:r>
              <a:rPr lang="en-US" dirty="0"/>
              <a:t> </a:t>
            </a:r>
            <a:r>
              <a:rPr lang="en-US" dirty="0" err="1"/>
              <a:t>unei</a:t>
            </a:r>
            <a:r>
              <a:rPr lang="en-US" dirty="0"/>
              <a:t> </a:t>
            </a:r>
            <a:r>
              <a:rPr lang="en-US" dirty="0" err="1"/>
              <a:t>biblioteci</a:t>
            </a:r>
            <a:r>
              <a:rPr lang="en-US" dirty="0"/>
              <a:t> de </a:t>
            </a:r>
            <a:r>
              <a:rPr lang="en-US" dirty="0" err="1"/>
              <a:t>componente</a:t>
            </a:r>
            <a:r>
              <a:rPr lang="en-US" dirty="0"/>
              <a:t> </a:t>
            </a:r>
            <a:r>
              <a:rPr lang="en-US" dirty="0" err="1"/>
              <a:t>decizionale</a:t>
            </a:r>
            <a:r>
              <a:rPr lang="en-US" dirty="0"/>
              <a:t> </a:t>
            </a:r>
            <a:r>
              <a:rPr lang="en-US" dirty="0" err="1"/>
              <a:t>reutilizabile</a:t>
            </a:r>
            <a:r>
              <a:rPr lang="en-US" dirty="0"/>
              <a:t>.</a:t>
            </a:r>
          </a:p>
        </p:txBody>
      </p:sp>
    </p:spTree>
    <p:extLst>
      <p:ext uri="{BB962C8B-B14F-4D97-AF65-F5344CB8AC3E}">
        <p14:creationId xmlns:p14="http://schemas.microsoft.com/office/powerpoint/2010/main" val="269256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A5C2B-5F73-053E-7295-DBA764245C2D}"/>
              </a:ext>
            </a:extLst>
          </p:cNvPr>
          <p:cNvSpPr>
            <a:spLocks noGrp="1"/>
          </p:cNvSpPr>
          <p:nvPr>
            <p:ph idx="1"/>
          </p:nvPr>
        </p:nvSpPr>
        <p:spPr>
          <a:xfrm>
            <a:off x="2098764" y="2679067"/>
            <a:ext cx="8122923" cy="673733"/>
          </a:xfrm>
        </p:spPr>
        <p:txBody>
          <a:bodyPr/>
          <a:lstStyle/>
          <a:p>
            <a:r>
              <a:rPr lang="en-US" b="1" i="1" dirty="0">
                <a:solidFill>
                  <a:srgbClr val="0070C0"/>
                </a:solidFill>
              </a:rPr>
              <a:t>Business Process Modeling Notation (BPMN)</a:t>
            </a:r>
            <a:endParaRPr lang="ro-RO" dirty="0">
              <a:solidFill>
                <a:srgbClr val="7030A0"/>
              </a:solidFill>
            </a:endParaRPr>
          </a:p>
          <a:p>
            <a:endParaRPr lang="en-US" dirty="0"/>
          </a:p>
        </p:txBody>
      </p:sp>
    </p:spTree>
    <p:extLst>
      <p:ext uri="{BB962C8B-B14F-4D97-AF65-F5344CB8AC3E}">
        <p14:creationId xmlns:p14="http://schemas.microsoft.com/office/powerpoint/2010/main" val="147393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34660F-F48A-201E-363F-EBADA7456B47}"/>
              </a:ext>
            </a:extLst>
          </p:cNvPr>
          <p:cNvSpPr txBox="1">
            <a:spLocks noGrp="1"/>
          </p:cNvSpPr>
          <p:nvPr>
            <p:ph idx="1"/>
          </p:nvPr>
        </p:nvSpPr>
        <p:spPr>
          <a:xfrm>
            <a:off x="424546" y="579665"/>
            <a:ext cx="11389181" cy="5597298"/>
          </a:xfrm>
        </p:spPr>
        <p:txBody>
          <a:bodyPr>
            <a:normAutofit/>
          </a:bodyPr>
          <a:lstStyle/>
          <a:p>
            <a:pPr lvl="0">
              <a:lnSpc>
                <a:spcPct val="100000"/>
              </a:lnSpc>
              <a:buFont typeface="Wingdings" pitchFamily="2"/>
              <a:buChar char="Ø"/>
            </a:pPr>
            <a:r>
              <a:rPr lang="en-US" sz="1500" dirty="0">
                <a:solidFill>
                  <a:schemeClr val="tx1"/>
                </a:solidFill>
                <a:latin typeface="Wingdings2"/>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Un </a:t>
            </a:r>
            <a:r>
              <a:rPr lang="en-US" dirty="0" err="1">
                <a:latin typeface="Calibri" panose="020F0502020204030204" pitchFamily="34" charset="0"/>
                <a:ea typeface="Calibri" panose="020F0502020204030204" pitchFamily="34" charset="0"/>
                <a:cs typeface="Calibri" panose="020F0502020204030204" pitchFamily="34" charset="0"/>
              </a:rPr>
              <a:t>proces</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afaceri</a:t>
            </a:r>
            <a:r>
              <a:rPr lang="en-US" dirty="0">
                <a:latin typeface="Calibri" panose="020F0502020204030204" pitchFamily="34" charset="0"/>
                <a:ea typeface="Calibri" panose="020F0502020204030204" pitchFamily="34" charset="0"/>
                <a:cs typeface="Calibri" panose="020F0502020204030204" pitchFamily="34" charset="0"/>
              </a:rPr>
              <a:t> pate fi </a:t>
            </a:r>
            <a:r>
              <a:rPr lang="en-US" dirty="0" err="1">
                <a:latin typeface="Calibri" panose="020F0502020204030204" pitchFamily="34" charset="0"/>
                <a:ea typeface="Calibri" panose="020F0502020204030204" pitchFamily="34" charset="0"/>
                <a:cs typeface="Calibri" panose="020F0502020204030204" pitchFamily="34" charset="0"/>
              </a:rPr>
              <a:t>văzut</a:t>
            </a:r>
            <a:r>
              <a:rPr lang="en-US" dirty="0">
                <a:latin typeface="Calibri" panose="020F0502020204030204" pitchFamily="34" charset="0"/>
                <a:ea typeface="Calibri" panose="020F0502020204030204" pitchFamily="34" charset="0"/>
                <a:cs typeface="Calibri" panose="020F0502020204030204" pitchFamily="34" charset="0"/>
              </a:rPr>
              <a:t> ca </a:t>
            </a:r>
            <a:r>
              <a:rPr lang="en-US" b="1" dirty="0">
                <a:latin typeface="Calibri" panose="020F0502020204030204" pitchFamily="34" charset="0"/>
                <a:ea typeface="Calibri" panose="020F0502020204030204" pitchFamily="34" charset="0"/>
                <a:cs typeface="Calibri" panose="020F0502020204030204" pitchFamily="34" charset="0"/>
              </a:rPr>
              <a:t>o </a:t>
            </a:r>
            <a:r>
              <a:rPr lang="ro-RO" b="1" dirty="0">
                <a:latin typeface="Calibri" panose="020F0502020204030204" pitchFamily="34" charset="0"/>
                <a:ea typeface="Calibri" panose="020F0502020204030204" pitchFamily="34" charset="0"/>
                <a:cs typeface="Calibri" panose="020F0502020204030204" pitchFamily="34" charset="0"/>
              </a:rPr>
              <a:t>m</a:t>
            </a:r>
            <a:r>
              <a:rPr lang="en-US" b="1" dirty="0" err="1">
                <a:latin typeface="Calibri" panose="020F0502020204030204" pitchFamily="34" charset="0"/>
                <a:ea typeface="Calibri" panose="020F0502020204030204" pitchFamily="34" charset="0"/>
                <a:cs typeface="Calibri" panose="020F0502020204030204" pitchFamily="34" charset="0"/>
              </a:rPr>
              <a:t>ulţi</a:t>
            </a:r>
            <a:r>
              <a:rPr lang="ro-RO" b="1" dirty="0">
                <a:latin typeface="Calibri" panose="020F0502020204030204" pitchFamily="34" charset="0"/>
                <a:ea typeface="Calibri" panose="020F0502020204030204" pitchFamily="34" charset="0"/>
                <a:cs typeface="Calibri" panose="020F0502020204030204" pitchFamily="34" charset="0"/>
              </a:rPr>
              <a:t>m</a:t>
            </a:r>
            <a:r>
              <a:rPr lang="en-US" b="1" dirty="0">
                <a:latin typeface="Calibri" panose="020F0502020204030204" pitchFamily="34" charset="0"/>
                <a:ea typeface="Calibri" panose="020F0502020204030204" pitchFamily="34" charset="0"/>
                <a:cs typeface="Calibri" panose="020F0502020204030204" pitchFamily="34" charset="0"/>
              </a:rPr>
              <a:t>e de a</a:t>
            </a:r>
            <a:r>
              <a:rPr lang="ro-RO" b="1" dirty="0">
                <a:latin typeface="Calibri" panose="020F0502020204030204" pitchFamily="34" charset="0"/>
                <a:ea typeface="Calibri" panose="020F0502020204030204" pitchFamily="34" charset="0"/>
                <a:cs typeface="Calibri" panose="020F0502020204030204" pitchFamily="34" charset="0"/>
              </a:rPr>
              <a:t>c</a:t>
            </a:r>
            <a:r>
              <a:rPr lang="en-US" b="1" dirty="0" err="1">
                <a:latin typeface="Calibri" panose="020F0502020204030204" pitchFamily="34" charset="0"/>
                <a:ea typeface="Calibri" panose="020F0502020204030204" pitchFamily="34" charset="0"/>
                <a:cs typeface="Calibri" panose="020F0502020204030204" pitchFamily="34" charset="0"/>
              </a:rPr>
              <a:t>tivităţi</a:t>
            </a:r>
            <a:r>
              <a:rPr lang="ro-RO"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intercorelate</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executate</a:t>
            </a:r>
            <a:r>
              <a:rPr lang="en-US" dirty="0">
                <a:latin typeface="Calibri" panose="020F0502020204030204" pitchFamily="34" charset="0"/>
                <a:ea typeface="Calibri" panose="020F0502020204030204" pitchFamily="34" charset="0"/>
                <a:cs typeface="Calibri" panose="020F0502020204030204" pitchFamily="34" charset="0"/>
              </a:rPr>
              <a:t> de </a:t>
            </a:r>
            <a:r>
              <a:rPr lang="en-US" b="1" dirty="0" err="1">
                <a:latin typeface="Calibri" panose="020F0502020204030204" pitchFamily="34" charset="0"/>
                <a:ea typeface="Calibri" panose="020F0502020204030204" pitchFamily="34" charset="0"/>
                <a:cs typeface="Calibri" panose="020F0502020204030204" pitchFamily="34" charset="0"/>
              </a:rPr>
              <a:t>diferite</a:t>
            </a:r>
            <a:r>
              <a:rPr lang="en-US" b="1" dirty="0">
                <a:latin typeface="Calibri" panose="020F0502020204030204" pitchFamily="34" charset="0"/>
                <a:ea typeface="Calibri" panose="020F0502020204030204" pitchFamily="34" charset="0"/>
                <a:cs typeface="Calibri" panose="020F0502020204030204" pitchFamily="34" charset="0"/>
              </a:rPr>
              <a:t> u</a:t>
            </a:r>
            <a:r>
              <a:rPr lang="ro-RO" b="1" dirty="0">
                <a:latin typeface="Calibri" panose="020F0502020204030204" pitchFamily="34" charset="0"/>
                <a:ea typeface="Calibri" panose="020F0502020204030204" pitchFamily="34" charset="0"/>
                <a:cs typeface="Calibri" panose="020F0502020204030204" pitchFamily="34" charset="0"/>
              </a:rPr>
              <a:t>n</a:t>
            </a:r>
            <a:r>
              <a:rPr lang="en-US" b="1" dirty="0" err="1">
                <a:latin typeface="Calibri" panose="020F0502020204030204" pitchFamily="34" charset="0"/>
                <a:ea typeface="Calibri" panose="020F0502020204030204" pitchFamily="34" charset="0"/>
                <a:cs typeface="Calibri" panose="020F0502020204030204" pitchFamily="34" charset="0"/>
              </a:rPr>
              <a:t>ităţi</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orga</a:t>
            </a:r>
            <a:r>
              <a:rPr lang="ro-RO" b="1" dirty="0">
                <a:latin typeface="Calibri" panose="020F0502020204030204" pitchFamily="34" charset="0"/>
                <a:ea typeface="Calibri" panose="020F0502020204030204" pitchFamily="34" charset="0"/>
                <a:cs typeface="Calibri" panose="020F0502020204030204" pitchFamily="34" charset="0"/>
              </a:rPr>
              <a:t>n</a:t>
            </a:r>
            <a:r>
              <a:rPr lang="en-US" b="1" dirty="0" err="1">
                <a:latin typeface="Calibri" panose="020F0502020204030204" pitchFamily="34" charset="0"/>
                <a:ea typeface="Calibri" panose="020F0502020204030204" pitchFamily="34" charset="0"/>
                <a:cs typeface="Calibri" panose="020F0502020204030204" pitchFamily="34" charset="0"/>
              </a:rPr>
              <a:t>izaţio</a:t>
            </a:r>
            <a:r>
              <a:rPr lang="ro-RO" b="1" dirty="0">
                <a:latin typeface="Calibri" panose="020F0502020204030204" pitchFamily="34" charset="0"/>
                <a:ea typeface="Calibri" panose="020F0502020204030204" pitchFamily="34" charset="0"/>
                <a:cs typeface="Calibri" panose="020F0502020204030204" pitchFamily="34" charset="0"/>
              </a:rPr>
              <a:t>n</a:t>
            </a:r>
            <a:r>
              <a:rPr lang="en-US" b="1" dirty="0">
                <a:latin typeface="Calibri" panose="020F0502020204030204" pitchFamily="34" charset="0"/>
                <a:ea typeface="Calibri" panose="020F0502020204030204" pitchFamily="34" charset="0"/>
                <a:cs typeface="Calibri" panose="020F0502020204030204" pitchFamily="34" charset="0"/>
              </a:rPr>
              <a:t>ale</a:t>
            </a:r>
            <a:r>
              <a:rPr lang="en-US" dirty="0">
                <a:latin typeface="Calibri" panose="020F0502020204030204" pitchFamily="34" charset="0"/>
                <a:ea typeface="Calibri" panose="020F0502020204030204" pitchFamily="34" charset="0"/>
                <a:cs typeface="Calibri" panose="020F0502020204030204" pitchFamily="34" charset="0"/>
              </a:rPr>
              <a:t>, care</a:t>
            </a:r>
            <a:r>
              <a:rPr lang="ro-RO" dirty="0">
                <a:latin typeface="Calibri" panose="020F0502020204030204" pitchFamily="34" charset="0"/>
                <a:ea typeface="Calibri" panose="020F0502020204030204" pitchFamily="34" charset="0"/>
                <a:cs typeface="Calibri" panose="020F0502020204030204" pitchFamily="34" charset="0"/>
              </a:rPr>
              <a:t> c</a:t>
            </a:r>
            <a:r>
              <a:rPr lang="en-US" dirty="0">
                <a:latin typeface="Calibri" panose="020F0502020204030204" pitchFamily="34" charset="0"/>
                <a:ea typeface="Calibri" panose="020F0502020204030204" pitchFamily="34" charset="0"/>
                <a:cs typeface="Calibri" panose="020F0502020204030204" pitchFamily="34" charset="0"/>
              </a:rPr>
              <a:t>o</a:t>
            </a:r>
            <a:r>
              <a:rPr lang="ro-RO" dirty="0">
                <a:latin typeface="Calibri" panose="020F0502020204030204" pitchFamily="34" charset="0"/>
                <a:ea typeface="Calibri" panose="020F0502020204030204" pitchFamily="34" charset="0"/>
                <a:cs typeface="Calibri" panose="020F0502020204030204" pitchFamily="34" charset="0"/>
              </a:rPr>
              <a:t>n</a:t>
            </a:r>
            <a:r>
              <a:rPr lang="en-US" dirty="0" err="1">
                <a:latin typeface="Calibri" panose="020F0502020204030204" pitchFamily="34" charset="0"/>
                <a:ea typeface="Calibri" panose="020F0502020204030204" pitchFamily="34" charset="0"/>
                <a:cs typeface="Calibri" panose="020F0502020204030204" pitchFamily="34" charset="0"/>
              </a:rPr>
              <a:t>lu</a:t>
            </a:r>
            <a:r>
              <a:rPr lang="ro-RO" dirty="0">
                <a:latin typeface="Calibri" panose="020F0502020204030204" pitchFamily="34" charset="0"/>
                <a:ea typeface="Calibri" panose="020F0502020204030204" pitchFamily="34" charset="0"/>
                <a:cs typeface="Calibri" panose="020F0502020204030204" pitchFamily="34" charset="0"/>
              </a:rPr>
              <a:t>c</a:t>
            </a:r>
            <a:r>
              <a:rPr lang="en-US" dirty="0" err="1">
                <a:latin typeface="Calibri" panose="020F0502020204030204" pitchFamily="34" charset="0"/>
                <a:ea typeface="Calibri" panose="020F0502020204030204" pitchFamily="34" charset="0"/>
                <a:cs typeface="Calibri" panose="020F0502020204030204" pitchFamily="34" charset="0"/>
              </a:rPr>
              <a:t>rează</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pentru</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îndeplinirea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unui</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obiectiv</a:t>
            </a:r>
            <a:r>
              <a:rPr lang="en-US" b="1" dirty="0">
                <a:latin typeface="Calibri" panose="020F0502020204030204" pitchFamily="34" charset="0"/>
                <a:ea typeface="Calibri" panose="020F0502020204030204" pitchFamily="34" charset="0"/>
                <a:cs typeface="Calibri" panose="020F0502020204030204" pitchFamily="34" charset="0"/>
              </a:rPr>
              <a:t> al </a:t>
            </a:r>
            <a:r>
              <a:rPr lang="en-US" b="1" dirty="0" err="1">
                <a:latin typeface="Calibri" panose="020F0502020204030204" pitchFamily="34" charset="0"/>
                <a:ea typeface="Calibri" panose="020F0502020204030204" pitchFamily="34" charset="0"/>
                <a:cs typeface="Calibri" panose="020F0502020204030204" pitchFamily="34" charset="0"/>
              </a:rPr>
              <a:t>orga</a:t>
            </a:r>
            <a:r>
              <a:rPr lang="ro-RO" b="1" dirty="0">
                <a:latin typeface="Calibri" panose="020F0502020204030204" pitchFamily="34" charset="0"/>
                <a:ea typeface="Calibri" panose="020F0502020204030204" pitchFamily="34" charset="0"/>
                <a:cs typeface="Calibri" panose="020F0502020204030204" pitchFamily="34" charset="0"/>
              </a:rPr>
              <a:t>n</a:t>
            </a:r>
            <a:r>
              <a:rPr lang="en-US" b="1" dirty="0" err="1">
                <a:latin typeface="Calibri" panose="020F0502020204030204" pitchFamily="34" charset="0"/>
                <a:ea typeface="Calibri" panose="020F0502020204030204" pitchFamily="34" charset="0"/>
                <a:cs typeface="Calibri" panose="020F0502020204030204" pitchFamily="34" charset="0"/>
              </a:rPr>
              <a:t>izaţiei</a:t>
            </a:r>
            <a:r>
              <a:rPr lang="en-US" dirty="0">
                <a:latin typeface="Calibri" panose="020F0502020204030204" pitchFamily="34" charset="0"/>
                <a:ea typeface="Calibri" panose="020F0502020204030204" pitchFamily="34" charset="0"/>
                <a:cs typeface="Calibri" panose="020F0502020204030204" pitchFamily="34" charset="0"/>
              </a:rPr>
              <a:t>.</a:t>
            </a:r>
            <a:r>
              <a:rPr lang="ro-RO" dirty="0">
                <a:latin typeface="Calibri" panose="020F0502020204030204" pitchFamily="34" charset="0"/>
                <a:ea typeface="Calibri" panose="020F0502020204030204" pitchFamily="34" charset="0"/>
                <a:cs typeface="Calibri" panose="020F0502020204030204" pitchFamily="34" charset="0"/>
              </a:rPr>
              <a:t> </a:t>
            </a:r>
          </a:p>
          <a:p>
            <a:pPr lvl="0">
              <a:lnSpc>
                <a:spcPct val="100000"/>
              </a:lnSpc>
              <a:buFont typeface="Wingdings" pitchFamily="2"/>
              <a:buChar char="Ø"/>
            </a:pPr>
            <a:r>
              <a:rPr lang="en-US" dirty="0">
                <a:latin typeface="Calibri" panose="020F0502020204030204" pitchFamily="34" charset="0"/>
                <a:ea typeface="Calibri" panose="020F0502020204030204" pitchFamily="34" charset="0"/>
                <a:cs typeface="Calibri" panose="020F0502020204030204" pitchFamily="34" charset="0"/>
              </a:rPr>
              <a:t>A</a:t>
            </a:r>
            <a:r>
              <a:rPr lang="ro-RO" dirty="0">
                <a:latin typeface="Calibri" panose="020F0502020204030204" pitchFamily="34" charset="0"/>
                <a:ea typeface="Calibri" panose="020F0502020204030204" pitchFamily="34" charset="0"/>
                <a:cs typeface="Calibri" panose="020F0502020204030204" pitchFamily="34" charset="0"/>
              </a:rPr>
              <a:t>c</a:t>
            </a:r>
            <a:r>
              <a:rPr lang="en-US" dirty="0" err="1">
                <a:latin typeface="Calibri" panose="020F0502020204030204" pitchFamily="34" charset="0"/>
                <a:ea typeface="Calibri" panose="020F0502020204030204" pitchFamily="34" charset="0"/>
                <a:cs typeface="Calibri" panose="020F0502020204030204" pitchFamily="34" charset="0"/>
              </a:rPr>
              <a:t>tivităţile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incluse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într</a:t>
            </a:r>
            <a:r>
              <a:rPr lang="en-US" dirty="0">
                <a:latin typeface="Calibri" panose="020F0502020204030204" pitchFamily="34" charset="0"/>
                <a:ea typeface="Calibri" panose="020F0502020204030204" pitchFamily="34" charset="0"/>
                <a:cs typeface="Calibri" panose="020F0502020204030204" pitchFamily="34" charset="0"/>
              </a:rPr>
              <a:t>-un </a:t>
            </a:r>
            <a:r>
              <a:rPr lang="en-US" dirty="0" err="1">
                <a:latin typeface="Calibri" panose="020F0502020204030204" pitchFamily="34" charset="0"/>
                <a:ea typeface="Calibri" panose="020F0502020204030204" pitchFamily="34" charset="0"/>
                <a:cs typeface="Calibri" panose="020F0502020204030204" pitchFamily="34" charset="0"/>
              </a:rPr>
              <a:t>proces</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afaceri</a:t>
            </a:r>
            <a:r>
              <a:rPr lang="en-US" dirty="0">
                <a:latin typeface="Calibri" panose="020F0502020204030204" pitchFamily="34" charset="0"/>
                <a:ea typeface="Calibri" panose="020F0502020204030204" pitchFamily="34" charset="0"/>
                <a:cs typeface="Calibri" panose="020F0502020204030204" pitchFamily="34" charset="0"/>
              </a:rPr>
              <a:t> pot fi </a:t>
            </a:r>
            <a:r>
              <a:rPr lang="en-US" b="1" dirty="0" err="1">
                <a:latin typeface="Calibri" panose="020F0502020204030204" pitchFamily="34" charset="0"/>
                <a:ea typeface="Calibri" panose="020F0502020204030204" pitchFamily="34" charset="0"/>
                <a:cs typeface="Calibri" panose="020F0502020204030204" pitchFamily="34" charset="0"/>
              </a:rPr>
              <a:t>executate</a:t>
            </a:r>
            <a:r>
              <a:rPr lang="en-US" b="1" dirty="0">
                <a:latin typeface="Calibri" panose="020F0502020204030204" pitchFamily="34" charset="0"/>
                <a:ea typeface="Calibri" panose="020F0502020204030204" pitchFamily="34" charset="0"/>
                <a:cs typeface="Calibri" panose="020F0502020204030204" pitchFamily="34" charset="0"/>
              </a:rPr>
              <a:t> manual</a:t>
            </a:r>
            <a:r>
              <a:rPr lang="ro-RO"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de </a:t>
            </a:r>
            <a:r>
              <a:rPr lang="ro-RO" dirty="0">
                <a:latin typeface="Calibri" panose="020F0502020204030204" pitchFamily="34" charset="0"/>
                <a:ea typeface="Calibri" panose="020F0502020204030204" pitchFamily="34" charset="0"/>
                <a:cs typeface="Calibri" panose="020F0502020204030204" pitchFamily="34" charset="0"/>
              </a:rPr>
              <a:t>c</a:t>
            </a:r>
            <a:r>
              <a:rPr lang="en-US" dirty="0" err="1">
                <a:latin typeface="Calibri" panose="020F0502020204030204" pitchFamily="34" charset="0"/>
                <a:ea typeface="Calibri" panose="020F0502020204030204" pitchFamily="34" charset="0"/>
                <a:cs typeface="Calibri" panose="020F0502020204030204" pitchFamily="34" charset="0"/>
              </a:rPr>
              <a:t>ătre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factorul</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uman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sau</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prin</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intermediul</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sistemelor</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informatice</a:t>
            </a:r>
            <a:r>
              <a:rPr lang="en-US" dirty="0">
                <a:latin typeface="Calibri" panose="020F0502020204030204" pitchFamily="34" charset="0"/>
                <a:ea typeface="Calibri" panose="020F0502020204030204" pitchFamily="34" charset="0"/>
                <a:cs typeface="Calibri" panose="020F0502020204030204" pitchFamily="34" charset="0"/>
              </a:rPr>
              <a:t>.</a:t>
            </a:r>
            <a:r>
              <a:rPr lang="ro-RO" dirty="0">
                <a:latin typeface="Calibri" panose="020F0502020204030204" pitchFamily="34" charset="0"/>
                <a:ea typeface="Calibri" panose="020F0502020204030204" pitchFamily="34" charset="0"/>
                <a:cs typeface="Calibri" panose="020F0502020204030204" pitchFamily="34" charset="0"/>
              </a:rPr>
              <a:t> </a:t>
            </a:r>
          </a:p>
          <a:p>
            <a:pPr lvl="0">
              <a:lnSpc>
                <a:spcPct val="100000"/>
              </a:lnSpc>
              <a:buFont typeface="Wingdings" pitchFamily="2"/>
              <a:buChar char="Ø"/>
            </a:pPr>
            <a:r>
              <a:rPr lang="en-US" dirty="0" err="1">
                <a:latin typeface="Calibri" panose="020F0502020204030204" pitchFamily="34" charset="0"/>
                <a:ea typeface="Calibri" panose="020F0502020204030204" pitchFamily="34" charset="0"/>
                <a:cs typeface="Calibri" panose="020F0502020204030204" pitchFamily="34" charset="0"/>
              </a:rPr>
              <a:t>Tehnologia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i</a:t>
            </a:r>
            <a:r>
              <a:rPr lang="ro-RO"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for</a:t>
            </a:r>
            <a:r>
              <a:rPr lang="ro-RO" dirty="0">
                <a:latin typeface="Calibri" panose="020F0502020204030204" pitchFamily="34" charset="0"/>
                <a:ea typeface="Calibri" panose="020F0502020204030204" pitchFamily="34" charset="0"/>
                <a:cs typeface="Calibri" panose="020F0502020204030204" pitchFamily="34" charset="0"/>
              </a:rPr>
              <a:t>m</a:t>
            </a:r>
            <a:r>
              <a:rPr lang="en-US" dirty="0" err="1">
                <a:latin typeface="Calibri" panose="020F0502020204030204" pitchFamily="34" charset="0"/>
                <a:ea typeface="Calibri" panose="020F0502020204030204" pitchFamily="34" charset="0"/>
                <a:cs typeface="Calibri" panose="020F0502020204030204" pitchFamily="34" charset="0"/>
              </a:rPr>
              <a:t>aţiei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în</a:t>
            </a:r>
            <a:r>
              <a:rPr lang="en-US" dirty="0">
                <a:latin typeface="Calibri" panose="020F0502020204030204" pitchFamily="34" charset="0"/>
                <a:ea typeface="Calibri" panose="020F0502020204030204" pitchFamily="34" charset="0"/>
                <a:cs typeface="Calibri" panose="020F0502020204030204" pitchFamily="34" charset="0"/>
              </a:rPr>
              <a:t> general, </a:t>
            </a:r>
            <a:r>
              <a:rPr lang="en-US" dirty="0" err="1">
                <a:latin typeface="Calibri" panose="020F0502020204030204" pitchFamily="34" charset="0"/>
                <a:ea typeface="Calibri" panose="020F0502020204030204" pitchFamily="34" charset="0"/>
                <a:cs typeface="Calibri" panose="020F0502020204030204" pitchFamily="34" charset="0"/>
              </a:rPr>
              <a:t>şi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sistemele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informatice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în</a:t>
            </a:r>
            <a:r>
              <a:rPr lang="ro-RO"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particular, </a:t>
            </a:r>
            <a:r>
              <a:rPr lang="en-US" dirty="0" err="1">
                <a:latin typeface="Calibri" panose="020F0502020204030204" pitchFamily="34" charset="0"/>
                <a:ea typeface="Calibri" panose="020F0502020204030204" pitchFamily="34" charset="0"/>
                <a:cs typeface="Calibri" panose="020F0502020204030204" pitchFamily="34" charset="0"/>
              </a:rPr>
              <a:t>i</a:t>
            </a:r>
            <a:r>
              <a:rPr lang="ro-RO"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flue</a:t>
            </a:r>
            <a:r>
              <a:rPr lang="ro-RO" dirty="0">
                <a:latin typeface="Calibri" panose="020F0502020204030204" pitchFamily="34" charset="0"/>
                <a:ea typeface="Calibri" panose="020F0502020204030204" pitchFamily="34" charset="0"/>
                <a:cs typeface="Calibri" panose="020F0502020204030204" pitchFamily="34" charset="0"/>
              </a:rPr>
              <a:t>n</a:t>
            </a:r>
            <a:r>
              <a:rPr lang="en-US" dirty="0" err="1">
                <a:latin typeface="Calibri" panose="020F0502020204030204" pitchFamily="34" charset="0"/>
                <a:ea typeface="Calibri" panose="020F0502020204030204" pitchFamily="34" charset="0"/>
                <a:cs typeface="Calibri" panose="020F0502020204030204" pitchFamily="34" charset="0"/>
              </a:rPr>
              <a:t>ţează</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în</a:t>
            </a:r>
            <a:r>
              <a:rPr lang="en-US" dirty="0">
                <a:latin typeface="Calibri" panose="020F0502020204030204" pitchFamily="34" charset="0"/>
                <a:ea typeface="Calibri" panose="020F0502020204030204" pitchFamily="34" charset="0"/>
                <a:cs typeface="Calibri" panose="020F0502020204030204" pitchFamily="34" charset="0"/>
              </a:rPr>
              <a:t> mod </a:t>
            </a:r>
            <a:r>
              <a:rPr lang="en-US" dirty="0" err="1">
                <a:latin typeface="Calibri" panose="020F0502020204030204" pitchFamily="34" charset="0"/>
                <a:ea typeface="Calibri" panose="020F0502020204030204" pitchFamily="34" charset="0"/>
                <a:cs typeface="Calibri" panose="020F0502020204030204" pitchFamily="34" charset="0"/>
              </a:rPr>
              <a:t>deosebit</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gestiunea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proceselor</a:t>
            </a:r>
            <a:r>
              <a:rPr lang="en-US" dirty="0">
                <a:latin typeface="Calibri" panose="020F0502020204030204" pitchFamily="34" charset="0"/>
                <a:ea typeface="Calibri" panose="020F0502020204030204" pitchFamily="34" charset="0"/>
                <a:cs typeface="Calibri" panose="020F0502020204030204" pitchFamily="34" charset="0"/>
              </a:rPr>
              <a:t> de</a:t>
            </a:r>
            <a:r>
              <a:rPr lang="ro-RO"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afaceri</a:t>
            </a:r>
            <a:r>
              <a:rPr lang="en-US" dirty="0">
                <a:latin typeface="Calibri" panose="020F0502020204030204" pitchFamily="34" charset="0"/>
                <a:ea typeface="Calibri" panose="020F0502020204030204" pitchFamily="34" charset="0"/>
                <a:cs typeface="Calibri" panose="020F0502020204030204" pitchFamily="34" charset="0"/>
              </a:rPr>
              <a:t>, </a:t>
            </a:r>
            <a:endParaRPr lang="ro-RO" dirty="0">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a:buChar char="Ø"/>
            </a:pPr>
            <a:r>
              <a:rPr lang="en-US" dirty="0">
                <a:latin typeface="Calibri" panose="020F0502020204030204" pitchFamily="34" charset="0"/>
                <a:ea typeface="Calibri" panose="020F0502020204030204" pitchFamily="34" charset="0"/>
                <a:cs typeface="Calibri" panose="020F0502020204030204" pitchFamily="34" charset="0"/>
              </a:rPr>
              <a:t>tot </a:t>
            </a:r>
            <a:r>
              <a:rPr lang="en-US" dirty="0" err="1">
                <a:latin typeface="Calibri" panose="020F0502020204030204" pitchFamily="34" charset="0"/>
                <a:ea typeface="Calibri" panose="020F0502020204030204" pitchFamily="34" charset="0"/>
                <a:cs typeface="Calibri" panose="020F0502020204030204" pitchFamily="34" charset="0"/>
              </a:rPr>
              <a:t>mai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multe</a:t>
            </a:r>
            <a:r>
              <a:rPr lang="en-US" dirty="0">
                <a:latin typeface="Calibri" panose="020F0502020204030204" pitchFamily="34" charset="0"/>
                <a:ea typeface="Calibri" panose="020F0502020204030204" pitchFamily="34" charset="0"/>
                <a:cs typeface="Calibri" panose="020F0502020204030204" pitchFamily="34" charset="0"/>
              </a:rPr>
              <a:t> a</a:t>
            </a:r>
            <a:r>
              <a:rPr lang="ro-RO" dirty="0">
                <a:latin typeface="Calibri" panose="020F0502020204030204" pitchFamily="34" charset="0"/>
                <a:ea typeface="Calibri" panose="020F0502020204030204" pitchFamily="34" charset="0"/>
                <a:cs typeface="Calibri" panose="020F0502020204030204" pitchFamily="34" charset="0"/>
              </a:rPr>
              <a:t>c</a:t>
            </a:r>
            <a:r>
              <a:rPr lang="en-US" dirty="0" err="1">
                <a:latin typeface="Calibri" panose="020F0502020204030204" pitchFamily="34" charset="0"/>
                <a:ea typeface="Calibri" panose="020F0502020204030204" pitchFamily="34" charset="0"/>
                <a:cs typeface="Calibri" panose="020F0502020204030204" pitchFamily="34" charset="0"/>
              </a:rPr>
              <a:t>tivităţi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desfăşurate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în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cadrul</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unei</a:t>
            </a:r>
            <a:r>
              <a:rPr lang="ro-RO"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orga</a:t>
            </a:r>
            <a:r>
              <a:rPr lang="ro-RO" dirty="0">
                <a:latin typeface="Calibri" panose="020F0502020204030204" pitchFamily="34" charset="0"/>
                <a:ea typeface="Calibri" panose="020F0502020204030204" pitchFamily="34" charset="0"/>
                <a:cs typeface="Calibri" panose="020F0502020204030204" pitchFamily="34" charset="0"/>
              </a:rPr>
              <a:t>n</a:t>
            </a:r>
            <a:r>
              <a:rPr lang="en-US" dirty="0" err="1">
                <a:latin typeface="Calibri" panose="020F0502020204030204" pitchFamily="34" charset="0"/>
                <a:ea typeface="Calibri" panose="020F0502020204030204" pitchFamily="34" charset="0"/>
                <a:cs typeface="Calibri" panose="020F0502020204030204" pitchFamily="34" charset="0"/>
              </a:rPr>
              <a:t>izaţii</a:t>
            </a:r>
            <a:r>
              <a:rPr lang="en-US" dirty="0">
                <a:latin typeface="Calibri" panose="020F0502020204030204" pitchFamily="34" charset="0"/>
                <a:ea typeface="Calibri" panose="020F0502020204030204" pitchFamily="34" charset="0"/>
                <a:cs typeface="Calibri" panose="020F0502020204030204" pitchFamily="34" charset="0"/>
              </a:rPr>
              <a:t> </a:t>
            </a:r>
            <a:r>
              <a:rPr lang="ro-RO"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e</a:t>
            </a:r>
            <a:r>
              <a:rPr lang="ro-RO" dirty="0">
                <a:latin typeface="Calibri" panose="020F0502020204030204" pitchFamily="34" charset="0"/>
                <a:ea typeface="Calibri" panose="020F0502020204030204" pitchFamily="34" charset="0"/>
                <a:cs typeface="Calibri" panose="020F0502020204030204" pitchFamily="34" charset="0"/>
              </a:rPr>
              <a:t>c</a:t>
            </a:r>
            <a:r>
              <a:rPr lang="en-US" dirty="0" err="1">
                <a:latin typeface="Calibri" panose="020F0502020204030204" pitchFamily="34" charset="0"/>
                <a:ea typeface="Calibri" panose="020F0502020204030204" pitchFamily="34" charset="0"/>
                <a:cs typeface="Calibri" panose="020F0502020204030204" pitchFamily="34" charset="0"/>
              </a:rPr>
              <a:t>esită</a:t>
            </a:r>
            <a:r>
              <a:rPr lang="ro-RO"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automatizare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beneficiind</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astfel</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suportul</a:t>
            </a:r>
            <a:r>
              <a:rPr lang="ro-RO"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unor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sisteme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informatice</a:t>
            </a:r>
            <a:r>
              <a:rPr lang="ro-RO" dirty="0">
                <a:latin typeface="Calibri" panose="020F0502020204030204" pitchFamily="34" charset="0"/>
                <a:ea typeface="Calibri" panose="020F0502020204030204" pitchFamily="34" charset="0"/>
                <a:cs typeface="Calibri" panose="020F0502020204030204" pitchFamily="34" charset="0"/>
              </a:rPr>
              <a:t>.</a:t>
            </a:r>
          </a:p>
          <a:p>
            <a:pPr marL="0" lvl="0" indent="0">
              <a:lnSpc>
                <a:spcPct val="80000"/>
              </a:lnSpc>
              <a:buNone/>
            </a:pPr>
            <a:br>
              <a:rPr lang="en-US" sz="2400" dirty="0"/>
            </a:br>
            <a:r>
              <a:rPr lang="en-US" sz="2400" dirty="0"/>
              <a:t> </a:t>
            </a:r>
            <a:br>
              <a:rPr lang="en-US" sz="2400" dirty="0"/>
            </a:br>
            <a:endParaRPr lang="en-US" sz="2400" dirty="0"/>
          </a:p>
        </p:txBody>
      </p:sp>
      <p:sp>
        <p:nvSpPr>
          <p:cNvPr id="3" name="Footer Placeholder 3">
            <a:extLst>
              <a:ext uri="{FF2B5EF4-FFF2-40B4-BE49-F238E27FC236}">
                <a16:creationId xmlns:a16="http://schemas.microsoft.com/office/drawing/2014/main" id="{EA690A46-8272-A6BB-57DC-303465B99EA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503CED46-F8B3-22A4-6FF6-508C7BEA6B8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931231-FF69-4ACF-A8E6-1B0A5C504939}" type="slidenum">
              <a:rPr/>
              <a:t>12</a:t>
            </a:fld>
            <a:endParaRPr lang="en-US" sz="1200" b="0" i="0" u="none" strike="noStrike" kern="1200" cap="none" spc="0" baseline="0">
              <a:solidFill>
                <a:srgbClr val="898989"/>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AD87C2-4671-8746-7EA8-59894B55BF6A}"/>
              </a:ext>
            </a:extLst>
          </p:cNvPr>
          <p:cNvSpPr>
            <a:spLocks noGrp="1"/>
          </p:cNvSpPr>
          <p:nvPr>
            <p:ph idx="1"/>
          </p:nvPr>
        </p:nvSpPr>
        <p:spPr>
          <a:xfrm>
            <a:off x="487680" y="696686"/>
            <a:ext cx="10866123" cy="5480277"/>
          </a:xfrm>
        </p:spPr>
        <p:txBody>
          <a:bodyPr/>
          <a:lstStyle/>
          <a:p>
            <a:pPr lvl="0">
              <a:lnSpc>
                <a:spcPct val="80000"/>
              </a:lnSpc>
              <a:buFont typeface="Wingdings" pitchFamily="2"/>
              <a:buChar char="§"/>
            </a:pPr>
            <a:r>
              <a:rPr lang="ro-RO" sz="3200" b="1" dirty="0">
                <a:solidFill>
                  <a:srgbClr val="0070C0"/>
                </a:solidFill>
                <a:latin typeface="Calibri" pitchFamily="34"/>
              </a:rPr>
              <a:t>Specificul</a:t>
            </a:r>
            <a:r>
              <a:rPr lang="en-US" sz="3200" b="1" dirty="0">
                <a:solidFill>
                  <a:srgbClr val="0070C0"/>
                </a:solidFill>
                <a:latin typeface="Calibri" pitchFamily="34"/>
              </a:rPr>
              <a:t> </a:t>
            </a:r>
            <a:r>
              <a:rPr lang="en-US" sz="3200" b="1" dirty="0" err="1">
                <a:solidFill>
                  <a:srgbClr val="0070C0"/>
                </a:solidFill>
                <a:latin typeface="Calibri" pitchFamily="34"/>
              </a:rPr>
              <a:t>proceselor</a:t>
            </a:r>
            <a:r>
              <a:rPr lang="en-US" sz="3200" b="1" dirty="0">
                <a:solidFill>
                  <a:srgbClr val="0070C0"/>
                </a:solidFill>
                <a:latin typeface="Calibri" pitchFamily="34"/>
              </a:rPr>
              <a:t> de </a:t>
            </a:r>
            <a:r>
              <a:rPr lang="en-US" sz="3200" b="1" dirty="0" err="1">
                <a:solidFill>
                  <a:srgbClr val="0070C0"/>
                </a:solidFill>
                <a:latin typeface="Calibri" pitchFamily="34"/>
              </a:rPr>
              <a:t>afaceri</a:t>
            </a:r>
            <a:r>
              <a:rPr lang="ro-RO" sz="3200" b="1" dirty="0">
                <a:solidFill>
                  <a:srgbClr val="0070C0"/>
                </a:solidFill>
                <a:latin typeface="Calibri" pitchFamily="34"/>
              </a:rPr>
              <a:t>:</a:t>
            </a:r>
          </a:p>
          <a:p>
            <a:pPr lvl="0">
              <a:lnSpc>
                <a:spcPct val="80000"/>
              </a:lnSpc>
              <a:buFont typeface="Wingdings" pitchFamily="2"/>
              <a:buChar char="ü"/>
            </a:pPr>
            <a:r>
              <a:rPr lang="en-US" sz="3200" b="1" dirty="0">
                <a:solidFill>
                  <a:schemeClr val="tx1"/>
                </a:solidFill>
                <a:latin typeface="Wingdings2"/>
              </a:rPr>
              <a:t> </a:t>
            </a:r>
            <a:r>
              <a:rPr lang="ro-RO" sz="3200" dirty="0">
                <a:solidFill>
                  <a:schemeClr val="tx1"/>
                </a:solidFill>
                <a:latin typeface="Wingdings2"/>
              </a:rPr>
              <a:t>Au un punct de pornire și un punct de terminare,</a:t>
            </a:r>
          </a:p>
          <a:p>
            <a:pPr lvl="0">
              <a:lnSpc>
                <a:spcPct val="80000"/>
              </a:lnSpc>
              <a:buFont typeface="Wingdings" pitchFamily="2"/>
              <a:buChar char="ü"/>
            </a:pPr>
            <a:r>
              <a:rPr lang="ro-RO" sz="3200" b="1" dirty="0">
                <a:solidFill>
                  <a:schemeClr val="tx1"/>
                </a:solidFill>
                <a:latin typeface="Calibri" pitchFamily="34"/>
              </a:rPr>
              <a:t>S</a:t>
            </a:r>
            <a:r>
              <a:rPr lang="en-US" sz="3200" dirty="0" err="1">
                <a:latin typeface="Calibri" pitchFamily="34"/>
              </a:rPr>
              <a:t>unt</a:t>
            </a:r>
            <a:r>
              <a:rPr lang="en-US" sz="3200" dirty="0">
                <a:latin typeface="Calibri" pitchFamily="34"/>
              </a:rPr>
              <a:t> </a:t>
            </a:r>
            <a:r>
              <a:rPr lang="en-US" sz="3200" dirty="0" err="1">
                <a:latin typeface="Calibri" pitchFamily="34"/>
              </a:rPr>
              <a:t>formate</a:t>
            </a:r>
            <a:r>
              <a:rPr lang="en-US" sz="3200" dirty="0">
                <a:latin typeface="Calibri" pitchFamily="34"/>
              </a:rPr>
              <a:t> </a:t>
            </a:r>
            <a:r>
              <a:rPr lang="en-US" sz="3200" dirty="0" err="1">
                <a:latin typeface="Calibri" pitchFamily="34"/>
              </a:rPr>
              <a:t>dintr</a:t>
            </a:r>
            <a:r>
              <a:rPr lang="en-US" sz="3200" dirty="0">
                <a:latin typeface="Calibri" pitchFamily="34"/>
              </a:rPr>
              <a:t>-un </a:t>
            </a:r>
            <a:r>
              <a:rPr lang="en-US" sz="3200" b="1" i="1" dirty="0">
                <a:solidFill>
                  <a:srgbClr val="00B050"/>
                </a:solidFill>
                <a:latin typeface="Calibri" pitchFamily="34"/>
              </a:rPr>
              <a:t>set de a</a:t>
            </a:r>
            <a:r>
              <a:rPr lang="ro-RO" sz="3200" b="1" i="1" dirty="0">
                <a:solidFill>
                  <a:srgbClr val="00B050"/>
                </a:solidFill>
                <a:latin typeface="Calibri" pitchFamily="34"/>
              </a:rPr>
              <a:t>c</a:t>
            </a:r>
            <a:r>
              <a:rPr lang="en-US" sz="3200" b="1" i="1" dirty="0" err="1">
                <a:solidFill>
                  <a:srgbClr val="00B050"/>
                </a:solidFill>
                <a:latin typeface="Calibri" pitchFamily="34"/>
              </a:rPr>
              <a:t>tivităţi</a:t>
            </a:r>
            <a:r>
              <a:rPr lang="en-US" sz="3200" b="1" i="1" dirty="0">
                <a:solidFill>
                  <a:srgbClr val="00B050"/>
                </a:solidFill>
                <a:latin typeface="Calibri" pitchFamily="34"/>
              </a:rPr>
              <a:t> </a:t>
            </a:r>
            <a:r>
              <a:rPr lang="ro-RO" sz="3200" dirty="0">
                <a:latin typeface="Calibri" pitchFamily="34"/>
              </a:rPr>
              <a:t>ce se realizează</a:t>
            </a:r>
            <a:r>
              <a:rPr lang="en-US" sz="3200" dirty="0">
                <a:latin typeface="Calibri" pitchFamily="34"/>
              </a:rPr>
              <a:t> </a:t>
            </a:r>
            <a:r>
              <a:rPr lang="en-US" sz="3200" dirty="0" err="1">
                <a:latin typeface="Calibri" pitchFamily="34"/>
              </a:rPr>
              <a:t>în</a:t>
            </a:r>
            <a:r>
              <a:rPr lang="en-US" sz="3200" dirty="0">
                <a:latin typeface="Calibri" pitchFamily="34"/>
              </a:rPr>
              <a:t> </a:t>
            </a:r>
            <a:r>
              <a:rPr lang="en-US" sz="3200" dirty="0" err="1">
                <a:latin typeface="Calibri" pitchFamily="34"/>
              </a:rPr>
              <a:t>coordonare</a:t>
            </a:r>
            <a:r>
              <a:rPr lang="ro-RO" sz="3200" dirty="0">
                <a:latin typeface="Calibri" pitchFamily="34"/>
              </a:rPr>
              <a:t> </a:t>
            </a:r>
            <a:r>
              <a:rPr lang="en-US" sz="3200" dirty="0" err="1">
                <a:latin typeface="Calibri" pitchFamily="34"/>
              </a:rPr>
              <a:t>şi</a:t>
            </a:r>
            <a:r>
              <a:rPr lang="en-US" sz="3200" dirty="0">
                <a:latin typeface="Calibri" pitchFamily="34"/>
              </a:rPr>
              <a:t> </a:t>
            </a:r>
            <a:r>
              <a:rPr lang="en-US" sz="3200" dirty="0" err="1">
                <a:latin typeface="Calibri" pitchFamily="34"/>
              </a:rPr>
              <a:t>logi</a:t>
            </a:r>
            <a:r>
              <a:rPr lang="ro-RO" sz="3200" dirty="0">
                <a:latin typeface="Calibri" pitchFamily="34"/>
              </a:rPr>
              <a:t>c</a:t>
            </a:r>
            <a:r>
              <a:rPr lang="en-US" sz="3200" dirty="0">
                <a:latin typeface="Calibri" pitchFamily="34"/>
              </a:rPr>
              <a:t> </a:t>
            </a:r>
            <a:r>
              <a:rPr lang="en-US" sz="3200" dirty="0" err="1">
                <a:latin typeface="Calibri" pitchFamily="34"/>
              </a:rPr>
              <a:t>i</a:t>
            </a:r>
            <a:r>
              <a:rPr lang="ro-RO" sz="3200" dirty="0">
                <a:latin typeface="Calibri" pitchFamily="34"/>
              </a:rPr>
              <a:t>n</a:t>
            </a:r>
            <a:r>
              <a:rPr lang="en-US" sz="3200" dirty="0" err="1">
                <a:latin typeface="Calibri" pitchFamily="34"/>
              </a:rPr>
              <a:t>ter</a:t>
            </a:r>
            <a:r>
              <a:rPr lang="ro-RO" sz="3200" dirty="0">
                <a:latin typeface="Calibri" pitchFamily="34"/>
              </a:rPr>
              <a:t>c</a:t>
            </a:r>
            <a:r>
              <a:rPr lang="en-US" sz="3200" dirty="0" err="1">
                <a:latin typeface="Calibri" pitchFamily="34"/>
              </a:rPr>
              <a:t>orrelate</a:t>
            </a:r>
            <a:r>
              <a:rPr lang="ro-RO" sz="3200" dirty="0">
                <a:latin typeface="Calibri" pitchFamily="34"/>
              </a:rPr>
              <a:t>, </a:t>
            </a:r>
          </a:p>
          <a:p>
            <a:pPr lvl="0">
              <a:lnSpc>
                <a:spcPct val="80000"/>
              </a:lnSpc>
              <a:buFont typeface="Wingdings" pitchFamily="2"/>
              <a:buChar char="ü"/>
            </a:pPr>
            <a:r>
              <a:rPr lang="ro-RO" sz="3200" dirty="0">
                <a:latin typeface="Calibri" pitchFamily="34"/>
              </a:rPr>
              <a:t>O</a:t>
            </a:r>
            <a:r>
              <a:rPr lang="en-US" sz="3200" dirty="0" err="1">
                <a:latin typeface="Calibri" pitchFamily="34"/>
              </a:rPr>
              <a:t>perează</a:t>
            </a:r>
            <a:r>
              <a:rPr lang="en-US" sz="3200" dirty="0">
                <a:latin typeface="Calibri" pitchFamily="34"/>
              </a:rPr>
              <a:t> </a:t>
            </a:r>
            <a:r>
              <a:rPr lang="en-US" sz="3200" dirty="0" err="1">
                <a:latin typeface="Calibri" pitchFamily="34"/>
              </a:rPr>
              <a:t>în</a:t>
            </a:r>
            <a:r>
              <a:rPr lang="ro-RO" sz="3200" dirty="0">
                <a:latin typeface="Calibri" pitchFamily="34"/>
              </a:rPr>
              <a:t>tr-un</a:t>
            </a:r>
            <a:r>
              <a:rPr lang="en-US" sz="3200" dirty="0">
                <a:latin typeface="Calibri" pitchFamily="34"/>
              </a:rPr>
              <a:t> </a:t>
            </a:r>
            <a:r>
              <a:rPr lang="en-US" sz="3200" dirty="0" err="1">
                <a:latin typeface="Calibri" pitchFamily="34"/>
              </a:rPr>
              <a:t>medii</a:t>
            </a:r>
            <a:r>
              <a:rPr lang="en-US" sz="3200" dirty="0">
                <a:latin typeface="Calibri" pitchFamily="34"/>
              </a:rPr>
              <a:t> </a:t>
            </a:r>
            <a:r>
              <a:rPr lang="en-US" sz="3200" dirty="0" err="1">
                <a:latin typeface="Calibri" pitchFamily="34"/>
              </a:rPr>
              <a:t>operaţio</a:t>
            </a:r>
            <a:r>
              <a:rPr lang="ro-RO" sz="3200" dirty="0">
                <a:latin typeface="Calibri" pitchFamily="34"/>
              </a:rPr>
              <a:t>n</a:t>
            </a:r>
            <a:r>
              <a:rPr lang="en-US" sz="3200" dirty="0">
                <a:latin typeface="Calibri" pitchFamily="34"/>
              </a:rPr>
              <a:t>ale </a:t>
            </a:r>
            <a:r>
              <a:rPr lang="en-US" sz="3200" dirty="0" err="1">
                <a:latin typeface="Calibri" pitchFamily="34"/>
              </a:rPr>
              <a:t>şi</a:t>
            </a:r>
            <a:r>
              <a:rPr lang="en-US" sz="3200" dirty="0">
                <a:latin typeface="Calibri" pitchFamily="34"/>
              </a:rPr>
              <a:t> </a:t>
            </a:r>
            <a:r>
              <a:rPr lang="en-US" sz="3200" dirty="0" err="1">
                <a:latin typeface="Calibri" pitchFamily="34"/>
              </a:rPr>
              <a:t>tehnice</a:t>
            </a:r>
            <a:r>
              <a:rPr lang="ro-RO" sz="3200" dirty="0">
                <a:latin typeface="Calibri" pitchFamily="34"/>
              </a:rPr>
              <a:t>, </a:t>
            </a:r>
          </a:p>
          <a:p>
            <a:pPr lvl="0">
              <a:lnSpc>
                <a:spcPct val="80000"/>
              </a:lnSpc>
              <a:buFont typeface="Wingdings" pitchFamily="2"/>
              <a:buChar char="ü"/>
            </a:pPr>
            <a:r>
              <a:rPr lang="ro-RO" sz="3200" dirty="0">
                <a:latin typeface="Calibri" pitchFamily="34"/>
              </a:rPr>
              <a:t>P</a:t>
            </a:r>
            <a:r>
              <a:rPr lang="en-US" sz="3200" dirty="0" err="1">
                <a:latin typeface="Calibri" pitchFamily="34"/>
              </a:rPr>
              <a:t>roduc</a:t>
            </a:r>
            <a:r>
              <a:rPr lang="en-US" sz="3200" dirty="0">
                <a:latin typeface="Calibri" pitchFamily="34"/>
              </a:rPr>
              <a:t> </a:t>
            </a:r>
            <a:r>
              <a:rPr lang="en-US" sz="3200" dirty="0" err="1">
                <a:latin typeface="Calibri" pitchFamily="34"/>
              </a:rPr>
              <a:t>rezultate</a:t>
            </a:r>
            <a:r>
              <a:rPr lang="en-US" sz="3200" dirty="0">
                <a:latin typeface="Calibri" pitchFamily="34"/>
              </a:rPr>
              <a:t> </a:t>
            </a:r>
            <a:r>
              <a:rPr lang="en-US" sz="3200" dirty="0" err="1">
                <a:latin typeface="Calibri" pitchFamily="34"/>
              </a:rPr>
              <a:t>în</a:t>
            </a:r>
            <a:r>
              <a:rPr lang="en-US" sz="3200" dirty="0">
                <a:latin typeface="Calibri" pitchFamily="34"/>
              </a:rPr>
              <a:t> </a:t>
            </a:r>
            <a:r>
              <a:rPr lang="en-US" sz="3200" dirty="0" err="1">
                <a:latin typeface="Calibri" pitchFamily="34"/>
              </a:rPr>
              <a:t>conformitate</a:t>
            </a:r>
            <a:r>
              <a:rPr lang="en-US" sz="3200" dirty="0">
                <a:latin typeface="Calibri" pitchFamily="34"/>
              </a:rPr>
              <a:t> cu </a:t>
            </a:r>
            <a:r>
              <a:rPr lang="en-US" sz="3200" b="1" dirty="0" err="1">
                <a:latin typeface="Calibri" pitchFamily="34"/>
              </a:rPr>
              <a:t>obiectivele</a:t>
            </a:r>
            <a:r>
              <a:rPr lang="en-US" sz="3200" b="1" dirty="0">
                <a:latin typeface="Calibri" pitchFamily="34"/>
              </a:rPr>
              <a:t> </a:t>
            </a:r>
            <a:r>
              <a:rPr lang="en-US" sz="3200" b="1" dirty="0" err="1">
                <a:latin typeface="Calibri" pitchFamily="34"/>
              </a:rPr>
              <a:t>orga</a:t>
            </a:r>
            <a:r>
              <a:rPr lang="ro-RO" sz="3200" b="1" dirty="0">
                <a:latin typeface="Calibri" pitchFamily="34"/>
              </a:rPr>
              <a:t>n</a:t>
            </a:r>
            <a:r>
              <a:rPr lang="en-US" sz="3200" b="1" dirty="0" err="1">
                <a:latin typeface="Calibri" pitchFamily="34"/>
              </a:rPr>
              <a:t>izaţiei</a:t>
            </a:r>
            <a:r>
              <a:rPr lang="ro-RO" sz="3200" b="1" dirty="0">
                <a:latin typeface="Calibri" pitchFamily="34"/>
              </a:rPr>
              <a:t>,</a:t>
            </a:r>
            <a:r>
              <a:rPr lang="ro-RO" sz="3200" dirty="0">
                <a:latin typeface="Calibri" pitchFamily="34"/>
              </a:rPr>
              <a:t> </a:t>
            </a:r>
          </a:p>
          <a:p>
            <a:pPr lvl="0">
              <a:lnSpc>
                <a:spcPct val="80000"/>
              </a:lnSpc>
              <a:buFont typeface="Wingdings" pitchFamily="2"/>
              <a:buChar char="ü"/>
            </a:pPr>
            <a:r>
              <a:rPr lang="ro-RO" sz="3200" dirty="0">
                <a:latin typeface="Calibri" pitchFamily="34"/>
              </a:rPr>
              <a:t>S</a:t>
            </a:r>
            <a:r>
              <a:rPr lang="en-US" sz="3200" dirty="0" err="1">
                <a:latin typeface="Calibri" pitchFamily="34"/>
              </a:rPr>
              <a:t>unt</a:t>
            </a:r>
            <a:r>
              <a:rPr lang="en-US" sz="3200" dirty="0">
                <a:latin typeface="Calibri" pitchFamily="34"/>
              </a:rPr>
              <a:t> </a:t>
            </a:r>
            <a:r>
              <a:rPr lang="en-US" sz="3200" dirty="0" err="1">
                <a:latin typeface="Calibri" pitchFamily="34"/>
              </a:rPr>
              <a:t>realizate</a:t>
            </a:r>
            <a:r>
              <a:rPr lang="en-US" sz="3200" dirty="0">
                <a:latin typeface="Calibri" pitchFamily="34"/>
              </a:rPr>
              <a:t> de </a:t>
            </a:r>
            <a:r>
              <a:rPr lang="en-US" sz="3200" b="1" dirty="0">
                <a:latin typeface="Calibri" pitchFamily="34"/>
              </a:rPr>
              <a:t>o </a:t>
            </a:r>
            <a:r>
              <a:rPr lang="en-US" sz="3200" b="1" dirty="0" err="1">
                <a:latin typeface="Calibri" pitchFamily="34"/>
              </a:rPr>
              <a:t>si</a:t>
            </a:r>
            <a:r>
              <a:rPr lang="ro-RO" sz="3200" b="1" dirty="0">
                <a:latin typeface="Calibri" pitchFamily="34"/>
              </a:rPr>
              <a:t>n</a:t>
            </a:r>
            <a:r>
              <a:rPr lang="en-US" sz="3200" b="1" dirty="0" err="1">
                <a:latin typeface="Calibri" pitchFamily="34"/>
              </a:rPr>
              <a:t>gură</a:t>
            </a:r>
            <a:r>
              <a:rPr lang="en-US" sz="3200" b="1" dirty="0">
                <a:latin typeface="Calibri" pitchFamily="34"/>
              </a:rPr>
              <a:t> </a:t>
            </a:r>
            <a:r>
              <a:rPr lang="ro-RO" sz="3200" b="1" dirty="0">
                <a:latin typeface="Calibri" pitchFamily="34"/>
              </a:rPr>
              <a:t>unitate </a:t>
            </a:r>
            <a:r>
              <a:rPr lang="en-US" sz="3200" b="1" dirty="0" err="1">
                <a:latin typeface="Calibri" pitchFamily="34"/>
              </a:rPr>
              <a:t>orga</a:t>
            </a:r>
            <a:r>
              <a:rPr lang="ro-RO" sz="3200" b="1" dirty="0">
                <a:latin typeface="Calibri" pitchFamily="34"/>
              </a:rPr>
              <a:t>n</a:t>
            </a:r>
            <a:r>
              <a:rPr lang="en-US" sz="3200" b="1" dirty="0" err="1">
                <a:latin typeface="Calibri" pitchFamily="34"/>
              </a:rPr>
              <a:t>izaţi</a:t>
            </a:r>
            <a:r>
              <a:rPr lang="ro-RO" sz="3200" b="1" dirty="0">
                <a:latin typeface="Calibri" pitchFamily="34"/>
              </a:rPr>
              <a:t>onală,</a:t>
            </a:r>
            <a:endParaRPr lang="ro-RO" sz="3200" dirty="0">
              <a:latin typeface="Calibri" pitchFamily="34"/>
            </a:endParaRPr>
          </a:p>
          <a:p>
            <a:pPr lvl="0">
              <a:lnSpc>
                <a:spcPct val="80000"/>
              </a:lnSpc>
              <a:buFont typeface="Wingdings" pitchFamily="2"/>
              <a:buChar char="ü"/>
            </a:pPr>
            <a:r>
              <a:rPr lang="en-US" sz="3200" b="1" dirty="0">
                <a:latin typeface="Calibri" pitchFamily="34"/>
              </a:rPr>
              <a:t>pot </a:t>
            </a:r>
            <a:r>
              <a:rPr lang="en-US" sz="3200" b="1" dirty="0" err="1">
                <a:latin typeface="Calibri" pitchFamily="34"/>
              </a:rPr>
              <a:t>i</a:t>
            </a:r>
            <a:r>
              <a:rPr lang="ro-RO" sz="3200" b="1" dirty="0">
                <a:latin typeface="Calibri" pitchFamily="34"/>
              </a:rPr>
              <a:t>n</a:t>
            </a:r>
            <a:r>
              <a:rPr lang="en-US" sz="3200" b="1" dirty="0">
                <a:latin typeface="Calibri" pitchFamily="34"/>
              </a:rPr>
              <a:t>tera</a:t>
            </a:r>
            <a:r>
              <a:rPr lang="ro-RO" sz="3200" b="1" dirty="0">
                <a:latin typeface="Calibri" pitchFamily="34"/>
              </a:rPr>
              <a:t>c</a:t>
            </a:r>
            <a:r>
              <a:rPr lang="en-US" sz="3200" b="1" dirty="0" err="1">
                <a:latin typeface="Calibri" pitchFamily="34"/>
              </a:rPr>
              <a:t>ţio</a:t>
            </a:r>
            <a:r>
              <a:rPr lang="ro-RO" sz="3200" b="1" dirty="0">
                <a:latin typeface="Calibri" pitchFamily="34"/>
              </a:rPr>
              <a:t>n</a:t>
            </a:r>
            <a:r>
              <a:rPr lang="en-US" sz="3200" b="1" dirty="0">
                <a:latin typeface="Calibri" pitchFamily="34"/>
              </a:rPr>
              <a:t>a </a:t>
            </a:r>
            <a:r>
              <a:rPr lang="en-US" sz="3200" dirty="0">
                <a:latin typeface="Calibri" pitchFamily="34"/>
              </a:rPr>
              <a:t>cu </a:t>
            </a:r>
            <a:r>
              <a:rPr lang="en-US" sz="3200" dirty="0" err="1">
                <a:latin typeface="Calibri" pitchFamily="34"/>
              </a:rPr>
              <a:t>procese</a:t>
            </a:r>
            <a:r>
              <a:rPr lang="en-US" sz="3200" dirty="0">
                <a:latin typeface="Calibri" pitchFamily="34"/>
              </a:rPr>
              <a:t> de </a:t>
            </a:r>
            <a:r>
              <a:rPr lang="en-US" sz="3200" dirty="0" err="1">
                <a:latin typeface="Calibri" pitchFamily="34"/>
              </a:rPr>
              <a:t>afaceri</a:t>
            </a:r>
            <a:r>
              <a:rPr lang="en-US" sz="3200" dirty="0">
                <a:latin typeface="Calibri" pitchFamily="34"/>
              </a:rPr>
              <a:t> </a:t>
            </a:r>
            <a:r>
              <a:rPr lang="en-US" sz="3200" dirty="0" err="1">
                <a:latin typeface="Calibri" pitchFamily="34"/>
              </a:rPr>
              <a:t>realizate</a:t>
            </a:r>
            <a:r>
              <a:rPr lang="en-US" sz="3200" dirty="0">
                <a:latin typeface="Calibri" pitchFamily="34"/>
              </a:rPr>
              <a:t> de </a:t>
            </a:r>
            <a:r>
              <a:rPr lang="en-US" sz="3200" dirty="0" err="1">
                <a:latin typeface="Calibri" pitchFamily="34"/>
              </a:rPr>
              <a:t>alte</a:t>
            </a:r>
            <a:r>
              <a:rPr lang="ro-RO" sz="3200" dirty="0">
                <a:latin typeface="Calibri" pitchFamily="34"/>
              </a:rPr>
              <a:t> </a:t>
            </a:r>
            <a:r>
              <a:rPr lang="en-US" sz="3200" dirty="0" err="1">
                <a:latin typeface="Calibri" pitchFamily="34"/>
              </a:rPr>
              <a:t>orgaizaţii</a:t>
            </a:r>
            <a:r>
              <a:rPr lang="en-US" sz="3200" dirty="0">
                <a:latin typeface="Calibri" pitchFamily="34"/>
              </a:rPr>
              <a:t>.</a:t>
            </a:r>
            <a:r>
              <a:rPr lang="en-US" sz="3200" dirty="0"/>
              <a:t> </a:t>
            </a:r>
            <a:br>
              <a:rPr lang="en-US" sz="2800" dirty="0"/>
            </a:br>
            <a:endParaRPr lang="en-US" dirty="0"/>
          </a:p>
        </p:txBody>
      </p:sp>
    </p:spTree>
    <p:extLst>
      <p:ext uri="{BB962C8B-B14F-4D97-AF65-F5344CB8AC3E}">
        <p14:creationId xmlns:p14="http://schemas.microsoft.com/office/powerpoint/2010/main" val="134730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AC51560-1B7C-9AE2-CC66-EE466EEE8482}"/>
              </a:ext>
            </a:extLst>
          </p:cNvPr>
          <p:cNvSpPr txBox="1">
            <a:spLocks noGrp="1"/>
          </p:cNvSpPr>
          <p:nvPr>
            <p:ph idx="1"/>
          </p:nvPr>
        </p:nvSpPr>
        <p:spPr>
          <a:xfrm>
            <a:off x="530681" y="253096"/>
            <a:ext cx="11209565" cy="5923867"/>
          </a:xfrm>
        </p:spPr>
        <p:txBody>
          <a:bodyPr/>
          <a:lstStyle/>
          <a:p>
            <a:pPr lvl="0">
              <a:lnSpc>
                <a:spcPct val="100000"/>
              </a:lnSpc>
            </a:pPr>
            <a:r>
              <a:rPr lang="en-US" b="1" dirty="0" err="1">
                <a:solidFill>
                  <a:srgbClr val="00B050"/>
                </a:solidFill>
                <a:latin typeface="Calibri" pitchFamily="34"/>
              </a:rPr>
              <a:t>Modelarea</a:t>
            </a:r>
            <a:r>
              <a:rPr lang="en-US" b="1" dirty="0">
                <a:solidFill>
                  <a:srgbClr val="00B050"/>
                </a:solidFill>
                <a:latin typeface="Calibri" pitchFamily="34"/>
              </a:rPr>
              <a:t> </a:t>
            </a:r>
            <a:r>
              <a:rPr lang="en-US" b="1" dirty="0" err="1">
                <a:solidFill>
                  <a:srgbClr val="00B050"/>
                </a:solidFill>
                <a:latin typeface="Calibri" pitchFamily="34"/>
              </a:rPr>
              <a:t>proceselor</a:t>
            </a:r>
            <a:r>
              <a:rPr lang="ro-RO" b="1" dirty="0">
                <a:solidFill>
                  <a:srgbClr val="00B050"/>
                </a:solidFill>
                <a:latin typeface="Calibri" pitchFamily="34"/>
              </a:rPr>
              <a:t>.</a:t>
            </a:r>
          </a:p>
          <a:p>
            <a:pPr>
              <a:lnSpc>
                <a:spcPct val="100000"/>
              </a:lnSpc>
            </a:pPr>
            <a:r>
              <a:rPr lang="ro-RO" b="1" dirty="0">
                <a:solidFill>
                  <a:srgbClr val="0070C0"/>
                </a:solidFill>
                <a:latin typeface="Calibri" pitchFamily="34"/>
              </a:rPr>
              <a:t>D</a:t>
            </a:r>
            <a:r>
              <a:rPr lang="en-US" b="1" dirty="0" err="1">
                <a:solidFill>
                  <a:srgbClr val="0070C0"/>
                </a:solidFill>
                <a:latin typeface="Calibri" pitchFamily="34"/>
              </a:rPr>
              <a:t>efini</a:t>
            </a:r>
            <a:r>
              <a:rPr lang="ro-RO" b="1" dirty="0">
                <a:solidFill>
                  <a:srgbClr val="0070C0"/>
                </a:solidFill>
                <a:latin typeface="Calibri" pitchFamily="34"/>
              </a:rPr>
              <a:t>ție: </a:t>
            </a:r>
            <a:r>
              <a:rPr lang="ro-RO" b="1" i="1" dirty="0">
                <a:solidFill>
                  <a:srgbClr val="00B050"/>
                </a:solidFill>
                <a:latin typeface="Calibri" pitchFamily="34"/>
              </a:rPr>
              <a:t>”</a:t>
            </a:r>
            <a:r>
              <a:rPr lang="en-US" b="1" i="1" dirty="0" err="1">
                <a:solidFill>
                  <a:srgbClr val="00B050"/>
                </a:solidFill>
                <a:latin typeface="Calibri" pitchFamily="34"/>
              </a:rPr>
              <a:t>Identificarea</a:t>
            </a:r>
            <a:r>
              <a:rPr lang="en-US" b="1" i="1" dirty="0">
                <a:solidFill>
                  <a:srgbClr val="00B050"/>
                </a:solidFill>
                <a:latin typeface="Calibri" pitchFamily="34"/>
              </a:rPr>
              <a:t> </a:t>
            </a:r>
            <a:r>
              <a:rPr lang="en-US" b="1" i="1" dirty="0" err="1">
                <a:solidFill>
                  <a:srgbClr val="00B050"/>
                </a:solidFill>
                <a:latin typeface="Calibri" pitchFamily="34"/>
              </a:rPr>
              <a:t>unei</a:t>
            </a:r>
            <a:r>
              <a:rPr lang="en-US" b="1" i="1" dirty="0">
                <a:solidFill>
                  <a:srgbClr val="00B050"/>
                </a:solidFill>
                <a:latin typeface="Calibri" pitchFamily="34"/>
              </a:rPr>
              <a:t> </a:t>
            </a:r>
            <a:r>
              <a:rPr lang="en-US" b="1" i="1" dirty="0" err="1">
                <a:solidFill>
                  <a:srgbClr val="00B050"/>
                </a:solidFill>
                <a:latin typeface="Calibri" pitchFamily="34"/>
              </a:rPr>
              <a:t>secvenţe</a:t>
            </a:r>
            <a:r>
              <a:rPr lang="en-US" b="1" i="1" dirty="0">
                <a:solidFill>
                  <a:srgbClr val="00B050"/>
                </a:solidFill>
                <a:latin typeface="Calibri" pitchFamily="34"/>
              </a:rPr>
              <a:t> </a:t>
            </a:r>
            <a:r>
              <a:rPr lang="en-US" b="1" i="1" dirty="0" err="1">
                <a:solidFill>
                  <a:srgbClr val="00B050"/>
                </a:solidFill>
                <a:latin typeface="Calibri" pitchFamily="34"/>
              </a:rPr>
              <a:t>ordonate</a:t>
            </a:r>
            <a:r>
              <a:rPr lang="en-US" b="1" i="1" dirty="0">
                <a:solidFill>
                  <a:srgbClr val="00B050"/>
                </a:solidFill>
                <a:latin typeface="Calibri" pitchFamily="34"/>
              </a:rPr>
              <a:t> de a</a:t>
            </a:r>
            <a:r>
              <a:rPr lang="ro-RO" b="1" i="1" dirty="0">
                <a:solidFill>
                  <a:srgbClr val="00B050"/>
                </a:solidFill>
                <a:latin typeface="Calibri" pitchFamily="34"/>
              </a:rPr>
              <a:t>c</a:t>
            </a:r>
            <a:r>
              <a:rPr lang="en-US" b="1" i="1" dirty="0" err="1">
                <a:solidFill>
                  <a:srgbClr val="00B050"/>
                </a:solidFill>
                <a:latin typeface="Calibri" pitchFamily="34"/>
              </a:rPr>
              <a:t>tivităţi</a:t>
            </a:r>
            <a:r>
              <a:rPr lang="en-US" b="1" i="1" dirty="0">
                <a:solidFill>
                  <a:srgbClr val="00B050"/>
                </a:solidFill>
                <a:latin typeface="Calibri" pitchFamily="34"/>
              </a:rPr>
              <a:t> de </a:t>
            </a:r>
            <a:r>
              <a:rPr lang="en-US" b="1" i="1" dirty="0" err="1">
                <a:solidFill>
                  <a:srgbClr val="00B050"/>
                </a:solidFill>
                <a:latin typeface="Calibri" pitchFamily="34"/>
              </a:rPr>
              <a:t>afaceri</a:t>
            </a:r>
            <a:r>
              <a:rPr lang="en-US" b="1" i="1" dirty="0">
                <a:solidFill>
                  <a:srgbClr val="00B050"/>
                </a:solidFill>
                <a:latin typeface="Calibri" pitchFamily="34"/>
              </a:rPr>
              <a:t> </a:t>
            </a:r>
            <a:r>
              <a:rPr lang="en-US" b="1" i="1" dirty="0" err="1">
                <a:solidFill>
                  <a:srgbClr val="00B050"/>
                </a:solidFill>
                <a:latin typeface="Calibri" pitchFamily="34"/>
              </a:rPr>
              <a:t>şi</a:t>
            </a:r>
            <a:r>
              <a:rPr lang="en-US" b="1" i="1" dirty="0">
                <a:solidFill>
                  <a:srgbClr val="00B050"/>
                </a:solidFill>
                <a:latin typeface="Calibri" pitchFamily="34"/>
              </a:rPr>
              <a:t> a</a:t>
            </a:r>
            <a:r>
              <a:rPr lang="ro-RO" b="1" i="1" dirty="0">
                <a:solidFill>
                  <a:srgbClr val="00B050"/>
                </a:solidFill>
                <a:latin typeface="Calibri" pitchFamily="34"/>
              </a:rPr>
              <a:t> </a:t>
            </a:r>
            <a:r>
              <a:rPr lang="en-US" b="1" i="1" dirty="0" err="1">
                <a:solidFill>
                  <a:srgbClr val="00B050"/>
                </a:solidFill>
                <a:latin typeface="Calibri" pitchFamily="34"/>
              </a:rPr>
              <a:t>i</a:t>
            </a:r>
            <a:r>
              <a:rPr lang="ro-RO" b="1" i="1" dirty="0">
                <a:solidFill>
                  <a:srgbClr val="00B050"/>
                </a:solidFill>
                <a:latin typeface="Calibri" pitchFamily="34"/>
              </a:rPr>
              <a:t>n</a:t>
            </a:r>
            <a:r>
              <a:rPr lang="en-US" b="1" i="1" dirty="0">
                <a:solidFill>
                  <a:srgbClr val="00B050"/>
                </a:solidFill>
                <a:latin typeface="Calibri" pitchFamily="34"/>
              </a:rPr>
              <a:t>for</a:t>
            </a:r>
            <a:r>
              <a:rPr lang="ro-RO" b="1" i="1" dirty="0">
                <a:solidFill>
                  <a:srgbClr val="00B050"/>
                </a:solidFill>
                <a:latin typeface="Calibri" pitchFamily="34"/>
              </a:rPr>
              <a:t>m</a:t>
            </a:r>
            <a:r>
              <a:rPr lang="en-US" b="1" i="1" dirty="0" err="1">
                <a:solidFill>
                  <a:srgbClr val="00B050"/>
                </a:solidFill>
                <a:latin typeface="Calibri" pitchFamily="34"/>
              </a:rPr>
              <a:t>aţiilor</a:t>
            </a:r>
            <a:r>
              <a:rPr lang="en-US" b="1" i="1" dirty="0">
                <a:solidFill>
                  <a:srgbClr val="00B050"/>
                </a:solidFill>
                <a:latin typeface="Calibri" pitchFamily="34"/>
              </a:rPr>
              <a:t> care </a:t>
            </a:r>
            <a:r>
              <a:rPr lang="en-US" b="1" i="1" dirty="0" err="1">
                <a:solidFill>
                  <a:srgbClr val="00B050"/>
                </a:solidFill>
                <a:latin typeface="Calibri" pitchFamily="34"/>
              </a:rPr>
              <a:t>oferă</a:t>
            </a:r>
            <a:r>
              <a:rPr lang="en-US" b="1" i="1" dirty="0">
                <a:solidFill>
                  <a:srgbClr val="00B050"/>
                </a:solidFill>
                <a:latin typeface="Calibri" pitchFamily="34"/>
              </a:rPr>
              <a:t> </a:t>
            </a:r>
            <a:r>
              <a:rPr lang="en-US" b="1" i="1" dirty="0" err="1">
                <a:solidFill>
                  <a:srgbClr val="00B050"/>
                </a:solidFill>
                <a:latin typeface="Calibri" pitchFamily="34"/>
              </a:rPr>
              <a:t>suport</a:t>
            </a:r>
            <a:r>
              <a:rPr lang="en-US" b="1" i="1" dirty="0">
                <a:solidFill>
                  <a:srgbClr val="00B050"/>
                </a:solidFill>
                <a:latin typeface="Calibri" pitchFamily="34"/>
              </a:rPr>
              <a:t> </a:t>
            </a:r>
            <a:r>
              <a:rPr lang="en-US" b="1" i="1" dirty="0" err="1">
                <a:solidFill>
                  <a:srgbClr val="00B050"/>
                </a:solidFill>
                <a:latin typeface="Calibri" pitchFamily="34"/>
              </a:rPr>
              <a:t>pentru</a:t>
            </a:r>
            <a:r>
              <a:rPr lang="en-US" b="1" i="1" dirty="0">
                <a:solidFill>
                  <a:srgbClr val="00B050"/>
                </a:solidFill>
                <a:latin typeface="Calibri" pitchFamily="34"/>
              </a:rPr>
              <a:t> </a:t>
            </a:r>
            <a:r>
              <a:rPr lang="en-US" b="1" i="1" dirty="0" err="1">
                <a:solidFill>
                  <a:srgbClr val="00B050"/>
                </a:solidFill>
                <a:latin typeface="Calibri" pitchFamily="34"/>
              </a:rPr>
              <a:t>acestea</a:t>
            </a:r>
            <a:r>
              <a:rPr lang="ro-RO" b="1" i="1" dirty="0">
                <a:solidFill>
                  <a:srgbClr val="00B050"/>
                </a:solidFill>
                <a:latin typeface="Calibri" pitchFamily="34"/>
              </a:rPr>
              <a:t>”</a:t>
            </a:r>
            <a:r>
              <a:rPr lang="en-US" b="1" i="1" dirty="0">
                <a:solidFill>
                  <a:srgbClr val="00B050"/>
                </a:solidFill>
                <a:latin typeface="Calibri" pitchFamily="34"/>
              </a:rPr>
              <a:t>.</a:t>
            </a:r>
            <a:r>
              <a:rPr lang="ro-RO" b="1" i="1" dirty="0">
                <a:solidFill>
                  <a:srgbClr val="00B050"/>
                </a:solidFill>
                <a:latin typeface="Calibri" pitchFamily="34"/>
              </a:rPr>
              <a:t>                                 </a:t>
            </a:r>
            <a:r>
              <a:rPr lang="en-US" dirty="0" err="1">
                <a:latin typeface="Calibri" pitchFamily="34"/>
              </a:rPr>
              <a:t>Procesele</a:t>
            </a:r>
            <a:r>
              <a:rPr lang="en-US" dirty="0">
                <a:latin typeface="Calibri" pitchFamily="34"/>
              </a:rPr>
              <a:t> de </a:t>
            </a:r>
            <a:r>
              <a:rPr lang="en-US" dirty="0" err="1">
                <a:latin typeface="Calibri" pitchFamily="34"/>
              </a:rPr>
              <a:t>afaceri</a:t>
            </a:r>
            <a:r>
              <a:rPr lang="en-US" dirty="0">
                <a:latin typeface="Calibri" pitchFamily="34"/>
              </a:rPr>
              <a:t> </a:t>
            </a:r>
            <a:r>
              <a:rPr lang="en-US" dirty="0" err="1">
                <a:latin typeface="Calibri" pitchFamily="34"/>
              </a:rPr>
              <a:t>descriu</a:t>
            </a:r>
            <a:r>
              <a:rPr lang="en-US" dirty="0">
                <a:latin typeface="Calibri" pitchFamily="34"/>
              </a:rPr>
              <a:t> </a:t>
            </a:r>
            <a:r>
              <a:rPr lang="en-US" dirty="0" err="1">
                <a:latin typeface="Calibri" pitchFamily="34"/>
              </a:rPr>
              <a:t>modul</a:t>
            </a:r>
            <a:r>
              <a:rPr lang="en-US" dirty="0">
                <a:latin typeface="Calibri" pitchFamily="34"/>
              </a:rPr>
              <a:t> </a:t>
            </a:r>
            <a:r>
              <a:rPr lang="en-US" dirty="0" err="1">
                <a:latin typeface="Calibri" pitchFamily="34"/>
              </a:rPr>
              <a:t>în</a:t>
            </a:r>
            <a:r>
              <a:rPr lang="en-US" dirty="0">
                <a:latin typeface="Calibri" pitchFamily="34"/>
              </a:rPr>
              <a:t> care o </a:t>
            </a:r>
            <a:r>
              <a:rPr lang="en-US" dirty="0" err="1">
                <a:latin typeface="Calibri" pitchFamily="34"/>
              </a:rPr>
              <a:t>orga</a:t>
            </a:r>
            <a:r>
              <a:rPr lang="ro-RO" dirty="0">
                <a:latin typeface="Calibri" pitchFamily="34"/>
              </a:rPr>
              <a:t>n</a:t>
            </a:r>
            <a:r>
              <a:rPr lang="en-US" dirty="0" err="1">
                <a:latin typeface="Calibri" pitchFamily="34"/>
              </a:rPr>
              <a:t>izaţie</a:t>
            </a:r>
            <a:r>
              <a:rPr lang="en-US" dirty="0">
                <a:latin typeface="Calibri" pitchFamily="34"/>
              </a:rPr>
              <a:t> </a:t>
            </a:r>
            <a:r>
              <a:rPr lang="en-US" dirty="0" err="1">
                <a:latin typeface="Calibri" pitchFamily="34"/>
              </a:rPr>
              <a:t>îşi</a:t>
            </a:r>
            <a:r>
              <a:rPr lang="en-US" dirty="0">
                <a:latin typeface="Calibri" pitchFamily="34"/>
              </a:rPr>
              <a:t> </a:t>
            </a:r>
            <a:r>
              <a:rPr lang="en-US" dirty="0" err="1">
                <a:latin typeface="Calibri" pitchFamily="34"/>
              </a:rPr>
              <a:t>realizează</a:t>
            </a:r>
            <a:r>
              <a:rPr lang="ro-RO" dirty="0">
                <a:latin typeface="Calibri" pitchFamily="34"/>
              </a:rPr>
              <a:t> </a:t>
            </a:r>
            <a:r>
              <a:rPr lang="en-US" dirty="0" err="1">
                <a:latin typeface="Calibri" pitchFamily="34"/>
              </a:rPr>
              <a:t>obiectivele</a:t>
            </a:r>
            <a:r>
              <a:rPr lang="en-US" dirty="0">
                <a:latin typeface="Calibri" pitchFamily="34"/>
              </a:rPr>
              <a:t>.</a:t>
            </a:r>
            <a:endParaRPr lang="ro-RO" dirty="0">
              <a:latin typeface="Calibri" pitchFamily="34"/>
            </a:endParaRPr>
          </a:p>
          <a:p>
            <a:pPr lvl="0">
              <a:lnSpc>
                <a:spcPct val="100000"/>
              </a:lnSpc>
            </a:pPr>
            <a:r>
              <a:rPr lang="ro-RO" dirty="0">
                <a:latin typeface="Calibri" pitchFamily="34"/>
              </a:rPr>
              <a:t>Sunt identificate</a:t>
            </a:r>
            <a:r>
              <a:rPr lang="en-US" dirty="0">
                <a:latin typeface="Calibri" pitchFamily="34"/>
              </a:rPr>
              <a:t> </a:t>
            </a:r>
            <a:r>
              <a:rPr lang="ro-RO" dirty="0">
                <a:latin typeface="Calibri" pitchFamily="34"/>
              </a:rPr>
              <a:t>trei</a:t>
            </a:r>
            <a:r>
              <a:rPr lang="en-US" dirty="0">
                <a:latin typeface="Calibri" pitchFamily="34"/>
              </a:rPr>
              <a:t> </a:t>
            </a:r>
            <a:r>
              <a:rPr lang="en-US" dirty="0" err="1">
                <a:latin typeface="Calibri" pitchFamily="34"/>
              </a:rPr>
              <a:t>niveluri</a:t>
            </a:r>
            <a:r>
              <a:rPr lang="en-US" dirty="0">
                <a:latin typeface="Calibri" pitchFamily="34"/>
              </a:rPr>
              <a:t> ale </a:t>
            </a:r>
            <a:r>
              <a:rPr lang="ro-RO" dirty="0">
                <a:latin typeface="Calibri" pitchFamily="34"/>
              </a:rPr>
              <a:t>m</a:t>
            </a:r>
            <a:r>
              <a:rPr lang="en-US" dirty="0" err="1">
                <a:latin typeface="Calibri" pitchFamily="34"/>
              </a:rPr>
              <a:t>odelării</a:t>
            </a:r>
            <a:r>
              <a:rPr lang="en-US" dirty="0">
                <a:latin typeface="Calibri" pitchFamily="34"/>
              </a:rPr>
              <a:t> </a:t>
            </a:r>
            <a:r>
              <a:rPr lang="en-US" dirty="0" err="1">
                <a:latin typeface="Calibri" pitchFamily="34"/>
              </a:rPr>
              <a:t>proceselor</a:t>
            </a:r>
            <a:r>
              <a:rPr lang="en-US" dirty="0">
                <a:latin typeface="Calibri" pitchFamily="34"/>
              </a:rPr>
              <a:t>:</a:t>
            </a:r>
            <a:r>
              <a:rPr lang="ro-RO" dirty="0">
                <a:latin typeface="Calibri" pitchFamily="34"/>
              </a:rPr>
              <a:t> </a:t>
            </a:r>
            <a:br>
              <a:rPr lang="en-US" dirty="0">
                <a:latin typeface="Calibri" pitchFamily="34"/>
              </a:rPr>
            </a:br>
            <a:r>
              <a:rPr lang="en-US" b="1" dirty="0" err="1">
                <a:solidFill>
                  <a:schemeClr val="tx1"/>
                </a:solidFill>
                <a:latin typeface="Calibri" pitchFamily="34"/>
              </a:rPr>
              <a:t>i</a:t>
            </a:r>
            <a:r>
              <a:rPr lang="en-US" b="1" dirty="0">
                <a:solidFill>
                  <a:schemeClr val="tx1"/>
                </a:solidFill>
                <a:latin typeface="Calibri" pitchFamily="34"/>
              </a:rPr>
              <a:t>. </a:t>
            </a:r>
            <a:r>
              <a:rPr lang="en-US" b="1" dirty="0" err="1">
                <a:solidFill>
                  <a:schemeClr val="tx1"/>
                </a:solidFill>
                <a:latin typeface="Calibri" pitchFamily="34"/>
              </a:rPr>
              <a:t>Hărţi</a:t>
            </a:r>
            <a:r>
              <a:rPr lang="en-US" b="1" dirty="0">
                <a:solidFill>
                  <a:schemeClr val="tx1"/>
                </a:solidFill>
                <a:latin typeface="Calibri" pitchFamily="34"/>
              </a:rPr>
              <a:t> de </a:t>
            </a:r>
            <a:r>
              <a:rPr lang="en-US" b="1" dirty="0" err="1">
                <a:solidFill>
                  <a:schemeClr val="tx1"/>
                </a:solidFill>
                <a:latin typeface="Calibri" pitchFamily="34"/>
              </a:rPr>
              <a:t>procese</a:t>
            </a:r>
            <a:r>
              <a:rPr lang="en-US" b="1" dirty="0">
                <a:solidFill>
                  <a:schemeClr val="tx1"/>
                </a:solidFill>
                <a:latin typeface="Calibri" pitchFamily="34"/>
              </a:rPr>
              <a:t> </a:t>
            </a:r>
            <a:r>
              <a:rPr lang="en-US" dirty="0">
                <a:latin typeface="Calibri" pitchFamily="34"/>
              </a:rPr>
              <a:t>–</a:t>
            </a:r>
            <a:r>
              <a:rPr lang="en-US" b="1" dirty="0" err="1">
                <a:solidFill>
                  <a:srgbClr val="0070C0"/>
                </a:solidFill>
                <a:latin typeface="Calibri" pitchFamily="34"/>
              </a:rPr>
              <a:t>fluxuri</a:t>
            </a:r>
            <a:r>
              <a:rPr lang="en-US" b="1" dirty="0">
                <a:solidFill>
                  <a:srgbClr val="0070C0"/>
                </a:solidFill>
                <a:latin typeface="Calibri" pitchFamily="34"/>
              </a:rPr>
              <a:t> de </a:t>
            </a:r>
            <a:r>
              <a:rPr lang="en-US" b="1" dirty="0" err="1">
                <a:solidFill>
                  <a:srgbClr val="0070C0"/>
                </a:solidFill>
                <a:latin typeface="Calibri" pitchFamily="34"/>
              </a:rPr>
              <a:t>lucru</a:t>
            </a:r>
            <a:r>
              <a:rPr lang="ro-RO" b="1" dirty="0">
                <a:solidFill>
                  <a:srgbClr val="0070C0"/>
                </a:solidFill>
                <a:latin typeface="Calibri" pitchFamily="34"/>
              </a:rPr>
              <a:t> </a:t>
            </a:r>
            <a:r>
              <a:rPr lang="en-US" b="1" dirty="0">
                <a:solidFill>
                  <a:srgbClr val="0070C0"/>
                </a:solidFill>
                <a:latin typeface="Calibri" pitchFamily="34"/>
              </a:rPr>
              <a:t>simple </a:t>
            </a:r>
            <a:r>
              <a:rPr lang="en-US" dirty="0">
                <a:latin typeface="Calibri" pitchFamily="34"/>
              </a:rPr>
              <a:t>ale a</a:t>
            </a:r>
            <a:r>
              <a:rPr lang="ro-RO" dirty="0">
                <a:latin typeface="Calibri" pitchFamily="34"/>
              </a:rPr>
              <a:t>c</a:t>
            </a:r>
            <a:r>
              <a:rPr lang="en-US" dirty="0" err="1">
                <a:latin typeface="Calibri" pitchFamily="34"/>
              </a:rPr>
              <a:t>tivităţilor</a:t>
            </a:r>
            <a:r>
              <a:rPr lang="en-US" dirty="0">
                <a:latin typeface="Calibri" pitchFamily="34"/>
              </a:rPr>
              <a:t>;</a:t>
            </a:r>
            <a:br>
              <a:rPr lang="en-US" dirty="0">
                <a:latin typeface="Calibri" pitchFamily="34"/>
              </a:rPr>
            </a:br>
            <a:r>
              <a:rPr lang="en-US" b="1" dirty="0">
                <a:solidFill>
                  <a:schemeClr val="tx1"/>
                </a:solidFill>
                <a:latin typeface="Calibri" pitchFamily="34"/>
              </a:rPr>
              <a:t>ii. </a:t>
            </a:r>
            <a:r>
              <a:rPr lang="en-US" b="1" dirty="0" err="1">
                <a:solidFill>
                  <a:schemeClr val="tx1"/>
                </a:solidFill>
                <a:latin typeface="Calibri" pitchFamily="34"/>
              </a:rPr>
              <a:t>Descrieri</a:t>
            </a:r>
            <a:r>
              <a:rPr lang="en-US" b="1" dirty="0">
                <a:solidFill>
                  <a:schemeClr val="tx1"/>
                </a:solidFill>
                <a:latin typeface="Calibri" pitchFamily="34"/>
              </a:rPr>
              <a:t> ale </a:t>
            </a:r>
            <a:r>
              <a:rPr lang="en-US" b="1" dirty="0" err="1">
                <a:solidFill>
                  <a:schemeClr val="tx1"/>
                </a:solidFill>
                <a:latin typeface="Calibri" pitchFamily="34"/>
              </a:rPr>
              <a:t>proceselor</a:t>
            </a:r>
            <a:r>
              <a:rPr lang="en-US" b="1" dirty="0">
                <a:solidFill>
                  <a:schemeClr val="tx1"/>
                </a:solidFill>
                <a:latin typeface="Calibri" pitchFamily="34"/>
              </a:rPr>
              <a:t> </a:t>
            </a:r>
            <a:r>
              <a:rPr lang="en-US" dirty="0">
                <a:latin typeface="Calibri" pitchFamily="34"/>
              </a:rPr>
              <a:t>– </a:t>
            </a:r>
            <a:r>
              <a:rPr lang="en-US" b="1" dirty="0" err="1">
                <a:solidFill>
                  <a:srgbClr val="0070C0"/>
                </a:solidFill>
                <a:latin typeface="Calibri" pitchFamily="34"/>
              </a:rPr>
              <a:t>fluxuri</a:t>
            </a:r>
            <a:r>
              <a:rPr lang="en-US" b="1" dirty="0">
                <a:solidFill>
                  <a:srgbClr val="0070C0"/>
                </a:solidFill>
                <a:latin typeface="Calibri" pitchFamily="34"/>
              </a:rPr>
              <a:t> de </a:t>
            </a:r>
            <a:r>
              <a:rPr lang="en-US" b="1" dirty="0" err="1">
                <a:solidFill>
                  <a:srgbClr val="0070C0"/>
                </a:solidFill>
                <a:latin typeface="Calibri" pitchFamily="34"/>
              </a:rPr>
              <a:t>lucru</a:t>
            </a:r>
            <a:r>
              <a:rPr lang="en-US" b="1" dirty="0">
                <a:solidFill>
                  <a:srgbClr val="0070C0"/>
                </a:solidFill>
                <a:latin typeface="Calibri" pitchFamily="34"/>
              </a:rPr>
              <a:t> </a:t>
            </a:r>
            <a:r>
              <a:rPr lang="en-US" b="1" dirty="0" err="1">
                <a:solidFill>
                  <a:srgbClr val="0070C0"/>
                </a:solidFill>
                <a:latin typeface="Calibri" pitchFamily="34"/>
              </a:rPr>
              <a:t>extinse</a:t>
            </a:r>
            <a:r>
              <a:rPr lang="en-US" b="1" dirty="0">
                <a:solidFill>
                  <a:srgbClr val="0070C0"/>
                </a:solidFill>
                <a:latin typeface="Calibri" pitchFamily="34"/>
              </a:rPr>
              <a:t> cu </a:t>
            </a:r>
            <a:r>
              <a:rPr lang="en-US" b="1" dirty="0" err="1">
                <a:solidFill>
                  <a:srgbClr val="0070C0"/>
                </a:solidFill>
                <a:latin typeface="Calibri" pitchFamily="34"/>
              </a:rPr>
              <a:t>i</a:t>
            </a:r>
            <a:r>
              <a:rPr lang="ro-RO" b="1" dirty="0">
                <a:solidFill>
                  <a:srgbClr val="0070C0"/>
                </a:solidFill>
                <a:latin typeface="Calibri" pitchFamily="34"/>
              </a:rPr>
              <a:t>n</a:t>
            </a:r>
            <a:r>
              <a:rPr lang="en-US" b="1" dirty="0">
                <a:solidFill>
                  <a:srgbClr val="0070C0"/>
                </a:solidFill>
                <a:latin typeface="Calibri" pitchFamily="34"/>
              </a:rPr>
              <a:t>for</a:t>
            </a:r>
            <a:r>
              <a:rPr lang="ro-RO" b="1" dirty="0">
                <a:solidFill>
                  <a:srgbClr val="0070C0"/>
                </a:solidFill>
                <a:latin typeface="Calibri" pitchFamily="34"/>
              </a:rPr>
              <a:t>m</a:t>
            </a:r>
            <a:r>
              <a:rPr lang="en-US" b="1" dirty="0" err="1">
                <a:solidFill>
                  <a:srgbClr val="0070C0"/>
                </a:solidFill>
                <a:latin typeface="Calibri" pitchFamily="34"/>
              </a:rPr>
              <a:t>aţii</a:t>
            </a:r>
            <a:r>
              <a:rPr lang="ro-RO" b="1" dirty="0">
                <a:solidFill>
                  <a:srgbClr val="0070C0"/>
                </a:solidFill>
                <a:latin typeface="Calibri" pitchFamily="34"/>
              </a:rPr>
              <a:t> </a:t>
            </a:r>
            <a:r>
              <a:rPr lang="en-US" b="1" dirty="0" err="1">
                <a:solidFill>
                  <a:srgbClr val="0070C0"/>
                </a:solidFill>
                <a:latin typeface="Calibri" pitchFamily="34"/>
              </a:rPr>
              <a:t>adiţio</a:t>
            </a:r>
            <a:r>
              <a:rPr lang="ro-RO" b="1" dirty="0">
                <a:solidFill>
                  <a:srgbClr val="0070C0"/>
                </a:solidFill>
                <a:latin typeface="Calibri" pitchFamily="34"/>
              </a:rPr>
              <a:t>n</a:t>
            </a:r>
            <a:r>
              <a:rPr lang="en-US" b="1" dirty="0">
                <a:solidFill>
                  <a:srgbClr val="0070C0"/>
                </a:solidFill>
                <a:latin typeface="Calibri" pitchFamily="34"/>
              </a:rPr>
              <a:t>ale</a:t>
            </a:r>
            <a:r>
              <a:rPr lang="en-US" dirty="0">
                <a:latin typeface="Calibri" pitchFamily="34"/>
              </a:rPr>
              <a:t>, </a:t>
            </a:r>
            <a:r>
              <a:rPr lang="en-US" b="1" dirty="0" err="1">
                <a:solidFill>
                  <a:srgbClr val="0070C0"/>
                </a:solidFill>
                <a:latin typeface="Calibri" pitchFamily="34"/>
              </a:rPr>
              <a:t>dar</a:t>
            </a:r>
            <a:r>
              <a:rPr lang="en-US" b="1" dirty="0">
                <a:solidFill>
                  <a:srgbClr val="0070C0"/>
                </a:solidFill>
                <a:latin typeface="Calibri" pitchFamily="34"/>
              </a:rPr>
              <a:t> nu </a:t>
            </a:r>
            <a:r>
              <a:rPr lang="en-US" b="1" dirty="0" err="1">
                <a:solidFill>
                  <a:srgbClr val="0070C0"/>
                </a:solidFill>
                <a:latin typeface="Calibri" pitchFamily="34"/>
              </a:rPr>
              <a:t>suficiente</a:t>
            </a:r>
            <a:r>
              <a:rPr lang="en-US" b="1" dirty="0">
                <a:solidFill>
                  <a:srgbClr val="0070C0"/>
                </a:solidFill>
                <a:latin typeface="Calibri" pitchFamily="34"/>
              </a:rPr>
              <a:t> </a:t>
            </a:r>
            <a:r>
              <a:rPr lang="en-US" dirty="0" err="1">
                <a:latin typeface="Calibri" pitchFamily="34"/>
              </a:rPr>
              <a:t>pentru</a:t>
            </a:r>
            <a:r>
              <a:rPr lang="en-US" dirty="0">
                <a:latin typeface="Calibri" pitchFamily="34"/>
              </a:rPr>
              <a:t> a </a:t>
            </a:r>
            <a:r>
              <a:rPr lang="en-US" dirty="0" err="1">
                <a:latin typeface="Calibri" pitchFamily="34"/>
              </a:rPr>
              <a:t>defini</a:t>
            </a:r>
            <a:r>
              <a:rPr lang="en-US" dirty="0">
                <a:latin typeface="Calibri" pitchFamily="34"/>
              </a:rPr>
              <a:t> </a:t>
            </a:r>
            <a:r>
              <a:rPr lang="en-US" dirty="0" err="1">
                <a:latin typeface="Calibri" pitchFamily="34"/>
              </a:rPr>
              <a:t>procesul</a:t>
            </a:r>
            <a:r>
              <a:rPr lang="en-US" dirty="0">
                <a:latin typeface="Calibri" pitchFamily="34"/>
              </a:rPr>
              <a:t> </a:t>
            </a:r>
            <a:r>
              <a:rPr lang="en-US" dirty="0" err="1">
                <a:latin typeface="Calibri" pitchFamily="34"/>
              </a:rPr>
              <a:t>în</a:t>
            </a:r>
            <a:r>
              <a:rPr lang="en-US" dirty="0">
                <a:latin typeface="Calibri" pitchFamily="34"/>
              </a:rPr>
              <a:t> </a:t>
            </a:r>
            <a:r>
              <a:rPr lang="en-US" dirty="0" err="1">
                <a:latin typeface="Calibri" pitchFamily="34"/>
              </a:rPr>
              <a:t>detaliu</a:t>
            </a:r>
            <a:r>
              <a:rPr lang="en-US" dirty="0">
                <a:latin typeface="Calibri" pitchFamily="34"/>
              </a:rPr>
              <a:t>;</a:t>
            </a:r>
            <a:br>
              <a:rPr lang="en-US" dirty="0">
                <a:latin typeface="Calibri" pitchFamily="34"/>
              </a:rPr>
            </a:br>
            <a:r>
              <a:rPr lang="en-US" b="1" dirty="0">
                <a:solidFill>
                  <a:schemeClr val="tx1"/>
                </a:solidFill>
                <a:latin typeface="Calibri" pitchFamily="34"/>
              </a:rPr>
              <a:t>iii. </a:t>
            </a:r>
            <a:r>
              <a:rPr lang="en-US" b="1" dirty="0" err="1">
                <a:solidFill>
                  <a:schemeClr val="tx1"/>
                </a:solidFill>
                <a:latin typeface="Calibri" pitchFamily="34"/>
              </a:rPr>
              <a:t>Modele</a:t>
            </a:r>
            <a:r>
              <a:rPr lang="en-US" b="1" dirty="0">
                <a:solidFill>
                  <a:schemeClr val="tx1"/>
                </a:solidFill>
                <a:latin typeface="Calibri" pitchFamily="34"/>
              </a:rPr>
              <a:t> de </a:t>
            </a:r>
            <a:r>
              <a:rPr lang="en-US" b="1" dirty="0" err="1">
                <a:solidFill>
                  <a:schemeClr val="tx1"/>
                </a:solidFill>
                <a:latin typeface="Calibri" pitchFamily="34"/>
              </a:rPr>
              <a:t>procese</a:t>
            </a:r>
            <a:r>
              <a:rPr lang="en-US" b="1" dirty="0">
                <a:solidFill>
                  <a:schemeClr val="tx1"/>
                </a:solidFill>
                <a:latin typeface="Calibri" pitchFamily="34"/>
              </a:rPr>
              <a:t> </a:t>
            </a:r>
            <a:r>
              <a:rPr lang="en-US" dirty="0">
                <a:latin typeface="Calibri" pitchFamily="34"/>
              </a:rPr>
              <a:t>– </a:t>
            </a:r>
            <a:r>
              <a:rPr lang="en-US" b="1" dirty="0" err="1">
                <a:solidFill>
                  <a:srgbClr val="0070C0"/>
                </a:solidFill>
                <a:latin typeface="Calibri" pitchFamily="34"/>
              </a:rPr>
              <a:t>fluxuri</a:t>
            </a:r>
            <a:r>
              <a:rPr lang="en-US" b="1" dirty="0">
                <a:solidFill>
                  <a:srgbClr val="0070C0"/>
                </a:solidFill>
                <a:latin typeface="Calibri" pitchFamily="34"/>
              </a:rPr>
              <a:t> de a</a:t>
            </a:r>
            <a:r>
              <a:rPr lang="ro-RO" b="1" dirty="0">
                <a:solidFill>
                  <a:srgbClr val="0070C0"/>
                </a:solidFill>
                <a:latin typeface="Calibri" pitchFamily="34"/>
              </a:rPr>
              <a:t>c</a:t>
            </a:r>
            <a:r>
              <a:rPr lang="en-US" b="1" dirty="0" err="1">
                <a:solidFill>
                  <a:srgbClr val="0070C0"/>
                </a:solidFill>
                <a:latin typeface="Calibri" pitchFamily="34"/>
              </a:rPr>
              <a:t>tivităţi</a:t>
            </a:r>
            <a:r>
              <a:rPr lang="en-US" b="1" dirty="0">
                <a:solidFill>
                  <a:srgbClr val="0070C0"/>
                </a:solidFill>
                <a:latin typeface="Calibri" pitchFamily="34"/>
              </a:rPr>
              <a:t> </a:t>
            </a:r>
            <a:r>
              <a:rPr lang="en-US" b="1" dirty="0" err="1">
                <a:solidFill>
                  <a:srgbClr val="0070C0"/>
                </a:solidFill>
                <a:latin typeface="Calibri" pitchFamily="34"/>
              </a:rPr>
              <a:t>extinse</a:t>
            </a:r>
            <a:r>
              <a:rPr lang="en-US" b="1" dirty="0">
                <a:solidFill>
                  <a:srgbClr val="0070C0"/>
                </a:solidFill>
                <a:latin typeface="Calibri" pitchFamily="34"/>
              </a:rPr>
              <a:t> cu </a:t>
            </a:r>
            <a:r>
              <a:rPr lang="en-US" b="1" dirty="0" err="1">
                <a:solidFill>
                  <a:srgbClr val="0070C0"/>
                </a:solidFill>
                <a:latin typeface="Calibri" pitchFamily="34"/>
              </a:rPr>
              <a:t>i</a:t>
            </a:r>
            <a:r>
              <a:rPr lang="ro-RO" b="1" dirty="0">
                <a:solidFill>
                  <a:srgbClr val="0070C0"/>
                </a:solidFill>
                <a:latin typeface="Calibri" pitchFamily="34"/>
              </a:rPr>
              <a:t>n</a:t>
            </a:r>
            <a:r>
              <a:rPr lang="en-US" b="1" dirty="0">
                <a:solidFill>
                  <a:srgbClr val="0070C0"/>
                </a:solidFill>
                <a:latin typeface="Calibri" pitchFamily="34"/>
              </a:rPr>
              <a:t>for</a:t>
            </a:r>
            <a:r>
              <a:rPr lang="ro-RO" b="1" dirty="0">
                <a:solidFill>
                  <a:srgbClr val="0070C0"/>
                </a:solidFill>
                <a:latin typeface="Calibri" pitchFamily="34"/>
              </a:rPr>
              <a:t>m</a:t>
            </a:r>
            <a:r>
              <a:rPr lang="en-US" b="1" dirty="0" err="1">
                <a:solidFill>
                  <a:srgbClr val="0070C0"/>
                </a:solidFill>
                <a:latin typeface="Calibri" pitchFamily="34"/>
              </a:rPr>
              <a:t>aţii</a:t>
            </a:r>
            <a:r>
              <a:rPr lang="ro-RO" b="1" dirty="0">
                <a:solidFill>
                  <a:srgbClr val="0070C0"/>
                </a:solidFill>
                <a:latin typeface="Calibri" pitchFamily="34"/>
              </a:rPr>
              <a:t> </a:t>
            </a:r>
            <a:r>
              <a:rPr lang="en-US" b="1" dirty="0" err="1">
                <a:solidFill>
                  <a:srgbClr val="0070C0"/>
                </a:solidFill>
                <a:latin typeface="Calibri" pitchFamily="34"/>
              </a:rPr>
              <a:t>suficiente</a:t>
            </a:r>
            <a:r>
              <a:rPr lang="en-US" b="1" dirty="0">
                <a:solidFill>
                  <a:srgbClr val="0070C0"/>
                </a:solidFill>
                <a:latin typeface="Calibri" pitchFamily="34"/>
              </a:rPr>
              <a:t> </a:t>
            </a:r>
            <a:r>
              <a:rPr lang="en-US" b="1" dirty="0" err="1">
                <a:solidFill>
                  <a:srgbClr val="0070C0"/>
                </a:solidFill>
                <a:latin typeface="Calibri" pitchFamily="34"/>
              </a:rPr>
              <a:t>pentru</a:t>
            </a:r>
            <a:r>
              <a:rPr lang="en-US" b="1" dirty="0">
                <a:solidFill>
                  <a:srgbClr val="0070C0"/>
                </a:solidFill>
                <a:latin typeface="Calibri" pitchFamily="34"/>
              </a:rPr>
              <a:t> a </a:t>
            </a:r>
            <a:r>
              <a:rPr lang="en-US" b="1" dirty="0" err="1">
                <a:solidFill>
                  <a:srgbClr val="0070C0"/>
                </a:solidFill>
                <a:latin typeface="Calibri" pitchFamily="34"/>
              </a:rPr>
              <a:t>putea</a:t>
            </a:r>
            <a:r>
              <a:rPr lang="en-US" b="1" dirty="0">
                <a:solidFill>
                  <a:srgbClr val="0070C0"/>
                </a:solidFill>
                <a:latin typeface="Calibri" pitchFamily="34"/>
              </a:rPr>
              <a:t> </a:t>
            </a:r>
            <a:r>
              <a:rPr lang="en-US" b="1" dirty="0" err="1">
                <a:solidFill>
                  <a:srgbClr val="0070C0"/>
                </a:solidFill>
                <a:latin typeface="Calibri" pitchFamily="34"/>
              </a:rPr>
              <a:t>analiza</a:t>
            </a:r>
            <a:r>
              <a:rPr lang="en-US" dirty="0">
                <a:latin typeface="Calibri" pitchFamily="34"/>
              </a:rPr>
              <a:t>, </a:t>
            </a:r>
            <a:r>
              <a:rPr lang="en-US" dirty="0" err="1">
                <a:latin typeface="Calibri" pitchFamily="34"/>
              </a:rPr>
              <a:t>simula</a:t>
            </a:r>
            <a:r>
              <a:rPr lang="en-US" dirty="0">
                <a:latin typeface="Calibri" pitchFamily="34"/>
              </a:rPr>
              <a:t> </a:t>
            </a:r>
            <a:r>
              <a:rPr lang="en-US" dirty="0" err="1">
                <a:latin typeface="Calibri" pitchFamily="34"/>
              </a:rPr>
              <a:t>şi</a:t>
            </a:r>
            <a:r>
              <a:rPr lang="en-US" dirty="0">
                <a:latin typeface="Calibri" pitchFamily="34"/>
              </a:rPr>
              <a:t>/</a:t>
            </a:r>
            <a:r>
              <a:rPr lang="en-US" dirty="0" err="1">
                <a:latin typeface="Calibri" pitchFamily="34"/>
              </a:rPr>
              <a:t>sau</a:t>
            </a:r>
            <a:r>
              <a:rPr lang="en-US" dirty="0">
                <a:latin typeface="Calibri" pitchFamily="34"/>
              </a:rPr>
              <a:t> </a:t>
            </a:r>
            <a:r>
              <a:rPr lang="en-US" dirty="0" err="1">
                <a:latin typeface="Calibri" pitchFamily="34"/>
              </a:rPr>
              <a:t>executa</a:t>
            </a:r>
            <a:r>
              <a:rPr lang="en-US" dirty="0">
                <a:latin typeface="Calibri" pitchFamily="34"/>
              </a:rPr>
              <a:t> </a:t>
            </a:r>
            <a:r>
              <a:rPr lang="en-US" dirty="0" err="1">
                <a:latin typeface="Calibri" pitchFamily="34"/>
              </a:rPr>
              <a:t>procesul</a:t>
            </a:r>
            <a:r>
              <a:rPr lang="en-US" dirty="0">
                <a:latin typeface="Calibri" pitchFamily="34"/>
              </a:rPr>
              <a:t>.</a:t>
            </a:r>
            <a:endParaRPr lang="ro-RO" dirty="0">
              <a:latin typeface="Calibri" pitchFamily="34"/>
            </a:endParaRPr>
          </a:p>
        </p:txBody>
      </p:sp>
      <p:sp>
        <p:nvSpPr>
          <p:cNvPr id="3" name="Footer Placeholder 3">
            <a:extLst>
              <a:ext uri="{FF2B5EF4-FFF2-40B4-BE49-F238E27FC236}">
                <a16:creationId xmlns:a16="http://schemas.microsoft.com/office/drawing/2014/main" id="{731A2DC8-F74D-84A2-46DB-D136DC0B31A8}"/>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F8121480-F840-D4B1-F7C8-DB31D5589E4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615AD4-F176-47DB-8DB4-EB82210A8E58}" type="slidenum">
              <a:rPr/>
              <a:t>14</a:t>
            </a:fld>
            <a:endParaRPr lang="en-US" sz="1200" b="0" i="0" u="none" strike="noStrike" kern="1200" cap="none" spc="0" baseline="0">
              <a:solidFill>
                <a:srgbClr val="898989"/>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F68071D-A434-C2D3-F89B-BF0F9F70C3A8}"/>
              </a:ext>
            </a:extLst>
          </p:cNvPr>
          <p:cNvSpPr txBox="1">
            <a:spLocks noGrp="1"/>
          </p:cNvSpPr>
          <p:nvPr>
            <p:ph idx="1"/>
          </p:nvPr>
        </p:nvSpPr>
        <p:spPr>
          <a:xfrm>
            <a:off x="757379" y="565730"/>
            <a:ext cx="10827328" cy="5726548"/>
          </a:xfrm>
        </p:spPr>
        <p:txBody>
          <a:bodyPr/>
          <a:lstStyle/>
          <a:p>
            <a:pPr lvl="0">
              <a:lnSpc>
                <a:spcPct val="110000"/>
              </a:lnSpc>
              <a:buFont typeface="Wingdings" pitchFamily="2"/>
              <a:buChar char="ü"/>
            </a:pPr>
            <a:r>
              <a:rPr lang="en-US" sz="2600" b="1" i="1" dirty="0">
                <a:solidFill>
                  <a:srgbClr val="00B050"/>
                </a:solidFill>
                <a:latin typeface="Calibri" pitchFamily="34"/>
              </a:rPr>
              <a:t>BPMN </a:t>
            </a:r>
            <a:r>
              <a:rPr lang="en-US" sz="2600" b="1" i="1" dirty="0" err="1">
                <a:solidFill>
                  <a:srgbClr val="00B050"/>
                </a:solidFill>
                <a:latin typeface="Calibri" pitchFamily="34"/>
              </a:rPr>
              <a:t>suportă</a:t>
            </a:r>
            <a:r>
              <a:rPr lang="en-US" sz="2600" b="1" i="1" dirty="0">
                <a:solidFill>
                  <a:srgbClr val="00B050"/>
                </a:solidFill>
                <a:latin typeface="Calibri" pitchFamily="34"/>
              </a:rPr>
              <a:t> </a:t>
            </a:r>
            <a:r>
              <a:rPr lang="en-US" sz="2600" b="1" i="1" dirty="0" err="1">
                <a:solidFill>
                  <a:srgbClr val="00B050"/>
                </a:solidFill>
                <a:latin typeface="Calibri" pitchFamily="34"/>
              </a:rPr>
              <a:t>toate</a:t>
            </a:r>
            <a:r>
              <a:rPr lang="en-US" sz="2600" b="1" i="1" dirty="0">
                <a:solidFill>
                  <a:srgbClr val="00B050"/>
                </a:solidFill>
                <a:latin typeface="Calibri" pitchFamily="34"/>
              </a:rPr>
              <a:t> </a:t>
            </a:r>
            <a:r>
              <a:rPr lang="en-US" sz="2600" b="1" i="1" dirty="0" err="1">
                <a:solidFill>
                  <a:srgbClr val="00B050"/>
                </a:solidFill>
                <a:latin typeface="Calibri" pitchFamily="34"/>
              </a:rPr>
              <a:t>aceste</a:t>
            </a:r>
            <a:r>
              <a:rPr lang="en-US" sz="2600" b="1" i="1" dirty="0">
                <a:solidFill>
                  <a:srgbClr val="00B050"/>
                </a:solidFill>
                <a:latin typeface="Calibri" pitchFamily="34"/>
              </a:rPr>
              <a:t> </a:t>
            </a:r>
            <a:r>
              <a:rPr lang="en-US" sz="2600" b="1" i="1" dirty="0" err="1">
                <a:solidFill>
                  <a:srgbClr val="00B050"/>
                </a:solidFill>
                <a:latin typeface="Calibri" pitchFamily="34"/>
              </a:rPr>
              <a:t>niveluri</a:t>
            </a:r>
            <a:r>
              <a:rPr lang="en-US" sz="2600" b="1" i="1" dirty="0">
                <a:solidFill>
                  <a:srgbClr val="00B050"/>
                </a:solidFill>
              </a:rPr>
              <a:t> </a:t>
            </a:r>
            <a:br>
              <a:rPr lang="en-US" sz="2600" dirty="0"/>
            </a:br>
            <a:r>
              <a:rPr lang="en-US" sz="2600" b="1" i="1" dirty="0">
                <a:solidFill>
                  <a:srgbClr val="00B050"/>
                </a:solidFill>
                <a:latin typeface="Calibri" pitchFamily="34"/>
              </a:rPr>
              <a:t>BPMN </a:t>
            </a:r>
            <a:r>
              <a:rPr lang="en-US" sz="2600" dirty="0" err="1">
                <a:latin typeface="Calibri" pitchFamily="34"/>
              </a:rPr>
              <a:t>Oferir</a:t>
            </a:r>
            <a:r>
              <a:rPr lang="ro-RO" sz="2600" dirty="0">
                <a:latin typeface="Calibri" pitchFamily="34"/>
              </a:rPr>
              <a:t>ă</a:t>
            </a:r>
            <a:r>
              <a:rPr lang="en-US" sz="2600" dirty="0">
                <a:latin typeface="Calibri" pitchFamily="34"/>
              </a:rPr>
              <a:t> </a:t>
            </a:r>
            <a:r>
              <a:rPr lang="en-US" sz="2600" dirty="0" err="1">
                <a:latin typeface="Calibri" pitchFamily="34"/>
              </a:rPr>
              <a:t>suportului</a:t>
            </a:r>
            <a:r>
              <a:rPr lang="en-US" sz="2600" dirty="0">
                <a:latin typeface="Calibri" pitchFamily="34"/>
              </a:rPr>
              <a:t> </a:t>
            </a:r>
            <a:r>
              <a:rPr lang="en-US" sz="2600" dirty="0" err="1">
                <a:latin typeface="Calibri" pitchFamily="34"/>
              </a:rPr>
              <a:t>necesar</a:t>
            </a:r>
            <a:r>
              <a:rPr lang="en-US" sz="2600" dirty="0">
                <a:latin typeface="Calibri" pitchFamily="34"/>
              </a:rPr>
              <a:t> </a:t>
            </a:r>
            <a:r>
              <a:rPr lang="en-US" sz="2600" dirty="0" err="1">
                <a:latin typeface="Calibri" pitchFamily="34"/>
              </a:rPr>
              <a:t>pentru</a:t>
            </a:r>
            <a:r>
              <a:rPr lang="en-US" sz="2600" dirty="0">
                <a:latin typeface="Calibri" pitchFamily="34"/>
              </a:rPr>
              <a:t> </a:t>
            </a:r>
            <a:r>
              <a:rPr lang="en-US" sz="2600" dirty="0" err="1">
                <a:latin typeface="Calibri" pitchFamily="34"/>
              </a:rPr>
              <a:t>modelarea</a:t>
            </a:r>
            <a:r>
              <a:rPr lang="en-US" sz="2600" dirty="0">
                <a:latin typeface="Calibri" pitchFamily="34"/>
              </a:rPr>
              <a:t> </a:t>
            </a:r>
            <a:r>
              <a:rPr lang="en-US" sz="2600" dirty="0" err="1">
                <a:latin typeface="Calibri" pitchFamily="34"/>
              </a:rPr>
              <a:t>proceselor</a:t>
            </a:r>
            <a:r>
              <a:rPr lang="en-US" sz="2600" dirty="0">
                <a:latin typeface="Calibri" pitchFamily="34"/>
              </a:rPr>
              <a:t> de </a:t>
            </a:r>
            <a:r>
              <a:rPr lang="en-US" sz="2600" dirty="0" err="1">
                <a:latin typeface="Calibri" pitchFamily="34"/>
              </a:rPr>
              <a:t>afaceri</a:t>
            </a:r>
            <a:r>
              <a:rPr lang="en-US" sz="2600" dirty="0">
                <a:latin typeface="Calibri" pitchFamily="34"/>
              </a:rPr>
              <a:t> </a:t>
            </a:r>
            <a:r>
              <a:rPr lang="en-US" sz="2600" dirty="0" err="1">
                <a:latin typeface="Calibri" pitchFamily="34"/>
              </a:rPr>
              <a:t>prin</a:t>
            </a:r>
            <a:r>
              <a:rPr lang="ro-RO" sz="2600" dirty="0">
                <a:latin typeface="Calibri" pitchFamily="34"/>
              </a:rPr>
              <a:t> </a:t>
            </a:r>
            <a:r>
              <a:rPr lang="en-US" sz="2600" dirty="0" err="1">
                <a:latin typeface="Calibri" pitchFamily="34"/>
              </a:rPr>
              <a:t>intermediul</a:t>
            </a:r>
            <a:r>
              <a:rPr lang="en-US" sz="2600" dirty="0">
                <a:latin typeface="Calibri" pitchFamily="34"/>
              </a:rPr>
              <a:t> </a:t>
            </a:r>
            <a:r>
              <a:rPr lang="en-US" sz="2600" dirty="0" err="1">
                <a:latin typeface="Calibri" pitchFamily="34"/>
              </a:rPr>
              <a:t>unor</a:t>
            </a:r>
            <a:r>
              <a:rPr lang="en-US" sz="2600" dirty="0">
                <a:latin typeface="Calibri" pitchFamily="34"/>
              </a:rPr>
              <a:t> </a:t>
            </a:r>
            <a:r>
              <a:rPr lang="ro-RO" sz="2600" b="1" dirty="0">
                <a:latin typeface="Calibri" pitchFamily="34"/>
              </a:rPr>
              <a:t>n</a:t>
            </a:r>
            <a:r>
              <a:rPr lang="en-US" sz="2600" b="1" dirty="0" err="1">
                <a:latin typeface="Calibri" pitchFamily="34"/>
              </a:rPr>
              <a:t>otaţii</a:t>
            </a:r>
            <a:r>
              <a:rPr lang="en-US" sz="2600" b="1" dirty="0">
                <a:latin typeface="Calibri" pitchFamily="34"/>
              </a:rPr>
              <a:t> intuitive </a:t>
            </a:r>
            <a:r>
              <a:rPr lang="en-US" sz="2600" dirty="0">
                <a:latin typeface="Calibri" pitchFamily="34"/>
              </a:rPr>
              <a:t>care </a:t>
            </a:r>
            <a:r>
              <a:rPr lang="en-US" sz="2600" dirty="0" err="1">
                <a:latin typeface="Calibri" pitchFamily="34"/>
              </a:rPr>
              <a:t>să</a:t>
            </a:r>
            <a:r>
              <a:rPr lang="en-US" sz="2600" dirty="0">
                <a:latin typeface="Calibri" pitchFamily="34"/>
              </a:rPr>
              <a:t> fie </a:t>
            </a:r>
            <a:r>
              <a:rPr lang="en-US" sz="2600" dirty="0" err="1">
                <a:latin typeface="Calibri" pitchFamily="34"/>
              </a:rPr>
              <a:t>capabile</a:t>
            </a:r>
            <a:r>
              <a:rPr lang="en-US" sz="2600" dirty="0">
                <a:latin typeface="Calibri" pitchFamily="34"/>
              </a:rPr>
              <a:t> </a:t>
            </a:r>
            <a:r>
              <a:rPr lang="en-US" sz="2600" dirty="0" err="1">
                <a:latin typeface="Calibri" pitchFamily="34"/>
              </a:rPr>
              <a:t>să</a:t>
            </a:r>
            <a:r>
              <a:rPr lang="en-US" sz="2600" dirty="0">
                <a:latin typeface="Calibri" pitchFamily="34"/>
              </a:rPr>
              <a:t> </a:t>
            </a:r>
            <a:r>
              <a:rPr lang="en-US" sz="2600" dirty="0" err="1">
                <a:latin typeface="Calibri" pitchFamily="34"/>
              </a:rPr>
              <a:t>surpri</a:t>
            </a:r>
            <a:r>
              <a:rPr lang="ro-RO" sz="2600" dirty="0">
                <a:latin typeface="Calibri" pitchFamily="34"/>
              </a:rPr>
              <a:t>n</a:t>
            </a:r>
            <a:r>
              <a:rPr lang="en-US" sz="2600" dirty="0" err="1">
                <a:latin typeface="Calibri" pitchFamily="34"/>
              </a:rPr>
              <a:t>dă</a:t>
            </a:r>
            <a:r>
              <a:rPr lang="en-US" sz="2600" dirty="0">
                <a:latin typeface="Calibri" pitchFamily="34"/>
              </a:rPr>
              <a:t> reguli de</a:t>
            </a:r>
            <a:r>
              <a:rPr lang="ro-RO" sz="2600" dirty="0">
                <a:latin typeface="Calibri" pitchFamily="34"/>
              </a:rPr>
              <a:t> </a:t>
            </a:r>
            <a:r>
              <a:rPr lang="en-US" sz="2600" dirty="0" err="1">
                <a:latin typeface="Calibri" pitchFamily="34"/>
              </a:rPr>
              <a:t>afaceri</a:t>
            </a:r>
            <a:r>
              <a:rPr lang="en-US" sz="2600" dirty="0">
                <a:latin typeface="Calibri" pitchFamily="34"/>
              </a:rPr>
              <a:t> </a:t>
            </a:r>
            <a:r>
              <a:rPr lang="en-US" sz="2600" dirty="0" err="1">
                <a:latin typeface="Calibri" pitchFamily="34"/>
              </a:rPr>
              <a:t>complexe</a:t>
            </a:r>
            <a:r>
              <a:rPr lang="en-US" sz="2600" dirty="0">
                <a:latin typeface="Calibri" pitchFamily="34"/>
              </a:rPr>
              <a:t>, Este o </a:t>
            </a:r>
            <a:r>
              <a:rPr lang="en-US" sz="2600" dirty="0" err="1">
                <a:latin typeface="Calibri" pitchFamily="34"/>
              </a:rPr>
              <a:t>repreze</a:t>
            </a:r>
            <a:r>
              <a:rPr lang="ro-RO" sz="2600" dirty="0">
                <a:latin typeface="Calibri" pitchFamily="34"/>
              </a:rPr>
              <a:t>n</a:t>
            </a:r>
            <a:r>
              <a:rPr lang="en-US" sz="2600" dirty="0">
                <a:latin typeface="Calibri" pitchFamily="34"/>
              </a:rPr>
              <a:t>tare </a:t>
            </a:r>
            <a:r>
              <a:rPr lang="en-US" sz="2600" dirty="0" err="1">
                <a:latin typeface="Calibri" pitchFamily="34"/>
              </a:rPr>
              <a:t>grafi</a:t>
            </a:r>
            <a:r>
              <a:rPr lang="ro-RO" sz="2600" dirty="0">
                <a:latin typeface="Calibri" pitchFamily="34"/>
              </a:rPr>
              <a:t>c</a:t>
            </a:r>
            <a:r>
              <a:rPr lang="en-US" sz="2600" dirty="0">
                <a:latin typeface="Calibri" pitchFamily="34"/>
              </a:rPr>
              <a:t>ă </a:t>
            </a:r>
            <a:r>
              <a:rPr lang="ro-RO" sz="2600" dirty="0">
                <a:latin typeface="Calibri" pitchFamily="34"/>
              </a:rPr>
              <a:t>b</a:t>
            </a:r>
            <a:r>
              <a:rPr lang="en-US" sz="2600" dirty="0" err="1">
                <a:latin typeface="Calibri" pitchFamily="34"/>
              </a:rPr>
              <a:t>azată</a:t>
            </a:r>
            <a:r>
              <a:rPr lang="en-US" sz="2600" dirty="0">
                <a:latin typeface="Calibri" pitchFamily="34"/>
              </a:rPr>
              <a:t> </a:t>
            </a:r>
            <a:r>
              <a:rPr lang="en-US" sz="2600" b="1" dirty="0">
                <a:latin typeface="Calibri" pitchFamily="34"/>
              </a:rPr>
              <a:t>pe </a:t>
            </a:r>
            <a:r>
              <a:rPr lang="en-US" sz="2600" b="1" dirty="0" err="1">
                <a:latin typeface="Calibri" pitchFamily="34"/>
              </a:rPr>
              <a:t>fluxuri</a:t>
            </a:r>
            <a:r>
              <a:rPr lang="en-US" sz="2600" b="1" dirty="0">
                <a:latin typeface="Calibri" pitchFamily="34"/>
              </a:rPr>
              <a:t> de a</a:t>
            </a:r>
            <a:r>
              <a:rPr lang="ro-RO" sz="2600" b="1" dirty="0">
                <a:latin typeface="Calibri" pitchFamily="34"/>
              </a:rPr>
              <a:t>c</a:t>
            </a:r>
            <a:r>
              <a:rPr lang="en-US" sz="2600" b="1" dirty="0" err="1">
                <a:latin typeface="Calibri" pitchFamily="34"/>
              </a:rPr>
              <a:t>tivităţi</a:t>
            </a:r>
            <a:r>
              <a:rPr lang="en-US" sz="2600" b="1" dirty="0">
                <a:latin typeface="Calibri" pitchFamily="34"/>
              </a:rPr>
              <a:t> </a:t>
            </a:r>
            <a:r>
              <a:rPr lang="en-US" sz="2600" dirty="0" err="1">
                <a:latin typeface="Calibri" pitchFamily="34"/>
              </a:rPr>
              <a:t>pentru</a:t>
            </a:r>
            <a:r>
              <a:rPr lang="en-US" sz="2600" dirty="0">
                <a:latin typeface="Calibri" pitchFamily="34"/>
              </a:rPr>
              <a:t> </a:t>
            </a:r>
            <a:r>
              <a:rPr lang="en-US" sz="2600" dirty="0" err="1">
                <a:latin typeface="Calibri" pitchFamily="34"/>
              </a:rPr>
              <a:t>definirea</a:t>
            </a:r>
            <a:r>
              <a:rPr lang="ro-RO" sz="2600" dirty="0">
                <a:latin typeface="Calibri" pitchFamily="34"/>
              </a:rPr>
              <a:t> </a:t>
            </a:r>
            <a:r>
              <a:rPr lang="en-US" sz="2600" b="1" dirty="0" err="1">
                <a:solidFill>
                  <a:srgbClr val="00B050"/>
                </a:solidFill>
                <a:latin typeface="Calibri" pitchFamily="34"/>
              </a:rPr>
              <a:t>proceselor</a:t>
            </a:r>
            <a:r>
              <a:rPr lang="en-US" sz="2600" b="1" dirty="0">
                <a:solidFill>
                  <a:srgbClr val="00B050"/>
                </a:solidFill>
                <a:latin typeface="Calibri" pitchFamily="34"/>
              </a:rPr>
              <a:t> de </a:t>
            </a:r>
            <a:r>
              <a:rPr lang="en-US" sz="2600" b="1" dirty="0" err="1">
                <a:solidFill>
                  <a:srgbClr val="00B050"/>
                </a:solidFill>
                <a:latin typeface="Calibri" pitchFamily="34"/>
              </a:rPr>
              <a:t>afaceri</a:t>
            </a:r>
            <a:r>
              <a:rPr lang="en-US" sz="2600" b="1" dirty="0">
                <a:solidFill>
                  <a:srgbClr val="00B050"/>
                </a:solidFill>
                <a:latin typeface="Calibri" pitchFamily="34"/>
              </a:rPr>
              <a:t> (PA</a:t>
            </a:r>
            <a:r>
              <a:rPr lang="en-US" sz="2600" b="1" dirty="0">
                <a:latin typeface="Calibri" pitchFamily="34"/>
              </a:rPr>
              <a:t>)</a:t>
            </a:r>
            <a:r>
              <a:rPr lang="en-US" sz="2600" dirty="0">
                <a:latin typeface="Calibri" pitchFamily="34"/>
              </a:rPr>
              <a:t>.</a:t>
            </a:r>
            <a:r>
              <a:rPr lang="ro-RO" sz="2600" dirty="0">
                <a:latin typeface="Calibri" pitchFamily="34"/>
              </a:rPr>
              <a:t> </a:t>
            </a:r>
          </a:p>
          <a:p>
            <a:pPr lvl="0">
              <a:lnSpc>
                <a:spcPct val="110000"/>
              </a:lnSpc>
              <a:buFont typeface="Wingdings" pitchFamily="2"/>
              <a:buChar char="ü"/>
            </a:pPr>
            <a:r>
              <a:rPr lang="en-US" sz="2600" b="1" i="1" dirty="0">
                <a:solidFill>
                  <a:srgbClr val="00B050"/>
                </a:solidFill>
                <a:latin typeface="Calibri" pitchFamily="34"/>
              </a:rPr>
              <a:t>BPMN </a:t>
            </a:r>
            <a:r>
              <a:rPr lang="en-US" sz="2600" dirty="0" err="1">
                <a:latin typeface="Calibri" pitchFamily="34"/>
              </a:rPr>
              <a:t>reprezi</a:t>
            </a:r>
            <a:r>
              <a:rPr lang="ro-RO" sz="2600" dirty="0">
                <a:latin typeface="Calibri" pitchFamily="34"/>
              </a:rPr>
              <a:t>n</a:t>
            </a:r>
            <a:r>
              <a:rPr lang="en-US" sz="2600" dirty="0" err="1">
                <a:latin typeface="Calibri" pitchFamily="34"/>
              </a:rPr>
              <a:t>tă</a:t>
            </a:r>
            <a:r>
              <a:rPr lang="en-US" sz="2600" dirty="0">
                <a:latin typeface="Calibri" pitchFamily="34"/>
              </a:rPr>
              <a:t> u</a:t>
            </a:r>
            <a:r>
              <a:rPr lang="ro-RO" sz="2600" dirty="0">
                <a:latin typeface="Calibri" pitchFamily="34"/>
              </a:rPr>
              <a:t>n</a:t>
            </a:r>
            <a:r>
              <a:rPr lang="en-US" sz="2600" dirty="0">
                <a:latin typeface="Calibri" pitchFamily="34"/>
              </a:rPr>
              <a:t> </a:t>
            </a:r>
            <a:r>
              <a:rPr lang="ro-RO" sz="2600" dirty="0">
                <a:latin typeface="Calibri" pitchFamily="34"/>
              </a:rPr>
              <a:t>c</a:t>
            </a:r>
            <a:r>
              <a:rPr lang="en-US" sz="2600" dirty="0">
                <a:latin typeface="Calibri" pitchFamily="34"/>
              </a:rPr>
              <a:t>o</a:t>
            </a:r>
            <a:r>
              <a:rPr lang="ro-RO" sz="2600" dirty="0">
                <a:latin typeface="Calibri" pitchFamily="34"/>
              </a:rPr>
              <a:t>n</a:t>
            </a:r>
            <a:r>
              <a:rPr lang="en-US" sz="2600" dirty="0">
                <a:latin typeface="Calibri" pitchFamily="34"/>
              </a:rPr>
              <a:t>se</a:t>
            </a:r>
            <a:r>
              <a:rPr lang="ro-RO" sz="2600" dirty="0">
                <a:latin typeface="Calibri" pitchFamily="34"/>
              </a:rPr>
              <a:t>n</a:t>
            </a:r>
            <a:r>
              <a:rPr lang="en-US" sz="2600" dirty="0">
                <a:latin typeface="Calibri" pitchFamily="34"/>
              </a:rPr>
              <a:t>s î</a:t>
            </a:r>
            <a:r>
              <a:rPr lang="ro-RO" sz="2600" dirty="0">
                <a:latin typeface="Calibri" pitchFamily="34"/>
              </a:rPr>
              <a:t>n</a:t>
            </a:r>
            <a:r>
              <a:rPr lang="en-US" sz="2600" dirty="0" err="1">
                <a:latin typeface="Calibri" pitchFamily="34"/>
              </a:rPr>
              <a:t>tre</a:t>
            </a:r>
            <a:r>
              <a:rPr lang="en-US" sz="2600" dirty="0">
                <a:latin typeface="Calibri" pitchFamily="34"/>
              </a:rPr>
              <a:t> </a:t>
            </a:r>
            <a:r>
              <a:rPr lang="en-US" sz="2600" dirty="0" err="1">
                <a:latin typeface="Calibri" pitchFamily="34"/>
              </a:rPr>
              <a:t>diferiţi</a:t>
            </a:r>
            <a:r>
              <a:rPr lang="en-US" sz="2600" dirty="0">
                <a:latin typeface="Calibri" pitchFamily="34"/>
              </a:rPr>
              <a:t> </a:t>
            </a:r>
            <a:r>
              <a:rPr lang="en-US" sz="2600" dirty="0" err="1">
                <a:latin typeface="Calibri" pitchFamily="34"/>
              </a:rPr>
              <a:t>produ</a:t>
            </a:r>
            <a:r>
              <a:rPr lang="ro-RO" sz="2600" dirty="0">
                <a:latin typeface="Calibri" pitchFamily="34"/>
              </a:rPr>
              <a:t>c</a:t>
            </a:r>
            <a:r>
              <a:rPr lang="en-US" sz="2600" dirty="0" err="1">
                <a:latin typeface="Calibri" pitchFamily="34"/>
              </a:rPr>
              <a:t>ători</a:t>
            </a:r>
            <a:r>
              <a:rPr lang="en-US" sz="2600" dirty="0">
                <a:latin typeface="Calibri" pitchFamily="34"/>
              </a:rPr>
              <a:t> de</a:t>
            </a:r>
            <a:r>
              <a:rPr lang="ro-RO" sz="2600" dirty="0">
                <a:latin typeface="Calibri" pitchFamily="34"/>
              </a:rPr>
              <a:t> </a:t>
            </a:r>
            <a:r>
              <a:rPr lang="en-US" sz="2600" dirty="0" err="1">
                <a:latin typeface="Calibri" pitchFamily="34"/>
              </a:rPr>
              <a:t>i</a:t>
            </a:r>
            <a:r>
              <a:rPr lang="ro-RO" sz="2600" dirty="0">
                <a:latin typeface="Calibri" pitchFamily="34"/>
              </a:rPr>
              <a:t>n</a:t>
            </a:r>
            <a:r>
              <a:rPr lang="en-US" sz="2600" dirty="0" err="1">
                <a:latin typeface="Calibri" pitchFamily="34"/>
              </a:rPr>
              <a:t>stru</a:t>
            </a:r>
            <a:r>
              <a:rPr lang="ro-RO" sz="2600" dirty="0">
                <a:latin typeface="Calibri" pitchFamily="34"/>
              </a:rPr>
              <a:t>n</a:t>
            </a:r>
            <a:r>
              <a:rPr lang="en-US" sz="2600" dirty="0">
                <a:latin typeface="Calibri" pitchFamily="34"/>
              </a:rPr>
              <a:t>e</a:t>
            </a:r>
            <a:r>
              <a:rPr lang="ro-RO" sz="2600" dirty="0">
                <a:latin typeface="Calibri" pitchFamily="34"/>
              </a:rPr>
              <a:t>n</a:t>
            </a:r>
            <a:r>
              <a:rPr lang="en-US" sz="2600" dirty="0" err="1">
                <a:latin typeface="Calibri" pitchFamily="34"/>
              </a:rPr>
              <a:t>te</a:t>
            </a:r>
            <a:r>
              <a:rPr lang="en-US" sz="2600" dirty="0">
                <a:latin typeface="Calibri" pitchFamily="34"/>
              </a:rPr>
              <a:t> de </a:t>
            </a:r>
            <a:r>
              <a:rPr lang="ro-RO" sz="2600" dirty="0">
                <a:latin typeface="Calibri" pitchFamily="34"/>
              </a:rPr>
              <a:t>m</a:t>
            </a:r>
            <a:r>
              <a:rPr lang="en-US" sz="2600" dirty="0" err="1">
                <a:latin typeface="Calibri" pitchFamily="34"/>
              </a:rPr>
              <a:t>odelare</a:t>
            </a:r>
            <a:r>
              <a:rPr lang="en-US" sz="2600" dirty="0">
                <a:latin typeface="Calibri" pitchFamily="34"/>
              </a:rPr>
              <a:t>, </a:t>
            </a:r>
            <a:r>
              <a:rPr lang="ro-RO" sz="2600" dirty="0">
                <a:latin typeface="Calibri" pitchFamily="34"/>
              </a:rPr>
              <a:t>c</a:t>
            </a:r>
            <a:r>
              <a:rPr lang="en-US" sz="2600" dirty="0">
                <a:latin typeface="Calibri" pitchFamily="34"/>
              </a:rPr>
              <a:t>are </a:t>
            </a:r>
            <a:r>
              <a:rPr lang="en-US" sz="2600" dirty="0" err="1">
                <a:latin typeface="Calibri" pitchFamily="34"/>
              </a:rPr>
              <a:t>foloseau</a:t>
            </a:r>
            <a:r>
              <a:rPr lang="en-US" sz="2600" dirty="0">
                <a:latin typeface="Calibri" pitchFamily="34"/>
              </a:rPr>
              <a:t> </a:t>
            </a:r>
            <a:r>
              <a:rPr lang="ro-RO" sz="2600" dirty="0">
                <a:latin typeface="Calibri" pitchFamily="34"/>
              </a:rPr>
              <a:t>n</a:t>
            </a:r>
            <a:r>
              <a:rPr lang="en-US" sz="2600" dirty="0" err="1">
                <a:latin typeface="Calibri" pitchFamily="34"/>
              </a:rPr>
              <a:t>otaţii</a:t>
            </a:r>
            <a:r>
              <a:rPr lang="en-US" sz="2600" dirty="0">
                <a:latin typeface="Calibri" pitchFamily="34"/>
              </a:rPr>
              <a:t> </a:t>
            </a:r>
            <a:r>
              <a:rPr lang="en-US" sz="2600" dirty="0" err="1">
                <a:latin typeface="Calibri" pitchFamily="34"/>
              </a:rPr>
              <a:t>propri</a:t>
            </a:r>
            <a:r>
              <a:rPr lang="ro-RO" sz="2600" dirty="0">
                <a:latin typeface="Calibri" pitchFamily="34"/>
              </a:rPr>
              <a:t>i</a:t>
            </a:r>
            <a:r>
              <a:rPr lang="en-US" sz="2600" dirty="0">
                <a:latin typeface="Calibri" pitchFamily="34"/>
              </a:rPr>
              <a:t>.</a:t>
            </a:r>
            <a:r>
              <a:rPr lang="ro-RO" sz="2600" dirty="0">
                <a:latin typeface="Calibri" pitchFamily="34"/>
              </a:rPr>
              <a:t> </a:t>
            </a:r>
          </a:p>
          <a:p>
            <a:pPr lvl="0">
              <a:lnSpc>
                <a:spcPct val="110000"/>
              </a:lnSpc>
              <a:buFont typeface="Wingdings" pitchFamily="2"/>
              <a:buChar char="ü"/>
            </a:pPr>
            <a:r>
              <a:rPr lang="en-US" sz="2600" dirty="0">
                <a:latin typeface="Calibri" pitchFamily="34"/>
              </a:rPr>
              <a:t>BPMN </a:t>
            </a:r>
            <a:r>
              <a:rPr lang="en-US" sz="2600" b="1" dirty="0" err="1">
                <a:solidFill>
                  <a:srgbClr val="0070C0"/>
                </a:solidFill>
                <a:latin typeface="Calibri" pitchFamily="34"/>
              </a:rPr>
              <a:t>oferă</a:t>
            </a:r>
            <a:r>
              <a:rPr lang="en-US" sz="2600" b="1" dirty="0">
                <a:solidFill>
                  <a:srgbClr val="0070C0"/>
                </a:solidFill>
                <a:latin typeface="Calibri" pitchFamily="34"/>
              </a:rPr>
              <a:t> un </a:t>
            </a:r>
            <a:r>
              <a:rPr lang="en-US" sz="2600" b="1" dirty="0" err="1">
                <a:solidFill>
                  <a:srgbClr val="0070C0"/>
                </a:solidFill>
                <a:latin typeface="Calibri" pitchFamily="34"/>
              </a:rPr>
              <a:t>mecanism</a:t>
            </a:r>
            <a:r>
              <a:rPr lang="en-US" sz="2600" b="1" dirty="0">
                <a:solidFill>
                  <a:srgbClr val="0070C0"/>
                </a:solidFill>
                <a:latin typeface="Calibri" pitchFamily="34"/>
              </a:rPr>
              <a:t> </a:t>
            </a:r>
            <a:r>
              <a:rPr lang="en-US" sz="2600" b="1" dirty="0" err="1">
                <a:solidFill>
                  <a:srgbClr val="0070C0"/>
                </a:solidFill>
                <a:latin typeface="Calibri" pitchFamily="34"/>
              </a:rPr>
              <a:t>pentru</a:t>
            </a:r>
            <a:r>
              <a:rPr lang="en-US" sz="2600" b="1" dirty="0">
                <a:solidFill>
                  <a:srgbClr val="0070C0"/>
                </a:solidFill>
                <a:latin typeface="Calibri" pitchFamily="34"/>
              </a:rPr>
              <a:t> </a:t>
            </a:r>
            <a:r>
              <a:rPr lang="en-US" sz="2600" b="1" dirty="0" err="1">
                <a:solidFill>
                  <a:srgbClr val="0070C0"/>
                </a:solidFill>
                <a:latin typeface="Calibri" pitchFamily="34"/>
              </a:rPr>
              <a:t>generarea</a:t>
            </a:r>
            <a:r>
              <a:rPr lang="en-US" sz="2600" b="1" dirty="0">
                <a:solidFill>
                  <a:srgbClr val="0070C0"/>
                </a:solidFill>
                <a:latin typeface="Calibri" pitchFamily="34"/>
              </a:rPr>
              <a:t> PA </a:t>
            </a:r>
            <a:r>
              <a:rPr lang="en-US" sz="2600" b="1" dirty="0" err="1">
                <a:solidFill>
                  <a:srgbClr val="0070C0"/>
                </a:solidFill>
                <a:latin typeface="Calibri" pitchFamily="34"/>
              </a:rPr>
              <a:t>executabile</a:t>
            </a:r>
            <a:r>
              <a:rPr lang="en-US" sz="2600" b="1" dirty="0">
                <a:solidFill>
                  <a:srgbClr val="0070C0"/>
                </a:solidFill>
                <a:latin typeface="Calibri" pitchFamily="34"/>
              </a:rPr>
              <a:t> (BPEL) </a:t>
            </a:r>
            <a:r>
              <a:rPr lang="en-US" sz="2600" dirty="0">
                <a:latin typeface="Calibri" pitchFamily="34"/>
              </a:rPr>
              <a:t>din</a:t>
            </a:r>
            <a:r>
              <a:rPr lang="ro-RO" sz="2600" dirty="0">
                <a:latin typeface="Calibri" pitchFamily="34"/>
              </a:rPr>
              <a:t> </a:t>
            </a:r>
            <a:r>
              <a:rPr lang="en-US" sz="2600" dirty="0">
                <a:latin typeface="Calibri" pitchFamily="34"/>
              </a:rPr>
              <a:t>a</a:t>
            </a:r>
            <a:r>
              <a:rPr lang="ro-RO" sz="2600" dirty="0">
                <a:latin typeface="Calibri" pitchFamily="34"/>
              </a:rPr>
              <a:t>c</a:t>
            </a:r>
            <a:r>
              <a:rPr lang="en-US" sz="2600" dirty="0" err="1">
                <a:latin typeface="Calibri" pitchFamily="34"/>
              </a:rPr>
              <a:t>eastă</a:t>
            </a:r>
            <a:r>
              <a:rPr lang="en-US" sz="2600" dirty="0">
                <a:latin typeface="Calibri" pitchFamily="34"/>
              </a:rPr>
              <a:t> </a:t>
            </a:r>
            <a:r>
              <a:rPr lang="en-US" sz="2600" dirty="0" err="1">
                <a:latin typeface="Calibri" pitchFamily="34"/>
              </a:rPr>
              <a:t>reprezentare</a:t>
            </a:r>
            <a:r>
              <a:rPr lang="en-US" sz="2600" dirty="0">
                <a:latin typeface="Calibri" pitchFamily="34"/>
              </a:rPr>
              <a:t> </a:t>
            </a:r>
            <a:r>
              <a:rPr lang="en-US" sz="2600" dirty="0" err="1">
                <a:latin typeface="Calibri" pitchFamily="34"/>
              </a:rPr>
              <a:t>grafi</a:t>
            </a:r>
            <a:r>
              <a:rPr lang="ro-RO" sz="2600" dirty="0">
                <a:latin typeface="Calibri" pitchFamily="34"/>
              </a:rPr>
              <a:t>c</a:t>
            </a:r>
            <a:r>
              <a:rPr lang="en-US" sz="2600" dirty="0">
                <a:latin typeface="Calibri" pitchFamily="34"/>
              </a:rPr>
              <a:t>ă .</a:t>
            </a:r>
            <a:r>
              <a:rPr lang="ro-RO" sz="2600" dirty="0">
                <a:latin typeface="Calibri" pitchFamily="34"/>
              </a:rPr>
              <a:t> </a:t>
            </a:r>
          </a:p>
          <a:p>
            <a:pPr lvl="0">
              <a:lnSpc>
                <a:spcPct val="110000"/>
              </a:lnSpc>
              <a:buFont typeface="Wingdings" pitchFamily="2"/>
              <a:buChar char="ü"/>
            </a:pPr>
            <a:r>
              <a:rPr lang="en-US" sz="2600" dirty="0" err="1">
                <a:latin typeface="Calibri" pitchFamily="34"/>
              </a:rPr>
              <a:t>Procesul</a:t>
            </a:r>
            <a:r>
              <a:rPr lang="en-US" sz="2600" dirty="0">
                <a:latin typeface="Calibri" pitchFamily="34"/>
              </a:rPr>
              <a:t> de </a:t>
            </a:r>
            <a:r>
              <a:rPr lang="en-US" sz="2600" dirty="0" err="1">
                <a:latin typeface="Calibri" pitchFamily="34"/>
              </a:rPr>
              <a:t>afaceri</a:t>
            </a:r>
            <a:r>
              <a:rPr lang="en-US" sz="2600" dirty="0">
                <a:latin typeface="Calibri" pitchFamily="34"/>
              </a:rPr>
              <a:t> </a:t>
            </a:r>
            <a:r>
              <a:rPr lang="en-US" sz="2600" dirty="0" err="1">
                <a:latin typeface="Calibri" pitchFamily="34"/>
              </a:rPr>
              <a:t>modelat</a:t>
            </a:r>
            <a:r>
              <a:rPr lang="en-US" sz="2600" dirty="0">
                <a:latin typeface="Calibri" pitchFamily="34"/>
              </a:rPr>
              <a:t> </a:t>
            </a:r>
            <a:r>
              <a:rPr lang="en-US" sz="2600" dirty="0" err="1">
                <a:latin typeface="Calibri" pitchFamily="34"/>
              </a:rPr>
              <a:t>în</a:t>
            </a:r>
            <a:r>
              <a:rPr lang="en-US" sz="2600" dirty="0">
                <a:latin typeface="Calibri" pitchFamily="34"/>
              </a:rPr>
              <a:t> BPMN </a:t>
            </a:r>
            <a:r>
              <a:rPr lang="en-US" sz="2600" dirty="0" err="1">
                <a:latin typeface="Calibri" pitchFamily="34"/>
              </a:rPr>
              <a:t>poate</a:t>
            </a:r>
            <a:r>
              <a:rPr lang="en-US" sz="2600" dirty="0">
                <a:latin typeface="Calibri" pitchFamily="34"/>
              </a:rPr>
              <a:t> fi </a:t>
            </a:r>
            <a:r>
              <a:rPr lang="en-US" sz="2600" dirty="0" err="1">
                <a:latin typeface="Calibri" pitchFamily="34"/>
              </a:rPr>
              <a:t>dat</a:t>
            </a:r>
            <a:r>
              <a:rPr lang="en-US" sz="2600" dirty="0">
                <a:latin typeface="Calibri" pitchFamily="34"/>
              </a:rPr>
              <a:t> </a:t>
            </a:r>
            <a:r>
              <a:rPr lang="en-US" sz="2600" dirty="0" err="1">
                <a:latin typeface="Calibri" pitchFamily="34"/>
              </a:rPr>
              <a:t>unui</a:t>
            </a:r>
            <a:r>
              <a:rPr lang="en-US" sz="2600" dirty="0">
                <a:latin typeface="Calibri" pitchFamily="34"/>
              </a:rPr>
              <a:t> motor BPEL </a:t>
            </a:r>
            <a:r>
              <a:rPr lang="en-US" sz="2600" dirty="0" err="1">
                <a:latin typeface="Calibri" pitchFamily="34"/>
              </a:rPr>
              <a:t>pentru</a:t>
            </a:r>
            <a:r>
              <a:rPr lang="ro-RO" sz="2600" dirty="0">
                <a:latin typeface="Calibri" pitchFamily="34"/>
              </a:rPr>
              <a:t> </a:t>
            </a:r>
            <a:r>
              <a:rPr lang="en-US" sz="2600" dirty="0">
                <a:latin typeface="Calibri" pitchFamily="34"/>
              </a:rPr>
              <a:t>exe</a:t>
            </a:r>
            <a:r>
              <a:rPr lang="ro-RO" sz="2600" dirty="0">
                <a:latin typeface="Calibri" pitchFamily="34"/>
              </a:rPr>
              <a:t>c</a:t>
            </a:r>
            <a:r>
              <a:rPr lang="en-US" sz="2600" dirty="0" err="1">
                <a:latin typeface="Calibri" pitchFamily="34"/>
              </a:rPr>
              <a:t>uţie</a:t>
            </a:r>
            <a:r>
              <a:rPr lang="en-US" sz="2600" dirty="0">
                <a:latin typeface="Calibri" pitchFamily="34"/>
              </a:rPr>
              <a:t>, </a:t>
            </a:r>
            <a:r>
              <a:rPr lang="en-US" sz="2600" dirty="0" err="1">
                <a:latin typeface="Calibri" pitchFamily="34"/>
              </a:rPr>
              <a:t>în</a:t>
            </a:r>
            <a:r>
              <a:rPr lang="en-US" sz="2600" dirty="0">
                <a:latin typeface="Calibri" pitchFamily="34"/>
              </a:rPr>
              <a:t> loc de a fi </a:t>
            </a:r>
            <a:r>
              <a:rPr lang="en-US" sz="2600" dirty="0" err="1">
                <a:latin typeface="Calibri" pitchFamily="34"/>
              </a:rPr>
              <a:t>dat</a:t>
            </a:r>
            <a:r>
              <a:rPr lang="en-US" sz="2600" dirty="0">
                <a:latin typeface="Calibri" pitchFamily="34"/>
              </a:rPr>
              <a:t> </a:t>
            </a:r>
            <a:r>
              <a:rPr lang="en-US" sz="2600" dirty="0" err="1">
                <a:latin typeface="Calibri" pitchFamily="34"/>
              </a:rPr>
              <a:t>spre</a:t>
            </a:r>
            <a:r>
              <a:rPr lang="en-US" sz="2600" dirty="0">
                <a:latin typeface="Calibri" pitchFamily="34"/>
              </a:rPr>
              <a:t> </a:t>
            </a:r>
            <a:r>
              <a:rPr lang="en-US" sz="2600" dirty="0" err="1">
                <a:latin typeface="Calibri" pitchFamily="34"/>
              </a:rPr>
              <a:t>interpretare</a:t>
            </a:r>
            <a:r>
              <a:rPr lang="en-US" sz="2600" dirty="0">
                <a:latin typeface="Calibri" pitchFamily="34"/>
              </a:rPr>
              <a:t> </a:t>
            </a:r>
            <a:r>
              <a:rPr lang="en-US" sz="2600" dirty="0" err="1">
                <a:latin typeface="Calibri" pitchFamily="34"/>
              </a:rPr>
              <a:t>factorului</a:t>
            </a:r>
            <a:r>
              <a:rPr lang="en-US" sz="2600" dirty="0">
                <a:latin typeface="Calibri" pitchFamily="34"/>
              </a:rPr>
              <a:t> </a:t>
            </a:r>
            <a:r>
              <a:rPr lang="en-US" sz="2600" dirty="0" err="1">
                <a:latin typeface="Calibri" pitchFamily="34"/>
              </a:rPr>
              <a:t>uman</a:t>
            </a:r>
            <a:r>
              <a:rPr lang="en-US" sz="2600" dirty="0">
                <a:latin typeface="Calibri" pitchFamily="34"/>
              </a:rPr>
              <a:t> </a:t>
            </a:r>
            <a:r>
              <a:rPr lang="en-US" sz="2600" dirty="0" err="1">
                <a:latin typeface="Calibri" pitchFamily="34"/>
              </a:rPr>
              <a:t>sau</a:t>
            </a:r>
            <a:r>
              <a:rPr lang="en-US" sz="2600" dirty="0">
                <a:latin typeface="Calibri" pitchFamily="34"/>
              </a:rPr>
              <a:t> </a:t>
            </a:r>
            <a:r>
              <a:rPr lang="en-US" sz="2600" dirty="0" err="1">
                <a:latin typeface="Calibri" pitchFamily="34"/>
              </a:rPr>
              <a:t>translatat</a:t>
            </a:r>
            <a:r>
              <a:rPr lang="ro-RO" sz="2600" dirty="0">
                <a:latin typeface="Calibri" pitchFamily="34"/>
              </a:rPr>
              <a:t> </a:t>
            </a:r>
            <a:r>
              <a:rPr lang="en-US" sz="2600" dirty="0" err="1">
                <a:latin typeface="Calibri" pitchFamily="34"/>
              </a:rPr>
              <a:t>în</a:t>
            </a:r>
            <a:r>
              <a:rPr lang="en-US" sz="2600" dirty="0">
                <a:latin typeface="Calibri" pitchFamily="34"/>
              </a:rPr>
              <a:t> </a:t>
            </a:r>
            <a:r>
              <a:rPr lang="en-US" sz="2600" dirty="0" err="1">
                <a:latin typeface="Calibri" pitchFamily="34"/>
              </a:rPr>
              <a:t>alte</a:t>
            </a:r>
            <a:r>
              <a:rPr lang="en-US" sz="2600" dirty="0">
                <a:latin typeface="Calibri" pitchFamily="34"/>
              </a:rPr>
              <a:t> </a:t>
            </a:r>
            <a:r>
              <a:rPr lang="en-US" sz="2600" dirty="0" err="1">
                <a:latin typeface="Calibri" pitchFamily="34"/>
              </a:rPr>
              <a:t>limbaje</a:t>
            </a:r>
            <a:r>
              <a:rPr lang="en-US" sz="2600" dirty="0">
                <a:latin typeface="Calibri" pitchFamily="34"/>
              </a:rPr>
              <a:t> de </a:t>
            </a:r>
            <a:r>
              <a:rPr lang="en-US" sz="2600" dirty="0" err="1">
                <a:latin typeface="Calibri" pitchFamily="34"/>
              </a:rPr>
              <a:t>programare</a:t>
            </a:r>
            <a:r>
              <a:rPr lang="en-US" sz="2600" dirty="0">
                <a:latin typeface="Calibri" pitchFamily="34"/>
              </a:rPr>
              <a:t>.</a:t>
            </a:r>
            <a:r>
              <a:rPr lang="en-US" sz="2600" dirty="0"/>
              <a:t> </a:t>
            </a:r>
            <a:endParaRPr lang="en-US" sz="3000" dirty="0"/>
          </a:p>
          <a:p>
            <a:pPr lvl="0">
              <a:lnSpc>
                <a:spcPct val="80000"/>
              </a:lnSpc>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61FE66-37F9-BCA8-C5B8-0AD123B0CF58}"/>
              </a:ext>
            </a:extLst>
          </p:cNvPr>
          <p:cNvSpPr txBox="1">
            <a:spLocks noGrp="1"/>
          </p:cNvSpPr>
          <p:nvPr>
            <p:ph idx="1"/>
          </p:nvPr>
        </p:nvSpPr>
        <p:spPr>
          <a:xfrm>
            <a:off x="520266" y="559676"/>
            <a:ext cx="11232928" cy="5617287"/>
          </a:xfrm>
        </p:spPr>
        <p:txBody>
          <a:bodyPr/>
          <a:lstStyle/>
          <a:p>
            <a:pPr lvl="0"/>
            <a:r>
              <a:rPr lang="ro-RO" sz="3200" b="1" dirty="0">
                <a:solidFill>
                  <a:srgbClr val="0070C0"/>
                </a:solidFill>
              </a:rPr>
              <a:t>Business Process Model and Notation 2.0 </a:t>
            </a:r>
          </a:p>
          <a:p>
            <a:pPr lvl="0"/>
            <a:r>
              <a:rPr lang="ro-RO" sz="3200" dirty="0"/>
              <a:t>(BPMN 2) este o metodologie bună pentru managementul proceselor de afaceri (BPM)  - </a:t>
            </a:r>
            <a:r>
              <a:rPr lang="ro-RO" sz="3200" b="1" dirty="0">
                <a:solidFill>
                  <a:srgbClr val="00B050"/>
                </a:solidFill>
              </a:rPr>
              <a:t>se zice </a:t>
            </a:r>
            <a:r>
              <a:rPr lang="ro-RO" sz="3200" dirty="0"/>
              <a:t>că pentru un timp îndelungat.</a:t>
            </a:r>
          </a:p>
          <a:p>
            <a:pPr lvl="0"/>
            <a:r>
              <a:rPr lang="en-US" sz="3200" dirty="0" err="1"/>
              <a:t>Unii</a:t>
            </a:r>
            <a:r>
              <a:rPr lang="en-US" sz="3200" dirty="0"/>
              <a:t> </a:t>
            </a:r>
            <a:r>
              <a:rPr lang="ro-RO" sz="3200" dirty="0"/>
              <a:t>specialiști afirmă că </a:t>
            </a:r>
            <a:r>
              <a:rPr lang="en-US" sz="3200" dirty="0"/>
              <a:t>, </a:t>
            </a:r>
            <a:r>
              <a:rPr lang="en-US" sz="3200" b="1" i="1" dirty="0" err="1">
                <a:solidFill>
                  <a:srgbClr val="00B050"/>
                </a:solidFill>
              </a:rPr>
              <a:t>atât</a:t>
            </a:r>
            <a:r>
              <a:rPr lang="en-US" sz="3200" b="1" i="1" dirty="0">
                <a:solidFill>
                  <a:srgbClr val="00B050"/>
                </a:solidFill>
              </a:rPr>
              <a:t> </a:t>
            </a:r>
            <a:r>
              <a:rPr lang="en-US" sz="3200" b="1" i="1" dirty="0" err="1">
                <a:solidFill>
                  <a:srgbClr val="00B050"/>
                </a:solidFill>
              </a:rPr>
              <a:t>partea</a:t>
            </a:r>
            <a:r>
              <a:rPr lang="en-US" sz="3200" b="1" i="1" dirty="0">
                <a:solidFill>
                  <a:srgbClr val="00B050"/>
                </a:solidFill>
              </a:rPr>
              <a:t> </a:t>
            </a:r>
            <a:r>
              <a:rPr lang="en-US" sz="3200" b="1" i="1" dirty="0" err="1">
                <a:solidFill>
                  <a:srgbClr val="00B050"/>
                </a:solidFill>
              </a:rPr>
              <a:t>comercială</a:t>
            </a:r>
            <a:r>
              <a:rPr lang="en-US" sz="3200" dirty="0"/>
              <a:t>, </a:t>
            </a:r>
            <a:r>
              <a:rPr lang="en-US" sz="3200" b="1" i="1" dirty="0" err="1">
                <a:solidFill>
                  <a:srgbClr val="0070C0"/>
                </a:solidFill>
              </a:rPr>
              <a:t>cât</a:t>
            </a:r>
            <a:r>
              <a:rPr lang="en-US" sz="3200" b="1" i="1" dirty="0">
                <a:solidFill>
                  <a:srgbClr val="0070C0"/>
                </a:solidFill>
              </a:rPr>
              <a:t> </a:t>
            </a:r>
            <a:r>
              <a:rPr lang="en-US" sz="3200" b="1" i="1" dirty="0" err="1">
                <a:solidFill>
                  <a:srgbClr val="0070C0"/>
                </a:solidFill>
              </a:rPr>
              <a:t>și</a:t>
            </a:r>
            <a:r>
              <a:rPr lang="en-US" sz="3200" b="1" i="1" dirty="0">
                <a:solidFill>
                  <a:srgbClr val="0070C0"/>
                </a:solidFill>
              </a:rPr>
              <a:t> </a:t>
            </a:r>
            <a:r>
              <a:rPr lang="en-US" sz="3200" b="1" i="1" dirty="0" err="1">
                <a:solidFill>
                  <a:srgbClr val="0070C0"/>
                </a:solidFill>
              </a:rPr>
              <a:t>cea</a:t>
            </a:r>
            <a:r>
              <a:rPr lang="en-US" sz="3200" b="1" i="1" dirty="0">
                <a:solidFill>
                  <a:srgbClr val="0070C0"/>
                </a:solidFill>
              </a:rPr>
              <a:t> </a:t>
            </a:r>
            <a:r>
              <a:rPr lang="en-US" sz="3200" b="1" i="1" dirty="0" err="1">
                <a:solidFill>
                  <a:srgbClr val="0070C0"/>
                </a:solidFill>
              </a:rPr>
              <a:t>tehnică</a:t>
            </a:r>
            <a:r>
              <a:rPr lang="en-US" sz="3200" b="1" i="1" dirty="0">
                <a:solidFill>
                  <a:srgbClr val="0070C0"/>
                </a:solidFill>
              </a:rPr>
              <a:t> </a:t>
            </a:r>
            <a:r>
              <a:rPr lang="en-US" sz="3200" dirty="0"/>
              <a:t>a</a:t>
            </a:r>
            <a:r>
              <a:rPr lang="ro-RO" sz="3200" dirty="0"/>
              <a:t> unei Unități Social-economice </a:t>
            </a:r>
            <a:r>
              <a:rPr lang="en-US" sz="3200" b="1" i="1" dirty="0">
                <a:solidFill>
                  <a:srgbClr val="C00000"/>
                </a:solidFill>
              </a:rPr>
              <a:t>pot </a:t>
            </a:r>
            <a:r>
              <a:rPr lang="en-US" sz="3200" b="1" i="1" dirty="0" err="1">
                <a:solidFill>
                  <a:srgbClr val="C00000"/>
                </a:solidFill>
              </a:rPr>
              <a:t>împărtăși</a:t>
            </a:r>
            <a:r>
              <a:rPr lang="en-US" sz="3200" b="1" i="1" dirty="0">
                <a:solidFill>
                  <a:srgbClr val="C00000"/>
                </a:solidFill>
              </a:rPr>
              <a:t> un </a:t>
            </a:r>
            <a:r>
              <a:rPr lang="en-US" sz="3200" b="1" i="1" dirty="0" err="1">
                <a:solidFill>
                  <a:srgbClr val="C00000"/>
                </a:solidFill>
              </a:rPr>
              <a:t>limbaj</a:t>
            </a:r>
            <a:r>
              <a:rPr lang="en-US" sz="3200" b="1" i="1" dirty="0">
                <a:solidFill>
                  <a:srgbClr val="C00000"/>
                </a:solidFill>
              </a:rPr>
              <a:t> </a:t>
            </a:r>
            <a:r>
              <a:rPr lang="en-US" sz="3200" b="1" i="1" dirty="0" err="1">
                <a:solidFill>
                  <a:srgbClr val="C00000"/>
                </a:solidFill>
              </a:rPr>
              <a:t>comun</a:t>
            </a:r>
            <a:r>
              <a:rPr lang="en-US" sz="3200" b="1" i="1" dirty="0">
                <a:solidFill>
                  <a:srgbClr val="C00000"/>
                </a:solidFill>
              </a:rPr>
              <a:t> </a:t>
            </a:r>
            <a:r>
              <a:rPr lang="en-US" sz="3200" dirty="0"/>
              <a:t>– </a:t>
            </a:r>
            <a:r>
              <a:rPr lang="en-US" sz="3200" dirty="0" err="1"/>
              <a:t>ceva</a:t>
            </a:r>
            <a:r>
              <a:rPr lang="en-US" sz="3200" dirty="0"/>
              <a:t> pe care am</a:t>
            </a:r>
            <a:r>
              <a:rPr lang="ro-RO" sz="3200" dirty="0"/>
              <a:t>bele părți</a:t>
            </a:r>
            <a:r>
              <a:rPr lang="en-US" sz="3200" dirty="0"/>
              <a:t> </a:t>
            </a:r>
            <a:r>
              <a:rPr lang="en-US" sz="3200" dirty="0" err="1"/>
              <a:t>îl</a:t>
            </a:r>
            <a:r>
              <a:rPr lang="en-US" sz="3200" dirty="0"/>
              <a:t> pot </a:t>
            </a:r>
            <a:r>
              <a:rPr lang="en-US" sz="3200" dirty="0" err="1"/>
              <a:t>înțelege</a:t>
            </a:r>
            <a:r>
              <a:rPr lang="en-US" sz="3200" dirty="0"/>
              <a:t> </a:t>
            </a:r>
            <a:r>
              <a:rPr lang="en-US" sz="3200" dirty="0" err="1"/>
              <a:t>și</a:t>
            </a:r>
            <a:r>
              <a:rPr lang="en-US" sz="3200" dirty="0"/>
              <a:t> care </a:t>
            </a:r>
            <a:r>
              <a:rPr lang="en-US" sz="3200" dirty="0" err="1"/>
              <a:t>răspunde</a:t>
            </a:r>
            <a:r>
              <a:rPr lang="en-US" sz="3200" dirty="0"/>
              <a:t> </a:t>
            </a:r>
            <a:r>
              <a:rPr lang="en-US" sz="3200" dirty="0" err="1"/>
              <a:t>nevoilor</a:t>
            </a:r>
            <a:r>
              <a:rPr lang="en-US" sz="3200" dirty="0"/>
              <a:t> lor </a:t>
            </a:r>
            <a:r>
              <a:rPr lang="ro-RO" sz="3200" dirty="0"/>
              <a:t>cu</a:t>
            </a:r>
            <a:r>
              <a:rPr lang="en-US" sz="3200" dirty="0"/>
              <a:t> </a:t>
            </a:r>
            <a:r>
              <a:rPr lang="en-US" sz="3200" dirty="0" err="1"/>
              <a:t>precizie</a:t>
            </a:r>
            <a:r>
              <a:rPr lang="en-US" sz="3200" dirty="0"/>
              <a:t> </a:t>
            </a:r>
            <a:r>
              <a:rPr lang="en-US" sz="3200" dirty="0" err="1"/>
              <a:t>și</a:t>
            </a:r>
            <a:r>
              <a:rPr lang="en-US" sz="3200" dirty="0"/>
              <a:t> </a:t>
            </a:r>
            <a:r>
              <a:rPr lang="en-US" sz="3200" dirty="0" err="1"/>
              <a:t>flexibilitate</a:t>
            </a:r>
            <a:r>
              <a:rPr lang="en-US" sz="3200" dirty="0"/>
              <a:t>.</a:t>
            </a:r>
          </a:p>
        </p:txBody>
      </p:sp>
      <p:sp>
        <p:nvSpPr>
          <p:cNvPr id="3" name="Footer Placeholder 3">
            <a:extLst>
              <a:ext uri="{FF2B5EF4-FFF2-40B4-BE49-F238E27FC236}">
                <a16:creationId xmlns:a16="http://schemas.microsoft.com/office/drawing/2014/main" id="{B88A25C2-AEB0-2D19-2587-1D056AC3FBB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CD866A3F-ED65-B5F3-02AE-DBD720D18ED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BA2BCB-9FBA-40C9-BAD6-0FE78F8BFDE1}" type="slidenum">
              <a:rPr/>
              <a:t>16</a:t>
            </a:fld>
            <a:endParaRPr lang="en-US" sz="1200" b="0" i="0" u="none" strike="noStrike" kern="1200" cap="none" spc="0" baseline="0">
              <a:solidFill>
                <a:srgbClr val="898989"/>
              </a:solidFill>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86DBC-2A79-1C9F-2477-C02D87308B93}"/>
              </a:ext>
            </a:extLst>
          </p:cNvPr>
          <p:cNvSpPr>
            <a:spLocks noGrp="1"/>
          </p:cNvSpPr>
          <p:nvPr>
            <p:ph idx="1"/>
          </p:nvPr>
        </p:nvSpPr>
        <p:spPr>
          <a:xfrm>
            <a:off x="838203" y="365760"/>
            <a:ext cx="10813866" cy="5811203"/>
          </a:xfrm>
        </p:spPr>
        <p:txBody>
          <a:bodyPr>
            <a:normAutofit/>
          </a:bodyPr>
          <a:lstStyle/>
          <a:p>
            <a:r>
              <a:rPr lang="en-US" dirty="0"/>
              <a:t>Când </a:t>
            </a:r>
            <a:r>
              <a:rPr lang="en-US" dirty="0" err="1"/>
              <a:t>să</a:t>
            </a:r>
            <a:r>
              <a:rPr lang="en-US" dirty="0"/>
              <a:t> </a:t>
            </a:r>
            <a:r>
              <a:rPr lang="en-US" dirty="0" err="1"/>
              <a:t>utilizați</a:t>
            </a:r>
            <a:r>
              <a:rPr lang="en-US" dirty="0"/>
              <a:t> BPMN</a:t>
            </a:r>
            <a:r>
              <a:rPr lang="ro-RO" dirty="0"/>
              <a:t>?</a:t>
            </a:r>
          </a:p>
          <a:p>
            <a:r>
              <a:rPr lang="ro-RO" dirty="0"/>
              <a:t>BPMN poate fi aplicat în trei niveluri diferite: </a:t>
            </a:r>
          </a:p>
          <a:p>
            <a:pPr>
              <a:buFont typeface="Wingdings" panose="05000000000000000000" pitchFamily="2" charset="2"/>
              <a:buChar char="Ø"/>
            </a:pPr>
            <a:r>
              <a:rPr lang="ro-RO" b="1" i="1" dirty="0">
                <a:solidFill>
                  <a:srgbClr val="0070C0"/>
                </a:solidFill>
              </a:rPr>
              <a:t>  Modele descriptive de proces </a:t>
            </a:r>
            <a:r>
              <a:rPr lang="ro-RO" dirty="0"/>
              <a:t>– potrivite pentru modelarea la nivel înalt – ce trebui să fie confortabile pentru analiștii care folosesc diagrame de flux. </a:t>
            </a:r>
          </a:p>
          <a:p>
            <a:pPr>
              <a:buFont typeface="Wingdings" panose="05000000000000000000" pitchFamily="2" charset="2"/>
              <a:buChar char="Ø"/>
            </a:pPr>
            <a:r>
              <a:rPr lang="ro-RO" b="1" i="1" dirty="0">
                <a:solidFill>
                  <a:srgbClr val="0070C0"/>
                </a:solidFill>
              </a:rPr>
              <a:t>  Modele analitic de proces </a:t>
            </a:r>
            <a:r>
              <a:rPr lang="ro-RO" dirty="0"/>
              <a:t>– Conține conceptele cel mai frecvent utilizate și acoperite în instruirea BPMN </a:t>
            </a:r>
          </a:p>
          <a:p>
            <a:pPr>
              <a:buFont typeface="Wingdings" panose="05000000000000000000" pitchFamily="2" charset="2"/>
              <a:buChar char="Ø"/>
            </a:pPr>
            <a:r>
              <a:rPr lang="ro-RO" dirty="0"/>
              <a:t>  </a:t>
            </a:r>
            <a:r>
              <a:rPr lang="ro-RO" b="1" i="1" dirty="0">
                <a:solidFill>
                  <a:srgbClr val="0070C0"/>
                </a:solidFill>
              </a:rPr>
              <a:t>Modele de procese executabile comune </a:t>
            </a:r>
            <a:r>
              <a:rPr lang="ro-RO" dirty="0">
                <a:solidFill>
                  <a:schemeClr val="tx1"/>
                </a:solidFill>
              </a:rPr>
              <a:t>la</a:t>
            </a:r>
            <a:r>
              <a:rPr lang="ro-RO" b="1" i="1" dirty="0">
                <a:solidFill>
                  <a:srgbClr val="0070C0"/>
                </a:solidFill>
              </a:rPr>
              <a:t> </a:t>
            </a:r>
            <a:r>
              <a:rPr lang="en-US" dirty="0"/>
              <a:t> </a:t>
            </a:r>
            <a:r>
              <a:rPr lang="en-US" dirty="0" err="1"/>
              <a:t>modelarea</a:t>
            </a:r>
            <a:r>
              <a:rPr lang="en-US" dirty="0"/>
              <a:t> </a:t>
            </a:r>
            <a:r>
              <a:rPr lang="en-US" dirty="0" err="1"/>
              <a:t>proceselor</a:t>
            </a:r>
            <a:r>
              <a:rPr lang="en-US" dirty="0"/>
              <a:t> de </a:t>
            </a:r>
            <a:r>
              <a:rPr lang="en-US" dirty="0" err="1"/>
              <a:t>afaceri</a:t>
            </a:r>
            <a:r>
              <a:rPr lang="en-US" dirty="0"/>
              <a:t> care </a:t>
            </a:r>
            <a:r>
              <a:rPr lang="en-US" dirty="0" err="1"/>
              <a:t>furnizează</a:t>
            </a:r>
            <a:r>
              <a:rPr lang="en-US" dirty="0"/>
              <a:t> </a:t>
            </a:r>
            <a:r>
              <a:rPr lang="en-US" dirty="0" err="1"/>
              <a:t>notații</a:t>
            </a:r>
            <a:r>
              <a:rPr lang="en-US" dirty="0"/>
              <a:t> </a:t>
            </a:r>
            <a:r>
              <a:rPr lang="en-US" dirty="0" err="1"/>
              <a:t>grafice</a:t>
            </a:r>
            <a:r>
              <a:rPr lang="en-US" dirty="0"/>
              <a:t> </a:t>
            </a:r>
            <a:r>
              <a:rPr lang="en-US" dirty="0" err="1"/>
              <a:t>pentru</a:t>
            </a:r>
            <a:r>
              <a:rPr lang="en-US" dirty="0"/>
              <a:t> </a:t>
            </a:r>
            <a:r>
              <a:rPr lang="en-US" dirty="0" err="1"/>
              <a:t>specificarea</a:t>
            </a:r>
            <a:r>
              <a:rPr lang="en-US" dirty="0"/>
              <a:t> </a:t>
            </a:r>
            <a:r>
              <a:rPr lang="en-US" dirty="0" err="1"/>
              <a:t>proceselor</a:t>
            </a:r>
            <a:r>
              <a:rPr lang="en-US" dirty="0"/>
              <a:t> de </a:t>
            </a:r>
            <a:r>
              <a:rPr lang="en-US" dirty="0" err="1"/>
              <a:t>afaceri</a:t>
            </a:r>
            <a:r>
              <a:rPr lang="en-US" dirty="0"/>
              <a:t> </a:t>
            </a:r>
            <a:r>
              <a:rPr lang="en-US" dirty="0" err="1"/>
              <a:t>într</a:t>
            </a:r>
            <a:r>
              <a:rPr lang="en-US" dirty="0"/>
              <a:t>-o </a:t>
            </a:r>
            <a:r>
              <a:rPr lang="en-US" dirty="0" err="1"/>
              <a:t>diagramă</a:t>
            </a:r>
            <a:r>
              <a:rPr lang="en-US" dirty="0"/>
              <a:t> a </a:t>
            </a:r>
            <a:r>
              <a:rPr lang="en-US" dirty="0" err="1"/>
              <a:t>proceselor</a:t>
            </a:r>
            <a:r>
              <a:rPr lang="en-US" dirty="0"/>
              <a:t> de </a:t>
            </a:r>
            <a:r>
              <a:rPr lang="en-US" dirty="0" err="1"/>
              <a:t>afaceri</a:t>
            </a:r>
            <a:r>
              <a:rPr lang="ro-RO" dirty="0"/>
              <a:t>.</a:t>
            </a:r>
            <a:endParaRPr lang="en-US" dirty="0"/>
          </a:p>
        </p:txBody>
      </p:sp>
    </p:spTree>
    <p:extLst>
      <p:ext uri="{BB962C8B-B14F-4D97-AF65-F5344CB8AC3E}">
        <p14:creationId xmlns:p14="http://schemas.microsoft.com/office/powerpoint/2010/main" val="78197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4E08B-70BB-9E07-0072-1723DFF273AF}"/>
              </a:ext>
            </a:extLst>
          </p:cNvPr>
          <p:cNvSpPr>
            <a:spLocks noGrp="1"/>
          </p:cNvSpPr>
          <p:nvPr>
            <p:ph idx="1"/>
          </p:nvPr>
        </p:nvSpPr>
        <p:spPr>
          <a:xfrm>
            <a:off x="1871932" y="1436915"/>
            <a:ext cx="7185804" cy="1584959"/>
          </a:xfrm>
        </p:spPr>
        <p:txBody>
          <a:bodyPr>
            <a:normAutofit/>
          </a:bodyPr>
          <a:lstStyle/>
          <a:p>
            <a:pPr marL="0" indent="0" algn="ctr">
              <a:buNone/>
            </a:pPr>
            <a:r>
              <a:rPr lang="en-US" sz="4200" dirty="0"/>
              <a:t>BPMN 2.0 </a:t>
            </a:r>
            <a:endParaRPr lang="ro-RO" sz="4200" dirty="0"/>
          </a:p>
          <a:p>
            <a:pPr marL="0" indent="0" algn="ctr">
              <a:buNone/>
            </a:pPr>
            <a:r>
              <a:rPr lang="en-US" sz="4200" dirty="0" err="1"/>
              <a:t>Elemente</a:t>
            </a:r>
            <a:r>
              <a:rPr lang="en-US" sz="4200" dirty="0"/>
              <a:t> </a:t>
            </a:r>
            <a:r>
              <a:rPr lang="en-US" sz="4200" dirty="0" err="1"/>
              <a:t>și</a:t>
            </a:r>
            <a:r>
              <a:rPr lang="en-US" sz="4200" dirty="0"/>
              <a:t> </a:t>
            </a:r>
            <a:r>
              <a:rPr lang="en-US" sz="4200" dirty="0" err="1"/>
              <a:t>simboluri</a:t>
            </a:r>
            <a:r>
              <a:rPr lang="en-US" sz="4200" dirty="0"/>
              <a:t> de </a:t>
            </a:r>
            <a:r>
              <a:rPr lang="en-US" sz="4200" dirty="0" err="1"/>
              <a:t>bază</a:t>
            </a:r>
            <a:endParaRPr lang="ro-RO" sz="4200" dirty="0"/>
          </a:p>
          <a:p>
            <a:endParaRPr lang="en-US" dirty="0"/>
          </a:p>
        </p:txBody>
      </p:sp>
    </p:spTree>
    <p:extLst>
      <p:ext uri="{BB962C8B-B14F-4D97-AF65-F5344CB8AC3E}">
        <p14:creationId xmlns:p14="http://schemas.microsoft.com/office/powerpoint/2010/main" val="389386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9152E-C43D-5BBF-10DC-DCC89085653C}"/>
              </a:ext>
            </a:extLst>
          </p:cNvPr>
          <p:cNvSpPr>
            <a:spLocks noGrp="1"/>
          </p:cNvSpPr>
          <p:nvPr>
            <p:ph idx="1"/>
          </p:nvPr>
        </p:nvSpPr>
        <p:spPr>
          <a:xfrm>
            <a:off x="838203" y="414068"/>
            <a:ext cx="10857408" cy="5762895"/>
          </a:xfrm>
        </p:spPr>
        <p:txBody>
          <a:bodyPr>
            <a:normAutofit/>
          </a:bodyPr>
          <a:lstStyle/>
          <a:p>
            <a:r>
              <a:rPr lang="en-US" sz="3600" dirty="0" err="1"/>
              <a:t>Specificația</a:t>
            </a:r>
            <a:r>
              <a:rPr lang="en-US" sz="3600" dirty="0"/>
              <a:t> BPMN 2.0 </a:t>
            </a:r>
            <a:r>
              <a:rPr lang="en-US" sz="3600" dirty="0" err="1"/>
              <a:t>oferă</a:t>
            </a:r>
            <a:r>
              <a:rPr lang="en-US" sz="3600" dirty="0"/>
              <a:t> un set de </a:t>
            </a:r>
            <a:r>
              <a:rPr lang="en-US" sz="3600" dirty="0" err="1"/>
              <a:t>categorii</a:t>
            </a:r>
            <a:r>
              <a:rPr lang="en-US" sz="3600" dirty="0"/>
              <a:t> de </a:t>
            </a:r>
            <a:r>
              <a:rPr lang="en-US" sz="3600" dirty="0" err="1"/>
              <a:t>notații</a:t>
            </a:r>
            <a:r>
              <a:rPr lang="en-US" sz="3600" dirty="0"/>
              <a:t> de </a:t>
            </a:r>
            <a:r>
              <a:rPr lang="en-US" sz="3600" dirty="0" err="1"/>
              <a:t>bază</a:t>
            </a:r>
            <a:r>
              <a:rPr lang="en-US" sz="3600" dirty="0"/>
              <a:t>, </a:t>
            </a:r>
            <a:r>
              <a:rPr lang="en-US" sz="3600" dirty="0" err="1"/>
              <a:t>fiecare</a:t>
            </a:r>
            <a:r>
              <a:rPr lang="en-US" sz="3600" dirty="0"/>
              <a:t> </a:t>
            </a:r>
            <a:r>
              <a:rPr lang="en-US" sz="3600" dirty="0" err="1"/>
              <a:t>dintre</a:t>
            </a:r>
            <a:r>
              <a:rPr lang="en-US" sz="3600" dirty="0"/>
              <a:t> </a:t>
            </a:r>
            <a:r>
              <a:rPr lang="en-US" sz="3600" dirty="0" err="1"/>
              <a:t>acestea</a:t>
            </a:r>
            <a:r>
              <a:rPr lang="en-US" sz="3600" dirty="0"/>
              <a:t> p</a:t>
            </a:r>
            <a:r>
              <a:rPr lang="ro-RO" sz="3600" dirty="0"/>
              <a:t>ot</a:t>
            </a:r>
            <a:r>
              <a:rPr lang="en-US" sz="3600" dirty="0"/>
              <a:t> fi </a:t>
            </a:r>
            <a:r>
              <a:rPr lang="en-US" sz="3600" dirty="0" err="1"/>
              <a:t>utilizată</a:t>
            </a:r>
            <a:r>
              <a:rPr lang="en-US" sz="3600" dirty="0"/>
              <a:t> </a:t>
            </a:r>
            <a:r>
              <a:rPr lang="en-US" sz="3600" dirty="0" err="1"/>
              <a:t>în</a:t>
            </a:r>
            <a:r>
              <a:rPr lang="en-US" sz="3600" dirty="0"/>
              <a:t> </a:t>
            </a:r>
            <a:r>
              <a:rPr lang="en-US" sz="3600" dirty="0" err="1"/>
              <a:t>diferite</a:t>
            </a:r>
            <a:r>
              <a:rPr lang="en-US" sz="3600" dirty="0"/>
              <a:t> </a:t>
            </a:r>
            <a:r>
              <a:rPr lang="en-US" sz="3600" dirty="0" err="1"/>
              <a:t>diagrame</a:t>
            </a:r>
            <a:r>
              <a:rPr lang="en-US" sz="3600" dirty="0"/>
              <a:t> BPMN de la </a:t>
            </a:r>
            <a:r>
              <a:rPr lang="en-US" sz="3600" b="1" i="1" dirty="0">
                <a:solidFill>
                  <a:schemeClr val="accent4">
                    <a:lumMod val="50000"/>
                  </a:schemeClr>
                </a:solidFill>
              </a:rPr>
              <a:t>cap la c</a:t>
            </a:r>
            <a:r>
              <a:rPr lang="ro-RO" sz="3600" b="1" i="1" dirty="0">
                <a:solidFill>
                  <a:schemeClr val="accent4">
                    <a:lumMod val="50000"/>
                  </a:schemeClr>
                </a:solidFill>
              </a:rPr>
              <a:t>oadă</a:t>
            </a:r>
            <a:r>
              <a:rPr lang="en-US" sz="3600" dirty="0"/>
              <a:t>. </a:t>
            </a:r>
            <a:endParaRPr lang="ro-RO" sz="3600" dirty="0"/>
          </a:p>
          <a:p>
            <a:r>
              <a:rPr lang="en-US" sz="3600" dirty="0" err="1"/>
              <a:t>Fiecare</a:t>
            </a:r>
            <a:r>
              <a:rPr lang="en-US" sz="3600" dirty="0"/>
              <a:t> </a:t>
            </a:r>
            <a:r>
              <a:rPr lang="en-US" sz="3600" dirty="0" err="1"/>
              <a:t>categorie</a:t>
            </a:r>
            <a:r>
              <a:rPr lang="en-US" sz="3600" dirty="0"/>
              <a:t> de </a:t>
            </a:r>
            <a:r>
              <a:rPr lang="en-US" sz="3600" dirty="0" err="1"/>
              <a:t>elemente</a:t>
            </a:r>
            <a:r>
              <a:rPr lang="en-US" sz="3600" dirty="0"/>
              <a:t> </a:t>
            </a:r>
            <a:r>
              <a:rPr lang="en-US" sz="3600" dirty="0" err="1"/>
              <a:t>poate</a:t>
            </a:r>
            <a:r>
              <a:rPr lang="en-US" sz="3600" dirty="0"/>
              <a:t> </a:t>
            </a:r>
            <a:r>
              <a:rPr lang="en-US" sz="3600" dirty="0" err="1"/>
              <a:t>avea</a:t>
            </a:r>
            <a:r>
              <a:rPr lang="en-US" sz="3600" dirty="0"/>
              <a:t>, de </a:t>
            </a:r>
            <a:r>
              <a:rPr lang="en-US" sz="3600" dirty="0" err="1"/>
              <a:t>asemenea</a:t>
            </a:r>
            <a:r>
              <a:rPr lang="en-US" sz="3600" dirty="0"/>
              <a:t>, </a:t>
            </a:r>
            <a:r>
              <a:rPr lang="en-US" sz="3600" dirty="0" err="1"/>
              <a:t>variații</a:t>
            </a:r>
            <a:r>
              <a:rPr lang="en-US" sz="3600" dirty="0"/>
              <a:t> </a:t>
            </a:r>
            <a:r>
              <a:rPr lang="en-US" sz="3600" dirty="0" err="1"/>
              <a:t>și</a:t>
            </a:r>
            <a:r>
              <a:rPr lang="en-US" sz="3600" dirty="0"/>
              <a:t> </a:t>
            </a:r>
            <a:r>
              <a:rPr lang="en-US" sz="3600" dirty="0" err="1"/>
              <a:t>informații</a:t>
            </a:r>
            <a:r>
              <a:rPr lang="en-US" sz="3600" dirty="0"/>
              <a:t> </a:t>
            </a:r>
            <a:r>
              <a:rPr lang="en-US" sz="3600" dirty="0" err="1"/>
              <a:t>suplimentare</a:t>
            </a:r>
            <a:r>
              <a:rPr lang="en-US" sz="3600" dirty="0"/>
              <a:t> care </a:t>
            </a:r>
            <a:r>
              <a:rPr lang="en-US" sz="3600" dirty="0" err="1"/>
              <a:t>susțin</a:t>
            </a:r>
            <a:r>
              <a:rPr lang="en-US" sz="3600" dirty="0"/>
              <a:t> </a:t>
            </a:r>
            <a:r>
              <a:rPr lang="en-US" sz="3600" dirty="0" err="1"/>
              <a:t>cerințele</a:t>
            </a:r>
            <a:r>
              <a:rPr lang="en-US" sz="3600" dirty="0"/>
              <a:t> de </a:t>
            </a:r>
            <a:r>
              <a:rPr lang="en-US" sz="3600" dirty="0" err="1"/>
              <a:t>complexitate</a:t>
            </a:r>
            <a:r>
              <a:rPr lang="en-US" sz="3600" dirty="0"/>
              <a:t> </a:t>
            </a:r>
            <a:r>
              <a:rPr lang="en-US" sz="3600" dirty="0" err="1"/>
              <a:t>fără</a:t>
            </a:r>
            <a:r>
              <a:rPr lang="en-US" sz="3600" dirty="0"/>
              <a:t> a </a:t>
            </a:r>
            <a:r>
              <a:rPr lang="en-US" sz="3600" dirty="0" err="1"/>
              <a:t>schimba</a:t>
            </a:r>
            <a:r>
              <a:rPr lang="en-US" sz="3600" dirty="0"/>
              <a:t> </a:t>
            </a:r>
            <a:r>
              <a:rPr lang="ro-RO" sz="3600" dirty="0"/>
              <a:t>semnificativ</a:t>
            </a:r>
            <a:r>
              <a:rPr lang="en-US" sz="3600" dirty="0"/>
              <a:t> </a:t>
            </a:r>
            <a:r>
              <a:rPr lang="en-US" sz="3600" dirty="0" err="1"/>
              <a:t>aspectul</a:t>
            </a:r>
            <a:r>
              <a:rPr lang="en-US" sz="3600" dirty="0"/>
              <a:t> de </a:t>
            </a:r>
            <a:r>
              <a:rPr lang="en-US" sz="3600" dirty="0" err="1"/>
              <a:t>bază</a:t>
            </a:r>
            <a:r>
              <a:rPr lang="en-US" sz="3600" dirty="0"/>
              <a:t> al </a:t>
            </a:r>
            <a:r>
              <a:rPr lang="en-US" sz="3600" dirty="0" err="1"/>
              <a:t>diagramei</a:t>
            </a:r>
            <a:r>
              <a:rPr lang="en-US" sz="3600" dirty="0"/>
              <a:t>.</a:t>
            </a:r>
          </a:p>
        </p:txBody>
      </p:sp>
    </p:spTree>
    <p:extLst>
      <p:ext uri="{BB962C8B-B14F-4D97-AF65-F5344CB8AC3E}">
        <p14:creationId xmlns:p14="http://schemas.microsoft.com/office/powerpoint/2010/main" val="359553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954BD-A549-9824-D080-B57AB6ECF827}"/>
              </a:ext>
            </a:extLst>
          </p:cNvPr>
          <p:cNvSpPr>
            <a:spLocks noGrp="1"/>
          </p:cNvSpPr>
          <p:nvPr>
            <p:ph idx="1"/>
          </p:nvPr>
        </p:nvSpPr>
        <p:spPr>
          <a:xfrm>
            <a:off x="217714" y="400594"/>
            <a:ext cx="11547566" cy="6130835"/>
          </a:xfrm>
        </p:spPr>
        <p:txBody>
          <a:bodyPr>
            <a:normAutofit fontScale="25000" lnSpcReduction="20000"/>
          </a:bodyPr>
          <a:lstStyle/>
          <a:p>
            <a:r>
              <a:rPr lang="ro-RO" sz="10400" b="1" dirty="0">
                <a:solidFill>
                  <a:schemeClr val="accent2">
                    <a:lumMod val="50000"/>
                  </a:schemeClr>
                </a:solidFill>
              </a:rPr>
              <a:t>Aspecte cheie la modelarea proceselor </a:t>
            </a:r>
            <a:endParaRPr lang="en-US" sz="10400" b="1" dirty="0">
              <a:solidFill>
                <a:schemeClr val="accent2">
                  <a:lumMod val="50000"/>
                </a:schemeClr>
              </a:solidFill>
            </a:endParaRPr>
          </a:p>
          <a:p>
            <a:pPr>
              <a:buFont typeface="Wingdings" panose="05000000000000000000" pitchFamily="2" charset="2"/>
              <a:buChar char="Ø"/>
            </a:pPr>
            <a:r>
              <a:rPr lang="ro-RO" sz="10400" b="1" i="1" dirty="0">
                <a:solidFill>
                  <a:srgbClr val="0070C0"/>
                </a:solidFill>
              </a:rPr>
              <a:t>Este Bazată pe algoritm: </a:t>
            </a:r>
            <a:r>
              <a:rPr lang="ro-RO" sz="10400" dirty="0"/>
              <a:t>Modelele de proces sunt produse de algoritmi de procesare  a datelor  </a:t>
            </a:r>
            <a:r>
              <a:rPr lang="ro-RO" sz="10400" b="1" i="1" dirty="0">
                <a:solidFill>
                  <a:srgbClr val="7030A0"/>
                </a:solidFill>
              </a:rPr>
              <a:t>ce se găsec în jurnalele de evenimente a</a:t>
            </a:r>
            <a:r>
              <a:rPr lang="ro-RO" sz="10400" dirty="0"/>
              <a:t> </a:t>
            </a:r>
            <a:r>
              <a:rPr lang="ro-RO" sz="10400" b="1" i="1" dirty="0">
                <a:solidFill>
                  <a:schemeClr val="accent2">
                    <a:lumMod val="50000"/>
                  </a:schemeClr>
                </a:solidFill>
              </a:rPr>
              <a:t>fluxurilor de lucru</a:t>
            </a:r>
            <a:r>
              <a:rPr lang="ro-RO" sz="10400" dirty="0"/>
              <a:t> așa cum există (</a:t>
            </a:r>
            <a:r>
              <a:rPr lang="ro-RO" sz="10400" b="1" dirty="0">
                <a:solidFill>
                  <a:srgbClr val="00B050"/>
                </a:solidFill>
              </a:rPr>
              <a:t>modelul As Is</a:t>
            </a:r>
            <a:r>
              <a:rPr lang="ro-RO" sz="10400" dirty="0"/>
              <a:t>). </a:t>
            </a:r>
            <a:endParaRPr lang="en-US" sz="10400" dirty="0"/>
          </a:p>
          <a:p>
            <a:pPr>
              <a:buFont typeface="Wingdings" panose="05000000000000000000" pitchFamily="2" charset="2"/>
              <a:buChar char="Ø"/>
            </a:pPr>
            <a:r>
              <a:rPr lang="ro-RO" sz="10400" b="1" i="1" dirty="0">
                <a:solidFill>
                  <a:srgbClr val="0070C0"/>
                </a:solidFill>
              </a:rPr>
              <a:t>Este Obiectivă: </a:t>
            </a:r>
            <a:r>
              <a:rPr lang="ro-RO" sz="10400" dirty="0"/>
              <a:t>Deoarece modelele de proces se bazează pe date cantitative, ele oferă vederi obiective asupra fluxurilor de lucru așa cum există în practică și </a:t>
            </a:r>
            <a:r>
              <a:rPr lang="ro-RO" sz="10400" b="1" i="1" dirty="0">
                <a:solidFill>
                  <a:srgbClr val="00B050"/>
                </a:solidFill>
              </a:rPr>
              <a:t>includ date cheie</a:t>
            </a:r>
            <a:r>
              <a:rPr lang="ro-RO" sz="10400" dirty="0"/>
              <a:t>, </a:t>
            </a:r>
            <a:r>
              <a:rPr lang="ro-RO" sz="10400" b="1" i="1" dirty="0">
                <a:solidFill>
                  <a:srgbClr val="7030A0"/>
                </a:solidFill>
              </a:rPr>
              <a:t>valori sau evenimente</a:t>
            </a:r>
            <a:r>
              <a:rPr lang="ro-RO" sz="10400" dirty="0"/>
              <a:t> pentru o analiză mai amănunțită a procesului. </a:t>
            </a:r>
            <a:endParaRPr lang="en-US" sz="10400" dirty="0"/>
          </a:p>
          <a:p>
            <a:r>
              <a:rPr lang="ro-RO" sz="10400" dirty="0"/>
              <a:t>Prin crearea unei diagrame de flux a noului proces, Un model poate ajuta compania să identifice stadiul exact în care au loc </a:t>
            </a:r>
            <a:r>
              <a:rPr lang="en-US" sz="10400" dirty="0" err="1"/>
              <a:t>careva</a:t>
            </a:r>
            <a:r>
              <a:rPr lang="en-US" sz="10400" dirty="0"/>
              <a:t> </a:t>
            </a:r>
            <a:r>
              <a:rPr lang="en-US" sz="10400" dirty="0" err="1"/>
              <a:t>sc</a:t>
            </a:r>
            <a:r>
              <a:rPr lang="ro-RO" sz="10400" dirty="0"/>
              <a:t>ă</a:t>
            </a:r>
            <a:r>
              <a:rPr lang="en-US" sz="10400" dirty="0"/>
              <a:t>p</a:t>
            </a:r>
            <a:r>
              <a:rPr lang="ro-RO" sz="10400" dirty="0"/>
              <a:t>ă</a:t>
            </a:r>
            <a:r>
              <a:rPr lang="en-US" sz="10400" dirty="0" err="1"/>
              <a:t>ri</a:t>
            </a:r>
            <a:r>
              <a:rPr lang="ro-RO" sz="10400" dirty="0"/>
              <a:t>. </a:t>
            </a:r>
            <a:endParaRPr lang="en-US" sz="10400" dirty="0"/>
          </a:p>
          <a:p>
            <a:pPr>
              <a:buFont typeface="Wingdings" panose="05000000000000000000" pitchFamily="2" charset="2"/>
              <a:buChar char="Ø"/>
            </a:pPr>
            <a:r>
              <a:rPr lang="ro-RO" sz="10400" b="1" i="1" dirty="0">
                <a:solidFill>
                  <a:srgbClr val="0070C0"/>
                </a:solidFill>
              </a:rPr>
              <a:t>Standardizate: </a:t>
            </a:r>
            <a:r>
              <a:rPr lang="ro-RO" sz="10400" dirty="0"/>
              <a:t>Modelele de proces utilizează de obicei metode standardizate de notație grafică a proceselor de afaceri: </a:t>
            </a:r>
          </a:p>
          <a:p>
            <a:pPr>
              <a:buFont typeface="Wingdings" panose="05000000000000000000" pitchFamily="2" charset="2"/>
              <a:buChar char="§"/>
            </a:pPr>
            <a:r>
              <a:rPr lang="ro-RO" sz="10400" b="1" i="1" dirty="0">
                <a:solidFill>
                  <a:srgbClr val="00B050"/>
                </a:solidFill>
              </a:rPr>
              <a:t>Notația de modelare a proceselor de afaceri (BPMN); </a:t>
            </a:r>
          </a:p>
          <a:p>
            <a:pPr>
              <a:buFont typeface="Wingdings" panose="05000000000000000000" pitchFamily="2" charset="2"/>
              <a:buChar char="§"/>
            </a:pPr>
            <a:r>
              <a:rPr lang="ro-RO" sz="10400" b="1" i="1" dirty="0">
                <a:solidFill>
                  <a:srgbClr val="0070C0"/>
                </a:solidFill>
              </a:rPr>
              <a:t>Modelare imitațională a proceselor;</a:t>
            </a:r>
          </a:p>
          <a:p>
            <a:pPr>
              <a:buFont typeface="Wingdings" panose="05000000000000000000" pitchFamily="2" charset="2"/>
              <a:buChar char="§"/>
            </a:pPr>
            <a:r>
              <a:rPr lang="en-US" sz="10400" b="1" i="1" dirty="0">
                <a:solidFill>
                  <a:srgbClr val="7030A0"/>
                </a:solidFill>
              </a:rPr>
              <a:t>Universal Process Notation (UPN)</a:t>
            </a:r>
          </a:p>
          <a:p>
            <a:pPr>
              <a:buFont typeface="Wingdings" panose="05000000000000000000" pitchFamily="2" charset="2"/>
              <a:buChar char="§"/>
            </a:pPr>
            <a:r>
              <a:rPr lang="ro-RO" sz="10400" b="1" i="1" dirty="0">
                <a:solidFill>
                  <a:schemeClr val="accent2">
                    <a:lumMod val="50000"/>
                  </a:schemeClr>
                </a:solidFill>
              </a:rPr>
              <a:t>Modelare procese Standsrd IDEF0 și IDEF3</a:t>
            </a:r>
            <a:r>
              <a:rPr lang="ro-RO" sz="10400" dirty="0">
                <a:solidFill>
                  <a:schemeClr val="accent2">
                    <a:lumMod val="50000"/>
                  </a:schemeClr>
                </a:solidFill>
              </a:rPr>
              <a:t>- </a:t>
            </a:r>
            <a:r>
              <a:rPr lang="ro-RO" sz="10400" dirty="0"/>
              <a:t>sau</a:t>
            </a:r>
          </a:p>
          <a:p>
            <a:pPr>
              <a:buFont typeface="Wingdings" panose="05000000000000000000" pitchFamily="2" charset="2"/>
              <a:buChar char="§"/>
            </a:pPr>
            <a:r>
              <a:rPr lang="ro-RO" sz="10400" dirty="0"/>
              <a:t> </a:t>
            </a:r>
            <a:r>
              <a:rPr lang="ro-RO" sz="10400" b="1" i="1" dirty="0">
                <a:solidFill>
                  <a:srgbClr val="00B050"/>
                </a:solidFill>
              </a:rPr>
              <a:t>limbajul de modelare unificat (UML).</a:t>
            </a:r>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r>
              <a:rPr lang="en-US" dirty="0"/>
              <a:t> </a:t>
            </a:r>
            <a:r>
              <a:rPr lang="en-US" dirty="0" err="1"/>
              <a:t>Modelarea</a:t>
            </a:r>
            <a:r>
              <a:rPr lang="en-US" dirty="0"/>
              <a:t> </a:t>
            </a:r>
            <a:r>
              <a:rPr lang="en-US" dirty="0" err="1"/>
              <a:t>proceselor</a:t>
            </a:r>
            <a:r>
              <a:rPr lang="en-US" dirty="0"/>
              <a:t> </a:t>
            </a:r>
            <a:r>
              <a:rPr lang="en-US" dirty="0" err="1"/>
              <a:t>generează</a:t>
            </a:r>
            <a:r>
              <a:rPr lang="en-US" dirty="0"/>
              <a:t> </a:t>
            </a:r>
            <a:r>
              <a:rPr lang="en-US" dirty="0" err="1"/>
              <a:t>diagrame</a:t>
            </a:r>
            <a:r>
              <a:rPr lang="en-US" dirty="0"/>
              <a:t> de </a:t>
            </a:r>
            <a:r>
              <a:rPr lang="en-US" dirty="0" err="1"/>
              <a:t>activitate</a:t>
            </a:r>
            <a:r>
              <a:rPr lang="en-US" dirty="0"/>
              <a:t> </a:t>
            </a:r>
            <a:r>
              <a:rPr lang="en-US" dirty="0" err="1"/>
              <a:t>și</a:t>
            </a:r>
            <a:r>
              <a:rPr lang="en-US" dirty="0"/>
              <a:t> </a:t>
            </a:r>
            <a:r>
              <a:rPr lang="en-US" dirty="0" err="1"/>
              <a:t>diagrame</a:t>
            </a:r>
            <a:r>
              <a:rPr lang="en-US" dirty="0"/>
              <a:t> de flux </a:t>
            </a:r>
            <a:r>
              <a:rPr lang="en-US" dirty="0" err="1"/>
              <a:t>cuprinzătoare</a:t>
            </a:r>
            <a:r>
              <a:rPr lang="en-US" dirty="0"/>
              <a:t>, </a:t>
            </a:r>
            <a:r>
              <a:rPr lang="en-US" dirty="0" err="1"/>
              <a:t>cantitative</a:t>
            </a:r>
            <a:r>
              <a:rPr lang="en-US" dirty="0"/>
              <a:t>, care </a:t>
            </a:r>
            <a:r>
              <a:rPr lang="en-US" dirty="0" err="1"/>
              <a:t>conțin</a:t>
            </a:r>
            <a:r>
              <a:rPr lang="en-US" dirty="0"/>
              <a:t> </a:t>
            </a:r>
            <a:r>
              <a:rPr lang="en-US" dirty="0" err="1"/>
              <a:t>informații</a:t>
            </a:r>
            <a:r>
              <a:rPr lang="en-US" dirty="0"/>
              <a:t> </a:t>
            </a:r>
            <a:r>
              <a:rPr lang="en-US" dirty="0" err="1"/>
              <a:t>critice</a:t>
            </a:r>
            <a:r>
              <a:rPr lang="en-US" dirty="0"/>
              <a:t> </a:t>
            </a:r>
            <a:r>
              <a:rPr lang="en-US" dirty="0" err="1"/>
              <a:t>asupra</a:t>
            </a:r>
            <a:r>
              <a:rPr lang="en-US" dirty="0"/>
              <a:t> </a:t>
            </a:r>
            <a:r>
              <a:rPr lang="en-US" dirty="0" err="1"/>
              <a:t>funcționării</a:t>
            </a:r>
            <a:r>
              <a:rPr lang="en-US" dirty="0"/>
              <a:t> </a:t>
            </a:r>
            <a:r>
              <a:rPr lang="en-US" dirty="0" err="1"/>
              <a:t>unui</a:t>
            </a:r>
            <a:r>
              <a:rPr lang="en-US" dirty="0"/>
              <a:t> </a:t>
            </a:r>
            <a:r>
              <a:rPr lang="en-US" dirty="0" err="1"/>
              <a:t>anumit</a:t>
            </a:r>
            <a:r>
              <a:rPr lang="en-US" dirty="0"/>
              <a:t> </a:t>
            </a:r>
            <a:r>
              <a:rPr lang="en-US" dirty="0" err="1"/>
              <a:t>proces</a:t>
            </a:r>
            <a:r>
              <a:rPr lang="en-US" dirty="0"/>
              <a:t>, </a:t>
            </a:r>
            <a:r>
              <a:rPr lang="en-US" dirty="0" err="1"/>
              <a:t>inclusiv</a:t>
            </a:r>
            <a:r>
              <a:rPr lang="en-US" dirty="0"/>
              <a:t>: </a:t>
            </a:r>
            <a:r>
              <a:rPr lang="en-US" dirty="0" err="1"/>
              <a:t>Evenimente</a:t>
            </a:r>
            <a:r>
              <a:rPr lang="en-US" dirty="0"/>
              <a:t> </a:t>
            </a:r>
            <a:r>
              <a:rPr lang="en-US" dirty="0" err="1"/>
              <a:t>și</a:t>
            </a:r>
            <a:r>
              <a:rPr lang="en-US" dirty="0"/>
              <a:t> </a:t>
            </a:r>
            <a:r>
              <a:rPr lang="en-US" dirty="0" err="1"/>
              <a:t>activități</a:t>
            </a:r>
            <a:r>
              <a:rPr lang="en-US" dirty="0"/>
              <a:t> care au loc </a:t>
            </a:r>
            <a:r>
              <a:rPr lang="en-US" dirty="0" err="1"/>
              <a:t>într</a:t>
            </a:r>
            <a:r>
              <a:rPr lang="en-US" dirty="0"/>
              <a:t>-un flux de </a:t>
            </a:r>
            <a:r>
              <a:rPr lang="en-US" dirty="0" err="1"/>
              <a:t>lucru</a:t>
            </a:r>
            <a:r>
              <a:rPr lang="en-US" dirty="0"/>
              <a:t>. Cine </a:t>
            </a:r>
            <a:r>
              <a:rPr lang="en-US" dirty="0" err="1"/>
              <a:t>deține</a:t>
            </a:r>
            <a:r>
              <a:rPr lang="en-US" dirty="0"/>
              <a:t> </a:t>
            </a:r>
            <a:r>
              <a:rPr lang="en-US" dirty="0" err="1"/>
              <a:t>sau</a:t>
            </a:r>
            <a:r>
              <a:rPr lang="en-US" dirty="0"/>
              <a:t> </a:t>
            </a:r>
            <a:r>
              <a:rPr lang="en-US" dirty="0" err="1"/>
              <a:t>inițiază</a:t>
            </a:r>
            <a:r>
              <a:rPr lang="en-US" dirty="0"/>
              <a:t> </a:t>
            </a:r>
            <a:r>
              <a:rPr lang="en-US" dirty="0" err="1"/>
              <a:t>acele</a:t>
            </a:r>
            <a:r>
              <a:rPr lang="en-US" dirty="0"/>
              <a:t> </a:t>
            </a:r>
            <a:r>
              <a:rPr lang="en-US" dirty="0" err="1"/>
              <a:t>evenimente</a:t>
            </a:r>
            <a:r>
              <a:rPr lang="en-US" dirty="0"/>
              <a:t> </a:t>
            </a:r>
            <a:r>
              <a:rPr lang="en-US" dirty="0" err="1"/>
              <a:t>și</a:t>
            </a:r>
            <a:r>
              <a:rPr lang="en-US" dirty="0"/>
              <a:t> </a:t>
            </a:r>
            <a:r>
              <a:rPr lang="en-US" dirty="0" err="1"/>
              <a:t>activități</a:t>
            </a:r>
            <a:r>
              <a:rPr lang="en-US" dirty="0"/>
              <a:t>. </a:t>
            </a:r>
            <a:r>
              <a:rPr lang="en-US" dirty="0" err="1"/>
              <a:t>Punctele</a:t>
            </a:r>
            <a:r>
              <a:rPr lang="en-US" dirty="0"/>
              <a:t> de </a:t>
            </a:r>
            <a:r>
              <a:rPr lang="en-US" dirty="0" err="1"/>
              <a:t>decizie</a:t>
            </a:r>
            <a:r>
              <a:rPr lang="en-US" dirty="0"/>
              <a:t> </a:t>
            </a:r>
            <a:r>
              <a:rPr lang="en-US" dirty="0" err="1"/>
              <a:t>și</a:t>
            </a:r>
            <a:r>
              <a:rPr lang="en-US" dirty="0"/>
              <a:t> </a:t>
            </a:r>
            <a:r>
              <a:rPr lang="en-US" dirty="0" err="1"/>
              <a:t>diferitele</a:t>
            </a:r>
            <a:r>
              <a:rPr lang="en-US" dirty="0"/>
              <a:t> </a:t>
            </a:r>
            <a:r>
              <a:rPr lang="en-US" dirty="0" err="1"/>
              <a:t>căi</a:t>
            </a:r>
            <a:r>
              <a:rPr lang="en-US" dirty="0"/>
              <a:t> pe care le pot </a:t>
            </a:r>
            <a:r>
              <a:rPr lang="en-US" dirty="0" err="1"/>
              <a:t>lua</a:t>
            </a:r>
            <a:r>
              <a:rPr lang="en-US" dirty="0"/>
              <a:t> </a:t>
            </a:r>
            <a:r>
              <a:rPr lang="en-US" dirty="0" err="1"/>
              <a:t>fluxurile</a:t>
            </a:r>
            <a:r>
              <a:rPr lang="en-US" dirty="0"/>
              <a:t> de </a:t>
            </a:r>
            <a:r>
              <a:rPr lang="en-US" dirty="0" err="1"/>
              <a:t>lucru</a:t>
            </a:r>
            <a:r>
              <a:rPr lang="en-US" dirty="0"/>
              <a:t> </a:t>
            </a:r>
            <a:r>
              <a:rPr lang="en-US" dirty="0" err="1"/>
              <a:t>în</a:t>
            </a:r>
            <a:r>
              <a:rPr lang="en-US" dirty="0"/>
              <a:t> </a:t>
            </a:r>
            <a:r>
              <a:rPr lang="en-US" dirty="0" err="1"/>
              <a:t>funcție</a:t>
            </a:r>
            <a:r>
              <a:rPr lang="en-US" dirty="0"/>
              <a:t> de </a:t>
            </a:r>
            <a:r>
              <a:rPr lang="en-US" dirty="0" err="1"/>
              <a:t>rezultatele</a:t>
            </a:r>
            <a:r>
              <a:rPr lang="en-US" dirty="0"/>
              <a:t> lor. </a:t>
            </a:r>
            <a:r>
              <a:rPr lang="en-US" dirty="0" err="1"/>
              <a:t>Dispozitive</a:t>
            </a:r>
            <a:r>
              <a:rPr lang="en-US" dirty="0"/>
              <a:t> implicate </a:t>
            </a:r>
            <a:r>
              <a:rPr lang="en-US" dirty="0" err="1"/>
              <a:t>în</a:t>
            </a:r>
            <a:r>
              <a:rPr lang="en-US" dirty="0"/>
              <a:t> </a:t>
            </a:r>
            <a:r>
              <a:rPr lang="en-US" dirty="0" err="1"/>
              <a:t>proces</a:t>
            </a:r>
            <a:r>
              <a:rPr lang="en-US" dirty="0"/>
              <a:t>. </a:t>
            </a:r>
            <a:r>
              <a:rPr lang="en-US" dirty="0" err="1"/>
              <a:t>Cronologie</a:t>
            </a:r>
            <a:r>
              <a:rPr lang="en-US" dirty="0"/>
              <a:t> ale </a:t>
            </a:r>
            <a:r>
              <a:rPr lang="en-US" dirty="0" err="1"/>
              <a:t>procesului</a:t>
            </a:r>
            <a:r>
              <a:rPr lang="en-US" dirty="0"/>
              <a:t> general </a:t>
            </a:r>
            <a:r>
              <a:rPr lang="en-US" dirty="0" err="1"/>
              <a:t>și</a:t>
            </a:r>
            <a:r>
              <a:rPr lang="en-US" dirty="0"/>
              <a:t> </a:t>
            </a:r>
            <a:r>
              <a:rPr lang="en-US" dirty="0" err="1"/>
              <a:t>fiecare</a:t>
            </a:r>
            <a:r>
              <a:rPr lang="en-US" dirty="0"/>
              <a:t> pas al </a:t>
            </a:r>
            <a:r>
              <a:rPr lang="en-US" dirty="0" err="1"/>
              <a:t>procesului</a:t>
            </a:r>
            <a:r>
              <a:rPr lang="en-US" dirty="0"/>
              <a:t>. </a:t>
            </a:r>
            <a:r>
              <a:rPr lang="en-US" dirty="0" err="1"/>
              <a:t>Ratele</a:t>
            </a:r>
            <a:r>
              <a:rPr lang="en-US" dirty="0"/>
              <a:t> de </a:t>
            </a:r>
            <a:r>
              <a:rPr lang="en-US" dirty="0" err="1"/>
              <a:t>succes</a:t>
            </a:r>
            <a:r>
              <a:rPr lang="en-US" dirty="0"/>
              <a:t> </a:t>
            </a:r>
            <a:r>
              <a:rPr lang="en-US" dirty="0" err="1"/>
              <a:t>și</a:t>
            </a:r>
            <a:r>
              <a:rPr lang="en-US" dirty="0"/>
              <a:t> </a:t>
            </a:r>
            <a:r>
              <a:rPr lang="en-US" dirty="0" err="1"/>
              <a:t>eșec</a:t>
            </a:r>
            <a:r>
              <a:rPr lang="en-US" dirty="0"/>
              <a:t> ale </a:t>
            </a:r>
            <a:r>
              <a:rPr lang="en-US" dirty="0" err="1"/>
              <a:t>procesului</a:t>
            </a:r>
            <a:r>
              <a:rPr lang="en-US" dirty="0"/>
              <a:t>.</a:t>
            </a:r>
          </a:p>
        </p:txBody>
      </p:sp>
      <p:sp>
        <p:nvSpPr>
          <p:cNvPr id="2" name="Footer Placeholder 1">
            <a:extLst>
              <a:ext uri="{FF2B5EF4-FFF2-40B4-BE49-F238E27FC236}">
                <a16:creationId xmlns:a16="http://schemas.microsoft.com/office/drawing/2014/main" id="{0DCF480C-F0FA-3BF9-E35E-AEFC7F201DE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Modelarea proceselor de afacesre, Pavel CHIREV, lect. universitar, dr, inginer, titular</a:t>
            </a:r>
          </a:p>
        </p:txBody>
      </p:sp>
    </p:spTree>
    <p:extLst>
      <p:ext uri="{BB962C8B-B14F-4D97-AF65-F5344CB8AC3E}">
        <p14:creationId xmlns:p14="http://schemas.microsoft.com/office/powerpoint/2010/main" val="116771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9C3A1-BCB1-EF47-F3CA-17F984BFA904}"/>
              </a:ext>
            </a:extLst>
          </p:cNvPr>
          <p:cNvSpPr>
            <a:spLocks noGrp="1"/>
          </p:cNvSpPr>
          <p:nvPr>
            <p:ph idx="1"/>
          </p:nvPr>
        </p:nvSpPr>
        <p:spPr>
          <a:xfrm>
            <a:off x="838203" y="400594"/>
            <a:ext cx="11040288" cy="5776369"/>
          </a:xfrm>
        </p:spPr>
        <p:txBody>
          <a:bodyPr/>
          <a:lstStyle/>
          <a:p>
            <a:r>
              <a:rPr lang="en-US" dirty="0"/>
              <a:t>BPMN = BPM + N</a:t>
            </a:r>
            <a:endParaRPr lang="ro-RO" dirty="0"/>
          </a:p>
          <a:p>
            <a:r>
              <a:rPr lang="en-US" dirty="0"/>
              <a:t>Un model de </a:t>
            </a:r>
            <a:r>
              <a:rPr lang="en-US" dirty="0" err="1"/>
              <a:t>proces</a:t>
            </a:r>
            <a:r>
              <a:rPr lang="en-US" dirty="0"/>
              <a:t> de </a:t>
            </a:r>
            <a:r>
              <a:rPr lang="en-US" dirty="0" err="1"/>
              <a:t>afaceri</a:t>
            </a:r>
            <a:r>
              <a:rPr lang="en-US" dirty="0"/>
              <a:t> </a:t>
            </a:r>
            <a:r>
              <a:rPr lang="en-US" dirty="0" err="1"/>
              <a:t>este</a:t>
            </a:r>
            <a:r>
              <a:rPr lang="en-US" dirty="0"/>
              <a:t> o </a:t>
            </a:r>
            <a:r>
              <a:rPr lang="en-US" dirty="0" err="1"/>
              <a:t>reprezentare</a:t>
            </a:r>
            <a:r>
              <a:rPr lang="en-US" dirty="0"/>
              <a:t> a </a:t>
            </a:r>
            <a:r>
              <a:rPr lang="en-US" dirty="0" err="1"/>
              <a:t>proceselor</a:t>
            </a:r>
            <a:r>
              <a:rPr lang="en-US" dirty="0"/>
              <a:t> </a:t>
            </a:r>
            <a:r>
              <a:rPr lang="en-US" dirty="0" err="1"/>
              <a:t>unei</a:t>
            </a:r>
            <a:r>
              <a:rPr lang="en-US" dirty="0"/>
              <a:t> </a:t>
            </a:r>
            <a:r>
              <a:rPr lang="en-US" dirty="0" err="1"/>
              <a:t>organizații</a:t>
            </a:r>
            <a:r>
              <a:rPr lang="en-US" dirty="0"/>
              <a:t>. Un model </a:t>
            </a:r>
            <a:r>
              <a:rPr lang="en-US" dirty="0" err="1"/>
              <a:t>poate</a:t>
            </a:r>
            <a:r>
              <a:rPr lang="en-US" dirty="0"/>
              <a:t> fi </a:t>
            </a:r>
            <a:r>
              <a:rPr lang="en-US" dirty="0" err="1"/>
              <a:t>analizat</a:t>
            </a:r>
            <a:r>
              <a:rPr lang="en-US" dirty="0"/>
              <a:t> </a:t>
            </a:r>
            <a:r>
              <a:rPr lang="en-US" dirty="0" err="1"/>
              <a:t>și</a:t>
            </a:r>
            <a:r>
              <a:rPr lang="en-US" dirty="0"/>
              <a:t> </a:t>
            </a:r>
            <a:r>
              <a:rPr lang="en-US" dirty="0" err="1"/>
              <a:t>îmbunătățit</a:t>
            </a:r>
            <a:r>
              <a:rPr lang="ro-RO" dirty="0"/>
              <a:t>.</a:t>
            </a:r>
          </a:p>
          <a:p>
            <a:r>
              <a:rPr lang="ro-RO" b="1" i="1" dirty="0">
                <a:solidFill>
                  <a:srgbClr val="0070C0"/>
                </a:solidFill>
              </a:rPr>
              <a:t>Notația</a:t>
            </a:r>
            <a:r>
              <a:rPr lang="ro-RO" dirty="0"/>
              <a:t> constă din simboluri grafice pentru a reprezenta acțiunea, fluxul sau comportamentul unui proces. </a:t>
            </a:r>
          </a:p>
          <a:p>
            <a:r>
              <a:rPr lang="ro-RO" dirty="0"/>
              <a:t>Într-un BPMS, notația BPMN reprezintă instrucțiuni de codare care sunt executabile. BPMN oferă o notație care poate fi ușor de înțeles de către toți utilizatorii:</a:t>
            </a:r>
            <a:endParaRPr lang="en-US" dirty="0"/>
          </a:p>
        </p:txBody>
      </p:sp>
    </p:spTree>
    <p:extLst>
      <p:ext uri="{BB962C8B-B14F-4D97-AF65-F5344CB8AC3E}">
        <p14:creationId xmlns:p14="http://schemas.microsoft.com/office/powerpoint/2010/main" val="195707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80094E-4A9C-A0CA-72D6-1163A8AE3F6F}"/>
              </a:ext>
            </a:extLst>
          </p:cNvPr>
          <p:cNvSpPr>
            <a:spLocks noGrp="1"/>
          </p:cNvSpPr>
          <p:nvPr>
            <p:ph idx="1"/>
          </p:nvPr>
        </p:nvSpPr>
        <p:spPr>
          <a:xfrm>
            <a:off x="838203" y="705394"/>
            <a:ext cx="10515600" cy="5471569"/>
          </a:xfrm>
        </p:spPr>
        <p:txBody>
          <a:bodyPr/>
          <a:lstStyle/>
          <a:p>
            <a:r>
              <a:rPr lang="en-US" dirty="0"/>
              <a:t>O </a:t>
            </a:r>
            <a:r>
              <a:rPr lang="en-US" dirty="0" err="1"/>
              <a:t>aborda</a:t>
            </a:r>
            <a:r>
              <a:rPr lang="en-US" dirty="0"/>
              <a:t> </a:t>
            </a:r>
            <a:r>
              <a:rPr lang="en-US" dirty="0" err="1"/>
              <a:t>prin</a:t>
            </a:r>
            <a:r>
              <a:rPr lang="en-US" dirty="0"/>
              <a:t> </a:t>
            </a:r>
            <a:r>
              <a:rPr lang="en-US" dirty="0" err="1"/>
              <a:t>organizarea</a:t>
            </a:r>
            <a:r>
              <a:rPr lang="en-US" dirty="0"/>
              <a:t> </a:t>
            </a:r>
            <a:r>
              <a:rPr lang="en-US" dirty="0" err="1"/>
              <a:t>elementelor</a:t>
            </a:r>
            <a:r>
              <a:rPr lang="en-US" dirty="0"/>
              <a:t> BPMN </a:t>
            </a:r>
            <a:r>
              <a:rPr lang="en-US" dirty="0" err="1"/>
              <a:t>în</a:t>
            </a:r>
            <a:r>
              <a:rPr lang="en-US" dirty="0"/>
              <a:t> </a:t>
            </a:r>
            <a:r>
              <a:rPr lang="ro-RO" dirty="0"/>
              <a:t>4</a:t>
            </a:r>
            <a:r>
              <a:rPr lang="en-US" dirty="0"/>
              <a:t> </a:t>
            </a:r>
            <a:r>
              <a:rPr lang="en-US" dirty="0" err="1"/>
              <a:t>categorii</a:t>
            </a:r>
            <a:r>
              <a:rPr lang="en-US" dirty="0"/>
              <a:t> generale</a:t>
            </a:r>
          </a:p>
          <a:p>
            <a:endParaRPr lang="en-US" dirty="0"/>
          </a:p>
        </p:txBody>
      </p:sp>
      <p:pic>
        <p:nvPicPr>
          <p:cNvPr id="5" name="Picture 4">
            <a:extLst>
              <a:ext uri="{FF2B5EF4-FFF2-40B4-BE49-F238E27FC236}">
                <a16:creationId xmlns:a16="http://schemas.microsoft.com/office/drawing/2014/main" id="{56AF4D09-71C8-602F-F7C4-958541C2FE5D}"/>
              </a:ext>
            </a:extLst>
          </p:cNvPr>
          <p:cNvPicPr>
            <a:picLocks noChangeAspect="1"/>
          </p:cNvPicPr>
          <p:nvPr/>
        </p:nvPicPr>
        <p:blipFill>
          <a:blip r:embed="rId2"/>
          <a:stretch>
            <a:fillRect/>
          </a:stretch>
        </p:blipFill>
        <p:spPr>
          <a:xfrm>
            <a:off x="419098" y="1817219"/>
            <a:ext cx="11353803" cy="3223561"/>
          </a:xfrm>
          <a:prstGeom prst="rect">
            <a:avLst/>
          </a:prstGeom>
        </p:spPr>
      </p:pic>
    </p:spTree>
    <p:extLst>
      <p:ext uri="{BB962C8B-B14F-4D97-AF65-F5344CB8AC3E}">
        <p14:creationId xmlns:p14="http://schemas.microsoft.com/office/powerpoint/2010/main" val="42895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5107E-5803-58EE-C467-2F9A8F9C85D9}"/>
              </a:ext>
            </a:extLst>
          </p:cNvPr>
          <p:cNvSpPr>
            <a:spLocks noGrp="1"/>
          </p:cNvSpPr>
          <p:nvPr>
            <p:ph idx="1"/>
          </p:nvPr>
        </p:nvSpPr>
        <p:spPr>
          <a:xfrm>
            <a:off x="459952" y="574766"/>
            <a:ext cx="10893851" cy="5602197"/>
          </a:xfrm>
        </p:spPr>
        <p:txBody>
          <a:bodyPr/>
          <a:lstStyle/>
          <a:p>
            <a:r>
              <a:rPr lang="en-US" dirty="0" err="1"/>
              <a:t>Elementele</a:t>
            </a:r>
            <a:r>
              <a:rPr lang="en-US" dirty="0"/>
              <a:t> </a:t>
            </a:r>
            <a:r>
              <a:rPr lang="en-US" dirty="0" err="1"/>
              <a:t>fluxului</a:t>
            </a:r>
            <a:r>
              <a:rPr lang="en-US" dirty="0"/>
              <a:t> de </a:t>
            </a:r>
            <a:r>
              <a:rPr lang="en-US" dirty="0" err="1"/>
              <a:t>lucru</a:t>
            </a:r>
            <a:r>
              <a:rPr lang="en-US" dirty="0"/>
              <a:t> </a:t>
            </a:r>
            <a:r>
              <a:rPr lang="en-US" dirty="0" err="1"/>
              <a:t>includ</a:t>
            </a:r>
            <a:r>
              <a:rPr lang="ro-RO" dirty="0"/>
              <a:t>:</a:t>
            </a:r>
          </a:p>
          <a:p>
            <a:pPr>
              <a:buFont typeface="Wingdings" panose="05000000000000000000" pitchFamily="2" charset="2"/>
              <a:buChar char="ü"/>
            </a:pPr>
            <a:r>
              <a:rPr lang="en-US" dirty="0"/>
              <a:t> </a:t>
            </a:r>
            <a:r>
              <a:rPr lang="en-US" dirty="0" err="1"/>
              <a:t>activități</a:t>
            </a:r>
            <a:r>
              <a:rPr lang="en-US" dirty="0"/>
              <a:t>, </a:t>
            </a:r>
            <a:endParaRPr lang="ro-RO" dirty="0"/>
          </a:p>
          <a:p>
            <a:pPr>
              <a:buFont typeface="Wingdings" panose="05000000000000000000" pitchFamily="2" charset="2"/>
              <a:buChar char="ü"/>
            </a:pPr>
            <a:r>
              <a:rPr lang="en-US" dirty="0"/>
              <a:t>gateway-</a:t>
            </a:r>
            <a:r>
              <a:rPr lang="en-US" dirty="0" err="1"/>
              <a:t>uri</a:t>
            </a:r>
            <a:r>
              <a:rPr lang="en-US" dirty="0"/>
              <a:t>, </a:t>
            </a:r>
            <a:endParaRPr lang="ro-RO" dirty="0"/>
          </a:p>
          <a:p>
            <a:pPr>
              <a:buFont typeface="Wingdings" panose="05000000000000000000" pitchFamily="2" charset="2"/>
              <a:buChar char="ü"/>
            </a:pPr>
            <a:r>
              <a:rPr lang="en-US" dirty="0" err="1"/>
              <a:t>evenimente</a:t>
            </a:r>
            <a:r>
              <a:rPr lang="en-US" dirty="0"/>
              <a:t> </a:t>
            </a:r>
            <a:r>
              <a:rPr lang="en-US" dirty="0" err="1"/>
              <a:t>și</a:t>
            </a:r>
            <a:r>
              <a:rPr lang="en-US" dirty="0"/>
              <a:t> </a:t>
            </a:r>
            <a:endParaRPr lang="ro-RO" dirty="0"/>
          </a:p>
          <a:p>
            <a:pPr>
              <a:buFont typeface="Wingdings" panose="05000000000000000000" pitchFamily="2" charset="2"/>
              <a:buChar char="ü"/>
            </a:pPr>
            <a:r>
              <a:rPr lang="en-US" dirty="0" err="1"/>
              <a:t>fluxul</a:t>
            </a:r>
            <a:r>
              <a:rPr lang="en-US" dirty="0"/>
              <a:t> de </a:t>
            </a:r>
            <a:r>
              <a:rPr lang="en-US" dirty="0" err="1"/>
              <a:t>secvență</a:t>
            </a:r>
            <a:r>
              <a:rPr lang="ro-RO" dirty="0"/>
              <a:t> </a:t>
            </a:r>
            <a:r>
              <a:rPr lang="en-US" dirty="0"/>
              <a:t> care le </a:t>
            </a:r>
            <a:r>
              <a:rPr lang="en-US" dirty="0" err="1"/>
              <a:t>conectează</a:t>
            </a:r>
            <a:endParaRPr lang="en-US" dirty="0"/>
          </a:p>
        </p:txBody>
      </p:sp>
      <p:pic>
        <p:nvPicPr>
          <p:cNvPr id="7" name="Picture 6">
            <a:extLst>
              <a:ext uri="{FF2B5EF4-FFF2-40B4-BE49-F238E27FC236}">
                <a16:creationId xmlns:a16="http://schemas.microsoft.com/office/drawing/2014/main" id="{485653CE-8734-F262-B374-F61EECC9C391}"/>
              </a:ext>
            </a:extLst>
          </p:cNvPr>
          <p:cNvPicPr>
            <a:picLocks noChangeAspect="1"/>
          </p:cNvPicPr>
          <p:nvPr/>
        </p:nvPicPr>
        <p:blipFill>
          <a:blip r:embed="rId2"/>
          <a:stretch>
            <a:fillRect/>
          </a:stretch>
        </p:blipFill>
        <p:spPr>
          <a:xfrm>
            <a:off x="254455" y="3807821"/>
            <a:ext cx="2257425" cy="1196365"/>
          </a:xfrm>
          <a:prstGeom prst="rect">
            <a:avLst/>
          </a:prstGeom>
        </p:spPr>
      </p:pic>
      <p:pic>
        <p:nvPicPr>
          <p:cNvPr id="9" name="Picture 8">
            <a:extLst>
              <a:ext uri="{FF2B5EF4-FFF2-40B4-BE49-F238E27FC236}">
                <a16:creationId xmlns:a16="http://schemas.microsoft.com/office/drawing/2014/main" id="{2A87FC47-5E3E-BAE5-2F9B-4A6A2C7B798E}"/>
              </a:ext>
            </a:extLst>
          </p:cNvPr>
          <p:cNvPicPr>
            <a:picLocks noChangeAspect="1"/>
          </p:cNvPicPr>
          <p:nvPr/>
        </p:nvPicPr>
        <p:blipFill>
          <a:blip r:embed="rId3"/>
          <a:stretch>
            <a:fillRect/>
          </a:stretch>
        </p:blipFill>
        <p:spPr>
          <a:xfrm>
            <a:off x="4675598" y="3756413"/>
            <a:ext cx="1419225" cy="1247775"/>
          </a:xfrm>
          <a:prstGeom prst="rect">
            <a:avLst/>
          </a:prstGeom>
        </p:spPr>
      </p:pic>
      <p:pic>
        <p:nvPicPr>
          <p:cNvPr id="11" name="Picture 10">
            <a:extLst>
              <a:ext uri="{FF2B5EF4-FFF2-40B4-BE49-F238E27FC236}">
                <a16:creationId xmlns:a16="http://schemas.microsoft.com/office/drawing/2014/main" id="{3CFB88EA-E7B4-4ACC-2C9E-246AB43B9503}"/>
              </a:ext>
            </a:extLst>
          </p:cNvPr>
          <p:cNvPicPr>
            <a:picLocks noChangeAspect="1"/>
          </p:cNvPicPr>
          <p:nvPr/>
        </p:nvPicPr>
        <p:blipFill>
          <a:blip r:embed="rId4"/>
          <a:stretch>
            <a:fillRect/>
          </a:stretch>
        </p:blipFill>
        <p:spPr>
          <a:xfrm>
            <a:off x="2864001" y="3772660"/>
            <a:ext cx="1365388" cy="1231527"/>
          </a:xfrm>
          <a:prstGeom prst="rect">
            <a:avLst/>
          </a:prstGeom>
        </p:spPr>
      </p:pic>
      <p:pic>
        <p:nvPicPr>
          <p:cNvPr id="13" name="Picture 12">
            <a:extLst>
              <a:ext uri="{FF2B5EF4-FFF2-40B4-BE49-F238E27FC236}">
                <a16:creationId xmlns:a16="http://schemas.microsoft.com/office/drawing/2014/main" id="{70858063-5BA4-B9F6-117E-E2BD5E67934F}"/>
              </a:ext>
            </a:extLst>
          </p:cNvPr>
          <p:cNvPicPr>
            <a:picLocks noChangeAspect="1"/>
          </p:cNvPicPr>
          <p:nvPr/>
        </p:nvPicPr>
        <p:blipFill>
          <a:blip r:embed="rId5"/>
          <a:stretch>
            <a:fillRect/>
          </a:stretch>
        </p:blipFill>
        <p:spPr>
          <a:xfrm>
            <a:off x="6645698" y="3756413"/>
            <a:ext cx="5086350" cy="1247775"/>
          </a:xfrm>
          <a:prstGeom prst="rect">
            <a:avLst/>
          </a:prstGeom>
        </p:spPr>
      </p:pic>
      <p:sp>
        <p:nvSpPr>
          <p:cNvPr id="14" name="TextBox 13">
            <a:extLst>
              <a:ext uri="{FF2B5EF4-FFF2-40B4-BE49-F238E27FC236}">
                <a16:creationId xmlns:a16="http://schemas.microsoft.com/office/drawing/2014/main" id="{D1701F8F-DECA-8051-E6F4-BC0415FE9744}"/>
              </a:ext>
            </a:extLst>
          </p:cNvPr>
          <p:cNvSpPr txBox="1"/>
          <p:nvPr/>
        </p:nvSpPr>
        <p:spPr>
          <a:xfrm>
            <a:off x="7889967" y="5146935"/>
            <a:ext cx="3004456" cy="369332"/>
          </a:xfrm>
          <a:prstGeom prst="rect">
            <a:avLst/>
          </a:prstGeom>
          <a:noFill/>
        </p:spPr>
        <p:txBody>
          <a:bodyPr wrap="square" rtlCol="0">
            <a:spAutoFit/>
          </a:bodyPr>
          <a:lstStyle/>
          <a:p>
            <a:pPr marL="0" indent="0">
              <a:buNone/>
            </a:pPr>
            <a:r>
              <a:rPr lang="en-US" dirty="0" err="1"/>
              <a:t>Secvență</a:t>
            </a:r>
            <a:r>
              <a:rPr lang="ro-RO" dirty="0"/>
              <a:t> </a:t>
            </a:r>
            <a:r>
              <a:rPr lang="en-US" dirty="0"/>
              <a:t> care le </a:t>
            </a:r>
            <a:r>
              <a:rPr lang="en-US" dirty="0" err="1"/>
              <a:t>conectează</a:t>
            </a:r>
            <a:endParaRPr lang="en-US" dirty="0"/>
          </a:p>
        </p:txBody>
      </p:sp>
    </p:spTree>
    <p:extLst>
      <p:ext uri="{BB962C8B-B14F-4D97-AF65-F5344CB8AC3E}">
        <p14:creationId xmlns:p14="http://schemas.microsoft.com/office/powerpoint/2010/main" val="102913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E28AD-F785-0178-AFC6-163D7918D571}"/>
              </a:ext>
            </a:extLst>
          </p:cNvPr>
          <p:cNvSpPr txBox="1"/>
          <p:nvPr/>
        </p:nvSpPr>
        <p:spPr>
          <a:xfrm>
            <a:off x="613137" y="416891"/>
            <a:ext cx="7829006" cy="892552"/>
          </a:xfrm>
          <a:prstGeom prst="rect">
            <a:avLst/>
          </a:prstGeom>
          <a:solidFill>
            <a:schemeClr val="bg2"/>
          </a:solidFill>
        </p:spPr>
        <p:txBody>
          <a:bodyPr wrap="square" rtlCol="0">
            <a:spAutoFit/>
          </a:bodyPr>
          <a:lstStyle/>
          <a:p>
            <a:r>
              <a:rPr lang="en-US" sz="2400" dirty="0" err="1"/>
              <a:t>Elementele</a:t>
            </a:r>
            <a:r>
              <a:rPr lang="en-US" sz="2400" dirty="0"/>
              <a:t> de </a:t>
            </a:r>
            <a:r>
              <a:rPr lang="en-US" sz="2400" dirty="0" err="1"/>
              <a:t>organizare</a:t>
            </a:r>
            <a:r>
              <a:rPr lang="en-US" sz="2400" dirty="0"/>
              <a:t>, </a:t>
            </a:r>
            <a:r>
              <a:rPr lang="en-US" sz="2400" dirty="0" err="1"/>
              <a:t>includ</a:t>
            </a:r>
            <a:r>
              <a:rPr lang="ro-RO" sz="2400" dirty="0"/>
              <a:t>:</a:t>
            </a:r>
          </a:p>
          <a:p>
            <a:r>
              <a:rPr lang="en-US" sz="2400" dirty="0"/>
              <a:t> </a:t>
            </a:r>
            <a:r>
              <a:rPr lang="en-US" sz="2800" b="1" dirty="0">
                <a:solidFill>
                  <a:srgbClr val="0070C0"/>
                </a:solidFill>
                <a:latin typeface="Calibri" pitchFamily="34"/>
              </a:rPr>
              <a:t>Container </a:t>
            </a:r>
            <a:r>
              <a:rPr lang="en-US" sz="2800" dirty="0">
                <a:latin typeface="Calibri" pitchFamily="34"/>
              </a:rPr>
              <a:t>(pool) </a:t>
            </a:r>
            <a:r>
              <a:rPr lang="en-US" sz="2800" dirty="0" err="1">
                <a:latin typeface="Calibri" pitchFamily="34"/>
              </a:rPr>
              <a:t>şi</a:t>
            </a:r>
            <a:r>
              <a:rPr lang="en-US" sz="2800" dirty="0">
                <a:latin typeface="Calibri" pitchFamily="34"/>
              </a:rPr>
              <a:t> </a:t>
            </a:r>
            <a:r>
              <a:rPr lang="en-US" sz="2800" b="1" dirty="0" err="1">
                <a:solidFill>
                  <a:srgbClr val="0070C0"/>
                </a:solidFill>
                <a:latin typeface="Calibri" pitchFamily="34"/>
              </a:rPr>
              <a:t>Culoar</a:t>
            </a:r>
            <a:r>
              <a:rPr lang="en-US" sz="2800" b="1" dirty="0">
                <a:solidFill>
                  <a:srgbClr val="0070C0"/>
                </a:solidFill>
                <a:latin typeface="Calibri" pitchFamily="34"/>
              </a:rPr>
              <a:t> </a:t>
            </a:r>
            <a:r>
              <a:rPr lang="en-US" sz="2800" dirty="0">
                <a:latin typeface="Calibri" pitchFamily="34"/>
              </a:rPr>
              <a:t>(lane).</a:t>
            </a:r>
            <a:endParaRPr lang="en-US" sz="2800" dirty="0"/>
          </a:p>
        </p:txBody>
      </p:sp>
      <p:sp>
        <p:nvSpPr>
          <p:cNvPr id="8" name="TextBox 7">
            <a:extLst>
              <a:ext uri="{FF2B5EF4-FFF2-40B4-BE49-F238E27FC236}">
                <a16:creationId xmlns:a16="http://schemas.microsoft.com/office/drawing/2014/main" id="{690946B1-D8B4-39F3-3596-FFC1DDD3FD9B}"/>
              </a:ext>
            </a:extLst>
          </p:cNvPr>
          <p:cNvSpPr txBox="1"/>
          <p:nvPr/>
        </p:nvSpPr>
        <p:spPr>
          <a:xfrm>
            <a:off x="418961" y="1425454"/>
            <a:ext cx="8496030" cy="1569660"/>
          </a:xfrm>
          <a:prstGeom prst="rect">
            <a:avLst/>
          </a:prstGeom>
          <a:solidFill>
            <a:schemeClr val="accent5">
              <a:lumMod val="20000"/>
              <a:lumOff val="80000"/>
            </a:schemeClr>
          </a:solidFill>
        </p:spPr>
        <p:txBody>
          <a:bodyPr wrap="square" rtlCol="0">
            <a:spAutoFit/>
          </a:bodyPr>
          <a:lstStyle/>
          <a:p>
            <a:r>
              <a:rPr lang="en-US" sz="2400" b="1" dirty="0">
                <a:solidFill>
                  <a:srgbClr val="0070C0"/>
                </a:solidFill>
                <a:latin typeface="Calibri" pitchFamily="34"/>
              </a:rPr>
              <a:t>Container </a:t>
            </a:r>
            <a:r>
              <a:rPr lang="en-US" sz="2400" dirty="0">
                <a:latin typeface="Calibri" pitchFamily="34"/>
              </a:rPr>
              <a:t>(pool) </a:t>
            </a:r>
            <a:endParaRPr lang="ro-RO" sz="2400" dirty="0">
              <a:latin typeface="Calibri" pitchFamily="34"/>
            </a:endParaRPr>
          </a:p>
          <a:p>
            <a:r>
              <a:rPr lang="en-US" sz="2400" dirty="0" err="1"/>
              <a:t>Conține</a:t>
            </a:r>
            <a:r>
              <a:rPr lang="en-US" sz="2400" dirty="0"/>
              <a:t> un </a:t>
            </a:r>
            <a:r>
              <a:rPr lang="en-US" sz="2400" dirty="0" err="1"/>
              <a:t>singur</a:t>
            </a:r>
            <a:r>
              <a:rPr lang="en-US" sz="2400" dirty="0"/>
              <a:t> </a:t>
            </a:r>
            <a:r>
              <a:rPr lang="en-US" sz="2400" dirty="0" err="1"/>
              <a:t>proces</a:t>
            </a:r>
            <a:r>
              <a:rPr lang="en-US" sz="2400" dirty="0"/>
              <a:t> </a:t>
            </a:r>
            <a:r>
              <a:rPr lang="en-US" sz="2400" dirty="0" err="1"/>
              <a:t>complet</a:t>
            </a:r>
            <a:r>
              <a:rPr lang="en-US" sz="2400" dirty="0"/>
              <a:t>.</a:t>
            </a:r>
            <a:endParaRPr lang="ro-RO" sz="2400" dirty="0"/>
          </a:p>
          <a:p>
            <a:r>
              <a:rPr lang="en-US" sz="2400" b="1" i="1" dirty="0" err="1">
                <a:solidFill>
                  <a:schemeClr val="accent2">
                    <a:lumMod val="50000"/>
                  </a:schemeClr>
                </a:solidFill>
              </a:rPr>
              <a:t>Fluxul</a:t>
            </a:r>
            <a:r>
              <a:rPr lang="en-US" sz="2400" b="1" i="1" dirty="0">
                <a:solidFill>
                  <a:schemeClr val="accent2">
                    <a:lumMod val="50000"/>
                  </a:schemeClr>
                </a:solidFill>
              </a:rPr>
              <a:t> de </a:t>
            </a:r>
            <a:r>
              <a:rPr lang="en-US" sz="2400" b="1" i="1" dirty="0" err="1">
                <a:solidFill>
                  <a:schemeClr val="accent2">
                    <a:lumMod val="50000"/>
                  </a:schemeClr>
                </a:solidFill>
              </a:rPr>
              <a:t>lucru</a:t>
            </a:r>
            <a:r>
              <a:rPr lang="en-US" sz="2400" b="1" i="1" dirty="0">
                <a:solidFill>
                  <a:schemeClr val="accent2">
                    <a:lumMod val="50000"/>
                  </a:schemeClr>
                </a:solidFill>
              </a:rPr>
              <a:t> nu </a:t>
            </a:r>
            <a:r>
              <a:rPr lang="en-US" sz="2400" b="1" i="1" dirty="0" err="1">
                <a:solidFill>
                  <a:schemeClr val="accent2">
                    <a:lumMod val="50000"/>
                  </a:schemeClr>
                </a:solidFill>
              </a:rPr>
              <a:t>poate</a:t>
            </a:r>
            <a:r>
              <a:rPr lang="en-US" sz="2400" b="1" i="1" dirty="0">
                <a:solidFill>
                  <a:schemeClr val="accent2">
                    <a:lumMod val="50000"/>
                  </a:schemeClr>
                </a:solidFill>
              </a:rPr>
              <a:t> </a:t>
            </a:r>
            <a:r>
              <a:rPr lang="en-US" sz="2400" b="1" i="1" dirty="0" err="1">
                <a:solidFill>
                  <a:schemeClr val="accent2">
                    <a:lumMod val="50000"/>
                  </a:schemeClr>
                </a:solidFill>
              </a:rPr>
              <a:t>părăsi</a:t>
            </a:r>
            <a:r>
              <a:rPr lang="en-US" sz="2400" b="1" i="1" dirty="0">
                <a:solidFill>
                  <a:schemeClr val="accent2">
                    <a:lumMod val="50000"/>
                  </a:schemeClr>
                </a:solidFill>
              </a:rPr>
              <a:t> un pool </a:t>
            </a:r>
            <a:r>
              <a:rPr lang="en-US" sz="2400" dirty="0"/>
              <a:t>- </a:t>
            </a:r>
            <a:r>
              <a:rPr lang="en-US" sz="2400" dirty="0" err="1"/>
              <a:t>trebuie</a:t>
            </a:r>
            <a:r>
              <a:rPr lang="en-US" sz="2400" dirty="0"/>
              <a:t> </a:t>
            </a:r>
            <a:r>
              <a:rPr lang="en-US" sz="2400" dirty="0" err="1"/>
              <a:t>să</a:t>
            </a:r>
            <a:r>
              <a:rPr lang="en-US" sz="2400" dirty="0"/>
              <a:t> </a:t>
            </a:r>
            <a:r>
              <a:rPr lang="en-US" sz="2400" dirty="0" err="1"/>
              <a:t>transferăm</a:t>
            </a:r>
            <a:r>
              <a:rPr lang="en-US" sz="2400" dirty="0"/>
              <a:t> </a:t>
            </a:r>
            <a:r>
              <a:rPr lang="en-US" sz="2400" dirty="0" err="1"/>
              <a:t>acțiuni</a:t>
            </a:r>
            <a:r>
              <a:rPr lang="en-US" sz="2400" dirty="0"/>
              <a:t> </a:t>
            </a:r>
            <a:r>
              <a:rPr lang="en-US" sz="2400" dirty="0" err="1"/>
              <a:t>sau</a:t>
            </a:r>
            <a:r>
              <a:rPr lang="en-US" sz="2400" dirty="0"/>
              <a:t> date </a:t>
            </a:r>
            <a:r>
              <a:rPr lang="en-US" sz="2400" dirty="0" err="1"/>
              <a:t>dintr</a:t>
            </a:r>
            <a:r>
              <a:rPr lang="en-US" sz="2400" dirty="0"/>
              <a:t>-un pool/</a:t>
            </a:r>
            <a:r>
              <a:rPr lang="en-US" sz="2400" dirty="0" err="1"/>
              <a:t>proces</a:t>
            </a:r>
            <a:r>
              <a:rPr lang="en-US" sz="2400" dirty="0"/>
              <a:t> </a:t>
            </a:r>
            <a:r>
              <a:rPr lang="en-US" sz="2400" dirty="0" err="1"/>
              <a:t>în</a:t>
            </a:r>
            <a:r>
              <a:rPr lang="en-US" sz="2400" dirty="0"/>
              <a:t> </a:t>
            </a:r>
            <a:r>
              <a:rPr lang="en-US" sz="2400" dirty="0" err="1"/>
              <a:t>altul</a:t>
            </a:r>
            <a:r>
              <a:rPr lang="en-US" sz="2400" dirty="0"/>
              <a:t> </a:t>
            </a:r>
            <a:r>
              <a:rPr lang="en-US" sz="2400" dirty="0" err="1"/>
              <a:t>folosind</a:t>
            </a:r>
            <a:r>
              <a:rPr lang="en-US" sz="2400" dirty="0"/>
              <a:t> </a:t>
            </a:r>
            <a:r>
              <a:rPr lang="en-US" sz="2400" dirty="0" err="1"/>
              <a:t>evenimente</a:t>
            </a:r>
            <a:endParaRPr lang="en-US" sz="2400" dirty="0"/>
          </a:p>
        </p:txBody>
      </p:sp>
      <p:sp>
        <p:nvSpPr>
          <p:cNvPr id="9" name="TextBox 8">
            <a:extLst>
              <a:ext uri="{FF2B5EF4-FFF2-40B4-BE49-F238E27FC236}">
                <a16:creationId xmlns:a16="http://schemas.microsoft.com/office/drawing/2014/main" id="{AC9D72D3-6C74-D452-99D6-D6A1D829066F}"/>
              </a:ext>
            </a:extLst>
          </p:cNvPr>
          <p:cNvSpPr txBox="1"/>
          <p:nvPr/>
        </p:nvSpPr>
        <p:spPr>
          <a:xfrm>
            <a:off x="418961" y="3172680"/>
            <a:ext cx="10864761" cy="1938992"/>
          </a:xfrm>
          <a:prstGeom prst="rect">
            <a:avLst/>
          </a:prstGeom>
          <a:solidFill>
            <a:schemeClr val="accent1">
              <a:lumMod val="40000"/>
              <a:lumOff val="60000"/>
            </a:schemeClr>
          </a:solidFill>
        </p:spPr>
        <p:txBody>
          <a:bodyPr wrap="square" rtlCol="0">
            <a:spAutoFit/>
          </a:bodyPr>
          <a:lstStyle/>
          <a:p>
            <a:r>
              <a:rPr lang="en-US" sz="2400" b="1" dirty="0" err="1">
                <a:solidFill>
                  <a:srgbClr val="0070C0"/>
                </a:solidFill>
                <a:latin typeface="Calibri" pitchFamily="34"/>
              </a:rPr>
              <a:t>Culoar</a:t>
            </a:r>
            <a:r>
              <a:rPr lang="en-US" sz="2400" b="1" dirty="0">
                <a:solidFill>
                  <a:srgbClr val="0070C0"/>
                </a:solidFill>
                <a:latin typeface="Calibri" pitchFamily="34"/>
              </a:rPr>
              <a:t> </a:t>
            </a:r>
            <a:r>
              <a:rPr lang="en-US" sz="2400" dirty="0">
                <a:latin typeface="Calibri" pitchFamily="34"/>
              </a:rPr>
              <a:t>(lane). </a:t>
            </a:r>
            <a:endParaRPr lang="ro-RO" sz="2400" dirty="0">
              <a:latin typeface="Calibri" pitchFamily="34"/>
            </a:endParaRPr>
          </a:p>
          <a:p>
            <a:r>
              <a:rPr lang="en-US" sz="2400" dirty="0" err="1"/>
              <a:t>Folosit</a:t>
            </a:r>
            <a:r>
              <a:rPr lang="en-US" sz="2400" dirty="0"/>
              <a:t> </a:t>
            </a:r>
            <a:r>
              <a:rPr lang="en-US" sz="2400" dirty="0" err="1"/>
              <a:t>pentru</a:t>
            </a:r>
            <a:r>
              <a:rPr lang="en-US" sz="2400" dirty="0"/>
              <a:t> a </a:t>
            </a:r>
            <a:r>
              <a:rPr lang="en-US" sz="2400" dirty="0" err="1"/>
              <a:t>organiza</a:t>
            </a:r>
            <a:r>
              <a:rPr lang="en-US" sz="2400" dirty="0"/>
              <a:t> </a:t>
            </a:r>
            <a:r>
              <a:rPr lang="en-US" sz="2400" dirty="0" err="1"/>
              <a:t>procesul</a:t>
            </a:r>
            <a:r>
              <a:rPr lang="en-US" sz="2400" dirty="0"/>
              <a:t> </a:t>
            </a:r>
            <a:r>
              <a:rPr lang="en-US" sz="2400" dirty="0" err="1"/>
              <a:t>în</a:t>
            </a:r>
            <a:r>
              <a:rPr lang="en-US" sz="2400" dirty="0"/>
              <a:t> </a:t>
            </a:r>
            <a:r>
              <a:rPr lang="en-US" sz="2400" dirty="0" err="1"/>
              <a:t>funcție</a:t>
            </a:r>
            <a:r>
              <a:rPr lang="en-US" sz="2400" dirty="0"/>
              <a:t> de </a:t>
            </a:r>
            <a:r>
              <a:rPr lang="en-US" sz="2400" b="1" i="1" dirty="0">
                <a:solidFill>
                  <a:schemeClr val="accent2">
                    <a:lumMod val="50000"/>
                  </a:schemeClr>
                </a:solidFill>
              </a:rPr>
              <a:t>cine </a:t>
            </a:r>
            <a:r>
              <a:rPr lang="en-US" sz="2400" dirty="0"/>
              <a:t>face </a:t>
            </a:r>
            <a:r>
              <a:rPr lang="en-US" sz="2400" b="1" i="1" dirty="0" err="1">
                <a:solidFill>
                  <a:schemeClr val="accent2">
                    <a:lumMod val="50000"/>
                  </a:schemeClr>
                </a:solidFill>
              </a:rPr>
              <a:t>ce</a:t>
            </a:r>
            <a:r>
              <a:rPr lang="en-US" sz="2400" dirty="0"/>
              <a:t>. </a:t>
            </a:r>
            <a:r>
              <a:rPr lang="en-US" sz="2400" dirty="0" err="1"/>
              <a:t>Într</a:t>
            </a:r>
            <a:r>
              <a:rPr lang="en-US" sz="2400" dirty="0"/>
              <a:t>-o </a:t>
            </a:r>
            <a:r>
              <a:rPr lang="en-US" sz="2400" dirty="0" err="1"/>
              <a:t>piscină</a:t>
            </a:r>
            <a:r>
              <a:rPr lang="en-US" sz="2400" dirty="0"/>
              <a:t> cu </a:t>
            </a:r>
            <a:r>
              <a:rPr lang="en-US" sz="2400" dirty="0" err="1"/>
              <a:t>ture</a:t>
            </a:r>
            <a:r>
              <a:rPr lang="en-US" sz="2400" dirty="0"/>
              <a:t>, </a:t>
            </a:r>
            <a:r>
              <a:rPr lang="en-US" sz="2400" dirty="0" err="1"/>
              <a:t>pistele</a:t>
            </a:r>
            <a:r>
              <a:rPr lang="en-US" sz="2400" dirty="0"/>
              <a:t> de </a:t>
            </a:r>
            <a:r>
              <a:rPr lang="en-US" sz="2400" dirty="0" err="1"/>
              <a:t>înot</a:t>
            </a:r>
            <a:r>
              <a:rPr lang="en-US" sz="2400" dirty="0"/>
              <a:t> </a:t>
            </a:r>
            <a:r>
              <a:rPr lang="en-US" sz="2400" dirty="0" err="1"/>
              <a:t>îi</a:t>
            </a:r>
            <a:r>
              <a:rPr lang="en-US" sz="2400" dirty="0"/>
              <a:t> </a:t>
            </a:r>
            <a:r>
              <a:rPr lang="en-US" sz="2400" dirty="0" err="1"/>
              <a:t>împiedică</a:t>
            </a:r>
            <a:r>
              <a:rPr lang="en-US" sz="2400" dirty="0"/>
              <a:t> pe </a:t>
            </a:r>
            <a:r>
              <a:rPr lang="en-US" sz="2400" dirty="0" err="1"/>
              <a:t>înotători</a:t>
            </a:r>
            <a:r>
              <a:rPr lang="en-US" sz="2400" dirty="0"/>
              <a:t> </a:t>
            </a:r>
            <a:r>
              <a:rPr lang="en-US" sz="2400" dirty="0" err="1"/>
              <a:t>să</a:t>
            </a:r>
            <a:r>
              <a:rPr lang="en-US" sz="2400" dirty="0"/>
              <a:t> se </a:t>
            </a:r>
            <a:r>
              <a:rPr lang="en-US" sz="2400" dirty="0" err="1"/>
              <a:t>ciocnească</a:t>
            </a:r>
            <a:r>
              <a:rPr lang="en-US" sz="2400" dirty="0"/>
              <a:t> </a:t>
            </a:r>
            <a:r>
              <a:rPr lang="en-US" sz="2400" dirty="0" err="1"/>
              <a:t>unul</a:t>
            </a:r>
            <a:r>
              <a:rPr lang="en-US" sz="2400" dirty="0"/>
              <a:t> de </a:t>
            </a:r>
            <a:r>
              <a:rPr lang="en-US" sz="2400" dirty="0" err="1"/>
              <a:t>altul</a:t>
            </a:r>
            <a:r>
              <a:rPr lang="en-US" sz="2400" dirty="0"/>
              <a:t>.</a:t>
            </a:r>
            <a:endParaRPr lang="ro-RO" sz="2400" dirty="0"/>
          </a:p>
          <a:p>
            <a:r>
              <a:rPr lang="en-US" sz="2400" dirty="0" err="1"/>
              <a:t>Fluxul</a:t>
            </a:r>
            <a:r>
              <a:rPr lang="en-US" sz="2400" dirty="0"/>
              <a:t> de </a:t>
            </a:r>
            <a:r>
              <a:rPr lang="en-US" sz="2400" dirty="0" err="1"/>
              <a:t>lucru</a:t>
            </a:r>
            <a:r>
              <a:rPr lang="en-US" sz="2400" dirty="0"/>
              <a:t> </a:t>
            </a:r>
            <a:r>
              <a:rPr lang="en-US" sz="2400" dirty="0" err="1"/>
              <a:t>depășește</a:t>
            </a:r>
            <a:r>
              <a:rPr lang="en-US" sz="2400" dirty="0"/>
              <a:t> </a:t>
            </a:r>
            <a:r>
              <a:rPr lang="en-US" sz="2400" dirty="0" err="1"/>
              <a:t>granițele</a:t>
            </a:r>
            <a:r>
              <a:rPr lang="en-US" sz="2400" dirty="0"/>
              <a:t> </a:t>
            </a:r>
            <a:r>
              <a:rPr lang="en-US" sz="2400" dirty="0" err="1"/>
              <a:t>pistelor</a:t>
            </a:r>
            <a:r>
              <a:rPr lang="en-US" sz="2400" dirty="0"/>
              <a:t> de </a:t>
            </a:r>
            <a:r>
              <a:rPr lang="en-US" sz="2400" dirty="0" err="1"/>
              <a:t>înot</a:t>
            </a:r>
            <a:r>
              <a:rPr lang="en-US" sz="2400" dirty="0"/>
              <a:t> ca </a:t>
            </a:r>
            <a:r>
              <a:rPr lang="en-US" sz="2400" dirty="0" err="1"/>
              <a:t>și</a:t>
            </a:r>
            <a:r>
              <a:rPr lang="en-US" sz="2400" dirty="0"/>
              <a:t> cum nu </a:t>
            </a:r>
            <a:r>
              <a:rPr lang="en-US" sz="2400" dirty="0" err="1"/>
              <a:t>ar</a:t>
            </a:r>
            <a:r>
              <a:rPr lang="en-US" sz="2400" dirty="0"/>
              <a:t> </a:t>
            </a:r>
            <a:r>
              <a:rPr lang="en-US" sz="2400" dirty="0" err="1"/>
              <a:t>exista</a:t>
            </a:r>
            <a:r>
              <a:rPr lang="en-US" sz="2400" dirty="0"/>
              <a:t> - sunt </a:t>
            </a:r>
            <a:r>
              <a:rPr lang="en-US" sz="2400" dirty="0" err="1"/>
              <a:t>doar</a:t>
            </a:r>
            <a:r>
              <a:rPr lang="en-US" sz="2400" dirty="0"/>
              <a:t> </a:t>
            </a:r>
            <a:r>
              <a:rPr lang="en-US" sz="2400" dirty="0" err="1"/>
              <a:t>pentru</a:t>
            </a:r>
            <a:r>
              <a:rPr lang="en-US" sz="2400" dirty="0"/>
              <a:t> </a:t>
            </a:r>
            <a:r>
              <a:rPr lang="en-US" sz="2400" dirty="0" err="1"/>
              <a:t>claritate</a:t>
            </a:r>
            <a:r>
              <a:rPr lang="en-US" sz="2400" dirty="0"/>
              <a:t> </a:t>
            </a:r>
            <a:r>
              <a:rPr lang="en-US" sz="2400" dirty="0" err="1"/>
              <a:t>organizațională</a:t>
            </a:r>
            <a:endParaRPr lang="en-US" sz="2400" dirty="0"/>
          </a:p>
        </p:txBody>
      </p:sp>
      <p:sp>
        <p:nvSpPr>
          <p:cNvPr id="10" name="TextBox 9">
            <a:extLst>
              <a:ext uri="{FF2B5EF4-FFF2-40B4-BE49-F238E27FC236}">
                <a16:creationId xmlns:a16="http://schemas.microsoft.com/office/drawing/2014/main" id="{B1D3A4B4-19D4-6D8F-9690-4A2D2D2873CE}"/>
              </a:ext>
            </a:extLst>
          </p:cNvPr>
          <p:cNvSpPr txBox="1"/>
          <p:nvPr/>
        </p:nvSpPr>
        <p:spPr>
          <a:xfrm>
            <a:off x="418961" y="5289238"/>
            <a:ext cx="7261999" cy="1200329"/>
          </a:xfrm>
          <a:prstGeom prst="rect">
            <a:avLst/>
          </a:prstGeom>
          <a:solidFill>
            <a:schemeClr val="accent6">
              <a:lumMod val="20000"/>
              <a:lumOff val="80000"/>
            </a:schemeClr>
          </a:solidFill>
        </p:spPr>
        <p:txBody>
          <a:bodyPr wrap="square" rtlCol="0">
            <a:spAutoFit/>
          </a:bodyPr>
          <a:lstStyle/>
          <a:p>
            <a:r>
              <a:rPr lang="en-US" sz="2400" b="1" dirty="0" err="1"/>
              <a:t>Grup</a:t>
            </a:r>
            <a:endParaRPr lang="ro-RO" sz="2400" b="1" dirty="0"/>
          </a:p>
          <a:p>
            <a:r>
              <a:rPr lang="en-US" sz="2400" dirty="0" err="1"/>
              <a:t>Folosit</a:t>
            </a:r>
            <a:r>
              <a:rPr lang="en-US" sz="2400" dirty="0"/>
              <a:t> </a:t>
            </a:r>
            <a:r>
              <a:rPr lang="en-US" sz="2400" dirty="0" err="1"/>
              <a:t>pentru</a:t>
            </a:r>
            <a:r>
              <a:rPr lang="en-US" sz="2400" dirty="0"/>
              <a:t> a include o </a:t>
            </a:r>
            <a:r>
              <a:rPr lang="en-US" sz="2400" dirty="0" err="1"/>
              <a:t>grupare</a:t>
            </a:r>
            <a:r>
              <a:rPr lang="en-US" sz="2400" dirty="0"/>
              <a:t> de </a:t>
            </a:r>
            <a:r>
              <a:rPr lang="en-US" sz="2400" dirty="0" err="1"/>
              <a:t>elemente</a:t>
            </a:r>
            <a:r>
              <a:rPr lang="en-US" sz="2400" dirty="0"/>
              <a:t> </a:t>
            </a:r>
            <a:r>
              <a:rPr lang="en-US" sz="2400" dirty="0" err="1"/>
              <a:t>grafice</a:t>
            </a:r>
            <a:r>
              <a:rPr lang="en-US" sz="2400" dirty="0"/>
              <a:t>. </a:t>
            </a:r>
            <a:endParaRPr lang="ro-RO" sz="2400" dirty="0"/>
          </a:p>
          <a:p>
            <a:r>
              <a:rPr lang="en-US" sz="2400" dirty="0"/>
              <a:t>Nu </a:t>
            </a:r>
            <a:r>
              <a:rPr lang="en-US" sz="2400" dirty="0" err="1"/>
              <a:t>afectează</a:t>
            </a:r>
            <a:r>
              <a:rPr lang="ro-RO" sz="2400" dirty="0"/>
              <a:t> </a:t>
            </a:r>
            <a:r>
              <a:rPr lang="en-US" sz="2400" dirty="0"/>
              <a:t>flux</a:t>
            </a:r>
            <a:r>
              <a:rPr lang="ro-RO" sz="2400" dirty="0"/>
              <a:t>ul</a:t>
            </a:r>
            <a:r>
              <a:rPr lang="en-US" sz="2400" dirty="0"/>
              <a:t> de </a:t>
            </a:r>
            <a:r>
              <a:rPr lang="en-US" sz="2400" dirty="0" err="1"/>
              <a:t>secvență</a:t>
            </a:r>
            <a:r>
              <a:rPr lang="en-US" sz="2400" dirty="0"/>
              <a:t>.</a:t>
            </a:r>
          </a:p>
        </p:txBody>
      </p:sp>
      <p:sp>
        <p:nvSpPr>
          <p:cNvPr id="3" name="Content Placeholder 2">
            <a:extLst>
              <a:ext uri="{FF2B5EF4-FFF2-40B4-BE49-F238E27FC236}">
                <a16:creationId xmlns:a16="http://schemas.microsoft.com/office/drawing/2014/main" id="{1A99D3DF-A2CF-5477-8E1C-E9FE4A5C85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1216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040697-1617-FA2D-3EB6-692034C96A42}"/>
              </a:ext>
            </a:extLst>
          </p:cNvPr>
          <p:cNvPicPr>
            <a:picLocks noGrp="1" noChangeAspect="1"/>
          </p:cNvPicPr>
          <p:nvPr>
            <p:ph idx="1"/>
          </p:nvPr>
        </p:nvPicPr>
        <p:blipFill>
          <a:blip r:embed="rId2"/>
          <a:stretch>
            <a:fillRect/>
          </a:stretch>
        </p:blipFill>
        <p:spPr>
          <a:xfrm>
            <a:off x="672737" y="1238305"/>
            <a:ext cx="10515600" cy="3594952"/>
          </a:xfrm>
          <a:solidFill>
            <a:schemeClr val="accent2">
              <a:lumMod val="20000"/>
              <a:lumOff val="80000"/>
            </a:schemeClr>
          </a:solidFill>
        </p:spPr>
      </p:pic>
    </p:spTree>
    <p:extLst>
      <p:ext uri="{BB962C8B-B14F-4D97-AF65-F5344CB8AC3E}">
        <p14:creationId xmlns:p14="http://schemas.microsoft.com/office/powerpoint/2010/main" val="4743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C11FB0-1B61-5BB6-E86D-4C151BD5C2FB}"/>
              </a:ext>
            </a:extLst>
          </p:cNvPr>
          <p:cNvSpPr txBox="1"/>
          <p:nvPr/>
        </p:nvSpPr>
        <p:spPr>
          <a:xfrm>
            <a:off x="233167" y="568767"/>
            <a:ext cx="8229600" cy="1384995"/>
          </a:xfrm>
          <a:prstGeom prst="rect">
            <a:avLst/>
          </a:prstGeom>
          <a:solidFill>
            <a:schemeClr val="bg1">
              <a:lumMod val="95000"/>
            </a:schemeClr>
          </a:solidFill>
        </p:spPr>
        <p:txBody>
          <a:bodyPr wrap="square" rtlCol="0">
            <a:spAutoFit/>
          </a:bodyPr>
          <a:lstStyle/>
          <a:p>
            <a:r>
              <a:rPr lang="en-US" sz="2800" b="1" dirty="0" err="1">
                <a:solidFill>
                  <a:srgbClr val="0070C0"/>
                </a:solidFill>
              </a:rPr>
              <a:t>Elementele</a:t>
            </a:r>
            <a:r>
              <a:rPr lang="en-US" sz="2800" b="1" dirty="0">
                <a:solidFill>
                  <a:srgbClr val="0070C0"/>
                </a:solidFill>
              </a:rPr>
              <a:t>  de </a:t>
            </a:r>
            <a:r>
              <a:rPr lang="en-US" sz="2800" b="1" dirty="0" err="1">
                <a:solidFill>
                  <a:srgbClr val="0070C0"/>
                </a:solidFill>
              </a:rPr>
              <a:t>lizibilitate</a:t>
            </a:r>
            <a:r>
              <a:rPr lang="en-US" sz="2800" b="1" dirty="0">
                <a:solidFill>
                  <a:srgbClr val="0070C0"/>
                </a:solidFill>
              </a:rPr>
              <a:t> </a:t>
            </a:r>
            <a:r>
              <a:rPr lang="en-US" sz="2800" dirty="0" err="1"/>
              <a:t>includ</a:t>
            </a:r>
            <a:r>
              <a:rPr lang="ro-RO" sz="2800" dirty="0"/>
              <a:t>:</a:t>
            </a:r>
            <a:r>
              <a:rPr lang="en-US" sz="2800" dirty="0"/>
              <a:t> </a:t>
            </a:r>
            <a:r>
              <a:rPr lang="en-US" sz="2800" b="1" i="1" dirty="0" err="1">
                <a:solidFill>
                  <a:srgbClr val="00B050"/>
                </a:solidFill>
              </a:rPr>
              <a:t>adnotări</a:t>
            </a:r>
            <a:r>
              <a:rPr lang="en-US" sz="2800" dirty="0"/>
              <a:t> </a:t>
            </a:r>
            <a:r>
              <a:rPr lang="en-US" sz="2800" dirty="0" err="1"/>
              <a:t>și</a:t>
            </a:r>
            <a:r>
              <a:rPr lang="en-US" sz="2800" dirty="0"/>
              <a:t> </a:t>
            </a:r>
            <a:r>
              <a:rPr lang="en-US" sz="2800" b="1" i="1" dirty="0">
                <a:solidFill>
                  <a:srgbClr val="00B050"/>
                </a:solidFill>
              </a:rPr>
              <a:t>link-</a:t>
            </a:r>
            <a:r>
              <a:rPr lang="en-US" sz="2800" b="1" i="1" dirty="0" err="1">
                <a:solidFill>
                  <a:srgbClr val="00B050"/>
                </a:solidFill>
              </a:rPr>
              <a:t>uri</a:t>
            </a:r>
            <a:r>
              <a:rPr lang="en-US" sz="2800" dirty="0"/>
              <a:t>. </a:t>
            </a:r>
            <a:r>
              <a:rPr lang="en-US" sz="2800" dirty="0" err="1"/>
              <a:t>Aceste</a:t>
            </a:r>
            <a:r>
              <a:rPr lang="en-US" sz="2800" dirty="0"/>
              <a:t> </a:t>
            </a:r>
            <a:r>
              <a:rPr lang="en-US" sz="2800" dirty="0" err="1"/>
              <a:t>elemente</a:t>
            </a:r>
            <a:r>
              <a:rPr lang="en-US" sz="2800" dirty="0"/>
              <a:t> </a:t>
            </a:r>
            <a:r>
              <a:rPr lang="en-US" sz="2800" dirty="0" err="1"/>
              <a:t>ajută</a:t>
            </a:r>
            <a:r>
              <a:rPr lang="en-US" sz="2800" dirty="0"/>
              <a:t> </a:t>
            </a:r>
            <a:r>
              <a:rPr lang="ro-RO" sz="2800" dirty="0"/>
              <a:t>de</a:t>
            </a:r>
            <a:r>
              <a:rPr lang="en-US" sz="2800" dirty="0"/>
              <a:t> a face un model </a:t>
            </a:r>
            <a:r>
              <a:rPr lang="en-US" sz="2800" dirty="0" err="1"/>
              <a:t>lizibil</a:t>
            </a:r>
            <a:r>
              <a:rPr lang="en-US" sz="2800" dirty="0"/>
              <a:t>. </a:t>
            </a:r>
            <a:endParaRPr lang="ro-RO" sz="2800" dirty="0"/>
          </a:p>
          <a:p>
            <a:r>
              <a:rPr lang="en-US" sz="2800" dirty="0"/>
              <a:t>Ele nu au </a:t>
            </a:r>
            <a:r>
              <a:rPr lang="en-US" sz="2800" dirty="0" err="1"/>
              <a:t>niciun</a:t>
            </a:r>
            <a:r>
              <a:rPr lang="en-US" sz="2800" dirty="0"/>
              <a:t> </a:t>
            </a:r>
            <a:r>
              <a:rPr lang="en-US" sz="2800" dirty="0" err="1"/>
              <a:t>efect</a:t>
            </a:r>
            <a:r>
              <a:rPr lang="en-US" sz="2800" dirty="0"/>
              <a:t> </a:t>
            </a:r>
            <a:r>
              <a:rPr lang="en-US" sz="2800" dirty="0" err="1"/>
              <a:t>asupra</a:t>
            </a:r>
            <a:r>
              <a:rPr lang="en-US" sz="2800" dirty="0"/>
              <a:t> </a:t>
            </a:r>
            <a:r>
              <a:rPr lang="en-US" sz="2800" dirty="0" err="1"/>
              <a:t>fluxului</a:t>
            </a:r>
            <a:r>
              <a:rPr lang="en-US" sz="2800" dirty="0"/>
              <a:t> real al </a:t>
            </a:r>
            <a:r>
              <a:rPr lang="en-US" sz="2800" dirty="0" err="1"/>
              <a:t>procesul</a:t>
            </a:r>
            <a:r>
              <a:rPr lang="en-US" sz="2400" dirty="0" err="1"/>
              <a:t>ui</a:t>
            </a:r>
            <a:endParaRPr lang="en-US" sz="2400" dirty="0"/>
          </a:p>
        </p:txBody>
      </p:sp>
      <p:sp>
        <p:nvSpPr>
          <p:cNvPr id="7" name="TextBox 6">
            <a:extLst>
              <a:ext uri="{FF2B5EF4-FFF2-40B4-BE49-F238E27FC236}">
                <a16:creationId xmlns:a16="http://schemas.microsoft.com/office/drawing/2014/main" id="{471BD7B5-23EA-3FD5-93C9-11AC21D203DD}"/>
              </a:ext>
            </a:extLst>
          </p:cNvPr>
          <p:cNvSpPr txBox="1"/>
          <p:nvPr/>
        </p:nvSpPr>
        <p:spPr>
          <a:xfrm>
            <a:off x="137373" y="2002366"/>
            <a:ext cx="5105187" cy="2246769"/>
          </a:xfrm>
          <a:prstGeom prst="rect">
            <a:avLst/>
          </a:prstGeom>
          <a:solidFill>
            <a:schemeClr val="bg1">
              <a:lumMod val="95000"/>
            </a:schemeClr>
          </a:solidFill>
        </p:spPr>
        <p:txBody>
          <a:bodyPr wrap="square" rtlCol="0">
            <a:spAutoFit/>
          </a:bodyPr>
          <a:lstStyle/>
          <a:p>
            <a:r>
              <a:rPr lang="en-US" sz="2800" b="1" i="1" dirty="0" err="1">
                <a:solidFill>
                  <a:srgbClr val="00B050"/>
                </a:solidFill>
              </a:rPr>
              <a:t>Adnotare</a:t>
            </a:r>
            <a:r>
              <a:rPr lang="en-US" sz="2800" b="1" i="1" dirty="0">
                <a:solidFill>
                  <a:srgbClr val="00B050"/>
                </a:solidFill>
              </a:rPr>
              <a:t> text</a:t>
            </a:r>
            <a:endParaRPr lang="ro-RO" sz="2800" b="1" i="1" dirty="0">
              <a:solidFill>
                <a:srgbClr val="00B050"/>
              </a:solidFill>
            </a:endParaRPr>
          </a:p>
          <a:p>
            <a:r>
              <a:rPr lang="en-US" sz="2800" dirty="0" err="1"/>
              <a:t>Vă</a:t>
            </a:r>
            <a:r>
              <a:rPr lang="en-US" sz="2800" dirty="0"/>
              <a:t> </a:t>
            </a:r>
            <a:r>
              <a:rPr lang="en-US" sz="2800" dirty="0" err="1"/>
              <a:t>permite</a:t>
            </a:r>
            <a:r>
              <a:rPr lang="en-US" sz="2800" dirty="0"/>
              <a:t> </a:t>
            </a:r>
            <a:r>
              <a:rPr lang="en-US" sz="2800" dirty="0" err="1"/>
              <a:t>să</a:t>
            </a:r>
            <a:r>
              <a:rPr lang="en-US" sz="2800" dirty="0"/>
              <a:t> </a:t>
            </a:r>
            <a:r>
              <a:rPr lang="en-US" sz="2800" dirty="0" err="1"/>
              <a:t>lipiți</a:t>
            </a:r>
            <a:r>
              <a:rPr lang="en-US" sz="2800" dirty="0"/>
              <a:t> </a:t>
            </a:r>
            <a:r>
              <a:rPr lang="ro-RO" sz="2800" dirty="0"/>
              <a:t>oriunde în </a:t>
            </a:r>
            <a:r>
              <a:rPr lang="en-US" sz="2800" dirty="0"/>
              <a:t>model</a:t>
            </a:r>
            <a:r>
              <a:rPr lang="ro-RO" sz="2800" dirty="0"/>
              <a:t> </a:t>
            </a:r>
            <a:r>
              <a:rPr lang="en-US" sz="2800" dirty="0"/>
              <a:t>note </a:t>
            </a:r>
            <a:r>
              <a:rPr lang="ro-RO" sz="2800" dirty="0"/>
              <a:t> </a:t>
            </a:r>
            <a:r>
              <a:rPr lang="en-US" sz="2800" dirty="0"/>
              <a:t>cu </a:t>
            </a:r>
            <a:r>
              <a:rPr lang="en-US" sz="2800" dirty="0" err="1"/>
              <a:t>explicații</a:t>
            </a:r>
            <a:r>
              <a:rPr lang="ro-RO" sz="2800" dirty="0"/>
              <a:t> </a:t>
            </a:r>
            <a:r>
              <a:rPr lang="en-US" sz="2800" dirty="0" err="1"/>
              <a:t>pentru</a:t>
            </a:r>
            <a:r>
              <a:rPr lang="en-US" sz="2800" dirty="0"/>
              <a:t> </a:t>
            </a:r>
            <a:r>
              <a:rPr lang="en-US" sz="2800" dirty="0" err="1"/>
              <a:t>claritate</a:t>
            </a:r>
            <a:r>
              <a:rPr lang="en-US" sz="2800" dirty="0"/>
              <a:t> (</a:t>
            </a:r>
            <a:r>
              <a:rPr lang="en-US" sz="2800" b="1" i="1" dirty="0">
                <a:solidFill>
                  <a:schemeClr val="accent2">
                    <a:lumMod val="50000"/>
                  </a:schemeClr>
                </a:solidFill>
              </a:rPr>
              <a:t>un instrument </a:t>
            </a:r>
            <a:r>
              <a:rPr lang="en-US" sz="2800" b="1" i="1" dirty="0" err="1">
                <a:solidFill>
                  <a:schemeClr val="accent2">
                    <a:lumMod val="50000"/>
                  </a:schemeClr>
                </a:solidFill>
              </a:rPr>
              <a:t>excelent</a:t>
            </a:r>
            <a:r>
              <a:rPr lang="en-US" sz="2800" b="1" i="1" dirty="0">
                <a:solidFill>
                  <a:schemeClr val="accent2">
                    <a:lumMod val="50000"/>
                  </a:schemeClr>
                </a:solidFill>
              </a:rPr>
              <a:t> </a:t>
            </a:r>
            <a:r>
              <a:rPr lang="en-US" sz="2800" b="1" i="1" dirty="0" err="1">
                <a:solidFill>
                  <a:schemeClr val="accent2">
                    <a:lumMod val="50000"/>
                  </a:schemeClr>
                </a:solidFill>
              </a:rPr>
              <a:t>pentru</a:t>
            </a:r>
            <a:r>
              <a:rPr lang="en-US" sz="2800" b="1" i="1" dirty="0">
                <a:solidFill>
                  <a:schemeClr val="accent2">
                    <a:lumMod val="50000"/>
                  </a:schemeClr>
                </a:solidFill>
              </a:rPr>
              <a:t> </a:t>
            </a:r>
            <a:r>
              <a:rPr lang="ro-RO" sz="2800" b="1" i="1" dirty="0">
                <a:solidFill>
                  <a:schemeClr val="accent2">
                    <a:lumMod val="50000"/>
                  </a:schemeClr>
                </a:solidFill>
              </a:rPr>
              <a:t>cititorii modelului</a:t>
            </a:r>
            <a:r>
              <a:rPr lang="en-US" sz="2800" b="1" i="1" dirty="0">
                <a:solidFill>
                  <a:schemeClr val="accent2">
                    <a:lumMod val="50000"/>
                  </a:schemeClr>
                </a:solidFill>
              </a:rPr>
              <a:t>!)</a:t>
            </a:r>
          </a:p>
        </p:txBody>
      </p:sp>
      <p:pic>
        <p:nvPicPr>
          <p:cNvPr id="9" name="Picture 8">
            <a:extLst>
              <a:ext uri="{FF2B5EF4-FFF2-40B4-BE49-F238E27FC236}">
                <a16:creationId xmlns:a16="http://schemas.microsoft.com/office/drawing/2014/main" id="{F534C3FF-D754-8F08-7E56-944383DE567C}"/>
              </a:ext>
            </a:extLst>
          </p:cNvPr>
          <p:cNvPicPr>
            <a:picLocks noChangeAspect="1"/>
          </p:cNvPicPr>
          <p:nvPr/>
        </p:nvPicPr>
        <p:blipFill>
          <a:blip r:embed="rId2"/>
          <a:stretch>
            <a:fillRect/>
          </a:stretch>
        </p:blipFill>
        <p:spPr>
          <a:xfrm>
            <a:off x="233167" y="4897222"/>
            <a:ext cx="3153625" cy="1392011"/>
          </a:xfrm>
          <a:prstGeom prst="rect">
            <a:avLst/>
          </a:prstGeom>
        </p:spPr>
      </p:pic>
      <p:pic>
        <p:nvPicPr>
          <p:cNvPr id="11" name="Picture 10">
            <a:extLst>
              <a:ext uri="{FF2B5EF4-FFF2-40B4-BE49-F238E27FC236}">
                <a16:creationId xmlns:a16="http://schemas.microsoft.com/office/drawing/2014/main" id="{82834644-6377-B200-30DA-21ADC6D64D4E}"/>
              </a:ext>
            </a:extLst>
          </p:cNvPr>
          <p:cNvPicPr>
            <a:picLocks noChangeAspect="1"/>
          </p:cNvPicPr>
          <p:nvPr/>
        </p:nvPicPr>
        <p:blipFill>
          <a:blip r:embed="rId3"/>
          <a:stretch>
            <a:fillRect/>
          </a:stretch>
        </p:blipFill>
        <p:spPr>
          <a:xfrm>
            <a:off x="5260521" y="2300288"/>
            <a:ext cx="3250066" cy="1519262"/>
          </a:xfrm>
          <a:prstGeom prst="rect">
            <a:avLst/>
          </a:prstGeom>
        </p:spPr>
      </p:pic>
      <p:sp>
        <p:nvSpPr>
          <p:cNvPr id="12" name="TextBox 11">
            <a:extLst>
              <a:ext uri="{FF2B5EF4-FFF2-40B4-BE49-F238E27FC236}">
                <a16:creationId xmlns:a16="http://schemas.microsoft.com/office/drawing/2014/main" id="{159121E2-51EC-F7C1-2602-89A3C9755D9D}"/>
              </a:ext>
            </a:extLst>
          </p:cNvPr>
          <p:cNvSpPr txBox="1"/>
          <p:nvPr/>
        </p:nvSpPr>
        <p:spPr>
          <a:xfrm>
            <a:off x="3386792" y="4685286"/>
            <a:ext cx="6932865" cy="1815882"/>
          </a:xfrm>
          <a:prstGeom prst="rect">
            <a:avLst/>
          </a:prstGeom>
          <a:solidFill>
            <a:schemeClr val="accent4">
              <a:lumMod val="40000"/>
              <a:lumOff val="60000"/>
            </a:schemeClr>
          </a:solidFill>
        </p:spPr>
        <p:txBody>
          <a:bodyPr wrap="square" rtlCol="0">
            <a:spAutoFit/>
          </a:bodyPr>
          <a:lstStyle/>
          <a:p>
            <a:r>
              <a:rPr lang="en-US" sz="2800" b="1" i="1" dirty="0" err="1">
                <a:solidFill>
                  <a:srgbClr val="00B050"/>
                </a:solidFill>
              </a:rPr>
              <a:t>Legături</a:t>
            </a:r>
            <a:endParaRPr lang="ro-RO" sz="2800" b="1" i="1" dirty="0">
              <a:solidFill>
                <a:srgbClr val="00B050"/>
              </a:solidFill>
            </a:endParaRPr>
          </a:p>
          <a:p>
            <a:r>
              <a:rPr lang="en-US" sz="2800" dirty="0" err="1"/>
              <a:t>Vă</a:t>
            </a:r>
            <a:r>
              <a:rPr lang="en-US" sz="2800" dirty="0"/>
              <a:t> </a:t>
            </a:r>
            <a:r>
              <a:rPr lang="en-US" sz="2800" dirty="0" err="1"/>
              <a:t>permite</a:t>
            </a:r>
            <a:r>
              <a:rPr lang="en-US" sz="2800" dirty="0"/>
              <a:t> </a:t>
            </a:r>
            <a:r>
              <a:rPr lang="en-US" sz="2800" dirty="0" err="1"/>
              <a:t>să</a:t>
            </a:r>
            <a:r>
              <a:rPr lang="en-US" sz="2800" dirty="0"/>
              <a:t> </a:t>
            </a:r>
            <a:r>
              <a:rPr lang="ro-RO" sz="2800" dirty="0"/>
              <a:t>divizați</a:t>
            </a:r>
            <a:r>
              <a:rPr lang="en-US" sz="2800" dirty="0"/>
              <a:t> un </a:t>
            </a:r>
            <a:r>
              <a:rPr lang="en-US" sz="2800" dirty="0" err="1"/>
              <a:t>proces</a:t>
            </a:r>
            <a:r>
              <a:rPr lang="en-US" sz="2800" dirty="0"/>
              <a:t> </a:t>
            </a:r>
            <a:r>
              <a:rPr lang="en-US" sz="2800" dirty="0" err="1"/>
              <a:t>prea</a:t>
            </a:r>
            <a:r>
              <a:rPr lang="en-US" sz="2800" dirty="0"/>
              <a:t> lung </a:t>
            </a:r>
            <a:r>
              <a:rPr lang="en-US" sz="2800" dirty="0" err="1"/>
              <a:t>pentru</a:t>
            </a:r>
            <a:r>
              <a:rPr lang="en-US" sz="2800" dirty="0"/>
              <a:t> a fi </a:t>
            </a:r>
            <a:r>
              <a:rPr lang="en-US" sz="2800" dirty="0" err="1"/>
              <a:t>citit</a:t>
            </a:r>
            <a:r>
              <a:rPr lang="en-US" sz="2800" dirty="0"/>
              <a:t> cu </a:t>
            </a:r>
            <a:r>
              <a:rPr lang="en-US" sz="2800" dirty="0" err="1"/>
              <a:t>ușurință</a:t>
            </a:r>
            <a:r>
              <a:rPr lang="en-US" sz="2800" dirty="0"/>
              <a:t> </a:t>
            </a:r>
            <a:r>
              <a:rPr lang="en-US" sz="2800" dirty="0" err="1"/>
              <a:t>și</a:t>
            </a:r>
            <a:r>
              <a:rPr lang="en-US" sz="2800" dirty="0"/>
              <a:t> </a:t>
            </a:r>
            <a:endParaRPr lang="ro-RO" sz="2800" dirty="0"/>
          </a:p>
          <a:p>
            <a:r>
              <a:rPr lang="ro-RO" sz="2800" dirty="0"/>
              <a:t>de a </a:t>
            </a:r>
            <a:r>
              <a:rPr lang="en-US" sz="2800" dirty="0" err="1"/>
              <a:t>continuați</a:t>
            </a:r>
            <a:r>
              <a:rPr lang="en-US" sz="2800" dirty="0"/>
              <a:t> </a:t>
            </a:r>
            <a:r>
              <a:rPr lang="en-US" sz="2800" dirty="0" err="1"/>
              <a:t>procesul</a:t>
            </a:r>
            <a:r>
              <a:rPr lang="en-US" sz="2800" dirty="0"/>
              <a:t> pe o </a:t>
            </a:r>
            <a:r>
              <a:rPr lang="en-US" sz="2800" dirty="0" err="1"/>
              <a:t>altă</a:t>
            </a:r>
            <a:r>
              <a:rPr lang="en-US" sz="2800" dirty="0"/>
              <a:t> </a:t>
            </a:r>
            <a:r>
              <a:rPr lang="en-US" sz="2800" dirty="0" err="1"/>
              <a:t>linie</a:t>
            </a:r>
            <a:endParaRPr lang="en-US" sz="2800" dirty="0"/>
          </a:p>
        </p:txBody>
      </p:sp>
      <p:sp>
        <p:nvSpPr>
          <p:cNvPr id="3" name="Content Placeholder 2">
            <a:extLst>
              <a:ext uri="{FF2B5EF4-FFF2-40B4-BE49-F238E27FC236}">
                <a16:creationId xmlns:a16="http://schemas.microsoft.com/office/drawing/2014/main" id="{F2379B9F-142B-7727-BF6C-ADA61BE49A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74854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E1FD7D-3341-2A6B-1B6F-26C68FADB22A}"/>
              </a:ext>
            </a:extLst>
          </p:cNvPr>
          <p:cNvSpPr txBox="1"/>
          <p:nvPr/>
        </p:nvSpPr>
        <p:spPr>
          <a:xfrm>
            <a:off x="304799" y="200297"/>
            <a:ext cx="8403771" cy="1815882"/>
          </a:xfrm>
          <a:prstGeom prst="rect">
            <a:avLst/>
          </a:prstGeom>
          <a:solidFill>
            <a:schemeClr val="accent6">
              <a:lumMod val="40000"/>
              <a:lumOff val="60000"/>
            </a:schemeClr>
          </a:solidFill>
        </p:spPr>
        <p:txBody>
          <a:bodyPr wrap="square" rtlCol="0">
            <a:spAutoFit/>
          </a:bodyPr>
          <a:lstStyle/>
          <a:p>
            <a:r>
              <a:rPr lang="it-IT" sz="2800" b="1" dirty="0">
                <a:solidFill>
                  <a:srgbClr val="0070C0"/>
                </a:solidFill>
              </a:rPr>
              <a:t>Elementele comportamentale speciale </a:t>
            </a:r>
            <a:r>
              <a:rPr lang="it-IT" sz="2800" dirty="0"/>
              <a:t>includ: </a:t>
            </a:r>
            <a:r>
              <a:rPr lang="it-IT" sz="2800" b="1" i="1" dirty="0">
                <a:solidFill>
                  <a:srgbClr val="00B050"/>
                </a:solidFill>
              </a:rPr>
              <a:t>un set specific de evenimente, repetarea și corelarea.</a:t>
            </a:r>
            <a:endParaRPr lang="ro-RO" sz="2800" b="1" i="1" dirty="0">
              <a:solidFill>
                <a:srgbClr val="00B050"/>
              </a:solidFill>
            </a:endParaRPr>
          </a:p>
          <a:p>
            <a:r>
              <a:rPr lang="en-US" sz="2800" dirty="0" err="1"/>
              <a:t>Aceste</a:t>
            </a:r>
            <a:r>
              <a:rPr lang="en-US" sz="2800" dirty="0"/>
              <a:t> </a:t>
            </a:r>
            <a:r>
              <a:rPr lang="en-US" sz="2800" dirty="0" err="1"/>
              <a:t>elemente</a:t>
            </a:r>
            <a:r>
              <a:rPr lang="en-US" sz="2800" dirty="0"/>
              <a:t> ne permit </a:t>
            </a:r>
            <a:r>
              <a:rPr lang="en-US" sz="2800" dirty="0" err="1"/>
              <a:t>să</a:t>
            </a:r>
            <a:r>
              <a:rPr lang="en-US" sz="2800" dirty="0"/>
              <a:t> </a:t>
            </a:r>
            <a:r>
              <a:rPr lang="en-US" sz="2800" dirty="0" err="1"/>
              <a:t>proiectăm</a:t>
            </a:r>
            <a:r>
              <a:rPr lang="en-US" sz="2800" dirty="0"/>
              <a:t> un flux de </a:t>
            </a:r>
            <a:r>
              <a:rPr lang="en-US" sz="2800" dirty="0" err="1"/>
              <a:t>lucru</a:t>
            </a:r>
            <a:r>
              <a:rPr lang="en-US" sz="2800" dirty="0"/>
              <a:t> </a:t>
            </a:r>
            <a:r>
              <a:rPr lang="en-US" sz="2800" dirty="0" err="1"/>
              <a:t>executabil</a:t>
            </a:r>
            <a:r>
              <a:rPr lang="en-US" sz="2800" dirty="0"/>
              <a:t> care </a:t>
            </a:r>
            <a:r>
              <a:rPr lang="en-US" sz="2800" dirty="0" err="1"/>
              <a:t>poate</a:t>
            </a:r>
            <a:r>
              <a:rPr lang="en-US" sz="2800" dirty="0"/>
              <a:t> </a:t>
            </a:r>
            <a:r>
              <a:rPr lang="ro-RO" sz="2800" dirty="0"/>
              <a:t>avea </a:t>
            </a:r>
            <a:r>
              <a:rPr lang="en-US" sz="2800" dirty="0" err="1"/>
              <a:t>comporta</a:t>
            </a:r>
            <a:r>
              <a:rPr lang="ro-RO" sz="2800" dirty="0"/>
              <a:t>ment </a:t>
            </a:r>
            <a:r>
              <a:rPr lang="en-US" sz="2800" dirty="0"/>
              <a:t> complex</a:t>
            </a:r>
          </a:p>
        </p:txBody>
      </p:sp>
      <p:pic>
        <p:nvPicPr>
          <p:cNvPr id="8" name="Picture 7">
            <a:extLst>
              <a:ext uri="{FF2B5EF4-FFF2-40B4-BE49-F238E27FC236}">
                <a16:creationId xmlns:a16="http://schemas.microsoft.com/office/drawing/2014/main" id="{D6229F88-C5F3-52C7-E9C3-682A7E3AA69D}"/>
              </a:ext>
            </a:extLst>
          </p:cNvPr>
          <p:cNvPicPr>
            <a:picLocks noChangeAspect="1"/>
          </p:cNvPicPr>
          <p:nvPr/>
        </p:nvPicPr>
        <p:blipFill>
          <a:blip r:embed="rId2"/>
          <a:stretch>
            <a:fillRect/>
          </a:stretch>
        </p:blipFill>
        <p:spPr>
          <a:xfrm>
            <a:off x="365759" y="4841822"/>
            <a:ext cx="2978332" cy="1565366"/>
          </a:xfrm>
          <a:prstGeom prst="rect">
            <a:avLst/>
          </a:prstGeom>
        </p:spPr>
      </p:pic>
      <p:sp>
        <p:nvSpPr>
          <p:cNvPr id="9" name="TextBox 8">
            <a:extLst>
              <a:ext uri="{FF2B5EF4-FFF2-40B4-BE49-F238E27FC236}">
                <a16:creationId xmlns:a16="http://schemas.microsoft.com/office/drawing/2014/main" id="{59159CB9-0A69-B2DE-6131-47DBC2B8D657}"/>
              </a:ext>
            </a:extLst>
          </p:cNvPr>
          <p:cNvSpPr txBox="1"/>
          <p:nvPr/>
        </p:nvSpPr>
        <p:spPr>
          <a:xfrm>
            <a:off x="429296" y="2266874"/>
            <a:ext cx="2978332" cy="2369880"/>
          </a:xfrm>
          <a:prstGeom prst="rect">
            <a:avLst/>
          </a:prstGeom>
          <a:solidFill>
            <a:schemeClr val="accent6">
              <a:lumMod val="40000"/>
              <a:lumOff val="60000"/>
            </a:schemeClr>
          </a:solidFill>
        </p:spPr>
        <p:txBody>
          <a:bodyPr wrap="square" rtlCol="0">
            <a:spAutoFit/>
          </a:bodyPr>
          <a:lstStyle/>
          <a:p>
            <a:r>
              <a:rPr lang="en-US" sz="2400" b="1" i="1" dirty="0" err="1"/>
              <a:t>Mesaje</a:t>
            </a:r>
            <a:r>
              <a:rPr lang="en-US" sz="2400" b="1" i="1" dirty="0"/>
              <a:t> </a:t>
            </a:r>
            <a:r>
              <a:rPr lang="en-US" sz="2400" b="1" i="1" dirty="0" err="1"/>
              <a:t>și</a:t>
            </a:r>
            <a:r>
              <a:rPr lang="en-US" sz="2400" b="1" i="1" dirty="0"/>
              <a:t> </a:t>
            </a:r>
            <a:r>
              <a:rPr lang="en-US" sz="2400" b="1" i="1" dirty="0" err="1"/>
              <a:t>fluxul</a:t>
            </a:r>
            <a:r>
              <a:rPr lang="en-US" sz="2400" b="1" i="1" dirty="0"/>
              <a:t> de </a:t>
            </a:r>
            <a:r>
              <a:rPr lang="en-US" sz="2400" b="1" i="1" dirty="0" err="1"/>
              <a:t>mesaje</a:t>
            </a:r>
            <a:r>
              <a:rPr lang="ro-RO" sz="2400" b="1" i="1" dirty="0"/>
              <a:t> </a:t>
            </a:r>
          </a:p>
          <a:p>
            <a:r>
              <a:rPr lang="en-US" sz="2000" dirty="0" err="1"/>
              <a:t>Folosit</a:t>
            </a:r>
            <a:r>
              <a:rPr lang="en-US" sz="2000" dirty="0"/>
              <a:t> </a:t>
            </a:r>
            <a:r>
              <a:rPr lang="en-US" sz="2000" dirty="0" err="1"/>
              <a:t>pentru</a:t>
            </a:r>
            <a:r>
              <a:rPr lang="en-US" sz="2000" dirty="0"/>
              <a:t> a </a:t>
            </a:r>
            <a:r>
              <a:rPr lang="en-US" sz="2000" dirty="0" err="1"/>
              <a:t>transfera</a:t>
            </a:r>
            <a:r>
              <a:rPr lang="en-US" sz="2000" dirty="0"/>
              <a:t> </a:t>
            </a:r>
            <a:r>
              <a:rPr lang="en-US" sz="2000" dirty="0" err="1"/>
              <a:t>acțiuni</a:t>
            </a:r>
            <a:r>
              <a:rPr lang="en-US" sz="2000" dirty="0"/>
              <a:t> </a:t>
            </a:r>
            <a:r>
              <a:rPr lang="en-US" sz="2000" dirty="0" err="1"/>
              <a:t>sau</a:t>
            </a:r>
            <a:r>
              <a:rPr lang="en-US" sz="2000" dirty="0"/>
              <a:t> date </a:t>
            </a:r>
            <a:r>
              <a:rPr lang="en-US" sz="2000" dirty="0" err="1"/>
              <a:t>dintr</a:t>
            </a:r>
            <a:r>
              <a:rPr lang="en-US" sz="2000" dirty="0"/>
              <a:t>-un </a:t>
            </a:r>
            <a:r>
              <a:rPr lang="en-US" sz="2000" dirty="0" err="1"/>
              <a:t>grup</a:t>
            </a:r>
            <a:r>
              <a:rPr lang="en-US" sz="2000" dirty="0"/>
              <a:t>/</a:t>
            </a:r>
            <a:r>
              <a:rPr lang="en-US" sz="2000" dirty="0" err="1"/>
              <a:t>proces</a:t>
            </a:r>
            <a:r>
              <a:rPr lang="en-US" sz="2000" dirty="0"/>
              <a:t> </a:t>
            </a:r>
            <a:r>
              <a:rPr lang="en-US" sz="2000" dirty="0" err="1"/>
              <a:t>în</a:t>
            </a:r>
            <a:r>
              <a:rPr lang="en-US" sz="2000" dirty="0"/>
              <a:t> </a:t>
            </a:r>
            <a:r>
              <a:rPr lang="en-US" sz="2000" dirty="0" err="1"/>
              <a:t>altul</a:t>
            </a:r>
            <a:r>
              <a:rPr lang="en-US" sz="2000" dirty="0"/>
              <a:t> </a:t>
            </a:r>
            <a:r>
              <a:rPr lang="en-US" sz="2000" dirty="0" err="1"/>
              <a:t>și</a:t>
            </a:r>
            <a:r>
              <a:rPr lang="en-US" sz="2000" dirty="0"/>
              <a:t> </a:t>
            </a:r>
            <a:r>
              <a:rPr lang="en-US" sz="2000" dirty="0" err="1"/>
              <a:t>pentru</a:t>
            </a:r>
            <a:r>
              <a:rPr lang="en-US" sz="2000" dirty="0"/>
              <a:t> a </a:t>
            </a:r>
            <a:r>
              <a:rPr lang="en-US" sz="2000" dirty="0" err="1"/>
              <a:t>corela</a:t>
            </a:r>
            <a:r>
              <a:rPr lang="en-US" sz="2000" dirty="0"/>
              <a:t> </a:t>
            </a:r>
            <a:r>
              <a:rPr lang="en-US" sz="2000" dirty="0" err="1"/>
              <a:t>procesele</a:t>
            </a:r>
            <a:r>
              <a:rPr lang="en-US" sz="2000" dirty="0"/>
              <a:t> </a:t>
            </a:r>
            <a:r>
              <a:rPr lang="en-US" sz="2000" dirty="0" err="1"/>
              <a:t>aferente</a:t>
            </a:r>
            <a:endParaRPr lang="en-US" sz="2000" dirty="0"/>
          </a:p>
        </p:txBody>
      </p:sp>
      <p:pic>
        <p:nvPicPr>
          <p:cNvPr id="11" name="Picture 10">
            <a:extLst>
              <a:ext uri="{FF2B5EF4-FFF2-40B4-BE49-F238E27FC236}">
                <a16:creationId xmlns:a16="http://schemas.microsoft.com/office/drawing/2014/main" id="{E555FB32-C9EC-287D-CDF8-1353CC806EEA}"/>
              </a:ext>
            </a:extLst>
          </p:cNvPr>
          <p:cNvPicPr>
            <a:picLocks noChangeAspect="1"/>
          </p:cNvPicPr>
          <p:nvPr/>
        </p:nvPicPr>
        <p:blipFill>
          <a:blip r:embed="rId3"/>
          <a:stretch>
            <a:fillRect/>
          </a:stretch>
        </p:blipFill>
        <p:spPr>
          <a:xfrm>
            <a:off x="3407628" y="3514483"/>
            <a:ext cx="3933416" cy="1467979"/>
          </a:xfrm>
          <a:prstGeom prst="rect">
            <a:avLst/>
          </a:prstGeom>
        </p:spPr>
      </p:pic>
      <p:sp>
        <p:nvSpPr>
          <p:cNvPr id="12" name="TextBox 11">
            <a:extLst>
              <a:ext uri="{FF2B5EF4-FFF2-40B4-BE49-F238E27FC236}">
                <a16:creationId xmlns:a16="http://schemas.microsoft.com/office/drawing/2014/main" id="{41691153-2201-FC7F-B678-0FC26B2F7242}"/>
              </a:ext>
            </a:extLst>
          </p:cNvPr>
          <p:cNvSpPr txBox="1"/>
          <p:nvPr/>
        </p:nvSpPr>
        <p:spPr>
          <a:xfrm>
            <a:off x="3407628" y="2266874"/>
            <a:ext cx="3933416" cy="1077218"/>
          </a:xfrm>
          <a:prstGeom prst="rect">
            <a:avLst/>
          </a:prstGeom>
          <a:solidFill>
            <a:schemeClr val="accent4">
              <a:lumMod val="40000"/>
              <a:lumOff val="60000"/>
            </a:schemeClr>
          </a:solidFill>
        </p:spPr>
        <p:txBody>
          <a:bodyPr wrap="square" rtlCol="0">
            <a:spAutoFit/>
          </a:bodyPr>
          <a:lstStyle/>
          <a:p>
            <a:r>
              <a:rPr lang="en-US" sz="2400" b="1" dirty="0" err="1"/>
              <a:t>Semnale</a:t>
            </a:r>
            <a:endParaRPr lang="ro-RO" sz="2400" b="1" dirty="0"/>
          </a:p>
          <a:p>
            <a:r>
              <a:rPr lang="en-US" sz="2000" dirty="0" err="1"/>
              <a:t>Folosit</a:t>
            </a:r>
            <a:r>
              <a:rPr lang="en-US" sz="2000" dirty="0"/>
              <a:t> </a:t>
            </a:r>
            <a:r>
              <a:rPr lang="en-US" sz="2000" dirty="0" err="1"/>
              <a:t>pentru</a:t>
            </a:r>
            <a:r>
              <a:rPr lang="en-US" sz="2000" dirty="0"/>
              <a:t> a </a:t>
            </a:r>
            <a:r>
              <a:rPr lang="en-US" sz="2000" dirty="0" err="1"/>
              <a:t>trimite</a:t>
            </a:r>
            <a:r>
              <a:rPr lang="en-US" sz="2000" dirty="0"/>
              <a:t> date </a:t>
            </a:r>
            <a:r>
              <a:rPr lang="en-US" sz="2000" dirty="0" err="1"/>
              <a:t>către</a:t>
            </a:r>
            <a:r>
              <a:rPr lang="en-US" sz="2000" dirty="0"/>
              <a:t> </a:t>
            </a:r>
            <a:r>
              <a:rPr lang="en-US" sz="2000" dirty="0" err="1"/>
              <a:t>mai</a:t>
            </a:r>
            <a:r>
              <a:rPr lang="en-US" sz="2000" dirty="0"/>
              <a:t> </a:t>
            </a:r>
            <a:r>
              <a:rPr lang="en-US" sz="2000" dirty="0" err="1"/>
              <a:t>multe</a:t>
            </a:r>
            <a:r>
              <a:rPr lang="en-US" sz="2000" dirty="0"/>
              <a:t> </a:t>
            </a:r>
            <a:r>
              <a:rPr lang="en-US" sz="2000" dirty="0" err="1"/>
              <a:t>activități</a:t>
            </a:r>
            <a:r>
              <a:rPr lang="en-US" sz="2000" dirty="0"/>
              <a:t> </a:t>
            </a:r>
            <a:r>
              <a:rPr lang="en-US" sz="2000" dirty="0" err="1"/>
              <a:t>simultan</a:t>
            </a:r>
            <a:endParaRPr lang="en-US" sz="2000" dirty="0"/>
          </a:p>
        </p:txBody>
      </p:sp>
      <p:pic>
        <p:nvPicPr>
          <p:cNvPr id="14" name="Picture 13">
            <a:extLst>
              <a:ext uri="{FF2B5EF4-FFF2-40B4-BE49-F238E27FC236}">
                <a16:creationId xmlns:a16="http://schemas.microsoft.com/office/drawing/2014/main" id="{44AAF210-C687-B774-085F-5C2F58826161}"/>
              </a:ext>
            </a:extLst>
          </p:cNvPr>
          <p:cNvPicPr>
            <a:picLocks noChangeAspect="1"/>
          </p:cNvPicPr>
          <p:nvPr/>
        </p:nvPicPr>
        <p:blipFill>
          <a:blip r:embed="rId4"/>
          <a:stretch>
            <a:fillRect/>
          </a:stretch>
        </p:blipFill>
        <p:spPr>
          <a:xfrm>
            <a:off x="8499565" y="3447380"/>
            <a:ext cx="1997809" cy="1535081"/>
          </a:xfrm>
          <a:prstGeom prst="rect">
            <a:avLst/>
          </a:prstGeom>
        </p:spPr>
      </p:pic>
      <p:sp>
        <p:nvSpPr>
          <p:cNvPr id="15" name="TextBox 14">
            <a:extLst>
              <a:ext uri="{FF2B5EF4-FFF2-40B4-BE49-F238E27FC236}">
                <a16:creationId xmlns:a16="http://schemas.microsoft.com/office/drawing/2014/main" id="{0759CE27-FDAA-3B16-9D2E-E2F7344BB096}"/>
              </a:ext>
            </a:extLst>
          </p:cNvPr>
          <p:cNvSpPr txBox="1"/>
          <p:nvPr/>
        </p:nvSpPr>
        <p:spPr>
          <a:xfrm>
            <a:off x="7454537" y="5085749"/>
            <a:ext cx="4667795" cy="1384995"/>
          </a:xfrm>
          <a:prstGeom prst="rect">
            <a:avLst/>
          </a:prstGeom>
          <a:solidFill>
            <a:schemeClr val="accent2">
              <a:lumMod val="20000"/>
              <a:lumOff val="80000"/>
            </a:schemeClr>
          </a:solidFill>
        </p:spPr>
        <p:txBody>
          <a:bodyPr wrap="square" rtlCol="0">
            <a:spAutoFit/>
          </a:bodyPr>
          <a:lstStyle/>
          <a:p>
            <a:r>
              <a:rPr lang="en-US" sz="2400" b="1" dirty="0" err="1"/>
              <a:t>Cronometre</a:t>
            </a:r>
            <a:endParaRPr lang="ro-RO" sz="2400" b="1" dirty="0"/>
          </a:p>
          <a:p>
            <a:r>
              <a:rPr lang="en-US" sz="2000" dirty="0" err="1"/>
              <a:t>Folosit</a:t>
            </a:r>
            <a:r>
              <a:rPr lang="en-US" sz="2000" dirty="0"/>
              <a:t> </a:t>
            </a:r>
            <a:r>
              <a:rPr lang="en-US" sz="2000" dirty="0" err="1"/>
              <a:t>pentru</a:t>
            </a:r>
            <a:r>
              <a:rPr lang="en-US" sz="2000" dirty="0"/>
              <a:t> a </a:t>
            </a:r>
            <a:r>
              <a:rPr lang="en-US" sz="2000" dirty="0" err="1"/>
              <a:t>lansa</a:t>
            </a:r>
            <a:r>
              <a:rPr lang="en-US" sz="2000" dirty="0"/>
              <a:t> </a:t>
            </a:r>
            <a:r>
              <a:rPr lang="en-US" sz="2000" dirty="0" err="1"/>
              <a:t>activități</a:t>
            </a:r>
            <a:r>
              <a:rPr lang="en-US" sz="2000" dirty="0"/>
              <a:t> </a:t>
            </a:r>
            <a:r>
              <a:rPr lang="en-US" sz="2000" dirty="0" err="1"/>
              <a:t>periodice</a:t>
            </a:r>
            <a:r>
              <a:rPr lang="en-US" sz="2000" dirty="0"/>
              <a:t> </a:t>
            </a:r>
            <a:r>
              <a:rPr lang="en-US" sz="2000" dirty="0" err="1"/>
              <a:t>sau</a:t>
            </a:r>
            <a:r>
              <a:rPr lang="en-US" sz="2000" dirty="0"/>
              <a:t> </a:t>
            </a:r>
            <a:r>
              <a:rPr lang="en-US" sz="2000" dirty="0" err="1"/>
              <a:t>pentru</a:t>
            </a:r>
            <a:r>
              <a:rPr lang="en-US" sz="2000" dirty="0"/>
              <a:t> a se </a:t>
            </a:r>
            <a:r>
              <a:rPr lang="en-US" sz="2000" dirty="0" err="1"/>
              <a:t>asigura</a:t>
            </a:r>
            <a:r>
              <a:rPr lang="en-US" sz="2000" dirty="0"/>
              <a:t> </a:t>
            </a:r>
            <a:r>
              <a:rPr lang="en-US" sz="2000" dirty="0" err="1"/>
              <a:t>că</a:t>
            </a:r>
            <a:r>
              <a:rPr lang="en-US" sz="2000" dirty="0"/>
              <a:t> o </a:t>
            </a:r>
            <a:r>
              <a:rPr lang="en-US" sz="2000" dirty="0" err="1"/>
              <a:t>activitate</a:t>
            </a:r>
            <a:r>
              <a:rPr lang="en-US" sz="2000" dirty="0"/>
              <a:t> are loc </a:t>
            </a:r>
            <a:r>
              <a:rPr lang="en-US" sz="2000" dirty="0" err="1"/>
              <a:t>într</a:t>
            </a:r>
            <a:r>
              <a:rPr lang="en-US" sz="2000" dirty="0"/>
              <a:t>-un termen </a:t>
            </a:r>
            <a:r>
              <a:rPr lang="en-US" sz="2000" dirty="0" err="1"/>
              <a:t>limită</a:t>
            </a:r>
            <a:r>
              <a:rPr lang="en-US" sz="2000" dirty="0"/>
              <a:t> </a:t>
            </a:r>
            <a:r>
              <a:rPr lang="en-US" sz="2000" dirty="0" err="1"/>
              <a:t>specificat</a:t>
            </a:r>
            <a:endParaRPr lang="en-US" sz="2000" dirty="0"/>
          </a:p>
        </p:txBody>
      </p:sp>
      <p:sp>
        <p:nvSpPr>
          <p:cNvPr id="3" name="Content Placeholder 2">
            <a:extLst>
              <a:ext uri="{FF2B5EF4-FFF2-40B4-BE49-F238E27FC236}">
                <a16:creationId xmlns:a16="http://schemas.microsoft.com/office/drawing/2014/main" id="{D5ADEB56-9CD8-482E-A5F7-0A59F22C35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226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C64704-39AC-5EF5-4D34-5C0F215F1DA2}"/>
              </a:ext>
            </a:extLst>
          </p:cNvPr>
          <p:cNvPicPr>
            <a:picLocks noGrp="1" noChangeAspect="1"/>
          </p:cNvPicPr>
          <p:nvPr>
            <p:ph idx="1"/>
          </p:nvPr>
        </p:nvPicPr>
        <p:blipFill>
          <a:blip r:embed="rId2"/>
          <a:stretch>
            <a:fillRect/>
          </a:stretch>
        </p:blipFill>
        <p:spPr>
          <a:xfrm>
            <a:off x="491791" y="344329"/>
            <a:ext cx="3321065" cy="1963443"/>
          </a:xfrm>
        </p:spPr>
      </p:pic>
      <p:pic>
        <p:nvPicPr>
          <p:cNvPr id="7" name="Picture 6">
            <a:extLst>
              <a:ext uri="{FF2B5EF4-FFF2-40B4-BE49-F238E27FC236}">
                <a16:creationId xmlns:a16="http://schemas.microsoft.com/office/drawing/2014/main" id="{6E75E6E5-B210-6931-96C8-710C48A53BDC}"/>
              </a:ext>
            </a:extLst>
          </p:cNvPr>
          <p:cNvPicPr>
            <a:picLocks noChangeAspect="1"/>
          </p:cNvPicPr>
          <p:nvPr/>
        </p:nvPicPr>
        <p:blipFill>
          <a:blip r:embed="rId3"/>
          <a:stretch>
            <a:fillRect/>
          </a:stretch>
        </p:blipFill>
        <p:spPr>
          <a:xfrm>
            <a:off x="458438" y="2578554"/>
            <a:ext cx="3387769" cy="1971675"/>
          </a:xfrm>
          <a:prstGeom prst="rect">
            <a:avLst/>
          </a:prstGeom>
        </p:spPr>
      </p:pic>
      <p:pic>
        <p:nvPicPr>
          <p:cNvPr id="9" name="Picture 8">
            <a:extLst>
              <a:ext uri="{FF2B5EF4-FFF2-40B4-BE49-F238E27FC236}">
                <a16:creationId xmlns:a16="http://schemas.microsoft.com/office/drawing/2014/main" id="{276F906C-3492-5E75-3D7A-9CD3EBF6FA9C}"/>
              </a:ext>
            </a:extLst>
          </p:cNvPr>
          <p:cNvPicPr>
            <a:picLocks noChangeAspect="1"/>
          </p:cNvPicPr>
          <p:nvPr/>
        </p:nvPicPr>
        <p:blipFill>
          <a:blip r:embed="rId4"/>
          <a:stretch>
            <a:fillRect/>
          </a:stretch>
        </p:blipFill>
        <p:spPr>
          <a:xfrm>
            <a:off x="491791" y="4775495"/>
            <a:ext cx="3356838" cy="1682387"/>
          </a:xfrm>
          <a:prstGeom prst="rect">
            <a:avLst/>
          </a:prstGeom>
        </p:spPr>
      </p:pic>
      <p:sp>
        <p:nvSpPr>
          <p:cNvPr id="10" name="TextBox 9">
            <a:extLst>
              <a:ext uri="{FF2B5EF4-FFF2-40B4-BE49-F238E27FC236}">
                <a16:creationId xmlns:a16="http://schemas.microsoft.com/office/drawing/2014/main" id="{21C6237D-201C-705A-D4DC-0971979942E3}"/>
              </a:ext>
            </a:extLst>
          </p:cNvPr>
          <p:cNvSpPr txBox="1"/>
          <p:nvPr/>
        </p:nvSpPr>
        <p:spPr>
          <a:xfrm>
            <a:off x="4145280" y="344329"/>
            <a:ext cx="7210697" cy="1384995"/>
          </a:xfrm>
          <a:prstGeom prst="rect">
            <a:avLst/>
          </a:prstGeom>
          <a:solidFill>
            <a:schemeClr val="bg2"/>
          </a:solidFill>
        </p:spPr>
        <p:txBody>
          <a:bodyPr wrap="square" rtlCol="0">
            <a:spAutoFit/>
          </a:bodyPr>
          <a:lstStyle/>
          <a:p>
            <a:r>
              <a:rPr lang="en-US" sz="2800" b="1" dirty="0" err="1">
                <a:solidFill>
                  <a:srgbClr val="00B050"/>
                </a:solidFill>
              </a:rPr>
              <a:t>Erori</a:t>
            </a:r>
            <a:endParaRPr lang="ro-RO" sz="2800" b="1" dirty="0">
              <a:solidFill>
                <a:srgbClr val="00B050"/>
              </a:solidFill>
            </a:endParaRPr>
          </a:p>
          <a:p>
            <a:r>
              <a:rPr lang="en-US" sz="2800" dirty="0" err="1"/>
              <a:t>Folosit</a:t>
            </a:r>
            <a:r>
              <a:rPr lang="en-US" sz="2800" dirty="0"/>
              <a:t> </a:t>
            </a:r>
            <a:r>
              <a:rPr lang="en-US" sz="2800" dirty="0" err="1"/>
              <a:t>pentru</a:t>
            </a:r>
            <a:r>
              <a:rPr lang="en-US" sz="2800" dirty="0"/>
              <a:t> a </a:t>
            </a:r>
            <a:r>
              <a:rPr lang="en-US" sz="2800" dirty="0" err="1"/>
              <a:t>defini</a:t>
            </a:r>
            <a:r>
              <a:rPr lang="en-US" sz="2800" dirty="0"/>
              <a:t> </a:t>
            </a:r>
            <a:r>
              <a:rPr lang="en-US" sz="2800" dirty="0" err="1"/>
              <a:t>comportamentul</a:t>
            </a:r>
            <a:r>
              <a:rPr lang="en-US" sz="2800" dirty="0"/>
              <a:t> </a:t>
            </a:r>
            <a:r>
              <a:rPr lang="en-US" sz="2800" dirty="0" err="1"/>
              <a:t>atunci</a:t>
            </a:r>
            <a:r>
              <a:rPr lang="en-US" sz="2800" dirty="0"/>
              <a:t> </a:t>
            </a:r>
            <a:r>
              <a:rPr lang="en-US" sz="2800" dirty="0" err="1"/>
              <a:t>când</a:t>
            </a:r>
            <a:r>
              <a:rPr lang="en-US" sz="2800" dirty="0"/>
              <a:t> </a:t>
            </a:r>
            <a:r>
              <a:rPr lang="en-US" sz="2800" dirty="0" err="1"/>
              <a:t>sistemul</a:t>
            </a:r>
            <a:r>
              <a:rPr lang="en-US" sz="2800" dirty="0"/>
              <a:t> </a:t>
            </a:r>
            <a:r>
              <a:rPr lang="en-US" sz="2800" dirty="0" err="1"/>
              <a:t>întâmpină</a:t>
            </a:r>
            <a:r>
              <a:rPr lang="en-US" sz="2800" dirty="0"/>
              <a:t> o </a:t>
            </a:r>
            <a:r>
              <a:rPr lang="en-US" sz="2800" dirty="0" err="1"/>
              <a:t>eroare</a:t>
            </a:r>
            <a:r>
              <a:rPr lang="en-US" sz="2800" dirty="0"/>
              <a:t> </a:t>
            </a:r>
            <a:r>
              <a:rPr lang="en-US" sz="2800" dirty="0" err="1"/>
              <a:t>tehnică</a:t>
            </a:r>
            <a:endParaRPr lang="en-US" sz="2800" dirty="0"/>
          </a:p>
        </p:txBody>
      </p:sp>
      <p:sp>
        <p:nvSpPr>
          <p:cNvPr id="11" name="TextBox 10">
            <a:extLst>
              <a:ext uri="{FF2B5EF4-FFF2-40B4-BE49-F238E27FC236}">
                <a16:creationId xmlns:a16="http://schemas.microsoft.com/office/drawing/2014/main" id="{075C2310-517A-BA61-4809-319ABCFDDD98}"/>
              </a:ext>
            </a:extLst>
          </p:cNvPr>
          <p:cNvSpPr txBox="1"/>
          <p:nvPr/>
        </p:nvSpPr>
        <p:spPr>
          <a:xfrm>
            <a:off x="4171406" y="2578554"/>
            <a:ext cx="6975565" cy="1815882"/>
          </a:xfrm>
          <a:prstGeom prst="rect">
            <a:avLst/>
          </a:prstGeom>
          <a:solidFill>
            <a:schemeClr val="accent1">
              <a:lumMod val="20000"/>
              <a:lumOff val="80000"/>
            </a:schemeClr>
          </a:solidFill>
        </p:spPr>
        <p:txBody>
          <a:bodyPr wrap="square" rtlCol="0">
            <a:spAutoFit/>
          </a:bodyPr>
          <a:lstStyle/>
          <a:p>
            <a:r>
              <a:rPr lang="en-US" sz="2800" i="1" dirty="0" err="1">
                <a:solidFill>
                  <a:srgbClr val="00B050"/>
                </a:solidFill>
              </a:rPr>
              <a:t>Repetâ</a:t>
            </a:r>
            <a:r>
              <a:rPr lang="ro-RO" sz="2800" i="1" dirty="0">
                <a:solidFill>
                  <a:srgbClr val="00B050"/>
                </a:solidFill>
              </a:rPr>
              <a:t>ri</a:t>
            </a:r>
          </a:p>
          <a:p>
            <a:r>
              <a:rPr lang="en-US" sz="2800" dirty="0" err="1"/>
              <a:t>Folosit</a:t>
            </a:r>
            <a:r>
              <a:rPr lang="en-US" sz="2800" dirty="0"/>
              <a:t> </a:t>
            </a:r>
            <a:r>
              <a:rPr lang="en-US" sz="2800" dirty="0" err="1"/>
              <a:t>pentru</a:t>
            </a:r>
            <a:r>
              <a:rPr lang="en-US" sz="2800" dirty="0"/>
              <a:t> a </a:t>
            </a:r>
            <a:r>
              <a:rPr lang="en-US" sz="2800" dirty="0" err="1"/>
              <a:t>repeta</a:t>
            </a:r>
            <a:r>
              <a:rPr lang="en-US" sz="2800" dirty="0"/>
              <a:t> </a:t>
            </a:r>
            <a:r>
              <a:rPr lang="en-US" sz="2800" dirty="0" err="1"/>
              <a:t>comportamentul</a:t>
            </a:r>
            <a:r>
              <a:rPr lang="en-US" sz="2800" dirty="0"/>
              <a:t>, cum </a:t>
            </a:r>
            <a:r>
              <a:rPr lang="en-US" sz="2800" dirty="0" err="1"/>
              <a:t>ar</a:t>
            </a:r>
            <a:r>
              <a:rPr lang="en-US" sz="2800" dirty="0"/>
              <a:t> fi </a:t>
            </a:r>
            <a:r>
              <a:rPr lang="en-US" sz="2800" dirty="0" err="1"/>
              <a:t>lansări</a:t>
            </a:r>
            <a:r>
              <a:rPr lang="en-US" sz="2800" dirty="0"/>
              <a:t> multiple ale </a:t>
            </a:r>
            <a:r>
              <a:rPr lang="en-US" sz="2800" dirty="0" err="1"/>
              <a:t>aceleiași</a:t>
            </a:r>
            <a:r>
              <a:rPr lang="en-US" sz="2800" dirty="0"/>
              <a:t> </a:t>
            </a:r>
            <a:r>
              <a:rPr lang="en-US" sz="2800" dirty="0" err="1"/>
              <a:t>sarcini</a:t>
            </a:r>
            <a:r>
              <a:rPr lang="en-US" sz="2800" dirty="0"/>
              <a:t> </a:t>
            </a:r>
            <a:r>
              <a:rPr lang="en-US" sz="2800" dirty="0" err="1"/>
              <a:t>sau</a:t>
            </a:r>
            <a:r>
              <a:rPr lang="en-US" sz="2800" dirty="0"/>
              <a:t> </a:t>
            </a:r>
            <a:r>
              <a:rPr lang="en-US" sz="2800" dirty="0" err="1"/>
              <a:t>repetarea</a:t>
            </a:r>
            <a:r>
              <a:rPr lang="en-US" sz="2800" dirty="0"/>
              <a:t> </a:t>
            </a:r>
            <a:r>
              <a:rPr lang="en-US" sz="2800" dirty="0" err="1"/>
              <a:t>aceleiași</a:t>
            </a:r>
            <a:r>
              <a:rPr lang="en-US" sz="2800" dirty="0"/>
              <a:t> </a:t>
            </a:r>
            <a:r>
              <a:rPr lang="en-US" sz="2800" dirty="0" err="1"/>
              <a:t>sarcini</a:t>
            </a:r>
            <a:r>
              <a:rPr lang="en-US" sz="2800" dirty="0"/>
              <a:t> de </a:t>
            </a:r>
            <a:r>
              <a:rPr lang="en-US" sz="2800" dirty="0" err="1"/>
              <a:t>mai</a:t>
            </a:r>
            <a:r>
              <a:rPr lang="en-US" sz="2800" dirty="0"/>
              <a:t> </a:t>
            </a:r>
            <a:r>
              <a:rPr lang="en-US" sz="2800" dirty="0" err="1"/>
              <a:t>multe</a:t>
            </a:r>
            <a:r>
              <a:rPr lang="en-US" sz="2800" dirty="0"/>
              <a:t> </a:t>
            </a:r>
            <a:r>
              <a:rPr lang="en-US" sz="2800" dirty="0" err="1"/>
              <a:t>ori</a:t>
            </a:r>
            <a:endParaRPr lang="en-US" sz="2800" dirty="0"/>
          </a:p>
        </p:txBody>
      </p:sp>
      <p:sp>
        <p:nvSpPr>
          <p:cNvPr id="12" name="TextBox 11">
            <a:extLst>
              <a:ext uri="{FF2B5EF4-FFF2-40B4-BE49-F238E27FC236}">
                <a16:creationId xmlns:a16="http://schemas.microsoft.com/office/drawing/2014/main" id="{04C4D142-322C-A0B3-C379-C6C30F967578}"/>
              </a:ext>
            </a:extLst>
          </p:cNvPr>
          <p:cNvSpPr txBox="1"/>
          <p:nvPr/>
        </p:nvSpPr>
        <p:spPr>
          <a:xfrm>
            <a:off x="4336869" y="4859383"/>
            <a:ext cx="6827520" cy="1815882"/>
          </a:xfrm>
          <a:prstGeom prst="rect">
            <a:avLst/>
          </a:prstGeom>
          <a:solidFill>
            <a:schemeClr val="accent5">
              <a:lumMod val="40000"/>
              <a:lumOff val="60000"/>
            </a:schemeClr>
          </a:solidFill>
        </p:spPr>
        <p:txBody>
          <a:bodyPr wrap="square" rtlCol="0">
            <a:spAutoFit/>
          </a:bodyPr>
          <a:lstStyle/>
          <a:p>
            <a:r>
              <a:rPr lang="en-US" sz="2800" b="1" i="1" dirty="0" err="1">
                <a:solidFill>
                  <a:srgbClr val="00B050"/>
                </a:solidFill>
              </a:rPr>
              <a:t>Corelaţie</a:t>
            </a:r>
            <a:endParaRPr lang="ro-RO" sz="2800" b="1" i="1" dirty="0">
              <a:solidFill>
                <a:srgbClr val="00B050"/>
              </a:solidFill>
            </a:endParaRPr>
          </a:p>
          <a:p>
            <a:r>
              <a:rPr lang="en-US" sz="2800" dirty="0" err="1"/>
              <a:t>Corelația</a:t>
            </a:r>
            <a:r>
              <a:rPr lang="en-US" sz="2800" dirty="0"/>
              <a:t> </a:t>
            </a:r>
            <a:r>
              <a:rPr lang="en-US" sz="2800" dirty="0" err="1"/>
              <a:t>este</a:t>
            </a:r>
            <a:r>
              <a:rPr lang="en-US" sz="2800" dirty="0"/>
              <a:t> </a:t>
            </a:r>
            <a:r>
              <a:rPr lang="en-US" sz="2800" dirty="0" err="1"/>
              <a:t>utilizată</a:t>
            </a:r>
            <a:r>
              <a:rPr lang="en-US" sz="2800" dirty="0"/>
              <a:t> </a:t>
            </a:r>
            <a:r>
              <a:rPr lang="en-US" sz="2800" dirty="0" err="1"/>
              <a:t>pentru</a:t>
            </a:r>
            <a:r>
              <a:rPr lang="en-US" sz="2800" dirty="0"/>
              <a:t> a </a:t>
            </a:r>
            <a:r>
              <a:rPr lang="en-US" sz="2800" dirty="0" err="1"/>
              <a:t>coordona</a:t>
            </a:r>
            <a:r>
              <a:rPr lang="en-US" sz="2800" dirty="0"/>
              <a:t> </a:t>
            </a:r>
            <a:r>
              <a:rPr lang="en-US" sz="2800" dirty="0" err="1"/>
              <a:t>progresul</a:t>
            </a:r>
            <a:r>
              <a:rPr lang="en-US" sz="2800" dirty="0"/>
              <a:t> </a:t>
            </a:r>
            <a:r>
              <a:rPr lang="en-US" sz="2800" dirty="0" err="1"/>
              <a:t>între</a:t>
            </a:r>
            <a:r>
              <a:rPr lang="en-US" sz="2800" dirty="0"/>
              <a:t> </a:t>
            </a:r>
            <a:r>
              <a:rPr lang="en-US" sz="2800" dirty="0" err="1"/>
              <a:t>două</a:t>
            </a:r>
            <a:r>
              <a:rPr lang="en-US" sz="2800" dirty="0"/>
              <a:t> </a:t>
            </a:r>
            <a:r>
              <a:rPr lang="en-US" sz="2800" dirty="0" err="1"/>
              <a:t>instanțe</a:t>
            </a:r>
            <a:r>
              <a:rPr lang="en-US" sz="2800" dirty="0"/>
              <a:t> de </a:t>
            </a:r>
            <a:r>
              <a:rPr lang="en-US" sz="2800" dirty="0" err="1"/>
              <a:t>proces</a:t>
            </a:r>
            <a:r>
              <a:rPr lang="en-US" sz="2800" dirty="0"/>
              <a:t> care </a:t>
            </a:r>
            <a:r>
              <a:rPr lang="en-US" sz="2800" dirty="0" err="1"/>
              <a:t>rulează</a:t>
            </a:r>
            <a:endParaRPr lang="en-US" sz="2800" dirty="0"/>
          </a:p>
        </p:txBody>
      </p:sp>
    </p:spTree>
    <p:extLst>
      <p:ext uri="{BB962C8B-B14F-4D97-AF65-F5344CB8AC3E}">
        <p14:creationId xmlns:p14="http://schemas.microsoft.com/office/powerpoint/2010/main" val="49284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8A6D4-CC1C-381E-5915-EF4D09DE8656}"/>
              </a:ext>
            </a:extLst>
          </p:cNvPr>
          <p:cNvSpPr>
            <a:spLocks noGrp="1"/>
          </p:cNvSpPr>
          <p:nvPr>
            <p:ph idx="1"/>
          </p:nvPr>
        </p:nvSpPr>
        <p:spPr>
          <a:xfrm>
            <a:off x="838203" y="522514"/>
            <a:ext cx="10515600" cy="5654449"/>
          </a:xfrm>
        </p:spPr>
        <p:txBody>
          <a:bodyPr>
            <a:normAutofit fontScale="62500" lnSpcReduction="20000"/>
          </a:bodyPr>
          <a:lstStyle/>
          <a:p>
            <a:pPr marL="0" indent="0" algn="ctr">
              <a:buNone/>
            </a:pPr>
            <a:r>
              <a:rPr lang="en-US" sz="3600" dirty="0" err="1"/>
              <a:t>Elaborare</a:t>
            </a:r>
            <a:r>
              <a:rPr lang="en-US" sz="3600" dirty="0"/>
              <a:t> </a:t>
            </a:r>
          </a:p>
          <a:p>
            <a:pPr marL="0" indent="0" algn="ctr">
              <a:buNone/>
            </a:pPr>
            <a:r>
              <a:rPr lang="en-US" sz="3600" dirty="0"/>
              <a:t>DIAGRAME BPMN</a:t>
            </a:r>
            <a:r>
              <a:rPr lang="ro-RO" sz="3600" dirty="0"/>
              <a:t> </a:t>
            </a:r>
          </a:p>
          <a:p>
            <a:endParaRPr lang="ro-RO" sz="3500" b="1" dirty="0">
              <a:solidFill>
                <a:srgbClr val="0070C0"/>
              </a:solidFill>
            </a:endParaRPr>
          </a:p>
          <a:p>
            <a:r>
              <a:rPr lang="en-US" sz="3500" b="1" dirty="0">
                <a:solidFill>
                  <a:srgbClr val="0070C0"/>
                </a:solidFill>
              </a:rPr>
              <a:t>BPMN </a:t>
            </a:r>
            <a:r>
              <a:rPr lang="ro-RO" sz="3500" b="1" dirty="0">
                <a:solidFill>
                  <a:srgbClr val="0070C0"/>
                </a:solidFill>
              </a:rPr>
              <a:t>în </a:t>
            </a:r>
            <a:r>
              <a:rPr lang="en-US" sz="3500" b="1" dirty="0">
                <a:solidFill>
                  <a:srgbClr val="0070C0"/>
                </a:solidFill>
              </a:rPr>
              <a:t> 3 </a:t>
            </a:r>
            <a:r>
              <a:rPr lang="en-US" sz="3500" b="1" dirty="0" err="1">
                <a:solidFill>
                  <a:srgbClr val="0070C0"/>
                </a:solidFill>
              </a:rPr>
              <a:t>nivele</a:t>
            </a:r>
            <a:r>
              <a:rPr lang="en-US" sz="3500" b="1" dirty="0">
                <a:solidFill>
                  <a:srgbClr val="0070C0"/>
                </a:solidFill>
              </a:rPr>
              <a:t> de </a:t>
            </a:r>
            <a:r>
              <a:rPr lang="en-US" sz="3500" b="1" dirty="0" err="1">
                <a:solidFill>
                  <a:srgbClr val="0070C0"/>
                </a:solidFill>
              </a:rPr>
              <a:t>complexitate</a:t>
            </a:r>
            <a:endParaRPr lang="ro-RO" sz="3500" b="1" dirty="0">
              <a:solidFill>
                <a:srgbClr val="0070C0"/>
              </a:solidFill>
            </a:endParaRPr>
          </a:p>
          <a:p>
            <a:r>
              <a:rPr lang="en-US" sz="4100" b="1" dirty="0">
                <a:solidFill>
                  <a:schemeClr val="accent2">
                    <a:lumMod val="50000"/>
                  </a:schemeClr>
                </a:solidFill>
              </a:rPr>
              <a:t>De </a:t>
            </a:r>
            <a:r>
              <a:rPr lang="en-US" sz="4100" b="1" dirty="0" err="1">
                <a:solidFill>
                  <a:schemeClr val="accent2">
                    <a:lumMod val="50000"/>
                  </a:schemeClr>
                </a:solidFill>
              </a:rPr>
              <a:t>bază</a:t>
            </a:r>
            <a:r>
              <a:rPr lang="en-US" sz="4100" b="1" dirty="0">
                <a:solidFill>
                  <a:schemeClr val="accent2">
                    <a:lumMod val="50000"/>
                  </a:schemeClr>
                </a:solidFill>
              </a:rPr>
              <a:t>, </a:t>
            </a:r>
            <a:r>
              <a:rPr lang="en-US" sz="4100" b="1" dirty="0" err="1">
                <a:solidFill>
                  <a:schemeClr val="accent2">
                    <a:lumMod val="50000"/>
                  </a:schemeClr>
                </a:solidFill>
              </a:rPr>
              <a:t>intermediar</a:t>
            </a:r>
            <a:r>
              <a:rPr lang="en-US" sz="4100" b="1" dirty="0">
                <a:solidFill>
                  <a:schemeClr val="accent2">
                    <a:lumMod val="50000"/>
                  </a:schemeClr>
                </a:solidFill>
              </a:rPr>
              <a:t> </a:t>
            </a:r>
            <a:r>
              <a:rPr lang="en-US" sz="4100" b="1" dirty="0" err="1">
                <a:solidFill>
                  <a:schemeClr val="accent2">
                    <a:lumMod val="50000"/>
                  </a:schemeClr>
                </a:solidFill>
              </a:rPr>
              <a:t>și</a:t>
            </a:r>
            <a:r>
              <a:rPr lang="en-US" sz="4100" b="1" dirty="0">
                <a:solidFill>
                  <a:schemeClr val="accent2">
                    <a:lumMod val="50000"/>
                  </a:schemeClr>
                </a:solidFill>
              </a:rPr>
              <a:t> </a:t>
            </a:r>
            <a:r>
              <a:rPr lang="en-US" sz="4100" b="1" dirty="0" err="1">
                <a:solidFill>
                  <a:schemeClr val="accent2">
                    <a:lumMod val="50000"/>
                  </a:schemeClr>
                </a:solidFill>
              </a:rPr>
              <a:t>avansat</a:t>
            </a:r>
            <a:endParaRPr lang="ro-RO" sz="4100" b="1" dirty="0">
              <a:solidFill>
                <a:schemeClr val="accent2">
                  <a:lumMod val="50000"/>
                </a:schemeClr>
              </a:solidFill>
            </a:endParaRPr>
          </a:p>
          <a:p>
            <a:r>
              <a:rPr lang="en-US" u="sng" dirty="0"/>
              <a:t>Ele </a:t>
            </a:r>
            <a:r>
              <a:rPr lang="en-US" u="sng" dirty="0" err="1"/>
              <a:t>reprezintă</a:t>
            </a:r>
            <a:r>
              <a:rPr lang="en-US" u="sng" dirty="0"/>
              <a:t> </a:t>
            </a:r>
            <a:r>
              <a:rPr lang="en-US" u="sng" dirty="0" err="1"/>
              <a:t>vizual</a:t>
            </a:r>
            <a:r>
              <a:rPr lang="en-US" u="sng" dirty="0"/>
              <a:t> un flux de </a:t>
            </a:r>
            <a:r>
              <a:rPr lang="en-US" u="sng" dirty="0" err="1"/>
              <a:t>proces</a:t>
            </a:r>
            <a:r>
              <a:rPr lang="en-US" u="sng" dirty="0"/>
              <a:t>.</a:t>
            </a:r>
            <a:endParaRPr lang="ro-RO" u="sng" dirty="0"/>
          </a:p>
          <a:p>
            <a:r>
              <a:rPr lang="en-US" u="sng" dirty="0"/>
              <a:t>Ele se </a:t>
            </a:r>
            <a:r>
              <a:rPr lang="en-US" u="sng" dirty="0" err="1"/>
              <a:t>traduc</a:t>
            </a:r>
            <a:r>
              <a:rPr lang="en-US" u="sng" dirty="0"/>
              <a:t> </a:t>
            </a:r>
            <a:r>
              <a:rPr lang="en-US" u="sng" dirty="0" err="1"/>
              <a:t>în</a:t>
            </a:r>
            <a:r>
              <a:rPr lang="en-US" u="sng" dirty="0"/>
              <a:t> cod </a:t>
            </a:r>
            <a:r>
              <a:rPr lang="en-US" u="sng" dirty="0" err="1"/>
              <a:t>executabil</a:t>
            </a:r>
            <a:endParaRPr lang="ro-RO" u="sng" dirty="0"/>
          </a:p>
          <a:p>
            <a:r>
              <a:rPr lang="ro-RO" dirty="0"/>
              <a:t>DE Reținutcă:</a:t>
            </a:r>
          </a:p>
          <a:p>
            <a:pPr>
              <a:buFont typeface="Wingdings" panose="05000000000000000000" pitchFamily="2" charset="2"/>
              <a:buChar char="ü"/>
            </a:pPr>
            <a:r>
              <a:rPr lang="ro-RO" dirty="0"/>
              <a:t> </a:t>
            </a:r>
            <a:r>
              <a:rPr lang="ro-RO" b="1" i="1" dirty="0">
                <a:solidFill>
                  <a:srgbClr val="0070C0"/>
                </a:solidFill>
              </a:rPr>
              <a:t>BPMN de bază </a:t>
            </a:r>
            <a:r>
              <a:rPr lang="ro-RO" dirty="0"/>
              <a:t>este predominant vizual. </a:t>
            </a:r>
          </a:p>
          <a:p>
            <a:pPr>
              <a:buFont typeface="Wingdings" panose="05000000000000000000" pitchFamily="2" charset="2"/>
              <a:buChar char="ü"/>
            </a:pPr>
            <a:r>
              <a:rPr lang="ro-RO" b="1" i="1" dirty="0">
                <a:solidFill>
                  <a:srgbClr val="0070C0"/>
                </a:solidFill>
              </a:rPr>
              <a:t>BPMN </a:t>
            </a:r>
            <a:r>
              <a:rPr lang="ro-RO" dirty="0"/>
              <a:t>Intermediariar și </a:t>
            </a:r>
            <a:r>
              <a:rPr lang="ro-RO" b="1" i="1" dirty="0">
                <a:solidFill>
                  <a:srgbClr val="0070C0"/>
                </a:solidFill>
              </a:rPr>
              <a:t>BPMN </a:t>
            </a:r>
            <a:r>
              <a:rPr lang="ro-RO" dirty="0"/>
              <a:t>Advanced devin executabill.</a:t>
            </a:r>
          </a:p>
          <a:p>
            <a:r>
              <a:rPr lang="ro-RO" dirty="0"/>
              <a:t>După cum cunoaște </a:t>
            </a:r>
            <a:r>
              <a:rPr lang="en-US" dirty="0" err="1"/>
              <a:t>putem</a:t>
            </a:r>
            <a:r>
              <a:rPr lang="en-US" dirty="0"/>
              <a:t> </a:t>
            </a:r>
            <a:r>
              <a:rPr lang="en-US" dirty="0" err="1"/>
              <a:t>organiza</a:t>
            </a:r>
            <a:r>
              <a:rPr lang="en-US" dirty="0"/>
              <a:t> </a:t>
            </a:r>
            <a:r>
              <a:rPr lang="en-US" dirty="0" err="1"/>
              <a:t>elementele</a:t>
            </a:r>
            <a:r>
              <a:rPr lang="en-US" dirty="0"/>
              <a:t> de </a:t>
            </a:r>
            <a:r>
              <a:rPr lang="en-US" dirty="0" err="1"/>
              <a:t>modelare</a:t>
            </a:r>
            <a:r>
              <a:rPr lang="en-US" dirty="0"/>
              <a:t> BPMN </a:t>
            </a:r>
            <a:r>
              <a:rPr lang="en-US" dirty="0" err="1"/>
              <a:t>în</a:t>
            </a:r>
            <a:r>
              <a:rPr lang="en-US" dirty="0"/>
              <a:t> </a:t>
            </a:r>
            <a:r>
              <a:rPr lang="en-US" dirty="0" err="1"/>
              <a:t>câteva</a:t>
            </a:r>
            <a:r>
              <a:rPr lang="en-US" dirty="0"/>
              <a:t> </a:t>
            </a:r>
            <a:r>
              <a:rPr lang="en-US" dirty="0" err="1"/>
              <a:t>categorii</a:t>
            </a:r>
            <a:r>
              <a:rPr lang="en-US" dirty="0"/>
              <a:t> generale:</a:t>
            </a:r>
            <a:endParaRPr lang="ro-RO" dirty="0"/>
          </a:p>
          <a:p>
            <a:pPr>
              <a:buFont typeface="Wingdings" panose="05000000000000000000" pitchFamily="2" charset="2"/>
              <a:buChar char="Ø"/>
            </a:pPr>
            <a:r>
              <a:rPr lang="en-US" sz="3200" b="0" i="0" dirty="0">
                <a:solidFill>
                  <a:srgbClr val="00B050"/>
                </a:solidFill>
                <a:effectLst/>
                <a:latin typeface="FrutigerLTStd-Cn"/>
              </a:rPr>
              <a:t>Workflow elements</a:t>
            </a:r>
            <a:endParaRPr lang="ro-RO" sz="3200" b="0" i="0" dirty="0">
              <a:solidFill>
                <a:srgbClr val="00B050"/>
              </a:solidFill>
              <a:effectLst/>
              <a:latin typeface="FrutigerLTStd-Cn"/>
            </a:endParaRPr>
          </a:p>
          <a:p>
            <a:pPr>
              <a:buFont typeface="Wingdings" panose="05000000000000000000" pitchFamily="2" charset="2"/>
              <a:buChar char="Ø"/>
            </a:pPr>
            <a:r>
              <a:rPr lang="en-US" sz="3200" b="0" i="0" dirty="0">
                <a:solidFill>
                  <a:srgbClr val="00B050"/>
                </a:solidFill>
                <a:effectLst/>
                <a:latin typeface="FrutigerLTStd-Cn"/>
              </a:rPr>
              <a:t>Organizing elements</a:t>
            </a:r>
            <a:endParaRPr lang="ro-RO" sz="3200" b="0" i="0" dirty="0">
              <a:solidFill>
                <a:srgbClr val="00B050"/>
              </a:solidFill>
              <a:effectLst/>
              <a:latin typeface="FrutigerLTStd-Cn"/>
            </a:endParaRPr>
          </a:p>
          <a:p>
            <a:pPr>
              <a:buFont typeface="Wingdings" panose="05000000000000000000" pitchFamily="2" charset="2"/>
              <a:buChar char="Ø"/>
            </a:pPr>
            <a:r>
              <a:rPr lang="en-US" sz="3200" b="0" i="0" dirty="0">
                <a:solidFill>
                  <a:srgbClr val="00B050"/>
                </a:solidFill>
                <a:effectLst/>
                <a:latin typeface="FrutigerLTStd-Cn"/>
              </a:rPr>
              <a:t>Readability </a:t>
            </a:r>
            <a:r>
              <a:rPr lang="en-US" sz="3200" b="0" i="0" dirty="0">
                <a:solidFill>
                  <a:srgbClr val="00B050"/>
                </a:solidFill>
                <a:effectLst/>
                <a:latin typeface="FrutigerLTStd-Cn-Identity-H"/>
              </a:rPr>
              <a:t>e</a:t>
            </a:r>
            <a:r>
              <a:rPr lang="en-US" sz="3200" b="0" i="0" dirty="0">
                <a:solidFill>
                  <a:srgbClr val="00B050"/>
                </a:solidFill>
                <a:effectLst/>
                <a:latin typeface="FrutigerLTStd-Cn"/>
              </a:rPr>
              <a:t>lements</a:t>
            </a:r>
            <a:endParaRPr lang="ro-RO" sz="3200" b="0" i="0" dirty="0">
              <a:solidFill>
                <a:srgbClr val="00B050"/>
              </a:solidFill>
              <a:effectLst/>
              <a:latin typeface="FrutigerLTStd-Cn"/>
            </a:endParaRPr>
          </a:p>
          <a:p>
            <a:pPr>
              <a:buFont typeface="Wingdings" panose="05000000000000000000" pitchFamily="2" charset="2"/>
              <a:buChar char="Ø"/>
            </a:pPr>
            <a:r>
              <a:rPr lang="en-US" sz="3200" b="0" i="0" dirty="0">
                <a:solidFill>
                  <a:srgbClr val="00B050"/>
                </a:solidFill>
                <a:effectLst/>
                <a:latin typeface="FrutigerLTStd-Cn"/>
              </a:rPr>
              <a:t>Special behavior elements</a:t>
            </a:r>
            <a:r>
              <a:rPr lang="en-US" sz="3200" dirty="0">
                <a:solidFill>
                  <a:srgbClr val="00B050"/>
                </a:solidFill>
              </a:rPr>
              <a:t> </a:t>
            </a:r>
            <a:br>
              <a:rPr lang="en-US" dirty="0"/>
            </a:br>
            <a:endParaRPr lang="en-US" dirty="0"/>
          </a:p>
        </p:txBody>
      </p:sp>
    </p:spTree>
    <p:extLst>
      <p:ext uri="{BB962C8B-B14F-4D97-AF65-F5344CB8AC3E}">
        <p14:creationId xmlns:p14="http://schemas.microsoft.com/office/powerpoint/2010/main" val="608403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47CF6-0A31-F091-C17F-C10DD922ABE9}"/>
              </a:ext>
            </a:extLst>
          </p:cNvPr>
          <p:cNvPicPr>
            <a:picLocks noGrp="1" noChangeAspect="1"/>
          </p:cNvPicPr>
          <p:nvPr>
            <p:ph idx="1"/>
          </p:nvPr>
        </p:nvPicPr>
        <p:blipFill>
          <a:blip r:embed="rId2"/>
          <a:stretch>
            <a:fillRect/>
          </a:stretch>
        </p:blipFill>
        <p:spPr>
          <a:xfrm>
            <a:off x="6410037" y="581025"/>
            <a:ext cx="5466505" cy="5695950"/>
          </a:xfrm>
        </p:spPr>
      </p:pic>
      <p:sp>
        <p:nvSpPr>
          <p:cNvPr id="6" name="TextBox 5">
            <a:extLst>
              <a:ext uri="{FF2B5EF4-FFF2-40B4-BE49-F238E27FC236}">
                <a16:creationId xmlns:a16="http://schemas.microsoft.com/office/drawing/2014/main" id="{E3A234B4-C52C-2F16-45CF-DD880C584F02}"/>
              </a:ext>
            </a:extLst>
          </p:cNvPr>
          <p:cNvSpPr txBox="1"/>
          <p:nvPr/>
        </p:nvSpPr>
        <p:spPr>
          <a:xfrm>
            <a:off x="692727" y="683492"/>
            <a:ext cx="5717310" cy="5693866"/>
          </a:xfrm>
          <a:prstGeom prst="rect">
            <a:avLst/>
          </a:prstGeom>
          <a:noFill/>
        </p:spPr>
        <p:txBody>
          <a:bodyPr wrap="square" rtlCol="0">
            <a:spAutoFit/>
          </a:bodyPr>
          <a:lstStyle/>
          <a:p>
            <a:r>
              <a:rPr lang="en-US" sz="2800" dirty="0"/>
              <a:t>BPMN de </a:t>
            </a:r>
            <a:r>
              <a:rPr lang="en-US" sz="2800" dirty="0" err="1"/>
              <a:t>bază</a:t>
            </a:r>
            <a:r>
              <a:rPr lang="en-US" sz="2800" dirty="0"/>
              <a:t> </a:t>
            </a:r>
            <a:r>
              <a:rPr lang="en-US" sz="2800" dirty="0" err="1"/>
              <a:t>este</a:t>
            </a:r>
            <a:r>
              <a:rPr lang="en-US" sz="2800" dirty="0"/>
              <a:t> util </a:t>
            </a:r>
            <a:r>
              <a:rPr lang="en-US" sz="2800" dirty="0" err="1"/>
              <a:t>pentru</a:t>
            </a:r>
            <a:r>
              <a:rPr lang="en-US" sz="2800" dirty="0"/>
              <a:t> </a:t>
            </a:r>
            <a:r>
              <a:rPr lang="en-US" sz="2800" dirty="0" err="1"/>
              <a:t>modelare</a:t>
            </a:r>
            <a:r>
              <a:rPr lang="en-US" sz="2800" dirty="0"/>
              <a:t> </a:t>
            </a:r>
            <a:r>
              <a:rPr lang="en-US" sz="2800" dirty="0" err="1"/>
              <a:t>atunci</a:t>
            </a:r>
            <a:r>
              <a:rPr lang="en-US" sz="2800" dirty="0"/>
              <a:t> </a:t>
            </a:r>
            <a:r>
              <a:rPr lang="en-US" sz="2800" dirty="0" err="1"/>
              <a:t>când</a:t>
            </a:r>
            <a:r>
              <a:rPr lang="en-US" sz="2800" dirty="0"/>
              <a:t> </a:t>
            </a:r>
            <a:r>
              <a:rPr lang="en-US" sz="2800" dirty="0" err="1"/>
              <a:t>detaliile</a:t>
            </a:r>
            <a:r>
              <a:rPr lang="en-US" sz="2800" dirty="0"/>
              <a:t> nu au </a:t>
            </a:r>
            <a:r>
              <a:rPr lang="en-US" sz="2800" dirty="0" err="1"/>
              <a:t>fosta</a:t>
            </a:r>
            <a:r>
              <a:rPr lang="en-US" sz="2800" dirty="0"/>
              <a:t> </a:t>
            </a:r>
            <a:r>
              <a:rPr lang="ro-RO" sz="2800" dirty="0"/>
              <a:t>specificate</a:t>
            </a:r>
            <a:r>
              <a:rPr lang="en-US" sz="2800" dirty="0"/>
              <a:t>.</a:t>
            </a:r>
            <a:endParaRPr lang="ro-RO" sz="2800" dirty="0"/>
          </a:p>
          <a:p>
            <a:r>
              <a:rPr lang="en-US" sz="2800" b="1" dirty="0" err="1">
                <a:solidFill>
                  <a:schemeClr val="accent4">
                    <a:lumMod val="50000"/>
                  </a:schemeClr>
                </a:solidFill>
              </a:rPr>
              <a:t>Activitățile</a:t>
            </a:r>
            <a:r>
              <a:rPr lang="en-US" sz="2800" b="1" dirty="0">
                <a:solidFill>
                  <a:schemeClr val="accent4">
                    <a:lumMod val="50000"/>
                  </a:schemeClr>
                </a:solidFill>
              </a:rPr>
              <a:t>, </a:t>
            </a:r>
            <a:r>
              <a:rPr lang="en-US" sz="2800" b="1" dirty="0" err="1">
                <a:solidFill>
                  <a:schemeClr val="accent4">
                    <a:lumMod val="50000"/>
                  </a:schemeClr>
                </a:solidFill>
              </a:rPr>
              <a:t>evenimentele</a:t>
            </a:r>
            <a:r>
              <a:rPr lang="en-US" sz="2800" b="1" dirty="0">
                <a:solidFill>
                  <a:schemeClr val="accent4">
                    <a:lumMod val="50000"/>
                  </a:schemeClr>
                </a:solidFill>
              </a:rPr>
              <a:t>, gateway-urile </a:t>
            </a:r>
            <a:r>
              <a:rPr lang="en-US" sz="2800" b="1" dirty="0" err="1">
                <a:solidFill>
                  <a:schemeClr val="accent4">
                    <a:lumMod val="50000"/>
                  </a:schemeClr>
                </a:solidFill>
              </a:rPr>
              <a:t>și</a:t>
            </a:r>
            <a:r>
              <a:rPr lang="en-US" sz="2800" b="1" dirty="0">
                <a:solidFill>
                  <a:schemeClr val="accent4">
                    <a:lumMod val="50000"/>
                  </a:schemeClr>
                </a:solidFill>
              </a:rPr>
              <a:t> </a:t>
            </a:r>
            <a:r>
              <a:rPr lang="en-US" sz="2800" b="1" dirty="0" err="1">
                <a:solidFill>
                  <a:schemeClr val="accent4">
                    <a:lumMod val="50000"/>
                  </a:schemeClr>
                </a:solidFill>
              </a:rPr>
              <a:t>fluxul</a:t>
            </a:r>
            <a:r>
              <a:rPr lang="en-US" sz="2800" b="1" dirty="0">
                <a:solidFill>
                  <a:schemeClr val="accent4">
                    <a:lumMod val="50000"/>
                  </a:schemeClr>
                </a:solidFill>
              </a:rPr>
              <a:t> de </a:t>
            </a:r>
            <a:r>
              <a:rPr lang="en-US" sz="2800" b="1" dirty="0" err="1">
                <a:solidFill>
                  <a:schemeClr val="accent4">
                    <a:lumMod val="50000"/>
                  </a:schemeClr>
                </a:solidFill>
              </a:rPr>
              <a:t>secvență</a:t>
            </a:r>
            <a:r>
              <a:rPr lang="en-US" sz="2800" b="1" dirty="0">
                <a:solidFill>
                  <a:schemeClr val="accent4">
                    <a:lumMod val="50000"/>
                  </a:schemeClr>
                </a:solidFill>
              </a:rPr>
              <a:t> BPMN de </a:t>
            </a:r>
            <a:r>
              <a:rPr lang="en-US" sz="2800" b="1" dirty="0" err="1">
                <a:solidFill>
                  <a:schemeClr val="accent4">
                    <a:lumMod val="50000"/>
                  </a:schemeClr>
                </a:solidFill>
              </a:rPr>
              <a:t>bază</a:t>
            </a:r>
            <a:r>
              <a:rPr lang="ro-RO" sz="2800" b="1" dirty="0">
                <a:solidFill>
                  <a:schemeClr val="accent4">
                    <a:lumMod val="50000"/>
                  </a:schemeClr>
                </a:solidFill>
              </a:rPr>
              <a:t>,</a:t>
            </a:r>
            <a:r>
              <a:rPr lang="en-US" sz="2800" b="1" dirty="0">
                <a:solidFill>
                  <a:schemeClr val="accent4">
                    <a:lumMod val="50000"/>
                  </a:schemeClr>
                </a:solidFill>
              </a:rPr>
              <a:t> </a:t>
            </a:r>
            <a:r>
              <a:rPr lang="en-US" sz="2800" b="1" dirty="0" err="1">
                <a:solidFill>
                  <a:schemeClr val="accent4">
                    <a:lumMod val="50000"/>
                  </a:schemeClr>
                </a:solidFill>
              </a:rPr>
              <a:t>toate</a:t>
            </a:r>
            <a:r>
              <a:rPr lang="en-US" sz="2800" b="1" dirty="0">
                <a:solidFill>
                  <a:schemeClr val="accent4">
                    <a:lumMod val="50000"/>
                  </a:schemeClr>
                </a:solidFill>
              </a:rPr>
              <a:t> </a:t>
            </a:r>
            <a:r>
              <a:rPr lang="ro-RO" sz="2800" b="1" dirty="0">
                <a:solidFill>
                  <a:schemeClr val="accent4">
                    <a:lumMod val="50000"/>
                  </a:schemeClr>
                </a:solidFill>
              </a:rPr>
              <a:t>sunt </a:t>
            </a:r>
            <a:r>
              <a:rPr lang="en-US" sz="2800" b="1" dirty="0" err="1">
                <a:solidFill>
                  <a:schemeClr val="accent4">
                    <a:lumMod val="50000"/>
                  </a:schemeClr>
                </a:solidFill>
              </a:rPr>
              <a:t>versiuni</a:t>
            </a:r>
            <a:r>
              <a:rPr lang="en-US" sz="2800" b="1" dirty="0">
                <a:solidFill>
                  <a:schemeClr val="accent4">
                    <a:lumMod val="50000"/>
                  </a:schemeClr>
                </a:solidFill>
              </a:rPr>
              <a:t> de </a:t>
            </a:r>
            <a:r>
              <a:rPr lang="en-US" sz="2800" b="1" dirty="0" err="1">
                <a:solidFill>
                  <a:schemeClr val="accent4">
                    <a:lumMod val="50000"/>
                  </a:schemeClr>
                </a:solidFill>
              </a:rPr>
              <a:t>nivel</a:t>
            </a:r>
            <a:r>
              <a:rPr lang="en-US" sz="2800" b="1" dirty="0">
                <a:solidFill>
                  <a:schemeClr val="accent4">
                    <a:lumMod val="50000"/>
                  </a:schemeClr>
                </a:solidFill>
              </a:rPr>
              <a:t> BPMN de </a:t>
            </a:r>
            <a:r>
              <a:rPr lang="en-US" sz="2800" b="1" dirty="0" err="1">
                <a:solidFill>
                  <a:schemeClr val="accent4">
                    <a:lumMod val="50000"/>
                  </a:schemeClr>
                </a:solidFill>
              </a:rPr>
              <a:t>bază</a:t>
            </a:r>
            <a:r>
              <a:rPr lang="en-US" sz="2800" b="1" dirty="0">
                <a:solidFill>
                  <a:schemeClr val="accent4">
                    <a:lumMod val="50000"/>
                  </a:schemeClr>
                </a:solidFill>
              </a:rPr>
              <a:t>.</a:t>
            </a:r>
            <a:endParaRPr lang="ro-RO" sz="2800" b="1" dirty="0">
              <a:solidFill>
                <a:schemeClr val="accent4">
                  <a:lumMod val="50000"/>
                </a:schemeClr>
              </a:solidFill>
            </a:endParaRPr>
          </a:p>
          <a:p>
            <a:r>
              <a:rPr lang="en-US" sz="2800" b="1" dirty="0" err="1">
                <a:solidFill>
                  <a:srgbClr val="7030A0"/>
                </a:solidFill>
              </a:rPr>
              <a:t>Activitățile</a:t>
            </a:r>
            <a:r>
              <a:rPr lang="en-US" sz="2800" b="1" dirty="0">
                <a:solidFill>
                  <a:srgbClr val="7030A0"/>
                </a:solidFill>
              </a:rPr>
              <a:t> de </a:t>
            </a:r>
            <a:r>
              <a:rPr lang="en-US" sz="2800" b="1" dirty="0" err="1">
                <a:solidFill>
                  <a:srgbClr val="7030A0"/>
                </a:solidFill>
              </a:rPr>
              <a:t>bază</a:t>
            </a:r>
            <a:r>
              <a:rPr lang="en-US" sz="2800" b="1" dirty="0">
                <a:solidFill>
                  <a:srgbClr val="7030A0"/>
                </a:solidFill>
              </a:rPr>
              <a:t> sunt </a:t>
            </a:r>
            <a:r>
              <a:rPr lang="en-US" sz="2800" b="1" dirty="0" err="1">
                <a:solidFill>
                  <a:srgbClr val="7030A0"/>
                </a:solidFill>
              </a:rPr>
              <a:t>abstracte</a:t>
            </a:r>
            <a:r>
              <a:rPr lang="en-US" sz="2800" b="1" dirty="0">
                <a:solidFill>
                  <a:srgbClr val="7030A0"/>
                </a:solidFill>
              </a:rPr>
              <a:t> </a:t>
            </a:r>
            <a:r>
              <a:rPr lang="en-US" sz="2800" b="1" dirty="0" err="1">
                <a:solidFill>
                  <a:srgbClr val="7030A0"/>
                </a:solidFill>
              </a:rPr>
              <a:t>sau</a:t>
            </a:r>
            <a:r>
              <a:rPr lang="en-US" sz="2800" b="1" dirty="0">
                <a:solidFill>
                  <a:srgbClr val="7030A0"/>
                </a:solidFill>
              </a:rPr>
              <a:t> </a:t>
            </a:r>
            <a:r>
              <a:rPr lang="en-US" sz="2800" b="1" dirty="0" err="1">
                <a:solidFill>
                  <a:srgbClr val="7030A0"/>
                </a:solidFill>
              </a:rPr>
              <a:t>nedefinite</a:t>
            </a:r>
            <a:r>
              <a:rPr lang="en-US" sz="2800" b="1" dirty="0">
                <a:solidFill>
                  <a:srgbClr val="7030A0"/>
                </a:solidFill>
              </a:rPr>
              <a:t>. </a:t>
            </a:r>
            <a:endParaRPr lang="ro-RO" sz="2800" b="1" dirty="0">
              <a:solidFill>
                <a:srgbClr val="7030A0"/>
              </a:solidFill>
            </a:endParaRPr>
          </a:p>
          <a:p>
            <a:r>
              <a:rPr lang="en-US" sz="2800" b="1" dirty="0" err="1">
                <a:solidFill>
                  <a:srgbClr val="0070C0"/>
                </a:solidFill>
              </a:rPr>
              <a:t>Evenimentele</a:t>
            </a:r>
            <a:r>
              <a:rPr lang="en-US" sz="2800" b="1" dirty="0">
                <a:solidFill>
                  <a:srgbClr val="0070C0"/>
                </a:solidFill>
              </a:rPr>
              <a:t> de </a:t>
            </a:r>
            <a:r>
              <a:rPr lang="en-US" sz="2800" b="1" dirty="0" err="1">
                <a:solidFill>
                  <a:srgbClr val="0070C0"/>
                </a:solidFill>
              </a:rPr>
              <a:t>bază</a:t>
            </a:r>
            <a:r>
              <a:rPr lang="en-US" sz="2800" b="1" dirty="0">
                <a:solidFill>
                  <a:srgbClr val="0070C0"/>
                </a:solidFill>
              </a:rPr>
              <a:t> </a:t>
            </a:r>
            <a:r>
              <a:rPr lang="en-US" sz="2800" b="1" dirty="0" err="1">
                <a:solidFill>
                  <a:srgbClr val="0070C0"/>
                </a:solidFill>
              </a:rPr>
              <a:t>includ</a:t>
            </a:r>
            <a:r>
              <a:rPr lang="ro-RO" sz="2800" b="1" dirty="0">
                <a:solidFill>
                  <a:srgbClr val="0070C0"/>
                </a:solidFill>
              </a:rPr>
              <a:t>:</a:t>
            </a:r>
            <a:r>
              <a:rPr lang="en-US" sz="2800" b="1" dirty="0">
                <a:solidFill>
                  <a:srgbClr val="0070C0"/>
                </a:solidFill>
              </a:rPr>
              <a:t> </a:t>
            </a:r>
            <a:r>
              <a:rPr lang="en-US" sz="2800" b="1" dirty="0" err="1">
                <a:solidFill>
                  <a:srgbClr val="0070C0"/>
                </a:solidFill>
              </a:rPr>
              <a:t>evenimente</a:t>
            </a:r>
            <a:r>
              <a:rPr lang="en-US" sz="2800" b="1" dirty="0">
                <a:solidFill>
                  <a:srgbClr val="0070C0"/>
                </a:solidFill>
              </a:rPr>
              <a:t> de </a:t>
            </a:r>
            <a:r>
              <a:rPr lang="en-US" sz="2800" b="1" dirty="0" err="1">
                <a:solidFill>
                  <a:srgbClr val="0070C0"/>
                </a:solidFill>
              </a:rPr>
              <a:t>început</a:t>
            </a:r>
            <a:r>
              <a:rPr lang="en-US" sz="2800" b="1" dirty="0">
                <a:solidFill>
                  <a:srgbClr val="0070C0"/>
                </a:solidFill>
              </a:rPr>
              <a:t> </a:t>
            </a:r>
            <a:r>
              <a:rPr lang="en-US" sz="2800" b="1" dirty="0" err="1">
                <a:solidFill>
                  <a:srgbClr val="0070C0"/>
                </a:solidFill>
              </a:rPr>
              <a:t>și</a:t>
            </a:r>
            <a:r>
              <a:rPr lang="en-US" sz="2800" b="1" dirty="0">
                <a:solidFill>
                  <a:srgbClr val="0070C0"/>
                </a:solidFill>
              </a:rPr>
              <a:t> de </a:t>
            </a:r>
            <a:r>
              <a:rPr lang="en-US" sz="2800" b="1" dirty="0" err="1">
                <a:solidFill>
                  <a:srgbClr val="0070C0"/>
                </a:solidFill>
              </a:rPr>
              <a:t>sfârșit</a:t>
            </a:r>
            <a:r>
              <a:rPr lang="en-US" sz="2800" b="1" dirty="0">
                <a:solidFill>
                  <a:srgbClr val="0070C0"/>
                </a:solidFill>
              </a:rPr>
              <a:t>. </a:t>
            </a:r>
            <a:r>
              <a:rPr lang="ro-RO" sz="2800" b="1" dirty="0">
                <a:solidFill>
                  <a:srgbClr val="0070C0"/>
                </a:solidFill>
              </a:rPr>
              <a:t>Î</a:t>
            </a:r>
            <a:r>
              <a:rPr lang="en-US" sz="2800" b="1" dirty="0" err="1">
                <a:solidFill>
                  <a:srgbClr val="0070C0"/>
                </a:solidFill>
              </a:rPr>
              <a:t>nceput</a:t>
            </a:r>
            <a:r>
              <a:rPr lang="ro-RO" sz="2800" b="1" dirty="0">
                <a:solidFill>
                  <a:srgbClr val="0070C0"/>
                </a:solidFill>
              </a:rPr>
              <a:t>ul</a:t>
            </a:r>
            <a:r>
              <a:rPr lang="en-US" sz="2800" b="1" dirty="0">
                <a:solidFill>
                  <a:srgbClr val="0070C0"/>
                </a:solidFill>
              </a:rPr>
              <a:t> </a:t>
            </a:r>
            <a:r>
              <a:rPr lang="en-US" sz="2800" b="1" dirty="0" err="1">
                <a:solidFill>
                  <a:srgbClr val="00B050"/>
                </a:solidFill>
              </a:rPr>
              <a:t>începe</a:t>
            </a:r>
            <a:r>
              <a:rPr lang="en-US" sz="2800" b="1" dirty="0">
                <a:solidFill>
                  <a:srgbClr val="00B050"/>
                </a:solidFill>
              </a:rPr>
              <a:t> un </a:t>
            </a:r>
            <a:r>
              <a:rPr lang="en-US" sz="2800" b="1" dirty="0" err="1">
                <a:solidFill>
                  <a:srgbClr val="00B050"/>
                </a:solidFill>
              </a:rPr>
              <a:t>proces</a:t>
            </a:r>
            <a:r>
              <a:rPr lang="en-US" sz="2800" b="1" dirty="0">
                <a:solidFill>
                  <a:srgbClr val="00B050"/>
                </a:solidFill>
              </a:rPr>
              <a:t> </a:t>
            </a:r>
            <a:r>
              <a:rPr lang="en-US" sz="2800" b="1" dirty="0" err="1">
                <a:solidFill>
                  <a:srgbClr val="0070C0"/>
                </a:solidFill>
              </a:rPr>
              <a:t>și</a:t>
            </a:r>
            <a:r>
              <a:rPr lang="en-US" sz="2800" b="1" dirty="0">
                <a:solidFill>
                  <a:srgbClr val="0070C0"/>
                </a:solidFill>
              </a:rPr>
              <a:t> </a:t>
            </a:r>
            <a:r>
              <a:rPr lang="en-US" sz="2800" b="1" dirty="0" err="1">
                <a:solidFill>
                  <a:schemeClr val="accent4">
                    <a:lumMod val="50000"/>
                  </a:schemeClr>
                </a:solidFill>
              </a:rPr>
              <a:t>sfârșit</a:t>
            </a:r>
            <a:r>
              <a:rPr lang="ro-RO" sz="2800" b="1" dirty="0">
                <a:solidFill>
                  <a:schemeClr val="accent4">
                    <a:lumMod val="50000"/>
                  </a:schemeClr>
                </a:solidFill>
              </a:rPr>
              <a:t>ul</a:t>
            </a:r>
            <a:r>
              <a:rPr lang="en-US" sz="2800" b="1" dirty="0">
                <a:solidFill>
                  <a:schemeClr val="accent4">
                    <a:lumMod val="50000"/>
                  </a:schemeClr>
                </a:solidFill>
              </a:rPr>
              <a:t> </a:t>
            </a:r>
            <a:r>
              <a:rPr lang="en-US" sz="2800" b="1" dirty="0" err="1">
                <a:solidFill>
                  <a:schemeClr val="accent4">
                    <a:lumMod val="50000"/>
                  </a:schemeClr>
                </a:solidFill>
              </a:rPr>
              <a:t>încheie</a:t>
            </a:r>
            <a:r>
              <a:rPr lang="ro-RO" sz="2800" b="1" dirty="0">
                <a:solidFill>
                  <a:schemeClr val="accent4">
                    <a:lumMod val="50000"/>
                  </a:schemeClr>
                </a:solidFill>
              </a:rPr>
              <a:t> procesul</a:t>
            </a:r>
            <a:endParaRPr lang="en-US" sz="2800" b="1" dirty="0">
              <a:solidFill>
                <a:schemeClr val="accent4">
                  <a:lumMod val="50000"/>
                </a:schemeClr>
              </a:solidFill>
            </a:endParaRPr>
          </a:p>
        </p:txBody>
      </p:sp>
    </p:spTree>
    <p:extLst>
      <p:ext uri="{BB962C8B-B14F-4D97-AF65-F5344CB8AC3E}">
        <p14:creationId xmlns:p14="http://schemas.microsoft.com/office/powerpoint/2010/main" val="381358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6149424-14D0-176D-2DB9-3773754804A6}"/>
              </a:ext>
            </a:extLst>
          </p:cNvPr>
          <p:cNvSpPr txBox="1">
            <a:spLocks noGrp="1"/>
          </p:cNvSpPr>
          <p:nvPr>
            <p:ph idx="1"/>
          </p:nvPr>
        </p:nvSpPr>
        <p:spPr>
          <a:xfrm>
            <a:off x="364671" y="322737"/>
            <a:ext cx="11462653" cy="5902570"/>
          </a:xfrm>
        </p:spPr>
        <p:txBody>
          <a:bodyPr/>
          <a:lstStyle/>
          <a:p>
            <a:pPr marL="0" lvl="0" indent="0">
              <a:lnSpc>
                <a:spcPct val="100000"/>
              </a:lnSpc>
              <a:buNone/>
            </a:pPr>
            <a:r>
              <a:rPr lang="ro-RO" sz="3100" b="1" dirty="0"/>
              <a:t>2.1. </a:t>
            </a:r>
            <a:r>
              <a:rPr lang="en-US" sz="3100" b="1" dirty="0"/>
              <a:t>Business Process Modeling Notation (BPMN)</a:t>
            </a:r>
            <a:r>
              <a:rPr lang="ro-RO" sz="3100" b="1" dirty="0"/>
              <a:t>, </a:t>
            </a:r>
            <a:r>
              <a:rPr lang="en-US" sz="2600" dirty="0">
                <a:solidFill>
                  <a:srgbClr val="0070C0"/>
                </a:solidFill>
              </a:rPr>
              <a:t>global standard for modeling business processes.</a:t>
            </a:r>
            <a:endParaRPr lang="ro-RO" sz="2600" b="1" dirty="0">
              <a:solidFill>
                <a:srgbClr val="0070C0"/>
              </a:solidFill>
            </a:endParaRPr>
          </a:p>
          <a:p>
            <a:pPr marL="0" lvl="0" indent="0">
              <a:lnSpc>
                <a:spcPct val="100000"/>
              </a:lnSpc>
              <a:buNone/>
            </a:pPr>
            <a:r>
              <a:rPr lang="ro-RO" sz="3100" b="1" dirty="0"/>
              <a:t>2.2</a:t>
            </a:r>
            <a:r>
              <a:rPr lang="ro-RO" sz="2600" b="1" dirty="0"/>
              <a:t>.a. </a:t>
            </a:r>
            <a:r>
              <a:rPr lang="en-US" sz="2600" b="1" dirty="0"/>
              <a:t>ISO/IEC/IEEE 31320-1:2012 Information technology </a:t>
            </a:r>
            <a:endParaRPr lang="ro-RO" sz="2600" b="1" dirty="0"/>
          </a:p>
          <a:p>
            <a:pPr marL="0" lvl="0" indent="0">
              <a:lnSpc>
                <a:spcPct val="100000"/>
              </a:lnSpc>
              <a:buNone/>
            </a:pPr>
            <a:r>
              <a:rPr lang="en-US" sz="2600" b="1" dirty="0"/>
              <a:t>Modeling Languages</a:t>
            </a:r>
            <a:r>
              <a:rPr lang="ro-RO" sz="2600" b="1" dirty="0"/>
              <a:t>. </a:t>
            </a:r>
            <a:r>
              <a:rPr lang="en-US" sz="2600" b="1" dirty="0"/>
              <a:t>Part 1: </a:t>
            </a:r>
            <a:r>
              <a:rPr lang="en-US" sz="2600" b="1" dirty="0">
                <a:solidFill>
                  <a:srgbClr val="00B050"/>
                </a:solidFill>
              </a:rPr>
              <a:t>Syntax and Semantics for IDEF0</a:t>
            </a:r>
            <a:r>
              <a:rPr lang="ro-RO" sz="2600" b="1" dirty="0">
                <a:solidFill>
                  <a:srgbClr val="00B050"/>
                </a:solidFill>
              </a:rPr>
              <a:t> modelarea funcțională</a:t>
            </a:r>
          </a:p>
          <a:p>
            <a:pPr marL="0" lvl="0" indent="0">
              <a:lnSpc>
                <a:spcPct val="100000"/>
              </a:lnSpc>
              <a:buNone/>
            </a:pPr>
            <a:r>
              <a:rPr lang="ro-RO" sz="3100" b="1" dirty="0"/>
              <a:t>2.2.b. Standardul - IDEF3, </a:t>
            </a:r>
            <a:r>
              <a:rPr lang="en-US" sz="3300" b="1" dirty="0">
                <a:solidFill>
                  <a:srgbClr val="0070C0"/>
                </a:solidFill>
              </a:rPr>
              <a:t>Syntax and Semantics</a:t>
            </a:r>
            <a:r>
              <a:rPr lang="ro-RO" sz="3100" b="1" dirty="0">
                <a:solidFill>
                  <a:srgbClr val="0070C0"/>
                </a:solidFill>
              </a:rPr>
              <a:t> IDEF3 </a:t>
            </a:r>
            <a:r>
              <a:rPr lang="ro-RO" sz="3100" b="1" dirty="0">
                <a:solidFill>
                  <a:srgbClr val="00B050"/>
                </a:solidFill>
              </a:rPr>
              <a:t>- </a:t>
            </a:r>
            <a:r>
              <a:rPr lang="ro-RO" sz="3100" b="1" dirty="0">
                <a:solidFill>
                  <a:srgbClr val="0070C0"/>
                </a:solidFill>
              </a:rPr>
              <a:t>modelarea proceselor</a:t>
            </a:r>
          </a:p>
          <a:p>
            <a:pPr marL="0" lvl="0" indent="0">
              <a:lnSpc>
                <a:spcPct val="100000"/>
              </a:lnSpc>
              <a:buNone/>
            </a:pPr>
            <a:r>
              <a:rPr lang="ro-RO" sz="3100" b="1" dirty="0">
                <a:solidFill>
                  <a:srgbClr val="843C0C"/>
                </a:solidFill>
              </a:rPr>
              <a:t>2</a:t>
            </a:r>
            <a:r>
              <a:rPr lang="en-US" sz="3100" b="1" dirty="0">
                <a:solidFill>
                  <a:srgbClr val="843C0C"/>
                </a:solidFill>
              </a:rPr>
              <a:t>.</a:t>
            </a:r>
            <a:r>
              <a:rPr lang="ro-RO" sz="3100" b="1" dirty="0">
                <a:solidFill>
                  <a:srgbClr val="843C0C"/>
                </a:solidFill>
              </a:rPr>
              <a:t>3</a:t>
            </a:r>
            <a:r>
              <a:rPr lang="en-US" sz="3100" b="1" dirty="0">
                <a:solidFill>
                  <a:srgbClr val="843C0C"/>
                </a:solidFill>
              </a:rPr>
              <a:t>. </a:t>
            </a:r>
            <a:r>
              <a:rPr lang="en-US" sz="3100" b="1" dirty="0" err="1">
                <a:solidFill>
                  <a:srgbClr val="843C0C"/>
                </a:solidFill>
              </a:rPr>
              <a:t>Modelarea</a:t>
            </a:r>
            <a:r>
              <a:rPr lang="en-US" sz="3100" b="1" dirty="0">
                <a:solidFill>
                  <a:srgbClr val="843C0C"/>
                </a:solidFill>
              </a:rPr>
              <a:t> </a:t>
            </a:r>
            <a:r>
              <a:rPr lang="en-US" sz="3100" b="1" dirty="0" err="1">
                <a:solidFill>
                  <a:srgbClr val="843C0C"/>
                </a:solidFill>
              </a:rPr>
              <a:t>imita</a:t>
            </a:r>
            <a:r>
              <a:rPr lang="ro-RO" sz="3100" b="1" dirty="0">
                <a:solidFill>
                  <a:srgbClr val="843C0C"/>
                </a:solidFill>
              </a:rPr>
              <a:t>ț</a:t>
            </a:r>
            <a:r>
              <a:rPr lang="en-US" sz="3100" b="1" dirty="0" err="1">
                <a:solidFill>
                  <a:srgbClr val="843C0C"/>
                </a:solidFill>
              </a:rPr>
              <a:t>íonal</a:t>
            </a:r>
            <a:r>
              <a:rPr lang="ro-RO" sz="3100" b="1" dirty="0">
                <a:solidFill>
                  <a:srgbClr val="843C0C"/>
                </a:solidFill>
              </a:rPr>
              <a:t>ă</a:t>
            </a:r>
            <a:r>
              <a:rPr lang="en-US" sz="3100" b="1" dirty="0">
                <a:solidFill>
                  <a:srgbClr val="843C0C"/>
                </a:solidFill>
              </a:rPr>
              <a:t> a </a:t>
            </a:r>
            <a:r>
              <a:rPr lang="en-US" sz="3100" b="1" dirty="0" err="1">
                <a:solidFill>
                  <a:srgbClr val="843C0C"/>
                </a:solidFill>
              </a:rPr>
              <a:t>proceselor</a:t>
            </a:r>
            <a:r>
              <a:rPr lang="en-US" sz="3100" b="1" dirty="0">
                <a:solidFill>
                  <a:srgbClr val="843C0C"/>
                </a:solidFill>
              </a:rPr>
              <a:t> </a:t>
            </a:r>
            <a:r>
              <a:rPr lang="en-US" sz="3100" b="1" dirty="0" err="1">
                <a:solidFill>
                  <a:srgbClr val="843C0C"/>
                </a:solidFill>
              </a:rPr>
              <a:t>busines</a:t>
            </a:r>
            <a:r>
              <a:rPr lang="ro-RO" sz="3100" b="1" dirty="0">
                <a:solidFill>
                  <a:srgbClr val="843C0C"/>
                </a:solidFill>
              </a:rPr>
              <a:t> </a:t>
            </a:r>
          </a:p>
          <a:p>
            <a:pPr marL="0" lvl="0" indent="0">
              <a:lnSpc>
                <a:spcPct val="160000"/>
              </a:lnSpc>
              <a:buNone/>
            </a:pPr>
            <a:endParaRPr lang="en-US" sz="3100" b="1" dirty="0"/>
          </a:p>
        </p:txBody>
      </p:sp>
      <p:sp>
        <p:nvSpPr>
          <p:cNvPr id="3" name="Footer Placeholder 3">
            <a:extLst>
              <a:ext uri="{FF2B5EF4-FFF2-40B4-BE49-F238E27FC236}">
                <a16:creationId xmlns:a16="http://schemas.microsoft.com/office/drawing/2014/main" id="{3625E411-3E84-87BD-81CA-88A518779FDB}"/>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88D50F4F-5896-75E0-2C25-C02382A96F9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9C2746-F963-425E-A7B7-8E82936D3215}" type="slidenum">
              <a:rPr lang="en-US" sz="1200" b="0" i="0" u="none" strike="noStrike" kern="1200" cap="none" spc="0" baseline="0">
                <a:solidFill>
                  <a:srgbClr val="898989"/>
                </a:solidFill>
                <a:uFillTx/>
                <a:latin typeface="Calibri"/>
              </a:rPr>
              <a:t>3</a:t>
            </a:fld>
            <a:endParaRPr lang="en-US" sz="1200" b="0" i="0" u="none" strike="noStrike" kern="1200" cap="none" spc="0" baseline="0">
              <a:solidFill>
                <a:srgbClr val="898989"/>
              </a:solidFill>
              <a:uFillTx/>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003DC4-4EAB-673F-1A9C-7EA547141063}"/>
              </a:ext>
            </a:extLst>
          </p:cNvPr>
          <p:cNvPicPr>
            <a:picLocks noGrp="1" noChangeAspect="1"/>
          </p:cNvPicPr>
          <p:nvPr>
            <p:ph idx="1"/>
          </p:nvPr>
        </p:nvPicPr>
        <p:blipFill>
          <a:blip r:embed="rId2"/>
          <a:stretch>
            <a:fillRect/>
          </a:stretch>
        </p:blipFill>
        <p:spPr>
          <a:xfrm>
            <a:off x="0" y="1237673"/>
            <a:ext cx="11887200" cy="3407476"/>
          </a:xfrm>
        </p:spPr>
      </p:pic>
    </p:spTree>
    <p:extLst>
      <p:ext uri="{BB962C8B-B14F-4D97-AF65-F5344CB8AC3E}">
        <p14:creationId xmlns:p14="http://schemas.microsoft.com/office/powerpoint/2010/main" val="1709822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43FBAA-B63C-E5B8-65E9-9A1D6EDDAF96}"/>
              </a:ext>
            </a:extLst>
          </p:cNvPr>
          <p:cNvPicPr>
            <a:picLocks noGrp="1" noChangeAspect="1"/>
          </p:cNvPicPr>
          <p:nvPr>
            <p:ph idx="1"/>
          </p:nvPr>
        </p:nvPicPr>
        <p:blipFill>
          <a:blip r:embed="rId2"/>
          <a:stretch>
            <a:fillRect/>
          </a:stretch>
        </p:blipFill>
        <p:spPr>
          <a:xfrm>
            <a:off x="2464106" y="757167"/>
            <a:ext cx="9173712" cy="5791127"/>
          </a:xfrm>
        </p:spPr>
      </p:pic>
      <p:sp>
        <p:nvSpPr>
          <p:cNvPr id="6" name="TextBox 5">
            <a:extLst>
              <a:ext uri="{FF2B5EF4-FFF2-40B4-BE49-F238E27FC236}">
                <a16:creationId xmlns:a16="http://schemas.microsoft.com/office/drawing/2014/main" id="{C1C3CF67-2CF7-2CE5-DAA1-FEC976DCADDC}"/>
              </a:ext>
            </a:extLst>
          </p:cNvPr>
          <p:cNvSpPr txBox="1"/>
          <p:nvPr/>
        </p:nvSpPr>
        <p:spPr>
          <a:xfrm>
            <a:off x="2317325" y="110836"/>
            <a:ext cx="9467274" cy="646331"/>
          </a:xfrm>
          <a:prstGeom prst="rect">
            <a:avLst/>
          </a:prstGeom>
          <a:solidFill>
            <a:schemeClr val="accent3">
              <a:lumMod val="20000"/>
              <a:lumOff val="80000"/>
            </a:schemeClr>
          </a:solidFill>
        </p:spPr>
        <p:txBody>
          <a:bodyPr wrap="square" rtlCol="0">
            <a:spAutoFit/>
          </a:bodyPr>
          <a:lstStyle/>
          <a:p>
            <a:r>
              <a:rPr lang="en-US" dirty="0"/>
              <a:t>De </a:t>
            </a:r>
            <a:r>
              <a:rPr lang="en-US" dirty="0" err="1"/>
              <a:t>exemplu</a:t>
            </a:r>
            <a:r>
              <a:rPr lang="en-US" dirty="0"/>
              <a:t>, </a:t>
            </a:r>
            <a:endParaRPr lang="ro-RO" dirty="0"/>
          </a:p>
          <a:p>
            <a:r>
              <a:rPr lang="en-US" dirty="0"/>
              <a:t>un </a:t>
            </a:r>
            <a:r>
              <a:rPr lang="en-US" dirty="0" err="1"/>
              <a:t>proces</a:t>
            </a:r>
            <a:r>
              <a:rPr lang="en-US" dirty="0"/>
              <a:t> de </a:t>
            </a:r>
            <a:r>
              <a:rPr lang="ro-RO" dirty="0"/>
              <a:t>formare profesională pentru</a:t>
            </a:r>
            <a:r>
              <a:rPr lang="en-US" dirty="0"/>
              <a:t> </a:t>
            </a:r>
            <a:r>
              <a:rPr lang="en-US" dirty="0" err="1"/>
              <a:t>angajați</a:t>
            </a:r>
            <a:r>
              <a:rPr lang="ro-RO" dirty="0"/>
              <a:t>i</a:t>
            </a:r>
            <a:r>
              <a:rPr lang="en-US" dirty="0"/>
              <a:t> no</a:t>
            </a:r>
            <a:r>
              <a:rPr lang="ro-RO" dirty="0"/>
              <a:t>i</a:t>
            </a:r>
            <a:r>
              <a:rPr lang="en-US" dirty="0"/>
              <a:t> </a:t>
            </a:r>
            <a:r>
              <a:rPr lang="en-US" dirty="0" err="1"/>
              <a:t>modelați</a:t>
            </a:r>
            <a:r>
              <a:rPr lang="en-US" dirty="0"/>
              <a:t> </a:t>
            </a:r>
            <a:r>
              <a:rPr lang="ro-RO" dirty="0"/>
              <a:t>cu</a:t>
            </a:r>
            <a:r>
              <a:rPr lang="en-US" dirty="0"/>
              <a:t> </a:t>
            </a:r>
            <a:r>
              <a:rPr lang="en-US" dirty="0" err="1"/>
              <a:t>elemente</a:t>
            </a:r>
            <a:r>
              <a:rPr lang="en-US" dirty="0"/>
              <a:t> BPMN de </a:t>
            </a:r>
            <a:r>
              <a:rPr lang="en-US" dirty="0" err="1"/>
              <a:t>bază</a:t>
            </a:r>
            <a:endParaRPr lang="en-US" dirty="0"/>
          </a:p>
        </p:txBody>
      </p:sp>
    </p:spTree>
    <p:extLst>
      <p:ext uri="{BB962C8B-B14F-4D97-AF65-F5344CB8AC3E}">
        <p14:creationId xmlns:p14="http://schemas.microsoft.com/office/powerpoint/2010/main" val="414819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165B12-DE82-F3FF-2CA1-7168EC594268}"/>
              </a:ext>
            </a:extLst>
          </p:cNvPr>
          <p:cNvPicPr>
            <a:picLocks noGrp="1" noChangeAspect="1"/>
          </p:cNvPicPr>
          <p:nvPr>
            <p:ph idx="1"/>
          </p:nvPr>
        </p:nvPicPr>
        <p:blipFill>
          <a:blip r:embed="rId2"/>
          <a:stretch>
            <a:fillRect/>
          </a:stretch>
        </p:blipFill>
        <p:spPr>
          <a:xfrm>
            <a:off x="5033818" y="286327"/>
            <a:ext cx="6197242" cy="5975928"/>
          </a:xfrm>
        </p:spPr>
      </p:pic>
      <p:sp>
        <p:nvSpPr>
          <p:cNvPr id="6" name="TextBox 5">
            <a:extLst>
              <a:ext uri="{FF2B5EF4-FFF2-40B4-BE49-F238E27FC236}">
                <a16:creationId xmlns:a16="http://schemas.microsoft.com/office/drawing/2014/main" id="{A80A1688-C090-04A7-EEF5-9BB596EE0185}"/>
              </a:ext>
            </a:extLst>
          </p:cNvPr>
          <p:cNvSpPr txBox="1"/>
          <p:nvPr/>
        </p:nvSpPr>
        <p:spPr>
          <a:xfrm>
            <a:off x="369455" y="508000"/>
            <a:ext cx="3648363" cy="1200329"/>
          </a:xfrm>
          <a:prstGeom prst="rect">
            <a:avLst/>
          </a:prstGeom>
          <a:noFill/>
        </p:spPr>
        <p:txBody>
          <a:bodyPr wrap="square" rtlCol="0">
            <a:spAutoFit/>
          </a:bodyPr>
          <a:lstStyle/>
          <a:p>
            <a:r>
              <a:rPr lang="en-US" sz="2400" dirty="0" err="1"/>
              <a:t>Pentru</a:t>
            </a:r>
            <a:r>
              <a:rPr lang="en-US" sz="2400" dirty="0"/>
              <a:t> a face un model </a:t>
            </a:r>
            <a:r>
              <a:rPr lang="en-US" sz="2400" dirty="0" err="1"/>
              <a:t>vizual</a:t>
            </a:r>
            <a:r>
              <a:rPr lang="en-US" sz="2400" dirty="0"/>
              <a:t> </a:t>
            </a:r>
            <a:r>
              <a:rPr lang="en-US" sz="2400" dirty="0" err="1"/>
              <a:t>executabil</a:t>
            </a:r>
            <a:r>
              <a:rPr lang="ro-RO" sz="2400" dirty="0"/>
              <a:t> </a:t>
            </a:r>
            <a:r>
              <a:rPr lang="en-US" sz="2400" dirty="0"/>
              <a:t> </a:t>
            </a:r>
            <a:r>
              <a:rPr lang="en-US" sz="2400" b="1" dirty="0" err="1"/>
              <a:t>aplicați</a:t>
            </a:r>
            <a:r>
              <a:rPr lang="en-US" sz="2400" b="1" dirty="0"/>
              <a:t> BPMN </a:t>
            </a:r>
            <a:r>
              <a:rPr lang="en-US" sz="2400" b="1" dirty="0" err="1"/>
              <a:t>intermediar</a:t>
            </a:r>
            <a:r>
              <a:rPr lang="en-US" dirty="0"/>
              <a:t>.</a:t>
            </a:r>
          </a:p>
        </p:txBody>
      </p:sp>
    </p:spTree>
    <p:extLst>
      <p:ext uri="{BB962C8B-B14F-4D97-AF65-F5344CB8AC3E}">
        <p14:creationId xmlns:p14="http://schemas.microsoft.com/office/powerpoint/2010/main" val="4100885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B01FA5-42D8-EBBD-9051-CDE6E4F4ADC0}"/>
              </a:ext>
            </a:extLst>
          </p:cNvPr>
          <p:cNvPicPr>
            <a:picLocks noGrp="1" noChangeAspect="1"/>
          </p:cNvPicPr>
          <p:nvPr>
            <p:ph idx="1"/>
          </p:nvPr>
        </p:nvPicPr>
        <p:blipFill>
          <a:blip r:embed="rId2"/>
          <a:stretch>
            <a:fillRect/>
          </a:stretch>
        </p:blipFill>
        <p:spPr>
          <a:xfrm>
            <a:off x="4254563" y="434613"/>
            <a:ext cx="8005182" cy="5065135"/>
          </a:xfrm>
        </p:spPr>
      </p:pic>
      <p:sp>
        <p:nvSpPr>
          <p:cNvPr id="6" name="TextBox 5">
            <a:extLst>
              <a:ext uri="{FF2B5EF4-FFF2-40B4-BE49-F238E27FC236}">
                <a16:creationId xmlns:a16="http://schemas.microsoft.com/office/drawing/2014/main" id="{4996205A-407A-E09A-AB34-E08F29911BBC}"/>
              </a:ext>
            </a:extLst>
          </p:cNvPr>
          <p:cNvSpPr txBox="1"/>
          <p:nvPr/>
        </p:nvSpPr>
        <p:spPr>
          <a:xfrm>
            <a:off x="-240145" y="1490007"/>
            <a:ext cx="4341090" cy="2246769"/>
          </a:xfrm>
          <a:prstGeom prst="rect">
            <a:avLst/>
          </a:prstGeom>
          <a:noFill/>
        </p:spPr>
        <p:txBody>
          <a:bodyPr wrap="square" rtlCol="0">
            <a:spAutoFit/>
          </a:bodyPr>
          <a:lstStyle/>
          <a:p>
            <a:r>
              <a:rPr lang="ro-RO" sz="2000" b="1" dirty="0"/>
              <a:t>Exemplul anterior este un model simplu care arată clar vizual ce se întâmplă în proces.</a:t>
            </a:r>
          </a:p>
          <a:p>
            <a:r>
              <a:rPr lang="ro-RO" sz="2000" b="1" dirty="0"/>
              <a:t> Exemplul de pe această pagină și următorul arată cum este extins modelul dacă aplicați BPMN intermediar</a:t>
            </a:r>
            <a:endParaRPr lang="en-US" sz="2000" b="1" dirty="0"/>
          </a:p>
        </p:txBody>
      </p:sp>
    </p:spTree>
    <p:extLst>
      <p:ext uri="{BB962C8B-B14F-4D97-AF65-F5344CB8AC3E}">
        <p14:creationId xmlns:p14="http://schemas.microsoft.com/office/powerpoint/2010/main" val="192334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2DA564-E910-5BA3-E020-B2EC4159AD5E}"/>
              </a:ext>
            </a:extLst>
          </p:cNvPr>
          <p:cNvPicPr>
            <a:picLocks noGrp="1" noChangeAspect="1"/>
          </p:cNvPicPr>
          <p:nvPr>
            <p:ph idx="1"/>
          </p:nvPr>
        </p:nvPicPr>
        <p:blipFill>
          <a:blip r:embed="rId2"/>
          <a:stretch>
            <a:fillRect/>
          </a:stretch>
        </p:blipFill>
        <p:spPr>
          <a:xfrm>
            <a:off x="4858327" y="286615"/>
            <a:ext cx="7028873" cy="4913457"/>
          </a:xfrm>
        </p:spPr>
      </p:pic>
      <p:sp>
        <p:nvSpPr>
          <p:cNvPr id="6" name="TextBox 5">
            <a:extLst>
              <a:ext uri="{FF2B5EF4-FFF2-40B4-BE49-F238E27FC236}">
                <a16:creationId xmlns:a16="http://schemas.microsoft.com/office/drawing/2014/main" id="{098CDF6A-6DB6-918B-7D8B-F9E230D9D7B7}"/>
              </a:ext>
            </a:extLst>
          </p:cNvPr>
          <p:cNvSpPr txBox="1"/>
          <p:nvPr/>
        </p:nvSpPr>
        <p:spPr>
          <a:xfrm>
            <a:off x="166255" y="480291"/>
            <a:ext cx="4756727" cy="2585323"/>
          </a:xfrm>
          <a:prstGeom prst="rect">
            <a:avLst/>
          </a:prstGeom>
          <a:noFill/>
        </p:spPr>
        <p:txBody>
          <a:bodyPr wrap="square" rtlCol="0">
            <a:spAutoFit/>
          </a:bodyPr>
          <a:lstStyle/>
          <a:p>
            <a:r>
              <a:rPr lang="en-US" b="1" dirty="0" err="1">
                <a:solidFill>
                  <a:srgbClr val="00B050"/>
                </a:solidFill>
              </a:rPr>
              <a:t>Activitățile</a:t>
            </a:r>
            <a:r>
              <a:rPr lang="en-US" b="1" dirty="0">
                <a:solidFill>
                  <a:srgbClr val="00B050"/>
                </a:solidFill>
              </a:rPr>
              <a:t> </a:t>
            </a:r>
            <a:r>
              <a:rPr lang="en-US" b="1" dirty="0" err="1">
                <a:solidFill>
                  <a:srgbClr val="00B050"/>
                </a:solidFill>
              </a:rPr>
              <a:t>intermediare</a:t>
            </a:r>
            <a:r>
              <a:rPr lang="en-US" b="1" dirty="0">
                <a:solidFill>
                  <a:srgbClr val="00B050"/>
                </a:solidFill>
              </a:rPr>
              <a:t> </a:t>
            </a:r>
            <a:r>
              <a:rPr lang="en-US" b="1" dirty="0" err="1">
                <a:solidFill>
                  <a:srgbClr val="00B050"/>
                </a:solidFill>
              </a:rPr>
              <a:t>includ</a:t>
            </a:r>
            <a:r>
              <a:rPr lang="ro-RO" b="1" dirty="0">
                <a:solidFill>
                  <a:srgbClr val="00B050"/>
                </a:solidFill>
              </a:rPr>
              <a:t>:</a:t>
            </a:r>
          </a:p>
          <a:p>
            <a:r>
              <a:rPr lang="en-US" b="1" dirty="0" err="1">
                <a:solidFill>
                  <a:srgbClr val="00B050"/>
                </a:solidFill>
              </a:rPr>
              <a:t>activități</a:t>
            </a:r>
            <a:r>
              <a:rPr lang="en-US" b="1" dirty="0">
                <a:solidFill>
                  <a:srgbClr val="00B050"/>
                </a:solidFill>
              </a:rPr>
              <a:t> </a:t>
            </a:r>
            <a:r>
              <a:rPr lang="en-US" b="1" dirty="0" err="1">
                <a:solidFill>
                  <a:srgbClr val="0070C0"/>
                </a:solidFill>
              </a:rPr>
              <a:t>umane</a:t>
            </a:r>
            <a:r>
              <a:rPr lang="en-US" b="1" dirty="0">
                <a:solidFill>
                  <a:srgbClr val="00B050"/>
                </a:solidFill>
              </a:rPr>
              <a:t>, de</a:t>
            </a:r>
            <a:r>
              <a:rPr lang="en-US" b="1" dirty="0">
                <a:solidFill>
                  <a:srgbClr val="0070C0"/>
                </a:solidFill>
              </a:rPr>
              <a:t> </a:t>
            </a:r>
            <a:r>
              <a:rPr lang="en-US" b="1" dirty="0" err="1">
                <a:solidFill>
                  <a:srgbClr val="0070C0"/>
                </a:solidFill>
              </a:rPr>
              <a:t>servicii</a:t>
            </a:r>
            <a:r>
              <a:rPr lang="en-US" b="1" dirty="0">
                <a:solidFill>
                  <a:srgbClr val="0070C0"/>
                </a:solidFill>
              </a:rPr>
              <a:t> </a:t>
            </a:r>
            <a:r>
              <a:rPr lang="en-US" b="1" dirty="0" err="1">
                <a:solidFill>
                  <a:srgbClr val="00B050"/>
                </a:solidFill>
              </a:rPr>
              <a:t>și</a:t>
            </a:r>
            <a:r>
              <a:rPr lang="en-US" b="1" dirty="0">
                <a:solidFill>
                  <a:srgbClr val="00B050"/>
                </a:solidFill>
              </a:rPr>
              <a:t> de </a:t>
            </a:r>
            <a:r>
              <a:rPr lang="en-US" b="1" dirty="0" err="1">
                <a:solidFill>
                  <a:srgbClr val="0070C0"/>
                </a:solidFill>
              </a:rPr>
              <a:t>apel</a:t>
            </a:r>
            <a:endParaRPr lang="ro-RO" b="1" dirty="0">
              <a:solidFill>
                <a:srgbClr val="0070C0"/>
              </a:solidFill>
            </a:endParaRPr>
          </a:p>
          <a:p>
            <a:r>
              <a:rPr lang="en-US" dirty="0" err="1"/>
              <a:t>Activitățile</a:t>
            </a:r>
            <a:r>
              <a:rPr lang="en-US" dirty="0"/>
              <a:t> </a:t>
            </a:r>
            <a:r>
              <a:rPr lang="en-US" dirty="0" err="1"/>
              <a:t>trebuie</a:t>
            </a:r>
            <a:r>
              <a:rPr lang="en-US" dirty="0"/>
              <a:t> </a:t>
            </a:r>
            <a:r>
              <a:rPr lang="en-US" dirty="0" err="1"/>
              <a:t>diferențiate</a:t>
            </a:r>
            <a:r>
              <a:rPr lang="en-US" dirty="0"/>
              <a:t> – </a:t>
            </a:r>
            <a:r>
              <a:rPr lang="en-US" dirty="0" err="1"/>
              <a:t>fiecare</a:t>
            </a:r>
            <a:r>
              <a:rPr lang="en-US" dirty="0"/>
              <a:t> </a:t>
            </a:r>
            <a:r>
              <a:rPr lang="en-US" dirty="0" err="1"/>
              <a:t>sarcină</a:t>
            </a:r>
            <a:r>
              <a:rPr lang="en-US" dirty="0"/>
              <a:t> </a:t>
            </a:r>
            <a:r>
              <a:rPr lang="en-US" dirty="0" err="1"/>
              <a:t>este</a:t>
            </a:r>
            <a:r>
              <a:rPr lang="en-US" dirty="0"/>
              <a:t> </a:t>
            </a:r>
            <a:r>
              <a:rPr lang="en-US" dirty="0" err="1"/>
              <a:t>îndeplinită</a:t>
            </a:r>
            <a:r>
              <a:rPr lang="en-US" dirty="0"/>
              <a:t> de o </a:t>
            </a:r>
            <a:r>
              <a:rPr lang="en-US" dirty="0" err="1"/>
              <a:t>persoană</a:t>
            </a:r>
            <a:r>
              <a:rPr lang="en-US" dirty="0"/>
              <a:t> </a:t>
            </a:r>
            <a:r>
              <a:rPr lang="en-US" dirty="0" err="1"/>
              <a:t>sau</a:t>
            </a:r>
            <a:r>
              <a:rPr lang="en-US" dirty="0"/>
              <a:t> </a:t>
            </a:r>
            <a:r>
              <a:rPr lang="en-US" dirty="0" err="1"/>
              <a:t>este</a:t>
            </a:r>
            <a:r>
              <a:rPr lang="en-US" dirty="0"/>
              <a:t> </a:t>
            </a:r>
            <a:r>
              <a:rPr lang="en-US" dirty="0" err="1"/>
              <a:t>automatizată</a:t>
            </a:r>
            <a:r>
              <a:rPr lang="en-US" dirty="0"/>
              <a:t>?</a:t>
            </a:r>
            <a:endParaRPr lang="ro-RO" dirty="0"/>
          </a:p>
          <a:p>
            <a:r>
              <a:rPr lang="en-US" dirty="0"/>
              <a:t>Sau </a:t>
            </a:r>
            <a:r>
              <a:rPr lang="en-US" dirty="0" err="1"/>
              <a:t>este</a:t>
            </a:r>
            <a:r>
              <a:rPr lang="en-US" dirty="0"/>
              <a:t> un </a:t>
            </a:r>
            <a:r>
              <a:rPr lang="en-US" dirty="0" err="1"/>
              <a:t>subproces</a:t>
            </a:r>
            <a:r>
              <a:rPr lang="en-US" dirty="0"/>
              <a:t> </a:t>
            </a:r>
            <a:r>
              <a:rPr lang="en-US" dirty="0" err="1"/>
              <a:t>în</a:t>
            </a:r>
            <a:r>
              <a:rPr lang="en-US" dirty="0"/>
              <a:t> sine?</a:t>
            </a:r>
            <a:r>
              <a:rPr lang="ro-RO" dirty="0"/>
              <a:t> </a:t>
            </a:r>
          </a:p>
          <a:p>
            <a:r>
              <a:rPr lang="en-US" b="1" dirty="0" err="1">
                <a:solidFill>
                  <a:srgbClr val="0070C0"/>
                </a:solidFill>
              </a:rPr>
              <a:t>Activitatea</a:t>
            </a:r>
            <a:r>
              <a:rPr lang="en-US" b="1" dirty="0">
                <a:solidFill>
                  <a:srgbClr val="0070C0"/>
                </a:solidFill>
              </a:rPr>
              <a:t> </a:t>
            </a:r>
            <a:r>
              <a:rPr lang="en-US" b="1" dirty="0" err="1">
                <a:solidFill>
                  <a:srgbClr val="0070C0"/>
                </a:solidFill>
              </a:rPr>
              <a:t>umană</a:t>
            </a:r>
            <a:r>
              <a:rPr lang="en-US" b="1" dirty="0">
                <a:solidFill>
                  <a:srgbClr val="0070C0"/>
                </a:solidFill>
              </a:rPr>
              <a:t> </a:t>
            </a:r>
            <a:r>
              <a:rPr lang="ro-RO" dirty="0"/>
              <a:t>este executată de </a:t>
            </a:r>
            <a:r>
              <a:rPr lang="en-US" dirty="0"/>
              <a:t> om</a:t>
            </a:r>
            <a:r>
              <a:rPr lang="ro-RO" dirty="0"/>
              <a:t>,</a:t>
            </a:r>
          </a:p>
          <a:p>
            <a:r>
              <a:rPr lang="en-US" b="1" dirty="0" err="1">
                <a:solidFill>
                  <a:srgbClr val="0070C0"/>
                </a:solidFill>
              </a:rPr>
              <a:t>Activitatea</a:t>
            </a:r>
            <a:r>
              <a:rPr lang="en-US" b="1" dirty="0">
                <a:solidFill>
                  <a:srgbClr val="0070C0"/>
                </a:solidFill>
              </a:rPr>
              <a:t> de service </a:t>
            </a:r>
            <a:r>
              <a:rPr lang="en-US" dirty="0" err="1"/>
              <a:t>este</a:t>
            </a:r>
            <a:r>
              <a:rPr lang="en-US" dirty="0"/>
              <a:t> automat</a:t>
            </a:r>
            <a:r>
              <a:rPr lang="ro-RO" dirty="0"/>
              <a:t>izată,</a:t>
            </a:r>
          </a:p>
          <a:p>
            <a:r>
              <a:rPr lang="en-US" b="1" dirty="0" err="1">
                <a:solidFill>
                  <a:srgbClr val="0070C0"/>
                </a:solidFill>
              </a:rPr>
              <a:t>Activitatea</a:t>
            </a:r>
            <a:r>
              <a:rPr lang="en-US" b="1" dirty="0">
                <a:solidFill>
                  <a:srgbClr val="0070C0"/>
                </a:solidFill>
              </a:rPr>
              <a:t> de </a:t>
            </a:r>
            <a:r>
              <a:rPr lang="en-US" b="1" dirty="0" err="1">
                <a:solidFill>
                  <a:srgbClr val="0070C0"/>
                </a:solidFill>
              </a:rPr>
              <a:t>apel</a:t>
            </a:r>
            <a:r>
              <a:rPr lang="en-US" b="1" dirty="0">
                <a:solidFill>
                  <a:srgbClr val="0070C0"/>
                </a:solidFill>
              </a:rPr>
              <a:t> </a:t>
            </a:r>
            <a:r>
              <a:rPr lang="en-US" dirty="0" err="1"/>
              <a:t>reprezintă</a:t>
            </a:r>
            <a:r>
              <a:rPr lang="en-US" dirty="0"/>
              <a:t> un </a:t>
            </a:r>
            <a:r>
              <a:rPr lang="en-US" dirty="0" err="1"/>
              <a:t>subproces</a:t>
            </a:r>
            <a:endParaRPr lang="en-US" dirty="0"/>
          </a:p>
        </p:txBody>
      </p:sp>
      <p:sp>
        <p:nvSpPr>
          <p:cNvPr id="7" name="TextBox 6">
            <a:extLst>
              <a:ext uri="{FF2B5EF4-FFF2-40B4-BE49-F238E27FC236}">
                <a16:creationId xmlns:a16="http://schemas.microsoft.com/office/drawing/2014/main" id="{595F5A72-1700-8DBF-6603-F68E639310E8}"/>
              </a:ext>
            </a:extLst>
          </p:cNvPr>
          <p:cNvSpPr txBox="1"/>
          <p:nvPr/>
        </p:nvSpPr>
        <p:spPr>
          <a:xfrm>
            <a:off x="166255" y="3429000"/>
            <a:ext cx="4692072" cy="2585323"/>
          </a:xfrm>
          <a:prstGeom prst="rect">
            <a:avLst/>
          </a:prstGeom>
          <a:noFill/>
        </p:spPr>
        <p:txBody>
          <a:bodyPr wrap="square" rtlCol="0">
            <a:spAutoFit/>
          </a:bodyPr>
          <a:lstStyle/>
          <a:p>
            <a:r>
              <a:rPr lang="en-US" dirty="0"/>
              <a:t>„</a:t>
            </a:r>
            <a:r>
              <a:rPr lang="en-US" dirty="0" err="1"/>
              <a:t>Pregăti</a:t>
            </a:r>
            <a:r>
              <a:rPr lang="ro-RO" dirty="0"/>
              <a:t>rea</a:t>
            </a:r>
            <a:r>
              <a:rPr lang="en-US" dirty="0"/>
              <a:t> </a:t>
            </a:r>
            <a:r>
              <a:rPr lang="en-US" dirty="0" err="1"/>
              <a:t>programul</a:t>
            </a:r>
            <a:r>
              <a:rPr lang="ro-RO" dirty="0"/>
              <a:t>ui</a:t>
            </a:r>
            <a:r>
              <a:rPr lang="en-US" dirty="0"/>
              <a:t> de </a:t>
            </a:r>
            <a:r>
              <a:rPr lang="en-US" dirty="0" err="1"/>
              <a:t>antrenament</a:t>
            </a:r>
            <a:r>
              <a:rPr lang="en-US" dirty="0"/>
              <a:t>” </a:t>
            </a:r>
            <a:r>
              <a:rPr lang="en-US" dirty="0" err="1"/>
              <a:t>este</a:t>
            </a:r>
            <a:r>
              <a:rPr lang="en-US" dirty="0"/>
              <a:t> o </a:t>
            </a:r>
            <a:r>
              <a:rPr lang="en-US" dirty="0" err="1"/>
              <a:t>activitate</a:t>
            </a:r>
            <a:r>
              <a:rPr lang="en-US" dirty="0"/>
              <a:t> de </a:t>
            </a:r>
            <a:r>
              <a:rPr lang="en-US" dirty="0" err="1"/>
              <a:t>apel</a:t>
            </a:r>
            <a:r>
              <a:rPr lang="en-US" dirty="0"/>
              <a:t>. </a:t>
            </a:r>
            <a:endParaRPr lang="ro-RO" dirty="0"/>
          </a:p>
          <a:p>
            <a:r>
              <a:rPr lang="en-US" dirty="0"/>
              <a:t>Este </a:t>
            </a:r>
            <a:r>
              <a:rPr lang="en-US" dirty="0" err="1"/>
              <a:t>legat</a:t>
            </a:r>
            <a:r>
              <a:rPr lang="en-US" dirty="0"/>
              <a:t> de un </a:t>
            </a:r>
            <a:r>
              <a:rPr lang="en-US" dirty="0" err="1"/>
              <a:t>subproces</a:t>
            </a:r>
            <a:r>
              <a:rPr lang="en-US" dirty="0"/>
              <a:t> (un „</a:t>
            </a:r>
            <a:r>
              <a:rPr lang="en-US" dirty="0" err="1"/>
              <a:t>copil</a:t>
            </a:r>
            <a:r>
              <a:rPr lang="en-US" dirty="0"/>
              <a:t>” al </a:t>
            </a:r>
            <a:r>
              <a:rPr lang="en-US" dirty="0" err="1"/>
              <a:t>procesului</a:t>
            </a:r>
            <a:r>
              <a:rPr lang="en-US" dirty="0"/>
              <a:t> </a:t>
            </a:r>
            <a:r>
              <a:rPr lang="en-US" dirty="0" err="1"/>
              <a:t>părinte</a:t>
            </a:r>
            <a:r>
              <a:rPr lang="en-US" dirty="0"/>
              <a:t> </a:t>
            </a:r>
            <a:r>
              <a:rPr lang="en-US" dirty="0" err="1"/>
              <a:t>inițial</a:t>
            </a:r>
            <a:r>
              <a:rPr lang="en-US" dirty="0"/>
              <a:t>).</a:t>
            </a:r>
            <a:endParaRPr lang="ro-RO" dirty="0"/>
          </a:p>
          <a:p>
            <a:r>
              <a:rPr lang="en-US" dirty="0" err="1"/>
              <a:t>În</a:t>
            </a:r>
            <a:r>
              <a:rPr lang="en-US" dirty="0"/>
              <a:t> </a:t>
            </a:r>
            <a:r>
              <a:rPr lang="en-US" dirty="0" err="1"/>
              <a:t>acest</a:t>
            </a:r>
            <a:r>
              <a:rPr lang="en-US" dirty="0"/>
              <a:t> moment al </a:t>
            </a:r>
            <a:r>
              <a:rPr lang="en-US" dirty="0" err="1"/>
              <a:t>procesului</a:t>
            </a:r>
            <a:r>
              <a:rPr lang="en-US" dirty="0"/>
              <a:t>, „</a:t>
            </a:r>
            <a:r>
              <a:rPr lang="en-US" dirty="0" err="1"/>
              <a:t>jetonul</a:t>
            </a:r>
            <a:r>
              <a:rPr lang="en-US" dirty="0"/>
              <a:t>” </a:t>
            </a:r>
            <a:r>
              <a:rPr lang="en-US" dirty="0" err="1"/>
              <a:t>este</a:t>
            </a:r>
            <a:r>
              <a:rPr lang="en-US" dirty="0"/>
              <a:t> </a:t>
            </a:r>
            <a:r>
              <a:rPr lang="en-US" dirty="0" err="1"/>
              <a:t>transmis</a:t>
            </a:r>
            <a:r>
              <a:rPr lang="en-US" dirty="0"/>
              <a:t> </a:t>
            </a:r>
            <a:r>
              <a:rPr lang="en-US" dirty="0" err="1"/>
              <a:t>subprocesului</a:t>
            </a:r>
            <a:r>
              <a:rPr lang="en-US" dirty="0"/>
              <a:t>, </a:t>
            </a:r>
            <a:r>
              <a:rPr lang="en-US" dirty="0" err="1"/>
              <a:t>iar</a:t>
            </a:r>
            <a:r>
              <a:rPr lang="en-US" dirty="0"/>
              <a:t> </a:t>
            </a:r>
            <a:r>
              <a:rPr lang="en-US" dirty="0" err="1"/>
              <a:t>când</a:t>
            </a:r>
            <a:r>
              <a:rPr lang="en-US" dirty="0"/>
              <a:t> </a:t>
            </a:r>
            <a:r>
              <a:rPr lang="en-US" dirty="0" err="1"/>
              <a:t>și</a:t>
            </a:r>
            <a:r>
              <a:rPr lang="en-US" dirty="0"/>
              <a:t>-a </a:t>
            </a:r>
            <a:r>
              <a:rPr lang="en-US" dirty="0" err="1"/>
              <a:t>încheiat</a:t>
            </a:r>
            <a:r>
              <a:rPr lang="en-US" dirty="0"/>
              <a:t> </a:t>
            </a:r>
            <a:r>
              <a:rPr lang="en-US" dirty="0" err="1"/>
              <a:t>trecerea</a:t>
            </a:r>
            <a:r>
              <a:rPr lang="en-US" dirty="0"/>
              <a:t>, </a:t>
            </a:r>
            <a:r>
              <a:rPr lang="en-US" dirty="0" err="1"/>
              <a:t>este</a:t>
            </a:r>
            <a:r>
              <a:rPr lang="en-US" dirty="0"/>
              <a:t> </a:t>
            </a:r>
            <a:r>
              <a:rPr lang="en-US" dirty="0" err="1"/>
              <a:t>transmis</a:t>
            </a:r>
            <a:r>
              <a:rPr lang="en-US" dirty="0"/>
              <a:t> </a:t>
            </a:r>
            <a:r>
              <a:rPr lang="en-US" dirty="0" err="1"/>
              <a:t>înapoi</a:t>
            </a:r>
            <a:r>
              <a:rPr lang="en-US" dirty="0"/>
              <a:t> </a:t>
            </a:r>
            <a:r>
              <a:rPr lang="en-US" dirty="0" err="1"/>
              <a:t>procesului</a:t>
            </a:r>
            <a:r>
              <a:rPr lang="en-US" dirty="0"/>
              <a:t> </a:t>
            </a:r>
            <a:r>
              <a:rPr lang="en-US" dirty="0" err="1"/>
              <a:t>părinte</a:t>
            </a:r>
            <a:r>
              <a:rPr lang="en-US" dirty="0"/>
              <a:t>.</a:t>
            </a:r>
            <a:endParaRPr lang="ro-RO" dirty="0"/>
          </a:p>
          <a:p>
            <a:r>
              <a:rPr lang="en-US" dirty="0" err="1"/>
              <a:t>Acesta</a:t>
            </a:r>
            <a:r>
              <a:rPr lang="en-US" dirty="0"/>
              <a:t> </a:t>
            </a:r>
            <a:r>
              <a:rPr lang="en-US" dirty="0" err="1"/>
              <a:t>este</a:t>
            </a:r>
            <a:r>
              <a:rPr lang="en-US" dirty="0"/>
              <a:t> un aspect super-util al BPMN</a:t>
            </a:r>
          </a:p>
        </p:txBody>
      </p:sp>
    </p:spTree>
    <p:extLst>
      <p:ext uri="{BB962C8B-B14F-4D97-AF65-F5344CB8AC3E}">
        <p14:creationId xmlns:p14="http://schemas.microsoft.com/office/powerpoint/2010/main" val="2284186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802906-6FF0-626D-50E7-930BD93621ED}"/>
              </a:ext>
            </a:extLst>
          </p:cNvPr>
          <p:cNvPicPr>
            <a:picLocks noGrp="1" noChangeAspect="1"/>
          </p:cNvPicPr>
          <p:nvPr>
            <p:ph idx="1"/>
          </p:nvPr>
        </p:nvPicPr>
        <p:blipFill>
          <a:blip r:embed="rId2"/>
          <a:stretch>
            <a:fillRect/>
          </a:stretch>
        </p:blipFill>
        <p:spPr>
          <a:xfrm>
            <a:off x="3482110" y="258997"/>
            <a:ext cx="8047182" cy="3888129"/>
          </a:xfrm>
        </p:spPr>
      </p:pic>
      <p:sp>
        <p:nvSpPr>
          <p:cNvPr id="6" name="TextBox 5">
            <a:extLst>
              <a:ext uri="{FF2B5EF4-FFF2-40B4-BE49-F238E27FC236}">
                <a16:creationId xmlns:a16="http://schemas.microsoft.com/office/drawing/2014/main" id="{4EDEB7CB-9BDC-03B9-D8EE-992D13CE1C0F}"/>
              </a:ext>
            </a:extLst>
          </p:cNvPr>
          <p:cNvSpPr txBox="1"/>
          <p:nvPr/>
        </p:nvSpPr>
        <p:spPr>
          <a:xfrm>
            <a:off x="591127" y="4147126"/>
            <a:ext cx="11074399" cy="1477328"/>
          </a:xfrm>
          <a:prstGeom prst="rect">
            <a:avLst/>
          </a:prstGeom>
          <a:noFill/>
        </p:spPr>
        <p:txBody>
          <a:bodyPr wrap="square" rtlCol="0">
            <a:spAutoFit/>
          </a:bodyPr>
          <a:lstStyle/>
          <a:p>
            <a:r>
              <a:rPr lang="en-US" dirty="0" err="1"/>
              <a:t>Fluxul</a:t>
            </a:r>
            <a:r>
              <a:rPr lang="en-US" dirty="0"/>
              <a:t> de </a:t>
            </a:r>
            <a:r>
              <a:rPr lang="en-US" dirty="0" err="1"/>
              <a:t>secvență</a:t>
            </a:r>
            <a:r>
              <a:rPr lang="en-US" dirty="0"/>
              <a:t> </a:t>
            </a:r>
            <a:r>
              <a:rPr lang="en-US" dirty="0" err="1"/>
              <a:t>intermediară</a:t>
            </a:r>
            <a:r>
              <a:rPr lang="en-US" dirty="0"/>
              <a:t> include </a:t>
            </a:r>
            <a:r>
              <a:rPr lang="en-US" dirty="0" err="1"/>
              <a:t>fluxuri</a:t>
            </a:r>
            <a:r>
              <a:rPr lang="en-US" dirty="0"/>
              <a:t> </a:t>
            </a:r>
            <a:r>
              <a:rPr lang="en-US" dirty="0" err="1"/>
              <a:t>condiționate</a:t>
            </a:r>
            <a:r>
              <a:rPr lang="en-US" dirty="0"/>
              <a:t> </a:t>
            </a:r>
            <a:r>
              <a:rPr lang="en-US" dirty="0" err="1"/>
              <a:t>și</a:t>
            </a:r>
            <a:r>
              <a:rPr lang="en-US" dirty="0"/>
              <a:t> </a:t>
            </a:r>
            <a:r>
              <a:rPr lang="en-US" dirty="0" err="1"/>
              <a:t>implicite</a:t>
            </a:r>
            <a:r>
              <a:rPr lang="en-US" dirty="0"/>
              <a:t>.</a:t>
            </a:r>
            <a:endParaRPr lang="ro-RO" dirty="0"/>
          </a:p>
          <a:p>
            <a:r>
              <a:rPr lang="en-US" dirty="0" err="1"/>
              <a:t>Fluxul</a:t>
            </a:r>
            <a:r>
              <a:rPr lang="en-US" dirty="0"/>
              <a:t> de </a:t>
            </a:r>
            <a:r>
              <a:rPr lang="en-US" dirty="0" err="1"/>
              <a:t>secvență</a:t>
            </a:r>
            <a:r>
              <a:rPr lang="en-US" dirty="0"/>
              <a:t> </a:t>
            </a:r>
            <a:r>
              <a:rPr lang="en-US" dirty="0" err="1"/>
              <a:t>în</a:t>
            </a:r>
            <a:r>
              <a:rPr lang="en-US" dirty="0"/>
              <a:t> BPMN </a:t>
            </a:r>
            <a:r>
              <a:rPr lang="en-US" dirty="0" err="1"/>
              <a:t>intermediar</a:t>
            </a:r>
            <a:r>
              <a:rPr lang="en-US" dirty="0"/>
              <a:t> </a:t>
            </a:r>
            <a:r>
              <a:rPr lang="en-US" dirty="0" err="1"/>
              <a:t>trebuie</a:t>
            </a:r>
            <a:r>
              <a:rPr lang="en-US" dirty="0"/>
              <a:t> </a:t>
            </a:r>
            <a:r>
              <a:rPr lang="en-US" dirty="0" err="1"/>
              <a:t>definit</a:t>
            </a:r>
            <a:r>
              <a:rPr lang="en-US" dirty="0"/>
              <a:t> ca </a:t>
            </a:r>
            <a:r>
              <a:rPr lang="en-US" dirty="0" err="1"/>
              <a:t>fiind</a:t>
            </a:r>
            <a:r>
              <a:rPr lang="en-US" dirty="0"/>
              <a:t> </a:t>
            </a:r>
            <a:r>
              <a:rPr lang="en-US" dirty="0" err="1"/>
              <a:t>condiționat</a:t>
            </a:r>
            <a:r>
              <a:rPr lang="en-US" dirty="0"/>
              <a:t> </a:t>
            </a:r>
            <a:r>
              <a:rPr lang="en-US" dirty="0" err="1"/>
              <a:t>sau</a:t>
            </a:r>
            <a:r>
              <a:rPr lang="en-US" dirty="0"/>
              <a:t> implicit, </a:t>
            </a:r>
            <a:r>
              <a:rPr lang="en-US" dirty="0" err="1"/>
              <a:t>astfel</a:t>
            </a:r>
            <a:r>
              <a:rPr lang="en-US" dirty="0"/>
              <a:t> </a:t>
            </a:r>
            <a:r>
              <a:rPr lang="en-US" dirty="0" err="1"/>
              <a:t>încât</a:t>
            </a:r>
            <a:r>
              <a:rPr lang="en-US" dirty="0"/>
              <a:t> „</a:t>
            </a:r>
            <a:r>
              <a:rPr lang="en-US" dirty="0" err="1"/>
              <a:t>indicativul</a:t>
            </a:r>
            <a:r>
              <a:rPr lang="en-US" dirty="0"/>
              <a:t> de flux” </a:t>
            </a:r>
            <a:r>
              <a:rPr lang="en-US" dirty="0" err="1"/>
              <a:t>știe</a:t>
            </a:r>
            <a:r>
              <a:rPr lang="en-US" dirty="0"/>
              <a:t> </a:t>
            </a:r>
            <a:r>
              <a:rPr lang="en-US" dirty="0" err="1"/>
              <a:t>ce</a:t>
            </a:r>
            <a:r>
              <a:rPr lang="en-US" dirty="0"/>
              <a:t> cale </a:t>
            </a:r>
            <a:r>
              <a:rPr lang="en-US" dirty="0" err="1"/>
              <a:t>să</a:t>
            </a:r>
            <a:r>
              <a:rPr lang="en-US" dirty="0"/>
              <a:t> </a:t>
            </a:r>
            <a:r>
              <a:rPr lang="en-US" dirty="0" err="1"/>
              <a:t>urmeze</a:t>
            </a:r>
            <a:r>
              <a:rPr lang="en-US" dirty="0"/>
              <a:t>.</a:t>
            </a:r>
            <a:endParaRPr lang="ro-RO" dirty="0"/>
          </a:p>
          <a:p>
            <a:r>
              <a:rPr lang="en-US" dirty="0" err="1"/>
              <a:t>Fluxul</a:t>
            </a:r>
            <a:r>
              <a:rPr lang="en-US" dirty="0"/>
              <a:t> </a:t>
            </a:r>
            <a:r>
              <a:rPr lang="en-US" dirty="0" err="1"/>
              <a:t>secvenței</a:t>
            </a:r>
            <a:r>
              <a:rPr lang="en-US" dirty="0"/>
              <a:t> de </a:t>
            </a:r>
            <a:r>
              <a:rPr lang="en-US" dirty="0" err="1"/>
              <a:t>bază</a:t>
            </a:r>
            <a:r>
              <a:rPr lang="en-US" dirty="0"/>
              <a:t> </a:t>
            </a:r>
            <a:r>
              <a:rPr lang="en-US" dirty="0" err="1"/>
              <a:t>este</a:t>
            </a:r>
            <a:r>
              <a:rPr lang="en-US" dirty="0"/>
              <a:t> </a:t>
            </a:r>
            <a:r>
              <a:rPr lang="en-US" dirty="0" err="1"/>
              <a:t>pur</a:t>
            </a:r>
            <a:r>
              <a:rPr lang="en-US" dirty="0"/>
              <a:t> </a:t>
            </a:r>
            <a:r>
              <a:rPr lang="en-US" dirty="0" err="1"/>
              <a:t>și</a:t>
            </a:r>
            <a:r>
              <a:rPr lang="en-US" dirty="0"/>
              <a:t> </a:t>
            </a:r>
            <a:r>
              <a:rPr lang="en-US" dirty="0" err="1"/>
              <a:t>simplu</a:t>
            </a:r>
            <a:r>
              <a:rPr lang="en-US" dirty="0"/>
              <a:t> automat (de </a:t>
            </a:r>
            <a:r>
              <a:rPr lang="en-US" dirty="0" err="1"/>
              <a:t>îndată</a:t>
            </a:r>
            <a:r>
              <a:rPr lang="en-US" dirty="0"/>
              <a:t> </a:t>
            </a:r>
            <a:r>
              <a:rPr lang="en-US" dirty="0" err="1"/>
              <a:t>ce</a:t>
            </a:r>
            <a:r>
              <a:rPr lang="en-US" dirty="0"/>
              <a:t> o </a:t>
            </a:r>
            <a:r>
              <a:rPr lang="en-US" dirty="0" err="1"/>
              <a:t>activitate</a:t>
            </a:r>
            <a:r>
              <a:rPr lang="en-US" dirty="0"/>
              <a:t> </a:t>
            </a:r>
            <a:r>
              <a:rPr lang="en-US" dirty="0" err="1"/>
              <a:t>este</a:t>
            </a:r>
            <a:r>
              <a:rPr lang="en-US" dirty="0"/>
              <a:t> </a:t>
            </a:r>
            <a:r>
              <a:rPr lang="en-US" dirty="0" err="1"/>
              <a:t>finalizată</a:t>
            </a:r>
            <a:r>
              <a:rPr lang="en-US" dirty="0"/>
              <a:t>, </a:t>
            </a:r>
            <a:r>
              <a:rPr lang="en-US" dirty="0" err="1"/>
              <a:t>procesul</a:t>
            </a:r>
            <a:r>
              <a:rPr lang="en-US" dirty="0"/>
              <a:t> </a:t>
            </a:r>
            <a:r>
              <a:rPr lang="en-US" dirty="0" err="1"/>
              <a:t>trece</a:t>
            </a:r>
            <a:r>
              <a:rPr lang="en-US" dirty="0"/>
              <a:t> la </a:t>
            </a:r>
            <a:r>
              <a:rPr lang="en-US" dirty="0" err="1"/>
              <a:t>următoarea</a:t>
            </a:r>
            <a:r>
              <a:rPr lang="en-US" dirty="0"/>
              <a:t> </a:t>
            </a:r>
            <a:r>
              <a:rPr lang="en-US" dirty="0" err="1"/>
              <a:t>sarcină</a:t>
            </a:r>
            <a:r>
              <a:rPr lang="en-US" dirty="0"/>
              <a:t> din </a:t>
            </a:r>
            <a:r>
              <a:rPr lang="en-US" dirty="0" err="1"/>
              <a:t>secvență</a:t>
            </a:r>
            <a:r>
              <a:rPr lang="en-US" dirty="0"/>
              <a:t>)</a:t>
            </a:r>
          </a:p>
        </p:txBody>
      </p:sp>
    </p:spTree>
    <p:extLst>
      <p:ext uri="{BB962C8B-B14F-4D97-AF65-F5344CB8AC3E}">
        <p14:creationId xmlns:p14="http://schemas.microsoft.com/office/powerpoint/2010/main" val="2493025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4AE3-A6BF-B2FA-0C18-18B8827538F9}"/>
              </a:ext>
            </a:extLst>
          </p:cNvPr>
          <p:cNvSpPr>
            <a:spLocks noGrp="1"/>
          </p:cNvSpPr>
          <p:nvPr>
            <p:ph idx="1"/>
          </p:nvPr>
        </p:nvSpPr>
        <p:spPr>
          <a:xfrm>
            <a:off x="838203" y="360218"/>
            <a:ext cx="10515600" cy="5816745"/>
          </a:xfrm>
        </p:spPr>
        <p:txBody>
          <a:bodyPr>
            <a:normAutofit lnSpcReduction="10000"/>
          </a:bodyPr>
          <a:lstStyle/>
          <a:p>
            <a:r>
              <a:rPr lang="en-US" dirty="0"/>
              <a:t>Flux de </a:t>
            </a:r>
            <a:r>
              <a:rPr lang="en-US" dirty="0" err="1"/>
              <a:t>secvență</a:t>
            </a:r>
            <a:r>
              <a:rPr lang="en-US" dirty="0"/>
              <a:t> </a:t>
            </a:r>
            <a:r>
              <a:rPr lang="en-US" dirty="0" err="1"/>
              <a:t>condiționată</a:t>
            </a:r>
            <a:endParaRPr lang="ro-RO" dirty="0"/>
          </a:p>
          <a:p>
            <a:r>
              <a:rPr lang="en-US" dirty="0" err="1"/>
              <a:t>Trebuie</a:t>
            </a:r>
            <a:r>
              <a:rPr lang="en-US" dirty="0"/>
              <a:t> </a:t>
            </a:r>
            <a:r>
              <a:rPr lang="en-US" dirty="0" err="1"/>
              <a:t>îndeplinite</a:t>
            </a:r>
            <a:r>
              <a:rPr lang="en-US" dirty="0"/>
              <a:t> </a:t>
            </a:r>
            <a:r>
              <a:rPr lang="en-US" dirty="0" err="1"/>
              <a:t>anumite</a:t>
            </a:r>
            <a:r>
              <a:rPr lang="en-US" dirty="0"/>
              <a:t> </a:t>
            </a:r>
            <a:r>
              <a:rPr lang="en-US" dirty="0" err="1"/>
              <a:t>condiții</a:t>
            </a:r>
            <a:r>
              <a:rPr lang="en-US" dirty="0"/>
              <a:t> </a:t>
            </a:r>
            <a:r>
              <a:rPr lang="en-US" dirty="0" err="1"/>
              <a:t>specificate</a:t>
            </a:r>
            <a:r>
              <a:rPr lang="en-US" dirty="0"/>
              <a:t>, </a:t>
            </a:r>
            <a:r>
              <a:rPr lang="en-US" dirty="0" err="1"/>
              <a:t>astfel</a:t>
            </a:r>
            <a:r>
              <a:rPr lang="en-US" dirty="0"/>
              <a:t> </a:t>
            </a:r>
            <a:r>
              <a:rPr lang="en-US" dirty="0" err="1"/>
              <a:t>încât</a:t>
            </a:r>
            <a:r>
              <a:rPr lang="en-US" dirty="0"/>
              <a:t> </a:t>
            </a:r>
            <a:r>
              <a:rPr lang="en-US" dirty="0" err="1"/>
              <a:t>procesul</a:t>
            </a:r>
            <a:r>
              <a:rPr lang="en-US" dirty="0"/>
              <a:t> </a:t>
            </a:r>
            <a:r>
              <a:rPr lang="en-US" dirty="0" err="1"/>
              <a:t>să</a:t>
            </a:r>
            <a:r>
              <a:rPr lang="en-US" dirty="0"/>
              <a:t> </a:t>
            </a:r>
            <a:r>
              <a:rPr lang="en-US" dirty="0" err="1"/>
              <a:t>poată</a:t>
            </a:r>
            <a:r>
              <a:rPr lang="en-US" dirty="0"/>
              <a:t> „</a:t>
            </a:r>
            <a:r>
              <a:rPr lang="en-US" dirty="0" err="1"/>
              <a:t>alege</a:t>
            </a:r>
            <a:r>
              <a:rPr lang="en-US" dirty="0"/>
              <a:t>” </a:t>
            </a:r>
            <a:r>
              <a:rPr lang="en-US" dirty="0" err="1"/>
              <a:t>următoarea</a:t>
            </a:r>
            <a:r>
              <a:rPr lang="en-US" dirty="0"/>
              <a:t> </a:t>
            </a:r>
            <a:r>
              <a:rPr lang="en-US" dirty="0" err="1"/>
              <a:t>sarcină</a:t>
            </a:r>
            <a:r>
              <a:rPr lang="en-US" dirty="0"/>
              <a:t> </a:t>
            </a:r>
            <a:r>
              <a:rPr lang="en-US" dirty="0" err="1"/>
              <a:t>dintre</a:t>
            </a:r>
            <a:r>
              <a:rPr lang="en-US" dirty="0"/>
              <a:t> </a:t>
            </a:r>
            <a:r>
              <a:rPr lang="en-US" dirty="0" err="1"/>
              <a:t>două</a:t>
            </a:r>
            <a:r>
              <a:rPr lang="en-US" dirty="0"/>
              <a:t> </a:t>
            </a:r>
            <a:r>
              <a:rPr lang="en-US" dirty="0" err="1"/>
              <a:t>sau</a:t>
            </a:r>
            <a:r>
              <a:rPr lang="en-US" dirty="0"/>
              <a:t> </a:t>
            </a:r>
            <a:r>
              <a:rPr lang="en-US" dirty="0" err="1"/>
              <a:t>mai</a:t>
            </a:r>
            <a:r>
              <a:rPr lang="en-US" dirty="0"/>
              <a:t> </a:t>
            </a:r>
            <a:r>
              <a:rPr lang="en-US" dirty="0" err="1"/>
              <a:t>multe</a:t>
            </a:r>
            <a:r>
              <a:rPr lang="en-US" dirty="0"/>
              <a:t> </a:t>
            </a:r>
            <a:r>
              <a:rPr lang="en-US" dirty="0" err="1"/>
              <a:t>opțiuni</a:t>
            </a:r>
            <a:r>
              <a:rPr lang="en-US" dirty="0"/>
              <a:t>.</a:t>
            </a:r>
            <a:endParaRPr lang="ro-RO" dirty="0"/>
          </a:p>
          <a:p>
            <a:r>
              <a:rPr lang="en-US" dirty="0" err="1"/>
              <a:t>Fluxul</a:t>
            </a:r>
            <a:r>
              <a:rPr lang="en-US" dirty="0"/>
              <a:t> </a:t>
            </a:r>
            <a:r>
              <a:rPr lang="en-US" dirty="0" err="1"/>
              <a:t>condiționat</a:t>
            </a:r>
            <a:r>
              <a:rPr lang="en-US" dirty="0"/>
              <a:t> </a:t>
            </a:r>
            <a:r>
              <a:rPr lang="en-US" dirty="0" err="1"/>
              <a:t>este</a:t>
            </a:r>
            <a:r>
              <a:rPr lang="en-US" dirty="0"/>
              <a:t> </a:t>
            </a:r>
            <a:r>
              <a:rPr lang="en-US" dirty="0" err="1"/>
              <a:t>așa</a:t>
            </a:r>
            <a:r>
              <a:rPr lang="en-US" dirty="0"/>
              <a:t> cum </a:t>
            </a:r>
            <a:r>
              <a:rPr lang="en-US" dirty="0" err="1"/>
              <a:t>sună</a:t>
            </a:r>
            <a:r>
              <a:rPr lang="en-US" dirty="0"/>
              <a:t>:</a:t>
            </a:r>
            <a:endParaRPr lang="ro-RO" dirty="0"/>
          </a:p>
          <a:p>
            <a:pPr>
              <a:buFont typeface="Wingdings" panose="05000000000000000000" pitchFamily="2" charset="2"/>
              <a:buChar char="Ø"/>
            </a:pPr>
            <a:r>
              <a:rPr lang="en-US" dirty="0" err="1"/>
              <a:t>este</a:t>
            </a:r>
            <a:r>
              <a:rPr lang="en-US" dirty="0"/>
              <a:t> </a:t>
            </a:r>
            <a:r>
              <a:rPr lang="en-US" dirty="0" err="1"/>
              <a:t>definită</a:t>
            </a:r>
            <a:r>
              <a:rPr lang="en-US" dirty="0"/>
              <a:t> o </a:t>
            </a:r>
            <a:r>
              <a:rPr lang="en-US" dirty="0" err="1"/>
              <a:t>condiție</a:t>
            </a:r>
            <a:r>
              <a:rPr lang="en-US" dirty="0"/>
              <a:t> IF-THEN. </a:t>
            </a:r>
            <a:r>
              <a:rPr lang="en-US" dirty="0" err="1"/>
              <a:t>În</a:t>
            </a:r>
            <a:r>
              <a:rPr lang="en-US" dirty="0"/>
              <a:t> </a:t>
            </a:r>
            <a:r>
              <a:rPr lang="en-US" dirty="0" err="1"/>
              <a:t>acest</a:t>
            </a:r>
            <a:r>
              <a:rPr lang="en-US" dirty="0"/>
              <a:t> </a:t>
            </a:r>
            <a:r>
              <a:rPr lang="en-US" dirty="0" err="1"/>
              <a:t>exemplu</a:t>
            </a:r>
            <a:r>
              <a:rPr lang="en-US" dirty="0"/>
              <a:t> (</a:t>
            </a:r>
            <a:r>
              <a:rPr lang="en-US" dirty="0" err="1"/>
              <a:t>boolean</a:t>
            </a:r>
            <a:r>
              <a:rPr lang="en-US" dirty="0"/>
              <a:t>):</a:t>
            </a:r>
            <a:endParaRPr lang="ro-RO" dirty="0"/>
          </a:p>
          <a:p>
            <a:pPr>
              <a:buFont typeface="Wingdings" panose="05000000000000000000" pitchFamily="2" charset="2"/>
              <a:buChar char="Ø"/>
            </a:pPr>
            <a:r>
              <a:rPr lang="en-US" dirty="0" err="1"/>
              <a:t>Dacă</a:t>
            </a:r>
            <a:r>
              <a:rPr lang="en-US" dirty="0"/>
              <a:t> </a:t>
            </a:r>
            <a:r>
              <a:rPr lang="en-US" dirty="0" err="1"/>
              <a:t>programul</a:t>
            </a:r>
            <a:r>
              <a:rPr lang="en-US" dirty="0"/>
              <a:t> </a:t>
            </a:r>
            <a:r>
              <a:rPr lang="en-US" dirty="0" err="1"/>
              <a:t>este</a:t>
            </a:r>
            <a:r>
              <a:rPr lang="en-US" dirty="0"/>
              <a:t> ok cu </a:t>
            </a:r>
            <a:r>
              <a:rPr lang="en-US" dirty="0" err="1"/>
              <a:t>antrenorul</a:t>
            </a:r>
            <a:r>
              <a:rPr lang="en-US" dirty="0"/>
              <a:t>, </a:t>
            </a:r>
            <a:r>
              <a:rPr lang="en-US" dirty="0" err="1"/>
              <a:t>această</a:t>
            </a:r>
            <a:r>
              <a:rPr lang="en-US" dirty="0"/>
              <a:t> </a:t>
            </a:r>
            <a:r>
              <a:rPr lang="en-US" dirty="0" err="1"/>
              <a:t>condiție</a:t>
            </a:r>
            <a:r>
              <a:rPr lang="en-US" dirty="0"/>
              <a:t> = </a:t>
            </a:r>
            <a:r>
              <a:rPr lang="en-US" dirty="0" err="1"/>
              <a:t>adevărată</a:t>
            </a:r>
            <a:r>
              <a:rPr lang="en-US" dirty="0"/>
              <a:t>.</a:t>
            </a:r>
            <a:r>
              <a:rPr lang="ro-RO" dirty="0"/>
              <a:t> </a:t>
            </a:r>
          </a:p>
          <a:p>
            <a:pPr>
              <a:buFont typeface="Wingdings" panose="05000000000000000000" pitchFamily="2" charset="2"/>
              <a:buChar char="Ø"/>
            </a:pPr>
            <a:r>
              <a:rPr lang="en-US" dirty="0" err="1"/>
              <a:t>Dacă</a:t>
            </a:r>
            <a:r>
              <a:rPr lang="en-US" dirty="0"/>
              <a:t> </a:t>
            </a:r>
            <a:r>
              <a:rPr lang="en-US" dirty="0" err="1"/>
              <a:t>programul</a:t>
            </a:r>
            <a:r>
              <a:rPr lang="en-US" dirty="0"/>
              <a:t> NU </a:t>
            </a:r>
            <a:r>
              <a:rPr lang="en-US" dirty="0" err="1"/>
              <a:t>este</a:t>
            </a:r>
            <a:r>
              <a:rPr lang="en-US" dirty="0"/>
              <a:t> ok cu </a:t>
            </a:r>
            <a:r>
              <a:rPr lang="en-US" dirty="0" err="1"/>
              <a:t>antrenorul</a:t>
            </a:r>
            <a:r>
              <a:rPr lang="en-US" dirty="0"/>
              <a:t>, </a:t>
            </a:r>
            <a:r>
              <a:rPr lang="en-US" dirty="0" err="1"/>
              <a:t>această</a:t>
            </a:r>
            <a:r>
              <a:rPr lang="en-US" dirty="0"/>
              <a:t> </a:t>
            </a:r>
            <a:r>
              <a:rPr lang="en-US" dirty="0" err="1"/>
              <a:t>condiție</a:t>
            </a:r>
            <a:r>
              <a:rPr lang="en-US" dirty="0"/>
              <a:t> = </a:t>
            </a:r>
            <a:r>
              <a:rPr lang="en-US" dirty="0" err="1"/>
              <a:t>falsă</a:t>
            </a:r>
            <a:r>
              <a:rPr lang="en-US" dirty="0"/>
              <a:t>.</a:t>
            </a:r>
            <a:r>
              <a:rPr lang="ro-RO" dirty="0"/>
              <a:t> </a:t>
            </a:r>
            <a:r>
              <a:rPr lang="en-US" dirty="0" err="1"/>
              <a:t>Fluxul</a:t>
            </a:r>
            <a:r>
              <a:rPr lang="en-US" dirty="0"/>
              <a:t> implicit </a:t>
            </a:r>
            <a:r>
              <a:rPr lang="en-US" dirty="0" err="1"/>
              <a:t>vă</a:t>
            </a:r>
            <a:r>
              <a:rPr lang="en-US" dirty="0"/>
              <a:t> </a:t>
            </a:r>
            <a:r>
              <a:rPr lang="en-US" dirty="0" err="1"/>
              <a:t>permite</a:t>
            </a:r>
            <a:r>
              <a:rPr lang="en-US" dirty="0"/>
              <a:t> </a:t>
            </a:r>
            <a:r>
              <a:rPr lang="en-US" dirty="0" err="1"/>
              <a:t>să</a:t>
            </a:r>
            <a:r>
              <a:rPr lang="en-US" dirty="0"/>
              <a:t> </a:t>
            </a:r>
            <a:r>
              <a:rPr lang="en-US" dirty="0" err="1"/>
              <a:t>direcționați</a:t>
            </a:r>
            <a:r>
              <a:rPr lang="en-US" dirty="0"/>
              <a:t> </a:t>
            </a:r>
            <a:r>
              <a:rPr lang="en-US" dirty="0" err="1"/>
              <a:t>fluxul</a:t>
            </a:r>
            <a:r>
              <a:rPr lang="en-US" dirty="0"/>
              <a:t> </a:t>
            </a:r>
            <a:r>
              <a:rPr lang="en-US" dirty="0" err="1"/>
              <a:t>dacă</a:t>
            </a:r>
            <a:r>
              <a:rPr lang="en-US" dirty="0"/>
              <a:t>, </a:t>
            </a:r>
            <a:r>
              <a:rPr lang="en-US" dirty="0" err="1"/>
              <a:t>dintr</a:t>
            </a:r>
            <a:r>
              <a:rPr lang="en-US" dirty="0"/>
              <a:t>-un </a:t>
            </a:r>
            <a:r>
              <a:rPr lang="en-US" dirty="0" err="1"/>
              <a:t>motiv</a:t>
            </a:r>
            <a:r>
              <a:rPr lang="en-US" dirty="0"/>
              <a:t> </a:t>
            </a:r>
            <a:r>
              <a:rPr lang="en-US" dirty="0" err="1"/>
              <a:t>oarecare</a:t>
            </a:r>
            <a:r>
              <a:rPr lang="en-US" dirty="0"/>
              <a:t>, nu sunt </a:t>
            </a:r>
            <a:r>
              <a:rPr lang="en-US" dirty="0" err="1"/>
              <a:t>îndeplinite</a:t>
            </a:r>
            <a:r>
              <a:rPr lang="en-US" dirty="0"/>
              <a:t> </a:t>
            </a:r>
            <a:r>
              <a:rPr lang="en-US" dirty="0" err="1"/>
              <a:t>condiții</a:t>
            </a:r>
            <a:r>
              <a:rPr lang="en-US" dirty="0"/>
              <a:t>. </a:t>
            </a:r>
            <a:endParaRPr lang="ro-RO" dirty="0"/>
          </a:p>
          <a:p>
            <a:pPr>
              <a:buFont typeface="Wingdings" panose="05000000000000000000" pitchFamily="2" charset="2"/>
              <a:buChar char="Ø"/>
            </a:pPr>
            <a:r>
              <a:rPr lang="en-US" dirty="0" err="1"/>
              <a:t>Indicatorul</a:t>
            </a:r>
            <a:r>
              <a:rPr lang="en-US" dirty="0"/>
              <a:t> de flux are </a:t>
            </a:r>
            <a:r>
              <a:rPr lang="en-US" dirty="0" err="1"/>
              <a:t>întotdeauna</a:t>
            </a:r>
            <a:r>
              <a:rPr lang="en-US" dirty="0"/>
              <a:t> o </a:t>
            </a:r>
            <a:r>
              <a:rPr lang="en-US" dirty="0" err="1"/>
              <a:t>direcție</a:t>
            </a:r>
            <a:r>
              <a:rPr lang="en-US" dirty="0"/>
              <a:t> de </a:t>
            </a:r>
            <a:r>
              <a:rPr lang="en-US" dirty="0" err="1"/>
              <a:t>urmat</a:t>
            </a:r>
            <a:r>
              <a:rPr lang="en-US" dirty="0"/>
              <a:t>, </a:t>
            </a:r>
            <a:r>
              <a:rPr lang="en-US" dirty="0" err="1"/>
              <a:t>chiar</a:t>
            </a:r>
            <a:r>
              <a:rPr lang="en-US" dirty="0"/>
              <a:t> </a:t>
            </a:r>
            <a:r>
              <a:rPr lang="en-US" dirty="0" err="1"/>
              <a:t>dacă</a:t>
            </a:r>
            <a:r>
              <a:rPr lang="en-US" dirty="0"/>
              <a:t> </a:t>
            </a:r>
            <a:r>
              <a:rPr lang="en-US" dirty="0" err="1"/>
              <a:t>există</a:t>
            </a:r>
            <a:r>
              <a:rPr lang="en-US" dirty="0"/>
              <a:t> o </a:t>
            </a:r>
            <a:r>
              <a:rPr lang="en-US" dirty="0" err="1"/>
              <a:t>eroare</a:t>
            </a:r>
            <a:r>
              <a:rPr lang="en-US" dirty="0"/>
              <a:t> de </a:t>
            </a:r>
            <a:r>
              <a:rPr lang="en-US" dirty="0" err="1"/>
              <a:t>introducere</a:t>
            </a:r>
            <a:r>
              <a:rPr lang="en-US" dirty="0"/>
              <a:t> a </a:t>
            </a:r>
            <a:r>
              <a:rPr lang="en-US" dirty="0" err="1"/>
              <a:t>datelor</a:t>
            </a:r>
            <a:r>
              <a:rPr lang="en-US" dirty="0"/>
              <a:t> </a:t>
            </a:r>
            <a:r>
              <a:rPr lang="en-US" dirty="0" err="1"/>
              <a:t>undeva</a:t>
            </a:r>
            <a:r>
              <a:rPr lang="en-US" dirty="0"/>
              <a:t> care </a:t>
            </a:r>
            <a:r>
              <a:rPr lang="en-US" dirty="0" err="1"/>
              <a:t>ar</a:t>
            </a:r>
            <a:r>
              <a:rPr lang="en-US" dirty="0"/>
              <a:t> </a:t>
            </a:r>
            <a:r>
              <a:rPr lang="en-US" dirty="0" err="1"/>
              <a:t>putea</a:t>
            </a:r>
            <a:r>
              <a:rPr lang="en-US" dirty="0"/>
              <a:t> </a:t>
            </a:r>
            <a:r>
              <a:rPr lang="en-US" dirty="0" err="1"/>
              <a:t>invalida</a:t>
            </a:r>
            <a:r>
              <a:rPr lang="en-US" dirty="0"/>
              <a:t> </a:t>
            </a:r>
            <a:r>
              <a:rPr lang="en-US" dirty="0" err="1"/>
              <a:t>condiția</a:t>
            </a:r>
            <a:r>
              <a:rPr lang="en-US" dirty="0"/>
              <a:t> IF-THEN </a:t>
            </a:r>
            <a:r>
              <a:rPr lang="en-US" dirty="0" err="1"/>
              <a:t>definită</a:t>
            </a:r>
            <a:r>
              <a:rPr lang="en-US" dirty="0"/>
              <a:t>.</a:t>
            </a:r>
            <a:endParaRPr lang="ro-RO" dirty="0"/>
          </a:p>
          <a:p>
            <a:pPr>
              <a:buFont typeface="Wingdings" panose="05000000000000000000" pitchFamily="2" charset="2"/>
              <a:buChar char="Ø"/>
            </a:pPr>
            <a:r>
              <a:rPr lang="en-US" dirty="0" err="1">
                <a:solidFill>
                  <a:srgbClr val="0070C0"/>
                </a:solidFill>
              </a:rPr>
              <a:t>Fluxul</a:t>
            </a:r>
            <a:r>
              <a:rPr lang="en-US" dirty="0">
                <a:solidFill>
                  <a:srgbClr val="0070C0"/>
                </a:solidFill>
              </a:rPr>
              <a:t> implicit </a:t>
            </a:r>
            <a:r>
              <a:rPr lang="en-US" dirty="0" err="1">
                <a:solidFill>
                  <a:srgbClr val="0070C0"/>
                </a:solidFill>
              </a:rPr>
              <a:t>este</a:t>
            </a:r>
            <a:r>
              <a:rPr lang="en-US" dirty="0">
                <a:solidFill>
                  <a:srgbClr val="0070C0"/>
                </a:solidFill>
              </a:rPr>
              <a:t> </a:t>
            </a:r>
            <a:r>
              <a:rPr lang="en-US" dirty="0" err="1">
                <a:solidFill>
                  <a:srgbClr val="0070C0"/>
                </a:solidFill>
              </a:rPr>
              <a:t>marcat</a:t>
            </a:r>
            <a:r>
              <a:rPr lang="en-US" dirty="0">
                <a:solidFill>
                  <a:srgbClr val="0070C0"/>
                </a:solidFill>
              </a:rPr>
              <a:t> cu \</a:t>
            </a:r>
          </a:p>
        </p:txBody>
      </p:sp>
    </p:spTree>
    <p:extLst>
      <p:ext uri="{BB962C8B-B14F-4D97-AF65-F5344CB8AC3E}">
        <p14:creationId xmlns:p14="http://schemas.microsoft.com/office/powerpoint/2010/main" val="2251825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074BF4-91EC-9A6D-54B1-5DC340F5487E}"/>
              </a:ext>
            </a:extLst>
          </p:cNvPr>
          <p:cNvPicPr>
            <a:picLocks noGrp="1" noChangeAspect="1"/>
          </p:cNvPicPr>
          <p:nvPr>
            <p:ph idx="1"/>
          </p:nvPr>
        </p:nvPicPr>
        <p:blipFill>
          <a:blip r:embed="rId2"/>
          <a:stretch>
            <a:fillRect/>
          </a:stretch>
        </p:blipFill>
        <p:spPr>
          <a:xfrm>
            <a:off x="3529899" y="1375821"/>
            <a:ext cx="8237228" cy="5006109"/>
          </a:xfrm>
        </p:spPr>
      </p:pic>
      <p:sp>
        <p:nvSpPr>
          <p:cNvPr id="6" name="TextBox 5">
            <a:extLst>
              <a:ext uri="{FF2B5EF4-FFF2-40B4-BE49-F238E27FC236}">
                <a16:creationId xmlns:a16="http://schemas.microsoft.com/office/drawing/2014/main" id="{9B52F9A6-C1B0-D5A1-9D31-0CDC66B6ACA8}"/>
              </a:ext>
            </a:extLst>
          </p:cNvPr>
          <p:cNvSpPr txBox="1"/>
          <p:nvPr/>
        </p:nvSpPr>
        <p:spPr>
          <a:xfrm>
            <a:off x="1920187" y="101601"/>
            <a:ext cx="9847917" cy="1200329"/>
          </a:xfrm>
          <a:prstGeom prst="rect">
            <a:avLst/>
          </a:prstGeom>
          <a:solidFill>
            <a:schemeClr val="accent2">
              <a:lumMod val="20000"/>
              <a:lumOff val="80000"/>
            </a:schemeClr>
          </a:solidFill>
        </p:spPr>
        <p:txBody>
          <a:bodyPr wrap="square" rtlCol="0">
            <a:spAutoFit/>
          </a:bodyPr>
          <a:lstStyle/>
          <a:p>
            <a:r>
              <a:rPr lang="ro-RO" sz="2400" b="1" i="1" dirty="0">
                <a:solidFill>
                  <a:srgbClr val="0070C0"/>
                </a:solidFill>
              </a:rPr>
              <a:t>G</a:t>
            </a:r>
            <a:r>
              <a:rPr lang="en-US" sz="2400" b="1" i="1" dirty="0" err="1">
                <a:solidFill>
                  <a:srgbClr val="0070C0"/>
                </a:solidFill>
              </a:rPr>
              <a:t>ateway-ul</a:t>
            </a:r>
            <a:r>
              <a:rPr lang="en-US" sz="2400" b="1" i="1" dirty="0">
                <a:solidFill>
                  <a:srgbClr val="0070C0"/>
                </a:solidFill>
              </a:rPr>
              <a:t> </a:t>
            </a:r>
            <a:r>
              <a:rPr lang="en-US" sz="2400" b="1" i="1" dirty="0" err="1">
                <a:solidFill>
                  <a:srgbClr val="0070C0"/>
                </a:solidFill>
              </a:rPr>
              <a:t>Inclusiv</a:t>
            </a:r>
            <a:r>
              <a:rPr lang="en-US" sz="2400" b="1" i="1" dirty="0">
                <a:solidFill>
                  <a:srgbClr val="0070C0"/>
                </a:solidFill>
              </a:rPr>
              <a:t> </a:t>
            </a:r>
            <a:r>
              <a:rPr lang="en-US" sz="2400" b="1" i="1" dirty="0" err="1">
                <a:solidFill>
                  <a:srgbClr val="0070C0"/>
                </a:solidFill>
              </a:rPr>
              <a:t>intermediar</a:t>
            </a:r>
            <a:r>
              <a:rPr lang="en-US" sz="2400" b="1" i="1" dirty="0">
                <a:solidFill>
                  <a:srgbClr val="0070C0"/>
                </a:solidFill>
              </a:rPr>
              <a:t> </a:t>
            </a:r>
            <a:r>
              <a:rPr lang="en-US" sz="2400" dirty="0" err="1"/>
              <a:t>oferă</a:t>
            </a:r>
            <a:r>
              <a:rPr lang="en-US" sz="2400" dirty="0"/>
              <a:t> un control </a:t>
            </a:r>
            <a:r>
              <a:rPr lang="en-US" sz="2400" dirty="0" err="1"/>
              <a:t>mai</a:t>
            </a:r>
            <a:r>
              <a:rPr lang="en-US" sz="2400" dirty="0"/>
              <a:t> fin al </a:t>
            </a:r>
            <a:r>
              <a:rPr lang="en-US" sz="2400" dirty="0" err="1"/>
              <a:t>fluxului</a:t>
            </a:r>
            <a:r>
              <a:rPr lang="en-US" sz="2400" dirty="0"/>
              <a:t> </a:t>
            </a:r>
            <a:r>
              <a:rPr lang="en-US" sz="2400" dirty="0" err="1"/>
              <a:t>procesului</a:t>
            </a:r>
            <a:r>
              <a:rPr lang="ro-RO" sz="2400" dirty="0"/>
              <a:t> </a:t>
            </a:r>
          </a:p>
          <a:p>
            <a:r>
              <a:rPr lang="en-US" sz="2400" b="1" i="1" dirty="0" err="1">
                <a:solidFill>
                  <a:srgbClr val="00B050"/>
                </a:solidFill>
              </a:rPr>
              <a:t>Ieșiri</a:t>
            </a:r>
            <a:r>
              <a:rPr lang="en-US" sz="2400" b="1" i="1" dirty="0">
                <a:solidFill>
                  <a:srgbClr val="00B050"/>
                </a:solidFill>
              </a:rPr>
              <a:t> de la Gateway-</a:t>
            </a:r>
            <a:r>
              <a:rPr lang="en-US" sz="2400" b="1" i="1" dirty="0" err="1">
                <a:solidFill>
                  <a:srgbClr val="00B050"/>
                </a:solidFill>
              </a:rPr>
              <a:t>ul</a:t>
            </a:r>
            <a:r>
              <a:rPr lang="en-US" sz="2400" b="1" i="1" dirty="0">
                <a:solidFill>
                  <a:srgbClr val="00B050"/>
                </a:solidFill>
              </a:rPr>
              <a:t> </a:t>
            </a:r>
            <a:r>
              <a:rPr lang="en-US" sz="2400" b="1" i="1" dirty="0" err="1">
                <a:solidFill>
                  <a:srgbClr val="00B050"/>
                </a:solidFill>
              </a:rPr>
              <a:t>inclusiv</a:t>
            </a:r>
            <a:r>
              <a:rPr lang="en-US" sz="2400" b="1" i="1" dirty="0">
                <a:solidFill>
                  <a:srgbClr val="00B050"/>
                </a:solidFill>
              </a:rPr>
              <a:t> </a:t>
            </a:r>
            <a:r>
              <a:rPr lang="en-US" sz="2400" dirty="0" err="1"/>
              <a:t>poate</a:t>
            </a:r>
            <a:r>
              <a:rPr lang="en-US" sz="2400" dirty="0"/>
              <a:t> </a:t>
            </a:r>
            <a:r>
              <a:rPr lang="en-US" sz="2400" dirty="0" err="1"/>
              <a:t>declanșa</a:t>
            </a:r>
            <a:r>
              <a:rPr lang="en-US" sz="2400" dirty="0"/>
              <a:t> </a:t>
            </a:r>
            <a:r>
              <a:rPr lang="en-US" sz="2400" dirty="0" err="1"/>
              <a:t>mai</a:t>
            </a:r>
            <a:r>
              <a:rPr lang="en-US" sz="2400" dirty="0"/>
              <a:t> </a:t>
            </a:r>
            <a:r>
              <a:rPr lang="en-US" sz="2400" dirty="0" err="1"/>
              <a:t>multe</a:t>
            </a:r>
            <a:r>
              <a:rPr lang="en-US" sz="2400" dirty="0"/>
              <a:t> </a:t>
            </a:r>
            <a:r>
              <a:rPr lang="en-US" sz="2400" dirty="0" err="1"/>
              <a:t>ieșiri</a:t>
            </a:r>
            <a:r>
              <a:rPr lang="en-US" sz="2400" dirty="0"/>
              <a:t> </a:t>
            </a:r>
            <a:r>
              <a:rPr lang="en-US" sz="2400" dirty="0" err="1"/>
              <a:t>simultan</a:t>
            </a:r>
            <a:r>
              <a:rPr lang="en-US" sz="2400" dirty="0"/>
              <a:t>.</a:t>
            </a:r>
            <a:endParaRPr lang="ro-RO" sz="2400" dirty="0"/>
          </a:p>
          <a:p>
            <a:r>
              <a:rPr lang="en-US" sz="2400" dirty="0" err="1"/>
              <a:t>Necesită</a:t>
            </a:r>
            <a:r>
              <a:rPr lang="en-US" sz="2400" dirty="0"/>
              <a:t> </a:t>
            </a:r>
            <a:r>
              <a:rPr lang="en-US" sz="2400" dirty="0" err="1"/>
              <a:t>condiții</a:t>
            </a:r>
            <a:r>
              <a:rPr lang="en-US" sz="2400" dirty="0"/>
              <a:t> </a:t>
            </a:r>
            <a:r>
              <a:rPr lang="en-US" sz="2400" dirty="0" err="1"/>
              <a:t>privind</a:t>
            </a:r>
            <a:r>
              <a:rPr lang="en-US" sz="2400" dirty="0"/>
              <a:t> </a:t>
            </a:r>
            <a:r>
              <a:rPr lang="en-US" sz="2400" dirty="0" err="1"/>
              <a:t>fluxurile</a:t>
            </a:r>
            <a:r>
              <a:rPr lang="en-US" sz="2400" dirty="0"/>
              <a:t> de </a:t>
            </a:r>
            <a:r>
              <a:rPr lang="en-US" sz="2400" dirty="0" err="1"/>
              <a:t>secvență</a:t>
            </a:r>
            <a:r>
              <a:rPr lang="en-US" sz="2400" dirty="0"/>
              <a:t> </a:t>
            </a:r>
            <a:r>
              <a:rPr lang="ro-RO" sz="2400" dirty="0"/>
              <a:t>la</a:t>
            </a:r>
            <a:r>
              <a:rPr lang="en-US" sz="2400" dirty="0"/>
              <a:t> </a:t>
            </a:r>
            <a:r>
              <a:rPr lang="en-US" sz="2400" dirty="0" err="1"/>
              <a:t>ieșire</a:t>
            </a:r>
            <a:r>
              <a:rPr lang="en-US" sz="2400" dirty="0"/>
              <a:t>.</a:t>
            </a:r>
          </a:p>
        </p:txBody>
      </p:sp>
      <p:sp>
        <p:nvSpPr>
          <p:cNvPr id="7" name="TextBox 6">
            <a:extLst>
              <a:ext uri="{FF2B5EF4-FFF2-40B4-BE49-F238E27FC236}">
                <a16:creationId xmlns:a16="http://schemas.microsoft.com/office/drawing/2014/main" id="{940B6427-C1FE-8CC2-C6C4-2859DE3C42BF}"/>
              </a:ext>
            </a:extLst>
          </p:cNvPr>
          <p:cNvSpPr txBox="1"/>
          <p:nvPr/>
        </p:nvSpPr>
        <p:spPr>
          <a:xfrm>
            <a:off x="424873" y="1468582"/>
            <a:ext cx="3106003" cy="1631216"/>
          </a:xfrm>
          <a:prstGeom prst="rect">
            <a:avLst/>
          </a:prstGeom>
          <a:solidFill>
            <a:schemeClr val="accent6">
              <a:lumMod val="20000"/>
              <a:lumOff val="80000"/>
            </a:schemeClr>
          </a:solidFill>
        </p:spPr>
        <p:txBody>
          <a:bodyPr wrap="square" rtlCol="0">
            <a:spAutoFit/>
          </a:bodyPr>
          <a:lstStyle/>
          <a:p>
            <a:r>
              <a:rPr lang="en-US" sz="2000" dirty="0" err="1"/>
              <a:t>În</a:t>
            </a:r>
            <a:r>
              <a:rPr lang="en-US" sz="2000" dirty="0"/>
              <a:t> </a:t>
            </a:r>
            <a:r>
              <a:rPr lang="en-US" sz="2000" dirty="0" err="1"/>
              <a:t>acest</a:t>
            </a:r>
            <a:r>
              <a:rPr lang="en-US" sz="2000" dirty="0"/>
              <a:t> </a:t>
            </a:r>
            <a:r>
              <a:rPr lang="en-US" sz="2000" dirty="0" err="1"/>
              <a:t>exemplu</a:t>
            </a:r>
            <a:r>
              <a:rPr lang="en-US" sz="2000" dirty="0"/>
              <a:t>, </a:t>
            </a:r>
            <a:endParaRPr lang="ro-RO" sz="2000" dirty="0"/>
          </a:p>
          <a:p>
            <a:r>
              <a:rPr lang="en-US" sz="2000" dirty="0" err="1"/>
              <a:t>fluxurile</a:t>
            </a:r>
            <a:r>
              <a:rPr lang="en-US" sz="2000" dirty="0"/>
              <a:t> 2 </a:t>
            </a:r>
            <a:r>
              <a:rPr lang="en-US" sz="2000" dirty="0" err="1"/>
              <a:t>și</a:t>
            </a:r>
            <a:r>
              <a:rPr lang="en-US" sz="2000" dirty="0"/>
              <a:t> 4 </a:t>
            </a:r>
            <a:r>
              <a:rPr lang="en-US" sz="2000" dirty="0" err="1"/>
              <a:t>îndeplinesc</a:t>
            </a:r>
            <a:r>
              <a:rPr lang="en-US" sz="2000" dirty="0"/>
              <a:t> </a:t>
            </a:r>
            <a:r>
              <a:rPr lang="en-US" sz="2000" dirty="0" err="1"/>
              <a:t>condiția</a:t>
            </a:r>
            <a:r>
              <a:rPr lang="en-US" sz="2000" dirty="0"/>
              <a:t> de </a:t>
            </a:r>
            <a:r>
              <a:rPr lang="ro-RO" sz="2000" dirty="0"/>
              <a:t>trecere</a:t>
            </a:r>
            <a:r>
              <a:rPr lang="en-US" sz="2000" dirty="0"/>
              <a:t>. </a:t>
            </a:r>
            <a:endParaRPr lang="ro-RO" sz="2000" dirty="0"/>
          </a:p>
          <a:p>
            <a:r>
              <a:rPr lang="en-US" sz="2000" dirty="0" err="1"/>
              <a:t>Fluxurile</a:t>
            </a:r>
            <a:r>
              <a:rPr lang="en-US" sz="2000" dirty="0"/>
              <a:t> 1 </a:t>
            </a:r>
            <a:r>
              <a:rPr lang="en-US" sz="2000" dirty="0" err="1"/>
              <a:t>și</a:t>
            </a:r>
            <a:r>
              <a:rPr lang="en-US" sz="2000" dirty="0"/>
              <a:t> 3 nu - </a:t>
            </a:r>
            <a:r>
              <a:rPr lang="en-US" sz="2000" dirty="0" err="1"/>
              <a:t>deci</a:t>
            </a:r>
            <a:r>
              <a:rPr lang="en-US" sz="2000" dirty="0"/>
              <a:t> nu </a:t>
            </a:r>
            <a:r>
              <a:rPr lang="en-US" sz="2000" dirty="0" err="1"/>
              <a:t>trece</a:t>
            </a:r>
            <a:r>
              <a:rPr lang="en-US" sz="2000" dirty="0"/>
              <a:t> </a:t>
            </a:r>
            <a:r>
              <a:rPr lang="en-US" sz="2000" dirty="0" err="1"/>
              <a:t>nici</a:t>
            </a:r>
            <a:r>
              <a:rPr lang="en-US" sz="2000" dirty="0"/>
              <a:t> un jeton.</a:t>
            </a:r>
          </a:p>
        </p:txBody>
      </p:sp>
      <p:pic>
        <p:nvPicPr>
          <p:cNvPr id="9" name="Picture 8">
            <a:extLst>
              <a:ext uri="{FF2B5EF4-FFF2-40B4-BE49-F238E27FC236}">
                <a16:creationId xmlns:a16="http://schemas.microsoft.com/office/drawing/2014/main" id="{B48B5F39-FFFF-BAF5-D816-D88832DDE585}"/>
              </a:ext>
            </a:extLst>
          </p:cNvPr>
          <p:cNvPicPr>
            <a:picLocks noChangeAspect="1"/>
          </p:cNvPicPr>
          <p:nvPr/>
        </p:nvPicPr>
        <p:blipFill>
          <a:blip r:embed="rId3"/>
          <a:stretch>
            <a:fillRect/>
          </a:stretch>
        </p:blipFill>
        <p:spPr>
          <a:xfrm>
            <a:off x="224737" y="3099798"/>
            <a:ext cx="3390900" cy="1514475"/>
          </a:xfrm>
          <a:prstGeom prst="rect">
            <a:avLst/>
          </a:prstGeom>
        </p:spPr>
      </p:pic>
      <p:sp>
        <p:nvSpPr>
          <p:cNvPr id="10" name="TextBox 9">
            <a:extLst>
              <a:ext uri="{FF2B5EF4-FFF2-40B4-BE49-F238E27FC236}">
                <a16:creationId xmlns:a16="http://schemas.microsoft.com/office/drawing/2014/main" id="{6F7FB8A6-2A81-BFC1-08C1-3C6C4C25F79A}"/>
              </a:ext>
            </a:extLst>
          </p:cNvPr>
          <p:cNvSpPr txBox="1"/>
          <p:nvPr/>
        </p:nvSpPr>
        <p:spPr>
          <a:xfrm>
            <a:off x="92363" y="4549676"/>
            <a:ext cx="4858327" cy="2031325"/>
          </a:xfrm>
          <a:prstGeom prst="rect">
            <a:avLst/>
          </a:prstGeom>
          <a:noFill/>
        </p:spPr>
        <p:txBody>
          <a:bodyPr wrap="square" rtlCol="0">
            <a:spAutoFit/>
          </a:bodyPr>
          <a:lstStyle/>
          <a:p>
            <a:r>
              <a:rPr lang="en-US" b="1" dirty="0" err="1">
                <a:solidFill>
                  <a:srgbClr val="0070C0"/>
                </a:solidFill>
              </a:rPr>
              <a:t>Intrări</a:t>
            </a:r>
            <a:r>
              <a:rPr lang="en-US" b="1" dirty="0">
                <a:solidFill>
                  <a:srgbClr val="0070C0"/>
                </a:solidFill>
              </a:rPr>
              <a:t> </a:t>
            </a:r>
            <a:r>
              <a:rPr lang="en-US" b="1" dirty="0" err="1">
                <a:solidFill>
                  <a:srgbClr val="0070C0"/>
                </a:solidFill>
              </a:rPr>
              <a:t>către</a:t>
            </a:r>
            <a:r>
              <a:rPr lang="en-US" b="1" dirty="0">
                <a:solidFill>
                  <a:srgbClr val="0070C0"/>
                </a:solidFill>
              </a:rPr>
              <a:t> gateway inclusive</a:t>
            </a:r>
            <a:endParaRPr lang="ro-RO" b="1" dirty="0">
              <a:solidFill>
                <a:srgbClr val="0070C0"/>
              </a:solidFill>
            </a:endParaRPr>
          </a:p>
          <a:p>
            <a:r>
              <a:rPr lang="en-US" dirty="0"/>
              <a:t>Gateway-</a:t>
            </a:r>
            <a:r>
              <a:rPr lang="en-US" dirty="0" err="1"/>
              <a:t>ul</a:t>
            </a:r>
            <a:r>
              <a:rPr lang="en-US" dirty="0"/>
              <a:t> </a:t>
            </a:r>
            <a:r>
              <a:rPr lang="en-US" dirty="0" err="1"/>
              <a:t>inclusiv</a:t>
            </a:r>
            <a:r>
              <a:rPr lang="en-US" dirty="0"/>
              <a:t> </a:t>
            </a:r>
            <a:r>
              <a:rPr lang="en-US" dirty="0" err="1"/>
              <a:t>așteaptă</a:t>
            </a:r>
            <a:r>
              <a:rPr lang="en-US" dirty="0"/>
              <a:t> </a:t>
            </a:r>
            <a:r>
              <a:rPr lang="en-US" dirty="0" err="1"/>
              <a:t>toate</a:t>
            </a:r>
            <a:r>
              <a:rPr lang="en-US" dirty="0"/>
              <a:t> </a:t>
            </a:r>
            <a:r>
              <a:rPr lang="en-US" dirty="0" err="1"/>
              <a:t>intrările</a:t>
            </a:r>
            <a:r>
              <a:rPr lang="en-US" dirty="0"/>
              <a:t> (</a:t>
            </a:r>
            <a:r>
              <a:rPr lang="en-US" dirty="0" err="1"/>
              <a:t>jetoane</a:t>
            </a:r>
            <a:r>
              <a:rPr lang="ro-RO" dirty="0"/>
              <a:t>le</a:t>
            </a:r>
            <a:r>
              <a:rPr lang="en-US" dirty="0"/>
              <a:t>). </a:t>
            </a:r>
            <a:endParaRPr lang="ro-RO" dirty="0"/>
          </a:p>
          <a:p>
            <a:r>
              <a:rPr lang="en-US" dirty="0" err="1"/>
              <a:t>Toate</a:t>
            </a:r>
            <a:r>
              <a:rPr lang="en-US" dirty="0"/>
              <a:t> </a:t>
            </a:r>
            <a:r>
              <a:rPr lang="ro-RO" dirty="0"/>
              <a:t> </a:t>
            </a:r>
            <a:r>
              <a:rPr lang="en-US" dirty="0" err="1"/>
              <a:t>intrările</a:t>
            </a:r>
            <a:r>
              <a:rPr lang="en-US" dirty="0"/>
              <a:t> </a:t>
            </a:r>
            <a:r>
              <a:rPr lang="en-US" dirty="0" err="1"/>
              <a:t>valabile</a:t>
            </a:r>
            <a:r>
              <a:rPr lang="ro-RO" dirty="0"/>
              <a:t> </a:t>
            </a:r>
            <a:r>
              <a:rPr lang="en-US" dirty="0" err="1"/>
              <a:t>trebuie</a:t>
            </a:r>
            <a:r>
              <a:rPr lang="en-US" dirty="0"/>
              <a:t> </a:t>
            </a:r>
            <a:r>
              <a:rPr lang="en-US" dirty="0" err="1"/>
              <a:t>să</a:t>
            </a:r>
            <a:r>
              <a:rPr lang="en-US" dirty="0"/>
              <a:t> fie </a:t>
            </a:r>
            <a:r>
              <a:rPr lang="en-US" dirty="0" err="1"/>
              <a:t>primite</a:t>
            </a:r>
            <a:r>
              <a:rPr lang="en-US" dirty="0"/>
              <a:t> </a:t>
            </a:r>
            <a:r>
              <a:rPr lang="en-US" dirty="0" err="1"/>
              <a:t>înainte</a:t>
            </a:r>
            <a:r>
              <a:rPr lang="en-US" dirty="0"/>
              <a:t> ca </a:t>
            </a:r>
            <a:r>
              <a:rPr lang="en-US" dirty="0" err="1"/>
              <a:t>fluxul</a:t>
            </a:r>
            <a:r>
              <a:rPr lang="en-US" dirty="0"/>
              <a:t> de </a:t>
            </a:r>
            <a:r>
              <a:rPr lang="en-US" dirty="0" err="1"/>
              <a:t>proces</a:t>
            </a:r>
            <a:r>
              <a:rPr lang="en-US" dirty="0"/>
              <a:t> </a:t>
            </a:r>
            <a:r>
              <a:rPr lang="en-US" dirty="0" err="1"/>
              <a:t>să</a:t>
            </a:r>
            <a:r>
              <a:rPr lang="en-US" dirty="0"/>
              <a:t> </a:t>
            </a:r>
            <a:r>
              <a:rPr lang="en-US" dirty="0" err="1"/>
              <a:t>poată</a:t>
            </a:r>
            <a:r>
              <a:rPr lang="en-US" dirty="0"/>
              <a:t> continua.</a:t>
            </a:r>
            <a:endParaRPr lang="ro-RO" dirty="0"/>
          </a:p>
          <a:p>
            <a:r>
              <a:rPr lang="en-US" dirty="0" err="1"/>
              <a:t>Motorul</a:t>
            </a:r>
            <a:r>
              <a:rPr lang="en-US" dirty="0"/>
              <a:t> </a:t>
            </a:r>
            <a:r>
              <a:rPr lang="en-US" dirty="0" err="1"/>
              <a:t>recunoaște</a:t>
            </a:r>
            <a:r>
              <a:rPr lang="en-US" dirty="0"/>
              <a:t> </a:t>
            </a:r>
            <a:r>
              <a:rPr lang="en-US" dirty="0" err="1"/>
              <a:t>ce</a:t>
            </a:r>
            <a:r>
              <a:rPr lang="en-US" dirty="0"/>
              <a:t> </a:t>
            </a:r>
            <a:r>
              <a:rPr lang="en-US" dirty="0" err="1"/>
              <a:t>intrări</a:t>
            </a:r>
            <a:r>
              <a:rPr lang="en-US" dirty="0"/>
              <a:t> </a:t>
            </a:r>
            <a:r>
              <a:rPr lang="en-US" dirty="0" err="1"/>
              <a:t>trebuie</a:t>
            </a:r>
            <a:r>
              <a:rPr lang="en-US" dirty="0"/>
              <a:t> </a:t>
            </a:r>
            <a:r>
              <a:rPr lang="en-US" dirty="0" err="1"/>
              <a:t>să</a:t>
            </a:r>
            <a:r>
              <a:rPr lang="en-US" dirty="0"/>
              <a:t> </a:t>
            </a:r>
            <a:r>
              <a:rPr lang="en-US" dirty="0" err="1"/>
              <a:t>aștepte</a:t>
            </a:r>
            <a:r>
              <a:rPr lang="en-US" dirty="0"/>
              <a:t> (</a:t>
            </a:r>
            <a:r>
              <a:rPr lang="en-US" dirty="0" err="1"/>
              <a:t>adică</a:t>
            </a:r>
            <a:r>
              <a:rPr lang="en-US" dirty="0"/>
              <a:t>, </a:t>
            </a:r>
            <a:r>
              <a:rPr lang="en-US" dirty="0" err="1"/>
              <a:t>fluxurile</a:t>
            </a:r>
            <a:r>
              <a:rPr lang="en-US" dirty="0"/>
              <a:t> 2 </a:t>
            </a:r>
            <a:r>
              <a:rPr lang="en-US" dirty="0" err="1"/>
              <a:t>și</a:t>
            </a:r>
            <a:r>
              <a:rPr lang="en-US" dirty="0"/>
              <a:t> 4).</a:t>
            </a:r>
          </a:p>
        </p:txBody>
      </p:sp>
    </p:spTree>
    <p:extLst>
      <p:ext uri="{BB962C8B-B14F-4D97-AF65-F5344CB8AC3E}">
        <p14:creationId xmlns:p14="http://schemas.microsoft.com/office/powerpoint/2010/main" val="337910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9EBAB0-18AF-92D1-BA0F-513A1C03963E}"/>
              </a:ext>
            </a:extLst>
          </p:cNvPr>
          <p:cNvPicPr>
            <a:picLocks noChangeAspect="1"/>
          </p:cNvPicPr>
          <p:nvPr/>
        </p:nvPicPr>
        <p:blipFill>
          <a:blip r:embed="rId2"/>
          <a:stretch>
            <a:fillRect/>
          </a:stretch>
        </p:blipFill>
        <p:spPr>
          <a:xfrm>
            <a:off x="7352144" y="105140"/>
            <a:ext cx="3897745" cy="6203418"/>
          </a:xfrm>
          <a:prstGeom prst="rect">
            <a:avLst/>
          </a:prstGeom>
          <a:solidFill>
            <a:schemeClr val="accent6">
              <a:lumMod val="20000"/>
              <a:lumOff val="80000"/>
            </a:schemeClr>
          </a:solidFill>
        </p:spPr>
      </p:pic>
      <p:sp>
        <p:nvSpPr>
          <p:cNvPr id="8" name="TextBox 7">
            <a:extLst>
              <a:ext uri="{FF2B5EF4-FFF2-40B4-BE49-F238E27FC236}">
                <a16:creationId xmlns:a16="http://schemas.microsoft.com/office/drawing/2014/main" id="{77A1CAE0-155C-ED4C-3BD2-139750096D62}"/>
              </a:ext>
            </a:extLst>
          </p:cNvPr>
          <p:cNvSpPr txBox="1"/>
          <p:nvPr/>
        </p:nvSpPr>
        <p:spPr>
          <a:xfrm>
            <a:off x="2946399" y="445281"/>
            <a:ext cx="4405745" cy="1200329"/>
          </a:xfrm>
          <a:prstGeom prst="rect">
            <a:avLst/>
          </a:prstGeom>
          <a:solidFill>
            <a:schemeClr val="accent6">
              <a:lumMod val="20000"/>
              <a:lumOff val="80000"/>
            </a:schemeClr>
          </a:solidFill>
        </p:spPr>
        <p:txBody>
          <a:bodyPr wrap="square" rtlCol="0">
            <a:spAutoFit/>
          </a:bodyPr>
          <a:lstStyle/>
          <a:p>
            <a:r>
              <a:rPr lang="en-US" sz="2400" dirty="0" err="1"/>
              <a:t>Evenimentele</a:t>
            </a:r>
            <a:r>
              <a:rPr lang="en-US" sz="2400" dirty="0"/>
              <a:t> </a:t>
            </a:r>
            <a:r>
              <a:rPr lang="en-US" sz="2400" dirty="0" err="1"/>
              <a:t>intermediare</a:t>
            </a:r>
            <a:r>
              <a:rPr lang="en-US" sz="2400" dirty="0"/>
              <a:t> sunt </a:t>
            </a:r>
            <a:endParaRPr lang="ro-RO" sz="2400" dirty="0"/>
          </a:p>
          <a:p>
            <a:r>
              <a:rPr lang="ro-RO" sz="2400" b="1" dirty="0">
                <a:solidFill>
                  <a:srgbClr val="0070C0"/>
                </a:solidFill>
              </a:rPr>
              <a:t>abandonate</a:t>
            </a:r>
            <a:r>
              <a:rPr lang="ro-RO" sz="2400" dirty="0"/>
              <a:t> </a:t>
            </a:r>
            <a:r>
              <a:rPr lang="en-US" sz="2400" dirty="0"/>
              <a:t> </a:t>
            </a:r>
            <a:r>
              <a:rPr lang="en-US" sz="2400" dirty="0" err="1"/>
              <a:t>sau</a:t>
            </a:r>
            <a:r>
              <a:rPr lang="en-US" sz="2400" dirty="0"/>
              <a:t> </a:t>
            </a:r>
            <a:r>
              <a:rPr lang="ro-RO" sz="2400" b="1" dirty="0">
                <a:solidFill>
                  <a:srgbClr val="0070C0"/>
                </a:solidFill>
              </a:rPr>
              <a:t>capturate</a:t>
            </a:r>
          </a:p>
          <a:p>
            <a:r>
              <a:rPr lang="ro-RO" sz="2400" b="1" dirty="0">
                <a:solidFill>
                  <a:schemeClr val="accent2">
                    <a:lumMod val="50000"/>
                  </a:schemeClr>
                </a:solidFill>
              </a:rPr>
              <a:t>Cu textul ”trow” sau ”cath”</a:t>
            </a:r>
            <a:endParaRPr lang="en-US" sz="2400" b="1" dirty="0">
              <a:solidFill>
                <a:schemeClr val="accent2">
                  <a:lumMod val="50000"/>
                </a:schemeClr>
              </a:solidFill>
            </a:endParaRPr>
          </a:p>
        </p:txBody>
      </p:sp>
      <p:sp>
        <p:nvSpPr>
          <p:cNvPr id="9" name="TextBox 8">
            <a:extLst>
              <a:ext uri="{FF2B5EF4-FFF2-40B4-BE49-F238E27FC236}">
                <a16:creationId xmlns:a16="http://schemas.microsoft.com/office/drawing/2014/main" id="{5B350B50-5153-82CA-EC02-47AD6E5FA1C4}"/>
              </a:ext>
            </a:extLst>
          </p:cNvPr>
          <p:cNvSpPr txBox="1"/>
          <p:nvPr/>
        </p:nvSpPr>
        <p:spPr>
          <a:xfrm>
            <a:off x="5561301" y="6133068"/>
            <a:ext cx="2022763"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A26ACE5D-C814-F334-2208-3735E7EC1BBA}"/>
              </a:ext>
            </a:extLst>
          </p:cNvPr>
          <p:cNvSpPr txBox="1"/>
          <p:nvPr/>
        </p:nvSpPr>
        <p:spPr>
          <a:xfrm>
            <a:off x="5413014" y="6146201"/>
            <a:ext cx="2022763" cy="369332"/>
          </a:xfrm>
          <a:prstGeom prst="rect">
            <a:avLst/>
          </a:prstGeom>
          <a:noFill/>
        </p:spPr>
        <p:txBody>
          <a:bodyPr wrap="square" rtlCol="0">
            <a:spAutoFit/>
          </a:bodyPr>
          <a:lstStyle/>
          <a:p>
            <a:endParaRPr lang="en-US" dirty="0"/>
          </a:p>
        </p:txBody>
      </p:sp>
      <p:pic>
        <p:nvPicPr>
          <p:cNvPr id="12" name="Content Placeholder 11">
            <a:extLst>
              <a:ext uri="{FF2B5EF4-FFF2-40B4-BE49-F238E27FC236}">
                <a16:creationId xmlns:a16="http://schemas.microsoft.com/office/drawing/2014/main" id="{D2BD9E22-3BCB-9868-F865-5AB6109A3FE7}"/>
              </a:ext>
            </a:extLst>
          </p:cNvPr>
          <p:cNvPicPr>
            <a:picLocks noGrp="1" noChangeAspect="1"/>
          </p:cNvPicPr>
          <p:nvPr>
            <p:ph idx="1"/>
          </p:nvPr>
        </p:nvPicPr>
        <p:blipFill>
          <a:blip r:embed="rId3"/>
          <a:stretch>
            <a:fillRect/>
          </a:stretch>
        </p:blipFill>
        <p:spPr>
          <a:xfrm>
            <a:off x="549309" y="3514229"/>
            <a:ext cx="5241891" cy="2183167"/>
          </a:xfrm>
          <a:prstGeom prst="rect">
            <a:avLst/>
          </a:prstGeom>
        </p:spPr>
      </p:pic>
      <p:sp>
        <p:nvSpPr>
          <p:cNvPr id="13" name="TextBox 12">
            <a:extLst>
              <a:ext uri="{FF2B5EF4-FFF2-40B4-BE49-F238E27FC236}">
                <a16:creationId xmlns:a16="http://schemas.microsoft.com/office/drawing/2014/main" id="{61D4496E-31B7-EEEA-42BC-A0AAEC84211A}"/>
              </a:ext>
            </a:extLst>
          </p:cNvPr>
          <p:cNvSpPr txBox="1"/>
          <p:nvPr/>
        </p:nvSpPr>
        <p:spPr>
          <a:xfrm>
            <a:off x="443345" y="2642051"/>
            <a:ext cx="5347855" cy="954107"/>
          </a:xfrm>
          <a:prstGeom prst="rect">
            <a:avLst/>
          </a:prstGeom>
          <a:solidFill>
            <a:schemeClr val="accent4">
              <a:lumMod val="20000"/>
              <a:lumOff val="80000"/>
            </a:schemeClr>
          </a:solidFill>
        </p:spPr>
        <p:txBody>
          <a:bodyPr wrap="square" rtlCol="0">
            <a:spAutoFit/>
          </a:bodyPr>
          <a:lstStyle/>
          <a:p>
            <a:r>
              <a:rPr lang="en-US" sz="2800" b="1" dirty="0" err="1">
                <a:solidFill>
                  <a:srgbClr val="0070C0"/>
                </a:solidFill>
              </a:rPr>
              <a:t>Mesajele</a:t>
            </a:r>
            <a:r>
              <a:rPr lang="en-US" sz="2800" b="1" dirty="0">
                <a:solidFill>
                  <a:srgbClr val="0070C0"/>
                </a:solidFill>
              </a:rPr>
              <a:t> </a:t>
            </a:r>
            <a:r>
              <a:rPr lang="en-US" sz="2800" b="1" dirty="0" err="1">
                <a:solidFill>
                  <a:srgbClr val="0070C0"/>
                </a:solidFill>
              </a:rPr>
              <a:t>și</a:t>
            </a:r>
            <a:r>
              <a:rPr lang="en-US" sz="2800" b="1" dirty="0">
                <a:solidFill>
                  <a:srgbClr val="0070C0"/>
                </a:solidFill>
              </a:rPr>
              <a:t> </a:t>
            </a:r>
            <a:r>
              <a:rPr lang="en-US" sz="2800" b="1" dirty="0" err="1">
                <a:solidFill>
                  <a:srgbClr val="0070C0"/>
                </a:solidFill>
              </a:rPr>
              <a:t>semnalele</a:t>
            </a:r>
            <a:r>
              <a:rPr lang="en-US" sz="2800" b="1" dirty="0">
                <a:solidFill>
                  <a:srgbClr val="0070C0"/>
                </a:solidFill>
              </a:rPr>
              <a:t> </a:t>
            </a:r>
            <a:r>
              <a:rPr lang="en-US" sz="2800" dirty="0" err="1"/>
              <a:t>transportă</a:t>
            </a:r>
            <a:r>
              <a:rPr lang="en-US" sz="2800" dirty="0"/>
              <a:t> date</a:t>
            </a:r>
            <a:r>
              <a:rPr lang="ro-RO" sz="2800" dirty="0"/>
              <a:t>le</a:t>
            </a:r>
            <a:r>
              <a:rPr lang="en-US" sz="2800" dirty="0"/>
              <a:t> </a:t>
            </a:r>
            <a:r>
              <a:rPr lang="ro-RO" sz="2800" dirty="0"/>
              <a:t>peste </a:t>
            </a:r>
            <a:r>
              <a:rPr lang="en-US" sz="2800" dirty="0" err="1"/>
              <a:t>limitele</a:t>
            </a:r>
            <a:r>
              <a:rPr lang="en-US" sz="2800" dirty="0"/>
              <a:t> </a:t>
            </a:r>
            <a:r>
              <a:rPr lang="ro-RO" sz="2800" dirty="0"/>
              <a:t>Containerului</a:t>
            </a:r>
            <a:r>
              <a:rPr lang="en-US" sz="2800" dirty="0"/>
              <a:t>.</a:t>
            </a:r>
          </a:p>
        </p:txBody>
      </p:sp>
      <p:sp>
        <p:nvSpPr>
          <p:cNvPr id="14" name="TextBox 13">
            <a:extLst>
              <a:ext uri="{FF2B5EF4-FFF2-40B4-BE49-F238E27FC236}">
                <a16:creationId xmlns:a16="http://schemas.microsoft.com/office/drawing/2014/main" id="{3635BCCA-41FF-E406-22AE-71B85515AC8F}"/>
              </a:ext>
            </a:extLst>
          </p:cNvPr>
          <p:cNvSpPr txBox="1"/>
          <p:nvPr/>
        </p:nvSpPr>
        <p:spPr>
          <a:xfrm>
            <a:off x="795337" y="5746092"/>
            <a:ext cx="4765964" cy="584775"/>
          </a:xfrm>
          <a:prstGeom prst="rect">
            <a:avLst/>
          </a:prstGeom>
          <a:noFill/>
        </p:spPr>
        <p:txBody>
          <a:bodyPr wrap="square" rtlCol="0">
            <a:spAutoFit/>
          </a:bodyPr>
          <a:lstStyle/>
          <a:p>
            <a:r>
              <a:rPr lang="ro-RO" sz="3200" b="1" dirty="0"/>
              <a:t>   Mesaje                 Semnale</a:t>
            </a:r>
            <a:endParaRPr lang="en-US" sz="3200" b="1" dirty="0"/>
          </a:p>
        </p:txBody>
      </p:sp>
    </p:spTree>
    <p:extLst>
      <p:ext uri="{BB962C8B-B14F-4D97-AF65-F5344CB8AC3E}">
        <p14:creationId xmlns:p14="http://schemas.microsoft.com/office/powerpoint/2010/main" val="700662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E7980B-45CD-13FD-B6F6-337810EDA4F4}"/>
              </a:ext>
            </a:extLst>
          </p:cNvPr>
          <p:cNvPicPr>
            <a:picLocks noGrp="1" noChangeAspect="1"/>
          </p:cNvPicPr>
          <p:nvPr>
            <p:ph idx="1"/>
          </p:nvPr>
        </p:nvPicPr>
        <p:blipFill>
          <a:blip r:embed="rId2"/>
          <a:stretch>
            <a:fillRect/>
          </a:stretch>
        </p:blipFill>
        <p:spPr>
          <a:xfrm>
            <a:off x="2598246" y="1670742"/>
            <a:ext cx="8291427" cy="4194349"/>
          </a:xfrm>
        </p:spPr>
      </p:pic>
      <p:sp>
        <p:nvSpPr>
          <p:cNvPr id="6" name="TextBox 5">
            <a:extLst>
              <a:ext uri="{FF2B5EF4-FFF2-40B4-BE49-F238E27FC236}">
                <a16:creationId xmlns:a16="http://schemas.microsoft.com/office/drawing/2014/main" id="{15E86752-68F8-2992-E876-A84DCACB032C}"/>
              </a:ext>
            </a:extLst>
          </p:cNvPr>
          <p:cNvSpPr txBox="1"/>
          <p:nvPr/>
        </p:nvSpPr>
        <p:spPr>
          <a:xfrm>
            <a:off x="1653310" y="369455"/>
            <a:ext cx="9236363" cy="954107"/>
          </a:xfrm>
          <a:prstGeom prst="rect">
            <a:avLst/>
          </a:prstGeom>
          <a:noFill/>
        </p:spPr>
        <p:txBody>
          <a:bodyPr wrap="square" rtlCol="0">
            <a:spAutoFit/>
          </a:bodyPr>
          <a:lstStyle/>
          <a:p>
            <a:r>
              <a:rPr lang="en-US" sz="2800" dirty="0" err="1"/>
              <a:t>Mesajele</a:t>
            </a:r>
            <a:r>
              <a:rPr lang="en-US" sz="2800" dirty="0"/>
              <a:t>, </a:t>
            </a:r>
            <a:r>
              <a:rPr lang="en-US" sz="2800" dirty="0" err="1"/>
              <a:t>semnalele</a:t>
            </a:r>
            <a:r>
              <a:rPr lang="en-US" sz="2800" dirty="0"/>
              <a:t>, </a:t>
            </a:r>
            <a:r>
              <a:rPr lang="en-US" sz="2800" dirty="0" err="1"/>
              <a:t>temporizatoarele</a:t>
            </a:r>
            <a:r>
              <a:rPr lang="en-US" sz="2800" dirty="0"/>
              <a:t> </a:t>
            </a:r>
            <a:r>
              <a:rPr lang="en-US" sz="2800" dirty="0" err="1"/>
              <a:t>și</a:t>
            </a:r>
            <a:r>
              <a:rPr lang="en-US" sz="2800" dirty="0"/>
              <a:t> </a:t>
            </a:r>
            <a:r>
              <a:rPr lang="en-US" sz="2800" dirty="0" err="1"/>
              <a:t>erorile</a:t>
            </a:r>
            <a:r>
              <a:rPr lang="en-US" sz="2800" dirty="0"/>
              <a:t> </a:t>
            </a:r>
            <a:r>
              <a:rPr lang="en-US" sz="2800" dirty="0" err="1"/>
              <a:t>specifică</a:t>
            </a:r>
            <a:r>
              <a:rPr lang="en-US" sz="2800" dirty="0"/>
              <a:t> </a:t>
            </a:r>
            <a:r>
              <a:rPr lang="en-US" sz="2800" dirty="0" err="1"/>
              <a:t>comportamentul</a:t>
            </a:r>
            <a:r>
              <a:rPr lang="en-US" sz="2800" dirty="0"/>
              <a:t> </a:t>
            </a:r>
            <a:r>
              <a:rPr lang="en-US" sz="2800" dirty="0" err="1"/>
              <a:t>fluxului</a:t>
            </a:r>
            <a:r>
              <a:rPr lang="en-US" sz="2800" dirty="0"/>
              <a:t> de </a:t>
            </a:r>
            <a:r>
              <a:rPr lang="en-US" sz="2800" dirty="0" err="1"/>
              <a:t>lucru</a:t>
            </a:r>
            <a:r>
              <a:rPr lang="en-US" sz="2800" dirty="0"/>
              <a:t>.</a:t>
            </a:r>
          </a:p>
        </p:txBody>
      </p:sp>
    </p:spTree>
    <p:extLst>
      <p:ext uri="{BB962C8B-B14F-4D97-AF65-F5344CB8AC3E}">
        <p14:creationId xmlns:p14="http://schemas.microsoft.com/office/powerpoint/2010/main" val="1660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E444-7A49-7638-FE1D-84E865510A0D}"/>
              </a:ext>
            </a:extLst>
          </p:cNvPr>
          <p:cNvSpPr txBox="1">
            <a:spLocks noGrp="1"/>
          </p:cNvSpPr>
          <p:nvPr>
            <p:ph type="title"/>
          </p:nvPr>
        </p:nvSpPr>
        <p:spPr>
          <a:xfrm>
            <a:off x="838203" y="1550127"/>
            <a:ext cx="10515600" cy="1878872"/>
          </a:xfrm>
        </p:spPr>
        <p:txBody>
          <a:bodyPr/>
          <a:lstStyle/>
          <a:p>
            <a:pPr lvl="0"/>
            <a:r>
              <a:rPr lang="ro-RO" sz="4000" b="1" dirty="0"/>
              <a:t>2.1a. </a:t>
            </a:r>
            <a:r>
              <a:rPr lang="en-US" sz="4000" b="1" dirty="0"/>
              <a:t>Business Process Modeling Notation (BPMN)</a:t>
            </a:r>
            <a:r>
              <a:rPr lang="ro-RO" sz="4000" b="1" dirty="0"/>
              <a:t>, </a:t>
            </a:r>
            <a:br>
              <a:rPr lang="ro-RO" sz="4900" b="1" dirty="0"/>
            </a:br>
            <a:r>
              <a:rPr lang="en-US" sz="4000" dirty="0">
                <a:solidFill>
                  <a:srgbClr val="0070C0"/>
                </a:solidFill>
              </a:rPr>
              <a:t>global standard for modeling business processes.</a:t>
            </a: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8DEE4-49D2-A02A-1CC7-751B74C14474}"/>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6B2CCBF-4558-7588-9C88-C575A1FBF10C}"/>
              </a:ext>
            </a:extLst>
          </p:cNvPr>
          <p:cNvPicPr>
            <a:picLocks noGrp="1" noChangeAspect="1"/>
          </p:cNvPicPr>
          <p:nvPr>
            <p:ph idx="1"/>
          </p:nvPr>
        </p:nvPicPr>
        <p:blipFill>
          <a:blip r:embed="rId2"/>
          <a:stretch>
            <a:fillRect/>
          </a:stretch>
        </p:blipFill>
        <p:spPr>
          <a:xfrm>
            <a:off x="304796" y="265468"/>
            <a:ext cx="11415250" cy="6331973"/>
          </a:xfrm>
        </p:spPr>
      </p:pic>
    </p:spTree>
    <p:extLst>
      <p:ext uri="{BB962C8B-B14F-4D97-AF65-F5344CB8AC3E}">
        <p14:creationId xmlns:p14="http://schemas.microsoft.com/office/powerpoint/2010/main" val="3871089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59D2-1155-403A-448F-CF61FF465392}"/>
              </a:ext>
            </a:extLst>
          </p:cNvPr>
          <p:cNvSpPr txBox="1">
            <a:spLocks noGrp="1"/>
          </p:cNvSpPr>
          <p:nvPr>
            <p:ph type="title"/>
          </p:nvPr>
        </p:nvSpPr>
        <p:spPr>
          <a:xfrm>
            <a:off x="1755648" y="2103440"/>
            <a:ext cx="8183880" cy="2267391"/>
          </a:xfrm>
        </p:spPr>
        <p:txBody>
          <a:bodyPr anchorCtr="1">
            <a:normAutofit fontScale="90000"/>
          </a:bodyPr>
          <a:lstStyle/>
          <a:p>
            <a:pPr lvl="0" algn="ctr"/>
            <a:r>
              <a:rPr lang="ro-RO" sz="4000"/>
              <a:t>INSTRUMENTE LA BPMN</a:t>
            </a:r>
            <a:br>
              <a:rPr lang="ro-RO" sz="4000"/>
            </a:br>
            <a:r>
              <a:rPr lang="ro-RO" sz="4000"/>
              <a:t>Exemplu</a:t>
            </a:r>
            <a:br>
              <a:rPr lang="ro-RO" sz="4000"/>
            </a:br>
            <a:br>
              <a:rPr lang="ro-RO" sz="4000"/>
            </a:br>
            <a:r>
              <a:rPr lang="ro-RO" sz="4000"/>
              <a:t> </a:t>
            </a:r>
            <a:endParaRPr lang="en-US" sz="4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9E2AEB16-27D0-4F93-DEA0-F4127821F8CB}"/>
              </a:ext>
            </a:extLst>
          </p:cNvPr>
          <p:cNvPicPr>
            <a:picLocks noGrp="1" noChangeAspect="1"/>
          </p:cNvPicPr>
          <p:nvPr>
            <p:ph idx="1"/>
          </p:nvPr>
        </p:nvPicPr>
        <p:blipFill>
          <a:blip r:embed="rId2"/>
          <a:stretch>
            <a:fillRect/>
          </a:stretch>
        </p:blipFill>
        <p:spPr>
          <a:xfrm>
            <a:off x="1140823" y="233171"/>
            <a:ext cx="10938401" cy="6748405"/>
          </a:xfrm>
        </p:spPr>
      </p:pic>
      <p:sp>
        <p:nvSpPr>
          <p:cNvPr id="3" name="TextBox 4">
            <a:extLst>
              <a:ext uri="{FF2B5EF4-FFF2-40B4-BE49-F238E27FC236}">
                <a16:creationId xmlns:a16="http://schemas.microsoft.com/office/drawing/2014/main" id="{8C038FF1-167A-6440-01DF-FE7328CC3A7E}"/>
              </a:ext>
            </a:extLst>
          </p:cNvPr>
          <p:cNvSpPr txBox="1"/>
          <p:nvPr/>
        </p:nvSpPr>
        <p:spPr>
          <a:xfrm>
            <a:off x="201168" y="466344"/>
            <a:ext cx="2097895"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70C0"/>
                </a:solidFill>
                <a:uFillTx/>
                <a:latin typeface="Calibri"/>
              </a:rPr>
              <a:t>9 Open-Source BPM</a:t>
            </a:r>
            <a:r>
              <a:rPr lang="ro-RO" sz="2400" b="1" i="0" u="none" strike="noStrike" kern="1200" cap="none" spc="0" baseline="0" dirty="0">
                <a:solidFill>
                  <a:srgbClr val="0070C0"/>
                </a:solidFill>
                <a:uFillTx/>
                <a:latin typeface="Calibri"/>
              </a:rPr>
              <a:t>N</a:t>
            </a:r>
            <a:r>
              <a:rPr lang="en-US" sz="2400" b="1" i="0" u="none" strike="noStrike" kern="1200" cap="none" spc="0" baseline="0" dirty="0">
                <a:solidFill>
                  <a:srgbClr val="0070C0"/>
                </a:solidFill>
                <a:uFillTx/>
                <a:latin typeface="Calibri"/>
              </a:rPr>
              <a:t> Tools to Optimize Your Business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ix steps to describing a business process and scoping process problems">
            <a:extLst>
              <a:ext uri="{FF2B5EF4-FFF2-40B4-BE49-F238E27FC236}">
                <a16:creationId xmlns:a16="http://schemas.microsoft.com/office/drawing/2014/main" id="{35F0A0EE-E99D-196D-B11C-D9A5D0DAD319}"/>
              </a:ext>
            </a:extLst>
          </p:cNvPr>
          <p:cNvPicPr>
            <a:picLocks noGrp="1" noChangeAspect="1"/>
          </p:cNvPicPr>
          <p:nvPr>
            <p:ph idx="1"/>
          </p:nvPr>
        </p:nvPicPr>
        <p:blipFill>
          <a:blip r:embed="rId2"/>
          <a:srcRect/>
          <a:stretch>
            <a:fillRect/>
          </a:stretch>
        </p:blipFill>
        <p:spPr>
          <a:xfrm>
            <a:off x="1830327" y="1819656"/>
            <a:ext cx="8531352" cy="4663440"/>
          </a:xfrm>
        </p:spPr>
      </p:pic>
      <p:sp>
        <p:nvSpPr>
          <p:cNvPr id="3" name="TextBox 4">
            <a:extLst>
              <a:ext uri="{FF2B5EF4-FFF2-40B4-BE49-F238E27FC236}">
                <a16:creationId xmlns:a16="http://schemas.microsoft.com/office/drawing/2014/main" id="{F2FB1065-214C-8A56-EEAD-B5EAF95EBEFA}"/>
              </a:ext>
            </a:extLst>
          </p:cNvPr>
          <p:cNvSpPr txBox="1"/>
          <p:nvPr/>
        </p:nvSpPr>
        <p:spPr>
          <a:xfrm>
            <a:off x="2761488" y="5285232"/>
            <a:ext cx="3767327"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3200" b="1" i="0" u="none" strike="noStrike" kern="1200" cap="none" spc="0" baseline="0">
                <a:solidFill>
                  <a:srgbClr val="0070C0"/>
                </a:solidFill>
                <a:uFillTx/>
                <a:latin typeface="Calibri"/>
              </a:rPr>
              <a:t>ARIS Express 2.4</a:t>
            </a:r>
            <a:endParaRPr lang="en-US" sz="3200" b="1" i="0" u="none" strike="noStrike" kern="1200" cap="none" spc="0" baseline="0">
              <a:solidFill>
                <a:srgbClr val="0070C0"/>
              </a:solidFill>
              <a:uFillTx/>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8E0C3F7-C764-671C-09A7-B7FC80943F2A}"/>
              </a:ext>
            </a:extLst>
          </p:cNvPr>
          <p:cNvSpPr txBox="1">
            <a:spLocks noGrp="1"/>
          </p:cNvSpPr>
          <p:nvPr>
            <p:ph idx="1"/>
          </p:nvPr>
        </p:nvSpPr>
        <p:spPr>
          <a:xfrm>
            <a:off x="209006" y="668383"/>
            <a:ext cx="11407138" cy="4942524"/>
          </a:xfrm>
        </p:spPr>
        <p:txBody>
          <a:bodyPr/>
          <a:lstStyle/>
          <a:p>
            <a:pPr lvl="0">
              <a:lnSpc>
                <a:spcPct val="80000"/>
              </a:lnSpc>
            </a:pPr>
            <a:r>
              <a:rPr lang="en-US" dirty="0"/>
              <a:t>Pasul #1  </a:t>
            </a:r>
            <a:endParaRPr lang="ro-RO" dirty="0"/>
          </a:p>
          <a:p>
            <a:pPr lvl="0">
              <a:lnSpc>
                <a:spcPct val="80000"/>
              </a:lnSpc>
            </a:pPr>
            <a:r>
              <a:rPr lang="en-US" dirty="0" err="1"/>
              <a:t>Identificați</a:t>
            </a:r>
            <a:r>
              <a:rPr lang="en-US" dirty="0"/>
              <a:t> </a:t>
            </a:r>
            <a:r>
              <a:rPr lang="en-US" dirty="0" err="1"/>
              <a:t>principalele</a:t>
            </a:r>
            <a:r>
              <a:rPr lang="en-US" dirty="0"/>
              <a:t> </a:t>
            </a:r>
            <a:r>
              <a:rPr lang="en-US" dirty="0" err="1"/>
              <a:t>elemente</a:t>
            </a:r>
            <a:r>
              <a:rPr lang="en-US" dirty="0"/>
              <a:t> ale </a:t>
            </a:r>
            <a:r>
              <a:rPr lang="en-US" dirty="0" err="1"/>
              <a:t>procesului</a:t>
            </a:r>
            <a:endParaRPr lang="ro-RO" dirty="0"/>
          </a:p>
          <a:p>
            <a:pPr lvl="0">
              <a:lnSpc>
                <a:spcPct val="80000"/>
              </a:lnSpc>
            </a:pPr>
            <a:r>
              <a:rPr lang="en-US" dirty="0"/>
              <a:t>Un bun </a:t>
            </a:r>
            <a:r>
              <a:rPr lang="en-US" dirty="0" err="1"/>
              <a:t>punct</a:t>
            </a:r>
            <a:r>
              <a:rPr lang="en-US" dirty="0"/>
              <a:t> de </a:t>
            </a:r>
            <a:r>
              <a:rPr lang="en-US" dirty="0" err="1"/>
              <a:t>plecare</a:t>
            </a:r>
            <a:r>
              <a:rPr lang="en-US" dirty="0"/>
              <a:t> </a:t>
            </a:r>
            <a:r>
              <a:rPr lang="en-US" dirty="0" err="1"/>
              <a:t>în</a:t>
            </a:r>
            <a:r>
              <a:rPr lang="en-US" dirty="0"/>
              <a:t> </a:t>
            </a:r>
            <a:r>
              <a:rPr lang="en-US" dirty="0" err="1"/>
              <a:t>descrierea</a:t>
            </a:r>
            <a:r>
              <a:rPr lang="en-US" dirty="0"/>
              <a:t> </a:t>
            </a:r>
            <a:r>
              <a:rPr lang="en-US" dirty="0" err="1"/>
              <a:t>unui</a:t>
            </a:r>
            <a:r>
              <a:rPr lang="en-US" dirty="0"/>
              <a:t> </a:t>
            </a:r>
            <a:r>
              <a:rPr lang="en-US" dirty="0" err="1"/>
              <a:t>proces</a:t>
            </a:r>
            <a:r>
              <a:rPr lang="en-US" dirty="0"/>
              <a:t> de </a:t>
            </a:r>
            <a:r>
              <a:rPr lang="en-US" dirty="0" err="1"/>
              <a:t>afaceri</a:t>
            </a:r>
            <a:r>
              <a:rPr lang="en-US" dirty="0"/>
              <a:t> </a:t>
            </a:r>
            <a:r>
              <a:rPr lang="en-US" dirty="0" err="1"/>
              <a:t>este</a:t>
            </a:r>
            <a:r>
              <a:rPr lang="en-US" dirty="0"/>
              <a:t> </a:t>
            </a:r>
            <a:r>
              <a:rPr lang="en-US" dirty="0" err="1"/>
              <a:t>discu</a:t>
            </a:r>
            <a:r>
              <a:rPr lang="ro-RO" dirty="0"/>
              <a:t>ț</a:t>
            </a:r>
            <a:r>
              <a:rPr lang="en-US" dirty="0" err="1"/>
              <a:t>ía</a:t>
            </a:r>
            <a:r>
              <a:rPr lang="en-US" dirty="0"/>
              <a:t> </a:t>
            </a:r>
            <a:r>
              <a:rPr lang="ro-RO" dirty="0"/>
              <a:t>cu </a:t>
            </a:r>
            <a:r>
              <a:rPr lang="en-US" dirty="0"/>
              <a:t>manage</a:t>
            </a:r>
            <a:r>
              <a:rPr lang="ro-RO" dirty="0"/>
              <a:t>rul</a:t>
            </a:r>
            <a:r>
              <a:rPr lang="en-US" dirty="0"/>
              <a:t> </a:t>
            </a:r>
            <a:r>
              <a:rPr lang="en-US" dirty="0" err="1"/>
              <a:t>despre</a:t>
            </a:r>
            <a:r>
              <a:rPr lang="en-US" dirty="0"/>
              <a:t> natura </a:t>
            </a:r>
            <a:r>
              <a:rPr lang="en-US" dirty="0" err="1"/>
              <a:t>procesului</a:t>
            </a:r>
            <a:r>
              <a:rPr lang="en-US" dirty="0"/>
              <a:t>. </a:t>
            </a:r>
            <a:endParaRPr lang="ro-RO" dirty="0"/>
          </a:p>
          <a:p>
            <a:pPr lvl="0">
              <a:lnSpc>
                <a:spcPct val="80000"/>
              </a:lnSpc>
            </a:pPr>
            <a:r>
              <a:rPr lang="en-US" dirty="0" err="1"/>
              <a:t>Majoritatea</a:t>
            </a:r>
            <a:r>
              <a:rPr lang="en-US" dirty="0"/>
              <a:t> </a:t>
            </a:r>
            <a:r>
              <a:rPr lang="en-US" dirty="0" err="1"/>
              <a:t>echipelor</a:t>
            </a:r>
            <a:r>
              <a:rPr lang="en-US" dirty="0"/>
              <a:t> de </a:t>
            </a:r>
            <a:r>
              <a:rPr lang="en-US" dirty="0" err="1"/>
              <a:t>proiect</a:t>
            </a:r>
            <a:r>
              <a:rPr lang="en-US" dirty="0"/>
              <a:t> </a:t>
            </a:r>
            <a:r>
              <a:rPr lang="en-US" dirty="0" err="1"/>
              <a:t>încep</a:t>
            </a:r>
            <a:r>
              <a:rPr lang="en-US" dirty="0"/>
              <a:t> cu </a:t>
            </a:r>
            <a:r>
              <a:rPr lang="en-US" dirty="0" err="1"/>
              <a:t>întrebarea</a:t>
            </a:r>
            <a:r>
              <a:rPr lang="en-US" dirty="0"/>
              <a:t> </a:t>
            </a:r>
            <a:r>
              <a:rPr lang="en-US" b="1" i="1" dirty="0"/>
              <a:t>„Care </a:t>
            </a:r>
            <a:r>
              <a:rPr lang="ro-RO" b="1" i="1" dirty="0"/>
              <a:t>este </a:t>
            </a:r>
            <a:r>
              <a:rPr lang="en-US" b="1" i="1" dirty="0" err="1"/>
              <a:t>procesul</a:t>
            </a:r>
            <a:r>
              <a:rPr lang="en-US" b="1" i="1" dirty="0"/>
              <a:t>?”. </a:t>
            </a:r>
            <a:endParaRPr lang="ro-RO" b="1" i="1" dirty="0"/>
          </a:p>
          <a:p>
            <a:pPr lvl="0">
              <a:lnSpc>
                <a:spcPct val="80000"/>
              </a:lnSpc>
            </a:pPr>
            <a:r>
              <a:rPr lang="en-US" dirty="0" err="1"/>
              <a:t>În</a:t>
            </a:r>
            <a:r>
              <a:rPr lang="en-US" dirty="0"/>
              <a:t> </a:t>
            </a:r>
            <a:r>
              <a:rPr lang="en-US" dirty="0" err="1"/>
              <a:t>acest</a:t>
            </a:r>
            <a:r>
              <a:rPr lang="en-US" dirty="0"/>
              <a:t> </a:t>
            </a:r>
            <a:r>
              <a:rPr lang="en-US" dirty="0" err="1"/>
              <a:t>punct</a:t>
            </a:r>
            <a:r>
              <a:rPr lang="en-US" dirty="0"/>
              <a:t>, </a:t>
            </a:r>
            <a:r>
              <a:rPr lang="en-US" dirty="0" err="1"/>
              <a:t>este</a:t>
            </a:r>
            <a:r>
              <a:rPr lang="en-US" dirty="0"/>
              <a:t> </a:t>
            </a:r>
            <a:r>
              <a:rPr lang="en-US" dirty="0" err="1"/>
              <a:t>recomandat</a:t>
            </a:r>
            <a:r>
              <a:rPr lang="en-US" dirty="0"/>
              <a:t> </a:t>
            </a:r>
            <a:r>
              <a:rPr lang="en-US" dirty="0" err="1"/>
              <a:t>să</a:t>
            </a:r>
            <a:r>
              <a:rPr lang="en-US" dirty="0"/>
              <a:t> </a:t>
            </a:r>
            <a:r>
              <a:rPr lang="en-US" b="1" dirty="0" err="1">
                <a:solidFill>
                  <a:srgbClr val="00B050"/>
                </a:solidFill>
              </a:rPr>
              <a:t>definiți</a:t>
            </a:r>
            <a:r>
              <a:rPr lang="en-US" b="1" dirty="0">
                <a:solidFill>
                  <a:srgbClr val="00B050"/>
                </a:solidFill>
              </a:rPr>
              <a:t> </a:t>
            </a:r>
            <a:r>
              <a:rPr lang="ro-RO" b="1" dirty="0">
                <a:solidFill>
                  <a:srgbClr val="00B050"/>
                </a:solidFill>
              </a:rPr>
              <a:t>denumirea</a:t>
            </a:r>
            <a:r>
              <a:rPr lang="en-US" b="1" dirty="0">
                <a:solidFill>
                  <a:srgbClr val="00B050"/>
                </a:solidFill>
              </a:rPr>
              <a:t> </a:t>
            </a:r>
            <a:r>
              <a:rPr lang="en-US" b="1" dirty="0" err="1">
                <a:solidFill>
                  <a:srgbClr val="00B050"/>
                </a:solidFill>
              </a:rPr>
              <a:t>procesului</a:t>
            </a:r>
            <a:r>
              <a:rPr lang="en-US" b="1" dirty="0">
                <a:solidFill>
                  <a:srgbClr val="00B050"/>
                </a:solidFill>
              </a:rPr>
              <a:t> </a:t>
            </a:r>
            <a:r>
              <a:rPr lang="en-US" dirty="0"/>
              <a:t>de </a:t>
            </a:r>
            <a:r>
              <a:rPr lang="en-US" dirty="0" err="1"/>
              <a:t>afaceri</a:t>
            </a:r>
            <a:r>
              <a:rPr lang="en-US" dirty="0"/>
              <a:t> </a:t>
            </a:r>
            <a:r>
              <a:rPr lang="en-US" dirty="0" err="1"/>
              <a:t>folosind</a:t>
            </a:r>
            <a:r>
              <a:rPr lang="en-US" dirty="0"/>
              <a:t> o </a:t>
            </a:r>
            <a:r>
              <a:rPr lang="en-US" b="1" i="1" dirty="0" err="1">
                <a:solidFill>
                  <a:srgbClr val="7030A0"/>
                </a:solidFill>
              </a:rPr>
              <a:t>expresie</a:t>
            </a:r>
            <a:r>
              <a:rPr lang="en-US" b="1" i="1" dirty="0">
                <a:solidFill>
                  <a:srgbClr val="7030A0"/>
                </a:solidFill>
              </a:rPr>
              <a:t> verb-</a:t>
            </a:r>
            <a:r>
              <a:rPr lang="en-US" b="1" i="1" dirty="0" err="1">
                <a:solidFill>
                  <a:srgbClr val="7030A0"/>
                </a:solidFill>
              </a:rPr>
              <a:t>substantiv</a:t>
            </a:r>
            <a:r>
              <a:rPr lang="en-US" b="1" i="1" dirty="0">
                <a:solidFill>
                  <a:srgbClr val="7030A0"/>
                </a:solidFill>
              </a:rPr>
              <a:t> </a:t>
            </a:r>
            <a:r>
              <a:rPr lang="ro-RO" dirty="0"/>
              <a:t>și nu </a:t>
            </a:r>
            <a:r>
              <a:rPr lang="en-US" b="1" dirty="0" err="1">
                <a:solidFill>
                  <a:srgbClr val="C00000"/>
                </a:solidFill>
              </a:rPr>
              <a:t>substantiv</a:t>
            </a:r>
            <a:r>
              <a:rPr lang="en-US" b="1" dirty="0">
                <a:solidFill>
                  <a:srgbClr val="C00000"/>
                </a:solidFill>
              </a:rPr>
              <a:t>-</a:t>
            </a:r>
            <a:r>
              <a:rPr lang="ro-RO" b="1" dirty="0">
                <a:solidFill>
                  <a:srgbClr val="C00000"/>
                </a:solidFill>
              </a:rPr>
              <a:t>verb</a:t>
            </a:r>
            <a:r>
              <a:rPr lang="en-US" b="1" dirty="0">
                <a:solidFill>
                  <a:srgbClr val="C00000"/>
                </a:solidFill>
              </a:rPr>
              <a:t>. </a:t>
            </a:r>
            <a:endParaRPr lang="ro-RO" b="1" dirty="0">
              <a:solidFill>
                <a:srgbClr val="C00000"/>
              </a:solidFill>
            </a:endParaRPr>
          </a:p>
          <a:p>
            <a:pPr lvl="0">
              <a:lnSpc>
                <a:spcPct val="80000"/>
              </a:lnSpc>
            </a:pPr>
            <a:r>
              <a:rPr lang="en-US" dirty="0"/>
              <a:t>De </a:t>
            </a:r>
            <a:r>
              <a:rPr lang="en-US" dirty="0" err="1"/>
              <a:t>exemplu</a:t>
            </a:r>
            <a:r>
              <a:rPr lang="en-US" dirty="0"/>
              <a:t>, </a:t>
            </a:r>
            <a:r>
              <a:rPr lang="en-US" dirty="0" err="1"/>
              <a:t>numele</a:t>
            </a:r>
            <a:r>
              <a:rPr lang="en-US" dirty="0"/>
              <a:t> </a:t>
            </a:r>
            <a:r>
              <a:rPr lang="en-US" dirty="0" err="1"/>
              <a:t>unui</a:t>
            </a:r>
            <a:r>
              <a:rPr lang="en-US" dirty="0"/>
              <a:t> </a:t>
            </a:r>
            <a:r>
              <a:rPr lang="en-US" dirty="0" err="1"/>
              <a:t>proces</a:t>
            </a:r>
            <a:r>
              <a:rPr lang="en-US" dirty="0"/>
              <a:t> de </a:t>
            </a:r>
            <a:r>
              <a:rPr lang="en-US" dirty="0" err="1"/>
              <a:t>livrare</a:t>
            </a:r>
            <a:r>
              <a:rPr lang="en-US" dirty="0"/>
              <a:t> pizza </a:t>
            </a:r>
            <a:r>
              <a:rPr lang="en-US" dirty="0" err="1"/>
              <a:t>va</a:t>
            </a:r>
            <a:r>
              <a:rPr lang="en-US" dirty="0"/>
              <a:t> fi „</a:t>
            </a:r>
            <a:r>
              <a:rPr lang="en-US" b="1" dirty="0" err="1">
                <a:solidFill>
                  <a:srgbClr val="00B050"/>
                </a:solidFill>
              </a:rPr>
              <a:t>Livrare</a:t>
            </a:r>
            <a:r>
              <a:rPr lang="en-US" b="1" dirty="0">
                <a:solidFill>
                  <a:srgbClr val="00B050"/>
                </a:solidFill>
              </a:rPr>
              <a:t> pizza” </a:t>
            </a:r>
            <a:r>
              <a:rPr lang="en-US" dirty="0" err="1"/>
              <a:t>în</a:t>
            </a:r>
            <a:r>
              <a:rPr lang="en-US" dirty="0"/>
              <a:t> loc de </a:t>
            </a:r>
            <a:r>
              <a:rPr lang="ro-RO" dirty="0">
                <a:solidFill>
                  <a:srgbClr val="7030A0"/>
                </a:solidFill>
              </a:rPr>
              <a:t>”P</a:t>
            </a:r>
            <a:r>
              <a:rPr lang="en-US" dirty="0" err="1">
                <a:solidFill>
                  <a:srgbClr val="7030A0"/>
                </a:solidFill>
              </a:rPr>
              <a:t>izza</a:t>
            </a:r>
            <a:r>
              <a:rPr lang="ro-RO" dirty="0">
                <a:solidFill>
                  <a:srgbClr val="7030A0"/>
                </a:solidFill>
              </a:rPr>
              <a:t> </a:t>
            </a:r>
            <a:r>
              <a:rPr lang="en-US" dirty="0" err="1">
                <a:solidFill>
                  <a:srgbClr val="7030A0"/>
                </a:solidFill>
              </a:rPr>
              <a:t>Livrare</a:t>
            </a:r>
            <a:r>
              <a:rPr lang="en-US" dirty="0">
                <a:solidFill>
                  <a:srgbClr val="7030A0"/>
                </a:solidFill>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ECCC52-851B-9D0C-9D69-7471B88E4FF2}"/>
              </a:ext>
            </a:extLst>
          </p:cNvPr>
          <p:cNvSpPr txBox="1">
            <a:spLocks noGrp="1"/>
          </p:cNvSpPr>
          <p:nvPr>
            <p:ph idx="1"/>
          </p:nvPr>
        </p:nvSpPr>
        <p:spPr>
          <a:xfrm>
            <a:off x="838203" y="841248"/>
            <a:ext cx="10515600" cy="5335716"/>
          </a:xfrm>
        </p:spPr>
        <p:txBody>
          <a:bodyPr/>
          <a:lstStyle/>
          <a:p>
            <a:pPr lvl="0"/>
            <a:r>
              <a:rPr lang="en-US" dirty="0"/>
              <a:t>Deci, </a:t>
            </a:r>
            <a:r>
              <a:rPr lang="en-US" dirty="0" err="1"/>
              <a:t>procesul</a:t>
            </a:r>
            <a:r>
              <a:rPr lang="en-US" dirty="0"/>
              <a:t> de </a:t>
            </a:r>
            <a:r>
              <a:rPr lang="en-US" dirty="0" err="1"/>
              <a:t>livrare</a:t>
            </a:r>
            <a:r>
              <a:rPr lang="en-US" dirty="0"/>
              <a:t> pizza </a:t>
            </a:r>
            <a:r>
              <a:rPr lang="en-US" dirty="0" err="1"/>
              <a:t>poate</a:t>
            </a:r>
            <a:r>
              <a:rPr lang="en-US" dirty="0"/>
              <a:t> </a:t>
            </a:r>
            <a:r>
              <a:rPr lang="en-US" dirty="0" err="1"/>
              <a:t>începe</a:t>
            </a:r>
            <a:r>
              <a:rPr lang="en-US" dirty="0"/>
              <a:t> </a:t>
            </a:r>
            <a:r>
              <a:rPr lang="en-US" dirty="0" err="1"/>
              <a:t>atunci</a:t>
            </a:r>
            <a:r>
              <a:rPr lang="en-US" dirty="0"/>
              <a:t> </a:t>
            </a:r>
            <a:r>
              <a:rPr lang="en-US" b="1" dirty="0" err="1">
                <a:solidFill>
                  <a:schemeClr val="accent2">
                    <a:lumMod val="50000"/>
                  </a:schemeClr>
                </a:solidFill>
              </a:rPr>
              <a:t>când</a:t>
            </a:r>
            <a:r>
              <a:rPr lang="en-US" b="1" dirty="0">
                <a:solidFill>
                  <a:schemeClr val="accent2">
                    <a:lumMod val="50000"/>
                  </a:schemeClr>
                </a:solidFill>
              </a:rPr>
              <a:t> </a:t>
            </a:r>
            <a:r>
              <a:rPr lang="en-US" b="1" dirty="0" err="1">
                <a:solidFill>
                  <a:schemeClr val="accent2">
                    <a:lumMod val="50000"/>
                  </a:schemeClr>
                </a:solidFill>
              </a:rPr>
              <a:t>clienții</a:t>
            </a:r>
            <a:r>
              <a:rPr lang="en-US" b="1" dirty="0">
                <a:solidFill>
                  <a:schemeClr val="accent2">
                    <a:lumMod val="50000"/>
                  </a:schemeClr>
                </a:solidFill>
              </a:rPr>
              <a:t> </a:t>
            </a:r>
            <a:r>
              <a:rPr lang="ro-RO" b="1" dirty="0">
                <a:solidFill>
                  <a:schemeClr val="accent2">
                    <a:lumMod val="50000"/>
                  </a:schemeClr>
                </a:solidFill>
              </a:rPr>
              <a:t>apelează</a:t>
            </a:r>
            <a:r>
              <a:rPr lang="en-US" dirty="0"/>
              <a:t> </a:t>
            </a:r>
            <a:r>
              <a:rPr lang="en-US" b="1" i="1" dirty="0" err="1">
                <a:solidFill>
                  <a:srgbClr val="0070C0"/>
                </a:solidFill>
              </a:rPr>
              <a:t>pentru</a:t>
            </a:r>
            <a:r>
              <a:rPr lang="en-US" b="1" i="1" dirty="0">
                <a:solidFill>
                  <a:srgbClr val="0070C0"/>
                </a:solidFill>
              </a:rPr>
              <a:t> a </a:t>
            </a:r>
            <a:r>
              <a:rPr lang="en-US" b="1" i="1" dirty="0" err="1">
                <a:solidFill>
                  <a:srgbClr val="0070C0"/>
                </a:solidFill>
              </a:rPr>
              <a:t>comanda</a:t>
            </a:r>
            <a:r>
              <a:rPr lang="en-US" b="1" i="1" dirty="0">
                <a:solidFill>
                  <a:srgbClr val="0070C0"/>
                </a:solidFill>
              </a:rPr>
              <a:t> pizza </a:t>
            </a:r>
            <a:r>
              <a:rPr lang="en-US" dirty="0" err="1"/>
              <a:t>și</a:t>
            </a:r>
            <a:r>
              <a:rPr lang="en-US" dirty="0"/>
              <a:t> </a:t>
            </a:r>
            <a:r>
              <a:rPr lang="en-US" b="1" i="1" dirty="0">
                <a:solidFill>
                  <a:srgbClr val="00B050"/>
                </a:solidFill>
              </a:rPr>
              <a:t>se </a:t>
            </a:r>
            <a:r>
              <a:rPr lang="ro-RO" b="1" i="1" dirty="0">
                <a:solidFill>
                  <a:srgbClr val="00B050"/>
                </a:solidFill>
              </a:rPr>
              <a:t>va</a:t>
            </a:r>
            <a:r>
              <a:rPr lang="en-US" b="1" i="1" dirty="0">
                <a:solidFill>
                  <a:srgbClr val="00B050"/>
                </a:solidFill>
              </a:rPr>
              <a:t> termina </a:t>
            </a:r>
            <a:r>
              <a:rPr lang="en-US" b="1" i="1" dirty="0" err="1">
                <a:solidFill>
                  <a:srgbClr val="00B050"/>
                </a:solidFill>
              </a:rPr>
              <a:t>când</a:t>
            </a:r>
            <a:r>
              <a:rPr lang="en-US" b="1" i="1" dirty="0">
                <a:solidFill>
                  <a:srgbClr val="00B050"/>
                </a:solidFill>
              </a:rPr>
              <a:t> </a:t>
            </a:r>
            <a:r>
              <a:rPr lang="en-US" b="1" i="1" dirty="0" err="1">
                <a:solidFill>
                  <a:srgbClr val="00B050"/>
                </a:solidFill>
              </a:rPr>
              <a:t>clien</a:t>
            </a:r>
            <a:r>
              <a:rPr lang="ro-RO" b="1" i="1" dirty="0">
                <a:solidFill>
                  <a:srgbClr val="00B050"/>
                </a:solidFill>
              </a:rPr>
              <a:t>tul</a:t>
            </a:r>
            <a:r>
              <a:rPr lang="en-US" b="1" i="1" dirty="0">
                <a:solidFill>
                  <a:srgbClr val="00B050"/>
                </a:solidFill>
              </a:rPr>
              <a:t> </a:t>
            </a:r>
            <a:r>
              <a:rPr lang="en-US" b="1" i="1" dirty="0" err="1">
                <a:solidFill>
                  <a:srgbClr val="00B050"/>
                </a:solidFill>
              </a:rPr>
              <a:t>își</a:t>
            </a:r>
            <a:r>
              <a:rPr lang="en-US" b="1" i="1" dirty="0">
                <a:solidFill>
                  <a:srgbClr val="00B050"/>
                </a:solidFill>
              </a:rPr>
              <a:t> prime</a:t>
            </a:r>
            <a:r>
              <a:rPr lang="ro-RO" b="1" i="1" dirty="0">
                <a:solidFill>
                  <a:srgbClr val="00B050"/>
                </a:solidFill>
              </a:rPr>
              <a:t>ște</a:t>
            </a:r>
            <a:r>
              <a:rPr lang="en-US" b="1" i="1" dirty="0">
                <a:solidFill>
                  <a:srgbClr val="00B050"/>
                </a:solidFill>
              </a:rPr>
              <a:t> com</a:t>
            </a:r>
            <a:r>
              <a:rPr lang="ro-RO" b="1" i="1" dirty="0">
                <a:solidFill>
                  <a:srgbClr val="00B050"/>
                </a:solidFill>
              </a:rPr>
              <a:t>anda</a:t>
            </a:r>
            <a:r>
              <a:rPr lang="en-US" b="1" i="1" dirty="0">
                <a:solidFill>
                  <a:srgbClr val="00B050"/>
                </a:solidFill>
              </a:rPr>
              <a:t>. </a:t>
            </a:r>
            <a:endParaRPr lang="ro-RO" b="1" i="1" dirty="0">
              <a:solidFill>
                <a:srgbClr val="00B050"/>
              </a:solidFill>
            </a:endParaRPr>
          </a:p>
          <a:p>
            <a:pPr lvl="0"/>
            <a:r>
              <a:rPr lang="ro-RO" dirty="0"/>
              <a:t>P</a:t>
            </a:r>
            <a:r>
              <a:rPr lang="en-US" dirty="0" err="1"/>
              <a:t>rocesul</a:t>
            </a:r>
            <a:r>
              <a:rPr lang="en-US" dirty="0"/>
              <a:t> </a:t>
            </a:r>
            <a:r>
              <a:rPr lang="en-US" dirty="0" err="1"/>
              <a:t>poate</a:t>
            </a:r>
            <a:r>
              <a:rPr lang="en-US" dirty="0"/>
              <a:t> include </a:t>
            </a:r>
            <a:r>
              <a:rPr lang="en-US" dirty="0" err="1"/>
              <a:t>următoarele</a:t>
            </a:r>
            <a:r>
              <a:rPr lang="en-US" dirty="0"/>
              <a:t> </a:t>
            </a:r>
            <a:r>
              <a:rPr lang="en-US" b="1" i="1" dirty="0">
                <a:solidFill>
                  <a:srgbClr val="0070C0"/>
                </a:solidFill>
              </a:rPr>
              <a:t>sub-</a:t>
            </a:r>
            <a:r>
              <a:rPr lang="en-US" b="1" i="1" dirty="0" err="1">
                <a:solidFill>
                  <a:srgbClr val="0070C0"/>
                </a:solidFill>
              </a:rPr>
              <a:t>activități</a:t>
            </a:r>
            <a:r>
              <a:rPr lang="en-US" dirty="0"/>
              <a:t>:</a:t>
            </a:r>
            <a:endParaRPr lang="ro-RO" dirty="0"/>
          </a:p>
          <a:p>
            <a:pPr lvl="0">
              <a:buFont typeface="Wingdings" panose="05000000000000000000" pitchFamily="2" charset="2"/>
              <a:buChar char="Ø"/>
            </a:pPr>
            <a:r>
              <a:rPr lang="ro-RO" dirty="0"/>
              <a:t> </a:t>
            </a:r>
            <a:r>
              <a:rPr lang="en-US" dirty="0" err="1"/>
              <a:t>vânzătorul</a:t>
            </a:r>
            <a:r>
              <a:rPr lang="en-US" dirty="0"/>
              <a:t> de pizza </a:t>
            </a:r>
            <a:r>
              <a:rPr lang="en-US" dirty="0" err="1"/>
              <a:t>primește</a:t>
            </a:r>
            <a:r>
              <a:rPr lang="en-US" dirty="0"/>
              <a:t> </a:t>
            </a:r>
            <a:r>
              <a:rPr lang="en-US" dirty="0" err="1"/>
              <a:t>apelurile</a:t>
            </a:r>
            <a:r>
              <a:rPr lang="en-US" dirty="0"/>
              <a:t> </a:t>
            </a:r>
            <a:r>
              <a:rPr lang="en-US" dirty="0" err="1"/>
              <a:t>și</a:t>
            </a:r>
            <a:r>
              <a:rPr lang="en-US" dirty="0"/>
              <a:t> </a:t>
            </a:r>
            <a:r>
              <a:rPr lang="en-US" dirty="0" err="1"/>
              <a:t>creează</a:t>
            </a:r>
            <a:r>
              <a:rPr lang="en-US" dirty="0"/>
              <a:t> </a:t>
            </a:r>
            <a:r>
              <a:rPr lang="en-US" dirty="0" err="1"/>
              <a:t>comenzile</a:t>
            </a:r>
            <a:r>
              <a:rPr lang="en-US" dirty="0"/>
              <a:t>,</a:t>
            </a:r>
            <a:endParaRPr lang="ro-RO" dirty="0"/>
          </a:p>
          <a:p>
            <a:pPr lvl="0">
              <a:buFont typeface="Wingdings" panose="05000000000000000000" pitchFamily="2" charset="2"/>
              <a:buChar char="Ø"/>
            </a:pPr>
            <a:r>
              <a:rPr lang="en-US" dirty="0"/>
              <a:t>pizzeria </a:t>
            </a:r>
            <a:r>
              <a:rPr lang="en-US" dirty="0" err="1"/>
              <a:t>pregătește</a:t>
            </a:r>
            <a:r>
              <a:rPr lang="en-US" dirty="0"/>
              <a:t> </a:t>
            </a:r>
            <a:r>
              <a:rPr lang="ro-RO" dirty="0"/>
              <a:t>produsul</a:t>
            </a:r>
            <a:r>
              <a:rPr lang="en-US" dirty="0"/>
              <a:t>,</a:t>
            </a:r>
            <a:endParaRPr lang="ro-RO" dirty="0"/>
          </a:p>
          <a:p>
            <a:pPr lvl="0">
              <a:buFont typeface="Wingdings" panose="05000000000000000000" pitchFamily="2" charset="2"/>
              <a:buChar char="Ø"/>
            </a:pPr>
            <a:r>
              <a:rPr lang="ro-RO" dirty="0"/>
              <a:t> </a:t>
            </a:r>
            <a:r>
              <a:rPr lang="en-US" dirty="0" err="1"/>
              <a:t>managerul</a:t>
            </a:r>
            <a:r>
              <a:rPr lang="en-US" dirty="0"/>
              <a:t> de </a:t>
            </a:r>
            <a:r>
              <a:rPr lang="en-US" dirty="0" err="1"/>
              <a:t>livrare</a:t>
            </a:r>
            <a:r>
              <a:rPr lang="en-US" dirty="0"/>
              <a:t> </a:t>
            </a:r>
            <a:r>
              <a:rPr lang="en-US" dirty="0" err="1"/>
              <a:t>programează</a:t>
            </a:r>
            <a:r>
              <a:rPr lang="en-US" dirty="0"/>
              <a:t> </a:t>
            </a:r>
            <a:r>
              <a:rPr lang="en-US" dirty="0" err="1"/>
              <a:t>livrarea</a:t>
            </a:r>
            <a:r>
              <a:rPr lang="en-US" dirty="0"/>
              <a:t> </a:t>
            </a:r>
            <a:r>
              <a:rPr lang="en-US" dirty="0" err="1"/>
              <a:t>și</a:t>
            </a:r>
            <a:r>
              <a:rPr lang="en-US" dirty="0"/>
              <a:t> </a:t>
            </a:r>
            <a:r>
              <a:rPr lang="en-US" dirty="0" err="1"/>
              <a:t>grupează</a:t>
            </a:r>
            <a:r>
              <a:rPr lang="en-US" dirty="0"/>
              <a:t> </a:t>
            </a:r>
            <a:r>
              <a:rPr lang="en-US" dirty="0" err="1"/>
              <a:t>comenzile</a:t>
            </a:r>
            <a:r>
              <a:rPr lang="en-US" dirty="0"/>
              <a:t> pe </a:t>
            </a:r>
            <a:r>
              <a:rPr lang="en-US" dirty="0" err="1"/>
              <a:t>zonele</a:t>
            </a:r>
            <a:r>
              <a:rPr lang="en-US" dirty="0"/>
              <a:t> </a:t>
            </a:r>
            <a:r>
              <a:rPr lang="en-US" dirty="0" err="1"/>
              <a:t>orașului</a:t>
            </a:r>
            <a:r>
              <a:rPr lang="en-US" dirty="0"/>
              <a:t>, </a:t>
            </a:r>
            <a:r>
              <a:rPr lang="en-US" dirty="0" err="1"/>
              <a:t>astfel</a:t>
            </a:r>
            <a:r>
              <a:rPr lang="en-US" dirty="0"/>
              <a:t> </a:t>
            </a:r>
            <a:r>
              <a:rPr lang="en-US" dirty="0" err="1"/>
              <a:t>încât</a:t>
            </a:r>
            <a:r>
              <a:rPr lang="en-US" dirty="0"/>
              <a:t> </a:t>
            </a:r>
            <a:r>
              <a:rPr lang="en-US" dirty="0" err="1"/>
              <a:t>fiecare</a:t>
            </a:r>
            <a:r>
              <a:rPr lang="en-US" dirty="0"/>
              <a:t> </a:t>
            </a:r>
            <a:r>
              <a:rPr lang="en-US" dirty="0" err="1"/>
              <a:t>cursă</a:t>
            </a:r>
            <a:r>
              <a:rPr lang="en-US" dirty="0"/>
              <a:t> de </a:t>
            </a:r>
            <a:r>
              <a:rPr lang="en-US" dirty="0" err="1"/>
              <a:t>livrare</a:t>
            </a:r>
            <a:r>
              <a:rPr lang="en-US" dirty="0"/>
              <a:t> </a:t>
            </a:r>
            <a:r>
              <a:rPr lang="en-US" dirty="0" err="1"/>
              <a:t>să</a:t>
            </a:r>
            <a:r>
              <a:rPr lang="en-US" dirty="0"/>
              <a:t> fie </a:t>
            </a:r>
            <a:r>
              <a:rPr lang="en-US" dirty="0" err="1"/>
              <a:t>cât</a:t>
            </a:r>
            <a:r>
              <a:rPr lang="en-US" dirty="0"/>
              <a:t> </a:t>
            </a:r>
            <a:r>
              <a:rPr lang="en-US" dirty="0" err="1"/>
              <a:t>mai</a:t>
            </a:r>
            <a:r>
              <a:rPr lang="en-US" dirty="0"/>
              <a:t> </a:t>
            </a:r>
            <a:r>
              <a:rPr lang="en-US" dirty="0" err="1"/>
              <a:t>eficientă</a:t>
            </a:r>
            <a:r>
              <a:rPr lang="en-US" dirty="0"/>
              <a:t>,</a:t>
            </a:r>
            <a:endParaRPr lang="ro-RO" dirty="0"/>
          </a:p>
          <a:p>
            <a:pPr lvl="0">
              <a:buFont typeface="Wingdings" panose="05000000000000000000" pitchFamily="2" charset="2"/>
              <a:buChar char="Ø"/>
            </a:pPr>
            <a:r>
              <a:rPr lang="ro-RO" dirty="0"/>
              <a:t> </a:t>
            </a:r>
            <a:r>
              <a:rPr lang="en-US" dirty="0"/>
              <a:t>un </a:t>
            </a:r>
            <a:r>
              <a:rPr lang="en-US" dirty="0" err="1"/>
              <a:t>vehicul</a:t>
            </a:r>
            <a:r>
              <a:rPr lang="en-US" dirty="0"/>
              <a:t> de </a:t>
            </a:r>
            <a:r>
              <a:rPr lang="en-US" dirty="0" err="1"/>
              <a:t>livrare</a:t>
            </a:r>
            <a:r>
              <a:rPr lang="en-US" dirty="0"/>
              <a:t> duce </a:t>
            </a:r>
            <a:r>
              <a:rPr lang="en-US" dirty="0" err="1"/>
              <a:t>comenzile</a:t>
            </a:r>
            <a:r>
              <a:rPr lang="en-US" dirty="0"/>
              <a:t> </a:t>
            </a:r>
            <a:r>
              <a:rPr lang="en-US" dirty="0" err="1"/>
              <a:t>clienților</a:t>
            </a:r>
            <a:r>
              <a:rPr 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DFFEB5-38C0-8B54-322B-6E89BDED16DB}"/>
              </a:ext>
            </a:extLst>
          </p:cNvPr>
          <p:cNvSpPr txBox="1">
            <a:spLocks noGrp="1"/>
          </p:cNvSpPr>
          <p:nvPr>
            <p:ph idx="1"/>
          </p:nvPr>
        </p:nvSpPr>
        <p:spPr>
          <a:xfrm>
            <a:off x="838203" y="438912"/>
            <a:ext cx="10515600" cy="5454588"/>
          </a:xfrm>
        </p:spPr>
        <p:txBody>
          <a:bodyPr/>
          <a:lstStyle/>
          <a:p>
            <a:pPr lvl="0"/>
            <a:r>
              <a:rPr lang="en-US" dirty="0"/>
              <a:t>Pasul #2  </a:t>
            </a:r>
            <a:endParaRPr lang="ro-RO" dirty="0"/>
          </a:p>
          <a:p>
            <a:pPr lvl="0"/>
            <a:r>
              <a:rPr lang="en-US" dirty="0" err="1"/>
              <a:t>Desenați</a:t>
            </a:r>
            <a:r>
              <a:rPr lang="en-US" dirty="0"/>
              <a:t> diagram</a:t>
            </a:r>
            <a:r>
              <a:rPr lang="ro-RO" dirty="0"/>
              <a:t>a</a:t>
            </a:r>
            <a:r>
              <a:rPr lang="en-US" dirty="0"/>
              <a:t> </a:t>
            </a:r>
            <a:r>
              <a:rPr lang="en-US" dirty="0" err="1"/>
              <a:t>inițială</a:t>
            </a:r>
            <a:r>
              <a:rPr lang="en-US" dirty="0"/>
              <a:t> a  flux</a:t>
            </a:r>
            <a:r>
              <a:rPr lang="ro-RO" dirty="0"/>
              <a:t>ului</a:t>
            </a:r>
            <a:r>
              <a:rPr lang="en-US" dirty="0"/>
              <a:t> </a:t>
            </a:r>
            <a:r>
              <a:rPr lang="en-US" dirty="0" err="1"/>
              <a:t>procesului</a:t>
            </a:r>
            <a:endParaRPr lang="ro-RO" dirty="0"/>
          </a:p>
          <a:p>
            <a:pPr lvl="0"/>
            <a:r>
              <a:rPr lang="en-US" dirty="0" err="1"/>
              <a:t>După</a:t>
            </a:r>
            <a:r>
              <a:rPr lang="en-US" dirty="0"/>
              <a:t> </a:t>
            </a:r>
            <a:r>
              <a:rPr lang="en-US" dirty="0" err="1"/>
              <a:t>ce</a:t>
            </a:r>
            <a:r>
              <a:rPr lang="en-US" dirty="0"/>
              <a:t> </a:t>
            </a:r>
            <a:r>
              <a:rPr lang="en-US" dirty="0" err="1"/>
              <a:t>echipa</a:t>
            </a:r>
            <a:r>
              <a:rPr lang="en-US" dirty="0"/>
              <a:t> de </a:t>
            </a:r>
            <a:r>
              <a:rPr lang="en-US" dirty="0" err="1"/>
              <a:t>proiect</a:t>
            </a:r>
            <a:r>
              <a:rPr lang="en-US" dirty="0"/>
              <a:t> a </a:t>
            </a:r>
            <a:r>
              <a:rPr lang="en-US" dirty="0" err="1"/>
              <a:t>identificat</a:t>
            </a:r>
            <a:r>
              <a:rPr lang="en-US" dirty="0"/>
              <a:t> </a:t>
            </a:r>
            <a:r>
              <a:rPr lang="en-US" dirty="0" err="1"/>
              <a:t>principalele</a:t>
            </a:r>
            <a:r>
              <a:rPr lang="en-US" dirty="0"/>
              <a:t> </a:t>
            </a:r>
            <a:r>
              <a:rPr lang="en-US" dirty="0" err="1"/>
              <a:t>elemente</a:t>
            </a:r>
            <a:r>
              <a:rPr lang="en-US" dirty="0"/>
              <a:t> ale </a:t>
            </a:r>
            <a:r>
              <a:rPr lang="en-US" dirty="0" err="1"/>
              <a:t>procesului</a:t>
            </a:r>
            <a:r>
              <a:rPr lang="en-US" dirty="0"/>
              <a:t> de </a:t>
            </a:r>
            <a:r>
              <a:rPr lang="en-US" dirty="0" err="1"/>
              <a:t>afaceri</a:t>
            </a:r>
            <a:r>
              <a:rPr lang="en-US" dirty="0"/>
              <a:t>, </a:t>
            </a:r>
            <a:r>
              <a:rPr lang="en-US" dirty="0" err="1"/>
              <a:t>trebuie</a:t>
            </a:r>
            <a:r>
              <a:rPr lang="en-US" dirty="0"/>
              <a:t> </a:t>
            </a:r>
            <a:r>
              <a:rPr lang="en-US" dirty="0" err="1"/>
              <a:t>să</a:t>
            </a:r>
            <a:r>
              <a:rPr lang="en-US" dirty="0"/>
              <a:t> </a:t>
            </a:r>
            <a:r>
              <a:rPr lang="en-US" dirty="0" err="1"/>
              <a:t>deseneze</a:t>
            </a:r>
            <a:r>
              <a:rPr lang="en-US" dirty="0"/>
              <a:t> o </a:t>
            </a:r>
            <a:r>
              <a:rPr lang="en-US" dirty="0" err="1"/>
              <a:t>diagramă</a:t>
            </a:r>
            <a:r>
              <a:rPr lang="en-US" dirty="0"/>
              <a:t> </a:t>
            </a:r>
            <a:r>
              <a:rPr lang="en-US" dirty="0" err="1"/>
              <a:t>simplă</a:t>
            </a:r>
            <a:r>
              <a:rPr lang="en-US" dirty="0"/>
              <a:t> a </a:t>
            </a:r>
            <a:r>
              <a:rPr lang="en-US" dirty="0" err="1"/>
              <a:t>procesului</a:t>
            </a:r>
            <a:r>
              <a:rPr lang="en-US" dirty="0"/>
              <a:t> care </a:t>
            </a:r>
            <a:r>
              <a:rPr lang="en-US" dirty="0" err="1"/>
              <a:t>să</a:t>
            </a:r>
            <a:r>
              <a:rPr lang="en-US" dirty="0"/>
              <a:t> </a:t>
            </a:r>
            <a:r>
              <a:rPr lang="en-US" dirty="0" err="1"/>
              <a:t>ilustreze</a:t>
            </a:r>
            <a:r>
              <a:rPr lang="en-US" dirty="0"/>
              <a:t> </a:t>
            </a:r>
            <a:r>
              <a:rPr lang="en-US" dirty="0" err="1"/>
              <a:t>situația</a:t>
            </a:r>
            <a:r>
              <a:rPr lang="en-US" dirty="0"/>
              <a:t> </a:t>
            </a:r>
            <a:r>
              <a:rPr lang="en-US" dirty="0" err="1"/>
              <a:t>procesului</a:t>
            </a:r>
            <a:r>
              <a:rPr lang="en-US" dirty="0"/>
              <a:t> </a:t>
            </a:r>
            <a:r>
              <a:rPr lang="en-US" b="1" i="1" dirty="0" err="1">
                <a:solidFill>
                  <a:schemeClr val="accent4">
                    <a:lumMod val="50000"/>
                  </a:schemeClr>
                </a:solidFill>
              </a:rPr>
              <a:t>așa</a:t>
            </a:r>
            <a:r>
              <a:rPr lang="en-US" b="1" i="1" dirty="0">
                <a:solidFill>
                  <a:schemeClr val="accent4">
                    <a:lumMod val="50000"/>
                  </a:schemeClr>
                </a:solidFill>
              </a:rPr>
              <a:t> cum </a:t>
            </a:r>
            <a:r>
              <a:rPr lang="en-US" b="1" i="1" dirty="0" err="1">
                <a:solidFill>
                  <a:schemeClr val="accent4">
                    <a:lumMod val="50000"/>
                  </a:schemeClr>
                </a:solidFill>
              </a:rPr>
              <a:t>este</a:t>
            </a:r>
            <a:r>
              <a:rPr lang="ro-RO" b="1" i="1" dirty="0">
                <a:solidFill>
                  <a:schemeClr val="accent4">
                    <a:lumMod val="50000"/>
                  </a:schemeClr>
                </a:solidFill>
              </a:rPr>
              <a:t> (AsIs)</a:t>
            </a:r>
            <a:r>
              <a:rPr lang="en-US" b="1" i="1" dirty="0">
                <a:solidFill>
                  <a:schemeClr val="accent4">
                    <a:lumMod val="50000"/>
                  </a:schemeClr>
                </a:solidFill>
              </a:rPr>
              <a:t>.</a:t>
            </a:r>
          </a:p>
        </p:txBody>
      </p:sp>
      <p:pic>
        <p:nvPicPr>
          <p:cNvPr id="3" name="Picture 4">
            <a:extLst>
              <a:ext uri="{FF2B5EF4-FFF2-40B4-BE49-F238E27FC236}">
                <a16:creationId xmlns:a16="http://schemas.microsoft.com/office/drawing/2014/main" id="{1D778D7F-31D2-4F46-29A5-BD4E51238D48}"/>
              </a:ext>
            </a:extLst>
          </p:cNvPr>
          <p:cNvPicPr>
            <a:picLocks noChangeAspect="1"/>
          </p:cNvPicPr>
          <p:nvPr/>
        </p:nvPicPr>
        <p:blipFill>
          <a:blip r:embed="rId2"/>
          <a:stretch>
            <a:fillRect/>
          </a:stretch>
        </p:blipFill>
        <p:spPr>
          <a:xfrm>
            <a:off x="917353" y="2970464"/>
            <a:ext cx="10357289" cy="3197355"/>
          </a:xfrm>
          <a:prstGeom prst="rect">
            <a:avLst/>
          </a:prstGeom>
          <a:noFill/>
          <a:ln cap="flat">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7DF9AA-EC00-5C21-405D-E6CC04DB3705}"/>
              </a:ext>
            </a:extLst>
          </p:cNvPr>
          <p:cNvSpPr txBox="1">
            <a:spLocks noGrp="1"/>
          </p:cNvSpPr>
          <p:nvPr>
            <p:ph idx="1"/>
          </p:nvPr>
        </p:nvSpPr>
        <p:spPr>
          <a:xfrm>
            <a:off x="838203" y="539496"/>
            <a:ext cx="10515600" cy="5637468"/>
          </a:xfrm>
        </p:spPr>
        <p:txBody>
          <a:bodyPr/>
          <a:lstStyle/>
          <a:p>
            <a:pPr lvl="0"/>
            <a:r>
              <a:rPr lang="ro-RO"/>
              <a:t>Diagrama fluxului de proces </a:t>
            </a:r>
            <a:r>
              <a:rPr lang="ro-RO" b="1">
                <a:solidFill>
                  <a:srgbClr val="00B050"/>
                </a:solidFill>
              </a:rPr>
              <a:t>așa cum este  (As-Is) </a:t>
            </a:r>
            <a:r>
              <a:rPr lang="ro-RO"/>
              <a:t>include:</a:t>
            </a:r>
          </a:p>
          <a:p>
            <a:pPr lvl="0">
              <a:buFont typeface="Wingdings" pitchFamily="2"/>
              <a:buChar char="ü"/>
            </a:pPr>
            <a:r>
              <a:rPr lang="ro-RO"/>
              <a:t> toți pașii, </a:t>
            </a:r>
          </a:p>
          <a:p>
            <a:pPr lvl="0">
              <a:buFont typeface="Wingdings" pitchFamily="2"/>
              <a:buChar char="ü"/>
            </a:pPr>
            <a:r>
              <a:rPr lang="ro-RO"/>
              <a:t>activitățile, </a:t>
            </a:r>
          </a:p>
          <a:p>
            <a:pPr lvl="0">
              <a:buFont typeface="Wingdings" pitchFamily="2"/>
              <a:buChar char="ü"/>
            </a:pPr>
            <a:r>
              <a:rPr lang="ro-RO"/>
              <a:t>intrările, </a:t>
            </a:r>
          </a:p>
          <a:p>
            <a:pPr lvl="0">
              <a:buFont typeface="Wingdings" pitchFamily="2"/>
              <a:buChar char="ü"/>
            </a:pPr>
            <a:r>
              <a:rPr lang="ro-RO"/>
              <a:t>ieșirile,</a:t>
            </a:r>
          </a:p>
          <a:p>
            <a:pPr lvl="0">
              <a:buFont typeface="Wingdings" pitchFamily="2"/>
              <a:buChar char="ü"/>
            </a:pPr>
            <a:r>
              <a:rPr lang="ro-RO"/>
              <a:t>interacțiunile și </a:t>
            </a:r>
          </a:p>
          <a:p>
            <a:pPr lvl="0">
              <a:buFont typeface="Wingdings" pitchFamily="2"/>
              <a:buChar char="ü"/>
            </a:pPr>
            <a:r>
              <a:rPr lang="ro-RO"/>
              <a:t>punctele de decizie dintre indivizi sau sisteme. </a:t>
            </a:r>
          </a:p>
          <a:p>
            <a:pPr lvl="0">
              <a:buFont typeface="Wingdings" pitchFamily="2"/>
              <a:buChar char="ü"/>
            </a:pPr>
            <a:r>
              <a:rPr lang="ro-RO"/>
              <a:t> se arată procesul </a:t>
            </a:r>
            <a:r>
              <a:rPr lang="ro-RO" b="1">
                <a:solidFill>
                  <a:srgbClr val="00B050"/>
                </a:solidFill>
              </a:rPr>
              <a:t>(As-Is) </a:t>
            </a:r>
            <a:r>
              <a:rPr lang="ro-RO"/>
              <a:t>la un anumit moment în timp, fără modificări sau îmbunătățiri.</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CC150BBF-759C-BEFF-9847-D80E7A7EB10C}"/>
              </a:ext>
            </a:extLst>
          </p:cNvPr>
          <p:cNvPicPr>
            <a:picLocks noGrp="1" noChangeAspect="1"/>
          </p:cNvPicPr>
          <p:nvPr>
            <p:ph idx="1"/>
          </p:nvPr>
        </p:nvPicPr>
        <p:blipFill>
          <a:blip r:embed="rId2"/>
          <a:stretch>
            <a:fillRect/>
          </a:stretch>
        </p:blipFill>
        <p:spPr>
          <a:xfrm>
            <a:off x="838203" y="740709"/>
            <a:ext cx="10515600" cy="520830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0ED7A9-FA48-121B-4E8B-4DC22DF89694}"/>
              </a:ext>
            </a:extLst>
          </p:cNvPr>
          <p:cNvSpPr txBox="1">
            <a:spLocks noGrp="1"/>
          </p:cNvSpPr>
          <p:nvPr>
            <p:ph idx="1"/>
          </p:nvPr>
        </p:nvSpPr>
        <p:spPr>
          <a:xfrm>
            <a:off x="435428" y="466344"/>
            <a:ext cx="11573691" cy="5769864"/>
          </a:xfrm>
        </p:spPr>
        <p:txBody>
          <a:bodyPr>
            <a:normAutofit/>
          </a:bodyPr>
          <a:lstStyle/>
          <a:p>
            <a:pPr lvl="0">
              <a:lnSpc>
                <a:spcPct val="70000"/>
              </a:lnSpc>
            </a:pPr>
            <a:r>
              <a:rPr lang="en-US" sz="3200" dirty="0"/>
              <a:t>Pasul #3 – </a:t>
            </a:r>
            <a:r>
              <a:rPr lang="ro-RO" sz="3200" dirty="0"/>
              <a:t>Colectați</a:t>
            </a:r>
            <a:r>
              <a:rPr lang="en-US" sz="3200" dirty="0"/>
              <a:t> </a:t>
            </a:r>
            <a:r>
              <a:rPr lang="en-US" sz="3200" dirty="0" err="1"/>
              <a:t>informații</a:t>
            </a:r>
            <a:r>
              <a:rPr lang="en-US" sz="3200" dirty="0"/>
              <a:t> </a:t>
            </a:r>
            <a:r>
              <a:rPr lang="en-US" sz="3200" dirty="0" err="1"/>
              <a:t>despre</a:t>
            </a:r>
            <a:r>
              <a:rPr lang="en-US" sz="3200" dirty="0"/>
              <a:t> </a:t>
            </a:r>
            <a:r>
              <a:rPr lang="en-US" sz="3200" dirty="0" err="1"/>
              <a:t>proces</a:t>
            </a:r>
            <a:r>
              <a:rPr lang="en-US" sz="3200" dirty="0"/>
              <a:t> </a:t>
            </a:r>
            <a:r>
              <a:rPr lang="en-US" sz="3200" dirty="0" err="1"/>
              <a:t>și</a:t>
            </a:r>
            <a:r>
              <a:rPr lang="en-US" sz="3200" dirty="0"/>
              <a:t> </a:t>
            </a:r>
            <a:r>
              <a:rPr lang="en-US" sz="3200" dirty="0" err="1"/>
              <a:t>problemele</a:t>
            </a:r>
            <a:r>
              <a:rPr lang="en-US" sz="3200" dirty="0"/>
              <a:t> </a:t>
            </a:r>
            <a:r>
              <a:rPr lang="en-US" sz="3200" dirty="0" err="1"/>
              <a:t>acestuia</a:t>
            </a:r>
            <a:endParaRPr lang="ro-RO" sz="3200" dirty="0"/>
          </a:p>
          <a:p>
            <a:pPr lvl="0">
              <a:lnSpc>
                <a:spcPct val="70000"/>
              </a:lnSpc>
            </a:pPr>
            <a:r>
              <a:rPr lang="ro-RO" sz="3200" dirty="0"/>
              <a:t>În acest</a:t>
            </a:r>
            <a:r>
              <a:rPr lang="en-US" sz="3200" dirty="0"/>
              <a:t> pas </a:t>
            </a:r>
            <a:r>
              <a:rPr lang="ro-RO" sz="3200" dirty="0"/>
              <a:t>se</a:t>
            </a:r>
            <a:r>
              <a:rPr lang="en-US" sz="3200" dirty="0"/>
              <a:t> </a:t>
            </a:r>
            <a:r>
              <a:rPr lang="en-US" sz="3200" dirty="0" err="1"/>
              <a:t>determin</a:t>
            </a:r>
            <a:r>
              <a:rPr lang="ro-RO" sz="3200" dirty="0"/>
              <a:t>ă</a:t>
            </a:r>
            <a:r>
              <a:rPr lang="en-US" sz="3200" dirty="0"/>
              <a:t> </a:t>
            </a:r>
            <a:r>
              <a:rPr lang="en-US" sz="3200" dirty="0" err="1"/>
              <a:t>scopul</a:t>
            </a:r>
            <a:r>
              <a:rPr lang="en-US" sz="3200" dirty="0"/>
              <a:t> </a:t>
            </a:r>
            <a:r>
              <a:rPr lang="en-US" sz="3200" dirty="0" err="1"/>
              <a:t>proiectului</a:t>
            </a:r>
            <a:r>
              <a:rPr lang="ro-RO" sz="3200" dirty="0"/>
              <a:t> - optimizarea</a:t>
            </a:r>
            <a:r>
              <a:rPr lang="en-US" sz="3200" dirty="0"/>
              <a:t> </a:t>
            </a:r>
            <a:r>
              <a:rPr lang="en-US" sz="3200" dirty="0" err="1"/>
              <a:t>procesului</a:t>
            </a:r>
            <a:r>
              <a:rPr lang="en-US" sz="3200" dirty="0"/>
              <a:t>.</a:t>
            </a:r>
            <a:endParaRPr lang="ro-RO" sz="3200" dirty="0"/>
          </a:p>
          <a:p>
            <a:pPr lvl="0">
              <a:lnSpc>
                <a:spcPct val="70000"/>
              </a:lnSpc>
            </a:pPr>
            <a:r>
              <a:rPr lang="ro-RO" sz="3200" dirty="0"/>
              <a:t>M</a:t>
            </a:r>
            <a:r>
              <a:rPr lang="en-US" sz="3200" dirty="0" err="1"/>
              <a:t>anagementului</a:t>
            </a:r>
            <a:r>
              <a:rPr lang="en-US" sz="3200" dirty="0"/>
              <a:t> </a:t>
            </a:r>
            <a:r>
              <a:rPr lang="en-US" sz="3200" dirty="0" err="1"/>
              <a:t>i</a:t>
            </a:r>
            <a:r>
              <a:rPr lang="en-US" sz="3200" dirty="0"/>
              <a:t> se pun </a:t>
            </a:r>
            <a:r>
              <a:rPr lang="en-US" sz="3200" dirty="0" err="1"/>
              <a:t>numeroase</a:t>
            </a:r>
            <a:r>
              <a:rPr lang="en-US" sz="3200" dirty="0"/>
              <a:t> </a:t>
            </a:r>
            <a:r>
              <a:rPr lang="en-US" sz="3200" dirty="0" err="1"/>
              <a:t>întrebări</a:t>
            </a:r>
            <a:r>
              <a:rPr lang="en-US" sz="3200" dirty="0"/>
              <a:t> – </a:t>
            </a:r>
            <a:r>
              <a:rPr lang="ro-RO" sz="3200" dirty="0"/>
              <a:t>cum ar fi</a:t>
            </a:r>
            <a:r>
              <a:rPr lang="en-US" sz="3200" dirty="0"/>
              <a:t>:</a:t>
            </a:r>
            <a:endParaRPr lang="ro-RO" sz="3200" dirty="0"/>
          </a:p>
          <a:p>
            <a:pPr lvl="0">
              <a:lnSpc>
                <a:spcPct val="70000"/>
              </a:lnSpc>
              <a:buFont typeface="Wingdings" pitchFamily="2"/>
              <a:buChar char="Ø"/>
            </a:pPr>
            <a:r>
              <a:rPr lang="en-US" sz="3200" dirty="0"/>
              <a:t> </a:t>
            </a:r>
            <a:r>
              <a:rPr lang="en-US" sz="3200" dirty="0" err="1"/>
              <a:t>Diagrama</a:t>
            </a:r>
            <a:r>
              <a:rPr lang="en-US" sz="3200" dirty="0"/>
              <a:t> </a:t>
            </a:r>
            <a:r>
              <a:rPr lang="en-US" sz="3200" dirty="0" err="1"/>
              <a:t>descrie</a:t>
            </a:r>
            <a:r>
              <a:rPr lang="en-US" sz="3200" dirty="0"/>
              <a:t> </a:t>
            </a:r>
            <a:r>
              <a:rPr lang="en-US" sz="3200" dirty="0" err="1"/>
              <a:t>procesul</a:t>
            </a:r>
            <a:r>
              <a:rPr lang="en-US" sz="3200" dirty="0"/>
              <a:t> </a:t>
            </a:r>
            <a:r>
              <a:rPr lang="en-US" sz="3200" dirty="0" err="1"/>
              <a:t>așa</a:t>
            </a:r>
            <a:r>
              <a:rPr lang="en-US" sz="3200" dirty="0"/>
              <a:t> cum </a:t>
            </a:r>
            <a:r>
              <a:rPr lang="en-US" sz="3200" dirty="0" err="1"/>
              <a:t>este</a:t>
            </a:r>
            <a:r>
              <a:rPr lang="en-US" sz="3200" dirty="0"/>
              <a:t>?</a:t>
            </a:r>
            <a:endParaRPr lang="ro-RO" sz="3200" dirty="0"/>
          </a:p>
          <a:p>
            <a:pPr lvl="0">
              <a:lnSpc>
                <a:spcPct val="70000"/>
              </a:lnSpc>
              <a:buFont typeface="Wingdings" pitchFamily="2"/>
              <a:buChar char="Ø"/>
            </a:pPr>
            <a:r>
              <a:rPr lang="en-US" sz="3200" dirty="0"/>
              <a:t> Este </a:t>
            </a:r>
            <a:r>
              <a:rPr lang="en-US" sz="3200" dirty="0" err="1"/>
              <a:t>necesară</a:t>
            </a:r>
            <a:r>
              <a:rPr lang="en-US" sz="3200" dirty="0"/>
              <a:t> </a:t>
            </a:r>
            <a:r>
              <a:rPr lang="en-US" sz="3200" dirty="0" err="1"/>
              <a:t>întreținerea</a:t>
            </a:r>
            <a:r>
              <a:rPr lang="en-US" sz="3200" dirty="0"/>
              <a:t> </a:t>
            </a:r>
            <a:r>
              <a:rPr lang="en-US" sz="3200" dirty="0" err="1"/>
              <a:t>camioanelor</a:t>
            </a:r>
            <a:r>
              <a:rPr lang="en-US" sz="3200" dirty="0"/>
              <a:t> de </a:t>
            </a:r>
            <a:r>
              <a:rPr lang="en-US" sz="3200" dirty="0" err="1"/>
              <a:t>livrare</a:t>
            </a:r>
            <a:r>
              <a:rPr lang="en-US" sz="3200" dirty="0"/>
              <a:t> </a:t>
            </a:r>
            <a:r>
              <a:rPr lang="en-US" sz="3200" dirty="0" err="1"/>
              <a:t>pentru</a:t>
            </a:r>
            <a:r>
              <a:rPr lang="en-US" sz="3200" dirty="0"/>
              <a:t> </a:t>
            </a:r>
            <a:r>
              <a:rPr lang="en-US" sz="3200" dirty="0" err="1"/>
              <a:t>analiză</a:t>
            </a:r>
            <a:r>
              <a:rPr lang="en-US" sz="3200" dirty="0"/>
              <a:t>?</a:t>
            </a:r>
            <a:endParaRPr lang="ro-RO" sz="3200" dirty="0"/>
          </a:p>
          <a:p>
            <a:pPr lvl="0">
              <a:lnSpc>
                <a:spcPct val="70000"/>
              </a:lnSpc>
              <a:buFont typeface="Wingdings" pitchFamily="2"/>
              <a:buChar char="Ø"/>
            </a:pPr>
            <a:r>
              <a:rPr lang="en-US" sz="3200" dirty="0"/>
              <a:t> </a:t>
            </a:r>
            <a:r>
              <a:rPr lang="en-US" sz="3200" dirty="0" err="1"/>
              <a:t>Există</a:t>
            </a:r>
            <a:r>
              <a:rPr lang="en-US" sz="3200" dirty="0"/>
              <a:t> </a:t>
            </a:r>
            <a:r>
              <a:rPr lang="en-US" sz="3200" dirty="0" err="1"/>
              <a:t>probleme</a:t>
            </a:r>
            <a:r>
              <a:rPr lang="en-US" sz="3200" dirty="0"/>
              <a:t> cu </a:t>
            </a:r>
            <a:r>
              <a:rPr lang="en-US" sz="3200" dirty="0" err="1"/>
              <a:t>sistemul</a:t>
            </a:r>
            <a:r>
              <a:rPr lang="en-US" sz="3200" dirty="0"/>
              <a:t> </a:t>
            </a:r>
            <a:r>
              <a:rPr lang="en-US" sz="3200" dirty="0" err="1"/>
              <a:t>telefonic</a:t>
            </a:r>
            <a:r>
              <a:rPr lang="en-US" sz="3200" dirty="0"/>
              <a:t>?</a:t>
            </a:r>
            <a:endParaRPr lang="ro-RO" sz="3200" dirty="0"/>
          </a:p>
          <a:p>
            <a:pPr lvl="0">
              <a:lnSpc>
                <a:spcPct val="70000"/>
              </a:lnSpc>
              <a:buFont typeface="Wingdings" pitchFamily="2"/>
              <a:buChar char="Ø"/>
            </a:pPr>
            <a:r>
              <a:rPr lang="ro-RO" sz="32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14CB10-E266-E1BE-419B-FBADA34CB4AE}"/>
              </a:ext>
            </a:extLst>
          </p:cNvPr>
          <p:cNvSpPr txBox="1">
            <a:spLocks noGrp="1"/>
          </p:cNvSpPr>
          <p:nvPr>
            <p:ph idx="1"/>
          </p:nvPr>
        </p:nvSpPr>
        <p:spPr>
          <a:xfrm>
            <a:off x="448577" y="586596"/>
            <a:ext cx="11307991" cy="5590367"/>
          </a:xfrm>
        </p:spPr>
        <p:txBody>
          <a:bodyPr>
            <a:normAutofit/>
          </a:bodyPr>
          <a:lstStyle/>
          <a:p>
            <a:pPr lvl="0">
              <a:lnSpc>
                <a:spcPct val="70000"/>
              </a:lnSpc>
            </a:pPr>
            <a:r>
              <a:rPr lang="en-US" sz="3200" b="1" dirty="0"/>
              <a:t>BPMN?  </a:t>
            </a:r>
          </a:p>
          <a:p>
            <a:pPr lvl="0">
              <a:lnSpc>
                <a:spcPct val="70000"/>
              </a:lnSpc>
            </a:pPr>
            <a:r>
              <a:rPr lang="en-US" b="1" dirty="0"/>
              <a:t>- </a:t>
            </a:r>
            <a:r>
              <a:rPr lang="en-US" b="1" i="1" dirty="0">
                <a:solidFill>
                  <a:srgbClr val="0070C0"/>
                </a:solidFill>
              </a:rPr>
              <a:t>Business Process Modeling Notation (BPMN) </a:t>
            </a:r>
            <a:r>
              <a:rPr lang="ro-RO" dirty="0"/>
              <a:t>este </a:t>
            </a:r>
            <a:r>
              <a:rPr lang="en-US" dirty="0" err="1"/>
              <a:t>extrem</a:t>
            </a:r>
            <a:r>
              <a:rPr lang="en-US" dirty="0"/>
              <a:t> de </a:t>
            </a:r>
            <a:r>
              <a:rPr lang="en-US" dirty="0" err="1"/>
              <a:t>populară</a:t>
            </a:r>
            <a:r>
              <a:rPr lang="en-US" dirty="0"/>
              <a:t> </a:t>
            </a:r>
            <a:r>
              <a:rPr lang="en-US" dirty="0" err="1"/>
              <a:t>pentru</a:t>
            </a:r>
            <a:r>
              <a:rPr lang="en-US" dirty="0"/>
              <a:t> </a:t>
            </a:r>
            <a:r>
              <a:rPr lang="en-US" dirty="0" err="1"/>
              <a:t>diferite</a:t>
            </a:r>
            <a:r>
              <a:rPr lang="en-US" dirty="0"/>
              <a:t> </a:t>
            </a:r>
            <a:r>
              <a:rPr lang="en-US" dirty="0" err="1"/>
              <a:t>domenii</a:t>
            </a:r>
            <a:r>
              <a:rPr lang="en-US" dirty="0"/>
              <a:t>, </a:t>
            </a:r>
            <a:r>
              <a:rPr lang="en-US" dirty="0" err="1"/>
              <a:t>industrii</a:t>
            </a:r>
            <a:r>
              <a:rPr lang="en-US" dirty="0"/>
              <a:t> </a:t>
            </a:r>
            <a:r>
              <a:rPr lang="en-US" dirty="0" err="1"/>
              <a:t>și</a:t>
            </a:r>
            <a:r>
              <a:rPr lang="en-US" dirty="0"/>
              <a:t> </a:t>
            </a:r>
            <a:r>
              <a:rPr lang="en-US" dirty="0" err="1"/>
              <a:t>profesii</a:t>
            </a:r>
            <a:r>
              <a:rPr lang="en-US" dirty="0"/>
              <a:t>. </a:t>
            </a:r>
            <a:endParaRPr lang="ro-RO" dirty="0"/>
          </a:p>
          <a:p>
            <a:pPr lvl="0">
              <a:lnSpc>
                <a:spcPct val="70000"/>
              </a:lnSpc>
            </a:pPr>
            <a:r>
              <a:rPr lang="en-US" dirty="0"/>
              <a:t>Dar cum </a:t>
            </a:r>
            <a:r>
              <a:rPr lang="en-US" dirty="0" err="1"/>
              <a:t>funcționează</a:t>
            </a:r>
            <a:r>
              <a:rPr lang="en-US" dirty="0"/>
              <a:t> BPMN? </a:t>
            </a:r>
          </a:p>
          <a:p>
            <a:pPr lvl="0">
              <a:lnSpc>
                <a:spcPct val="70000"/>
              </a:lnSpc>
            </a:pPr>
            <a:r>
              <a:rPr lang="en-US" dirty="0"/>
              <a:t>Pe </a:t>
            </a:r>
            <a:r>
              <a:rPr lang="en-US" dirty="0" err="1"/>
              <a:t>scurt</a:t>
            </a:r>
            <a:r>
              <a:rPr lang="en-US" dirty="0"/>
              <a:t>, </a:t>
            </a:r>
            <a:r>
              <a:rPr lang="en-US" i="1" dirty="0">
                <a:solidFill>
                  <a:srgbClr val="0070C0"/>
                </a:solidFill>
              </a:rPr>
              <a:t>BPMN </a:t>
            </a:r>
            <a:r>
              <a:rPr lang="en-US" i="1" dirty="0" err="1">
                <a:solidFill>
                  <a:srgbClr val="0070C0"/>
                </a:solidFill>
              </a:rPr>
              <a:t>este</a:t>
            </a:r>
            <a:r>
              <a:rPr lang="en-US" i="1" dirty="0">
                <a:solidFill>
                  <a:srgbClr val="0070C0"/>
                </a:solidFill>
              </a:rPr>
              <a:t> o </a:t>
            </a:r>
            <a:r>
              <a:rPr lang="en-US" i="1" dirty="0" err="1">
                <a:solidFill>
                  <a:srgbClr val="0070C0"/>
                </a:solidFill>
              </a:rPr>
              <a:t>metodă</a:t>
            </a:r>
            <a:r>
              <a:rPr lang="en-US" i="1" dirty="0">
                <a:solidFill>
                  <a:srgbClr val="0070C0"/>
                </a:solidFill>
              </a:rPr>
              <a:t> </a:t>
            </a:r>
            <a:r>
              <a:rPr lang="en-US" i="1" dirty="0" err="1">
                <a:solidFill>
                  <a:srgbClr val="0070C0"/>
                </a:solidFill>
              </a:rPr>
              <a:t>standardizată</a:t>
            </a:r>
            <a:r>
              <a:rPr lang="en-US" i="1" dirty="0">
                <a:solidFill>
                  <a:srgbClr val="0070C0"/>
                </a:solidFill>
              </a:rPr>
              <a:t> de </a:t>
            </a:r>
            <a:r>
              <a:rPr lang="en-US" i="1" dirty="0" err="1">
                <a:solidFill>
                  <a:srgbClr val="0070C0"/>
                </a:solidFill>
              </a:rPr>
              <a:t>elaborare</a:t>
            </a:r>
            <a:r>
              <a:rPr lang="en-US" i="1" dirty="0">
                <a:solidFill>
                  <a:srgbClr val="0070C0"/>
                </a:solidFill>
              </a:rPr>
              <a:t> a </a:t>
            </a:r>
            <a:r>
              <a:rPr lang="en-US" i="1" dirty="0" err="1">
                <a:solidFill>
                  <a:srgbClr val="0070C0"/>
                </a:solidFill>
              </a:rPr>
              <a:t>diagramelor</a:t>
            </a:r>
            <a:r>
              <a:rPr lang="en-US" i="1" dirty="0">
                <a:solidFill>
                  <a:srgbClr val="0070C0"/>
                </a:solidFill>
              </a:rPr>
              <a:t> care </a:t>
            </a:r>
            <a:r>
              <a:rPr lang="en-US" i="1" dirty="0" err="1">
                <a:solidFill>
                  <a:srgbClr val="0070C0"/>
                </a:solidFill>
              </a:rPr>
              <a:t>vă</a:t>
            </a:r>
            <a:r>
              <a:rPr lang="en-US" i="1" dirty="0">
                <a:solidFill>
                  <a:srgbClr val="0070C0"/>
                </a:solidFill>
              </a:rPr>
              <a:t> </a:t>
            </a:r>
            <a:r>
              <a:rPr lang="en-US" i="1" dirty="0" err="1">
                <a:solidFill>
                  <a:srgbClr val="0070C0"/>
                </a:solidFill>
              </a:rPr>
              <a:t>permite</a:t>
            </a:r>
            <a:r>
              <a:rPr lang="en-US" i="1" dirty="0">
                <a:solidFill>
                  <a:srgbClr val="0070C0"/>
                </a:solidFill>
              </a:rPr>
              <a:t> </a:t>
            </a:r>
            <a:r>
              <a:rPr lang="en-US" i="1" dirty="0" err="1">
                <a:solidFill>
                  <a:srgbClr val="0070C0"/>
                </a:solidFill>
              </a:rPr>
              <a:t>să</a:t>
            </a:r>
            <a:r>
              <a:rPr lang="en-US" i="1" dirty="0">
                <a:solidFill>
                  <a:srgbClr val="0070C0"/>
                </a:solidFill>
              </a:rPr>
              <a:t> </a:t>
            </a:r>
            <a:r>
              <a:rPr lang="en-US" i="1" dirty="0" err="1">
                <a:solidFill>
                  <a:srgbClr val="0070C0"/>
                </a:solidFill>
              </a:rPr>
              <a:t>creați</a:t>
            </a:r>
            <a:r>
              <a:rPr lang="en-US" i="1" dirty="0">
                <a:solidFill>
                  <a:srgbClr val="0070C0"/>
                </a:solidFill>
              </a:rPr>
              <a:t> </a:t>
            </a:r>
            <a:r>
              <a:rPr lang="en-US" i="1" dirty="0" err="1">
                <a:solidFill>
                  <a:srgbClr val="0070C0"/>
                </a:solidFill>
              </a:rPr>
              <a:t>și</a:t>
            </a:r>
            <a:r>
              <a:rPr lang="en-US" i="1" dirty="0">
                <a:solidFill>
                  <a:srgbClr val="0070C0"/>
                </a:solidFill>
              </a:rPr>
              <a:t> </a:t>
            </a:r>
            <a:r>
              <a:rPr lang="en-US" i="1" dirty="0" err="1">
                <a:solidFill>
                  <a:srgbClr val="0070C0"/>
                </a:solidFill>
              </a:rPr>
              <a:t>să</a:t>
            </a:r>
            <a:r>
              <a:rPr lang="en-US" i="1" dirty="0">
                <a:solidFill>
                  <a:srgbClr val="0070C0"/>
                </a:solidFill>
              </a:rPr>
              <a:t> </a:t>
            </a:r>
            <a:r>
              <a:rPr lang="en-US" i="1" dirty="0" err="1">
                <a:solidFill>
                  <a:srgbClr val="0070C0"/>
                </a:solidFill>
              </a:rPr>
              <a:t>partajați</a:t>
            </a:r>
            <a:r>
              <a:rPr lang="en-US" i="1" dirty="0">
                <a:solidFill>
                  <a:srgbClr val="0070C0"/>
                </a:solidFill>
              </a:rPr>
              <a:t> </a:t>
            </a:r>
            <a:r>
              <a:rPr lang="en-US" i="1" dirty="0" err="1">
                <a:solidFill>
                  <a:srgbClr val="0070C0"/>
                </a:solidFill>
              </a:rPr>
              <a:t>diagrame</a:t>
            </a:r>
            <a:r>
              <a:rPr lang="en-US" i="1" dirty="0">
                <a:solidFill>
                  <a:srgbClr val="0070C0"/>
                </a:solidFill>
              </a:rPr>
              <a:t> </a:t>
            </a:r>
            <a:r>
              <a:rPr lang="en-US" i="1" dirty="0" err="1">
                <a:solidFill>
                  <a:srgbClr val="0070C0"/>
                </a:solidFill>
              </a:rPr>
              <a:t>ușor</a:t>
            </a:r>
            <a:r>
              <a:rPr lang="en-US" i="1" dirty="0">
                <a:solidFill>
                  <a:srgbClr val="0070C0"/>
                </a:solidFill>
              </a:rPr>
              <a:t> de </a:t>
            </a:r>
            <a:r>
              <a:rPr lang="en-US" i="1" dirty="0" err="1">
                <a:solidFill>
                  <a:srgbClr val="0070C0"/>
                </a:solidFill>
              </a:rPr>
              <a:t>înțeles</a:t>
            </a:r>
            <a:r>
              <a:rPr lang="en-US" i="1" dirty="0">
                <a:solidFill>
                  <a:srgbClr val="0070C0"/>
                </a:solidFill>
              </a:rPr>
              <a:t>.</a:t>
            </a:r>
            <a:r>
              <a:rPr lang="en-US" dirty="0"/>
              <a:t> </a:t>
            </a:r>
            <a:endParaRPr lang="ro-RO" dirty="0"/>
          </a:p>
          <a:p>
            <a:pPr lvl="0">
              <a:lnSpc>
                <a:spcPct val="70000"/>
              </a:lnSpc>
            </a:pPr>
            <a:r>
              <a:rPr lang="en-US" dirty="0"/>
              <a:t>Cu </a:t>
            </a:r>
            <a:r>
              <a:rPr lang="en-US" dirty="0" err="1"/>
              <a:t>aceast</a:t>
            </a:r>
            <a:r>
              <a:rPr lang="ro-RO" dirty="0"/>
              <a:t>ă</a:t>
            </a:r>
            <a:r>
              <a:rPr lang="en-US" dirty="0"/>
              <a:t> </a:t>
            </a:r>
            <a:r>
              <a:rPr lang="ro-RO" dirty="0"/>
              <a:t>notație</a:t>
            </a:r>
            <a:r>
              <a:rPr lang="en-US" dirty="0"/>
              <a:t> p</a:t>
            </a:r>
            <a:r>
              <a:rPr lang="ro-RO" dirty="0"/>
              <a:t>utem</a:t>
            </a:r>
            <a:r>
              <a:rPr lang="en-US" dirty="0"/>
              <a:t> </a:t>
            </a:r>
            <a:r>
              <a:rPr lang="en-US" dirty="0" err="1"/>
              <a:t>modela</a:t>
            </a:r>
            <a:r>
              <a:rPr lang="en-US" dirty="0"/>
              <a:t> </a:t>
            </a:r>
            <a:r>
              <a:rPr lang="en-US" dirty="0" err="1"/>
              <a:t>vizual</a:t>
            </a:r>
            <a:r>
              <a:rPr lang="en-US" dirty="0"/>
              <a:t> </a:t>
            </a:r>
            <a:r>
              <a:rPr lang="en-US" dirty="0" err="1"/>
              <a:t>pașii</a:t>
            </a:r>
            <a:r>
              <a:rPr lang="en-US" dirty="0"/>
              <a:t> </a:t>
            </a:r>
            <a:r>
              <a:rPr lang="en-US" dirty="0" err="1"/>
              <a:t>unui</a:t>
            </a:r>
            <a:r>
              <a:rPr lang="en-US" dirty="0"/>
              <a:t> </a:t>
            </a:r>
            <a:r>
              <a:rPr lang="en-US" dirty="0" err="1"/>
              <a:t>proces</a:t>
            </a:r>
            <a:r>
              <a:rPr lang="en-US" dirty="0"/>
              <a:t> de </a:t>
            </a:r>
            <a:r>
              <a:rPr lang="en-US" dirty="0" err="1"/>
              <a:t>afaceri</a:t>
            </a:r>
            <a:r>
              <a:rPr lang="en-US" dirty="0"/>
              <a:t> de</a:t>
            </a:r>
            <a:r>
              <a:rPr lang="ro-RO" dirty="0"/>
              <a:t> la</a:t>
            </a:r>
            <a:r>
              <a:rPr lang="en-US" dirty="0"/>
              <a:t> </a:t>
            </a:r>
            <a:r>
              <a:rPr lang="en-US" b="1" i="1" dirty="0" err="1">
                <a:solidFill>
                  <a:srgbClr val="7030A0"/>
                </a:solidFill>
              </a:rPr>
              <a:t>început</a:t>
            </a:r>
            <a:r>
              <a:rPr lang="en-US" b="1" i="1" dirty="0">
                <a:solidFill>
                  <a:srgbClr val="7030A0"/>
                </a:solidFill>
              </a:rPr>
              <a:t> </a:t>
            </a:r>
            <a:r>
              <a:rPr lang="en-US" dirty="0" err="1"/>
              <a:t>până</a:t>
            </a:r>
            <a:r>
              <a:rPr lang="en-US" dirty="0"/>
              <a:t> la </a:t>
            </a:r>
            <a:r>
              <a:rPr lang="en-US" b="1" i="1" dirty="0" err="1">
                <a:solidFill>
                  <a:srgbClr val="7030A0"/>
                </a:solidFill>
              </a:rPr>
              <a:t>sfârșit</a:t>
            </a:r>
            <a:r>
              <a:rPr lang="en-US" b="1" i="1" dirty="0">
                <a:solidFill>
                  <a:srgbClr val="7030A0"/>
                </a:solidFill>
              </a:rPr>
              <a:t>. </a:t>
            </a:r>
            <a:r>
              <a:rPr lang="en-US" dirty="0"/>
              <a:t> </a:t>
            </a:r>
          </a:p>
          <a:p>
            <a:pPr lvl="0">
              <a:lnSpc>
                <a:spcPct val="70000"/>
              </a:lnSpc>
            </a:pPr>
            <a:r>
              <a:rPr lang="en-US" b="1" i="1" dirty="0">
                <a:solidFill>
                  <a:srgbClr val="00B050"/>
                </a:solidFill>
              </a:rPr>
              <a:t>BPMN face </a:t>
            </a:r>
            <a:r>
              <a:rPr lang="en-US" b="1" i="1" dirty="0" err="1">
                <a:solidFill>
                  <a:srgbClr val="00B050"/>
                </a:solidFill>
              </a:rPr>
              <a:t>parte</a:t>
            </a:r>
            <a:r>
              <a:rPr lang="en-US" b="1" i="1" dirty="0">
                <a:solidFill>
                  <a:srgbClr val="00B050"/>
                </a:solidFill>
              </a:rPr>
              <a:t> din </a:t>
            </a:r>
            <a:r>
              <a:rPr lang="en-US" b="1" i="1" dirty="0" err="1">
                <a:solidFill>
                  <a:srgbClr val="00B050"/>
                </a:solidFill>
              </a:rPr>
              <a:t>tripla</a:t>
            </a:r>
            <a:r>
              <a:rPr lang="en-US" b="1" i="1" dirty="0">
                <a:solidFill>
                  <a:srgbClr val="00B050"/>
                </a:solidFill>
              </a:rPr>
              <a:t> </a:t>
            </a:r>
            <a:r>
              <a:rPr lang="en-US" b="1" i="1" dirty="0" err="1">
                <a:solidFill>
                  <a:srgbClr val="00B050"/>
                </a:solidFill>
              </a:rPr>
              <a:t>coroană</a:t>
            </a:r>
            <a:r>
              <a:rPr lang="en-US" b="1" i="1" dirty="0">
                <a:solidFill>
                  <a:srgbClr val="00B050"/>
                </a:solidFill>
              </a:rPr>
              <a:t> a </a:t>
            </a:r>
            <a:r>
              <a:rPr lang="en-US" b="1" i="1" dirty="0" err="1">
                <a:solidFill>
                  <a:srgbClr val="00B050"/>
                </a:solidFill>
              </a:rPr>
              <a:t>standardelor</a:t>
            </a:r>
            <a:r>
              <a:rPr lang="en-US" b="1" i="1" dirty="0">
                <a:solidFill>
                  <a:srgbClr val="00B050"/>
                </a:solidFill>
              </a:rPr>
              <a:t> de </a:t>
            </a:r>
            <a:r>
              <a:rPr lang="en-US" b="1" i="1" dirty="0" err="1">
                <a:solidFill>
                  <a:srgbClr val="00B050"/>
                </a:solidFill>
              </a:rPr>
              <a:t>îmbunătățire</a:t>
            </a:r>
            <a:r>
              <a:rPr lang="en-US" b="1" i="1" dirty="0">
                <a:solidFill>
                  <a:srgbClr val="00B050"/>
                </a:solidFill>
              </a:rPr>
              <a:t> a </a:t>
            </a:r>
            <a:r>
              <a:rPr lang="en-US" b="1" i="1" dirty="0" err="1">
                <a:solidFill>
                  <a:srgbClr val="00B050"/>
                </a:solidFill>
              </a:rPr>
              <a:t>proceselor</a:t>
            </a:r>
            <a:r>
              <a:rPr lang="en-US" b="1" i="1" dirty="0">
                <a:solidFill>
                  <a:srgbClr val="00B050"/>
                </a:solidFill>
              </a:rPr>
              <a:t>: </a:t>
            </a:r>
            <a:r>
              <a:rPr lang="en-US" b="1" dirty="0">
                <a:solidFill>
                  <a:srgbClr val="0070C0"/>
                </a:solidFill>
              </a:rPr>
              <a:t>BPMN,</a:t>
            </a:r>
            <a:r>
              <a:rPr lang="en-US" dirty="0"/>
              <a:t> </a:t>
            </a:r>
            <a:r>
              <a:rPr lang="en-US" b="1" dirty="0">
                <a:solidFill>
                  <a:srgbClr val="843C0C"/>
                </a:solidFill>
              </a:rPr>
              <a:t>CMMN</a:t>
            </a:r>
            <a:r>
              <a:rPr lang="en-US" dirty="0"/>
              <a:t> </a:t>
            </a:r>
            <a:r>
              <a:rPr lang="en-US" dirty="0" err="1"/>
              <a:t>și</a:t>
            </a:r>
            <a:r>
              <a:rPr lang="en-US" dirty="0"/>
              <a:t> </a:t>
            </a:r>
            <a:r>
              <a:rPr lang="en-US" b="1" dirty="0">
                <a:solidFill>
                  <a:srgbClr val="7030A0"/>
                </a:solidFill>
              </a:rPr>
              <a:t>DMN</a:t>
            </a:r>
            <a:r>
              <a:rPr lang="en-US" dirty="0">
                <a:solidFill>
                  <a:srgbClr val="7030A0"/>
                </a:solidFill>
              </a:rPr>
              <a:t>.</a:t>
            </a:r>
            <a:endParaRPr lang="ro-RO" dirty="0">
              <a:solidFill>
                <a:srgbClr val="7030A0"/>
              </a:solidFill>
            </a:endParaRPr>
          </a:p>
          <a:p>
            <a:pPr lvl="0">
              <a:lnSpc>
                <a:spcPct val="70000"/>
              </a:lnSpc>
            </a:pPr>
            <a:r>
              <a:rPr lang="en-US" b="1" i="1" dirty="0">
                <a:solidFill>
                  <a:srgbClr val="0070C0"/>
                </a:solidFill>
              </a:rPr>
              <a:t>Business Process Modeling Notation (BPMN)</a:t>
            </a:r>
            <a:endParaRPr lang="ro-RO" dirty="0">
              <a:solidFill>
                <a:srgbClr val="7030A0"/>
              </a:solidFill>
            </a:endParaRPr>
          </a:p>
          <a:p>
            <a:pPr lvl="0">
              <a:lnSpc>
                <a:spcPct val="70000"/>
              </a:lnSpc>
            </a:pPr>
            <a:r>
              <a:rPr lang="en-US" b="1" dirty="0">
                <a:solidFill>
                  <a:srgbClr val="843C0C"/>
                </a:solidFill>
                <a:hlinkClick r:id="rId2">
                  <a:extLst>
                    <a:ext uri="{A12FA001-AC4F-418D-AE19-62706E023703}">
                      <ahyp:hlinkClr xmlns:ahyp="http://schemas.microsoft.com/office/drawing/2018/hyperlinkcolor" val="tx"/>
                    </a:ext>
                  </a:extLst>
                </a:hlinkClick>
              </a:rPr>
              <a:t>Case Management Model and Notation™ (CMMN™)</a:t>
            </a:r>
          </a:p>
          <a:p>
            <a:pPr lvl="0">
              <a:lnSpc>
                <a:spcPct val="70000"/>
              </a:lnSpc>
            </a:pPr>
            <a:r>
              <a:rPr lang="en-US" b="1" dirty="0">
                <a:solidFill>
                  <a:srgbClr val="7030A0"/>
                </a:solidFill>
                <a:hlinkClick r:id="rId3">
                  <a:extLst>
                    <a:ext uri="{A12FA001-AC4F-418D-AE19-62706E023703}">
                      <ahyp:hlinkClr xmlns:ahyp="http://schemas.microsoft.com/office/drawing/2018/hyperlinkcolor" val="tx"/>
                    </a:ext>
                  </a:extLst>
                </a:hlinkClick>
              </a:rPr>
              <a:t>Decision Model and Notation™ (DMN™)</a:t>
            </a:r>
          </a:p>
          <a:p>
            <a:pPr lvl="0">
              <a:lnSpc>
                <a:spcPct val="70000"/>
              </a:lnSpc>
            </a:pPr>
            <a:endParaRPr lang="ro-RO" dirty="0">
              <a:solidFill>
                <a:srgbClr val="7030A0"/>
              </a:solidFill>
            </a:endParaRPr>
          </a:p>
          <a:p>
            <a:pPr lvl="0">
              <a:lnSpc>
                <a:spcPct val="70000"/>
              </a:lnSpc>
            </a:pPr>
            <a:endParaRPr lang="en-US" dirty="0">
              <a:solidFill>
                <a:srgbClr val="7030A0"/>
              </a:solidFill>
            </a:endParaRPr>
          </a:p>
        </p:txBody>
      </p:sp>
      <p:sp>
        <p:nvSpPr>
          <p:cNvPr id="3" name="Footer Placeholder 3">
            <a:extLst>
              <a:ext uri="{FF2B5EF4-FFF2-40B4-BE49-F238E27FC236}">
                <a16:creationId xmlns:a16="http://schemas.microsoft.com/office/drawing/2014/main" id="{A29EBA87-0FA0-B882-637A-FA1F4978340C}"/>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5">
            <a:extLst>
              <a:ext uri="{FF2B5EF4-FFF2-40B4-BE49-F238E27FC236}">
                <a16:creationId xmlns:a16="http://schemas.microsoft.com/office/drawing/2014/main" id="{FFF8A572-B1B4-D075-E875-3690330950F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FE130D-E82C-4A13-9134-9ABD843A9C63}" type="slidenum">
              <a:rPr lang="en-US" sz="1200" b="0" i="0" u="none" strike="noStrike" kern="1200" cap="none" spc="0" baseline="0">
                <a:solidFill>
                  <a:srgbClr val="898989"/>
                </a:solidFill>
                <a:uFillTx/>
                <a:latin typeface="Calibri"/>
              </a:rPr>
              <a:t>5</a:t>
            </a:fld>
            <a:endParaRPr lang="en-US" sz="1200" b="0" i="0" u="none" strike="noStrike" kern="1200" cap="none" spc="0" baseline="0">
              <a:solidFill>
                <a:srgbClr val="898989"/>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605B2-FF68-2D06-E7F4-8B1FAF8B9FEC}"/>
              </a:ext>
            </a:extLst>
          </p:cNvPr>
          <p:cNvSpPr>
            <a:spLocks noGrp="1"/>
          </p:cNvSpPr>
          <p:nvPr>
            <p:ph idx="1"/>
          </p:nvPr>
        </p:nvSpPr>
        <p:spPr>
          <a:xfrm>
            <a:off x="522514" y="818606"/>
            <a:ext cx="10831289" cy="5529943"/>
          </a:xfrm>
        </p:spPr>
        <p:txBody>
          <a:bodyPr/>
          <a:lstStyle/>
          <a:p>
            <a:pPr lvl="0">
              <a:lnSpc>
                <a:spcPct val="70000"/>
              </a:lnSpc>
            </a:pPr>
            <a:r>
              <a:rPr lang="en-US" sz="2800" dirty="0"/>
              <a:t>Echipa de </a:t>
            </a:r>
            <a:r>
              <a:rPr lang="en-US" sz="2800" dirty="0" err="1"/>
              <a:t>proiect</a:t>
            </a:r>
            <a:r>
              <a:rPr lang="en-US" sz="2800" dirty="0"/>
              <a:t> </a:t>
            </a:r>
            <a:r>
              <a:rPr lang="en-US" sz="2800" dirty="0" err="1"/>
              <a:t>trebuie</a:t>
            </a:r>
            <a:r>
              <a:rPr lang="en-US" sz="2800" dirty="0"/>
              <a:t> </a:t>
            </a:r>
            <a:r>
              <a:rPr lang="en-US" sz="2800" dirty="0" err="1"/>
              <a:t>să</a:t>
            </a:r>
            <a:r>
              <a:rPr lang="en-US" sz="2800" dirty="0"/>
              <a:t> </a:t>
            </a:r>
            <a:r>
              <a:rPr lang="en-US" sz="2800" dirty="0" err="1"/>
              <a:t>adune</a:t>
            </a:r>
            <a:r>
              <a:rPr lang="en-US" sz="2800" dirty="0"/>
              <a:t> </a:t>
            </a:r>
            <a:r>
              <a:rPr lang="en-US" sz="2800" dirty="0" err="1"/>
              <a:t>cât</a:t>
            </a:r>
            <a:r>
              <a:rPr lang="en-US" sz="2800" dirty="0"/>
              <a:t> </a:t>
            </a:r>
            <a:r>
              <a:rPr lang="en-US" sz="2800" dirty="0" err="1"/>
              <a:t>mai</a:t>
            </a:r>
            <a:r>
              <a:rPr lang="en-US" sz="2800" dirty="0"/>
              <a:t> </a:t>
            </a:r>
            <a:r>
              <a:rPr lang="en-US" sz="2800" dirty="0" err="1"/>
              <a:t>multe</a:t>
            </a:r>
            <a:r>
              <a:rPr lang="en-US" sz="2800" dirty="0"/>
              <a:t> </a:t>
            </a:r>
            <a:r>
              <a:rPr lang="en-US" sz="2800" dirty="0" err="1"/>
              <a:t>informații</a:t>
            </a:r>
            <a:r>
              <a:rPr lang="en-US" sz="2800" dirty="0"/>
              <a:t> </a:t>
            </a:r>
            <a:r>
              <a:rPr lang="en-US" sz="2800" dirty="0" err="1"/>
              <a:t>despre</a:t>
            </a:r>
            <a:r>
              <a:rPr lang="en-US" sz="2800" dirty="0"/>
              <a:t> </a:t>
            </a:r>
            <a:r>
              <a:rPr lang="en-US" sz="2800" dirty="0" err="1"/>
              <a:t>ceea</a:t>
            </a:r>
            <a:r>
              <a:rPr lang="en-US" sz="2800" dirty="0"/>
              <a:t> </a:t>
            </a:r>
            <a:r>
              <a:rPr lang="en-US" sz="2800" dirty="0" err="1"/>
              <a:t>ce</a:t>
            </a:r>
            <a:r>
              <a:rPr lang="en-US" sz="2800" dirty="0"/>
              <a:t> </a:t>
            </a:r>
            <a:r>
              <a:rPr lang="en-US" sz="2800" dirty="0" err="1"/>
              <a:t>managementul</a:t>
            </a:r>
            <a:r>
              <a:rPr lang="en-US" sz="2800" dirty="0"/>
              <a:t> </a:t>
            </a:r>
            <a:r>
              <a:rPr lang="en-US" sz="2800" dirty="0" err="1"/>
              <a:t>crede</a:t>
            </a:r>
            <a:r>
              <a:rPr lang="en-US" sz="2800" dirty="0"/>
              <a:t> </a:t>
            </a:r>
            <a:r>
              <a:rPr lang="en-US" sz="2800" dirty="0" err="1"/>
              <a:t>că</a:t>
            </a:r>
            <a:r>
              <a:rPr lang="en-US" sz="2800" dirty="0"/>
              <a:t> </a:t>
            </a:r>
            <a:r>
              <a:rPr lang="en-US" sz="2800" dirty="0" err="1"/>
              <a:t>este</a:t>
            </a:r>
            <a:r>
              <a:rPr lang="en-US" sz="2800" dirty="0"/>
              <a:t> </a:t>
            </a:r>
            <a:r>
              <a:rPr lang="en-US" sz="2800" dirty="0" err="1"/>
              <a:t>problema</a:t>
            </a:r>
            <a:r>
              <a:rPr lang="en-US" sz="2800" dirty="0"/>
              <a:t>. </a:t>
            </a:r>
            <a:endParaRPr lang="ro-RO" sz="2800" dirty="0"/>
          </a:p>
          <a:p>
            <a:pPr lvl="0">
              <a:lnSpc>
                <a:spcPct val="70000"/>
              </a:lnSpc>
            </a:pPr>
            <a:r>
              <a:rPr lang="en-US" sz="2800" dirty="0" err="1"/>
              <a:t>Apoi</a:t>
            </a:r>
            <a:r>
              <a:rPr lang="en-US" sz="2800" dirty="0"/>
              <a:t>, </a:t>
            </a:r>
            <a:r>
              <a:rPr lang="en-US" sz="2800" dirty="0" err="1"/>
              <a:t>trebuie</a:t>
            </a:r>
            <a:r>
              <a:rPr lang="en-US" sz="2800" dirty="0"/>
              <a:t> </a:t>
            </a:r>
            <a:r>
              <a:rPr lang="en-US" sz="2800" dirty="0" err="1"/>
              <a:t>să</a:t>
            </a:r>
            <a:r>
              <a:rPr lang="en-US" sz="2800" dirty="0"/>
              <a:t> </a:t>
            </a:r>
            <a:r>
              <a:rPr lang="en-US" sz="2800" dirty="0" err="1"/>
              <a:t>colecteze</a:t>
            </a:r>
            <a:r>
              <a:rPr lang="en-US" sz="2800" dirty="0"/>
              <a:t> </a:t>
            </a:r>
            <a:r>
              <a:rPr lang="en-US" sz="2800" dirty="0" err="1"/>
              <a:t>mai</a:t>
            </a:r>
            <a:r>
              <a:rPr lang="en-US" sz="2800" dirty="0"/>
              <a:t> </a:t>
            </a:r>
            <a:r>
              <a:rPr lang="en-US" sz="2800" dirty="0" err="1"/>
              <a:t>multe</a:t>
            </a:r>
            <a:r>
              <a:rPr lang="en-US" sz="2800" dirty="0"/>
              <a:t> </a:t>
            </a:r>
            <a:r>
              <a:rPr lang="en-US" sz="2800" dirty="0" err="1"/>
              <a:t>informații</a:t>
            </a:r>
            <a:r>
              <a:rPr lang="en-US" sz="2800" dirty="0"/>
              <a:t> </a:t>
            </a:r>
            <a:r>
              <a:rPr lang="en-US" sz="2800" dirty="0" err="1"/>
              <a:t>pentru</a:t>
            </a:r>
            <a:r>
              <a:rPr lang="en-US" sz="2800" dirty="0"/>
              <a:t> a </a:t>
            </a:r>
            <a:r>
              <a:rPr lang="en-US" sz="2800" dirty="0" err="1"/>
              <a:t>determina</a:t>
            </a:r>
            <a:r>
              <a:rPr lang="en-US" sz="2800" dirty="0"/>
              <a:t> </a:t>
            </a:r>
            <a:r>
              <a:rPr lang="en-US" sz="2800" dirty="0" err="1"/>
              <a:t>dacă</a:t>
            </a:r>
            <a:r>
              <a:rPr lang="en-US" sz="2800" dirty="0"/>
              <a:t> </a:t>
            </a:r>
            <a:r>
              <a:rPr lang="en-US" sz="2800" dirty="0" err="1"/>
              <a:t>înțelegerea</a:t>
            </a:r>
            <a:r>
              <a:rPr lang="en-US" sz="2800" dirty="0"/>
              <a:t> lor </a:t>
            </a:r>
            <a:r>
              <a:rPr lang="en-US" sz="2800" dirty="0" err="1"/>
              <a:t>este</a:t>
            </a:r>
            <a:r>
              <a:rPr lang="en-US" sz="2800" dirty="0"/>
              <a:t> </a:t>
            </a:r>
            <a:r>
              <a:rPr lang="en-US" sz="2800" dirty="0" err="1"/>
              <a:t>corectă</a:t>
            </a:r>
            <a:r>
              <a:rPr lang="en-US" sz="2800" dirty="0"/>
              <a:t>. </a:t>
            </a:r>
            <a:endParaRPr lang="ro-RO" sz="2800" dirty="0"/>
          </a:p>
          <a:p>
            <a:pPr lvl="0">
              <a:lnSpc>
                <a:spcPct val="70000"/>
              </a:lnSpc>
            </a:pPr>
            <a:r>
              <a:rPr lang="en-US" sz="2800" dirty="0"/>
              <a:t>Adesea, </a:t>
            </a:r>
            <a:r>
              <a:rPr lang="en-US" sz="2800" dirty="0" err="1"/>
              <a:t>problema</a:t>
            </a:r>
            <a:r>
              <a:rPr lang="en-US" sz="2800" dirty="0"/>
              <a:t> </a:t>
            </a:r>
            <a:r>
              <a:rPr lang="en-US" sz="2800" dirty="0" err="1"/>
              <a:t>reală</a:t>
            </a:r>
            <a:r>
              <a:rPr lang="en-US" sz="2800" dirty="0"/>
              <a:t> </a:t>
            </a:r>
            <a:r>
              <a:rPr lang="en-US" sz="2800" dirty="0" err="1"/>
              <a:t>diferă</a:t>
            </a:r>
            <a:r>
              <a:rPr lang="en-US" sz="2800" dirty="0"/>
              <a:t> de </a:t>
            </a:r>
            <a:r>
              <a:rPr lang="en-US" sz="2800" dirty="0" err="1"/>
              <a:t>ceea</a:t>
            </a:r>
            <a:r>
              <a:rPr lang="en-US" sz="2800" dirty="0"/>
              <a:t> </a:t>
            </a:r>
            <a:r>
              <a:rPr lang="en-US" sz="2800" dirty="0" err="1"/>
              <a:t>ce</a:t>
            </a:r>
            <a:r>
              <a:rPr lang="en-US" sz="2800" dirty="0"/>
              <a:t> </a:t>
            </a:r>
            <a:r>
              <a:rPr lang="en-US" sz="2800" dirty="0" err="1"/>
              <a:t>consideră</a:t>
            </a:r>
            <a:r>
              <a:rPr lang="en-US" sz="2800" dirty="0"/>
              <a:t> </a:t>
            </a:r>
            <a:r>
              <a:rPr lang="en-US" sz="2800" dirty="0" err="1"/>
              <a:t>managementul</a:t>
            </a:r>
            <a:r>
              <a:rPr lang="en-US" sz="2800" dirty="0"/>
              <a:t> </a:t>
            </a:r>
            <a:r>
              <a:rPr lang="en-US" sz="2800" dirty="0" err="1"/>
              <a:t>că</a:t>
            </a:r>
            <a:r>
              <a:rPr lang="en-US" sz="2800" dirty="0"/>
              <a:t> </a:t>
            </a:r>
            <a:r>
              <a:rPr lang="en-US" sz="2800" dirty="0" err="1"/>
              <a:t>este</a:t>
            </a:r>
            <a:r>
              <a:rPr lang="en-US" sz="2800" dirty="0"/>
              <a:t>.</a:t>
            </a:r>
            <a:endParaRPr lang="ro-RO" sz="2800" dirty="0"/>
          </a:p>
          <a:p>
            <a:pPr lvl="0">
              <a:lnSpc>
                <a:spcPct val="70000"/>
              </a:lnSpc>
            </a:pPr>
            <a:r>
              <a:rPr lang="en-US" sz="2800" dirty="0" err="1"/>
              <a:t>Odată</a:t>
            </a:r>
            <a:r>
              <a:rPr lang="en-US" sz="2800" dirty="0"/>
              <a:t> </a:t>
            </a:r>
            <a:r>
              <a:rPr lang="en-US" sz="2800" dirty="0" err="1"/>
              <a:t>ce</a:t>
            </a:r>
            <a:r>
              <a:rPr lang="en-US" sz="2800" dirty="0"/>
              <a:t> </a:t>
            </a:r>
            <a:r>
              <a:rPr lang="en-US" sz="2800" dirty="0" err="1"/>
              <a:t>echipa</a:t>
            </a:r>
            <a:r>
              <a:rPr lang="en-US" sz="2800" dirty="0"/>
              <a:t> are o </a:t>
            </a:r>
            <a:r>
              <a:rPr lang="en-US" sz="2800" dirty="0" err="1"/>
              <a:t>descriere</a:t>
            </a:r>
            <a:r>
              <a:rPr lang="en-US" sz="2800" dirty="0"/>
              <a:t> </a:t>
            </a:r>
            <a:r>
              <a:rPr lang="en-US" sz="2800" dirty="0" err="1"/>
              <a:t>inițială</a:t>
            </a:r>
            <a:r>
              <a:rPr lang="en-US" sz="2800" dirty="0"/>
              <a:t> a </a:t>
            </a:r>
            <a:r>
              <a:rPr lang="en-US" sz="2800" dirty="0" err="1"/>
              <a:t>problemei</a:t>
            </a:r>
            <a:r>
              <a:rPr lang="en-US" sz="2800" dirty="0"/>
              <a:t>, </a:t>
            </a:r>
            <a:r>
              <a:rPr lang="en-US" sz="2800" dirty="0" err="1"/>
              <a:t>trebuie</a:t>
            </a:r>
            <a:r>
              <a:rPr lang="en-US" sz="2800" dirty="0"/>
              <a:t> </a:t>
            </a:r>
            <a:r>
              <a:rPr lang="en-US" sz="2800" dirty="0" err="1"/>
              <a:t>să</a:t>
            </a:r>
            <a:r>
              <a:rPr lang="en-US" sz="2800" dirty="0"/>
              <a:t> </a:t>
            </a:r>
            <a:r>
              <a:rPr lang="en-US" sz="2800" dirty="0" err="1"/>
              <a:t>discute</a:t>
            </a:r>
            <a:r>
              <a:rPr lang="en-US" sz="2800" dirty="0"/>
              <a:t> cu </a:t>
            </a:r>
            <a:r>
              <a:rPr lang="en-US" sz="2800" dirty="0" err="1"/>
              <a:t>toate</a:t>
            </a:r>
            <a:r>
              <a:rPr lang="en-US" sz="2800" dirty="0"/>
              <a:t> </a:t>
            </a:r>
            <a:r>
              <a:rPr lang="en-US" sz="2800" dirty="0" err="1"/>
              <a:t>părțile</a:t>
            </a:r>
            <a:r>
              <a:rPr lang="en-US" sz="2800" dirty="0"/>
              <a:t> </a:t>
            </a:r>
            <a:r>
              <a:rPr lang="en-US" sz="2800" dirty="0" err="1"/>
              <a:t>interesate</a:t>
            </a:r>
            <a:r>
              <a:rPr lang="en-US" sz="2800" dirty="0"/>
              <a:t> implicate </a:t>
            </a:r>
            <a:r>
              <a:rPr lang="en-US" sz="2800" dirty="0" err="1"/>
              <a:t>pentru</a:t>
            </a:r>
            <a:r>
              <a:rPr lang="en-US" sz="2800" dirty="0"/>
              <a:t> a-</a:t>
            </a:r>
            <a:r>
              <a:rPr lang="en-US" sz="2800" dirty="0" err="1"/>
              <a:t>și</a:t>
            </a:r>
            <a:r>
              <a:rPr lang="en-US" sz="2800" dirty="0"/>
              <a:t> </a:t>
            </a:r>
            <a:r>
              <a:rPr lang="en-US" sz="2800" dirty="0" err="1"/>
              <a:t>perfecționa</a:t>
            </a:r>
            <a:r>
              <a:rPr lang="en-US" sz="2800" dirty="0"/>
              <a:t> </a:t>
            </a:r>
            <a:r>
              <a:rPr lang="en-US" sz="2800" dirty="0" err="1"/>
              <a:t>înțelegerea</a:t>
            </a:r>
            <a:r>
              <a:rPr lang="en-US" sz="2800" dirty="0"/>
              <a:t> </a:t>
            </a:r>
            <a:r>
              <a:rPr lang="en-US" sz="2800" dirty="0" err="1"/>
              <a:t>procesului</a:t>
            </a:r>
            <a:r>
              <a:rPr lang="en-US" sz="2800" dirty="0"/>
              <a:t> </a:t>
            </a:r>
            <a:r>
              <a:rPr lang="en-US" sz="2800" dirty="0" err="1"/>
              <a:t>și</a:t>
            </a:r>
            <a:r>
              <a:rPr lang="en-US" sz="2800" dirty="0"/>
              <a:t> </a:t>
            </a:r>
            <a:r>
              <a:rPr lang="en-US" sz="2800" dirty="0" err="1"/>
              <a:t>pentru</a:t>
            </a:r>
            <a:r>
              <a:rPr lang="en-US" sz="2800" dirty="0"/>
              <a:t> a </a:t>
            </a:r>
            <a:r>
              <a:rPr lang="en-US" sz="2800" dirty="0" err="1"/>
              <a:t>identifica</a:t>
            </a:r>
            <a:r>
              <a:rPr lang="en-US" sz="2800" dirty="0"/>
              <a:t> </a:t>
            </a:r>
            <a:r>
              <a:rPr lang="en-US" sz="2800" dirty="0" err="1"/>
              <a:t>toate</a:t>
            </a:r>
            <a:r>
              <a:rPr lang="en-US" sz="2800" dirty="0"/>
              <a:t> </a:t>
            </a:r>
            <a:r>
              <a:rPr lang="en-US" sz="2800" dirty="0" err="1"/>
              <a:t>problemele</a:t>
            </a:r>
            <a:r>
              <a:rPr lang="en-US" sz="2800" dirty="0"/>
              <a:t> </a:t>
            </a:r>
            <a:r>
              <a:rPr lang="en-US" sz="2800" dirty="0" err="1"/>
              <a:t>posibile</a:t>
            </a:r>
            <a:r>
              <a:rPr lang="en-US" sz="2800" dirty="0"/>
              <a:t>. </a:t>
            </a:r>
            <a:endParaRPr lang="ro-RO" sz="2800" dirty="0"/>
          </a:p>
          <a:p>
            <a:pPr lvl="0">
              <a:lnSpc>
                <a:spcPct val="70000"/>
              </a:lnSpc>
            </a:pPr>
            <a:r>
              <a:rPr lang="en-US" sz="2800" dirty="0" err="1"/>
              <a:t>Părțile</a:t>
            </a:r>
            <a:r>
              <a:rPr lang="en-US" sz="2800" dirty="0"/>
              <a:t> </a:t>
            </a:r>
            <a:r>
              <a:rPr lang="en-US" sz="2800" dirty="0" err="1"/>
              <a:t>interesate</a:t>
            </a:r>
            <a:r>
              <a:rPr lang="ro-RO" sz="2800" dirty="0"/>
              <a:t>:</a:t>
            </a:r>
            <a:r>
              <a:rPr lang="en-US" sz="2800" dirty="0"/>
              <a:t> </a:t>
            </a:r>
            <a:r>
              <a:rPr lang="en-US" sz="2800" dirty="0" err="1"/>
              <a:t>clienți</a:t>
            </a:r>
            <a:r>
              <a:rPr lang="en-US" sz="2800" dirty="0"/>
              <a:t>, </a:t>
            </a:r>
            <a:r>
              <a:rPr lang="en-US" sz="2800" dirty="0" err="1"/>
              <a:t>angajați</a:t>
            </a:r>
            <a:r>
              <a:rPr lang="en-US" sz="2800" dirty="0"/>
              <a:t>, </a:t>
            </a:r>
            <a:r>
              <a:rPr lang="en-US" sz="2800" dirty="0" err="1"/>
              <a:t>manageri</a:t>
            </a:r>
            <a:r>
              <a:rPr lang="en-US" sz="2800" dirty="0"/>
              <a:t>, </a:t>
            </a:r>
            <a:r>
              <a:rPr lang="en-US" sz="2800" dirty="0" err="1"/>
              <a:t>furnizori</a:t>
            </a:r>
            <a:r>
              <a:rPr lang="en-US" sz="2800" dirty="0"/>
              <a:t> </a:t>
            </a:r>
            <a:r>
              <a:rPr lang="en-US" sz="2800" dirty="0" err="1"/>
              <a:t>și</a:t>
            </a:r>
            <a:r>
              <a:rPr lang="en-US" sz="2800" dirty="0"/>
              <a:t> </a:t>
            </a:r>
            <a:r>
              <a:rPr lang="en-US" sz="2800" dirty="0" err="1"/>
              <a:t>oricine</a:t>
            </a:r>
            <a:r>
              <a:rPr lang="en-US" sz="2800" dirty="0"/>
              <a:t> </a:t>
            </a:r>
            <a:r>
              <a:rPr lang="en-US" sz="2800" dirty="0" err="1"/>
              <a:t>altcineva</a:t>
            </a:r>
            <a:r>
              <a:rPr lang="en-US" sz="2800" dirty="0"/>
              <a:t> care </a:t>
            </a:r>
            <a:r>
              <a:rPr lang="en-US" sz="2800" dirty="0" err="1"/>
              <a:t>gestionează</a:t>
            </a:r>
            <a:r>
              <a:rPr lang="en-US" sz="2800" dirty="0"/>
              <a:t> un </a:t>
            </a:r>
            <a:r>
              <a:rPr lang="en-US" sz="2800" dirty="0" err="1"/>
              <a:t>proces</a:t>
            </a:r>
            <a:r>
              <a:rPr lang="en-US" sz="2800" dirty="0"/>
              <a:t> care </a:t>
            </a:r>
            <a:r>
              <a:rPr lang="en-US" sz="2800" dirty="0" err="1"/>
              <a:t>interacționează</a:t>
            </a:r>
            <a:r>
              <a:rPr lang="en-US" sz="2800" dirty="0"/>
              <a:t> cu </a:t>
            </a:r>
            <a:r>
              <a:rPr lang="en-US" sz="2800" dirty="0" err="1"/>
              <a:t>procesul</a:t>
            </a:r>
            <a:r>
              <a:rPr lang="en-US" sz="2800" dirty="0"/>
              <a:t> </a:t>
            </a:r>
            <a:r>
              <a:rPr lang="en-US" sz="2800" dirty="0" err="1"/>
              <a:t>în</a:t>
            </a:r>
            <a:r>
              <a:rPr lang="en-US" sz="2800" dirty="0"/>
              <a:t> </a:t>
            </a:r>
            <a:r>
              <a:rPr lang="en-US" sz="2800" dirty="0" err="1"/>
              <a:t>domeniu</a:t>
            </a:r>
            <a:r>
              <a:rPr lang="en-US" sz="2800" dirty="0"/>
              <a:t>.</a:t>
            </a:r>
          </a:p>
          <a:p>
            <a:endParaRPr lang="en-US" dirty="0"/>
          </a:p>
        </p:txBody>
      </p:sp>
    </p:spTree>
    <p:extLst>
      <p:ext uri="{BB962C8B-B14F-4D97-AF65-F5344CB8AC3E}">
        <p14:creationId xmlns:p14="http://schemas.microsoft.com/office/powerpoint/2010/main" val="1979985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87AFA37F-B5DB-E280-BFE4-819FC841870B}"/>
              </a:ext>
            </a:extLst>
          </p:cNvPr>
          <p:cNvPicPr>
            <a:picLocks noGrp="1" noChangeAspect="1"/>
          </p:cNvPicPr>
          <p:nvPr>
            <p:ph idx="1"/>
          </p:nvPr>
        </p:nvPicPr>
        <p:blipFill>
          <a:blip r:embed="rId2"/>
          <a:stretch>
            <a:fillRect/>
          </a:stretch>
        </p:blipFill>
        <p:spPr>
          <a:xfrm>
            <a:off x="838203" y="750484"/>
            <a:ext cx="10515600" cy="504112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7EEDFD1-5176-A64F-E59E-26C368E429C2}"/>
              </a:ext>
            </a:extLst>
          </p:cNvPr>
          <p:cNvSpPr txBox="1">
            <a:spLocks noGrp="1"/>
          </p:cNvSpPr>
          <p:nvPr>
            <p:ph idx="1"/>
          </p:nvPr>
        </p:nvSpPr>
        <p:spPr>
          <a:xfrm>
            <a:off x="838203" y="475488"/>
            <a:ext cx="10515600" cy="5701476"/>
          </a:xfrm>
        </p:spPr>
        <p:txBody>
          <a:bodyPr>
            <a:normAutofit/>
          </a:bodyPr>
          <a:lstStyle/>
          <a:p>
            <a:pPr lvl="0">
              <a:lnSpc>
                <a:spcPct val="110000"/>
              </a:lnSpc>
            </a:pPr>
            <a:r>
              <a:rPr lang="en-US" sz="3200" b="1" i="1" dirty="0">
                <a:solidFill>
                  <a:srgbClr val="00B050"/>
                </a:solidFill>
              </a:rPr>
              <a:t>Pasul #4 - </a:t>
            </a:r>
            <a:r>
              <a:rPr lang="en-US" sz="3200" dirty="0" err="1"/>
              <a:t>Creați</a:t>
            </a:r>
            <a:r>
              <a:rPr lang="en-US" sz="3200" dirty="0"/>
              <a:t> o </a:t>
            </a:r>
            <a:r>
              <a:rPr lang="en-US" sz="3200" dirty="0" err="1"/>
              <a:t>diagramă</a:t>
            </a:r>
            <a:r>
              <a:rPr lang="en-US" sz="3200" dirty="0"/>
              <a:t> de </a:t>
            </a:r>
            <a:r>
              <a:rPr lang="en-US" sz="3200" dirty="0" err="1"/>
              <a:t>definire</a:t>
            </a:r>
            <a:r>
              <a:rPr lang="en-US" sz="3200" dirty="0"/>
              <a:t> a </a:t>
            </a:r>
            <a:r>
              <a:rPr lang="en-US" sz="3200" dirty="0" err="1"/>
              <a:t>procesului</a:t>
            </a:r>
            <a:endParaRPr lang="ro-RO" sz="3200" dirty="0"/>
          </a:p>
          <a:p>
            <a:pPr lvl="0">
              <a:lnSpc>
                <a:spcPct val="110000"/>
              </a:lnSpc>
            </a:pPr>
            <a:r>
              <a:rPr lang="en-US" sz="3200" dirty="0" err="1"/>
              <a:t>Înainte</a:t>
            </a:r>
            <a:r>
              <a:rPr lang="en-US" sz="3200" dirty="0"/>
              <a:t> de a </a:t>
            </a:r>
            <a:r>
              <a:rPr lang="en-US" sz="3200" dirty="0" err="1"/>
              <a:t>vorbi</a:t>
            </a:r>
            <a:r>
              <a:rPr lang="en-US" sz="3200" dirty="0"/>
              <a:t> cu </a:t>
            </a:r>
            <a:r>
              <a:rPr lang="en-US" sz="3200" dirty="0" err="1"/>
              <a:t>toate</a:t>
            </a:r>
            <a:r>
              <a:rPr lang="en-US" sz="3200" dirty="0"/>
              <a:t> </a:t>
            </a:r>
            <a:r>
              <a:rPr lang="en-US" sz="3200" dirty="0" err="1"/>
              <a:t>părțile</a:t>
            </a:r>
            <a:r>
              <a:rPr lang="en-US" sz="3200" dirty="0"/>
              <a:t> </a:t>
            </a:r>
            <a:r>
              <a:rPr lang="en-US" sz="3200" dirty="0" err="1"/>
              <a:t>interesate</a:t>
            </a:r>
            <a:r>
              <a:rPr lang="en-US" sz="3200" dirty="0"/>
              <a:t>, </a:t>
            </a:r>
            <a:r>
              <a:rPr lang="en-US" sz="3200" dirty="0" err="1"/>
              <a:t>echipa</a:t>
            </a:r>
            <a:r>
              <a:rPr lang="en-US" sz="3200" dirty="0"/>
              <a:t> de </a:t>
            </a:r>
            <a:r>
              <a:rPr lang="en-US" sz="3200" dirty="0" err="1"/>
              <a:t>proiect</a:t>
            </a:r>
            <a:r>
              <a:rPr lang="en-US" sz="3200" dirty="0"/>
              <a:t> </a:t>
            </a:r>
            <a:r>
              <a:rPr lang="en-US" sz="3200" dirty="0" err="1"/>
              <a:t>trebuie</a:t>
            </a:r>
            <a:r>
              <a:rPr lang="en-US" sz="3200" dirty="0"/>
              <a:t> </a:t>
            </a:r>
            <a:r>
              <a:rPr lang="en-US" sz="3200" dirty="0" err="1"/>
              <a:t>să</a:t>
            </a:r>
            <a:r>
              <a:rPr lang="en-US" sz="3200" dirty="0"/>
              <a:t> </a:t>
            </a:r>
            <a:r>
              <a:rPr lang="en-US" sz="3200" dirty="0" err="1"/>
              <a:t>creeze</a:t>
            </a:r>
            <a:r>
              <a:rPr lang="en-US" sz="3200" dirty="0"/>
              <a:t> o </a:t>
            </a:r>
            <a:r>
              <a:rPr lang="en-US" sz="3200" dirty="0" err="1"/>
              <a:t>diagramă</a:t>
            </a:r>
            <a:r>
              <a:rPr lang="en-US" sz="3200" dirty="0"/>
              <a:t> de </a:t>
            </a:r>
            <a:r>
              <a:rPr lang="en-US" sz="3200" dirty="0" err="1"/>
              <a:t>definire</a:t>
            </a:r>
            <a:r>
              <a:rPr lang="en-US" sz="3200" dirty="0"/>
              <a:t> a </a:t>
            </a:r>
            <a:r>
              <a:rPr lang="en-US" sz="3200" dirty="0" err="1"/>
              <a:t>procesului</a:t>
            </a:r>
            <a:r>
              <a:rPr lang="en-US" sz="3200" dirty="0"/>
              <a:t>. </a:t>
            </a:r>
            <a:endParaRPr lang="ro-RO" sz="3200" dirty="0"/>
          </a:p>
          <a:p>
            <a:pPr lvl="0">
              <a:lnSpc>
                <a:spcPct val="110000"/>
              </a:lnSpc>
            </a:pPr>
            <a:r>
              <a:rPr lang="en-US" sz="3200" dirty="0" err="1"/>
              <a:t>Această</a:t>
            </a:r>
            <a:r>
              <a:rPr lang="en-US" sz="3200" dirty="0"/>
              <a:t> </a:t>
            </a:r>
            <a:r>
              <a:rPr lang="en-US" sz="3200" dirty="0" err="1"/>
              <a:t>diagramă</a:t>
            </a:r>
            <a:r>
              <a:rPr lang="en-US" sz="3200" dirty="0"/>
              <a:t> </a:t>
            </a:r>
            <a:r>
              <a:rPr lang="en-US" sz="3200" dirty="0" err="1"/>
              <a:t>va</a:t>
            </a:r>
            <a:r>
              <a:rPr lang="en-US" sz="3200" dirty="0"/>
              <a:t> </a:t>
            </a:r>
            <a:r>
              <a:rPr lang="en-US" sz="3200" dirty="0" err="1"/>
              <a:t>ajuta</a:t>
            </a:r>
            <a:r>
              <a:rPr lang="en-US" sz="3200" dirty="0"/>
              <a:t> </a:t>
            </a:r>
            <a:r>
              <a:rPr lang="en-US" sz="3200" dirty="0" err="1"/>
              <a:t>echipa</a:t>
            </a:r>
            <a:r>
              <a:rPr lang="en-US" sz="3200" dirty="0"/>
              <a:t> </a:t>
            </a:r>
            <a:r>
              <a:rPr lang="en-US" sz="3200" dirty="0" err="1"/>
              <a:t>să</a:t>
            </a:r>
            <a:r>
              <a:rPr lang="en-US" sz="3200" dirty="0"/>
              <a:t> </a:t>
            </a:r>
            <a:r>
              <a:rPr lang="en-US" sz="3200" dirty="0" err="1"/>
              <a:t>analizeze</a:t>
            </a:r>
            <a:r>
              <a:rPr lang="en-US" sz="3200" dirty="0"/>
              <a:t> </a:t>
            </a:r>
            <a:r>
              <a:rPr lang="en-US" sz="3200" dirty="0" err="1"/>
              <a:t>relația</a:t>
            </a:r>
            <a:r>
              <a:rPr lang="en-US" sz="3200" dirty="0"/>
              <a:t> </a:t>
            </a:r>
            <a:r>
              <a:rPr lang="en-US" sz="3200" dirty="0" err="1"/>
              <a:t>dintre</a:t>
            </a:r>
            <a:r>
              <a:rPr lang="en-US" sz="3200" dirty="0"/>
              <a:t> </a:t>
            </a:r>
            <a:r>
              <a:rPr lang="en-US" sz="3200" dirty="0" err="1"/>
              <a:t>proces</a:t>
            </a:r>
            <a:r>
              <a:rPr lang="en-US" sz="3200" dirty="0"/>
              <a:t> </a:t>
            </a:r>
            <a:r>
              <a:rPr lang="en-US" sz="3200" dirty="0" err="1"/>
              <a:t>și</a:t>
            </a:r>
            <a:r>
              <a:rPr lang="en-US" sz="3200" dirty="0"/>
              <a:t> </a:t>
            </a:r>
            <a:r>
              <a:rPr lang="en-US" sz="3200" dirty="0" err="1"/>
              <a:t>mediul</a:t>
            </a:r>
            <a:r>
              <a:rPr lang="en-US" sz="3200" dirty="0"/>
              <a:t> </a:t>
            </a:r>
            <a:r>
              <a:rPr lang="en-US" sz="3200" dirty="0" err="1"/>
              <a:t>său</a:t>
            </a:r>
            <a:r>
              <a:rPr lang="en-US" sz="3200" dirty="0"/>
              <a:t> extern. </a:t>
            </a:r>
            <a:endParaRPr lang="ro-RO" sz="3200" dirty="0"/>
          </a:p>
          <a:p>
            <a:pPr lvl="0">
              <a:lnSpc>
                <a:spcPct val="110000"/>
              </a:lnSpc>
            </a:pPr>
            <a:r>
              <a:rPr lang="en-US" sz="3200" dirty="0"/>
              <a:t>De </a:t>
            </a:r>
            <a:r>
              <a:rPr lang="en-US" sz="3200" dirty="0" err="1"/>
              <a:t>asemenea</a:t>
            </a:r>
            <a:r>
              <a:rPr lang="en-US" sz="3200" dirty="0"/>
              <a:t>, </a:t>
            </a:r>
            <a:r>
              <a:rPr lang="en-US" sz="3200" dirty="0" err="1"/>
              <a:t>va</a:t>
            </a:r>
            <a:r>
              <a:rPr lang="en-US" sz="3200" dirty="0"/>
              <a:t> </a:t>
            </a:r>
            <a:r>
              <a:rPr lang="en-US" sz="3200" dirty="0" err="1"/>
              <a:t>facilita</a:t>
            </a:r>
            <a:r>
              <a:rPr lang="en-US" sz="3200" dirty="0"/>
              <a:t> </a:t>
            </a:r>
            <a:r>
              <a:rPr lang="en-US" sz="3200" dirty="0" err="1"/>
              <a:t>colectarea</a:t>
            </a:r>
            <a:r>
              <a:rPr lang="en-US" sz="3200" dirty="0"/>
              <a:t> </a:t>
            </a:r>
            <a:r>
              <a:rPr lang="en-US" sz="3200" dirty="0" err="1"/>
              <a:t>și</a:t>
            </a:r>
            <a:r>
              <a:rPr lang="en-US" sz="3200" dirty="0"/>
              <a:t> </a:t>
            </a:r>
            <a:r>
              <a:rPr lang="en-US" sz="3200" dirty="0" err="1"/>
              <a:t>înregistrarea</a:t>
            </a:r>
            <a:r>
              <a:rPr lang="en-US" sz="3200" dirty="0"/>
              <a:t> </a:t>
            </a:r>
            <a:r>
              <a:rPr lang="en-US" sz="3200" dirty="0" err="1"/>
              <a:t>informațiilor</a:t>
            </a:r>
            <a:r>
              <a:rPr lang="en-US" sz="3200" dirty="0"/>
              <a:t> </a:t>
            </a:r>
            <a:r>
              <a:rPr lang="en-US" sz="3200" dirty="0" err="1"/>
              <a:t>despre</a:t>
            </a:r>
            <a:r>
              <a:rPr lang="en-US" sz="3200" dirty="0"/>
              <a:t> </a:t>
            </a:r>
            <a:r>
              <a:rPr lang="en-US" sz="3200" dirty="0" err="1"/>
              <a:t>toate</a:t>
            </a:r>
            <a:r>
              <a:rPr lang="en-US" sz="3200" dirty="0"/>
              <a:t> </a:t>
            </a:r>
            <a:r>
              <a:rPr lang="en-US" sz="3200" dirty="0" err="1"/>
              <a:t>posibilele</a:t>
            </a:r>
            <a:r>
              <a:rPr lang="en-US" sz="3200" dirty="0"/>
              <a:t> </a:t>
            </a:r>
            <a:r>
              <a:rPr lang="en-US" sz="3200" dirty="0" err="1"/>
              <a:t>probleme</a:t>
            </a:r>
            <a:r>
              <a:rPr lang="en-US" sz="3200" dirty="0"/>
              <a:t> externe care </a:t>
            </a:r>
            <a:r>
              <a:rPr lang="en-US" sz="3200" dirty="0" err="1"/>
              <a:t>ar</a:t>
            </a:r>
            <a:r>
              <a:rPr lang="en-US" sz="3200" dirty="0"/>
              <a:t> </a:t>
            </a:r>
            <a:r>
              <a:rPr lang="en-US" sz="3200" dirty="0" err="1"/>
              <a:t>putea</a:t>
            </a:r>
            <a:r>
              <a:rPr lang="en-US" sz="3200" dirty="0"/>
              <a:t> </a:t>
            </a:r>
            <a:r>
              <a:rPr lang="en-US" sz="3200" dirty="0" err="1"/>
              <a:t>afecta</a:t>
            </a:r>
            <a:r>
              <a:rPr lang="en-US" sz="3200" dirty="0"/>
              <a:t> </a:t>
            </a:r>
            <a:r>
              <a:rPr lang="en-US" sz="3200" dirty="0" err="1"/>
              <a:t>proiectul</a:t>
            </a:r>
            <a:r>
              <a:rPr lang="ro-RO" sz="32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10247-F0C7-2A37-E64E-916C49DAA4D2}"/>
              </a:ext>
            </a:extLst>
          </p:cNvPr>
          <p:cNvSpPr>
            <a:spLocks noGrp="1"/>
          </p:cNvSpPr>
          <p:nvPr>
            <p:ph idx="1"/>
          </p:nvPr>
        </p:nvSpPr>
        <p:spPr>
          <a:xfrm>
            <a:off x="315686" y="252549"/>
            <a:ext cx="11022874" cy="5863454"/>
          </a:xfrm>
        </p:spPr>
        <p:txBody>
          <a:bodyPr>
            <a:normAutofit lnSpcReduction="10000"/>
          </a:bodyPr>
          <a:lstStyle/>
          <a:p>
            <a:r>
              <a:rPr lang="en-US" dirty="0"/>
              <a:t>.</a:t>
            </a:r>
            <a:r>
              <a:rPr lang="en-US" dirty="0" err="1"/>
              <a:t>În</a:t>
            </a:r>
            <a:r>
              <a:rPr lang="en-US" dirty="0"/>
              <a:t> </a:t>
            </a:r>
            <a:r>
              <a:rPr lang="en-US" dirty="0" err="1"/>
              <a:t>esență</a:t>
            </a:r>
            <a:r>
              <a:rPr lang="en-US" dirty="0"/>
              <a:t>, </a:t>
            </a:r>
            <a:r>
              <a:rPr lang="en-US" dirty="0" err="1"/>
              <a:t>diagrama</a:t>
            </a:r>
            <a:r>
              <a:rPr lang="en-US" dirty="0"/>
              <a:t> de </a:t>
            </a:r>
            <a:r>
              <a:rPr lang="en-US" dirty="0" err="1"/>
              <a:t>definire</a:t>
            </a:r>
            <a:r>
              <a:rPr lang="en-US" dirty="0"/>
              <a:t> a </a:t>
            </a:r>
            <a:r>
              <a:rPr lang="en-US" dirty="0" err="1"/>
              <a:t>procesului</a:t>
            </a:r>
            <a:r>
              <a:rPr lang="en-US" dirty="0"/>
              <a:t> </a:t>
            </a:r>
            <a:r>
              <a:rPr lang="en-US" dirty="0" err="1"/>
              <a:t>constă</a:t>
            </a:r>
            <a:r>
              <a:rPr lang="en-US" dirty="0"/>
              <a:t> din </a:t>
            </a:r>
            <a:r>
              <a:rPr lang="en-US" dirty="0" err="1"/>
              <a:t>următoarele</a:t>
            </a:r>
            <a:r>
              <a:rPr lang="en-US" dirty="0"/>
              <a:t> </a:t>
            </a:r>
            <a:r>
              <a:rPr lang="en-US" dirty="0" err="1"/>
              <a:t>elemente</a:t>
            </a:r>
            <a:r>
              <a:rPr lang="en-US" dirty="0"/>
              <a:t>:</a:t>
            </a:r>
          </a:p>
          <a:p>
            <a:r>
              <a:rPr lang="en-US" dirty="0"/>
              <a:t> </a:t>
            </a:r>
            <a:r>
              <a:rPr lang="en-US" b="1" i="1" dirty="0">
                <a:solidFill>
                  <a:srgbClr val="00B050"/>
                </a:solidFill>
              </a:rPr>
              <a:t>Zona de </a:t>
            </a:r>
            <a:r>
              <a:rPr lang="en-US" b="1" i="1" dirty="0" err="1">
                <a:solidFill>
                  <a:srgbClr val="00B050"/>
                </a:solidFill>
              </a:rPr>
              <a:t>proces</a:t>
            </a:r>
            <a:r>
              <a:rPr lang="en-US" b="1" i="1" dirty="0">
                <a:solidFill>
                  <a:srgbClr val="00B050"/>
                </a:solidFill>
              </a:rPr>
              <a:t>: </a:t>
            </a:r>
            <a:r>
              <a:rPr lang="en-US" dirty="0" err="1"/>
              <a:t>centrul</a:t>
            </a:r>
            <a:r>
              <a:rPr lang="en-US" dirty="0"/>
              <a:t> </a:t>
            </a:r>
            <a:r>
              <a:rPr lang="en-US" dirty="0" err="1"/>
              <a:t>diagramei</a:t>
            </a:r>
            <a:r>
              <a:rPr lang="en-US" dirty="0"/>
              <a:t> </a:t>
            </a:r>
            <a:r>
              <a:rPr lang="en-US" dirty="0" err="1"/>
              <a:t>unde</a:t>
            </a:r>
            <a:r>
              <a:rPr lang="en-US" dirty="0"/>
              <a:t> </a:t>
            </a:r>
            <a:r>
              <a:rPr lang="en-US" dirty="0" err="1"/>
              <a:t>echipa</a:t>
            </a:r>
            <a:r>
              <a:rPr lang="en-US" dirty="0"/>
              <a:t> </a:t>
            </a:r>
            <a:r>
              <a:rPr lang="en-US" dirty="0" err="1"/>
              <a:t>trebuie</a:t>
            </a:r>
            <a:r>
              <a:rPr lang="en-US" dirty="0"/>
              <a:t> </a:t>
            </a:r>
            <a:r>
              <a:rPr lang="en-US" dirty="0" err="1"/>
              <a:t>să</a:t>
            </a:r>
            <a:r>
              <a:rPr lang="en-US" dirty="0"/>
              <a:t> </a:t>
            </a:r>
            <a:r>
              <a:rPr lang="en-US" dirty="0" err="1"/>
              <a:t>plaseze</a:t>
            </a:r>
            <a:r>
              <a:rPr lang="en-US" dirty="0"/>
              <a:t> </a:t>
            </a:r>
            <a:r>
              <a:rPr lang="en-US" dirty="0" err="1"/>
              <a:t>procesele</a:t>
            </a:r>
            <a:r>
              <a:rPr lang="en-US" dirty="0"/>
              <a:t> pe care </a:t>
            </a:r>
            <a:r>
              <a:rPr lang="en-US" dirty="0" err="1"/>
              <a:t>intenționează</a:t>
            </a:r>
            <a:r>
              <a:rPr lang="en-US" dirty="0"/>
              <a:t> </a:t>
            </a:r>
            <a:r>
              <a:rPr lang="en-US" dirty="0" err="1"/>
              <a:t>să</a:t>
            </a:r>
            <a:r>
              <a:rPr lang="en-US" dirty="0"/>
              <a:t> le </a:t>
            </a:r>
            <a:r>
              <a:rPr lang="en-US" dirty="0" err="1"/>
              <a:t>analizeze</a:t>
            </a:r>
            <a:r>
              <a:rPr lang="en-US" dirty="0"/>
              <a:t>.</a:t>
            </a:r>
          </a:p>
          <a:p>
            <a:r>
              <a:rPr lang="en-US" i="1" dirty="0">
                <a:solidFill>
                  <a:srgbClr val="00B050"/>
                </a:solidFill>
              </a:rPr>
              <a:t> </a:t>
            </a:r>
            <a:r>
              <a:rPr lang="en-US" b="1" i="1" dirty="0">
                <a:solidFill>
                  <a:srgbClr val="00B050"/>
                </a:solidFill>
              </a:rPr>
              <a:t>Zona de </a:t>
            </a:r>
            <a:r>
              <a:rPr lang="en-US" b="1" i="1" dirty="0" err="1">
                <a:solidFill>
                  <a:srgbClr val="00B050"/>
                </a:solidFill>
              </a:rPr>
              <a:t>intrare</a:t>
            </a:r>
            <a:r>
              <a:rPr lang="en-US" b="1" i="1" dirty="0">
                <a:solidFill>
                  <a:srgbClr val="00B050"/>
                </a:solidFill>
              </a:rPr>
              <a:t>: </a:t>
            </a:r>
            <a:r>
              <a:rPr lang="en-US" dirty="0"/>
              <a:t>zona din </a:t>
            </a:r>
            <a:r>
              <a:rPr lang="en-US" dirty="0" err="1"/>
              <a:t>stânga</a:t>
            </a:r>
            <a:r>
              <a:rPr lang="en-US" dirty="0"/>
              <a:t> </a:t>
            </a:r>
            <a:r>
              <a:rPr lang="en-US" dirty="0" err="1"/>
              <a:t>zonei</a:t>
            </a:r>
            <a:r>
              <a:rPr lang="en-US" dirty="0"/>
              <a:t> de </a:t>
            </a:r>
            <a:r>
              <a:rPr lang="en-US" dirty="0" err="1"/>
              <a:t>proces</a:t>
            </a:r>
            <a:r>
              <a:rPr lang="en-US" dirty="0"/>
              <a:t> care </a:t>
            </a:r>
            <a:r>
              <a:rPr lang="en-US" dirty="0" err="1"/>
              <a:t>conține</a:t>
            </a:r>
            <a:r>
              <a:rPr lang="en-US" dirty="0"/>
              <a:t> </a:t>
            </a:r>
            <a:r>
              <a:rPr lang="en-US" dirty="0" err="1"/>
              <a:t>informații</a:t>
            </a:r>
            <a:r>
              <a:rPr lang="en-US" dirty="0"/>
              <a:t> </a:t>
            </a:r>
            <a:r>
              <a:rPr lang="en-US" dirty="0" err="1"/>
              <a:t>despre</a:t>
            </a:r>
            <a:r>
              <a:rPr lang="en-US" dirty="0"/>
              <a:t> </a:t>
            </a:r>
            <a:r>
              <a:rPr lang="en-US" dirty="0" err="1"/>
              <a:t>intrările</a:t>
            </a:r>
            <a:r>
              <a:rPr lang="en-US" dirty="0"/>
              <a:t> de </a:t>
            </a:r>
            <a:r>
              <a:rPr lang="en-US" dirty="0" err="1"/>
              <a:t>proces</a:t>
            </a:r>
            <a:r>
              <a:rPr lang="en-US" dirty="0"/>
              <a:t>.• </a:t>
            </a:r>
          </a:p>
          <a:p>
            <a:r>
              <a:rPr lang="en-US" b="1" i="1" dirty="0">
                <a:solidFill>
                  <a:srgbClr val="00B050"/>
                </a:solidFill>
              </a:rPr>
              <a:t>Zona de </a:t>
            </a:r>
            <a:r>
              <a:rPr lang="en-US" b="1" i="1" dirty="0" err="1">
                <a:solidFill>
                  <a:srgbClr val="00B050"/>
                </a:solidFill>
              </a:rPr>
              <a:t>ieșire</a:t>
            </a:r>
            <a:r>
              <a:rPr lang="en-US" b="1" i="1" dirty="0">
                <a:solidFill>
                  <a:srgbClr val="00B050"/>
                </a:solidFill>
              </a:rPr>
              <a:t>: </a:t>
            </a:r>
            <a:r>
              <a:rPr lang="en-US" dirty="0"/>
              <a:t>zona din </a:t>
            </a:r>
            <a:r>
              <a:rPr lang="en-US" dirty="0" err="1"/>
              <a:t>dreapta</a:t>
            </a:r>
            <a:r>
              <a:rPr lang="en-US" dirty="0"/>
              <a:t> </a:t>
            </a:r>
            <a:r>
              <a:rPr lang="en-US" dirty="0" err="1"/>
              <a:t>zonei</a:t>
            </a:r>
            <a:r>
              <a:rPr lang="en-US" dirty="0"/>
              <a:t> de </a:t>
            </a:r>
            <a:r>
              <a:rPr lang="en-US" dirty="0" err="1"/>
              <a:t>proces</a:t>
            </a:r>
            <a:r>
              <a:rPr lang="en-US" dirty="0"/>
              <a:t> care </a:t>
            </a:r>
            <a:r>
              <a:rPr lang="en-US" dirty="0" err="1"/>
              <a:t>conține</a:t>
            </a:r>
            <a:r>
              <a:rPr lang="en-US" dirty="0"/>
              <a:t> </a:t>
            </a:r>
            <a:r>
              <a:rPr lang="en-US" dirty="0" err="1"/>
              <a:t>informații</a:t>
            </a:r>
            <a:r>
              <a:rPr lang="en-US" dirty="0"/>
              <a:t> </a:t>
            </a:r>
            <a:r>
              <a:rPr lang="en-US" dirty="0" err="1"/>
              <a:t>despre</a:t>
            </a:r>
            <a:r>
              <a:rPr lang="en-US" dirty="0"/>
              <a:t> </a:t>
            </a:r>
            <a:r>
              <a:rPr lang="en-US" dirty="0" err="1"/>
              <a:t>ieșirile</a:t>
            </a:r>
            <a:r>
              <a:rPr lang="en-US" dirty="0"/>
              <a:t> </a:t>
            </a:r>
            <a:r>
              <a:rPr lang="en-US" dirty="0" err="1"/>
              <a:t>procesului</a:t>
            </a:r>
            <a:r>
              <a:rPr lang="en-US" dirty="0"/>
              <a:t>.</a:t>
            </a:r>
          </a:p>
          <a:p>
            <a:r>
              <a:rPr lang="en-US" dirty="0"/>
              <a:t> </a:t>
            </a:r>
            <a:r>
              <a:rPr lang="en-US" b="1" i="1" dirty="0">
                <a:solidFill>
                  <a:srgbClr val="00B050"/>
                </a:solidFill>
              </a:rPr>
              <a:t>Zona de control</a:t>
            </a:r>
            <a:r>
              <a:rPr lang="en-US" dirty="0"/>
              <a:t>: zona de </a:t>
            </a:r>
            <a:r>
              <a:rPr lang="en-US" dirty="0" err="1"/>
              <a:t>deasupra</a:t>
            </a:r>
            <a:r>
              <a:rPr lang="en-US" dirty="0"/>
              <a:t> </a:t>
            </a:r>
            <a:r>
              <a:rPr lang="en-US" dirty="0" err="1"/>
              <a:t>zonei</a:t>
            </a:r>
            <a:r>
              <a:rPr lang="en-US" dirty="0"/>
              <a:t> de </a:t>
            </a:r>
            <a:r>
              <a:rPr lang="en-US" dirty="0" err="1"/>
              <a:t>proces</a:t>
            </a:r>
            <a:r>
              <a:rPr lang="en-US" dirty="0"/>
              <a:t> </a:t>
            </a:r>
            <a:r>
              <a:rPr lang="en-US" dirty="0" err="1"/>
              <a:t>este</a:t>
            </a:r>
            <a:r>
              <a:rPr lang="en-US" dirty="0"/>
              <a:t> </a:t>
            </a:r>
            <a:r>
              <a:rPr lang="en-US" dirty="0" err="1"/>
              <a:t>destinată</a:t>
            </a:r>
            <a:r>
              <a:rPr lang="en-US" dirty="0"/>
              <a:t> </a:t>
            </a:r>
            <a:r>
              <a:rPr lang="en-US" dirty="0" err="1"/>
              <a:t>ghidurilor</a:t>
            </a:r>
            <a:r>
              <a:rPr lang="en-US" dirty="0"/>
              <a:t> </a:t>
            </a:r>
            <a:r>
              <a:rPr lang="en-US" dirty="0" err="1"/>
              <a:t>sau</a:t>
            </a:r>
            <a:r>
              <a:rPr lang="en-US" dirty="0"/>
              <a:t> </a:t>
            </a:r>
            <a:r>
              <a:rPr lang="en-US" dirty="0" err="1"/>
              <a:t>controalelor</a:t>
            </a:r>
            <a:r>
              <a:rPr lang="en-US" dirty="0"/>
              <a:t> (de </a:t>
            </a:r>
            <a:r>
              <a:rPr lang="en-US" dirty="0" err="1"/>
              <a:t>exemplu</a:t>
            </a:r>
            <a:r>
              <a:rPr lang="en-US" dirty="0"/>
              <a:t>, </a:t>
            </a:r>
            <a:r>
              <a:rPr lang="en-US" dirty="0" err="1"/>
              <a:t>persoane</a:t>
            </a:r>
            <a:r>
              <a:rPr lang="en-US" dirty="0"/>
              <a:t> </a:t>
            </a:r>
            <a:r>
              <a:rPr lang="en-US" dirty="0" err="1"/>
              <a:t>sau</a:t>
            </a:r>
            <a:r>
              <a:rPr lang="en-US" dirty="0"/>
              <a:t> </a:t>
            </a:r>
            <a:r>
              <a:rPr lang="en-US" dirty="0" err="1"/>
              <a:t>documente</a:t>
            </a:r>
            <a:r>
              <a:rPr lang="en-US" dirty="0"/>
              <a:t>) care </a:t>
            </a:r>
            <a:r>
              <a:rPr lang="en-US" dirty="0" err="1"/>
              <a:t>gestionează</a:t>
            </a:r>
            <a:r>
              <a:rPr lang="en-US" dirty="0"/>
              <a:t>, </a:t>
            </a:r>
            <a:r>
              <a:rPr lang="en-US" dirty="0" err="1"/>
              <a:t>constrâng</a:t>
            </a:r>
            <a:r>
              <a:rPr lang="en-US" dirty="0"/>
              <a:t> </a:t>
            </a:r>
            <a:r>
              <a:rPr lang="en-US" dirty="0" err="1"/>
              <a:t>sau</a:t>
            </a:r>
            <a:r>
              <a:rPr lang="en-US" dirty="0"/>
              <a:t> </a:t>
            </a:r>
            <a:r>
              <a:rPr lang="en-US" dirty="0" err="1"/>
              <a:t>controlează</a:t>
            </a:r>
            <a:r>
              <a:rPr lang="en-US" dirty="0"/>
              <a:t> </a:t>
            </a:r>
            <a:r>
              <a:rPr lang="en-US" dirty="0" err="1"/>
              <a:t>activitățile</a:t>
            </a:r>
            <a:r>
              <a:rPr lang="en-US" dirty="0"/>
              <a:t> </a:t>
            </a:r>
            <a:r>
              <a:rPr lang="en-US" dirty="0" err="1"/>
              <a:t>proceselor</a:t>
            </a:r>
            <a:r>
              <a:rPr lang="en-US" dirty="0"/>
              <a:t> din zona de </a:t>
            </a:r>
            <a:r>
              <a:rPr lang="en-US" dirty="0" err="1"/>
              <a:t>proces</a:t>
            </a:r>
            <a:r>
              <a:rPr lang="en-US" dirty="0"/>
              <a:t>.</a:t>
            </a:r>
          </a:p>
          <a:p>
            <a:r>
              <a:rPr lang="en-US" dirty="0"/>
              <a:t> </a:t>
            </a:r>
            <a:r>
              <a:rPr lang="en-US" b="1" i="1" dirty="0">
                <a:solidFill>
                  <a:srgbClr val="00B050"/>
                </a:solidFill>
              </a:rPr>
              <a:t>Zona de </a:t>
            </a:r>
            <a:r>
              <a:rPr lang="en-US" b="1" i="1" dirty="0" err="1">
                <a:solidFill>
                  <a:srgbClr val="00B050"/>
                </a:solidFill>
              </a:rPr>
              <a:t>activare</a:t>
            </a:r>
            <a:r>
              <a:rPr lang="en-US" b="1" i="1" dirty="0">
                <a:solidFill>
                  <a:srgbClr val="00B050"/>
                </a:solidFill>
              </a:rPr>
              <a:t>: </a:t>
            </a:r>
            <a:r>
              <a:rPr lang="en-US" dirty="0"/>
              <a:t>zona de sub zona de </a:t>
            </a:r>
            <a:r>
              <a:rPr lang="en-US" dirty="0" err="1"/>
              <a:t>proces</a:t>
            </a:r>
            <a:r>
              <a:rPr lang="en-US" dirty="0"/>
              <a:t> </a:t>
            </a:r>
            <a:r>
              <a:rPr lang="en-US" dirty="0" err="1"/>
              <a:t>conține</a:t>
            </a:r>
            <a:r>
              <a:rPr lang="en-US" dirty="0"/>
              <a:t> </a:t>
            </a:r>
            <a:r>
              <a:rPr lang="en-US" dirty="0" err="1"/>
              <a:t>informații</a:t>
            </a:r>
            <a:r>
              <a:rPr lang="en-US" dirty="0"/>
              <a:t> </a:t>
            </a:r>
            <a:r>
              <a:rPr lang="en-US" dirty="0" err="1"/>
              <a:t>despre</a:t>
            </a:r>
            <a:r>
              <a:rPr lang="en-US" dirty="0"/>
              <a:t> </a:t>
            </a:r>
            <a:r>
              <a:rPr lang="en-US" dirty="0" err="1"/>
              <a:t>procesele</a:t>
            </a:r>
            <a:r>
              <a:rPr lang="en-US" dirty="0"/>
              <a:t> </a:t>
            </a:r>
            <a:r>
              <a:rPr lang="en-US" dirty="0" err="1"/>
              <a:t>sau</a:t>
            </a:r>
            <a:r>
              <a:rPr lang="en-US" dirty="0"/>
              <a:t> </a:t>
            </a:r>
            <a:r>
              <a:rPr lang="en-US" dirty="0" err="1"/>
              <a:t>resursele</a:t>
            </a:r>
            <a:r>
              <a:rPr lang="en-US" dirty="0"/>
              <a:t> </a:t>
            </a:r>
            <a:r>
              <a:rPr lang="en-US" dirty="0" err="1"/>
              <a:t>suport</a:t>
            </a:r>
            <a:r>
              <a:rPr lang="en-US" dirty="0"/>
              <a:t> </a:t>
            </a:r>
            <a:r>
              <a:rPr lang="en-US" dirty="0" err="1"/>
              <a:t>sau</a:t>
            </a:r>
            <a:r>
              <a:rPr lang="en-US" dirty="0"/>
              <a:t> de </a:t>
            </a:r>
            <a:r>
              <a:rPr lang="en-US" dirty="0" err="1"/>
              <a:t>activare</a:t>
            </a:r>
            <a:r>
              <a:rPr lang="en-US" dirty="0"/>
              <a:t> care </a:t>
            </a:r>
            <a:r>
              <a:rPr lang="en-US" dirty="0" err="1"/>
              <a:t>sprijină</a:t>
            </a:r>
            <a:r>
              <a:rPr lang="en-US" dirty="0"/>
              <a:t> </a:t>
            </a:r>
            <a:r>
              <a:rPr lang="en-US" dirty="0" err="1"/>
              <a:t>execuția</a:t>
            </a:r>
            <a:r>
              <a:rPr lang="en-US" dirty="0"/>
              <a:t> </a:t>
            </a:r>
            <a:r>
              <a:rPr lang="en-US" dirty="0" err="1"/>
              <a:t>proceselor</a:t>
            </a:r>
            <a:r>
              <a:rPr lang="en-US" dirty="0"/>
              <a:t> din zona de </a:t>
            </a:r>
            <a:r>
              <a:rPr lang="en-US" dirty="0" err="1"/>
              <a:t>proces</a:t>
            </a:r>
            <a:r>
              <a:rPr lang="en-US" dirty="0"/>
              <a:t>.</a:t>
            </a:r>
          </a:p>
          <a:p>
            <a:endParaRPr lang="en-US" dirty="0"/>
          </a:p>
        </p:txBody>
      </p:sp>
    </p:spTree>
    <p:extLst>
      <p:ext uri="{BB962C8B-B14F-4D97-AF65-F5344CB8AC3E}">
        <p14:creationId xmlns:p14="http://schemas.microsoft.com/office/powerpoint/2010/main" val="81398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D1D5D09-1ADD-33BC-4903-FA45106B9421}"/>
              </a:ext>
            </a:extLst>
          </p:cNvPr>
          <p:cNvSpPr txBox="1">
            <a:spLocks noGrp="1"/>
          </p:cNvSpPr>
          <p:nvPr>
            <p:ph idx="1"/>
          </p:nvPr>
        </p:nvSpPr>
        <p:spPr>
          <a:xfrm>
            <a:off x="838203" y="402336"/>
            <a:ext cx="10515600" cy="5774628"/>
          </a:xfrm>
        </p:spPr>
        <p:txBody>
          <a:bodyPr>
            <a:normAutofit/>
          </a:bodyPr>
          <a:lstStyle/>
          <a:p>
            <a:pPr lvl="0">
              <a:lnSpc>
                <a:spcPct val="70000"/>
              </a:lnSpc>
            </a:pPr>
            <a:r>
              <a:rPr lang="en-US" sz="3200" dirty="0" err="1"/>
              <a:t>În</a:t>
            </a:r>
            <a:r>
              <a:rPr lang="en-US" sz="3200" dirty="0"/>
              <a:t> plus, </a:t>
            </a:r>
            <a:r>
              <a:rPr lang="en-US" sz="3200" dirty="0" err="1"/>
              <a:t>intrările</a:t>
            </a:r>
            <a:r>
              <a:rPr lang="en-US" sz="3200" dirty="0"/>
              <a:t> </a:t>
            </a:r>
            <a:r>
              <a:rPr lang="en-US" sz="3200" dirty="0" err="1"/>
              <a:t>și</a:t>
            </a:r>
            <a:r>
              <a:rPr lang="en-US" sz="3200" dirty="0"/>
              <a:t> </a:t>
            </a:r>
            <a:r>
              <a:rPr lang="en-US" sz="3200" dirty="0" err="1"/>
              <a:t>ieșirile</a:t>
            </a:r>
            <a:r>
              <a:rPr lang="en-US" sz="3200" dirty="0"/>
              <a:t> pot </a:t>
            </a:r>
            <a:r>
              <a:rPr lang="en-US" sz="3200" dirty="0" err="1"/>
              <a:t>lega</a:t>
            </a:r>
            <a:r>
              <a:rPr lang="en-US" sz="3200" dirty="0"/>
              <a:t> </a:t>
            </a:r>
            <a:r>
              <a:rPr lang="en-US" sz="3200" dirty="0" err="1"/>
              <a:t>procesul</a:t>
            </a:r>
            <a:r>
              <a:rPr lang="en-US" sz="3200" dirty="0"/>
              <a:t> din zona de </a:t>
            </a:r>
            <a:r>
              <a:rPr lang="en-US" sz="3200" dirty="0" err="1"/>
              <a:t>proces</a:t>
            </a:r>
            <a:r>
              <a:rPr lang="en-US" sz="3200" dirty="0"/>
              <a:t> de </a:t>
            </a:r>
            <a:r>
              <a:rPr lang="en-US" sz="3200" dirty="0" err="1"/>
              <a:t>persoane</a:t>
            </a:r>
            <a:r>
              <a:rPr lang="en-US" sz="3200" dirty="0"/>
              <a:t>, </a:t>
            </a:r>
            <a:r>
              <a:rPr lang="en-US" sz="3200" dirty="0" err="1"/>
              <a:t>documente</a:t>
            </a:r>
            <a:r>
              <a:rPr lang="en-US" sz="3200" dirty="0"/>
              <a:t>, </a:t>
            </a:r>
            <a:r>
              <a:rPr lang="en-US" sz="3200" dirty="0" err="1"/>
              <a:t>sisteme</a:t>
            </a:r>
            <a:r>
              <a:rPr lang="en-US" sz="3200" dirty="0"/>
              <a:t>, </a:t>
            </a:r>
            <a:r>
              <a:rPr lang="en-US" sz="3200" dirty="0" err="1"/>
              <a:t>organizații</a:t>
            </a:r>
            <a:r>
              <a:rPr lang="en-US" sz="3200" dirty="0"/>
              <a:t>, </a:t>
            </a:r>
            <a:r>
              <a:rPr lang="en-US" sz="3200" dirty="0" err="1"/>
              <a:t>produse</a:t>
            </a:r>
            <a:r>
              <a:rPr lang="en-US" sz="3200" dirty="0"/>
              <a:t> </a:t>
            </a:r>
            <a:r>
              <a:rPr lang="en-US" sz="3200" dirty="0" err="1"/>
              <a:t>sau</a:t>
            </a:r>
            <a:r>
              <a:rPr lang="en-US" sz="3200" dirty="0"/>
              <a:t> </a:t>
            </a:r>
            <a:r>
              <a:rPr lang="en-US" sz="3200" dirty="0" err="1"/>
              <a:t>chiar</a:t>
            </a:r>
            <a:r>
              <a:rPr lang="en-US" sz="3200" dirty="0"/>
              <a:t> </a:t>
            </a:r>
            <a:r>
              <a:rPr lang="en-US" sz="3200" dirty="0" err="1"/>
              <a:t>alte</a:t>
            </a:r>
            <a:r>
              <a:rPr lang="en-US" sz="3200" dirty="0"/>
              <a:t> </a:t>
            </a:r>
            <a:r>
              <a:rPr lang="en-US" sz="3200" dirty="0" err="1"/>
              <a:t>procese</a:t>
            </a:r>
            <a:r>
              <a:rPr lang="en-US" sz="3200" dirty="0"/>
              <a:t>.</a:t>
            </a:r>
            <a:endParaRPr lang="ro-RO" sz="3200" dirty="0"/>
          </a:p>
          <a:p>
            <a:pPr lvl="0">
              <a:lnSpc>
                <a:spcPct val="70000"/>
              </a:lnSpc>
            </a:pPr>
            <a:r>
              <a:rPr lang="en-US" sz="3200" dirty="0" err="1"/>
              <a:t>Diagramele</a:t>
            </a:r>
            <a:r>
              <a:rPr lang="en-US" sz="3200" dirty="0"/>
              <a:t> de </a:t>
            </a:r>
            <a:r>
              <a:rPr lang="en-US" sz="3200" dirty="0" err="1"/>
              <a:t>definire</a:t>
            </a:r>
            <a:r>
              <a:rPr lang="en-US" sz="3200" dirty="0"/>
              <a:t> a </a:t>
            </a:r>
            <a:r>
              <a:rPr lang="en-US" sz="3200" dirty="0" err="1"/>
              <a:t>domeniului</a:t>
            </a:r>
            <a:r>
              <a:rPr lang="en-US" sz="3200" dirty="0"/>
              <a:t> </a:t>
            </a:r>
            <a:r>
              <a:rPr lang="en-US" sz="3200" dirty="0" err="1"/>
              <a:t>procesului</a:t>
            </a:r>
            <a:r>
              <a:rPr lang="en-US" sz="3200" dirty="0"/>
              <a:t> sunt utile </a:t>
            </a:r>
            <a:r>
              <a:rPr lang="en-US" sz="3200" dirty="0" err="1"/>
              <a:t>pentru</a:t>
            </a:r>
            <a:r>
              <a:rPr lang="en-US" sz="3200" dirty="0"/>
              <a:t> </a:t>
            </a:r>
            <a:r>
              <a:rPr lang="en-US" sz="3200" dirty="0" err="1"/>
              <a:t>înțelegerea</a:t>
            </a:r>
            <a:r>
              <a:rPr lang="en-US" sz="3200" dirty="0"/>
              <a:t> </a:t>
            </a:r>
            <a:r>
              <a:rPr lang="en-US" sz="3200" dirty="0" err="1"/>
              <a:t>problemelor</a:t>
            </a:r>
            <a:r>
              <a:rPr lang="en-US" sz="3200" dirty="0"/>
              <a:t> </a:t>
            </a:r>
            <a:r>
              <a:rPr lang="en-US" sz="3200" dirty="0" err="1"/>
              <a:t>procesului</a:t>
            </a:r>
            <a:r>
              <a:rPr lang="en-US" sz="3200" dirty="0"/>
              <a:t> din </a:t>
            </a:r>
            <a:r>
              <a:rPr lang="en-US" sz="3200" dirty="0" err="1"/>
              <a:t>următoarele</a:t>
            </a:r>
            <a:r>
              <a:rPr lang="en-US" sz="3200" dirty="0"/>
              <a:t> motive:</a:t>
            </a:r>
            <a:endParaRPr lang="ro-RO" sz="3200" dirty="0"/>
          </a:p>
          <a:p>
            <a:pPr lvl="0">
              <a:lnSpc>
                <a:spcPct val="70000"/>
              </a:lnSpc>
              <a:buFont typeface="Wingdings" pitchFamily="2"/>
              <a:buChar char="ü"/>
            </a:pPr>
            <a:r>
              <a:rPr lang="en-US" sz="3200" dirty="0"/>
              <a:t> </a:t>
            </a:r>
            <a:r>
              <a:rPr lang="en-US" sz="3200" dirty="0" err="1"/>
              <a:t>funcționează</a:t>
            </a:r>
            <a:r>
              <a:rPr lang="en-US" sz="3200" dirty="0"/>
              <a:t> bine </a:t>
            </a:r>
            <a:r>
              <a:rPr lang="en-US" sz="3200" dirty="0" err="1"/>
              <a:t>atât</a:t>
            </a:r>
            <a:r>
              <a:rPr lang="en-US" sz="3200" dirty="0"/>
              <a:t> </a:t>
            </a:r>
            <a:r>
              <a:rPr lang="en-US" sz="3200" dirty="0" err="1"/>
              <a:t>pentru</a:t>
            </a:r>
            <a:r>
              <a:rPr lang="en-US" sz="3200" dirty="0"/>
              <a:t> </a:t>
            </a:r>
            <a:r>
              <a:rPr lang="en-US" sz="3200" dirty="0" err="1"/>
              <a:t>problemele</a:t>
            </a:r>
            <a:r>
              <a:rPr lang="en-US" sz="3200" dirty="0"/>
              <a:t> </a:t>
            </a:r>
            <a:r>
              <a:rPr lang="en-US" sz="3200" dirty="0" err="1"/>
              <a:t>mici</a:t>
            </a:r>
            <a:r>
              <a:rPr lang="en-US" sz="3200" dirty="0"/>
              <a:t>, </a:t>
            </a:r>
            <a:r>
              <a:rPr lang="en-US" sz="3200" dirty="0" err="1"/>
              <a:t>cât</a:t>
            </a:r>
            <a:r>
              <a:rPr lang="en-US" sz="3200" dirty="0"/>
              <a:t> </a:t>
            </a:r>
            <a:r>
              <a:rPr lang="en-US" sz="3200" dirty="0" err="1"/>
              <a:t>și</a:t>
            </a:r>
            <a:r>
              <a:rPr lang="en-US" sz="3200" dirty="0"/>
              <a:t> </a:t>
            </a:r>
            <a:r>
              <a:rPr lang="en-US" sz="3200" dirty="0" err="1"/>
              <a:t>pentru</a:t>
            </a:r>
            <a:r>
              <a:rPr lang="en-US" sz="3200" dirty="0"/>
              <a:t> </a:t>
            </a:r>
            <a:r>
              <a:rPr lang="en-US" sz="3200" dirty="0" err="1"/>
              <a:t>cele</a:t>
            </a:r>
            <a:r>
              <a:rPr lang="en-US" sz="3200" dirty="0"/>
              <a:t> </a:t>
            </a:r>
            <a:r>
              <a:rPr lang="en-US" sz="3200" dirty="0" err="1"/>
              <a:t>mari</a:t>
            </a:r>
            <a:r>
              <a:rPr lang="en-US" sz="3200" dirty="0"/>
              <a:t>,</a:t>
            </a:r>
            <a:endParaRPr lang="ro-RO" sz="3200" dirty="0"/>
          </a:p>
          <a:p>
            <a:pPr lvl="0">
              <a:lnSpc>
                <a:spcPct val="70000"/>
              </a:lnSpc>
              <a:buFont typeface="Wingdings" pitchFamily="2"/>
              <a:buChar char="ü"/>
            </a:pPr>
            <a:r>
              <a:rPr lang="en-US" sz="3200" dirty="0"/>
              <a:t> </a:t>
            </a:r>
            <a:r>
              <a:rPr lang="en-US" sz="3200" dirty="0" err="1"/>
              <a:t>diagrama</a:t>
            </a:r>
            <a:r>
              <a:rPr lang="en-US" sz="3200" dirty="0"/>
              <a:t> </a:t>
            </a:r>
            <a:r>
              <a:rPr lang="en-US" sz="3200" dirty="0" err="1"/>
              <a:t>oferă</a:t>
            </a:r>
            <a:r>
              <a:rPr lang="en-US" sz="3200" dirty="0"/>
              <a:t> </a:t>
            </a:r>
            <a:r>
              <a:rPr lang="en-US" sz="3200" dirty="0" err="1"/>
              <a:t>mult</a:t>
            </a:r>
            <a:r>
              <a:rPr lang="en-US" sz="3200" dirty="0"/>
              <a:t> </a:t>
            </a:r>
            <a:r>
              <a:rPr lang="en-US" sz="3200" dirty="0" err="1"/>
              <a:t>spațiu</a:t>
            </a:r>
            <a:r>
              <a:rPr lang="en-US" sz="3200" dirty="0"/>
              <a:t> </a:t>
            </a:r>
            <a:r>
              <a:rPr lang="en-US" sz="3200" dirty="0" err="1"/>
              <a:t>în</a:t>
            </a:r>
            <a:r>
              <a:rPr lang="en-US" sz="3200" dirty="0"/>
              <a:t> care </a:t>
            </a:r>
            <a:r>
              <a:rPr lang="en-US" sz="3200" dirty="0" err="1"/>
              <a:t>să</a:t>
            </a:r>
            <a:r>
              <a:rPr lang="en-US" sz="3200" dirty="0"/>
              <a:t> </a:t>
            </a:r>
            <a:r>
              <a:rPr lang="en-US" sz="3200" dirty="0" err="1"/>
              <a:t>înregistrați</a:t>
            </a:r>
            <a:r>
              <a:rPr lang="en-US" sz="3200" dirty="0"/>
              <a:t> </a:t>
            </a:r>
            <a:r>
              <a:rPr lang="en-US" sz="3200" dirty="0" err="1"/>
              <a:t>informații</a:t>
            </a:r>
            <a:r>
              <a:rPr lang="en-US" sz="3200" dirty="0"/>
              <a:t>,</a:t>
            </a:r>
            <a:endParaRPr lang="ro-RO" sz="3200" dirty="0"/>
          </a:p>
          <a:p>
            <a:pPr lvl="0">
              <a:lnSpc>
                <a:spcPct val="70000"/>
              </a:lnSpc>
              <a:buFont typeface="Wingdings" pitchFamily="2"/>
              <a:buChar char="ü"/>
            </a:pPr>
            <a:r>
              <a:rPr lang="en-US" sz="3200" dirty="0"/>
              <a:t> </a:t>
            </a:r>
            <a:r>
              <a:rPr lang="en-US" sz="3200" dirty="0" err="1"/>
              <a:t>oferă</a:t>
            </a:r>
            <a:r>
              <a:rPr lang="en-US" sz="3200" dirty="0"/>
              <a:t> o imagine de </a:t>
            </a:r>
            <a:r>
              <a:rPr lang="en-US" sz="3200" dirty="0" err="1"/>
              <a:t>ansamblu</a:t>
            </a:r>
            <a:r>
              <a:rPr lang="en-US" sz="3200" dirty="0"/>
              <a:t> </a:t>
            </a:r>
            <a:r>
              <a:rPr lang="en-US" sz="3200" dirty="0" err="1"/>
              <a:t>asupra</a:t>
            </a:r>
            <a:r>
              <a:rPr lang="en-US" sz="3200" dirty="0"/>
              <a:t> </a:t>
            </a:r>
            <a:r>
              <a:rPr lang="en-US" sz="3200" dirty="0" err="1"/>
              <a:t>modului</a:t>
            </a:r>
            <a:r>
              <a:rPr lang="en-US" sz="3200" dirty="0"/>
              <a:t> </a:t>
            </a:r>
            <a:r>
              <a:rPr lang="en-US" sz="3200" dirty="0" err="1"/>
              <a:t>în</a:t>
            </a:r>
            <a:r>
              <a:rPr lang="en-US" sz="3200" dirty="0"/>
              <a:t> care </a:t>
            </a:r>
            <a:r>
              <a:rPr lang="en-US" sz="3200" dirty="0" err="1"/>
              <a:t>sfera</a:t>
            </a:r>
            <a:r>
              <a:rPr lang="en-US" sz="3200" dirty="0"/>
              <a:t> </a:t>
            </a:r>
            <a:r>
              <a:rPr lang="en-US" sz="3200" dirty="0" err="1"/>
              <a:t>proiectului</a:t>
            </a:r>
            <a:r>
              <a:rPr lang="en-US" sz="3200" dirty="0"/>
              <a:t> se </a:t>
            </a:r>
            <a:r>
              <a:rPr lang="en-US" sz="3200" dirty="0" err="1"/>
              <a:t>poate</a:t>
            </a:r>
            <a:r>
              <a:rPr lang="en-US" sz="3200" dirty="0"/>
              <a:t> </a:t>
            </a:r>
            <a:r>
              <a:rPr lang="en-US" sz="3200" dirty="0" err="1"/>
              <a:t>modifica</a:t>
            </a:r>
            <a:r>
              <a:rPr lang="en-US" sz="3200" dirty="0"/>
              <a:t>.</a:t>
            </a:r>
            <a:endParaRPr lang="ro-RO"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66E38-DB86-6175-B4CC-3B4F6E4EED27}"/>
              </a:ext>
            </a:extLst>
          </p:cNvPr>
          <p:cNvSpPr>
            <a:spLocks noGrp="1"/>
          </p:cNvSpPr>
          <p:nvPr>
            <p:ph idx="1"/>
          </p:nvPr>
        </p:nvSpPr>
        <p:spPr>
          <a:xfrm>
            <a:off x="838203" y="226423"/>
            <a:ext cx="10515600" cy="5950540"/>
          </a:xfrm>
        </p:spPr>
        <p:txBody>
          <a:bodyPr/>
          <a:lstStyle/>
          <a:p>
            <a:r>
              <a:rPr lang="en-US" dirty="0"/>
              <a:t>O </a:t>
            </a:r>
            <a:r>
              <a:rPr lang="en-US" dirty="0" err="1"/>
              <a:t>alternativă</a:t>
            </a:r>
            <a:r>
              <a:rPr lang="en-US" dirty="0"/>
              <a:t> la o </a:t>
            </a:r>
            <a:r>
              <a:rPr lang="en-US" dirty="0" err="1"/>
              <a:t>diagramă</a:t>
            </a:r>
            <a:r>
              <a:rPr lang="en-US" dirty="0"/>
              <a:t> de </a:t>
            </a:r>
            <a:r>
              <a:rPr lang="en-US" dirty="0" err="1"/>
              <a:t>definire</a:t>
            </a:r>
            <a:r>
              <a:rPr lang="en-US" dirty="0"/>
              <a:t> a </a:t>
            </a:r>
            <a:r>
              <a:rPr lang="en-US" dirty="0" err="1"/>
              <a:t>procesului</a:t>
            </a:r>
            <a:r>
              <a:rPr lang="en-US" dirty="0"/>
              <a:t> </a:t>
            </a:r>
            <a:r>
              <a:rPr lang="en-US" dirty="0" err="1"/>
              <a:t>este</a:t>
            </a:r>
            <a:r>
              <a:rPr lang="en-US" dirty="0"/>
              <a:t> </a:t>
            </a:r>
            <a:r>
              <a:rPr lang="en-US" dirty="0" err="1"/>
              <a:t>diagrama</a:t>
            </a:r>
            <a:r>
              <a:rPr lang="en-US" dirty="0"/>
              <a:t> </a:t>
            </a:r>
            <a:r>
              <a:rPr lang="en-US" dirty="0" err="1"/>
              <a:t>cauză-efect</a:t>
            </a:r>
            <a:r>
              <a:rPr lang="en-US" dirty="0"/>
              <a:t>.</a:t>
            </a:r>
          </a:p>
          <a:p>
            <a:r>
              <a:rPr lang="en-US" dirty="0"/>
              <a:t> Cu </a:t>
            </a:r>
            <a:r>
              <a:rPr lang="en-US" dirty="0" err="1"/>
              <a:t>toate</a:t>
            </a:r>
            <a:r>
              <a:rPr lang="en-US" dirty="0"/>
              <a:t> </a:t>
            </a:r>
            <a:r>
              <a:rPr lang="en-US" dirty="0" err="1"/>
              <a:t>acestea</a:t>
            </a:r>
            <a:r>
              <a:rPr lang="en-US" dirty="0"/>
              <a:t>, </a:t>
            </a:r>
            <a:r>
              <a:rPr lang="en-US" dirty="0" err="1"/>
              <a:t>acesta</a:t>
            </a:r>
            <a:r>
              <a:rPr lang="en-US" dirty="0"/>
              <a:t> din </a:t>
            </a:r>
            <a:r>
              <a:rPr lang="en-US" dirty="0" err="1"/>
              <a:t>urmă</a:t>
            </a:r>
            <a:r>
              <a:rPr lang="en-US" dirty="0"/>
              <a:t> </a:t>
            </a:r>
            <a:r>
              <a:rPr lang="en-US" dirty="0" err="1"/>
              <a:t>este</a:t>
            </a:r>
            <a:r>
              <a:rPr lang="en-US" dirty="0"/>
              <a:t> de </a:t>
            </a:r>
            <a:r>
              <a:rPr lang="en-US" dirty="0" err="1"/>
              <a:t>obicei</a:t>
            </a:r>
            <a:r>
              <a:rPr lang="en-US" dirty="0"/>
              <a:t> </a:t>
            </a:r>
            <a:r>
              <a:rPr lang="en-US" dirty="0" err="1"/>
              <a:t>potrivit</a:t>
            </a:r>
            <a:r>
              <a:rPr lang="en-US" dirty="0"/>
              <a:t> </a:t>
            </a:r>
            <a:r>
              <a:rPr lang="en-US" dirty="0" err="1"/>
              <a:t>pentru</a:t>
            </a:r>
            <a:r>
              <a:rPr lang="en-US" dirty="0"/>
              <a:t> </a:t>
            </a:r>
            <a:r>
              <a:rPr lang="en-US" dirty="0" err="1"/>
              <a:t>înțelegerea</a:t>
            </a:r>
            <a:r>
              <a:rPr lang="en-US" dirty="0"/>
              <a:t> </a:t>
            </a:r>
            <a:r>
              <a:rPr lang="en-US" dirty="0" err="1"/>
              <a:t>problemelor</a:t>
            </a:r>
            <a:r>
              <a:rPr lang="en-US" dirty="0"/>
              <a:t> </a:t>
            </a:r>
            <a:r>
              <a:rPr lang="en-US" dirty="0" err="1"/>
              <a:t>minore</a:t>
            </a:r>
            <a:r>
              <a:rPr lang="en-US" dirty="0"/>
              <a:t> – de </a:t>
            </a:r>
            <a:r>
              <a:rPr lang="en-US" dirty="0" err="1"/>
              <a:t>exemplu</a:t>
            </a:r>
            <a:r>
              <a:rPr lang="en-US" dirty="0"/>
              <a:t>, </a:t>
            </a:r>
            <a:r>
              <a:rPr lang="en-US" dirty="0" err="1"/>
              <a:t>clienții</a:t>
            </a:r>
            <a:r>
              <a:rPr lang="en-US" dirty="0"/>
              <a:t> se </a:t>
            </a:r>
            <a:r>
              <a:rPr lang="en-US" dirty="0" err="1"/>
              <a:t>plâng</a:t>
            </a:r>
            <a:r>
              <a:rPr lang="en-US" dirty="0"/>
              <a:t> de </a:t>
            </a:r>
            <a:r>
              <a:rPr lang="en-US" dirty="0" err="1"/>
              <a:t>timpul</a:t>
            </a:r>
            <a:r>
              <a:rPr lang="en-US" dirty="0"/>
              <a:t> de </a:t>
            </a:r>
            <a:r>
              <a:rPr lang="en-US" dirty="0" err="1"/>
              <a:t>livrare</a:t>
            </a:r>
            <a:r>
              <a:rPr lang="en-US" dirty="0"/>
              <a:t> a pizza.</a:t>
            </a:r>
          </a:p>
          <a:p>
            <a:r>
              <a:rPr lang="en-US" dirty="0" err="1"/>
              <a:t>Revenind</a:t>
            </a:r>
            <a:r>
              <a:rPr lang="en-US" dirty="0"/>
              <a:t> la </a:t>
            </a:r>
            <a:r>
              <a:rPr lang="en-US" dirty="0" err="1"/>
              <a:t>procesul</a:t>
            </a:r>
            <a:r>
              <a:rPr lang="en-US" dirty="0"/>
              <a:t> de </a:t>
            </a:r>
            <a:r>
              <a:rPr lang="en-US" dirty="0" err="1"/>
              <a:t>livrare</a:t>
            </a:r>
            <a:r>
              <a:rPr lang="en-US" dirty="0"/>
              <a:t> a pizza, zona </a:t>
            </a:r>
            <a:r>
              <a:rPr lang="en-US" dirty="0" err="1"/>
              <a:t>centrală</a:t>
            </a:r>
            <a:r>
              <a:rPr lang="en-US" dirty="0"/>
              <a:t> a </a:t>
            </a:r>
            <a:r>
              <a:rPr lang="en-US" dirty="0" err="1"/>
              <a:t>diagramei</a:t>
            </a:r>
            <a:r>
              <a:rPr lang="en-US" dirty="0"/>
              <a:t> de </a:t>
            </a:r>
            <a:r>
              <a:rPr lang="en-US" dirty="0" err="1"/>
              <a:t>definire</a:t>
            </a:r>
            <a:r>
              <a:rPr lang="en-US" dirty="0"/>
              <a:t> a </a:t>
            </a:r>
            <a:r>
              <a:rPr lang="en-US" dirty="0" err="1"/>
              <a:t>procesului</a:t>
            </a:r>
            <a:r>
              <a:rPr lang="en-US" dirty="0"/>
              <a:t> </a:t>
            </a:r>
            <a:r>
              <a:rPr lang="en-US" dirty="0" err="1"/>
              <a:t>va</a:t>
            </a:r>
            <a:r>
              <a:rPr lang="en-US" dirty="0"/>
              <a:t> include </a:t>
            </a:r>
            <a:r>
              <a:rPr lang="en-US" dirty="0" err="1"/>
              <a:t>eticheta</a:t>
            </a:r>
            <a:r>
              <a:rPr lang="en-US" dirty="0"/>
              <a:t> „</a:t>
            </a:r>
            <a:r>
              <a:rPr lang="en-US" dirty="0" err="1"/>
              <a:t>Livrare</a:t>
            </a:r>
            <a:r>
              <a:rPr lang="en-US" dirty="0"/>
              <a:t> pizza” </a:t>
            </a:r>
            <a:r>
              <a:rPr lang="en-US" dirty="0" err="1"/>
              <a:t>și</a:t>
            </a:r>
            <a:r>
              <a:rPr lang="en-US" dirty="0"/>
              <a:t> o </a:t>
            </a:r>
            <a:r>
              <a:rPr lang="en-US" dirty="0" err="1"/>
              <a:t>listă</a:t>
            </a:r>
            <a:r>
              <a:rPr lang="en-US" dirty="0"/>
              <a:t> a </a:t>
            </a:r>
            <a:r>
              <a:rPr lang="en-US" dirty="0" err="1"/>
              <a:t>principalelor</a:t>
            </a:r>
            <a:r>
              <a:rPr lang="en-US" dirty="0"/>
              <a:t> </a:t>
            </a:r>
            <a:r>
              <a:rPr lang="en-US" dirty="0" err="1"/>
              <a:t>subprocese</a:t>
            </a:r>
            <a:r>
              <a:rPr lang="en-US" dirty="0"/>
              <a:t>.</a:t>
            </a:r>
          </a:p>
          <a:p>
            <a:r>
              <a:rPr lang="en-US" dirty="0"/>
              <a:t> Echipa de </a:t>
            </a:r>
            <a:r>
              <a:rPr lang="en-US" dirty="0" err="1"/>
              <a:t>proiect</a:t>
            </a:r>
            <a:r>
              <a:rPr lang="en-US" dirty="0"/>
              <a:t> </a:t>
            </a:r>
            <a:r>
              <a:rPr lang="en-US" dirty="0" err="1"/>
              <a:t>poate</a:t>
            </a:r>
            <a:r>
              <a:rPr lang="en-US" dirty="0"/>
              <a:t> face note </a:t>
            </a:r>
            <a:r>
              <a:rPr lang="en-US" dirty="0" err="1"/>
              <a:t>în</a:t>
            </a:r>
            <a:r>
              <a:rPr lang="en-US" dirty="0"/>
              <a:t> zona de </a:t>
            </a:r>
            <a:r>
              <a:rPr lang="en-US" dirty="0" err="1"/>
              <a:t>proces</a:t>
            </a:r>
            <a:r>
              <a:rPr lang="en-US" dirty="0"/>
              <a:t> </a:t>
            </a:r>
            <a:r>
              <a:rPr lang="en-US" dirty="0" err="1"/>
              <a:t>sau</a:t>
            </a:r>
            <a:r>
              <a:rPr lang="en-US" dirty="0"/>
              <a:t> </a:t>
            </a:r>
            <a:r>
              <a:rPr lang="en-US" dirty="0" err="1"/>
              <a:t>în</a:t>
            </a:r>
            <a:r>
              <a:rPr lang="en-US" dirty="0"/>
              <a:t> </a:t>
            </a:r>
            <a:r>
              <a:rPr lang="en-US" dirty="0" err="1"/>
              <a:t>zonele</a:t>
            </a:r>
            <a:r>
              <a:rPr lang="en-US" dirty="0"/>
              <a:t> din </a:t>
            </a:r>
            <a:r>
              <a:rPr lang="en-US" dirty="0" err="1"/>
              <a:t>jurul</a:t>
            </a:r>
            <a:r>
              <a:rPr lang="en-US" dirty="0"/>
              <a:t> </a:t>
            </a:r>
            <a:r>
              <a:rPr lang="en-US" dirty="0" err="1"/>
              <a:t>zonei</a:t>
            </a:r>
            <a:r>
              <a:rPr lang="en-US" dirty="0"/>
              <a:t> de </a:t>
            </a:r>
            <a:r>
              <a:rPr lang="en-US" dirty="0" err="1"/>
              <a:t>proces</a:t>
            </a:r>
            <a:r>
              <a:rPr lang="en-US" dirty="0"/>
              <a:t>. </a:t>
            </a:r>
          </a:p>
          <a:p>
            <a:r>
              <a:rPr lang="en-US" dirty="0" err="1"/>
              <a:t>Aceste</a:t>
            </a:r>
            <a:r>
              <a:rPr lang="en-US" dirty="0"/>
              <a:t> note </a:t>
            </a:r>
            <a:r>
              <a:rPr lang="en-US" dirty="0" err="1"/>
              <a:t>ar</a:t>
            </a:r>
            <a:r>
              <a:rPr lang="en-US" dirty="0"/>
              <a:t> </a:t>
            </a:r>
            <a:r>
              <a:rPr lang="en-US" dirty="0" err="1"/>
              <a:t>trebui</a:t>
            </a:r>
            <a:r>
              <a:rPr lang="en-US" dirty="0"/>
              <a:t> </a:t>
            </a:r>
            <a:r>
              <a:rPr lang="en-US" dirty="0" err="1"/>
              <a:t>să</a:t>
            </a:r>
            <a:r>
              <a:rPr lang="en-US" dirty="0"/>
              <a:t> </a:t>
            </a:r>
            <a:r>
              <a:rPr lang="en-US" dirty="0" err="1"/>
              <a:t>reflecte</a:t>
            </a:r>
            <a:r>
              <a:rPr lang="en-US" dirty="0"/>
              <a:t> </a:t>
            </a:r>
            <a:r>
              <a:rPr lang="en-US" dirty="0" err="1"/>
              <a:t>lucruri</a:t>
            </a:r>
            <a:r>
              <a:rPr lang="en-US" dirty="0"/>
              <a:t> </a:t>
            </a:r>
            <a:r>
              <a:rPr lang="en-US" dirty="0" err="1"/>
              <a:t>sau</a:t>
            </a:r>
            <a:r>
              <a:rPr lang="en-US" dirty="0"/>
              <a:t> </a:t>
            </a:r>
            <a:r>
              <a:rPr lang="en-US" dirty="0" err="1"/>
              <a:t>probleme</a:t>
            </a:r>
            <a:r>
              <a:rPr lang="en-US" dirty="0"/>
              <a:t> </a:t>
            </a:r>
            <a:r>
              <a:rPr lang="en-US" dirty="0" err="1"/>
              <a:t>noi</a:t>
            </a:r>
            <a:r>
              <a:rPr lang="en-US" dirty="0"/>
              <a:t> pe care le-au </a:t>
            </a:r>
            <a:r>
              <a:rPr lang="en-US" dirty="0" err="1"/>
              <a:t>descoperit</a:t>
            </a:r>
            <a:r>
              <a:rPr lang="en-US" dirty="0"/>
              <a:t> </a:t>
            </a:r>
            <a:r>
              <a:rPr lang="en-US" dirty="0" err="1"/>
              <a:t>despre</a:t>
            </a:r>
            <a:r>
              <a:rPr lang="en-US" dirty="0"/>
              <a:t> </a:t>
            </a:r>
            <a:r>
              <a:rPr lang="en-US" dirty="0" err="1"/>
              <a:t>relația</a:t>
            </a:r>
            <a:r>
              <a:rPr lang="en-US" dirty="0"/>
              <a:t> </a:t>
            </a:r>
            <a:r>
              <a:rPr lang="en-US" dirty="0" err="1"/>
              <a:t>dintre</a:t>
            </a:r>
            <a:r>
              <a:rPr lang="en-US" dirty="0"/>
              <a:t> </a:t>
            </a:r>
            <a:r>
              <a:rPr lang="en-US" dirty="0" err="1"/>
              <a:t>proces</a:t>
            </a:r>
            <a:r>
              <a:rPr lang="en-US" dirty="0"/>
              <a:t> </a:t>
            </a:r>
            <a:r>
              <a:rPr lang="en-US" dirty="0" err="1"/>
              <a:t>și</a:t>
            </a:r>
            <a:r>
              <a:rPr lang="en-US" dirty="0"/>
              <a:t> </a:t>
            </a:r>
            <a:r>
              <a:rPr lang="en-US" dirty="0" err="1"/>
              <a:t>mediul</a:t>
            </a:r>
            <a:r>
              <a:rPr lang="en-US" dirty="0"/>
              <a:t> </a:t>
            </a:r>
            <a:r>
              <a:rPr lang="en-US" dirty="0" err="1"/>
              <a:t>său</a:t>
            </a:r>
            <a:r>
              <a:rPr lang="en-US" dirty="0"/>
              <a:t> </a:t>
            </a:r>
            <a:r>
              <a:rPr lang="en-US" dirty="0" err="1"/>
              <a:t>atunci</a:t>
            </a:r>
            <a:r>
              <a:rPr lang="en-US" dirty="0"/>
              <a:t> </a:t>
            </a:r>
            <a:r>
              <a:rPr lang="en-US" dirty="0" err="1"/>
              <a:t>când</a:t>
            </a:r>
            <a:r>
              <a:rPr lang="en-US" dirty="0"/>
              <a:t> au </a:t>
            </a:r>
            <a:r>
              <a:rPr lang="en-US" dirty="0" err="1"/>
              <a:t>intervievat</a:t>
            </a:r>
            <a:r>
              <a:rPr lang="en-US" dirty="0"/>
              <a:t> </a:t>
            </a:r>
            <a:r>
              <a:rPr lang="en-US" dirty="0" err="1"/>
              <a:t>părțile</a:t>
            </a:r>
            <a:r>
              <a:rPr lang="en-US" dirty="0"/>
              <a:t> </a:t>
            </a:r>
            <a:r>
              <a:rPr lang="en-US" dirty="0" err="1"/>
              <a:t>interesate</a:t>
            </a:r>
            <a:r>
              <a:rPr lang="en-US" dirty="0"/>
              <a:t>.</a:t>
            </a:r>
          </a:p>
          <a:p>
            <a:endParaRPr lang="en-US" dirty="0"/>
          </a:p>
        </p:txBody>
      </p:sp>
    </p:spTree>
    <p:extLst>
      <p:ext uri="{BB962C8B-B14F-4D97-AF65-F5344CB8AC3E}">
        <p14:creationId xmlns:p14="http://schemas.microsoft.com/office/powerpoint/2010/main" val="1272272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2F1970-66E7-B970-B5C2-4FBC976AC8E2}"/>
              </a:ext>
            </a:extLst>
          </p:cNvPr>
          <p:cNvSpPr txBox="1">
            <a:spLocks noGrp="1"/>
          </p:cNvSpPr>
          <p:nvPr>
            <p:ph idx="1"/>
          </p:nvPr>
        </p:nvSpPr>
        <p:spPr>
          <a:xfrm>
            <a:off x="838203" y="301752"/>
            <a:ext cx="10515600" cy="5875212"/>
          </a:xfrm>
        </p:spPr>
        <p:txBody>
          <a:bodyPr/>
          <a:lstStyle/>
          <a:p>
            <a:pPr lvl="0">
              <a:lnSpc>
                <a:spcPct val="70000"/>
              </a:lnSpc>
            </a:pPr>
            <a:r>
              <a:rPr lang="ro-RO" sz="2200"/>
              <a:t>V</a:t>
            </a:r>
            <a:r>
              <a:rPr lang="en-US" sz="2200"/>
              <a:t>orbind</a:t>
            </a:r>
            <a:r>
              <a:rPr lang="ro-RO" sz="2200"/>
              <a:t> </a:t>
            </a:r>
            <a:r>
              <a:rPr lang="en-US" sz="2200"/>
              <a:t> despre problemele de proces de afaceri pe care echipa de proiect le-ar fi putut descoperi, iată câteva exemple practice:</a:t>
            </a:r>
            <a:endParaRPr lang="ro-RO" sz="2200"/>
          </a:p>
          <a:p>
            <a:pPr lvl="0">
              <a:lnSpc>
                <a:spcPct val="70000"/>
              </a:lnSpc>
              <a:buFont typeface="Wingdings" pitchFamily="2"/>
              <a:buChar char="ü"/>
            </a:pPr>
            <a:r>
              <a:rPr lang="en-US" sz="2200"/>
              <a:t>• Pizzeria nu are suficienți preluatori de comenzi, iar clienții trebuie să aștepte uneori 4-5 minute pentru a-și face comanda, ceea ce îi face pe unii dintre ei să închidă.</a:t>
            </a:r>
            <a:endParaRPr lang="ro-RO" sz="2200"/>
          </a:p>
          <a:p>
            <a:pPr lvl="0">
              <a:lnSpc>
                <a:spcPct val="70000"/>
              </a:lnSpc>
              <a:buFont typeface="Wingdings" pitchFamily="2"/>
              <a:buChar char="ü"/>
            </a:pPr>
            <a:r>
              <a:rPr lang="en-US" sz="2200"/>
              <a:t>• Unele trasee durează mai mult de 30 de minute pentru a fi parcurse, astfel încât mâncarea este livrată rece.</a:t>
            </a:r>
            <a:endParaRPr lang="ro-RO" sz="2200"/>
          </a:p>
          <a:p>
            <a:pPr lvl="0">
              <a:lnSpc>
                <a:spcPct val="70000"/>
              </a:lnSpc>
              <a:buFont typeface="Wingdings" pitchFamily="2"/>
              <a:buChar char="ü"/>
            </a:pPr>
            <a:r>
              <a:rPr lang="en-US" sz="2200"/>
              <a:t>• Din când în când, nu există destui oameni de livrare disponibili atunci când comenzile „au crescut”.</a:t>
            </a:r>
            <a:endParaRPr lang="ro-RO" sz="2200"/>
          </a:p>
          <a:p>
            <a:pPr lvl="0">
              <a:lnSpc>
                <a:spcPct val="70000"/>
              </a:lnSpc>
              <a:buFont typeface="Wingdings" pitchFamily="2"/>
              <a:buChar char="ü"/>
            </a:pPr>
            <a:r>
              <a:rPr lang="en-US" sz="2200"/>
              <a:t>În ace</a:t>
            </a:r>
            <a:r>
              <a:rPr lang="ro-RO" sz="2200"/>
              <a:t>st</a:t>
            </a:r>
            <a:r>
              <a:rPr lang="en-US" sz="2200"/>
              <a:t> </a:t>
            </a:r>
            <a:r>
              <a:rPr lang="ro-RO" sz="2200"/>
              <a:t>caz</a:t>
            </a:r>
            <a:r>
              <a:rPr lang="en-US" sz="2200"/>
              <a:t>, este recomandabil să creați o foaie de lucru pentru analiza procesului.</a:t>
            </a:r>
            <a:endParaRPr lang="ro-RO" sz="2200"/>
          </a:p>
          <a:p>
            <a:pPr lvl="0">
              <a:lnSpc>
                <a:spcPct val="70000"/>
              </a:lnSpc>
              <a:buFont typeface="Wingdings" pitchFamily="2"/>
              <a:buChar char="ü"/>
            </a:pPr>
            <a:r>
              <a:rPr lang="en-US" sz="2200"/>
              <a:t> Acesta foaie de lucru constă de obicei din șase coloane: </a:t>
            </a:r>
            <a:endParaRPr lang="ro-RO" sz="2200"/>
          </a:p>
          <a:p>
            <a:pPr lvl="0">
              <a:lnSpc>
                <a:spcPct val="70000"/>
              </a:lnSpc>
              <a:buChar char="-"/>
            </a:pPr>
            <a:r>
              <a:rPr lang="en-US" sz="2200"/>
              <a:t>subproces,</a:t>
            </a:r>
            <a:endParaRPr lang="ro-RO" sz="2200"/>
          </a:p>
          <a:p>
            <a:pPr lvl="0">
              <a:lnSpc>
                <a:spcPct val="70000"/>
              </a:lnSpc>
              <a:buChar char="-"/>
            </a:pPr>
            <a:r>
              <a:rPr lang="en-US" sz="2200"/>
              <a:t> natura activității, </a:t>
            </a:r>
            <a:endParaRPr lang="ro-RO" sz="2200"/>
          </a:p>
          <a:p>
            <a:pPr lvl="0">
              <a:lnSpc>
                <a:spcPct val="70000"/>
              </a:lnSpc>
              <a:buChar char="-"/>
            </a:pPr>
            <a:r>
              <a:rPr lang="en-US" sz="2200"/>
              <a:t>manager,</a:t>
            </a:r>
            <a:endParaRPr lang="ro-RO" sz="2200"/>
          </a:p>
          <a:p>
            <a:pPr lvl="0">
              <a:lnSpc>
                <a:spcPct val="70000"/>
              </a:lnSpc>
              <a:buChar char="-"/>
            </a:pPr>
            <a:r>
              <a:rPr lang="en-US" sz="2200"/>
              <a:t> angajați, </a:t>
            </a:r>
            <a:endParaRPr lang="ro-RO" sz="2200"/>
          </a:p>
          <a:p>
            <a:pPr lvl="0">
              <a:lnSpc>
                <a:spcPct val="70000"/>
              </a:lnSpc>
              <a:buChar char="-"/>
            </a:pPr>
            <a:r>
              <a:rPr lang="en-US" sz="2200"/>
              <a:t>măsura succesului și</a:t>
            </a:r>
            <a:endParaRPr lang="ro-RO" sz="2200"/>
          </a:p>
          <a:p>
            <a:pPr lvl="0">
              <a:lnSpc>
                <a:spcPct val="70000"/>
              </a:lnSpc>
              <a:buChar char="-"/>
            </a:pPr>
            <a:r>
              <a:rPr lang="en-US" sz="2200"/>
              <a:t> probleme.</a:t>
            </a:r>
            <a:endParaRPr lang="ro-RO" sz="2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B1236E1-0E93-2949-9153-7C3859827D7F}"/>
              </a:ext>
            </a:extLst>
          </p:cNvPr>
          <p:cNvSpPr txBox="1">
            <a:spLocks noGrp="1"/>
          </p:cNvSpPr>
          <p:nvPr>
            <p:ph idx="1"/>
          </p:nvPr>
        </p:nvSpPr>
        <p:spPr>
          <a:xfrm>
            <a:off x="838203" y="237744"/>
            <a:ext cx="10515600" cy="5939220"/>
          </a:xfrm>
        </p:spPr>
        <p:txBody>
          <a:bodyPr/>
          <a:lstStyle/>
          <a:p>
            <a:pPr lvl="0">
              <a:lnSpc>
                <a:spcPct val="70000"/>
              </a:lnSpc>
            </a:pPr>
            <a:r>
              <a:rPr lang="en-US" sz="2600"/>
              <a:t> Fișa de lucru pentru analiza procesului poate oferi o imagine clară a diferitelor probleme și la ce părți ale procesului și măsurile de succes se referă. </a:t>
            </a:r>
            <a:endParaRPr lang="ro-RO" sz="2600"/>
          </a:p>
          <a:p>
            <a:pPr lvl="0">
              <a:lnSpc>
                <a:spcPct val="70000"/>
              </a:lnSpc>
            </a:pPr>
            <a:r>
              <a:rPr lang="en-US" sz="2600"/>
              <a:t>Odată create, notele din acesta pot fi transferate în diagrama de definire a procesului.</a:t>
            </a:r>
            <a:endParaRPr lang="ro-RO" sz="2600"/>
          </a:p>
          <a:p>
            <a:pPr lvl="0">
              <a:lnSpc>
                <a:spcPct val="70000"/>
              </a:lnSpc>
            </a:pPr>
            <a:r>
              <a:rPr lang="en-US" sz="2600"/>
              <a:t>După aceea, este timpul să indicați cât de critice sunt diferitele probleme, analizând diagrama de definire a procesului. </a:t>
            </a:r>
            <a:endParaRPr lang="ro-RO" sz="2600"/>
          </a:p>
          <a:p>
            <a:pPr lvl="0">
              <a:lnSpc>
                <a:spcPct val="70000"/>
              </a:lnSpc>
            </a:pPr>
            <a:r>
              <a:rPr lang="en-US" sz="2600"/>
              <a:t>Criticitatea problemei depinde de obiectivele proiectului. </a:t>
            </a:r>
            <a:endParaRPr lang="ro-RO" sz="2600"/>
          </a:p>
          <a:p>
            <a:pPr lvl="0">
              <a:lnSpc>
                <a:spcPct val="70000"/>
              </a:lnSpc>
            </a:pPr>
            <a:r>
              <a:rPr lang="en-US" sz="2600"/>
              <a:t>Deci, ceva care poate fi ignorat într-un proiect ar putea deveni problema centrală într-un alt proiect.</a:t>
            </a:r>
            <a:r>
              <a:rPr lang="ro-RO" sz="2600"/>
              <a:t> </a:t>
            </a:r>
          </a:p>
          <a:p>
            <a:pPr lvl="0">
              <a:lnSpc>
                <a:spcPct val="70000"/>
              </a:lnSpc>
            </a:pPr>
            <a:r>
              <a:rPr lang="en-US" sz="2600"/>
              <a:t>În cele din urmă, domeniul de aplicare inițial al procesului și procesele sale de management de zi cu zi asociate se pot schimba. </a:t>
            </a:r>
            <a:endParaRPr lang="ro-RO" sz="2600"/>
          </a:p>
          <a:p>
            <a:pPr lvl="0">
              <a:lnSpc>
                <a:spcPct val="70000"/>
              </a:lnSpc>
            </a:pPr>
            <a:r>
              <a:rPr lang="en-US" sz="2600"/>
              <a:t>Este posibil ca echipa de proiect să decidă să extindă domeniul de aplicare și să analizeze și să reproiecteze procesele care se află în afara domeniului de aplicare inițial. Într-un astfel de caz, diagrama de definire a procesului poate ajuta la documentarea și explicarea motivelor extinderii domeniului de aplicare al proiectului de îmbunătățire a procesului.</a:t>
            </a:r>
          </a:p>
          <a:p>
            <a:pPr lvl="0">
              <a:lnSpc>
                <a:spcPct val="70000"/>
              </a:lnSpc>
            </a:pPr>
            <a:endParaRPr lang="en-US" sz="26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645EE9-C904-059A-0630-315FC9D85A07}"/>
              </a:ext>
            </a:extLst>
          </p:cNvPr>
          <p:cNvSpPr txBox="1">
            <a:spLocks noGrp="1"/>
          </p:cNvSpPr>
          <p:nvPr>
            <p:ph idx="1"/>
          </p:nvPr>
        </p:nvSpPr>
        <p:spPr>
          <a:xfrm>
            <a:off x="838203" y="265176"/>
            <a:ext cx="10515600" cy="5911788"/>
          </a:xfrm>
        </p:spPr>
        <p:txBody>
          <a:bodyPr/>
          <a:lstStyle/>
          <a:p>
            <a:pPr lvl="0">
              <a:lnSpc>
                <a:spcPct val="70000"/>
              </a:lnSpc>
            </a:pPr>
            <a:r>
              <a:rPr lang="en-US" sz="2000"/>
              <a:t>Pasul #5 - Creați un caz pentru un proiect de schimbare a procesului de afaceri</a:t>
            </a:r>
            <a:endParaRPr lang="ro-RO" sz="2000"/>
          </a:p>
          <a:p>
            <a:pPr lvl="0">
              <a:lnSpc>
                <a:spcPct val="70000"/>
              </a:lnSpc>
            </a:pPr>
            <a:r>
              <a:rPr lang="en-US" sz="2000"/>
              <a:t>Apoi, echipa de proiect trebuie să creeze un caz pentru un proiect de schimbare a procesului de afaceri.</a:t>
            </a:r>
            <a:endParaRPr lang="ro-RO" sz="2000"/>
          </a:p>
          <a:p>
            <a:pPr lvl="0">
              <a:lnSpc>
                <a:spcPct val="70000"/>
              </a:lnSpc>
            </a:pPr>
            <a:r>
              <a:rPr lang="en-US" sz="2000"/>
              <a:t> Acesta din urmă ar trebui să reflecte informațiile din diagrama de definire a procesului și ceea ce este prezentat în modelul de decalaj, dacă acestea au fost create înainte ca echipa să înceapă să lucreze la descrierea procesului. </a:t>
            </a:r>
            <a:endParaRPr lang="ro-RO" sz="2000"/>
          </a:p>
          <a:p>
            <a:pPr lvl="0">
              <a:lnSpc>
                <a:spcPct val="70000"/>
              </a:lnSpc>
            </a:pPr>
            <a:r>
              <a:rPr lang="en-US" sz="2000"/>
              <a:t>Pașii în definirea unui caz preliminar de afaceri includ următorii:</a:t>
            </a:r>
            <a:endParaRPr lang="ro-RO" sz="2000"/>
          </a:p>
          <a:p>
            <a:pPr lvl="0">
              <a:lnSpc>
                <a:spcPct val="70000"/>
              </a:lnSpc>
              <a:buChar char="-"/>
            </a:pPr>
            <a:r>
              <a:rPr lang="en-US" sz="2000"/>
              <a:t>• Definiți procesul așa cum este, luând în considerare ceea ce este în și în afara domeniului de aplicare.</a:t>
            </a:r>
            <a:endParaRPr lang="ro-RO" sz="2000"/>
          </a:p>
          <a:p>
            <a:pPr lvl="0">
              <a:lnSpc>
                <a:spcPct val="70000"/>
              </a:lnSpc>
              <a:buChar char="-"/>
            </a:pPr>
            <a:r>
              <a:rPr lang="en-US" sz="2000"/>
              <a:t>• Determinați ce face sau nu procesul așa cum este acum și sugerați măsuri concrete.</a:t>
            </a:r>
            <a:endParaRPr lang="ro-RO" sz="2000"/>
          </a:p>
          <a:p>
            <a:pPr lvl="0">
              <a:lnSpc>
                <a:spcPct val="70000"/>
              </a:lnSpc>
              <a:buChar char="-"/>
            </a:pPr>
            <a:r>
              <a:rPr lang="en-US" sz="2000"/>
              <a:t>• Definiți viitorul proces și ce ar trebui sau nu ar trebui să facă când este finalizat, adică care este scopul proiectului?</a:t>
            </a:r>
            <a:endParaRPr lang="ro-RO" sz="2000"/>
          </a:p>
          <a:p>
            <a:pPr lvl="0">
              <a:lnSpc>
                <a:spcPct val="70000"/>
              </a:lnSpc>
              <a:buChar char="-"/>
            </a:pPr>
            <a:r>
              <a:rPr lang="en-US" sz="2000"/>
              <a:t>• Clarificați modul în care decalajul de capacitate sau de performanță va fi acoperit, adică ce implică crearea noului proces de afaceri?</a:t>
            </a:r>
            <a:endParaRPr lang="ro-RO" sz="2000"/>
          </a:p>
          <a:p>
            <a:pPr lvl="0">
              <a:lnSpc>
                <a:spcPct val="70000"/>
              </a:lnSpc>
              <a:buChar char="-"/>
            </a:pPr>
            <a:r>
              <a:rPr lang="en-US" sz="2000"/>
              <a:t>• Luați în considerare cât va costa reducerea capacităților sau a decalajului de performanță în termeni de resurse.</a:t>
            </a:r>
            <a:endParaRPr lang="ro-RO" sz="2000"/>
          </a:p>
          <a:p>
            <a:pPr lvl="0">
              <a:lnSpc>
                <a:spcPct val="70000"/>
              </a:lnSpc>
              <a:buChar char="-"/>
            </a:pPr>
            <a:r>
              <a:rPr lang="en-US" sz="2000"/>
              <a:t>• Luați în considerare toate riscurile și costurile de oportunitate și revizuiți dacă este necesar.În general, cazul de afaceri ar trebui să descrie procesul de afaceri așa cum este și să sugereze tipul de modificări necesare pentru a crea un proces nou, îmbunătățit, care să fie capabil să ofere noile măsuri dorite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0743EB4-7B82-00B3-9A2B-9D06696D9AF6}"/>
              </a:ext>
            </a:extLst>
          </p:cNvPr>
          <p:cNvSpPr txBox="1">
            <a:spLocks noGrp="1"/>
          </p:cNvSpPr>
          <p:nvPr>
            <p:ph idx="1"/>
          </p:nvPr>
        </p:nvSpPr>
        <p:spPr/>
        <p:txBody>
          <a:bodyPr/>
          <a:lstStyle/>
          <a:p>
            <a:pPr lvl="0"/>
            <a:r>
              <a:rPr lang="en-US"/>
              <a:t>.Conducerea  trebui</a:t>
            </a:r>
            <a:r>
              <a:rPr lang="ro-RO"/>
              <a:t>e</a:t>
            </a:r>
            <a:r>
              <a:rPr lang="en-US"/>
              <a:t> să aprobe cazul de afaceri înainte ca echipa de proiect să poată continua cu analiza procesului așa cum este. </a:t>
            </a:r>
            <a:endParaRPr lang="ro-RO"/>
          </a:p>
          <a:p>
            <a:pPr lvl="0"/>
            <a:r>
              <a:rPr lang="en-US"/>
              <a:t>În unele cazuri, conducerea ar putea decide ca proiectul de îmbunătățire a procesului să fie întrerupt deoarece va fi prea costisitor sau va dura prea mult timp.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17B6243-A5DA-2EF9-B13F-37148A1B2841}"/>
              </a:ext>
            </a:extLst>
          </p:cNvPr>
          <p:cNvSpPr txBox="1">
            <a:spLocks noGrp="1"/>
          </p:cNvSpPr>
          <p:nvPr>
            <p:ph idx="1"/>
          </p:nvPr>
        </p:nvSpPr>
        <p:spPr>
          <a:xfrm>
            <a:off x="147785" y="424875"/>
            <a:ext cx="11600873" cy="5752088"/>
          </a:xfrm>
        </p:spPr>
        <p:txBody>
          <a:bodyPr/>
          <a:lstStyle/>
          <a:p>
            <a:pPr lvl="0">
              <a:lnSpc>
                <a:spcPct val="80000"/>
              </a:lnSpc>
            </a:pPr>
            <a:r>
              <a:rPr lang="ro-RO" sz="2600" b="1" i="1" dirty="0">
                <a:solidFill>
                  <a:srgbClr val="843C0C"/>
                </a:solidFill>
              </a:rPr>
              <a:t>Case Management Model and Notation™ (CMMN™) </a:t>
            </a:r>
            <a:r>
              <a:rPr lang="ro-RO" sz="2600" dirty="0"/>
              <a:t>definește un meta-model comun și o notație pentru modelarea și exprimarea grafică a unui caz, precum și un format de schimb pentru schimbul de </a:t>
            </a:r>
            <a:r>
              <a:rPr lang="ro-RO" sz="2600" b="1" i="1" dirty="0">
                <a:solidFill>
                  <a:srgbClr val="00B050"/>
                </a:solidFill>
              </a:rPr>
              <a:t>modele de caz </a:t>
            </a:r>
            <a:r>
              <a:rPr lang="ro-RO" sz="2600" dirty="0"/>
              <a:t>între diferite instrumente.</a:t>
            </a:r>
          </a:p>
          <a:p>
            <a:pPr lvl="0">
              <a:lnSpc>
                <a:spcPct val="80000"/>
              </a:lnSpc>
            </a:pPr>
            <a:r>
              <a:rPr lang="en-US" sz="2600" dirty="0"/>
              <a:t>CMMN </a:t>
            </a:r>
            <a:r>
              <a:rPr lang="en-US" sz="2600" dirty="0" err="1"/>
              <a:t>ajută</a:t>
            </a:r>
            <a:r>
              <a:rPr lang="en-US" sz="2600" dirty="0"/>
              <a:t> </a:t>
            </a:r>
            <a:r>
              <a:rPr lang="en-US" sz="2600" dirty="0" err="1"/>
              <a:t>în</a:t>
            </a:r>
            <a:r>
              <a:rPr lang="en-US" sz="2600" dirty="0"/>
              <a:t> </a:t>
            </a:r>
            <a:r>
              <a:rPr lang="en-US" sz="2600" dirty="0" err="1"/>
              <a:t>procesul</a:t>
            </a:r>
            <a:r>
              <a:rPr lang="en-US" sz="2600" dirty="0"/>
              <a:t> de </a:t>
            </a:r>
            <a:r>
              <a:rPr lang="en-US" sz="2600" dirty="0" err="1"/>
              <a:t>luare</a:t>
            </a:r>
            <a:r>
              <a:rPr lang="en-US" sz="2600" dirty="0"/>
              <a:t> a </a:t>
            </a:r>
            <a:r>
              <a:rPr lang="en-US" sz="2600" dirty="0" err="1"/>
              <a:t>deciziilor</a:t>
            </a:r>
            <a:r>
              <a:rPr lang="en-US" sz="2600" dirty="0"/>
              <a:t> </a:t>
            </a:r>
            <a:r>
              <a:rPr lang="en-US" sz="2600" dirty="0" err="1"/>
              <a:t>prin</a:t>
            </a:r>
            <a:r>
              <a:rPr lang="en-US" sz="2600" dirty="0"/>
              <a:t> </a:t>
            </a:r>
            <a:r>
              <a:rPr lang="en-US" sz="2600" dirty="0" err="1"/>
              <a:t>sugestii</a:t>
            </a:r>
            <a:r>
              <a:rPr lang="en-US" sz="2600" dirty="0"/>
              <a:t>, </a:t>
            </a:r>
            <a:r>
              <a:rPr lang="en-US" sz="2600" dirty="0" err="1"/>
              <a:t>dar</a:t>
            </a:r>
            <a:r>
              <a:rPr lang="en-US" sz="2600" dirty="0"/>
              <a:t> </a:t>
            </a:r>
            <a:r>
              <a:rPr lang="en-US" sz="2600" dirty="0" err="1"/>
              <a:t>menține</a:t>
            </a:r>
            <a:r>
              <a:rPr lang="en-US" sz="2600" dirty="0"/>
              <a:t> </a:t>
            </a:r>
            <a:r>
              <a:rPr lang="en-US" sz="2600" dirty="0" err="1"/>
              <a:t>oamenii</a:t>
            </a:r>
            <a:r>
              <a:rPr lang="en-US" sz="2600" dirty="0"/>
              <a:t> </a:t>
            </a:r>
            <a:r>
              <a:rPr lang="ro-RO" sz="2600" dirty="0"/>
              <a:t>ca principalii actori</a:t>
            </a:r>
            <a:r>
              <a:rPr lang="en-US" sz="2600" dirty="0"/>
              <a:t>. </a:t>
            </a:r>
            <a:endParaRPr lang="ro-RO" sz="2600" dirty="0"/>
          </a:p>
          <a:p>
            <a:pPr lvl="0">
              <a:lnSpc>
                <a:spcPct val="80000"/>
              </a:lnSpc>
            </a:pPr>
            <a:r>
              <a:rPr lang="en-US" sz="2600" b="1" i="1" dirty="0">
                <a:solidFill>
                  <a:srgbClr val="00B050"/>
                </a:solidFill>
              </a:rPr>
              <a:t>CMMN </a:t>
            </a:r>
            <a:r>
              <a:rPr lang="en-US" sz="2600" b="1" i="1" dirty="0" err="1">
                <a:solidFill>
                  <a:srgbClr val="00B050"/>
                </a:solidFill>
              </a:rPr>
              <a:t>este</a:t>
            </a:r>
            <a:r>
              <a:rPr lang="en-US" sz="2600" b="1" i="1" dirty="0">
                <a:solidFill>
                  <a:srgbClr val="00B050"/>
                </a:solidFill>
              </a:rPr>
              <a:t> </a:t>
            </a:r>
            <a:r>
              <a:rPr lang="en-US" sz="2600" b="1" i="1" dirty="0" err="1">
                <a:solidFill>
                  <a:srgbClr val="00B050"/>
                </a:solidFill>
              </a:rPr>
              <a:t>centrat</a:t>
            </a:r>
            <a:r>
              <a:rPr lang="en-US" sz="2600" b="1" i="1" dirty="0">
                <a:solidFill>
                  <a:srgbClr val="00B050"/>
                </a:solidFill>
              </a:rPr>
              <a:t> pe </a:t>
            </a:r>
            <a:r>
              <a:rPr lang="en-US" sz="2600" b="1" i="1" dirty="0" err="1">
                <a:solidFill>
                  <a:srgbClr val="00B050"/>
                </a:solidFill>
              </a:rPr>
              <a:t>informații</a:t>
            </a:r>
            <a:r>
              <a:rPr lang="en-US" sz="2600" b="1" i="1" dirty="0">
                <a:solidFill>
                  <a:srgbClr val="00B050"/>
                </a:solidFill>
              </a:rPr>
              <a:t> </a:t>
            </a:r>
            <a:r>
              <a:rPr lang="en-US" sz="2600" b="1" i="1" dirty="0" err="1">
                <a:solidFill>
                  <a:srgbClr val="00B050"/>
                </a:solidFill>
              </a:rPr>
              <a:t>și</a:t>
            </a:r>
            <a:r>
              <a:rPr lang="en-US" sz="2600" b="1" i="1" dirty="0">
                <a:solidFill>
                  <a:srgbClr val="00B050"/>
                </a:solidFill>
              </a:rPr>
              <a:t> </a:t>
            </a:r>
            <a:r>
              <a:rPr lang="en-US" sz="2600" b="1" i="1" dirty="0" err="1">
                <a:solidFill>
                  <a:srgbClr val="00B050"/>
                </a:solidFill>
              </a:rPr>
              <a:t>relații</a:t>
            </a:r>
            <a:r>
              <a:rPr lang="en-US" sz="2600" b="1" i="1" dirty="0">
                <a:solidFill>
                  <a:srgbClr val="00B050"/>
                </a:solidFill>
              </a:rPr>
              <a:t> vii</a:t>
            </a:r>
            <a:r>
              <a:rPr lang="en-US" sz="2600" dirty="0"/>
              <a:t>, </a:t>
            </a:r>
            <a:r>
              <a:rPr lang="en-US" sz="2600" b="1" i="1" dirty="0" err="1">
                <a:solidFill>
                  <a:srgbClr val="0070C0"/>
                </a:solidFill>
              </a:rPr>
              <a:t>în</a:t>
            </a:r>
            <a:r>
              <a:rPr lang="en-US" sz="2600" b="1" i="1" dirty="0">
                <a:solidFill>
                  <a:srgbClr val="0070C0"/>
                </a:solidFill>
              </a:rPr>
              <a:t> </a:t>
            </a:r>
            <a:r>
              <a:rPr lang="en-US" sz="2600" b="1" i="1" dirty="0" err="1">
                <a:solidFill>
                  <a:srgbClr val="0070C0"/>
                </a:solidFill>
              </a:rPr>
              <a:t>timp</a:t>
            </a:r>
            <a:r>
              <a:rPr lang="en-US" sz="2600" b="1" i="1" dirty="0">
                <a:solidFill>
                  <a:srgbClr val="0070C0"/>
                </a:solidFill>
              </a:rPr>
              <a:t> </a:t>
            </a:r>
            <a:r>
              <a:rPr lang="en-US" sz="2600" b="1" i="1" dirty="0" err="1">
                <a:solidFill>
                  <a:srgbClr val="0070C0"/>
                </a:solidFill>
              </a:rPr>
              <a:t>ce</a:t>
            </a:r>
            <a:r>
              <a:rPr lang="en-US" sz="2600" b="1" i="1" dirty="0">
                <a:solidFill>
                  <a:srgbClr val="0070C0"/>
                </a:solidFill>
              </a:rPr>
              <a:t> </a:t>
            </a:r>
            <a:r>
              <a:rPr lang="en-US" sz="2600" b="1" i="1" dirty="0" err="1">
                <a:solidFill>
                  <a:srgbClr val="0070C0"/>
                </a:solidFill>
              </a:rPr>
              <a:t>procesele</a:t>
            </a:r>
            <a:r>
              <a:rPr lang="en-US" sz="2600" b="1" i="1" dirty="0">
                <a:solidFill>
                  <a:srgbClr val="0070C0"/>
                </a:solidFill>
              </a:rPr>
              <a:t> </a:t>
            </a:r>
            <a:r>
              <a:rPr lang="en-US" sz="2600" b="1" i="1" dirty="0" err="1">
                <a:solidFill>
                  <a:srgbClr val="0070C0"/>
                </a:solidFill>
              </a:rPr>
              <a:t>tradiționale</a:t>
            </a:r>
            <a:r>
              <a:rPr lang="en-US" sz="2600" b="1" i="1" dirty="0">
                <a:solidFill>
                  <a:srgbClr val="0070C0"/>
                </a:solidFill>
              </a:rPr>
              <a:t> de </a:t>
            </a:r>
            <a:r>
              <a:rPr lang="en-US" sz="2600" b="1" i="1" dirty="0" err="1">
                <a:solidFill>
                  <a:srgbClr val="0070C0"/>
                </a:solidFill>
              </a:rPr>
              <a:t>afaceri</a:t>
            </a:r>
            <a:r>
              <a:rPr lang="en-US" sz="2600" b="1" i="1" dirty="0">
                <a:solidFill>
                  <a:srgbClr val="0070C0"/>
                </a:solidFill>
              </a:rPr>
              <a:t> sunt </a:t>
            </a:r>
            <a:r>
              <a:rPr lang="en-US" sz="2600" b="1" i="1" dirty="0" err="1">
                <a:solidFill>
                  <a:srgbClr val="0070C0"/>
                </a:solidFill>
              </a:rPr>
              <a:t>centrate</a:t>
            </a:r>
            <a:r>
              <a:rPr lang="en-US" sz="2600" b="1" i="1" dirty="0">
                <a:solidFill>
                  <a:srgbClr val="0070C0"/>
                </a:solidFill>
              </a:rPr>
              <a:t> pe </a:t>
            </a:r>
            <a:r>
              <a:rPr lang="en-US" sz="2600" b="1" i="1" dirty="0" err="1">
                <a:solidFill>
                  <a:srgbClr val="0070C0"/>
                </a:solidFill>
              </a:rPr>
              <a:t>secvențe</a:t>
            </a:r>
            <a:r>
              <a:rPr lang="en-US" sz="2600" b="1" i="1" dirty="0">
                <a:solidFill>
                  <a:srgbClr val="0070C0"/>
                </a:solidFill>
              </a:rPr>
              <a:t> de </a:t>
            </a:r>
            <a:r>
              <a:rPr lang="en-US" sz="2600" b="1" i="1" dirty="0" err="1">
                <a:solidFill>
                  <a:srgbClr val="0070C0"/>
                </a:solidFill>
              </a:rPr>
              <a:t>activități</a:t>
            </a:r>
            <a:r>
              <a:rPr lang="en-US" sz="2600" b="1" i="1" dirty="0">
                <a:solidFill>
                  <a:srgbClr val="0070C0"/>
                </a:solidFill>
              </a:rPr>
              <a:t> definite a priori.</a:t>
            </a:r>
            <a:endParaRPr lang="ro-RO" sz="2600" b="1" i="1" dirty="0">
              <a:solidFill>
                <a:srgbClr val="0070C0"/>
              </a:solidFill>
            </a:endParaRPr>
          </a:p>
          <a:p>
            <a:pPr lvl="0">
              <a:lnSpc>
                <a:spcPct val="80000"/>
              </a:lnSpc>
            </a:pPr>
            <a:r>
              <a:rPr lang="en-US" sz="2600" b="1" dirty="0">
                <a:solidFill>
                  <a:srgbClr val="7030A0"/>
                </a:solidFill>
                <a:hlinkClick r:id="rId2">
                  <a:extLst>
                    <a:ext uri="{A12FA001-AC4F-418D-AE19-62706E023703}">
                      <ahyp:hlinkClr xmlns:ahyp="http://schemas.microsoft.com/office/drawing/2018/hyperlinkcolor" val="tx"/>
                    </a:ext>
                  </a:extLst>
                </a:hlinkClick>
              </a:rPr>
              <a:t>Decision Model and Notation™ (DMN™)</a:t>
            </a:r>
          </a:p>
          <a:p>
            <a:pPr lvl="0">
              <a:lnSpc>
                <a:spcPct val="80000"/>
              </a:lnSpc>
            </a:pPr>
            <a:r>
              <a:rPr lang="en-US" sz="2600" dirty="0">
                <a:solidFill>
                  <a:srgbClr val="7030A0"/>
                </a:solidFill>
              </a:rPr>
              <a:t>M</a:t>
            </a:r>
            <a:r>
              <a:rPr lang="en-US" sz="2600" dirty="0"/>
              <a:t>odel de </a:t>
            </a:r>
            <a:r>
              <a:rPr lang="ro-RO" sz="2600" b="1" dirty="0">
                <a:solidFill>
                  <a:srgbClr val="7030A0"/>
                </a:solidFill>
              </a:rPr>
              <a:t>D</a:t>
            </a:r>
            <a:r>
              <a:rPr lang="en-US" sz="2600" dirty="0" err="1"/>
              <a:t>ecizie</a:t>
            </a:r>
            <a:r>
              <a:rPr lang="en-US" sz="2600" dirty="0"/>
              <a:t> </a:t>
            </a:r>
            <a:r>
              <a:rPr lang="en-US" sz="2600" dirty="0" err="1"/>
              <a:t>și</a:t>
            </a:r>
            <a:r>
              <a:rPr lang="en-US" sz="2600" dirty="0"/>
              <a:t> </a:t>
            </a:r>
            <a:r>
              <a:rPr lang="ro-RO" sz="2600" b="1" dirty="0">
                <a:solidFill>
                  <a:srgbClr val="7030A0"/>
                </a:solidFill>
              </a:rPr>
              <a:t>N</a:t>
            </a:r>
            <a:r>
              <a:rPr lang="en-US" sz="2600" dirty="0" err="1"/>
              <a:t>otație</a:t>
            </a:r>
            <a:r>
              <a:rPr lang="en-US" sz="2600" dirty="0"/>
              <a:t>. Este un standard </a:t>
            </a:r>
            <a:r>
              <a:rPr lang="en-US" sz="2600" dirty="0" err="1"/>
              <a:t>administrat</a:t>
            </a:r>
            <a:r>
              <a:rPr lang="en-US" sz="2600" dirty="0"/>
              <a:t> de OMG </a:t>
            </a:r>
            <a:r>
              <a:rPr lang="en-US" sz="2600" dirty="0" err="1"/>
              <a:t>și</a:t>
            </a:r>
            <a:r>
              <a:rPr lang="en-US" sz="2600" dirty="0"/>
              <a:t> a </a:t>
            </a:r>
            <a:r>
              <a:rPr lang="en-US" sz="2600" dirty="0" err="1"/>
              <a:t>fost</a:t>
            </a:r>
            <a:r>
              <a:rPr lang="en-US" sz="2600" dirty="0"/>
              <a:t> </a:t>
            </a:r>
            <a:r>
              <a:rPr lang="en-US" sz="2600" dirty="0" err="1"/>
              <a:t>adoptat</a:t>
            </a:r>
            <a:r>
              <a:rPr lang="en-US" sz="2600" dirty="0"/>
              <a:t> pe </a:t>
            </a:r>
            <a:r>
              <a:rPr lang="en-US" sz="2600" dirty="0" err="1"/>
              <a:t>scară</a:t>
            </a:r>
            <a:r>
              <a:rPr lang="en-US" sz="2600" dirty="0"/>
              <a:t> </a:t>
            </a:r>
            <a:r>
              <a:rPr lang="en-US" sz="2600" dirty="0" err="1"/>
              <a:t>largă</a:t>
            </a:r>
            <a:r>
              <a:rPr lang="en-US" sz="2600" dirty="0"/>
              <a:t> </a:t>
            </a:r>
            <a:r>
              <a:rPr lang="en-US" sz="2600" dirty="0" err="1"/>
              <a:t>în</a:t>
            </a:r>
            <a:r>
              <a:rPr lang="en-US" sz="2600" dirty="0"/>
              <a:t> diverse </a:t>
            </a:r>
            <a:r>
              <a:rPr lang="en-US" sz="2600" dirty="0" err="1"/>
              <a:t>industrii</a:t>
            </a:r>
            <a:r>
              <a:rPr lang="en-US" sz="2600" dirty="0"/>
              <a:t>. </a:t>
            </a:r>
            <a:r>
              <a:rPr lang="en-US" sz="2600" b="1" i="1" dirty="0" err="1">
                <a:solidFill>
                  <a:srgbClr val="0070C0"/>
                </a:solidFill>
              </a:rPr>
              <a:t>Companiile</a:t>
            </a:r>
            <a:r>
              <a:rPr lang="en-US" sz="2600" b="1" i="1" dirty="0">
                <a:solidFill>
                  <a:srgbClr val="0070C0"/>
                </a:solidFill>
              </a:rPr>
              <a:t> </a:t>
            </a:r>
            <a:r>
              <a:rPr lang="en-US" sz="2600" b="1" i="1" dirty="0" err="1">
                <a:solidFill>
                  <a:srgbClr val="0070C0"/>
                </a:solidFill>
              </a:rPr>
              <a:t>folosesc</a:t>
            </a:r>
            <a:r>
              <a:rPr lang="en-US" sz="2600" b="1" i="1" dirty="0">
                <a:solidFill>
                  <a:srgbClr val="0070C0"/>
                </a:solidFill>
              </a:rPr>
              <a:t> DMN </a:t>
            </a:r>
            <a:r>
              <a:rPr lang="en-US" sz="2600" b="1" i="1" dirty="0" err="1">
                <a:solidFill>
                  <a:srgbClr val="0070C0"/>
                </a:solidFill>
              </a:rPr>
              <a:t>pentru</a:t>
            </a:r>
            <a:r>
              <a:rPr lang="en-US" sz="2600" b="1" i="1" dirty="0">
                <a:solidFill>
                  <a:srgbClr val="0070C0"/>
                </a:solidFill>
              </a:rPr>
              <a:t> a </a:t>
            </a:r>
            <a:r>
              <a:rPr lang="en-US" sz="2600" b="1" i="1" dirty="0" err="1">
                <a:solidFill>
                  <a:srgbClr val="0070C0"/>
                </a:solidFill>
              </a:rPr>
              <a:t>proiecta</a:t>
            </a:r>
            <a:r>
              <a:rPr lang="en-US" sz="2600" b="1" i="1" dirty="0">
                <a:solidFill>
                  <a:srgbClr val="0070C0"/>
                </a:solidFill>
              </a:rPr>
              <a:t> </a:t>
            </a:r>
            <a:r>
              <a:rPr lang="en-US" sz="2600" b="1" i="1" dirty="0" err="1">
                <a:solidFill>
                  <a:srgbClr val="0070C0"/>
                </a:solidFill>
              </a:rPr>
              <a:t>modele</a:t>
            </a:r>
            <a:r>
              <a:rPr lang="en-US" sz="2600" b="1" i="1" dirty="0">
                <a:solidFill>
                  <a:srgbClr val="0070C0"/>
                </a:solidFill>
              </a:rPr>
              <a:t> de </a:t>
            </a:r>
            <a:r>
              <a:rPr lang="en-US" sz="2600" b="1" i="1" dirty="0" err="1">
                <a:solidFill>
                  <a:srgbClr val="0070C0"/>
                </a:solidFill>
              </a:rPr>
              <a:t>decizie</a:t>
            </a:r>
            <a:r>
              <a:rPr lang="en-US" sz="2600" b="1" i="1" dirty="0">
                <a:solidFill>
                  <a:srgbClr val="0070C0"/>
                </a:solidFill>
              </a:rPr>
              <a:t> care sunt </a:t>
            </a:r>
            <a:r>
              <a:rPr lang="en-US" sz="2600" b="1" i="1" dirty="0" err="1">
                <a:solidFill>
                  <a:srgbClr val="0070C0"/>
                </a:solidFill>
              </a:rPr>
              <a:t>utilizate</a:t>
            </a:r>
            <a:r>
              <a:rPr lang="en-US" sz="2600" b="1" i="1" dirty="0">
                <a:solidFill>
                  <a:srgbClr val="0070C0"/>
                </a:solidFill>
              </a:rPr>
              <a:t> </a:t>
            </a:r>
            <a:r>
              <a:rPr lang="en-US" sz="2600" b="1" i="1" dirty="0" err="1">
                <a:solidFill>
                  <a:srgbClr val="0070C0"/>
                </a:solidFill>
              </a:rPr>
              <a:t>pentru</a:t>
            </a:r>
            <a:r>
              <a:rPr lang="en-US" sz="2600" b="1" i="1" dirty="0">
                <a:solidFill>
                  <a:srgbClr val="0070C0"/>
                </a:solidFill>
              </a:rPr>
              <a:t> </a:t>
            </a:r>
            <a:r>
              <a:rPr lang="en-US" sz="2600" b="1" i="1" dirty="0" err="1">
                <a:solidFill>
                  <a:srgbClr val="0070C0"/>
                </a:solidFill>
              </a:rPr>
              <a:t>automatizarea</a:t>
            </a:r>
            <a:r>
              <a:rPr lang="en-US" sz="2600" b="1" i="1" dirty="0">
                <a:solidFill>
                  <a:srgbClr val="0070C0"/>
                </a:solidFill>
              </a:rPr>
              <a:t> </a:t>
            </a:r>
            <a:r>
              <a:rPr lang="en-US" sz="2600" b="1" i="1" dirty="0" err="1">
                <a:solidFill>
                  <a:srgbClr val="0070C0"/>
                </a:solidFill>
              </a:rPr>
              <a:t>proceselor</a:t>
            </a:r>
            <a:r>
              <a:rPr lang="en-US" sz="2600" b="1" i="1" dirty="0">
                <a:solidFill>
                  <a:srgbClr val="0070C0"/>
                </a:solidFill>
              </a:rPr>
              <a:t> de </a:t>
            </a:r>
            <a:r>
              <a:rPr lang="en-US" sz="2600" b="1" i="1" dirty="0" err="1">
                <a:solidFill>
                  <a:srgbClr val="0070C0"/>
                </a:solidFill>
              </a:rPr>
              <a:t>luare</a:t>
            </a:r>
            <a:r>
              <a:rPr lang="en-US" sz="2600" b="1" i="1" dirty="0">
                <a:solidFill>
                  <a:srgbClr val="0070C0"/>
                </a:solidFill>
              </a:rPr>
              <a:t> a </a:t>
            </a:r>
            <a:r>
              <a:rPr lang="en-US" sz="2600" b="1" i="1" dirty="0" err="1">
                <a:solidFill>
                  <a:srgbClr val="0070C0"/>
                </a:solidFill>
              </a:rPr>
              <a:t>deciziilor</a:t>
            </a:r>
            <a:r>
              <a:rPr lang="en-US" sz="2600" dirty="0"/>
              <a:t>. </a:t>
            </a:r>
            <a:endParaRPr lang="ro-RO" sz="2600" dirty="0"/>
          </a:p>
          <a:p>
            <a:pPr lvl="0">
              <a:lnSpc>
                <a:spcPct val="80000"/>
              </a:lnSpc>
            </a:pPr>
            <a:r>
              <a:rPr lang="en-US" sz="2600" dirty="0"/>
              <a:t>DMN </a:t>
            </a:r>
            <a:r>
              <a:rPr lang="en-US" sz="2600" dirty="0" err="1"/>
              <a:t>servește</a:t>
            </a:r>
            <a:r>
              <a:rPr lang="en-US" sz="2600" dirty="0"/>
              <a:t> ca </a:t>
            </a:r>
            <a:r>
              <a:rPr lang="en-US" sz="2600" dirty="0" err="1"/>
              <a:t>limbaj</a:t>
            </a:r>
            <a:r>
              <a:rPr lang="en-US" sz="2600" dirty="0"/>
              <a:t> </a:t>
            </a:r>
            <a:r>
              <a:rPr lang="en-US" sz="2600" dirty="0" err="1"/>
              <a:t>comun</a:t>
            </a:r>
            <a:r>
              <a:rPr lang="en-US" sz="2600" dirty="0"/>
              <a:t> </a:t>
            </a:r>
            <a:r>
              <a:rPr lang="en-US" sz="2600" dirty="0" err="1"/>
              <a:t>pentru</a:t>
            </a:r>
            <a:r>
              <a:rPr lang="en-US" sz="2600" dirty="0"/>
              <a:t> a </a:t>
            </a:r>
            <a:r>
              <a:rPr lang="en-US" sz="2600" dirty="0" err="1"/>
              <a:t>alinia</a:t>
            </a:r>
            <a:r>
              <a:rPr lang="en-US" sz="2600" dirty="0"/>
              <a:t> </a:t>
            </a:r>
            <a:r>
              <a:rPr lang="en-US" sz="2600" dirty="0" err="1"/>
              <a:t>afacerile</a:t>
            </a:r>
            <a:r>
              <a:rPr lang="en-US" sz="2600" dirty="0"/>
              <a:t> </a:t>
            </a:r>
            <a:r>
              <a:rPr lang="en-US" sz="2600" dirty="0" err="1"/>
              <a:t>și</a:t>
            </a:r>
            <a:r>
              <a:rPr lang="en-US" sz="2600" dirty="0"/>
              <a:t> IT-</a:t>
            </a:r>
            <a:r>
              <a:rPr lang="en-US" sz="2600" dirty="0" err="1"/>
              <a:t>ul</a:t>
            </a:r>
            <a:r>
              <a:rPr lang="en-US" sz="2600" dirty="0"/>
              <a:t> pe reguli de </a:t>
            </a:r>
            <a:r>
              <a:rPr lang="en-US" sz="2600" dirty="0" err="1"/>
              <a:t>afaceri</a:t>
            </a:r>
            <a:r>
              <a:rPr lang="en-US" sz="2600" dirty="0"/>
              <a:t> </a:t>
            </a:r>
            <a:r>
              <a:rPr lang="en-US" sz="2600" dirty="0" err="1"/>
              <a:t>repetabile</a:t>
            </a:r>
            <a:r>
              <a:rPr lang="en-US" sz="2600" dirty="0"/>
              <a:t> </a:t>
            </a:r>
            <a:r>
              <a:rPr lang="en-US" sz="2600" dirty="0" err="1"/>
              <a:t>și</a:t>
            </a:r>
            <a:r>
              <a:rPr lang="en-US" sz="2600" dirty="0"/>
              <a:t> </a:t>
            </a:r>
            <a:r>
              <a:rPr lang="ro-RO" sz="2600" dirty="0"/>
              <a:t>pe </a:t>
            </a:r>
            <a:r>
              <a:rPr lang="en-US" sz="2600" dirty="0" err="1"/>
              <a:t>managementul</a:t>
            </a:r>
            <a:r>
              <a:rPr lang="en-US" sz="2600" dirty="0"/>
              <a:t> </a:t>
            </a:r>
            <a:r>
              <a:rPr lang="en-US" sz="2600" dirty="0" err="1"/>
              <a:t>deciziilor</a:t>
            </a:r>
            <a:r>
              <a:rPr lang="en-US" sz="2600" dirty="0"/>
              <a:t>.</a:t>
            </a:r>
          </a:p>
        </p:txBody>
      </p:sp>
      <p:sp>
        <p:nvSpPr>
          <p:cNvPr id="3" name="Footer Placeholder 3">
            <a:extLst>
              <a:ext uri="{FF2B5EF4-FFF2-40B4-BE49-F238E27FC236}">
                <a16:creationId xmlns:a16="http://schemas.microsoft.com/office/drawing/2014/main" id="{0336545A-DE0B-F663-951D-AD335EF2A153}"/>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00" b="0" i="0" u="none" strike="noStrike" kern="1200" cap="none" spc="0" baseline="0">
                <a:solidFill>
                  <a:srgbClr val="898989"/>
                </a:solidFill>
                <a:uFillTx/>
                <a:latin typeface="Calibri"/>
              </a:rPr>
              <a:t>Modelarea proceselor de afacesre, Pavel CHIREV, lect. universitar, dr, inginer, titular</a:t>
            </a:r>
            <a:endParaRPr lang="en-US" sz="1200" b="0" i="0" u="none" strike="noStrike" kern="1200" cap="none" spc="0" baseline="0">
              <a:solidFill>
                <a:srgbClr val="898989"/>
              </a:solidFill>
              <a:uFillTx/>
              <a:latin typeface="Calibri"/>
            </a:endParaRPr>
          </a:p>
        </p:txBody>
      </p:sp>
      <p:sp>
        <p:nvSpPr>
          <p:cNvPr id="4" name="Slide Number Placeholder 4">
            <a:extLst>
              <a:ext uri="{FF2B5EF4-FFF2-40B4-BE49-F238E27FC236}">
                <a16:creationId xmlns:a16="http://schemas.microsoft.com/office/drawing/2014/main" id="{798B4B1D-9E7E-D642-9F6F-257991EDE8E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FC7B62-A053-4ADF-BBE0-88E79E1ACDFC}" type="slidenum">
              <a:rPr/>
              <a:t>6</a:t>
            </a:fld>
            <a:endParaRPr lang="en-US" sz="1200" b="0" i="0" u="none" strike="noStrike" kern="1200" cap="none" spc="0" baseline="0">
              <a:solidFill>
                <a:srgbClr val="898989"/>
              </a:solidFill>
              <a:uFillTx/>
              <a:latin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214A1D1-7295-0280-163D-25C372076693}"/>
              </a:ext>
            </a:extLst>
          </p:cNvPr>
          <p:cNvSpPr txBox="1">
            <a:spLocks noGrp="1"/>
          </p:cNvSpPr>
          <p:nvPr>
            <p:ph idx="1"/>
          </p:nvPr>
        </p:nvSpPr>
        <p:spPr>
          <a:xfrm>
            <a:off x="838203" y="320040"/>
            <a:ext cx="10515600" cy="5856924"/>
          </a:xfrm>
        </p:spPr>
        <p:txBody>
          <a:bodyPr/>
          <a:lstStyle/>
          <a:p>
            <a:pPr lvl="0">
              <a:lnSpc>
                <a:spcPct val="80000"/>
              </a:lnSpc>
            </a:pPr>
            <a:r>
              <a:rPr lang="en-US" sz="2600"/>
              <a:t>Pasul #6 - Desenați o diagramă a viitorului proces de afaceri</a:t>
            </a:r>
            <a:endParaRPr lang="ro-RO" sz="2600"/>
          </a:p>
          <a:p>
            <a:pPr lvl="0">
              <a:lnSpc>
                <a:spcPct val="80000"/>
              </a:lnSpc>
            </a:pPr>
            <a:r>
              <a:rPr lang="en-US" sz="2600"/>
              <a:t>Până acum, echipa de proiect ar trebui să înțeleagă clar principala problemă a procesului de afaceri. </a:t>
            </a:r>
            <a:endParaRPr lang="ro-RO" sz="2600"/>
          </a:p>
          <a:p>
            <a:pPr lvl="0">
              <a:lnSpc>
                <a:spcPct val="80000"/>
              </a:lnSpc>
            </a:pPr>
            <a:r>
              <a:rPr lang="en-US" sz="2600"/>
              <a:t>Deci, următorul și ultimul pas este să utilizați diagrama de flux a procesului inițială </a:t>
            </a:r>
            <a:r>
              <a:rPr lang="ro-RO" sz="2600"/>
              <a:t>As-Is </a:t>
            </a:r>
            <a:r>
              <a:rPr lang="en-US" sz="2600"/>
              <a:t>pentru a analiza funcționarea internă a procesului și a o analiza. </a:t>
            </a:r>
            <a:endParaRPr lang="ro-RO" sz="2600"/>
          </a:p>
          <a:p>
            <a:pPr lvl="0">
              <a:lnSpc>
                <a:spcPct val="80000"/>
              </a:lnSpc>
            </a:pPr>
            <a:r>
              <a:rPr lang="en-US" sz="2600"/>
              <a:t>În consecință, echipa de proiect poate genera mai multe fluxuri de lucru alternative și le poate compara. </a:t>
            </a:r>
            <a:endParaRPr lang="ro-RO" sz="2600"/>
          </a:p>
          <a:p>
            <a:pPr lvl="0">
              <a:lnSpc>
                <a:spcPct val="80000"/>
              </a:lnSpc>
            </a:pPr>
            <a:r>
              <a:rPr lang="en-US" sz="2600"/>
              <a:t>Aceste fluxuri de lucru alternative reprezintă procesele care ar putea fi și ajută echipa să ajungă la noul proces viitor.</a:t>
            </a:r>
            <a:endParaRPr lang="ro-RO" sz="2600"/>
          </a:p>
          <a:p>
            <a:pPr lvl="0">
              <a:lnSpc>
                <a:spcPct val="80000"/>
              </a:lnSpc>
            </a:pPr>
            <a:r>
              <a:rPr lang="en-US" sz="2600"/>
              <a:t>O diagramă de flux de proces care urmează să fie sugerată cum a decis echipa de proiect să îmbunătățească procesul de afaceri așa cum este. Acesta prezintă fluxul ideal de sarcini, intrări, ieșiri și interacțiuni. Acesta abordează problemele identificate de proces și rezultatele dorite. comanda.• Clienții folosesc aplicația pentru a accesa o varietate de informații</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3B57CB9-7D4A-B75A-C1F4-483E8C6C707D}"/>
              </a:ext>
            </a:extLst>
          </p:cNvPr>
          <p:cNvSpPr txBox="1">
            <a:spLocks noGrp="1"/>
          </p:cNvSpPr>
          <p:nvPr>
            <p:ph idx="1"/>
          </p:nvPr>
        </p:nvSpPr>
        <p:spPr>
          <a:xfrm>
            <a:off x="838203" y="265176"/>
            <a:ext cx="10515600" cy="5911788"/>
          </a:xfrm>
        </p:spPr>
        <p:txBody>
          <a:bodyPr/>
          <a:lstStyle/>
          <a:p>
            <a:pPr lvl="0"/>
            <a:r>
              <a:rPr lang="en-US"/>
              <a:t>Mai simplu spus, viitoarea diagramă ilustrează starea viitoare preconizată a procesului de afaceri pentru părțile interesate după ce toate îmbunătățirile au fost implementate.</a:t>
            </a:r>
            <a:endParaRPr lang="ro-RO"/>
          </a:p>
          <a:p>
            <a:pPr lvl="0"/>
            <a:r>
              <a:rPr lang="en-US"/>
              <a:t>De exemplu, o  viitoare diagramă a procesului de livrare a pizza ar putea ilustra următoarele sub-activități noi:</a:t>
            </a:r>
            <a:endParaRPr lang="ro-RO"/>
          </a:p>
          <a:p>
            <a:pPr lvl="0">
              <a:buFont typeface="Wingdings" pitchFamily="2"/>
              <a:buChar char="Ø"/>
            </a:pPr>
            <a:r>
              <a:rPr lang="en-US"/>
              <a:t>• Clienții folosesc o aplicație mobilă pentru a interacționa cu pizzeria.</a:t>
            </a:r>
            <a:endParaRPr lang="ro-RO"/>
          </a:p>
          <a:p>
            <a:pPr lvl="0">
              <a:buFont typeface="Wingdings" pitchFamily="2"/>
              <a:buChar char="Ø"/>
            </a:pPr>
            <a:r>
              <a:rPr lang="en-US"/>
              <a:t>• Când clienții interacționează cu compania prin intermediul aplicației, informațiile intră direct în baza de date a clienților.</a:t>
            </a:r>
            <a:endParaRPr lang="ro-RO"/>
          </a:p>
          <a:p>
            <a:pPr lvl="0">
              <a:buFont typeface="Wingdings" pitchFamily="2"/>
              <a:buChar char="Ø"/>
            </a:pPr>
            <a:r>
              <a:rPr lang="en-US"/>
              <a:t>• Când comandă pizza prin aplicația mobilă, clienții aranjează plata înainte de a primi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A03D6-CACE-7F47-1FF3-6F6C8FC8AA3B}"/>
              </a:ext>
            </a:extLst>
          </p:cNvPr>
          <p:cNvSpPr>
            <a:spLocks noGrp="1"/>
          </p:cNvSpPr>
          <p:nvPr>
            <p:ph idx="1"/>
          </p:nvPr>
        </p:nvSpPr>
        <p:spPr>
          <a:xfrm>
            <a:off x="838202" y="304800"/>
            <a:ext cx="10831283" cy="5872163"/>
          </a:xfrm>
        </p:spPr>
        <p:txBody>
          <a:bodyPr/>
          <a:lstStyle/>
          <a:p>
            <a:r>
              <a:rPr lang="en-US" b="1" i="1" dirty="0">
                <a:solidFill>
                  <a:srgbClr val="0070C0"/>
                </a:solidFill>
              </a:rPr>
              <a:t>CMMN </a:t>
            </a:r>
            <a:r>
              <a:rPr lang="en-US" b="1" i="1" dirty="0" err="1">
                <a:solidFill>
                  <a:srgbClr val="0070C0"/>
                </a:solidFill>
              </a:rPr>
              <a:t>descrie</a:t>
            </a:r>
            <a:r>
              <a:rPr lang="en-US" b="1" i="1" dirty="0">
                <a:solidFill>
                  <a:srgbClr val="0070C0"/>
                </a:solidFill>
              </a:rPr>
              <a:t> cum </a:t>
            </a:r>
            <a:r>
              <a:rPr lang="en-US" b="1" i="1" dirty="0" err="1">
                <a:solidFill>
                  <a:srgbClr val="0070C0"/>
                </a:solidFill>
              </a:rPr>
              <a:t>arată</a:t>
            </a:r>
            <a:r>
              <a:rPr lang="en-US" b="1" i="1" dirty="0">
                <a:solidFill>
                  <a:srgbClr val="0070C0"/>
                </a:solidFill>
              </a:rPr>
              <a:t> o </a:t>
            </a:r>
            <a:r>
              <a:rPr lang="ro-RO" b="1" i="1" dirty="0">
                <a:solidFill>
                  <a:srgbClr val="0070C0"/>
                </a:solidFill>
              </a:rPr>
              <a:t>afacere</a:t>
            </a:r>
            <a:r>
              <a:rPr lang="en-US" dirty="0"/>
              <a:t>, </a:t>
            </a:r>
            <a:r>
              <a:rPr lang="en-US" dirty="0" err="1"/>
              <a:t>elementele</a:t>
            </a:r>
            <a:r>
              <a:rPr lang="en-US" dirty="0"/>
              <a:t> </a:t>
            </a:r>
            <a:r>
              <a:rPr lang="en-US" dirty="0" err="1"/>
              <a:t>și</a:t>
            </a:r>
            <a:r>
              <a:rPr lang="en-US" dirty="0"/>
              <a:t> </a:t>
            </a:r>
            <a:r>
              <a:rPr lang="en-US" dirty="0" err="1"/>
              <a:t>fazele</a:t>
            </a:r>
            <a:r>
              <a:rPr lang="en-US" dirty="0"/>
              <a:t> </a:t>
            </a:r>
            <a:r>
              <a:rPr lang="en-US" dirty="0" err="1"/>
              <a:t>acesteia</a:t>
            </a:r>
            <a:r>
              <a:rPr lang="en-US" dirty="0"/>
              <a:t>; </a:t>
            </a:r>
            <a:endParaRPr lang="ro-RO" dirty="0"/>
          </a:p>
          <a:p>
            <a:r>
              <a:rPr lang="en-US" dirty="0" err="1"/>
              <a:t>ce</a:t>
            </a:r>
            <a:r>
              <a:rPr lang="en-US" dirty="0"/>
              <a:t> </a:t>
            </a:r>
            <a:r>
              <a:rPr lang="en-US" dirty="0" err="1"/>
              <a:t>acțiuni</a:t>
            </a:r>
            <a:r>
              <a:rPr lang="en-US" dirty="0"/>
              <a:t> </a:t>
            </a:r>
            <a:r>
              <a:rPr lang="en-US" dirty="0" err="1"/>
              <a:t>și</a:t>
            </a:r>
            <a:r>
              <a:rPr lang="en-US" dirty="0"/>
              <a:t> </a:t>
            </a:r>
            <a:r>
              <a:rPr lang="en-US" dirty="0" err="1"/>
              <a:t>opțiuni</a:t>
            </a:r>
            <a:r>
              <a:rPr lang="en-US" dirty="0"/>
              <a:t> sunt </a:t>
            </a:r>
            <a:r>
              <a:rPr lang="en-US" dirty="0" err="1"/>
              <a:t>disponibile</a:t>
            </a:r>
            <a:r>
              <a:rPr lang="en-US" dirty="0"/>
              <a:t> </a:t>
            </a:r>
            <a:r>
              <a:rPr lang="en-US" dirty="0" err="1"/>
              <a:t>pentru</a:t>
            </a:r>
            <a:r>
              <a:rPr lang="en-US" dirty="0"/>
              <a:t> o </a:t>
            </a:r>
            <a:r>
              <a:rPr lang="en-US" dirty="0" err="1"/>
              <a:t>persoană</a:t>
            </a:r>
            <a:r>
              <a:rPr lang="en-US" dirty="0"/>
              <a:t> </a:t>
            </a:r>
            <a:r>
              <a:rPr lang="en-US" dirty="0" err="1"/>
              <a:t>sau</a:t>
            </a:r>
            <a:r>
              <a:rPr lang="en-US" dirty="0"/>
              <a:t> </a:t>
            </a:r>
            <a:r>
              <a:rPr lang="en-US" dirty="0" err="1"/>
              <a:t>sistem</a:t>
            </a:r>
            <a:r>
              <a:rPr lang="en-US" dirty="0"/>
              <a:t>; </a:t>
            </a:r>
            <a:endParaRPr lang="ro-RO" dirty="0"/>
          </a:p>
          <a:p>
            <a:r>
              <a:rPr lang="en-US" dirty="0" err="1"/>
              <a:t>și</a:t>
            </a:r>
            <a:r>
              <a:rPr lang="en-US" dirty="0"/>
              <a:t> </a:t>
            </a:r>
            <a:r>
              <a:rPr lang="en-US" dirty="0" err="1"/>
              <a:t>evenimente</a:t>
            </a:r>
            <a:r>
              <a:rPr lang="ro-RO" dirty="0"/>
              <a:t>le</a:t>
            </a:r>
            <a:r>
              <a:rPr lang="en-US" dirty="0"/>
              <a:t> care </a:t>
            </a:r>
            <a:r>
              <a:rPr lang="en-US" dirty="0" err="1"/>
              <a:t>ar</a:t>
            </a:r>
            <a:r>
              <a:rPr lang="en-US" dirty="0"/>
              <a:t> </a:t>
            </a:r>
            <a:r>
              <a:rPr lang="en-US" dirty="0" err="1"/>
              <a:t>putea</a:t>
            </a:r>
            <a:r>
              <a:rPr lang="en-US" dirty="0"/>
              <a:t> </a:t>
            </a:r>
            <a:r>
              <a:rPr lang="en-US" dirty="0" err="1"/>
              <a:t>declanșa</a:t>
            </a:r>
            <a:r>
              <a:rPr lang="en-US" dirty="0"/>
              <a:t> </a:t>
            </a:r>
            <a:r>
              <a:rPr lang="en-US" dirty="0" err="1"/>
              <a:t>anumite</a:t>
            </a:r>
            <a:r>
              <a:rPr lang="en-US" dirty="0"/>
              <a:t> </a:t>
            </a:r>
            <a:r>
              <a:rPr lang="en-US" dirty="0" err="1"/>
              <a:t>acțiuni</a:t>
            </a:r>
            <a:r>
              <a:rPr lang="en-US" dirty="0"/>
              <a:t>. </a:t>
            </a:r>
            <a:endParaRPr lang="ro-RO" dirty="0"/>
          </a:p>
          <a:p>
            <a:r>
              <a:rPr lang="ro-RO" dirty="0"/>
              <a:t>P</a:t>
            </a:r>
            <a:r>
              <a:rPr lang="en-US" dirty="0" err="1"/>
              <a:t>uteți</a:t>
            </a:r>
            <a:r>
              <a:rPr lang="en-US" dirty="0"/>
              <a:t> </a:t>
            </a:r>
            <a:r>
              <a:rPr lang="ro-RO" dirty="0"/>
              <a:t>utiliza </a:t>
            </a:r>
            <a:r>
              <a:rPr lang="en-US" dirty="0"/>
              <a:t>CMMN </a:t>
            </a:r>
            <a:r>
              <a:rPr lang="ro-RO" dirty="0"/>
              <a:t>când </a:t>
            </a:r>
            <a:r>
              <a:rPr lang="en-US" dirty="0" err="1"/>
              <a:t>defini</a:t>
            </a:r>
            <a:r>
              <a:rPr lang="ro-RO" dirty="0"/>
              <a:t>ți</a:t>
            </a:r>
            <a:r>
              <a:rPr lang="en-US" dirty="0"/>
              <a:t> </a:t>
            </a:r>
            <a:r>
              <a:rPr lang="en-US" dirty="0" err="1"/>
              <a:t>ceea</a:t>
            </a:r>
            <a:r>
              <a:rPr lang="en-US" dirty="0"/>
              <a:t> </a:t>
            </a:r>
            <a:r>
              <a:rPr lang="en-US" dirty="0" err="1"/>
              <a:t>ce</a:t>
            </a:r>
            <a:r>
              <a:rPr lang="en-US" dirty="0"/>
              <a:t> </a:t>
            </a:r>
            <a:r>
              <a:rPr lang="en-US" dirty="0" err="1"/>
              <a:t>puteți</a:t>
            </a:r>
            <a:r>
              <a:rPr lang="en-US" dirty="0"/>
              <a:t> face </a:t>
            </a:r>
            <a:r>
              <a:rPr lang="en-US" dirty="0" err="1"/>
              <a:t>în</a:t>
            </a:r>
            <a:r>
              <a:rPr lang="en-US" dirty="0"/>
              <a:t> </a:t>
            </a:r>
            <a:r>
              <a:rPr lang="en-US" dirty="0" err="1"/>
              <a:t>diferite</a:t>
            </a:r>
            <a:r>
              <a:rPr lang="en-US" dirty="0"/>
              <a:t> </a:t>
            </a:r>
            <a:r>
              <a:rPr lang="en-US" dirty="0" err="1"/>
              <a:t>situații</a:t>
            </a:r>
            <a:r>
              <a:rPr lang="en-US" dirty="0"/>
              <a:t>, </a:t>
            </a:r>
            <a:endParaRPr lang="ro-RO" dirty="0"/>
          </a:p>
          <a:p>
            <a:r>
              <a:rPr lang="en-US" b="1" i="1" dirty="0">
                <a:solidFill>
                  <a:srgbClr val="00B050"/>
                </a:solidFill>
              </a:rPr>
              <a:t>BPMN </a:t>
            </a:r>
            <a:r>
              <a:rPr lang="en-US" b="1" i="1" dirty="0" err="1">
                <a:solidFill>
                  <a:srgbClr val="00B050"/>
                </a:solidFill>
              </a:rPr>
              <a:t>defin</a:t>
            </a:r>
            <a:r>
              <a:rPr lang="ro-RO" b="1" i="1" dirty="0">
                <a:solidFill>
                  <a:srgbClr val="00B050"/>
                </a:solidFill>
              </a:rPr>
              <a:t>ește</a:t>
            </a:r>
            <a:r>
              <a:rPr lang="en-US" b="1" i="1" dirty="0">
                <a:solidFill>
                  <a:srgbClr val="00B050"/>
                </a:solidFill>
              </a:rPr>
              <a:t> cum </a:t>
            </a:r>
            <a:r>
              <a:rPr lang="en-US" b="1" i="1" dirty="0" err="1">
                <a:solidFill>
                  <a:srgbClr val="00B050"/>
                </a:solidFill>
              </a:rPr>
              <a:t>faceți</a:t>
            </a:r>
            <a:r>
              <a:rPr lang="ro-RO" b="1" i="1" dirty="0">
                <a:solidFill>
                  <a:srgbClr val="00B050"/>
                </a:solidFill>
              </a:rPr>
              <a:t> afacera</a:t>
            </a:r>
            <a:r>
              <a:rPr lang="en-US" dirty="0"/>
              <a:t>. BPMN </a:t>
            </a:r>
            <a:r>
              <a:rPr lang="en-US" dirty="0" err="1"/>
              <a:t>vă</a:t>
            </a:r>
            <a:r>
              <a:rPr lang="en-US" dirty="0"/>
              <a:t> </a:t>
            </a:r>
            <a:r>
              <a:rPr lang="en-US" dirty="0" err="1"/>
              <a:t>spune</a:t>
            </a:r>
            <a:r>
              <a:rPr lang="en-US" dirty="0"/>
              <a:t> cum </a:t>
            </a:r>
            <a:r>
              <a:rPr lang="en-US" dirty="0" err="1"/>
              <a:t>să</a:t>
            </a:r>
            <a:r>
              <a:rPr lang="en-US" dirty="0"/>
              <a:t> </a:t>
            </a:r>
            <a:r>
              <a:rPr lang="ro-RO" dirty="0"/>
              <a:t>parcurgeți afacerea </a:t>
            </a:r>
            <a:r>
              <a:rPr lang="en-US" dirty="0"/>
              <a:t> de la A la Z, </a:t>
            </a:r>
            <a:endParaRPr lang="ro-RO" dirty="0"/>
          </a:p>
          <a:p>
            <a:r>
              <a:rPr lang="ro-RO" dirty="0"/>
              <a:t>iar </a:t>
            </a:r>
            <a:r>
              <a:rPr lang="en-US" dirty="0"/>
              <a:t>CMMN </a:t>
            </a:r>
            <a:r>
              <a:rPr lang="en-US" dirty="0" err="1"/>
              <a:t>spune</a:t>
            </a:r>
            <a:r>
              <a:rPr lang="en-US" dirty="0"/>
              <a:t> </a:t>
            </a:r>
            <a:r>
              <a:rPr lang="en-US" dirty="0" err="1"/>
              <a:t>că</a:t>
            </a:r>
            <a:r>
              <a:rPr lang="en-US" dirty="0"/>
              <a:t> </a:t>
            </a:r>
            <a:r>
              <a:rPr lang="ro-RO" dirty="0"/>
              <a:t>pentru asta sunt procese.</a:t>
            </a:r>
            <a:endParaRPr lang="en-US" dirty="0"/>
          </a:p>
        </p:txBody>
      </p:sp>
    </p:spTree>
    <p:extLst>
      <p:ext uri="{BB962C8B-B14F-4D97-AF65-F5344CB8AC3E}">
        <p14:creationId xmlns:p14="http://schemas.microsoft.com/office/powerpoint/2010/main" val="401327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560643-BBF4-8144-77CC-4CAC56706359}"/>
              </a:ext>
            </a:extLst>
          </p:cNvPr>
          <p:cNvPicPr>
            <a:picLocks noGrp="1" noChangeAspect="1"/>
          </p:cNvPicPr>
          <p:nvPr>
            <p:ph idx="1"/>
          </p:nvPr>
        </p:nvPicPr>
        <p:blipFill>
          <a:blip r:embed="rId2"/>
          <a:stretch>
            <a:fillRect/>
          </a:stretch>
        </p:blipFill>
        <p:spPr>
          <a:xfrm>
            <a:off x="2793954" y="1085397"/>
            <a:ext cx="8955405" cy="4351338"/>
          </a:xfrm>
        </p:spPr>
      </p:pic>
    </p:spTree>
    <p:extLst>
      <p:ext uri="{BB962C8B-B14F-4D97-AF65-F5344CB8AC3E}">
        <p14:creationId xmlns:p14="http://schemas.microsoft.com/office/powerpoint/2010/main" val="308072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906F0-CDBD-1015-8A64-08DC13CA10EB}"/>
              </a:ext>
            </a:extLst>
          </p:cNvPr>
          <p:cNvSpPr>
            <a:spLocks noGrp="1"/>
          </p:cNvSpPr>
          <p:nvPr>
            <p:ph idx="1"/>
          </p:nvPr>
        </p:nvSpPr>
        <p:spPr>
          <a:xfrm>
            <a:off x="435430" y="653143"/>
            <a:ext cx="11242764" cy="5523820"/>
          </a:xfrm>
        </p:spPr>
        <p:txBody>
          <a:bodyPr/>
          <a:lstStyle/>
          <a:p>
            <a:r>
              <a:rPr lang="en-US" dirty="0"/>
              <a:t>Decision Model and Notation (DMN) </a:t>
            </a:r>
            <a:endParaRPr lang="ro-RO" dirty="0"/>
          </a:p>
          <a:p>
            <a:r>
              <a:rPr lang="ro-RO" dirty="0"/>
              <a:t>E</a:t>
            </a:r>
            <a:r>
              <a:rPr lang="en-US" dirty="0" err="1"/>
              <a:t>ste</a:t>
            </a:r>
            <a:r>
              <a:rPr lang="en-US" dirty="0"/>
              <a:t> un </a:t>
            </a:r>
            <a:r>
              <a:rPr lang="en-US" dirty="0" err="1"/>
              <a:t>limbaj</a:t>
            </a:r>
            <a:r>
              <a:rPr lang="en-US" dirty="0"/>
              <a:t> de </a:t>
            </a:r>
            <a:r>
              <a:rPr lang="en-US" dirty="0" err="1"/>
              <a:t>modelare</a:t>
            </a:r>
            <a:r>
              <a:rPr lang="en-US" dirty="0"/>
              <a:t> </a:t>
            </a:r>
            <a:r>
              <a:rPr lang="en-US" dirty="0" err="1"/>
              <a:t>și</a:t>
            </a:r>
            <a:r>
              <a:rPr lang="en-US" dirty="0"/>
              <a:t> </a:t>
            </a:r>
            <a:r>
              <a:rPr lang="en-US" dirty="0" err="1"/>
              <a:t>notație</a:t>
            </a:r>
            <a:r>
              <a:rPr lang="en-US" dirty="0"/>
              <a:t> </a:t>
            </a:r>
            <a:r>
              <a:rPr lang="en-US" dirty="0" err="1"/>
              <a:t>pentru</a:t>
            </a:r>
            <a:r>
              <a:rPr lang="en-US" dirty="0"/>
              <a:t> </a:t>
            </a:r>
            <a:r>
              <a:rPr lang="en-US" dirty="0" err="1"/>
              <a:t>specificarea</a:t>
            </a:r>
            <a:r>
              <a:rPr lang="en-US" dirty="0"/>
              <a:t> </a:t>
            </a:r>
            <a:r>
              <a:rPr lang="en-US" dirty="0" err="1"/>
              <a:t>precisă</a:t>
            </a:r>
            <a:r>
              <a:rPr lang="en-US" dirty="0"/>
              <a:t> a </a:t>
            </a:r>
            <a:r>
              <a:rPr lang="en-US" dirty="0" err="1"/>
              <a:t>deciziilor</a:t>
            </a:r>
            <a:r>
              <a:rPr lang="en-US" dirty="0"/>
              <a:t> de </a:t>
            </a:r>
            <a:r>
              <a:rPr lang="en-US" dirty="0" err="1"/>
              <a:t>afaceri</a:t>
            </a:r>
            <a:r>
              <a:rPr lang="en-US" dirty="0"/>
              <a:t> </a:t>
            </a:r>
            <a:r>
              <a:rPr lang="en-US" dirty="0" err="1"/>
              <a:t>și</a:t>
            </a:r>
            <a:r>
              <a:rPr lang="en-US" dirty="0"/>
              <a:t> a </a:t>
            </a:r>
            <a:r>
              <a:rPr lang="en-US" dirty="0" err="1"/>
              <a:t>regulilor</a:t>
            </a:r>
            <a:r>
              <a:rPr lang="en-US" dirty="0"/>
              <a:t> de </a:t>
            </a:r>
            <a:r>
              <a:rPr lang="en-US" dirty="0" err="1"/>
              <a:t>afaceri</a:t>
            </a:r>
            <a:r>
              <a:rPr lang="en-US" dirty="0"/>
              <a:t>. </a:t>
            </a:r>
            <a:endParaRPr lang="ro-RO" dirty="0"/>
          </a:p>
          <a:p>
            <a:r>
              <a:rPr lang="en-US" dirty="0"/>
              <a:t>DMN </a:t>
            </a:r>
            <a:r>
              <a:rPr lang="en-US" dirty="0" err="1"/>
              <a:t>este</a:t>
            </a:r>
            <a:r>
              <a:rPr lang="en-US" dirty="0"/>
              <a:t> </a:t>
            </a:r>
            <a:r>
              <a:rPr lang="en-US" dirty="0" err="1"/>
              <a:t>ușor</a:t>
            </a:r>
            <a:r>
              <a:rPr lang="en-US" dirty="0"/>
              <a:t> de </a:t>
            </a:r>
            <a:r>
              <a:rPr lang="en-US" dirty="0" err="1"/>
              <a:t>citit</a:t>
            </a:r>
            <a:r>
              <a:rPr lang="en-US" dirty="0"/>
              <a:t> de </a:t>
            </a:r>
            <a:r>
              <a:rPr lang="en-US" dirty="0" err="1"/>
              <a:t>către</a:t>
            </a:r>
            <a:r>
              <a:rPr lang="en-US" dirty="0"/>
              <a:t> </a:t>
            </a:r>
            <a:r>
              <a:rPr lang="en-US" dirty="0" err="1"/>
              <a:t>diferite</a:t>
            </a:r>
            <a:r>
              <a:rPr lang="en-US" dirty="0"/>
              <a:t> </a:t>
            </a:r>
            <a:r>
              <a:rPr lang="en-US" dirty="0" err="1"/>
              <a:t>tipuri</a:t>
            </a:r>
            <a:r>
              <a:rPr lang="en-US" dirty="0"/>
              <a:t> de </a:t>
            </a:r>
            <a:r>
              <a:rPr lang="en-US" dirty="0" err="1"/>
              <a:t>persoane</a:t>
            </a:r>
            <a:r>
              <a:rPr lang="en-US" dirty="0"/>
              <a:t> implicate </a:t>
            </a:r>
            <a:r>
              <a:rPr lang="en-US" dirty="0" err="1"/>
              <a:t>în</a:t>
            </a:r>
            <a:r>
              <a:rPr lang="en-US" dirty="0"/>
              <a:t> </a:t>
            </a:r>
            <a:r>
              <a:rPr lang="en-US" dirty="0" err="1"/>
              <a:t>managementul</a:t>
            </a:r>
            <a:r>
              <a:rPr lang="en-US" dirty="0"/>
              <a:t> </a:t>
            </a:r>
            <a:r>
              <a:rPr lang="en-US" dirty="0" err="1"/>
              <a:t>deciziilor</a:t>
            </a:r>
            <a:r>
              <a:rPr lang="en-US" dirty="0"/>
              <a:t>. </a:t>
            </a:r>
            <a:endParaRPr lang="ro-RO" dirty="0"/>
          </a:p>
          <a:p>
            <a:r>
              <a:rPr lang="en-US" b="1" i="1" dirty="0" err="1">
                <a:solidFill>
                  <a:srgbClr val="0070C0"/>
                </a:solidFill>
              </a:rPr>
              <a:t>Acestea</a:t>
            </a:r>
            <a:r>
              <a:rPr lang="en-US" b="1" i="1" dirty="0">
                <a:solidFill>
                  <a:srgbClr val="0070C0"/>
                </a:solidFill>
              </a:rPr>
              <a:t> </a:t>
            </a:r>
            <a:r>
              <a:rPr lang="en-US" b="1" i="1" dirty="0" err="1">
                <a:solidFill>
                  <a:srgbClr val="0070C0"/>
                </a:solidFill>
              </a:rPr>
              <a:t>includ</a:t>
            </a:r>
            <a:r>
              <a:rPr lang="en-US" b="1" i="1" dirty="0">
                <a:solidFill>
                  <a:srgbClr val="0070C0"/>
                </a:solidFill>
              </a:rPr>
              <a:t>: </a:t>
            </a:r>
            <a:endParaRPr lang="ro-RO" b="1" i="1" dirty="0">
              <a:solidFill>
                <a:srgbClr val="0070C0"/>
              </a:solidFill>
            </a:endParaRPr>
          </a:p>
          <a:p>
            <a:pPr>
              <a:buFont typeface="Wingdings" panose="05000000000000000000" pitchFamily="2" charset="2"/>
              <a:buChar char="ü"/>
            </a:pPr>
            <a:r>
              <a:rPr lang="ro-RO" b="1" i="1" dirty="0">
                <a:solidFill>
                  <a:srgbClr val="00B050"/>
                </a:solidFill>
              </a:rPr>
              <a:t> </a:t>
            </a:r>
            <a:r>
              <a:rPr lang="en-US" b="1" i="1" dirty="0" err="1">
                <a:solidFill>
                  <a:srgbClr val="00B050"/>
                </a:solidFill>
              </a:rPr>
              <a:t>oameni</a:t>
            </a:r>
            <a:r>
              <a:rPr lang="en-US" b="1" i="1" dirty="0">
                <a:solidFill>
                  <a:srgbClr val="00B050"/>
                </a:solidFill>
              </a:rPr>
              <a:t> de </a:t>
            </a:r>
            <a:r>
              <a:rPr lang="en-US" b="1" i="1" dirty="0" err="1">
                <a:solidFill>
                  <a:srgbClr val="00B050"/>
                </a:solidFill>
              </a:rPr>
              <a:t>afaceri</a:t>
            </a:r>
            <a:r>
              <a:rPr lang="en-US" b="1" i="1" dirty="0">
                <a:solidFill>
                  <a:srgbClr val="00B050"/>
                </a:solidFill>
              </a:rPr>
              <a:t> </a:t>
            </a:r>
            <a:r>
              <a:rPr lang="en-US" dirty="0" err="1"/>
              <a:t>ce</a:t>
            </a:r>
            <a:r>
              <a:rPr lang="en-US" dirty="0"/>
              <a:t> </a:t>
            </a:r>
            <a:r>
              <a:rPr lang="ro-RO" dirty="0"/>
              <a:t>stabiles</a:t>
            </a:r>
            <a:r>
              <a:rPr lang="en-US" dirty="0"/>
              <a:t> </a:t>
            </a:r>
            <a:r>
              <a:rPr lang="en-US" dirty="0" err="1"/>
              <a:t>regulile</a:t>
            </a:r>
            <a:r>
              <a:rPr lang="en-US" dirty="0"/>
              <a:t> </a:t>
            </a:r>
            <a:r>
              <a:rPr lang="en-US" dirty="0" err="1"/>
              <a:t>și</a:t>
            </a:r>
            <a:r>
              <a:rPr lang="en-US" dirty="0"/>
              <a:t> </a:t>
            </a:r>
            <a:r>
              <a:rPr lang="en-US" dirty="0" err="1"/>
              <a:t>monitorizează</a:t>
            </a:r>
            <a:r>
              <a:rPr lang="en-US" dirty="0"/>
              <a:t> </a:t>
            </a:r>
            <a:r>
              <a:rPr lang="en-US" dirty="0" err="1"/>
              <a:t>aplicarea</a:t>
            </a:r>
            <a:r>
              <a:rPr lang="en-US" dirty="0"/>
              <a:t> </a:t>
            </a:r>
            <a:r>
              <a:rPr lang="en-US" dirty="0" err="1"/>
              <a:t>acestora</a:t>
            </a:r>
            <a:r>
              <a:rPr lang="en-US" dirty="0"/>
              <a:t>;</a:t>
            </a:r>
            <a:endParaRPr lang="ro-RO" dirty="0"/>
          </a:p>
          <a:p>
            <a:pPr>
              <a:buFont typeface="Wingdings" panose="05000000000000000000" pitchFamily="2" charset="2"/>
              <a:buChar char="ü"/>
            </a:pPr>
            <a:r>
              <a:rPr lang="ro-RO" b="1" i="1" dirty="0">
                <a:solidFill>
                  <a:srgbClr val="00B050"/>
                </a:solidFill>
              </a:rPr>
              <a:t> </a:t>
            </a:r>
            <a:r>
              <a:rPr lang="en-US" b="1" i="1" dirty="0" err="1">
                <a:solidFill>
                  <a:srgbClr val="00B050"/>
                </a:solidFill>
              </a:rPr>
              <a:t>analiști</a:t>
            </a:r>
            <a:r>
              <a:rPr lang="en-US" b="1" i="1" dirty="0">
                <a:solidFill>
                  <a:srgbClr val="00B050"/>
                </a:solidFill>
              </a:rPr>
              <a:t> de </a:t>
            </a:r>
            <a:r>
              <a:rPr lang="en-US" b="1" i="1" dirty="0" err="1">
                <a:solidFill>
                  <a:srgbClr val="00B050"/>
                </a:solidFill>
              </a:rPr>
              <a:t>afaceri</a:t>
            </a:r>
            <a:r>
              <a:rPr lang="en-US" dirty="0"/>
              <a:t>.</a:t>
            </a:r>
            <a:endParaRPr lang="ro-RO" dirty="0"/>
          </a:p>
          <a:p>
            <a:pPr>
              <a:buFont typeface="Arial" panose="020B0604020202020204" pitchFamily="34" charset="0"/>
              <a:buChar char="•"/>
            </a:pPr>
            <a:r>
              <a:rPr lang="ro-RO" dirty="0"/>
              <a:t>DMN este proiectat să funcționeze alături de BPMN și/sau CMMN, oferind un mecanism pentru a modela procesul decizional asociat proceselor și cazurilor. În timp ce BPMN, CMMN și DMN pot fi utilizate independent, au fost proiectate cu atenție pentru a fi complementare.</a:t>
            </a:r>
            <a:endParaRPr lang="en-US" dirty="0"/>
          </a:p>
        </p:txBody>
      </p:sp>
    </p:spTree>
    <p:extLst>
      <p:ext uri="{BB962C8B-B14F-4D97-AF65-F5344CB8AC3E}">
        <p14:creationId xmlns:p14="http://schemas.microsoft.com/office/powerpoint/2010/main" val="991840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4627</Words>
  <Application>Microsoft Office PowerPoint</Application>
  <PresentationFormat>Widescreen</PresentationFormat>
  <Paragraphs>356</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FrutigerLTStd-Cn</vt:lpstr>
      <vt:lpstr>FrutigerLTStd-Cn-Identity-H</vt:lpstr>
      <vt:lpstr>Wingdings</vt:lpstr>
      <vt:lpstr>Wingdings2</vt:lpstr>
      <vt:lpstr>Office Theme</vt:lpstr>
      <vt:lpstr>PowerPoint Presentation</vt:lpstr>
      <vt:lpstr>PowerPoint Presentation</vt:lpstr>
      <vt:lpstr>PowerPoint Presentation</vt:lpstr>
      <vt:lpstr>2.1a. Business Process Modeling Notation (BPMN),  global standard for modeling business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INSTRUMENTE LA BPMN Exemplu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Chirev Pavel</dc:creator>
  <cp:lastModifiedBy>Chirev Pavel</cp:lastModifiedBy>
  <cp:revision>4</cp:revision>
  <dcterms:created xsi:type="dcterms:W3CDTF">2025-03-16T13:50:38Z</dcterms:created>
  <dcterms:modified xsi:type="dcterms:W3CDTF">2025-03-16T14:14:45Z</dcterms:modified>
</cp:coreProperties>
</file>