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3E9885-3D14-4306-B010-3B26199137D2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2FCDB-2B8C-4E1D-B38F-B3B9ED648BD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2FCDB-2B8C-4E1D-B38F-B3B9ED648BDC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2FCDB-2B8C-4E1D-B38F-B3B9ED648BDC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2FCDB-2B8C-4E1D-B38F-B3B9ED648BDC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2FCDB-2B8C-4E1D-B38F-B3B9ED648BDC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2FCDB-2B8C-4E1D-B38F-B3B9ED648BDC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2FCDB-2B8C-4E1D-B38F-B3B9ED648BDC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2FCDB-2B8C-4E1D-B38F-B3B9ED648BDC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2FCDB-2B8C-4E1D-B38F-B3B9ED648BDC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2FCDB-2B8C-4E1D-B38F-B3B9ED648BDC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2FCDB-2B8C-4E1D-B38F-B3B9ED648BDC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2FCDB-2B8C-4E1D-B38F-B3B9ED648BDC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2FCDB-2B8C-4E1D-B38F-B3B9ED648BDC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2FCDB-2B8C-4E1D-B38F-B3B9ED648BDC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2FCDB-2B8C-4E1D-B38F-B3B9ED648BDC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2FCDB-2B8C-4E1D-B38F-B3B9ED648BDC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2FCDB-2B8C-4E1D-B38F-B3B9ED648BDC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2FCDB-2B8C-4E1D-B38F-B3B9ED648BDC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2FCDB-2B8C-4E1D-B38F-B3B9ED648BDC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2FCDB-2B8C-4E1D-B38F-B3B9ED648BDC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2FCDB-2B8C-4E1D-B38F-B3B9ED648BDC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2FCDB-2B8C-4E1D-B38F-B3B9ED648BDC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2FCDB-2B8C-4E1D-B38F-B3B9ED648BDC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2FCDB-2B8C-4E1D-B38F-B3B9ED648BDC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2FCDB-2B8C-4E1D-B38F-B3B9ED648BDC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12AE6-7CB9-465E-A562-D64673B551E0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F778-3DEE-44BE-AB9A-306487DD4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12AE6-7CB9-465E-A562-D64673B551E0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F778-3DEE-44BE-AB9A-306487DD4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12AE6-7CB9-465E-A562-D64673B551E0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F778-3DEE-44BE-AB9A-306487DD4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12AE6-7CB9-465E-A562-D64673B551E0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F778-3DEE-44BE-AB9A-306487DD4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12AE6-7CB9-465E-A562-D64673B551E0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F778-3DEE-44BE-AB9A-306487DD4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12AE6-7CB9-465E-A562-D64673B551E0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F778-3DEE-44BE-AB9A-306487DD4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12AE6-7CB9-465E-A562-D64673B551E0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F778-3DEE-44BE-AB9A-306487DD4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12AE6-7CB9-465E-A562-D64673B551E0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F778-3DEE-44BE-AB9A-306487DD4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12AE6-7CB9-465E-A562-D64673B551E0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F778-3DEE-44BE-AB9A-306487DD4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12AE6-7CB9-465E-A562-D64673B551E0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F778-3DEE-44BE-AB9A-306487DD4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12AE6-7CB9-465E-A562-D64673B551E0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F778-3DEE-44BE-AB9A-306487DD4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12AE6-7CB9-465E-A562-D64673B551E0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2F778-3DEE-44BE-AB9A-306487DD4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357166"/>
            <a:ext cx="7772400" cy="1470025"/>
          </a:xfrm>
        </p:spPr>
        <p:txBody>
          <a:bodyPr/>
          <a:lstStyle/>
          <a:p>
            <a:r>
              <a:rPr lang="ru-RU" dirty="0" smtClean="0"/>
              <a:t>Понятие и предмет ТГП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1428736"/>
            <a:ext cx="7572428" cy="214314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ТГП – это общетеоретическая политико-правовая наука, изучающая закономерности возникновения, функционирования и развития государства и права, их сущность  и социальное назначение в обществе и вырабатывающая общиеюридические категории и понятия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57224" y="3500438"/>
            <a:ext cx="7429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Предмет ТГП – наиболее общие закономерности возникновения, функционирования и развития государства и права в их диалектическом единстве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57224" y="4857760"/>
            <a:ext cx="80010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Функции ТГП:</a:t>
            </a:r>
          </a:p>
          <a:p>
            <a:pPr marL="342900" indent="-342900">
              <a:buAutoNum type="arabicParenR"/>
            </a:pPr>
            <a:r>
              <a:rPr lang="ru-RU" dirty="0" smtClean="0"/>
              <a:t>Гносеологическая</a:t>
            </a:r>
          </a:p>
          <a:p>
            <a:pPr marL="342900" indent="-342900">
              <a:buAutoNum type="arabicParenR"/>
            </a:pPr>
            <a:r>
              <a:rPr lang="ru-RU" dirty="0" smtClean="0"/>
              <a:t>Методологическая</a:t>
            </a:r>
          </a:p>
          <a:p>
            <a:pPr marL="342900" indent="-342900">
              <a:buAutoNum type="arabicParenR"/>
            </a:pPr>
            <a:r>
              <a:rPr lang="ru-RU" dirty="0" smtClean="0"/>
              <a:t>Идеологическая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подходы к типологии государства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Rectangle 3"/>
          <p:cNvSpPr/>
          <p:nvPr/>
        </p:nvSpPr>
        <p:spPr>
          <a:xfrm>
            <a:off x="500034" y="1643050"/>
            <a:ext cx="3286148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71472" y="1785926"/>
            <a:ext cx="321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Формационный подход</a:t>
            </a:r>
            <a:endParaRPr lang="ru-RU" dirty="0"/>
          </a:p>
        </p:txBody>
      </p:sp>
      <p:sp>
        <p:nvSpPr>
          <p:cNvPr id="6" name="Rectangle 5"/>
          <p:cNvSpPr/>
          <p:nvPr/>
        </p:nvSpPr>
        <p:spPr>
          <a:xfrm>
            <a:off x="5286380" y="1643050"/>
            <a:ext cx="3357586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214942" y="1785926"/>
            <a:ext cx="357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Цивилизационный подход</a:t>
            </a:r>
            <a:endParaRPr lang="ru-RU" dirty="0"/>
          </a:p>
        </p:txBody>
      </p:sp>
      <p:sp>
        <p:nvSpPr>
          <p:cNvPr id="8" name="Rectangle 7"/>
          <p:cNvSpPr/>
          <p:nvPr/>
        </p:nvSpPr>
        <p:spPr>
          <a:xfrm>
            <a:off x="500034" y="2571744"/>
            <a:ext cx="2000264" cy="35004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500034" y="2571744"/>
            <a:ext cx="500066" cy="35004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Rectangle 9"/>
          <p:cNvSpPr/>
          <p:nvPr/>
        </p:nvSpPr>
        <p:spPr>
          <a:xfrm>
            <a:off x="1000100" y="2571744"/>
            <a:ext cx="500066" cy="35004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1500166" y="2571744"/>
            <a:ext cx="500066" cy="35004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Rectangle 11"/>
          <p:cNvSpPr/>
          <p:nvPr/>
        </p:nvSpPr>
        <p:spPr>
          <a:xfrm>
            <a:off x="2000232" y="2571744"/>
            <a:ext cx="500066" cy="35004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Straight Arrow Connector 13"/>
          <p:cNvCxnSpPr/>
          <p:nvPr/>
        </p:nvCxnSpPr>
        <p:spPr>
          <a:xfrm rot="5400000">
            <a:off x="1607323" y="2393149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214678" y="2643182"/>
            <a:ext cx="1785950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Rectangle 16"/>
          <p:cNvSpPr/>
          <p:nvPr/>
        </p:nvSpPr>
        <p:spPr>
          <a:xfrm>
            <a:off x="5072066" y="2643182"/>
            <a:ext cx="1785950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Rectangle 17"/>
          <p:cNvSpPr/>
          <p:nvPr/>
        </p:nvSpPr>
        <p:spPr>
          <a:xfrm>
            <a:off x="6929454" y="2643182"/>
            <a:ext cx="1785950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Rectangle 18"/>
          <p:cNvSpPr/>
          <p:nvPr/>
        </p:nvSpPr>
        <p:spPr>
          <a:xfrm>
            <a:off x="3214678" y="3429000"/>
            <a:ext cx="500066" cy="26432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Rectangle 19"/>
          <p:cNvSpPr/>
          <p:nvPr/>
        </p:nvSpPr>
        <p:spPr>
          <a:xfrm>
            <a:off x="3786182" y="3429000"/>
            <a:ext cx="500066" cy="26432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Rectangle 20"/>
          <p:cNvSpPr/>
          <p:nvPr/>
        </p:nvSpPr>
        <p:spPr>
          <a:xfrm>
            <a:off x="4357686" y="3429000"/>
            <a:ext cx="500066" cy="26432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Rectangle 21"/>
          <p:cNvSpPr/>
          <p:nvPr/>
        </p:nvSpPr>
        <p:spPr>
          <a:xfrm>
            <a:off x="5786446" y="3429000"/>
            <a:ext cx="500066" cy="26432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Rectangle 22"/>
          <p:cNvSpPr/>
          <p:nvPr/>
        </p:nvSpPr>
        <p:spPr>
          <a:xfrm>
            <a:off x="5143504" y="3429000"/>
            <a:ext cx="500066" cy="26432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Rectangle 23"/>
          <p:cNvSpPr/>
          <p:nvPr/>
        </p:nvSpPr>
        <p:spPr>
          <a:xfrm>
            <a:off x="6357950" y="3429000"/>
            <a:ext cx="500066" cy="26432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Rectangle 24"/>
          <p:cNvSpPr/>
          <p:nvPr/>
        </p:nvSpPr>
        <p:spPr>
          <a:xfrm>
            <a:off x="7929586" y="3429000"/>
            <a:ext cx="500066" cy="26432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Rectangle 25"/>
          <p:cNvSpPr/>
          <p:nvPr/>
        </p:nvSpPr>
        <p:spPr>
          <a:xfrm>
            <a:off x="7143768" y="3429000"/>
            <a:ext cx="500066" cy="26432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538435" y="2714620"/>
            <a:ext cx="461665" cy="328614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dirty="0" smtClean="0"/>
              <a:t>Рабовладельческий тип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1000100" y="2714620"/>
            <a:ext cx="461665" cy="328614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dirty="0" smtClean="0"/>
              <a:t>Феодальный тип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1500166" y="2786058"/>
            <a:ext cx="461665" cy="328614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dirty="0" smtClean="0"/>
              <a:t>Буржуазный тип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2000232" y="2786058"/>
            <a:ext cx="461665" cy="328614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dirty="0" smtClean="0"/>
              <a:t>Социалистический тип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3214678" y="2786058"/>
            <a:ext cx="461665" cy="328614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dirty="0" smtClean="0"/>
              <a:t>Древневосточные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3786182" y="2786058"/>
            <a:ext cx="461665" cy="328614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dirty="0" smtClean="0"/>
              <a:t>Древнегреческие</a:t>
            </a:r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4357686" y="2786058"/>
            <a:ext cx="461665" cy="328614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dirty="0" smtClean="0"/>
              <a:t>Древнеримское</a:t>
            </a:r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5143504" y="2786058"/>
            <a:ext cx="461665" cy="328614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dirty="0" smtClean="0"/>
              <a:t>Западно-Европейские</a:t>
            </a:r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5786446" y="2786058"/>
            <a:ext cx="461665" cy="328614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dirty="0" smtClean="0"/>
              <a:t>Востйно-Европейские</a:t>
            </a:r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6357950" y="2786058"/>
            <a:ext cx="461665" cy="328614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dirty="0" smtClean="0"/>
              <a:t>Азиатские</a:t>
            </a:r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7143768" y="2786058"/>
            <a:ext cx="461665" cy="328614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dirty="0" smtClean="0"/>
              <a:t>Развивабщиеся</a:t>
            </a:r>
            <a:endParaRPr lang="ru-RU" dirty="0"/>
          </a:p>
        </p:txBody>
      </p:sp>
      <p:sp>
        <p:nvSpPr>
          <p:cNvPr id="38" name="TextBox 37"/>
          <p:cNvSpPr txBox="1"/>
          <p:nvPr/>
        </p:nvSpPr>
        <p:spPr>
          <a:xfrm>
            <a:off x="7929586" y="2786058"/>
            <a:ext cx="461665" cy="328614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dirty="0" smtClean="0"/>
              <a:t>Развитые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3286116" y="2643182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Древние государства</a:t>
            </a:r>
            <a:endParaRPr lang="ru-RU" dirty="0"/>
          </a:p>
        </p:txBody>
      </p:sp>
      <p:sp>
        <p:nvSpPr>
          <p:cNvPr id="40" name="TextBox 39"/>
          <p:cNvSpPr txBox="1"/>
          <p:nvPr/>
        </p:nvSpPr>
        <p:spPr>
          <a:xfrm>
            <a:off x="5143504" y="2643182"/>
            <a:ext cx="17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Средневековые государства</a:t>
            </a:r>
            <a:endParaRPr lang="ru-RU" dirty="0"/>
          </a:p>
        </p:txBody>
      </p:sp>
      <p:sp>
        <p:nvSpPr>
          <p:cNvPr id="41" name="TextBox 40"/>
          <p:cNvSpPr txBox="1"/>
          <p:nvPr/>
        </p:nvSpPr>
        <p:spPr>
          <a:xfrm>
            <a:off x="6929454" y="2643182"/>
            <a:ext cx="1857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Современные государства</a:t>
            </a:r>
            <a:endParaRPr lang="ru-RU" dirty="0"/>
          </a:p>
        </p:txBody>
      </p:sp>
      <p:cxnSp>
        <p:nvCxnSpPr>
          <p:cNvPr id="43" name="Straight Arrow Connector 42"/>
          <p:cNvCxnSpPr/>
          <p:nvPr/>
        </p:nvCxnSpPr>
        <p:spPr>
          <a:xfrm rot="10800000" flipV="1">
            <a:off x="4500562" y="2285992"/>
            <a:ext cx="1571636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5400000">
            <a:off x="6429388" y="2428868"/>
            <a:ext cx="357190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endCxn id="41" idx="0"/>
          </p:cNvCxnSpPr>
          <p:nvPr/>
        </p:nvCxnSpPr>
        <p:spPr>
          <a:xfrm rot="5400000">
            <a:off x="7715272" y="2428868"/>
            <a:ext cx="357190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3428992" y="3357562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rot="5400000">
            <a:off x="4001290" y="3356768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rot="5400000">
            <a:off x="4499768" y="3356768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rot="5400000">
            <a:off x="5287174" y="3356768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rot="5400000">
            <a:off x="5999966" y="3356768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rot="5400000">
            <a:off x="6571470" y="3356768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rot="5400000">
            <a:off x="7287438" y="3356768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rot="5400000">
            <a:off x="8143106" y="3356768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Формы государства:понятие и основные элементы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Rectangle 3"/>
          <p:cNvSpPr/>
          <p:nvPr/>
        </p:nvSpPr>
        <p:spPr>
          <a:xfrm>
            <a:off x="642910" y="1714488"/>
            <a:ext cx="7858180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714348" y="1857364"/>
            <a:ext cx="76438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Форма государства – организация и устройство гос. Власти, отражающте особенности исторического, экономического, национального развития, уровень развития демократии и культуры населения</a:t>
            </a:r>
            <a:endParaRPr lang="ru-RU" dirty="0"/>
          </a:p>
        </p:txBody>
      </p:sp>
      <p:cxnSp>
        <p:nvCxnSpPr>
          <p:cNvPr id="9" name="Straight Arrow Connector 8"/>
          <p:cNvCxnSpPr>
            <a:stCxn id="4" idx="2"/>
          </p:cNvCxnSpPr>
          <p:nvPr/>
        </p:nvCxnSpPr>
        <p:spPr>
          <a:xfrm rot="5400000">
            <a:off x="4321967" y="3321843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6200000" flipH="1">
            <a:off x="6286512" y="3286124"/>
            <a:ext cx="571504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>
            <a:off x="2071670" y="3286124"/>
            <a:ext cx="500066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14348" y="4071942"/>
            <a:ext cx="2071702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Rectangle 14"/>
          <p:cNvSpPr/>
          <p:nvPr/>
        </p:nvSpPr>
        <p:spPr>
          <a:xfrm>
            <a:off x="3214678" y="4071942"/>
            <a:ext cx="2571768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6215074" y="4071942"/>
            <a:ext cx="1928826" cy="12858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785786" y="4214818"/>
            <a:ext cx="17859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Форма правления</a:t>
            </a:r>
            <a:endParaRPr lang="ru-RU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3214678" y="4214818"/>
            <a:ext cx="25003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Форма государственного устройства</a:t>
            </a:r>
            <a:endParaRPr lang="ru-RU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6286512" y="4143380"/>
            <a:ext cx="1785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Политико-правовой режим</a:t>
            </a:r>
            <a:endParaRPr lang="ru-RU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Формы правления: понятие и основные разновидности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Rectangle 3"/>
          <p:cNvSpPr/>
          <p:nvPr/>
        </p:nvSpPr>
        <p:spPr>
          <a:xfrm>
            <a:off x="428596" y="1643050"/>
            <a:ext cx="8286808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428596" y="1714488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Форма правления – структура высших органов государственной власти, порядок их образования и взаимодействия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rot="5400000">
            <a:off x="1000100" y="2643182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7215206" y="2643182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85720" y="2786058"/>
            <a:ext cx="228598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Rectangle 10"/>
          <p:cNvSpPr/>
          <p:nvPr/>
        </p:nvSpPr>
        <p:spPr>
          <a:xfrm>
            <a:off x="6286512" y="2786058"/>
            <a:ext cx="2357454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285720" y="2928934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Монархии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4286248" y="4000504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РеспубликиДДД</a:t>
            </a:r>
            <a:endParaRPr lang="ru-RU" dirty="0"/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428596" y="3429000"/>
            <a:ext cx="21431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000232" y="3429000"/>
            <a:ext cx="28575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0" y="3714752"/>
            <a:ext cx="1428728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0" y="3857628"/>
            <a:ext cx="1428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Абсолютные</a:t>
            </a:r>
            <a:endParaRPr lang="ru-RU" dirty="0"/>
          </a:p>
        </p:txBody>
      </p:sp>
      <p:sp>
        <p:nvSpPr>
          <p:cNvPr id="22" name="Rectangle 21"/>
          <p:cNvSpPr/>
          <p:nvPr/>
        </p:nvSpPr>
        <p:spPr>
          <a:xfrm>
            <a:off x="1785918" y="3714752"/>
            <a:ext cx="1714512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1857356" y="3857628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Ограниченные</a:t>
            </a:r>
            <a:endParaRPr lang="ru-RU" dirty="0"/>
          </a:p>
        </p:txBody>
      </p:sp>
      <p:cxnSp>
        <p:nvCxnSpPr>
          <p:cNvPr id="25" name="Straight Arrow Connector 24"/>
          <p:cNvCxnSpPr/>
          <p:nvPr/>
        </p:nvCxnSpPr>
        <p:spPr>
          <a:xfrm rot="10800000" flipV="1">
            <a:off x="1071538" y="4500570"/>
            <a:ext cx="785818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2285984" y="4786322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3357554" y="4500570"/>
            <a:ext cx="500066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0" y="5286388"/>
            <a:ext cx="1428728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0" y="5286388"/>
            <a:ext cx="13572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Сословно-представительные</a:t>
            </a:r>
            <a:endParaRPr lang="ru-RU" dirty="0"/>
          </a:p>
        </p:txBody>
      </p:sp>
      <p:sp>
        <p:nvSpPr>
          <p:cNvPr id="34" name="Rectangle 33"/>
          <p:cNvSpPr/>
          <p:nvPr/>
        </p:nvSpPr>
        <p:spPr>
          <a:xfrm>
            <a:off x="1643042" y="5286388"/>
            <a:ext cx="178595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1643042" y="5357826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Дуалистические</a:t>
            </a:r>
            <a:endParaRPr lang="ru-RU" dirty="0"/>
          </a:p>
        </p:txBody>
      </p:sp>
      <p:sp>
        <p:nvSpPr>
          <p:cNvPr id="36" name="Rectangle 35"/>
          <p:cNvSpPr/>
          <p:nvPr/>
        </p:nvSpPr>
        <p:spPr>
          <a:xfrm>
            <a:off x="3500430" y="5000636"/>
            <a:ext cx="192882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3500430" y="5000636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Конституционные</a:t>
            </a:r>
            <a:endParaRPr lang="ru-RU" dirty="0"/>
          </a:p>
        </p:txBody>
      </p:sp>
      <p:sp>
        <p:nvSpPr>
          <p:cNvPr id="38" name="Rectangle 37"/>
          <p:cNvSpPr/>
          <p:nvPr/>
        </p:nvSpPr>
        <p:spPr>
          <a:xfrm>
            <a:off x="4500562" y="3857628"/>
            <a:ext cx="1928826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Rectangle 38"/>
          <p:cNvSpPr/>
          <p:nvPr/>
        </p:nvSpPr>
        <p:spPr>
          <a:xfrm>
            <a:off x="5715008" y="4857760"/>
            <a:ext cx="1857388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Rectangle 39"/>
          <p:cNvSpPr/>
          <p:nvPr/>
        </p:nvSpPr>
        <p:spPr>
          <a:xfrm>
            <a:off x="7286644" y="3714752"/>
            <a:ext cx="1857356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Rectangle 40"/>
          <p:cNvSpPr/>
          <p:nvPr/>
        </p:nvSpPr>
        <p:spPr>
          <a:xfrm>
            <a:off x="6858016" y="5929330"/>
            <a:ext cx="2000264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TextBox 41"/>
          <p:cNvSpPr txBox="1"/>
          <p:nvPr/>
        </p:nvSpPr>
        <p:spPr>
          <a:xfrm>
            <a:off x="4500562" y="3929066"/>
            <a:ext cx="1928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Древнедемократические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7358082" y="3714752"/>
            <a:ext cx="1714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Древнеаристократические</a:t>
            </a:r>
            <a:endParaRPr lang="ru-RU" dirty="0"/>
          </a:p>
        </p:txBody>
      </p:sp>
      <p:sp>
        <p:nvSpPr>
          <p:cNvPr id="44" name="TextBox 43"/>
          <p:cNvSpPr txBox="1"/>
          <p:nvPr/>
        </p:nvSpPr>
        <p:spPr>
          <a:xfrm>
            <a:off x="5715008" y="4786322"/>
            <a:ext cx="18573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Средневековые республики-города</a:t>
            </a:r>
            <a:endParaRPr lang="ru-RU" dirty="0"/>
          </a:p>
        </p:txBody>
      </p:sp>
      <p:sp>
        <p:nvSpPr>
          <p:cNvPr id="45" name="TextBox 44"/>
          <p:cNvSpPr txBox="1"/>
          <p:nvPr/>
        </p:nvSpPr>
        <p:spPr>
          <a:xfrm>
            <a:off x="6858016" y="6000768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Современные</a:t>
            </a:r>
            <a:endParaRPr lang="ru-RU" dirty="0"/>
          </a:p>
        </p:txBody>
      </p:sp>
      <p:sp>
        <p:nvSpPr>
          <p:cNvPr id="46" name="TextBox 45"/>
          <p:cNvSpPr txBox="1"/>
          <p:nvPr/>
        </p:nvSpPr>
        <p:spPr>
          <a:xfrm>
            <a:off x="6286512" y="2928934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Республики</a:t>
            </a:r>
            <a:endParaRPr lang="ru-RU" dirty="0"/>
          </a:p>
        </p:txBody>
      </p:sp>
      <p:cxnSp>
        <p:nvCxnSpPr>
          <p:cNvPr id="48" name="Straight Arrow Connector 47"/>
          <p:cNvCxnSpPr/>
          <p:nvPr/>
        </p:nvCxnSpPr>
        <p:spPr>
          <a:xfrm rot="10800000" flipV="1">
            <a:off x="6215074" y="3571876"/>
            <a:ext cx="57150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6200000" flipH="1">
            <a:off x="7786710" y="3500438"/>
            <a:ext cx="142876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5400000">
            <a:off x="6643702" y="4071942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5400000">
            <a:off x="7108049" y="4679165"/>
            <a:ext cx="2357454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Формы государственного устройства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Форма государственного устройства – национальное и административно-территориальное строение государства, которое раскрывает характер взаимоотношений между центральными и местными органами гомударственной власти</a:t>
            </a:r>
          </a:p>
          <a:p>
            <a:r>
              <a:rPr lang="ru-RU" dirty="0" smtClean="0"/>
              <a:t>1. Простые (унитарные)</a:t>
            </a:r>
          </a:p>
          <a:p>
            <a:r>
              <a:rPr lang="ru-RU" dirty="0" smtClean="0"/>
              <a:t>2. Сложные</a:t>
            </a:r>
          </a:p>
          <a:p>
            <a:pPr>
              <a:buNone/>
            </a:pPr>
            <a:r>
              <a:rPr lang="ru-RU" dirty="0" smtClean="0"/>
              <a:t> - Федерации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- Империи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- Конфедерации 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Политико-правовой режим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Политико-правовой режим – совокупность методов и средств осуществления государственной власти </a:t>
            </a:r>
          </a:p>
          <a:p>
            <a:pPr marL="514350" indent="-514350">
              <a:buAutoNum type="arabicPeriod"/>
            </a:pPr>
            <a:r>
              <a:rPr lang="ru-RU" dirty="0" smtClean="0"/>
              <a:t>Демократические</a:t>
            </a:r>
          </a:p>
          <a:p>
            <a:pPr marL="514350" indent="-514350">
              <a:buNone/>
            </a:pPr>
            <a:r>
              <a:rPr lang="ru-RU" dirty="0"/>
              <a:t> </a:t>
            </a:r>
            <a:r>
              <a:rPr lang="ru-RU" dirty="0" smtClean="0"/>
              <a:t>- античной демократии</a:t>
            </a:r>
          </a:p>
          <a:p>
            <a:pPr marL="514350" indent="-514350">
              <a:buNone/>
            </a:pPr>
            <a:r>
              <a:rPr lang="ru-RU" dirty="0"/>
              <a:t> </a:t>
            </a:r>
            <a:r>
              <a:rPr lang="ru-RU" dirty="0" smtClean="0"/>
              <a:t>- феодальной демократии</a:t>
            </a:r>
          </a:p>
          <a:p>
            <a:pPr marL="514350" indent="-514350">
              <a:buNone/>
            </a:pPr>
            <a:r>
              <a:rPr lang="ru-RU" dirty="0"/>
              <a:t> </a:t>
            </a:r>
            <a:r>
              <a:rPr lang="ru-RU" dirty="0" smtClean="0"/>
              <a:t>- либеральной демократии</a:t>
            </a:r>
          </a:p>
          <a:p>
            <a:pPr marL="514350" indent="-514350">
              <a:buNone/>
            </a:pPr>
            <a:r>
              <a:rPr lang="ru-RU" dirty="0"/>
              <a:t> </a:t>
            </a:r>
            <a:r>
              <a:rPr lang="ru-RU" dirty="0" smtClean="0"/>
              <a:t>- плюралистической демократии</a:t>
            </a:r>
          </a:p>
          <a:p>
            <a:pPr marL="514350" indent="-514350">
              <a:buNone/>
            </a:pPr>
            <a:r>
              <a:rPr lang="ru-RU" dirty="0" smtClean="0"/>
              <a:t>2. Недемократические</a:t>
            </a:r>
          </a:p>
          <a:p>
            <a:pPr marL="514350" indent="-514350">
              <a:buNone/>
            </a:pPr>
            <a:r>
              <a:rPr lang="ru-RU" dirty="0"/>
              <a:t> </a:t>
            </a:r>
            <a:r>
              <a:rPr lang="ru-RU" dirty="0" smtClean="0"/>
              <a:t>- деспотический</a:t>
            </a:r>
          </a:p>
          <a:p>
            <a:pPr marL="514350" indent="-514350">
              <a:buNone/>
            </a:pPr>
            <a:r>
              <a:rPr lang="ru-RU" dirty="0"/>
              <a:t> </a:t>
            </a:r>
            <a:r>
              <a:rPr lang="ru-RU" dirty="0" smtClean="0"/>
              <a:t>- автократический</a:t>
            </a:r>
          </a:p>
          <a:p>
            <a:pPr marL="514350" indent="-514350">
              <a:buNone/>
            </a:pPr>
            <a:r>
              <a:rPr lang="ru-RU" dirty="0"/>
              <a:t> </a:t>
            </a:r>
            <a:r>
              <a:rPr lang="ru-RU" dirty="0" smtClean="0"/>
              <a:t>- тоталитарный</a:t>
            </a:r>
          </a:p>
          <a:p>
            <a:pPr marL="514350" indent="-514350">
              <a:buNone/>
            </a:pPr>
            <a:r>
              <a:rPr lang="ru-RU" dirty="0"/>
              <a:t> </a:t>
            </a:r>
            <a:r>
              <a:rPr lang="ru-RU" dirty="0" smtClean="0"/>
              <a:t>- военно-диктаторский 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 государства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Функции государства - это </a:t>
            </a:r>
            <a:r>
              <a:rPr lang="ru-RU" dirty="0"/>
              <a:t>основные направления деятельности гос-ва обусловленные потребностью в определенных общественых отношения. </a:t>
            </a:r>
            <a:endParaRPr lang="ru-RU" dirty="0" smtClean="0"/>
          </a:p>
          <a:p>
            <a:r>
              <a:rPr lang="ru-RU" dirty="0" smtClean="0"/>
              <a:t>Внутренние </a:t>
            </a:r>
            <a:r>
              <a:rPr lang="ru-RU" dirty="0"/>
              <a:t>– направл на внутреннюю деятельность государства в пределах ее территории: - экономическая, социальная, финансово-контрольная, охранно-правовая, природоохранная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Внешние – деятельность государства на международной арене: - культурное сотрудничество, научно-техническое сотрудничество, охрана окр среды, оборона страны.  </a:t>
            </a:r>
            <a:endParaRPr lang="ru-RU" dirty="0" smtClean="0"/>
          </a:p>
          <a:p>
            <a:r>
              <a:rPr lang="ru-RU" dirty="0" smtClean="0"/>
              <a:t>по </a:t>
            </a:r>
            <a:r>
              <a:rPr lang="ru-RU" dirty="0"/>
              <a:t>сферам жизнедеятельности экономические, политические, гуманитарные </a:t>
            </a:r>
          </a:p>
          <a:p>
            <a:r>
              <a:rPr lang="ru-RU" dirty="0" smtClean="0"/>
              <a:t>по </a:t>
            </a:r>
            <a:r>
              <a:rPr lang="ru-RU" dirty="0"/>
              <a:t>продолжительности действия – постоянные и временные.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Механизм(аппарат) государства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Это целостная, иерархическая система государственных органов, учреждений и организаций, осуществляющих государственную власть</a:t>
            </a:r>
          </a:p>
          <a:p>
            <a:pPr marL="514350" indent="-514350">
              <a:buAutoNum type="arabicParenR"/>
            </a:pPr>
            <a:r>
              <a:rPr lang="ru-RU" dirty="0" smtClean="0"/>
              <a:t>Государственный аппарат</a:t>
            </a:r>
          </a:p>
          <a:p>
            <a:pPr marL="514350" indent="-514350">
              <a:buNone/>
            </a:pPr>
            <a:r>
              <a:rPr lang="ru-RU" dirty="0"/>
              <a:t> </a:t>
            </a:r>
            <a:r>
              <a:rPr lang="ru-RU" dirty="0" smtClean="0"/>
              <a:t>- законодательные органы</a:t>
            </a:r>
          </a:p>
          <a:p>
            <a:pPr marL="514350" indent="-514350">
              <a:buNone/>
            </a:pPr>
            <a:r>
              <a:rPr lang="ru-RU" dirty="0"/>
              <a:t> </a:t>
            </a:r>
            <a:r>
              <a:rPr lang="ru-RU" dirty="0" smtClean="0"/>
              <a:t>- исполнительные органы</a:t>
            </a:r>
          </a:p>
          <a:p>
            <a:pPr marL="514350" indent="-514350">
              <a:buNone/>
            </a:pPr>
            <a:r>
              <a:rPr lang="ru-RU" dirty="0" smtClean="0"/>
              <a:t> - судебные органы</a:t>
            </a:r>
          </a:p>
          <a:p>
            <a:pPr marL="514350" indent="-514350">
              <a:buNone/>
            </a:pPr>
            <a:r>
              <a:rPr lang="ru-RU" dirty="0"/>
              <a:t> </a:t>
            </a:r>
            <a:r>
              <a:rPr lang="ru-RU" dirty="0" smtClean="0"/>
              <a:t>- контрольно-надзорные органы</a:t>
            </a:r>
          </a:p>
          <a:p>
            <a:pPr marL="514350" indent="-514350">
              <a:buNone/>
            </a:pPr>
            <a:r>
              <a:rPr lang="ru-RU" dirty="0" smtClean="0"/>
              <a:t>2) Государственные организации и материальные придатки</a:t>
            </a:r>
          </a:p>
          <a:p>
            <a:pPr marL="514350" indent="-514350">
              <a:buNone/>
            </a:pPr>
            <a:r>
              <a:rPr lang="ru-RU" dirty="0"/>
              <a:t> </a:t>
            </a:r>
            <a:r>
              <a:rPr lang="ru-RU" dirty="0" smtClean="0"/>
              <a:t>- гос. Учебные, научные, лечебные и др. Учреждения</a:t>
            </a:r>
          </a:p>
          <a:p>
            <a:pPr marL="514350" indent="-514350">
              <a:buNone/>
            </a:pPr>
            <a:r>
              <a:rPr lang="ru-RU" dirty="0"/>
              <a:t> </a:t>
            </a:r>
            <a:r>
              <a:rPr lang="ru-RU" dirty="0" smtClean="0"/>
              <a:t>- вооруженные силы</a:t>
            </a:r>
          </a:p>
          <a:p>
            <a:pPr marL="514350" indent="-514350">
              <a:buNone/>
            </a:pPr>
            <a:r>
              <a:rPr lang="ru-RU" dirty="0"/>
              <a:t> </a:t>
            </a:r>
            <a:r>
              <a:rPr lang="ru-RU" dirty="0" smtClean="0"/>
              <a:t>- спец. Формирования охраны правопорядка</a:t>
            </a:r>
          </a:p>
          <a:p>
            <a:pPr marL="514350" indent="-514350">
              <a:buNone/>
            </a:pPr>
            <a:r>
              <a:rPr lang="ru-RU" dirty="0"/>
              <a:t> </a:t>
            </a:r>
            <a:r>
              <a:rPr lang="ru-RU" dirty="0" smtClean="0"/>
              <a:t>- уголовно-исполнительные учреждения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Органы государства и их виды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1. По принципу разделения властей: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- законодательные, исполнительные, судебные, контрольно-надзорные</a:t>
            </a:r>
          </a:p>
          <a:p>
            <a:pPr>
              <a:buNone/>
            </a:pPr>
            <a:r>
              <a:rPr lang="ru-RU" dirty="0" smtClean="0"/>
              <a:t>2. По характеру компетенции: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- органы общей компетенции, органы спец. Компетенции</a:t>
            </a:r>
          </a:p>
          <a:p>
            <a:pPr>
              <a:buNone/>
            </a:pPr>
            <a:r>
              <a:rPr lang="ru-RU" dirty="0" smtClean="0"/>
              <a:t>3. По характеру формирования: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- первичные, производные</a:t>
            </a:r>
          </a:p>
          <a:p>
            <a:pPr>
              <a:buNone/>
            </a:pPr>
            <a:r>
              <a:rPr lang="ru-RU" dirty="0" smtClean="0"/>
              <a:t>4. По территориальным пределам деятельности: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- высшие, центральные, местные</a:t>
            </a:r>
          </a:p>
          <a:p>
            <a:pPr>
              <a:buNone/>
            </a:pPr>
            <a:r>
              <a:rPr lang="ru-RU" dirty="0" smtClean="0"/>
              <a:t>5. По способу осуществления полномочий: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- коллегиальные, единоначальные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Политическая система общества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smtClean="0"/>
              <a:t>Это единство взаимодействующих между собой органов государства, общественных объединений и интститутовнепосредственной демократии, через которые народ участвует в управлении делами общества и государства</a:t>
            </a:r>
          </a:p>
          <a:p>
            <a:endParaRPr lang="ru-RU" dirty="0"/>
          </a:p>
        </p:txBody>
      </p:sp>
      <p:sp>
        <p:nvSpPr>
          <p:cNvPr id="4" name="Rectangle 3"/>
          <p:cNvSpPr/>
          <p:nvPr/>
        </p:nvSpPr>
        <p:spPr>
          <a:xfrm>
            <a:off x="2000232" y="2857496"/>
            <a:ext cx="464347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143108" y="2928934"/>
            <a:ext cx="4429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Народ</a:t>
            </a:r>
            <a:endParaRPr lang="ru-RU" sz="2800" dirty="0"/>
          </a:p>
        </p:txBody>
      </p:sp>
      <p:cxnSp>
        <p:nvCxnSpPr>
          <p:cNvPr id="7" name="Straight Arrow Connector 6"/>
          <p:cNvCxnSpPr/>
          <p:nvPr/>
        </p:nvCxnSpPr>
        <p:spPr>
          <a:xfrm rot="5400000">
            <a:off x="1785918" y="3500438"/>
            <a:ext cx="428628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6200000" flipH="1">
            <a:off x="6286512" y="3571876"/>
            <a:ext cx="500066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>
            <a:off x="4107653" y="3750471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42844" y="4286256"/>
            <a:ext cx="2143140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Rectangle 14"/>
          <p:cNvSpPr/>
          <p:nvPr/>
        </p:nvSpPr>
        <p:spPr>
          <a:xfrm>
            <a:off x="3143240" y="4143380"/>
            <a:ext cx="221457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5857884" y="4214818"/>
            <a:ext cx="2143140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14282" y="4357694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Государство 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3071802" y="4143380"/>
            <a:ext cx="21431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Институты непосредственной демократии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5929322" y="4286256"/>
            <a:ext cx="2000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Общественные объединения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Правовое государство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Это тип государства, при котором государство считает обязательным для себя соблюдать принятые законы, а так же защищать их</a:t>
            </a:r>
          </a:p>
          <a:p>
            <a:r>
              <a:rPr lang="ru-RU" dirty="0" smtClean="0"/>
              <a:t>Признаки:</a:t>
            </a:r>
          </a:p>
          <a:p>
            <a:pPr marL="514350" indent="-514350">
              <a:buAutoNum type="arabicParenR"/>
            </a:pPr>
            <a:r>
              <a:rPr lang="ru-RU" dirty="0" smtClean="0"/>
              <a:t>Верховенство закона</a:t>
            </a:r>
          </a:p>
          <a:p>
            <a:pPr marL="514350" indent="-514350">
              <a:buAutoNum type="arabicParenR"/>
            </a:pPr>
            <a:r>
              <a:rPr lang="ru-RU" dirty="0" smtClean="0"/>
              <a:t>Разделение властей</a:t>
            </a:r>
          </a:p>
          <a:p>
            <a:pPr marL="514350" indent="-514350">
              <a:buAutoNum type="arabicParenR"/>
            </a:pPr>
            <a:r>
              <a:rPr lang="ru-RU" dirty="0" smtClean="0"/>
              <a:t>Признание и уважение прав и свобод человека</a:t>
            </a:r>
          </a:p>
          <a:p>
            <a:pPr marL="514350" indent="-514350">
              <a:buAutoNum type="arabicParenR"/>
            </a:pPr>
            <a:r>
              <a:rPr lang="ru-RU" dirty="0" smtClean="0"/>
              <a:t>Наличие демократического законодательства</a:t>
            </a:r>
          </a:p>
          <a:p>
            <a:pPr marL="514350" indent="-514350">
              <a:buAutoNum type="arabicParenR"/>
            </a:pPr>
            <a:r>
              <a:rPr lang="ru-RU" dirty="0" smtClean="0"/>
              <a:t>Наличие эффективных средств защиты прав и свобод граждан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Методология ТГП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3400" b="1" dirty="0" smtClean="0"/>
              <a:t>Общенаучные (мировоззренческие)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- формально-логический метод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- системный</a:t>
            </a:r>
          </a:p>
          <a:p>
            <a:pPr>
              <a:buNone/>
            </a:pPr>
            <a:r>
              <a:rPr lang="ru-RU" dirty="0" smtClean="0"/>
              <a:t> - структурно-функциональный</a:t>
            </a:r>
          </a:p>
          <a:p>
            <a:r>
              <a:rPr lang="ru-RU" sz="3400" b="1" dirty="0" smtClean="0"/>
              <a:t>Специальные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- исторический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- социологический</a:t>
            </a:r>
          </a:p>
          <a:p>
            <a:pPr>
              <a:buNone/>
            </a:pPr>
            <a:r>
              <a:rPr lang="ru-RU" dirty="0" smtClean="0"/>
              <a:t> - сравнительный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- метод моделирования</a:t>
            </a:r>
          </a:p>
          <a:p>
            <a:r>
              <a:rPr lang="ru-RU" sz="3400" b="1" dirty="0" smtClean="0"/>
              <a:t>Частные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- сравнительно-правовой</a:t>
            </a:r>
          </a:p>
          <a:p>
            <a:pPr>
              <a:buNone/>
            </a:pPr>
            <a:r>
              <a:rPr lang="ru-RU" dirty="0" smtClean="0"/>
              <a:t> - метод правового моделирования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- метод толкования  (технико-юридического анализа)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Государство и личность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Группы прав и свобод граждан:</a:t>
            </a:r>
          </a:p>
          <a:p>
            <a:pPr marL="514350" indent="-514350">
              <a:buAutoNum type="arabicParenR"/>
            </a:pPr>
            <a:r>
              <a:rPr lang="ru-RU" dirty="0" smtClean="0"/>
              <a:t>Личные (гражданские) права человека(на жизнь, на свободу и достоинство личности...)</a:t>
            </a:r>
          </a:p>
          <a:p>
            <a:pPr marL="514350" indent="-514350">
              <a:buAutoNum type="arabicParenR"/>
            </a:pPr>
            <a:r>
              <a:rPr lang="ru-RU" dirty="0" smtClean="0"/>
              <a:t>Политические права и свободы (на участие в политической жизни, на свободу слова, на критику власти, свободу информации...)</a:t>
            </a:r>
          </a:p>
          <a:p>
            <a:pPr marL="514350" indent="-514350">
              <a:buAutoNum type="arabicParenR"/>
            </a:pPr>
            <a:r>
              <a:rPr lang="ru-RU" dirty="0" smtClean="0"/>
              <a:t>Экономические, социальные и культурные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Понятие, основные признаки и назначение права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Право – система установленных государством правил поведения, которые регистрируют обзественные отношения и обеспечиваются мерами государственного принуждения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Признаки:</a:t>
            </a:r>
          </a:p>
          <a:p>
            <a:pPr marL="514350" indent="-514350">
              <a:buAutoNum type="arabicPeriod"/>
            </a:pPr>
            <a:r>
              <a:rPr lang="ru-RU" dirty="0" smtClean="0"/>
              <a:t>Нормативность</a:t>
            </a:r>
          </a:p>
          <a:p>
            <a:pPr marL="514350" indent="-514350">
              <a:buAutoNum type="arabicPeriod"/>
            </a:pPr>
            <a:r>
              <a:rPr lang="ru-RU" dirty="0" smtClean="0"/>
              <a:t>Общеобящательность</a:t>
            </a:r>
          </a:p>
          <a:p>
            <a:pPr marL="514350" indent="-514350">
              <a:buAutoNum type="arabicPeriod"/>
            </a:pPr>
            <a:r>
              <a:rPr lang="ru-RU" dirty="0" smtClean="0"/>
              <a:t>Адресованы широкому кругу лиц</a:t>
            </a:r>
          </a:p>
          <a:p>
            <a:pPr marL="514350" indent="-514350">
              <a:buAutoNum type="arabicPeriod"/>
            </a:pPr>
            <a:r>
              <a:rPr lang="ru-RU" dirty="0" smtClean="0"/>
              <a:t>Имеют точно определенную юридическую форму</a:t>
            </a:r>
          </a:p>
          <a:p>
            <a:pPr marL="514350" indent="-514350">
              <a:buAutoNum type="arabicPeriod"/>
            </a:pPr>
            <a:r>
              <a:rPr lang="ru-RU" dirty="0" smtClean="0"/>
              <a:t>Имеют системный характер </a:t>
            </a:r>
          </a:p>
          <a:p>
            <a:pPr marL="514350" indent="-514350">
              <a:buAutoNum type="arabicPeriod"/>
            </a:pPr>
            <a:r>
              <a:rPr lang="ru-RU" dirty="0" smtClean="0"/>
              <a:t>Обеспечение мерами принуждения</a:t>
            </a:r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Назначение – регулировать и охранять обзественное поведение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Подходы к пониманию права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Нормативисиская теория (право – система действующих правовых актов, которые имеют иерархическую структуру)</a:t>
            </a:r>
          </a:p>
          <a:p>
            <a:r>
              <a:rPr lang="ru-RU" dirty="0" smtClean="0"/>
              <a:t>2. Естественно-правовая (законодательство не должно противоречить правам человека)</a:t>
            </a:r>
          </a:p>
          <a:p>
            <a:r>
              <a:rPr lang="ru-RU" dirty="0" smtClean="0"/>
              <a:t>3. Социологическая (право – то, что решает суд)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Формы(источники) права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1) историческая (обычаи)</a:t>
            </a:r>
          </a:p>
          <a:p>
            <a:r>
              <a:rPr lang="ru-RU" dirty="0" smtClean="0"/>
              <a:t>2) Нормативный правовой акт(законодательство)</a:t>
            </a:r>
          </a:p>
          <a:p>
            <a:r>
              <a:rPr lang="ru-RU" dirty="0" smtClean="0"/>
              <a:t>3) Юридический (судебный) прецедент</a:t>
            </a:r>
          </a:p>
          <a:p>
            <a:r>
              <a:rPr lang="ru-RU" dirty="0" smtClean="0"/>
              <a:t>4) Нормативный договор (международные договоры)</a:t>
            </a:r>
          </a:p>
          <a:p>
            <a:r>
              <a:rPr lang="ru-RU" dirty="0" smtClean="0"/>
              <a:t>5) Юридическая доктрина</a:t>
            </a:r>
          </a:p>
          <a:p>
            <a:r>
              <a:rPr lang="ru-RU" dirty="0" smtClean="0"/>
              <a:t>6) Религиозные писания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 права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1) Рекулятивная (юридическая)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- рекулятивно-статическая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- рекулятивно-динамическая</a:t>
            </a:r>
          </a:p>
          <a:p>
            <a:pPr>
              <a:buNone/>
            </a:pPr>
            <a:r>
              <a:rPr lang="ru-RU" dirty="0" smtClean="0"/>
              <a:t> - рекулятивно-охранительная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2) Воспитательная (идеологическая)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Место и роль ТГП в системе юридических наук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Rectangle 3"/>
          <p:cNvSpPr/>
          <p:nvPr/>
        </p:nvSpPr>
        <p:spPr>
          <a:xfrm>
            <a:off x="214282" y="1643050"/>
            <a:ext cx="1714512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14282" y="1643050"/>
            <a:ext cx="1714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Философские науки</a:t>
            </a:r>
            <a:endParaRPr lang="ru-RU" dirty="0"/>
          </a:p>
        </p:txBody>
      </p:sp>
      <p:sp>
        <p:nvSpPr>
          <p:cNvPr id="7" name="Rectangle 6"/>
          <p:cNvSpPr/>
          <p:nvPr/>
        </p:nvSpPr>
        <p:spPr>
          <a:xfrm>
            <a:off x="2000232" y="1643050"/>
            <a:ext cx="1714512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786182" y="1643050"/>
            <a:ext cx="1714512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5572132" y="1643050"/>
            <a:ext cx="1714512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7358082" y="1643050"/>
            <a:ext cx="1714512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2000232" y="1643050"/>
            <a:ext cx="1714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Исторические науки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3857620" y="1643050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Юридические науки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5572132" y="1643050"/>
            <a:ext cx="17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Экономические науки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7358082" y="1643050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П</a:t>
            </a:r>
            <a:r>
              <a:rPr lang="ru-RU" dirty="0" smtClean="0"/>
              <a:t>олитические науки</a:t>
            </a:r>
            <a:endParaRPr lang="ru-RU" dirty="0"/>
          </a:p>
        </p:txBody>
      </p:sp>
      <p:cxnSp>
        <p:nvCxnSpPr>
          <p:cNvPr id="17" name="Straight Arrow Connector 16"/>
          <p:cNvCxnSpPr/>
          <p:nvPr/>
        </p:nvCxnSpPr>
        <p:spPr>
          <a:xfrm rot="5400000">
            <a:off x="4536281" y="2536025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85720" y="2643182"/>
            <a:ext cx="8643998" cy="10715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Rectangle 18"/>
          <p:cNvSpPr/>
          <p:nvPr/>
        </p:nvSpPr>
        <p:spPr>
          <a:xfrm>
            <a:off x="357158" y="2714620"/>
            <a:ext cx="2357454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Rectangle 20"/>
          <p:cNvSpPr/>
          <p:nvPr/>
        </p:nvSpPr>
        <p:spPr>
          <a:xfrm>
            <a:off x="3357554" y="2714620"/>
            <a:ext cx="2357454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Rectangle 22"/>
          <p:cNvSpPr/>
          <p:nvPr/>
        </p:nvSpPr>
        <p:spPr>
          <a:xfrm>
            <a:off x="6286512" y="2714620"/>
            <a:ext cx="2357454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28596" y="2857496"/>
            <a:ext cx="2143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История государства и права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3428992" y="2786058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Общая теория государства и права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6286512" y="2786058"/>
            <a:ext cx="23574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История политических и правовых учений</a:t>
            </a:r>
            <a:endParaRPr lang="ru-RU" dirty="0"/>
          </a:p>
        </p:txBody>
      </p:sp>
      <p:sp>
        <p:nvSpPr>
          <p:cNvPr id="27" name="Rectangle 26"/>
          <p:cNvSpPr/>
          <p:nvPr/>
        </p:nvSpPr>
        <p:spPr>
          <a:xfrm>
            <a:off x="285720" y="4000504"/>
            <a:ext cx="3929090" cy="26432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Rectangle 27"/>
          <p:cNvSpPr/>
          <p:nvPr/>
        </p:nvSpPr>
        <p:spPr>
          <a:xfrm>
            <a:off x="4714876" y="4000504"/>
            <a:ext cx="2857520" cy="26432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Rectangle 28"/>
          <p:cNvSpPr/>
          <p:nvPr/>
        </p:nvSpPr>
        <p:spPr>
          <a:xfrm>
            <a:off x="285720" y="4286256"/>
            <a:ext cx="428628" cy="235745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252683" y="4286256"/>
            <a:ext cx="430887" cy="235745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sz="1600" dirty="0" smtClean="0"/>
              <a:t>Конституционное право</a:t>
            </a:r>
            <a:endParaRPr lang="ru-RU" sz="1600" dirty="0"/>
          </a:p>
        </p:txBody>
      </p:sp>
      <p:sp>
        <p:nvSpPr>
          <p:cNvPr id="38" name="Rectangle 37"/>
          <p:cNvSpPr/>
          <p:nvPr/>
        </p:nvSpPr>
        <p:spPr>
          <a:xfrm>
            <a:off x="714348" y="4286256"/>
            <a:ext cx="428628" cy="235745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Rectangle 38"/>
          <p:cNvSpPr/>
          <p:nvPr/>
        </p:nvSpPr>
        <p:spPr>
          <a:xfrm>
            <a:off x="1142976" y="4286256"/>
            <a:ext cx="428628" cy="235745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Rectangle 39"/>
          <p:cNvSpPr/>
          <p:nvPr/>
        </p:nvSpPr>
        <p:spPr>
          <a:xfrm>
            <a:off x="1571604" y="4286256"/>
            <a:ext cx="428628" cy="235745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Rectangle 40"/>
          <p:cNvSpPr/>
          <p:nvPr/>
        </p:nvSpPr>
        <p:spPr>
          <a:xfrm>
            <a:off x="2000232" y="4286256"/>
            <a:ext cx="428628" cy="235745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Rectangle 41"/>
          <p:cNvSpPr/>
          <p:nvPr/>
        </p:nvSpPr>
        <p:spPr>
          <a:xfrm>
            <a:off x="2428860" y="4286256"/>
            <a:ext cx="428628" cy="235745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Rectangle 42"/>
          <p:cNvSpPr/>
          <p:nvPr/>
        </p:nvSpPr>
        <p:spPr>
          <a:xfrm>
            <a:off x="3571868" y="4286256"/>
            <a:ext cx="642942" cy="235745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Rectangle 43"/>
          <p:cNvSpPr/>
          <p:nvPr/>
        </p:nvSpPr>
        <p:spPr>
          <a:xfrm>
            <a:off x="2857488" y="4286256"/>
            <a:ext cx="714380" cy="235745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/>
          <p:cNvSpPr txBox="1"/>
          <p:nvPr/>
        </p:nvSpPr>
        <p:spPr>
          <a:xfrm>
            <a:off x="714348" y="4286256"/>
            <a:ext cx="430887" cy="235745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sz="1600" dirty="0" smtClean="0"/>
              <a:t>Административное право</a:t>
            </a:r>
            <a:endParaRPr lang="ru-RU" sz="1600" dirty="0"/>
          </a:p>
        </p:txBody>
      </p:sp>
      <p:sp>
        <p:nvSpPr>
          <p:cNvPr id="46" name="TextBox 45"/>
          <p:cNvSpPr txBox="1"/>
          <p:nvPr/>
        </p:nvSpPr>
        <p:spPr>
          <a:xfrm>
            <a:off x="1142976" y="4286256"/>
            <a:ext cx="430887" cy="235745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sz="1600" dirty="0" smtClean="0"/>
              <a:t>Гражданское право</a:t>
            </a:r>
            <a:endParaRPr lang="ru-RU" sz="1600" dirty="0"/>
          </a:p>
        </p:txBody>
      </p:sp>
      <p:sp>
        <p:nvSpPr>
          <p:cNvPr id="47" name="TextBox 46"/>
          <p:cNvSpPr txBox="1"/>
          <p:nvPr/>
        </p:nvSpPr>
        <p:spPr>
          <a:xfrm>
            <a:off x="1571604" y="4286256"/>
            <a:ext cx="430887" cy="235745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sz="1600" dirty="0" smtClean="0"/>
              <a:t>Уголовное право</a:t>
            </a:r>
            <a:endParaRPr lang="ru-RU" sz="1600" dirty="0"/>
          </a:p>
        </p:txBody>
      </p:sp>
      <p:sp>
        <p:nvSpPr>
          <p:cNvPr id="48" name="Rectangle 47"/>
          <p:cNvSpPr/>
          <p:nvPr/>
        </p:nvSpPr>
        <p:spPr>
          <a:xfrm>
            <a:off x="4714876" y="4286256"/>
            <a:ext cx="428628" cy="235745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Rectangle 48"/>
          <p:cNvSpPr/>
          <p:nvPr/>
        </p:nvSpPr>
        <p:spPr>
          <a:xfrm>
            <a:off x="5143504" y="4286256"/>
            <a:ext cx="428628" cy="235745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5572132" y="4286256"/>
            <a:ext cx="428628" cy="235745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Rectangle 50"/>
          <p:cNvSpPr/>
          <p:nvPr/>
        </p:nvSpPr>
        <p:spPr>
          <a:xfrm>
            <a:off x="6000760" y="4286256"/>
            <a:ext cx="428628" cy="235745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Rectangle 51"/>
          <p:cNvSpPr/>
          <p:nvPr/>
        </p:nvSpPr>
        <p:spPr>
          <a:xfrm>
            <a:off x="6429388" y="4286256"/>
            <a:ext cx="714380" cy="235745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Rectangle 52"/>
          <p:cNvSpPr/>
          <p:nvPr/>
        </p:nvSpPr>
        <p:spPr>
          <a:xfrm>
            <a:off x="7143768" y="4286256"/>
            <a:ext cx="428628" cy="235745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TextBox 53"/>
          <p:cNvSpPr txBox="1"/>
          <p:nvPr/>
        </p:nvSpPr>
        <p:spPr>
          <a:xfrm>
            <a:off x="2000232" y="4286256"/>
            <a:ext cx="430887" cy="235745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sz="1600" dirty="0" smtClean="0"/>
              <a:t>Трудовое право</a:t>
            </a:r>
            <a:endParaRPr lang="ru-RU" sz="1600" dirty="0"/>
          </a:p>
        </p:txBody>
      </p:sp>
      <p:sp>
        <p:nvSpPr>
          <p:cNvPr id="55" name="TextBox 54"/>
          <p:cNvSpPr txBox="1"/>
          <p:nvPr/>
        </p:nvSpPr>
        <p:spPr>
          <a:xfrm>
            <a:off x="2428860" y="4286256"/>
            <a:ext cx="430887" cy="235745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sz="1600" dirty="0" smtClean="0"/>
              <a:t>Финансовое право</a:t>
            </a:r>
            <a:endParaRPr lang="ru-RU" sz="1600" dirty="0"/>
          </a:p>
        </p:txBody>
      </p:sp>
      <p:sp>
        <p:nvSpPr>
          <p:cNvPr id="56" name="TextBox 55"/>
          <p:cNvSpPr txBox="1"/>
          <p:nvPr/>
        </p:nvSpPr>
        <p:spPr>
          <a:xfrm>
            <a:off x="2928926" y="4286256"/>
            <a:ext cx="677108" cy="235745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sz="1600" dirty="0" smtClean="0"/>
              <a:t>Гражданско-процессуальное право</a:t>
            </a:r>
            <a:endParaRPr lang="ru-RU" sz="1600" dirty="0"/>
          </a:p>
        </p:txBody>
      </p:sp>
      <p:sp>
        <p:nvSpPr>
          <p:cNvPr id="57" name="TextBox 56"/>
          <p:cNvSpPr txBox="1"/>
          <p:nvPr/>
        </p:nvSpPr>
        <p:spPr>
          <a:xfrm>
            <a:off x="3571868" y="4286256"/>
            <a:ext cx="677108" cy="235745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sz="1600" dirty="0" smtClean="0"/>
              <a:t>Уголовно-процессуальное право</a:t>
            </a:r>
            <a:endParaRPr lang="ru-RU" sz="1600" dirty="0"/>
          </a:p>
        </p:txBody>
      </p:sp>
      <p:sp>
        <p:nvSpPr>
          <p:cNvPr id="58" name="TextBox 57"/>
          <p:cNvSpPr txBox="1"/>
          <p:nvPr/>
        </p:nvSpPr>
        <p:spPr>
          <a:xfrm>
            <a:off x="4714876" y="4214818"/>
            <a:ext cx="430887" cy="235745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sz="1600" dirty="0" smtClean="0"/>
              <a:t>Криминалистика</a:t>
            </a:r>
            <a:endParaRPr lang="ru-RU" sz="1600" dirty="0"/>
          </a:p>
        </p:txBody>
      </p:sp>
      <p:sp>
        <p:nvSpPr>
          <p:cNvPr id="59" name="TextBox 58"/>
          <p:cNvSpPr txBox="1"/>
          <p:nvPr/>
        </p:nvSpPr>
        <p:spPr>
          <a:xfrm>
            <a:off x="5143504" y="4286256"/>
            <a:ext cx="430887" cy="235745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sz="1600" dirty="0" smtClean="0"/>
              <a:t>Судебная медицина</a:t>
            </a:r>
            <a:endParaRPr lang="ru-RU" sz="1600" dirty="0"/>
          </a:p>
        </p:txBody>
      </p:sp>
      <p:sp>
        <p:nvSpPr>
          <p:cNvPr id="60" name="TextBox 59"/>
          <p:cNvSpPr txBox="1"/>
          <p:nvPr/>
        </p:nvSpPr>
        <p:spPr>
          <a:xfrm>
            <a:off x="5572132" y="4286256"/>
            <a:ext cx="430887" cy="235745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sz="1600" dirty="0" smtClean="0"/>
              <a:t>Судебная психиатрия</a:t>
            </a:r>
            <a:endParaRPr lang="ru-RU" sz="1600" dirty="0"/>
          </a:p>
        </p:txBody>
      </p:sp>
      <p:sp>
        <p:nvSpPr>
          <p:cNvPr id="61" name="TextBox 60"/>
          <p:cNvSpPr txBox="1"/>
          <p:nvPr/>
        </p:nvSpPr>
        <p:spPr>
          <a:xfrm>
            <a:off x="5929322" y="4286256"/>
            <a:ext cx="430887" cy="235745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sz="1600" dirty="0" smtClean="0"/>
              <a:t>Судебная статистика</a:t>
            </a:r>
            <a:endParaRPr lang="ru-RU" sz="1600" dirty="0"/>
          </a:p>
        </p:txBody>
      </p:sp>
      <p:sp>
        <p:nvSpPr>
          <p:cNvPr id="62" name="TextBox 61"/>
          <p:cNvSpPr txBox="1"/>
          <p:nvPr/>
        </p:nvSpPr>
        <p:spPr>
          <a:xfrm>
            <a:off x="6429388" y="4286256"/>
            <a:ext cx="677108" cy="235745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sz="1600" dirty="0" smtClean="0"/>
              <a:t>Оперативно-розыскная деятельность</a:t>
            </a:r>
            <a:endParaRPr lang="ru-RU" sz="1600" dirty="0"/>
          </a:p>
        </p:txBody>
      </p:sp>
      <p:sp>
        <p:nvSpPr>
          <p:cNvPr id="63" name="TextBox 62"/>
          <p:cNvSpPr txBox="1"/>
          <p:nvPr/>
        </p:nvSpPr>
        <p:spPr>
          <a:xfrm>
            <a:off x="7141509" y="4286256"/>
            <a:ext cx="430887" cy="235745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sz="1600" dirty="0" smtClean="0"/>
              <a:t>Спеуиальная техника</a:t>
            </a:r>
            <a:endParaRPr lang="ru-RU" sz="1600" dirty="0"/>
          </a:p>
        </p:txBody>
      </p:sp>
      <p:sp>
        <p:nvSpPr>
          <p:cNvPr id="64" name="TextBox 63"/>
          <p:cNvSpPr txBox="1"/>
          <p:nvPr/>
        </p:nvSpPr>
        <p:spPr>
          <a:xfrm>
            <a:off x="285720" y="4000504"/>
            <a:ext cx="4000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Отраслевые юр. науки</a:t>
            </a:r>
            <a:endParaRPr lang="ru-RU" dirty="0"/>
          </a:p>
        </p:txBody>
      </p:sp>
      <p:sp>
        <p:nvSpPr>
          <p:cNvPr id="65" name="TextBox 64"/>
          <p:cNvSpPr txBox="1"/>
          <p:nvPr/>
        </p:nvSpPr>
        <p:spPr>
          <a:xfrm>
            <a:off x="4714876" y="4000504"/>
            <a:ext cx="307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Прикладные юр. науки</a:t>
            </a:r>
            <a:endParaRPr lang="ru-RU" dirty="0"/>
          </a:p>
        </p:txBody>
      </p:sp>
      <p:cxnSp>
        <p:nvCxnSpPr>
          <p:cNvPr id="67" name="Straight Arrow Connector 66"/>
          <p:cNvCxnSpPr/>
          <p:nvPr/>
        </p:nvCxnSpPr>
        <p:spPr>
          <a:xfrm rot="10800000" flipV="1">
            <a:off x="3214678" y="3643314"/>
            <a:ext cx="107157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4786314" y="3643314"/>
            <a:ext cx="642942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Власть и соцтальные нормы в первобытном обществе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Основа власти – авторитет (вождь и совет старейшин)</a:t>
            </a:r>
          </a:p>
          <a:p>
            <a:r>
              <a:rPr lang="ru-RU" dirty="0" smtClean="0"/>
              <a:t>Вместо правовых норм – социальные</a:t>
            </a:r>
          </a:p>
          <a:p>
            <a:r>
              <a:rPr lang="ru-RU" dirty="0" smtClean="0"/>
              <a:t>Люди собирались группами для нападения и защиты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Предпосылки возникновения государства и права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Предпосылки:</a:t>
            </a:r>
          </a:p>
          <a:p>
            <a:pPr marL="514350" indent="-514350">
              <a:buNone/>
            </a:pPr>
            <a:r>
              <a:rPr lang="ru-RU" b="1" dirty="0" smtClean="0"/>
              <a:t>1. Экономические</a:t>
            </a:r>
          </a:p>
          <a:p>
            <a:pPr marL="514350" indent="-514350">
              <a:buNone/>
            </a:pPr>
            <a:r>
              <a:rPr lang="ru-RU" dirty="0"/>
              <a:t> </a:t>
            </a:r>
            <a:r>
              <a:rPr lang="ru-RU" dirty="0" smtClean="0"/>
              <a:t>- общественное разделение труда</a:t>
            </a:r>
          </a:p>
          <a:p>
            <a:pPr marL="514350" indent="-514350">
              <a:buNone/>
            </a:pPr>
            <a:r>
              <a:rPr lang="ru-RU" dirty="0"/>
              <a:t> </a:t>
            </a:r>
            <a:r>
              <a:rPr lang="ru-RU" dirty="0" smtClean="0"/>
              <a:t>- развитие ремесла</a:t>
            </a:r>
          </a:p>
          <a:p>
            <a:pPr marL="514350" indent="-514350">
              <a:buNone/>
            </a:pPr>
            <a:r>
              <a:rPr lang="ru-RU" dirty="0"/>
              <a:t> </a:t>
            </a:r>
            <a:r>
              <a:rPr lang="ru-RU" dirty="0" smtClean="0"/>
              <a:t>- появление торговли</a:t>
            </a:r>
          </a:p>
          <a:p>
            <a:pPr marL="514350" indent="-514350">
              <a:buNone/>
            </a:pPr>
            <a:r>
              <a:rPr lang="ru-RU" dirty="0" smtClean="0"/>
              <a:t>- рост производительности труда</a:t>
            </a:r>
          </a:p>
          <a:p>
            <a:pPr marL="514350" indent="-514350">
              <a:buNone/>
            </a:pPr>
            <a:r>
              <a:rPr lang="ru-RU" b="1" dirty="0" smtClean="0"/>
              <a:t>2. Социальные</a:t>
            </a:r>
          </a:p>
          <a:p>
            <a:pPr marL="514350" indent="-514350">
              <a:buNone/>
            </a:pPr>
            <a:r>
              <a:rPr lang="ru-RU" dirty="0"/>
              <a:t> </a:t>
            </a:r>
            <a:r>
              <a:rPr lang="ru-RU" dirty="0" smtClean="0"/>
              <a:t>- разложение родо-племенной структуры</a:t>
            </a:r>
          </a:p>
          <a:p>
            <a:pPr marL="514350" indent="-514350">
              <a:buNone/>
            </a:pPr>
            <a:r>
              <a:rPr lang="ru-RU" dirty="0"/>
              <a:t> </a:t>
            </a:r>
            <a:r>
              <a:rPr lang="ru-RU" dirty="0" smtClean="0"/>
              <a:t>- рост неравенства</a:t>
            </a:r>
          </a:p>
          <a:p>
            <a:pPr marL="514350" indent="-514350">
              <a:buNone/>
            </a:pPr>
            <a:r>
              <a:rPr lang="ru-RU" dirty="0"/>
              <a:t> </a:t>
            </a:r>
            <a:r>
              <a:rPr lang="ru-RU" dirty="0" smtClean="0"/>
              <a:t>- разделение общества на классы</a:t>
            </a:r>
          </a:p>
          <a:p>
            <a:pPr marL="514350" indent="-514350">
              <a:buNone/>
            </a:pPr>
            <a:r>
              <a:rPr lang="ru-RU" b="1" dirty="0" smtClean="0"/>
              <a:t>3. Организационные</a:t>
            </a:r>
          </a:p>
          <a:p>
            <a:pPr marL="514350" indent="-514350">
              <a:buNone/>
            </a:pPr>
            <a:r>
              <a:rPr lang="ru-RU" dirty="0"/>
              <a:t> </a:t>
            </a:r>
            <a:r>
              <a:rPr lang="ru-RU" dirty="0" smtClean="0"/>
              <a:t>- усложнение порядка управления общиной</a:t>
            </a:r>
          </a:p>
          <a:p>
            <a:pPr marL="514350" indent="-514350">
              <a:buNone/>
            </a:pPr>
            <a:r>
              <a:rPr lang="ru-RU" dirty="0"/>
              <a:t> </a:t>
            </a:r>
            <a:r>
              <a:rPr lang="ru-RU" dirty="0" smtClean="0"/>
              <a:t>- необходимость подавления соц. недовольства</a:t>
            </a:r>
          </a:p>
          <a:p>
            <a:pPr marL="514350" indent="-514350">
              <a:buNone/>
            </a:pPr>
            <a:r>
              <a:rPr lang="ru-RU" dirty="0"/>
              <a:t> </a:t>
            </a:r>
            <a:r>
              <a:rPr lang="ru-RU" dirty="0" smtClean="0"/>
              <a:t>- необзодимость захватнических войн и защиты</a:t>
            </a:r>
          </a:p>
          <a:p>
            <a:pPr marL="514350" indent="-51435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Пути (формы) возникновения государства и права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Западный (Путем мирного объединения племен)</a:t>
            </a:r>
          </a:p>
          <a:p>
            <a:pPr marL="514350" indent="-514350">
              <a:buAutoNum type="arabicPeriod"/>
            </a:pPr>
            <a:r>
              <a:rPr lang="ru-RU" dirty="0" smtClean="0"/>
              <a:t>2. Восточный (насильственный – жестокая власть монарха, основанная на приближенных кастах)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концепции происхождения государства и права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Патриархальная</a:t>
            </a:r>
          </a:p>
          <a:p>
            <a:r>
              <a:rPr lang="ru-RU" dirty="0" smtClean="0"/>
              <a:t>2. Теологическая</a:t>
            </a:r>
          </a:p>
          <a:p>
            <a:r>
              <a:rPr lang="ru-RU" dirty="0" smtClean="0"/>
              <a:t>3. Теория общественного договора</a:t>
            </a:r>
          </a:p>
          <a:p>
            <a:r>
              <a:rPr lang="ru-RU" dirty="0" smtClean="0"/>
              <a:t>4. Марксистско-ленинская</a:t>
            </a:r>
          </a:p>
          <a:p>
            <a:r>
              <a:rPr lang="ru-RU" dirty="0" smtClean="0"/>
              <a:t>5. Теория насилия</a:t>
            </a:r>
          </a:p>
          <a:p>
            <a:r>
              <a:rPr lang="ru-RU" dirty="0" smtClean="0"/>
              <a:t>6. Психологическая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положения историко-материалистической теории 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(представители – Маркс, Энгельс, Ленин...)</a:t>
            </a:r>
          </a:p>
          <a:p>
            <a:pPr marL="514350" indent="-514350">
              <a:buAutoNum type="arabicPeriod"/>
            </a:pPr>
            <a:r>
              <a:rPr lang="ru-RU" dirty="0" smtClean="0"/>
              <a:t>Госудаство – полит. </a:t>
            </a:r>
            <a:r>
              <a:rPr lang="ru-RU" dirty="0"/>
              <a:t>о</a:t>
            </a:r>
            <a:r>
              <a:rPr lang="ru-RU" dirty="0" smtClean="0"/>
              <a:t>рганизация экономически господствующего класса</a:t>
            </a:r>
          </a:p>
          <a:p>
            <a:pPr marL="514350" indent="-514350">
              <a:buAutoNum type="arabicPeriod"/>
            </a:pPr>
            <a:r>
              <a:rPr lang="ru-RU" dirty="0" smtClean="0"/>
              <a:t>Государство – выразтитель воли господствующего класса</a:t>
            </a:r>
          </a:p>
          <a:p>
            <a:pPr marL="514350" indent="-514350">
              <a:buAutoNum type="arabicPeriod"/>
            </a:pPr>
            <a:r>
              <a:rPr lang="ru-RU" dirty="0" smtClean="0"/>
              <a:t>Назначение государства – удержание власти и преодоление сопротивления эксплуатируемых классов</a:t>
            </a:r>
          </a:p>
          <a:p>
            <a:pPr marL="514350" indent="-514350">
              <a:buAutoNum type="arabicPeriod"/>
            </a:pPr>
            <a:r>
              <a:rPr lang="ru-RU" dirty="0" smtClean="0"/>
              <a:t> С переходом от одного способа производства к другому государство меняется, но назначение остается прежним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Понятие, основные признаки и назначение государства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Государство - это </a:t>
            </a:r>
            <a:r>
              <a:rPr lang="ru-RU" dirty="0"/>
              <a:t>особая организация публичной власти кот выражает интересы </a:t>
            </a:r>
            <a:r>
              <a:rPr lang="ru-RU" dirty="0" smtClean="0"/>
              <a:t>всего </a:t>
            </a:r>
            <a:r>
              <a:rPr lang="ru-RU" dirty="0"/>
              <a:t>народа или доминирующей </a:t>
            </a:r>
            <a:r>
              <a:rPr lang="ru-RU" dirty="0" smtClean="0"/>
              <a:t>части</a:t>
            </a:r>
          </a:p>
          <a:p>
            <a:r>
              <a:rPr lang="ru-RU" dirty="0" smtClean="0"/>
              <a:t>Признаки государства:</a:t>
            </a:r>
          </a:p>
          <a:p>
            <a:pPr marL="514350" indent="-514350">
              <a:buAutoNum type="arabicPeriod"/>
            </a:pPr>
            <a:r>
              <a:rPr lang="ru-RU" dirty="0" smtClean="0"/>
              <a:t>Власть</a:t>
            </a:r>
          </a:p>
          <a:p>
            <a:pPr marL="514350" indent="-514350">
              <a:buAutoNum type="arabicPeriod"/>
            </a:pPr>
            <a:r>
              <a:rPr lang="ru-RU" dirty="0" smtClean="0"/>
              <a:t>Территория</a:t>
            </a:r>
          </a:p>
          <a:p>
            <a:pPr marL="514350" indent="-514350">
              <a:buAutoNum type="arabicPeriod"/>
            </a:pPr>
            <a:r>
              <a:rPr lang="ru-RU" dirty="0" smtClean="0"/>
              <a:t>Гражданство</a:t>
            </a:r>
          </a:p>
          <a:p>
            <a:pPr marL="514350" indent="-514350">
              <a:buAutoNum type="arabicPeriod"/>
            </a:pPr>
            <a:r>
              <a:rPr lang="ru-RU" dirty="0" smtClean="0"/>
              <a:t>Налоги и сборы</a:t>
            </a:r>
          </a:p>
          <a:p>
            <a:pPr marL="514350" indent="-514350">
              <a:buAutoNum type="arabicPeriod"/>
            </a:pPr>
            <a:r>
              <a:rPr lang="ru-RU" dirty="0" smtClean="0"/>
              <a:t>Наличие права</a:t>
            </a:r>
          </a:p>
          <a:p>
            <a:r>
              <a:rPr lang="ru-RU" dirty="0" smtClean="0"/>
              <a:t>Назначение государства: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- защищать господствующий класс (классовый подход)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- служить интересам общества, сглаживание и разрешение соц. </a:t>
            </a:r>
            <a:r>
              <a:rPr lang="ru-RU" dirty="0"/>
              <a:t>к</a:t>
            </a:r>
            <a:r>
              <a:rPr lang="ru-RU" dirty="0" smtClean="0"/>
              <a:t>онфликтов, обеспечение и защита прав и свобод граждан (социальный подход)</a:t>
            </a:r>
          </a:p>
          <a:p>
            <a:pPr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1171</Words>
  <Application>Microsoft Office PowerPoint</Application>
  <PresentationFormat>On-screen Show (4:3)</PresentationFormat>
  <Paragraphs>251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Понятие и предмет ТГП</vt:lpstr>
      <vt:lpstr>Методология ТГП</vt:lpstr>
      <vt:lpstr>Место и роль ТГП в системе юридических наук</vt:lpstr>
      <vt:lpstr>Власть и соцтальные нормы в первобытном обществе</vt:lpstr>
      <vt:lpstr>Предпосылки возникновения государства и права</vt:lpstr>
      <vt:lpstr>Пути (формы) возникновения государства и права</vt:lpstr>
      <vt:lpstr>Основные концепции происхождения государства и права</vt:lpstr>
      <vt:lpstr>Основные положения историко-материалистической теории </vt:lpstr>
      <vt:lpstr>Понятие, основные признаки и назначение государства</vt:lpstr>
      <vt:lpstr>Основные подходы к типологии государства</vt:lpstr>
      <vt:lpstr>Формы государства:понятие и основные элементы</vt:lpstr>
      <vt:lpstr>Формы правления: понятие и основные разновидности</vt:lpstr>
      <vt:lpstr>Формы государственного устройства</vt:lpstr>
      <vt:lpstr>Политико-правовой режим</vt:lpstr>
      <vt:lpstr>Функции государства</vt:lpstr>
      <vt:lpstr>Механизм(аппарат) государства</vt:lpstr>
      <vt:lpstr>Органы государства и их виды</vt:lpstr>
      <vt:lpstr>Политическая система общества</vt:lpstr>
      <vt:lpstr>Правовое государство</vt:lpstr>
      <vt:lpstr>Государство и личность</vt:lpstr>
      <vt:lpstr>Понятие, основные признаки и назначение права</vt:lpstr>
      <vt:lpstr>Подходы к пониманию права</vt:lpstr>
      <vt:lpstr>Формы(источники) права</vt:lpstr>
      <vt:lpstr>Функции права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23</cp:revision>
  <dcterms:created xsi:type="dcterms:W3CDTF">2009-05-31T19:57:18Z</dcterms:created>
  <dcterms:modified xsi:type="dcterms:W3CDTF">2017-12-03T22:39:08Z</dcterms:modified>
</cp:coreProperties>
</file>