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101" d="100"/>
          <a:sy n="101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br>
              <a:rPr lang="en-US" altLang="en-US" b="1" dirty="0"/>
            </a:br>
            <a:r>
              <a:rPr lang="en-US" altLang="en-US" b="1" dirty="0" err="1"/>
              <a:t>Bazele</a:t>
            </a:r>
            <a:r>
              <a:rPr lang="en-US" altLang="en-US" b="1" dirty="0"/>
              <a:t> </a:t>
            </a:r>
            <a:r>
              <a:rPr lang="en-US" altLang="en-US" b="1" dirty="0" err="1"/>
              <a:t>teoretice</a:t>
            </a:r>
            <a:r>
              <a:rPr lang="en-US" altLang="en-US" b="1"/>
              <a:t> ale </a:t>
            </a:r>
            <a:r>
              <a:rPr lang="en-US" altLang="en-US" b="1" dirty="0" err="1"/>
              <a:t>difractometriei</a:t>
            </a:r>
            <a:r>
              <a:rPr lang="en-US" altLang="en-US" b="1" dirty="0"/>
              <a:t> roentgen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513" y="1981200"/>
            <a:ext cx="604897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9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3C4043"/>
                </a:solidFill>
                <a:latin typeface="Roboto"/>
              </a:rPr>
              <a:t>REGLAREA DIFRACTOMETRULUI CU METODĂ STANDARD</a:t>
            </a:r>
            <a:r>
              <a:rPr lang="ro-RO" sz="3000" dirty="0">
                <a:solidFill>
                  <a:srgbClr val="3C4043"/>
                </a:solidFill>
                <a:latin typeface="Roboto"/>
              </a:rPr>
              <a:t>ULUI</a:t>
            </a:r>
            <a:r>
              <a:rPr lang="en-US" sz="3000" dirty="0">
                <a:solidFill>
                  <a:srgbClr val="3C4043"/>
                </a:solidFill>
                <a:latin typeface="Roboto"/>
              </a:rPr>
              <a:t> INTERN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724400" cy="35369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preleva</a:t>
            </a:r>
            <a:r>
              <a:rPr lang="en-US" sz="2000" dirty="0"/>
              <a:t> un model de </a:t>
            </a:r>
            <a:r>
              <a:rPr lang="en-US" sz="2000" dirty="0" err="1"/>
              <a:t>difracție</a:t>
            </a:r>
            <a:r>
              <a:rPr lang="en-US" sz="2000" dirty="0"/>
              <a:t> de raze X al </a:t>
            </a:r>
            <a:r>
              <a:rPr lang="en-US" sz="2000" dirty="0" err="1"/>
              <a:t>unei</a:t>
            </a:r>
            <a:r>
              <a:rPr lang="en-US" sz="2000" dirty="0"/>
              <a:t> probe de </a:t>
            </a:r>
            <a:r>
              <a:rPr lang="en-US" sz="2000" dirty="0" err="1"/>
              <a:t>siliciu</a:t>
            </a:r>
            <a:r>
              <a:rPr lang="en-US" sz="2000" dirty="0"/>
              <a:t>, </a:t>
            </a:r>
            <a:r>
              <a:rPr lang="en-US" sz="2000" dirty="0" err="1"/>
              <a:t>efectuați</a:t>
            </a:r>
            <a:r>
              <a:rPr lang="en-US" sz="2000" dirty="0"/>
              <a:t> </a:t>
            </a:r>
            <a:r>
              <a:rPr lang="en-US" sz="2000" dirty="0" err="1"/>
              <a:t>următoarele</a:t>
            </a:r>
            <a:r>
              <a:rPr lang="en-US" sz="2000" dirty="0"/>
              <a:t> </a:t>
            </a:r>
            <a:r>
              <a:rPr lang="en-US" sz="2000" dirty="0" err="1"/>
              <a:t>operații</a:t>
            </a:r>
            <a:r>
              <a:rPr lang="en-US" sz="2000" dirty="0"/>
              <a:t>:</a:t>
            </a:r>
          </a:p>
          <a:p>
            <a:r>
              <a:rPr lang="en-US" sz="2000" dirty="0"/>
              <a:t>1) </a:t>
            </a:r>
            <a:r>
              <a:rPr lang="en-US" sz="2000" dirty="0" err="1"/>
              <a:t>plasați</a:t>
            </a:r>
            <a:r>
              <a:rPr lang="en-US" sz="2000" dirty="0"/>
              <a:t> un </a:t>
            </a:r>
            <a:r>
              <a:rPr lang="en-US" sz="2000" dirty="0" err="1"/>
              <a:t>suport</a:t>
            </a:r>
            <a:r>
              <a:rPr lang="en-US" sz="2000" dirty="0"/>
              <a:t> standard </a:t>
            </a:r>
            <a:r>
              <a:rPr lang="en-US" sz="2000" dirty="0" err="1"/>
              <a:t>umplut</a:t>
            </a:r>
            <a:r>
              <a:rPr lang="en-US" sz="2000" dirty="0"/>
              <a:t> cu </a:t>
            </a:r>
            <a:r>
              <a:rPr lang="en-US" sz="2000" dirty="0" err="1"/>
              <a:t>pulbere</a:t>
            </a:r>
            <a:r>
              <a:rPr lang="en-US" sz="2000" dirty="0"/>
              <a:t> de </a:t>
            </a:r>
            <a:r>
              <a:rPr lang="en-US" sz="2000" dirty="0" err="1"/>
              <a:t>siliciu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centrul</a:t>
            </a:r>
            <a:r>
              <a:rPr lang="en-US" sz="2000" dirty="0"/>
              <a:t> </a:t>
            </a:r>
            <a:r>
              <a:rPr lang="ro-RO" sz="2000" dirty="0"/>
              <a:t>mesei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blocul</a:t>
            </a:r>
            <a:r>
              <a:rPr lang="en-US" sz="2000" dirty="0"/>
              <a:t> principal al </a:t>
            </a:r>
            <a:r>
              <a:rPr lang="en-US" sz="2000" dirty="0" err="1"/>
              <a:t>difractometrului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 err="1"/>
              <a:t>Închide</a:t>
            </a:r>
            <a:r>
              <a:rPr lang="ro-RO" sz="2000" dirty="0"/>
              <a:t>ți</a:t>
            </a:r>
            <a:r>
              <a:rPr lang="en-US" sz="2000" dirty="0"/>
              <a:t> </a:t>
            </a:r>
            <a:r>
              <a:rPr lang="en-US" sz="2000" dirty="0" err="1"/>
              <a:t>ușa</a:t>
            </a:r>
            <a:r>
              <a:rPr lang="ro-RO" sz="2000" dirty="0"/>
              <a:t> camerei de măsurare</a:t>
            </a:r>
            <a:r>
              <a:rPr lang="en-US" sz="2000" dirty="0"/>
              <a:t>;</a:t>
            </a:r>
          </a:p>
          <a:p>
            <a:r>
              <a:rPr lang="en-US" sz="2000" dirty="0"/>
              <a:t>2) </a:t>
            </a:r>
            <a:r>
              <a:rPr lang="en-US" sz="2000" dirty="0" err="1"/>
              <a:t>lansați</a:t>
            </a:r>
            <a:r>
              <a:rPr lang="en-US" sz="2000" dirty="0"/>
              <a:t> software-</a:t>
            </a:r>
            <a:r>
              <a:rPr lang="en-US" sz="2000" dirty="0" err="1"/>
              <a:t>ul</a:t>
            </a:r>
            <a:r>
              <a:rPr lang="en-US" sz="2000" dirty="0"/>
              <a:t> </a:t>
            </a:r>
            <a:r>
              <a:rPr lang="en-US" sz="2000" dirty="0" err="1"/>
              <a:t>difractometru</a:t>
            </a:r>
            <a:r>
              <a:rPr lang="en-US" sz="2000" dirty="0"/>
              <a:t> </a:t>
            </a:r>
            <a:r>
              <a:rPr lang="en-US" sz="2000" dirty="0" err="1"/>
              <a:t>făcând</a:t>
            </a:r>
            <a:r>
              <a:rPr lang="en-US" sz="2000" dirty="0"/>
              <a:t> </a:t>
            </a:r>
            <a:r>
              <a:rPr lang="en-US" sz="2000" dirty="0" err="1"/>
              <a:t>clic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comanda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 „PCXRD” </a:t>
            </a:r>
            <a:r>
              <a:rPr lang="en-US" sz="2000" dirty="0" err="1"/>
              <a:t>aflată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desktop;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046571" cy="188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3949" y="3692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Стандартный держатель: 1 – пустой;</a:t>
            </a:r>
            <a:r>
              <a:rPr lang="ro-RO" dirty="0"/>
              <a:t>       </a:t>
            </a:r>
            <a:r>
              <a:rPr lang="ru-RU" dirty="0"/>
              <a:t> 2 – заполненный кремниевым порошком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351" y="5077548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fereastra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programului</a:t>
            </a:r>
            <a:r>
              <a:rPr lang="en-US" dirty="0"/>
              <a:t> de control care se </a:t>
            </a:r>
            <a:r>
              <a:rPr lang="en-US" dirty="0" err="1"/>
              <a:t>deschide</a:t>
            </a:r>
            <a:r>
              <a:rPr lang="en-US" dirty="0"/>
              <a:t> „XRD-6100/7000 Ver.7.00: main”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etichetele</a:t>
            </a:r>
            <a:r>
              <a:rPr lang="en-US" dirty="0"/>
              <a:t> „</a:t>
            </a:r>
            <a:r>
              <a:rPr lang="en-US" dirty="0" err="1"/>
              <a:t>Display&amp;Setup</a:t>
            </a:r>
            <a:r>
              <a:rPr lang="en-US" dirty="0"/>
              <a:t>” </a:t>
            </a:r>
            <a:r>
              <a:rPr lang="en-US" dirty="0" err="1"/>
              <a:t>și</a:t>
            </a:r>
            <a:r>
              <a:rPr lang="en-US" dirty="0"/>
              <a:t> „XG Control” (</a:t>
            </a:r>
            <a:r>
              <a:rPr lang="en-US" dirty="0" err="1"/>
              <a:t>indicat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numerele</a:t>
            </a:r>
            <a:r>
              <a:rPr lang="en-US" dirty="0"/>
              <a:t> 1 </a:t>
            </a:r>
            <a:r>
              <a:rPr lang="en-US" dirty="0" err="1"/>
              <a:t>și</a:t>
            </a:r>
            <a:r>
              <a:rPr lang="en-US" dirty="0"/>
              <a:t> 2 </a:t>
            </a:r>
            <a:r>
              <a:rPr lang="en-US" dirty="0" err="1"/>
              <a:t>în</a:t>
            </a:r>
            <a:r>
              <a:rPr lang="en-US" dirty="0"/>
              <a:t> Fig.)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asigurați-vă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difractometre</a:t>
            </a:r>
            <a:r>
              <a:rPr lang="en-US" dirty="0"/>
              <a:t>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funcționare</a:t>
            </a:r>
            <a:r>
              <a:rPr lang="en-US" dirty="0"/>
              <a:t> (</a:t>
            </a:r>
            <a:r>
              <a:rPr lang="en-US" dirty="0" err="1"/>
              <a:t>indicatoarele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debitul</a:t>
            </a:r>
            <a:r>
              <a:rPr lang="en-US" dirty="0"/>
              <a:t> </a:t>
            </a:r>
            <a:r>
              <a:rPr lang="en-US" dirty="0" err="1"/>
              <a:t>lichidului</a:t>
            </a:r>
            <a:r>
              <a:rPr lang="en-US" dirty="0"/>
              <a:t> de </a:t>
            </a:r>
            <a:r>
              <a:rPr lang="en-US" dirty="0" err="1"/>
              <a:t>răcire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tubul</a:t>
            </a:r>
            <a:r>
              <a:rPr lang="en-US" dirty="0"/>
              <a:t> cu raze X, </a:t>
            </a:r>
            <a:r>
              <a:rPr lang="en-US" dirty="0" err="1"/>
              <a:t>sistemul</a:t>
            </a:r>
            <a:r>
              <a:rPr lang="en-US" dirty="0"/>
              <a:t> de control cu ​​raze X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blocarea</a:t>
            </a:r>
            <a:r>
              <a:rPr lang="en-US" dirty="0"/>
              <a:t> </a:t>
            </a:r>
            <a:r>
              <a:rPr lang="en-US" dirty="0" err="1"/>
              <a:t>ușii</a:t>
            </a:r>
            <a:r>
              <a:rPr lang="en-US" dirty="0"/>
              <a:t>,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Fig.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verzi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1808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4572000" cy="6705600"/>
          </a:xfrm>
        </p:spPr>
        <p:txBody>
          <a:bodyPr/>
          <a:lstStyle/>
          <a:p>
            <a:r>
              <a:rPr lang="en-US" sz="2000" dirty="0"/>
              <a:t>4) </a:t>
            </a:r>
            <a:r>
              <a:rPr lang="en-US" sz="2000" dirty="0" err="1"/>
              <a:t>lansați</a:t>
            </a:r>
            <a:r>
              <a:rPr lang="en-US" sz="2000" dirty="0"/>
              <a:t> </a:t>
            </a:r>
            <a:r>
              <a:rPr lang="en-US" sz="2000" dirty="0" err="1"/>
              <a:t>modulul</a:t>
            </a:r>
            <a:r>
              <a:rPr lang="en-US" sz="2000" dirty="0"/>
              <a:t> de </a:t>
            </a:r>
            <a:r>
              <a:rPr lang="en-US" sz="2000" dirty="0" err="1"/>
              <a:t>selecție</a:t>
            </a:r>
            <a:r>
              <a:rPr lang="en-US" sz="2000" dirty="0"/>
              <a:t> a </a:t>
            </a:r>
            <a:r>
              <a:rPr lang="en-US" sz="2000" dirty="0" err="1"/>
              <a:t>parametrilor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făcând</a:t>
            </a:r>
            <a:r>
              <a:rPr lang="en-US" sz="2000" dirty="0"/>
              <a:t> </a:t>
            </a:r>
            <a:r>
              <a:rPr lang="en-US" sz="2000" dirty="0" err="1"/>
              <a:t>clic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comanda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ro-RO" sz="2000" dirty="0"/>
              <a:t> </a:t>
            </a:r>
            <a:r>
              <a:rPr lang="en-US" sz="2000" dirty="0"/>
              <a:t>„</a:t>
            </a:r>
            <a:r>
              <a:rPr lang="ro-RO" sz="2000" dirty="0"/>
              <a:t>Right</a:t>
            </a:r>
            <a:r>
              <a:rPr lang="en-US" sz="2000" dirty="0"/>
              <a:t> Gonio </a:t>
            </a:r>
            <a:r>
              <a:rPr lang="ro-RO" sz="2000" dirty="0"/>
              <a:t>condition</a:t>
            </a:r>
            <a:r>
              <a:rPr lang="en-US" sz="2000" dirty="0"/>
              <a:t>” (</a:t>
            </a:r>
            <a:r>
              <a:rPr lang="en-US" sz="2000" dirty="0" err="1"/>
              <a:t>indicată</a:t>
            </a:r>
            <a:r>
              <a:rPr lang="en-US" sz="2000" dirty="0"/>
              <a:t> cu </a:t>
            </a:r>
            <a:r>
              <a:rPr lang="en-US" sz="2000" dirty="0" err="1"/>
              <a:t>numărul</a:t>
            </a:r>
            <a:r>
              <a:rPr lang="en-US" sz="2000" dirty="0"/>
              <a:t> 3 </a:t>
            </a:r>
            <a:r>
              <a:rPr lang="en-US" sz="2000" dirty="0" err="1"/>
              <a:t>în</a:t>
            </a:r>
            <a:r>
              <a:rPr lang="en-US" sz="2000" dirty="0"/>
              <a:t> Fig. );</a:t>
            </a:r>
          </a:p>
          <a:p>
            <a:r>
              <a:rPr lang="en-US" sz="2000" dirty="0"/>
              <a:t>5)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fereastra</a:t>
            </a:r>
            <a:r>
              <a:rPr lang="en-US" sz="2000" dirty="0"/>
              <a:t> „Standard Condition Edit” care se </a:t>
            </a:r>
            <a:r>
              <a:rPr lang="en-US" sz="2000" dirty="0" err="1"/>
              <a:t>deschide</a:t>
            </a:r>
            <a:r>
              <a:rPr lang="en-US" sz="2000" dirty="0"/>
              <a:t> (Fig. ), </a:t>
            </a:r>
            <a:r>
              <a:rPr lang="en-US" sz="2000" dirty="0" err="1"/>
              <a:t>setați</a:t>
            </a:r>
            <a:r>
              <a:rPr lang="en-US" sz="2000" dirty="0"/>
              <a:t> </a:t>
            </a:r>
            <a:r>
              <a:rPr lang="en-US" sz="2000" dirty="0" err="1"/>
              <a:t>parametrii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prezentați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. 2. </a:t>
            </a:r>
            <a:r>
              <a:rPr lang="en-US" sz="2000" dirty="0" err="1"/>
              <a:t>Confirmați</a:t>
            </a:r>
            <a:r>
              <a:rPr lang="en-US" sz="2000" dirty="0"/>
              <a:t> </a:t>
            </a:r>
            <a:r>
              <a:rPr lang="en-US" sz="2000" dirty="0" err="1"/>
              <a:t>parametrii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selectați</a:t>
            </a:r>
            <a:r>
              <a:rPr lang="en-US" sz="2000" dirty="0"/>
              <a:t> apăsând </a:t>
            </a:r>
            <a:r>
              <a:rPr lang="en-US" sz="2000" dirty="0" err="1"/>
              <a:t>butonul</a:t>
            </a:r>
            <a:r>
              <a:rPr lang="en-US" sz="2000" dirty="0"/>
              <a:t> „OK”.</a:t>
            </a:r>
            <a:endParaRPr lang="ro-RO" sz="2000" dirty="0"/>
          </a:p>
          <a:p>
            <a:r>
              <a:rPr lang="en-US" sz="2000" dirty="0"/>
              <a:t>6) </a:t>
            </a:r>
            <a:r>
              <a:rPr lang="en-US" sz="2000" dirty="0" err="1"/>
              <a:t>trimiteți</a:t>
            </a:r>
            <a:r>
              <a:rPr lang="en-US" sz="2000" dirty="0"/>
              <a:t> </a:t>
            </a:r>
            <a:r>
              <a:rPr lang="en-US" sz="2000" dirty="0" err="1"/>
              <a:t>rețeta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creată</a:t>
            </a:r>
            <a:r>
              <a:rPr lang="en-US" sz="2000" dirty="0"/>
              <a:t> la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lansată</a:t>
            </a:r>
            <a:r>
              <a:rPr lang="en-US" sz="2000" dirty="0"/>
              <a:t> anterior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butonul</a:t>
            </a:r>
            <a:r>
              <a:rPr lang="en-US" sz="2000" dirty="0"/>
              <a:t> 4 din Fig.  </a:t>
            </a:r>
            <a:r>
              <a:rPr lang="en-US" sz="2000" dirty="0" err="1"/>
              <a:t>programul</a:t>
            </a:r>
            <a:r>
              <a:rPr lang="en-US" sz="2000" dirty="0"/>
              <a:t> „</a:t>
            </a:r>
            <a:r>
              <a:rPr lang="ro-RO" sz="2000" dirty="0"/>
              <a:t>Right Gonio Analysis</a:t>
            </a:r>
            <a:r>
              <a:rPr lang="en-US" sz="2000" dirty="0"/>
              <a:t>” </a:t>
            </a:r>
            <a:r>
              <a:rPr lang="en-US" sz="2000" dirty="0" err="1"/>
              <a:t>făcând</a:t>
            </a:r>
            <a:r>
              <a:rPr lang="en-US" sz="2000" dirty="0"/>
              <a:t> </a:t>
            </a:r>
            <a:r>
              <a:rPr lang="en-US" sz="2000" dirty="0" err="1"/>
              <a:t>clic</a:t>
            </a:r>
            <a:r>
              <a:rPr lang="ro-RO" sz="2000" dirty="0"/>
              <a:t> b</a:t>
            </a:r>
            <a:r>
              <a:rPr lang="en-US" sz="2000" dirty="0" err="1"/>
              <a:t>utonul</a:t>
            </a:r>
            <a:r>
              <a:rPr lang="en-US" sz="2000" dirty="0"/>
              <a:t> „A</a:t>
            </a:r>
            <a:r>
              <a:rPr lang="ro-RO" sz="2000" dirty="0"/>
              <a:t>ppend</a:t>
            </a:r>
            <a:r>
              <a:rPr lang="en-US" sz="2000" dirty="0"/>
              <a:t>”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modulul</a:t>
            </a:r>
            <a:r>
              <a:rPr lang="en-US" sz="2000" dirty="0"/>
              <a:t> „</a:t>
            </a:r>
            <a:r>
              <a:rPr lang="ro-RO" sz="2000" dirty="0"/>
              <a:t>Right Gonio Condition</a:t>
            </a:r>
            <a:r>
              <a:rPr lang="en-US" sz="2000" dirty="0"/>
              <a:t>”;</a:t>
            </a:r>
          </a:p>
          <a:p>
            <a:r>
              <a:rPr lang="en-US" sz="2000" dirty="0"/>
              <a:t>7) </a:t>
            </a:r>
            <a:r>
              <a:rPr lang="en-US" sz="2000" dirty="0" err="1"/>
              <a:t>începeți</a:t>
            </a:r>
            <a:r>
              <a:rPr lang="en-US" sz="2000" dirty="0"/>
              <a:t> </a:t>
            </a:r>
            <a:r>
              <a:rPr lang="en-US" sz="2000" dirty="0" err="1"/>
              <a:t>filmarea</a:t>
            </a:r>
            <a:r>
              <a:rPr lang="en-US" sz="2000" dirty="0"/>
              <a:t> </a:t>
            </a:r>
            <a:r>
              <a:rPr lang="en-US" sz="2000" dirty="0" err="1"/>
              <a:t>evidențiind</a:t>
            </a:r>
            <a:r>
              <a:rPr lang="en-US" sz="2000" dirty="0"/>
              <a:t> </a:t>
            </a:r>
            <a:r>
              <a:rPr lang="en-US" sz="2000" dirty="0" err="1"/>
              <a:t>rețeta</a:t>
            </a:r>
            <a:r>
              <a:rPr lang="en-US" sz="2000" dirty="0"/>
              <a:t> care </a:t>
            </a:r>
            <a:r>
              <a:rPr lang="en-US" sz="2000" dirty="0" err="1"/>
              <a:t>apare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fereastra</a:t>
            </a:r>
            <a:r>
              <a:rPr lang="en-US" sz="2000" dirty="0"/>
              <a:t> „</a:t>
            </a:r>
            <a:r>
              <a:rPr lang="en-US" sz="2000" dirty="0" err="1"/>
              <a:t>Analysis&amp;Spooler</a:t>
            </a:r>
            <a:r>
              <a:rPr lang="en-US" sz="2000" dirty="0"/>
              <a:t> Program” </a:t>
            </a:r>
            <a:r>
              <a:rPr lang="en-US" sz="2000" dirty="0" err="1"/>
              <a:t>și</a:t>
            </a:r>
            <a:r>
              <a:rPr lang="en-US" sz="2000" dirty="0"/>
              <a:t> apăsând </a:t>
            </a:r>
            <a:r>
              <a:rPr lang="en-US" sz="2000" dirty="0" err="1"/>
              <a:t>butonul</a:t>
            </a:r>
            <a:r>
              <a:rPr lang="en-US" sz="2000" dirty="0"/>
              <a:t> „Start”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11" y="228600"/>
            <a:ext cx="4625789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5360749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Fereastra </a:t>
            </a:r>
            <a:r>
              <a:rPr lang="en-US" dirty="0"/>
              <a:t>«Right Gonio Condition»</a:t>
            </a:r>
          </a:p>
        </p:txBody>
      </p:sp>
    </p:spTree>
    <p:extLst>
      <p:ext uri="{BB962C8B-B14F-4D97-AF65-F5344CB8AC3E}">
        <p14:creationId xmlns:p14="http://schemas.microsoft.com/office/powerpoint/2010/main" val="52666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9" y="2636748"/>
            <a:ext cx="9121574" cy="1401762"/>
          </a:xfrm>
        </p:spPr>
        <p:txBody>
          <a:bodyPr/>
          <a:lstStyle/>
          <a:p>
            <a:r>
              <a:rPr lang="en-US" sz="2000" dirty="0" err="1"/>
              <a:t>După</a:t>
            </a:r>
            <a:r>
              <a:rPr lang="en-US" sz="2000" dirty="0"/>
              <a:t> </a:t>
            </a:r>
            <a:r>
              <a:rPr lang="en-US" sz="2000" dirty="0" err="1"/>
              <a:t>fotografiere</a:t>
            </a:r>
            <a:r>
              <a:rPr lang="en-US" sz="2000" dirty="0"/>
              <a:t>,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desktopul</a:t>
            </a:r>
            <a:r>
              <a:rPr lang="en-US" sz="2000" dirty="0"/>
              <a:t> </a:t>
            </a:r>
            <a:r>
              <a:rPr lang="en-US" sz="2000" dirty="0" err="1"/>
              <a:t>computerului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apărea</a:t>
            </a:r>
            <a:r>
              <a:rPr lang="en-US" sz="2000" dirty="0"/>
              <a:t> un model de </a:t>
            </a:r>
            <a:r>
              <a:rPr lang="en-US" sz="2000" dirty="0" err="1"/>
              <a:t>difracție</a:t>
            </a:r>
            <a:r>
              <a:rPr lang="en-US" sz="2000" dirty="0"/>
              <a:t> </a:t>
            </a:r>
            <a:r>
              <a:rPr lang="ro-RO" sz="2000" dirty="0"/>
              <a:t>al</a:t>
            </a:r>
            <a:r>
              <a:rPr lang="en-US" sz="2000" dirty="0"/>
              <a:t> </a:t>
            </a:r>
            <a:r>
              <a:rPr lang="en-US" sz="2000" dirty="0" err="1"/>
              <a:t>pulber</a:t>
            </a:r>
            <a:r>
              <a:rPr lang="ro-RO" sz="2000" dirty="0"/>
              <a:t>ii</a:t>
            </a:r>
            <a:r>
              <a:rPr lang="en-US" sz="2000" dirty="0"/>
              <a:t> de </a:t>
            </a:r>
            <a:r>
              <a:rPr lang="en-US" sz="2000" dirty="0" err="1"/>
              <a:t>siliciu</a:t>
            </a:r>
            <a:r>
              <a:rPr lang="en-US" sz="2000" dirty="0"/>
              <a:t>, a </a:t>
            </a:r>
            <a:r>
              <a:rPr lang="en-US" sz="2000" dirty="0" err="1"/>
              <a:t>cărui</a:t>
            </a:r>
            <a:r>
              <a:rPr lang="en-US" sz="2000" dirty="0"/>
              <a:t> </a:t>
            </a:r>
            <a:r>
              <a:rPr lang="en-US" sz="2000" dirty="0" err="1"/>
              <a:t>procesare</a:t>
            </a:r>
            <a:r>
              <a:rPr lang="en-US" sz="2000" dirty="0"/>
              <a:t> </a:t>
            </a:r>
            <a:r>
              <a:rPr lang="en-US" sz="2000" dirty="0" err="1"/>
              <a:t>primară</a:t>
            </a:r>
            <a:r>
              <a:rPr lang="en-US" sz="2000" dirty="0"/>
              <a:t> se </a:t>
            </a:r>
            <a:r>
              <a:rPr lang="en-US" sz="2000" dirty="0" err="1"/>
              <a:t>află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modulul</a:t>
            </a:r>
            <a:r>
              <a:rPr lang="en-US" sz="2000" dirty="0"/>
              <a:t> „</a:t>
            </a:r>
            <a:r>
              <a:rPr lang="ro-RO" sz="2000" dirty="0"/>
              <a:t>Basic Proccess</a:t>
            </a:r>
            <a:r>
              <a:rPr lang="en-US" sz="2000" dirty="0"/>
              <a:t>”</a:t>
            </a:r>
            <a:r>
              <a:rPr lang="ro-RO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butonul</a:t>
            </a:r>
            <a:r>
              <a:rPr lang="en-US" sz="2000" dirty="0"/>
              <a:t> 5 din Fig. 2 </a:t>
            </a:r>
            <a:r>
              <a:rPr lang="en-US" sz="2000" dirty="0" err="1"/>
              <a:t>vă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setați</a:t>
            </a:r>
            <a:r>
              <a:rPr lang="en-US" sz="2000" dirty="0"/>
              <a:t> </a:t>
            </a:r>
            <a:r>
              <a:rPr lang="en-US" sz="2000" dirty="0" err="1"/>
              <a:t>valorile</a:t>
            </a:r>
            <a:r>
              <a:rPr lang="en-US" sz="2000" dirty="0"/>
              <a:t> </a:t>
            </a:r>
            <a:r>
              <a:rPr lang="en-US" sz="2000" dirty="0" err="1"/>
              <a:t>obținute</a:t>
            </a:r>
            <a:r>
              <a:rPr lang="en-US" sz="2000" dirty="0"/>
              <a:t> ale </a:t>
            </a:r>
            <a:r>
              <a:rPr lang="en-US" sz="2000" dirty="0" err="1"/>
              <a:t>unghiurilor</a:t>
            </a:r>
            <a:r>
              <a:rPr lang="en-US" sz="2000" dirty="0"/>
              <a:t> Bragg 2</a:t>
            </a:r>
            <a:r>
              <a:rPr lang="el-GR" sz="2000" dirty="0"/>
              <a:t>θ </a:t>
            </a:r>
            <a:r>
              <a:rPr lang="en-US" sz="2000" dirty="0" err="1"/>
              <a:t>într</a:t>
            </a:r>
            <a:r>
              <a:rPr lang="en-US" sz="2000" dirty="0"/>
              <a:t>-un interval </a:t>
            </a:r>
            <a:r>
              <a:rPr lang="en-US" sz="2000" dirty="0" err="1"/>
              <a:t>dat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29" y="0"/>
            <a:ext cx="5006774" cy="2636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85" y="4371489"/>
            <a:ext cx="4663844" cy="2453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29" y="4643933"/>
            <a:ext cx="4447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Valori</a:t>
            </a:r>
            <a:r>
              <a:rPr lang="ro-RO" dirty="0"/>
              <a:t>le</a:t>
            </a:r>
            <a:r>
              <a:rPr lang="en-US" dirty="0"/>
              <a:t> </a:t>
            </a:r>
            <a:r>
              <a:rPr lang="en-US" dirty="0" err="1"/>
              <a:t>unghiului</a:t>
            </a:r>
            <a:r>
              <a:rPr lang="en-US" dirty="0"/>
              <a:t> 2</a:t>
            </a:r>
            <a:r>
              <a:rPr lang="el-GR" dirty="0"/>
              <a:t>θ (</a:t>
            </a:r>
            <a:r>
              <a:rPr lang="en-US" dirty="0" err="1"/>
              <a:t>măsurate</a:t>
            </a:r>
            <a:endParaRPr lang="en-US" dirty="0"/>
          </a:p>
          <a:p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i="1" dirty="0" err="1"/>
              <a:t>cele</a:t>
            </a:r>
            <a:r>
              <a:rPr lang="en-US" i="1" dirty="0"/>
              <a:t> standard </a:t>
            </a:r>
            <a:r>
              <a:rPr lang="en-US" i="1" dirty="0" err="1"/>
              <a:t>declarate</a:t>
            </a:r>
            <a:r>
              <a:rPr lang="en-US" i="1" dirty="0"/>
              <a:t> de </a:t>
            </a:r>
            <a:r>
              <a:rPr lang="en-US" i="1" dirty="0" err="1"/>
              <a:t>producătorul</a:t>
            </a:r>
            <a:r>
              <a:rPr lang="en-US" i="1" dirty="0"/>
              <a:t> </a:t>
            </a:r>
            <a:r>
              <a:rPr lang="en-US" i="1" dirty="0" err="1"/>
              <a:t>difractometrului</a:t>
            </a:r>
            <a:r>
              <a:rPr lang="en-US" dirty="0"/>
              <a:t>) </a:t>
            </a:r>
            <a:r>
              <a:rPr lang="en-US" dirty="0" err="1"/>
              <a:t>arată</a:t>
            </a:r>
            <a:endParaRPr lang="en-US" dirty="0"/>
          </a:p>
          <a:p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coincid</a:t>
            </a:r>
            <a:r>
              <a:rPr lang="en-US" dirty="0"/>
              <a:t> cu un grad </a:t>
            </a:r>
            <a:r>
              <a:rPr lang="en-US" dirty="0" err="1"/>
              <a:t>ridicat</a:t>
            </a:r>
            <a:r>
              <a:rPr lang="en-US" dirty="0"/>
              <a:t> de </a:t>
            </a:r>
            <a:r>
              <a:rPr lang="en-US" dirty="0" err="1"/>
              <a:t>precizie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fiabilitatea</a:t>
            </a:r>
            <a:r>
              <a:rPr lang="en-US" dirty="0"/>
              <a:t> </a:t>
            </a:r>
            <a:r>
              <a:rPr lang="en-US" dirty="0" err="1"/>
              <a:t>rezultatelor</a:t>
            </a:r>
            <a:r>
              <a:rPr lang="en-US" dirty="0"/>
              <a:t> </a:t>
            </a:r>
            <a:r>
              <a:rPr lang="en-US" dirty="0" err="1"/>
              <a:t>analizei</a:t>
            </a:r>
            <a:r>
              <a:rPr lang="en-US" dirty="0"/>
              <a:t> </a:t>
            </a:r>
            <a:r>
              <a:rPr lang="en-US" dirty="0" err="1"/>
              <a:t>ulterioare</a:t>
            </a:r>
            <a:r>
              <a:rPr lang="en-US" dirty="0"/>
              <a:t> de </a:t>
            </a:r>
            <a:r>
              <a:rPr lang="en-US" dirty="0" err="1"/>
              <a:t>fază</a:t>
            </a:r>
            <a:r>
              <a:rPr lang="en-US" dirty="0"/>
              <a:t> cu raze X a </a:t>
            </a:r>
            <a:r>
              <a:rPr lang="en-US" dirty="0" err="1"/>
              <a:t>probelor</a:t>
            </a:r>
            <a:r>
              <a:rPr lang="en-US" dirty="0"/>
              <a:t> </a:t>
            </a:r>
            <a:r>
              <a:rPr lang="en-US" dirty="0" err="1"/>
              <a:t>studiate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51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605"/>
            <a:ext cx="4168501" cy="2651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2697595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1</a:t>
            </a:r>
            <a:r>
              <a:rPr lang="ru-RU" dirty="0"/>
              <a:t> – «</a:t>
            </a:r>
            <a:r>
              <a:rPr lang="en-US" dirty="0"/>
              <a:t>Display &amp; Setup»; 2 – </a:t>
            </a:r>
            <a:r>
              <a:rPr lang="ru-RU" dirty="0"/>
              <a:t>«</a:t>
            </a:r>
            <a:r>
              <a:rPr lang="en-US" dirty="0"/>
              <a:t>XG Control»; 3 – </a:t>
            </a:r>
            <a:r>
              <a:rPr lang="ru-RU" dirty="0"/>
              <a:t>«</a:t>
            </a:r>
            <a:r>
              <a:rPr lang="en-US" dirty="0"/>
              <a:t>Right Gonio Condition»; </a:t>
            </a:r>
          </a:p>
          <a:p>
            <a:r>
              <a:rPr lang="en-US" dirty="0"/>
              <a:t>4 – </a:t>
            </a:r>
            <a:r>
              <a:rPr lang="ru-RU" dirty="0"/>
              <a:t>«</a:t>
            </a:r>
            <a:r>
              <a:rPr lang="en-US" dirty="0"/>
              <a:t>Right Gonio Analysis»; </a:t>
            </a:r>
            <a:endParaRPr lang="ro-RO" dirty="0"/>
          </a:p>
          <a:p>
            <a:r>
              <a:rPr lang="en-US" dirty="0"/>
              <a:t>5 – </a:t>
            </a:r>
            <a:r>
              <a:rPr lang="ru-RU" dirty="0"/>
              <a:t>«</a:t>
            </a:r>
            <a:r>
              <a:rPr lang="en-US" dirty="0"/>
              <a:t>Basic Process»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0"/>
            <a:ext cx="4595146" cy="42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7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Razele</a:t>
            </a:r>
            <a:r>
              <a:rPr lang="en-US" sz="2000" dirty="0"/>
              <a:t> X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dirty="0" err="1"/>
              <a:t>electromagnetice</a:t>
            </a:r>
            <a:r>
              <a:rPr lang="en-US" sz="2000" dirty="0"/>
              <a:t> care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de </a:t>
            </a:r>
            <a:r>
              <a:rPr lang="en-US" sz="2000" dirty="0" err="1"/>
              <a:t>undele</a:t>
            </a:r>
            <a:r>
              <a:rPr lang="en-US" sz="2000" dirty="0"/>
              <a:t> radio, </a:t>
            </a:r>
            <a:r>
              <a:rPr lang="en-US" sz="2000" dirty="0" err="1"/>
              <a:t>lumina</a:t>
            </a:r>
            <a:r>
              <a:rPr lang="en-US" sz="2000" dirty="0"/>
              <a:t> </a:t>
            </a:r>
            <a:r>
              <a:rPr lang="en-US" sz="2000" dirty="0" err="1"/>
              <a:t>naturală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radiațiile</a:t>
            </a:r>
            <a:r>
              <a:rPr lang="en-US" sz="2000" dirty="0"/>
              <a:t> gamma </a:t>
            </a:r>
            <a:r>
              <a:rPr lang="en-US" sz="2000" dirty="0" err="1"/>
              <a:t>numai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, care </a:t>
            </a:r>
            <a:r>
              <a:rPr lang="en-US" sz="2000" dirty="0" err="1"/>
              <a:t>variază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intervalul</a:t>
            </a:r>
            <a:r>
              <a:rPr lang="en-US" sz="2000" dirty="0"/>
              <a:t> de la 10 </a:t>
            </a:r>
            <a:r>
              <a:rPr lang="en-US" sz="2000" dirty="0" err="1"/>
              <a:t>până</a:t>
            </a:r>
            <a:r>
              <a:rPr lang="en-US" sz="2000" dirty="0"/>
              <a:t> la 10–3 nm </a:t>
            </a:r>
            <a:r>
              <a:rPr lang="en-US" sz="2000" dirty="0" err="1"/>
              <a:t>și</a:t>
            </a:r>
            <a:r>
              <a:rPr lang="en-US" sz="2000" dirty="0"/>
              <a:t>, </a:t>
            </a:r>
            <a:r>
              <a:rPr lang="en-US" sz="2000" dirty="0" err="1"/>
              <a:t>respectiv</a:t>
            </a:r>
            <a:r>
              <a:rPr lang="en-US" sz="2000" dirty="0"/>
              <a:t>, de la 100 eV la 10 MeV . </a:t>
            </a:r>
          </a:p>
          <a:p>
            <a:r>
              <a:rPr lang="en-US" sz="2000" dirty="0" err="1"/>
              <a:t>Comensurabilitate</a:t>
            </a:r>
            <a:r>
              <a:rPr lang="en-US" sz="2000" dirty="0"/>
              <a:t> a </a:t>
            </a:r>
            <a:r>
              <a:rPr lang="en-US" sz="2000" dirty="0" err="1"/>
              <a:t>principalelor</a:t>
            </a:r>
            <a:r>
              <a:rPr lang="en-US" sz="2000" dirty="0"/>
              <a:t> </a:t>
            </a:r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err="1"/>
              <a:t>structurale</a:t>
            </a:r>
            <a:r>
              <a:rPr lang="en-US" sz="2000" dirty="0"/>
              <a:t> ale  </a:t>
            </a:r>
            <a:r>
              <a:rPr lang="en-US" sz="2000" dirty="0" err="1"/>
              <a:t>majoritatea</a:t>
            </a:r>
            <a:r>
              <a:rPr lang="en-US" sz="2000" dirty="0"/>
              <a:t> </a:t>
            </a:r>
            <a:r>
              <a:rPr lang="en-US" sz="2000" dirty="0" err="1"/>
              <a:t>materialelor</a:t>
            </a:r>
            <a:r>
              <a:rPr lang="en-US" sz="2000" dirty="0"/>
              <a:t> – </a:t>
            </a:r>
            <a:r>
              <a:rPr lang="en-US" sz="2000" dirty="0" err="1"/>
              <a:t>distanțe</a:t>
            </a:r>
            <a:r>
              <a:rPr lang="en-US" sz="2000" dirty="0"/>
              <a:t> </a:t>
            </a:r>
            <a:r>
              <a:rPr lang="en-US" sz="2000" dirty="0" err="1"/>
              <a:t>interatomice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interplanare</a:t>
            </a:r>
            <a:r>
              <a:rPr lang="en-US" sz="2000" dirty="0"/>
              <a:t> – cu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a </a:t>
            </a:r>
            <a:r>
              <a:rPr lang="en-US" sz="2000" dirty="0" err="1"/>
              <a:t>radiației</a:t>
            </a:r>
            <a:r>
              <a:rPr lang="en-US" sz="2000" dirty="0"/>
              <a:t> cu raze X </a:t>
            </a:r>
            <a:r>
              <a:rPr lang="en-US" sz="2000" dirty="0" err="1"/>
              <a:t>determină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 a </a:t>
            </a:r>
            <a:r>
              <a:rPr lang="en-US" sz="2000" dirty="0" err="1"/>
              <a:t>metodei</a:t>
            </a:r>
            <a:r>
              <a:rPr lang="en-US" sz="2000" dirty="0"/>
              <a:t> </a:t>
            </a:r>
            <a:r>
              <a:rPr lang="en-US" sz="2000" dirty="0" err="1"/>
              <a:t>difractometriei</a:t>
            </a:r>
            <a:r>
              <a:rPr lang="en-US" sz="2000" dirty="0"/>
              <a:t> cu raze X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identifica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ale </a:t>
            </a:r>
            <a:r>
              <a:rPr lang="en-US" sz="2000" dirty="0" err="1"/>
              <a:t>diferitelor</a:t>
            </a:r>
            <a:r>
              <a:rPr lang="en-US" sz="2000" dirty="0"/>
              <a:t> </a:t>
            </a:r>
            <a:r>
              <a:rPr lang="en-US" sz="2000" dirty="0" err="1"/>
              <a:t>substanțe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diverse </a:t>
            </a:r>
            <a:r>
              <a:rPr lang="en-US" sz="2000" dirty="0" err="1"/>
              <a:t>stări</a:t>
            </a:r>
            <a:r>
              <a:rPr lang="en-US" sz="2000" dirty="0"/>
              <a:t> de </a:t>
            </a:r>
            <a:r>
              <a:rPr lang="en-US" sz="2000" dirty="0" err="1"/>
              <a:t>agregare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872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1981200"/>
            <a:ext cx="9144000" cy="4525962"/>
          </a:xfrm>
        </p:spPr>
        <p:txBody>
          <a:bodyPr/>
          <a:lstStyle/>
          <a:p>
            <a:r>
              <a:rPr lang="en-US" sz="2000" dirty="0" err="1"/>
              <a:t>Descoperirea</a:t>
            </a:r>
            <a:r>
              <a:rPr lang="en-US" sz="2000" dirty="0"/>
              <a:t> </a:t>
            </a:r>
            <a:r>
              <a:rPr lang="en-US" sz="2000" dirty="0" err="1"/>
              <a:t>fenomenului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 de raze X, </a:t>
            </a:r>
            <a:r>
              <a:rPr lang="en-US" sz="2000" dirty="0" err="1"/>
              <a:t>constă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redistribuirea</a:t>
            </a:r>
            <a:r>
              <a:rPr lang="en-US" sz="2000" dirty="0"/>
              <a:t> </a:t>
            </a:r>
            <a:r>
              <a:rPr lang="en-US" sz="2000" dirty="0" err="1"/>
              <a:t>intensității</a:t>
            </a:r>
            <a:r>
              <a:rPr lang="en-US" sz="2000" dirty="0"/>
              <a:t> </a:t>
            </a:r>
            <a:r>
              <a:rPr lang="en-US" sz="2000" dirty="0" err="1"/>
              <a:t>radiațiilor</a:t>
            </a:r>
            <a:r>
              <a:rPr lang="en-US" sz="2000" dirty="0"/>
              <a:t> de raze X </a:t>
            </a:r>
            <a:r>
              <a:rPr lang="en-US" sz="2000" dirty="0" err="1"/>
              <a:t>împrăștiate</a:t>
            </a:r>
            <a:r>
              <a:rPr lang="en-US" sz="2000" dirty="0"/>
              <a:t> elastic de o </a:t>
            </a:r>
            <a:r>
              <a:rPr lang="en-US" sz="2000" dirty="0" err="1"/>
              <a:t>substanță</a:t>
            </a:r>
            <a:r>
              <a:rPr lang="en-US" sz="2000" dirty="0"/>
              <a:t> </a:t>
            </a:r>
            <a:r>
              <a:rPr lang="en-US" sz="2000" dirty="0" err="1"/>
              <a:t>cristalină</a:t>
            </a:r>
            <a:r>
              <a:rPr lang="en-US" sz="2000" dirty="0"/>
              <a:t>, a </a:t>
            </a:r>
            <a:r>
              <a:rPr lang="en-US" sz="2000" dirty="0" err="1"/>
              <a:t>marcat</a:t>
            </a:r>
            <a:r>
              <a:rPr lang="en-US" sz="2000" dirty="0"/>
              <a:t> </a:t>
            </a:r>
            <a:r>
              <a:rPr lang="en-US" sz="2000" dirty="0" err="1"/>
              <a:t>începutul</a:t>
            </a:r>
            <a:r>
              <a:rPr lang="en-US" sz="2000" dirty="0"/>
              <a:t> </a:t>
            </a:r>
            <a:r>
              <a:rPr lang="en-US" sz="2000" dirty="0" err="1"/>
              <a:t>erei</a:t>
            </a:r>
            <a:r>
              <a:rPr lang="en-US" sz="2000" dirty="0"/>
              <a:t> </a:t>
            </a:r>
            <a:r>
              <a:rPr lang="en-US" sz="2000" dirty="0" err="1"/>
              <a:t>spectrometriei</a:t>
            </a:r>
            <a:r>
              <a:rPr lang="en-US" sz="2000" dirty="0"/>
              <a:t> </a:t>
            </a:r>
            <a:r>
              <a:rPr lang="en-US" sz="2000" dirty="0" err="1"/>
              <a:t>cristalelor</a:t>
            </a:r>
            <a:r>
              <a:rPr lang="en-US" sz="2000" dirty="0"/>
              <a:t> cu raze X cu </a:t>
            </a:r>
            <a:r>
              <a:rPr lang="en-US" sz="2000" dirty="0" err="1"/>
              <a:t>cristale</a:t>
            </a:r>
            <a:r>
              <a:rPr lang="en-US" sz="2000" dirty="0"/>
              <a:t>. Regula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reflectarea</a:t>
            </a:r>
            <a:r>
              <a:rPr lang="en-US" sz="2000" dirty="0"/>
              <a:t> </a:t>
            </a:r>
            <a:r>
              <a:rPr lang="en-US" sz="2000" dirty="0" err="1"/>
              <a:t>razelor</a:t>
            </a:r>
            <a:r>
              <a:rPr lang="en-US" sz="2000" dirty="0"/>
              <a:t> X de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cristale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formulată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1913 independent G. W. Wolf, W. L. Bragg </a:t>
            </a:r>
            <a:r>
              <a:rPr lang="en-US" sz="2000" dirty="0" err="1"/>
              <a:t>și</a:t>
            </a:r>
            <a:r>
              <a:rPr lang="en-US" sz="2000" dirty="0"/>
              <a:t> W. G. Bragg </a:t>
            </a:r>
            <a:r>
              <a:rPr lang="en-US" sz="2000" dirty="0" err="1"/>
              <a:t>și</a:t>
            </a:r>
            <a:r>
              <a:rPr lang="en-US" sz="2000" dirty="0"/>
              <a:t> se </a:t>
            </a:r>
            <a:r>
              <a:rPr lang="en-US" sz="2000" dirty="0" err="1"/>
              <a:t>numește</a:t>
            </a:r>
            <a:r>
              <a:rPr lang="en-US" sz="2000" dirty="0"/>
              <a:t> </a:t>
            </a:r>
            <a:r>
              <a:rPr lang="en-US" sz="2000" dirty="0" err="1"/>
              <a:t>condiția</a:t>
            </a:r>
            <a:r>
              <a:rPr lang="en-US" sz="2000" dirty="0"/>
              <a:t> Wolf-Bragg.</a:t>
            </a:r>
          </a:p>
          <a:p>
            <a:r>
              <a:rPr lang="en-US" sz="2000" dirty="0" err="1"/>
              <a:t>Dispunând</a:t>
            </a:r>
            <a:r>
              <a:rPr lang="en-US" sz="2000" dirty="0"/>
              <a:t> de </a:t>
            </a:r>
            <a:r>
              <a:rPr lang="en-US" sz="2000" dirty="0" err="1"/>
              <a:t>periodicitate</a:t>
            </a:r>
            <a:r>
              <a:rPr lang="en-US" sz="2000" dirty="0"/>
              <a:t> </a:t>
            </a:r>
            <a:r>
              <a:rPr lang="en-US" sz="2000" dirty="0" err="1"/>
              <a:t>tridimensională</a:t>
            </a:r>
            <a:r>
              <a:rPr lang="en-US" sz="2000" dirty="0"/>
              <a:t>, </a:t>
            </a:r>
            <a:r>
              <a:rPr lang="en-US" sz="2000" dirty="0" err="1"/>
              <a:t>cristalul</a:t>
            </a:r>
            <a:r>
              <a:rPr lang="en-US" sz="2000" dirty="0"/>
              <a:t> </a:t>
            </a:r>
            <a:r>
              <a:rPr lang="en-US" sz="2000" dirty="0" err="1"/>
              <a:t>acționează</a:t>
            </a:r>
            <a:r>
              <a:rPr lang="en-US" sz="2000" dirty="0"/>
              <a:t> ca o </a:t>
            </a:r>
            <a:r>
              <a:rPr lang="en-US" sz="2000" dirty="0" err="1"/>
              <a:t>rețea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 </a:t>
            </a:r>
            <a:r>
              <a:rPr lang="en-US" sz="2000" dirty="0" err="1"/>
              <a:t>creată</a:t>
            </a:r>
            <a:r>
              <a:rPr lang="en-US" sz="2000" dirty="0"/>
              <a:t> de </a:t>
            </a:r>
            <a:r>
              <a:rPr lang="en-US" sz="2000" dirty="0" err="1"/>
              <a:t>rețele</a:t>
            </a:r>
            <a:r>
              <a:rPr lang="en-US" sz="2000" dirty="0"/>
              <a:t> plan-</a:t>
            </a:r>
            <a:r>
              <a:rPr lang="en-US" sz="2000" dirty="0" err="1"/>
              <a:t>paralele</a:t>
            </a:r>
            <a:r>
              <a:rPr lang="en-US" sz="2000" dirty="0"/>
              <a:t> de </a:t>
            </a:r>
            <a:r>
              <a:rPr lang="en-US" sz="2000" dirty="0" err="1"/>
              <a:t>atomi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radiația</a:t>
            </a:r>
            <a:r>
              <a:rPr lang="en-US" sz="2000" dirty="0"/>
              <a:t> </a:t>
            </a:r>
            <a:r>
              <a:rPr lang="en-US" sz="2000" dirty="0" err="1"/>
              <a:t>împrăștiată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observată</a:t>
            </a:r>
            <a:r>
              <a:rPr lang="en-US" sz="2000" dirty="0"/>
              <a:t> </a:t>
            </a:r>
            <a:r>
              <a:rPr lang="en-US" sz="2000" dirty="0" err="1"/>
              <a:t>numai</a:t>
            </a:r>
            <a:r>
              <a:rPr lang="en-US" sz="2000" dirty="0"/>
              <a:t> de-a </a:t>
            </a:r>
            <a:r>
              <a:rPr lang="en-US" sz="2000" dirty="0" err="1"/>
              <a:t>lungul</a:t>
            </a:r>
            <a:r>
              <a:rPr lang="en-US" sz="2000" dirty="0"/>
              <a:t> </a:t>
            </a:r>
            <a:r>
              <a:rPr lang="en-US" sz="2000" dirty="0" err="1"/>
              <a:t>direcțiilor</a:t>
            </a:r>
            <a:r>
              <a:rPr lang="en-US" sz="2000" dirty="0"/>
              <a:t> determinate de formula </a:t>
            </a:r>
            <a:r>
              <a:rPr lang="en-US" sz="2000" dirty="0" err="1"/>
              <a:t>Wulff</a:t>
            </a:r>
            <a:r>
              <a:rPr lang="en-US" sz="2000" dirty="0"/>
              <a:t>-Bragg . </a:t>
            </a:r>
          </a:p>
          <a:p>
            <a:r>
              <a:rPr lang="en-US" sz="2000" dirty="0" err="1"/>
              <a:t>Undele</a:t>
            </a:r>
            <a:r>
              <a:rPr lang="en-US" sz="2000" dirty="0"/>
              <a:t> </a:t>
            </a:r>
            <a:r>
              <a:rPr lang="en-US" sz="2000" dirty="0" err="1"/>
              <a:t>secundare</a:t>
            </a:r>
            <a:r>
              <a:rPr lang="en-US" sz="2000" dirty="0"/>
              <a:t> </a:t>
            </a:r>
            <a:r>
              <a:rPr lang="en-US" sz="2000" dirty="0" err="1"/>
              <a:t>interferează</a:t>
            </a:r>
            <a:r>
              <a:rPr lang="en-US" sz="2000" dirty="0"/>
              <a:t>, </a:t>
            </a:r>
            <a:r>
              <a:rPr lang="en-US" sz="2000" dirty="0" err="1"/>
              <a:t>crescând</a:t>
            </a:r>
            <a:r>
              <a:rPr lang="en-US" sz="2000" dirty="0"/>
              <a:t> </a:t>
            </a:r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radiației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unele</a:t>
            </a:r>
            <a:r>
              <a:rPr lang="en-US" sz="2000" dirty="0"/>
              <a:t> </a:t>
            </a:r>
            <a:r>
              <a:rPr lang="en-US" sz="2000" dirty="0" err="1"/>
              <a:t>direcții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slăbirea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direc</a:t>
            </a:r>
            <a:r>
              <a:rPr lang="ro-RO" sz="2000" dirty="0"/>
              <a:t>ț</a:t>
            </a:r>
            <a:r>
              <a:rPr lang="en-US" sz="2000" dirty="0"/>
              <a:t>ii. </a:t>
            </a:r>
            <a:endParaRPr lang="ro-RO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4419600"/>
            <a:ext cx="1799167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8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Modelul de </a:t>
            </a:r>
            <a:r>
              <a:rPr lang="en-US" sz="2000" dirty="0" err="1"/>
              <a:t>difracție</a:t>
            </a:r>
            <a:r>
              <a:rPr lang="en-US" sz="2000" dirty="0"/>
              <a:t> </a:t>
            </a:r>
            <a:r>
              <a:rPr lang="en-US" sz="2000" dirty="0" err="1"/>
              <a:t>depinde</a:t>
            </a:r>
            <a:r>
              <a:rPr lang="en-US" sz="2000" dirty="0"/>
              <a:t> de </a:t>
            </a:r>
            <a:r>
              <a:rPr lang="en-US" sz="2000" dirty="0" err="1"/>
              <a:t>poziția</a:t>
            </a:r>
            <a:r>
              <a:rPr lang="en-US" sz="2000" dirty="0"/>
              <a:t> </a:t>
            </a:r>
            <a:r>
              <a:rPr lang="en-US" sz="2000" dirty="0" err="1"/>
              <a:t>relativă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puterea</a:t>
            </a:r>
            <a:r>
              <a:rPr lang="en-US" sz="2000" dirty="0"/>
              <a:t> de </a:t>
            </a:r>
            <a:r>
              <a:rPr lang="en-US" sz="2000" dirty="0" err="1"/>
              <a:t>împrăștiere</a:t>
            </a:r>
            <a:r>
              <a:rPr lang="en-US" sz="2000" dirty="0"/>
              <a:t> a </a:t>
            </a:r>
            <a:r>
              <a:rPr lang="en-US" sz="2000" dirty="0" err="1"/>
              <a:t>atomilor</a:t>
            </a:r>
            <a:r>
              <a:rPr lang="en-US" sz="2000" dirty="0"/>
              <a:t>, care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determinată</a:t>
            </a:r>
            <a:r>
              <a:rPr lang="en-US" sz="2000" dirty="0"/>
              <a:t> de </a:t>
            </a:r>
            <a:r>
              <a:rPr lang="en-US" sz="2000" dirty="0" err="1"/>
              <a:t>densitatea</a:t>
            </a:r>
            <a:r>
              <a:rPr lang="en-US" sz="2000" dirty="0"/>
              <a:t> </a:t>
            </a:r>
            <a:r>
              <a:rPr lang="en-US" sz="2000" dirty="0" err="1"/>
              <a:t>electronilor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proporțională</a:t>
            </a:r>
            <a:r>
              <a:rPr lang="en-US" sz="2000" dirty="0"/>
              <a:t> cu </a:t>
            </a:r>
            <a:r>
              <a:rPr lang="en-US" sz="2000" dirty="0" err="1"/>
              <a:t>numărul</a:t>
            </a:r>
            <a:r>
              <a:rPr lang="en-US" sz="2000" dirty="0"/>
              <a:t> atomic al </a:t>
            </a:r>
            <a:r>
              <a:rPr lang="en-US" sz="2000" dirty="0" err="1"/>
              <a:t>elementului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a </a:t>
            </a:r>
            <a:r>
              <a:rPr lang="en-US" sz="2000" dirty="0" err="1"/>
              <a:t>radiației</a:t>
            </a:r>
            <a:r>
              <a:rPr lang="en-US" sz="2000" dirty="0"/>
              <a:t> de raze X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comparabilă</a:t>
            </a:r>
            <a:r>
              <a:rPr lang="en-US" sz="2000" dirty="0"/>
              <a:t> cu </a:t>
            </a:r>
            <a:r>
              <a:rPr lang="en-US" sz="2000" dirty="0" err="1"/>
              <a:t>distanțele</a:t>
            </a:r>
            <a:r>
              <a:rPr lang="en-US" sz="2000" dirty="0"/>
              <a:t> </a:t>
            </a:r>
            <a:r>
              <a:rPr lang="en-US" sz="2000" dirty="0" err="1"/>
              <a:t>interatomice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modelului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posibil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se </a:t>
            </a:r>
            <a:r>
              <a:rPr lang="en-US" sz="2000" dirty="0" err="1"/>
              <a:t>stabilească</a:t>
            </a:r>
            <a:r>
              <a:rPr lang="en-US" sz="2000" dirty="0"/>
              <a:t> </a:t>
            </a:r>
            <a:r>
              <a:rPr lang="en-US" sz="2000" dirty="0" err="1"/>
              <a:t>compoziția</a:t>
            </a:r>
            <a:r>
              <a:rPr lang="en-US" sz="2000" dirty="0"/>
              <a:t> </a:t>
            </a:r>
            <a:r>
              <a:rPr lang="en-US" sz="2000" dirty="0" err="1"/>
              <a:t>chimică</a:t>
            </a:r>
            <a:r>
              <a:rPr lang="en-US" sz="2000" dirty="0"/>
              <a:t> a </a:t>
            </a:r>
            <a:r>
              <a:rPr lang="en-US" sz="2000" dirty="0" err="1"/>
              <a:t>cristalului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coordonatele</a:t>
            </a:r>
            <a:r>
              <a:rPr lang="en-US" sz="2000" dirty="0"/>
              <a:t> </a:t>
            </a:r>
            <a:r>
              <a:rPr lang="en-US" sz="2000" dirty="0" err="1"/>
              <a:t>atomilor</a:t>
            </a:r>
            <a:r>
              <a:rPr lang="en-US" sz="2000" dirty="0"/>
              <a:t> din </a:t>
            </a:r>
            <a:r>
              <a:rPr lang="en-US" sz="2000" dirty="0" err="1"/>
              <a:t>celula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unitară</a:t>
            </a:r>
            <a:r>
              <a:rPr lang="en-US" sz="2000" dirty="0"/>
              <a:t>;</a:t>
            </a:r>
          </a:p>
          <a:p>
            <a:r>
              <a:rPr lang="en-US" sz="2000" dirty="0"/>
              <a:t>Distanța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atomi</a:t>
            </a:r>
            <a:r>
              <a:rPr lang="en-US" sz="2000" dirty="0"/>
              <a:t> </a:t>
            </a:r>
            <a:r>
              <a:rPr lang="en-US" sz="2000" dirty="0" err="1"/>
              <a:t>variază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mod </a:t>
            </a:r>
            <a:r>
              <a:rPr lang="en-US" sz="2000" dirty="0" err="1"/>
              <a:t>regulat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/>
              <a:t>tip de atom </a:t>
            </a:r>
            <a:r>
              <a:rPr lang="en-US" sz="2000" dirty="0" err="1"/>
              <a:t>sau</a:t>
            </a:r>
            <a:r>
              <a:rPr lang="en-US" sz="2000" dirty="0"/>
              <a:t> ion,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 </a:t>
            </a:r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planurile</a:t>
            </a:r>
            <a:r>
              <a:rPr lang="en-US" sz="2000" dirty="0"/>
              <a:t> </a:t>
            </a:r>
            <a:r>
              <a:rPr lang="en-US" sz="2000" dirty="0" err="1"/>
              <a:t>atomilor</a:t>
            </a:r>
            <a:r>
              <a:rPr lang="en-US" sz="2000" dirty="0"/>
              <a:t> face </a:t>
            </a:r>
            <a:r>
              <a:rPr lang="en-US" sz="2000" dirty="0" err="1"/>
              <a:t>posibilă</a:t>
            </a:r>
            <a:r>
              <a:rPr lang="en-US" sz="2000" dirty="0"/>
              <a:t> </a:t>
            </a:r>
            <a:r>
              <a:rPr lang="en-US" sz="2000" dirty="0" err="1"/>
              <a:t>determinarea</a:t>
            </a:r>
            <a:r>
              <a:rPr lang="en-US" sz="2000" dirty="0"/>
              <a:t> </a:t>
            </a:r>
            <a:r>
              <a:rPr lang="en-US" sz="2000" dirty="0" err="1"/>
              <a:t>compoziției</a:t>
            </a:r>
            <a:r>
              <a:rPr lang="en-US" sz="2000" dirty="0"/>
              <a:t> </a:t>
            </a:r>
            <a:r>
              <a:rPr lang="en-US" sz="2000" dirty="0" err="1"/>
              <a:t>probei</a:t>
            </a:r>
            <a:r>
              <a:rPr lang="en-US" sz="2000" dirty="0"/>
              <a:t>.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ro-RO" sz="2000" dirty="0"/>
              <a:t>de difracție a r</a:t>
            </a:r>
            <a:r>
              <a:rPr lang="en-US" sz="2000" dirty="0" err="1"/>
              <a:t>adiați</a:t>
            </a:r>
            <a:r>
              <a:rPr lang="ro-RO" sz="2000" dirty="0"/>
              <a:t>ei</a:t>
            </a:r>
            <a:r>
              <a:rPr lang="en-US" sz="2000" dirty="0"/>
              <a:t> cu raze X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proporțională</a:t>
            </a:r>
            <a:r>
              <a:rPr lang="en-US" sz="2000" dirty="0"/>
              <a:t> cu </a:t>
            </a:r>
            <a:r>
              <a:rPr lang="en-US" sz="2000" dirty="0" err="1"/>
              <a:t>cantitatea</a:t>
            </a:r>
            <a:r>
              <a:rPr lang="en-US" sz="2000" dirty="0"/>
              <a:t> de </a:t>
            </a:r>
            <a:r>
              <a:rPr lang="en-US" sz="2000" dirty="0" err="1"/>
              <a:t>componentă</a:t>
            </a:r>
            <a:r>
              <a:rPr lang="en-US" sz="2000" dirty="0"/>
              <a:t> care</a:t>
            </a:r>
            <a:r>
              <a:rPr lang="ro-RO" sz="2000" dirty="0"/>
              <a:t> </a:t>
            </a:r>
            <a:r>
              <a:rPr lang="en-US" sz="2000" dirty="0"/>
              <a:t>face </a:t>
            </a:r>
            <a:r>
              <a:rPr lang="en-US" sz="2000" dirty="0" err="1"/>
              <a:t>posibilă</a:t>
            </a:r>
            <a:r>
              <a:rPr lang="en-US" sz="2000" dirty="0"/>
              <a:t> </a:t>
            </a:r>
            <a:r>
              <a:rPr lang="en-US" sz="2000" dirty="0" err="1"/>
              <a:t>efectuarea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cantitative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2667000"/>
            <a:ext cx="9180945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Condiția</a:t>
            </a:r>
            <a:r>
              <a:rPr lang="en-US" sz="2000" dirty="0"/>
              <a:t> </a:t>
            </a:r>
            <a:r>
              <a:rPr lang="en-US" sz="2000" dirty="0" err="1"/>
              <a:t>Wulff</a:t>
            </a:r>
            <a:r>
              <a:rPr lang="en-US" sz="2000" dirty="0"/>
              <a:t>-Bragg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calcularea</a:t>
            </a:r>
            <a:r>
              <a:rPr lang="en-US" sz="2000" dirty="0"/>
              <a:t> </a:t>
            </a:r>
            <a:r>
              <a:rPr lang="en-US" sz="2000" dirty="0" err="1"/>
              <a:t>distanțe</a:t>
            </a:r>
            <a:r>
              <a:rPr lang="ro-RO" sz="2000" dirty="0"/>
              <a:t>i intreplane</a:t>
            </a:r>
            <a:r>
              <a:rPr lang="en-US" sz="2000" dirty="0"/>
              <a:t> ale </a:t>
            </a:r>
            <a:r>
              <a:rPr lang="en-US" sz="2000" dirty="0" err="1"/>
              <a:t>rețelei</a:t>
            </a:r>
            <a:r>
              <a:rPr lang="en-US" sz="2000" dirty="0"/>
              <a:t> </a:t>
            </a:r>
            <a:r>
              <a:rPr lang="en-US" sz="2000" dirty="0" err="1"/>
              <a:t>cristaline</a:t>
            </a:r>
            <a:r>
              <a:rPr lang="en-US" sz="2000" dirty="0"/>
              <a:t> a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substanțe</a:t>
            </a:r>
            <a:r>
              <a:rPr lang="en-US" sz="2000" dirty="0"/>
              <a:t> </a:t>
            </a:r>
            <a:r>
              <a:rPr lang="en-US" sz="2000" dirty="0" err="1"/>
              <a:t>bazate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maximul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 al </a:t>
            </a:r>
            <a:r>
              <a:rPr lang="en-US" sz="2000" dirty="0" err="1"/>
              <a:t>radiației</a:t>
            </a:r>
            <a:r>
              <a:rPr lang="en-US" sz="2000" dirty="0"/>
              <a:t> </a:t>
            </a:r>
            <a:r>
              <a:rPr lang="en-US" sz="2000" dirty="0" err="1"/>
              <a:t>caracteristice</a:t>
            </a:r>
            <a:r>
              <a:rPr lang="en-US" sz="2000" dirty="0"/>
              <a:t> </a:t>
            </a:r>
            <a:r>
              <a:rPr lang="en-US" sz="2000" dirty="0" err="1"/>
              <a:t>măsurat</a:t>
            </a:r>
            <a:r>
              <a:rPr lang="ro-RO" sz="2000" dirty="0"/>
              <a:t>e</a:t>
            </a:r>
            <a:r>
              <a:rPr lang="en-US" sz="2000" dirty="0"/>
              <a:t> experimental de un detector,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unghiul</a:t>
            </a:r>
            <a:r>
              <a:rPr lang="en-US" sz="2000" dirty="0"/>
              <a:t> de </a:t>
            </a:r>
            <a:r>
              <a:rPr lang="ro-RO" sz="2000" dirty="0"/>
              <a:t>cădere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ro-RO" sz="2000" dirty="0"/>
              <a:t>          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l-GR" sz="2000" b="1" dirty="0">
                <a:solidFill>
                  <a:srgbClr val="FF0000"/>
                </a:solidFill>
              </a:rPr>
              <a:t>λ = 2</a:t>
            </a:r>
            <a:r>
              <a:rPr lang="en-US" sz="2000" b="1" dirty="0">
                <a:solidFill>
                  <a:srgbClr val="FF0000"/>
                </a:solidFill>
              </a:rPr>
              <a:t>d sin</a:t>
            </a:r>
            <a:r>
              <a:rPr lang="el-GR" sz="2000" b="1" dirty="0">
                <a:solidFill>
                  <a:srgbClr val="FF0000"/>
                </a:solidFill>
              </a:rPr>
              <a:t>θ </a:t>
            </a:r>
            <a:r>
              <a:rPr lang="el-GR" sz="2000" dirty="0"/>
              <a:t>, (2.1)</a:t>
            </a:r>
            <a:r>
              <a:rPr lang="en-US" sz="2000" dirty="0"/>
              <a:t>, </a:t>
            </a:r>
            <a:r>
              <a:rPr lang="en-US" sz="2000" dirty="0" err="1"/>
              <a:t>unde</a:t>
            </a:r>
            <a:r>
              <a:rPr lang="en-US" sz="2000" dirty="0"/>
              <a:t> n - </a:t>
            </a:r>
            <a:r>
              <a:rPr lang="en-US" sz="2000" dirty="0" err="1"/>
              <a:t>ordinul</a:t>
            </a:r>
            <a:r>
              <a:rPr lang="en-US" sz="2000" dirty="0"/>
              <a:t> </a:t>
            </a:r>
            <a:r>
              <a:rPr lang="en-US" sz="2000" dirty="0" err="1"/>
              <a:t>maximului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; d -</a:t>
            </a:r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planurile</a:t>
            </a:r>
            <a:r>
              <a:rPr lang="en-US" sz="2000" dirty="0"/>
              <a:t> </a:t>
            </a:r>
            <a:r>
              <a:rPr lang="en-US" sz="2000" dirty="0" err="1"/>
              <a:t>rețelei</a:t>
            </a:r>
            <a:r>
              <a:rPr lang="en-US" sz="2000" dirty="0"/>
              <a:t> </a:t>
            </a:r>
            <a:r>
              <a:rPr lang="en-US" sz="2000" dirty="0" err="1"/>
              <a:t>cristaline</a:t>
            </a:r>
            <a:r>
              <a:rPr lang="en-US" sz="2000" dirty="0"/>
              <a:t>; </a:t>
            </a:r>
            <a:r>
              <a:rPr lang="el-GR" sz="2000" dirty="0"/>
              <a:t>θ – </a:t>
            </a:r>
            <a:r>
              <a:rPr lang="en-US" sz="2000" dirty="0" err="1"/>
              <a:t>unghi</a:t>
            </a:r>
            <a:r>
              <a:rPr lang="ro-RO" sz="2000" dirty="0"/>
              <a:t> de cădere </a:t>
            </a:r>
            <a:r>
              <a:rPr lang="en-US" sz="2000" dirty="0"/>
              <a:t>(</a:t>
            </a:r>
            <a:r>
              <a:rPr lang="en-US" sz="2000" dirty="0" err="1"/>
              <a:t>unghiul</a:t>
            </a:r>
            <a:r>
              <a:rPr lang="en-US" sz="2000" dirty="0"/>
              <a:t> Br</a:t>
            </a:r>
            <a:r>
              <a:rPr lang="ro-RO" sz="2000" dirty="0"/>
              <a:t>ă</a:t>
            </a:r>
            <a:r>
              <a:rPr lang="en-US" sz="2000" dirty="0"/>
              <a:t>gg)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3C4043"/>
                </a:solidFill>
                <a:latin typeface="Roboto"/>
              </a:rPr>
              <a:t>Admitem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că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o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undă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plană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este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incidentă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planuri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ale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punctelor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rețea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, cu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separare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𝑑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în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unghi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𝜃 (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figură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).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Punctele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și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C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sunt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un plan,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iar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B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este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planul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mai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jos.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Punctele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ABCC'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formează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un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patrulater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.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Exista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o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diferență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cale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între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raza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reflectată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de-a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lungul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AC'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și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raza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de-a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lungul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AB,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apoi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reflectată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de-a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lungul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BC.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Această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diferență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cale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&gt;</a:t>
            </a:r>
            <a:r>
              <a:rPr lang="ro-RO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b="1" dirty="0">
                <a:solidFill>
                  <a:srgbClr val="3C4043"/>
                </a:solidFill>
                <a:latin typeface="Roboto"/>
              </a:rPr>
              <a:t>(𝐴𝐵+𝐵𝐶)−(𝐴𝐶′).</a:t>
            </a:r>
            <a:r>
              <a:rPr lang="ro-RO" sz="2000" b="1" dirty="0">
                <a:solidFill>
                  <a:srgbClr val="3C4043"/>
                </a:solidFill>
                <a:latin typeface="Roboto"/>
              </a:rPr>
              <a:t> </a:t>
            </a:r>
            <a:r>
              <a:rPr lang="ro-RO" sz="2000" dirty="0">
                <a:solidFill>
                  <a:srgbClr val="3C4043"/>
                </a:solidFill>
                <a:latin typeface="Roboto"/>
              </a:rPr>
              <a:t>Cele două unde separate vor ajunge într-un punct (infinit) cu aceeași fază și, prin urmare, vor suferi interferențe, dacă și numai dacă această diferență de cale este </a:t>
            </a:r>
            <a:r>
              <a:rPr lang="ro-RO" sz="2000" b="1" dirty="0">
                <a:solidFill>
                  <a:srgbClr val="3C4043"/>
                </a:solidFill>
                <a:latin typeface="Roboto"/>
              </a:rPr>
              <a:t>egală cu orice valoare întreagă a lungimii de undă</a:t>
            </a:r>
            <a:r>
              <a:rPr lang="ro-RO" sz="2000" dirty="0">
                <a:solidFill>
                  <a:srgbClr val="3C4043"/>
                </a:solidFill>
                <a:latin typeface="Roboto"/>
              </a:rPr>
              <a:t>, de exemplu</a:t>
            </a:r>
            <a:endParaRPr lang="en-US" sz="2000" dirty="0">
              <a:solidFill>
                <a:srgbClr val="3C4043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676602" cy="2623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567852"/>
            <a:ext cx="2454852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60" y="355395"/>
            <a:ext cx="8229600" cy="4525962"/>
          </a:xfrm>
        </p:spPr>
        <p:txBody>
          <a:bodyPr/>
          <a:lstStyle/>
          <a:p>
            <a:r>
              <a:rPr lang="ro-RO" sz="2000" dirty="0"/>
              <a:t>Din geometrie:</a:t>
            </a:r>
          </a:p>
          <a:p>
            <a:r>
              <a:rPr lang="ro-RO" sz="2000" dirty="0"/>
              <a:t>De unde </a:t>
            </a:r>
          </a:p>
          <a:p>
            <a:endParaRPr lang="ro-RO" sz="2000" dirty="0"/>
          </a:p>
          <a:p>
            <a:r>
              <a:rPr lang="ro-RO" sz="2000" dirty="0"/>
              <a:t>Și </a:t>
            </a:r>
          </a:p>
          <a:p>
            <a:endParaRPr lang="ro-RO" sz="2000" dirty="0"/>
          </a:p>
          <a:p>
            <a:r>
              <a:rPr lang="ro-RO" sz="2000" dirty="0"/>
              <a:t>Sau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2" y="393208"/>
            <a:ext cx="2495550" cy="37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884933"/>
            <a:ext cx="4619625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401" y="1480675"/>
            <a:ext cx="4057650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492" y="2286801"/>
            <a:ext cx="1314922" cy="236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3144315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Roboto"/>
              </a:rPr>
              <a:t>Măsurarea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unghiurilor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poate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fi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folosită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pentru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a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determina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structura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cristalului</a:t>
            </a:r>
            <a:endParaRPr lang="ro-RO" dirty="0">
              <a:solidFill>
                <a:srgbClr val="3C4043"/>
              </a:solidFill>
              <a:latin typeface="Roboto"/>
            </a:endParaRPr>
          </a:p>
          <a:p>
            <a:r>
              <a:rPr lang="en-US" dirty="0">
                <a:solidFill>
                  <a:srgbClr val="3C4043"/>
                </a:solidFill>
                <a:latin typeface="Roboto"/>
              </a:rPr>
              <a:t> Ca un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exemplu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simplu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legea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lui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Bragg,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așa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cum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menționat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mai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sus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poate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fi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utilizată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pentru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a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obține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distanța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dintre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rețelele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unui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anumit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sistem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cubic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prin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următoarea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relație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:</a:t>
            </a:r>
            <a:endParaRPr lang="ro-RO" dirty="0">
              <a:solidFill>
                <a:srgbClr val="3C4043"/>
              </a:solidFill>
              <a:latin typeface="Roboto"/>
            </a:endParaRPr>
          </a:p>
          <a:p>
            <a:endParaRPr lang="ro-RO" dirty="0">
              <a:solidFill>
                <a:srgbClr val="3C4043"/>
              </a:solidFill>
              <a:latin typeface="Roboto"/>
            </a:endParaRPr>
          </a:p>
          <a:p>
            <a:endParaRPr lang="ro-RO" dirty="0">
              <a:solidFill>
                <a:srgbClr val="3C4043"/>
              </a:solidFill>
              <a:latin typeface="Roboto"/>
            </a:endParaRPr>
          </a:p>
          <a:p>
            <a:r>
              <a:rPr lang="ro-RO" dirty="0">
                <a:solidFill>
                  <a:srgbClr val="3C4043"/>
                </a:solidFill>
                <a:latin typeface="Roboto"/>
              </a:rPr>
              <a:t>Sau, combinând cu legea Brăggs și determina indicii Miller</a:t>
            </a:r>
          </a:p>
          <a:p>
            <a:endParaRPr lang="ro-RO" dirty="0">
              <a:solidFill>
                <a:srgbClr val="3C4043"/>
              </a:solidFill>
              <a:latin typeface="Roboto"/>
            </a:endParaRPr>
          </a:p>
          <a:p>
            <a:r>
              <a:rPr lang="en-US" dirty="0">
                <a:solidFill>
                  <a:srgbClr val="3C4043"/>
                </a:solidFill>
                <a:latin typeface="Roboto"/>
              </a:rPr>
              <a:t>Nota&gt; </a:t>
            </a:r>
            <a:r>
              <a:rPr lang="ro-RO" dirty="0">
                <a:solidFill>
                  <a:srgbClr val="3C4043"/>
                </a:solidFill>
                <a:latin typeface="Roboto"/>
              </a:rPr>
              <a:t>lungimea de undă în cristal diferă (neesențial) de lungimea de undă în aer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973" y="4094793"/>
            <a:ext cx="1985590" cy="573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563" y="4814682"/>
            <a:ext cx="2162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Principiul generării radiației roentgen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45" y="1364673"/>
            <a:ext cx="9144000" cy="4525962"/>
          </a:xfrm>
        </p:spPr>
        <p:txBody>
          <a:bodyPr/>
          <a:lstStyle/>
          <a:p>
            <a:r>
              <a:rPr lang="en-US" sz="2000" dirty="0" err="1"/>
              <a:t>Încălzirea</a:t>
            </a:r>
            <a:r>
              <a:rPr lang="en-US" sz="2000" dirty="0"/>
              <a:t> </a:t>
            </a:r>
            <a:r>
              <a:rPr lang="ro-RO" sz="2000" dirty="0"/>
              <a:t>spirei </a:t>
            </a:r>
            <a:r>
              <a:rPr lang="en-US" sz="2000" dirty="0" err="1"/>
              <a:t>în</a:t>
            </a:r>
            <a:r>
              <a:rPr lang="en-US" sz="2000" dirty="0"/>
              <a:t> vid duce la</a:t>
            </a:r>
            <a:r>
              <a:rPr lang="ro-RO" sz="2000" dirty="0"/>
              <a:t> emisia termoionică a electronilor </a:t>
            </a:r>
            <a:r>
              <a:rPr lang="en-US" sz="2000" dirty="0"/>
              <a:t>. </a:t>
            </a:r>
            <a:r>
              <a:rPr lang="en-US" sz="2000" dirty="0" err="1"/>
              <a:t>Electronii</a:t>
            </a:r>
            <a:r>
              <a:rPr lang="en-US" sz="2000" dirty="0"/>
              <a:t> </a:t>
            </a:r>
            <a:r>
              <a:rPr lang="ro-RO" sz="2000" dirty="0"/>
              <a:t>fiind </a:t>
            </a:r>
            <a:r>
              <a:rPr lang="en-US" sz="2000" dirty="0" err="1"/>
              <a:t>apoi</a:t>
            </a:r>
            <a:r>
              <a:rPr lang="en-US" sz="2000" dirty="0"/>
              <a:t> </a:t>
            </a:r>
            <a:r>
              <a:rPr lang="en-US" sz="2000" dirty="0" err="1"/>
              <a:t>accelerați</a:t>
            </a:r>
            <a:r>
              <a:rPr lang="en-US" sz="2000" dirty="0"/>
              <a:t> de </a:t>
            </a:r>
            <a:r>
              <a:rPr lang="en-US" sz="2000" dirty="0" err="1"/>
              <a:t>înaltă</a:t>
            </a:r>
            <a:r>
              <a:rPr lang="en-US" sz="2000" dirty="0"/>
              <a:t> </a:t>
            </a:r>
            <a:r>
              <a:rPr lang="en-US" sz="2000" dirty="0" err="1"/>
              <a:t>tensiune</a:t>
            </a:r>
            <a:r>
              <a:rPr lang="en-US" sz="2000" dirty="0"/>
              <a:t> </a:t>
            </a:r>
            <a:r>
              <a:rPr lang="en-US" sz="2000" dirty="0" err="1"/>
              <a:t>bombardează</a:t>
            </a:r>
            <a:r>
              <a:rPr lang="en-US" sz="2000" dirty="0"/>
              <a:t> o </a:t>
            </a:r>
            <a:r>
              <a:rPr lang="en-US" sz="2000" dirty="0" err="1"/>
              <a:t>țintă</a:t>
            </a:r>
            <a:r>
              <a:rPr lang="en-US" sz="2000" dirty="0"/>
              <a:t> </a:t>
            </a:r>
            <a:r>
              <a:rPr lang="en-US" sz="2000" dirty="0" err="1"/>
              <a:t>metalică</a:t>
            </a:r>
            <a:r>
              <a:rPr lang="en-US" sz="2000" dirty="0"/>
              <a:t> (</a:t>
            </a:r>
            <a:r>
              <a:rPr lang="en-US" sz="2000" dirty="0" err="1"/>
              <a:t>anod</a:t>
            </a:r>
            <a:r>
              <a:rPr lang="en-US" sz="2000" dirty="0"/>
              <a:t>),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generată</a:t>
            </a:r>
            <a:r>
              <a:rPr lang="en-US" sz="2000" dirty="0"/>
              <a:t> </a:t>
            </a:r>
            <a:r>
              <a:rPr lang="en-US" sz="2000" dirty="0" err="1"/>
              <a:t>radiația</a:t>
            </a:r>
            <a:r>
              <a:rPr lang="en-US" sz="2000" dirty="0"/>
              <a:t> de raze X. Raze X generate de </a:t>
            </a:r>
            <a:r>
              <a:rPr lang="ro-RO" sz="2000" dirty="0"/>
              <a:t>tubul de </a:t>
            </a:r>
            <a:r>
              <a:rPr lang="en-US" sz="2000" dirty="0"/>
              <a:t>raze X</a:t>
            </a:r>
            <a:r>
              <a:rPr lang="ro-RO" sz="2000" dirty="0"/>
              <a:t> </a:t>
            </a:r>
            <a:r>
              <a:rPr lang="en-US" sz="2000" dirty="0"/>
              <a:t>tub, </a:t>
            </a:r>
            <a:r>
              <a:rPr lang="en-US" sz="2000" dirty="0" err="1"/>
              <a:t>sunt</a:t>
            </a:r>
            <a:r>
              <a:rPr lang="en-US" sz="2000" dirty="0"/>
              <a:t> o </a:t>
            </a:r>
            <a:r>
              <a:rPr lang="en-US" sz="2000" dirty="0" err="1"/>
              <a:t>combinație</a:t>
            </a:r>
            <a:r>
              <a:rPr lang="en-US" sz="2000" dirty="0"/>
              <a:t> de </a:t>
            </a:r>
            <a:r>
              <a:rPr lang="ro-RO" sz="2000" dirty="0"/>
              <a:t>radiații </a:t>
            </a:r>
            <a:r>
              <a:rPr lang="en-US" sz="2000" dirty="0" err="1"/>
              <a:t>continuu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caracteristic</a:t>
            </a:r>
            <a:r>
              <a:rPr lang="ro-RO" sz="2000" dirty="0"/>
              <a:t>e în funcție de</a:t>
            </a:r>
            <a:r>
              <a:rPr lang="en-US" sz="2000" dirty="0"/>
              <a:t> </a:t>
            </a:r>
            <a:r>
              <a:rPr lang="en-US" sz="2000" dirty="0" err="1"/>
              <a:t>țintă</a:t>
            </a:r>
            <a:r>
              <a:rPr lang="ro-RO" sz="2000" dirty="0"/>
              <a:t> și </a:t>
            </a:r>
            <a:r>
              <a:rPr lang="en-US" sz="2000" dirty="0"/>
              <a:t>tub cu raze X</a:t>
            </a:r>
            <a:endParaRPr lang="ro-RO" sz="2000" dirty="0"/>
          </a:p>
          <a:p>
            <a:r>
              <a:rPr lang="en-US" sz="2000" dirty="0" err="1"/>
              <a:t>Radiația</a:t>
            </a:r>
            <a:r>
              <a:rPr lang="en-US" sz="2000" dirty="0"/>
              <a:t> </a:t>
            </a:r>
            <a:r>
              <a:rPr lang="en-US" sz="2000" dirty="0" err="1"/>
              <a:t>continuă</a:t>
            </a:r>
            <a:r>
              <a:rPr lang="en-US" sz="2000" dirty="0"/>
              <a:t> cu raze X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slabă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radiația</a:t>
            </a:r>
            <a:r>
              <a:rPr lang="en-US" sz="2000" dirty="0"/>
              <a:t> </a:t>
            </a:r>
            <a:r>
              <a:rPr lang="en-US" sz="2000" dirty="0" err="1"/>
              <a:t>caracteristică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Când</a:t>
            </a:r>
            <a:r>
              <a:rPr lang="en-US" sz="2000" dirty="0"/>
              <a:t> se </a:t>
            </a:r>
            <a:r>
              <a:rPr lang="en-US" sz="2000" dirty="0" err="1"/>
              <a:t>utilizează</a:t>
            </a:r>
            <a:r>
              <a:rPr lang="en-US" sz="2000" dirty="0"/>
              <a:t> un </a:t>
            </a:r>
            <a:r>
              <a:rPr lang="en-US" sz="2000" dirty="0" err="1"/>
              <a:t>anod</a:t>
            </a:r>
            <a:r>
              <a:rPr lang="en-US" sz="2000" dirty="0"/>
              <a:t> de </a:t>
            </a:r>
            <a:r>
              <a:rPr lang="ro-RO" sz="2000" dirty="0"/>
              <a:t>Cu</a:t>
            </a:r>
            <a:r>
              <a:rPr lang="en-US" sz="2000" dirty="0"/>
              <a:t>, </a:t>
            </a:r>
            <a:r>
              <a:rPr lang="en-US" sz="2000" dirty="0" err="1"/>
              <a:t>raportul</a:t>
            </a:r>
            <a:r>
              <a:rPr lang="en-US" sz="2000" dirty="0"/>
              <a:t> de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</a:t>
            </a:r>
            <a:r>
              <a:rPr lang="en-US" sz="2000" dirty="0" err="1"/>
              <a:t>aproximativ</a:t>
            </a:r>
            <a:r>
              <a:rPr lang="en-US" sz="2000" dirty="0"/>
              <a:t> 0,01 la o </a:t>
            </a:r>
            <a:r>
              <a:rPr lang="en-US" sz="2000" dirty="0" err="1"/>
              <a:t>tensiune</a:t>
            </a:r>
            <a:r>
              <a:rPr lang="en-US" sz="2000" dirty="0"/>
              <a:t> de </a:t>
            </a:r>
            <a:r>
              <a:rPr lang="en-US" sz="2000" dirty="0" err="1"/>
              <a:t>accelerare</a:t>
            </a:r>
            <a:r>
              <a:rPr lang="en-US" sz="2000" dirty="0"/>
              <a:t> de 40 kV. </a:t>
            </a:r>
            <a:endParaRPr lang="ro-RO" sz="2000" dirty="0"/>
          </a:p>
          <a:p>
            <a:r>
              <a:rPr lang="en-US" sz="2000" dirty="0" err="1"/>
              <a:t>Razele</a:t>
            </a:r>
            <a:r>
              <a:rPr lang="en-US" sz="2000" dirty="0"/>
              <a:t> X </a:t>
            </a:r>
            <a:r>
              <a:rPr lang="en-US" sz="2000" dirty="0" err="1"/>
              <a:t>caracteristice</a:t>
            </a:r>
            <a:r>
              <a:rPr lang="en-US" sz="2000" dirty="0"/>
              <a:t> </a:t>
            </a:r>
            <a:r>
              <a:rPr lang="en-US" sz="2000" dirty="0" err="1"/>
              <a:t>includ</a:t>
            </a:r>
            <a:r>
              <a:rPr lang="en-US" sz="2000" dirty="0"/>
              <a:t> </a:t>
            </a:r>
            <a:r>
              <a:rPr lang="en-US" sz="2000" dirty="0" err="1"/>
              <a:t>razele</a:t>
            </a:r>
            <a:r>
              <a:rPr lang="en-US" sz="2000" dirty="0"/>
              <a:t> K</a:t>
            </a:r>
            <a:r>
              <a:rPr lang="el-GR" sz="2000" dirty="0"/>
              <a:t>α </a:t>
            </a:r>
            <a:r>
              <a:rPr lang="en-US" sz="2000" dirty="0" err="1"/>
              <a:t>și</a:t>
            </a:r>
            <a:r>
              <a:rPr lang="en-US" sz="2000" dirty="0"/>
              <a:t> K</a:t>
            </a:r>
            <a:r>
              <a:rPr lang="el-GR" sz="2000" dirty="0"/>
              <a:t>β </a:t>
            </a:r>
            <a:r>
              <a:rPr lang="en-US" sz="2000" dirty="0"/>
              <a:t>cu </a:t>
            </a:r>
            <a:r>
              <a:rPr lang="en-US" sz="2000" dirty="0" err="1"/>
              <a:t>lungime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scurtă</a:t>
            </a:r>
            <a:r>
              <a:rPr lang="en-US" sz="2000" dirty="0"/>
              <a:t>. </a:t>
            </a:r>
            <a:r>
              <a:rPr lang="en-US" sz="2000" dirty="0" err="1"/>
              <a:t>Raportul</a:t>
            </a:r>
            <a:r>
              <a:rPr lang="en-US" sz="2000" dirty="0"/>
              <a:t> de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K</a:t>
            </a:r>
            <a:r>
              <a:rPr lang="el-GR" sz="2000" dirty="0"/>
              <a:t>α1, </a:t>
            </a:r>
            <a:r>
              <a:rPr lang="en-US" sz="2000" dirty="0"/>
              <a:t>K</a:t>
            </a:r>
            <a:r>
              <a:rPr lang="el-GR" sz="2000" dirty="0"/>
              <a:t>α2 </a:t>
            </a:r>
            <a:r>
              <a:rPr lang="en-US" sz="2000" dirty="0" err="1"/>
              <a:t>și</a:t>
            </a:r>
            <a:r>
              <a:rPr lang="en-US" sz="2000" dirty="0"/>
              <a:t> K</a:t>
            </a:r>
            <a:r>
              <a:rPr lang="el-GR" sz="2000" dirty="0"/>
              <a:t>β</a:t>
            </a:r>
            <a:r>
              <a:rPr lang="ro-RO" sz="2000" dirty="0"/>
              <a:t> </a:t>
            </a:r>
            <a:r>
              <a:rPr lang="en-US" sz="2000" dirty="0" err="1"/>
              <a:t>semnale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</a:t>
            </a:r>
            <a:r>
              <a:rPr lang="en-US" sz="2000" dirty="0" err="1"/>
              <a:t>aproximativ</a:t>
            </a:r>
            <a:r>
              <a:rPr lang="en-US" sz="2000" dirty="0"/>
              <a:t> 100/50/20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orice</a:t>
            </a:r>
            <a:r>
              <a:rPr lang="en-US" sz="2000" dirty="0"/>
              <a:t> </a:t>
            </a:r>
            <a:r>
              <a:rPr lang="en-US" sz="2000" dirty="0" err="1"/>
              <a:t>anod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Difractometrele</a:t>
            </a:r>
            <a:r>
              <a:rPr lang="en-US" sz="2000" dirty="0"/>
              <a:t> cu raze X </a:t>
            </a:r>
            <a:r>
              <a:rPr lang="en-US" sz="2000" dirty="0" err="1"/>
              <a:t>folosesc</a:t>
            </a:r>
            <a:r>
              <a:rPr lang="en-US" sz="2000" dirty="0"/>
              <a:t>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adesea</a:t>
            </a:r>
            <a:r>
              <a:rPr lang="en-US" sz="2000" dirty="0"/>
              <a:t> </a:t>
            </a:r>
            <a:r>
              <a:rPr lang="en-US" sz="2000" dirty="0" err="1"/>
              <a:t>componenta</a:t>
            </a:r>
            <a:r>
              <a:rPr lang="en-US" sz="2000" dirty="0"/>
              <a:t> K</a:t>
            </a:r>
            <a:r>
              <a:rPr lang="el-GR" sz="2000" dirty="0"/>
              <a:t>α1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intensă</a:t>
            </a:r>
            <a:r>
              <a:rPr lang="en-US" sz="2000" dirty="0"/>
              <a:t> a </a:t>
            </a:r>
            <a:r>
              <a:rPr lang="en-US" sz="2000" dirty="0" err="1"/>
              <a:t>radiației</a:t>
            </a:r>
            <a:r>
              <a:rPr lang="en-US" sz="2000" dirty="0"/>
              <a:t> </a:t>
            </a:r>
            <a:r>
              <a:rPr lang="en-US" sz="2000" dirty="0" err="1"/>
              <a:t>caracteristice</a:t>
            </a:r>
            <a:r>
              <a:rPr lang="en-US" sz="2000" dirty="0"/>
              <a:t> (K</a:t>
            </a:r>
            <a:r>
              <a:rPr lang="el-GR" sz="2000" dirty="0"/>
              <a:t>α1 </a:t>
            </a:r>
            <a:r>
              <a:rPr lang="en-US" sz="2000" dirty="0" err="1"/>
              <a:t>și</a:t>
            </a:r>
            <a:r>
              <a:rPr lang="en-US" sz="2000" dirty="0"/>
              <a:t> K</a:t>
            </a:r>
            <a:r>
              <a:rPr lang="el-GR" sz="2000" dirty="0"/>
              <a:t>α2</a:t>
            </a:r>
            <a:r>
              <a:rPr lang="ro-RO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împreună</a:t>
            </a:r>
            <a:r>
              <a:rPr lang="en-US" sz="2000" dirty="0"/>
              <a:t>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separarea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dificilă</a:t>
            </a:r>
            <a:r>
              <a:rPr lang="en-US" sz="2000" dirty="0"/>
              <a:t>). </a:t>
            </a:r>
            <a:r>
              <a:rPr lang="en-US" sz="2000" dirty="0" err="1"/>
              <a:t>Radiația</a:t>
            </a:r>
            <a:r>
              <a:rPr lang="en-US" sz="2000" dirty="0"/>
              <a:t> de raze X cu</a:t>
            </a:r>
            <a:r>
              <a:rPr lang="ro-RO" sz="2000" dirty="0"/>
              <a:t> alte</a:t>
            </a:r>
            <a:r>
              <a:rPr lang="en-US" sz="2000" dirty="0"/>
              <a:t> </a:t>
            </a:r>
            <a:r>
              <a:rPr lang="en-US" sz="2000" dirty="0" err="1"/>
              <a:t>lungimi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tăiată</a:t>
            </a:r>
            <a:r>
              <a:rPr lang="en-US" sz="2000" dirty="0"/>
              <a:t> de un </a:t>
            </a:r>
            <a:r>
              <a:rPr lang="en-US" sz="2000" dirty="0" err="1"/>
              <a:t>filtru</a:t>
            </a:r>
            <a:r>
              <a:rPr lang="en-US" sz="2000" dirty="0"/>
              <a:t> K</a:t>
            </a:r>
            <a:r>
              <a:rPr lang="el-GR" sz="2000" dirty="0"/>
              <a:t>β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ro-RO" sz="2000" dirty="0"/>
              <a:t>cu un </a:t>
            </a:r>
            <a:r>
              <a:rPr lang="en-US" sz="2000" dirty="0" err="1"/>
              <a:t>monocromator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ro-RO" sz="2000" dirty="0"/>
              <a:t>Eficiența tuburilor este foarte mică de cca 1%, restul se transformă în căldură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292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753" y="0"/>
            <a:ext cx="4308247" cy="260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4988153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788920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персональный компьютер с установленным программным обеспечением; </a:t>
            </a:r>
          </a:p>
          <a:p>
            <a:r>
              <a:rPr lang="ru-RU" dirty="0"/>
              <a:t>2 – кулер, обеспечивающий водяное охлаждение рентгеновской трубки; </a:t>
            </a:r>
          </a:p>
          <a:p>
            <a:r>
              <a:rPr lang="ru-RU" dirty="0"/>
              <a:t>3 – основной блок дифрактометра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263" y="2633926"/>
            <a:ext cx="5730737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1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Blocurile principale ale difractometrului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1) Generator de raze X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ro-RO" sz="2000" dirty="0"/>
              <a:t>cooler </a:t>
            </a:r>
            <a:r>
              <a:rPr lang="en-US" sz="2000" dirty="0"/>
              <a:t>cu </a:t>
            </a:r>
            <a:r>
              <a:rPr lang="en-US" sz="2000" dirty="0" err="1"/>
              <a:t>apă</a:t>
            </a:r>
            <a:r>
              <a:rPr lang="ro-RO" sz="2000" dirty="0"/>
              <a:t> pentru răcirea </a:t>
            </a:r>
            <a:r>
              <a:rPr lang="en-US" sz="2000" dirty="0"/>
              <a:t>tub</a:t>
            </a:r>
            <a:r>
              <a:rPr lang="ro-RO" sz="2000" dirty="0"/>
              <a:t>ului</a:t>
            </a:r>
            <a:r>
              <a:rPr lang="en-US" sz="2000" dirty="0"/>
              <a:t> cu raze X;</a:t>
            </a:r>
          </a:p>
          <a:p>
            <a:r>
              <a:rPr lang="en-US" sz="2000" dirty="0"/>
              <a:t>2) </a:t>
            </a:r>
            <a:r>
              <a:rPr lang="en-US" sz="2000" dirty="0" err="1"/>
              <a:t>goniometru</a:t>
            </a:r>
            <a:r>
              <a:rPr lang="en-US" sz="2000" dirty="0"/>
              <a:t> </a:t>
            </a:r>
            <a:r>
              <a:rPr lang="en-US" sz="2000" dirty="0" err="1"/>
              <a:t>proiectat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de </a:t>
            </a:r>
            <a:r>
              <a:rPr lang="en-US" sz="2000" dirty="0" err="1"/>
              <a:t>înaltă</a:t>
            </a:r>
            <a:r>
              <a:rPr lang="en-US" sz="2000" dirty="0"/>
              <a:t> </a:t>
            </a:r>
            <a:r>
              <a:rPr lang="en-US" sz="2000" dirty="0" err="1"/>
              <a:t>precizie</a:t>
            </a:r>
            <a:r>
              <a:rPr lang="en-US" sz="2000" dirty="0"/>
              <a:t> a </a:t>
            </a:r>
            <a:r>
              <a:rPr lang="en-US" sz="2000" dirty="0" err="1"/>
              <a:t>unghiurilor</a:t>
            </a:r>
            <a:r>
              <a:rPr lang="ro-RO" sz="2000" dirty="0"/>
              <a:t> de d</a:t>
            </a:r>
            <a:r>
              <a:rPr lang="en-US" sz="2000" dirty="0" err="1"/>
              <a:t>ifracție</a:t>
            </a:r>
            <a:r>
              <a:rPr lang="en-US" sz="2000" dirty="0"/>
              <a:t> cu raze X;</a:t>
            </a:r>
          </a:p>
          <a:p>
            <a:r>
              <a:rPr lang="en-US" sz="2000" dirty="0"/>
              <a:t>3) detector de raze X cu </a:t>
            </a:r>
            <a:r>
              <a:rPr lang="en-US" sz="2000" dirty="0" err="1"/>
              <a:t>scintilație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funcțiune</a:t>
            </a:r>
            <a:r>
              <a:rPr lang="ro-RO" sz="2000" dirty="0"/>
              <a:t>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principiul</a:t>
            </a:r>
            <a:r>
              <a:rPr lang="en-US" sz="2000" dirty="0"/>
              <a:t> </a:t>
            </a:r>
            <a:r>
              <a:rPr lang="en-US" sz="2000" dirty="0" err="1"/>
              <a:t>scintilației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stare </a:t>
            </a:r>
            <a:r>
              <a:rPr lang="en-US" sz="2000" dirty="0" err="1"/>
              <a:t>solidă</a:t>
            </a:r>
            <a:r>
              <a:rPr lang="en-US" sz="2000" dirty="0"/>
              <a:t> sub </a:t>
            </a:r>
            <a:r>
              <a:rPr lang="en-US" sz="2000" dirty="0" err="1"/>
              <a:t>influența</a:t>
            </a:r>
            <a:r>
              <a:rPr lang="en-US" sz="2000" dirty="0"/>
              <a:t> </a:t>
            </a:r>
            <a:r>
              <a:rPr lang="en-US" sz="2000" dirty="0" err="1"/>
              <a:t>razelor</a:t>
            </a:r>
            <a:r>
              <a:rPr lang="en-US" sz="2000" dirty="0"/>
              <a:t> X</a:t>
            </a:r>
            <a:r>
              <a:rPr lang="ro-RO" sz="2000" dirty="0"/>
              <a:t> </a:t>
            </a:r>
            <a:r>
              <a:rPr lang="en-US" sz="2000" dirty="0" err="1"/>
              <a:t>radiație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singur</a:t>
            </a:r>
            <a:r>
              <a:rPr lang="en-US" sz="2000" dirty="0"/>
              <a:t> </a:t>
            </a:r>
            <a:r>
              <a:rPr lang="en-US" sz="2000" dirty="0" err="1"/>
              <a:t>cristal</a:t>
            </a:r>
            <a:r>
              <a:rPr lang="en-US" sz="2000" dirty="0"/>
              <a:t> de </a:t>
            </a:r>
            <a:r>
              <a:rPr lang="en-US" sz="2000" dirty="0" err="1"/>
              <a:t>iodură</a:t>
            </a:r>
            <a:r>
              <a:rPr lang="en-US" sz="2000" dirty="0"/>
              <a:t> de </a:t>
            </a:r>
            <a:r>
              <a:rPr lang="en-US" sz="2000" dirty="0" err="1"/>
              <a:t>sodiu</a:t>
            </a:r>
            <a:r>
              <a:rPr lang="en-US" sz="2000" dirty="0"/>
              <a:t> </a:t>
            </a:r>
            <a:r>
              <a:rPr lang="en-US" sz="2000" dirty="0" err="1"/>
              <a:t>activată</a:t>
            </a:r>
            <a:r>
              <a:rPr lang="en-US" sz="2000" dirty="0"/>
              <a:t> de </a:t>
            </a:r>
            <a:r>
              <a:rPr lang="en-US" sz="2000" dirty="0" err="1"/>
              <a:t>taliu</a:t>
            </a:r>
            <a:r>
              <a:rPr lang="en-US" sz="2000" dirty="0"/>
              <a:t>;</a:t>
            </a:r>
          </a:p>
          <a:p>
            <a:r>
              <a:rPr lang="en-US" sz="2000" dirty="0"/>
              <a:t>4) </a:t>
            </a:r>
            <a:r>
              <a:rPr lang="ro-RO" sz="2000" dirty="0"/>
              <a:t>controler ce </a:t>
            </a:r>
            <a:r>
              <a:rPr lang="en-US" sz="2000" dirty="0" err="1"/>
              <a:t>asigur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transferul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unitatea</a:t>
            </a:r>
            <a:r>
              <a:rPr lang="en-US" sz="2000" dirty="0"/>
              <a:t> </a:t>
            </a:r>
            <a:r>
              <a:rPr lang="en-US" sz="2000" dirty="0" err="1"/>
              <a:t>principală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unitatea</a:t>
            </a:r>
            <a:r>
              <a:rPr lang="en-US" sz="2000" dirty="0"/>
              <a:t> de </a:t>
            </a:r>
            <a:r>
              <a:rPr lang="en-US" sz="2000" dirty="0" err="1"/>
              <a:t>prelucrare</a:t>
            </a:r>
            <a:r>
              <a:rPr lang="en-US" sz="2000" dirty="0"/>
              <a:t> a </a:t>
            </a:r>
            <a:r>
              <a:rPr lang="en-US" sz="2000" dirty="0" err="1"/>
              <a:t>datelor</a:t>
            </a:r>
            <a:r>
              <a:rPr lang="en-US" sz="2000" dirty="0"/>
              <a:t>;</a:t>
            </a:r>
          </a:p>
          <a:p>
            <a:r>
              <a:rPr lang="en-US" sz="2000" dirty="0"/>
              <a:t>5) o </a:t>
            </a:r>
            <a:r>
              <a:rPr lang="en-US" sz="2000" dirty="0" err="1"/>
              <a:t>unitate</a:t>
            </a:r>
            <a:r>
              <a:rPr lang="en-US" sz="2000" dirty="0"/>
              <a:t> </a:t>
            </a:r>
            <a:r>
              <a:rPr lang="en-US" sz="2000" dirty="0" err="1"/>
              <a:t>separată</a:t>
            </a:r>
            <a:r>
              <a:rPr lang="en-US" sz="2000" dirty="0"/>
              <a:t> de </a:t>
            </a:r>
            <a:r>
              <a:rPr lang="en-US" sz="2000" dirty="0" err="1"/>
              <a:t>prelucrare</a:t>
            </a:r>
            <a:r>
              <a:rPr lang="en-US" sz="2000" dirty="0"/>
              <a:t> a </a:t>
            </a:r>
            <a:r>
              <a:rPr lang="en-US" sz="2000" dirty="0" err="1"/>
              <a:t>informațiilor</a:t>
            </a:r>
            <a:r>
              <a:rPr lang="en-US" sz="2000" dirty="0"/>
              <a:t>, </a:t>
            </a:r>
            <a:r>
              <a:rPr lang="en-US" sz="2000" dirty="0" err="1"/>
              <a:t>constând</a:t>
            </a:r>
            <a:r>
              <a:rPr lang="en-US" sz="2000" dirty="0"/>
              <a:t> </a:t>
            </a:r>
            <a:r>
              <a:rPr lang="en-US" sz="2000" dirty="0" err="1"/>
              <a:t>dintr</a:t>
            </a:r>
            <a:r>
              <a:rPr lang="en-US" sz="2000" dirty="0"/>
              <a:t>-un computer personal cu software </a:t>
            </a:r>
            <a:r>
              <a:rPr lang="en-US" sz="2000" dirty="0" err="1"/>
              <a:t>specializat</a:t>
            </a:r>
            <a:r>
              <a:rPr lang="en-US" sz="2000" dirty="0"/>
              <a:t> </a:t>
            </a:r>
            <a:r>
              <a:rPr lang="en-US" sz="2000" dirty="0" err="1"/>
              <a:t>instalat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6904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419</TotalTime>
  <Words>1416</Words>
  <Application>Microsoft Office PowerPoint</Application>
  <PresentationFormat>Expunere pe ecran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7" baseType="lpstr">
      <vt:lpstr>Arial</vt:lpstr>
      <vt:lpstr>Roboto</vt:lpstr>
      <vt:lpstr>Default Design</vt:lpstr>
      <vt:lpstr>Tema  Bazele teoretice ale difractometriei roentgen</vt:lpstr>
      <vt:lpstr>Prezentare PowerPoint</vt:lpstr>
      <vt:lpstr>Prezentare PowerPoint</vt:lpstr>
      <vt:lpstr>Prezentare PowerPoint</vt:lpstr>
      <vt:lpstr>Prezentare PowerPoint</vt:lpstr>
      <vt:lpstr>Prezentare PowerPoint</vt:lpstr>
      <vt:lpstr>Principiul generării radiației roentgen</vt:lpstr>
      <vt:lpstr>Prezentare PowerPoint</vt:lpstr>
      <vt:lpstr>Blocurile principale ale difractometrului</vt:lpstr>
      <vt:lpstr>Prezentare PowerPoint</vt:lpstr>
      <vt:lpstr>REGLAREA DIFRACTOMETRULUI CU METODĂ STANDARDULUI INTERN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buzdugan artur</cp:lastModifiedBy>
  <cp:revision>38</cp:revision>
  <dcterms:created xsi:type="dcterms:W3CDTF">2024-06-17T15:33:16Z</dcterms:created>
  <dcterms:modified xsi:type="dcterms:W3CDTF">2024-10-14T08:02:16Z</dcterms:modified>
  <cp:category>Templates;PowerPoint</cp:category>
</cp:coreProperties>
</file>