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94937" autoAdjust="0"/>
  </p:normalViewPr>
  <p:slideViewPr>
    <p:cSldViewPr snapToGrid="0">
      <p:cViewPr varScale="1">
        <p:scale>
          <a:sx n="111" d="100"/>
          <a:sy n="111" d="100"/>
        </p:scale>
        <p:origin x="-85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4" y="422567"/>
            <a:ext cx="11633703" cy="1426913"/>
          </a:xfrm>
        </p:spPr>
        <p:txBody>
          <a:bodyPr anchor="t">
            <a:normAutofit fontScale="90000"/>
          </a:bodyPr>
          <a:lstStyle/>
          <a:p>
            <a: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REȚELE DE CALCULATOARE</a:t>
            </a:r>
            <a:b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.5 RC –</a:t>
            </a:r>
            <a:r>
              <a:rPr lang="x-none" sz="40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Nivelul Retea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x-none" dirty="0" smtClean="0"/>
              <a:t>Conf. Univ. Dr. Crețu Vasilii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6662" y="3302529"/>
            <a:ext cx="10429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 smtClean="0"/>
              <a:t>Scopul Lecției: </a:t>
            </a:r>
            <a:r>
              <a:rPr lang="en-US" b="1" dirty="0" smtClean="0"/>
              <a:t>De a face </a:t>
            </a:r>
            <a:r>
              <a:rPr lang="en-US" b="1" err="1" smtClean="0"/>
              <a:t>cunoștință</a:t>
            </a:r>
            <a:r>
              <a:rPr lang="en-US" b="1" smtClean="0"/>
              <a:t> </a:t>
            </a:r>
            <a:r>
              <a:rPr lang="en-US" b="1" smtClean="0"/>
              <a:t>cu</a:t>
            </a:r>
            <a:r>
              <a:rPr lang="ro-MO" b="1" smtClean="0"/>
              <a:t> funcțiile și caracteristicile Niveluli Rețea. De a înțelege noțiunea de Protocol IPv4 și masca de subrețea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76471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smtClean="0"/>
              <a:t>Func</a:t>
            </a:r>
            <a:r>
              <a:rPr lang="ro-MO" b="1" smtClean="0"/>
              <a:t>țiile Nivelului Rețea</a:t>
            </a:r>
            <a:r>
              <a:rPr lang="ro-RO" b="1" smtClean="0"/>
              <a:t>. Protocolul IPv4.  Antetul Protocolului IPv4. Adresarea IP. </a:t>
            </a:r>
            <a:r>
              <a:rPr lang="en-US" b="1"/>
              <a:t>Clase de </a:t>
            </a:r>
            <a:r>
              <a:rPr lang="en-US" b="1"/>
              <a:t>adrese </a:t>
            </a:r>
            <a:r>
              <a:rPr lang="en-US" b="1" smtClean="0"/>
              <a:t>IP</a:t>
            </a:r>
            <a:r>
              <a:rPr lang="ro-MO" b="1" smtClean="0"/>
              <a:t>.</a:t>
            </a:r>
            <a:r>
              <a:rPr lang="en-US" b="1" smtClean="0"/>
              <a:t> </a:t>
            </a:r>
            <a:r>
              <a:rPr lang="en-US" b="1"/>
              <a:t>Adresarea IP pe baza claselor </a:t>
            </a:r>
            <a:r>
              <a:rPr lang="en-US" b="1"/>
              <a:t>de </a:t>
            </a:r>
            <a:r>
              <a:rPr lang="en-US" b="1" smtClean="0"/>
              <a:t>adrese</a:t>
            </a:r>
            <a:r>
              <a:rPr lang="ro-RO" b="1"/>
              <a:t>. </a:t>
            </a:r>
            <a:r>
              <a:rPr lang="en-US" b="1"/>
              <a:t>Adrese IP </a:t>
            </a:r>
            <a:r>
              <a:rPr lang="en-US" b="1"/>
              <a:t>– </a:t>
            </a:r>
            <a:r>
              <a:rPr lang="en-US" b="1" smtClean="0"/>
              <a:t>CIDR</a:t>
            </a:r>
            <a:r>
              <a:rPr lang="ro-MO" b="1" smtClean="0"/>
              <a:t>. </a:t>
            </a:r>
            <a:endParaRPr lang="en-US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6662" y="4561141"/>
            <a:ext cx="102349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/>
              <a:t>Studentul trebuie </a:t>
            </a:r>
            <a:r>
              <a:rPr lang="ro-RO" b="1" i="1" dirty="0"/>
              <a:t>să cunoască: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 </a:t>
            </a:r>
            <a:r>
              <a:rPr lang="ro-RO" b="1" i="1" smtClean="0"/>
              <a:t>Funcțiile și Caracteristicile nivelului Rețea </a:t>
            </a:r>
            <a:endParaRPr lang="ro-RO" b="1" dirty="0"/>
          </a:p>
          <a:p>
            <a:r>
              <a:rPr lang="ro-RO" b="1" i="1" smtClean="0"/>
              <a:t>§  Utilizarea Protocolului IPv4</a:t>
            </a:r>
            <a:endParaRPr lang="ro-RO" b="1" smtClean="0"/>
          </a:p>
          <a:p>
            <a:r>
              <a:rPr lang="ro-RO" b="1" i="1" smtClean="0"/>
              <a:t>§  de a înțelege și a putea utiliza masca de subrețea.</a:t>
            </a:r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1999" cy="659850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După</a:t>
            </a:r>
            <a:r>
              <a:rPr lang="en-US" dirty="0"/>
              <a:t> cum s-a </a:t>
            </a:r>
            <a:r>
              <a:rPr lang="en-US" dirty="0" err="1"/>
              <a:t>precizat</a:t>
            </a:r>
            <a:r>
              <a:rPr lang="en-US" dirty="0"/>
              <a:t> anterior </a:t>
            </a:r>
            <a:r>
              <a:rPr lang="en-US" dirty="0" err="1"/>
              <a:t>protocolul</a:t>
            </a:r>
            <a:r>
              <a:rPr lang="en-US" dirty="0"/>
              <a:t> IPv4 </a:t>
            </a:r>
            <a:r>
              <a:rPr lang="en-US" dirty="0" err="1"/>
              <a:t>defineşte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32 de </a:t>
            </a:r>
            <a:r>
              <a:rPr lang="en-US" dirty="0" err="1"/>
              <a:t>biţi</a:t>
            </a:r>
            <a:r>
              <a:rPr lang="en-US" dirty="0"/>
              <a:t>, </a:t>
            </a:r>
            <a:r>
              <a:rPr lang="en-US" dirty="0" err="1"/>
              <a:t>rezultând</a:t>
            </a:r>
            <a:r>
              <a:rPr lang="en-US" dirty="0"/>
              <a:t> un </a:t>
            </a:r>
            <a:r>
              <a:rPr lang="en-US" dirty="0" err="1"/>
              <a:t>număr</a:t>
            </a:r>
            <a:r>
              <a:rPr lang="en-US" dirty="0"/>
              <a:t> de maxim de 232 (4.294.967.296) de </a:t>
            </a:r>
            <a:r>
              <a:rPr lang="en-US" dirty="0" err="1"/>
              <a:t>adrese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Alocarea</a:t>
            </a:r>
            <a:r>
              <a:rPr lang="en-US" dirty="0"/>
              <a:t> </a:t>
            </a:r>
            <a:r>
              <a:rPr lang="en-US" dirty="0" err="1"/>
              <a:t>spaţiilor</a:t>
            </a:r>
            <a:r>
              <a:rPr lang="en-US" dirty="0"/>
              <a:t> de </a:t>
            </a:r>
            <a:r>
              <a:rPr lang="en-US" dirty="0" err="1"/>
              <a:t>adrese</a:t>
            </a:r>
            <a:r>
              <a:rPr lang="en-US" dirty="0"/>
              <a:t> nu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făcută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eficient</a:t>
            </a:r>
            <a:r>
              <a:rPr lang="en-US" dirty="0"/>
              <a:t>,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lucru</a:t>
            </a:r>
            <a:r>
              <a:rPr lang="en-US" dirty="0"/>
              <a:t> </a:t>
            </a:r>
            <a:r>
              <a:rPr lang="en-US" dirty="0" err="1"/>
              <a:t>constituind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prezent</a:t>
            </a:r>
            <a:r>
              <a:rPr lang="en-US" dirty="0"/>
              <a:t> un </a:t>
            </a:r>
            <a:r>
              <a:rPr lang="en-US" dirty="0" err="1"/>
              <a:t>motiv</a:t>
            </a:r>
            <a:r>
              <a:rPr lang="en-US" dirty="0"/>
              <a:t> care </a:t>
            </a:r>
            <a:r>
              <a:rPr lang="en-US" dirty="0" err="1"/>
              <a:t>determină</a:t>
            </a:r>
            <a:r>
              <a:rPr lang="en-US" dirty="0"/>
              <a:t> </a:t>
            </a:r>
            <a:r>
              <a:rPr lang="en-US" dirty="0" err="1"/>
              <a:t>iminenta</a:t>
            </a:r>
            <a:r>
              <a:rPr lang="en-US" dirty="0"/>
              <a:t> </a:t>
            </a:r>
            <a:r>
              <a:rPr lang="en-US" dirty="0" err="1"/>
              <a:t>epuizare</a:t>
            </a:r>
            <a:r>
              <a:rPr lang="en-US" dirty="0"/>
              <a:t> a </a:t>
            </a:r>
            <a:r>
              <a:rPr lang="en-US" dirty="0" err="1"/>
              <a:t>adreselor</a:t>
            </a:r>
            <a:r>
              <a:rPr lang="en-US" dirty="0"/>
              <a:t> IPv4. </a:t>
            </a:r>
            <a:endParaRPr lang="en-US" dirty="0" smtClean="0"/>
          </a:p>
          <a:p>
            <a:r>
              <a:rPr lang="en-US" dirty="0"/>
              <a:t>A </a:t>
            </a:r>
            <a:r>
              <a:rPr lang="en-US" dirty="0" err="1"/>
              <a:t>doua</a:t>
            </a:r>
            <a:r>
              <a:rPr lang="en-US" dirty="0"/>
              <a:t> </a:t>
            </a:r>
            <a:r>
              <a:rPr lang="en-US" dirty="0" err="1"/>
              <a:t>problemă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cauzată</a:t>
            </a:r>
            <a:r>
              <a:rPr lang="en-US" dirty="0"/>
              <a:t> de </a:t>
            </a:r>
            <a:r>
              <a:rPr lang="en-US" dirty="0" err="1"/>
              <a:t>creşterea</a:t>
            </a:r>
            <a:r>
              <a:rPr lang="en-US" dirty="0"/>
              <a:t> </a:t>
            </a:r>
            <a:r>
              <a:rPr lang="en-US" dirty="0" err="1"/>
              <a:t>dimensiunii</a:t>
            </a:r>
            <a:r>
              <a:rPr lang="en-US" dirty="0"/>
              <a:t> </a:t>
            </a:r>
            <a:r>
              <a:rPr lang="en-US" dirty="0" err="1"/>
              <a:t>tabelelor</a:t>
            </a:r>
            <a:r>
              <a:rPr lang="en-US" dirty="0"/>
              <a:t> de </a:t>
            </a:r>
            <a:r>
              <a:rPr lang="en-US" dirty="0" err="1"/>
              <a:t>rutare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Soluţia</a:t>
            </a:r>
            <a:r>
              <a:rPr lang="en-US" dirty="0"/>
              <a:t> </a:t>
            </a:r>
            <a:r>
              <a:rPr lang="en-US" dirty="0" err="1"/>
              <a:t>acestor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constă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implementarea</a:t>
            </a:r>
            <a:r>
              <a:rPr lang="en-US" dirty="0"/>
              <a:t> </a:t>
            </a:r>
            <a:r>
              <a:rPr lang="en-US" dirty="0" err="1"/>
              <a:t>noului</a:t>
            </a:r>
            <a:r>
              <a:rPr lang="en-US" dirty="0"/>
              <a:t> protocol IPv6 (IP Next Generation – </a:t>
            </a:r>
            <a:r>
              <a:rPr lang="en-US" dirty="0" err="1"/>
              <a:t>IPng</a:t>
            </a:r>
            <a:r>
              <a:rPr lang="en-US" dirty="0"/>
              <a:t>), </a:t>
            </a:r>
            <a:r>
              <a:rPr lang="en-US" dirty="0" err="1"/>
              <a:t>însă</a:t>
            </a:r>
            <a:r>
              <a:rPr lang="en-US" dirty="0"/>
              <a:t> </a:t>
            </a:r>
            <a:r>
              <a:rPr lang="en-US" dirty="0" err="1"/>
              <a:t>tranziţia</a:t>
            </a:r>
            <a:r>
              <a:rPr lang="en-US" dirty="0"/>
              <a:t> de la IPv4 la IPv6 nu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simplu</a:t>
            </a:r>
            <a:r>
              <a:rPr lang="en-US" dirty="0"/>
              <a:t> de </a:t>
            </a:r>
            <a:r>
              <a:rPr lang="en-US" dirty="0" err="1"/>
              <a:t>realizat</a:t>
            </a:r>
            <a:r>
              <a:rPr lang="en-US" dirty="0"/>
              <a:t>, </a:t>
            </a:r>
            <a:r>
              <a:rPr lang="en-US" dirty="0" err="1"/>
              <a:t>fiind</a:t>
            </a:r>
            <a:r>
              <a:rPr lang="en-US" dirty="0"/>
              <a:t> </a:t>
            </a:r>
            <a:r>
              <a:rPr lang="en-US" dirty="0" err="1"/>
              <a:t>necesar</a:t>
            </a:r>
            <a:r>
              <a:rPr lang="en-US" dirty="0"/>
              <a:t> </a:t>
            </a:r>
            <a:r>
              <a:rPr lang="en-US" dirty="0" err="1"/>
              <a:t>consensul</a:t>
            </a:r>
            <a:r>
              <a:rPr lang="en-US" dirty="0"/>
              <a:t> </a:t>
            </a:r>
            <a:r>
              <a:rPr lang="en-US" dirty="0" err="1"/>
              <a:t>marilor</a:t>
            </a:r>
            <a:r>
              <a:rPr lang="en-US" dirty="0"/>
              <a:t> </a:t>
            </a:r>
            <a:r>
              <a:rPr lang="en-US" dirty="0" err="1"/>
              <a:t>furnizori</a:t>
            </a:r>
            <a:r>
              <a:rPr lang="en-US" dirty="0"/>
              <a:t> de </a:t>
            </a:r>
            <a:r>
              <a:rPr lang="en-US" dirty="0" err="1"/>
              <a:t>servicii</a:t>
            </a:r>
            <a:r>
              <a:rPr lang="en-US" dirty="0"/>
              <a:t> Internet la </a:t>
            </a:r>
            <a:r>
              <a:rPr lang="en-US" dirty="0" err="1"/>
              <a:t>nivel</a:t>
            </a:r>
            <a:r>
              <a:rPr lang="en-US" dirty="0"/>
              <a:t> </a:t>
            </a:r>
            <a:r>
              <a:rPr lang="en-US" dirty="0" err="1" smtClean="0"/>
              <a:t>mondial</a:t>
            </a:r>
            <a:endParaRPr lang="en-US" dirty="0" smtClean="0"/>
          </a:p>
          <a:p>
            <a:r>
              <a:rPr lang="en-US" dirty="0" err="1"/>
              <a:t>Modelul</a:t>
            </a:r>
            <a:r>
              <a:rPr lang="en-US" dirty="0"/>
              <a:t> de </a:t>
            </a:r>
            <a:r>
              <a:rPr lang="en-US" dirty="0" err="1"/>
              <a:t>adresare</a:t>
            </a:r>
            <a:r>
              <a:rPr lang="en-US" dirty="0"/>
              <a:t> IP era format din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nivele</a:t>
            </a:r>
            <a:r>
              <a:rPr lang="en-US" dirty="0"/>
              <a:t>, un </a:t>
            </a:r>
            <a:r>
              <a:rPr lang="en-US" dirty="0" err="1"/>
              <a:t>nivel</a:t>
            </a:r>
            <a:r>
              <a:rPr lang="en-US" dirty="0"/>
              <a:t> </a:t>
            </a:r>
            <a:r>
              <a:rPr lang="en-US" dirty="0" err="1"/>
              <a:t>identifica</a:t>
            </a:r>
            <a:r>
              <a:rPr lang="en-US" dirty="0"/>
              <a:t> </a:t>
            </a:r>
            <a:r>
              <a:rPr lang="en-US" dirty="0" err="1"/>
              <a:t>reţeaua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se </a:t>
            </a:r>
            <a:r>
              <a:rPr lang="en-US" dirty="0" err="1"/>
              <a:t>afla</a:t>
            </a:r>
            <a:r>
              <a:rPr lang="en-US" dirty="0"/>
              <a:t> </a:t>
            </a:r>
            <a:r>
              <a:rPr lang="en-US" dirty="0" err="1"/>
              <a:t>gazda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celălalt</a:t>
            </a:r>
            <a:r>
              <a:rPr lang="en-US" dirty="0"/>
              <a:t> </a:t>
            </a:r>
            <a:r>
              <a:rPr lang="en-US" dirty="0" err="1"/>
              <a:t>nivel</a:t>
            </a:r>
            <a:r>
              <a:rPr lang="en-US" dirty="0"/>
              <a:t> </a:t>
            </a:r>
            <a:r>
              <a:rPr lang="en-US" dirty="0" err="1"/>
              <a:t>identifica</a:t>
            </a:r>
            <a:r>
              <a:rPr lang="en-US" dirty="0"/>
              <a:t> </a:t>
            </a:r>
            <a:r>
              <a:rPr lang="en-US" dirty="0" err="1"/>
              <a:t>gazda</a:t>
            </a:r>
            <a:r>
              <a:rPr lang="en-US" dirty="0"/>
              <a:t> din </a:t>
            </a:r>
            <a:r>
              <a:rPr lang="en-US" dirty="0" err="1"/>
              <a:t>reţeaua</a:t>
            </a:r>
            <a:r>
              <a:rPr lang="en-US" dirty="0"/>
              <a:t> </a:t>
            </a:r>
            <a:r>
              <a:rPr lang="en-US" dirty="0" err="1"/>
              <a:t>respectivă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Specificaţiile</a:t>
            </a:r>
            <a:r>
              <a:rPr lang="en-US" dirty="0"/>
              <a:t> IP </a:t>
            </a:r>
            <a:r>
              <a:rPr lang="en-US" dirty="0" err="1"/>
              <a:t>iniţiale</a:t>
            </a:r>
            <a:r>
              <a:rPr lang="en-US" dirty="0"/>
              <a:t> </a:t>
            </a:r>
            <a:r>
              <a:rPr lang="en-US" dirty="0" err="1"/>
              <a:t>împărţeau</a:t>
            </a:r>
            <a:r>
              <a:rPr lang="en-US" dirty="0"/>
              <a:t> </a:t>
            </a:r>
            <a:r>
              <a:rPr lang="en-US" dirty="0" err="1"/>
              <a:t>spaţiul</a:t>
            </a:r>
            <a:r>
              <a:rPr lang="en-US" dirty="0"/>
              <a:t> de </a:t>
            </a:r>
            <a:r>
              <a:rPr lang="en-US" dirty="0" err="1"/>
              <a:t>adrese</a:t>
            </a:r>
            <a:r>
              <a:rPr lang="en-US" dirty="0"/>
              <a:t> IP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trei</a:t>
            </a:r>
            <a:r>
              <a:rPr lang="en-US" dirty="0"/>
              <a:t> </a:t>
            </a:r>
            <a:r>
              <a:rPr lang="en-US" dirty="0" err="1"/>
              <a:t>clase</a:t>
            </a:r>
            <a:r>
              <a:rPr lang="en-US" dirty="0"/>
              <a:t> </a:t>
            </a:r>
            <a:r>
              <a:rPr lang="en-US" dirty="0" err="1"/>
              <a:t>principale</a:t>
            </a:r>
            <a:r>
              <a:rPr lang="en-US" dirty="0"/>
              <a:t>: A, B </a:t>
            </a:r>
            <a:r>
              <a:rPr lang="en-US" dirty="0" err="1"/>
              <a:t>şi</a:t>
            </a:r>
            <a:r>
              <a:rPr lang="en-US" dirty="0"/>
              <a:t> C (</a:t>
            </a:r>
            <a:r>
              <a:rPr lang="en-US" dirty="0" err="1"/>
              <a:t>classful</a:t>
            </a:r>
            <a:r>
              <a:rPr lang="en-US" dirty="0"/>
              <a:t> addressing).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clasă</a:t>
            </a:r>
            <a:r>
              <a:rPr lang="en-US" dirty="0"/>
              <a:t> </a:t>
            </a:r>
            <a:r>
              <a:rPr lang="en-US" dirty="0" err="1"/>
              <a:t>defineşte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diferit</a:t>
            </a:r>
            <a:r>
              <a:rPr lang="en-US" dirty="0"/>
              <a:t> zona </a:t>
            </a:r>
            <a:r>
              <a:rPr lang="en-US" dirty="0" err="1"/>
              <a:t>prefixului</a:t>
            </a:r>
            <a:r>
              <a:rPr lang="en-US" dirty="0"/>
              <a:t> de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zona </a:t>
            </a:r>
            <a:r>
              <a:rPr lang="en-US" dirty="0" err="1"/>
              <a:t>numărului</a:t>
            </a:r>
            <a:r>
              <a:rPr lang="en-US" dirty="0"/>
              <a:t> de </a:t>
            </a:r>
            <a:r>
              <a:rPr lang="en-US" dirty="0" err="1"/>
              <a:t>staţie</a:t>
            </a:r>
            <a:r>
              <a:rPr lang="en-US" dirty="0"/>
              <a:t>. </a:t>
            </a:r>
            <a:r>
              <a:rPr lang="en-US" dirty="0" err="1"/>
              <a:t>Astfel</a:t>
            </a:r>
            <a:r>
              <a:rPr lang="en-US" dirty="0"/>
              <a:t>,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adresă</a:t>
            </a:r>
            <a:r>
              <a:rPr lang="en-US" dirty="0"/>
              <a:t> </a:t>
            </a:r>
            <a:r>
              <a:rPr lang="en-US" dirty="0" err="1"/>
              <a:t>conţine</a:t>
            </a:r>
            <a:r>
              <a:rPr lang="en-US" dirty="0"/>
              <a:t> o </a:t>
            </a:r>
            <a:r>
              <a:rPr lang="en-US" dirty="0" err="1"/>
              <a:t>cheie</a:t>
            </a:r>
            <a:r>
              <a:rPr lang="en-US" dirty="0"/>
              <a:t> care </a:t>
            </a:r>
            <a:r>
              <a:rPr lang="en-US" dirty="0" err="1"/>
              <a:t>identifică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precis </a:t>
            </a:r>
            <a:r>
              <a:rPr lang="en-US" dirty="0" err="1"/>
              <a:t>locul</a:t>
            </a:r>
            <a:r>
              <a:rPr lang="en-US" dirty="0"/>
              <a:t> de </a:t>
            </a:r>
            <a:r>
              <a:rPr lang="en-US" dirty="0" err="1"/>
              <a:t>demarcaţie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prefixul</a:t>
            </a:r>
            <a:r>
              <a:rPr lang="en-US" dirty="0"/>
              <a:t> de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numărul</a:t>
            </a:r>
            <a:r>
              <a:rPr lang="en-US" dirty="0"/>
              <a:t> de </a:t>
            </a:r>
            <a:r>
              <a:rPr lang="en-US" dirty="0" err="1"/>
              <a:t>staţie</a:t>
            </a:r>
            <a:r>
              <a:rPr lang="en-US" dirty="0"/>
              <a:t>.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abordare</a:t>
            </a:r>
            <a:r>
              <a:rPr lang="en-US" dirty="0"/>
              <a:t> </a:t>
            </a:r>
            <a:r>
              <a:rPr lang="en-US" dirty="0" err="1"/>
              <a:t>simplifica</a:t>
            </a:r>
            <a:r>
              <a:rPr lang="en-US" dirty="0"/>
              <a:t> </a:t>
            </a:r>
            <a:r>
              <a:rPr lang="en-US" dirty="0" err="1"/>
              <a:t>procesul</a:t>
            </a:r>
            <a:r>
              <a:rPr lang="en-US" dirty="0"/>
              <a:t> de </a:t>
            </a:r>
            <a:r>
              <a:rPr lang="en-US" dirty="0" err="1"/>
              <a:t>rutare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trecut</a:t>
            </a:r>
            <a:r>
              <a:rPr lang="en-US" dirty="0"/>
              <a:t>,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protocoalele</a:t>
            </a:r>
            <a:r>
              <a:rPr lang="en-US" dirty="0"/>
              <a:t> de </a:t>
            </a:r>
            <a:r>
              <a:rPr lang="en-US" dirty="0" err="1"/>
              <a:t>rutare</a:t>
            </a:r>
            <a:r>
              <a:rPr lang="en-US" dirty="0"/>
              <a:t> </a:t>
            </a:r>
            <a:r>
              <a:rPr lang="en-US" dirty="0" err="1"/>
              <a:t>iniţiale</a:t>
            </a:r>
            <a:r>
              <a:rPr lang="en-US" dirty="0"/>
              <a:t> nu </a:t>
            </a:r>
            <a:r>
              <a:rPr lang="en-US" dirty="0" err="1"/>
              <a:t>furnizau</a:t>
            </a:r>
            <a:r>
              <a:rPr lang="en-US" dirty="0"/>
              <a:t> o </a:t>
            </a:r>
            <a:r>
              <a:rPr lang="en-US" dirty="0" err="1"/>
              <a:t>cheie</a:t>
            </a:r>
            <a:r>
              <a:rPr lang="en-US" dirty="0"/>
              <a:t> de </a:t>
            </a:r>
            <a:r>
              <a:rPr lang="en-US" dirty="0" err="1"/>
              <a:t>descifrare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o </a:t>
            </a:r>
            <a:r>
              <a:rPr lang="en-US" dirty="0" err="1"/>
              <a:t>mască</a:t>
            </a:r>
            <a:r>
              <a:rPr lang="en-US" dirty="0"/>
              <a:t> de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asociată</a:t>
            </a:r>
            <a:r>
              <a:rPr lang="en-US" dirty="0"/>
              <a:t> </a:t>
            </a:r>
            <a:r>
              <a:rPr lang="en-US" dirty="0" err="1"/>
              <a:t>fiecărei</a:t>
            </a:r>
            <a:r>
              <a:rPr lang="en-US" dirty="0"/>
              <a:t> </a:t>
            </a:r>
            <a:r>
              <a:rPr lang="en-US" dirty="0" err="1"/>
              <a:t>rute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lungimii</a:t>
            </a:r>
            <a:r>
              <a:rPr lang="en-US" dirty="0"/>
              <a:t>.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împărţirea</a:t>
            </a:r>
            <a:r>
              <a:rPr lang="en-US" dirty="0"/>
              <a:t> </a:t>
            </a:r>
            <a:r>
              <a:rPr lang="en-US" dirty="0" err="1"/>
              <a:t>adresei</a:t>
            </a:r>
            <a:r>
              <a:rPr lang="en-US" dirty="0"/>
              <a:t> IP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numărul</a:t>
            </a:r>
            <a:r>
              <a:rPr lang="en-US" dirty="0"/>
              <a:t> </a:t>
            </a:r>
            <a:r>
              <a:rPr lang="en-US" dirty="0" err="1"/>
              <a:t>reţelei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gazdei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utilizată</a:t>
            </a:r>
            <a:r>
              <a:rPr lang="en-US" dirty="0"/>
              <a:t> </a:t>
            </a:r>
            <a:r>
              <a:rPr lang="en-US" dirty="0" err="1"/>
              <a:t>masca</a:t>
            </a:r>
            <a:r>
              <a:rPr lang="en-US" dirty="0"/>
              <a:t> IP,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conţine</a:t>
            </a:r>
            <a:r>
              <a:rPr lang="en-US" dirty="0"/>
              <a:t> 32 de </a:t>
            </a:r>
            <a:r>
              <a:rPr lang="en-US" dirty="0" err="1"/>
              <a:t>biţi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338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422" y="210065"/>
            <a:ext cx="11788346" cy="649965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/>
              <a:t>forma </a:t>
            </a:r>
            <a:r>
              <a:rPr lang="en-US" dirty="0" err="1"/>
              <a:t>binară</a:t>
            </a:r>
            <a:r>
              <a:rPr lang="en-US" dirty="0"/>
              <a:t> </a:t>
            </a:r>
            <a:r>
              <a:rPr lang="en-US" dirty="0" err="1"/>
              <a:t>masca</a:t>
            </a:r>
            <a:r>
              <a:rPr lang="en-US" dirty="0"/>
              <a:t> de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formată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-o: </a:t>
            </a:r>
          </a:p>
          <a:p>
            <a:r>
              <a:rPr lang="en-US" dirty="0" err="1" smtClean="0"/>
              <a:t>succesiune</a:t>
            </a:r>
            <a:r>
              <a:rPr lang="en-US" dirty="0" smtClean="0"/>
              <a:t> de </a:t>
            </a:r>
            <a:r>
              <a:rPr lang="en-US" dirty="0" err="1" smtClean="0"/>
              <a:t>biţi</a:t>
            </a:r>
            <a:r>
              <a:rPr lang="en-US" dirty="0" smtClean="0"/>
              <a:t> de </a:t>
            </a:r>
            <a:r>
              <a:rPr lang="en-US" dirty="0" err="1" smtClean="0"/>
              <a:t>valoare</a:t>
            </a:r>
            <a:r>
              <a:rPr lang="en-US" dirty="0" smtClean="0"/>
              <a:t> 1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corespund</a:t>
            </a:r>
            <a:r>
              <a:rPr lang="en-US" dirty="0" smtClean="0"/>
              <a:t> </a:t>
            </a:r>
            <a:r>
              <a:rPr lang="en-US" dirty="0" err="1" smtClean="0"/>
              <a:t>zonei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biţi</a:t>
            </a:r>
            <a:r>
              <a:rPr lang="en-US" dirty="0"/>
              <a:t> </a:t>
            </a:r>
            <a:r>
              <a:rPr lang="en-US" dirty="0" err="1"/>
              <a:t>reţea</a:t>
            </a:r>
            <a:r>
              <a:rPr lang="en-US" dirty="0"/>
              <a:t> (network) a IP-</a:t>
            </a:r>
            <a:r>
              <a:rPr lang="en-US" dirty="0" err="1"/>
              <a:t>ului</a:t>
            </a:r>
            <a:r>
              <a:rPr lang="en-US" dirty="0"/>
              <a:t>; </a:t>
            </a:r>
          </a:p>
          <a:p>
            <a:r>
              <a:rPr lang="en-US" dirty="0" err="1" smtClean="0"/>
              <a:t>succesiune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biţi</a:t>
            </a:r>
            <a:r>
              <a:rPr lang="en-US" dirty="0"/>
              <a:t> de </a:t>
            </a:r>
            <a:r>
              <a:rPr lang="en-US" dirty="0" err="1"/>
              <a:t>valoare</a:t>
            </a:r>
            <a:r>
              <a:rPr lang="en-US" dirty="0"/>
              <a:t> 0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corespund</a:t>
            </a:r>
            <a:r>
              <a:rPr lang="en-US" dirty="0"/>
              <a:t> </a:t>
            </a:r>
            <a:r>
              <a:rPr lang="en-US" dirty="0" err="1"/>
              <a:t>zonei</a:t>
            </a:r>
            <a:r>
              <a:rPr lang="en-US" dirty="0"/>
              <a:t> de </a:t>
            </a:r>
            <a:r>
              <a:rPr lang="en-US" dirty="0" err="1"/>
              <a:t>biţi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 (host) a IP-</a:t>
            </a:r>
            <a:r>
              <a:rPr lang="en-US" dirty="0" err="1"/>
              <a:t>ului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Masca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asociată</a:t>
            </a:r>
            <a:r>
              <a:rPr lang="en-US" dirty="0"/>
              <a:t> </a:t>
            </a:r>
            <a:r>
              <a:rPr lang="en-US" dirty="0" err="1"/>
              <a:t>adreselor</a:t>
            </a:r>
            <a:r>
              <a:rPr lang="en-US" dirty="0"/>
              <a:t> IP </a:t>
            </a:r>
            <a:r>
              <a:rPr lang="en-US" dirty="0" err="1"/>
              <a:t>corespunzătoare</a:t>
            </a:r>
            <a:r>
              <a:rPr lang="en-US" dirty="0"/>
              <a:t> </a:t>
            </a:r>
            <a:r>
              <a:rPr lang="en-US" dirty="0" err="1"/>
              <a:t>claselor</a:t>
            </a:r>
            <a:r>
              <a:rPr lang="en-US" dirty="0"/>
              <a:t> A, B </a:t>
            </a:r>
            <a:r>
              <a:rPr lang="en-US" dirty="0" err="1"/>
              <a:t>sau</a:t>
            </a:r>
            <a:r>
              <a:rPr lang="en-US" dirty="0"/>
              <a:t> C se </a:t>
            </a:r>
            <a:r>
              <a:rPr lang="en-US" dirty="0" err="1"/>
              <a:t>numeşte</a:t>
            </a:r>
            <a:r>
              <a:rPr lang="en-US" dirty="0"/>
              <a:t> </a:t>
            </a:r>
            <a:r>
              <a:rPr lang="en-US" dirty="0" err="1"/>
              <a:t>mască</a:t>
            </a:r>
            <a:r>
              <a:rPr lang="en-US" dirty="0"/>
              <a:t> </a:t>
            </a:r>
            <a:r>
              <a:rPr lang="en-US" dirty="0" err="1"/>
              <a:t>implicită</a:t>
            </a:r>
            <a:r>
              <a:rPr lang="en-US" dirty="0"/>
              <a:t> (default network mask). </a:t>
            </a:r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concluzie</a:t>
            </a:r>
            <a:r>
              <a:rPr lang="en-US" dirty="0"/>
              <a:t> </a:t>
            </a:r>
            <a:r>
              <a:rPr lang="en-US" dirty="0" err="1"/>
              <a:t>orice</a:t>
            </a:r>
            <a:r>
              <a:rPr lang="en-US" dirty="0"/>
              <a:t> IP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insoţit</a:t>
            </a:r>
            <a:r>
              <a:rPr lang="en-US" dirty="0"/>
              <a:t> de </a:t>
            </a:r>
            <a:r>
              <a:rPr lang="en-US" dirty="0" err="1"/>
              <a:t>mască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exemplul</a:t>
            </a:r>
            <a:r>
              <a:rPr lang="en-US" dirty="0"/>
              <a:t> </a:t>
            </a:r>
            <a:r>
              <a:rPr lang="en-US" dirty="0" err="1"/>
              <a:t>următor</a:t>
            </a:r>
            <a:r>
              <a:rPr lang="en-US" dirty="0"/>
              <a:t> se </a:t>
            </a:r>
            <a:r>
              <a:rPr lang="en-US" dirty="0" err="1"/>
              <a:t>prezintă</a:t>
            </a:r>
            <a:r>
              <a:rPr lang="en-US" dirty="0"/>
              <a:t>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asociere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trei</a:t>
            </a:r>
            <a:r>
              <a:rPr lang="en-US" dirty="0"/>
              <a:t> IP-</a:t>
            </a:r>
            <a:r>
              <a:rPr lang="en-US" dirty="0" err="1"/>
              <a:t>uri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534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006" y="192131"/>
            <a:ext cx="11775988" cy="240356"/>
          </a:xfrm>
        </p:spPr>
        <p:txBody>
          <a:bodyPr>
            <a:normAutofit fontScale="90000"/>
          </a:bodyPr>
          <a:lstStyle/>
          <a:p>
            <a:r>
              <a:rPr lang="en-US" i="1" dirty="0" err="1"/>
              <a:t>Adrese</a:t>
            </a:r>
            <a:r>
              <a:rPr lang="en-US" i="1" dirty="0"/>
              <a:t> IP – CIDR - </a:t>
            </a:r>
            <a:r>
              <a:rPr lang="en-US" i="1" dirty="0" err="1"/>
              <a:t>clasaless</a:t>
            </a:r>
            <a:r>
              <a:rPr lang="en-US" i="1" dirty="0"/>
              <a:t> inter-domain </a:t>
            </a:r>
            <a:r>
              <a:rPr lang="en-US" i="1" dirty="0" smtClean="0"/>
              <a:t>routing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006" y="803189"/>
            <a:ext cx="11775988" cy="58818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două</a:t>
            </a:r>
            <a:r>
              <a:rPr lang="en-US" dirty="0" smtClean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critice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err="1"/>
              <a:t>Depăşirea</a:t>
            </a:r>
            <a:r>
              <a:rPr lang="en-US" dirty="0"/>
              <a:t> </a:t>
            </a:r>
            <a:r>
              <a:rPr lang="en-US" dirty="0" err="1"/>
              <a:t>numărului</a:t>
            </a:r>
            <a:r>
              <a:rPr lang="en-US" dirty="0"/>
              <a:t> de </a:t>
            </a:r>
            <a:r>
              <a:rPr lang="en-US" dirty="0" err="1"/>
              <a:t>adrese</a:t>
            </a:r>
            <a:r>
              <a:rPr lang="en-US" dirty="0"/>
              <a:t> IP </a:t>
            </a:r>
            <a:r>
              <a:rPr lang="en-US" dirty="0" err="1"/>
              <a:t>disponibile</a:t>
            </a:r>
            <a:r>
              <a:rPr lang="en-US" dirty="0"/>
              <a:t>; </a:t>
            </a:r>
          </a:p>
          <a:p>
            <a:r>
              <a:rPr lang="en-US" dirty="0" err="1"/>
              <a:t>Depăşirea</a:t>
            </a:r>
            <a:r>
              <a:rPr lang="en-US" dirty="0"/>
              <a:t> </a:t>
            </a:r>
            <a:r>
              <a:rPr lang="en-US" dirty="0" err="1"/>
              <a:t>capacităţii</a:t>
            </a:r>
            <a:r>
              <a:rPr lang="en-US" dirty="0"/>
              <a:t> </a:t>
            </a:r>
            <a:r>
              <a:rPr lang="en-US" dirty="0" err="1"/>
              <a:t>tabelelor</a:t>
            </a:r>
            <a:r>
              <a:rPr lang="en-US" dirty="0"/>
              <a:t> de </a:t>
            </a:r>
            <a:r>
              <a:rPr lang="en-US" dirty="0" err="1"/>
              <a:t>rutare</a:t>
            </a:r>
            <a:r>
              <a:rPr lang="en-US" dirty="0"/>
              <a:t> </a:t>
            </a:r>
            <a:r>
              <a:rPr lang="en-US" dirty="0" err="1"/>
              <a:t>globale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/>
              <a:t>rezolvarea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s-au </a:t>
            </a:r>
            <a:r>
              <a:rPr lang="en-US" dirty="0" err="1"/>
              <a:t>dezvoltat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soluţii</a:t>
            </a:r>
            <a:r>
              <a:rPr lang="en-US" dirty="0"/>
              <a:t>: </a:t>
            </a:r>
          </a:p>
          <a:p>
            <a:r>
              <a:rPr lang="en-US" dirty="0" err="1" smtClean="0"/>
              <a:t>Agregarea</a:t>
            </a:r>
            <a:r>
              <a:rPr lang="en-US" dirty="0" smtClean="0"/>
              <a:t> </a:t>
            </a:r>
            <a:r>
              <a:rPr lang="en-US" dirty="0" err="1"/>
              <a:t>ierarhică</a:t>
            </a:r>
            <a:r>
              <a:rPr lang="en-US" dirty="0"/>
              <a:t> a </a:t>
            </a:r>
            <a:r>
              <a:rPr lang="en-US" dirty="0" err="1"/>
              <a:t>rutării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scopul</a:t>
            </a:r>
            <a:r>
              <a:rPr lang="en-US" dirty="0"/>
              <a:t> </a:t>
            </a:r>
            <a:r>
              <a:rPr lang="en-US" dirty="0" err="1"/>
              <a:t>minimizării</a:t>
            </a:r>
            <a:r>
              <a:rPr lang="en-US" dirty="0"/>
              <a:t> </a:t>
            </a:r>
            <a:r>
              <a:rPr lang="en-US" dirty="0" err="1"/>
              <a:t>numărului</a:t>
            </a:r>
            <a:r>
              <a:rPr lang="en-US" dirty="0"/>
              <a:t> de </a:t>
            </a:r>
            <a:r>
              <a:rPr lang="en-US" dirty="0" err="1"/>
              <a:t>intrări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tabelele</a:t>
            </a:r>
            <a:r>
              <a:rPr lang="en-US" dirty="0"/>
              <a:t> de </a:t>
            </a:r>
            <a:r>
              <a:rPr lang="en-US" dirty="0" err="1"/>
              <a:t>rutare</a:t>
            </a:r>
            <a:r>
              <a:rPr lang="en-US" dirty="0"/>
              <a:t>; </a:t>
            </a:r>
          </a:p>
          <a:p>
            <a:r>
              <a:rPr lang="en-US" dirty="0" err="1" smtClean="0"/>
              <a:t>Restructurarea</a:t>
            </a:r>
            <a:r>
              <a:rPr lang="en-US" dirty="0" smtClean="0"/>
              <a:t> </a:t>
            </a:r>
            <a:r>
              <a:rPr lang="en-US" dirty="0" err="1"/>
              <a:t>alocării</a:t>
            </a:r>
            <a:r>
              <a:rPr lang="en-US" dirty="0"/>
              <a:t> </a:t>
            </a:r>
            <a:r>
              <a:rPr lang="en-US" dirty="0" err="1"/>
              <a:t>adreselor</a:t>
            </a:r>
            <a:r>
              <a:rPr lang="en-US" dirty="0"/>
              <a:t> IP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scopul</a:t>
            </a:r>
            <a:r>
              <a:rPr lang="en-US" dirty="0"/>
              <a:t> </a:t>
            </a:r>
            <a:r>
              <a:rPr lang="en-US" dirty="0" err="1"/>
              <a:t>creşterii</a:t>
            </a:r>
            <a:r>
              <a:rPr lang="en-US" dirty="0"/>
              <a:t> </a:t>
            </a:r>
            <a:r>
              <a:rPr lang="en-US" dirty="0" err="1"/>
              <a:t>eficienţei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CIDR (</a:t>
            </a:r>
            <a:r>
              <a:rPr lang="en-US" dirty="0" err="1"/>
              <a:t>Clasaless</a:t>
            </a:r>
            <a:r>
              <a:rPr lang="en-US" dirty="0"/>
              <a:t> Inter-Domain Routing) </a:t>
            </a:r>
            <a:r>
              <a:rPr lang="en-US" dirty="0" err="1"/>
              <a:t>înlocuieşte</a:t>
            </a:r>
            <a:r>
              <a:rPr lang="en-US" dirty="0"/>
              <a:t> </a:t>
            </a:r>
            <a:r>
              <a:rPr lang="en-US" dirty="0" err="1"/>
              <a:t>sistemul</a:t>
            </a:r>
            <a:r>
              <a:rPr lang="en-US" dirty="0"/>
              <a:t> </a:t>
            </a:r>
            <a:r>
              <a:rPr lang="en-US" dirty="0" err="1"/>
              <a:t>clasic</a:t>
            </a:r>
            <a:r>
              <a:rPr lang="en-US" dirty="0"/>
              <a:t> de </a:t>
            </a:r>
            <a:r>
              <a:rPr lang="en-US" dirty="0" err="1"/>
              <a:t>alocare</a:t>
            </a:r>
            <a:r>
              <a:rPr lang="en-US" dirty="0"/>
              <a:t> al </a:t>
            </a:r>
            <a:r>
              <a:rPr lang="en-US" dirty="0" err="1"/>
              <a:t>adreselor</a:t>
            </a:r>
            <a:r>
              <a:rPr lang="en-US" dirty="0"/>
              <a:t> IP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claselor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utilizarea</a:t>
            </a:r>
            <a:r>
              <a:rPr lang="en-US" dirty="0"/>
              <a:t> </a:t>
            </a:r>
            <a:r>
              <a:rPr lang="en-US" dirty="0" err="1"/>
              <a:t>unui”prefix</a:t>
            </a:r>
            <a:r>
              <a:rPr lang="en-US" dirty="0"/>
              <a:t>” </a:t>
            </a:r>
            <a:r>
              <a:rPr lang="en-US" dirty="0" err="1"/>
              <a:t>generalizat</a:t>
            </a:r>
            <a:r>
              <a:rPr lang="en-US" dirty="0"/>
              <a:t> de </a:t>
            </a:r>
            <a:r>
              <a:rPr lang="en-US" dirty="0" err="1"/>
              <a:t>reţea</a:t>
            </a:r>
            <a:r>
              <a:rPr lang="en-US" dirty="0" smtClean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locul</a:t>
            </a:r>
            <a:r>
              <a:rPr lang="en-US" dirty="0"/>
              <a:t> </a:t>
            </a:r>
            <a:r>
              <a:rPr lang="en-US" dirty="0" err="1"/>
              <a:t>limitării</a:t>
            </a:r>
            <a:r>
              <a:rPr lang="en-US" dirty="0"/>
              <a:t> ID-</a:t>
            </a:r>
            <a:r>
              <a:rPr lang="en-US" dirty="0" err="1"/>
              <a:t>urilor</a:t>
            </a:r>
            <a:r>
              <a:rPr lang="en-US" dirty="0"/>
              <a:t> de </a:t>
            </a:r>
            <a:r>
              <a:rPr lang="en-US" dirty="0" err="1"/>
              <a:t>reţea</a:t>
            </a:r>
            <a:r>
              <a:rPr lang="en-US" dirty="0"/>
              <a:t> (</a:t>
            </a:r>
            <a:r>
              <a:rPr lang="en-US" dirty="0" err="1"/>
              <a:t>sau</a:t>
            </a:r>
            <a:r>
              <a:rPr lang="en-US" dirty="0"/>
              <a:t> "</a:t>
            </a:r>
            <a:r>
              <a:rPr lang="en-US" dirty="0" err="1"/>
              <a:t>prefixelor</a:t>
            </a:r>
            <a:r>
              <a:rPr lang="en-US" dirty="0"/>
              <a:t>") la 8, 16 </a:t>
            </a:r>
            <a:r>
              <a:rPr lang="en-US" dirty="0" err="1"/>
              <a:t>sau</a:t>
            </a:r>
            <a:r>
              <a:rPr lang="en-US" dirty="0"/>
              <a:t> 24 </a:t>
            </a:r>
            <a:r>
              <a:rPr lang="en-US" dirty="0" err="1"/>
              <a:t>biţi</a:t>
            </a:r>
            <a:r>
              <a:rPr lang="en-US" dirty="0"/>
              <a:t>, CIDR </a:t>
            </a:r>
            <a:r>
              <a:rPr lang="en-US" dirty="0" err="1"/>
              <a:t>utilizează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curent</a:t>
            </a:r>
            <a:r>
              <a:rPr lang="en-US" dirty="0"/>
              <a:t> </a:t>
            </a:r>
            <a:r>
              <a:rPr lang="en-US" dirty="0" err="1"/>
              <a:t>prefixe</a:t>
            </a:r>
            <a:r>
              <a:rPr lang="en-US" dirty="0"/>
              <a:t> </a:t>
            </a:r>
            <a:r>
              <a:rPr lang="en-US" dirty="0" err="1"/>
              <a:t>cuprinse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10 </a:t>
            </a:r>
            <a:r>
              <a:rPr lang="en-US" dirty="0" err="1"/>
              <a:t>şi</a:t>
            </a:r>
            <a:r>
              <a:rPr lang="en-US" dirty="0"/>
              <a:t> 30 de </a:t>
            </a:r>
            <a:r>
              <a:rPr lang="en-US" dirty="0" err="1"/>
              <a:t>biţi</a:t>
            </a:r>
            <a:r>
              <a:rPr lang="en-US" dirty="0"/>
              <a:t>. </a:t>
            </a:r>
            <a:r>
              <a:rPr lang="en-US" dirty="0" err="1"/>
              <a:t>Astfel</a:t>
            </a:r>
            <a:r>
              <a:rPr lang="en-US" dirty="0"/>
              <a:t>, pot fi </a:t>
            </a:r>
            <a:r>
              <a:rPr lang="en-US" dirty="0" err="1"/>
              <a:t>alocate</a:t>
            </a:r>
            <a:r>
              <a:rPr lang="en-US" dirty="0"/>
              <a:t> </a:t>
            </a:r>
            <a:r>
              <a:rPr lang="en-US" dirty="0" err="1"/>
              <a:t>blocuri</a:t>
            </a:r>
            <a:r>
              <a:rPr lang="en-US" dirty="0"/>
              <a:t> de </a:t>
            </a:r>
            <a:r>
              <a:rPr lang="en-US" dirty="0" err="1"/>
              <a:t>adrese</a:t>
            </a:r>
            <a:r>
              <a:rPr lang="en-US" dirty="0"/>
              <a:t> de </a:t>
            </a:r>
            <a:r>
              <a:rPr lang="en-US" dirty="0" err="1"/>
              <a:t>gazdă</a:t>
            </a:r>
            <a:r>
              <a:rPr lang="en-US" dirty="0"/>
              <a:t> </a:t>
            </a:r>
            <a:r>
              <a:rPr lang="en-US" dirty="0" err="1"/>
              <a:t>cuprinse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2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peste</a:t>
            </a:r>
            <a:r>
              <a:rPr lang="en-US" dirty="0"/>
              <a:t> 500.000 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De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adresa</a:t>
            </a:r>
            <a:r>
              <a:rPr lang="en-US" dirty="0"/>
              <a:t> CIDR 192.168.0.4/</a:t>
            </a:r>
            <a:r>
              <a:rPr lang="en-US" b="1" dirty="0"/>
              <a:t>26</a:t>
            </a:r>
            <a:r>
              <a:rPr lang="en-US" dirty="0"/>
              <a:t>, "/26" </a:t>
            </a:r>
            <a:r>
              <a:rPr lang="en-US" dirty="0" err="1"/>
              <a:t>indică</a:t>
            </a:r>
            <a:r>
              <a:rPr lang="en-US" dirty="0"/>
              <a:t> </a:t>
            </a:r>
            <a:r>
              <a:rPr lang="en-US" dirty="0" err="1"/>
              <a:t>faptul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primii</a:t>
            </a:r>
            <a:r>
              <a:rPr lang="en-US" dirty="0"/>
              <a:t> 26 </a:t>
            </a:r>
            <a:r>
              <a:rPr lang="en-US" dirty="0" err="1"/>
              <a:t>biţi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utilizaţi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reţelei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restul</a:t>
            </a:r>
            <a:r>
              <a:rPr lang="en-US" dirty="0"/>
              <a:t> </a:t>
            </a:r>
            <a:r>
              <a:rPr lang="en-US" dirty="0" err="1"/>
              <a:t>biţilor</a:t>
            </a:r>
            <a:r>
              <a:rPr lang="en-US" dirty="0"/>
              <a:t> – 6 -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gazdei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91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416"/>
          </a:xfrm>
        </p:spPr>
        <p:txBody>
          <a:bodyPr>
            <a:normAutofit fontScale="90000"/>
          </a:bodyPr>
          <a:lstStyle/>
          <a:p>
            <a:r>
              <a:rPr lang="en-US" dirty="0"/>
              <a:t>NIVELUL </a:t>
            </a:r>
            <a:r>
              <a:rPr lang="en-US" dirty="0" smtClean="0"/>
              <a:t>REŢEA</a:t>
            </a:r>
            <a:endParaRPr lang="en-US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r="1167" b="11776"/>
          <a:stretch/>
        </p:blipFill>
        <p:spPr bwMode="auto">
          <a:xfrm>
            <a:off x="494881" y="988541"/>
            <a:ext cx="11182254" cy="552483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8" name="Picture 4" descr="S 5.13 Appropriate use of equipment for network coupl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654" y="676834"/>
            <a:ext cx="4638675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837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CP, UDP, and IP | Oracle Pat Shuff's Blo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232" y="435201"/>
            <a:ext cx="9843004" cy="5198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369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/>
          <a:lstStyle/>
          <a:p>
            <a:r>
              <a:rPr lang="en-US" dirty="0" err="1"/>
              <a:t>oferă</a:t>
            </a:r>
            <a:r>
              <a:rPr lang="en-US" dirty="0"/>
              <a:t> </a:t>
            </a:r>
            <a:r>
              <a:rPr lang="en-US" dirty="0" err="1"/>
              <a:t>conectivitate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selectează</a:t>
            </a:r>
            <a:r>
              <a:rPr lang="en-US" dirty="0"/>
              <a:t> </a:t>
            </a:r>
            <a:r>
              <a:rPr lang="en-US" dirty="0" err="1"/>
              <a:t>drumul</a:t>
            </a:r>
            <a:r>
              <a:rPr lang="en-US" dirty="0"/>
              <a:t> de </a:t>
            </a:r>
            <a:r>
              <a:rPr lang="en-US" dirty="0" err="1"/>
              <a:t>urmat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sisteme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 care pot fi </a:t>
            </a:r>
            <a:r>
              <a:rPr lang="en-US" dirty="0" err="1"/>
              <a:t>localizate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reţele</a:t>
            </a:r>
            <a:r>
              <a:rPr lang="en-US" dirty="0"/>
              <a:t> separate </a:t>
            </a:r>
            <a:r>
              <a:rPr lang="en-US" dirty="0" err="1"/>
              <a:t>geografic</a:t>
            </a:r>
            <a:r>
              <a:rPr lang="en-US" dirty="0"/>
              <a:t>. </a:t>
            </a:r>
            <a:r>
              <a:rPr lang="en-US" dirty="0" err="1"/>
              <a:t>Acesta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important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Internetului</a:t>
            </a:r>
            <a:r>
              <a:rPr lang="en-US" dirty="0"/>
              <a:t>, </a:t>
            </a:r>
            <a:r>
              <a:rPr lang="en-US" dirty="0" err="1"/>
              <a:t>asigurând</a:t>
            </a:r>
            <a:r>
              <a:rPr lang="en-US" dirty="0"/>
              <a:t> </a:t>
            </a:r>
            <a:r>
              <a:rPr lang="en-US" dirty="0" err="1"/>
              <a:t>posibilitatea</a:t>
            </a:r>
            <a:r>
              <a:rPr lang="en-US" dirty="0"/>
              <a:t> </a:t>
            </a:r>
            <a:r>
              <a:rPr lang="en-US" dirty="0" err="1"/>
              <a:t>interconectării</a:t>
            </a:r>
            <a:r>
              <a:rPr lang="en-US" dirty="0"/>
              <a:t> </a:t>
            </a:r>
            <a:r>
              <a:rPr lang="en-US" dirty="0" err="1"/>
              <a:t>diferitelor</a:t>
            </a:r>
            <a:r>
              <a:rPr lang="en-US" dirty="0"/>
              <a:t> </a:t>
            </a:r>
            <a:r>
              <a:rPr lang="en-US" dirty="0" err="1" smtClean="0"/>
              <a:t>reţele</a:t>
            </a:r>
            <a:endParaRPr lang="en-US" dirty="0" smtClean="0"/>
          </a:p>
          <a:p>
            <a:r>
              <a:rPr lang="en-US" dirty="0"/>
              <a:t>la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nivel</a:t>
            </a:r>
            <a:r>
              <a:rPr lang="en-US" dirty="0"/>
              <a:t> se </a:t>
            </a:r>
            <a:r>
              <a:rPr lang="en-US" dirty="0" err="1"/>
              <a:t>realizează</a:t>
            </a:r>
            <a:r>
              <a:rPr lang="en-US" dirty="0"/>
              <a:t> </a:t>
            </a:r>
            <a:r>
              <a:rPr lang="en-US" dirty="0" err="1"/>
              <a:t>adresarea</a:t>
            </a:r>
            <a:r>
              <a:rPr lang="en-US" dirty="0"/>
              <a:t> </a:t>
            </a:r>
            <a:r>
              <a:rPr lang="en-US" dirty="0" err="1"/>
              <a:t>logică</a:t>
            </a:r>
            <a:r>
              <a:rPr lang="en-US" dirty="0"/>
              <a:t> a </a:t>
            </a:r>
            <a:r>
              <a:rPr lang="en-US" dirty="0" err="1"/>
              <a:t>tuturor</a:t>
            </a:r>
            <a:r>
              <a:rPr lang="en-US" dirty="0"/>
              <a:t> </a:t>
            </a:r>
            <a:r>
              <a:rPr lang="en-US" dirty="0" err="1"/>
              <a:t>nodurilor</a:t>
            </a:r>
            <a:r>
              <a:rPr lang="en-US" dirty="0"/>
              <a:t> din </a:t>
            </a:r>
            <a:r>
              <a:rPr lang="en-US" dirty="0" smtClean="0"/>
              <a:t>Internet</a:t>
            </a:r>
          </a:p>
          <a:p>
            <a:r>
              <a:rPr lang="en-US" dirty="0"/>
              <a:t>La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operează</a:t>
            </a:r>
            <a:r>
              <a:rPr lang="en-US" dirty="0"/>
              <a:t> </a:t>
            </a:r>
            <a:r>
              <a:rPr lang="en-US" dirty="0" err="1" smtClean="0"/>
              <a:t>ruterele</a:t>
            </a:r>
            <a:endParaRPr lang="en-US" dirty="0" smtClean="0"/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nivelului</a:t>
            </a:r>
            <a:r>
              <a:rPr lang="en-US" dirty="0"/>
              <a:t> </a:t>
            </a:r>
            <a:r>
              <a:rPr lang="en-US" dirty="0" err="1"/>
              <a:t>Reţea</a:t>
            </a:r>
            <a:r>
              <a:rPr lang="en-US" dirty="0"/>
              <a:t> are </a:t>
            </a:r>
            <a:r>
              <a:rPr lang="en-US" dirty="0" err="1"/>
              <a:t>loc</a:t>
            </a:r>
            <a:r>
              <a:rPr lang="en-US" dirty="0"/>
              <a:t> un </a:t>
            </a:r>
            <a:r>
              <a:rPr lang="en-US" dirty="0" err="1"/>
              <a:t>nou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de </a:t>
            </a:r>
            <a:r>
              <a:rPr lang="en-US" dirty="0" err="1"/>
              <a:t>încapsulare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adaugare</a:t>
            </a:r>
            <a:r>
              <a:rPr lang="en-US" dirty="0"/>
              <a:t> </a:t>
            </a:r>
            <a:r>
              <a:rPr lang="en-US" dirty="0" err="1"/>
              <a:t>antetul</a:t>
            </a:r>
            <a:r>
              <a:rPr lang="en-US" dirty="0"/>
              <a:t> </a:t>
            </a:r>
            <a:r>
              <a:rPr lang="en-US" dirty="0" err="1"/>
              <a:t>propriu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transformă</a:t>
            </a:r>
            <a:r>
              <a:rPr lang="en-US" dirty="0"/>
              <a:t> </a:t>
            </a:r>
            <a:r>
              <a:rPr lang="en-US" dirty="0" err="1"/>
              <a:t>segmentele</a:t>
            </a:r>
            <a:r>
              <a:rPr lang="en-US" dirty="0"/>
              <a:t> de la </a:t>
            </a:r>
            <a:r>
              <a:rPr lang="en-US" dirty="0" err="1"/>
              <a:t>nivelul</a:t>
            </a:r>
            <a:r>
              <a:rPr lang="en-US" dirty="0"/>
              <a:t> Transport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 smtClean="0"/>
              <a:t>pachete</a:t>
            </a:r>
            <a:endParaRPr lang="en-US" dirty="0" smtClean="0"/>
          </a:p>
          <a:p>
            <a:r>
              <a:rPr lang="en-US" dirty="0" err="1" smtClean="0"/>
              <a:t>Cele</a:t>
            </a:r>
            <a:r>
              <a:rPr lang="en-US" dirty="0" smtClean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informaţii</a:t>
            </a:r>
            <a:r>
              <a:rPr lang="en-US" dirty="0"/>
              <a:t> </a:t>
            </a:r>
            <a:r>
              <a:rPr lang="en-US" dirty="0" err="1"/>
              <a:t>conţinute</a:t>
            </a:r>
            <a:r>
              <a:rPr lang="en-US" dirty="0"/>
              <a:t> de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antet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</a:t>
            </a:r>
            <a:r>
              <a:rPr lang="en-US" dirty="0" err="1"/>
              <a:t>logice</a:t>
            </a:r>
            <a:r>
              <a:rPr lang="en-US" dirty="0"/>
              <a:t> ale </a:t>
            </a:r>
            <a:r>
              <a:rPr lang="en-US" dirty="0" err="1"/>
              <a:t>sursei</a:t>
            </a:r>
            <a:r>
              <a:rPr lang="en-US" dirty="0"/>
              <a:t>, </a:t>
            </a:r>
            <a:r>
              <a:rPr lang="en-US" dirty="0" err="1"/>
              <a:t>respectiv</a:t>
            </a:r>
            <a:r>
              <a:rPr lang="en-US" dirty="0"/>
              <a:t> </a:t>
            </a:r>
            <a:r>
              <a:rPr lang="en-US" dirty="0" err="1"/>
              <a:t>destinaţiei</a:t>
            </a:r>
            <a:r>
              <a:rPr lang="en-US" dirty="0" err="1" smtClean="0"/>
              <a:t>lul</a:t>
            </a:r>
            <a:r>
              <a:rPr lang="en-US" dirty="0" smtClean="0"/>
              <a:t> </a:t>
            </a:r>
            <a:r>
              <a:rPr lang="en-US" dirty="0"/>
              <a:t>Transport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 smtClean="0"/>
              <a:t>pachete</a:t>
            </a:r>
            <a:endParaRPr lang="en-US" dirty="0" smtClean="0"/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omogenă</a:t>
            </a:r>
            <a:r>
              <a:rPr lang="en-US" dirty="0"/>
              <a:t> </a:t>
            </a:r>
            <a:r>
              <a:rPr lang="en-US" dirty="0" err="1"/>
              <a:t>operează</a:t>
            </a:r>
            <a:r>
              <a:rPr lang="en-US" dirty="0"/>
              <a:t> </a:t>
            </a:r>
            <a:r>
              <a:rPr lang="en-US" dirty="0" err="1"/>
              <a:t>protocoale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 de </a:t>
            </a:r>
            <a:r>
              <a:rPr lang="en-US" dirty="0" err="1"/>
              <a:t>nivel</a:t>
            </a:r>
            <a:r>
              <a:rPr lang="en-US" dirty="0"/>
              <a:t> </a:t>
            </a:r>
            <a:r>
              <a:rPr lang="en-US" dirty="0" err="1"/>
              <a:t>reţea</a:t>
            </a:r>
            <a:r>
              <a:rPr lang="en-US" dirty="0"/>
              <a:t> care </a:t>
            </a:r>
            <a:r>
              <a:rPr lang="en-US" dirty="0" err="1"/>
              <a:t>asigură</a:t>
            </a:r>
            <a:r>
              <a:rPr lang="en-US" dirty="0"/>
              <a:t> </a:t>
            </a:r>
            <a:r>
              <a:rPr lang="en-US" dirty="0" err="1"/>
              <a:t>ruterea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acea</a:t>
            </a:r>
            <a:r>
              <a:rPr lang="en-US" dirty="0"/>
              <a:t> </a:t>
            </a:r>
            <a:r>
              <a:rPr lang="en-US" dirty="0" err="1"/>
              <a:t>reţea</a:t>
            </a:r>
            <a:r>
              <a:rPr lang="en-US" dirty="0"/>
              <a:t>. </a:t>
            </a:r>
            <a:r>
              <a:rPr lang="en-US" dirty="0" err="1"/>
              <a:t>Principalul</a:t>
            </a:r>
            <a:r>
              <a:rPr lang="en-US" dirty="0"/>
              <a:t> protocol </a:t>
            </a:r>
            <a:r>
              <a:rPr lang="en-US" dirty="0" err="1"/>
              <a:t>implementat</a:t>
            </a:r>
            <a:r>
              <a:rPr lang="en-US" dirty="0"/>
              <a:t> la </a:t>
            </a:r>
            <a:r>
              <a:rPr lang="en-US" dirty="0" err="1"/>
              <a:t>acet</a:t>
            </a:r>
            <a:r>
              <a:rPr lang="en-US" dirty="0"/>
              <a:t> </a:t>
            </a:r>
            <a:r>
              <a:rPr lang="en-US" dirty="0" err="1"/>
              <a:t>nivel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Ipv4 (Internet Protocol version 4) </a:t>
            </a:r>
          </a:p>
        </p:txBody>
      </p:sp>
    </p:spTree>
    <p:extLst>
      <p:ext uri="{BB962C8B-B14F-4D97-AF65-F5344CB8AC3E}">
        <p14:creationId xmlns:p14="http://schemas.microsoft.com/office/powerpoint/2010/main" val="328253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450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Principalele</a:t>
            </a:r>
            <a:r>
              <a:rPr lang="en-US" dirty="0" smtClean="0"/>
              <a:t> </a:t>
            </a:r>
            <a:r>
              <a:rPr lang="en-US" dirty="0" err="1"/>
              <a:t>funcţii</a:t>
            </a:r>
            <a:r>
              <a:rPr lang="en-US" dirty="0"/>
              <a:t> </a:t>
            </a:r>
            <a:r>
              <a:rPr lang="en-US" dirty="0" err="1"/>
              <a:t>realizate</a:t>
            </a:r>
            <a:r>
              <a:rPr lang="en-US" dirty="0"/>
              <a:t> la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nivel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: </a:t>
            </a:r>
          </a:p>
          <a:p>
            <a:r>
              <a:rPr lang="en-US" dirty="0" err="1" smtClean="0"/>
              <a:t>Alegerea</a:t>
            </a:r>
            <a:r>
              <a:rPr lang="en-US" dirty="0" smtClean="0"/>
              <a:t> </a:t>
            </a:r>
            <a:r>
              <a:rPr lang="en-US" dirty="0" err="1"/>
              <a:t>traseelor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mesajele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utilizatorii</a:t>
            </a:r>
            <a:r>
              <a:rPr lang="en-US" dirty="0"/>
              <a:t> </a:t>
            </a:r>
            <a:r>
              <a:rPr lang="en-US" dirty="0" err="1"/>
              <a:t>finali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eventuala</a:t>
            </a:r>
            <a:r>
              <a:rPr lang="en-US" dirty="0"/>
              <a:t> </a:t>
            </a:r>
            <a:r>
              <a:rPr lang="en-US" dirty="0" err="1"/>
              <a:t>modificare</a:t>
            </a:r>
            <a:r>
              <a:rPr lang="en-US" dirty="0"/>
              <a:t> a </a:t>
            </a:r>
            <a:r>
              <a:rPr lang="en-US" dirty="0" err="1"/>
              <a:t>acestora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asigura</a:t>
            </a:r>
            <a:r>
              <a:rPr lang="en-US" dirty="0"/>
              <a:t> </a:t>
            </a:r>
            <a:r>
              <a:rPr lang="en-US" dirty="0" err="1"/>
              <a:t>transmiterea</a:t>
            </a:r>
            <a:r>
              <a:rPr lang="en-US" dirty="0"/>
              <a:t> </a:t>
            </a:r>
            <a:r>
              <a:rPr lang="en-US" dirty="0" err="1"/>
              <a:t>lor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un </a:t>
            </a:r>
            <a:r>
              <a:rPr lang="en-US" dirty="0" err="1"/>
              <a:t>traseu</a:t>
            </a:r>
            <a:r>
              <a:rPr lang="en-US" dirty="0"/>
              <a:t> </a:t>
            </a:r>
            <a:r>
              <a:rPr lang="en-US" dirty="0" err="1"/>
              <a:t>optim</a:t>
            </a:r>
            <a:r>
              <a:rPr lang="en-US" dirty="0"/>
              <a:t>. </a:t>
            </a:r>
            <a:r>
              <a:rPr lang="en-US" dirty="0" err="1"/>
              <a:t>Altfel</a:t>
            </a:r>
            <a:r>
              <a:rPr lang="en-US" dirty="0"/>
              <a:t> </a:t>
            </a:r>
            <a:r>
              <a:rPr lang="en-US" dirty="0" err="1"/>
              <a:t>spus</a:t>
            </a:r>
            <a:r>
              <a:rPr lang="en-US" dirty="0"/>
              <a:t> se </a:t>
            </a:r>
            <a:r>
              <a:rPr lang="en-US" dirty="0" err="1"/>
              <a:t>realizează</a:t>
            </a:r>
            <a:r>
              <a:rPr lang="en-US" dirty="0"/>
              <a:t> </a:t>
            </a:r>
            <a:r>
              <a:rPr lang="en-US" dirty="0" err="1"/>
              <a:t>alegerea</a:t>
            </a:r>
            <a:r>
              <a:rPr lang="en-US" dirty="0"/>
              <a:t> </a:t>
            </a:r>
            <a:r>
              <a:rPr lang="en-US" dirty="0" err="1"/>
              <a:t>traseului</a:t>
            </a:r>
            <a:r>
              <a:rPr lang="en-US" dirty="0"/>
              <a:t> (path)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căii</a:t>
            </a:r>
            <a:r>
              <a:rPr lang="en-US" dirty="0"/>
              <a:t> (route), </a:t>
            </a:r>
            <a:r>
              <a:rPr lang="en-US" dirty="0" err="1"/>
              <a:t>adică</a:t>
            </a:r>
            <a:r>
              <a:rPr lang="en-US" dirty="0"/>
              <a:t> a </a:t>
            </a:r>
            <a:r>
              <a:rPr lang="en-US" dirty="0" err="1"/>
              <a:t>succesiunii</a:t>
            </a:r>
            <a:r>
              <a:rPr lang="en-US" dirty="0"/>
              <a:t> de </a:t>
            </a:r>
            <a:r>
              <a:rPr lang="en-US" dirty="0" err="1"/>
              <a:t>canale</a:t>
            </a:r>
            <a:r>
              <a:rPr lang="en-US" dirty="0"/>
              <a:t> </a:t>
            </a:r>
            <a:r>
              <a:rPr lang="en-US" dirty="0" err="1"/>
              <a:t>fizice</a:t>
            </a:r>
            <a:r>
              <a:rPr lang="en-US" dirty="0"/>
              <a:t> de la </a:t>
            </a:r>
            <a:r>
              <a:rPr lang="en-US" dirty="0" err="1"/>
              <a:t>calculatorul</a:t>
            </a:r>
            <a:r>
              <a:rPr lang="en-US" dirty="0"/>
              <a:t> </a:t>
            </a:r>
            <a:r>
              <a:rPr lang="en-US" dirty="0" err="1"/>
              <a:t>emițător</a:t>
            </a:r>
            <a:r>
              <a:rPr lang="en-US" dirty="0"/>
              <a:t> la </a:t>
            </a:r>
            <a:r>
              <a:rPr lang="en-US" dirty="0" err="1"/>
              <a:t>cel</a:t>
            </a:r>
            <a:r>
              <a:rPr lang="en-US" dirty="0"/>
              <a:t> receptor, </a:t>
            </a:r>
            <a:r>
              <a:rPr lang="en-US" dirty="0" err="1"/>
              <a:t>pe</a:t>
            </a:r>
            <a:r>
              <a:rPr lang="en-US" dirty="0"/>
              <a:t> care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transportat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pachet</a:t>
            </a:r>
            <a:r>
              <a:rPr lang="en-US" dirty="0"/>
              <a:t>. </a:t>
            </a:r>
            <a:r>
              <a:rPr lang="en-US" dirty="0" err="1"/>
              <a:t>Procesul</a:t>
            </a:r>
            <a:r>
              <a:rPr lang="en-US" dirty="0"/>
              <a:t> se </a:t>
            </a:r>
            <a:r>
              <a:rPr lang="en-US" dirty="0" err="1"/>
              <a:t>numeste</a:t>
            </a:r>
            <a:r>
              <a:rPr lang="en-US" dirty="0"/>
              <a:t> </a:t>
            </a:r>
            <a:r>
              <a:rPr lang="en-US" dirty="0" err="1" smtClean="0"/>
              <a:t>rutare</a:t>
            </a:r>
            <a:r>
              <a:rPr lang="en-US" dirty="0" smtClean="0"/>
              <a:t>; </a:t>
            </a:r>
            <a:endParaRPr lang="en-US" dirty="0"/>
          </a:p>
          <a:p>
            <a:r>
              <a:rPr lang="en-US" dirty="0" err="1" smtClean="0"/>
              <a:t>Alocarea</a:t>
            </a:r>
            <a:r>
              <a:rPr lang="en-US" dirty="0" smtClean="0"/>
              <a:t> </a:t>
            </a:r>
            <a:r>
              <a:rPr lang="en-US" dirty="0" err="1"/>
              <a:t>adreselor</a:t>
            </a:r>
            <a:r>
              <a:rPr lang="en-US" dirty="0"/>
              <a:t> </a:t>
            </a:r>
            <a:r>
              <a:rPr lang="en-US" dirty="0" err="1"/>
              <a:t>logice</a:t>
            </a:r>
            <a:r>
              <a:rPr lang="en-US" dirty="0"/>
              <a:t> ale </a:t>
            </a:r>
            <a:r>
              <a:rPr lang="en-US" dirty="0" err="1"/>
              <a:t>calculatoarelor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efectuarea</a:t>
            </a:r>
            <a:r>
              <a:rPr lang="en-US" dirty="0"/>
              <a:t> </a:t>
            </a:r>
            <a:r>
              <a:rPr lang="en-US" dirty="0" err="1"/>
              <a:t>conversiilor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</a:t>
            </a:r>
            <a:r>
              <a:rPr lang="en-US" dirty="0" err="1"/>
              <a:t>fizice</a:t>
            </a:r>
            <a:r>
              <a:rPr lang="en-US" dirty="0"/>
              <a:t> ale </a:t>
            </a:r>
            <a:r>
              <a:rPr lang="en-US" dirty="0" err="1"/>
              <a:t>respectivelor</a:t>
            </a:r>
            <a:r>
              <a:rPr lang="en-US" dirty="0"/>
              <a:t> </a:t>
            </a:r>
            <a:r>
              <a:rPr lang="en-US" dirty="0" err="1"/>
              <a:t>calculatoare</a:t>
            </a:r>
            <a:r>
              <a:rPr lang="en-US" dirty="0"/>
              <a:t>; </a:t>
            </a:r>
          </a:p>
          <a:p>
            <a:r>
              <a:rPr lang="en-US" dirty="0" err="1" smtClean="0"/>
              <a:t>Rezolvarea</a:t>
            </a:r>
            <a:r>
              <a:rPr lang="en-US" dirty="0" smtClean="0"/>
              <a:t> </a:t>
            </a:r>
            <a:r>
              <a:rPr lang="en-US" dirty="0" err="1"/>
              <a:t>strangulărilor</a:t>
            </a:r>
            <a:r>
              <a:rPr lang="en-US" dirty="0"/>
              <a:t> (bottleneck) </a:t>
            </a:r>
            <a:r>
              <a:rPr lang="en-US" dirty="0" err="1"/>
              <a:t>provocate</a:t>
            </a:r>
            <a:r>
              <a:rPr lang="en-US" dirty="0"/>
              <a:t> de </a:t>
            </a:r>
            <a:r>
              <a:rPr lang="en-US" dirty="0" err="1"/>
              <a:t>prezenţa</a:t>
            </a:r>
            <a:r>
              <a:rPr lang="en-US" dirty="0"/>
              <a:t> </a:t>
            </a:r>
            <a:r>
              <a:rPr lang="en-US" dirty="0" err="1"/>
              <a:t>simultană</a:t>
            </a:r>
            <a:r>
              <a:rPr lang="en-US" dirty="0"/>
              <a:t> a </a:t>
            </a:r>
            <a:r>
              <a:rPr lang="en-US" dirty="0" err="1"/>
              <a:t>prea</a:t>
            </a:r>
            <a:r>
              <a:rPr lang="en-US" dirty="0"/>
              <a:t> </a:t>
            </a:r>
            <a:r>
              <a:rPr lang="en-US" dirty="0" err="1"/>
              <a:t>multor</a:t>
            </a:r>
            <a:r>
              <a:rPr lang="en-US" dirty="0"/>
              <a:t> </a:t>
            </a:r>
            <a:r>
              <a:rPr lang="en-US" dirty="0" err="1"/>
              <a:t>pachete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subretea</a:t>
            </a:r>
            <a:r>
              <a:rPr lang="en-US" dirty="0"/>
              <a:t>, fie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realegerea</a:t>
            </a:r>
            <a:r>
              <a:rPr lang="en-US" dirty="0"/>
              <a:t> </a:t>
            </a:r>
            <a:r>
              <a:rPr lang="en-US" dirty="0" err="1"/>
              <a:t>traseelor</a:t>
            </a:r>
            <a:r>
              <a:rPr lang="en-US" dirty="0"/>
              <a:t>, fie </a:t>
            </a:r>
            <a:r>
              <a:rPr lang="en-US" dirty="0" err="1"/>
              <a:t>cerând</a:t>
            </a:r>
            <a:r>
              <a:rPr lang="en-US" dirty="0"/>
              <a:t> </a:t>
            </a:r>
            <a:r>
              <a:rPr lang="en-US" dirty="0" err="1"/>
              <a:t>nivelului</a:t>
            </a:r>
            <a:r>
              <a:rPr lang="en-US" dirty="0"/>
              <a:t> transport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oprească</a:t>
            </a:r>
            <a:r>
              <a:rPr lang="en-US" dirty="0"/>
              <a:t> </a:t>
            </a:r>
            <a:r>
              <a:rPr lang="en-US" dirty="0" err="1"/>
              <a:t>temporar</a:t>
            </a:r>
            <a:r>
              <a:rPr lang="en-US" dirty="0"/>
              <a:t> </a:t>
            </a:r>
            <a:r>
              <a:rPr lang="en-US" dirty="0" err="1"/>
              <a:t>emisia</a:t>
            </a:r>
            <a:r>
              <a:rPr lang="en-US" dirty="0"/>
              <a:t> </a:t>
            </a:r>
            <a:r>
              <a:rPr lang="en-US" dirty="0" err="1"/>
              <a:t>mesajelor</a:t>
            </a:r>
            <a:r>
              <a:rPr lang="en-US" dirty="0"/>
              <a:t>; </a:t>
            </a:r>
          </a:p>
          <a:p>
            <a:r>
              <a:rPr lang="en-US" dirty="0" err="1" smtClean="0"/>
              <a:t>Realizarea</a:t>
            </a:r>
            <a:r>
              <a:rPr lang="en-US" dirty="0" smtClean="0"/>
              <a:t> </a:t>
            </a:r>
            <a:r>
              <a:rPr lang="en-US" dirty="0" err="1"/>
              <a:t>conversiei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protocoale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situatia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mesajele</a:t>
            </a:r>
            <a:r>
              <a:rPr lang="en-US" dirty="0"/>
              <a:t> </a:t>
            </a:r>
            <a:r>
              <a:rPr lang="en-US" dirty="0" err="1"/>
              <a:t>parcurg</a:t>
            </a:r>
            <a:r>
              <a:rPr lang="en-US" dirty="0"/>
              <a:t> </a:t>
            </a:r>
            <a:r>
              <a:rPr lang="en-US" dirty="0" err="1"/>
              <a:t>reţele</a:t>
            </a:r>
            <a:r>
              <a:rPr lang="en-US" dirty="0"/>
              <a:t> </a:t>
            </a:r>
            <a:r>
              <a:rPr lang="en-US" dirty="0" err="1"/>
              <a:t>eterogene</a:t>
            </a:r>
            <a:r>
              <a:rPr lang="en-US" dirty="0"/>
              <a:t>, </a:t>
            </a:r>
            <a:r>
              <a:rPr lang="en-US" dirty="0" err="1"/>
              <a:t>adică</a:t>
            </a:r>
            <a:r>
              <a:rPr lang="en-US" dirty="0"/>
              <a:t> </a:t>
            </a:r>
            <a:r>
              <a:rPr lang="en-US" dirty="0" err="1"/>
              <a:t>realizate</a:t>
            </a:r>
            <a:r>
              <a:rPr lang="en-US" dirty="0"/>
              <a:t> cu </a:t>
            </a:r>
            <a:r>
              <a:rPr lang="en-US" dirty="0" err="1"/>
              <a:t>tehnologii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 (Ethernet, FDDI, Token Ring, </a:t>
            </a:r>
            <a:r>
              <a:rPr lang="en-US" dirty="0" err="1"/>
              <a:t>etc</a:t>
            </a:r>
            <a:r>
              <a:rPr lang="en-US" dirty="0"/>
              <a:t>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241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7491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Protocolul</a:t>
            </a:r>
            <a:r>
              <a:rPr lang="en-US" b="1" dirty="0"/>
              <a:t> </a:t>
            </a:r>
            <a:r>
              <a:rPr lang="en-US" b="1" dirty="0" smtClean="0"/>
              <a:t>IPv4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773" y="852616"/>
            <a:ext cx="11504141" cy="575824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Acesta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un protocol </a:t>
            </a:r>
            <a:r>
              <a:rPr lang="en-US" dirty="0" err="1"/>
              <a:t>fără</a:t>
            </a:r>
            <a:r>
              <a:rPr lang="en-US" dirty="0"/>
              <a:t> </a:t>
            </a:r>
            <a:r>
              <a:rPr lang="en-US" dirty="0" err="1"/>
              <a:t>conexiune</a:t>
            </a:r>
            <a:r>
              <a:rPr lang="en-US" dirty="0"/>
              <a:t>, care </a:t>
            </a:r>
            <a:r>
              <a:rPr lang="en-US" dirty="0" err="1"/>
              <a:t>asigură</a:t>
            </a:r>
            <a:r>
              <a:rPr lang="en-US" dirty="0"/>
              <a:t> o </a:t>
            </a:r>
            <a:r>
              <a:rPr lang="en-US" dirty="0" err="1"/>
              <a:t>transmisie</a:t>
            </a:r>
            <a:r>
              <a:rPr lang="en-US" dirty="0"/>
              <a:t> </a:t>
            </a:r>
            <a:r>
              <a:rPr lang="en-US" dirty="0" err="1"/>
              <a:t>nefiabilă</a:t>
            </a:r>
            <a:r>
              <a:rPr lang="en-US" dirty="0"/>
              <a:t> a </a:t>
            </a:r>
            <a:r>
              <a:rPr lang="en-US" dirty="0" err="1"/>
              <a:t>pachetelor</a:t>
            </a:r>
            <a:r>
              <a:rPr lang="en-US" dirty="0"/>
              <a:t> de date. Un </a:t>
            </a:r>
            <a:r>
              <a:rPr lang="en-US" dirty="0" err="1"/>
              <a:t>astfel</a:t>
            </a:r>
            <a:r>
              <a:rPr lang="en-US" dirty="0"/>
              <a:t> de protocol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caracterizat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faptul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pachet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considerat</a:t>
            </a:r>
            <a:r>
              <a:rPr lang="en-US" dirty="0"/>
              <a:t> o </a:t>
            </a:r>
            <a:r>
              <a:rPr lang="en-US" dirty="0" err="1"/>
              <a:t>entitate</a:t>
            </a:r>
            <a:r>
              <a:rPr lang="en-US" dirty="0"/>
              <a:t> </a:t>
            </a:r>
            <a:r>
              <a:rPr lang="en-US" dirty="0" err="1"/>
              <a:t>independentă</a:t>
            </a:r>
            <a:r>
              <a:rPr lang="en-US" dirty="0"/>
              <a:t>, care nu are </a:t>
            </a:r>
            <a:r>
              <a:rPr lang="en-US" dirty="0" err="1"/>
              <a:t>legătură</a:t>
            </a:r>
            <a:r>
              <a:rPr lang="en-US" dirty="0"/>
              <a:t> cu </a:t>
            </a:r>
            <a:r>
              <a:rPr lang="en-US" dirty="0" err="1"/>
              <a:t>celelalte</a:t>
            </a:r>
            <a:r>
              <a:rPr lang="en-US" dirty="0"/>
              <a:t> </a:t>
            </a:r>
            <a:r>
              <a:rPr lang="en-US" dirty="0" err="1"/>
              <a:t>pachete</a:t>
            </a:r>
            <a:r>
              <a:rPr lang="en-US" dirty="0"/>
              <a:t> </a:t>
            </a:r>
            <a:r>
              <a:rPr lang="en-US" dirty="0" err="1"/>
              <a:t>transmise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err="1" smtClean="0"/>
              <a:t>Adresa</a:t>
            </a:r>
            <a:r>
              <a:rPr lang="en-US" dirty="0" smtClean="0"/>
              <a:t> </a:t>
            </a:r>
            <a:r>
              <a:rPr lang="en-US" dirty="0" err="1"/>
              <a:t>unică</a:t>
            </a:r>
            <a:r>
              <a:rPr lang="en-US" dirty="0"/>
              <a:t>, </a:t>
            </a:r>
            <a:r>
              <a:rPr lang="en-US" dirty="0" err="1"/>
              <a:t>atribuită</a:t>
            </a:r>
            <a:r>
              <a:rPr lang="en-US" dirty="0"/>
              <a:t> </a:t>
            </a:r>
            <a:r>
              <a:rPr lang="en-US" dirty="0" err="1"/>
              <a:t>fiecărui</a:t>
            </a:r>
            <a:r>
              <a:rPr lang="en-US" dirty="0"/>
              <a:t> </a:t>
            </a:r>
            <a:r>
              <a:rPr lang="en-US" dirty="0" err="1"/>
              <a:t>echipament</a:t>
            </a:r>
            <a:r>
              <a:rPr lang="en-US" dirty="0"/>
              <a:t> de </a:t>
            </a:r>
            <a:r>
              <a:rPr lang="en-US" dirty="0" err="1"/>
              <a:t>comunicatie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-o </a:t>
            </a:r>
            <a:r>
              <a:rPr lang="en-US" dirty="0" err="1"/>
              <a:t>retea</a:t>
            </a:r>
            <a:r>
              <a:rPr lang="en-US" dirty="0"/>
              <a:t>, se </a:t>
            </a:r>
            <a:r>
              <a:rPr lang="en-US" dirty="0" err="1"/>
              <a:t>numeste</a:t>
            </a:r>
            <a:r>
              <a:rPr lang="en-US" dirty="0"/>
              <a:t> </a:t>
            </a:r>
            <a:r>
              <a:rPr lang="en-US" dirty="0" err="1"/>
              <a:t>adresă</a:t>
            </a:r>
            <a:r>
              <a:rPr lang="en-US" dirty="0"/>
              <a:t> IP </a:t>
            </a:r>
            <a:r>
              <a:rPr lang="en-US" dirty="0" err="1"/>
              <a:t>având</a:t>
            </a:r>
            <a:r>
              <a:rPr lang="en-US" dirty="0"/>
              <a:t> o </a:t>
            </a:r>
            <a:r>
              <a:rPr lang="en-US" dirty="0" err="1"/>
              <a:t>lungime</a:t>
            </a:r>
            <a:r>
              <a:rPr lang="en-US" dirty="0"/>
              <a:t> de 4 bytes </a:t>
            </a:r>
            <a:r>
              <a:rPr lang="en-US" dirty="0" err="1"/>
              <a:t>sau</a:t>
            </a:r>
            <a:r>
              <a:rPr lang="en-US" dirty="0"/>
              <a:t> 32 de </a:t>
            </a:r>
            <a:r>
              <a:rPr lang="en-US" dirty="0" err="1"/>
              <a:t>biţi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2667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b="14122"/>
          <a:stretch/>
        </p:blipFill>
        <p:spPr bwMode="auto">
          <a:xfrm>
            <a:off x="331573" y="133490"/>
            <a:ext cx="6477000" cy="22378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60639" y="2371310"/>
            <a:ext cx="12031361" cy="4565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Semnificaţia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informaţiilor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introduse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următoarea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●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Versiune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- 4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biţi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versiunea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protocolului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IP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utilizat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dirty="0"/>
              <a:t>● </a:t>
            </a:r>
            <a:r>
              <a:rPr lang="en-US" dirty="0" err="1"/>
              <a:t>Lungime</a:t>
            </a:r>
            <a:r>
              <a:rPr lang="en-US" dirty="0"/>
              <a:t> </a:t>
            </a:r>
            <a:r>
              <a:rPr lang="en-US" dirty="0" err="1"/>
              <a:t>antet</a:t>
            </a:r>
            <a:r>
              <a:rPr lang="en-US" dirty="0"/>
              <a:t> - 4 </a:t>
            </a:r>
            <a:r>
              <a:rPr lang="en-US" dirty="0" err="1"/>
              <a:t>biţi</a:t>
            </a:r>
            <a:r>
              <a:rPr lang="en-US" dirty="0"/>
              <a:t> - </a:t>
            </a:r>
            <a:r>
              <a:rPr lang="en-US" dirty="0" err="1"/>
              <a:t>Lungimea</a:t>
            </a:r>
            <a:r>
              <a:rPr lang="en-US" dirty="0"/>
              <a:t> </a:t>
            </a:r>
            <a:r>
              <a:rPr lang="en-US" dirty="0" err="1"/>
              <a:t>antetului</a:t>
            </a:r>
            <a:r>
              <a:rPr lang="en-US" dirty="0"/>
              <a:t> </a:t>
            </a:r>
            <a:r>
              <a:rPr lang="en-US" dirty="0" err="1"/>
              <a:t>ataşt</a:t>
            </a:r>
            <a:r>
              <a:rPr lang="en-US" dirty="0"/>
              <a:t> </a:t>
            </a:r>
            <a:r>
              <a:rPr lang="en-US" dirty="0" err="1"/>
              <a:t>segmentului</a:t>
            </a:r>
            <a:r>
              <a:rPr lang="en-US" dirty="0"/>
              <a:t> (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datagramei</a:t>
            </a:r>
            <a:r>
              <a:rPr lang="en-US" dirty="0" smtClean="0"/>
              <a:t>).</a:t>
            </a:r>
          </a:p>
          <a:p>
            <a:r>
              <a:rPr lang="en-US" dirty="0"/>
              <a:t>● Tip </a:t>
            </a:r>
            <a:r>
              <a:rPr lang="en-US" dirty="0" err="1"/>
              <a:t>serviciu</a:t>
            </a:r>
            <a:r>
              <a:rPr lang="en-US" dirty="0"/>
              <a:t> – 8 </a:t>
            </a:r>
            <a:r>
              <a:rPr lang="en-US" dirty="0" err="1"/>
              <a:t>biţi</a:t>
            </a:r>
            <a:r>
              <a:rPr lang="en-US" dirty="0"/>
              <a:t> (1 octet) – </a:t>
            </a:r>
            <a:r>
              <a:rPr lang="en-US" dirty="0" err="1"/>
              <a:t>precizează</a:t>
            </a:r>
            <a:r>
              <a:rPr lang="en-US" dirty="0"/>
              <a:t> </a:t>
            </a:r>
            <a:r>
              <a:rPr lang="en-US" dirty="0" err="1"/>
              <a:t>informaţii</a:t>
            </a:r>
            <a:r>
              <a:rPr lang="en-US" dirty="0"/>
              <a:t> </a:t>
            </a:r>
            <a:r>
              <a:rPr lang="en-US" dirty="0" err="1"/>
              <a:t>referitoare</a:t>
            </a:r>
            <a:r>
              <a:rPr lang="en-US" dirty="0"/>
              <a:t> la </a:t>
            </a:r>
            <a:r>
              <a:rPr lang="en-US" dirty="0" err="1"/>
              <a:t>prioritatea</a:t>
            </a:r>
            <a:r>
              <a:rPr lang="en-US" dirty="0"/>
              <a:t> </a:t>
            </a:r>
            <a:r>
              <a:rPr lang="en-US" dirty="0" err="1"/>
              <a:t>pachetului</a:t>
            </a:r>
            <a:r>
              <a:rPr lang="en-US" dirty="0"/>
              <a:t> de date</a:t>
            </a:r>
            <a:r>
              <a:rPr lang="en-US" dirty="0" smtClean="0"/>
              <a:t>.</a:t>
            </a:r>
          </a:p>
          <a:p>
            <a:r>
              <a:rPr lang="en-US" dirty="0"/>
              <a:t>● </a:t>
            </a:r>
            <a:r>
              <a:rPr lang="en-US" dirty="0" err="1"/>
              <a:t>Lungime</a:t>
            </a:r>
            <a:r>
              <a:rPr lang="en-US" dirty="0"/>
              <a:t> </a:t>
            </a:r>
            <a:r>
              <a:rPr lang="en-US" dirty="0" err="1"/>
              <a:t>totală</a:t>
            </a:r>
            <a:r>
              <a:rPr lang="en-US" dirty="0"/>
              <a:t> – 16 </a:t>
            </a:r>
            <a:r>
              <a:rPr lang="en-US" dirty="0" err="1"/>
              <a:t>biţi</a:t>
            </a:r>
            <a:r>
              <a:rPr lang="en-US" dirty="0"/>
              <a:t> (2 </a:t>
            </a:r>
            <a:r>
              <a:rPr lang="en-US" dirty="0" err="1"/>
              <a:t>octeţi</a:t>
            </a:r>
            <a:r>
              <a:rPr lang="en-US" dirty="0"/>
              <a:t>) –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valoare</a:t>
            </a:r>
            <a:r>
              <a:rPr lang="en-US" dirty="0"/>
              <a:t> care </a:t>
            </a:r>
            <a:r>
              <a:rPr lang="en-US" dirty="0" err="1"/>
              <a:t>specifică</a:t>
            </a:r>
            <a:r>
              <a:rPr lang="en-US" dirty="0"/>
              <a:t> </a:t>
            </a:r>
            <a:r>
              <a:rPr lang="en-US" dirty="0" err="1"/>
              <a:t>lungimea</a:t>
            </a:r>
            <a:r>
              <a:rPr lang="en-US" dirty="0"/>
              <a:t> </a:t>
            </a:r>
            <a:r>
              <a:rPr lang="en-US" dirty="0" err="1"/>
              <a:t>totală</a:t>
            </a:r>
            <a:r>
              <a:rPr lang="en-US" dirty="0"/>
              <a:t> a </a:t>
            </a:r>
            <a:r>
              <a:rPr lang="en-US" dirty="0" err="1"/>
              <a:t>pachetului</a:t>
            </a:r>
            <a:r>
              <a:rPr lang="en-US" dirty="0"/>
              <a:t> (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octeti</a:t>
            </a:r>
            <a:r>
              <a:rPr lang="en-US" dirty="0"/>
              <a:t>), </a:t>
            </a:r>
            <a:r>
              <a:rPr lang="en-US" dirty="0" err="1"/>
              <a:t>incluzând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 smtClean="0"/>
              <a:t>antetul</a:t>
            </a:r>
            <a:endParaRPr lang="en-US" dirty="0" smtClean="0"/>
          </a:p>
          <a:p>
            <a:r>
              <a:rPr lang="en-US" dirty="0"/>
              <a:t>● </a:t>
            </a:r>
            <a:r>
              <a:rPr lang="en-US" dirty="0" err="1"/>
              <a:t>Identificare</a:t>
            </a:r>
            <a:r>
              <a:rPr lang="en-US" dirty="0"/>
              <a:t> – 16 </a:t>
            </a:r>
            <a:r>
              <a:rPr lang="en-US" dirty="0" err="1"/>
              <a:t>biţi</a:t>
            </a:r>
            <a:r>
              <a:rPr lang="en-US" dirty="0"/>
              <a:t> (2 </a:t>
            </a:r>
            <a:r>
              <a:rPr lang="en-US" dirty="0" err="1"/>
              <a:t>octeţi</a:t>
            </a:r>
            <a:r>
              <a:rPr lang="en-US" dirty="0"/>
              <a:t>) – </a:t>
            </a:r>
            <a:r>
              <a:rPr lang="en-US" dirty="0" err="1"/>
              <a:t>permite</a:t>
            </a:r>
            <a:r>
              <a:rPr lang="en-US" dirty="0"/>
              <a:t> (</a:t>
            </a:r>
            <a:r>
              <a:rPr lang="en-US" dirty="0" err="1"/>
              <a:t>împreună</a:t>
            </a:r>
            <a:r>
              <a:rPr lang="en-US" dirty="0"/>
              <a:t> cu </a:t>
            </a:r>
            <a:r>
              <a:rPr lang="en-US" dirty="0" err="1"/>
              <a:t>câmpurile</a:t>
            </a:r>
            <a:r>
              <a:rPr lang="en-US" dirty="0"/>
              <a:t> de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protocol), </a:t>
            </a:r>
            <a:r>
              <a:rPr lang="en-US" dirty="0" err="1"/>
              <a:t>identificarea</a:t>
            </a:r>
            <a:r>
              <a:rPr lang="en-US" dirty="0"/>
              <a:t>,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parcursul</a:t>
            </a:r>
            <a:r>
              <a:rPr lang="en-US" dirty="0"/>
              <a:t> </a:t>
            </a:r>
            <a:r>
              <a:rPr lang="en-US" dirty="0" err="1"/>
              <a:t>reasamblării</a:t>
            </a:r>
            <a:r>
              <a:rPr lang="en-US" dirty="0"/>
              <a:t>, a </a:t>
            </a:r>
            <a:r>
              <a:rPr lang="en-US" dirty="0" err="1"/>
              <a:t>diferitelor</a:t>
            </a:r>
            <a:r>
              <a:rPr lang="en-US" dirty="0"/>
              <a:t> </a:t>
            </a:r>
            <a:r>
              <a:rPr lang="en-US" dirty="0" err="1"/>
              <a:t>fragmente</a:t>
            </a:r>
            <a:r>
              <a:rPr lang="en-US" dirty="0"/>
              <a:t> ale </a:t>
            </a:r>
            <a:r>
              <a:rPr lang="en-US" dirty="0" err="1" smtClean="0"/>
              <a:t>pachetelor</a:t>
            </a:r>
            <a:endParaRPr lang="en-US" dirty="0" smtClean="0"/>
          </a:p>
          <a:p>
            <a:r>
              <a:rPr lang="en-US" dirty="0"/>
              <a:t>● </a:t>
            </a:r>
            <a:r>
              <a:rPr lang="en-US" dirty="0" err="1"/>
              <a:t>Semnalizări</a:t>
            </a:r>
            <a:r>
              <a:rPr lang="en-US" dirty="0"/>
              <a:t> – 3 </a:t>
            </a:r>
            <a:r>
              <a:rPr lang="en-US" dirty="0" err="1"/>
              <a:t>biţi</a:t>
            </a:r>
            <a:r>
              <a:rPr lang="en-US" dirty="0"/>
              <a:t> -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câmp</a:t>
            </a:r>
            <a:r>
              <a:rPr lang="en-US" dirty="0"/>
              <a:t> de </a:t>
            </a:r>
            <a:r>
              <a:rPr lang="en-US" dirty="0" err="1"/>
              <a:t>informaţie</a:t>
            </a:r>
            <a:r>
              <a:rPr lang="en-US" dirty="0"/>
              <a:t> de control format din 3 </a:t>
            </a:r>
            <a:r>
              <a:rPr lang="en-US" dirty="0" err="1"/>
              <a:t>biti</a:t>
            </a:r>
            <a:r>
              <a:rPr lang="en-US" dirty="0"/>
              <a:t> (un bit </a:t>
            </a:r>
            <a:r>
              <a:rPr lang="en-US" dirty="0" err="1"/>
              <a:t>nefolosit</a:t>
            </a:r>
            <a:r>
              <a:rPr lang="en-US" dirty="0"/>
              <a:t>), care </a:t>
            </a:r>
            <a:r>
              <a:rPr lang="en-US" dirty="0" err="1"/>
              <a:t>conţine</a:t>
            </a:r>
            <a:r>
              <a:rPr lang="en-US" dirty="0"/>
              <a:t> 2 </a:t>
            </a:r>
            <a:r>
              <a:rPr lang="en-US" dirty="0" err="1"/>
              <a:t>indicatori</a:t>
            </a:r>
            <a:r>
              <a:rPr lang="en-US" dirty="0"/>
              <a:t>:</a:t>
            </a:r>
          </a:p>
          <a:p>
            <a:r>
              <a:rPr lang="en-US" dirty="0"/>
              <a:t>◦ DF </a:t>
            </a:r>
            <a:r>
              <a:rPr lang="en-US" dirty="0" err="1"/>
              <a:t>setat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1 </a:t>
            </a:r>
            <a:r>
              <a:rPr lang="en-US" dirty="0" err="1"/>
              <a:t>interzice</a:t>
            </a:r>
            <a:r>
              <a:rPr lang="en-US" dirty="0"/>
              <a:t> </a:t>
            </a:r>
            <a:r>
              <a:rPr lang="en-US" dirty="0" err="1"/>
              <a:t>fragmentarea</a:t>
            </a:r>
            <a:r>
              <a:rPr lang="en-US" dirty="0"/>
              <a:t>; DF </a:t>
            </a:r>
            <a:r>
              <a:rPr lang="en-US" dirty="0" err="1"/>
              <a:t>setat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0 </a:t>
            </a:r>
            <a:r>
              <a:rPr lang="en-US" dirty="0" err="1"/>
              <a:t>precizează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pachetul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fragmentat</a:t>
            </a:r>
            <a:r>
              <a:rPr lang="en-US" dirty="0"/>
              <a:t>;</a:t>
            </a:r>
          </a:p>
          <a:p>
            <a:r>
              <a:rPr lang="en-US" dirty="0"/>
              <a:t>◦ MF </a:t>
            </a:r>
            <a:r>
              <a:rPr lang="en-US" dirty="0" err="1"/>
              <a:t>setat</a:t>
            </a:r>
            <a:r>
              <a:rPr lang="en-US" dirty="0"/>
              <a:t> 1 </a:t>
            </a:r>
            <a:r>
              <a:rPr lang="en-US" dirty="0" err="1"/>
              <a:t>precizează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urmează</a:t>
            </a:r>
            <a:r>
              <a:rPr lang="en-US" dirty="0"/>
              <a:t> </a:t>
            </a:r>
            <a:r>
              <a:rPr lang="en-US" dirty="0" err="1"/>
              <a:t>fragmente</a:t>
            </a:r>
            <a:r>
              <a:rPr lang="en-US" dirty="0"/>
              <a:t>; MF </a:t>
            </a:r>
            <a:r>
              <a:rPr lang="en-US" dirty="0" err="1"/>
              <a:t>poziţionat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0 </a:t>
            </a:r>
            <a:r>
              <a:rPr lang="en-US" dirty="0" err="1"/>
              <a:t>indică</a:t>
            </a:r>
            <a:r>
              <a:rPr lang="en-US" dirty="0"/>
              <a:t> </a:t>
            </a:r>
            <a:r>
              <a:rPr lang="en-US" dirty="0" err="1"/>
              <a:t>ultimul</a:t>
            </a:r>
            <a:r>
              <a:rPr lang="en-US" dirty="0"/>
              <a:t> fragment al </a:t>
            </a:r>
            <a:r>
              <a:rPr lang="en-US" dirty="0" err="1"/>
              <a:t>pachetului</a:t>
            </a:r>
            <a:r>
              <a:rPr lang="en-US" dirty="0"/>
              <a:t>; </a:t>
            </a:r>
          </a:p>
          <a:p>
            <a:r>
              <a:rPr lang="en-US" dirty="0"/>
              <a:t>● </a:t>
            </a:r>
            <a:r>
              <a:rPr lang="en-US" dirty="0" err="1"/>
              <a:t>Deplasarea</a:t>
            </a:r>
            <a:r>
              <a:rPr lang="en-US" dirty="0"/>
              <a:t> </a:t>
            </a:r>
            <a:r>
              <a:rPr lang="en-US" dirty="0" err="1"/>
              <a:t>fragmentului</a:t>
            </a:r>
            <a:r>
              <a:rPr lang="en-US" dirty="0"/>
              <a:t> – 13 </a:t>
            </a:r>
            <a:r>
              <a:rPr lang="en-US" dirty="0" err="1"/>
              <a:t>biţi</a:t>
            </a:r>
            <a:r>
              <a:rPr lang="en-US" dirty="0"/>
              <a:t> – </a:t>
            </a:r>
            <a:r>
              <a:rPr lang="en-US" dirty="0" err="1"/>
              <a:t>precizează</a:t>
            </a:r>
            <a:r>
              <a:rPr lang="en-US" dirty="0"/>
              <a:t> </a:t>
            </a:r>
            <a:r>
              <a:rPr lang="en-US" dirty="0" err="1"/>
              <a:t>poziţia</a:t>
            </a:r>
            <a:r>
              <a:rPr lang="en-US" dirty="0"/>
              <a:t> </a:t>
            </a:r>
            <a:r>
              <a:rPr lang="en-US" dirty="0" err="1"/>
              <a:t>fragmentului</a:t>
            </a:r>
            <a:r>
              <a:rPr lang="en-US" dirty="0"/>
              <a:t> </a:t>
            </a:r>
            <a:r>
              <a:rPr lang="en-US" dirty="0" err="1"/>
              <a:t>curent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pachetului</a:t>
            </a:r>
            <a:r>
              <a:rPr lang="en-US" dirty="0"/>
              <a:t>. </a:t>
            </a:r>
            <a:r>
              <a:rPr lang="en-US" dirty="0" smtClean="0"/>
              <a:t>  </a:t>
            </a:r>
          </a:p>
          <a:p>
            <a:r>
              <a:rPr lang="en-US" dirty="0"/>
              <a:t>● </a:t>
            </a:r>
            <a:r>
              <a:rPr lang="en-US" dirty="0" err="1"/>
              <a:t>Timp</a:t>
            </a:r>
            <a:r>
              <a:rPr lang="en-US" dirty="0"/>
              <a:t> de </a:t>
            </a:r>
            <a:r>
              <a:rPr lang="en-US" dirty="0" err="1"/>
              <a:t>viaţă</a:t>
            </a:r>
            <a:r>
              <a:rPr lang="en-US" dirty="0"/>
              <a:t> – 8 </a:t>
            </a:r>
            <a:r>
              <a:rPr lang="en-US" dirty="0" err="1"/>
              <a:t>biţi</a:t>
            </a:r>
            <a:r>
              <a:rPr lang="en-US" dirty="0"/>
              <a:t> (1 octet) -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contor</a:t>
            </a:r>
            <a:r>
              <a:rPr lang="en-US" dirty="0"/>
              <a:t> </a:t>
            </a:r>
            <a:r>
              <a:rPr lang="en-US" dirty="0" err="1"/>
              <a:t>folosit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limita</a:t>
            </a:r>
            <a:r>
              <a:rPr lang="en-US" dirty="0"/>
              <a:t> </a:t>
            </a:r>
            <a:r>
              <a:rPr lang="en-US" dirty="0" err="1"/>
              <a:t>durata</a:t>
            </a:r>
            <a:r>
              <a:rPr lang="en-US" dirty="0"/>
              <a:t> de </a:t>
            </a:r>
            <a:r>
              <a:rPr lang="en-US" dirty="0" err="1"/>
              <a:t>viaţă</a:t>
            </a:r>
            <a:r>
              <a:rPr lang="en-US" dirty="0"/>
              <a:t> a </a:t>
            </a:r>
            <a:r>
              <a:rPr lang="en-US" dirty="0" err="1"/>
              <a:t>pachetelor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● Protocol – 8 </a:t>
            </a:r>
            <a:r>
              <a:rPr lang="en-US" dirty="0" err="1"/>
              <a:t>biţi</a:t>
            </a:r>
            <a:r>
              <a:rPr lang="en-US" dirty="0"/>
              <a:t> (1 octet) -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specificarea</a:t>
            </a:r>
            <a:r>
              <a:rPr lang="en-US" dirty="0"/>
              <a:t> </a:t>
            </a:r>
            <a:r>
              <a:rPr lang="en-US" dirty="0" err="1"/>
              <a:t>tipului</a:t>
            </a:r>
            <a:r>
              <a:rPr lang="en-US" dirty="0"/>
              <a:t> de protocol de </a:t>
            </a:r>
            <a:r>
              <a:rPr lang="en-US" dirty="0" err="1"/>
              <a:t>nivel</a:t>
            </a:r>
            <a:r>
              <a:rPr lang="en-US" dirty="0"/>
              <a:t> superior (</a:t>
            </a:r>
            <a:r>
              <a:rPr lang="en-US" dirty="0" err="1"/>
              <a:t>nivelul</a:t>
            </a:r>
            <a:r>
              <a:rPr lang="en-US" dirty="0"/>
              <a:t> Transport) </a:t>
            </a:r>
            <a:r>
              <a:rPr lang="en-US" dirty="0" err="1"/>
              <a:t>utilizat</a:t>
            </a:r>
            <a:r>
              <a:rPr lang="en-US" dirty="0"/>
              <a:t> (TCP, UDP, </a:t>
            </a:r>
            <a:r>
              <a:rPr lang="en-US" dirty="0" err="1"/>
              <a:t>etc</a:t>
            </a:r>
            <a:r>
              <a:rPr lang="en-US" dirty="0"/>
              <a:t>); </a:t>
            </a:r>
          </a:p>
          <a:p>
            <a:r>
              <a:rPr lang="en-US" dirty="0"/>
              <a:t>● Suma de control a </a:t>
            </a:r>
            <a:r>
              <a:rPr lang="en-US" dirty="0" err="1"/>
              <a:t>antetului</a:t>
            </a:r>
            <a:r>
              <a:rPr lang="en-US" dirty="0"/>
              <a:t> – 16 </a:t>
            </a:r>
            <a:r>
              <a:rPr lang="en-US" dirty="0" err="1"/>
              <a:t>biţi</a:t>
            </a:r>
            <a:r>
              <a:rPr lang="en-US" dirty="0"/>
              <a:t> (2 </a:t>
            </a:r>
            <a:r>
              <a:rPr lang="en-US" dirty="0" err="1"/>
              <a:t>octeţi</a:t>
            </a:r>
            <a:r>
              <a:rPr lang="en-US" dirty="0"/>
              <a:t>) - </a:t>
            </a:r>
            <a:r>
              <a:rPr lang="en-US" dirty="0" err="1"/>
              <a:t>verifică</a:t>
            </a:r>
            <a:r>
              <a:rPr lang="en-US" dirty="0"/>
              <a:t> </a:t>
            </a:r>
            <a:r>
              <a:rPr lang="en-US" dirty="0" err="1"/>
              <a:t>numai</a:t>
            </a:r>
            <a:r>
              <a:rPr lang="en-US" dirty="0"/>
              <a:t> </a:t>
            </a:r>
            <a:r>
              <a:rPr lang="en-US" dirty="0" err="1"/>
              <a:t>antetul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● </a:t>
            </a:r>
            <a:r>
              <a:rPr lang="en-US" dirty="0" err="1"/>
              <a:t>Adresa</a:t>
            </a:r>
            <a:r>
              <a:rPr lang="en-US" dirty="0"/>
              <a:t> IP a </a:t>
            </a:r>
            <a:r>
              <a:rPr lang="en-US" dirty="0" err="1"/>
              <a:t>sursei</a:t>
            </a:r>
            <a:r>
              <a:rPr lang="en-US" dirty="0"/>
              <a:t> - 32 </a:t>
            </a:r>
            <a:r>
              <a:rPr lang="en-US" dirty="0" err="1"/>
              <a:t>biţi</a:t>
            </a:r>
            <a:r>
              <a:rPr lang="en-US" dirty="0"/>
              <a:t> (4 </a:t>
            </a:r>
            <a:r>
              <a:rPr lang="en-US" dirty="0" err="1"/>
              <a:t>octeţi</a:t>
            </a:r>
            <a:r>
              <a:rPr lang="en-US" dirty="0"/>
              <a:t>) – </a:t>
            </a:r>
            <a:r>
              <a:rPr lang="en-US" dirty="0" err="1"/>
              <a:t>indică</a:t>
            </a:r>
            <a:r>
              <a:rPr lang="en-US" dirty="0"/>
              <a:t> </a:t>
            </a:r>
            <a:r>
              <a:rPr lang="en-US" dirty="0" err="1"/>
              <a:t>adresa</a:t>
            </a:r>
            <a:r>
              <a:rPr lang="en-US" dirty="0"/>
              <a:t> </a:t>
            </a:r>
            <a:r>
              <a:rPr lang="en-US" dirty="0" err="1"/>
              <a:t>logică</a:t>
            </a:r>
            <a:r>
              <a:rPr lang="en-US" dirty="0"/>
              <a:t> a </a:t>
            </a:r>
            <a:r>
              <a:rPr lang="en-US" dirty="0" err="1"/>
              <a:t>sursei</a:t>
            </a:r>
            <a:r>
              <a:rPr lang="en-US" dirty="0"/>
              <a:t>; </a:t>
            </a:r>
          </a:p>
          <a:p>
            <a:r>
              <a:rPr lang="en-US" dirty="0"/>
              <a:t>● </a:t>
            </a:r>
            <a:r>
              <a:rPr lang="en-US" dirty="0" err="1"/>
              <a:t>Adresa</a:t>
            </a:r>
            <a:r>
              <a:rPr lang="en-US" dirty="0"/>
              <a:t> IP a </a:t>
            </a:r>
            <a:r>
              <a:rPr lang="en-US" dirty="0" err="1"/>
              <a:t>destinaţiei</a:t>
            </a:r>
            <a:r>
              <a:rPr lang="en-US" dirty="0"/>
              <a:t> - 32 </a:t>
            </a:r>
            <a:r>
              <a:rPr lang="en-US" dirty="0" err="1"/>
              <a:t>biţi</a:t>
            </a:r>
            <a:r>
              <a:rPr lang="en-US" dirty="0"/>
              <a:t> (4 </a:t>
            </a:r>
            <a:r>
              <a:rPr lang="en-US" dirty="0" err="1"/>
              <a:t>octeţi</a:t>
            </a:r>
            <a:r>
              <a:rPr lang="en-US" dirty="0"/>
              <a:t>) – </a:t>
            </a:r>
            <a:r>
              <a:rPr lang="en-US" dirty="0" err="1"/>
              <a:t>indică</a:t>
            </a:r>
            <a:r>
              <a:rPr lang="en-US" dirty="0"/>
              <a:t> </a:t>
            </a:r>
            <a:r>
              <a:rPr lang="en-US" dirty="0" err="1"/>
              <a:t>adresa</a:t>
            </a:r>
            <a:r>
              <a:rPr lang="en-US" dirty="0"/>
              <a:t> </a:t>
            </a:r>
            <a:r>
              <a:rPr lang="en-US" dirty="0" err="1"/>
              <a:t>logică</a:t>
            </a:r>
            <a:r>
              <a:rPr lang="en-US" dirty="0"/>
              <a:t> a </a:t>
            </a:r>
            <a:r>
              <a:rPr lang="en-US" dirty="0" err="1"/>
              <a:t>destinaţiei</a:t>
            </a:r>
            <a:r>
              <a:rPr lang="en-US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888747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5714" y="179775"/>
            <a:ext cx="10515600" cy="623416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Adresarea</a:t>
            </a:r>
            <a:r>
              <a:rPr lang="en-US" b="1" dirty="0"/>
              <a:t> IP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6561" y="939114"/>
            <a:ext cx="11701849" cy="523784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 </a:t>
            </a:r>
            <a:r>
              <a:rPr lang="en-US" dirty="0" err="1"/>
              <a:t>adresă</a:t>
            </a:r>
            <a:r>
              <a:rPr lang="en-US" dirty="0"/>
              <a:t> IP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număr</a:t>
            </a:r>
            <a:r>
              <a:rPr lang="en-US" dirty="0"/>
              <a:t> </a:t>
            </a:r>
            <a:r>
              <a:rPr lang="en-US" dirty="0" err="1"/>
              <a:t>binar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32 de </a:t>
            </a:r>
            <a:r>
              <a:rPr lang="en-US" dirty="0" err="1"/>
              <a:t>biti</a:t>
            </a:r>
            <a:r>
              <a:rPr lang="en-US" dirty="0"/>
              <a:t>, </a:t>
            </a:r>
            <a:r>
              <a:rPr lang="en-US" dirty="0" err="1"/>
              <a:t>reprezentat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4 </a:t>
            </a:r>
            <a:r>
              <a:rPr lang="en-US" dirty="0" err="1"/>
              <a:t>numere</a:t>
            </a:r>
            <a:r>
              <a:rPr lang="en-US" dirty="0"/>
              <a:t> </a:t>
            </a:r>
            <a:r>
              <a:rPr lang="en-US" dirty="0" err="1"/>
              <a:t>zecimale</a:t>
            </a:r>
            <a:r>
              <a:rPr lang="en-US" dirty="0"/>
              <a:t> separate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puncte</a:t>
            </a:r>
            <a:r>
              <a:rPr lang="en-US" dirty="0"/>
              <a:t>,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număr</a:t>
            </a:r>
            <a:r>
              <a:rPr lang="en-US" dirty="0"/>
              <a:t> </a:t>
            </a:r>
            <a:r>
              <a:rPr lang="en-US" dirty="0" err="1"/>
              <a:t>fiind</a:t>
            </a:r>
            <a:r>
              <a:rPr lang="en-US" dirty="0"/>
              <a:t> </a:t>
            </a:r>
            <a:r>
              <a:rPr lang="en-US" dirty="0" err="1"/>
              <a:t>reprezentat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8 </a:t>
            </a:r>
            <a:r>
              <a:rPr lang="en-US" dirty="0" err="1"/>
              <a:t>biţi</a:t>
            </a:r>
            <a:r>
              <a:rPr lang="en-US" dirty="0"/>
              <a:t>. Un </a:t>
            </a:r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adresă</a:t>
            </a:r>
            <a:r>
              <a:rPr lang="en-US" dirty="0"/>
              <a:t> IP </a:t>
            </a:r>
            <a:r>
              <a:rPr lang="en-US" dirty="0" err="1"/>
              <a:t>este</a:t>
            </a:r>
            <a:r>
              <a:rPr lang="en-US" dirty="0"/>
              <a:t>: 192.0.128.64.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notaţie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cunoscută</a:t>
            </a:r>
            <a:r>
              <a:rPr lang="en-US" dirty="0"/>
              <a:t> sub </a:t>
            </a:r>
            <a:r>
              <a:rPr lang="en-US" dirty="0" err="1"/>
              <a:t>numele</a:t>
            </a:r>
            <a:r>
              <a:rPr lang="en-US" dirty="0"/>
              <a:t> "dotted decimal". </a:t>
            </a:r>
            <a:r>
              <a:rPr lang="en-US" dirty="0" err="1" smtClean="0"/>
              <a:t>Adresa</a:t>
            </a:r>
            <a:r>
              <a:rPr lang="en-US" dirty="0" smtClean="0"/>
              <a:t> </a:t>
            </a:r>
            <a:r>
              <a:rPr lang="en-US" dirty="0"/>
              <a:t>IP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reprezentată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calculator </a:t>
            </a:r>
            <a:r>
              <a:rPr lang="en-US" dirty="0" err="1"/>
              <a:t>în</a:t>
            </a:r>
            <a:r>
              <a:rPr lang="en-US" dirty="0"/>
              <a:t> forma </a:t>
            </a:r>
            <a:r>
              <a:rPr lang="en-US" dirty="0" err="1"/>
              <a:t>binară</a:t>
            </a:r>
            <a:r>
              <a:rPr lang="en-US" dirty="0"/>
              <a:t>: </a:t>
            </a:r>
            <a:r>
              <a:rPr lang="en-US" dirty="0" smtClean="0"/>
              <a:t>11000000 </a:t>
            </a:r>
            <a:r>
              <a:rPr lang="en-US" dirty="0"/>
              <a:t>00000000 10000000 01000000.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Au </a:t>
            </a:r>
            <a:r>
              <a:rPr lang="en-US" dirty="0" err="1"/>
              <a:t>fost</a:t>
            </a:r>
            <a:r>
              <a:rPr lang="en-US" dirty="0"/>
              <a:t> definite 5 </a:t>
            </a:r>
            <a:r>
              <a:rPr lang="en-US" dirty="0" err="1"/>
              <a:t>clase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 de </a:t>
            </a:r>
            <a:r>
              <a:rPr lang="en-US" dirty="0" err="1"/>
              <a:t>adrese</a:t>
            </a:r>
            <a:r>
              <a:rPr lang="en-US" dirty="0"/>
              <a:t> IP: A, B, C, D </a:t>
            </a:r>
            <a:r>
              <a:rPr lang="en-US" dirty="0" err="1"/>
              <a:t>si</a:t>
            </a:r>
            <a:r>
              <a:rPr lang="en-US" dirty="0"/>
              <a:t> E.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adresă</a:t>
            </a:r>
            <a:r>
              <a:rPr lang="en-US" dirty="0"/>
              <a:t> IP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formată</a:t>
            </a:r>
            <a:r>
              <a:rPr lang="en-US" dirty="0"/>
              <a:t> din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părti</a:t>
            </a:r>
            <a:r>
              <a:rPr lang="en-US" dirty="0"/>
              <a:t>, </a:t>
            </a:r>
            <a:r>
              <a:rPr lang="en-US" dirty="0" err="1"/>
              <a:t>una</a:t>
            </a:r>
            <a:r>
              <a:rPr lang="en-US" dirty="0"/>
              <a:t> care </a:t>
            </a:r>
            <a:r>
              <a:rPr lang="en-US" dirty="0" err="1"/>
              <a:t>identifică</a:t>
            </a:r>
            <a:r>
              <a:rPr lang="en-US" dirty="0"/>
              <a:t> </a:t>
            </a:r>
            <a:r>
              <a:rPr lang="en-US" dirty="0" err="1"/>
              <a:t>reţeaua</a:t>
            </a:r>
            <a:r>
              <a:rPr lang="en-US" dirty="0"/>
              <a:t> (Network ID)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care </a:t>
            </a:r>
            <a:r>
              <a:rPr lang="en-US" dirty="0" err="1"/>
              <a:t>identifică</a:t>
            </a:r>
            <a:r>
              <a:rPr lang="en-US" dirty="0"/>
              <a:t> </a:t>
            </a:r>
            <a:r>
              <a:rPr lang="en-US" dirty="0" err="1"/>
              <a:t>nodul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gazda</a:t>
            </a:r>
            <a:r>
              <a:rPr lang="en-US" dirty="0"/>
              <a:t> (Host ID). </a:t>
            </a:r>
            <a:r>
              <a:rPr lang="en-US" dirty="0" err="1"/>
              <a:t>Deşi</a:t>
            </a:r>
            <a:r>
              <a:rPr lang="en-US" dirty="0"/>
              <a:t>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exprimare</a:t>
            </a:r>
            <a:r>
              <a:rPr lang="en-US" dirty="0"/>
              <a:t> </a:t>
            </a:r>
            <a:r>
              <a:rPr lang="en-US" dirty="0" err="1"/>
              <a:t>facilitează</a:t>
            </a:r>
            <a:r>
              <a:rPr lang="en-US" dirty="0"/>
              <a:t> </a:t>
            </a:r>
            <a:r>
              <a:rPr lang="en-US" dirty="0" err="1"/>
              <a:t>semnificativ</a:t>
            </a:r>
            <a:r>
              <a:rPr lang="en-US" dirty="0"/>
              <a:t> </a:t>
            </a:r>
            <a:r>
              <a:rPr lang="en-US" dirty="0" err="1"/>
              <a:t>lucrul</a:t>
            </a:r>
            <a:r>
              <a:rPr lang="en-US" dirty="0"/>
              <a:t> cu </a:t>
            </a:r>
            <a:r>
              <a:rPr lang="en-US" dirty="0" err="1"/>
              <a:t>adresele</a:t>
            </a:r>
            <a:r>
              <a:rPr lang="en-US" dirty="0"/>
              <a:t> IP, </a:t>
            </a:r>
            <a:r>
              <a:rPr lang="en-US" dirty="0" err="1"/>
              <a:t>există</a:t>
            </a:r>
            <a:r>
              <a:rPr lang="en-US" dirty="0"/>
              <a:t> </a:t>
            </a:r>
            <a:r>
              <a:rPr lang="en-US" dirty="0" err="1"/>
              <a:t>unele</a:t>
            </a:r>
            <a:r>
              <a:rPr lang="en-US" dirty="0"/>
              <a:t> </a:t>
            </a:r>
            <a:r>
              <a:rPr lang="en-US" dirty="0" err="1"/>
              <a:t>limitări</a:t>
            </a:r>
            <a:r>
              <a:rPr lang="en-US" dirty="0"/>
              <a:t> legate de </a:t>
            </a:r>
            <a:r>
              <a:rPr lang="en-US" dirty="0" err="1"/>
              <a:t>uşurinta</a:t>
            </a:r>
            <a:r>
              <a:rPr lang="en-US" dirty="0"/>
              <a:t> de a </a:t>
            </a:r>
            <a:r>
              <a:rPr lang="en-US" dirty="0" err="1"/>
              <a:t>discerne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porţiunea</a:t>
            </a:r>
            <a:r>
              <a:rPr lang="en-US" dirty="0"/>
              <a:t> de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cea</a:t>
            </a:r>
            <a:r>
              <a:rPr lang="en-US" dirty="0"/>
              <a:t> de </a:t>
            </a:r>
            <a:r>
              <a:rPr lang="en-US" dirty="0" err="1"/>
              <a:t>staţie</a:t>
            </a:r>
            <a:r>
              <a:rPr lang="en-US" dirty="0"/>
              <a:t> din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adresei</a:t>
            </a:r>
            <a:r>
              <a:rPr lang="en-US" dirty="0"/>
              <a:t> IP.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48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497" y="0"/>
            <a:ext cx="11267303" cy="512205"/>
          </a:xfrm>
        </p:spPr>
        <p:txBody>
          <a:bodyPr>
            <a:noAutofit/>
          </a:bodyPr>
          <a:lstStyle/>
          <a:p>
            <a:r>
              <a:rPr lang="en-US" sz="2400" b="1" i="1" dirty="0" err="1"/>
              <a:t>Clase</a:t>
            </a:r>
            <a:r>
              <a:rPr lang="en-US" sz="2400" b="1" i="1" dirty="0"/>
              <a:t> de </a:t>
            </a:r>
            <a:r>
              <a:rPr lang="en-US" sz="2400" b="1" i="1" dirty="0" err="1"/>
              <a:t>adrese</a:t>
            </a:r>
            <a:r>
              <a:rPr lang="en-US" sz="2400" b="1" i="1" dirty="0"/>
              <a:t> IP; </a:t>
            </a:r>
            <a:r>
              <a:rPr lang="en-US" sz="2400" b="1" i="1" dirty="0" err="1"/>
              <a:t>Adresarea</a:t>
            </a:r>
            <a:r>
              <a:rPr lang="en-US" sz="2400" b="1" i="1" dirty="0"/>
              <a:t> IP </a:t>
            </a:r>
            <a:r>
              <a:rPr lang="en-US" sz="2400" b="1" i="1" dirty="0" err="1"/>
              <a:t>pe</a:t>
            </a:r>
            <a:r>
              <a:rPr lang="en-US" sz="2400" b="1" i="1" dirty="0"/>
              <a:t> </a:t>
            </a:r>
            <a:r>
              <a:rPr lang="en-US" sz="2400" b="1" i="1" dirty="0" err="1"/>
              <a:t>baza</a:t>
            </a:r>
            <a:r>
              <a:rPr lang="en-US" sz="2400" b="1" i="1" dirty="0"/>
              <a:t> </a:t>
            </a:r>
            <a:r>
              <a:rPr lang="en-US" sz="2400" b="1" i="1" dirty="0" err="1"/>
              <a:t>claselor</a:t>
            </a:r>
            <a:r>
              <a:rPr lang="en-US" sz="2400" b="1" i="1" dirty="0"/>
              <a:t> de </a:t>
            </a:r>
            <a:r>
              <a:rPr lang="en-US" sz="2400" b="1" i="1" dirty="0" err="1"/>
              <a:t>adrese</a:t>
            </a:r>
            <a:r>
              <a:rPr lang="en-US" sz="2400" b="1" i="1" dirty="0"/>
              <a:t> (</a:t>
            </a:r>
            <a:r>
              <a:rPr lang="en-US" sz="2400" b="1" i="1" dirty="0" err="1"/>
              <a:t>Classful</a:t>
            </a:r>
            <a:r>
              <a:rPr lang="en-US" sz="2400" b="1" i="1" dirty="0"/>
              <a:t> IP Addressing</a:t>
            </a:r>
            <a:r>
              <a:rPr lang="en-US" sz="2400" b="1" i="1" dirty="0" smtClean="0"/>
              <a:t>)</a:t>
            </a:r>
            <a:endParaRPr lang="en-US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497" y="512204"/>
            <a:ext cx="12105503" cy="634579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Adresele</a:t>
            </a:r>
            <a:r>
              <a:rPr lang="en-US" dirty="0"/>
              <a:t> de </a:t>
            </a:r>
            <a:r>
              <a:rPr lang="en-US" dirty="0" err="1"/>
              <a:t>clasă</a:t>
            </a:r>
            <a:r>
              <a:rPr lang="en-US" dirty="0"/>
              <a:t> 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care </a:t>
            </a:r>
            <a:r>
              <a:rPr lang="en-US" dirty="0" err="1"/>
              <a:t>încep</a:t>
            </a:r>
            <a:r>
              <a:rPr lang="en-US" dirty="0"/>
              <a:t> cu 0xxx, de la 1 la 126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zecimal</a:t>
            </a:r>
            <a:r>
              <a:rPr lang="en-US" dirty="0" smtClean="0"/>
              <a:t>; </a:t>
            </a:r>
            <a:r>
              <a:rPr lang="en-US" dirty="0" err="1"/>
              <a:t>Domeniul</a:t>
            </a:r>
            <a:r>
              <a:rPr lang="en-US" dirty="0"/>
              <a:t> de </a:t>
            </a:r>
            <a:r>
              <a:rPr lang="en-US" dirty="0" err="1"/>
              <a:t>valori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din </a:t>
            </a:r>
            <a:r>
              <a:rPr lang="en-US" dirty="0" err="1"/>
              <a:t>clasa</a:t>
            </a:r>
            <a:r>
              <a:rPr lang="en-US" dirty="0"/>
              <a:t> A </a:t>
            </a:r>
            <a:r>
              <a:rPr lang="en-US" dirty="0" err="1"/>
              <a:t>este</a:t>
            </a:r>
            <a:r>
              <a:rPr lang="en-US" dirty="0"/>
              <a:t> de la 1 la 126, </a:t>
            </a:r>
            <a:r>
              <a:rPr lang="en-US" dirty="0" err="1"/>
              <a:t>adică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de la 0.0.0.1 </a:t>
            </a:r>
            <a:r>
              <a:rPr lang="en-US" dirty="0" err="1"/>
              <a:t>până</a:t>
            </a:r>
            <a:r>
              <a:rPr lang="en-US" dirty="0"/>
              <a:t> la 126.255.255.255</a:t>
            </a:r>
            <a:r>
              <a:rPr lang="en-US" dirty="0" smtClean="0"/>
              <a:t>.// </a:t>
            </a:r>
            <a:r>
              <a:rPr lang="en-US" dirty="0"/>
              <a:t>16.777.216 </a:t>
            </a:r>
            <a:r>
              <a:rPr lang="en-US" dirty="0" err="1"/>
              <a:t>hosturi</a:t>
            </a:r>
            <a:endParaRPr lang="en-US" dirty="0" smtClean="0"/>
          </a:p>
          <a:p>
            <a:r>
              <a:rPr lang="en-US" dirty="0" err="1"/>
              <a:t>Adresele</a:t>
            </a:r>
            <a:r>
              <a:rPr lang="en-US" dirty="0"/>
              <a:t> de </a:t>
            </a:r>
            <a:r>
              <a:rPr lang="en-US" dirty="0" err="1"/>
              <a:t>clasă</a:t>
            </a:r>
            <a:r>
              <a:rPr lang="en-US" dirty="0"/>
              <a:t> B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care </a:t>
            </a:r>
            <a:r>
              <a:rPr lang="en-US" dirty="0" err="1"/>
              <a:t>încep</a:t>
            </a:r>
            <a:r>
              <a:rPr lang="en-US" dirty="0"/>
              <a:t> cu 10xx, de la 128 la 191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zecimal</a:t>
            </a:r>
            <a:r>
              <a:rPr lang="en-US" dirty="0" smtClean="0"/>
              <a:t>; </a:t>
            </a:r>
            <a:r>
              <a:rPr lang="en-US" dirty="0" err="1"/>
              <a:t>Domeniul</a:t>
            </a:r>
            <a:r>
              <a:rPr lang="en-US" dirty="0"/>
              <a:t> de </a:t>
            </a:r>
            <a:r>
              <a:rPr lang="en-US" dirty="0" err="1"/>
              <a:t>valori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de </a:t>
            </a:r>
            <a:r>
              <a:rPr lang="en-US" dirty="0" err="1"/>
              <a:t>clasă</a:t>
            </a:r>
            <a:r>
              <a:rPr lang="en-US" dirty="0"/>
              <a:t> B </a:t>
            </a:r>
            <a:r>
              <a:rPr lang="en-US" dirty="0" err="1"/>
              <a:t>este</a:t>
            </a:r>
            <a:r>
              <a:rPr lang="en-US" dirty="0"/>
              <a:t> de la 128 la 191, </a:t>
            </a:r>
            <a:r>
              <a:rPr lang="en-US" dirty="0" err="1"/>
              <a:t>adică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de la 128.0.0.0 </a:t>
            </a:r>
            <a:r>
              <a:rPr lang="en-US" dirty="0" err="1"/>
              <a:t>până</a:t>
            </a:r>
            <a:r>
              <a:rPr lang="en-US" dirty="0"/>
              <a:t> la 191.255.255.255. </a:t>
            </a:r>
            <a:r>
              <a:rPr lang="en-US" dirty="0" smtClean="0"/>
              <a:t>// 65.534 </a:t>
            </a:r>
            <a:r>
              <a:rPr lang="en-US" dirty="0" err="1" smtClean="0"/>
              <a:t>hosturi</a:t>
            </a:r>
            <a:r>
              <a:rPr lang="en-US" dirty="0" smtClean="0"/>
              <a:t>//</a:t>
            </a:r>
            <a:r>
              <a:rPr lang="en-US" dirty="0"/>
              <a:t>16.324 </a:t>
            </a:r>
            <a:r>
              <a:rPr lang="en-US" dirty="0" err="1"/>
              <a:t>reţele</a:t>
            </a:r>
            <a:endParaRPr lang="en-US" dirty="0"/>
          </a:p>
          <a:p>
            <a:r>
              <a:rPr lang="en-US" dirty="0" err="1"/>
              <a:t>Adresele</a:t>
            </a:r>
            <a:r>
              <a:rPr lang="en-US" dirty="0"/>
              <a:t> de </a:t>
            </a:r>
            <a:r>
              <a:rPr lang="en-US" dirty="0" err="1"/>
              <a:t>clasă</a:t>
            </a:r>
            <a:r>
              <a:rPr lang="en-US" dirty="0"/>
              <a:t> C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care </a:t>
            </a:r>
            <a:r>
              <a:rPr lang="en-US" dirty="0" err="1"/>
              <a:t>încep</a:t>
            </a:r>
            <a:r>
              <a:rPr lang="en-US" dirty="0"/>
              <a:t> cu 110x, de la 192 la 223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zecimal</a:t>
            </a:r>
            <a:r>
              <a:rPr lang="en-US" dirty="0"/>
              <a:t>; </a:t>
            </a:r>
            <a:r>
              <a:rPr lang="en-US" dirty="0" err="1"/>
              <a:t>Cei</a:t>
            </a:r>
            <a:r>
              <a:rPr lang="en-US" dirty="0"/>
              <a:t> 8 </a:t>
            </a:r>
            <a:r>
              <a:rPr lang="en-US" dirty="0" err="1"/>
              <a:t>biţi</a:t>
            </a:r>
            <a:r>
              <a:rPr lang="en-US" dirty="0"/>
              <a:t> </a:t>
            </a:r>
            <a:r>
              <a:rPr lang="en-US" dirty="0" err="1"/>
              <a:t>folosiţi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hostului</a:t>
            </a:r>
            <a:r>
              <a:rPr lang="en-US" dirty="0"/>
              <a:t> permit </a:t>
            </a:r>
            <a:r>
              <a:rPr lang="en-US" dirty="0" err="1"/>
              <a:t>adresarea</a:t>
            </a:r>
            <a:r>
              <a:rPr lang="en-US" dirty="0"/>
              <a:t> a 256 </a:t>
            </a:r>
            <a:r>
              <a:rPr lang="en-US" dirty="0" err="1" smtClean="0"/>
              <a:t>hosturi</a:t>
            </a:r>
            <a:r>
              <a:rPr lang="en-US" dirty="0" smtClean="0"/>
              <a:t>// 2 097 152 re</a:t>
            </a:r>
            <a:r>
              <a:rPr lang="x-none" dirty="0" smtClean="0"/>
              <a:t>ț</a:t>
            </a:r>
            <a:r>
              <a:rPr lang="en-US" dirty="0" err="1" smtClean="0"/>
              <a:t>ele</a:t>
            </a:r>
            <a:endParaRPr lang="en-US" dirty="0" smtClean="0"/>
          </a:p>
          <a:p>
            <a:r>
              <a:rPr lang="en-US" dirty="0" err="1"/>
              <a:t>Adresele</a:t>
            </a:r>
            <a:r>
              <a:rPr lang="en-US" dirty="0"/>
              <a:t> de </a:t>
            </a:r>
            <a:r>
              <a:rPr lang="en-US" dirty="0" err="1"/>
              <a:t>clasă</a:t>
            </a:r>
            <a:r>
              <a:rPr lang="en-US" dirty="0"/>
              <a:t> D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care </a:t>
            </a:r>
            <a:r>
              <a:rPr lang="en-US" dirty="0" err="1"/>
              <a:t>încep</a:t>
            </a:r>
            <a:r>
              <a:rPr lang="en-US" dirty="0"/>
              <a:t> cu 1110, de la 224 la 239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zecimal</a:t>
            </a:r>
            <a:r>
              <a:rPr lang="en-US" dirty="0"/>
              <a:t>; </a:t>
            </a:r>
            <a:r>
              <a:rPr lang="en-US" dirty="0" err="1"/>
              <a:t>Domeniul</a:t>
            </a:r>
            <a:r>
              <a:rPr lang="en-US" dirty="0"/>
              <a:t> de </a:t>
            </a:r>
            <a:r>
              <a:rPr lang="en-US" dirty="0" err="1"/>
              <a:t>valori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de </a:t>
            </a:r>
            <a:r>
              <a:rPr lang="en-US" dirty="0" err="1"/>
              <a:t>clasă</a:t>
            </a:r>
            <a:r>
              <a:rPr lang="en-US" dirty="0"/>
              <a:t> D </a:t>
            </a:r>
            <a:r>
              <a:rPr lang="en-US" dirty="0" err="1"/>
              <a:t>este</a:t>
            </a:r>
            <a:r>
              <a:rPr lang="en-US" dirty="0"/>
              <a:t> de la 224 la 239, </a:t>
            </a:r>
            <a:r>
              <a:rPr lang="en-US" dirty="0" err="1"/>
              <a:t>adică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de la 224.0.0.0 </a:t>
            </a:r>
            <a:r>
              <a:rPr lang="en-US" dirty="0" err="1"/>
              <a:t>până</a:t>
            </a:r>
            <a:r>
              <a:rPr lang="en-US" dirty="0"/>
              <a:t> la 239.255.255.255. </a:t>
            </a:r>
          </a:p>
          <a:p>
            <a:r>
              <a:rPr lang="en-US" dirty="0" err="1"/>
              <a:t>Adresele</a:t>
            </a:r>
            <a:r>
              <a:rPr lang="en-US" dirty="0"/>
              <a:t> de </a:t>
            </a:r>
            <a:r>
              <a:rPr lang="en-US" dirty="0" err="1"/>
              <a:t>clasă</a:t>
            </a:r>
            <a:r>
              <a:rPr lang="en-US" dirty="0"/>
              <a:t> E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care </a:t>
            </a:r>
            <a:r>
              <a:rPr lang="en-US" dirty="0" err="1"/>
              <a:t>încep</a:t>
            </a:r>
            <a:r>
              <a:rPr lang="en-US" dirty="0"/>
              <a:t> cu 1111, de la 240 la 254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zecimal</a:t>
            </a:r>
            <a:r>
              <a:rPr lang="en-US" dirty="0"/>
              <a:t>; </a:t>
            </a:r>
            <a:r>
              <a:rPr lang="en-US" dirty="0" err="1" smtClean="0"/>
              <a:t>Adresele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clasă</a:t>
            </a:r>
            <a:r>
              <a:rPr lang="en-US" dirty="0"/>
              <a:t> E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destinate</a:t>
            </a:r>
            <a:r>
              <a:rPr lang="en-US" dirty="0"/>
              <a:t> </a:t>
            </a:r>
            <a:r>
              <a:rPr lang="en-US" dirty="0" err="1"/>
              <a:t>utilizărilor</a:t>
            </a:r>
            <a:r>
              <a:rPr lang="en-US" dirty="0"/>
              <a:t> </a:t>
            </a:r>
            <a:r>
              <a:rPr lang="en-US" dirty="0" err="1" smtClean="0"/>
              <a:t>experimentale</a:t>
            </a:r>
            <a:r>
              <a:rPr lang="en-US" dirty="0"/>
              <a:t>. </a:t>
            </a:r>
            <a:r>
              <a:rPr lang="en-US" dirty="0" err="1"/>
              <a:t>Domeniul</a:t>
            </a:r>
            <a:r>
              <a:rPr lang="en-US" dirty="0"/>
              <a:t> de </a:t>
            </a:r>
            <a:r>
              <a:rPr lang="en-US" dirty="0" err="1"/>
              <a:t>valori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de </a:t>
            </a:r>
            <a:r>
              <a:rPr lang="en-US" dirty="0" err="1"/>
              <a:t>clasă</a:t>
            </a:r>
            <a:r>
              <a:rPr lang="en-US" dirty="0"/>
              <a:t> se </a:t>
            </a:r>
            <a:r>
              <a:rPr lang="en-US" dirty="0" err="1"/>
              <a:t>întinde</a:t>
            </a:r>
            <a:r>
              <a:rPr lang="en-US" dirty="0"/>
              <a:t> </a:t>
            </a:r>
            <a:r>
              <a:rPr lang="en-US" dirty="0" smtClean="0"/>
              <a:t>de la 240.0.0.0 </a:t>
            </a:r>
            <a:r>
              <a:rPr lang="en-US" dirty="0" err="1" smtClean="0"/>
              <a:t>până</a:t>
            </a:r>
            <a:r>
              <a:rPr lang="en-US" dirty="0" smtClean="0"/>
              <a:t> la 254.255.255.255  </a:t>
            </a:r>
          </a:p>
        </p:txBody>
      </p:sp>
    </p:spTree>
    <p:extLst>
      <p:ext uri="{BB962C8B-B14F-4D97-AF65-F5344CB8AC3E}">
        <p14:creationId xmlns:p14="http://schemas.microsoft.com/office/powerpoint/2010/main" val="38586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12667</TotalTime>
  <Words>1212</Words>
  <Application>Microsoft Office PowerPoint</Application>
  <PresentationFormat>Произвольный</PresentationFormat>
  <Paragraphs>68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REȚELE DE CALCULATOARE T.5 RC –Nivelul Retea    </vt:lpstr>
      <vt:lpstr>NIVELUL REŢEA</vt:lpstr>
      <vt:lpstr>Презентация PowerPoint</vt:lpstr>
      <vt:lpstr>Презентация PowerPoint</vt:lpstr>
      <vt:lpstr>Презентация PowerPoint</vt:lpstr>
      <vt:lpstr>Protocolul IPv4</vt:lpstr>
      <vt:lpstr>Презентация PowerPoint</vt:lpstr>
      <vt:lpstr>Adresarea IP </vt:lpstr>
      <vt:lpstr>Clase de adrese IP; Adresarea IP pe baza claselor de adrese (Classful IP Addressing)</vt:lpstr>
      <vt:lpstr>Презентация PowerPoint</vt:lpstr>
      <vt:lpstr>Презентация PowerPoint</vt:lpstr>
      <vt:lpstr>Adrese IP – CIDR - clasaless inter-domain routing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 </dc:title>
  <dc:creator>Пользователь Windows</dc:creator>
  <cp:lastModifiedBy>Asus</cp:lastModifiedBy>
  <cp:revision>558</cp:revision>
  <dcterms:created xsi:type="dcterms:W3CDTF">2020-08-28T11:28:42Z</dcterms:created>
  <dcterms:modified xsi:type="dcterms:W3CDTF">2022-05-01T11:58:29Z</dcterms:modified>
</cp:coreProperties>
</file>