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6"/>
  </p:notesMasterIdLst>
  <p:sldIdLst>
    <p:sldId id="256" r:id="rId5"/>
    <p:sldId id="259" r:id="rId6"/>
    <p:sldId id="490" r:id="rId7"/>
    <p:sldId id="504" r:id="rId8"/>
    <p:sldId id="505" r:id="rId9"/>
    <p:sldId id="506" r:id="rId10"/>
    <p:sldId id="507" r:id="rId11"/>
    <p:sldId id="510" r:id="rId12"/>
    <p:sldId id="508" r:id="rId13"/>
    <p:sldId id="511" r:id="rId14"/>
    <p:sldId id="512" r:id="rId15"/>
    <p:sldId id="514" r:id="rId16"/>
    <p:sldId id="515" r:id="rId17"/>
    <p:sldId id="517" r:id="rId18"/>
    <p:sldId id="516" r:id="rId19"/>
    <p:sldId id="518" r:id="rId20"/>
    <p:sldId id="569" r:id="rId21"/>
    <p:sldId id="570" r:id="rId22"/>
    <p:sldId id="572" r:id="rId23"/>
    <p:sldId id="509" r:id="rId24"/>
    <p:sldId id="571" r:id="rId25"/>
    <p:sldId id="573" r:id="rId26"/>
    <p:sldId id="574" r:id="rId27"/>
    <p:sldId id="575" r:id="rId28"/>
    <p:sldId id="576" r:id="rId29"/>
    <p:sldId id="577" r:id="rId30"/>
    <p:sldId id="578" r:id="rId31"/>
    <p:sldId id="568" r:id="rId32"/>
    <p:sldId id="525" r:id="rId33"/>
    <p:sldId id="355" r:id="rId34"/>
    <p:sldId id="356" r:id="rId35"/>
    <p:sldId id="357" r:id="rId36"/>
    <p:sldId id="358" r:id="rId37"/>
    <p:sldId id="359" r:id="rId38"/>
    <p:sldId id="360" r:id="rId39"/>
    <p:sldId id="361" r:id="rId40"/>
    <p:sldId id="520" r:id="rId41"/>
    <p:sldId id="364" r:id="rId42"/>
    <p:sldId id="535" r:id="rId43"/>
    <p:sldId id="543" r:id="rId44"/>
    <p:sldId id="365" r:id="rId45"/>
    <p:sldId id="366" r:id="rId46"/>
    <p:sldId id="367" r:id="rId47"/>
    <p:sldId id="368" r:id="rId48"/>
    <p:sldId id="369" r:id="rId49"/>
    <p:sldId id="534" r:id="rId50"/>
    <p:sldId id="544" r:id="rId51"/>
    <p:sldId id="372" r:id="rId52"/>
    <p:sldId id="371" r:id="rId53"/>
    <p:sldId id="536" r:id="rId54"/>
    <p:sldId id="545" r:id="rId55"/>
    <p:sldId id="374" r:id="rId56"/>
    <p:sldId id="373" r:id="rId57"/>
    <p:sldId id="537" r:id="rId58"/>
    <p:sldId id="548" r:id="rId59"/>
    <p:sldId id="376" r:id="rId60"/>
    <p:sldId id="547" r:id="rId61"/>
    <p:sldId id="549" r:id="rId62"/>
    <p:sldId id="539" r:id="rId63"/>
    <p:sldId id="550" r:id="rId64"/>
    <p:sldId id="378" r:id="rId65"/>
    <p:sldId id="533" r:id="rId66"/>
    <p:sldId id="540" r:id="rId67"/>
    <p:sldId id="541" r:id="rId68"/>
    <p:sldId id="379" r:id="rId69"/>
    <p:sldId id="380" r:id="rId70"/>
    <p:sldId id="381" r:id="rId71"/>
    <p:sldId id="382" r:id="rId72"/>
    <p:sldId id="542" r:id="rId73"/>
    <p:sldId id="465" r:id="rId74"/>
    <p:sldId id="551" r:id="rId75"/>
    <p:sldId id="552" r:id="rId76"/>
    <p:sldId id="519" r:id="rId77"/>
    <p:sldId id="553" r:id="rId78"/>
    <p:sldId id="521" r:id="rId79"/>
    <p:sldId id="554" r:id="rId80"/>
    <p:sldId id="524" r:id="rId81"/>
    <p:sldId id="555" r:id="rId82"/>
    <p:sldId id="556" r:id="rId83"/>
    <p:sldId id="557" r:id="rId84"/>
    <p:sldId id="558" r:id="rId85"/>
    <p:sldId id="559" r:id="rId86"/>
    <p:sldId id="560" r:id="rId87"/>
    <p:sldId id="561" r:id="rId88"/>
    <p:sldId id="562" r:id="rId89"/>
    <p:sldId id="532" r:id="rId90"/>
    <p:sldId id="563" r:id="rId91"/>
    <p:sldId id="564" r:id="rId92"/>
    <p:sldId id="565" r:id="rId93"/>
    <p:sldId id="566" r:id="rId94"/>
    <p:sldId id="538" r:id="rId95"/>
    <p:sldId id="567" r:id="rId96"/>
    <p:sldId id="531" r:id="rId97"/>
    <p:sldId id="526" r:id="rId98"/>
    <p:sldId id="527" r:id="rId99"/>
    <p:sldId id="528" r:id="rId100"/>
    <p:sldId id="529" r:id="rId101"/>
    <p:sldId id="530" r:id="rId102"/>
    <p:sldId id="384" r:id="rId103"/>
    <p:sldId id="522" r:id="rId104"/>
    <p:sldId id="523" r:id="rId10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891"/>
    <p:restoredTop sz="96098"/>
  </p:normalViewPr>
  <p:slideViewPr>
    <p:cSldViewPr snapToGrid="0">
      <p:cViewPr varScale="1">
        <p:scale>
          <a:sx n="120" d="100"/>
          <a:sy n="120" d="100"/>
        </p:scale>
        <p:origin x="16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presProps" Target="pres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56D012-F622-3246-974C-93EE6839FD00}" type="datetimeFigureOut">
              <a:rPr lang="en-DE" smtClean="0"/>
              <a:t>5/6/26</a:t>
            </a:fld>
            <a:endParaRPr lang="en-D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660DAB-01C9-174D-A93C-BE10BD98701D}" type="slidenum">
              <a:rPr lang="en-DE" smtClean="0"/>
              <a:t>‹#›</a:t>
            </a:fld>
            <a:endParaRPr lang="en-DE"/>
          </a:p>
        </p:txBody>
      </p:sp>
    </p:spTree>
    <p:extLst>
      <p:ext uri="{BB962C8B-B14F-4D97-AF65-F5344CB8AC3E}">
        <p14:creationId xmlns:p14="http://schemas.microsoft.com/office/powerpoint/2010/main" val="219198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5F6A36-24B5-0743-9F3F-927763EEB80D}" type="slidenum">
              <a:rPr lang="en-US" smtClean="0"/>
              <a:t>1</a:t>
            </a:fld>
            <a:endParaRPr lang="en-US"/>
          </a:p>
        </p:txBody>
      </p:sp>
    </p:spTree>
    <p:extLst>
      <p:ext uri="{BB962C8B-B14F-4D97-AF65-F5344CB8AC3E}">
        <p14:creationId xmlns:p14="http://schemas.microsoft.com/office/powerpoint/2010/main" val="465978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3D943-AE31-34A8-F990-90875F9C9A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B33D8A-831B-8ECE-17FD-E781BF7008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BF7056-C14A-4F5F-455B-AFEBB7B4550A}"/>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CD33846F-FC1D-E942-6FE8-134CCE14B33C}"/>
              </a:ext>
            </a:extLst>
          </p:cNvPr>
          <p:cNvSpPr>
            <a:spLocks noGrp="1"/>
          </p:cNvSpPr>
          <p:nvPr>
            <p:ph type="sldNum" sz="quarter" idx="5"/>
          </p:nvPr>
        </p:nvSpPr>
        <p:spPr/>
        <p:txBody>
          <a:bodyPr/>
          <a:lstStyle/>
          <a:p>
            <a:fld id="{AF660DAB-01C9-174D-A93C-BE10BD98701D}" type="slidenum">
              <a:rPr lang="en-DE" smtClean="0"/>
              <a:t>10</a:t>
            </a:fld>
            <a:endParaRPr lang="en-DE"/>
          </a:p>
        </p:txBody>
      </p:sp>
    </p:spTree>
    <p:extLst>
      <p:ext uri="{BB962C8B-B14F-4D97-AF65-F5344CB8AC3E}">
        <p14:creationId xmlns:p14="http://schemas.microsoft.com/office/powerpoint/2010/main" val="3896633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502AE-6F39-312B-E9C5-4EDBACB7BC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879074-54D3-81AD-6A2F-CA97ACAF63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5F7F77-9F13-A47D-9E4D-43CA7D532894}"/>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7A677A2E-EAF8-670D-F561-66CC01A0D705}"/>
              </a:ext>
            </a:extLst>
          </p:cNvPr>
          <p:cNvSpPr>
            <a:spLocks noGrp="1"/>
          </p:cNvSpPr>
          <p:nvPr>
            <p:ph type="sldNum" sz="quarter" idx="5"/>
          </p:nvPr>
        </p:nvSpPr>
        <p:spPr/>
        <p:txBody>
          <a:bodyPr/>
          <a:lstStyle/>
          <a:p>
            <a:fld id="{AF660DAB-01C9-174D-A93C-BE10BD98701D}" type="slidenum">
              <a:rPr lang="en-DE" smtClean="0"/>
              <a:t>11</a:t>
            </a:fld>
            <a:endParaRPr lang="en-DE"/>
          </a:p>
        </p:txBody>
      </p:sp>
    </p:spTree>
    <p:extLst>
      <p:ext uri="{BB962C8B-B14F-4D97-AF65-F5344CB8AC3E}">
        <p14:creationId xmlns:p14="http://schemas.microsoft.com/office/powerpoint/2010/main" val="1333367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C6BB9-9E1A-699E-3577-20CC8480CB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E0D746-8944-D91F-71C1-A61A29ED0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EE72FA-D71E-3056-FEC8-0B2BD5B8526E}"/>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42AFD154-1B85-CD91-0A6F-0BCF4DCFAB5B}"/>
              </a:ext>
            </a:extLst>
          </p:cNvPr>
          <p:cNvSpPr>
            <a:spLocks noGrp="1"/>
          </p:cNvSpPr>
          <p:nvPr>
            <p:ph type="sldNum" sz="quarter" idx="5"/>
          </p:nvPr>
        </p:nvSpPr>
        <p:spPr/>
        <p:txBody>
          <a:bodyPr/>
          <a:lstStyle/>
          <a:p>
            <a:fld id="{AF660DAB-01C9-174D-A93C-BE10BD98701D}" type="slidenum">
              <a:rPr lang="en-DE" smtClean="0"/>
              <a:t>12</a:t>
            </a:fld>
            <a:endParaRPr lang="en-DE"/>
          </a:p>
        </p:txBody>
      </p:sp>
    </p:spTree>
    <p:extLst>
      <p:ext uri="{BB962C8B-B14F-4D97-AF65-F5344CB8AC3E}">
        <p14:creationId xmlns:p14="http://schemas.microsoft.com/office/powerpoint/2010/main" val="366771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6A3DD-BA22-1AC5-2B2C-2FB86C6256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392391-B511-6365-B7C7-16B2DA8F00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2BB6E5-A7B8-F26E-8FA3-EC1487C8B06A}"/>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C1ED74A7-6AA4-1BC5-6FFF-D50D9353BD84}"/>
              </a:ext>
            </a:extLst>
          </p:cNvPr>
          <p:cNvSpPr>
            <a:spLocks noGrp="1"/>
          </p:cNvSpPr>
          <p:nvPr>
            <p:ph type="sldNum" sz="quarter" idx="5"/>
          </p:nvPr>
        </p:nvSpPr>
        <p:spPr/>
        <p:txBody>
          <a:bodyPr/>
          <a:lstStyle/>
          <a:p>
            <a:fld id="{AF660DAB-01C9-174D-A93C-BE10BD98701D}" type="slidenum">
              <a:rPr lang="en-DE" smtClean="0"/>
              <a:t>13</a:t>
            </a:fld>
            <a:endParaRPr lang="en-DE"/>
          </a:p>
        </p:txBody>
      </p:sp>
    </p:spTree>
    <p:extLst>
      <p:ext uri="{BB962C8B-B14F-4D97-AF65-F5344CB8AC3E}">
        <p14:creationId xmlns:p14="http://schemas.microsoft.com/office/powerpoint/2010/main" val="26184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4EECE-ABB6-E342-CE11-4652CF7C75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23472A-8404-911F-070A-55D6D84A4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1EB13A-D2C9-CD47-95DF-19129984CE3A}"/>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33212A77-E6D0-5A3A-9C0F-0956C18EEDA1}"/>
              </a:ext>
            </a:extLst>
          </p:cNvPr>
          <p:cNvSpPr>
            <a:spLocks noGrp="1"/>
          </p:cNvSpPr>
          <p:nvPr>
            <p:ph type="sldNum" sz="quarter" idx="5"/>
          </p:nvPr>
        </p:nvSpPr>
        <p:spPr/>
        <p:txBody>
          <a:bodyPr/>
          <a:lstStyle/>
          <a:p>
            <a:fld id="{AF660DAB-01C9-174D-A93C-BE10BD98701D}" type="slidenum">
              <a:rPr lang="en-DE" smtClean="0"/>
              <a:t>14</a:t>
            </a:fld>
            <a:endParaRPr lang="en-DE"/>
          </a:p>
        </p:txBody>
      </p:sp>
    </p:spTree>
    <p:extLst>
      <p:ext uri="{BB962C8B-B14F-4D97-AF65-F5344CB8AC3E}">
        <p14:creationId xmlns:p14="http://schemas.microsoft.com/office/powerpoint/2010/main" val="585228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E3CDB-6344-1074-FE86-7D1CAD863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EBF59-1411-6A44-2435-C3671CEE79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847E26-19FB-5248-AA98-FE7FE63B9863}"/>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654384BC-E173-A5FD-E9A7-50673E5DEEFC}"/>
              </a:ext>
            </a:extLst>
          </p:cNvPr>
          <p:cNvSpPr>
            <a:spLocks noGrp="1"/>
          </p:cNvSpPr>
          <p:nvPr>
            <p:ph type="sldNum" sz="quarter" idx="5"/>
          </p:nvPr>
        </p:nvSpPr>
        <p:spPr/>
        <p:txBody>
          <a:bodyPr/>
          <a:lstStyle/>
          <a:p>
            <a:fld id="{AF660DAB-01C9-174D-A93C-BE10BD98701D}" type="slidenum">
              <a:rPr lang="en-DE" smtClean="0"/>
              <a:t>15</a:t>
            </a:fld>
            <a:endParaRPr lang="en-DE"/>
          </a:p>
        </p:txBody>
      </p:sp>
    </p:spTree>
    <p:extLst>
      <p:ext uri="{BB962C8B-B14F-4D97-AF65-F5344CB8AC3E}">
        <p14:creationId xmlns:p14="http://schemas.microsoft.com/office/powerpoint/2010/main" val="3594690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AEE00-9975-AEF3-9AC5-C86B883EA8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173BFF-EAE4-36FA-7EA7-A6D4B4CDE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3507FD-C61B-3728-B44D-2889113BFDB2}"/>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573F2F46-1690-C72A-33F7-8F7B78CA438F}"/>
              </a:ext>
            </a:extLst>
          </p:cNvPr>
          <p:cNvSpPr>
            <a:spLocks noGrp="1"/>
          </p:cNvSpPr>
          <p:nvPr>
            <p:ph type="sldNum" sz="quarter" idx="5"/>
          </p:nvPr>
        </p:nvSpPr>
        <p:spPr/>
        <p:txBody>
          <a:bodyPr/>
          <a:lstStyle/>
          <a:p>
            <a:fld id="{AF660DAB-01C9-174D-A93C-BE10BD98701D}" type="slidenum">
              <a:rPr lang="en-DE" smtClean="0"/>
              <a:t>16</a:t>
            </a:fld>
            <a:endParaRPr lang="en-DE"/>
          </a:p>
        </p:txBody>
      </p:sp>
    </p:spTree>
    <p:extLst>
      <p:ext uri="{BB962C8B-B14F-4D97-AF65-F5344CB8AC3E}">
        <p14:creationId xmlns:p14="http://schemas.microsoft.com/office/powerpoint/2010/main" val="579067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15D42-2CEC-5D0B-FF38-B4B2FBAE9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7518CB-3772-2E33-B3D6-79AAA4848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B5FC91-79C2-368A-FA3C-5C12F065BF7D}"/>
              </a:ext>
            </a:extLst>
          </p:cNvPr>
          <p:cNvSpPr>
            <a:spLocks noGrp="1"/>
          </p:cNvSpPr>
          <p:nvPr>
            <p:ph type="body" idx="1"/>
          </p:nvPr>
        </p:nvSpPr>
        <p:spPr/>
        <p:txBody>
          <a:bodyPr/>
          <a:lstStyle/>
          <a:p>
            <a:pPr algn="l"/>
            <a:r>
              <a:rPr lang="en-US" b="1" i="0" u="none" strike="noStrike" dirty="0">
                <a:solidFill>
                  <a:srgbClr val="000000"/>
                </a:solidFill>
                <a:effectLst/>
              </a:rPr>
              <a:t>Transformers are all about context:</a:t>
            </a:r>
            <a:endParaRPr lang="en-US" b="0" i="0" u="none" strike="noStrike" dirty="0">
              <a:solidFill>
                <a:srgbClr val="000000"/>
              </a:solidFill>
              <a:effectLst/>
            </a:endParaRPr>
          </a:p>
          <a:p>
            <a:pPr algn="l">
              <a:buFont typeface="Arial" panose="020B0604020202020204" pitchFamily="34" charset="0"/>
              <a:buChar char="•"/>
            </a:pPr>
            <a:r>
              <a:rPr lang="en-US" b="0" i="0" u="none" strike="noStrike" dirty="0">
                <a:solidFill>
                  <a:srgbClr val="000000"/>
                </a:solidFill>
                <a:effectLst/>
              </a:rPr>
              <a:t>The whole point of the attention mechanism is to incorporate context. Each word should influence others based on the relationships within the current sequence.</a:t>
            </a:r>
          </a:p>
          <a:p>
            <a:pPr algn="l">
              <a:buFont typeface="Arial" panose="020B0604020202020204" pitchFamily="34" charset="0"/>
              <a:buChar char="•"/>
            </a:pPr>
            <a:r>
              <a:rPr lang="en-US" b="0" i="0" u="none" strike="noStrike" dirty="0">
                <a:solidFill>
                  <a:srgbClr val="000000"/>
                </a:solidFill>
                <a:effectLst/>
              </a:rPr>
              <a:t>Using raw embeddings directly would mean the attention mechanism lacks the flexibility to adjust the representation of ”booking" depending on whether the context is about booking an appointment or a hotel room, this would result in faulty translation.</a:t>
            </a:r>
            <a:endParaRPr lang="en-US" dirty="0"/>
          </a:p>
        </p:txBody>
      </p:sp>
      <p:sp>
        <p:nvSpPr>
          <p:cNvPr id="4" name="Slide Number Placeholder 3">
            <a:extLst>
              <a:ext uri="{FF2B5EF4-FFF2-40B4-BE49-F238E27FC236}">
                <a16:creationId xmlns:a16="http://schemas.microsoft.com/office/drawing/2014/main" id="{B73F9F07-9CD7-8A49-E415-977B69FC01F7}"/>
              </a:ext>
            </a:extLst>
          </p:cNvPr>
          <p:cNvSpPr>
            <a:spLocks noGrp="1"/>
          </p:cNvSpPr>
          <p:nvPr>
            <p:ph type="sldNum" sz="quarter" idx="5"/>
          </p:nvPr>
        </p:nvSpPr>
        <p:spPr/>
        <p:txBody>
          <a:bodyPr/>
          <a:lstStyle/>
          <a:p>
            <a:fld id="{AF660DAB-01C9-174D-A93C-BE10BD98701D}" type="slidenum">
              <a:rPr lang="en-DE" smtClean="0"/>
              <a:t>20</a:t>
            </a:fld>
            <a:endParaRPr lang="en-DE"/>
          </a:p>
        </p:txBody>
      </p:sp>
    </p:spTree>
    <p:extLst>
      <p:ext uri="{BB962C8B-B14F-4D97-AF65-F5344CB8AC3E}">
        <p14:creationId xmlns:p14="http://schemas.microsoft.com/office/powerpoint/2010/main" val="3680323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29</a:t>
            </a:fld>
            <a:endParaRPr lang="en-DE"/>
          </a:p>
        </p:txBody>
      </p:sp>
    </p:spTree>
    <p:extLst>
      <p:ext uri="{BB962C8B-B14F-4D97-AF65-F5344CB8AC3E}">
        <p14:creationId xmlns:p14="http://schemas.microsoft.com/office/powerpoint/2010/main" val="1476370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400"/>
              </a:lnSpc>
            </a:pPr>
            <a:r>
              <a:rPr lang="en-US" b="0" i="0" u="none" strike="noStrike" dirty="0">
                <a:solidFill>
                  <a:srgbClr val="242424"/>
                </a:solidFill>
                <a:effectLst/>
                <a:latin typeface="source-serif-pro"/>
              </a:rPr>
              <a:t>think of when you search for something on YouTube, for example. Assume YouTube stores all its videos as a pair of “</a:t>
            </a:r>
            <a:r>
              <a:rPr lang="en-US" b="0" i="1" u="none" strike="noStrike" dirty="0">
                <a:solidFill>
                  <a:srgbClr val="242424"/>
                </a:solidFill>
                <a:effectLst/>
                <a:latin typeface="source-serif-pro"/>
              </a:rPr>
              <a:t>video title</a:t>
            </a:r>
            <a:r>
              <a:rPr lang="en-US" b="0" i="0" u="none" strike="noStrike" dirty="0">
                <a:solidFill>
                  <a:srgbClr val="242424"/>
                </a:solidFill>
                <a:effectLst/>
                <a:latin typeface="source-serif-pro"/>
              </a:rPr>
              <a:t>” and the “</a:t>
            </a:r>
            <a:r>
              <a:rPr lang="en-US" b="0" i="1" u="none" strike="noStrike" dirty="0">
                <a:solidFill>
                  <a:srgbClr val="242424"/>
                </a:solidFill>
                <a:effectLst/>
                <a:latin typeface="source-serif-pro"/>
              </a:rPr>
              <a:t>video file</a:t>
            </a:r>
            <a:r>
              <a:rPr lang="en-US" b="0" i="0" u="none" strike="noStrike" dirty="0">
                <a:solidFill>
                  <a:srgbClr val="242424"/>
                </a:solidFill>
                <a:effectLst/>
                <a:latin typeface="source-serif-pro"/>
              </a:rPr>
              <a:t>” itself. Which we will call a </a:t>
            </a:r>
            <a:r>
              <a:rPr lang="en-US" b="1" i="0" u="none" strike="noStrike" dirty="0">
                <a:solidFill>
                  <a:srgbClr val="242424"/>
                </a:solidFill>
                <a:effectLst/>
                <a:latin typeface="source-serif-pro"/>
              </a:rPr>
              <a:t>Key-Value pair</a:t>
            </a:r>
            <a:r>
              <a:rPr lang="en-US" b="0" i="0" u="none" strike="noStrike" dirty="0">
                <a:solidFill>
                  <a:srgbClr val="242424"/>
                </a:solidFill>
                <a:effectLst/>
                <a:latin typeface="source-serif-pro"/>
              </a:rPr>
              <a:t>, with the Key being the video title and the Value being the video itself.</a:t>
            </a:r>
          </a:p>
          <a:p>
            <a:pPr algn="l">
              <a:lnSpc>
                <a:spcPts val="2400"/>
              </a:lnSpc>
            </a:pPr>
            <a:r>
              <a:rPr lang="en-US" b="0" i="0" u="none" strike="noStrike" dirty="0">
                <a:solidFill>
                  <a:srgbClr val="242424"/>
                </a:solidFill>
                <a:effectLst/>
                <a:latin typeface="source-serif-pro"/>
              </a:rPr>
              <a:t>The text you put in the search box is called a </a:t>
            </a:r>
            <a:r>
              <a:rPr lang="en-US" b="1" i="0" u="none" strike="noStrike" dirty="0">
                <a:solidFill>
                  <a:srgbClr val="242424"/>
                </a:solidFill>
                <a:effectLst/>
                <a:latin typeface="source-serif-pro"/>
              </a:rPr>
              <a:t>Query </a:t>
            </a:r>
            <a:r>
              <a:rPr lang="en-US" b="0" i="0" u="none" strike="noStrike" dirty="0">
                <a:solidFill>
                  <a:srgbClr val="242424"/>
                </a:solidFill>
                <a:effectLst/>
                <a:latin typeface="source-serif-pro"/>
              </a:rPr>
              <a:t>in search terms. So say you are searching for a cute cat video. So, when you search for something, </a:t>
            </a:r>
            <a:r>
              <a:rPr lang="en-US" b="1" i="0" u="none" strike="noStrike" dirty="0">
                <a:solidFill>
                  <a:srgbClr val="242424"/>
                </a:solidFill>
                <a:effectLst/>
                <a:latin typeface="source-serif-pro"/>
              </a:rPr>
              <a:t>YouTube compares your search Query with the Keys of all its videos</a:t>
            </a:r>
            <a:r>
              <a:rPr lang="en-US" b="0" i="0" u="none" strike="noStrike" dirty="0">
                <a:solidFill>
                  <a:srgbClr val="242424"/>
                </a:solidFill>
                <a:effectLst/>
                <a:latin typeface="source-serif-pro"/>
              </a:rPr>
              <a:t>, then measures the similarity between them, and ranks their </a:t>
            </a:r>
            <a:r>
              <a:rPr lang="en-US" b="1" i="0" u="none" strike="noStrike" dirty="0">
                <a:solidFill>
                  <a:srgbClr val="242424"/>
                </a:solidFill>
                <a:effectLst/>
                <a:latin typeface="source-serif-pro"/>
              </a:rPr>
              <a:t>Values </a:t>
            </a:r>
            <a:r>
              <a:rPr lang="en-US" b="0" i="0" u="none" strike="noStrike" dirty="0">
                <a:solidFill>
                  <a:srgbClr val="242424"/>
                </a:solidFill>
                <a:effectLst/>
                <a:latin typeface="source-serif-pro"/>
              </a:rPr>
              <a:t>from the highest similarity to </a:t>
            </a:r>
            <a:r>
              <a:rPr lang="en-US" b="0" i="0" u="none" strike="noStrike" dirty="0" err="1">
                <a:solidFill>
                  <a:srgbClr val="242424"/>
                </a:solidFill>
                <a:effectLst/>
                <a:latin typeface="source-serif-pro"/>
              </a:rPr>
              <a:t>lowes</a:t>
            </a:r>
            <a:r>
              <a:rPr lang="en-US" b="0" i="0" u="none" strike="noStrike" dirty="0">
                <a:solidFill>
                  <a:srgbClr val="242424"/>
                </a:solidFill>
                <a:effectLst/>
                <a:latin typeface="source-serif-pro"/>
              </a:rPr>
              <a:t> and display the search results accordingly.</a:t>
            </a:r>
          </a:p>
          <a:p>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37</a:t>
            </a:fld>
            <a:endParaRPr lang="en-DE"/>
          </a:p>
        </p:txBody>
      </p:sp>
    </p:spTree>
    <p:extLst>
      <p:ext uri="{BB962C8B-B14F-4D97-AF65-F5344CB8AC3E}">
        <p14:creationId xmlns:p14="http://schemas.microsoft.com/office/powerpoint/2010/main" val="2560416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5F6A36-24B5-0743-9F3F-927763EEB80D}" type="slidenum">
              <a:rPr lang="en-US" smtClean="0"/>
              <a:t>2</a:t>
            </a:fld>
            <a:endParaRPr lang="en-US"/>
          </a:p>
        </p:txBody>
      </p:sp>
    </p:spTree>
    <p:extLst>
      <p:ext uri="{BB962C8B-B14F-4D97-AF65-F5344CB8AC3E}">
        <p14:creationId xmlns:p14="http://schemas.microsoft.com/office/powerpoint/2010/main" val="30429409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querises</a:t>
            </a:r>
            <a:r>
              <a:rPr lang="en-US" dirty="0"/>
              <a:t> </a:t>
            </a:r>
            <a:r>
              <a:rPr lang="en-US" dirty="0" err="1"/>
              <a:t>eare</a:t>
            </a:r>
            <a:r>
              <a:rPr lang="en-US" dirty="0"/>
              <a:t> the tokens in the sequence you passed to the model</a:t>
            </a:r>
          </a:p>
        </p:txBody>
      </p:sp>
      <p:sp>
        <p:nvSpPr>
          <p:cNvPr id="4" name="Slide Number Placeholder 3"/>
          <p:cNvSpPr>
            <a:spLocks noGrp="1"/>
          </p:cNvSpPr>
          <p:nvPr>
            <p:ph type="sldNum" sz="quarter" idx="5"/>
          </p:nvPr>
        </p:nvSpPr>
        <p:spPr/>
        <p:txBody>
          <a:bodyPr/>
          <a:lstStyle/>
          <a:p>
            <a:fld id="{AF660DAB-01C9-174D-A93C-BE10BD98701D}" type="slidenum">
              <a:rPr lang="en-DE" smtClean="0"/>
              <a:t>48</a:t>
            </a:fld>
            <a:endParaRPr lang="en-DE"/>
          </a:p>
        </p:txBody>
      </p:sp>
    </p:spTree>
    <p:extLst>
      <p:ext uri="{BB962C8B-B14F-4D97-AF65-F5344CB8AC3E}">
        <p14:creationId xmlns:p14="http://schemas.microsoft.com/office/powerpoint/2010/main" val="907011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62</a:t>
            </a:fld>
            <a:endParaRPr lang="en-DE"/>
          </a:p>
        </p:txBody>
      </p:sp>
    </p:spTree>
    <p:extLst>
      <p:ext uri="{BB962C8B-B14F-4D97-AF65-F5344CB8AC3E}">
        <p14:creationId xmlns:p14="http://schemas.microsoft.com/office/powerpoint/2010/main" val="328961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69</a:t>
            </a:fld>
            <a:endParaRPr lang="en-DE"/>
          </a:p>
        </p:txBody>
      </p:sp>
    </p:spTree>
    <p:extLst>
      <p:ext uri="{BB962C8B-B14F-4D97-AF65-F5344CB8AC3E}">
        <p14:creationId xmlns:p14="http://schemas.microsoft.com/office/powerpoint/2010/main" val="990601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F02C9-BCF5-5C42-717E-D6A6442996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0BBA38-634C-36DC-DC79-BEB37D4F98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69D3C4-BDE8-7513-D022-BEEB2F32308B}"/>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08F390DD-0C0F-8676-E9DF-F64B0DD530ED}"/>
              </a:ext>
            </a:extLst>
          </p:cNvPr>
          <p:cNvSpPr>
            <a:spLocks noGrp="1"/>
          </p:cNvSpPr>
          <p:nvPr>
            <p:ph type="sldNum" sz="quarter" idx="5"/>
          </p:nvPr>
        </p:nvSpPr>
        <p:spPr/>
        <p:txBody>
          <a:bodyPr/>
          <a:lstStyle/>
          <a:p>
            <a:fld id="{AF660DAB-01C9-174D-A93C-BE10BD98701D}" type="slidenum">
              <a:rPr lang="en-DE" smtClean="0"/>
              <a:t>70</a:t>
            </a:fld>
            <a:endParaRPr lang="en-DE"/>
          </a:p>
        </p:txBody>
      </p:sp>
    </p:spTree>
    <p:extLst>
      <p:ext uri="{BB962C8B-B14F-4D97-AF65-F5344CB8AC3E}">
        <p14:creationId xmlns:p14="http://schemas.microsoft.com/office/powerpoint/2010/main" val="973535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FD71D-9CB7-FEA6-6E9F-B2B9D4C54C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AAF3A-2568-C019-11BC-09BBBBA74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79DD05-E938-65F4-3456-827AD0381FEF}"/>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A5536C6A-A99F-875A-4F44-FABC38CCD6BC}"/>
              </a:ext>
            </a:extLst>
          </p:cNvPr>
          <p:cNvSpPr>
            <a:spLocks noGrp="1"/>
          </p:cNvSpPr>
          <p:nvPr>
            <p:ph type="sldNum" sz="quarter" idx="5"/>
          </p:nvPr>
        </p:nvSpPr>
        <p:spPr/>
        <p:txBody>
          <a:bodyPr/>
          <a:lstStyle/>
          <a:p>
            <a:fld id="{AF660DAB-01C9-174D-A93C-BE10BD98701D}" type="slidenum">
              <a:rPr lang="en-DE" smtClean="0"/>
              <a:t>71</a:t>
            </a:fld>
            <a:endParaRPr lang="en-DE"/>
          </a:p>
        </p:txBody>
      </p:sp>
    </p:spTree>
    <p:extLst>
      <p:ext uri="{BB962C8B-B14F-4D97-AF65-F5344CB8AC3E}">
        <p14:creationId xmlns:p14="http://schemas.microsoft.com/office/powerpoint/2010/main" val="2600998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A2875-2712-A148-DB57-1E55CDC2E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69CFB-394B-F87C-1EFB-5F106499F8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6C761E-80E0-1A59-56D2-91182A89B68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710602A2-E058-62DB-A0EE-466DFAF27268}"/>
              </a:ext>
            </a:extLst>
          </p:cNvPr>
          <p:cNvSpPr>
            <a:spLocks noGrp="1"/>
          </p:cNvSpPr>
          <p:nvPr>
            <p:ph type="sldNum" sz="quarter" idx="5"/>
          </p:nvPr>
        </p:nvSpPr>
        <p:spPr/>
        <p:txBody>
          <a:bodyPr/>
          <a:lstStyle/>
          <a:p>
            <a:fld id="{AF660DAB-01C9-174D-A93C-BE10BD98701D}" type="slidenum">
              <a:rPr lang="en-DE" smtClean="0"/>
              <a:t>72</a:t>
            </a:fld>
            <a:endParaRPr lang="en-DE"/>
          </a:p>
        </p:txBody>
      </p:sp>
    </p:spTree>
    <p:extLst>
      <p:ext uri="{BB962C8B-B14F-4D97-AF65-F5344CB8AC3E}">
        <p14:creationId xmlns:p14="http://schemas.microsoft.com/office/powerpoint/2010/main" val="2435392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ED1B7-B2D7-2C4A-6A39-2BAF82BA7B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C72228-44A8-0C50-F91C-58E42F6436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A3720B-DAD8-812D-520B-720E58E1D9A0}"/>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A985D769-4182-398E-9AF8-9D5A47874178}"/>
              </a:ext>
            </a:extLst>
          </p:cNvPr>
          <p:cNvSpPr>
            <a:spLocks noGrp="1"/>
          </p:cNvSpPr>
          <p:nvPr>
            <p:ph type="sldNum" sz="quarter" idx="5"/>
          </p:nvPr>
        </p:nvSpPr>
        <p:spPr/>
        <p:txBody>
          <a:bodyPr/>
          <a:lstStyle/>
          <a:p>
            <a:fld id="{AF660DAB-01C9-174D-A93C-BE10BD98701D}" type="slidenum">
              <a:rPr lang="en-DE" smtClean="0"/>
              <a:t>73</a:t>
            </a:fld>
            <a:endParaRPr lang="en-DE"/>
          </a:p>
        </p:txBody>
      </p:sp>
    </p:spTree>
    <p:extLst>
      <p:ext uri="{BB962C8B-B14F-4D97-AF65-F5344CB8AC3E}">
        <p14:creationId xmlns:p14="http://schemas.microsoft.com/office/powerpoint/2010/main" val="3087658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549B8-DBC1-C501-8486-A2B72A6ED9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D924BE-DE27-577C-3F5C-B19EF7075F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539F32-4D53-A526-161D-30F61BCE1B3B}"/>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0F40076B-A7A0-A6DA-E6BA-6CD6E344A917}"/>
              </a:ext>
            </a:extLst>
          </p:cNvPr>
          <p:cNvSpPr>
            <a:spLocks noGrp="1"/>
          </p:cNvSpPr>
          <p:nvPr>
            <p:ph type="sldNum" sz="quarter" idx="5"/>
          </p:nvPr>
        </p:nvSpPr>
        <p:spPr/>
        <p:txBody>
          <a:bodyPr/>
          <a:lstStyle/>
          <a:p>
            <a:fld id="{AF660DAB-01C9-174D-A93C-BE10BD98701D}" type="slidenum">
              <a:rPr lang="en-DE" smtClean="0"/>
              <a:t>74</a:t>
            </a:fld>
            <a:endParaRPr lang="en-DE"/>
          </a:p>
        </p:txBody>
      </p:sp>
    </p:spTree>
    <p:extLst>
      <p:ext uri="{BB962C8B-B14F-4D97-AF65-F5344CB8AC3E}">
        <p14:creationId xmlns:p14="http://schemas.microsoft.com/office/powerpoint/2010/main" val="343151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D3AAC-CD22-26E0-1F66-36762EC902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CE04F0-23EA-2B54-8308-3D4FF2538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1D0D2-C73E-561F-BDF6-6A8ABF2E206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1B5522C4-50A2-7536-D74D-08484BEA0FD4}"/>
              </a:ext>
            </a:extLst>
          </p:cNvPr>
          <p:cNvSpPr>
            <a:spLocks noGrp="1"/>
          </p:cNvSpPr>
          <p:nvPr>
            <p:ph type="sldNum" sz="quarter" idx="5"/>
          </p:nvPr>
        </p:nvSpPr>
        <p:spPr/>
        <p:txBody>
          <a:bodyPr/>
          <a:lstStyle/>
          <a:p>
            <a:fld id="{AF660DAB-01C9-174D-A93C-BE10BD98701D}" type="slidenum">
              <a:rPr lang="en-DE" smtClean="0"/>
              <a:t>75</a:t>
            </a:fld>
            <a:endParaRPr lang="en-DE"/>
          </a:p>
        </p:txBody>
      </p:sp>
    </p:spTree>
    <p:extLst>
      <p:ext uri="{BB962C8B-B14F-4D97-AF65-F5344CB8AC3E}">
        <p14:creationId xmlns:p14="http://schemas.microsoft.com/office/powerpoint/2010/main" val="31366430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10CC4-3F9A-B3A1-4EA8-C54A5F8DFF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644EBF-2D6A-DBFF-7161-C2DEC246BE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71C549-A0FF-DBA0-C155-EDCE22117569}"/>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3E5F7F38-D6EC-7AA7-5A1E-EAB49E036E52}"/>
              </a:ext>
            </a:extLst>
          </p:cNvPr>
          <p:cNvSpPr>
            <a:spLocks noGrp="1"/>
          </p:cNvSpPr>
          <p:nvPr>
            <p:ph type="sldNum" sz="quarter" idx="5"/>
          </p:nvPr>
        </p:nvSpPr>
        <p:spPr/>
        <p:txBody>
          <a:bodyPr/>
          <a:lstStyle/>
          <a:p>
            <a:fld id="{AF660DAB-01C9-174D-A93C-BE10BD98701D}" type="slidenum">
              <a:rPr lang="en-DE" smtClean="0"/>
              <a:t>76</a:t>
            </a:fld>
            <a:endParaRPr lang="en-DE"/>
          </a:p>
        </p:txBody>
      </p:sp>
    </p:spTree>
    <p:extLst>
      <p:ext uri="{BB962C8B-B14F-4D97-AF65-F5344CB8AC3E}">
        <p14:creationId xmlns:p14="http://schemas.microsoft.com/office/powerpoint/2010/main" val="1417774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6DD17-B1CB-9241-710D-1A2C7D384F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0C655-5E69-F855-9E8D-9A27A3D51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F3A2FF-565F-CC65-024D-B5777B26062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0A2B15-889D-9039-CD61-9A0937E31B27}"/>
              </a:ext>
            </a:extLst>
          </p:cNvPr>
          <p:cNvSpPr>
            <a:spLocks noGrp="1"/>
          </p:cNvSpPr>
          <p:nvPr>
            <p:ph type="sldNum" sz="quarter" idx="5"/>
          </p:nvPr>
        </p:nvSpPr>
        <p:spPr/>
        <p:txBody>
          <a:bodyPr/>
          <a:lstStyle/>
          <a:p>
            <a:fld id="{9C5F6A36-24B5-0743-9F3F-927763EEB80D}" type="slidenum">
              <a:rPr lang="en-US" smtClean="0"/>
              <a:t>3</a:t>
            </a:fld>
            <a:endParaRPr lang="en-US"/>
          </a:p>
        </p:txBody>
      </p:sp>
    </p:spTree>
    <p:extLst>
      <p:ext uri="{BB962C8B-B14F-4D97-AF65-F5344CB8AC3E}">
        <p14:creationId xmlns:p14="http://schemas.microsoft.com/office/powerpoint/2010/main" val="27965970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FB4C5-1F4F-01BF-E657-0614073DAE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060999-A730-4FB8-B80F-1CE9A7267F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6232FA-A699-4045-ED0A-FAF3CDAF302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04C388B0-11B1-F550-52DE-51DD12F39880}"/>
              </a:ext>
            </a:extLst>
          </p:cNvPr>
          <p:cNvSpPr>
            <a:spLocks noGrp="1"/>
          </p:cNvSpPr>
          <p:nvPr>
            <p:ph type="sldNum" sz="quarter" idx="5"/>
          </p:nvPr>
        </p:nvSpPr>
        <p:spPr/>
        <p:txBody>
          <a:bodyPr/>
          <a:lstStyle/>
          <a:p>
            <a:fld id="{AF660DAB-01C9-174D-A93C-BE10BD98701D}" type="slidenum">
              <a:rPr lang="en-DE" smtClean="0"/>
              <a:t>77</a:t>
            </a:fld>
            <a:endParaRPr lang="en-DE"/>
          </a:p>
        </p:txBody>
      </p:sp>
    </p:spTree>
    <p:extLst>
      <p:ext uri="{BB962C8B-B14F-4D97-AF65-F5344CB8AC3E}">
        <p14:creationId xmlns:p14="http://schemas.microsoft.com/office/powerpoint/2010/main" val="32299760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D07A9-B1F7-8332-F29A-C6FF227E1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964C8C-1004-83A7-DDD2-C134D4AE0E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A6375-02C6-647F-6695-6CA3FBEEF574}"/>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186DFFBA-E882-1845-CB41-D4EC7045301A}"/>
              </a:ext>
            </a:extLst>
          </p:cNvPr>
          <p:cNvSpPr>
            <a:spLocks noGrp="1"/>
          </p:cNvSpPr>
          <p:nvPr>
            <p:ph type="sldNum" sz="quarter" idx="5"/>
          </p:nvPr>
        </p:nvSpPr>
        <p:spPr/>
        <p:txBody>
          <a:bodyPr/>
          <a:lstStyle/>
          <a:p>
            <a:fld id="{AF660DAB-01C9-174D-A93C-BE10BD98701D}" type="slidenum">
              <a:rPr lang="en-DE" smtClean="0"/>
              <a:t>78</a:t>
            </a:fld>
            <a:endParaRPr lang="en-DE"/>
          </a:p>
        </p:txBody>
      </p:sp>
    </p:spTree>
    <p:extLst>
      <p:ext uri="{BB962C8B-B14F-4D97-AF65-F5344CB8AC3E}">
        <p14:creationId xmlns:p14="http://schemas.microsoft.com/office/powerpoint/2010/main" val="18125375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78780-9174-5233-2AD8-E36EC893A7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F1EA43-F0F6-4EF6-4B23-068F5B40CF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A13B30-931F-BF16-0630-21DED031FBF9}"/>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D4F8FE55-6620-F8F1-C720-3EF51683CCF4}"/>
              </a:ext>
            </a:extLst>
          </p:cNvPr>
          <p:cNvSpPr>
            <a:spLocks noGrp="1"/>
          </p:cNvSpPr>
          <p:nvPr>
            <p:ph type="sldNum" sz="quarter" idx="5"/>
          </p:nvPr>
        </p:nvSpPr>
        <p:spPr/>
        <p:txBody>
          <a:bodyPr/>
          <a:lstStyle/>
          <a:p>
            <a:fld id="{AF660DAB-01C9-174D-A93C-BE10BD98701D}" type="slidenum">
              <a:rPr lang="en-DE" smtClean="0"/>
              <a:t>79</a:t>
            </a:fld>
            <a:endParaRPr lang="en-DE"/>
          </a:p>
        </p:txBody>
      </p:sp>
    </p:spTree>
    <p:extLst>
      <p:ext uri="{BB962C8B-B14F-4D97-AF65-F5344CB8AC3E}">
        <p14:creationId xmlns:p14="http://schemas.microsoft.com/office/powerpoint/2010/main" val="4271603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6B3C7-9D6C-22E7-6319-C47DA49744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C63A7B-6458-9BCD-0E50-45EC10DB9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90BEE2-9D2D-1550-3729-D46D12478555}"/>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85125100-25D2-0B8B-C675-24DF0F970837}"/>
              </a:ext>
            </a:extLst>
          </p:cNvPr>
          <p:cNvSpPr>
            <a:spLocks noGrp="1"/>
          </p:cNvSpPr>
          <p:nvPr>
            <p:ph type="sldNum" sz="quarter" idx="5"/>
          </p:nvPr>
        </p:nvSpPr>
        <p:spPr/>
        <p:txBody>
          <a:bodyPr/>
          <a:lstStyle/>
          <a:p>
            <a:fld id="{AF660DAB-01C9-174D-A93C-BE10BD98701D}" type="slidenum">
              <a:rPr lang="en-DE" smtClean="0"/>
              <a:t>80</a:t>
            </a:fld>
            <a:endParaRPr lang="en-DE"/>
          </a:p>
        </p:txBody>
      </p:sp>
    </p:spTree>
    <p:extLst>
      <p:ext uri="{BB962C8B-B14F-4D97-AF65-F5344CB8AC3E}">
        <p14:creationId xmlns:p14="http://schemas.microsoft.com/office/powerpoint/2010/main" val="39119108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42386-F7BB-8FD7-56AD-DC9AD0B08E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91D87-2326-7535-FFC5-787C355991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A1678-0F9F-AB64-CF1B-FC6966E49DDE}"/>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CCE65C40-5F70-9B0B-02C8-0166952A79BA}"/>
              </a:ext>
            </a:extLst>
          </p:cNvPr>
          <p:cNvSpPr>
            <a:spLocks noGrp="1"/>
          </p:cNvSpPr>
          <p:nvPr>
            <p:ph type="sldNum" sz="quarter" idx="5"/>
          </p:nvPr>
        </p:nvSpPr>
        <p:spPr/>
        <p:txBody>
          <a:bodyPr/>
          <a:lstStyle/>
          <a:p>
            <a:fld id="{AF660DAB-01C9-174D-A93C-BE10BD98701D}" type="slidenum">
              <a:rPr lang="en-DE" smtClean="0"/>
              <a:t>81</a:t>
            </a:fld>
            <a:endParaRPr lang="en-DE"/>
          </a:p>
        </p:txBody>
      </p:sp>
    </p:spTree>
    <p:extLst>
      <p:ext uri="{BB962C8B-B14F-4D97-AF65-F5344CB8AC3E}">
        <p14:creationId xmlns:p14="http://schemas.microsoft.com/office/powerpoint/2010/main" val="3755943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4A3A3-AA32-464D-5D5D-80A4F646AB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AF72FA-C5C9-145A-6B58-D4E5EF5771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8569EC-DA18-E7E3-221E-51BCCC97F58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F677F081-EC79-61A1-3973-19884FA01F7D}"/>
              </a:ext>
            </a:extLst>
          </p:cNvPr>
          <p:cNvSpPr>
            <a:spLocks noGrp="1"/>
          </p:cNvSpPr>
          <p:nvPr>
            <p:ph type="sldNum" sz="quarter" idx="5"/>
          </p:nvPr>
        </p:nvSpPr>
        <p:spPr/>
        <p:txBody>
          <a:bodyPr/>
          <a:lstStyle/>
          <a:p>
            <a:fld id="{AF660DAB-01C9-174D-A93C-BE10BD98701D}" type="slidenum">
              <a:rPr lang="en-DE" smtClean="0"/>
              <a:t>82</a:t>
            </a:fld>
            <a:endParaRPr lang="en-DE"/>
          </a:p>
        </p:txBody>
      </p:sp>
    </p:spTree>
    <p:extLst>
      <p:ext uri="{BB962C8B-B14F-4D97-AF65-F5344CB8AC3E}">
        <p14:creationId xmlns:p14="http://schemas.microsoft.com/office/powerpoint/2010/main" val="30947407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129EA-4DC1-18E5-EAB6-80B4892EF7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6BFE6E-8B68-D47F-B228-8F9B057E81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B4A447-B88E-4F5F-3B21-68515E4E28EA}"/>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C45D9F13-0E04-4C4A-38D1-57E818B367D1}"/>
              </a:ext>
            </a:extLst>
          </p:cNvPr>
          <p:cNvSpPr>
            <a:spLocks noGrp="1"/>
          </p:cNvSpPr>
          <p:nvPr>
            <p:ph type="sldNum" sz="quarter" idx="5"/>
          </p:nvPr>
        </p:nvSpPr>
        <p:spPr/>
        <p:txBody>
          <a:bodyPr/>
          <a:lstStyle/>
          <a:p>
            <a:fld id="{AF660DAB-01C9-174D-A93C-BE10BD98701D}" type="slidenum">
              <a:rPr lang="en-DE" smtClean="0"/>
              <a:t>83</a:t>
            </a:fld>
            <a:endParaRPr lang="en-DE"/>
          </a:p>
        </p:txBody>
      </p:sp>
    </p:spTree>
    <p:extLst>
      <p:ext uri="{BB962C8B-B14F-4D97-AF65-F5344CB8AC3E}">
        <p14:creationId xmlns:p14="http://schemas.microsoft.com/office/powerpoint/2010/main" val="18373829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9CF07-E5F8-4C92-3BA6-0801C1CDC8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94CEAE-9475-6173-C15D-B934901FB9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431884-77E2-1C76-9E45-F94FBA739163}"/>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A00B0B22-E591-19AE-87B1-94DC9FCFDCEF}"/>
              </a:ext>
            </a:extLst>
          </p:cNvPr>
          <p:cNvSpPr>
            <a:spLocks noGrp="1"/>
          </p:cNvSpPr>
          <p:nvPr>
            <p:ph type="sldNum" sz="quarter" idx="5"/>
          </p:nvPr>
        </p:nvSpPr>
        <p:spPr/>
        <p:txBody>
          <a:bodyPr/>
          <a:lstStyle/>
          <a:p>
            <a:fld id="{AF660DAB-01C9-174D-A93C-BE10BD98701D}" type="slidenum">
              <a:rPr lang="en-DE" smtClean="0"/>
              <a:t>84</a:t>
            </a:fld>
            <a:endParaRPr lang="en-DE"/>
          </a:p>
        </p:txBody>
      </p:sp>
    </p:spTree>
    <p:extLst>
      <p:ext uri="{BB962C8B-B14F-4D97-AF65-F5344CB8AC3E}">
        <p14:creationId xmlns:p14="http://schemas.microsoft.com/office/powerpoint/2010/main" val="14521347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528C2-A869-80F7-B9B6-C035DEF3F3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2C0AE7-ED9A-FBFD-2653-CE3A45A620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51BAF5-1040-AB56-4B4B-EC5E5041DF60}"/>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3A929CA5-4055-AC54-EACA-71C0EDE16DD9}"/>
              </a:ext>
            </a:extLst>
          </p:cNvPr>
          <p:cNvSpPr>
            <a:spLocks noGrp="1"/>
          </p:cNvSpPr>
          <p:nvPr>
            <p:ph type="sldNum" sz="quarter" idx="5"/>
          </p:nvPr>
        </p:nvSpPr>
        <p:spPr/>
        <p:txBody>
          <a:bodyPr/>
          <a:lstStyle/>
          <a:p>
            <a:fld id="{AF660DAB-01C9-174D-A93C-BE10BD98701D}" type="slidenum">
              <a:rPr lang="en-DE" smtClean="0"/>
              <a:t>85</a:t>
            </a:fld>
            <a:endParaRPr lang="en-DE"/>
          </a:p>
        </p:txBody>
      </p:sp>
    </p:spTree>
    <p:extLst>
      <p:ext uri="{BB962C8B-B14F-4D97-AF65-F5344CB8AC3E}">
        <p14:creationId xmlns:p14="http://schemas.microsoft.com/office/powerpoint/2010/main" val="17608837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20CAD-A376-3C46-2C41-8D697B632C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9D1B49-AD54-35BB-4FBC-22C3412427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CD43F5-0998-122E-F728-DA5F86AC5783}"/>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4E00E280-BD92-C5F7-1753-72BF44EE153E}"/>
              </a:ext>
            </a:extLst>
          </p:cNvPr>
          <p:cNvSpPr>
            <a:spLocks noGrp="1"/>
          </p:cNvSpPr>
          <p:nvPr>
            <p:ph type="sldNum" sz="quarter" idx="5"/>
          </p:nvPr>
        </p:nvSpPr>
        <p:spPr/>
        <p:txBody>
          <a:bodyPr/>
          <a:lstStyle/>
          <a:p>
            <a:fld id="{AF660DAB-01C9-174D-A93C-BE10BD98701D}" type="slidenum">
              <a:rPr lang="en-DE" smtClean="0"/>
              <a:t>86</a:t>
            </a:fld>
            <a:endParaRPr lang="en-DE"/>
          </a:p>
        </p:txBody>
      </p:sp>
    </p:spTree>
    <p:extLst>
      <p:ext uri="{BB962C8B-B14F-4D97-AF65-F5344CB8AC3E}">
        <p14:creationId xmlns:p14="http://schemas.microsoft.com/office/powerpoint/2010/main" val="3554769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4</a:t>
            </a:fld>
            <a:endParaRPr lang="en-DE"/>
          </a:p>
        </p:txBody>
      </p:sp>
    </p:spTree>
    <p:extLst>
      <p:ext uri="{BB962C8B-B14F-4D97-AF65-F5344CB8AC3E}">
        <p14:creationId xmlns:p14="http://schemas.microsoft.com/office/powerpoint/2010/main" val="37782131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3AD4F-5DB9-EC02-3649-7887F9D607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F34571-5A41-A863-105A-93FCB587F3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4E4A7B-FF41-19B2-69A5-FF7DD5A4FFC5}"/>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F353AE8D-731E-4E41-38E4-DBC470F38211}"/>
              </a:ext>
            </a:extLst>
          </p:cNvPr>
          <p:cNvSpPr>
            <a:spLocks noGrp="1"/>
          </p:cNvSpPr>
          <p:nvPr>
            <p:ph type="sldNum" sz="quarter" idx="5"/>
          </p:nvPr>
        </p:nvSpPr>
        <p:spPr/>
        <p:txBody>
          <a:bodyPr/>
          <a:lstStyle/>
          <a:p>
            <a:fld id="{AF660DAB-01C9-174D-A93C-BE10BD98701D}" type="slidenum">
              <a:rPr lang="en-DE" smtClean="0"/>
              <a:t>87</a:t>
            </a:fld>
            <a:endParaRPr lang="en-DE"/>
          </a:p>
        </p:txBody>
      </p:sp>
    </p:spTree>
    <p:extLst>
      <p:ext uri="{BB962C8B-B14F-4D97-AF65-F5344CB8AC3E}">
        <p14:creationId xmlns:p14="http://schemas.microsoft.com/office/powerpoint/2010/main" val="21135429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01ED0-3226-3054-7806-81CF819D3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0B748A-98EC-8904-FA45-E97008E13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63854-B908-7DFD-9712-CB83C4E8F92B}"/>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5C51BC53-2AB6-DE68-7B7A-9364786CABCA}"/>
              </a:ext>
            </a:extLst>
          </p:cNvPr>
          <p:cNvSpPr>
            <a:spLocks noGrp="1"/>
          </p:cNvSpPr>
          <p:nvPr>
            <p:ph type="sldNum" sz="quarter" idx="5"/>
          </p:nvPr>
        </p:nvSpPr>
        <p:spPr/>
        <p:txBody>
          <a:bodyPr/>
          <a:lstStyle/>
          <a:p>
            <a:fld id="{AF660DAB-01C9-174D-A93C-BE10BD98701D}" type="slidenum">
              <a:rPr lang="en-DE" smtClean="0"/>
              <a:t>88</a:t>
            </a:fld>
            <a:endParaRPr lang="en-DE"/>
          </a:p>
        </p:txBody>
      </p:sp>
    </p:spTree>
    <p:extLst>
      <p:ext uri="{BB962C8B-B14F-4D97-AF65-F5344CB8AC3E}">
        <p14:creationId xmlns:p14="http://schemas.microsoft.com/office/powerpoint/2010/main" val="111477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50C1A-0EC2-DE1F-536B-55AF7101A4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7A078-0B91-9DA4-3C04-A76DF5D774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A1092C-2F65-0EB6-73AE-DE9472303BF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981AB4B8-047B-E0B5-904E-767A585F4C08}"/>
              </a:ext>
            </a:extLst>
          </p:cNvPr>
          <p:cNvSpPr>
            <a:spLocks noGrp="1"/>
          </p:cNvSpPr>
          <p:nvPr>
            <p:ph type="sldNum" sz="quarter" idx="5"/>
          </p:nvPr>
        </p:nvSpPr>
        <p:spPr/>
        <p:txBody>
          <a:bodyPr/>
          <a:lstStyle/>
          <a:p>
            <a:fld id="{AF660DAB-01C9-174D-A93C-BE10BD98701D}" type="slidenum">
              <a:rPr lang="en-DE" smtClean="0"/>
              <a:t>89</a:t>
            </a:fld>
            <a:endParaRPr lang="en-DE"/>
          </a:p>
        </p:txBody>
      </p:sp>
    </p:spTree>
    <p:extLst>
      <p:ext uri="{BB962C8B-B14F-4D97-AF65-F5344CB8AC3E}">
        <p14:creationId xmlns:p14="http://schemas.microsoft.com/office/powerpoint/2010/main" val="10597001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320B-E902-4F67-4A28-1AED76E957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9B763B-4523-1EB1-B64C-F3E6FE5A2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4D79F7-6BAF-2A5F-3979-8E51CAA8B18B}"/>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19B1A6F4-7C6A-805F-EF36-88EC4EB512B1}"/>
              </a:ext>
            </a:extLst>
          </p:cNvPr>
          <p:cNvSpPr>
            <a:spLocks noGrp="1"/>
          </p:cNvSpPr>
          <p:nvPr>
            <p:ph type="sldNum" sz="quarter" idx="5"/>
          </p:nvPr>
        </p:nvSpPr>
        <p:spPr/>
        <p:txBody>
          <a:bodyPr/>
          <a:lstStyle/>
          <a:p>
            <a:fld id="{AF660DAB-01C9-174D-A93C-BE10BD98701D}" type="slidenum">
              <a:rPr lang="en-DE" smtClean="0"/>
              <a:t>90</a:t>
            </a:fld>
            <a:endParaRPr lang="en-DE"/>
          </a:p>
        </p:txBody>
      </p:sp>
    </p:spTree>
    <p:extLst>
      <p:ext uri="{BB962C8B-B14F-4D97-AF65-F5344CB8AC3E}">
        <p14:creationId xmlns:p14="http://schemas.microsoft.com/office/powerpoint/2010/main" val="4584070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2B7C1-3D56-5B2E-35F9-F7D7348E9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DEFCD7-1E6C-9C20-ADDC-AF6E616D6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C51216-E40A-6C5F-6605-ED89D4AC6AF7}"/>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B6F501F8-1AE5-655C-0005-1EED1D625866}"/>
              </a:ext>
            </a:extLst>
          </p:cNvPr>
          <p:cNvSpPr>
            <a:spLocks noGrp="1"/>
          </p:cNvSpPr>
          <p:nvPr>
            <p:ph type="sldNum" sz="quarter" idx="5"/>
          </p:nvPr>
        </p:nvSpPr>
        <p:spPr/>
        <p:txBody>
          <a:bodyPr/>
          <a:lstStyle/>
          <a:p>
            <a:fld id="{AF660DAB-01C9-174D-A93C-BE10BD98701D}" type="slidenum">
              <a:rPr lang="en-DE" smtClean="0"/>
              <a:t>91</a:t>
            </a:fld>
            <a:endParaRPr lang="en-DE"/>
          </a:p>
        </p:txBody>
      </p:sp>
    </p:spTree>
    <p:extLst>
      <p:ext uri="{BB962C8B-B14F-4D97-AF65-F5344CB8AC3E}">
        <p14:creationId xmlns:p14="http://schemas.microsoft.com/office/powerpoint/2010/main" val="7845663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62871-BAEF-3CB8-99AB-C33AE2EEA7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368AB5-B941-7FA1-804D-C8021B8432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6150A6-1E55-C1CD-750F-0FF69D634531}"/>
              </a:ext>
            </a:extLst>
          </p:cNvPr>
          <p:cNvSpPr>
            <a:spLocks noGrp="1"/>
          </p:cNvSpPr>
          <p:nvPr>
            <p:ph type="body" idx="1"/>
          </p:nvPr>
        </p:nvSpPr>
        <p:spPr/>
        <p:txBody>
          <a:bodyPr/>
          <a:lstStyle/>
          <a:p>
            <a:pPr algn="l">
              <a:lnSpc>
                <a:spcPts val="2400"/>
              </a:lnSpc>
            </a:pPr>
            <a:r>
              <a:rPr lang="en-US" b="1" i="0" u="none" strike="noStrike" dirty="0">
                <a:solidFill>
                  <a:srgbClr val="242424"/>
                </a:solidFill>
                <a:effectLst/>
                <a:latin typeface="source-serif-pro"/>
              </a:rPr>
              <a:t>Multiplicative Attention</a:t>
            </a:r>
            <a:r>
              <a:rPr lang="en-US" b="0" i="0" u="none" strike="noStrike" dirty="0">
                <a:solidFill>
                  <a:srgbClr val="242424"/>
                </a:solidFill>
                <a:effectLst/>
                <a:latin typeface="source-serif-pro"/>
              </a:rPr>
              <a:t> was developed by exploiting the previous work done for Additive Attention.</a:t>
            </a:r>
            <a:br>
              <a:rPr lang="en-US" b="0" i="0" u="none" strike="noStrike" dirty="0">
                <a:solidFill>
                  <a:srgbClr val="242424"/>
                </a:solidFill>
                <a:effectLst/>
                <a:latin typeface="source-serif-pro"/>
              </a:rPr>
            </a:br>
            <a:r>
              <a:rPr lang="en-US" b="0" i="0" u="none" strike="noStrike" dirty="0">
                <a:solidFill>
                  <a:srgbClr val="242424"/>
                </a:solidFill>
                <a:effectLst/>
                <a:latin typeface="source-serif-pro"/>
              </a:rPr>
              <a:t>In the paper “Effective Approaches to Attention-based Neural Machine Translation,” </a:t>
            </a:r>
            <a:r>
              <a:rPr lang="en-US" b="0" i="0" u="none" strike="noStrike" dirty="0" err="1">
                <a:solidFill>
                  <a:srgbClr val="242424"/>
                </a:solidFill>
                <a:effectLst/>
                <a:latin typeface="source-serif-pro"/>
              </a:rPr>
              <a:t>Loung</a:t>
            </a:r>
            <a:r>
              <a:rPr lang="en-US" b="0" i="0" u="none" strike="noStrike" dirty="0">
                <a:solidFill>
                  <a:srgbClr val="242424"/>
                </a:solidFill>
                <a:effectLst/>
                <a:latin typeface="source-serif-pro"/>
              </a:rPr>
              <a:t> introduced several scoring functions:</a:t>
            </a:r>
          </a:p>
          <a:p>
            <a:pPr algn="l">
              <a:lnSpc>
                <a:spcPts val="2400"/>
              </a:lnSpc>
              <a:buFont typeface="Arial" panose="020B0604020202020204" pitchFamily="34" charset="0"/>
              <a:buChar char="•"/>
            </a:pPr>
            <a:r>
              <a:rPr lang="en-US" b="1" i="0" u="none" strike="noStrike" dirty="0">
                <a:solidFill>
                  <a:srgbClr val="242424"/>
                </a:solidFill>
                <a:effectLst/>
                <a:latin typeface="source-serif-pro"/>
              </a:rPr>
              <a:t>dot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a:solidFill>
                  <a:srgbClr val="242424"/>
                </a:solidFill>
                <a:effectLst/>
                <a:latin typeface="source-serif-pro"/>
              </a:rPr>
              <a:t>general product</a:t>
            </a:r>
            <a:endParaRPr lang="en-US" b="0" i="0" u="none" strike="noStrike" dirty="0">
              <a:solidFill>
                <a:srgbClr val="242424"/>
              </a:solidFill>
              <a:effectLst/>
              <a:latin typeface="source-serif-pro"/>
            </a:endParaRPr>
          </a:p>
          <a:p>
            <a:pPr algn="l">
              <a:lnSpc>
                <a:spcPts val="2400"/>
              </a:lnSpc>
              <a:buFont typeface="Arial" panose="020B0604020202020204" pitchFamily="34" charset="0"/>
              <a:buChar char="•"/>
            </a:pPr>
            <a:r>
              <a:rPr lang="en-US" b="1" i="0" u="none" strike="noStrike" dirty="0" err="1">
                <a:solidFill>
                  <a:srgbClr val="242424"/>
                </a:solidFill>
                <a:effectLst/>
                <a:latin typeface="source-serif-pro"/>
              </a:rPr>
              <a:t>concat</a:t>
            </a:r>
            <a:r>
              <a:rPr lang="en-US" b="1" i="0" u="none" strike="noStrike" dirty="0">
                <a:solidFill>
                  <a:srgbClr val="242424"/>
                </a:solidFill>
                <a:effectLst/>
                <a:latin typeface="source-serif-pro"/>
              </a:rPr>
              <a:t> product</a:t>
            </a:r>
            <a:endParaRPr lang="en-US" b="0" i="0" u="none" strike="noStrike" dirty="0">
              <a:solidFill>
                <a:srgbClr val="242424"/>
              </a:solidFill>
              <a:effectLst/>
              <a:latin typeface="source-serif-pro"/>
            </a:endParaRPr>
          </a:p>
          <a:p>
            <a:endParaRPr lang="en-US" dirty="0"/>
          </a:p>
        </p:txBody>
      </p:sp>
      <p:sp>
        <p:nvSpPr>
          <p:cNvPr id="4" name="Slide Number Placeholder 3">
            <a:extLst>
              <a:ext uri="{FF2B5EF4-FFF2-40B4-BE49-F238E27FC236}">
                <a16:creationId xmlns:a16="http://schemas.microsoft.com/office/drawing/2014/main" id="{617D9469-6B22-AFBA-DEDE-4C60E03F4F05}"/>
              </a:ext>
            </a:extLst>
          </p:cNvPr>
          <p:cNvSpPr>
            <a:spLocks noGrp="1"/>
          </p:cNvSpPr>
          <p:nvPr>
            <p:ph type="sldNum" sz="quarter" idx="5"/>
          </p:nvPr>
        </p:nvSpPr>
        <p:spPr/>
        <p:txBody>
          <a:bodyPr/>
          <a:lstStyle/>
          <a:p>
            <a:fld id="{AF660DAB-01C9-174D-A93C-BE10BD98701D}" type="slidenum">
              <a:rPr lang="en-DE" smtClean="0"/>
              <a:t>92</a:t>
            </a:fld>
            <a:endParaRPr lang="en-DE"/>
          </a:p>
        </p:txBody>
      </p:sp>
    </p:spTree>
    <p:extLst>
      <p:ext uri="{BB962C8B-B14F-4D97-AF65-F5344CB8AC3E}">
        <p14:creationId xmlns:p14="http://schemas.microsoft.com/office/powerpoint/2010/main" val="38654464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660DAB-01C9-174D-A93C-BE10BD98701D}" type="slidenum">
              <a:rPr lang="en-DE" smtClean="0"/>
              <a:t>100</a:t>
            </a:fld>
            <a:endParaRPr lang="en-DE"/>
          </a:p>
        </p:txBody>
      </p:sp>
    </p:spTree>
    <p:extLst>
      <p:ext uri="{BB962C8B-B14F-4D97-AF65-F5344CB8AC3E}">
        <p14:creationId xmlns:p14="http://schemas.microsoft.com/office/powerpoint/2010/main" val="2574575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9611E-8B05-FDBE-6F1A-609C55078C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012075-E384-EC76-F8AE-3A7967EA75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8A8A79-F353-FDE0-CDEC-FFCC67AD4418}"/>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B2E61791-0D61-F338-3295-34871253BB48}"/>
              </a:ext>
            </a:extLst>
          </p:cNvPr>
          <p:cNvSpPr>
            <a:spLocks noGrp="1"/>
          </p:cNvSpPr>
          <p:nvPr>
            <p:ph type="sldNum" sz="quarter" idx="5"/>
          </p:nvPr>
        </p:nvSpPr>
        <p:spPr/>
        <p:txBody>
          <a:bodyPr/>
          <a:lstStyle/>
          <a:p>
            <a:fld id="{AF660DAB-01C9-174D-A93C-BE10BD98701D}" type="slidenum">
              <a:rPr lang="en-DE" smtClean="0"/>
              <a:t>5</a:t>
            </a:fld>
            <a:endParaRPr lang="en-DE"/>
          </a:p>
        </p:txBody>
      </p:sp>
    </p:spTree>
    <p:extLst>
      <p:ext uri="{BB962C8B-B14F-4D97-AF65-F5344CB8AC3E}">
        <p14:creationId xmlns:p14="http://schemas.microsoft.com/office/powerpoint/2010/main" val="172167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61815-3482-A5AF-1FFF-9D4376F8E1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26915-8445-08CA-A47C-DDBD76C253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450B55-1D49-5CAB-67F9-0FB6DA235AE0}"/>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F1574717-3CFE-2742-DF24-BFB5BF483D81}"/>
              </a:ext>
            </a:extLst>
          </p:cNvPr>
          <p:cNvSpPr>
            <a:spLocks noGrp="1"/>
          </p:cNvSpPr>
          <p:nvPr>
            <p:ph type="sldNum" sz="quarter" idx="5"/>
          </p:nvPr>
        </p:nvSpPr>
        <p:spPr/>
        <p:txBody>
          <a:bodyPr/>
          <a:lstStyle/>
          <a:p>
            <a:fld id="{AF660DAB-01C9-174D-A93C-BE10BD98701D}" type="slidenum">
              <a:rPr lang="en-DE" smtClean="0"/>
              <a:t>6</a:t>
            </a:fld>
            <a:endParaRPr lang="en-DE"/>
          </a:p>
        </p:txBody>
      </p:sp>
    </p:spTree>
    <p:extLst>
      <p:ext uri="{BB962C8B-B14F-4D97-AF65-F5344CB8AC3E}">
        <p14:creationId xmlns:p14="http://schemas.microsoft.com/office/powerpoint/2010/main" val="1521790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BD436-29A5-D6D3-F09D-3B4193510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F367B-80E9-824D-EE0F-6A170886CD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7F0953-323F-822F-614F-43C816AE1BF1}"/>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AF12971B-FEC9-7F74-68B9-85C750251F03}"/>
              </a:ext>
            </a:extLst>
          </p:cNvPr>
          <p:cNvSpPr>
            <a:spLocks noGrp="1"/>
          </p:cNvSpPr>
          <p:nvPr>
            <p:ph type="sldNum" sz="quarter" idx="5"/>
          </p:nvPr>
        </p:nvSpPr>
        <p:spPr/>
        <p:txBody>
          <a:bodyPr/>
          <a:lstStyle/>
          <a:p>
            <a:fld id="{AF660DAB-01C9-174D-A93C-BE10BD98701D}" type="slidenum">
              <a:rPr lang="en-DE" smtClean="0"/>
              <a:t>7</a:t>
            </a:fld>
            <a:endParaRPr lang="en-DE"/>
          </a:p>
        </p:txBody>
      </p:sp>
    </p:spTree>
    <p:extLst>
      <p:ext uri="{BB962C8B-B14F-4D97-AF65-F5344CB8AC3E}">
        <p14:creationId xmlns:p14="http://schemas.microsoft.com/office/powerpoint/2010/main" val="67095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92809-8E5D-CEC3-0EC9-EB4DD4258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86C487-366A-BD9E-3D39-F83A3A8B32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ECAA9A-299C-B93B-9CF9-87E25BDC00F9}"/>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5C0C10A5-227D-7870-BA25-6CDCD7A36A76}"/>
              </a:ext>
            </a:extLst>
          </p:cNvPr>
          <p:cNvSpPr>
            <a:spLocks noGrp="1"/>
          </p:cNvSpPr>
          <p:nvPr>
            <p:ph type="sldNum" sz="quarter" idx="5"/>
          </p:nvPr>
        </p:nvSpPr>
        <p:spPr/>
        <p:txBody>
          <a:bodyPr/>
          <a:lstStyle/>
          <a:p>
            <a:fld id="{AF660DAB-01C9-174D-A93C-BE10BD98701D}" type="slidenum">
              <a:rPr lang="en-DE" smtClean="0"/>
              <a:t>8</a:t>
            </a:fld>
            <a:endParaRPr lang="en-DE"/>
          </a:p>
        </p:txBody>
      </p:sp>
    </p:spTree>
    <p:extLst>
      <p:ext uri="{BB962C8B-B14F-4D97-AF65-F5344CB8AC3E}">
        <p14:creationId xmlns:p14="http://schemas.microsoft.com/office/powerpoint/2010/main" val="2690358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9DAE7-339B-2E92-47A0-D8ECADBE8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E7753-8E27-EEDB-E785-3161C672F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DE5B4-0171-5CD9-2030-A2C4AC4F8913}"/>
              </a:ext>
            </a:extLst>
          </p:cNvPr>
          <p:cNvSpPr>
            <a:spLocks noGrp="1"/>
          </p:cNvSpPr>
          <p:nvPr>
            <p:ph type="body" idx="1"/>
          </p:nvPr>
        </p:nvSpPr>
        <p:spPr/>
        <p:txBody>
          <a:bodyPr/>
          <a:lstStyle/>
          <a:p>
            <a:r>
              <a:rPr lang="en-US" b="0" i="0" u="none" strike="noStrike" dirty="0">
                <a:solidFill>
                  <a:srgbClr val="242424"/>
                </a:solidFill>
                <a:effectLst/>
                <a:latin typeface="source-serif-pro"/>
              </a:rPr>
              <a:t>textual data always have to be represented by vectors of real-valued numbers AKA </a:t>
            </a:r>
            <a:r>
              <a:rPr lang="en-US" b="1" i="0" u="none" strike="noStrike" dirty="0">
                <a:solidFill>
                  <a:srgbClr val="242424"/>
                </a:solidFill>
                <a:effectLst/>
                <a:latin typeface="source-serif-pro"/>
              </a:rPr>
              <a:t>Embeddings</a:t>
            </a:r>
            <a:r>
              <a:rPr lang="en-US" b="0" i="0" u="none" strike="noStrike" dirty="0">
                <a:solidFill>
                  <a:srgbClr val="242424"/>
                </a:solidFill>
                <a:effectLst/>
                <a:latin typeface="source-serif-pro"/>
              </a:rPr>
              <a:t>. So we assume that the primary meanings of tokens (or words) are encoded in these vectors. Now in the case of textual sequence data, if we would like to apply the same kind of technique to </a:t>
            </a:r>
            <a:r>
              <a:rPr lang="en-US" b="1" i="0" u="none" strike="noStrike" dirty="0">
                <a:solidFill>
                  <a:srgbClr val="242424"/>
                </a:solidFill>
                <a:effectLst/>
                <a:latin typeface="source-serif-pro"/>
              </a:rPr>
              <a:t>contextualize </a:t>
            </a:r>
            <a:r>
              <a:rPr lang="en-US" b="0" i="0" u="none" strike="noStrike" dirty="0">
                <a:solidFill>
                  <a:srgbClr val="242424"/>
                </a:solidFill>
                <a:effectLst/>
                <a:latin typeface="source-serif-pro"/>
              </a:rPr>
              <a:t>each token of the sequence as the above example so that each token’s new embedding would contain more information about its context,</a:t>
            </a:r>
            <a:endParaRPr lang="en-US" dirty="0"/>
          </a:p>
        </p:txBody>
      </p:sp>
      <p:sp>
        <p:nvSpPr>
          <p:cNvPr id="4" name="Slide Number Placeholder 3">
            <a:extLst>
              <a:ext uri="{FF2B5EF4-FFF2-40B4-BE49-F238E27FC236}">
                <a16:creationId xmlns:a16="http://schemas.microsoft.com/office/drawing/2014/main" id="{1732A385-3B3C-28E0-E782-C4E8CB055C83}"/>
              </a:ext>
            </a:extLst>
          </p:cNvPr>
          <p:cNvSpPr>
            <a:spLocks noGrp="1"/>
          </p:cNvSpPr>
          <p:nvPr>
            <p:ph type="sldNum" sz="quarter" idx="5"/>
          </p:nvPr>
        </p:nvSpPr>
        <p:spPr/>
        <p:txBody>
          <a:bodyPr/>
          <a:lstStyle/>
          <a:p>
            <a:fld id="{AF660DAB-01C9-174D-A93C-BE10BD98701D}" type="slidenum">
              <a:rPr lang="en-DE" smtClean="0"/>
              <a:t>9</a:t>
            </a:fld>
            <a:endParaRPr lang="en-DE"/>
          </a:p>
        </p:txBody>
      </p:sp>
    </p:spTree>
    <p:extLst>
      <p:ext uri="{BB962C8B-B14F-4D97-AF65-F5344CB8AC3E}">
        <p14:creationId xmlns:p14="http://schemas.microsoft.com/office/powerpoint/2010/main" val="509252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14ABD2C8-7EFB-B642-AF73-ADF403C13B36}" type="datetimeFigureOut">
              <a:rPr lang="en-DE" smtClean="0"/>
              <a:t>5/6/26</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3904159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4ABD2C8-7EFB-B642-AF73-ADF403C13B36}" type="datetimeFigureOut">
              <a:rPr lang="en-DE" smtClean="0"/>
              <a:t>5/6/26</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790658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4ABD2C8-7EFB-B642-AF73-ADF403C13B36}" type="datetimeFigureOut">
              <a:rPr lang="en-DE" smtClean="0"/>
              <a:t>5/6/26</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770492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14ABD2C8-7EFB-B642-AF73-ADF403C13B36}" type="datetimeFigureOut">
              <a:rPr lang="en-DE" smtClean="0"/>
              <a:t>5/6/26</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487213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4ABD2C8-7EFB-B642-AF73-ADF403C13B36}" type="datetimeFigureOut">
              <a:rPr lang="en-DE" smtClean="0"/>
              <a:t>5/6/26</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966603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14ABD2C8-7EFB-B642-AF73-ADF403C13B36}" type="datetimeFigureOut">
              <a:rPr lang="en-DE" smtClean="0"/>
              <a:t>5/6/26</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176497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14ABD2C8-7EFB-B642-AF73-ADF403C13B36}" type="datetimeFigureOut">
              <a:rPr lang="en-DE" smtClean="0"/>
              <a:t>5/6/26</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045333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14ABD2C8-7EFB-B642-AF73-ADF403C13B36}" type="datetimeFigureOut">
              <a:rPr lang="en-DE" smtClean="0"/>
              <a:t>5/6/26</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2981453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ABD2C8-7EFB-B642-AF73-ADF403C13B36}" type="datetimeFigureOut">
              <a:rPr lang="en-DE" smtClean="0"/>
              <a:t>5/6/26</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40963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14ABD2C8-7EFB-B642-AF73-ADF403C13B36}" type="datetimeFigureOut">
              <a:rPr lang="en-DE" smtClean="0"/>
              <a:t>5/6/26</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1367573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14ABD2C8-7EFB-B642-AF73-ADF403C13B36}" type="datetimeFigureOut">
              <a:rPr lang="en-DE" smtClean="0"/>
              <a:t>5/6/26</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D37DB218-0864-8041-9E7A-D16B6E6FD731}" type="slidenum">
              <a:rPr lang="en-DE" smtClean="0"/>
              <a:t>‹#›</a:t>
            </a:fld>
            <a:endParaRPr lang="en-DE"/>
          </a:p>
        </p:txBody>
      </p:sp>
    </p:spTree>
    <p:extLst>
      <p:ext uri="{BB962C8B-B14F-4D97-AF65-F5344CB8AC3E}">
        <p14:creationId xmlns:p14="http://schemas.microsoft.com/office/powerpoint/2010/main" val="466125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ABD2C8-7EFB-B642-AF73-ADF403C13B36}" type="datetimeFigureOut">
              <a:rPr lang="en-DE" smtClean="0"/>
              <a:t>5/6/26</a:t>
            </a:fld>
            <a:endParaRPr lang="en-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7DB218-0864-8041-9E7A-D16B6E6FD731}" type="slidenum">
              <a:rPr lang="en-DE" smtClean="0"/>
              <a:t>‹#›</a:t>
            </a:fld>
            <a:endParaRPr lang="en-DE"/>
          </a:p>
        </p:txBody>
      </p:sp>
    </p:spTree>
    <p:extLst>
      <p:ext uri="{BB962C8B-B14F-4D97-AF65-F5344CB8AC3E}">
        <p14:creationId xmlns:p14="http://schemas.microsoft.com/office/powerpoint/2010/main" val="28946742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28.png"/><Relationship Id="rId4" Type="http://schemas.openxmlformats.org/officeDocument/2006/relationships/image" Target="../media/image27.jpg"/></Relationships>
</file>

<file path=ppt/slides/_rels/slide4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9.svg"/></Relationships>
</file>

<file path=ppt/slides/_rels/slide4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s://towardsdatascience.com/illustrated-self-attention-2d627e33b20a" TargetMode="Externa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31.png"/><Relationship Id="rId4" Type="http://schemas.openxmlformats.org/officeDocument/2006/relationships/image" Target="../media/image27.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9.svg"/></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52.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33.png"/><Relationship Id="rId4" Type="http://schemas.openxmlformats.org/officeDocument/2006/relationships/image" Target="../media/image27.jpg"/></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ov"/><Relationship Id="rId1" Type="http://schemas.microsoft.com/office/2007/relationships/media" Target="../media/media4.mov"/><Relationship Id="rId5" Type="http://schemas.openxmlformats.org/officeDocument/2006/relationships/hyperlink" Target="https://towardsdatascience.com/illustrated-self-attention-2d627e33b20a" TargetMode="External"/><Relationship Id="rId4" Type="http://schemas.openxmlformats.org/officeDocument/2006/relationships/image" Target="../media/image35.png"/></Relationships>
</file>

<file path=ppt/slides/_rels/slide58.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2.png"/></Relationships>
</file>

<file path=ppt/slides/_rels/slide65.xml.rels><?xml version="1.0" encoding="UTF-8" standalone="yes"?>
<Relationships xmlns="http://schemas.openxmlformats.org/package/2006/relationships"><Relationship Id="rId3" Type="http://schemas.openxmlformats.org/officeDocument/2006/relationships/hyperlink" Target="https://towardsdatascience.com/illustrated-self-attention-2d627e33b20a" TargetMode="External"/><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ov"/><Relationship Id="rId1" Type="http://schemas.microsoft.com/office/2007/relationships/media" Target="../media/media5.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40.png"/><Relationship Id="rId4" Type="http://schemas.openxmlformats.org/officeDocument/2006/relationships/image" Target="../media/image39.jp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ov"/><Relationship Id="rId1" Type="http://schemas.microsoft.com/office/2007/relationships/media" Target="../media/media6.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42.png"/><Relationship Id="rId4" Type="http://schemas.openxmlformats.org/officeDocument/2006/relationships/image" Target="../media/image41.jp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7.mov"/><Relationship Id="rId1" Type="http://schemas.microsoft.com/office/2007/relationships/media" Target="../media/media7.mov"/><Relationship Id="rId6" Type="http://schemas.openxmlformats.org/officeDocument/2006/relationships/hyperlink" Target="https://towardsdatascience.com/illustrated-self-attention-2d627e33b20a" TargetMode="External"/><Relationship Id="rId5" Type="http://schemas.openxmlformats.org/officeDocument/2006/relationships/image" Target="../media/image44.png"/><Relationship Id="rId4" Type="http://schemas.openxmlformats.org/officeDocument/2006/relationships/image" Target="../media/image43.jpg"/></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hyperlink" Target="https://arxiv.org/abs/1508.04025" TargetMode="External"/><Relationship Id="rId3" Type="http://schemas.openxmlformats.org/officeDocument/2006/relationships/hyperlink" Target="https://www.tensorflow.org/text/tutorials/nmt_with_attention" TargetMode="External"/><Relationship Id="rId7" Type="http://schemas.openxmlformats.org/officeDocument/2006/relationships/hyperlink" Target="https://arxiv.org/search/cs?searchtype=author&amp;query=Manning,+C+D"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hyperlink" Target="https://arxiv.org/search/cs?searchtype=author&amp;query=Pham,+H" TargetMode="External"/><Relationship Id="rId5" Type="http://schemas.openxmlformats.org/officeDocument/2006/relationships/hyperlink" Target="https://arxiv.org/search/cs?searchtype=author&amp;query=Luong,+M" TargetMode="External"/><Relationship Id="rId4" Type="http://schemas.openxmlformats.org/officeDocument/2006/relationships/image" Target="../media/image45.png"/></Relationships>
</file>

<file path=ppt/slides/_rels/slide71.xml.rels><?xml version="1.0" encoding="UTF-8" standalone="yes"?>
<Relationships xmlns="http://schemas.openxmlformats.org/package/2006/relationships"><Relationship Id="rId8" Type="http://schemas.openxmlformats.org/officeDocument/2006/relationships/hyperlink" Target="https://arxiv.org/abs/1508.04025" TargetMode="External"/><Relationship Id="rId3" Type="http://schemas.openxmlformats.org/officeDocument/2006/relationships/hyperlink" Target="https://www.tensorflow.org/text/tutorials/nmt_with_attention" TargetMode="External"/><Relationship Id="rId7" Type="http://schemas.openxmlformats.org/officeDocument/2006/relationships/hyperlink" Target="https://arxiv.org/search/cs?searchtype=author&amp;query=Manning,+C+D"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hyperlink" Target="https://arxiv.org/search/cs?searchtype=author&amp;query=Pham,+H" TargetMode="External"/><Relationship Id="rId5" Type="http://schemas.openxmlformats.org/officeDocument/2006/relationships/hyperlink" Target="https://arxiv.org/search/cs?searchtype=author&amp;query=Luong,+M" TargetMode="Externa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73.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74.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75.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77.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78.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79.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81.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82.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83.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84.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85.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86.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87.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88.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89.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91.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92.xml.rels><?xml version="1.0" encoding="UTF-8" standalone="yes"?>
<Relationships xmlns="http://schemas.openxmlformats.org/package/2006/relationships"><Relationship Id="rId3" Type="http://schemas.openxmlformats.org/officeDocument/2006/relationships/hyperlink" Target="https://www.tensorflow.org/text/tutorials/nmt_with_attention"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9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etwork connection abstract against a white background">
            <a:extLst>
              <a:ext uri="{FF2B5EF4-FFF2-40B4-BE49-F238E27FC236}">
                <a16:creationId xmlns:a16="http://schemas.microsoft.com/office/drawing/2014/main" id="{BD9A107B-A178-FD0A-90F1-A1BAB1B6673D}"/>
              </a:ext>
            </a:extLst>
          </p:cNvPr>
          <p:cNvPicPr>
            <a:picLocks noChangeAspect="1"/>
          </p:cNvPicPr>
          <p:nvPr/>
        </p:nvPicPr>
        <p:blipFill>
          <a:blip r:embed="rId3">
            <a:alphaModFix/>
          </a:blip>
          <a:srcRect r="44552" b="-1"/>
          <a:stretch/>
        </p:blipFill>
        <p:spPr>
          <a:xfrm>
            <a:off x="-3528" y="857257"/>
            <a:ext cx="4272534" cy="5143493"/>
          </a:xfrm>
          <a:prstGeom prst="rect">
            <a:avLst/>
          </a:prstGeom>
        </p:spPr>
      </p:pic>
      <p:sp>
        <p:nvSpPr>
          <p:cNvPr id="2" name="Title 1">
            <a:extLst>
              <a:ext uri="{FF2B5EF4-FFF2-40B4-BE49-F238E27FC236}">
                <a16:creationId xmlns:a16="http://schemas.microsoft.com/office/drawing/2014/main" id="{29414C5F-A9BC-C883-5F34-36540CC0BD2F}"/>
              </a:ext>
            </a:extLst>
          </p:cNvPr>
          <p:cNvSpPr>
            <a:spLocks noGrp="1"/>
          </p:cNvSpPr>
          <p:nvPr>
            <p:ph type="ctrTitle"/>
          </p:nvPr>
        </p:nvSpPr>
        <p:spPr>
          <a:xfrm>
            <a:off x="481889" y="1885951"/>
            <a:ext cx="3271475" cy="2003612"/>
          </a:xfrm>
        </p:spPr>
        <p:txBody>
          <a:bodyPr vert="horz" lIns="68580" tIns="34290" rIns="68580" bIns="34290" rtlCol="0" anchor="t">
            <a:normAutofit/>
          </a:bodyPr>
          <a:lstStyle/>
          <a:p>
            <a:r>
              <a:rPr lang="en-US" sz="3600" dirty="0">
                <a:solidFill>
                  <a:srgbClr val="FFFFFF"/>
                </a:solidFill>
              </a:rPr>
              <a:t>Large Language Models</a:t>
            </a:r>
          </a:p>
        </p:txBody>
      </p:sp>
      <p:sp>
        <p:nvSpPr>
          <p:cNvPr id="3" name="Subtitle 2">
            <a:extLst>
              <a:ext uri="{FF2B5EF4-FFF2-40B4-BE49-F238E27FC236}">
                <a16:creationId xmlns:a16="http://schemas.microsoft.com/office/drawing/2014/main" id="{32F18463-C82C-8FE8-D3B2-A4BC121BAE6C}"/>
              </a:ext>
            </a:extLst>
          </p:cNvPr>
          <p:cNvSpPr>
            <a:spLocks noGrp="1"/>
          </p:cNvSpPr>
          <p:nvPr>
            <p:ph type="subTitle" idx="1"/>
          </p:nvPr>
        </p:nvSpPr>
        <p:spPr>
          <a:xfrm>
            <a:off x="4476236" y="1630501"/>
            <a:ext cx="4172021" cy="4244206"/>
          </a:xfrm>
        </p:spPr>
        <p:txBody>
          <a:bodyPr vert="horz" lIns="68580" tIns="34290" rIns="68580" bIns="34290" rtlCol="0">
            <a:noAutofit/>
          </a:bodyPr>
          <a:lstStyle/>
          <a:p>
            <a:pPr>
              <a:lnSpc>
                <a:spcPct val="120000"/>
              </a:lnSpc>
            </a:pPr>
            <a:r>
              <a:rPr lang="en-US" u="sng" dirty="0"/>
              <a:t>Lecture 4: </a:t>
            </a:r>
          </a:p>
          <a:p>
            <a:pPr>
              <a:lnSpc>
                <a:spcPct val="120000"/>
              </a:lnSpc>
            </a:pPr>
            <a:r>
              <a:rPr lang="en-US" dirty="0"/>
              <a:t>Attention Mechanism in Transformers</a:t>
            </a:r>
          </a:p>
          <a:p>
            <a:pPr>
              <a:lnSpc>
                <a:spcPct val="120000"/>
              </a:lnSpc>
            </a:pPr>
            <a:endParaRPr lang="en-US" dirty="0"/>
          </a:p>
          <a:p>
            <a:pPr>
              <a:lnSpc>
                <a:spcPct val="120000"/>
              </a:lnSpc>
            </a:pPr>
            <a:endParaRPr lang="en-US" dirty="0"/>
          </a:p>
          <a:p>
            <a:pPr>
              <a:lnSpc>
                <a:spcPct val="120000"/>
              </a:lnSpc>
            </a:pPr>
            <a:endParaRPr lang="en-US" dirty="0"/>
          </a:p>
          <a:p>
            <a:pPr>
              <a:lnSpc>
                <a:spcPct val="120000"/>
              </a:lnSpc>
            </a:pPr>
            <a:r>
              <a:rPr lang="en-US" sz="1800" dirty="0"/>
              <a:t>Corina Besliu, PhD</a:t>
            </a:r>
          </a:p>
          <a:p>
            <a:pPr>
              <a:lnSpc>
                <a:spcPct val="120000"/>
              </a:lnSpc>
            </a:pPr>
            <a:r>
              <a:rPr lang="en-US" sz="1800" dirty="0"/>
              <a:t>Technical University of Moldova</a:t>
            </a:r>
          </a:p>
        </p:txBody>
      </p:sp>
    </p:spTree>
    <p:extLst>
      <p:ext uri="{BB962C8B-B14F-4D97-AF65-F5344CB8AC3E}">
        <p14:creationId xmlns:p14="http://schemas.microsoft.com/office/powerpoint/2010/main" val="1930561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8C2A3-D11C-C908-2D94-A333C3D3FA8C}"/>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8F238699-3543-34C5-5CAC-CA9E904C2BEC}"/>
              </a:ext>
            </a:extLst>
          </p:cNvPr>
          <p:cNvPicPr>
            <a:picLocks noGrp="1" noChangeAspect="1"/>
          </p:cNvPicPr>
          <p:nvPr>
            <p:ph idx="1"/>
          </p:nvPr>
        </p:nvPicPr>
        <p:blipFill>
          <a:blip r:embed="rId3"/>
          <a:stretch>
            <a:fillRect/>
          </a:stretch>
        </p:blipFill>
        <p:spPr>
          <a:xfrm>
            <a:off x="1425756" y="1862571"/>
            <a:ext cx="6292488" cy="4808154"/>
          </a:xfrm>
        </p:spPr>
      </p:pic>
      <p:sp>
        <p:nvSpPr>
          <p:cNvPr id="4" name="TextBox 3">
            <a:extLst>
              <a:ext uri="{FF2B5EF4-FFF2-40B4-BE49-F238E27FC236}">
                <a16:creationId xmlns:a16="http://schemas.microsoft.com/office/drawing/2014/main" id="{81A644BF-23E4-91D3-891C-E8C963ABE951}"/>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B9C99810-DE40-1001-9640-AF0B94E9A0D9}"/>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579975F7-0C2D-55C5-09ED-B52916D0B70D}"/>
              </a:ext>
            </a:extLst>
          </p:cNvPr>
          <p:cNvCxnSpPr>
            <a:cxnSpLocks/>
          </p:cNvCxnSpPr>
          <p:nvPr/>
        </p:nvCxnSpPr>
        <p:spPr>
          <a:xfrm>
            <a:off x="1858338" y="5373639"/>
            <a:ext cx="943350" cy="198662"/>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57EE98AF-4D0A-B568-124B-4DFAA3D3F08C}"/>
              </a:ext>
            </a:extLst>
          </p:cNvPr>
          <p:cNvSpPr txBox="1"/>
          <p:nvPr/>
        </p:nvSpPr>
        <p:spPr>
          <a:xfrm>
            <a:off x="3190126" y="5625092"/>
            <a:ext cx="1324402" cy="707886"/>
          </a:xfrm>
          <a:prstGeom prst="rect">
            <a:avLst/>
          </a:prstGeom>
          <a:noFill/>
        </p:spPr>
        <p:txBody>
          <a:bodyPr wrap="none" rtlCol="0">
            <a:spAutoFit/>
          </a:bodyPr>
          <a:lstStyle/>
          <a:p>
            <a:pPr algn="ctr"/>
            <a:endParaRPr lang="en-US" sz="1000" dirty="0"/>
          </a:p>
          <a:p>
            <a:pPr algn="ctr"/>
            <a:r>
              <a:rPr lang="en-US" sz="1000" dirty="0"/>
              <a:t>Embedding of “room”</a:t>
            </a:r>
          </a:p>
          <a:p>
            <a:pPr algn="ctr"/>
            <a:r>
              <a:rPr lang="en-US" sz="1000" dirty="0"/>
              <a:t>[4, 1, 0]</a:t>
            </a:r>
          </a:p>
          <a:p>
            <a:pPr algn="ctr"/>
            <a:endParaRPr lang="en-US" sz="1000" dirty="0"/>
          </a:p>
        </p:txBody>
      </p:sp>
      <p:cxnSp>
        <p:nvCxnSpPr>
          <p:cNvPr id="20" name="Straight Arrow Connector 19">
            <a:extLst>
              <a:ext uri="{FF2B5EF4-FFF2-40B4-BE49-F238E27FC236}">
                <a16:creationId xmlns:a16="http://schemas.microsoft.com/office/drawing/2014/main" id="{9F135A8D-13E8-6A9C-BEF4-B619CD97E841}"/>
              </a:ext>
            </a:extLst>
          </p:cNvPr>
          <p:cNvCxnSpPr>
            <a:cxnSpLocks/>
          </p:cNvCxnSpPr>
          <p:nvPr/>
        </p:nvCxnSpPr>
        <p:spPr>
          <a:xfrm flipH="1" flipV="1">
            <a:off x="2801688" y="5828598"/>
            <a:ext cx="785036" cy="230808"/>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F9429C0-2D7E-A242-4F7D-81AC604B194C}"/>
              </a:ext>
            </a:extLst>
          </p:cNvPr>
          <p:cNvSpPr txBox="1"/>
          <p:nvPr/>
        </p:nvSpPr>
        <p:spPr>
          <a:xfrm>
            <a:off x="871716" y="5096765"/>
            <a:ext cx="1433406" cy="707886"/>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a:p>
            <a:pPr algn="ctr"/>
            <a:endParaRPr lang="en-US" sz="1000" dirty="0"/>
          </a:p>
        </p:txBody>
      </p:sp>
      <p:sp>
        <p:nvSpPr>
          <p:cNvPr id="29" name="Rectangle 28">
            <a:extLst>
              <a:ext uri="{FF2B5EF4-FFF2-40B4-BE49-F238E27FC236}">
                <a16:creationId xmlns:a16="http://schemas.microsoft.com/office/drawing/2014/main" id="{DF4B83E7-8CB9-FE07-4C31-F456E6B3651F}"/>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1888A438-2629-1C78-1380-450FBC40780A}"/>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52BD42C-ED35-56E4-2389-8F564B1059A2}"/>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2965287-3FCD-E715-B422-DB73DD9C87E2}"/>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B86B8328-EC95-D1E3-913C-DE97224297F8}"/>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40910103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64021-9F8C-28D2-EBD5-802B19924B2C}"/>
            </a:ext>
          </a:extLst>
        </p:cNvPr>
        <p:cNvGrpSpPr/>
        <p:nvPr/>
      </p:nvGrpSpPr>
      <p:grpSpPr>
        <a:xfrm>
          <a:off x="0" y="0"/>
          <a:ext cx="0" cy="0"/>
          <a:chOff x="0" y="0"/>
          <a:chExt cx="0" cy="0"/>
        </a:xfrm>
      </p:grpSpPr>
      <p:pic>
        <p:nvPicPr>
          <p:cNvPr id="3" name="Picture 2" descr="A screenshot of a grid&#10;&#10;Description automatically generated">
            <a:extLst>
              <a:ext uri="{FF2B5EF4-FFF2-40B4-BE49-F238E27FC236}">
                <a16:creationId xmlns:a16="http://schemas.microsoft.com/office/drawing/2014/main" id="{64F7F86D-756B-6EB6-F579-07E818A39F53}"/>
              </a:ext>
            </a:extLst>
          </p:cNvPr>
          <p:cNvPicPr>
            <a:picLocks noChangeAspect="1"/>
          </p:cNvPicPr>
          <p:nvPr/>
        </p:nvPicPr>
        <p:blipFill>
          <a:blip r:embed="rId3"/>
          <a:stretch>
            <a:fillRect/>
          </a:stretch>
        </p:blipFill>
        <p:spPr>
          <a:xfrm>
            <a:off x="587502" y="2141793"/>
            <a:ext cx="7772400" cy="4403143"/>
          </a:xfrm>
          <a:prstGeom prst="rect">
            <a:avLst/>
          </a:prstGeom>
        </p:spPr>
      </p:pic>
      <p:sp>
        <p:nvSpPr>
          <p:cNvPr id="4" name="Title 1">
            <a:extLst>
              <a:ext uri="{FF2B5EF4-FFF2-40B4-BE49-F238E27FC236}">
                <a16:creationId xmlns:a16="http://schemas.microsoft.com/office/drawing/2014/main" id="{C0993B2A-1B77-2724-8157-52FC0FE2C677}"/>
              </a:ext>
            </a:extLst>
          </p:cNvPr>
          <p:cNvSpPr txBox="1">
            <a:spLocks/>
          </p:cNvSpPr>
          <p:nvPr/>
        </p:nvSpPr>
        <p:spPr>
          <a:xfrm>
            <a:off x="182880" y="816230"/>
            <a:ext cx="896112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Convolution in CNNs Worked Similarly</a:t>
            </a:r>
          </a:p>
        </p:txBody>
      </p:sp>
      <p:sp>
        <p:nvSpPr>
          <p:cNvPr id="6" name="Rectangle 5">
            <a:extLst>
              <a:ext uri="{FF2B5EF4-FFF2-40B4-BE49-F238E27FC236}">
                <a16:creationId xmlns:a16="http://schemas.microsoft.com/office/drawing/2014/main" id="{358E17CB-D188-6F3F-C5A7-7CB8B9D5C41F}"/>
              </a:ext>
            </a:extLst>
          </p:cNvPr>
          <p:cNvSpPr/>
          <p:nvPr/>
        </p:nvSpPr>
        <p:spPr>
          <a:xfrm>
            <a:off x="5876544" y="3669792"/>
            <a:ext cx="2426208" cy="1389888"/>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92232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7A806-1AC5-4BD1-55F5-D570AD9B0CBF}"/>
            </a:ext>
          </a:extLst>
        </p:cNvPr>
        <p:cNvGrpSpPr/>
        <p:nvPr/>
      </p:nvGrpSpPr>
      <p:grpSpPr>
        <a:xfrm>
          <a:off x="0" y="0"/>
          <a:ext cx="0" cy="0"/>
          <a:chOff x="0" y="0"/>
          <a:chExt cx="0" cy="0"/>
        </a:xfrm>
      </p:grpSpPr>
      <p:pic>
        <p:nvPicPr>
          <p:cNvPr id="5" name="Picture 4" descr="A picture containing human face, screenshot, text&#10;&#10;Description automatically generated">
            <a:extLst>
              <a:ext uri="{FF2B5EF4-FFF2-40B4-BE49-F238E27FC236}">
                <a16:creationId xmlns:a16="http://schemas.microsoft.com/office/drawing/2014/main" id="{D71E8875-5428-4950-22FA-56B5FAF2C69A}"/>
              </a:ext>
            </a:extLst>
          </p:cNvPr>
          <p:cNvPicPr>
            <a:picLocks noChangeAspect="1"/>
          </p:cNvPicPr>
          <p:nvPr/>
        </p:nvPicPr>
        <p:blipFill>
          <a:blip r:embed="rId2"/>
          <a:stretch>
            <a:fillRect/>
          </a:stretch>
        </p:blipFill>
        <p:spPr>
          <a:xfrm>
            <a:off x="-1" y="1918606"/>
            <a:ext cx="9145420" cy="3021255"/>
          </a:xfrm>
          <a:prstGeom prst="rect">
            <a:avLst/>
          </a:prstGeom>
        </p:spPr>
      </p:pic>
      <p:sp>
        <p:nvSpPr>
          <p:cNvPr id="2" name="Title 1">
            <a:extLst>
              <a:ext uri="{FF2B5EF4-FFF2-40B4-BE49-F238E27FC236}">
                <a16:creationId xmlns:a16="http://schemas.microsoft.com/office/drawing/2014/main" id="{2C30048A-E0BB-9F26-9113-C7B946991FE8}"/>
              </a:ext>
            </a:extLst>
          </p:cNvPr>
          <p:cNvSpPr txBox="1">
            <a:spLocks/>
          </p:cNvSpPr>
          <p:nvPr/>
        </p:nvSpPr>
        <p:spPr>
          <a:xfrm>
            <a:off x="182880" y="816230"/>
            <a:ext cx="896112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Convolution in CNNs Worked Similarly</a:t>
            </a:r>
          </a:p>
        </p:txBody>
      </p:sp>
    </p:spTree>
    <p:extLst>
      <p:ext uri="{BB962C8B-B14F-4D97-AF65-F5344CB8AC3E}">
        <p14:creationId xmlns:p14="http://schemas.microsoft.com/office/powerpoint/2010/main" val="1525309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3CFFE-4936-804A-C2EB-CC96E13AD372}"/>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03E048DE-3279-57AA-2D91-7759DE3B661C}"/>
              </a:ext>
            </a:extLst>
          </p:cNvPr>
          <p:cNvPicPr>
            <a:picLocks noGrp="1" noChangeAspect="1"/>
          </p:cNvPicPr>
          <p:nvPr>
            <p:ph idx="1"/>
          </p:nvPr>
        </p:nvPicPr>
        <p:blipFill>
          <a:blip r:embed="rId3"/>
          <a:stretch>
            <a:fillRect/>
          </a:stretch>
        </p:blipFill>
        <p:spPr>
          <a:xfrm>
            <a:off x="1425756" y="1862571"/>
            <a:ext cx="6292488" cy="4808154"/>
          </a:xfrm>
        </p:spPr>
      </p:pic>
      <p:sp>
        <p:nvSpPr>
          <p:cNvPr id="3" name="TextBox 2">
            <a:extLst>
              <a:ext uri="{FF2B5EF4-FFF2-40B4-BE49-F238E27FC236}">
                <a16:creationId xmlns:a16="http://schemas.microsoft.com/office/drawing/2014/main" id="{F043A4E9-3263-5268-72A4-8524404C8BEF}"/>
              </a:ext>
            </a:extLst>
          </p:cNvPr>
          <p:cNvSpPr txBox="1"/>
          <p:nvPr/>
        </p:nvSpPr>
        <p:spPr>
          <a:xfrm>
            <a:off x="129953" y="5986319"/>
            <a:ext cx="1313180" cy="861774"/>
          </a:xfrm>
          <a:prstGeom prst="rect">
            <a:avLst/>
          </a:prstGeom>
          <a:noFill/>
        </p:spPr>
        <p:txBody>
          <a:bodyPr wrap="none" rtlCol="0">
            <a:spAutoFit/>
          </a:bodyPr>
          <a:lstStyle/>
          <a:p>
            <a:pPr algn="ctr"/>
            <a:endParaRPr lang="en-US" sz="1000" dirty="0"/>
          </a:p>
          <a:p>
            <a:pPr algn="ctr"/>
            <a:endParaRPr lang="en-US" sz="1000" dirty="0"/>
          </a:p>
          <a:p>
            <a:pPr algn="ctr"/>
            <a:r>
              <a:rPr lang="en-US" sz="1000" dirty="0"/>
              <a:t>Embedding of “hotel”</a:t>
            </a:r>
          </a:p>
          <a:p>
            <a:pPr algn="ctr"/>
            <a:r>
              <a:rPr lang="en-US" sz="1000" dirty="0"/>
              <a:t>[1, 3, 3]</a:t>
            </a:r>
          </a:p>
          <a:p>
            <a:pPr algn="ctr"/>
            <a:endParaRPr lang="en-US" sz="1000" dirty="0"/>
          </a:p>
        </p:txBody>
      </p:sp>
      <p:sp>
        <p:nvSpPr>
          <p:cNvPr id="4" name="TextBox 3">
            <a:extLst>
              <a:ext uri="{FF2B5EF4-FFF2-40B4-BE49-F238E27FC236}">
                <a16:creationId xmlns:a16="http://schemas.microsoft.com/office/drawing/2014/main" id="{66ECFA08-EA0C-9E8E-2AF2-9ACC40AE91C1}"/>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392B58E9-E6B8-8847-51C8-6FA681738F73}"/>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39F9776E-677F-9438-68A8-D0E3E4D009E2}"/>
              </a:ext>
            </a:extLst>
          </p:cNvPr>
          <p:cNvCxnSpPr>
            <a:cxnSpLocks/>
          </p:cNvCxnSpPr>
          <p:nvPr/>
        </p:nvCxnSpPr>
        <p:spPr>
          <a:xfrm>
            <a:off x="1858338" y="5373639"/>
            <a:ext cx="943350" cy="198662"/>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10810AE4-B380-C744-8D15-224C86A21817}"/>
              </a:ext>
            </a:extLst>
          </p:cNvPr>
          <p:cNvCxnSpPr>
            <a:cxnSpLocks/>
          </p:cNvCxnSpPr>
          <p:nvPr/>
        </p:nvCxnSpPr>
        <p:spPr>
          <a:xfrm flipV="1">
            <a:off x="1038132" y="5961329"/>
            <a:ext cx="1640413" cy="630467"/>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B8C763F8-E5B8-E890-C903-AC45AAC0B0C2}"/>
              </a:ext>
            </a:extLst>
          </p:cNvPr>
          <p:cNvSpPr txBox="1"/>
          <p:nvPr/>
        </p:nvSpPr>
        <p:spPr>
          <a:xfrm>
            <a:off x="3190126" y="5625092"/>
            <a:ext cx="1324402" cy="707886"/>
          </a:xfrm>
          <a:prstGeom prst="rect">
            <a:avLst/>
          </a:prstGeom>
          <a:noFill/>
        </p:spPr>
        <p:txBody>
          <a:bodyPr wrap="none" rtlCol="0">
            <a:spAutoFit/>
          </a:bodyPr>
          <a:lstStyle/>
          <a:p>
            <a:pPr algn="ctr"/>
            <a:endParaRPr lang="en-US" sz="1000" dirty="0"/>
          </a:p>
          <a:p>
            <a:pPr algn="ctr"/>
            <a:r>
              <a:rPr lang="en-US" sz="1000" dirty="0"/>
              <a:t>Embedding of “room”</a:t>
            </a:r>
          </a:p>
          <a:p>
            <a:pPr algn="ctr"/>
            <a:r>
              <a:rPr lang="en-US" sz="1000" dirty="0"/>
              <a:t>[4, 1, 0]</a:t>
            </a:r>
          </a:p>
          <a:p>
            <a:pPr algn="ctr"/>
            <a:endParaRPr lang="en-US" sz="1000" dirty="0"/>
          </a:p>
        </p:txBody>
      </p:sp>
      <p:cxnSp>
        <p:nvCxnSpPr>
          <p:cNvPr id="20" name="Straight Arrow Connector 19">
            <a:extLst>
              <a:ext uri="{FF2B5EF4-FFF2-40B4-BE49-F238E27FC236}">
                <a16:creationId xmlns:a16="http://schemas.microsoft.com/office/drawing/2014/main" id="{A02D272E-CABD-2A41-6273-E25733733F1F}"/>
              </a:ext>
            </a:extLst>
          </p:cNvPr>
          <p:cNvCxnSpPr>
            <a:cxnSpLocks/>
          </p:cNvCxnSpPr>
          <p:nvPr/>
        </p:nvCxnSpPr>
        <p:spPr>
          <a:xfrm flipH="1" flipV="1">
            <a:off x="2801688" y="5828598"/>
            <a:ext cx="785036" cy="230808"/>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B77AB4B1-D106-FDFF-2F6C-B17FB019A4EB}"/>
              </a:ext>
            </a:extLst>
          </p:cNvPr>
          <p:cNvSpPr txBox="1"/>
          <p:nvPr/>
        </p:nvSpPr>
        <p:spPr>
          <a:xfrm>
            <a:off x="871716" y="5096765"/>
            <a:ext cx="1433406" cy="707886"/>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a:p>
            <a:pPr algn="ctr"/>
            <a:endParaRPr lang="en-US" sz="1000" dirty="0"/>
          </a:p>
        </p:txBody>
      </p:sp>
      <p:sp>
        <p:nvSpPr>
          <p:cNvPr id="29" name="Rectangle 28">
            <a:extLst>
              <a:ext uri="{FF2B5EF4-FFF2-40B4-BE49-F238E27FC236}">
                <a16:creationId xmlns:a16="http://schemas.microsoft.com/office/drawing/2014/main" id="{58903E5D-489A-C59A-5D56-D6BAD27DFA2D}"/>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5DD054E-56E4-B11D-09E8-3A7748508880}"/>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B9D31DCA-8738-4FA3-4810-C645759DB675}"/>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9FC7A06-68CE-C716-6EE8-7CD69C90C0FC}"/>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67249770-A614-3AB9-CF5A-C2355108892D}"/>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2073795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50283-78D7-EB1C-2266-C54CE80F1913}"/>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1CC85FE7-DC30-0D2F-64E5-27A7336B7A50}"/>
              </a:ext>
            </a:extLst>
          </p:cNvPr>
          <p:cNvPicPr>
            <a:picLocks noGrp="1" noChangeAspect="1"/>
          </p:cNvPicPr>
          <p:nvPr>
            <p:ph idx="1"/>
          </p:nvPr>
        </p:nvPicPr>
        <p:blipFill>
          <a:blip r:embed="rId3"/>
          <a:stretch>
            <a:fillRect/>
          </a:stretch>
        </p:blipFill>
        <p:spPr>
          <a:xfrm>
            <a:off x="1425756" y="1862571"/>
            <a:ext cx="6292488" cy="4808154"/>
          </a:xfrm>
        </p:spPr>
      </p:pic>
      <p:sp>
        <p:nvSpPr>
          <p:cNvPr id="3" name="TextBox 2">
            <a:extLst>
              <a:ext uri="{FF2B5EF4-FFF2-40B4-BE49-F238E27FC236}">
                <a16:creationId xmlns:a16="http://schemas.microsoft.com/office/drawing/2014/main" id="{6188867B-71C4-328D-E527-9307FAAA861E}"/>
              </a:ext>
            </a:extLst>
          </p:cNvPr>
          <p:cNvSpPr txBox="1"/>
          <p:nvPr/>
        </p:nvSpPr>
        <p:spPr>
          <a:xfrm>
            <a:off x="129953" y="5986319"/>
            <a:ext cx="1313180" cy="861774"/>
          </a:xfrm>
          <a:prstGeom prst="rect">
            <a:avLst/>
          </a:prstGeom>
          <a:noFill/>
        </p:spPr>
        <p:txBody>
          <a:bodyPr wrap="none" rtlCol="0">
            <a:spAutoFit/>
          </a:bodyPr>
          <a:lstStyle/>
          <a:p>
            <a:pPr algn="ctr"/>
            <a:endParaRPr lang="en-US" sz="1000" dirty="0"/>
          </a:p>
          <a:p>
            <a:pPr algn="ctr"/>
            <a:endParaRPr lang="en-US" sz="1000" dirty="0"/>
          </a:p>
          <a:p>
            <a:pPr algn="ctr"/>
            <a:r>
              <a:rPr lang="en-US" sz="1000" dirty="0"/>
              <a:t>Embedding of “hotel”</a:t>
            </a:r>
          </a:p>
          <a:p>
            <a:pPr algn="ctr"/>
            <a:r>
              <a:rPr lang="en-US" sz="1000" dirty="0"/>
              <a:t>[1, 3, 3]</a:t>
            </a:r>
          </a:p>
          <a:p>
            <a:pPr algn="ctr"/>
            <a:endParaRPr lang="en-US" sz="1000" dirty="0"/>
          </a:p>
        </p:txBody>
      </p:sp>
      <p:sp>
        <p:nvSpPr>
          <p:cNvPr id="4" name="TextBox 3">
            <a:extLst>
              <a:ext uri="{FF2B5EF4-FFF2-40B4-BE49-F238E27FC236}">
                <a16:creationId xmlns:a16="http://schemas.microsoft.com/office/drawing/2014/main" id="{9CACA75E-49F0-DAD4-9611-00C9227E71C9}"/>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4C4F9134-D358-0A3A-78D7-B696514EA003}"/>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C2F7F1F7-A8C5-6C4F-E734-8C0510BCE13B}"/>
              </a:ext>
            </a:extLst>
          </p:cNvPr>
          <p:cNvCxnSpPr>
            <a:cxnSpLocks/>
          </p:cNvCxnSpPr>
          <p:nvPr/>
        </p:nvCxnSpPr>
        <p:spPr>
          <a:xfrm>
            <a:off x="1858338" y="5373639"/>
            <a:ext cx="943350" cy="198662"/>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15773083-1F64-CDDB-9A39-B875F44BCFD6}"/>
              </a:ext>
            </a:extLst>
          </p:cNvPr>
          <p:cNvCxnSpPr>
            <a:cxnSpLocks/>
          </p:cNvCxnSpPr>
          <p:nvPr/>
        </p:nvCxnSpPr>
        <p:spPr>
          <a:xfrm flipV="1">
            <a:off x="1038132" y="5961329"/>
            <a:ext cx="1640413" cy="630467"/>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604906FA-ED0C-0A11-E617-2BC74EB56892}"/>
              </a:ext>
            </a:extLst>
          </p:cNvPr>
          <p:cNvSpPr txBox="1"/>
          <p:nvPr/>
        </p:nvSpPr>
        <p:spPr>
          <a:xfrm>
            <a:off x="3190126" y="5625092"/>
            <a:ext cx="1324402" cy="707886"/>
          </a:xfrm>
          <a:prstGeom prst="rect">
            <a:avLst/>
          </a:prstGeom>
          <a:noFill/>
        </p:spPr>
        <p:txBody>
          <a:bodyPr wrap="none" rtlCol="0">
            <a:spAutoFit/>
          </a:bodyPr>
          <a:lstStyle/>
          <a:p>
            <a:pPr algn="ctr"/>
            <a:endParaRPr lang="en-US" sz="1000" dirty="0"/>
          </a:p>
          <a:p>
            <a:pPr algn="ctr"/>
            <a:r>
              <a:rPr lang="en-US" sz="1000" dirty="0"/>
              <a:t>Embedding of “room”</a:t>
            </a:r>
          </a:p>
          <a:p>
            <a:pPr algn="ctr"/>
            <a:r>
              <a:rPr lang="en-US" sz="1000" dirty="0"/>
              <a:t>[4, 1, 0]</a:t>
            </a:r>
          </a:p>
          <a:p>
            <a:pPr algn="ctr"/>
            <a:endParaRPr lang="en-US" sz="1000" dirty="0"/>
          </a:p>
        </p:txBody>
      </p:sp>
      <p:cxnSp>
        <p:nvCxnSpPr>
          <p:cNvPr id="20" name="Straight Arrow Connector 19">
            <a:extLst>
              <a:ext uri="{FF2B5EF4-FFF2-40B4-BE49-F238E27FC236}">
                <a16:creationId xmlns:a16="http://schemas.microsoft.com/office/drawing/2014/main" id="{68FBD324-274D-BCA0-39DC-58E9715E4552}"/>
              </a:ext>
            </a:extLst>
          </p:cNvPr>
          <p:cNvCxnSpPr>
            <a:cxnSpLocks/>
          </p:cNvCxnSpPr>
          <p:nvPr/>
        </p:nvCxnSpPr>
        <p:spPr>
          <a:xfrm flipH="1" flipV="1">
            <a:off x="2801688" y="5828598"/>
            <a:ext cx="785036" cy="230808"/>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020174B1-2C4A-39EB-18B0-2112EB07EBCF}"/>
              </a:ext>
            </a:extLst>
          </p:cNvPr>
          <p:cNvSpPr txBox="1"/>
          <p:nvPr/>
        </p:nvSpPr>
        <p:spPr>
          <a:xfrm>
            <a:off x="871716" y="5096765"/>
            <a:ext cx="1433406" cy="707886"/>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a:p>
            <a:pPr algn="ctr"/>
            <a:endParaRPr lang="en-US" sz="1000" dirty="0"/>
          </a:p>
        </p:txBody>
      </p:sp>
      <p:sp>
        <p:nvSpPr>
          <p:cNvPr id="29" name="Rectangle 28">
            <a:extLst>
              <a:ext uri="{FF2B5EF4-FFF2-40B4-BE49-F238E27FC236}">
                <a16:creationId xmlns:a16="http://schemas.microsoft.com/office/drawing/2014/main" id="{ED7A7395-5244-1F0A-5297-2959360AE635}"/>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80620BC-5C9D-E4FD-7153-5853E4AC82F3}"/>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3FB4FA7-C7ED-0418-7E57-FEE10376B274}"/>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4240355-837C-AA29-75D5-4698EFE72ACA}"/>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B0DD02B-BCEC-2BDA-D757-8BA0164A11AB}"/>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D89F74E-6703-0558-16C4-863ABA55E126}"/>
              </a:ext>
            </a:extLst>
          </p:cNvPr>
          <p:cNvSpPr txBox="1"/>
          <p:nvPr/>
        </p:nvSpPr>
        <p:spPr>
          <a:xfrm>
            <a:off x="1985818" y="6281555"/>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+ 0.15*[1, 3, 3] + 0.3*[4, 1, 0] </a:t>
            </a:r>
          </a:p>
        </p:txBody>
      </p:sp>
      <p:sp>
        <p:nvSpPr>
          <p:cNvPr id="13" name="Rectangle 12">
            <a:extLst>
              <a:ext uri="{FF2B5EF4-FFF2-40B4-BE49-F238E27FC236}">
                <a16:creationId xmlns:a16="http://schemas.microsoft.com/office/drawing/2014/main" id="{53361110-28EA-C031-B746-5FF86AD3D60A}"/>
              </a:ext>
            </a:extLst>
          </p:cNvPr>
          <p:cNvSpPr/>
          <p:nvPr/>
        </p:nvSpPr>
        <p:spPr>
          <a:xfrm>
            <a:off x="1985818" y="6573807"/>
            <a:ext cx="7111329" cy="2309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6AC9CCB3-9D63-0D8F-F590-3A264D875A16}"/>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3912837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8744E-DB72-7DFB-3884-7DA13478809E}"/>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8C50F075-01CA-D776-A562-D5197ED7CBB3}"/>
              </a:ext>
            </a:extLst>
          </p:cNvPr>
          <p:cNvPicPr>
            <a:picLocks noGrp="1" noChangeAspect="1"/>
          </p:cNvPicPr>
          <p:nvPr>
            <p:ph idx="1"/>
          </p:nvPr>
        </p:nvPicPr>
        <p:blipFill>
          <a:blip r:embed="rId3"/>
          <a:stretch>
            <a:fillRect/>
          </a:stretch>
        </p:blipFill>
        <p:spPr>
          <a:xfrm>
            <a:off x="1425756" y="1862571"/>
            <a:ext cx="6292488" cy="4808154"/>
          </a:xfrm>
        </p:spPr>
      </p:pic>
      <p:sp>
        <p:nvSpPr>
          <p:cNvPr id="3" name="TextBox 2">
            <a:extLst>
              <a:ext uri="{FF2B5EF4-FFF2-40B4-BE49-F238E27FC236}">
                <a16:creationId xmlns:a16="http://schemas.microsoft.com/office/drawing/2014/main" id="{120C499C-07DD-50B0-895E-7FDCA6594CBD}"/>
              </a:ext>
            </a:extLst>
          </p:cNvPr>
          <p:cNvSpPr txBox="1"/>
          <p:nvPr/>
        </p:nvSpPr>
        <p:spPr>
          <a:xfrm>
            <a:off x="129953" y="5986319"/>
            <a:ext cx="1313180" cy="861774"/>
          </a:xfrm>
          <a:prstGeom prst="rect">
            <a:avLst/>
          </a:prstGeom>
          <a:noFill/>
        </p:spPr>
        <p:txBody>
          <a:bodyPr wrap="none" rtlCol="0">
            <a:spAutoFit/>
          </a:bodyPr>
          <a:lstStyle/>
          <a:p>
            <a:pPr algn="ctr"/>
            <a:endParaRPr lang="en-US" sz="1000" dirty="0"/>
          </a:p>
          <a:p>
            <a:pPr algn="ctr"/>
            <a:endParaRPr lang="en-US" sz="1000" dirty="0"/>
          </a:p>
          <a:p>
            <a:pPr algn="ctr"/>
            <a:r>
              <a:rPr lang="en-US" sz="1000" dirty="0"/>
              <a:t>Embedding of “hotel”</a:t>
            </a:r>
          </a:p>
          <a:p>
            <a:pPr algn="ctr"/>
            <a:r>
              <a:rPr lang="en-US" sz="1000" dirty="0"/>
              <a:t>[1, 3, 3]</a:t>
            </a:r>
          </a:p>
          <a:p>
            <a:pPr algn="ctr"/>
            <a:endParaRPr lang="en-US" sz="1000" dirty="0"/>
          </a:p>
        </p:txBody>
      </p:sp>
      <p:sp>
        <p:nvSpPr>
          <p:cNvPr id="4" name="TextBox 3">
            <a:extLst>
              <a:ext uri="{FF2B5EF4-FFF2-40B4-BE49-F238E27FC236}">
                <a16:creationId xmlns:a16="http://schemas.microsoft.com/office/drawing/2014/main" id="{C3CEFE35-2C39-90C2-C884-F76CADDF83A3}"/>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F5821698-81C5-BD43-40BC-845D18F7CD24}"/>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375647A2-8B0A-DC52-028D-96030DFEF9F9}"/>
              </a:ext>
            </a:extLst>
          </p:cNvPr>
          <p:cNvCxnSpPr>
            <a:cxnSpLocks/>
          </p:cNvCxnSpPr>
          <p:nvPr/>
        </p:nvCxnSpPr>
        <p:spPr>
          <a:xfrm>
            <a:off x="1858338" y="5373639"/>
            <a:ext cx="943350" cy="198662"/>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1F7068F7-BCF2-7144-9463-E01F007B52C5}"/>
              </a:ext>
            </a:extLst>
          </p:cNvPr>
          <p:cNvCxnSpPr>
            <a:cxnSpLocks/>
          </p:cNvCxnSpPr>
          <p:nvPr/>
        </p:nvCxnSpPr>
        <p:spPr>
          <a:xfrm flipV="1">
            <a:off x="1038132" y="5961329"/>
            <a:ext cx="1640413" cy="630467"/>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D44ED4EB-8720-4DA4-0DAC-1189369D5A78}"/>
              </a:ext>
            </a:extLst>
          </p:cNvPr>
          <p:cNvSpPr txBox="1"/>
          <p:nvPr/>
        </p:nvSpPr>
        <p:spPr>
          <a:xfrm>
            <a:off x="3190126" y="5625092"/>
            <a:ext cx="1324402" cy="707886"/>
          </a:xfrm>
          <a:prstGeom prst="rect">
            <a:avLst/>
          </a:prstGeom>
          <a:noFill/>
        </p:spPr>
        <p:txBody>
          <a:bodyPr wrap="none" rtlCol="0">
            <a:spAutoFit/>
          </a:bodyPr>
          <a:lstStyle/>
          <a:p>
            <a:pPr algn="ctr"/>
            <a:endParaRPr lang="en-US" sz="1000" dirty="0"/>
          </a:p>
          <a:p>
            <a:pPr algn="ctr"/>
            <a:r>
              <a:rPr lang="en-US" sz="1000" dirty="0"/>
              <a:t>Embedding of “room”</a:t>
            </a:r>
          </a:p>
          <a:p>
            <a:pPr algn="ctr"/>
            <a:r>
              <a:rPr lang="en-US" sz="1000" dirty="0"/>
              <a:t>[4, 1, 0]</a:t>
            </a:r>
          </a:p>
          <a:p>
            <a:pPr algn="ctr"/>
            <a:endParaRPr lang="en-US" sz="1000" dirty="0"/>
          </a:p>
        </p:txBody>
      </p:sp>
      <p:cxnSp>
        <p:nvCxnSpPr>
          <p:cNvPr id="20" name="Straight Arrow Connector 19">
            <a:extLst>
              <a:ext uri="{FF2B5EF4-FFF2-40B4-BE49-F238E27FC236}">
                <a16:creationId xmlns:a16="http://schemas.microsoft.com/office/drawing/2014/main" id="{3765DE8E-58B4-5ED9-69B7-C23239DDA695}"/>
              </a:ext>
            </a:extLst>
          </p:cNvPr>
          <p:cNvCxnSpPr>
            <a:cxnSpLocks/>
          </p:cNvCxnSpPr>
          <p:nvPr/>
        </p:nvCxnSpPr>
        <p:spPr>
          <a:xfrm flipH="1" flipV="1">
            <a:off x="2801688" y="5828598"/>
            <a:ext cx="785036" cy="230808"/>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788AA2FA-9FC1-3FF5-A506-345902083981}"/>
              </a:ext>
            </a:extLst>
          </p:cNvPr>
          <p:cNvSpPr txBox="1"/>
          <p:nvPr/>
        </p:nvSpPr>
        <p:spPr>
          <a:xfrm>
            <a:off x="871716" y="5096765"/>
            <a:ext cx="1433406" cy="707886"/>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a:p>
            <a:pPr algn="ctr"/>
            <a:endParaRPr lang="en-US" sz="1000" dirty="0"/>
          </a:p>
        </p:txBody>
      </p:sp>
      <p:sp>
        <p:nvSpPr>
          <p:cNvPr id="29" name="Rectangle 28">
            <a:extLst>
              <a:ext uri="{FF2B5EF4-FFF2-40B4-BE49-F238E27FC236}">
                <a16:creationId xmlns:a16="http://schemas.microsoft.com/office/drawing/2014/main" id="{0486C76B-A1B4-5E3D-AC72-05EF90DD3836}"/>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1CF605E-D641-7A28-BCB1-A1BDF0EFCF42}"/>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837A581-F666-3762-F297-6ADEA750CE26}"/>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C9C5AC7-7F06-A250-BD4A-4F5563321385}"/>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D352EC1-E2F5-63FD-439F-C6EC42356AAC}"/>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98C868B-2567-7D17-93DC-D0A8B85D1CDE}"/>
              </a:ext>
            </a:extLst>
          </p:cNvPr>
          <p:cNvSpPr txBox="1"/>
          <p:nvPr/>
        </p:nvSpPr>
        <p:spPr>
          <a:xfrm>
            <a:off x="1985818" y="6281555"/>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+ 0.15*[4, 1, 0] + 0.3*[1, 3, 3] </a:t>
            </a:r>
          </a:p>
        </p:txBody>
      </p:sp>
      <p:sp>
        <p:nvSpPr>
          <p:cNvPr id="17" name="Title 1">
            <a:extLst>
              <a:ext uri="{FF2B5EF4-FFF2-40B4-BE49-F238E27FC236}">
                <a16:creationId xmlns:a16="http://schemas.microsoft.com/office/drawing/2014/main" id="{F44B3747-393B-83DC-678D-024940C56834}"/>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717914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2B0C7-0D8A-205F-1D13-BBF1DF463CFA}"/>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C1AB96E0-DAA2-7A28-E469-71AD357827DE}"/>
              </a:ext>
            </a:extLst>
          </p:cNvPr>
          <p:cNvPicPr>
            <a:picLocks noGrp="1" noChangeAspect="1"/>
          </p:cNvPicPr>
          <p:nvPr>
            <p:ph idx="1"/>
          </p:nvPr>
        </p:nvPicPr>
        <p:blipFill>
          <a:blip r:embed="rId3"/>
          <a:stretch>
            <a:fillRect/>
          </a:stretch>
        </p:blipFill>
        <p:spPr>
          <a:xfrm>
            <a:off x="1425756" y="1862571"/>
            <a:ext cx="6292488" cy="4808154"/>
          </a:xfrm>
        </p:spPr>
      </p:pic>
      <p:sp>
        <p:nvSpPr>
          <p:cNvPr id="29" name="Rectangle 28">
            <a:extLst>
              <a:ext uri="{FF2B5EF4-FFF2-40B4-BE49-F238E27FC236}">
                <a16:creationId xmlns:a16="http://schemas.microsoft.com/office/drawing/2014/main" id="{A5BDBEB6-E6F5-7A2C-B9F0-55DCD1DB9289}"/>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D0EE266-E901-85A2-7A29-3CBD97007F04}"/>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A887106-2AE5-EC53-485C-F95D8592DE07}"/>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B3FEADF-2915-0895-F2D1-9ADB17A4B7D4}"/>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7B09879-F85C-8C61-9066-8D626D2164D2}"/>
              </a:ext>
            </a:extLst>
          </p:cNvPr>
          <p:cNvSpPr txBox="1"/>
          <p:nvPr/>
        </p:nvSpPr>
        <p:spPr>
          <a:xfrm>
            <a:off x="1985818" y="6281555"/>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+ 0.15*[1, 3, 3] + 0.3*[4, 1, 0] </a:t>
            </a:r>
          </a:p>
        </p:txBody>
      </p:sp>
      <p:sp>
        <p:nvSpPr>
          <p:cNvPr id="8" name="Rectangle 7">
            <a:extLst>
              <a:ext uri="{FF2B5EF4-FFF2-40B4-BE49-F238E27FC236}">
                <a16:creationId xmlns:a16="http://schemas.microsoft.com/office/drawing/2014/main" id="{2C9401DD-8777-0AA6-B831-32F19D35D02D}"/>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4958D1B-0455-1D4D-0B58-2F1C0B38AB2D}"/>
              </a:ext>
            </a:extLst>
          </p:cNvPr>
          <p:cNvSpPr txBox="1"/>
          <p:nvPr/>
        </p:nvSpPr>
        <p:spPr>
          <a:xfrm>
            <a:off x="5342058" y="5455815"/>
            <a:ext cx="3581234" cy="338554"/>
          </a:xfrm>
          <a:prstGeom prst="rect">
            <a:avLst/>
          </a:prstGeom>
          <a:noFill/>
        </p:spPr>
        <p:txBody>
          <a:bodyPr wrap="square" rtlCol="0">
            <a:spAutoFit/>
          </a:bodyPr>
          <a:lstStyle/>
          <a:p>
            <a:r>
              <a:rPr lang="en-US" sz="1600" b="0" i="0" u="none" strike="noStrike" dirty="0">
                <a:solidFill>
                  <a:srgbClr val="000000"/>
                </a:solidFill>
                <a:effectLst/>
                <a:latin typeface="-webkit-standard"/>
              </a:rPr>
              <a:t>Il a </a:t>
            </a:r>
            <a:r>
              <a:rPr lang="en-US" sz="1600" b="1" i="0" u="none" strike="noStrike" dirty="0" err="1">
                <a:solidFill>
                  <a:srgbClr val="000000"/>
                </a:solidFill>
                <a:effectLst/>
                <a:latin typeface="-webkit-standard"/>
              </a:rPr>
              <a:t>réservé</a:t>
            </a:r>
            <a:r>
              <a:rPr lang="en-US" sz="1600" b="0" i="0" u="none" strike="noStrike" dirty="0">
                <a:solidFill>
                  <a:srgbClr val="000000"/>
                </a:solidFill>
                <a:effectLst/>
                <a:latin typeface="-webkit-standard"/>
              </a:rPr>
              <a:t> </a:t>
            </a:r>
            <a:r>
              <a:rPr lang="en-US" sz="1600" b="0" i="0" u="none" strike="noStrike" dirty="0" err="1">
                <a:solidFill>
                  <a:srgbClr val="000000"/>
                </a:solidFill>
                <a:effectLst/>
                <a:latin typeface="-webkit-standard"/>
              </a:rPr>
              <a:t>une</a:t>
            </a:r>
            <a:r>
              <a:rPr lang="en-US" sz="1600" b="0" i="0" u="none" strike="noStrike" dirty="0">
                <a:solidFill>
                  <a:srgbClr val="000000"/>
                </a:solidFill>
                <a:effectLst/>
                <a:latin typeface="-webkit-standard"/>
              </a:rPr>
              <a:t> chambre dans un </a:t>
            </a:r>
            <a:r>
              <a:rPr lang="en-US" sz="1600" b="0" i="0" u="none" strike="noStrike" dirty="0" err="1">
                <a:solidFill>
                  <a:srgbClr val="000000"/>
                </a:solidFill>
                <a:effectLst/>
                <a:latin typeface="-webkit-standard"/>
              </a:rPr>
              <a:t>hôtel</a:t>
            </a:r>
            <a:r>
              <a:rPr lang="en-US" sz="1600" b="0" i="0" u="none" strike="noStrike" dirty="0">
                <a:solidFill>
                  <a:srgbClr val="000000"/>
                </a:solidFill>
                <a:effectLst/>
                <a:latin typeface="-webkit-standard"/>
              </a:rPr>
              <a:t>.</a:t>
            </a:r>
            <a:endParaRPr lang="en-US" sz="1600" dirty="0"/>
          </a:p>
        </p:txBody>
      </p:sp>
      <p:sp>
        <p:nvSpPr>
          <p:cNvPr id="12" name="Rectangle 11">
            <a:extLst>
              <a:ext uri="{FF2B5EF4-FFF2-40B4-BE49-F238E27FC236}">
                <a16:creationId xmlns:a16="http://schemas.microsoft.com/office/drawing/2014/main" id="{4B28E41E-B568-06A7-2289-F428DD74502B}"/>
              </a:ext>
            </a:extLst>
          </p:cNvPr>
          <p:cNvSpPr/>
          <p:nvPr/>
        </p:nvSpPr>
        <p:spPr>
          <a:xfrm>
            <a:off x="5342058" y="5373639"/>
            <a:ext cx="3423251" cy="58769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3D2B98D8-CC08-4141-1777-9F94720F59C9}"/>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727933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DC367-DF76-D001-10C9-FDD02ACE3E1E}"/>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073B446D-D769-4F99-99A9-D6923BA7E0AA}"/>
              </a:ext>
            </a:extLst>
          </p:cNvPr>
          <p:cNvPicPr>
            <a:picLocks noGrp="1" noChangeAspect="1"/>
          </p:cNvPicPr>
          <p:nvPr>
            <p:ph idx="1"/>
          </p:nvPr>
        </p:nvPicPr>
        <p:blipFill>
          <a:blip r:embed="rId3"/>
          <a:stretch>
            <a:fillRect/>
          </a:stretch>
        </p:blipFill>
        <p:spPr>
          <a:xfrm>
            <a:off x="1425756" y="1862571"/>
            <a:ext cx="6292488" cy="4808154"/>
          </a:xfrm>
        </p:spPr>
      </p:pic>
      <p:sp>
        <p:nvSpPr>
          <p:cNvPr id="3" name="Rectangle 2">
            <a:extLst>
              <a:ext uri="{FF2B5EF4-FFF2-40B4-BE49-F238E27FC236}">
                <a16:creationId xmlns:a16="http://schemas.microsoft.com/office/drawing/2014/main" id="{4A53B081-1A10-B606-77CA-36D8095D3392}"/>
              </a:ext>
            </a:extLst>
          </p:cNvPr>
          <p:cNvSpPr/>
          <p:nvPr/>
        </p:nvSpPr>
        <p:spPr>
          <a:xfrm>
            <a:off x="3149600" y="2918691"/>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12604D0-0D09-4289-4BA5-0BBB7DEE1710}"/>
              </a:ext>
            </a:extLst>
          </p:cNvPr>
          <p:cNvSpPr/>
          <p:nvPr/>
        </p:nvSpPr>
        <p:spPr>
          <a:xfrm flipV="1">
            <a:off x="3482109" y="2941782"/>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EDCC384-425F-819C-0918-C69073A548BB}"/>
              </a:ext>
            </a:extLst>
          </p:cNvPr>
          <p:cNvSpPr/>
          <p:nvPr/>
        </p:nvSpPr>
        <p:spPr>
          <a:xfrm flipV="1">
            <a:off x="4008581"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8FFB941-D192-6F87-D274-27ED7885D7FA}"/>
              </a:ext>
            </a:extLst>
          </p:cNvPr>
          <p:cNvSpPr/>
          <p:nvPr/>
        </p:nvSpPr>
        <p:spPr>
          <a:xfrm flipV="1">
            <a:off x="4341090"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0D52D39-AEA2-A0E5-BD4D-7E6B44609151}"/>
              </a:ext>
            </a:extLst>
          </p:cNvPr>
          <p:cNvSpPr/>
          <p:nvPr/>
        </p:nvSpPr>
        <p:spPr>
          <a:xfrm flipV="1">
            <a:off x="4701307" y="2888672"/>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F2DD2A-69AD-2F5F-E78B-1F5D5EEE9844}"/>
              </a:ext>
            </a:extLst>
          </p:cNvPr>
          <p:cNvSpPr/>
          <p:nvPr/>
        </p:nvSpPr>
        <p:spPr>
          <a:xfrm flipV="1">
            <a:off x="4679484" y="3521361"/>
            <a:ext cx="360215" cy="1692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63F5984-6C5D-60B2-E020-A299AA0D0AED}"/>
              </a:ext>
            </a:extLst>
          </p:cNvPr>
          <p:cNvSpPr/>
          <p:nvPr/>
        </p:nvSpPr>
        <p:spPr>
          <a:xfrm flipV="1">
            <a:off x="4341091" y="3516597"/>
            <a:ext cx="166254"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FCFD9C-2AEB-5A8D-3D39-C94BFE86115E}"/>
              </a:ext>
            </a:extLst>
          </p:cNvPr>
          <p:cNvSpPr/>
          <p:nvPr/>
        </p:nvSpPr>
        <p:spPr>
          <a:xfrm flipV="1">
            <a:off x="4341089" y="4331855"/>
            <a:ext cx="166255"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D1AE8C-56C0-AF42-0685-756F3397C86A}"/>
              </a:ext>
            </a:extLst>
          </p:cNvPr>
          <p:cNvSpPr/>
          <p:nvPr/>
        </p:nvSpPr>
        <p:spPr>
          <a:xfrm flipV="1">
            <a:off x="4341089" y="5627255"/>
            <a:ext cx="166255" cy="99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BB00D8-2AD1-BCBF-712E-B0A5E87E734D}"/>
              </a:ext>
            </a:extLst>
          </p:cNvPr>
          <p:cNvSpPr/>
          <p:nvPr/>
        </p:nvSpPr>
        <p:spPr>
          <a:xfrm flipV="1">
            <a:off x="4679485" y="4331854"/>
            <a:ext cx="338392"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1FDD415-D475-3093-3AB0-803BC0FAD69B}"/>
              </a:ext>
            </a:extLst>
          </p:cNvPr>
          <p:cNvSpPr/>
          <p:nvPr/>
        </p:nvSpPr>
        <p:spPr>
          <a:xfrm flipV="1">
            <a:off x="4679484" y="5597235"/>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3F402A4-2923-C999-0C12-B636D0A868ED}"/>
              </a:ext>
            </a:extLst>
          </p:cNvPr>
          <p:cNvSpPr/>
          <p:nvPr/>
        </p:nvSpPr>
        <p:spPr>
          <a:xfrm flipV="1">
            <a:off x="4002697" y="3521361"/>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E998A96-1177-8040-D5E8-CF4055CF4C84}"/>
              </a:ext>
            </a:extLst>
          </p:cNvPr>
          <p:cNvSpPr/>
          <p:nvPr/>
        </p:nvSpPr>
        <p:spPr>
          <a:xfrm flipV="1">
            <a:off x="4002693" y="4331854"/>
            <a:ext cx="166255" cy="1593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81120F5-EEA4-EA45-6F9F-2977BCF02AE1}"/>
              </a:ext>
            </a:extLst>
          </p:cNvPr>
          <p:cNvSpPr/>
          <p:nvPr/>
        </p:nvSpPr>
        <p:spPr>
          <a:xfrm flipV="1">
            <a:off x="4002697" y="5601926"/>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F2C7BF-A3CE-50B6-43E7-9B8E29B5ED20}"/>
              </a:ext>
            </a:extLst>
          </p:cNvPr>
          <p:cNvSpPr/>
          <p:nvPr/>
        </p:nvSpPr>
        <p:spPr>
          <a:xfrm flipV="1">
            <a:off x="3470336" y="3565087"/>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FE543F8-960A-970F-5622-BFBB8F4A580E}"/>
              </a:ext>
            </a:extLst>
          </p:cNvPr>
          <p:cNvSpPr/>
          <p:nvPr/>
        </p:nvSpPr>
        <p:spPr>
          <a:xfrm flipV="1">
            <a:off x="3445974" y="4365743"/>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5594450-E5B5-DDED-F04C-41D025914266}"/>
              </a:ext>
            </a:extLst>
          </p:cNvPr>
          <p:cNvSpPr/>
          <p:nvPr/>
        </p:nvSpPr>
        <p:spPr>
          <a:xfrm flipV="1">
            <a:off x="3454400" y="5614814"/>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0080EF-E648-0367-FCDE-B98763B6A756}"/>
              </a:ext>
            </a:extLst>
          </p:cNvPr>
          <p:cNvSpPr/>
          <p:nvPr/>
        </p:nvSpPr>
        <p:spPr>
          <a:xfrm>
            <a:off x="3113464" y="3531756"/>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DC9779F-A124-F571-631D-75E26E8E13B3}"/>
              </a:ext>
            </a:extLst>
          </p:cNvPr>
          <p:cNvSpPr/>
          <p:nvPr/>
        </p:nvSpPr>
        <p:spPr>
          <a:xfrm>
            <a:off x="3121891" y="4346863"/>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11BE2B6-1081-2614-7654-839874945E93}"/>
              </a:ext>
            </a:extLst>
          </p:cNvPr>
          <p:cNvSpPr/>
          <p:nvPr/>
        </p:nvSpPr>
        <p:spPr>
          <a:xfrm>
            <a:off x="3121891" y="5597235"/>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311490A-12C0-4542-BC37-49290573B3AA}"/>
              </a:ext>
            </a:extLst>
          </p:cNvPr>
          <p:cNvSpPr txBox="1"/>
          <p:nvPr/>
        </p:nvSpPr>
        <p:spPr>
          <a:xfrm>
            <a:off x="3063351" y="2860234"/>
            <a:ext cx="390009" cy="215444"/>
          </a:xfrm>
          <a:prstGeom prst="rect">
            <a:avLst/>
          </a:prstGeom>
          <a:noFill/>
        </p:spPr>
        <p:txBody>
          <a:bodyPr wrap="square" rtlCol="0">
            <a:spAutoFit/>
          </a:bodyPr>
          <a:lstStyle/>
          <a:p>
            <a:r>
              <a:rPr lang="en-US" sz="800" dirty="0"/>
              <a:t>an</a:t>
            </a:r>
          </a:p>
        </p:txBody>
      </p:sp>
      <p:sp>
        <p:nvSpPr>
          <p:cNvPr id="26" name="TextBox 25">
            <a:extLst>
              <a:ext uri="{FF2B5EF4-FFF2-40B4-BE49-F238E27FC236}">
                <a16:creationId xmlns:a16="http://schemas.microsoft.com/office/drawing/2014/main" id="{BD801F83-5092-1563-A41E-3F9C12D084F5}"/>
              </a:ext>
            </a:extLst>
          </p:cNvPr>
          <p:cNvSpPr txBox="1"/>
          <p:nvPr/>
        </p:nvSpPr>
        <p:spPr>
          <a:xfrm>
            <a:off x="3055154" y="3484849"/>
            <a:ext cx="390009" cy="215444"/>
          </a:xfrm>
          <a:prstGeom prst="rect">
            <a:avLst/>
          </a:prstGeom>
          <a:noFill/>
        </p:spPr>
        <p:txBody>
          <a:bodyPr wrap="square" rtlCol="0">
            <a:spAutoFit/>
          </a:bodyPr>
          <a:lstStyle/>
          <a:p>
            <a:r>
              <a:rPr lang="en-US" sz="800" dirty="0"/>
              <a:t>an</a:t>
            </a:r>
          </a:p>
        </p:txBody>
      </p:sp>
      <p:sp>
        <p:nvSpPr>
          <p:cNvPr id="27" name="TextBox 26">
            <a:extLst>
              <a:ext uri="{FF2B5EF4-FFF2-40B4-BE49-F238E27FC236}">
                <a16:creationId xmlns:a16="http://schemas.microsoft.com/office/drawing/2014/main" id="{54624338-B043-7F37-46FF-824B6CA5A55F}"/>
              </a:ext>
            </a:extLst>
          </p:cNvPr>
          <p:cNvSpPr txBox="1"/>
          <p:nvPr/>
        </p:nvSpPr>
        <p:spPr>
          <a:xfrm>
            <a:off x="3058046" y="5538778"/>
            <a:ext cx="390009" cy="215444"/>
          </a:xfrm>
          <a:prstGeom prst="rect">
            <a:avLst/>
          </a:prstGeom>
          <a:noFill/>
        </p:spPr>
        <p:txBody>
          <a:bodyPr wrap="square" rtlCol="0">
            <a:spAutoFit/>
          </a:bodyPr>
          <a:lstStyle/>
          <a:p>
            <a:r>
              <a:rPr lang="en-US" sz="800" dirty="0"/>
              <a:t>an</a:t>
            </a:r>
          </a:p>
        </p:txBody>
      </p:sp>
      <p:sp>
        <p:nvSpPr>
          <p:cNvPr id="28" name="TextBox 27">
            <a:extLst>
              <a:ext uri="{FF2B5EF4-FFF2-40B4-BE49-F238E27FC236}">
                <a16:creationId xmlns:a16="http://schemas.microsoft.com/office/drawing/2014/main" id="{7058B7BE-0345-851C-D5CC-718DC8EC9C9F}"/>
              </a:ext>
            </a:extLst>
          </p:cNvPr>
          <p:cNvSpPr txBox="1"/>
          <p:nvPr/>
        </p:nvSpPr>
        <p:spPr>
          <a:xfrm>
            <a:off x="3044417" y="4295741"/>
            <a:ext cx="390009" cy="215444"/>
          </a:xfrm>
          <a:prstGeom prst="rect">
            <a:avLst/>
          </a:prstGeom>
          <a:noFill/>
        </p:spPr>
        <p:txBody>
          <a:bodyPr wrap="square" rtlCol="0">
            <a:spAutoFit/>
          </a:bodyPr>
          <a:lstStyle/>
          <a:p>
            <a:r>
              <a:rPr lang="en-US" sz="800" dirty="0"/>
              <a:t>an</a:t>
            </a:r>
          </a:p>
        </p:txBody>
      </p:sp>
      <p:sp>
        <p:nvSpPr>
          <p:cNvPr id="29" name="TextBox 28">
            <a:extLst>
              <a:ext uri="{FF2B5EF4-FFF2-40B4-BE49-F238E27FC236}">
                <a16:creationId xmlns:a16="http://schemas.microsoft.com/office/drawing/2014/main" id="{5AA7300C-6B02-8802-FDE0-D4388074A96C}"/>
              </a:ext>
            </a:extLst>
          </p:cNvPr>
          <p:cNvSpPr txBox="1"/>
          <p:nvPr/>
        </p:nvSpPr>
        <p:spPr>
          <a:xfrm>
            <a:off x="3196825" y="2825614"/>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2" name="TextBox 31">
            <a:extLst>
              <a:ext uri="{FF2B5EF4-FFF2-40B4-BE49-F238E27FC236}">
                <a16:creationId xmlns:a16="http://schemas.microsoft.com/office/drawing/2014/main" id="{6484B0F2-5521-460D-6F1C-04F046B32FD6}"/>
              </a:ext>
            </a:extLst>
          </p:cNvPr>
          <p:cNvSpPr txBox="1"/>
          <p:nvPr/>
        </p:nvSpPr>
        <p:spPr>
          <a:xfrm>
            <a:off x="3187066" y="3440691"/>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3" name="TextBox 32">
            <a:extLst>
              <a:ext uri="{FF2B5EF4-FFF2-40B4-BE49-F238E27FC236}">
                <a16:creationId xmlns:a16="http://schemas.microsoft.com/office/drawing/2014/main" id="{1CDD8736-BBB3-ECB2-A8B7-78BBA4539A64}"/>
              </a:ext>
            </a:extLst>
          </p:cNvPr>
          <p:cNvSpPr txBox="1"/>
          <p:nvPr/>
        </p:nvSpPr>
        <p:spPr>
          <a:xfrm>
            <a:off x="3181177" y="4249575"/>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4" name="TextBox 33">
            <a:extLst>
              <a:ext uri="{FF2B5EF4-FFF2-40B4-BE49-F238E27FC236}">
                <a16:creationId xmlns:a16="http://schemas.microsoft.com/office/drawing/2014/main" id="{85BC8BC1-066F-ED58-3D90-266E941A6136}"/>
              </a:ext>
            </a:extLst>
          </p:cNvPr>
          <p:cNvSpPr txBox="1"/>
          <p:nvPr/>
        </p:nvSpPr>
        <p:spPr>
          <a:xfrm>
            <a:off x="3175293" y="5500688"/>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5" name="TextBox 34">
            <a:extLst>
              <a:ext uri="{FF2B5EF4-FFF2-40B4-BE49-F238E27FC236}">
                <a16:creationId xmlns:a16="http://schemas.microsoft.com/office/drawing/2014/main" id="{D29432E0-309B-56C3-D082-E4CC2D677836}"/>
              </a:ext>
            </a:extLst>
          </p:cNvPr>
          <p:cNvSpPr txBox="1"/>
          <p:nvPr/>
        </p:nvSpPr>
        <p:spPr>
          <a:xfrm>
            <a:off x="3965978" y="2882360"/>
            <a:ext cx="390009" cy="215444"/>
          </a:xfrm>
          <a:prstGeom prst="rect">
            <a:avLst/>
          </a:prstGeom>
          <a:noFill/>
        </p:spPr>
        <p:txBody>
          <a:bodyPr wrap="square" rtlCol="0">
            <a:spAutoFit/>
          </a:bodyPr>
          <a:lstStyle/>
          <a:p>
            <a:r>
              <a:rPr lang="en-US" sz="800" dirty="0"/>
              <a:t>at</a:t>
            </a:r>
          </a:p>
        </p:txBody>
      </p:sp>
      <p:sp>
        <p:nvSpPr>
          <p:cNvPr id="36" name="TextBox 35">
            <a:extLst>
              <a:ext uri="{FF2B5EF4-FFF2-40B4-BE49-F238E27FC236}">
                <a16:creationId xmlns:a16="http://schemas.microsoft.com/office/drawing/2014/main" id="{FB45609A-706C-CB59-F861-BF8023CC2AA3}"/>
              </a:ext>
            </a:extLst>
          </p:cNvPr>
          <p:cNvSpPr txBox="1"/>
          <p:nvPr/>
        </p:nvSpPr>
        <p:spPr>
          <a:xfrm>
            <a:off x="3942364" y="3495873"/>
            <a:ext cx="390009" cy="215444"/>
          </a:xfrm>
          <a:prstGeom prst="rect">
            <a:avLst/>
          </a:prstGeom>
          <a:noFill/>
        </p:spPr>
        <p:txBody>
          <a:bodyPr wrap="square" rtlCol="0">
            <a:spAutoFit/>
          </a:bodyPr>
          <a:lstStyle/>
          <a:p>
            <a:r>
              <a:rPr lang="en-US" sz="800" dirty="0"/>
              <a:t>at</a:t>
            </a:r>
          </a:p>
        </p:txBody>
      </p:sp>
      <p:sp>
        <p:nvSpPr>
          <p:cNvPr id="37" name="TextBox 36">
            <a:extLst>
              <a:ext uri="{FF2B5EF4-FFF2-40B4-BE49-F238E27FC236}">
                <a16:creationId xmlns:a16="http://schemas.microsoft.com/office/drawing/2014/main" id="{0ED7BE2A-9F88-2AD5-627C-7033D63D0A68}"/>
              </a:ext>
            </a:extLst>
          </p:cNvPr>
          <p:cNvSpPr txBox="1"/>
          <p:nvPr/>
        </p:nvSpPr>
        <p:spPr>
          <a:xfrm>
            <a:off x="3951080" y="4303795"/>
            <a:ext cx="390009" cy="215444"/>
          </a:xfrm>
          <a:prstGeom prst="rect">
            <a:avLst/>
          </a:prstGeom>
          <a:noFill/>
        </p:spPr>
        <p:txBody>
          <a:bodyPr wrap="square" rtlCol="0">
            <a:spAutoFit/>
          </a:bodyPr>
          <a:lstStyle/>
          <a:p>
            <a:r>
              <a:rPr lang="en-US" sz="800" dirty="0"/>
              <a:t>at</a:t>
            </a:r>
          </a:p>
        </p:txBody>
      </p:sp>
      <p:sp>
        <p:nvSpPr>
          <p:cNvPr id="38" name="TextBox 37">
            <a:extLst>
              <a:ext uri="{FF2B5EF4-FFF2-40B4-BE49-F238E27FC236}">
                <a16:creationId xmlns:a16="http://schemas.microsoft.com/office/drawing/2014/main" id="{7817C505-6ED5-87B3-6181-4E89DA0769C0}"/>
              </a:ext>
            </a:extLst>
          </p:cNvPr>
          <p:cNvSpPr txBox="1"/>
          <p:nvPr/>
        </p:nvSpPr>
        <p:spPr>
          <a:xfrm>
            <a:off x="3947793" y="5556150"/>
            <a:ext cx="390009" cy="215444"/>
          </a:xfrm>
          <a:prstGeom prst="rect">
            <a:avLst/>
          </a:prstGeom>
          <a:noFill/>
        </p:spPr>
        <p:txBody>
          <a:bodyPr wrap="square" rtlCol="0">
            <a:spAutoFit/>
          </a:bodyPr>
          <a:lstStyle/>
          <a:p>
            <a:r>
              <a:rPr lang="en-US" sz="800" dirty="0"/>
              <a:t>at</a:t>
            </a:r>
          </a:p>
        </p:txBody>
      </p:sp>
      <p:sp>
        <p:nvSpPr>
          <p:cNvPr id="39" name="TextBox 38">
            <a:extLst>
              <a:ext uri="{FF2B5EF4-FFF2-40B4-BE49-F238E27FC236}">
                <a16:creationId xmlns:a16="http://schemas.microsoft.com/office/drawing/2014/main" id="{7B9E2E70-0021-068B-FF2B-BD1342BAA561}"/>
              </a:ext>
            </a:extLst>
          </p:cNvPr>
          <p:cNvSpPr txBox="1"/>
          <p:nvPr/>
        </p:nvSpPr>
        <p:spPr>
          <a:xfrm>
            <a:off x="4295360" y="2885660"/>
            <a:ext cx="390009" cy="215444"/>
          </a:xfrm>
          <a:prstGeom prst="rect">
            <a:avLst/>
          </a:prstGeom>
          <a:noFill/>
        </p:spPr>
        <p:txBody>
          <a:bodyPr wrap="square" rtlCol="0">
            <a:spAutoFit/>
          </a:bodyPr>
          <a:lstStyle/>
          <a:p>
            <a:r>
              <a:rPr lang="en-US" sz="800" dirty="0"/>
              <a:t>the</a:t>
            </a:r>
          </a:p>
        </p:txBody>
      </p:sp>
      <p:sp>
        <p:nvSpPr>
          <p:cNvPr id="40" name="TextBox 39">
            <a:extLst>
              <a:ext uri="{FF2B5EF4-FFF2-40B4-BE49-F238E27FC236}">
                <a16:creationId xmlns:a16="http://schemas.microsoft.com/office/drawing/2014/main" id="{D516DE23-553F-5795-F50E-7D9806712BDD}"/>
              </a:ext>
            </a:extLst>
          </p:cNvPr>
          <p:cNvSpPr txBox="1"/>
          <p:nvPr/>
        </p:nvSpPr>
        <p:spPr>
          <a:xfrm>
            <a:off x="4269512" y="3508974"/>
            <a:ext cx="390009" cy="215444"/>
          </a:xfrm>
          <a:prstGeom prst="rect">
            <a:avLst/>
          </a:prstGeom>
          <a:noFill/>
        </p:spPr>
        <p:txBody>
          <a:bodyPr wrap="square" rtlCol="0">
            <a:spAutoFit/>
          </a:bodyPr>
          <a:lstStyle/>
          <a:p>
            <a:r>
              <a:rPr lang="en-US" sz="800" dirty="0"/>
              <a:t>the</a:t>
            </a:r>
          </a:p>
        </p:txBody>
      </p:sp>
      <p:sp>
        <p:nvSpPr>
          <p:cNvPr id="41" name="TextBox 40">
            <a:extLst>
              <a:ext uri="{FF2B5EF4-FFF2-40B4-BE49-F238E27FC236}">
                <a16:creationId xmlns:a16="http://schemas.microsoft.com/office/drawing/2014/main" id="{1FB13593-D523-A433-0C5F-5C1E828EC8C3}"/>
              </a:ext>
            </a:extLst>
          </p:cNvPr>
          <p:cNvSpPr txBox="1"/>
          <p:nvPr/>
        </p:nvSpPr>
        <p:spPr>
          <a:xfrm>
            <a:off x="4279955" y="4311130"/>
            <a:ext cx="390009" cy="215444"/>
          </a:xfrm>
          <a:prstGeom prst="rect">
            <a:avLst/>
          </a:prstGeom>
          <a:noFill/>
        </p:spPr>
        <p:txBody>
          <a:bodyPr wrap="square" rtlCol="0">
            <a:spAutoFit/>
          </a:bodyPr>
          <a:lstStyle/>
          <a:p>
            <a:r>
              <a:rPr lang="en-US" sz="800" dirty="0"/>
              <a:t>the</a:t>
            </a:r>
          </a:p>
        </p:txBody>
      </p:sp>
      <p:sp>
        <p:nvSpPr>
          <p:cNvPr id="42" name="TextBox 41">
            <a:extLst>
              <a:ext uri="{FF2B5EF4-FFF2-40B4-BE49-F238E27FC236}">
                <a16:creationId xmlns:a16="http://schemas.microsoft.com/office/drawing/2014/main" id="{26A2007A-AC97-4FED-7AE6-6678FAEB1AC8}"/>
              </a:ext>
            </a:extLst>
          </p:cNvPr>
          <p:cNvSpPr txBox="1"/>
          <p:nvPr/>
        </p:nvSpPr>
        <p:spPr>
          <a:xfrm>
            <a:off x="4275972" y="5554167"/>
            <a:ext cx="390009" cy="215444"/>
          </a:xfrm>
          <a:prstGeom prst="rect">
            <a:avLst/>
          </a:prstGeom>
          <a:noFill/>
        </p:spPr>
        <p:txBody>
          <a:bodyPr wrap="square" rtlCol="0">
            <a:spAutoFit/>
          </a:bodyPr>
          <a:lstStyle/>
          <a:p>
            <a:r>
              <a:rPr lang="en-US" sz="800" dirty="0"/>
              <a:t>the</a:t>
            </a:r>
          </a:p>
        </p:txBody>
      </p:sp>
      <p:sp>
        <p:nvSpPr>
          <p:cNvPr id="43" name="TextBox 42">
            <a:extLst>
              <a:ext uri="{FF2B5EF4-FFF2-40B4-BE49-F238E27FC236}">
                <a16:creationId xmlns:a16="http://schemas.microsoft.com/office/drawing/2014/main" id="{8DFF9FD7-5E46-8A60-7C0E-828A5E002C71}"/>
              </a:ext>
            </a:extLst>
          </p:cNvPr>
          <p:cNvSpPr txBox="1"/>
          <p:nvPr/>
        </p:nvSpPr>
        <p:spPr>
          <a:xfrm>
            <a:off x="4636657" y="2867713"/>
            <a:ext cx="527514" cy="215444"/>
          </a:xfrm>
          <a:prstGeom prst="rect">
            <a:avLst/>
          </a:prstGeom>
          <a:noFill/>
        </p:spPr>
        <p:txBody>
          <a:bodyPr wrap="square" rtlCol="0">
            <a:spAutoFit/>
          </a:bodyPr>
          <a:lstStyle/>
          <a:p>
            <a:r>
              <a:rPr lang="en-US" sz="800" dirty="0"/>
              <a:t>doctor</a:t>
            </a:r>
          </a:p>
        </p:txBody>
      </p:sp>
      <p:sp>
        <p:nvSpPr>
          <p:cNvPr id="44" name="TextBox 43">
            <a:extLst>
              <a:ext uri="{FF2B5EF4-FFF2-40B4-BE49-F238E27FC236}">
                <a16:creationId xmlns:a16="http://schemas.microsoft.com/office/drawing/2014/main" id="{98BDE21B-295E-2E5A-ECC4-1230183E9DC5}"/>
              </a:ext>
            </a:extLst>
          </p:cNvPr>
          <p:cNvSpPr txBox="1"/>
          <p:nvPr/>
        </p:nvSpPr>
        <p:spPr>
          <a:xfrm>
            <a:off x="4634570" y="3498255"/>
            <a:ext cx="527514" cy="215444"/>
          </a:xfrm>
          <a:prstGeom prst="rect">
            <a:avLst/>
          </a:prstGeom>
          <a:noFill/>
        </p:spPr>
        <p:txBody>
          <a:bodyPr wrap="square" rtlCol="0">
            <a:spAutoFit/>
          </a:bodyPr>
          <a:lstStyle/>
          <a:p>
            <a:r>
              <a:rPr lang="en-US" sz="800" dirty="0"/>
              <a:t>doctor</a:t>
            </a:r>
          </a:p>
        </p:txBody>
      </p:sp>
      <p:sp>
        <p:nvSpPr>
          <p:cNvPr id="45" name="TextBox 44">
            <a:extLst>
              <a:ext uri="{FF2B5EF4-FFF2-40B4-BE49-F238E27FC236}">
                <a16:creationId xmlns:a16="http://schemas.microsoft.com/office/drawing/2014/main" id="{50ACE2A9-8FA9-8278-49E9-BBBA96D8FDDA}"/>
              </a:ext>
            </a:extLst>
          </p:cNvPr>
          <p:cNvSpPr txBox="1"/>
          <p:nvPr/>
        </p:nvSpPr>
        <p:spPr>
          <a:xfrm>
            <a:off x="4634570" y="4322776"/>
            <a:ext cx="527514" cy="215444"/>
          </a:xfrm>
          <a:prstGeom prst="rect">
            <a:avLst/>
          </a:prstGeom>
          <a:noFill/>
        </p:spPr>
        <p:txBody>
          <a:bodyPr wrap="square" rtlCol="0">
            <a:spAutoFit/>
          </a:bodyPr>
          <a:lstStyle/>
          <a:p>
            <a:r>
              <a:rPr lang="en-US" sz="800" dirty="0"/>
              <a:t>doctor</a:t>
            </a:r>
          </a:p>
        </p:txBody>
      </p:sp>
      <p:sp>
        <p:nvSpPr>
          <p:cNvPr id="46" name="TextBox 45">
            <a:extLst>
              <a:ext uri="{FF2B5EF4-FFF2-40B4-BE49-F238E27FC236}">
                <a16:creationId xmlns:a16="http://schemas.microsoft.com/office/drawing/2014/main" id="{29E65144-8E60-8871-B420-B3CDC4DAB2DB}"/>
              </a:ext>
            </a:extLst>
          </p:cNvPr>
          <p:cNvSpPr txBox="1"/>
          <p:nvPr/>
        </p:nvSpPr>
        <p:spPr>
          <a:xfrm>
            <a:off x="4627005" y="5554167"/>
            <a:ext cx="527514" cy="215444"/>
          </a:xfrm>
          <a:prstGeom prst="rect">
            <a:avLst/>
          </a:prstGeom>
          <a:noFill/>
        </p:spPr>
        <p:txBody>
          <a:bodyPr wrap="square" rtlCol="0">
            <a:spAutoFit/>
          </a:bodyPr>
          <a:lstStyle/>
          <a:p>
            <a:r>
              <a:rPr lang="en-US" sz="800" dirty="0"/>
              <a:t>doctor</a:t>
            </a:r>
          </a:p>
        </p:txBody>
      </p:sp>
      <p:sp>
        <p:nvSpPr>
          <p:cNvPr id="48" name="TextBox 47">
            <a:extLst>
              <a:ext uri="{FF2B5EF4-FFF2-40B4-BE49-F238E27FC236}">
                <a16:creationId xmlns:a16="http://schemas.microsoft.com/office/drawing/2014/main" id="{7F81DF5B-3420-ECCE-FE53-725D9D7C4AD3}"/>
              </a:ext>
            </a:extLst>
          </p:cNvPr>
          <p:cNvSpPr txBox="1"/>
          <p:nvPr/>
        </p:nvSpPr>
        <p:spPr>
          <a:xfrm>
            <a:off x="1567849" y="5125016"/>
            <a:ext cx="2104127" cy="400110"/>
          </a:xfrm>
          <a:prstGeom prst="rect">
            <a:avLst/>
          </a:prstGeom>
          <a:noFill/>
        </p:spPr>
        <p:txBody>
          <a:bodyPr wrap="square" rtlCol="0">
            <a:spAutoFit/>
          </a:bodyPr>
          <a:lstStyle/>
          <a:p>
            <a:pPr algn="ctr"/>
            <a:r>
              <a:rPr lang="en-US" sz="1000" b="1" dirty="0">
                <a:solidFill>
                  <a:srgbClr val="FF0000"/>
                </a:solidFill>
              </a:rPr>
              <a:t>Appointment</a:t>
            </a:r>
          </a:p>
          <a:p>
            <a:pPr algn="ctr"/>
            <a:r>
              <a:rPr lang="en-US" sz="1000" b="1" dirty="0">
                <a:solidFill>
                  <a:srgbClr val="FF0000"/>
                </a:solidFill>
              </a:rPr>
              <a:t>[0, 2, 1]</a:t>
            </a:r>
            <a:r>
              <a:rPr lang="en-US" sz="800" dirty="0"/>
              <a:t> </a:t>
            </a:r>
          </a:p>
        </p:txBody>
      </p:sp>
      <p:sp>
        <p:nvSpPr>
          <p:cNvPr id="49" name="TextBox 48">
            <a:extLst>
              <a:ext uri="{FF2B5EF4-FFF2-40B4-BE49-F238E27FC236}">
                <a16:creationId xmlns:a16="http://schemas.microsoft.com/office/drawing/2014/main" id="{167ED4A2-CA87-5990-E28B-C44BA205A766}"/>
              </a:ext>
            </a:extLst>
          </p:cNvPr>
          <p:cNvSpPr txBox="1"/>
          <p:nvPr/>
        </p:nvSpPr>
        <p:spPr>
          <a:xfrm>
            <a:off x="1567849" y="6017206"/>
            <a:ext cx="2104127" cy="400110"/>
          </a:xfrm>
          <a:prstGeom prst="rect">
            <a:avLst/>
          </a:prstGeom>
          <a:noFill/>
        </p:spPr>
        <p:txBody>
          <a:bodyPr wrap="square" rtlCol="0">
            <a:spAutoFit/>
          </a:bodyPr>
          <a:lstStyle/>
          <a:p>
            <a:pPr algn="ctr"/>
            <a:r>
              <a:rPr lang="en-US" sz="1000" b="1" dirty="0">
                <a:solidFill>
                  <a:srgbClr val="FF0000"/>
                </a:solidFill>
              </a:rPr>
              <a:t>Doctor</a:t>
            </a:r>
          </a:p>
          <a:p>
            <a:pPr algn="ctr"/>
            <a:r>
              <a:rPr lang="en-US" sz="1000" b="1" dirty="0">
                <a:solidFill>
                  <a:srgbClr val="FF0000"/>
                </a:solidFill>
              </a:rPr>
              <a:t>[3, 0, 2]</a:t>
            </a:r>
            <a:r>
              <a:rPr lang="en-US" sz="800" dirty="0"/>
              <a:t> </a:t>
            </a:r>
          </a:p>
        </p:txBody>
      </p:sp>
      <p:cxnSp>
        <p:nvCxnSpPr>
          <p:cNvPr id="51" name="Straight Connector 50">
            <a:extLst>
              <a:ext uri="{FF2B5EF4-FFF2-40B4-BE49-F238E27FC236}">
                <a16:creationId xmlns:a16="http://schemas.microsoft.com/office/drawing/2014/main" id="{A4CB131F-4837-C3C2-540A-41B1B901345F}"/>
              </a:ext>
            </a:extLst>
          </p:cNvPr>
          <p:cNvCxnSpPr>
            <a:cxnSpLocks/>
          </p:cNvCxnSpPr>
          <p:nvPr/>
        </p:nvCxnSpPr>
        <p:spPr>
          <a:xfrm>
            <a:off x="2619912" y="5769611"/>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3" name="Straight Connector 52">
            <a:extLst>
              <a:ext uri="{FF2B5EF4-FFF2-40B4-BE49-F238E27FC236}">
                <a16:creationId xmlns:a16="http://schemas.microsoft.com/office/drawing/2014/main" id="{031F181E-431D-4280-387E-5519EE011B9D}"/>
              </a:ext>
            </a:extLst>
          </p:cNvPr>
          <p:cNvCxnSpPr>
            <a:cxnSpLocks/>
          </p:cNvCxnSpPr>
          <p:nvPr/>
        </p:nvCxnSpPr>
        <p:spPr>
          <a:xfrm>
            <a:off x="2619911" y="5912583"/>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9" name="Straight Arrow Connector 58">
            <a:extLst>
              <a:ext uri="{FF2B5EF4-FFF2-40B4-BE49-F238E27FC236}">
                <a16:creationId xmlns:a16="http://schemas.microsoft.com/office/drawing/2014/main" id="{3D42BADD-EB65-ED2A-CD6D-2CCB30587970}"/>
              </a:ext>
            </a:extLst>
          </p:cNvPr>
          <p:cNvCxnSpPr/>
          <p:nvPr/>
        </p:nvCxnSpPr>
        <p:spPr>
          <a:xfrm flipV="1">
            <a:off x="2881745" y="6017206"/>
            <a:ext cx="0" cy="20005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683BA489-D275-80D5-F4ED-9A90D56B7F54}"/>
              </a:ext>
            </a:extLst>
          </p:cNvPr>
          <p:cNvCxnSpPr>
            <a:cxnSpLocks/>
          </p:cNvCxnSpPr>
          <p:nvPr/>
        </p:nvCxnSpPr>
        <p:spPr>
          <a:xfrm>
            <a:off x="2895599" y="5325071"/>
            <a:ext cx="0" cy="3959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E64AF778-A409-599B-FCD9-F7F2C85B7B17}"/>
              </a:ext>
            </a:extLst>
          </p:cNvPr>
          <p:cNvSpPr/>
          <p:nvPr/>
        </p:nvSpPr>
        <p:spPr>
          <a:xfrm>
            <a:off x="3196591" y="6020069"/>
            <a:ext cx="1062182"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83ECB0E6-A5F8-8CCF-D42B-781B621731A5}"/>
              </a:ext>
            </a:extLst>
          </p:cNvPr>
          <p:cNvSpPr/>
          <p:nvPr/>
        </p:nvSpPr>
        <p:spPr>
          <a:xfrm>
            <a:off x="2231035" y="6377158"/>
            <a:ext cx="2808657"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CAF2C82E-B6B2-CB16-977C-1FDB87F887AE}"/>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E7FA7B47-A079-4CD3-2EB2-C0C2EDEDDACE}"/>
              </a:ext>
            </a:extLst>
          </p:cNvPr>
          <p:cNvSpPr/>
          <p:nvPr/>
        </p:nvSpPr>
        <p:spPr>
          <a:xfrm>
            <a:off x="2168905" y="1694128"/>
            <a:ext cx="2808657" cy="709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1E856E51-6DE6-966E-CCDA-5904702D625B}"/>
              </a:ext>
            </a:extLst>
          </p:cNvPr>
          <p:cNvSpPr txBox="1"/>
          <p:nvPr/>
        </p:nvSpPr>
        <p:spPr>
          <a:xfrm>
            <a:off x="1715657" y="2081644"/>
            <a:ext cx="5107709" cy="307777"/>
          </a:xfrm>
          <a:prstGeom prst="rect">
            <a:avLst/>
          </a:prstGeom>
          <a:noFill/>
        </p:spPr>
        <p:txBody>
          <a:bodyPr wrap="square" rtlCol="0">
            <a:spAutoFit/>
          </a:bodyPr>
          <a:lstStyle/>
          <a:p>
            <a:r>
              <a:rPr lang="en-US" sz="1400" dirty="0"/>
              <a:t>He booked an appointment at the doctor</a:t>
            </a:r>
          </a:p>
        </p:txBody>
      </p:sp>
      <p:sp>
        <p:nvSpPr>
          <p:cNvPr id="70" name="TextBox 69">
            <a:extLst>
              <a:ext uri="{FF2B5EF4-FFF2-40B4-BE49-F238E27FC236}">
                <a16:creationId xmlns:a16="http://schemas.microsoft.com/office/drawing/2014/main" id="{EA79CB92-4339-8E44-2817-22B28266B26A}"/>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71" name="Straight Arrow Connector 70">
            <a:extLst>
              <a:ext uri="{FF2B5EF4-FFF2-40B4-BE49-F238E27FC236}">
                <a16:creationId xmlns:a16="http://schemas.microsoft.com/office/drawing/2014/main" id="{719D659E-492A-804E-AEA3-FE8EBFEAC186}"/>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47" name="Title 1">
            <a:extLst>
              <a:ext uri="{FF2B5EF4-FFF2-40B4-BE49-F238E27FC236}">
                <a16:creationId xmlns:a16="http://schemas.microsoft.com/office/drawing/2014/main" id="{4D86524D-133A-6094-F605-0F7F42C02F86}"/>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691003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0CA15-832D-A5A3-DE92-80350135957F}"/>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63C11FA4-4AC2-49C1-FFF5-2D3728E24F8D}"/>
              </a:ext>
            </a:extLst>
          </p:cNvPr>
          <p:cNvPicPr>
            <a:picLocks noGrp="1" noChangeAspect="1"/>
          </p:cNvPicPr>
          <p:nvPr>
            <p:ph idx="1"/>
          </p:nvPr>
        </p:nvPicPr>
        <p:blipFill>
          <a:blip r:embed="rId3"/>
          <a:stretch>
            <a:fillRect/>
          </a:stretch>
        </p:blipFill>
        <p:spPr>
          <a:xfrm>
            <a:off x="1425756" y="1862571"/>
            <a:ext cx="6292488" cy="4808154"/>
          </a:xfrm>
        </p:spPr>
      </p:pic>
      <p:sp>
        <p:nvSpPr>
          <p:cNvPr id="3" name="Rectangle 2">
            <a:extLst>
              <a:ext uri="{FF2B5EF4-FFF2-40B4-BE49-F238E27FC236}">
                <a16:creationId xmlns:a16="http://schemas.microsoft.com/office/drawing/2014/main" id="{939282A3-574C-71AD-0CFD-D2F685E20CEB}"/>
              </a:ext>
            </a:extLst>
          </p:cNvPr>
          <p:cNvSpPr/>
          <p:nvPr/>
        </p:nvSpPr>
        <p:spPr>
          <a:xfrm>
            <a:off x="3149600" y="2918691"/>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2F74068-23DE-C64D-139F-6122E574568F}"/>
              </a:ext>
            </a:extLst>
          </p:cNvPr>
          <p:cNvSpPr/>
          <p:nvPr/>
        </p:nvSpPr>
        <p:spPr>
          <a:xfrm flipV="1">
            <a:off x="3482109" y="2941782"/>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42395D4-E8AA-F32B-AD9A-DE5BA67BCF7A}"/>
              </a:ext>
            </a:extLst>
          </p:cNvPr>
          <p:cNvSpPr/>
          <p:nvPr/>
        </p:nvSpPr>
        <p:spPr>
          <a:xfrm flipV="1">
            <a:off x="4008581"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F478A77-7EC6-15EF-7804-229B6F701A04}"/>
              </a:ext>
            </a:extLst>
          </p:cNvPr>
          <p:cNvSpPr/>
          <p:nvPr/>
        </p:nvSpPr>
        <p:spPr>
          <a:xfrm flipV="1">
            <a:off x="4341090"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6CCCAB9-17A8-1571-4B4F-CB33CF6E048C}"/>
              </a:ext>
            </a:extLst>
          </p:cNvPr>
          <p:cNvSpPr/>
          <p:nvPr/>
        </p:nvSpPr>
        <p:spPr>
          <a:xfrm flipV="1">
            <a:off x="4701307" y="2888672"/>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7FA09D2-9756-2F09-6F0D-99B724ABFB23}"/>
              </a:ext>
            </a:extLst>
          </p:cNvPr>
          <p:cNvSpPr/>
          <p:nvPr/>
        </p:nvSpPr>
        <p:spPr>
          <a:xfrm flipV="1">
            <a:off x="4679484" y="3521361"/>
            <a:ext cx="360215" cy="1692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4B4A58B-1DEF-35CE-9DF2-8AF4D593BA40}"/>
              </a:ext>
            </a:extLst>
          </p:cNvPr>
          <p:cNvSpPr/>
          <p:nvPr/>
        </p:nvSpPr>
        <p:spPr>
          <a:xfrm flipV="1">
            <a:off x="4341091" y="3516597"/>
            <a:ext cx="166254"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FCB1CDB-1CDE-5AE5-6CEC-B665F1CE4E3F}"/>
              </a:ext>
            </a:extLst>
          </p:cNvPr>
          <p:cNvSpPr/>
          <p:nvPr/>
        </p:nvSpPr>
        <p:spPr>
          <a:xfrm flipV="1">
            <a:off x="4341089" y="4331855"/>
            <a:ext cx="166255"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02ACB6E-AC86-3712-6E8E-523D0C2D0F64}"/>
              </a:ext>
            </a:extLst>
          </p:cNvPr>
          <p:cNvSpPr/>
          <p:nvPr/>
        </p:nvSpPr>
        <p:spPr>
          <a:xfrm flipV="1">
            <a:off x="4341089" y="5627255"/>
            <a:ext cx="166255" cy="99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23BCFCA-4888-B35C-D60F-412C2053F82D}"/>
              </a:ext>
            </a:extLst>
          </p:cNvPr>
          <p:cNvSpPr/>
          <p:nvPr/>
        </p:nvSpPr>
        <p:spPr>
          <a:xfrm flipV="1">
            <a:off x="4679485" y="4331854"/>
            <a:ext cx="338392"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3EAFD4A-4125-C803-6DFB-B439D95DDA88}"/>
              </a:ext>
            </a:extLst>
          </p:cNvPr>
          <p:cNvSpPr/>
          <p:nvPr/>
        </p:nvSpPr>
        <p:spPr>
          <a:xfrm flipV="1">
            <a:off x="4679484" y="5597235"/>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B89CDEF-7DCB-1896-7FF6-8752E79738C4}"/>
              </a:ext>
            </a:extLst>
          </p:cNvPr>
          <p:cNvSpPr/>
          <p:nvPr/>
        </p:nvSpPr>
        <p:spPr>
          <a:xfrm flipV="1">
            <a:off x="4002697" y="3521361"/>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4515CA0-B36D-9E2D-83D5-5438459B0399}"/>
              </a:ext>
            </a:extLst>
          </p:cNvPr>
          <p:cNvSpPr/>
          <p:nvPr/>
        </p:nvSpPr>
        <p:spPr>
          <a:xfrm flipV="1">
            <a:off x="4002693" y="4331854"/>
            <a:ext cx="166255" cy="1593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59B78E8-3C15-8704-4022-F1D5719ED73A}"/>
              </a:ext>
            </a:extLst>
          </p:cNvPr>
          <p:cNvSpPr/>
          <p:nvPr/>
        </p:nvSpPr>
        <p:spPr>
          <a:xfrm flipV="1">
            <a:off x="4002697" y="5601926"/>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0CAD3B4-FF51-C391-1C57-E7763C857B52}"/>
              </a:ext>
            </a:extLst>
          </p:cNvPr>
          <p:cNvSpPr/>
          <p:nvPr/>
        </p:nvSpPr>
        <p:spPr>
          <a:xfrm flipV="1">
            <a:off x="3470336" y="3565087"/>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870C354-3C49-CD83-D1DF-02E12A26A3C9}"/>
              </a:ext>
            </a:extLst>
          </p:cNvPr>
          <p:cNvSpPr/>
          <p:nvPr/>
        </p:nvSpPr>
        <p:spPr>
          <a:xfrm flipV="1">
            <a:off x="3445974" y="4365743"/>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EE774FB-C100-E902-8A33-7015ECDA931D}"/>
              </a:ext>
            </a:extLst>
          </p:cNvPr>
          <p:cNvSpPr/>
          <p:nvPr/>
        </p:nvSpPr>
        <p:spPr>
          <a:xfrm flipV="1">
            <a:off x="3454400" y="5614814"/>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2AE5B9E-9D3F-08B4-834E-06BF41B901BD}"/>
              </a:ext>
            </a:extLst>
          </p:cNvPr>
          <p:cNvSpPr/>
          <p:nvPr/>
        </p:nvSpPr>
        <p:spPr>
          <a:xfrm>
            <a:off x="3113464" y="3531756"/>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AAC4C04-CE78-A620-94DB-E80B852C535C}"/>
              </a:ext>
            </a:extLst>
          </p:cNvPr>
          <p:cNvSpPr/>
          <p:nvPr/>
        </p:nvSpPr>
        <p:spPr>
          <a:xfrm>
            <a:off x="3121891" y="4346863"/>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00BBAFB-B50E-6BFD-8C29-38533E69E8C2}"/>
              </a:ext>
            </a:extLst>
          </p:cNvPr>
          <p:cNvSpPr/>
          <p:nvPr/>
        </p:nvSpPr>
        <p:spPr>
          <a:xfrm>
            <a:off x="3121891" y="5597235"/>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CDDB697-FEC3-5438-CA47-02CA643AAA72}"/>
              </a:ext>
            </a:extLst>
          </p:cNvPr>
          <p:cNvSpPr txBox="1"/>
          <p:nvPr/>
        </p:nvSpPr>
        <p:spPr>
          <a:xfrm>
            <a:off x="3063351" y="2860234"/>
            <a:ext cx="390009" cy="215444"/>
          </a:xfrm>
          <a:prstGeom prst="rect">
            <a:avLst/>
          </a:prstGeom>
          <a:noFill/>
        </p:spPr>
        <p:txBody>
          <a:bodyPr wrap="square" rtlCol="0">
            <a:spAutoFit/>
          </a:bodyPr>
          <a:lstStyle/>
          <a:p>
            <a:r>
              <a:rPr lang="en-US" sz="800" dirty="0"/>
              <a:t>an</a:t>
            </a:r>
          </a:p>
        </p:txBody>
      </p:sp>
      <p:sp>
        <p:nvSpPr>
          <p:cNvPr id="26" name="TextBox 25">
            <a:extLst>
              <a:ext uri="{FF2B5EF4-FFF2-40B4-BE49-F238E27FC236}">
                <a16:creationId xmlns:a16="http://schemas.microsoft.com/office/drawing/2014/main" id="{19D2ADEA-6C66-E089-AC91-56FC5FA240DB}"/>
              </a:ext>
            </a:extLst>
          </p:cNvPr>
          <p:cNvSpPr txBox="1"/>
          <p:nvPr/>
        </p:nvSpPr>
        <p:spPr>
          <a:xfrm>
            <a:off x="3055154" y="3484849"/>
            <a:ext cx="390009" cy="215444"/>
          </a:xfrm>
          <a:prstGeom prst="rect">
            <a:avLst/>
          </a:prstGeom>
          <a:noFill/>
        </p:spPr>
        <p:txBody>
          <a:bodyPr wrap="square" rtlCol="0">
            <a:spAutoFit/>
          </a:bodyPr>
          <a:lstStyle/>
          <a:p>
            <a:r>
              <a:rPr lang="en-US" sz="800" dirty="0"/>
              <a:t>an</a:t>
            </a:r>
          </a:p>
        </p:txBody>
      </p:sp>
      <p:sp>
        <p:nvSpPr>
          <p:cNvPr id="27" name="TextBox 26">
            <a:extLst>
              <a:ext uri="{FF2B5EF4-FFF2-40B4-BE49-F238E27FC236}">
                <a16:creationId xmlns:a16="http://schemas.microsoft.com/office/drawing/2014/main" id="{2A5B8023-8435-3FCC-B05B-8ED7D8C22FB1}"/>
              </a:ext>
            </a:extLst>
          </p:cNvPr>
          <p:cNvSpPr txBox="1"/>
          <p:nvPr/>
        </p:nvSpPr>
        <p:spPr>
          <a:xfrm>
            <a:off x="3058046" y="5538778"/>
            <a:ext cx="390009" cy="215444"/>
          </a:xfrm>
          <a:prstGeom prst="rect">
            <a:avLst/>
          </a:prstGeom>
          <a:noFill/>
        </p:spPr>
        <p:txBody>
          <a:bodyPr wrap="square" rtlCol="0">
            <a:spAutoFit/>
          </a:bodyPr>
          <a:lstStyle/>
          <a:p>
            <a:r>
              <a:rPr lang="en-US" sz="800" dirty="0"/>
              <a:t>an</a:t>
            </a:r>
          </a:p>
        </p:txBody>
      </p:sp>
      <p:sp>
        <p:nvSpPr>
          <p:cNvPr id="28" name="TextBox 27">
            <a:extLst>
              <a:ext uri="{FF2B5EF4-FFF2-40B4-BE49-F238E27FC236}">
                <a16:creationId xmlns:a16="http://schemas.microsoft.com/office/drawing/2014/main" id="{4AF2F028-4CC7-B3D2-40DF-2EAF45643FDB}"/>
              </a:ext>
            </a:extLst>
          </p:cNvPr>
          <p:cNvSpPr txBox="1"/>
          <p:nvPr/>
        </p:nvSpPr>
        <p:spPr>
          <a:xfrm>
            <a:off x="3044417" y="4295741"/>
            <a:ext cx="390009" cy="215444"/>
          </a:xfrm>
          <a:prstGeom prst="rect">
            <a:avLst/>
          </a:prstGeom>
          <a:noFill/>
        </p:spPr>
        <p:txBody>
          <a:bodyPr wrap="square" rtlCol="0">
            <a:spAutoFit/>
          </a:bodyPr>
          <a:lstStyle/>
          <a:p>
            <a:r>
              <a:rPr lang="en-US" sz="800" dirty="0"/>
              <a:t>an</a:t>
            </a:r>
          </a:p>
        </p:txBody>
      </p:sp>
      <p:sp>
        <p:nvSpPr>
          <p:cNvPr id="29" name="TextBox 28">
            <a:extLst>
              <a:ext uri="{FF2B5EF4-FFF2-40B4-BE49-F238E27FC236}">
                <a16:creationId xmlns:a16="http://schemas.microsoft.com/office/drawing/2014/main" id="{E542F60B-E86C-3DA3-6FC2-C8FBD1DADA0F}"/>
              </a:ext>
            </a:extLst>
          </p:cNvPr>
          <p:cNvSpPr txBox="1"/>
          <p:nvPr/>
        </p:nvSpPr>
        <p:spPr>
          <a:xfrm>
            <a:off x="3196825" y="2825614"/>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2" name="TextBox 31">
            <a:extLst>
              <a:ext uri="{FF2B5EF4-FFF2-40B4-BE49-F238E27FC236}">
                <a16:creationId xmlns:a16="http://schemas.microsoft.com/office/drawing/2014/main" id="{14C87BF3-39CE-E804-2FC7-FBB3B28E7FEA}"/>
              </a:ext>
            </a:extLst>
          </p:cNvPr>
          <p:cNvSpPr txBox="1"/>
          <p:nvPr/>
        </p:nvSpPr>
        <p:spPr>
          <a:xfrm>
            <a:off x="3187066" y="3440691"/>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3" name="TextBox 32">
            <a:extLst>
              <a:ext uri="{FF2B5EF4-FFF2-40B4-BE49-F238E27FC236}">
                <a16:creationId xmlns:a16="http://schemas.microsoft.com/office/drawing/2014/main" id="{3F343983-151E-67A0-25C4-E9BE89F38EAD}"/>
              </a:ext>
            </a:extLst>
          </p:cNvPr>
          <p:cNvSpPr txBox="1"/>
          <p:nvPr/>
        </p:nvSpPr>
        <p:spPr>
          <a:xfrm>
            <a:off x="3181177" y="4249575"/>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4" name="TextBox 33">
            <a:extLst>
              <a:ext uri="{FF2B5EF4-FFF2-40B4-BE49-F238E27FC236}">
                <a16:creationId xmlns:a16="http://schemas.microsoft.com/office/drawing/2014/main" id="{51D3D553-1A9E-6065-E5F2-EDA7DDFBD495}"/>
              </a:ext>
            </a:extLst>
          </p:cNvPr>
          <p:cNvSpPr txBox="1"/>
          <p:nvPr/>
        </p:nvSpPr>
        <p:spPr>
          <a:xfrm>
            <a:off x="3175293" y="5500688"/>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5" name="TextBox 34">
            <a:extLst>
              <a:ext uri="{FF2B5EF4-FFF2-40B4-BE49-F238E27FC236}">
                <a16:creationId xmlns:a16="http://schemas.microsoft.com/office/drawing/2014/main" id="{36F31EE7-BB35-7CA8-C1E3-98CB362EBAEE}"/>
              </a:ext>
            </a:extLst>
          </p:cNvPr>
          <p:cNvSpPr txBox="1"/>
          <p:nvPr/>
        </p:nvSpPr>
        <p:spPr>
          <a:xfrm>
            <a:off x="3965978" y="2882360"/>
            <a:ext cx="390009" cy="215444"/>
          </a:xfrm>
          <a:prstGeom prst="rect">
            <a:avLst/>
          </a:prstGeom>
          <a:noFill/>
        </p:spPr>
        <p:txBody>
          <a:bodyPr wrap="square" rtlCol="0">
            <a:spAutoFit/>
          </a:bodyPr>
          <a:lstStyle/>
          <a:p>
            <a:r>
              <a:rPr lang="en-US" sz="800" dirty="0"/>
              <a:t>at</a:t>
            </a:r>
          </a:p>
        </p:txBody>
      </p:sp>
      <p:sp>
        <p:nvSpPr>
          <p:cNvPr id="36" name="TextBox 35">
            <a:extLst>
              <a:ext uri="{FF2B5EF4-FFF2-40B4-BE49-F238E27FC236}">
                <a16:creationId xmlns:a16="http://schemas.microsoft.com/office/drawing/2014/main" id="{55EED0AA-9F05-8B8B-7DF7-3F7260642188}"/>
              </a:ext>
            </a:extLst>
          </p:cNvPr>
          <p:cNvSpPr txBox="1"/>
          <p:nvPr/>
        </p:nvSpPr>
        <p:spPr>
          <a:xfrm>
            <a:off x="3942364" y="3495873"/>
            <a:ext cx="390009" cy="215444"/>
          </a:xfrm>
          <a:prstGeom prst="rect">
            <a:avLst/>
          </a:prstGeom>
          <a:noFill/>
        </p:spPr>
        <p:txBody>
          <a:bodyPr wrap="square" rtlCol="0">
            <a:spAutoFit/>
          </a:bodyPr>
          <a:lstStyle/>
          <a:p>
            <a:r>
              <a:rPr lang="en-US" sz="800" dirty="0"/>
              <a:t>at</a:t>
            </a:r>
          </a:p>
        </p:txBody>
      </p:sp>
      <p:sp>
        <p:nvSpPr>
          <p:cNvPr id="37" name="TextBox 36">
            <a:extLst>
              <a:ext uri="{FF2B5EF4-FFF2-40B4-BE49-F238E27FC236}">
                <a16:creationId xmlns:a16="http://schemas.microsoft.com/office/drawing/2014/main" id="{6585FF5E-2FA7-6D58-32E8-21EC72955BFA}"/>
              </a:ext>
            </a:extLst>
          </p:cNvPr>
          <p:cNvSpPr txBox="1"/>
          <p:nvPr/>
        </p:nvSpPr>
        <p:spPr>
          <a:xfrm>
            <a:off x="3951080" y="4303795"/>
            <a:ext cx="390009" cy="215444"/>
          </a:xfrm>
          <a:prstGeom prst="rect">
            <a:avLst/>
          </a:prstGeom>
          <a:noFill/>
        </p:spPr>
        <p:txBody>
          <a:bodyPr wrap="square" rtlCol="0">
            <a:spAutoFit/>
          </a:bodyPr>
          <a:lstStyle/>
          <a:p>
            <a:r>
              <a:rPr lang="en-US" sz="800" dirty="0"/>
              <a:t>at</a:t>
            </a:r>
          </a:p>
        </p:txBody>
      </p:sp>
      <p:sp>
        <p:nvSpPr>
          <p:cNvPr id="38" name="TextBox 37">
            <a:extLst>
              <a:ext uri="{FF2B5EF4-FFF2-40B4-BE49-F238E27FC236}">
                <a16:creationId xmlns:a16="http://schemas.microsoft.com/office/drawing/2014/main" id="{1B2BE919-77E7-857E-6FE0-35B180D6B9A0}"/>
              </a:ext>
            </a:extLst>
          </p:cNvPr>
          <p:cNvSpPr txBox="1"/>
          <p:nvPr/>
        </p:nvSpPr>
        <p:spPr>
          <a:xfrm>
            <a:off x="3947793" y="5556150"/>
            <a:ext cx="390009" cy="215444"/>
          </a:xfrm>
          <a:prstGeom prst="rect">
            <a:avLst/>
          </a:prstGeom>
          <a:noFill/>
        </p:spPr>
        <p:txBody>
          <a:bodyPr wrap="square" rtlCol="0">
            <a:spAutoFit/>
          </a:bodyPr>
          <a:lstStyle/>
          <a:p>
            <a:r>
              <a:rPr lang="en-US" sz="800" dirty="0"/>
              <a:t>at</a:t>
            </a:r>
          </a:p>
        </p:txBody>
      </p:sp>
      <p:sp>
        <p:nvSpPr>
          <p:cNvPr id="39" name="TextBox 38">
            <a:extLst>
              <a:ext uri="{FF2B5EF4-FFF2-40B4-BE49-F238E27FC236}">
                <a16:creationId xmlns:a16="http://schemas.microsoft.com/office/drawing/2014/main" id="{35727DE8-5B2E-48F9-1BEE-446A5B8DBBF4}"/>
              </a:ext>
            </a:extLst>
          </p:cNvPr>
          <p:cNvSpPr txBox="1"/>
          <p:nvPr/>
        </p:nvSpPr>
        <p:spPr>
          <a:xfrm>
            <a:off x="4295360" y="2885660"/>
            <a:ext cx="390009" cy="215444"/>
          </a:xfrm>
          <a:prstGeom prst="rect">
            <a:avLst/>
          </a:prstGeom>
          <a:noFill/>
        </p:spPr>
        <p:txBody>
          <a:bodyPr wrap="square" rtlCol="0">
            <a:spAutoFit/>
          </a:bodyPr>
          <a:lstStyle/>
          <a:p>
            <a:r>
              <a:rPr lang="en-US" sz="800" dirty="0"/>
              <a:t>the</a:t>
            </a:r>
          </a:p>
        </p:txBody>
      </p:sp>
      <p:sp>
        <p:nvSpPr>
          <p:cNvPr id="40" name="TextBox 39">
            <a:extLst>
              <a:ext uri="{FF2B5EF4-FFF2-40B4-BE49-F238E27FC236}">
                <a16:creationId xmlns:a16="http://schemas.microsoft.com/office/drawing/2014/main" id="{48BFC047-5FB1-07E8-8D7E-88A664200E6B}"/>
              </a:ext>
            </a:extLst>
          </p:cNvPr>
          <p:cNvSpPr txBox="1"/>
          <p:nvPr/>
        </p:nvSpPr>
        <p:spPr>
          <a:xfrm>
            <a:off x="4269512" y="3508974"/>
            <a:ext cx="390009" cy="215444"/>
          </a:xfrm>
          <a:prstGeom prst="rect">
            <a:avLst/>
          </a:prstGeom>
          <a:noFill/>
        </p:spPr>
        <p:txBody>
          <a:bodyPr wrap="square" rtlCol="0">
            <a:spAutoFit/>
          </a:bodyPr>
          <a:lstStyle/>
          <a:p>
            <a:r>
              <a:rPr lang="en-US" sz="800" dirty="0"/>
              <a:t>the</a:t>
            </a:r>
          </a:p>
        </p:txBody>
      </p:sp>
      <p:sp>
        <p:nvSpPr>
          <p:cNvPr id="41" name="TextBox 40">
            <a:extLst>
              <a:ext uri="{FF2B5EF4-FFF2-40B4-BE49-F238E27FC236}">
                <a16:creationId xmlns:a16="http://schemas.microsoft.com/office/drawing/2014/main" id="{6924BE11-66FB-2E3E-C8F9-267A33D596EE}"/>
              </a:ext>
            </a:extLst>
          </p:cNvPr>
          <p:cNvSpPr txBox="1"/>
          <p:nvPr/>
        </p:nvSpPr>
        <p:spPr>
          <a:xfrm>
            <a:off x="4279955" y="4311130"/>
            <a:ext cx="390009" cy="215444"/>
          </a:xfrm>
          <a:prstGeom prst="rect">
            <a:avLst/>
          </a:prstGeom>
          <a:noFill/>
        </p:spPr>
        <p:txBody>
          <a:bodyPr wrap="square" rtlCol="0">
            <a:spAutoFit/>
          </a:bodyPr>
          <a:lstStyle/>
          <a:p>
            <a:r>
              <a:rPr lang="en-US" sz="800" dirty="0"/>
              <a:t>the</a:t>
            </a:r>
          </a:p>
        </p:txBody>
      </p:sp>
      <p:sp>
        <p:nvSpPr>
          <p:cNvPr id="42" name="TextBox 41">
            <a:extLst>
              <a:ext uri="{FF2B5EF4-FFF2-40B4-BE49-F238E27FC236}">
                <a16:creationId xmlns:a16="http://schemas.microsoft.com/office/drawing/2014/main" id="{471D45F5-F23B-C04C-42B4-1D15C024D399}"/>
              </a:ext>
            </a:extLst>
          </p:cNvPr>
          <p:cNvSpPr txBox="1"/>
          <p:nvPr/>
        </p:nvSpPr>
        <p:spPr>
          <a:xfrm>
            <a:off x="4275972" y="5554167"/>
            <a:ext cx="390009" cy="215444"/>
          </a:xfrm>
          <a:prstGeom prst="rect">
            <a:avLst/>
          </a:prstGeom>
          <a:noFill/>
        </p:spPr>
        <p:txBody>
          <a:bodyPr wrap="square" rtlCol="0">
            <a:spAutoFit/>
          </a:bodyPr>
          <a:lstStyle/>
          <a:p>
            <a:r>
              <a:rPr lang="en-US" sz="800" dirty="0"/>
              <a:t>the</a:t>
            </a:r>
          </a:p>
        </p:txBody>
      </p:sp>
      <p:sp>
        <p:nvSpPr>
          <p:cNvPr id="43" name="TextBox 42">
            <a:extLst>
              <a:ext uri="{FF2B5EF4-FFF2-40B4-BE49-F238E27FC236}">
                <a16:creationId xmlns:a16="http://schemas.microsoft.com/office/drawing/2014/main" id="{0D2FFB5A-AB41-DEF6-9F2D-760BBD50CA73}"/>
              </a:ext>
            </a:extLst>
          </p:cNvPr>
          <p:cNvSpPr txBox="1"/>
          <p:nvPr/>
        </p:nvSpPr>
        <p:spPr>
          <a:xfrm>
            <a:off x="4636657" y="2867713"/>
            <a:ext cx="527514" cy="215444"/>
          </a:xfrm>
          <a:prstGeom prst="rect">
            <a:avLst/>
          </a:prstGeom>
          <a:noFill/>
        </p:spPr>
        <p:txBody>
          <a:bodyPr wrap="square" rtlCol="0">
            <a:spAutoFit/>
          </a:bodyPr>
          <a:lstStyle/>
          <a:p>
            <a:r>
              <a:rPr lang="en-US" sz="800" dirty="0"/>
              <a:t>doctor</a:t>
            </a:r>
          </a:p>
        </p:txBody>
      </p:sp>
      <p:sp>
        <p:nvSpPr>
          <p:cNvPr id="44" name="TextBox 43">
            <a:extLst>
              <a:ext uri="{FF2B5EF4-FFF2-40B4-BE49-F238E27FC236}">
                <a16:creationId xmlns:a16="http://schemas.microsoft.com/office/drawing/2014/main" id="{0313092A-922A-A6DF-2C94-E1A951109113}"/>
              </a:ext>
            </a:extLst>
          </p:cNvPr>
          <p:cNvSpPr txBox="1"/>
          <p:nvPr/>
        </p:nvSpPr>
        <p:spPr>
          <a:xfrm>
            <a:off x="4634570" y="3498255"/>
            <a:ext cx="527514" cy="215444"/>
          </a:xfrm>
          <a:prstGeom prst="rect">
            <a:avLst/>
          </a:prstGeom>
          <a:noFill/>
        </p:spPr>
        <p:txBody>
          <a:bodyPr wrap="square" rtlCol="0">
            <a:spAutoFit/>
          </a:bodyPr>
          <a:lstStyle/>
          <a:p>
            <a:r>
              <a:rPr lang="en-US" sz="800" dirty="0"/>
              <a:t>doctor</a:t>
            </a:r>
          </a:p>
        </p:txBody>
      </p:sp>
      <p:sp>
        <p:nvSpPr>
          <p:cNvPr id="45" name="TextBox 44">
            <a:extLst>
              <a:ext uri="{FF2B5EF4-FFF2-40B4-BE49-F238E27FC236}">
                <a16:creationId xmlns:a16="http://schemas.microsoft.com/office/drawing/2014/main" id="{9B10BF4A-336F-A038-B750-0B16BDEF8982}"/>
              </a:ext>
            </a:extLst>
          </p:cNvPr>
          <p:cNvSpPr txBox="1"/>
          <p:nvPr/>
        </p:nvSpPr>
        <p:spPr>
          <a:xfrm>
            <a:off x="4634570" y="4322776"/>
            <a:ext cx="527514" cy="215444"/>
          </a:xfrm>
          <a:prstGeom prst="rect">
            <a:avLst/>
          </a:prstGeom>
          <a:noFill/>
        </p:spPr>
        <p:txBody>
          <a:bodyPr wrap="square" rtlCol="0">
            <a:spAutoFit/>
          </a:bodyPr>
          <a:lstStyle/>
          <a:p>
            <a:r>
              <a:rPr lang="en-US" sz="800" dirty="0"/>
              <a:t>doctor</a:t>
            </a:r>
          </a:p>
        </p:txBody>
      </p:sp>
      <p:sp>
        <p:nvSpPr>
          <p:cNvPr id="46" name="TextBox 45">
            <a:extLst>
              <a:ext uri="{FF2B5EF4-FFF2-40B4-BE49-F238E27FC236}">
                <a16:creationId xmlns:a16="http://schemas.microsoft.com/office/drawing/2014/main" id="{AB738D3C-769B-2566-5187-18A7CECF12D5}"/>
              </a:ext>
            </a:extLst>
          </p:cNvPr>
          <p:cNvSpPr txBox="1"/>
          <p:nvPr/>
        </p:nvSpPr>
        <p:spPr>
          <a:xfrm>
            <a:off x="4627005" y="5554167"/>
            <a:ext cx="527514" cy="215444"/>
          </a:xfrm>
          <a:prstGeom prst="rect">
            <a:avLst/>
          </a:prstGeom>
          <a:noFill/>
        </p:spPr>
        <p:txBody>
          <a:bodyPr wrap="square" rtlCol="0">
            <a:spAutoFit/>
          </a:bodyPr>
          <a:lstStyle/>
          <a:p>
            <a:r>
              <a:rPr lang="en-US" sz="800" dirty="0"/>
              <a:t>doctor</a:t>
            </a:r>
          </a:p>
        </p:txBody>
      </p:sp>
      <p:sp>
        <p:nvSpPr>
          <p:cNvPr id="48" name="TextBox 47">
            <a:extLst>
              <a:ext uri="{FF2B5EF4-FFF2-40B4-BE49-F238E27FC236}">
                <a16:creationId xmlns:a16="http://schemas.microsoft.com/office/drawing/2014/main" id="{2C7AC64E-B0C2-380E-5D41-E33F589405E8}"/>
              </a:ext>
            </a:extLst>
          </p:cNvPr>
          <p:cNvSpPr txBox="1"/>
          <p:nvPr/>
        </p:nvSpPr>
        <p:spPr>
          <a:xfrm>
            <a:off x="1567849" y="5125016"/>
            <a:ext cx="2104127" cy="400110"/>
          </a:xfrm>
          <a:prstGeom prst="rect">
            <a:avLst/>
          </a:prstGeom>
          <a:noFill/>
        </p:spPr>
        <p:txBody>
          <a:bodyPr wrap="square" rtlCol="0">
            <a:spAutoFit/>
          </a:bodyPr>
          <a:lstStyle/>
          <a:p>
            <a:pPr algn="ctr"/>
            <a:r>
              <a:rPr lang="en-US" sz="1000" b="1" dirty="0">
                <a:solidFill>
                  <a:srgbClr val="FF0000"/>
                </a:solidFill>
              </a:rPr>
              <a:t>Appointment</a:t>
            </a:r>
          </a:p>
          <a:p>
            <a:pPr algn="ctr"/>
            <a:r>
              <a:rPr lang="en-US" sz="1000" b="1" dirty="0">
                <a:solidFill>
                  <a:srgbClr val="FF0000"/>
                </a:solidFill>
              </a:rPr>
              <a:t>[0, 2, 1]</a:t>
            </a:r>
            <a:r>
              <a:rPr lang="en-US" sz="800" dirty="0"/>
              <a:t> </a:t>
            </a:r>
          </a:p>
        </p:txBody>
      </p:sp>
      <p:sp>
        <p:nvSpPr>
          <p:cNvPr id="49" name="TextBox 48">
            <a:extLst>
              <a:ext uri="{FF2B5EF4-FFF2-40B4-BE49-F238E27FC236}">
                <a16:creationId xmlns:a16="http://schemas.microsoft.com/office/drawing/2014/main" id="{92F9B4DC-7D93-5453-9B02-223BC6BC8A37}"/>
              </a:ext>
            </a:extLst>
          </p:cNvPr>
          <p:cNvSpPr txBox="1"/>
          <p:nvPr/>
        </p:nvSpPr>
        <p:spPr>
          <a:xfrm>
            <a:off x="1567849" y="6017206"/>
            <a:ext cx="2104127" cy="400110"/>
          </a:xfrm>
          <a:prstGeom prst="rect">
            <a:avLst/>
          </a:prstGeom>
          <a:noFill/>
        </p:spPr>
        <p:txBody>
          <a:bodyPr wrap="square" rtlCol="0">
            <a:spAutoFit/>
          </a:bodyPr>
          <a:lstStyle/>
          <a:p>
            <a:pPr algn="ctr"/>
            <a:r>
              <a:rPr lang="en-US" sz="1000" b="1" dirty="0">
                <a:solidFill>
                  <a:srgbClr val="FF0000"/>
                </a:solidFill>
              </a:rPr>
              <a:t>Doctor</a:t>
            </a:r>
          </a:p>
          <a:p>
            <a:pPr algn="ctr"/>
            <a:r>
              <a:rPr lang="en-US" sz="1000" b="1" dirty="0">
                <a:solidFill>
                  <a:srgbClr val="FF0000"/>
                </a:solidFill>
              </a:rPr>
              <a:t>[3, 0, 2]</a:t>
            </a:r>
            <a:r>
              <a:rPr lang="en-US" sz="800" dirty="0"/>
              <a:t> </a:t>
            </a:r>
          </a:p>
        </p:txBody>
      </p:sp>
      <p:cxnSp>
        <p:nvCxnSpPr>
          <p:cNvPr id="51" name="Straight Connector 50">
            <a:extLst>
              <a:ext uri="{FF2B5EF4-FFF2-40B4-BE49-F238E27FC236}">
                <a16:creationId xmlns:a16="http://schemas.microsoft.com/office/drawing/2014/main" id="{4E0294ED-8244-7C69-4FE9-48FCC1D38C12}"/>
              </a:ext>
            </a:extLst>
          </p:cNvPr>
          <p:cNvCxnSpPr>
            <a:cxnSpLocks/>
          </p:cNvCxnSpPr>
          <p:nvPr/>
        </p:nvCxnSpPr>
        <p:spPr>
          <a:xfrm>
            <a:off x="2619912" y="5769611"/>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3" name="Straight Connector 52">
            <a:extLst>
              <a:ext uri="{FF2B5EF4-FFF2-40B4-BE49-F238E27FC236}">
                <a16:creationId xmlns:a16="http://schemas.microsoft.com/office/drawing/2014/main" id="{7867B8DC-D194-C866-B7DA-CE2C7E999AC5}"/>
              </a:ext>
            </a:extLst>
          </p:cNvPr>
          <p:cNvCxnSpPr>
            <a:cxnSpLocks/>
          </p:cNvCxnSpPr>
          <p:nvPr/>
        </p:nvCxnSpPr>
        <p:spPr>
          <a:xfrm>
            <a:off x="2619911" y="5912583"/>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9" name="Straight Arrow Connector 58">
            <a:extLst>
              <a:ext uri="{FF2B5EF4-FFF2-40B4-BE49-F238E27FC236}">
                <a16:creationId xmlns:a16="http://schemas.microsoft.com/office/drawing/2014/main" id="{17F689C8-37F4-B55B-97A8-F46EF4771A84}"/>
              </a:ext>
            </a:extLst>
          </p:cNvPr>
          <p:cNvCxnSpPr/>
          <p:nvPr/>
        </p:nvCxnSpPr>
        <p:spPr>
          <a:xfrm flipV="1">
            <a:off x="2881745" y="6017206"/>
            <a:ext cx="0" cy="20005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9C090420-56B8-AF14-F573-30CC3DA025D0}"/>
              </a:ext>
            </a:extLst>
          </p:cNvPr>
          <p:cNvCxnSpPr>
            <a:cxnSpLocks/>
          </p:cNvCxnSpPr>
          <p:nvPr/>
        </p:nvCxnSpPr>
        <p:spPr>
          <a:xfrm>
            <a:off x="2895599" y="5325071"/>
            <a:ext cx="0" cy="3959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74C726E4-A1A8-6380-CB2F-428F67ACA43E}"/>
              </a:ext>
            </a:extLst>
          </p:cNvPr>
          <p:cNvSpPr/>
          <p:nvPr/>
        </p:nvSpPr>
        <p:spPr>
          <a:xfrm>
            <a:off x="3196591" y="6020069"/>
            <a:ext cx="1062182"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C635028B-EF94-25E2-7A15-C169E2C0DAC0}"/>
              </a:ext>
            </a:extLst>
          </p:cNvPr>
          <p:cNvSpPr/>
          <p:nvPr/>
        </p:nvSpPr>
        <p:spPr>
          <a:xfrm>
            <a:off x="2231035" y="6377158"/>
            <a:ext cx="2808657"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027C0854-6BFE-07AB-C43D-4BBD0AEDA2A5}"/>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634FA386-C200-0534-99EA-6774E1E07566}"/>
              </a:ext>
            </a:extLst>
          </p:cNvPr>
          <p:cNvSpPr/>
          <p:nvPr/>
        </p:nvSpPr>
        <p:spPr>
          <a:xfrm>
            <a:off x="2168905" y="1694128"/>
            <a:ext cx="2808657" cy="709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131792B1-78B1-3AA7-6C50-7746A8FED625}"/>
              </a:ext>
            </a:extLst>
          </p:cNvPr>
          <p:cNvSpPr txBox="1"/>
          <p:nvPr/>
        </p:nvSpPr>
        <p:spPr>
          <a:xfrm>
            <a:off x="1715657" y="2081644"/>
            <a:ext cx="5107709" cy="307777"/>
          </a:xfrm>
          <a:prstGeom prst="rect">
            <a:avLst/>
          </a:prstGeom>
          <a:noFill/>
        </p:spPr>
        <p:txBody>
          <a:bodyPr wrap="square" rtlCol="0">
            <a:spAutoFit/>
          </a:bodyPr>
          <a:lstStyle/>
          <a:p>
            <a:r>
              <a:rPr lang="en-US" sz="1400" dirty="0"/>
              <a:t>He booked an appointment at the doctor</a:t>
            </a:r>
          </a:p>
        </p:txBody>
      </p:sp>
      <p:sp>
        <p:nvSpPr>
          <p:cNvPr id="70" name="TextBox 69">
            <a:extLst>
              <a:ext uri="{FF2B5EF4-FFF2-40B4-BE49-F238E27FC236}">
                <a16:creationId xmlns:a16="http://schemas.microsoft.com/office/drawing/2014/main" id="{1248C833-B8E5-5086-C289-E8FF8B911231}"/>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71" name="Straight Arrow Connector 70">
            <a:extLst>
              <a:ext uri="{FF2B5EF4-FFF2-40B4-BE49-F238E27FC236}">
                <a16:creationId xmlns:a16="http://schemas.microsoft.com/office/drawing/2014/main" id="{30F2D149-61FF-3FBA-DE85-80E7022C0F1A}"/>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9A9A09A6-02C7-D46A-4F69-A280B22E4710}"/>
              </a:ext>
            </a:extLst>
          </p:cNvPr>
          <p:cNvSpPr txBox="1"/>
          <p:nvPr/>
        </p:nvSpPr>
        <p:spPr>
          <a:xfrm>
            <a:off x="2002895" y="6369905"/>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sp>
        <p:nvSpPr>
          <p:cNvPr id="31" name="Title 1">
            <a:extLst>
              <a:ext uri="{FF2B5EF4-FFF2-40B4-BE49-F238E27FC236}">
                <a16:creationId xmlns:a16="http://schemas.microsoft.com/office/drawing/2014/main" id="{882D584A-5A05-17F0-AD7C-89D0C86EE4C3}"/>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203904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6945F-94C2-437E-FF00-D85E5265DD82}"/>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sp>
        <p:nvSpPr>
          <p:cNvPr id="6" name="TextBox 5">
            <a:extLst>
              <a:ext uri="{FF2B5EF4-FFF2-40B4-BE49-F238E27FC236}">
                <a16:creationId xmlns:a16="http://schemas.microsoft.com/office/drawing/2014/main" id="{3DF2CA90-100F-FAA5-3E84-C0EF7E8C71A2}"/>
              </a:ext>
            </a:extLst>
          </p:cNvPr>
          <p:cNvSpPr txBox="1"/>
          <p:nvPr/>
        </p:nvSpPr>
        <p:spPr>
          <a:xfrm>
            <a:off x="1418105" y="1965846"/>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spTree>
    <p:extLst>
      <p:ext uri="{BB962C8B-B14F-4D97-AF65-F5344CB8AC3E}">
        <p14:creationId xmlns:p14="http://schemas.microsoft.com/office/powerpoint/2010/main" val="528601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80627-A46B-D530-8063-53FFAC446A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5B4AA6-F93A-D3E8-F313-60BC0416DC35}"/>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pic>
        <p:nvPicPr>
          <p:cNvPr id="5" name="Content Placeholder 4">
            <a:extLst>
              <a:ext uri="{FF2B5EF4-FFF2-40B4-BE49-F238E27FC236}">
                <a16:creationId xmlns:a16="http://schemas.microsoft.com/office/drawing/2014/main" id="{1680D19C-92A2-03DA-2591-9DAE01440693}"/>
              </a:ext>
            </a:extLst>
          </p:cNvPr>
          <p:cNvPicPr>
            <a:picLocks noGrp="1" noChangeAspect="1"/>
          </p:cNvPicPr>
          <p:nvPr>
            <p:ph idx="1"/>
          </p:nvPr>
        </p:nvPicPr>
        <p:blipFill>
          <a:blip r:embed="rId2"/>
          <a:stretch>
            <a:fillRect/>
          </a:stretch>
        </p:blipFill>
        <p:spPr>
          <a:xfrm>
            <a:off x="2423485" y="3065876"/>
            <a:ext cx="5168162" cy="2204207"/>
          </a:xfrm>
          <a:prstGeom prst="rect">
            <a:avLst/>
          </a:prstGeom>
        </p:spPr>
      </p:pic>
      <p:sp>
        <p:nvSpPr>
          <p:cNvPr id="6" name="TextBox 5">
            <a:extLst>
              <a:ext uri="{FF2B5EF4-FFF2-40B4-BE49-F238E27FC236}">
                <a16:creationId xmlns:a16="http://schemas.microsoft.com/office/drawing/2014/main" id="{BED8BCB5-E3FD-3B3C-CF51-B0D14D70B1A1}"/>
              </a:ext>
            </a:extLst>
          </p:cNvPr>
          <p:cNvSpPr txBox="1"/>
          <p:nvPr/>
        </p:nvSpPr>
        <p:spPr>
          <a:xfrm>
            <a:off x="1418105" y="1965846"/>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sp>
        <p:nvSpPr>
          <p:cNvPr id="3" name="Rectangle 2">
            <a:extLst>
              <a:ext uri="{FF2B5EF4-FFF2-40B4-BE49-F238E27FC236}">
                <a16:creationId xmlns:a16="http://schemas.microsoft.com/office/drawing/2014/main" id="{60A526BE-5660-DEF9-B577-63F97613ECF6}"/>
              </a:ext>
            </a:extLst>
          </p:cNvPr>
          <p:cNvSpPr/>
          <p:nvPr/>
        </p:nvSpPr>
        <p:spPr>
          <a:xfrm>
            <a:off x="2275367" y="4136065"/>
            <a:ext cx="4827182" cy="14247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8841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09183-CBE8-68B4-962A-576E0658C8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A6C8E3-253B-449C-2084-5D5665B98D37}"/>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pic>
        <p:nvPicPr>
          <p:cNvPr id="5" name="Content Placeholder 4">
            <a:extLst>
              <a:ext uri="{FF2B5EF4-FFF2-40B4-BE49-F238E27FC236}">
                <a16:creationId xmlns:a16="http://schemas.microsoft.com/office/drawing/2014/main" id="{31099B31-3D91-C678-8350-0F3BCA221B27}"/>
              </a:ext>
            </a:extLst>
          </p:cNvPr>
          <p:cNvPicPr>
            <a:picLocks noGrp="1" noChangeAspect="1"/>
          </p:cNvPicPr>
          <p:nvPr>
            <p:ph idx="1"/>
          </p:nvPr>
        </p:nvPicPr>
        <p:blipFill>
          <a:blip r:embed="rId2"/>
          <a:stretch>
            <a:fillRect/>
          </a:stretch>
        </p:blipFill>
        <p:spPr>
          <a:xfrm>
            <a:off x="2423485" y="3065876"/>
            <a:ext cx="5168162" cy="2204207"/>
          </a:xfrm>
          <a:prstGeom prst="rect">
            <a:avLst/>
          </a:prstGeom>
        </p:spPr>
      </p:pic>
      <p:sp>
        <p:nvSpPr>
          <p:cNvPr id="6" name="TextBox 5">
            <a:extLst>
              <a:ext uri="{FF2B5EF4-FFF2-40B4-BE49-F238E27FC236}">
                <a16:creationId xmlns:a16="http://schemas.microsoft.com/office/drawing/2014/main" id="{44CEBB3D-E48B-B9AC-7EB5-100DE47FAAEE}"/>
              </a:ext>
            </a:extLst>
          </p:cNvPr>
          <p:cNvSpPr txBox="1"/>
          <p:nvPr/>
        </p:nvSpPr>
        <p:spPr>
          <a:xfrm>
            <a:off x="1418105" y="1965846"/>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spTree>
    <p:extLst>
      <p:ext uri="{BB962C8B-B14F-4D97-AF65-F5344CB8AC3E}">
        <p14:creationId xmlns:p14="http://schemas.microsoft.com/office/powerpoint/2010/main" val="3680929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5106A-47D4-33AC-7F04-6087F5C7C4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0124E4-6BB5-6791-2651-BD77F0356FEA}"/>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0E33E0F0-EE6A-480F-A096-B11BCC6E704D}"/>
              </a:ext>
            </a:extLst>
          </p:cNvPr>
          <p:cNvSpPr>
            <a:spLocks noGrp="1"/>
          </p:cNvSpPr>
          <p:nvPr>
            <p:ph idx="1"/>
          </p:nvPr>
        </p:nvSpPr>
        <p:spPr/>
        <p:txBody>
          <a:bodyPr>
            <a:normAutofit/>
          </a:bodyPr>
          <a:lstStyle/>
          <a:p>
            <a:pPr>
              <a:buClr>
                <a:schemeClr val="accent1">
                  <a:lumMod val="75000"/>
                </a:schemeClr>
              </a:buClr>
              <a:buFont typeface="Wingdings" pitchFamily="2" charset="2"/>
              <a:buChar char="Ø"/>
            </a:pPr>
            <a:r>
              <a:rPr lang="en-US" sz="1800" dirty="0"/>
              <a:t>Attention Layer</a:t>
            </a:r>
          </a:p>
        </p:txBody>
      </p:sp>
    </p:spTree>
    <p:extLst>
      <p:ext uri="{BB962C8B-B14F-4D97-AF65-F5344CB8AC3E}">
        <p14:creationId xmlns:p14="http://schemas.microsoft.com/office/powerpoint/2010/main" val="519939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D4B14-0B45-107F-28E8-F601E730142D}"/>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5B728C5A-5928-F61B-855A-5A7112FE867A}"/>
              </a:ext>
            </a:extLst>
          </p:cNvPr>
          <p:cNvPicPr>
            <a:picLocks noGrp="1" noChangeAspect="1"/>
          </p:cNvPicPr>
          <p:nvPr>
            <p:ph idx="1"/>
          </p:nvPr>
        </p:nvPicPr>
        <p:blipFill>
          <a:blip r:embed="rId3"/>
          <a:stretch>
            <a:fillRect/>
          </a:stretch>
        </p:blipFill>
        <p:spPr>
          <a:xfrm>
            <a:off x="1425756" y="1862571"/>
            <a:ext cx="6292488" cy="4808154"/>
          </a:xfrm>
        </p:spPr>
      </p:pic>
      <p:sp>
        <p:nvSpPr>
          <p:cNvPr id="3" name="Rectangle 2">
            <a:extLst>
              <a:ext uri="{FF2B5EF4-FFF2-40B4-BE49-F238E27FC236}">
                <a16:creationId xmlns:a16="http://schemas.microsoft.com/office/drawing/2014/main" id="{19E843B5-69A6-AE82-C8D8-C155B6471DD2}"/>
              </a:ext>
            </a:extLst>
          </p:cNvPr>
          <p:cNvSpPr/>
          <p:nvPr/>
        </p:nvSpPr>
        <p:spPr>
          <a:xfrm>
            <a:off x="3149600" y="2918691"/>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01CA078-0AB7-F21A-6F64-7C9886BB9C68}"/>
              </a:ext>
            </a:extLst>
          </p:cNvPr>
          <p:cNvSpPr/>
          <p:nvPr/>
        </p:nvSpPr>
        <p:spPr>
          <a:xfrm flipV="1">
            <a:off x="3482109" y="2941782"/>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429A3E2-C45F-BC6A-B7A2-66BD5D387F26}"/>
              </a:ext>
            </a:extLst>
          </p:cNvPr>
          <p:cNvSpPr/>
          <p:nvPr/>
        </p:nvSpPr>
        <p:spPr>
          <a:xfrm flipV="1">
            <a:off x="4008581"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4017E0C-3BB3-E41C-EAB9-B786BCE902DE}"/>
              </a:ext>
            </a:extLst>
          </p:cNvPr>
          <p:cNvSpPr/>
          <p:nvPr/>
        </p:nvSpPr>
        <p:spPr>
          <a:xfrm flipV="1">
            <a:off x="4341090" y="2930236"/>
            <a:ext cx="166255"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63AB970-51A5-27CD-FEDB-3D7CB10AD5F6}"/>
              </a:ext>
            </a:extLst>
          </p:cNvPr>
          <p:cNvSpPr/>
          <p:nvPr/>
        </p:nvSpPr>
        <p:spPr>
          <a:xfrm flipV="1">
            <a:off x="4701307" y="2888672"/>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99B80DB-F82A-2D0D-6B7C-8CB7790D4FFF}"/>
              </a:ext>
            </a:extLst>
          </p:cNvPr>
          <p:cNvSpPr/>
          <p:nvPr/>
        </p:nvSpPr>
        <p:spPr>
          <a:xfrm flipV="1">
            <a:off x="4679484" y="3521361"/>
            <a:ext cx="360215" cy="1692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7950BA0-B3D4-BC16-DDEF-1F3D94D24E25}"/>
              </a:ext>
            </a:extLst>
          </p:cNvPr>
          <p:cNvSpPr/>
          <p:nvPr/>
        </p:nvSpPr>
        <p:spPr>
          <a:xfrm flipV="1">
            <a:off x="4341091" y="3516597"/>
            <a:ext cx="166254"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510DCD1-F893-9B82-B7F8-C9F583F0815B}"/>
              </a:ext>
            </a:extLst>
          </p:cNvPr>
          <p:cNvSpPr/>
          <p:nvPr/>
        </p:nvSpPr>
        <p:spPr>
          <a:xfrm flipV="1">
            <a:off x="4341089" y="4331855"/>
            <a:ext cx="166255"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7B65850-9C35-066E-4F4B-0A60891ED55C}"/>
              </a:ext>
            </a:extLst>
          </p:cNvPr>
          <p:cNvSpPr/>
          <p:nvPr/>
        </p:nvSpPr>
        <p:spPr>
          <a:xfrm flipV="1">
            <a:off x="4341089" y="5627255"/>
            <a:ext cx="166255" cy="99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8C2EF8F-8F38-F6EE-D0B6-20195E4F906C}"/>
              </a:ext>
            </a:extLst>
          </p:cNvPr>
          <p:cNvSpPr/>
          <p:nvPr/>
        </p:nvSpPr>
        <p:spPr>
          <a:xfrm flipV="1">
            <a:off x="4679485" y="4331854"/>
            <a:ext cx="338392" cy="1739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F8356A1-C43A-0059-835B-62F8A19215DD}"/>
              </a:ext>
            </a:extLst>
          </p:cNvPr>
          <p:cNvSpPr/>
          <p:nvPr/>
        </p:nvSpPr>
        <p:spPr>
          <a:xfrm flipV="1">
            <a:off x="4679484" y="5597235"/>
            <a:ext cx="338392" cy="1593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B9AD20C-58AA-960D-C649-C8703D9CE2FE}"/>
              </a:ext>
            </a:extLst>
          </p:cNvPr>
          <p:cNvSpPr/>
          <p:nvPr/>
        </p:nvSpPr>
        <p:spPr>
          <a:xfrm flipV="1">
            <a:off x="4002697" y="3521361"/>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90E80BB-4E70-B30B-6854-A8CB2D643CE8}"/>
              </a:ext>
            </a:extLst>
          </p:cNvPr>
          <p:cNvSpPr/>
          <p:nvPr/>
        </p:nvSpPr>
        <p:spPr>
          <a:xfrm flipV="1">
            <a:off x="4002693" y="4331854"/>
            <a:ext cx="166255" cy="1593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5E24412-8341-AF24-2929-18AF7AF2C697}"/>
              </a:ext>
            </a:extLst>
          </p:cNvPr>
          <p:cNvSpPr/>
          <p:nvPr/>
        </p:nvSpPr>
        <p:spPr>
          <a:xfrm flipV="1">
            <a:off x="4002697" y="5601926"/>
            <a:ext cx="166251" cy="1499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3608A5-85DE-FBAB-C8A3-800A35DA1E59}"/>
              </a:ext>
            </a:extLst>
          </p:cNvPr>
          <p:cNvSpPr/>
          <p:nvPr/>
        </p:nvSpPr>
        <p:spPr>
          <a:xfrm flipV="1">
            <a:off x="3470336" y="3565087"/>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A8EF8E2-AC5C-79E9-2A40-4AFB54CD9315}"/>
              </a:ext>
            </a:extLst>
          </p:cNvPr>
          <p:cNvSpPr/>
          <p:nvPr/>
        </p:nvSpPr>
        <p:spPr>
          <a:xfrm flipV="1">
            <a:off x="3445974" y="4365743"/>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1372BB9-4425-C7CF-7123-63099AE1AEEE}"/>
              </a:ext>
            </a:extLst>
          </p:cNvPr>
          <p:cNvSpPr/>
          <p:nvPr/>
        </p:nvSpPr>
        <p:spPr>
          <a:xfrm flipV="1">
            <a:off x="3454400" y="5614814"/>
            <a:ext cx="360218" cy="106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E49408C-8788-D575-EA1B-DBEDC3208F97}"/>
              </a:ext>
            </a:extLst>
          </p:cNvPr>
          <p:cNvSpPr/>
          <p:nvPr/>
        </p:nvSpPr>
        <p:spPr>
          <a:xfrm>
            <a:off x="3113464" y="3531756"/>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59A2C53-A6E2-A5DB-D49E-4335C6081777}"/>
              </a:ext>
            </a:extLst>
          </p:cNvPr>
          <p:cNvSpPr/>
          <p:nvPr/>
        </p:nvSpPr>
        <p:spPr>
          <a:xfrm>
            <a:off x="3121891" y="4346863"/>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8842AE0-C054-A409-68EE-F5A410174B30}"/>
              </a:ext>
            </a:extLst>
          </p:cNvPr>
          <p:cNvSpPr/>
          <p:nvPr/>
        </p:nvSpPr>
        <p:spPr>
          <a:xfrm>
            <a:off x="3121891" y="5597235"/>
            <a:ext cx="166255" cy="1293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8701FE3-2F9A-47ED-BBA8-62574F412E3F}"/>
              </a:ext>
            </a:extLst>
          </p:cNvPr>
          <p:cNvSpPr txBox="1"/>
          <p:nvPr/>
        </p:nvSpPr>
        <p:spPr>
          <a:xfrm>
            <a:off x="3063351" y="2860234"/>
            <a:ext cx="390009" cy="215444"/>
          </a:xfrm>
          <a:prstGeom prst="rect">
            <a:avLst/>
          </a:prstGeom>
          <a:noFill/>
        </p:spPr>
        <p:txBody>
          <a:bodyPr wrap="square" rtlCol="0">
            <a:spAutoFit/>
          </a:bodyPr>
          <a:lstStyle/>
          <a:p>
            <a:r>
              <a:rPr lang="en-US" sz="800" dirty="0"/>
              <a:t>an</a:t>
            </a:r>
          </a:p>
        </p:txBody>
      </p:sp>
      <p:sp>
        <p:nvSpPr>
          <p:cNvPr id="26" name="TextBox 25">
            <a:extLst>
              <a:ext uri="{FF2B5EF4-FFF2-40B4-BE49-F238E27FC236}">
                <a16:creationId xmlns:a16="http://schemas.microsoft.com/office/drawing/2014/main" id="{6FB771B4-503C-E726-0438-4014A0C4AE0C}"/>
              </a:ext>
            </a:extLst>
          </p:cNvPr>
          <p:cNvSpPr txBox="1"/>
          <p:nvPr/>
        </p:nvSpPr>
        <p:spPr>
          <a:xfrm>
            <a:off x="3055154" y="3484849"/>
            <a:ext cx="390009" cy="215444"/>
          </a:xfrm>
          <a:prstGeom prst="rect">
            <a:avLst/>
          </a:prstGeom>
          <a:noFill/>
        </p:spPr>
        <p:txBody>
          <a:bodyPr wrap="square" rtlCol="0">
            <a:spAutoFit/>
          </a:bodyPr>
          <a:lstStyle/>
          <a:p>
            <a:r>
              <a:rPr lang="en-US" sz="800" dirty="0"/>
              <a:t>an</a:t>
            </a:r>
          </a:p>
        </p:txBody>
      </p:sp>
      <p:sp>
        <p:nvSpPr>
          <p:cNvPr id="27" name="TextBox 26">
            <a:extLst>
              <a:ext uri="{FF2B5EF4-FFF2-40B4-BE49-F238E27FC236}">
                <a16:creationId xmlns:a16="http://schemas.microsoft.com/office/drawing/2014/main" id="{16CEF7C9-79A3-8D45-B21C-0A46D620E4F1}"/>
              </a:ext>
            </a:extLst>
          </p:cNvPr>
          <p:cNvSpPr txBox="1"/>
          <p:nvPr/>
        </p:nvSpPr>
        <p:spPr>
          <a:xfrm>
            <a:off x="3058046" y="5538778"/>
            <a:ext cx="390009" cy="215444"/>
          </a:xfrm>
          <a:prstGeom prst="rect">
            <a:avLst/>
          </a:prstGeom>
          <a:noFill/>
        </p:spPr>
        <p:txBody>
          <a:bodyPr wrap="square" rtlCol="0">
            <a:spAutoFit/>
          </a:bodyPr>
          <a:lstStyle/>
          <a:p>
            <a:r>
              <a:rPr lang="en-US" sz="800" dirty="0"/>
              <a:t>an</a:t>
            </a:r>
          </a:p>
        </p:txBody>
      </p:sp>
      <p:sp>
        <p:nvSpPr>
          <p:cNvPr id="28" name="TextBox 27">
            <a:extLst>
              <a:ext uri="{FF2B5EF4-FFF2-40B4-BE49-F238E27FC236}">
                <a16:creationId xmlns:a16="http://schemas.microsoft.com/office/drawing/2014/main" id="{7C4D0FBB-B222-CF39-330B-AA916A7606F2}"/>
              </a:ext>
            </a:extLst>
          </p:cNvPr>
          <p:cNvSpPr txBox="1"/>
          <p:nvPr/>
        </p:nvSpPr>
        <p:spPr>
          <a:xfrm>
            <a:off x="3044417" y="4295741"/>
            <a:ext cx="390009" cy="215444"/>
          </a:xfrm>
          <a:prstGeom prst="rect">
            <a:avLst/>
          </a:prstGeom>
          <a:noFill/>
        </p:spPr>
        <p:txBody>
          <a:bodyPr wrap="square" rtlCol="0">
            <a:spAutoFit/>
          </a:bodyPr>
          <a:lstStyle/>
          <a:p>
            <a:r>
              <a:rPr lang="en-US" sz="800" dirty="0"/>
              <a:t>an</a:t>
            </a:r>
          </a:p>
        </p:txBody>
      </p:sp>
      <p:sp>
        <p:nvSpPr>
          <p:cNvPr id="29" name="TextBox 28">
            <a:extLst>
              <a:ext uri="{FF2B5EF4-FFF2-40B4-BE49-F238E27FC236}">
                <a16:creationId xmlns:a16="http://schemas.microsoft.com/office/drawing/2014/main" id="{2A884417-2476-B006-8F61-0D79F7007E01}"/>
              </a:ext>
            </a:extLst>
          </p:cNvPr>
          <p:cNvSpPr txBox="1"/>
          <p:nvPr/>
        </p:nvSpPr>
        <p:spPr>
          <a:xfrm>
            <a:off x="3196825" y="2825614"/>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2" name="TextBox 31">
            <a:extLst>
              <a:ext uri="{FF2B5EF4-FFF2-40B4-BE49-F238E27FC236}">
                <a16:creationId xmlns:a16="http://schemas.microsoft.com/office/drawing/2014/main" id="{86A9346B-F9A5-54CA-0B5E-4153BB2F78AC}"/>
              </a:ext>
            </a:extLst>
          </p:cNvPr>
          <p:cNvSpPr txBox="1"/>
          <p:nvPr/>
        </p:nvSpPr>
        <p:spPr>
          <a:xfrm>
            <a:off x="3187066" y="3440691"/>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3" name="TextBox 32">
            <a:extLst>
              <a:ext uri="{FF2B5EF4-FFF2-40B4-BE49-F238E27FC236}">
                <a16:creationId xmlns:a16="http://schemas.microsoft.com/office/drawing/2014/main" id="{C5744537-5BC8-3664-BF42-0897A0FFE1DA}"/>
              </a:ext>
            </a:extLst>
          </p:cNvPr>
          <p:cNvSpPr txBox="1"/>
          <p:nvPr/>
        </p:nvSpPr>
        <p:spPr>
          <a:xfrm>
            <a:off x="3181177" y="4249575"/>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4" name="TextBox 33">
            <a:extLst>
              <a:ext uri="{FF2B5EF4-FFF2-40B4-BE49-F238E27FC236}">
                <a16:creationId xmlns:a16="http://schemas.microsoft.com/office/drawing/2014/main" id="{F894CE15-E334-9718-EA32-85044240953D}"/>
              </a:ext>
            </a:extLst>
          </p:cNvPr>
          <p:cNvSpPr txBox="1"/>
          <p:nvPr/>
        </p:nvSpPr>
        <p:spPr>
          <a:xfrm>
            <a:off x="3175293" y="5500688"/>
            <a:ext cx="950303" cy="338554"/>
          </a:xfrm>
          <a:prstGeom prst="rect">
            <a:avLst/>
          </a:prstGeom>
          <a:noFill/>
        </p:spPr>
        <p:txBody>
          <a:bodyPr wrap="square" rtlCol="0">
            <a:spAutoFit/>
          </a:bodyPr>
          <a:lstStyle/>
          <a:p>
            <a:pPr algn="ctr"/>
            <a:r>
              <a:rPr lang="en-US" sz="800" dirty="0"/>
              <a:t>Appoint</a:t>
            </a:r>
          </a:p>
          <a:p>
            <a:pPr algn="ctr"/>
            <a:r>
              <a:rPr lang="en-US" sz="800" dirty="0" err="1"/>
              <a:t>ment</a:t>
            </a:r>
            <a:r>
              <a:rPr lang="en-US" sz="800" dirty="0"/>
              <a:t> </a:t>
            </a:r>
          </a:p>
        </p:txBody>
      </p:sp>
      <p:sp>
        <p:nvSpPr>
          <p:cNvPr id="35" name="TextBox 34">
            <a:extLst>
              <a:ext uri="{FF2B5EF4-FFF2-40B4-BE49-F238E27FC236}">
                <a16:creationId xmlns:a16="http://schemas.microsoft.com/office/drawing/2014/main" id="{B0D04378-8BF1-BADB-D52A-4595BD9866A4}"/>
              </a:ext>
            </a:extLst>
          </p:cNvPr>
          <p:cNvSpPr txBox="1"/>
          <p:nvPr/>
        </p:nvSpPr>
        <p:spPr>
          <a:xfrm>
            <a:off x="3965978" y="2882360"/>
            <a:ext cx="390009" cy="215444"/>
          </a:xfrm>
          <a:prstGeom prst="rect">
            <a:avLst/>
          </a:prstGeom>
          <a:noFill/>
        </p:spPr>
        <p:txBody>
          <a:bodyPr wrap="square" rtlCol="0">
            <a:spAutoFit/>
          </a:bodyPr>
          <a:lstStyle/>
          <a:p>
            <a:r>
              <a:rPr lang="en-US" sz="800" dirty="0"/>
              <a:t>at</a:t>
            </a:r>
          </a:p>
        </p:txBody>
      </p:sp>
      <p:sp>
        <p:nvSpPr>
          <p:cNvPr id="36" name="TextBox 35">
            <a:extLst>
              <a:ext uri="{FF2B5EF4-FFF2-40B4-BE49-F238E27FC236}">
                <a16:creationId xmlns:a16="http://schemas.microsoft.com/office/drawing/2014/main" id="{E61B327A-57BB-EEA4-5160-B7FEA78F6BAE}"/>
              </a:ext>
            </a:extLst>
          </p:cNvPr>
          <p:cNvSpPr txBox="1"/>
          <p:nvPr/>
        </p:nvSpPr>
        <p:spPr>
          <a:xfrm>
            <a:off x="3942364" y="3495873"/>
            <a:ext cx="390009" cy="215444"/>
          </a:xfrm>
          <a:prstGeom prst="rect">
            <a:avLst/>
          </a:prstGeom>
          <a:noFill/>
        </p:spPr>
        <p:txBody>
          <a:bodyPr wrap="square" rtlCol="0">
            <a:spAutoFit/>
          </a:bodyPr>
          <a:lstStyle/>
          <a:p>
            <a:r>
              <a:rPr lang="en-US" sz="800" dirty="0"/>
              <a:t>at</a:t>
            </a:r>
          </a:p>
        </p:txBody>
      </p:sp>
      <p:sp>
        <p:nvSpPr>
          <p:cNvPr id="37" name="TextBox 36">
            <a:extLst>
              <a:ext uri="{FF2B5EF4-FFF2-40B4-BE49-F238E27FC236}">
                <a16:creationId xmlns:a16="http://schemas.microsoft.com/office/drawing/2014/main" id="{3E3BD3AA-FB03-5FFC-6F01-C82D5F8E8FE1}"/>
              </a:ext>
            </a:extLst>
          </p:cNvPr>
          <p:cNvSpPr txBox="1"/>
          <p:nvPr/>
        </p:nvSpPr>
        <p:spPr>
          <a:xfrm>
            <a:off x="3951080" y="4303795"/>
            <a:ext cx="390009" cy="215444"/>
          </a:xfrm>
          <a:prstGeom prst="rect">
            <a:avLst/>
          </a:prstGeom>
          <a:noFill/>
        </p:spPr>
        <p:txBody>
          <a:bodyPr wrap="square" rtlCol="0">
            <a:spAutoFit/>
          </a:bodyPr>
          <a:lstStyle/>
          <a:p>
            <a:r>
              <a:rPr lang="en-US" sz="800" dirty="0"/>
              <a:t>at</a:t>
            </a:r>
          </a:p>
        </p:txBody>
      </p:sp>
      <p:sp>
        <p:nvSpPr>
          <p:cNvPr id="38" name="TextBox 37">
            <a:extLst>
              <a:ext uri="{FF2B5EF4-FFF2-40B4-BE49-F238E27FC236}">
                <a16:creationId xmlns:a16="http://schemas.microsoft.com/office/drawing/2014/main" id="{1716D2FA-1DFC-0232-7A90-B8E2334DF9B3}"/>
              </a:ext>
            </a:extLst>
          </p:cNvPr>
          <p:cNvSpPr txBox="1"/>
          <p:nvPr/>
        </p:nvSpPr>
        <p:spPr>
          <a:xfrm>
            <a:off x="3947793" y="5556150"/>
            <a:ext cx="390009" cy="215444"/>
          </a:xfrm>
          <a:prstGeom prst="rect">
            <a:avLst/>
          </a:prstGeom>
          <a:noFill/>
        </p:spPr>
        <p:txBody>
          <a:bodyPr wrap="square" rtlCol="0">
            <a:spAutoFit/>
          </a:bodyPr>
          <a:lstStyle/>
          <a:p>
            <a:r>
              <a:rPr lang="en-US" sz="800" dirty="0"/>
              <a:t>at</a:t>
            </a:r>
          </a:p>
        </p:txBody>
      </p:sp>
      <p:sp>
        <p:nvSpPr>
          <p:cNvPr id="39" name="TextBox 38">
            <a:extLst>
              <a:ext uri="{FF2B5EF4-FFF2-40B4-BE49-F238E27FC236}">
                <a16:creationId xmlns:a16="http://schemas.microsoft.com/office/drawing/2014/main" id="{7E61CE5E-B9F2-3CA3-7DF1-DE11B6CC58DD}"/>
              </a:ext>
            </a:extLst>
          </p:cNvPr>
          <p:cNvSpPr txBox="1"/>
          <p:nvPr/>
        </p:nvSpPr>
        <p:spPr>
          <a:xfrm>
            <a:off x="4295360" y="2885660"/>
            <a:ext cx="390009" cy="215444"/>
          </a:xfrm>
          <a:prstGeom prst="rect">
            <a:avLst/>
          </a:prstGeom>
          <a:noFill/>
        </p:spPr>
        <p:txBody>
          <a:bodyPr wrap="square" rtlCol="0">
            <a:spAutoFit/>
          </a:bodyPr>
          <a:lstStyle/>
          <a:p>
            <a:r>
              <a:rPr lang="en-US" sz="800" dirty="0"/>
              <a:t>the</a:t>
            </a:r>
          </a:p>
        </p:txBody>
      </p:sp>
      <p:sp>
        <p:nvSpPr>
          <p:cNvPr id="40" name="TextBox 39">
            <a:extLst>
              <a:ext uri="{FF2B5EF4-FFF2-40B4-BE49-F238E27FC236}">
                <a16:creationId xmlns:a16="http://schemas.microsoft.com/office/drawing/2014/main" id="{A6BDB00C-83A9-39C5-41CD-DDF07EE8B2D5}"/>
              </a:ext>
            </a:extLst>
          </p:cNvPr>
          <p:cNvSpPr txBox="1"/>
          <p:nvPr/>
        </p:nvSpPr>
        <p:spPr>
          <a:xfrm>
            <a:off x="4269512" y="3508974"/>
            <a:ext cx="390009" cy="215444"/>
          </a:xfrm>
          <a:prstGeom prst="rect">
            <a:avLst/>
          </a:prstGeom>
          <a:noFill/>
        </p:spPr>
        <p:txBody>
          <a:bodyPr wrap="square" rtlCol="0">
            <a:spAutoFit/>
          </a:bodyPr>
          <a:lstStyle/>
          <a:p>
            <a:r>
              <a:rPr lang="en-US" sz="800" dirty="0"/>
              <a:t>the</a:t>
            </a:r>
          </a:p>
        </p:txBody>
      </p:sp>
      <p:sp>
        <p:nvSpPr>
          <p:cNvPr id="41" name="TextBox 40">
            <a:extLst>
              <a:ext uri="{FF2B5EF4-FFF2-40B4-BE49-F238E27FC236}">
                <a16:creationId xmlns:a16="http://schemas.microsoft.com/office/drawing/2014/main" id="{CF16CFD7-51C2-4201-9378-A7A3E9498297}"/>
              </a:ext>
            </a:extLst>
          </p:cNvPr>
          <p:cNvSpPr txBox="1"/>
          <p:nvPr/>
        </p:nvSpPr>
        <p:spPr>
          <a:xfrm>
            <a:off x="4279955" y="4311130"/>
            <a:ext cx="390009" cy="215444"/>
          </a:xfrm>
          <a:prstGeom prst="rect">
            <a:avLst/>
          </a:prstGeom>
          <a:noFill/>
        </p:spPr>
        <p:txBody>
          <a:bodyPr wrap="square" rtlCol="0">
            <a:spAutoFit/>
          </a:bodyPr>
          <a:lstStyle/>
          <a:p>
            <a:r>
              <a:rPr lang="en-US" sz="800" dirty="0"/>
              <a:t>the</a:t>
            </a:r>
          </a:p>
        </p:txBody>
      </p:sp>
      <p:sp>
        <p:nvSpPr>
          <p:cNvPr id="42" name="TextBox 41">
            <a:extLst>
              <a:ext uri="{FF2B5EF4-FFF2-40B4-BE49-F238E27FC236}">
                <a16:creationId xmlns:a16="http://schemas.microsoft.com/office/drawing/2014/main" id="{9CA2BF59-DD77-4F6C-2361-D564E5EDCFA2}"/>
              </a:ext>
            </a:extLst>
          </p:cNvPr>
          <p:cNvSpPr txBox="1"/>
          <p:nvPr/>
        </p:nvSpPr>
        <p:spPr>
          <a:xfrm>
            <a:off x="4275972" y="5554167"/>
            <a:ext cx="390009" cy="215444"/>
          </a:xfrm>
          <a:prstGeom prst="rect">
            <a:avLst/>
          </a:prstGeom>
          <a:noFill/>
        </p:spPr>
        <p:txBody>
          <a:bodyPr wrap="square" rtlCol="0">
            <a:spAutoFit/>
          </a:bodyPr>
          <a:lstStyle/>
          <a:p>
            <a:r>
              <a:rPr lang="en-US" sz="800" dirty="0"/>
              <a:t>the</a:t>
            </a:r>
          </a:p>
        </p:txBody>
      </p:sp>
      <p:sp>
        <p:nvSpPr>
          <p:cNvPr id="43" name="TextBox 42">
            <a:extLst>
              <a:ext uri="{FF2B5EF4-FFF2-40B4-BE49-F238E27FC236}">
                <a16:creationId xmlns:a16="http://schemas.microsoft.com/office/drawing/2014/main" id="{B083F215-1D79-2C06-8AC2-763B7F78219F}"/>
              </a:ext>
            </a:extLst>
          </p:cNvPr>
          <p:cNvSpPr txBox="1"/>
          <p:nvPr/>
        </p:nvSpPr>
        <p:spPr>
          <a:xfrm>
            <a:off x="4636657" y="2867713"/>
            <a:ext cx="527514" cy="215444"/>
          </a:xfrm>
          <a:prstGeom prst="rect">
            <a:avLst/>
          </a:prstGeom>
          <a:noFill/>
        </p:spPr>
        <p:txBody>
          <a:bodyPr wrap="square" rtlCol="0">
            <a:spAutoFit/>
          </a:bodyPr>
          <a:lstStyle/>
          <a:p>
            <a:r>
              <a:rPr lang="en-US" sz="800" dirty="0"/>
              <a:t>doctor</a:t>
            </a:r>
          </a:p>
        </p:txBody>
      </p:sp>
      <p:sp>
        <p:nvSpPr>
          <p:cNvPr id="44" name="TextBox 43">
            <a:extLst>
              <a:ext uri="{FF2B5EF4-FFF2-40B4-BE49-F238E27FC236}">
                <a16:creationId xmlns:a16="http://schemas.microsoft.com/office/drawing/2014/main" id="{23B1A45C-506D-9E1F-AEA2-015477431D2A}"/>
              </a:ext>
            </a:extLst>
          </p:cNvPr>
          <p:cNvSpPr txBox="1"/>
          <p:nvPr/>
        </p:nvSpPr>
        <p:spPr>
          <a:xfrm>
            <a:off x="4634570" y="3498255"/>
            <a:ext cx="527514" cy="215444"/>
          </a:xfrm>
          <a:prstGeom prst="rect">
            <a:avLst/>
          </a:prstGeom>
          <a:noFill/>
        </p:spPr>
        <p:txBody>
          <a:bodyPr wrap="square" rtlCol="0">
            <a:spAutoFit/>
          </a:bodyPr>
          <a:lstStyle/>
          <a:p>
            <a:r>
              <a:rPr lang="en-US" sz="800" dirty="0"/>
              <a:t>doctor</a:t>
            </a:r>
          </a:p>
        </p:txBody>
      </p:sp>
      <p:sp>
        <p:nvSpPr>
          <p:cNvPr id="45" name="TextBox 44">
            <a:extLst>
              <a:ext uri="{FF2B5EF4-FFF2-40B4-BE49-F238E27FC236}">
                <a16:creationId xmlns:a16="http://schemas.microsoft.com/office/drawing/2014/main" id="{B0CD3326-DA02-E10D-FD98-03000835306E}"/>
              </a:ext>
            </a:extLst>
          </p:cNvPr>
          <p:cNvSpPr txBox="1"/>
          <p:nvPr/>
        </p:nvSpPr>
        <p:spPr>
          <a:xfrm>
            <a:off x="4634570" y="4322776"/>
            <a:ext cx="527514" cy="215444"/>
          </a:xfrm>
          <a:prstGeom prst="rect">
            <a:avLst/>
          </a:prstGeom>
          <a:noFill/>
        </p:spPr>
        <p:txBody>
          <a:bodyPr wrap="square" rtlCol="0">
            <a:spAutoFit/>
          </a:bodyPr>
          <a:lstStyle/>
          <a:p>
            <a:r>
              <a:rPr lang="en-US" sz="800" dirty="0"/>
              <a:t>doctor</a:t>
            </a:r>
          </a:p>
        </p:txBody>
      </p:sp>
      <p:sp>
        <p:nvSpPr>
          <p:cNvPr id="46" name="TextBox 45">
            <a:extLst>
              <a:ext uri="{FF2B5EF4-FFF2-40B4-BE49-F238E27FC236}">
                <a16:creationId xmlns:a16="http://schemas.microsoft.com/office/drawing/2014/main" id="{ECE47AFD-6D70-97C1-B00B-4724F1725167}"/>
              </a:ext>
            </a:extLst>
          </p:cNvPr>
          <p:cNvSpPr txBox="1"/>
          <p:nvPr/>
        </p:nvSpPr>
        <p:spPr>
          <a:xfrm>
            <a:off x="4627005" y="5554167"/>
            <a:ext cx="527514" cy="215444"/>
          </a:xfrm>
          <a:prstGeom prst="rect">
            <a:avLst/>
          </a:prstGeom>
          <a:noFill/>
        </p:spPr>
        <p:txBody>
          <a:bodyPr wrap="square" rtlCol="0">
            <a:spAutoFit/>
          </a:bodyPr>
          <a:lstStyle/>
          <a:p>
            <a:r>
              <a:rPr lang="en-US" sz="800" dirty="0"/>
              <a:t>doctor</a:t>
            </a:r>
          </a:p>
        </p:txBody>
      </p:sp>
      <p:sp>
        <p:nvSpPr>
          <p:cNvPr id="48" name="TextBox 47">
            <a:extLst>
              <a:ext uri="{FF2B5EF4-FFF2-40B4-BE49-F238E27FC236}">
                <a16:creationId xmlns:a16="http://schemas.microsoft.com/office/drawing/2014/main" id="{A6A9E10E-AF7C-09AA-BBE5-5ED8EBA72B0A}"/>
              </a:ext>
            </a:extLst>
          </p:cNvPr>
          <p:cNvSpPr txBox="1"/>
          <p:nvPr/>
        </p:nvSpPr>
        <p:spPr>
          <a:xfrm>
            <a:off x="1567849" y="5125016"/>
            <a:ext cx="2104127" cy="400110"/>
          </a:xfrm>
          <a:prstGeom prst="rect">
            <a:avLst/>
          </a:prstGeom>
          <a:noFill/>
        </p:spPr>
        <p:txBody>
          <a:bodyPr wrap="square" rtlCol="0">
            <a:spAutoFit/>
          </a:bodyPr>
          <a:lstStyle/>
          <a:p>
            <a:pPr algn="ctr"/>
            <a:r>
              <a:rPr lang="en-US" sz="1000" b="1" dirty="0">
                <a:solidFill>
                  <a:srgbClr val="FF0000"/>
                </a:solidFill>
              </a:rPr>
              <a:t>Appointment</a:t>
            </a:r>
          </a:p>
          <a:p>
            <a:pPr algn="ctr"/>
            <a:r>
              <a:rPr lang="en-US" sz="1000" b="1" dirty="0">
                <a:solidFill>
                  <a:srgbClr val="FF0000"/>
                </a:solidFill>
              </a:rPr>
              <a:t>[0, 2, 1]</a:t>
            </a:r>
            <a:r>
              <a:rPr lang="en-US" sz="800" dirty="0"/>
              <a:t> </a:t>
            </a:r>
          </a:p>
        </p:txBody>
      </p:sp>
      <p:sp>
        <p:nvSpPr>
          <p:cNvPr id="49" name="TextBox 48">
            <a:extLst>
              <a:ext uri="{FF2B5EF4-FFF2-40B4-BE49-F238E27FC236}">
                <a16:creationId xmlns:a16="http://schemas.microsoft.com/office/drawing/2014/main" id="{5C2DA61D-518C-4407-8C50-F5988CC2B964}"/>
              </a:ext>
            </a:extLst>
          </p:cNvPr>
          <p:cNvSpPr txBox="1"/>
          <p:nvPr/>
        </p:nvSpPr>
        <p:spPr>
          <a:xfrm>
            <a:off x="1567849" y="6017206"/>
            <a:ext cx="2104127" cy="400110"/>
          </a:xfrm>
          <a:prstGeom prst="rect">
            <a:avLst/>
          </a:prstGeom>
          <a:noFill/>
        </p:spPr>
        <p:txBody>
          <a:bodyPr wrap="square" rtlCol="0">
            <a:spAutoFit/>
          </a:bodyPr>
          <a:lstStyle/>
          <a:p>
            <a:pPr algn="ctr"/>
            <a:r>
              <a:rPr lang="en-US" sz="1000" b="1" dirty="0">
                <a:solidFill>
                  <a:srgbClr val="FF0000"/>
                </a:solidFill>
              </a:rPr>
              <a:t>Doctor</a:t>
            </a:r>
          </a:p>
          <a:p>
            <a:pPr algn="ctr"/>
            <a:r>
              <a:rPr lang="en-US" sz="1000" b="1" dirty="0">
                <a:solidFill>
                  <a:srgbClr val="FF0000"/>
                </a:solidFill>
              </a:rPr>
              <a:t>[3, 0, 2]</a:t>
            </a:r>
            <a:r>
              <a:rPr lang="en-US" sz="800" dirty="0"/>
              <a:t> </a:t>
            </a:r>
          </a:p>
        </p:txBody>
      </p:sp>
      <p:cxnSp>
        <p:nvCxnSpPr>
          <p:cNvPr id="51" name="Straight Connector 50">
            <a:extLst>
              <a:ext uri="{FF2B5EF4-FFF2-40B4-BE49-F238E27FC236}">
                <a16:creationId xmlns:a16="http://schemas.microsoft.com/office/drawing/2014/main" id="{CB76126D-DAE1-13CC-2F3B-EF07E1EF57A9}"/>
              </a:ext>
            </a:extLst>
          </p:cNvPr>
          <p:cNvCxnSpPr>
            <a:cxnSpLocks/>
          </p:cNvCxnSpPr>
          <p:nvPr/>
        </p:nvCxnSpPr>
        <p:spPr>
          <a:xfrm>
            <a:off x="2619912" y="5769611"/>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3" name="Straight Connector 52">
            <a:extLst>
              <a:ext uri="{FF2B5EF4-FFF2-40B4-BE49-F238E27FC236}">
                <a16:creationId xmlns:a16="http://schemas.microsoft.com/office/drawing/2014/main" id="{07702105-85FB-2E9B-E4A0-E2E73AB11F07}"/>
              </a:ext>
            </a:extLst>
          </p:cNvPr>
          <p:cNvCxnSpPr>
            <a:cxnSpLocks/>
          </p:cNvCxnSpPr>
          <p:nvPr/>
        </p:nvCxnSpPr>
        <p:spPr>
          <a:xfrm>
            <a:off x="2619911" y="5912583"/>
            <a:ext cx="335725" cy="6120"/>
          </a:xfrm>
          <a:prstGeom prst="line">
            <a:avLst/>
          </a:prstGeom>
          <a:ln w="127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9" name="Straight Arrow Connector 58">
            <a:extLst>
              <a:ext uri="{FF2B5EF4-FFF2-40B4-BE49-F238E27FC236}">
                <a16:creationId xmlns:a16="http://schemas.microsoft.com/office/drawing/2014/main" id="{A64C3254-6EEA-E884-ED50-387C9F0C024D}"/>
              </a:ext>
            </a:extLst>
          </p:cNvPr>
          <p:cNvCxnSpPr/>
          <p:nvPr/>
        </p:nvCxnSpPr>
        <p:spPr>
          <a:xfrm flipV="1">
            <a:off x="2881745" y="6017206"/>
            <a:ext cx="0" cy="20005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B273070B-1631-84F3-E680-8FE4E8D6BE88}"/>
              </a:ext>
            </a:extLst>
          </p:cNvPr>
          <p:cNvCxnSpPr>
            <a:cxnSpLocks/>
          </p:cNvCxnSpPr>
          <p:nvPr/>
        </p:nvCxnSpPr>
        <p:spPr>
          <a:xfrm>
            <a:off x="2895599" y="5325071"/>
            <a:ext cx="0" cy="3959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B2F85BBB-B8A9-F5F2-F3DE-3898A7AE0AF0}"/>
              </a:ext>
            </a:extLst>
          </p:cNvPr>
          <p:cNvSpPr/>
          <p:nvPr/>
        </p:nvSpPr>
        <p:spPr>
          <a:xfrm>
            <a:off x="3196591" y="6020069"/>
            <a:ext cx="1062182"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5B1BE55A-0C3B-1118-81B4-71D1FCC780A9}"/>
              </a:ext>
            </a:extLst>
          </p:cNvPr>
          <p:cNvSpPr/>
          <p:nvPr/>
        </p:nvSpPr>
        <p:spPr>
          <a:xfrm>
            <a:off x="2231035" y="6377158"/>
            <a:ext cx="2808657" cy="4594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8754453B-94EC-4D7D-C097-FF205DCA7078}"/>
              </a:ext>
            </a:extLst>
          </p:cNvPr>
          <p:cNvSpPr/>
          <p:nvPr/>
        </p:nvSpPr>
        <p:spPr>
          <a:xfrm>
            <a:off x="5211784" y="3231426"/>
            <a:ext cx="2808657" cy="28492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2FD652C4-A497-2AE6-475B-895892791FC8}"/>
              </a:ext>
            </a:extLst>
          </p:cNvPr>
          <p:cNvSpPr/>
          <p:nvPr/>
        </p:nvSpPr>
        <p:spPr>
          <a:xfrm>
            <a:off x="2168905" y="1694128"/>
            <a:ext cx="2808657" cy="709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FB5D7CF1-D806-71AA-D1A9-6E75DDB9D06B}"/>
              </a:ext>
            </a:extLst>
          </p:cNvPr>
          <p:cNvSpPr txBox="1"/>
          <p:nvPr/>
        </p:nvSpPr>
        <p:spPr>
          <a:xfrm>
            <a:off x="1715657" y="2081644"/>
            <a:ext cx="5107709" cy="307777"/>
          </a:xfrm>
          <a:prstGeom prst="rect">
            <a:avLst/>
          </a:prstGeom>
          <a:noFill/>
        </p:spPr>
        <p:txBody>
          <a:bodyPr wrap="square" rtlCol="0">
            <a:spAutoFit/>
          </a:bodyPr>
          <a:lstStyle/>
          <a:p>
            <a:r>
              <a:rPr lang="en-US" sz="1400" dirty="0"/>
              <a:t>He booked an appointment at the doctor</a:t>
            </a:r>
          </a:p>
        </p:txBody>
      </p:sp>
      <p:sp>
        <p:nvSpPr>
          <p:cNvPr id="70" name="TextBox 69">
            <a:extLst>
              <a:ext uri="{FF2B5EF4-FFF2-40B4-BE49-F238E27FC236}">
                <a16:creationId xmlns:a16="http://schemas.microsoft.com/office/drawing/2014/main" id="{22D61313-FB8E-6559-0460-C0F0D53B5B65}"/>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71" name="Straight Arrow Connector 70">
            <a:extLst>
              <a:ext uri="{FF2B5EF4-FFF2-40B4-BE49-F238E27FC236}">
                <a16:creationId xmlns:a16="http://schemas.microsoft.com/office/drawing/2014/main" id="{A0968479-FA9C-0444-26AC-9609AC357AE8}"/>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73" name="TextBox 72">
            <a:extLst>
              <a:ext uri="{FF2B5EF4-FFF2-40B4-BE49-F238E27FC236}">
                <a16:creationId xmlns:a16="http://schemas.microsoft.com/office/drawing/2014/main" id="{2F854668-173C-1F3E-6547-942D59C0F07C}"/>
              </a:ext>
            </a:extLst>
          </p:cNvPr>
          <p:cNvSpPr txBox="1"/>
          <p:nvPr/>
        </p:nvSpPr>
        <p:spPr>
          <a:xfrm>
            <a:off x="5342058" y="5455815"/>
            <a:ext cx="3581234" cy="338554"/>
          </a:xfrm>
          <a:prstGeom prst="rect">
            <a:avLst/>
          </a:prstGeom>
          <a:noFill/>
        </p:spPr>
        <p:txBody>
          <a:bodyPr wrap="square" rtlCol="0">
            <a:spAutoFit/>
          </a:bodyPr>
          <a:lstStyle/>
          <a:p>
            <a:r>
              <a:rPr lang="en-US" sz="1600" b="0" i="0" u="none" strike="noStrike" dirty="0">
                <a:solidFill>
                  <a:srgbClr val="000000"/>
                </a:solidFill>
                <a:effectLst/>
                <a:latin typeface="-webkit-standard"/>
              </a:rPr>
              <a:t>Il a </a:t>
            </a:r>
            <a:r>
              <a:rPr lang="en-US" sz="1600" b="1" i="0" u="none" strike="noStrike" dirty="0">
                <a:solidFill>
                  <a:srgbClr val="000000"/>
                </a:solidFill>
                <a:effectLst/>
                <a:latin typeface="-webkit-standard"/>
              </a:rPr>
              <a:t>pris</a:t>
            </a:r>
            <a:r>
              <a:rPr lang="en-US" sz="1600" b="0" i="0" u="none" strike="noStrike" dirty="0">
                <a:solidFill>
                  <a:srgbClr val="000000"/>
                </a:solidFill>
                <a:effectLst/>
                <a:latin typeface="-webkit-standard"/>
              </a:rPr>
              <a:t> un </a:t>
            </a:r>
            <a:r>
              <a:rPr lang="en-US" sz="1600" b="0" i="0" u="none" strike="noStrike" dirty="0" err="1">
                <a:solidFill>
                  <a:srgbClr val="000000"/>
                </a:solidFill>
                <a:effectLst/>
                <a:latin typeface="-webkit-standard"/>
              </a:rPr>
              <a:t>rendez-vous</a:t>
            </a:r>
            <a:r>
              <a:rPr lang="en-US" sz="1600" b="0" i="0" u="none" strike="noStrike" dirty="0">
                <a:solidFill>
                  <a:srgbClr val="000000"/>
                </a:solidFill>
                <a:effectLst/>
                <a:latin typeface="-webkit-standard"/>
              </a:rPr>
              <a:t> chez le </a:t>
            </a:r>
            <a:r>
              <a:rPr lang="en-US" sz="1600" b="0" i="0" u="none" strike="noStrike" dirty="0" err="1">
                <a:solidFill>
                  <a:srgbClr val="000000"/>
                </a:solidFill>
                <a:effectLst/>
                <a:latin typeface="-webkit-standard"/>
              </a:rPr>
              <a:t>médecin</a:t>
            </a:r>
            <a:r>
              <a:rPr lang="en-US" sz="1600" b="0" i="0" u="none" strike="noStrike" dirty="0">
                <a:solidFill>
                  <a:srgbClr val="000000"/>
                </a:solidFill>
                <a:effectLst/>
                <a:latin typeface="-webkit-standard"/>
              </a:rPr>
              <a:t>.</a:t>
            </a:r>
            <a:endParaRPr lang="en-US" sz="1600" dirty="0"/>
          </a:p>
        </p:txBody>
      </p:sp>
      <p:sp>
        <p:nvSpPr>
          <p:cNvPr id="74" name="Rectangle 73">
            <a:extLst>
              <a:ext uri="{FF2B5EF4-FFF2-40B4-BE49-F238E27FC236}">
                <a16:creationId xmlns:a16="http://schemas.microsoft.com/office/drawing/2014/main" id="{6F1772E6-F09C-1877-6409-FEC31CBDCB84}"/>
              </a:ext>
            </a:extLst>
          </p:cNvPr>
          <p:cNvSpPr/>
          <p:nvPr/>
        </p:nvSpPr>
        <p:spPr>
          <a:xfrm>
            <a:off x="5342058" y="5373639"/>
            <a:ext cx="3423251" cy="58769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1DBA63BA-2F27-7757-3D14-0A1F088A94BB}"/>
              </a:ext>
            </a:extLst>
          </p:cNvPr>
          <p:cNvSpPr txBox="1"/>
          <p:nvPr/>
        </p:nvSpPr>
        <p:spPr>
          <a:xfrm>
            <a:off x="1993658" y="6364153"/>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sp>
        <p:nvSpPr>
          <p:cNvPr id="80" name="Title 1">
            <a:extLst>
              <a:ext uri="{FF2B5EF4-FFF2-40B4-BE49-F238E27FC236}">
                <a16:creationId xmlns:a16="http://schemas.microsoft.com/office/drawing/2014/main" id="{CF2143D3-FA56-DCEC-85AF-F1BA77B1FF91}"/>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75858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87317-B46B-CAFD-8E50-5E862CA1BC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0DEA5D-A248-6A5E-2B08-7FE515F4E7C9}"/>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sp>
        <p:nvSpPr>
          <p:cNvPr id="3" name="TextBox 2">
            <a:extLst>
              <a:ext uri="{FF2B5EF4-FFF2-40B4-BE49-F238E27FC236}">
                <a16:creationId xmlns:a16="http://schemas.microsoft.com/office/drawing/2014/main" id="{CDD90BC9-1650-0B9D-6A59-C3A8D5D001AB}"/>
              </a:ext>
            </a:extLst>
          </p:cNvPr>
          <p:cNvSpPr txBox="1"/>
          <p:nvPr/>
        </p:nvSpPr>
        <p:spPr>
          <a:xfrm>
            <a:off x="1358188" y="2010601"/>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pic>
        <p:nvPicPr>
          <p:cNvPr id="9" name="Picture 8">
            <a:extLst>
              <a:ext uri="{FF2B5EF4-FFF2-40B4-BE49-F238E27FC236}">
                <a16:creationId xmlns:a16="http://schemas.microsoft.com/office/drawing/2014/main" id="{E1A1737C-2625-A44E-187F-C0AD9FA606C6}"/>
              </a:ext>
            </a:extLst>
          </p:cNvPr>
          <p:cNvPicPr>
            <a:picLocks noChangeAspect="1"/>
          </p:cNvPicPr>
          <p:nvPr/>
        </p:nvPicPr>
        <p:blipFill>
          <a:blip r:embed="rId2"/>
          <a:stretch>
            <a:fillRect/>
          </a:stretch>
        </p:blipFill>
        <p:spPr>
          <a:xfrm>
            <a:off x="1730374" y="2944937"/>
            <a:ext cx="5683251" cy="2485758"/>
          </a:xfrm>
          <a:prstGeom prst="rect">
            <a:avLst/>
          </a:prstGeom>
        </p:spPr>
      </p:pic>
      <p:sp>
        <p:nvSpPr>
          <p:cNvPr id="10" name="Rectangle 9">
            <a:extLst>
              <a:ext uri="{FF2B5EF4-FFF2-40B4-BE49-F238E27FC236}">
                <a16:creationId xmlns:a16="http://schemas.microsoft.com/office/drawing/2014/main" id="{3C4BA8EB-8FFB-20E0-B080-A486BD55C4AA}"/>
              </a:ext>
            </a:extLst>
          </p:cNvPr>
          <p:cNvSpPr/>
          <p:nvPr/>
        </p:nvSpPr>
        <p:spPr>
          <a:xfrm>
            <a:off x="1509823" y="2817628"/>
            <a:ext cx="6347637" cy="30940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0536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C472D-96CC-805A-219B-A6657287BB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107181-2EC2-8EFD-F334-5A204B68F29D}"/>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sp>
        <p:nvSpPr>
          <p:cNvPr id="3" name="TextBox 2">
            <a:extLst>
              <a:ext uri="{FF2B5EF4-FFF2-40B4-BE49-F238E27FC236}">
                <a16:creationId xmlns:a16="http://schemas.microsoft.com/office/drawing/2014/main" id="{31759279-76B3-02C6-878C-A35D3DEA10B0}"/>
              </a:ext>
            </a:extLst>
          </p:cNvPr>
          <p:cNvSpPr txBox="1"/>
          <p:nvPr/>
        </p:nvSpPr>
        <p:spPr>
          <a:xfrm>
            <a:off x="1358188" y="2010601"/>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pic>
        <p:nvPicPr>
          <p:cNvPr id="9" name="Picture 8">
            <a:extLst>
              <a:ext uri="{FF2B5EF4-FFF2-40B4-BE49-F238E27FC236}">
                <a16:creationId xmlns:a16="http://schemas.microsoft.com/office/drawing/2014/main" id="{07DCB578-7BD6-10CC-CBA3-6CF701662E4D}"/>
              </a:ext>
            </a:extLst>
          </p:cNvPr>
          <p:cNvPicPr>
            <a:picLocks noChangeAspect="1"/>
          </p:cNvPicPr>
          <p:nvPr/>
        </p:nvPicPr>
        <p:blipFill>
          <a:blip r:embed="rId2"/>
          <a:stretch>
            <a:fillRect/>
          </a:stretch>
        </p:blipFill>
        <p:spPr>
          <a:xfrm>
            <a:off x="1730374" y="2944937"/>
            <a:ext cx="5683251" cy="2485758"/>
          </a:xfrm>
          <a:prstGeom prst="rect">
            <a:avLst/>
          </a:prstGeom>
        </p:spPr>
      </p:pic>
      <p:sp>
        <p:nvSpPr>
          <p:cNvPr id="4" name="Rectangle 3">
            <a:extLst>
              <a:ext uri="{FF2B5EF4-FFF2-40B4-BE49-F238E27FC236}">
                <a16:creationId xmlns:a16="http://schemas.microsoft.com/office/drawing/2014/main" id="{2EF43F2A-91B6-3B23-E69E-3AB94586C5E2}"/>
              </a:ext>
            </a:extLst>
          </p:cNvPr>
          <p:cNvSpPr/>
          <p:nvPr/>
        </p:nvSpPr>
        <p:spPr>
          <a:xfrm>
            <a:off x="1730374" y="4210493"/>
            <a:ext cx="5085096" cy="16586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8080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84610-E01C-8884-5E29-1E855D7625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2F762F-CF14-E306-8191-7186937FC74C}"/>
              </a:ext>
            </a:extLst>
          </p:cNvPr>
          <p:cNvSpPr>
            <a:spLocks noGrp="1"/>
          </p:cNvSpPr>
          <p:nvPr>
            <p:ph type="title"/>
          </p:nvPr>
        </p:nvSpPr>
        <p:spPr/>
        <p:txBody>
          <a:bodyPr>
            <a:normAutofit/>
          </a:bodyPr>
          <a:lstStyle/>
          <a:p>
            <a:r>
              <a:rPr lang="en-US" sz="3600" dirty="0"/>
              <a:t>Context Aware Embedding </a:t>
            </a:r>
            <a:r>
              <a:rPr lang="en-US" sz="3600" dirty="0" err="1"/>
              <a:t>Compiutation</a:t>
            </a:r>
            <a:endParaRPr lang="en-US" sz="3600" dirty="0"/>
          </a:p>
        </p:txBody>
      </p:sp>
      <p:sp>
        <p:nvSpPr>
          <p:cNvPr id="3" name="TextBox 2">
            <a:extLst>
              <a:ext uri="{FF2B5EF4-FFF2-40B4-BE49-F238E27FC236}">
                <a16:creationId xmlns:a16="http://schemas.microsoft.com/office/drawing/2014/main" id="{170E708C-3C76-E9D6-5E20-7B2C0D37C6CD}"/>
              </a:ext>
            </a:extLst>
          </p:cNvPr>
          <p:cNvSpPr txBox="1"/>
          <p:nvPr/>
        </p:nvSpPr>
        <p:spPr>
          <a:xfrm>
            <a:off x="1358188" y="2010601"/>
            <a:ext cx="7298756" cy="523220"/>
          </a:xfrm>
          <a:prstGeom prst="rect">
            <a:avLst/>
          </a:prstGeom>
          <a:noFill/>
        </p:spPr>
        <p:txBody>
          <a:bodyPr wrap="square" rtlCol="0">
            <a:spAutoFit/>
          </a:bodyPr>
          <a:lstStyle/>
          <a:p>
            <a:r>
              <a:rPr lang="en-US" sz="1400" dirty="0"/>
              <a:t>Embedding “of booked” Just After Pre-Training            [2, 0, 0] </a:t>
            </a:r>
          </a:p>
          <a:p>
            <a:r>
              <a:rPr lang="en-US" sz="1400" dirty="0"/>
              <a:t>Context Aware Embedding of “booked”                          0.55*[2, 0, 0] + 0.15*[</a:t>
            </a:r>
            <a:r>
              <a:rPr lang="en-US" sz="1400" dirty="0">
                <a:solidFill>
                  <a:srgbClr val="FF0000"/>
                </a:solidFill>
              </a:rPr>
              <a:t>0, 2, 1</a:t>
            </a:r>
            <a:r>
              <a:rPr lang="en-US" sz="1400" dirty="0"/>
              <a:t>] + 0.3*[</a:t>
            </a:r>
            <a:r>
              <a:rPr lang="en-US" sz="1400" dirty="0">
                <a:solidFill>
                  <a:srgbClr val="FF0000"/>
                </a:solidFill>
              </a:rPr>
              <a:t>3, 0, 2</a:t>
            </a:r>
            <a:r>
              <a:rPr lang="en-US" sz="1400" dirty="0"/>
              <a:t>] </a:t>
            </a:r>
          </a:p>
        </p:txBody>
      </p:sp>
      <p:pic>
        <p:nvPicPr>
          <p:cNvPr id="9" name="Picture 8">
            <a:extLst>
              <a:ext uri="{FF2B5EF4-FFF2-40B4-BE49-F238E27FC236}">
                <a16:creationId xmlns:a16="http://schemas.microsoft.com/office/drawing/2014/main" id="{13E1E726-C576-CA66-7C5B-21F81A9769F9}"/>
              </a:ext>
            </a:extLst>
          </p:cNvPr>
          <p:cNvPicPr>
            <a:picLocks noChangeAspect="1"/>
          </p:cNvPicPr>
          <p:nvPr/>
        </p:nvPicPr>
        <p:blipFill>
          <a:blip r:embed="rId2"/>
          <a:stretch>
            <a:fillRect/>
          </a:stretch>
        </p:blipFill>
        <p:spPr>
          <a:xfrm>
            <a:off x="1730374" y="2944937"/>
            <a:ext cx="5683251" cy="2485758"/>
          </a:xfrm>
          <a:prstGeom prst="rect">
            <a:avLst/>
          </a:prstGeom>
        </p:spPr>
      </p:pic>
    </p:spTree>
    <p:extLst>
      <p:ext uri="{BB962C8B-B14F-4D97-AF65-F5344CB8AC3E}">
        <p14:creationId xmlns:p14="http://schemas.microsoft.com/office/powerpoint/2010/main" val="372091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6BDD0BC-D0DE-14C1-353A-41A829098248}"/>
              </a:ext>
            </a:extLst>
          </p:cNvPr>
          <p:cNvPicPr>
            <a:picLocks noGrp="1" noChangeAspect="1"/>
          </p:cNvPicPr>
          <p:nvPr>
            <p:ph idx="1"/>
          </p:nvPr>
        </p:nvPicPr>
        <p:blipFill>
          <a:blip r:embed="rId2"/>
          <a:stretch>
            <a:fillRect/>
          </a:stretch>
        </p:blipFill>
        <p:spPr>
          <a:xfrm>
            <a:off x="1276048" y="616965"/>
            <a:ext cx="6788427" cy="5624070"/>
          </a:xfrm>
          <a:prstGeom prst="rect">
            <a:avLst/>
          </a:prstGeom>
        </p:spPr>
      </p:pic>
      <p:sp>
        <p:nvSpPr>
          <p:cNvPr id="6" name="Rectangle 5">
            <a:extLst>
              <a:ext uri="{FF2B5EF4-FFF2-40B4-BE49-F238E27FC236}">
                <a16:creationId xmlns:a16="http://schemas.microsoft.com/office/drawing/2014/main" id="{44170944-4D82-3F7C-AB8D-82AB581D9ED2}"/>
              </a:ext>
            </a:extLst>
          </p:cNvPr>
          <p:cNvSpPr/>
          <p:nvPr/>
        </p:nvSpPr>
        <p:spPr>
          <a:xfrm>
            <a:off x="1276048" y="1775636"/>
            <a:ext cx="7272529" cy="46995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262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24515-7536-2F1B-D455-F40E0A78E7BA}"/>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2558DA3-7EA0-8523-40CE-7792C5CC6257}"/>
              </a:ext>
            </a:extLst>
          </p:cNvPr>
          <p:cNvPicPr>
            <a:picLocks noGrp="1" noChangeAspect="1"/>
          </p:cNvPicPr>
          <p:nvPr>
            <p:ph idx="1"/>
          </p:nvPr>
        </p:nvPicPr>
        <p:blipFill>
          <a:blip r:embed="rId2"/>
          <a:stretch>
            <a:fillRect/>
          </a:stretch>
        </p:blipFill>
        <p:spPr>
          <a:xfrm>
            <a:off x="1276048" y="616965"/>
            <a:ext cx="6788427" cy="5624070"/>
          </a:xfrm>
          <a:prstGeom prst="rect">
            <a:avLst/>
          </a:prstGeom>
        </p:spPr>
      </p:pic>
      <p:sp>
        <p:nvSpPr>
          <p:cNvPr id="6" name="Rectangle 5">
            <a:extLst>
              <a:ext uri="{FF2B5EF4-FFF2-40B4-BE49-F238E27FC236}">
                <a16:creationId xmlns:a16="http://schemas.microsoft.com/office/drawing/2014/main" id="{E08E0800-828D-B790-E5BF-F4B3837C4AB6}"/>
              </a:ext>
            </a:extLst>
          </p:cNvPr>
          <p:cNvSpPr/>
          <p:nvPr/>
        </p:nvSpPr>
        <p:spPr>
          <a:xfrm>
            <a:off x="1276048" y="3742660"/>
            <a:ext cx="7272529" cy="27325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14124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D9B21-2F86-A988-B553-0FD4E5DC4EE3}"/>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905FFF3-4292-470F-8E94-65D66543A622}"/>
              </a:ext>
            </a:extLst>
          </p:cNvPr>
          <p:cNvPicPr>
            <a:picLocks noGrp="1" noChangeAspect="1"/>
          </p:cNvPicPr>
          <p:nvPr>
            <p:ph idx="1"/>
          </p:nvPr>
        </p:nvPicPr>
        <p:blipFill>
          <a:blip r:embed="rId2"/>
          <a:stretch>
            <a:fillRect/>
          </a:stretch>
        </p:blipFill>
        <p:spPr>
          <a:xfrm>
            <a:off x="1276048" y="616965"/>
            <a:ext cx="6788427" cy="5624070"/>
          </a:xfrm>
          <a:prstGeom prst="rect">
            <a:avLst/>
          </a:prstGeom>
        </p:spPr>
      </p:pic>
      <p:sp>
        <p:nvSpPr>
          <p:cNvPr id="6" name="Rectangle 5">
            <a:extLst>
              <a:ext uri="{FF2B5EF4-FFF2-40B4-BE49-F238E27FC236}">
                <a16:creationId xmlns:a16="http://schemas.microsoft.com/office/drawing/2014/main" id="{B58B383A-939A-77A6-866F-8DDB34D6EA85}"/>
              </a:ext>
            </a:extLst>
          </p:cNvPr>
          <p:cNvSpPr/>
          <p:nvPr/>
        </p:nvSpPr>
        <p:spPr>
          <a:xfrm>
            <a:off x="1276048" y="5497032"/>
            <a:ext cx="7272529" cy="9781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8542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AC87E-3308-A9A2-79D0-DD8D58CC5D08}"/>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E01F5A2-4375-D64E-8F94-85A3B236E115}"/>
              </a:ext>
            </a:extLst>
          </p:cNvPr>
          <p:cNvPicPr>
            <a:picLocks noGrp="1" noChangeAspect="1"/>
          </p:cNvPicPr>
          <p:nvPr>
            <p:ph idx="1"/>
          </p:nvPr>
        </p:nvPicPr>
        <p:blipFill>
          <a:blip r:embed="rId2"/>
          <a:stretch>
            <a:fillRect/>
          </a:stretch>
        </p:blipFill>
        <p:spPr>
          <a:xfrm>
            <a:off x="1276048" y="616965"/>
            <a:ext cx="6788427" cy="5624070"/>
          </a:xfrm>
          <a:prstGeom prst="rect">
            <a:avLst/>
          </a:prstGeom>
        </p:spPr>
      </p:pic>
    </p:spTree>
    <p:extLst>
      <p:ext uri="{BB962C8B-B14F-4D97-AF65-F5344CB8AC3E}">
        <p14:creationId xmlns:p14="http://schemas.microsoft.com/office/powerpoint/2010/main" val="948392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A15C0-B48C-8147-805D-09DAB75F3CC2}"/>
              </a:ext>
            </a:extLst>
          </p:cNvPr>
          <p:cNvSpPr>
            <a:spLocks noGrp="1"/>
          </p:cNvSpPr>
          <p:nvPr>
            <p:ph type="title"/>
          </p:nvPr>
        </p:nvSpPr>
        <p:spPr>
          <a:xfrm>
            <a:off x="577850" y="108454"/>
            <a:ext cx="7886700" cy="1325563"/>
          </a:xfrm>
        </p:spPr>
        <p:txBody>
          <a:bodyPr>
            <a:normAutofit/>
          </a:bodyPr>
          <a:lstStyle/>
          <a:p>
            <a:r>
              <a:rPr lang="en-US" sz="2400" b="1" dirty="0"/>
              <a:t>Participation Exercise:</a:t>
            </a:r>
            <a:r>
              <a:rPr lang="en-US" sz="2400" dirty="0"/>
              <a:t> </a:t>
            </a:r>
            <a:br>
              <a:rPr lang="en-US" sz="2400" dirty="0"/>
            </a:br>
            <a:r>
              <a:rPr lang="en-US" sz="2400" dirty="0"/>
              <a:t>How does attention change the embedding of “bank”?</a:t>
            </a:r>
          </a:p>
        </p:txBody>
      </p:sp>
      <p:pic>
        <p:nvPicPr>
          <p:cNvPr id="14" name="Content Placeholder 13">
            <a:extLst>
              <a:ext uri="{FF2B5EF4-FFF2-40B4-BE49-F238E27FC236}">
                <a16:creationId xmlns:a16="http://schemas.microsoft.com/office/drawing/2014/main" id="{E859BF54-039D-81D1-BA16-14D6FAFBCA16}"/>
              </a:ext>
            </a:extLst>
          </p:cNvPr>
          <p:cNvPicPr>
            <a:picLocks noGrp="1" noChangeAspect="1"/>
          </p:cNvPicPr>
          <p:nvPr>
            <p:ph idx="1"/>
          </p:nvPr>
        </p:nvPicPr>
        <p:blipFill>
          <a:blip r:embed="rId2"/>
          <a:stretch>
            <a:fillRect/>
          </a:stretch>
        </p:blipFill>
        <p:spPr>
          <a:xfrm>
            <a:off x="1978694" y="1659619"/>
            <a:ext cx="4084504" cy="685382"/>
          </a:xfrm>
          <a:prstGeom prst="rect">
            <a:avLst/>
          </a:prstGeom>
        </p:spPr>
      </p:pic>
      <p:pic>
        <p:nvPicPr>
          <p:cNvPr id="16" name="Picture 15">
            <a:extLst>
              <a:ext uri="{FF2B5EF4-FFF2-40B4-BE49-F238E27FC236}">
                <a16:creationId xmlns:a16="http://schemas.microsoft.com/office/drawing/2014/main" id="{DE7871AF-B57C-B578-138C-6732C8F5C94E}"/>
              </a:ext>
            </a:extLst>
          </p:cNvPr>
          <p:cNvPicPr>
            <a:picLocks noChangeAspect="1"/>
          </p:cNvPicPr>
          <p:nvPr/>
        </p:nvPicPr>
        <p:blipFill>
          <a:blip r:embed="rId3"/>
          <a:stretch>
            <a:fillRect/>
          </a:stretch>
        </p:blipFill>
        <p:spPr>
          <a:xfrm>
            <a:off x="0" y="2603451"/>
            <a:ext cx="4682191" cy="2958830"/>
          </a:xfrm>
          <a:prstGeom prst="rect">
            <a:avLst/>
          </a:prstGeom>
        </p:spPr>
      </p:pic>
      <p:pic>
        <p:nvPicPr>
          <p:cNvPr id="18" name="Picture 17">
            <a:extLst>
              <a:ext uri="{FF2B5EF4-FFF2-40B4-BE49-F238E27FC236}">
                <a16:creationId xmlns:a16="http://schemas.microsoft.com/office/drawing/2014/main" id="{AD89DB55-0F84-EB74-4638-7C7A379FAF8B}"/>
              </a:ext>
            </a:extLst>
          </p:cNvPr>
          <p:cNvPicPr>
            <a:picLocks noChangeAspect="1"/>
          </p:cNvPicPr>
          <p:nvPr/>
        </p:nvPicPr>
        <p:blipFill>
          <a:blip r:embed="rId4"/>
          <a:stretch>
            <a:fillRect/>
          </a:stretch>
        </p:blipFill>
        <p:spPr>
          <a:xfrm>
            <a:off x="4572000" y="2553791"/>
            <a:ext cx="4572000" cy="2958830"/>
          </a:xfrm>
          <a:prstGeom prst="rect">
            <a:avLst/>
          </a:prstGeom>
        </p:spPr>
      </p:pic>
      <p:pic>
        <p:nvPicPr>
          <p:cNvPr id="20" name="Picture 19">
            <a:extLst>
              <a:ext uri="{FF2B5EF4-FFF2-40B4-BE49-F238E27FC236}">
                <a16:creationId xmlns:a16="http://schemas.microsoft.com/office/drawing/2014/main" id="{C607FC94-62D6-77C8-C193-D8DBEE70B744}"/>
              </a:ext>
            </a:extLst>
          </p:cNvPr>
          <p:cNvPicPr>
            <a:picLocks noChangeAspect="1"/>
          </p:cNvPicPr>
          <p:nvPr/>
        </p:nvPicPr>
        <p:blipFill>
          <a:blip r:embed="rId5"/>
          <a:stretch>
            <a:fillRect/>
          </a:stretch>
        </p:blipFill>
        <p:spPr>
          <a:xfrm>
            <a:off x="1978694" y="5920051"/>
            <a:ext cx="5406994" cy="627909"/>
          </a:xfrm>
          <a:prstGeom prst="rect">
            <a:avLst/>
          </a:prstGeom>
        </p:spPr>
      </p:pic>
      <p:sp>
        <p:nvSpPr>
          <p:cNvPr id="24" name="Rectangle 23">
            <a:extLst>
              <a:ext uri="{FF2B5EF4-FFF2-40B4-BE49-F238E27FC236}">
                <a16:creationId xmlns:a16="http://schemas.microsoft.com/office/drawing/2014/main" id="{0B700C9B-75F3-B059-245C-9E13B7B77DC1}"/>
              </a:ext>
            </a:extLst>
          </p:cNvPr>
          <p:cNvSpPr/>
          <p:nvPr/>
        </p:nvSpPr>
        <p:spPr>
          <a:xfrm flipV="1">
            <a:off x="119701" y="4488857"/>
            <a:ext cx="456865" cy="270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D065AF6-64D9-8770-BC3D-595A0C134E8C}"/>
              </a:ext>
            </a:extLst>
          </p:cNvPr>
          <p:cNvSpPr/>
          <p:nvPr/>
        </p:nvSpPr>
        <p:spPr>
          <a:xfrm flipV="1">
            <a:off x="4572001" y="4934031"/>
            <a:ext cx="567056" cy="3201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BC8774-625C-0C7C-D8DB-A630494E995F}"/>
              </a:ext>
            </a:extLst>
          </p:cNvPr>
          <p:cNvSpPr/>
          <p:nvPr/>
        </p:nvSpPr>
        <p:spPr>
          <a:xfrm flipV="1">
            <a:off x="9510" y="4815995"/>
            <a:ext cx="557547" cy="4381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B84E289-3E66-9346-15E3-CA46718188D5}"/>
              </a:ext>
            </a:extLst>
          </p:cNvPr>
          <p:cNvSpPr/>
          <p:nvPr/>
        </p:nvSpPr>
        <p:spPr>
          <a:xfrm>
            <a:off x="2341095" y="5172478"/>
            <a:ext cx="2235580" cy="36497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8BAFD1E-87C5-4ECC-9E12-8F037E68D115}"/>
              </a:ext>
            </a:extLst>
          </p:cNvPr>
          <p:cNvSpPr/>
          <p:nvPr/>
        </p:nvSpPr>
        <p:spPr>
          <a:xfrm>
            <a:off x="6798070" y="5121344"/>
            <a:ext cx="2245090" cy="36497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AB97F14C-6EC5-8683-884B-A9098650617A}"/>
              </a:ext>
            </a:extLst>
          </p:cNvPr>
          <p:cNvSpPr txBox="1"/>
          <p:nvPr/>
        </p:nvSpPr>
        <p:spPr>
          <a:xfrm>
            <a:off x="5879471" y="1934578"/>
            <a:ext cx="3264529" cy="276999"/>
          </a:xfrm>
          <a:prstGeom prst="rect">
            <a:avLst/>
          </a:prstGeom>
          <a:noFill/>
        </p:spPr>
        <p:txBody>
          <a:bodyPr wrap="square" rtlCol="0">
            <a:spAutoFit/>
          </a:bodyPr>
          <a:lstStyle/>
          <a:p>
            <a:r>
              <a:rPr lang="en-US" sz="1200" dirty="0"/>
              <a:t>[place/object, paper/banknotes, river/nature]</a:t>
            </a:r>
          </a:p>
        </p:txBody>
      </p:sp>
      <p:sp>
        <p:nvSpPr>
          <p:cNvPr id="32" name="TextBox 31">
            <a:extLst>
              <a:ext uri="{FF2B5EF4-FFF2-40B4-BE49-F238E27FC236}">
                <a16:creationId xmlns:a16="http://schemas.microsoft.com/office/drawing/2014/main" id="{5E85315A-953D-0D09-FDFF-F2CB148EF831}"/>
              </a:ext>
            </a:extLst>
          </p:cNvPr>
          <p:cNvSpPr txBox="1"/>
          <p:nvPr/>
        </p:nvSpPr>
        <p:spPr>
          <a:xfrm>
            <a:off x="2304681" y="5185962"/>
            <a:ext cx="3264529" cy="276999"/>
          </a:xfrm>
          <a:prstGeom prst="rect">
            <a:avLst/>
          </a:prstGeom>
          <a:noFill/>
        </p:spPr>
        <p:txBody>
          <a:bodyPr wrap="square" rtlCol="0">
            <a:spAutoFit/>
          </a:bodyPr>
          <a:lstStyle/>
          <a:p>
            <a:r>
              <a:rPr lang="en-US" sz="1200" dirty="0"/>
              <a:t>[1.2, 1.3, 0.3]</a:t>
            </a:r>
          </a:p>
        </p:txBody>
      </p:sp>
      <p:sp>
        <p:nvSpPr>
          <p:cNvPr id="33" name="TextBox 32">
            <a:extLst>
              <a:ext uri="{FF2B5EF4-FFF2-40B4-BE49-F238E27FC236}">
                <a16:creationId xmlns:a16="http://schemas.microsoft.com/office/drawing/2014/main" id="{8D48D2E0-10EA-6244-975D-D17EB83461BA}"/>
              </a:ext>
            </a:extLst>
          </p:cNvPr>
          <p:cNvSpPr txBox="1"/>
          <p:nvPr/>
        </p:nvSpPr>
        <p:spPr>
          <a:xfrm>
            <a:off x="6909847" y="5188955"/>
            <a:ext cx="3264529" cy="276999"/>
          </a:xfrm>
          <a:prstGeom prst="rect">
            <a:avLst/>
          </a:prstGeom>
          <a:noFill/>
        </p:spPr>
        <p:txBody>
          <a:bodyPr wrap="square" rtlCol="0">
            <a:spAutoFit/>
          </a:bodyPr>
          <a:lstStyle/>
          <a:p>
            <a:r>
              <a:rPr lang="en-US" sz="1200" dirty="0"/>
              <a:t>[1.15, 0, 1.35]</a:t>
            </a:r>
          </a:p>
        </p:txBody>
      </p:sp>
    </p:spTree>
    <p:extLst>
      <p:ext uri="{BB962C8B-B14F-4D97-AF65-F5344CB8AC3E}">
        <p14:creationId xmlns:p14="http://schemas.microsoft.com/office/powerpoint/2010/main" val="3088236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A03AF-38CA-8611-EE27-46734B48D52C}"/>
              </a:ext>
            </a:extLst>
          </p:cNvPr>
          <p:cNvSpPr>
            <a:spLocks noGrp="1"/>
          </p:cNvSpPr>
          <p:nvPr>
            <p:ph type="title"/>
          </p:nvPr>
        </p:nvSpPr>
        <p:spPr>
          <a:xfrm>
            <a:off x="85344" y="365126"/>
            <a:ext cx="8851392" cy="1325563"/>
          </a:xfrm>
        </p:spPr>
        <p:txBody>
          <a:bodyPr/>
          <a:lstStyle/>
          <a:p>
            <a:r>
              <a:rPr lang="en-US" dirty="0"/>
              <a:t>Attention Mechanism in Transformers</a:t>
            </a:r>
          </a:p>
        </p:txBody>
      </p:sp>
      <p:sp>
        <p:nvSpPr>
          <p:cNvPr id="3" name="Content Placeholder 2">
            <a:extLst>
              <a:ext uri="{FF2B5EF4-FFF2-40B4-BE49-F238E27FC236}">
                <a16:creationId xmlns:a16="http://schemas.microsoft.com/office/drawing/2014/main" id="{968DB655-64BB-0D84-B0BA-FAD1CCABE1C6}"/>
              </a:ext>
            </a:extLst>
          </p:cNvPr>
          <p:cNvSpPr>
            <a:spLocks noGrp="1"/>
          </p:cNvSpPr>
          <p:nvPr>
            <p:ph idx="1"/>
          </p:nvPr>
        </p:nvSpPr>
        <p:spPr/>
        <p:txBody>
          <a:bodyPr/>
          <a:lstStyle/>
          <a:p>
            <a:pPr marL="0" indent="0" algn="ctr">
              <a:buNone/>
            </a:pPr>
            <a:r>
              <a:rPr lang="en-US" dirty="0">
                <a:solidFill>
                  <a:srgbClr val="FF0000"/>
                </a:solidFill>
              </a:rPr>
              <a:t>When it comes to transformers the Attention Mechanism is a bit more sophisticated. </a:t>
            </a:r>
          </a:p>
          <a:p>
            <a:pPr marL="0" indent="0" algn="ctr">
              <a:buNone/>
            </a:pPr>
            <a:endParaRPr lang="en-US" dirty="0">
              <a:solidFill>
                <a:srgbClr val="FF0000"/>
              </a:solidFill>
            </a:endParaRPr>
          </a:p>
          <a:p>
            <a:pPr marL="0" indent="0" algn="ctr">
              <a:buNone/>
            </a:pPr>
            <a:r>
              <a:rPr lang="en-US" dirty="0">
                <a:solidFill>
                  <a:srgbClr val="FF0000"/>
                </a:solidFill>
              </a:rPr>
              <a:t>Let’s see how it works.</a:t>
            </a:r>
          </a:p>
        </p:txBody>
      </p:sp>
    </p:spTree>
    <p:extLst>
      <p:ext uri="{BB962C8B-B14F-4D97-AF65-F5344CB8AC3E}">
        <p14:creationId xmlns:p14="http://schemas.microsoft.com/office/powerpoint/2010/main" val="53684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3B9AE-5306-3E38-B3F0-E9514E18C8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9C89826-71B6-0373-5324-B8BBE97D32AA}"/>
              </a:ext>
            </a:extLst>
          </p:cNvPr>
          <p:cNvSpPr txBox="1"/>
          <p:nvPr/>
        </p:nvSpPr>
        <p:spPr>
          <a:xfrm>
            <a:off x="3517347" y="5520968"/>
            <a:ext cx="1662195" cy="300082"/>
          </a:xfrm>
          <a:prstGeom prst="rect">
            <a:avLst/>
          </a:prstGeom>
          <a:noFill/>
        </p:spPr>
        <p:txBody>
          <a:bodyPr wrap="square" rtlCol="0">
            <a:spAutoFit/>
          </a:bodyPr>
          <a:lstStyle/>
          <a:p>
            <a:r>
              <a:rPr lang="en-US" sz="1350" dirty="0"/>
              <a:t>Tokenized Text</a:t>
            </a:r>
          </a:p>
        </p:txBody>
      </p:sp>
      <p:pic>
        <p:nvPicPr>
          <p:cNvPr id="6" name="Picture 5" descr="A diagram of a program&#10;&#10;Description automatically generated">
            <a:extLst>
              <a:ext uri="{FF2B5EF4-FFF2-40B4-BE49-F238E27FC236}">
                <a16:creationId xmlns:a16="http://schemas.microsoft.com/office/drawing/2014/main" id="{9E86DAC2-7DDE-7022-B318-4B1D5B35D01C}"/>
              </a:ext>
            </a:extLst>
          </p:cNvPr>
          <p:cNvPicPr>
            <a:picLocks noChangeAspect="1"/>
          </p:cNvPicPr>
          <p:nvPr/>
        </p:nvPicPr>
        <p:blipFill>
          <a:blip r:embed="rId3"/>
          <a:stretch>
            <a:fillRect/>
          </a:stretch>
        </p:blipFill>
        <p:spPr>
          <a:xfrm>
            <a:off x="3413238" y="2436567"/>
            <a:ext cx="1766305" cy="3320653"/>
          </a:xfrm>
          <a:prstGeom prst="rect">
            <a:avLst/>
          </a:prstGeom>
        </p:spPr>
      </p:pic>
      <p:sp>
        <p:nvSpPr>
          <p:cNvPr id="8" name="TextBox 7">
            <a:extLst>
              <a:ext uri="{FF2B5EF4-FFF2-40B4-BE49-F238E27FC236}">
                <a16:creationId xmlns:a16="http://schemas.microsoft.com/office/drawing/2014/main" id="{9B08C13E-C26D-B2E7-4FDF-A6BE20E347D4}"/>
              </a:ext>
            </a:extLst>
          </p:cNvPr>
          <p:cNvSpPr txBox="1"/>
          <p:nvPr/>
        </p:nvSpPr>
        <p:spPr>
          <a:xfrm>
            <a:off x="4296390" y="2255512"/>
            <a:ext cx="883153" cy="300082"/>
          </a:xfrm>
          <a:prstGeom prst="rect">
            <a:avLst/>
          </a:prstGeom>
          <a:noFill/>
        </p:spPr>
        <p:txBody>
          <a:bodyPr wrap="square" rtlCol="0">
            <a:spAutoFit/>
          </a:bodyPr>
          <a:lstStyle/>
          <a:p>
            <a:r>
              <a:rPr lang="en-US" sz="1350" dirty="0"/>
              <a:t>Output</a:t>
            </a:r>
          </a:p>
        </p:txBody>
      </p:sp>
      <p:sp>
        <p:nvSpPr>
          <p:cNvPr id="12" name="Title 1">
            <a:extLst>
              <a:ext uri="{FF2B5EF4-FFF2-40B4-BE49-F238E27FC236}">
                <a16:creationId xmlns:a16="http://schemas.microsoft.com/office/drawing/2014/main" id="{C02FB73B-B174-9AF2-6555-B86702B82F26}"/>
              </a:ext>
            </a:extLst>
          </p:cNvPr>
          <p:cNvSpPr txBox="1">
            <a:spLocks/>
          </p:cNvSpPr>
          <p:nvPr/>
        </p:nvSpPr>
        <p:spPr>
          <a:xfrm>
            <a:off x="594360" y="2000251"/>
            <a:ext cx="8168197" cy="822960"/>
          </a:xfrm>
          <a:prstGeom prst="rect">
            <a:avLst/>
          </a:prstGeom>
        </p:spPr>
        <p:txBody>
          <a:bodyPr vert="horz" lIns="68580" tIns="34290" rIns="68580" bIns="34290" rtlCol="0" anchor="t">
            <a:norm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en-US" sz="3000" dirty="0">
                <a:solidFill>
                  <a:srgbClr val="000000"/>
                </a:solidFill>
              </a:rPr>
              <a:t>Attention Layers</a:t>
            </a:r>
            <a:endParaRPr lang="en-US" sz="3000" dirty="0"/>
          </a:p>
        </p:txBody>
      </p:sp>
      <p:sp>
        <p:nvSpPr>
          <p:cNvPr id="2" name="Rectangle 1">
            <a:extLst>
              <a:ext uri="{FF2B5EF4-FFF2-40B4-BE49-F238E27FC236}">
                <a16:creationId xmlns:a16="http://schemas.microsoft.com/office/drawing/2014/main" id="{313A7019-A8BD-5B19-412F-4FD583D44C05}"/>
              </a:ext>
            </a:extLst>
          </p:cNvPr>
          <p:cNvSpPr/>
          <p:nvPr/>
        </p:nvSpPr>
        <p:spPr>
          <a:xfrm>
            <a:off x="3517347" y="3429000"/>
            <a:ext cx="2266537" cy="103772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54479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4061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742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22950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7684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03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597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600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AC8E344-8193-1BFE-583B-BB85C9EFD8D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518CCAA-1A3C-8A37-5D7D-7D46AA06F58F}"/>
              </a:ext>
            </a:extLst>
          </p:cNvPr>
          <p:cNvSpPr/>
          <p:nvPr/>
        </p:nvSpPr>
        <p:spPr>
          <a:xfrm>
            <a:off x="97536" y="1426464"/>
            <a:ext cx="8936736" cy="48036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screenshot of a computer&#10;&#10;Description automatically generated">
            <a:extLst>
              <a:ext uri="{FF2B5EF4-FFF2-40B4-BE49-F238E27FC236}">
                <a16:creationId xmlns:a16="http://schemas.microsoft.com/office/drawing/2014/main" id="{FC65F33F-63CB-C87D-1133-337DF0040B69}"/>
              </a:ext>
            </a:extLst>
          </p:cNvPr>
          <p:cNvPicPr>
            <a:picLocks noChangeAspect="1"/>
          </p:cNvPicPr>
          <p:nvPr/>
        </p:nvPicPr>
        <p:blipFill>
          <a:blip r:embed="rId4"/>
          <a:stretch>
            <a:fillRect/>
          </a:stretch>
        </p:blipFill>
        <p:spPr>
          <a:xfrm>
            <a:off x="657098" y="1129236"/>
            <a:ext cx="7450582" cy="5728764"/>
          </a:xfrm>
          <a:prstGeom prst="rect">
            <a:avLst/>
          </a:prstGeom>
        </p:spPr>
      </p:pic>
      <p:sp>
        <p:nvSpPr>
          <p:cNvPr id="3" name="Rectangle 2">
            <a:extLst>
              <a:ext uri="{FF2B5EF4-FFF2-40B4-BE49-F238E27FC236}">
                <a16:creationId xmlns:a16="http://schemas.microsoft.com/office/drawing/2014/main" id="{1C4484DB-C08E-AAF9-BC82-0AAB79239F03}"/>
              </a:ext>
            </a:extLst>
          </p:cNvPr>
          <p:cNvSpPr/>
          <p:nvPr/>
        </p:nvSpPr>
        <p:spPr>
          <a:xfrm>
            <a:off x="1477926" y="6411433"/>
            <a:ext cx="6496493" cy="3402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4507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0969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EFFC1-684D-C609-82CA-F310C99E988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C63E0B6-9E55-A48B-7BB0-613B38C9DD56}"/>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2FAFD27-8529-192D-CD54-9F83D1CDEF90}"/>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4D4F47E8-B631-A7DA-50AC-2A0211E240E5}"/>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C310494B-3AB8-BDC1-3399-17D3D8570E21}"/>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508C494-1829-8F15-438B-9E63638E70B3}"/>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788162CB-D379-B391-3702-AFE5DA75C480}"/>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EEA8EE9-3C91-08F5-1EE6-980BC352E155}"/>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5E5154E3-C4CD-C3C4-F487-288378593747}"/>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845E0DFB-F6D1-959C-84EB-29CCB236BCE3}"/>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CA7F3C10-EBBC-8F90-6168-71E2C848F7B9}"/>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F2D648E-8648-21F4-5B0B-2194C0F1F243}"/>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sp>
        <p:nvSpPr>
          <p:cNvPr id="16" name="Rectangle 15">
            <a:extLst>
              <a:ext uri="{FF2B5EF4-FFF2-40B4-BE49-F238E27FC236}">
                <a16:creationId xmlns:a16="http://schemas.microsoft.com/office/drawing/2014/main" id="{1B3FC626-900B-299D-D92A-2364F56333B8}"/>
              </a:ext>
            </a:extLst>
          </p:cNvPr>
          <p:cNvSpPr/>
          <p:nvPr/>
        </p:nvSpPr>
        <p:spPr>
          <a:xfrm>
            <a:off x="6213768" y="238595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B8878E6-2762-9A9E-619E-442F07DD2515}"/>
              </a:ext>
            </a:extLst>
          </p:cNvPr>
          <p:cNvSpPr txBox="1"/>
          <p:nvPr/>
        </p:nvSpPr>
        <p:spPr>
          <a:xfrm>
            <a:off x="6366167" y="2443138"/>
            <a:ext cx="2064327" cy="369332"/>
          </a:xfrm>
          <a:prstGeom prst="rect">
            <a:avLst/>
          </a:prstGeom>
          <a:noFill/>
        </p:spPr>
        <p:txBody>
          <a:bodyPr wrap="square" rtlCol="0">
            <a:spAutoFit/>
          </a:bodyPr>
          <a:lstStyle/>
          <a:p>
            <a:pPr algn="ctr"/>
            <a:r>
              <a:rPr lang="en-US" dirty="0"/>
              <a:t>NORMALIZATION</a:t>
            </a:r>
          </a:p>
        </p:txBody>
      </p:sp>
      <p:sp>
        <p:nvSpPr>
          <p:cNvPr id="19" name="Rectangle 18">
            <a:extLst>
              <a:ext uri="{FF2B5EF4-FFF2-40B4-BE49-F238E27FC236}">
                <a16:creationId xmlns:a16="http://schemas.microsoft.com/office/drawing/2014/main" id="{B5BE4526-8A4D-8D60-449A-B77B0135937C}"/>
              </a:ext>
            </a:extLst>
          </p:cNvPr>
          <p:cNvSpPr/>
          <p:nvPr/>
        </p:nvSpPr>
        <p:spPr>
          <a:xfrm>
            <a:off x="6213768" y="4756400"/>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AE5E33E-2539-2E8D-08C4-8371BBD15613}"/>
              </a:ext>
            </a:extLst>
          </p:cNvPr>
          <p:cNvSpPr txBox="1"/>
          <p:nvPr/>
        </p:nvSpPr>
        <p:spPr>
          <a:xfrm>
            <a:off x="6366166" y="4812405"/>
            <a:ext cx="2064327" cy="369332"/>
          </a:xfrm>
          <a:prstGeom prst="rect">
            <a:avLst/>
          </a:prstGeom>
          <a:noFill/>
        </p:spPr>
        <p:txBody>
          <a:bodyPr wrap="square" rtlCol="0">
            <a:spAutoFit/>
          </a:bodyPr>
          <a:lstStyle/>
          <a:p>
            <a:pPr algn="ctr"/>
            <a:r>
              <a:rPr lang="en-US" dirty="0"/>
              <a:t>MATMULT</a:t>
            </a:r>
          </a:p>
        </p:txBody>
      </p:sp>
      <p:cxnSp>
        <p:nvCxnSpPr>
          <p:cNvPr id="27" name="Straight Arrow Connector 26">
            <a:extLst>
              <a:ext uri="{FF2B5EF4-FFF2-40B4-BE49-F238E27FC236}">
                <a16:creationId xmlns:a16="http://schemas.microsoft.com/office/drawing/2014/main" id="{F04AE2FF-7D81-DFBF-3FFE-844C5522D805}"/>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203B9554-F612-C86E-A1F6-107084DA00EA}"/>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B684D90-57F1-FF04-AFFE-C1E846CD0149}"/>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2B4360B-04F6-B2FE-2CE2-885DA6A40899}"/>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9C3D3C26-87D0-72BE-01A0-61FEA663AF8B}"/>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cxnSp>
        <p:nvCxnSpPr>
          <p:cNvPr id="37" name="Straight Arrow Connector 36">
            <a:extLst>
              <a:ext uri="{FF2B5EF4-FFF2-40B4-BE49-F238E27FC236}">
                <a16:creationId xmlns:a16="http://schemas.microsoft.com/office/drawing/2014/main" id="{9E2D804F-5924-D511-1AAF-1EC41D8A6FCF}"/>
              </a:ext>
            </a:extLst>
          </p:cNvPr>
          <p:cNvCxnSpPr>
            <a:cxnSpLocks/>
          </p:cNvCxnSpPr>
          <p:nvPr/>
        </p:nvCxnSpPr>
        <p:spPr>
          <a:xfrm>
            <a:off x="2911469" y="4976997"/>
            <a:ext cx="330229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B28B454-9039-1EC8-BF7C-4E040063F3D1}"/>
              </a:ext>
            </a:extLst>
          </p:cNvPr>
          <p:cNvCxnSpPr>
            <a:cxnSpLocks/>
            <a:stCxn id="16" idx="2"/>
            <a:endCxn id="19" idx="0"/>
          </p:cNvCxnSpPr>
          <p:nvPr/>
        </p:nvCxnSpPr>
        <p:spPr>
          <a:xfrm>
            <a:off x="7398332" y="2867301"/>
            <a:ext cx="0" cy="18890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14AECFA-9C00-F190-2631-C81FDD04E1B1}"/>
              </a:ext>
            </a:extLst>
          </p:cNvPr>
          <p:cNvCxnSpPr>
            <a:cxnSpLocks/>
          </p:cNvCxnSpPr>
          <p:nvPr/>
        </p:nvCxnSpPr>
        <p:spPr>
          <a:xfrm>
            <a:off x="7398329" y="3811850"/>
            <a:ext cx="65044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1E408DD-E143-6E9D-6BC7-9FC0490B297B}"/>
              </a:ext>
            </a:extLst>
          </p:cNvPr>
          <p:cNvSpPr txBox="1"/>
          <p:nvPr/>
        </p:nvSpPr>
        <p:spPr>
          <a:xfrm>
            <a:off x="8048774" y="3627184"/>
            <a:ext cx="4286549" cy="369332"/>
          </a:xfrm>
          <a:prstGeom prst="rect">
            <a:avLst/>
          </a:prstGeom>
          <a:noFill/>
        </p:spPr>
        <p:txBody>
          <a:bodyPr wrap="square" rtlCol="0">
            <a:spAutoFit/>
          </a:bodyPr>
          <a:lstStyle/>
          <a:p>
            <a:r>
              <a:rPr lang="en-US" dirty="0"/>
              <a:t>[</a:t>
            </a:r>
            <a:r>
              <a:rPr lang="en-US" dirty="0" err="1"/>
              <a:t>W</a:t>
            </a:r>
            <a:r>
              <a:rPr lang="en-US" baseline="-25000" dirty="0" err="1"/>
              <a:t>ij</a:t>
            </a:r>
            <a:r>
              <a:rPr lang="en-US" dirty="0"/>
              <a:t>]</a:t>
            </a:r>
          </a:p>
        </p:txBody>
      </p:sp>
      <p:cxnSp>
        <p:nvCxnSpPr>
          <p:cNvPr id="45" name="Straight Arrow Connector 44">
            <a:extLst>
              <a:ext uri="{FF2B5EF4-FFF2-40B4-BE49-F238E27FC236}">
                <a16:creationId xmlns:a16="http://schemas.microsoft.com/office/drawing/2014/main" id="{6B74BE84-D3C6-948A-E769-D8759481681C}"/>
              </a:ext>
            </a:extLst>
          </p:cNvPr>
          <p:cNvCxnSpPr>
            <a:cxnSpLocks/>
          </p:cNvCxnSpPr>
          <p:nvPr/>
        </p:nvCxnSpPr>
        <p:spPr>
          <a:xfrm>
            <a:off x="7398329" y="5237743"/>
            <a:ext cx="0" cy="4564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A7709BA3-D81D-76BC-AFC8-822A69D178AC}"/>
              </a:ext>
            </a:extLst>
          </p:cNvPr>
          <p:cNvSpPr txBox="1"/>
          <p:nvPr/>
        </p:nvSpPr>
        <p:spPr>
          <a:xfrm>
            <a:off x="6843429" y="5662126"/>
            <a:ext cx="1205346" cy="1354217"/>
          </a:xfrm>
          <a:prstGeom prst="rect">
            <a:avLst/>
          </a:prstGeom>
          <a:noFill/>
        </p:spPr>
        <p:txBody>
          <a:bodyPr wrap="square" rtlCol="0">
            <a:spAutoFit/>
          </a:bodyPr>
          <a:lstStyle/>
          <a:p>
            <a:pPr algn="ctr"/>
            <a:r>
              <a:rPr lang="en-US" sz="1600" dirty="0"/>
              <a:t>y</a:t>
            </a:r>
            <a:r>
              <a:rPr lang="en-US" sz="1600" baseline="-25000" dirty="0"/>
              <a:t>1</a:t>
            </a:r>
          </a:p>
          <a:p>
            <a:pPr algn="ctr"/>
            <a:r>
              <a:rPr lang="en-US" sz="1600" dirty="0"/>
              <a:t>.</a:t>
            </a:r>
          </a:p>
          <a:p>
            <a:pPr algn="ctr"/>
            <a:r>
              <a:rPr lang="en-US" sz="1600" dirty="0"/>
              <a:t>.</a:t>
            </a:r>
          </a:p>
          <a:p>
            <a:pPr algn="ctr"/>
            <a:r>
              <a:rPr lang="en-US" sz="1600" dirty="0" err="1"/>
              <a:t>y</a:t>
            </a:r>
            <a:r>
              <a:rPr lang="en-US" sz="1600" baseline="-25000" dirty="0" err="1"/>
              <a:t>n</a:t>
            </a:r>
            <a:endParaRPr lang="en-US" sz="1600" dirty="0"/>
          </a:p>
          <a:p>
            <a:endParaRPr lang="en-US" dirty="0"/>
          </a:p>
        </p:txBody>
      </p:sp>
      <p:sp>
        <p:nvSpPr>
          <p:cNvPr id="48" name="Left Bracket 47">
            <a:extLst>
              <a:ext uri="{FF2B5EF4-FFF2-40B4-BE49-F238E27FC236}">
                <a16:creationId xmlns:a16="http://schemas.microsoft.com/office/drawing/2014/main" id="{5FABCB35-12C7-5F6C-03C2-2FA0D138E085}"/>
              </a:ext>
            </a:extLst>
          </p:cNvPr>
          <p:cNvSpPr/>
          <p:nvPr/>
        </p:nvSpPr>
        <p:spPr>
          <a:xfrm>
            <a:off x="7219823" y="5702556"/>
            <a:ext cx="93581" cy="103022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ight Bracket 48">
            <a:extLst>
              <a:ext uri="{FF2B5EF4-FFF2-40B4-BE49-F238E27FC236}">
                <a16:creationId xmlns:a16="http://schemas.microsoft.com/office/drawing/2014/main" id="{AE2D3B57-E712-4265-FA70-ECDB678F764A}"/>
              </a:ext>
            </a:extLst>
          </p:cNvPr>
          <p:cNvSpPr/>
          <p:nvPr/>
        </p:nvSpPr>
        <p:spPr>
          <a:xfrm>
            <a:off x="7565721" y="5700949"/>
            <a:ext cx="93581" cy="1030224"/>
          </a:xfrm>
          <a:prstGeom prst="righ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A97D554F-5DF5-6D32-B291-2F1E9F6738C5}"/>
              </a:ext>
            </a:extLst>
          </p:cNvPr>
          <p:cNvSpPr txBox="1"/>
          <p:nvPr/>
        </p:nvSpPr>
        <p:spPr>
          <a:xfrm>
            <a:off x="7398329" y="4013284"/>
            <a:ext cx="4286549" cy="584775"/>
          </a:xfrm>
          <a:prstGeom prst="rect">
            <a:avLst/>
          </a:prstGeom>
          <a:noFill/>
        </p:spPr>
        <p:txBody>
          <a:bodyPr wrap="square" rtlCol="0">
            <a:spAutoFit/>
          </a:bodyPr>
          <a:lstStyle/>
          <a:p>
            <a:r>
              <a:rPr lang="en-US" sz="1600" dirty="0"/>
              <a:t>Attention Weights</a:t>
            </a:r>
          </a:p>
          <a:p>
            <a:r>
              <a:rPr lang="en-US" sz="1600" dirty="0"/>
              <a:t>After </a:t>
            </a:r>
            <a:r>
              <a:rPr lang="en-US" sz="1600" dirty="0" err="1"/>
              <a:t>Softmax</a:t>
            </a:r>
            <a:endParaRPr lang="en-US" sz="1600" dirty="0"/>
          </a:p>
        </p:txBody>
      </p:sp>
    </p:spTree>
    <p:extLst>
      <p:ext uri="{BB962C8B-B14F-4D97-AF65-F5344CB8AC3E}">
        <p14:creationId xmlns:p14="http://schemas.microsoft.com/office/powerpoint/2010/main" val="2745583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2DA95-B82D-ABEC-49BE-38CA4D4F6840}"/>
              </a:ext>
            </a:extLst>
          </p:cNvPr>
          <p:cNvSpPr>
            <a:spLocks noGrp="1"/>
          </p:cNvSpPr>
          <p:nvPr>
            <p:ph type="title"/>
          </p:nvPr>
        </p:nvSpPr>
        <p:spPr/>
        <p:txBody>
          <a:bodyPr/>
          <a:lstStyle/>
          <a:p>
            <a:r>
              <a:rPr lang="en-US" dirty="0"/>
              <a:t>Why is Attention Needed?</a:t>
            </a:r>
          </a:p>
        </p:txBody>
      </p:sp>
      <p:sp>
        <p:nvSpPr>
          <p:cNvPr id="3" name="Content Placeholder 2">
            <a:extLst>
              <a:ext uri="{FF2B5EF4-FFF2-40B4-BE49-F238E27FC236}">
                <a16:creationId xmlns:a16="http://schemas.microsoft.com/office/drawing/2014/main" id="{612F05D8-5157-9437-157F-F5BDEDFD5DDA}"/>
              </a:ext>
            </a:extLst>
          </p:cNvPr>
          <p:cNvSpPr>
            <a:spLocks noGrp="1"/>
          </p:cNvSpPr>
          <p:nvPr>
            <p:ph idx="1"/>
          </p:nvPr>
        </p:nvSpPr>
        <p:spPr>
          <a:xfrm>
            <a:off x="628650" y="1825625"/>
            <a:ext cx="7886700" cy="3173095"/>
          </a:xfrm>
        </p:spPr>
        <p:txBody>
          <a:bodyPr>
            <a:normAutofit/>
          </a:bodyPr>
          <a:lstStyle/>
          <a:p>
            <a:pPr>
              <a:spcAft>
                <a:spcPts val="600"/>
              </a:spcAft>
            </a:pPr>
            <a:r>
              <a:rPr lang="en-US" sz="1800" dirty="0">
                <a:solidFill>
                  <a:srgbClr val="242424"/>
                </a:solidFill>
                <a:latin typeface="source-serif-pro"/>
              </a:rPr>
              <a:t>T</a:t>
            </a:r>
            <a:r>
              <a:rPr lang="en-US" sz="1800" b="0" i="0" u="none" strike="noStrike" dirty="0">
                <a:solidFill>
                  <a:srgbClr val="242424"/>
                </a:solidFill>
                <a:effectLst/>
                <a:latin typeface="source-serif-pro"/>
              </a:rPr>
              <a:t>extual data always have to be represented by vectors - </a:t>
            </a:r>
            <a:r>
              <a:rPr lang="en-US" sz="1800" b="1" i="0" u="none" strike="noStrike" dirty="0">
                <a:solidFill>
                  <a:srgbClr val="242424"/>
                </a:solidFill>
                <a:effectLst/>
                <a:latin typeface="source-serif-pro"/>
              </a:rPr>
              <a:t>Embeddings</a:t>
            </a:r>
            <a:r>
              <a:rPr lang="en-US" sz="1800" b="0" i="0" u="none" strike="noStrike" dirty="0">
                <a:solidFill>
                  <a:srgbClr val="242424"/>
                </a:solidFill>
                <a:effectLst/>
                <a:latin typeface="source-serif-pro"/>
              </a:rPr>
              <a:t>. </a:t>
            </a:r>
          </a:p>
          <a:p>
            <a:pPr>
              <a:spcAft>
                <a:spcPts val="600"/>
              </a:spcAft>
            </a:pPr>
            <a:r>
              <a:rPr lang="en-US" sz="1800" dirty="0">
                <a:solidFill>
                  <a:srgbClr val="242424"/>
                </a:solidFill>
                <a:latin typeface="source-serif-pro"/>
              </a:rPr>
              <a:t>T</a:t>
            </a:r>
            <a:r>
              <a:rPr lang="en-US" sz="1800" b="0" i="0" u="none" strike="noStrike" dirty="0">
                <a:solidFill>
                  <a:srgbClr val="242424"/>
                </a:solidFill>
                <a:effectLst/>
                <a:latin typeface="source-serif-pro"/>
              </a:rPr>
              <a:t>he primary meanings of tokens (or words) are encoded in these vectors.</a:t>
            </a:r>
          </a:p>
          <a:p>
            <a:pPr>
              <a:spcAft>
                <a:spcPts val="600"/>
              </a:spcAft>
            </a:pPr>
            <a:r>
              <a:rPr lang="en-US" sz="1800" b="0" i="0" u="none" strike="noStrike" dirty="0">
                <a:solidFill>
                  <a:srgbClr val="242424"/>
                </a:solidFill>
                <a:effectLst/>
                <a:latin typeface="source-serif-pro"/>
              </a:rPr>
              <a:t>This meaning the model learns during the pretraining phase.</a:t>
            </a:r>
          </a:p>
          <a:p>
            <a:pPr>
              <a:spcAft>
                <a:spcPts val="600"/>
              </a:spcAft>
            </a:pPr>
            <a:r>
              <a:rPr lang="en-US" sz="1800" dirty="0">
                <a:solidFill>
                  <a:srgbClr val="242424"/>
                </a:solidFill>
                <a:latin typeface="source-serif-pro"/>
              </a:rPr>
              <a:t>However, when we want the model to perform any kind of task on some t</a:t>
            </a:r>
            <a:r>
              <a:rPr lang="en-US" sz="1800" b="0" i="0" u="none" strike="noStrike" dirty="0">
                <a:solidFill>
                  <a:srgbClr val="242424"/>
                </a:solidFill>
                <a:effectLst/>
                <a:latin typeface="source-serif-pro"/>
              </a:rPr>
              <a:t>extual sequence – be it a sentence or paragraph, etc. (e.g., translate a sentence)…</a:t>
            </a:r>
          </a:p>
          <a:p>
            <a:pPr>
              <a:spcAft>
                <a:spcPts val="600"/>
              </a:spcAft>
            </a:pPr>
            <a:r>
              <a:rPr lang="en-US" sz="1800" dirty="0">
                <a:solidFill>
                  <a:srgbClr val="242424"/>
                </a:solidFill>
                <a:latin typeface="source-serif-pro"/>
              </a:rPr>
              <a:t>… t</a:t>
            </a:r>
            <a:r>
              <a:rPr lang="en-US" sz="1800" b="0" i="0" u="none" strike="noStrike" dirty="0">
                <a:solidFill>
                  <a:srgbClr val="242424"/>
                </a:solidFill>
                <a:effectLst/>
                <a:latin typeface="source-serif-pro"/>
              </a:rPr>
              <a:t>he meaning – that is the embeddings of the words in that sentence/paragraph depend not only on what the model has learned during its pre-training but also on the current context, i.e., the words in the input sequence we feed the model. </a:t>
            </a:r>
          </a:p>
        </p:txBody>
      </p:sp>
    </p:spTree>
    <p:extLst>
      <p:ext uri="{BB962C8B-B14F-4D97-AF65-F5344CB8AC3E}">
        <p14:creationId xmlns:p14="http://schemas.microsoft.com/office/powerpoint/2010/main" val="70292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91EF-96DD-4B5D-2A08-CAF663FB0D2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CF03DD5-C6AC-4773-155C-0706E36620B2}"/>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FBAB0AC-8767-2568-9BDC-4161D70D481A}"/>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4DAFEA53-CB7F-262A-594A-F4144428D4F3}"/>
              </a:ext>
            </a:extLst>
          </p:cNvPr>
          <p:cNvPicPr>
            <a:picLocks noChangeAspect="1"/>
          </p:cNvPicPr>
          <p:nvPr/>
        </p:nvPicPr>
        <p:blipFill>
          <a:blip r:embed="rId2"/>
          <a:stretch>
            <a:fillRect/>
          </a:stretch>
        </p:blipFill>
        <p:spPr>
          <a:xfrm>
            <a:off x="828671" y="1872254"/>
            <a:ext cx="1545936" cy="431657"/>
          </a:xfrm>
          <a:prstGeom prst="rect">
            <a:avLst/>
          </a:prstGeom>
        </p:spPr>
      </p:pic>
    </p:spTree>
    <p:extLst>
      <p:ext uri="{BB962C8B-B14F-4D97-AF65-F5344CB8AC3E}">
        <p14:creationId xmlns:p14="http://schemas.microsoft.com/office/powerpoint/2010/main" val="1486998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1C94C7-A0C4-69FE-3CBC-EA4D2486AE0E}"/>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15267899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6A9744-E92F-0A69-3B4B-32EDDC10556A}"/>
              </a:ext>
            </a:extLst>
          </p:cNvPr>
          <p:cNvSpPr txBox="1"/>
          <p:nvPr/>
        </p:nvSpPr>
        <p:spPr>
          <a:xfrm>
            <a:off x="2716924" y="4614041"/>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12922558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E08C18-5DEB-311F-F998-754A8035DB06}"/>
              </a:ext>
            </a:extLst>
          </p:cNvPr>
          <p:cNvSpPr txBox="1"/>
          <p:nvPr/>
        </p:nvSpPr>
        <p:spPr>
          <a:xfrm>
            <a:off x="2716924" y="6581001"/>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39398311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F75773-9EF5-3DA6-FD11-4C670F7BEB4E}"/>
              </a:ext>
            </a:extLst>
          </p:cNvPr>
          <p:cNvSpPr txBox="1"/>
          <p:nvPr/>
        </p:nvSpPr>
        <p:spPr>
          <a:xfrm>
            <a:off x="2716924" y="5759669"/>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21937677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att1.mov">
            <a:hlinkClick r:id="" action="ppaction://media"/>
            <a:extLst>
              <a:ext uri="{FF2B5EF4-FFF2-40B4-BE49-F238E27FC236}">
                <a16:creationId xmlns:a16="http://schemas.microsoft.com/office/drawing/2014/main" id="{CB80CC10-59EB-04B5-C00C-C5EFCFEB002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71575"/>
            <a:ext cx="9144000" cy="4514850"/>
          </a:xfrm>
          <a:prstGeom prst="rect">
            <a:avLst/>
          </a:prstGeom>
        </p:spPr>
      </p:pic>
      <p:sp>
        <p:nvSpPr>
          <p:cNvPr id="3" name="TextBox 2">
            <a:extLst>
              <a:ext uri="{FF2B5EF4-FFF2-40B4-BE49-F238E27FC236}">
                <a16:creationId xmlns:a16="http://schemas.microsoft.com/office/drawing/2014/main" id="{4B1BEFF0-16DC-5D1C-DC94-C9D767B05490}"/>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189799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3DCF50-DFFD-D8F0-1D5F-D607FF34D422}"/>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8155499-8CEF-1093-06CA-0AED2B14556F}"/>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7FB91762-6381-B4D5-F425-AFF064BF8FB4}"/>
              </a:ext>
            </a:extLst>
          </p:cNvPr>
          <p:cNvPicPr>
            <a:picLocks noChangeAspect="1"/>
          </p:cNvPicPr>
          <p:nvPr/>
        </p:nvPicPr>
        <p:blipFill>
          <a:blip r:embed="rId2"/>
          <a:stretch>
            <a:fillRect/>
          </a:stretch>
        </p:blipFill>
        <p:spPr>
          <a:xfrm>
            <a:off x="828671" y="1872254"/>
            <a:ext cx="1545936" cy="431657"/>
          </a:xfrm>
          <a:prstGeom prst="rect">
            <a:avLst/>
          </a:prstGeom>
        </p:spPr>
      </p:pic>
      <p:pic>
        <p:nvPicPr>
          <p:cNvPr id="51" name="Graphic 50" descr="Badge Tick1 with solid fill">
            <a:extLst>
              <a:ext uri="{FF2B5EF4-FFF2-40B4-BE49-F238E27FC236}">
                <a16:creationId xmlns:a16="http://schemas.microsoft.com/office/drawing/2014/main" id="{278FDE8D-B2A9-E13A-FAFD-B3AECCB7654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97798" y="1538921"/>
            <a:ext cx="666666" cy="666666"/>
          </a:xfrm>
          <a:prstGeom prst="rect">
            <a:avLst/>
          </a:prstGeom>
        </p:spPr>
      </p:pic>
    </p:spTree>
    <p:extLst>
      <p:ext uri="{BB962C8B-B14F-4D97-AF65-F5344CB8AC3E}">
        <p14:creationId xmlns:p14="http://schemas.microsoft.com/office/powerpoint/2010/main" val="1992208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E87E1-1E88-563A-E487-9C83EAC8E65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F3E1A21-7249-4533-A975-1EFA7800E4EF}"/>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10E7A65-86A8-A06C-91FE-B2095892816A}"/>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0E6CB8F5-E79B-286A-51D5-924A19710CFC}"/>
              </a:ext>
            </a:extLst>
          </p:cNvPr>
          <p:cNvPicPr>
            <a:picLocks noChangeAspect="1"/>
          </p:cNvPicPr>
          <p:nvPr/>
        </p:nvPicPr>
        <p:blipFill>
          <a:blip r:embed="rId2"/>
          <a:stretch>
            <a:fillRect/>
          </a:stretch>
        </p:blipFill>
        <p:spPr>
          <a:xfrm>
            <a:off x="828671" y="1872254"/>
            <a:ext cx="1545936" cy="431657"/>
          </a:xfrm>
          <a:prstGeom prst="rect">
            <a:avLst/>
          </a:prstGeom>
        </p:spPr>
      </p:pic>
      <p:sp>
        <p:nvSpPr>
          <p:cNvPr id="8" name="Rectangle 7">
            <a:extLst>
              <a:ext uri="{FF2B5EF4-FFF2-40B4-BE49-F238E27FC236}">
                <a16:creationId xmlns:a16="http://schemas.microsoft.com/office/drawing/2014/main" id="{C19CC075-9AE7-EA05-2FCD-9D95E381FC47}"/>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B714EDC-94EF-2C72-D8C4-4CA40418ADA0}"/>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3" name="Picture 12" descr="A black letter with a white background&#10;&#10;Description automatically generated">
            <a:extLst>
              <a:ext uri="{FF2B5EF4-FFF2-40B4-BE49-F238E27FC236}">
                <a16:creationId xmlns:a16="http://schemas.microsoft.com/office/drawing/2014/main" id="{9C71D4E9-0D4A-FC81-F213-7569B1BC5FC8}"/>
              </a:ext>
            </a:extLst>
          </p:cNvPr>
          <p:cNvPicPr>
            <a:picLocks noChangeAspect="1"/>
          </p:cNvPicPr>
          <p:nvPr/>
        </p:nvPicPr>
        <p:blipFill>
          <a:blip r:embed="rId3"/>
          <a:stretch>
            <a:fillRect/>
          </a:stretch>
        </p:blipFill>
        <p:spPr>
          <a:xfrm>
            <a:off x="828671" y="4910547"/>
            <a:ext cx="1575955" cy="420255"/>
          </a:xfrm>
          <a:prstGeom prst="rect">
            <a:avLst/>
          </a:prstGeom>
        </p:spPr>
      </p:pic>
      <p:pic>
        <p:nvPicPr>
          <p:cNvPr id="4" name="Graphic 3" descr="Badge Tick1 with solid fill">
            <a:extLst>
              <a:ext uri="{FF2B5EF4-FFF2-40B4-BE49-F238E27FC236}">
                <a16:creationId xmlns:a16="http://schemas.microsoft.com/office/drawing/2014/main" id="{2EB36DFE-623F-3EC5-B1E6-974E3E63273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97798" y="1538921"/>
            <a:ext cx="666666" cy="666666"/>
          </a:xfrm>
          <a:prstGeom prst="rect">
            <a:avLst/>
          </a:prstGeom>
        </p:spPr>
      </p:pic>
    </p:spTree>
    <p:extLst>
      <p:ext uri="{BB962C8B-B14F-4D97-AF65-F5344CB8AC3E}">
        <p14:creationId xmlns:p14="http://schemas.microsoft.com/office/powerpoint/2010/main" val="4145523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BCE0E-2A53-F33E-91BE-309ECEC012CD}"/>
              </a:ext>
            </a:extLst>
          </p:cNvPr>
          <p:cNvSpPr txBox="1"/>
          <p:nvPr/>
        </p:nvSpPr>
        <p:spPr>
          <a:xfrm>
            <a:off x="2716924" y="4698124"/>
            <a:ext cx="3710151" cy="276999"/>
          </a:xfrm>
          <a:prstGeom prst="rect">
            <a:avLst/>
          </a:prstGeom>
          <a:noFill/>
        </p:spPr>
        <p:txBody>
          <a:bodyPr wrap="square" rtlCol="0">
            <a:spAutoFit/>
          </a:bodyPr>
          <a:lstStyle/>
          <a:p>
            <a:r>
              <a:rPr lang="en-GB" sz="1200" dirty="0">
                <a:hlinkClick r:id="rId4"/>
              </a:rPr>
              <a:t>Image Source: Illustrated: Self-Attention by Raimi Karim</a:t>
            </a:r>
            <a:endParaRPr lang="en-DE" sz="1200" dirty="0"/>
          </a:p>
        </p:txBody>
      </p:sp>
    </p:spTree>
    <p:extLst>
      <p:ext uri="{BB962C8B-B14F-4D97-AF65-F5344CB8AC3E}">
        <p14:creationId xmlns:p14="http://schemas.microsoft.com/office/powerpoint/2010/main" val="33687896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att2.mov">
            <a:hlinkClick r:id="" action="ppaction://media"/>
            <a:extLst>
              <a:ext uri="{FF2B5EF4-FFF2-40B4-BE49-F238E27FC236}">
                <a16:creationId xmlns:a16="http://schemas.microsoft.com/office/drawing/2014/main" id="{BBC04D7C-7C4A-32E8-6459-ABDCFCD06FB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71575"/>
            <a:ext cx="9144000" cy="4514850"/>
          </a:xfrm>
          <a:prstGeom prst="rect">
            <a:avLst/>
          </a:prstGeom>
        </p:spPr>
      </p:pic>
      <p:sp>
        <p:nvSpPr>
          <p:cNvPr id="3" name="TextBox 2">
            <a:extLst>
              <a:ext uri="{FF2B5EF4-FFF2-40B4-BE49-F238E27FC236}">
                <a16:creationId xmlns:a16="http://schemas.microsoft.com/office/drawing/2014/main" id="{15BBCA7F-C81D-9CC9-E433-A4434DAB2591}"/>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420051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803C-F1AC-E8E1-CC22-85DB01CA58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F29FAC-A653-7973-A20E-FF05B13A40FD}"/>
              </a:ext>
            </a:extLst>
          </p:cNvPr>
          <p:cNvSpPr>
            <a:spLocks noGrp="1"/>
          </p:cNvSpPr>
          <p:nvPr>
            <p:ph type="title"/>
          </p:nvPr>
        </p:nvSpPr>
        <p:spPr/>
        <p:txBody>
          <a:bodyPr/>
          <a:lstStyle/>
          <a:p>
            <a:r>
              <a:rPr lang="en-US" dirty="0"/>
              <a:t>Basic Attention Example</a:t>
            </a:r>
          </a:p>
        </p:txBody>
      </p:sp>
      <p:pic>
        <p:nvPicPr>
          <p:cNvPr id="7" name="Content Placeholder 6" descr="A screenshot of a computer&#10;&#10;Description automatically generated">
            <a:extLst>
              <a:ext uri="{FF2B5EF4-FFF2-40B4-BE49-F238E27FC236}">
                <a16:creationId xmlns:a16="http://schemas.microsoft.com/office/drawing/2014/main" id="{690E406E-8F83-7750-326A-69B044BD4320}"/>
              </a:ext>
            </a:extLst>
          </p:cNvPr>
          <p:cNvPicPr>
            <a:picLocks noGrp="1" noChangeAspect="1"/>
          </p:cNvPicPr>
          <p:nvPr>
            <p:ph idx="1"/>
          </p:nvPr>
        </p:nvPicPr>
        <p:blipFill>
          <a:blip r:embed="rId3"/>
          <a:stretch>
            <a:fillRect/>
          </a:stretch>
        </p:blipFill>
        <p:spPr>
          <a:xfrm>
            <a:off x="1425756" y="1862571"/>
            <a:ext cx="6292488" cy="4808154"/>
          </a:xfrm>
        </p:spPr>
      </p:pic>
      <p:sp>
        <p:nvSpPr>
          <p:cNvPr id="8" name="Rectangle 7">
            <a:extLst>
              <a:ext uri="{FF2B5EF4-FFF2-40B4-BE49-F238E27FC236}">
                <a16:creationId xmlns:a16="http://schemas.microsoft.com/office/drawing/2014/main" id="{2711C13D-D403-CC78-BAD4-C68565CF27A6}"/>
              </a:ext>
            </a:extLst>
          </p:cNvPr>
          <p:cNvSpPr/>
          <p:nvPr/>
        </p:nvSpPr>
        <p:spPr>
          <a:xfrm>
            <a:off x="1653309" y="3306618"/>
            <a:ext cx="6064935" cy="33641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03892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16C87-C91A-D0F5-9A2E-7C638B60BB1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144629A-103E-C495-2A52-2514F14579B1}"/>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53F341B-22BB-AC74-E32F-28BA9B48662D}"/>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10C0ECD0-030C-527A-5208-ABECCC6AE827}"/>
              </a:ext>
            </a:extLst>
          </p:cNvPr>
          <p:cNvPicPr>
            <a:picLocks noChangeAspect="1"/>
          </p:cNvPicPr>
          <p:nvPr/>
        </p:nvPicPr>
        <p:blipFill>
          <a:blip r:embed="rId2"/>
          <a:stretch>
            <a:fillRect/>
          </a:stretch>
        </p:blipFill>
        <p:spPr>
          <a:xfrm>
            <a:off x="828671" y="1872254"/>
            <a:ext cx="1545936" cy="431657"/>
          </a:xfrm>
          <a:prstGeom prst="rect">
            <a:avLst/>
          </a:prstGeom>
        </p:spPr>
      </p:pic>
      <p:sp>
        <p:nvSpPr>
          <p:cNvPr id="8" name="Rectangle 7">
            <a:extLst>
              <a:ext uri="{FF2B5EF4-FFF2-40B4-BE49-F238E27FC236}">
                <a16:creationId xmlns:a16="http://schemas.microsoft.com/office/drawing/2014/main" id="{CA8AF6CF-ED26-91A0-EC20-AA9A04B0FACF}"/>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2132513-07DB-414C-DF1D-FDA79B40CA3D}"/>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3" name="Picture 12" descr="A black letter with a white background&#10;&#10;Description automatically generated">
            <a:extLst>
              <a:ext uri="{FF2B5EF4-FFF2-40B4-BE49-F238E27FC236}">
                <a16:creationId xmlns:a16="http://schemas.microsoft.com/office/drawing/2014/main" id="{BCFD4698-B6DC-1AB3-CA38-F0B2E3CA7DA7}"/>
              </a:ext>
            </a:extLst>
          </p:cNvPr>
          <p:cNvPicPr>
            <a:picLocks noChangeAspect="1"/>
          </p:cNvPicPr>
          <p:nvPr/>
        </p:nvPicPr>
        <p:blipFill>
          <a:blip r:embed="rId3"/>
          <a:stretch>
            <a:fillRect/>
          </a:stretch>
        </p:blipFill>
        <p:spPr>
          <a:xfrm>
            <a:off x="828671" y="4910547"/>
            <a:ext cx="1575955" cy="420255"/>
          </a:xfrm>
          <a:prstGeom prst="rect">
            <a:avLst/>
          </a:prstGeom>
        </p:spPr>
      </p:pic>
      <p:pic>
        <p:nvPicPr>
          <p:cNvPr id="4" name="Graphic 3" descr="Badge Tick1 with solid fill">
            <a:extLst>
              <a:ext uri="{FF2B5EF4-FFF2-40B4-BE49-F238E27FC236}">
                <a16:creationId xmlns:a16="http://schemas.microsoft.com/office/drawing/2014/main" id="{BB89713D-EB75-0FC2-E5C6-6623E6C71E5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97798" y="1538921"/>
            <a:ext cx="666666" cy="666666"/>
          </a:xfrm>
          <a:prstGeom prst="rect">
            <a:avLst/>
          </a:prstGeom>
        </p:spPr>
      </p:pic>
      <p:pic>
        <p:nvPicPr>
          <p:cNvPr id="10" name="Graphic 9" descr="Badge Tick1 with solid fill">
            <a:extLst>
              <a:ext uri="{FF2B5EF4-FFF2-40B4-BE49-F238E27FC236}">
                <a16:creationId xmlns:a16="http://schemas.microsoft.com/office/drawing/2014/main" id="{37802ED1-ED7B-6BAE-25DC-77F3E235050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97798" y="4639524"/>
            <a:ext cx="666666" cy="666666"/>
          </a:xfrm>
          <a:prstGeom prst="rect">
            <a:avLst/>
          </a:prstGeom>
        </p:spPr>
      </p:pic>
    </p:spTree>
    <p:extLst>
      <p:ext uri="{BB962C8B-B14F-4D97-AF65-F5344CB8AC3E}">
        <p14:creationId xmlns:p14="http://schemas.microsoft.com/office/powerpoint/2010/main" val="15942695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16662-C3B5-5874-0298-5FEB678EAA3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46480A3-D3C8-65EC-987D-FF278324EF30}"/>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B8C508A-EC04-9984-0E08-912E0B6682EF}"/>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05F5ED45-71C0-A2F3-9EB2-CD688A5E21A5}"/>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C928B7E5-5514-F3B0-B65D-1942735ED7C3}"/>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941C399-A4A1-B452-E7E0-A62EDC818B0B}"/>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B7BA2FD3-9E3C-ADC3-D545-E4107A799F67}"/>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91B431A-E8BF-AC93-EEF1-D1F0F8D21BBD}"/>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13353C2E-2E07-0122-39D8-08C2626D310D}"/>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08A1F0CD-B1AD-B26A-AF19-611742A31AE7}"/>
              </a:ext>
            </a:extLst>
          </p:cNvPr>
          <p:cNvPicPr>
            <a:picLocks noChangeAspect="1"/>
          </p:cNvPicPr>
          <p:nvPr/>
        </p:nvPicPr>
        <p:blipFill>
          <a:blip r:embed="rId4"/>
          <a:stretch>
            <a:fillRect/>
          </a:stretch>
        </p:blipFill>
        <p:spPr>
          <a:xfrm>
            <a:off x="828671" y="4910547"/>
            <a:ext cx="1575955" cy="420255"/>
          </a:xfrm>
          <a:prstGeom prst="rect">
            <a:avLst/>
          </a:prstGeom>
        </p:spPr>
      </p:pic>
    </p:spTree>
    <p:extLst>
      <p:ext uri="{BB962C8B-B14F-4D97-AF65-F5344CB8AC3E}">
        <p14:creationId xmlns:p14="http://schemas.microsoft.com/office/powerpoint/2010/main" val="30614712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84EC81-AE78-55D3-55D8-38E8E5C3A4F7}"/>
              </a:ext>
            </a:extLst>
          </p:cNvPr>
          <p:cNvSpPr txBox="1"/>
          <p:nvPr/>
        </p:nvSpPr>
        <p:spPr>
          <a:xfrm>
            <a:off x="2716924" y="4813738"/>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20069615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att3.mov">
            <a:hlinkClick r:id="" action="ppaction://media"/>
            <a:extLst>
              <a:ext uri="{FF2B5EF4-FFF2-40B4-BE49-F238E27FC236}">
                <a16:creationId xmlns:a16="http://schemas.microsoft.com/office/drawing/2014/main" id="{DF73F79A-EEC3-1367-8180-11FF1B4EBA4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2385" y="1169088"/>
            <a:ext cx="8379229" cy="5008626"/>
          </a:xfrm>
          <a:prstGeom prst="rect">
            <a:avLst/>
          </a:prstGeom>
        </p:spPr>
      </p:pic>
      <p:sp>
        <p:nvSpPr>
          <p:cNvPr id="3" name="TextBox 2">
            <a:extLst>
              <a:ext uri="{FF2B5EF4-FFF2-40B4-BE49-F238E27FC236}">
                <a16:creationId xmlns:a16="http://schemas.microsoft.com/office/drawing/2014/main" id="{B186C277-81FB-D72E-C705-2D447F967BF1}"/>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75913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8FCF-4158-7BB3-7768-27AB30B2ACF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DDB3EB2-37D0-7167-20C9-DF1A5DD776A4}"/>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A5B00CB-7E04-A395-40C0-F5EBF3A45787}"/>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AE447D96-7D46-01E1-BE24-AABECA9D14A4}"/>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DCCEFFFC-4DB2-1BAA-8D4A-93201B45FCD9}"/>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A4F6177-2D14-8A79-348D-8EB666F4BCCF}"/>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493F7EBC-F212-FFC7-CAF8-4711729DC824}"/>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BB528EF-846A-D505-D2DB-F832314A976C}"/>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31B102A3-F76F-A126-802F-65817502794E}"/>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993E2CF3-9B38-739B-DA78-31DBBBAA6AF1}"/>
              </a:ext>
            </a:extLst>
          </p:cNvPr>
          <p:cNvPicPr>
            <a:picLocks noChangeAspect="1"/>
          </p:cNvPicPr>
          <p:nvPr/>
        </p:nvPicPr>
        <p:blipFill>
          <a:blip r:embed="rId4"/>
          <a:stretch>
            <a:fillRect/>
          </a:stretch>
        </p:blipFill>
        <p:spPr>
          <a:xfrm>
            <a:off x="828671" y="4910547"/>
            <a:ext cx="1575955" cy="420255"/>
          </a:xfrm>
          <a:prstGeom prst="rect">
            <a:avLst/>
          </a:prstGeom>
        </p:spPr>
      </p:pic>
      <p:pic>
        <p:nvPicPr>
          <p:cNvPr id="4" name="Graphic 3" descr="Badge Tick1 with solid fill">
            <a:extLst>
              <a:ext uri="{FF2B5EF4-FFF2-40B4-BE49-F238E27FC236}">
                <a16:creationId xmlns:a16="http://schemas.microsoft.com/office/drawing/2014/main" id="{A649918F-60AD-642A-7150-3DD42BA134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pic>
        <p:nvPicPr>
          <p:cNvPr id="10" name="Graphic 9" descr="Badge Tick1 with solid fill">
            <a:extLst>
              <a:ext uri="{FF2B5EF4-FFF2-40B4-BE49-F238E27FC236}">
                <a16:creationId xmlns:a16="http://schemas.microsoft.com/office/drawing/2014/main" id="{5DEEBD00-1F7C-1C54-B1A6-4B65874CF2A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pic>
        <p:nvPicPr>
          <p:cNvPr id="12" name="Graphic 11" descr="Badge Tick1 with solid fill">
            <a:extLst>
              <a:ext uri="{FF2B5EF4-FFF2-40B4-BE49-F238E27FC236}">
                <a16:creationId xmlns:a16="http://schemas.microsoft.com/office/drawing/2014/main" id="{CB25F663-252C-4970-20A1-73605A06847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spTree>
    <p:extLst>
      <p:ext uri="{BB962C8B-B14F-4D97-AF65-F5344CB8AC3E}">
        <p14:creationId xmlns:p14="http://schemas.microsoft.com/office/powerpoint/2010/main" val="26995913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52D6-7A78-63A6-984B-2D4763830FB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808163A-5CAE-5918-57D5-DF4757A8701F}"/>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141F5F1-AF27-8983-20E6-2E89C4A2E8D7}"/>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E3D80BDD-8011-8D30-F64E-A55D35086C40}"/>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97F1B16D-A766-285E-74A2-FB31DB30B9AC}"/>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FEBB067-9445-FC32-3B5B-82307F118FCB}"/>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1131A050-0709-2978-4F6D-94FEDC81943A}"/>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16DF840-8986-E544-E405-829FDA80FBD9}"/>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E0BDDA12-B18A-7C24-5199-6568E3666DDA}"/>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909DEC1D-E5B4-6406-5B96-5AC350717CA0}"/>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C23A9DAC-F69B-8711-95E6-45E88C62DEC9}"/>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CBBCD9A-F597-F7A9-5E12-65F223B5FC5C}"/>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cxnSp>
        <p:nvCxnSpPr>
          <p:cNvPr id="27" name="Straight Arrow Connector 26">
            <a:extLst>
              <a:ext uri="{FF2B5EF4-FFF2-40B4-BE49-F238E27FC236}">
                <a16:creationId xmlns:a16="http://schemas.microsoft.com/office/drawing/2014/main" id="{7B181B8C-BA5B-DBEF-F107-54BA96E39836}"/>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2A563D9D-8919-B89B-B111-37B5EA37F300}"/>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DBED1CA-E6D3-911F-F74B-5EE8F3AE11DB}"/>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67537CE1-EEFA-6479-63C0-2FC4FE1D38C0}"/>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CBCF076-F568-B227-3077-CB417E95909F}"/>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pic>
        <p:nvPicPr>
          <p:cNvPr id="10" name="Graphic 9" descr="Badge Tick1 with solid fill">
            <a:extLst>
              <a:ext uri="{FF2B5EF4-FFF2-40B4-BE49-F238E27FC236}">
                <a16:creationId xmlns:a16="http://schemas.microsoft.com/office/drawing/2014/main" id="{577B0F32-D95A-6F86-6636-6D33E8F47E0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pic>
        <p:nvPicPr>
          <p:cNvPr id="12" name="Graphic 11" descr="Badge Tick1 with solid fill">
            <a:extLst>
              <a:ext uri="{FF2B5EF4-FFF2-40B4-BE49-F238E27FC236}">
                <a16:creationId xmlns:a16="http://schemas.microsoft.com/office/drawing/2014/main" id="{9B130D8D-47C0-B13A-40FB-ABA3DC4886D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pic>
        <p:nvPicPr>
          <p:cNvPr id="16" name="Graphic 15" descr="Badge Tick1 with solid fill">
            <a:extLst>
              <a:ext uri="{FF2B5EF4-FFF2-40B4-BE49-F238E27FC236}">
                <a16:creationId xmlns:a16="http://schemas.microsoft.com/office/drawing/2014/main" id="{04AF58FF-62D5-5753-15A5-A0F6DA828B5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spTree>
    <p:extLst>
      <p:ext uri="{BB962C8B-B14F-4D97-AF65-F5344CB8AC3E}">
        <p14:creationId xmlns:p14="http://schemas.microsoft.com/office/powerpoint/2010/main" val="26449052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DC0838-7BE1-7E41-CBC6-E8DB1D02572A}"/>
              </a:ext>
            </a:extLst>
          </p:cNvPr>
          <p:cNvSpPr txBox="1"/>
          <p:nvPr/>
        </p:nvSpPr>
        <p:spPr>
          <a:xfrm>
            <a:off x="945932" y="4309242"/>
            <a:ext cx="1629103" cy="369332"/>
          </a:xfrm>
          <a:prstGeom prst="rect">
            <a:avLst/>
          </a:prstGeom>
          <a:noFill/>
        </p:spPr>
        <p:txBody>
          <a:bodyPr wrap="square" rtlCol="0">
            <a:spAutoFit/>
          </a:bodyPr>
          <a:lstStyle/>
          <a:p>
            <a:r>
              <a:rPr lang="en-DE" dirty="0"/>
              <a:t>Query 1</a:t>
            </a:r>
          </a:p>
        </p:txBody>
      </p:sp>
      <p:sp>
        <p:nvSpPr>
          <p:cNvPr id="3" name="TextBox 2">
            <a:extLst>
              <a:ext uri="{FF2B5EF4-FFF2-40B4-BE49-F238E27FC236}">
                <a16:creationId xmlns:a16="http://schemas.microsoft.com/office/drawing/2014/main" id="{D2068C9F-B008-0A20-D717-CA26C54E991C}"/>
              </a:ext>
            </a:extLst>
          </p:cNvPr>
          <p:cNvSpPr txBox="1"/>
          <p:nvPr/>
        </p:nvSpPr>
        <p:spPr>
          <a:xfrm>
            <a:off x="4571998" y="3097534"/>
            <a:ext cx="1629103" cy="369332"/>
          </a:xfrm>
          <a:prstGeom prst="rect">
            <a:avLst/>
          </a:prstGeom>
          <a:noFill/>
        </p:spPr>
        <p:txBody>
          <a:bodyPr wrap="square" rtlCol="0">
            <a:spAutoFit/>
          </a:bodyPr>
          <a:lstStyle/>
          <a:p>
            <a:r>
              <a:rPr lang="en-DE" dirty="0"/>
              <a:t>Key 1</a:t>
            </a:r>
          </a:p>
        </p:txBody>
      </p:sp>
      <p:sp>
        <p:nvSpPr>
          <p:cNvPr id="7" name="TextBox 6">
            <a:extLst>
              <a:ext uri="{FF2B5EF4-FFF2-40B4-BE49-F238E27FC236}">
                <a16:creationId xmlns:a16="http://schemas.microsoft.com/office/drawing/2014/main" id="{0812F9E3-2939-8D66-6899-1822671F8480}"/>
              </a:ext>
            </a:extLst>
          </p:cNvPr>
          <p:cNvSpPr txBox="1"/>
          <p:nvPr/>
        </p:nvSpPr>
        <p:spPr>
          <a:xfrm>
            <a:off x="4571999" y="3398048"/>
            <a:ext cx="1629103" cy="369332"/>
          </a:xfrm>
          <a:prstGeom prst="rect">
            <a:avLst/>
          </a:prstGeom>
          <a:noFill/>
        </p:spPr>
        <p:txBody>
          <a:bodyPr wrap="square" rtlCol="0">
            <a:spAutoFit/>
          </a:bodyPr>
          <a:lstStyle/>
          <a:p>
            <a:r>
              <a:rPr lang="en-DE" dirty="0"/>
              <a:t>…</a:t>
            </a:r>
          </a:p>
        </p:txBody>
      </p:sp>
      <p:sp>
        <p:nvSpPr>
          <p:cNvPr id="8" name="TextBox 7">
            <a:extLst>
              <a:ext uri="{FF2B5EF4-FFF2-40B4-BE49-F238E27FC236}">
                <a16:creationId xmlns:a16="http://schemas.microsoft.com/office/drawing/2014/main" id="{F62E60DF-68C5-739B-BBF8-5984752901CA}"/>
              </a:ext>
            </a:extLst>
          </p:cNvPr>
          <p:cNvSpPr txBox="1"/>
          <p:nvPr/>
        </p:nvSpPr>
        <p:spPr>
          <a:xfrm>
            <a:off x="4572000" y="3736428"/>
            <a:ext cx="1629103" cy="369332"/>
          </a:xfrm>
          <a:prstGeom prst="rect">
            <a:avLst/>
          </a:prstGeom>
          <a:noFill/>
        </p:spPr>
        <p:txBody>
          <a:bodyPr wrap="square" rtlCol="0">
            <a:spAutoFit/>
          </a:bodyPr>
          <a:lstStyle/>
          <a:p>
            <a:r>
              <a:rPr lang="en-DE" dirty="0"/>
              <a:t>Key 3</a:t>
            </a:r>
          </a:p>
        </p:txBody>
      </p:sp>
      <p:cxnSp>
        <p:nvCxnSpPr>
          <p:cNvPr id="10" name="Straight Arrow Connector 9">
            <a:extLst>
              <a:ext uri="{FF2B5EF4-FFF2-40B4-BE49-F238E27FC236}">
                <a16:creationId xmlns:a16="http://schemas.microsoft.com/office/drawing/2014/main" id="{F62CFFE7-61D6-2438-8AAD-352561CAFC30}"/>
              </a:ext>
            </a:extLst>
          </p:cNvPr>
          <p:cNvCxnSpPr/>
          <p:nvPr/>
        </p:nvCxnSpPr>
        <p:spPr>
          <a:xfrm flipV="1">
            <a:off x="1355834" y="3767380"/>
            <a:ext cx="0" cy="5097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a:extLst>
              <a:ext uri="{FF2B5EF4-FFF2-40B4-BE49-F238E27FC236}">
                <a16:creationId xmlns:a16="http://schemas.microsoft.com/office/drawing/2014/main" id="{E5CFE8A9-F20C-D86A-E964-15A27EFBE19D}"/>
              </a:ext>
            </a:extLst>
          </p:cNvPr>
          <p:cNvCxnSpPr>
            <a:cxnSpLocks/>
            <a:stCxn id="3" idx="1"/>
          </p:cNvCxnSpPr>
          <p:nvPr/>
        </p:nvCxnSpPr>
        <p:spPr>
          <a:xfrm flipH="1">
            <a:off x="2995448" y="3282200"/>
            <a:ext cx="1576550" cy="14057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CA145CB4-B060-9AC1-EA2F-4760776FB75C}"/>
              </a:ext>
            </a:extLst>
          </p:cNvPr>
          <p:cNvCxnSpPr>
            <a:cxnSpLocks/>
            <a:stCxn id="8" idx="1"/>
          </p:cNvCxnSpPr>
          <p:nvPr/>
        </p:nvCxnSpPr>
        <p:spPr>
          <a:xfrm flipH="1" flipV="1">
            <a:off x="3005957" y="3893660"/>
            <a:ext cx="1566043" cy="274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 name="TextBox 3">
            <a:extLst>
              <a:ext uri="{FF2B5EF4-FFF2-40B4-BE49-F238E27FC236}">
                <a16:creationId xmlns:a16="http://schemas.microsoft.com/office/drawing/2014/main" id="{169BBF47-92B4-1B00-0357-9B415EC04161}"/>
              </a:ext>
            </a:extLst>
          </p:cNvPr>
          <p:cNvSpPr txBox="1"/>
          <p:nvPr/>
        </p:nvSpPr>
        <p:spPr>
          <a:xfrm>
            <a:off x="2575035" y="4401575"/>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17257393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DC935-34E4-0898-69E7-CDDE9E345984}"/>
            </a:ext>
          </a:extLst>
        </p:cNvPr>
        <p:cNvGrpSpPr/>
        <p:nvPr/>
      </p:nvGrpSpPr>
      <p:grpSpPr>
        <a:xfrm>
          <a:off x="0" y="0"/>
          <a:ext cx="0" cy="0"/>
          <a:chOff x="0" y="0"/>
          <a:chExt cx="0" cy="0"/>
        </a:xfrm>
      </p:grpSpPr>
      <p:pic>
        <p:nvPicPr>
          <p:cNvPr id="2" name="att4.mov">
            <a:hlinkClick r:id="" action="ppaction://media"/>
            <a:extLst>
              <a:ext uri="{FF2B5EF4-FFF2-40B4-BE49-F238E27FC236}">
                <a16:creationId xmlns:a16="http://schemas.microsoft.com/office/drawing/2014/main" id="{86EB9C44-857E-F215-5BA9-C6CCD334A97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68363"/>
            <a:ext cx="9144000" cy="5121275"/>
          </a:xfrm>
          <a:prstGeom prst="rect">
            <a:avLst/>
          </a:prstGeom>
        </p:spPr>
      </p:pic>
      <p:sp>
        <p:nvSpPr>
          <p:cNvPr id="3" name="TextBox 2">
            <a:extLst>
              <a:ext uri="{FF2B5EF4-FFF2-40B4-BE49-F238E27FC236}">
                <a16:creationId xmlns:a16="http://schemas.microsoft.com/office/drawing/2014/main" id="{2B34D9C8-9043-E6DB-C41D-8B931B69A7AC}"/>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5"/>
              </a:rPr>
              <a:t>Image Source: Illustrated: Self-Attention by Raimi Karim</a:t>
            </a:r>
            <a:endParaRPr lang="en-DE" sz="1200" dirty="0"/>
          </a:p>
        </p:txBody>
      </p:sp>
    </p:spTree>
    <p:extLst>
      <p:ext uri="{BB962C8B-B14F-4D97-AF65-F5344CB8AC3E}">
        <p14:creationId xmlns:p14="http://schemas.microsoft.com/office/powerpoint/2010/main" val="178677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F0AD110-DDB3-D107-6687-8B256302BC6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CD5E15F-F24B-187E-ED8A-81463B83C420}"/>
              </a:ext>
            </a:extLst>
          </p:cNvPr>
          <p:cNvSpPr txBox="1"/>
          <p:nvPr/>
        </p:nvSpPr>
        <p:spPr>
          <a:xfrm>
            <a:off x="945932" y="4309242"/>
            <a:ext cx="1629103" cy="369332"/>
          </a:xfrm>
          <a:prstGeom prst="rect">
            <a:avLst/>
          </a:prstGeom>
          <a:noFill/>
        </p:spPr>
        <p:txBody>
          <a:bodyPr wrap="square" rtlCol="0">
            <a:spAutoFit/>
          </a:bodyPr>
          <a:lstStyle/>
          <a:p>
            <a:r>
              <a:rPr lang="en-DE" dirty="0"/>
              <a:t>Query 1</a:t>
            </a:r>
          </a:p>
        </p:txBody>
      </p:sp>
      <p:sp>
        <p:nvSpPr>
          <p:cNvPr id="3" name="TextBox 2">
            <a:extLst>
              <a:ext uri="{FF2B5EF4-FFF2-40B4-BE49-F238E27FC236}">
                <a16:creationId xmlns:a16="http://schemas.microsoft.com/office/drawing/2014/main" id="{49640C54-CA43-E10F-847C-C8F46FAA41C2}"/>
              </a:ext>
            </a:extLst>
          </p:cNvPr>
          <p:cNvSpPr txBox="1"/>
          <p:nvPr/>
        </p:nvSpPr>
        <p:spPr>
          <a:xfrm>
            <a:off x="4571998" y="3097534"/>
            <a:ext cx="1629103" cy="369332"/>
          </a:xfrm>
          <a:prstGeom prst="rect">
            <a:avLst/>
          </a:prstGeom>
          <a:noFill/>
        </p:spPr>
        <p:txBody>
          <a:bodyPr wrap="square" rtlCol="0">
            <a:spAutoFit/>
          </a:bodyPr>
          <a:lstStyle/>
          <a:p>
            <a:r>
              <a:rPr lang="en-DE" dirty="0"/>
              <a:t>Key 1</a:t>
            </a:r>
          </a:p>
        </p:txBody>
      </p:sp>
      <p:sp>
        <p:nvSpPr>
          <p:cNvPr id="7" name="TextBox 6">
            <a:extLst>
              <a:ext uri="{FF2B5EF4-FFF2-40B4-BE49-F238E27FC236}">
                <a16:creationId xmlns:a16="http://schemas.microsoft.com/office/drawing/2014/main" id="{D1FCA93B-F42A-8758-31D8-C9FD2AD4121C}"/>
              </a:ext>
            </a:extLst>
          </p:cNvPr>
          <p:cNvSpPr txBox="1"/>
          <p:nvPr/>
        </p:nvSpPr>
        <p:spPr>
          <a:xfrm>
            <a:off x="4571999" y="3398048"/>
            <a:ext cx="1629103" cy="369332"/>
          </a:xfrm>
          <a:prstGeom prst="rect">
            <a:avLst/>
          </a:prstGeom>
          <a:noFill/>
        </p:spPr>
        <p:txBody>
          <a:bodyPr wrap="square" rtlCol="0">
            <a:spAutoFit/>
          </a:bodyPr>
          <a:lstStyle/>
          <a:p>
            <a:r>
              <a:rPr lang="en-DE" dirty="0"/>
              <a:t>…</a:t>
            </a:r>
          </a:p>
        </p:txBody>
      </p:sp>
      <p:sp>
        <p:nvSpPr>
          <p:cNvPr id="8" name="TextBox 7">
            <a:extLst>
              <a:ext uri="{FF2B5EF4-FFF2-40B4-BE49-F238E27FC236}">
                <a16:creationId xmlns:a16="http://schemas.microsoft.com/office/drawing/2014/main" id="{DA2DE29E-EFC2-1C2F-604F-E47F3701B37C}"/>
              </a:ext>
            </a:extLst>
          </p:cNvPr>
          <p:cNvSpPr txBox="1"/>
          <p:nvPr/>
        </p:nvSpPr>
        <p:spPr>
          <a:xfrm>
            <a:off x="4572000" y="3736428"/>
            <a:ext cx="1629103" cy="369332"/>
          </a:xfrm>
          <a:prstGeom prst="rect">
            <a:avLst/>
          </a:prstGeom>
          <a:noFill/>
        </p:spPr>
        <p:txBody>
          <a:bodyPr wrap="square" rtlCol="0">
            <a:spAutoFit/>
          </a:bodyPr>
          <a:lstStyle/>
          <a:p>
            <a:r>
              <a:rPr lang="en-DE" dirty="0"/>
              <a:t>Key 3</a:t>
            </a:r>
          </a:p>
        </p:txBody>
      </p:sp>
      <p:cxnSp>
        <p:nvCxnSpPr>
          <p:cNvPr id="10" name="Straight Arrow Connector 9">
            <a:extLst>
              <a:ext uri="{FF2B5EF4-FFF2-40B4-BE49-F238E27FC236}">
                <a16:creationId xmlns:a16="http://schemas.microsoft.com/office/drawing/2014/main" id="{688ACCF1-B3DF-6547-123B-1BB7B7C8FB0F}"/>
              </a:ext>
            </a:extLst>
          </p:cNvPr>
          <p:cNvCxnSpPr/>
          <p:nvPr/>
        </p:nvCxnSpPr>
        <p:spPr>
          <a:xfrm flipV="1">
            <a:off x="1355834" y="3767380"/>
            <a:ext cx="0" cy="50975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a:extLst>
              <a:ext uri="{FF2B5EF4-FFF2-40B4-BE49-F238E27FC236}">
                <a16:creationId xmlns:a16="http://schemas.microsoft.com/office/drawing/2014/main" id="{EA7B8D27-3C16-365A-2F2A-3F1AC8E24B84}"/>
              </a:ext>
            </a:extLst>
          </p:cNvPr>
          <p:cNvCxnSpPr>
            <a:cxnSpLocks/>
            <a:stCxn id="3" idx="1"/>
          </p:cNvCxnSpPr>
          <p:nvPr/>
        </p:nvCxnSpPr>
        <p:spPr>
          <a:xfrm flipH="1">
            <a:off x="2995448" y="3282200"/>
            <a:ext cx="1576550" cy="14057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C9646441-52C7-897A-6F82-91E141A04698}"/>
              </a:ext>
            </a:extLst>
          </p:cNvPr>
          <p:cNvCxnSpPr>
            <a:cxnSpLocks/>
            <a:stCxn id="8" idx="1"/>
          </p:cNvCxnSpPr>
          <p:nvPr/>
        </p:nvCxnSpPr>
        <p:spPr>
          <a:xfrm flipH="1" flipV="1">
            <a:off x="3005957" y="3893660"/>
            <a:ext cx="1566043" cy="2743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 name="TextBox 3">
            <a:extLst>
              <a:ext uri="{FF2B5EF4-FFF2-40B4-BE49-F238E27FC236}">
                <a16:creationId xmlns:a16="http://schemas.microsoft.com/office/drawing/2014/main" id="{436FEBAB-B191-220E-DE80-823EB94EDDF5}"/>
              </a:ext>
            </a:extLst>
          </p:cNvPr>
          <p:cNvSpPr txBox="1"/>
          <p:nvPr/>
        </p:nvSpPr>
        <p:spPr>
          <a:xfrm>
            <a:off x="2575035" y="4401575"/>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
        <p:nvSpPr>
          <p:cNvPr id="5" name="Rectangle 4">
            <a:extLst>
              <a:ext uri="{FF2B5EF4-FFF2-40B4-BE49-F238E27FC236}">
                <a16:creationId xmlns:a16="http://schemas.microsoft.com/office/drawing/2014/main" id="{579688CD-7B21-5CA9-B589-4BBD9716BBD8}"/>
              </a:ext>
            </a:extLst>
          </p:cNvPr>
          <p:cNvSpPr/>
          <p:nvPr/>
        </p:nvSpPr>
        <p:spPr>
          <a:xfrm>
            <a:off x="2552430" y="4770907"/>
            <a:ext cx="3732756" cy="3256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DA47949-8B23-FD06-BE98-36CDD86AB362}"/>
              </a:ext>
            </a:extLst>
          </p:cNvPr>
          <p:cNvSpPr txBox="1"/>
          <p:nvPr/>
        </p:nvSpPr>
        <p:spPr>
          <a:xfrm>
            <a:off x="1024255" y="4974389"/>
            <a:ext cx="6789106" cy="369332"/>
          </a:xfrm>
          <a:prstGeom prst="rect">
            <a:avLst/>
          </a:prstGeom>
          <a:noFill/>
        </p:spPr>
        <p:txBody>
          <a:bodyPr wrap="square" rtlCol="0">
            <a:spAutoFit/>
          </a:bodyPr>
          <a:lstStyle/>
          <a:p>
            <a:r>
              <a:rPr lang="en-US" dirty="0"/>
              <a:t>Do the same for each Query, i.e., for each token in the input sequence</a:t>
            </a:r>
          </a:p>
        </p:txBody>
      </p:sp>
    </p:spTree>
    <p:extLst>
      <p:ext uri="{BB962C8B-B14F-4D97-AF65-F5344CB8AC3E}">
        <p14:creationId xmlns:p14="http://schemas.microsoft.com/office/powerpoint/2010/main" val="39007355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3B5A8-A7E2-6F4C-DD16-48255CC4E3C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4B44889-7F5F-671E-9FAE-DD7BA27ADDF2}"/>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65957E-95BD-D2D6-7F99-C6191A48EEF7}"/>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C3D2ED3A-FD99-E0E6-5282-3AE948B6B28B}"/>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5FFCA782-9D75-F4A0-8CAE-D03C6E338D32}"/>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5058EDD-EC64-FE1D-7576-EAD8AD302FCF}"/>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012A9B5F-0AA7-41DB-64AF-40078CB87E9F}"/>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ECF6825-E146-3E86-88EE-DFF7DF60694B}"/>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2D73DE39-6FC5-C176-F016-4258E68EB0AB}"/>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04BA896B-21A8-E1B9-ECF2-971AFF76C9FE}"/>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435A11D6-6707-0B01-D0F7-A5262783F5C4}"/>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A3753D7-1805-1A85-104D-AE395A0BC67A}"/>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cxnSp>
        <p:nvCxnSpPr>
          <p:cNvPr id="27" name="Straight Arrow Connector 26">
            <a:extLst>
              <a:ext uri="{FF2B5EF4-FFF2-40B4-BE49-F238E27FC236}">
                <a16:creationId xmlns:a16="http://schemas.microsoft.com/office/drawing/2014/main" id="{494EDA0A-87C6-24A5-2A9F-01DB89F5F2BE}"/>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686D6AA-81FF-9D12-6166-5D5530812634}"/>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DC3392F-355B-51DA-4618-A8A550057C84}"/>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DB98B9F1-20CB-0D75-1A68-F15714596423}"/>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18A3B55-2192-2960-8A5D-AC16114B5BF9}"/>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pic>
        <p:nvPicPr>
          <p:cNvPr id="10" name="Graphic 9" descr="Badge Tick1 with solid fill">
            <a:extLst>
              <a:ext uri="{FF2B5EF4-FFF2-40B4-BE49-F238E27FC236}">
                <a16:creationId xmlns:a16="http://schemas.microsoft.com/office/drawing/2014/main" id="{591705D9-6EC8-7CE8-714C-E6E9F89929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pic>
        <p:nvPicPr>
          <p:cNvPr id="12" name="Graphic 11" descr="Badge Tick1 with solid fill">
            <a:extLst>
              <a:ext uri="{FF2B5EF4-FFF2-40B4-BE49-F238E27FC236}">
                <a16:creationId xmlns:a16="http://schemas.microsoft.com/office/drawing/2014/main" id="{66167D8D-E9CE-181D-A46A-EA7F46A4463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15923" y="1491758"/>
            <a:ext cx="666666" cy="666666"/>
          </a:xfrm>
          <a:prstGeom prst="rect">
            <a:avLst/>
          </a:prstGeom>
        </p:spPr>
      </p:pic>
      <p:pic>
        <p:nvPicPr>
          <p:cNvPr id="16" name="Graphic 15" descr="Badge Tick1 with solid fill">
            <a:extLst>
              <a:ext uri="{FF2B5EF4-FFF2-40B4-BE49-F238E27FC236}">
                <a16:creationId xmlns:a16="http://schemas.microsoft.com/office/drawing/2014/main" id="{5114755C-F460-BD74-EA8A-C51BDC7AB09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pic>
        <p:nvPicPr>
          <p:cNvPr id="17" name="Graphic 16" descr="Badge Tick1 with solid fill">
            <a:extLst>
              <a:ext uri="{FF2B5EF4-FFF2-40B4-BE49-F238E27FC236}">
                <a16:creationId xmlns:a16="http://schemas.microsoft.com/office/drawing/2014/main" id="{BAC42271-9A7E-83D1-E0F5-D077AB6F50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spTree>
    <p:extLst>
      <p:ext uri="{BB962C8B-B14F-4D97-AF65-F5344CB8AC3E}">
        <p14:creationId xmlns:p14="http://schemas.microsoft.com/office/powerpoint/2010/main" val="186157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24DFD-8731-31CE-11FF-D10A17ED903A}"/>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80744462-8E24-D537-4869-540614194C7C}"/>
              </a:ext>
            </a:extLst>
          </p:cNvPr>
          <p:cNvPicPr>
            <a:picLocks noGrp="1" noChangeAspect="1"/>
          </p:cNvPicPr>
          <p:nvPr>
            <p:ph idx="1"/>
          </p:nvPr>
        </p:nvPicPr>
        <p:blipFill>
          <a:blip r:embed="rId3"/>
          <a:stretch>
            <a:fillRect/>
          </a:stretch>
        </p:blipFill>
        <p:spPr>
          <a:xfrm>
            <a:off x="1425756" y="1862571"/>
            <a:ext cx="6292488" cy="4808154"/>
          </a:xfrm>
        </p:spPr>
      </p:pic>
      <p:sp>
        <p:nvSpPr>
          <p:cNvPr id="8" name="Rectangle 7">
            <a:extLst>
              <a:ext uri="{FF2B5EF4-FFF2-40B4-BE49-F238E27FC236}">
                <a16:creationId xmlns:a16="http://schemas.microsoft.com/office/drawing/2014/main" id="{1FEDA151-3514-2A17-07D7-1078E9ADF111}"/>
              </a:ext>
            </a:extLst>
          </p:cNvPr>
          <p:cNvSpPr/>
          <p:nvPr/>
        </p:nvSpPr>
        <p:spPr>
          <a:xfrm>
            <a:off x="1653309" y="3749964"/>
            <a:ext cx="6064935" cy="2920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215D91-C3D4-8956-3CB3-E7229D4B9B04}"/>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6700417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0BC8A-15C6-1011-6DCC-82FC05370FB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32000EA-2D5F-7648-7B5E-E843D55190A6}"/>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B613748-CE35-C7DC-099F-964EE19D85FC}"/>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C5A9B30D-BEE7-9E83-E11D-FDA1B492414D}"/>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3236DA34-01B2-6762-C774-4FC58684E9BC}"/>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F0478FE-A538-DAA2-5462-01000D72C023}"/>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602B3D9D-1CCA-0EEC-3A5D-44544309C9EF}"/>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B419F90-D949-90A7-B766-68604C9D9F77}"/>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96F330E3-22F0-4F45-0227-286BAB2F20DD}"/>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90C6BB18-11C4-F98B-72C9-E9B1BF0F0B0A}"/>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606923FB-73BA-7122-220D-6D76F9331AB3}"/>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4A9A04B-A504-4335-6EF5-B5CDE5B49170}"/>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sp>
        <p:nvSpPr>
          <p:cNvPr id="16" name="Rectangle 15">
            <a:extLst>
              <a:ext uri="{FF2B5EF4-FFF2-40B4-BE49-F238E27FC236}">
                <a16:creationId xmlns:a16="http://schemas.microsoft.com/office/drawing/2014/main" id="{FADD8974-0954-AE7A-8670-705865AE3DFF}"/>
              </a:ext>
            </a:extLst>
          </p:cNvPr>
          <p:cNvSpPr/>
          <p:nvPr/>
        </p:nvSpPr>
        <p:spPr>
          <a:xfrm>
            <a:off x="6213768" y="238595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0CC63AD-5554-B007-347C-FFE926D346F6}"/>
              </a:ext>
            </a:extLst>
          </p:cNvPr>
          <p:cNvSpPr txBox="1"/>
          <p:nvPr/>
        </p:nvSpPr>
        <p:spPr>
          <a:xfrm>
            <a:off x="6366167" y="2443138"/>
            <a:ext cx="2064327" cy="369332"/>
          </a:xfrm>
          <a:prstGeom prst="rect">
            <a:avLst/>
          </a:prstGeom>
          <a:noFill/>
        </p:spPr>
        <p:txBody>
          <a:bodyPr wrap="square" rtlCol="0">
            <a:spAutoFit/>
          </a:bodyPr>
          <a:lstStyle/>
          <a:p>
            <a:pPr algn="ctr"/>
            <a:r>
              <a:rPr lang="en-US" dirty="0"/>
              <a:t>NORMALIZATION</a:t>
            </a:r>
          </a:p>
        </p:txBody>
      </p:sp>
      <p:cxnSp>
        <p:nvCxnSpPr>
          <p:cNvPr id="27" name="Straight Arrow Connector 26">
            <a:extLst>
              <a:ext uri="{FF2B5EF4-FFF2-40B4-BE49-F238E27FC236}">
                <a16:creationId xmlns:a16="http://schemas.microsoft.com/office/drawing/2014/main" id="{51966ACA-3C35-CD7D-9D7B-7B29D7F69267}"/>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8C98816-4E01-9512-1D5E-EF374FCB7752}"/>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4D9399A-8BB7-C53F-32FC-DE98B1F33E44}"/>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513C9CBF-A18A-41E2-32E5-AF166C9E83C1}"/>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30545B8-2B84-841C-BD49-F80D57688AB7}"/>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cxnSp>
        <p:nvCxnSpPr>
          <p:cNvPr id="39" name="Straight Arrow Connector 38">
            <a:extLst>
              <a:ext uri="{FF2B5EF4-FFF2-40B4-BE49-F238E27FC236}">
                <a16:creationId xmlns:a16="http://schemas.microsoft.com/office/drawing/2014/main" id="{6008AF87-87C6-B976-9D86-9E0715E9CB92}"/>
              </a:ext>
            </a:extLst>
          </p:cNvPr>
          <p:cNvCxnSpPr>
            <a:cxnSpLocks/>
            <a:stCxn id="16" idx="2"/>
          </p:cNvCxnSpPr>
          <p:nvPr/>
        </p:nvCxnSpPr>
        <p:spPr>
          <a:xfrm>
            <a:off x="7398332" y="2867301"/>
            <a:ext cx="0" cy="18890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276666E-3142-5725-AA65-6977FDF5C786}"/>
              </a:ext>
            </a:extLst>
          </p:cNvPr>
          <p:cNvCxnSpPr>
            <a:cxnSpLocks/>
          </p:cNvCxnSpPr>
          <p:nvPr/>
        </p:nvCxnSpPr>
        <p:spPr>
          <a:xfrm>
            <a:off x="7398329" y="3811850"/>
            <a:ext cx="65044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8D92C763-70CB-A9B1-52CC-DC50AB432DD5}"/>
              </a:ext>
            </a:extLst>
          </p:cNvPr>
          <p:cNvSpPr txBox="1"/>
          <p:nvPr/>
        </p:nvSpPr>
        <p:spPr>
          <a:xfrm>
            <a:off x="8048774" y="3627184"/>
            <a:ext cx="4286549" cy="369332"/>
          </a:xfrm>
          <a:prstGeom prst="rect">
            <a:avLst/>
          </a:prstGeom>
          <a:noFill/>
        </p:spPr>
        <p:txBody>
          <a:bodyPr wrap="square" rtlCol="0">
            <a:spAutoFit/>
          </a:bodyPr>
          <a:lstStyle/>
          <a:p>
            <a:r>
              <a:rPr lang="en-US" dirty="0"/>
              <a:t>[</a:t>
            </a:r>
            <a:r>
              <a:rPr lang="en-US" dirty="0" err="1"/>
              <a:t>W</a:t>
            </a:r>
            <a:r>
              <a:rPr lang="en-US" baseline="-25000" dirty="0" err="1"/>
              <a:t>ij</a:t>
            </a:r>
            <a:r>
              <a:rPr lang="en-US" dirty="0"/>
              <a:t>]</a:t>
            </a:r>
          </a:p>
        </p:txBody>
      </p:sp>
      <p:sp>
        <p:nvSpPr>
          <p:cNvPr id="4" name="TextBox 3">
            <a:extLst>
              <a:ext uri="{FF2B5EF4-FFF2-40B4-BE49-F238E27FC236}">
                <a16:creationId xmlns:a16="http://schemas.microsoft.com/office/drawing/2014/main" id="{C27E5E41-C8E3-E85D-9438-6AFB12012D52}"/>
              </a:ext>
            </a:extLst>
          </p:cNvPr>
          <p:cNvSpPr txBox="1"/>
          <p:nvPr/>
        </p:nvSpPr>
        <p:spPr>
          <a:xfrm>
            <a:off x="7398329" y="4013284"/>
            <a:ext cx="4286549" cy="584775"/>
          </a:xfrm>
          <a:prstGeom prst="rect">
            <a:avLst/>
          </a:prstGeom>
          <a:noFill/>
        </p:spPr>
        <p:txBody>
          <a:bodyPr wrap="square" rtlCol="0">
            <a:spAutoFit/>
          </a:bodyPr>
          <a:lstStyle/>
          <a:p>
            <a:r>
              <a:rPr lang="en-US" sz="1600" dirty="0"/>
              <a:t>Attention Weights</a:t>
            </a:r>
          </a:p>
          <a:p>
            <a:r>
              <a:rPr lang="en-US" sz="1600" dirty="0"/>
              <a:t>After </a:t>
            </a:r>
            <a:r>
              <a:rPr lang="en-US" sz="1600" dirty="0" err="1"/>
              <a:t>Softmax</a:t>
            </a:r>
            <a:endParaRPr lang="en-US" sz="1600" dirty="0"/>
          </a:p>
        </p:txBody>
      </p:sp>
      <p:pic>
        <p:nvPicPr>
          <p:cNvPr id="10" name="Graphic 9" descr="Badge Tick1 with solid fill">
            <a:extLst>
              <a:ext uri="{FF2B5EF4-FFF2-40B4-BE49-F238E27FC236}">
                <a16:creationId xmlns:a16="http://schemas.microsoft.com/office/drawing/2014/main" id="{2F9775CE-393C-C39B-4605-529B1E169E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pic>
        <p:nvPicPr>
          <p:cNvPr id="12" name="Graphic 11" descr="Badge Tick1 with solid fill">
            <a:extLst>
              <a:ext uri="{FF2B5EF4-FFF2-40B4-BE49-F238E27FC236}">
                <a16:creationId xmlns:a16="http://schemas.microsoft.com/office/drawing/2014/main" id="{E180A16D-6814-FD7E-A811-B5C9DB12E47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pic>
        <p:nvPicPr>
          <p:cNvPr id="17" name="Graphic 16" descr="Badge Tick1 with solid fill">
            <a:extLst>
              <a:ext uri="{FF2B5EF4-FFF2-40B4-BE49-F238E27FC236}">
                <a16:creationId xmlns:a16="http://schemas.microsoft.com/office/drawing/2014/main" id="{730B3B00-0AE2-B5C8-566F-63B645EDB06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pic>
        <p:nvPicPr>
          <p:cNvPr id="19" name="Graphic 18" descr="Badge Tick1 with solid fill">
            <a:extLst>
              <a:ext uri="{FF2B5EF4-FFF2-40B4-BE49-F238E27FC236}">
                <a16:creationId xmlns:a16="http://schemas.microsoft.com/office/drawing/2014/main" id="{72299378-1D8A-615C-A0A2-4C6917A97ED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15923" y="1491758"/>
            <a:ext cx="666666" cy="666666"/>
          </a:xfrm>
          <a:prstGeom prst="rect">
            <a:avLst/>
          </a:prstGeom>
        </p:spPr>
      </p:pic>
    </p:spTree>
    <p:extLst>
      <p:ext uri="{BB962C8B-B14F-4D97-AF65-F5344CB8AC3E}">
        <p14:creationId xmlns:p14="http://schemas.microsoft.com/office/powerpoint/2010/main" val="42596576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558A98-B458-C465-2EC4-FD6131F26CF9}"/>
              </a:ext>
            </a:extLst>
          </p:cNvPr>
          <p:cNvSpPr txBox="1"/>
          <p:nvPr/>
        </p:nvSpPr>
        <p:spPr>
          <a:xfrm>
            <a:off x="2716924" y="4298731"/>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4844206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softmax function&#10;&#10;Description automatically generated">
            <a:extLst>
              <a:ext uri="{FF2B5EF4-FFF2-40B4-BE49-F238E27FC236}">
                <a16:creationId xmlns:a16="http://schemas.microsoft.com/office/drawing/2014/main" id="{FE8A3968-09CD-467E-14C6-D4A94D55D55C}"/>
              </a:ext>
            </a:extLst>
          </p:cNvPr>
          <p:cNvPicPr>
            <a:picLocks noChangeAspect="1"/>
          </p:cNvPicPr>
          <p:nvPr/>
        </p:nvPicPr>
        <p:blipFill>
          <a:blip r:embed="rId3"/>
          <a:stretch>
            <a:fillRect/>
          </a:stretch>
        </p:blipFill>
        <p:spPr>
          <a:xfrm>
            <a:off x="1188027" y="1895671"/>
            <a:ext cx="6767945" cy="3864780"/>
          </a:xfrm>
          <a:prstGeom prst="rect">
            <a:avLst/>
          </a:prstGeom>
        </p:spPr>
      </p:pic>
    </p:spTree>
    <p:extLst>
      <p:ext uri="{BB962C8B-B14F-4D97-AF65-F5344CB8AC3E}">
        <p14:creationId xmlns:p14="http://schemas.microsoft.com/office/powerpoint/2010/main" val="42184995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A7AFE-3C85-EDF6-7B32-F9A4AD5ED68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641CEBA-1446-644C-9A3A-9653C197271C}"/>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1643A5-8C7F-79BD-D94E-370B2EDBD720}"/>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64CD063A-3119-576C-80E9-DA1400C0B42A}"/>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7E21EF76-1A2C-36C2-54AB-293A251F4CDF}"/>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05D74C6-1EDB-4BB4-873E-DD5AC45535A9}"/>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ED22CAB4-1555-891B-4AD9-C3B3C6F0B392}"/>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6F19CBD-75E4-7DCB-F1D4-FEA0EFFDAD44}"/>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A2D92BEE-DD54-38C0-BDB2-8E203E6CCC3B}"/>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95591FFB-AA22-6B27-7E5F-618C4B05D2DC}"/>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090BDFED-78CB-CEA3-5C99-4B100DC9BAB4}"/>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95CFBEE-2A84-C7ED-75B0-5C3AD5B2213A}"/>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sp>
        <p:nvSpPr>
          <p:cNvPr id="16" name="Rectangle 15">
            <a:extLst>
              <a:ext uri="{FF2B5EF4-FFF2-40B4-BE49-F238E27FC236}">
                <a16:creationId xmlns:a16="http://schemas.microsoft.com/office/drawing/2014/main" id="{70256C72-3012-9C00-428E-D3D17689523B}"/>
              </a:ext>
            </a:extLst>
          </p:cNvPr>
          <p:cNvSpPr/>
          <p:nvPr/>
        </p:nvSpPr>
        <p:spPr>
          <a:xfrm>
            <a:off x="6213768" y="238595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9B6B201-A7F5-AD12-1A61-DE3FE29BD1D7}"/>
              </a:ext>
            </a:extLst>
          </p:cNvPr>
          <p:cNvSpPr txBox="1"/>
          <p:nvPr/>
        </p:nvSpPr>
        <p:spPr>
          <a:xfrm>
            <a:off x="6366167" y="2443138"/>
            <a:ext cx="2064327" cy="369332"/>
          </a:xfrm>
          <a:prstGeom prst="rect">
            <a:avLst/>
          </a:prstGeom>
          <a:noFill/>
        </p:spPr>
        <p:txBody>
          <a:bodyPr wrap="square" rtlCol="0">
            <a:spAutoFit/>
          </a:bodyPr>
          <a:lstStyle/>
          <a:p>
            <a:pPr algn="ctr"/>
            <a:r>
              <a:rPr lang="en-US" dirty="0"/>
              <a:t>NORMALIZATION</a:t>
            </a:r>
          </a:p>
        </p:txBody>
      </p:sp>
      <p:cxnSp>
        <p:nvCxnSpPr>
          <p:cNvPr id="27" name="Straight Arrow Connector 26">
            <a:extLst>
              <a:ext uri="{FF2B5EF4-FFF2-40B4-BE49-F238E27FC236}">
                <a16:creationId xmlns:a16="http://schemas.microsoft.com/office/drawing/2014/main" id="{9C08AE14-3ECC-484A-5C9F-B18B41D3E624}"/>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81F3E87-D3C1-DDEE-315E-658AD6AF6139}"/>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AAFFAA8-7853-18D3-7D35-5E0E04BC9A02}"/>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39F5D14-0E37-6AA0-4E9C-C105E17C4D00}"/>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17D17AE-10D3-0D82-57C3-C3C0D51BF6A6}"/>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cxnSp>
        <p:nvCxnSpPr>
          <p:cNvPr id="39" name="Straight Arrow Connector 38">
            <a:extLst>
              <a:ext uri="{FF2B5EF4-FFF2-40B4-BE49-F238E27FC236}">
                <a16:creationId xmlns:a16="http://schemas.microsoft.com/office/drawing/2014/main" id="{F31D7E8A-7011-419C-4568-C49EB5539609}"/>
              </a:ext>
            </a:extLst>
          </p:cNvPr>
          <p:cNvCxnSpPr>
            <a:cxnSpLocks/>
            <a:stCxn id="16" idx="2"/>
          </p:cNvCxnSpPr>
          <p:nvPr/>
        </p:nvCxnSpPr>
        <p:spPr>
          <a:xfrm>
            <a:off x="7398332" y="2867301"/>
            <a:ext cx="0" cy="18890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DF208AC4-05B9-B7EC-5E7C-4A106E983BCF}"/>
              </a:ext>
            </a:extLst>
          </p:cNvPr>
          <p:cNvCxnSpPr>
            <a:cxnSpLocks/>
          </p:cNvCxnSpPr>
          <p:nvPr/>
        </p:nvCxnSpPr>
        <p:spPr>
          <a:xfrm>
            <a:off x="7398329" y="3811850"/>
            <a:ext cx="65044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F14F5555-F58D-F54D-2D6D-1BA8A62880DF}"/>
              </a:ext>
            </a:extLst>
          </p:cNvPr>
          <p:cNvSpPr txBox="1"/>
          <p:nvPr/>
        </p:nvSpPr>
        <p:spPr>
          <a:xfrm>
            <a:off x="8048774" y="3627184"/>
            <a:ext cx="4286549" cy="369332"/>
          </a:xfrm>
          <a:prstGeom prst="rect">
            <a:avLst/>
          </a:prstGeom>
          <a:noFill/>
        </p:spPr>
        <p:txBody>
          <a:bodyPr wrap="square" rtlCol="0">
            <a:spAutoFit/>
          </a:bodyPr>
          <a:lstStyle/>
          <a:p>
            <a:r>
              <a:rPr lang="en-US" dirty="0"/>
              <a:t>[</a:t>
            </a:r>
            <a:r>
              <a:rPr lang="en-US" dirty="0" err="1"/>
              <a:t>W</a:t>
            </a:r>
            <a:r>
              <a:rPr lang="en-US" baseline="-25000" dirty="0" err="1"/>
              <a:t>ij</a:t>
            </a:r>
            <a:r>
              <a:rPr lang="en-US" dirty="0"/>
              <a:t>]</a:t>
            </a:r>
          </a:p>
        </p:txBody>
      </p:sp>
      <p:sp>
        <p:nvSpPr>
          <p:cNvPr id="4" name="TextBox 3">
            <a:extLst>
              <a:ext uri="{FF2B5EF4-FFF2-40B4-BE49-F238E27FC236}">
                <a16:creationId xmlns:a16="http://schemas.microsoft.com/office/drawing/2014/main" id="{1C3C25D4-4DB5-E5E4-F09E-3C64DA1BF65F}"/>
              </a:ext>
            </a:extLst>
          </p:cNvPr>
          <p:cNvSpPr txBox="1"/>
          <p:nvPr/>
        </p:nvSpPr>
        <p:spPr>
          <a:xfrm>
            <a:off x="7398329" y="4013284"/>
            <a:ext cx="4286549" cy="584775"/>
          </a:xfrm>
          <a:prstGeom prst="rect">
            <a:avLst/>
          </a:prstGeom>
          <a:noFill/>
        </p:spPr>
        <p:txBody>
          <a:bodyPr wrap="square" rtlCol="0">
            <a:spAutoFit/>
          </a:bodyPr>
          <a:lstStyle/>
          <a:p>
            <a:r>
              <a:rPr lang="en-US" sz="1600" dirty="0"/>
              <a:t>Attention Weights</a:t>
            </a:r>
          </a:p>
          <a:p>
            <a:r>
              <a:rPr lang="en-US" sz="1600" dirty="0"/>
              <a:t>After </a:t>
            </a:r>
            <a:r>
              <a:rPr lang="en-US" sz="1600" dirty="0" err="1"/>
              <a:t>Softmax</a:t>
            </a:r>
            <a:endParaRPr lang="en-US" sz="1600" dirty="0"/>
          </a:p>
        </p:txBody>
      </p:sp>
      <p:pic>
        <p:nvPicPr>
          <p:cNvPr id="10" name="Graphic 9" descr="Badge Tick1 with solid fill">
            <a:extLst>
              <a:ext uri="{FF2B5EF4-FFF2-40B4-BE49-F238E27FC236}">
                <a16:creationId xmlns:a16="http://schemas.microsoft.com/office/drawing/2014/main" id="{1E5B4BEE-93D5-6C8E-939D-8B285F1FEB8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pic>
        <p:nvPicPr>
          <p:cNvPr id="12" name="Graphic 11" descr="Badge Tick1 with solid fill">
            <a:extLst>
              <a:ext uri="{FF2B5EF4-FFF2-40B4-BE49-F238E27FC236}">
                <a16:creationId xmlns:a16="http://schemas.microsoft.com/office/drawing/2014/main" id="{88997866-26B0-CB5C-1687-31F8809BCA2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pic>
        <p:nvPicPr>
          <p:cNvPr id="17" name="Graphic 16" descr="Badge Tick1 with solid fill">
            <a:extLst>
              <a:ext uri="{FF2B5EF4-FFF2-40B4-BE49-F238E27FC236}">
                <a16:creationId xmlns:a16="http://schemas.microsoft.com/office/drawing/2014/main" id="{403C57BA-2AC1-DCC0-0937-3F0A86A3050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pic>
        <p:nvPicPr>
          <p:cNvPr id="21" name="Graphic 20" descr="Badge Tick1 with solid fill">
            <a:extLst>
              <a:ext uri="{FF2B5EF4-FFF2-40B4-BE49-F238E27FC236}">
                <a16:creationId xmlns:a16="http://schemas.microsoft.com/office/drawing/2014/main" id="{0B60DAB8-AC8A-2F4A-CB16-43E3C1C1D95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15923" y="1491758"/>
            <a:ext cx="666666" cy="666666"/>
          </a:xfrm>
          <a:prstGeom prst="rect">
            <a:avLst/>
          </a:prstGeom>
        </p:spPr>
      </p:pic>
      <p:pic>
        <p:nvPicPr>
          <p:cNvPr id="22" name="Graphic 21" descr="Badge Tick1 with solid fill">
            <a:extLst>
              <a:ext uri="{FF2B5EF4-FFF2-40B4-BE49-F238E27FC236}">
                <a16:creationId xmlns:a16="http://schemas.microsoft.com/office/drawing/2014/main" id="{747A7FD1-D80D-CEF8-061C-BE90C84471B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59871" y="3544210"/>
            <a:ext cx="666666" cy="666666"/>
          </a:xfrm>
          <a:prstGeom prst="rect">
            <a:avLst/>
          </a:prstGeom>
        </p:spPr>
      </p:pic>
    </p:spTree>
    <p:extLst>
      <p:ext uri="{BB962C8B-B14F-4D97-AF65-F5344CB8AC3E}">
        <p14:creationId xmlns:p14="http://schemas.microsoft.com/office/powerpoint/2010/main" val="37085530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EDBD0-A014-ED5E-3932-D9CD929DAA2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95A389B-056D-E645-A3D4-2EB6DE5478F3}"/>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5D89A8-4EAE-3044-5339-FA3D05F2A010}"/>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1529040D-D602-3DD4-6190-075AEA333D96}"/>
              </a:ext>
            </a:extLst>
          </p:cNvPr>
          <p:cNvPicPr>
            <a:picLocks noChangeAspect="1"/>
          </p:cNvPicPr>
          <p:nvPr/>
        </p:nvPicPr>
        <p:blipFill>
          <a:blip r:embed="rId2"/>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3FBAA263-9161-221D-9796-CAD924110EB1}"/>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D9C9CFF-0D48-D058-EF70-240C612A11F9}"/>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5C18B9E5-3C4F-E939-0A0B-4C310A69BDCA}"/>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6A648BC-341B-482F-247D-D07335DC27F4}"/>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2EB257B6-CE68-1B5D-E2A4-BF3EA981D7BD}"/>
              </a:ext>
            </a:extLst>
          </p:cNvPr>
          <p:cNvPicPr>
            <a:picLocks noChangeAspect="1"/>
          </p:cNvPicPr>
          <p:nvPr/>
        </p:nvPicPr>
        <p:blipFill>
          <a:blip r:embed="rId3"/>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D6E061E6-6BC3-D922-EAB0-5E8EA98D0F21}"/>
              </a:ext>
            </a:extLst>
          </p:cNvPr>
          <p:cNvPicPr>
            <a:picLocks noChangeAspect="1"/>
          </p:cNvPicPr>
          <p:nvPr/>
        </p:nvPicPr>
        <p:blipFill>
          <a:blip r:embed="rId4"/>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502C2004-9DED-4B88-9886-DF26C4D5CB6C}"/>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6FDA047-A2A0-921E-8F66-1BE4D69B42EA}"/>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sp>
        <p:nvSpPr>
          <p:cNvPr id="16" name="Rectangle 15">
            <a:extLst>
              <a:ext uri="{FF2B5EF4-FFF2-40B4-BE49-F238E27FC236}">
                <a16:creationId xmlns:a16="http://schemas.microsoft.com/office/drawing/2014/main" id="{70336510-14A2-0047-B5B9-188185FBA95D}"/>
              </a:ext>
            </a:extLst>
          </p:cNvPr>
          <p:cNvSpPr/>
          <p:nvPr/>
        </p:nvSpPr>
        <p:spPr>
          <a:xfrm>
            <a:off x="6213768" y="238595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355E9CA-CCCA-F35E-0227-4807946A2ABD}"/>
              </a:ext>
            </a:extLst>
          </p:cNvPr>
          <p:cNvSpPr txBox="1"/>
          <p:nvPr/>
        </p:nvSpPr>
        <p:spPr>
          <a:xfrm>
            <a:off x="6366167" y="2443138"/>
            <a:ext cx="2064327" cy="369332"/>
          </a:xfrm>
          <a:prstGeom prst="rect">
            <a:avLst/>
          </a:prstGeom>
          <a:noFill/>
        </p:spPr>
        <p:txBody>
          <a:bodyPr wrap="square" rtlCol="0">
            <a:spAutoFit/>
          </a:bodyPr>
          <a:lstStyle/>
          <a:p>
            <a:pPr algn="ctr"/>
            <a:r>
              <a:rPr lang="en-US" dirty="0"/>
              <a:t>NORMALIZATION</a:t>
            </a:r>
          </a:p>
        </p:txBody>
      </p:sp>
      <p:sp>
        <p:nvSpPr>
          <p:cNvPr id="19" name="Rectangle 18">
            <a:extLst>
              <a:ext uri="{FF2B5EF4-FFF2-40B4-BE49-F238E27FC236}">
                <a16:creationId xmlns:a16="http://schemas.microsoft.com/office/drawing/2014/main" id="{4A3F951F-86D1-D0D3-05E7-0558B12AD73E}"/>
              </a:ext>
            </a:extLst>
          </p:cNvPr>
          <p:cNvSpPr/>
          <p:nvPr/>
        </p:nvSpPr>
        <p:spPr>
          <a:xfrm>
            <a:off x="6213768" y="4756400"/>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F5C78643-7DAC-6F3C-C164-96571DD5E01C}"/>
              </a:ext>
            </a:extLst>
          </p:cNvPr>
          <p:cNvSpPr txBox="1"/>
          <p:nvPr/>
        </p:nvSpPr>
        <p:spPr>
          <a:xfrm>
            <a:off x="6366166" y="4812405"/>
            <a:ext cx="2064327" cy="369332"/>
          </a:xfrm>
          <a:prstGeom prst="rect">
            <a:avLst/>
          </a:prstGeom>
          <a:noFill/>
        </p:spPr>
        <p:txBody>
          <a:bodyPr wrap="square" rtlCol="0">
            <a:spAutoFit/>
          </a:bodyPr>
          <a:lstStyle/>
          <a:p>
            <a:pPr algn="ctr"/>
            <a:r>
              <a:rPr lang="en-US" dirty="0"/>
              <a:t>MATMULT</a:t>
            </a:r>
          </a:p>
        </p:txBody>
      </p:sp>
      <p:cxnSp>
        <p:nvCxnSpPr>
          <p:cNvPr id="27" name="Straight Arrow Connector 26">
            <a:extLst>
              <a:ext uri="{FF2B5EF4-FFF2-40B4-BE49-F238E27FC236}">
                <a16:creationId xmlns:a16="http://schemas.microsoft.com/office/drawing/2014/main" id="{36CC3F2D-AE8B-282E-57BB-5758FC0BB93E}"/>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6D55938-4532-0637-BB42-3B5E4769CA4C}"/>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D91A7CDF-4339-B3B8-630A-ED9C906EA35C}"/>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875A526-D521-48E8-B3F5-383D2D93ADF8}"/>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C3F11EB-F468-AD43-A69F-D18694026081}"/>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cxnSp>
        <p:nvCxnSpPr>
          <p:cNvPr id="37" name="Straight Arrow Connector 36">
            <a:extLst>
              <a:ext uri="{FF2B5EF4-FFF2-40B4-BE49-F238E27FC236}">
                <a16:creationId xmlns:a16="http://schemas.microsoft.com/office/drawing/2014/main" id="{B43B2E44-1D45-93D9-A480-6B2210CE7B41}"/>
              </a:ext>
            </a:extLst>
          </p:cNvPr>
          <p:cNvCxnSpPr>
            <a:cxnSpLocks/>
          </p:cNvCxnSpPr>
          <p:nvPr/>
        </p:nvCxnSpPr>
        <p:spPr>
          <a:xfrm>
            <a:off x="2911469" y="4976997"/>
            <a:ext cx="330229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5534F79-023B-B61C-B5AC-D067C270D415}"/>
              </a:ext>
            </a:extLst>
          </p:cNvPr>
          <p:cNvCxnSpPr>
            <a:cxnSpLocks/>
            <a:stCxn id="16" idx="2"/>
            <a:endCxn id="19" idx="0"/>
          </p:cNvCxnSpPr>
          <p:nvPr/>
        </p:nvCxnSpPr>
        <p:spPr>
          <a:xfrm>
            <a:off x="7398332" y="2867301"/>
            <a:ext cx="0" cy="18890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107F7D1-91D5-1D7B-D404-BB2A819F220B}"/>
              </a:ext>
            </a:extLst>
          </p:cNvPr>
          <p:cNvCxnSpPr>
            <a:cxnSpLocks/>
          </p:cNvCxnSpPr>
          <p:nvPr/>
        </p:nvCxnSpPr>
        <p:spPr>
          <a:xfrm>
            <a:off x="7398329" y="3811850"/>
            <a:ext cx="65044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6F81EAD-8B5E-DE12-1485-AB3BD5A1869C}"/>
              </a:ext>
            </a:extLst>
          </p:cNvPr>
          <p:cNvSpPr txBox="1"/>
          <p:nvPr/>
        </p:nvSpPr>
        <p:spPr>
          <a:xfrm>
            <a:off x="8048774" y="3627184"/>
            <a:ext cx="4286549" cy="369332"/>
          </a:xfrm>
          <a:prstGeom prst="rect">
            <a:avLst/>
          </a:prstGeom>
          <a:noFill/>
        </p:spPr>
        <p:txBody>
          <a:bodyPr wrap="square" rtlCol="0">
            <a:spAutoFit/>
          </a:bodyPr>
          <a:lstStyle/>
          <a:p>
            <a:r>
              <a:rPr lang="en-US" dirty="0"/>
              <a:t>[</a:t>
            </a:r>
            <a:r>
              <a:rPr lang="en-US" dirty="0" err="1"/>
              <a:t>W</a:t>
            </a:r>
            <a:r>
              <a:rPr lang="en-US" baseline="-25000" dirty="0" err="1"/>
              <a:t>ij</a:t>
            </a:r>
            <a:r>
              <a:rPr lang="en-US" dirty="0"/>
              <a:t>]</a:t>
            </a:r>
          </a:p>
        </p:txBody>
      </p:sp>
      <p:cxnSp>
        <p:nvCxnSpPr>
          <p:cNvPr id="45" name="Straight Arrow Connector 44">
            <a:extLst>
              <a:ext uri="{FF2B5EF4-FFF2-40B4-BE49-F238E27FC236}">
                <a16:creationId xmlns:a16="http://schemas.microsoft.com/office/drawing/2014/main" id="{2492A8A0-36AE-41E0-5F40-93C7E122A033}"/>
              </a:ext>
            </a:extLst>
          </p:cNvPr>
          <p:cNvCxnSpPr>
            <a:cxnSpLocks/>
          </p:cNvCxnSpPr>
          <p:nvPr/>
        </p:nvCxnSpPr>
        <p:spPr>
          <a:xfrm>
            <a:off x="7398329" y="5237743"/>
            <a:ext cx="0" cy="4564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25480850-B987-2EB8-E3FE-BDB20E0B67B1}"/>
              </a:ext>
            </a:extLst>
          </p:cNvPr>
          <p:cNvSpPr txBox="1"/>
          <p:nvPr/>
        </p:nvSpPr>
        <p:spPr>
          <a:xfrm>
            <a:off x="6843429" y="5662126"/>
            <a:ext cx="1205346" cy="1354217"/>
          </a:xfrm>
          <a:prstGeom prst="rect">
            <a:avLst/>
          </a:prstGeom>
          <a:noFill/>
        </p:spPr>
        <p:txBody>
          <a:bodyPr wrap="square" rtlCol="0">
            <a:spAutoFit/>
          </a:bodyPr>
          <a:lstStyle/>
          <a:p>
            <a:pPr algn="ctr"/>
            <a:r>
              <a:rPr lang="en-US" sz="1600" dirty="0"/>
              <a:t>y</a:t>
            </a:r>
            <a:r>
              <a:rPr lang="en-US" sz="1600" baseline="-25000" dirty="0"/>
              <a:t>1</a:t>
            </a:r>
          </a:p>
          <a:p>
            <a:pPr algn="ctr"/>
            <a:r>
              <a:rPr lang="en-US" sz="1600" dirty="0"/>
              <a:t>.</a:t>
            </a:r>
          </a:p>
          <a:p>
            <a:pPr algn="ctr"/>
            <a:r>
              <a:rPr lang="en-US" sz="1600" dirty="0"/>
              <a:t>.</a:t>
            </a:r>
          </a:p>
          <a:p>
            <a:pPr algn="ctr"/>
            <a:r>
              <a:rPr lang="en-US" sz="1600" dirty="0" err="1"/>
              <a:t>y</a:t>
            </a:r>
            <a:r>
              <a:rPr lang="en-US" sz="1600" baseline="-25000" dirty="0" err="1"/>
              <a:t>n</a:t>
            </a:r>
            <a:endParaRPr lang="en-US" sz="1600" dirty="0"/>
          </a:p>
          <a:p>
            <a:endParaRPr lang="en-US" dirty="0"/>
          </a:p>
        </p:txBody>
      </p:sp>
      <p:sp>
        <p:nvSpPr>
          <p:cNvPr id="48" name="Left Bracket 47">
            <a:extLst>
              <a:ext uri="{FF2B5EF4-FFF2-40B4-BE49-F238E27FC236}">
                <a16:creationId xmlns:a16="http://schemas.microsoft.com/office/drawing/2014/main" id="{C6D27BF8-6637-E240-DD00-AE8CE1368F91}"/>
              </a:ext>
            </a:extLst>
          </p:cNvPr>
          <p:cNvSpPr/>
          <p:nvPr/>
        </p:nvSpPr>
        <p:spPr>
          <a:xfrm>
            <a:off x="7219823" y="5702556"/>
            <a:ext cx="93581" cy="103022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ight Bracket 48">
            <a:extLst>
              <a:ext uri="{FF2B5EF4-FFF2-40B4-BE49-F238E27FC236}">
                <a16:creationId xmlns:a16="http://schemas.microsoft.com/office/drawing/2014/main" id="{CB329C30-22E6-4F58-9B1B-A9AD89D796F8}"/>
              </a:ext>
            </a:extLst>
          </p:cNvPr>
          <p:cNvSpPr/>
          <p:nvPr/>
        </p:nvSpPr>
        <p:spPr>
          <a:xfrm>
            <a:off x="7565721" y="5700949"/>
            <a:ext cx="93581" cy="1030224"/>
          </a:xfrm>
          <a:prstGeom prst="righ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DF07F634-002D-82E7-39AB-58A87D947BC9}"/>
              </a:ext>
            </a:extLst>
          </p:cNvPr>
          <p:cNvSpPr txBox="1"/>
          <p:nvPr/>
        </p:nvSpPr>
        <p:spPr>
          <a:xfrm>
            <a:off x="7398329" y="4013284"/>
            <a:ext cx="4286549" cy="584775"/>
          </a:xfrm>
          <a:prstGeom prst="rect">
            <a:avLst/>
          </a:prstGeom>
          <a:noFill/>
        </p:spPr>
        <p:txBody>
          <a:bodyPr wrap="square" rtlCol="0">
            <a:spAutoFit/>
          </a:bodyPr>
          <a:lstStyle/>
          <a:p>
            <a:r>
              <a:rPr lang="en-US" sz="1600" dirty="0"/>
              <a:t>Attention Weights</a:t>
            </a:r>
          </a:p>
          <a:p>
            <a:r>
              <a:rPr lang="en-US" sz="1600" dirty="0"/>
              <a:t>After </a:t>
            </a:r>
            <a:r>
              <a:rPr lang="en-US" sz="1600" dirty="0" err="1"/>
              <a:t>Softmax</a:t>
            </a:r>
            <a:endParaRPr lang="en-US" sz="1600" dirty="0"/>
          </a:p>
        </p:txBody>
      </p:sp>
      <p:pic>
        <p:nvPicPr>
          <p:cNvPr id="10" name="Graphic 9" descr="Badge Tick1 with solid fill">
            <a:extLst>
              <a:ext uri="{FF2B5EF4-FFF2-40B4-BE49-F238E27FC236}">
                <a16:creationId xmlns:a16="http://schemas.microsoft.com/office/drawing/2014/main" id="{2785492C-D8AB-7837-093C-270F2AF0A7D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4639524"/>
            <a:ext cx="666666" cy="666666"/>
          </a:xfrm>
          <a:prstGeom prst="rect">
            <a:avLst/>
          </a:prstGeom>
        </p:spPr>
      </p:pic>
      <p:pic>
        <p:nvPicPr>
          <p:cNvPr id="17" name="Graphic 16" descr="Badge Tick1 with solid fill">
            <a:extLst>
              <a:ext uri="{FF2B5EF4-FFF2-40B4-BE49-F238E27FC236}">
                <a16:creationId xmlns:a16="http://schemas.microsoft.com/office/drawing/2014/main" id="{58081EE9-A8A6-02E8-2C30-0F98BBD48A6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2944966"/>
            <a:ext cx="666666" cy="666666"/>
          </a:xfrm>
          <a:prstGeom prst="rect">
            <a:avLst/>
          </a:prstGeom>
        </p:spPr>
      </p:pic>
      <p:pic>
        <p:nvPicPr>
          <p:cNvPr id="21" name="Graphic 20" descr="Badge Tick1 with solid fill">
            <a:extLst>
              <a:ext uri="{FF2B5EF4-FFF2-40B4-BE49-F238E27FC236}">
                <a16:creationId xmlns:a16="http://schemas.microsoft.com/office/drawing/2014/main" id="{224659A3-80F3-66DD-82C8-E805DE24DA4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97798" y="1538921"/>
            <a:ext cx="666666" cy="666666"/>
          </a:xfrm>
          <a:prstGeom prst="rect">
            <a:avLst/>
          </a:prstGeom>
        </p:spPr>
      </p:pic>
      <p:pic>
        <p:nvPicPr>
          <p:cNvPr id="22" name="Graphic 21" descr="Badge Tick1 with solid fill">
            <a:extLst>
              <a:ext uri="{FF2B5EF4-FFF2-40B4-BE49-F238E27FC236}">
                <a16:creationId xmlns:a16="http://schemas.microsoft.com/office/drawing/2014/main" id="{E2478F57-726B-73BE-24EE-3769C93CAD5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15923" y="1491758"/>
            <a:ext cx="666666" cy="666666"/>
          </a:xfrm>
          <a:prstGeom prst="rect">
            <a:avLst/>
          </a:prstGeom>
        </p:spPr>
      </p:pic>
      <p:pic>
        <p:nvPicPr>
          <p:cNvPr id="23" name="Graphic 22" descr="Badge Tick1 with solid fill">
            <a:extLst>
              <a:ext uri="{FF2B5EF4-FFF2-40B4-BE49-F238E27FC236}">
                <a16:creationId xmlns:a16="http://schemas.microsoft.com/office/drawing/2014/main" id="{8249FEB0-9CA1-56D3-7534-86E3E53BBCA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59871" y="3544210"/>
            <a:ext cx="666666" cy="666666"/>
          </a:xfrm>
          <a:prstGeom prst="rect">
            <a:avLst/>
          </a:prstGeom>
        </p:spPr>
      </p:pic>
    </p:spTree>
    <p:extLst>
      <p:ext uri="{BB962C8B-B14F-4D97-AF65-F5344CB8AC3E}">
        <p14:creationId xmlns:p14="http://schemas.microsoft.com/office/powerpoint/2010/main" val="13358279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491623-FF14-1FFD-4F3C-4CE2AC386B33}"/>
              </a:ext>
            </a:extLst>
          </p:cNvPr>
          <p:cNvSpPr txBox="1"/>
          <p:nvPr/>
        </p:nvSpPr>
        <p:spPr>
          <a:xfrm>
            <a:off x="2716924" y="4529959"/>
            <a:ext cx="3710151" cy="276999"/>
          </a:xfrm>
          <a:prstGeom prst="rect">
            <a:avLst/>
          </a:prstGeom>
          <a:noFill/>
        </p:spPr>
        <p:txBody>
          <a:bodyPr wrap="square" rtlCol="0">
            <a:spAutoFit/>
          </a:bodyPr>
          <a:lstStyle/>
          <a:p>
            <a:r>
              <a:rPr lang="en-GB" sz="1200" dirty="0">
                <a:hlinkClick r:id="rId3"/>
              </a:rPr>
              <a:t>Image Source: Illustrated: Self-Attention by Raimi Karim</a:t>
            </a:r>
            <a:endParaRPr lang="en-DE" sz="1200" dirty="0"/>
          </a:p>
        </p:txBody>
      </p:sp>
    </p:spTree>
    <p:extLst>
      <p:ext uri="{BB962C8B-B14F-4D97-AF65-F5344CB8AC3E}">
        <p14:creationId xmlns:p14="http://schemas.microsoft.com/office/powerpoint/2010/main" val="11121622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mult.mov">
            <a:hlinkClick r:id="" action="ppaction://media"/>
            <a:extLst>
              <a:ext uri="{FF2B5EF4-FFF2-40B4-BE49-F238E27FC236}">
                <a16:creationId xmlns:a16="http://schemas.microsoft.com/office/drawing/2014/main" id="{CA702C8F-1C19-2CE4-E5CB-079623123B9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 y="1049583"/>
            <a:ext cx="8839200" cy="4950566"/>
          </a:xfrm>
          <a:prstGeom prst="rect">
            <a:avLst/>
          </a:prstGeom>
        </p:spPr>
      </p:pic>
      <p:sp>
        <p:nvSpPr>
          <p:cNvPr id="3" name="TextBox 2">
            <a:extLst>
              <a:ext uri="{FF2B5EF4-FFF2-40B4-BE49-F238E27FC236}">
                <a16:creationId xmlns:a16="http://schemas.microsoft.com/office/drawing/2014/main" id="{0F1AC79E-752E-852A-E7E3-A027C08FA04C}"/>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169311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final.mov">
            <a:hlinkClick r:id="" action="ppaction://media"/>
            <a:extLst>
              <a:ext uri="{FF2B5EF4-FFF2-40B4-BE49-F238E27FC236}">
                <a16:creationId xmlns:a16="http://schemas.microsoft.com/office/drawing/2014/main" id="{25BC79BB-C595-6E93-EFD1-48224CB5BC9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78570"/>
            <a:ext cx="9144000" cy="5121275"/>
          </a:xfrm>
          <a:prstGeom prst="rect">
            <a:avLst/>
          </a:prstGeom>
        </p:spPr>
      </p:pic>
      <p:sp>
        <p:nvSpPr>
          <p:cNvPr id="3" name="TextBox 2">
            <a:extLst>
              <a:ext uri="{FF2B5EF4-FFF2-40B4-BE49-F238E27FC236}">
                <a16:creationId xmlns:a16="http://schemas.microsoft.com/office/drawing/2014/main" id="{D4F98EE3-B911-AF4C-EDBE-26BEF564E700}"/>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225597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final1.mov">
            <a:hlinkClick r:id="" action="ppaction://media"/>
            <a:extLst>
              <a:ext uri="{FF2B5EF4-FFF2-40B4-BE49-F238E27FC236}">
                <a16:creationId xmlns:a16="http://schemas.microsoft.com/office/drawing/2014/main" id="{FF670D52-8155-0637-96F9-2A010EB42BE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646128"/>
            <a:ext cx="9144000" cy="5121275"/>
          </a:xfrm>
          <a:prstGeom prst="rect">
            <a:avLst/>
          </a:prstGeom>
        </p:spPr>
      </p:pic>
      <p:sp>
        <p:nvSpPr>
          <p:cNvPr id="3" name="TextBox 2">
            <a:extLst>
              <a:ext uri="{FF2B5EF4-FFF2-40B4-BE49-F238E27FC236}">
                <a16:creationId xmlns:a16="http://schemas.microsoft.com/office/drawing/2014/main" id="{9D75C9E8-485F-F75A-B0C2-E619675A5F27}"/>
              </a:ext>
            </a:extLst>
          </p:cNvPr>
          <p:cNvSpPr txBox="1"/>
          <p:nvPr/>
        </p:nvSpPr>
        <p:spPr>
          <a:xfrm>
            <a:off x="2716924" y="6369269"/>
            <a:ext cx="3710151" cy="276999"/>
          </a:xfrm>
          <a:prstGeom prst="rect">
            <a:avLst/>
          </a:prstGeom>
          <a:noFill/>
        </p:spPr>
        <p:txBody>
          <a:bodyPr wrap="square" rtlCol="0">
            <a:spAutoFit/>
          </a:bodyPr>
          <a:lstStyle/>
          <a:p>
            <a:r>
              <a:rPr lang="en-GB" sz="1200" dirty="0">
                <a:hlinkClick r:id="rId6"/>
              </a:rPr>
              <a:t>Image Source: Illustrated: Self-Attention by Raimi Karim</a:t>
            </a:r>
            <a:endParaRPr lang="en-DE" sz="1200" dirty="0"/>
          </a:p>
        </p:txBody>
      </p:sp>
    </p:spTree>
    <p:extLst>
      <p:ext uri="{BB962C8B-B14F-4D97-AF65-F5344CB8AC3E}">
        <p14:creationId xmlns:p14="http://schemas.microsoft.com/office/powerpoint/2010/main" val="427342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287AD-53B9-0E9C-B923-5477D876738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56D67D4-7264-9A3F-D115-F33CCED7D5C6}"/>
              </a:ext>
            </a:extLst>
          </p:cNvPr>
          <p:cNvSpPr/>
          <p:nvPr/>
        </p:nvSpPr>
        <p:spPr>
          <a:xfrm>
            <a:off x="542343" y="150033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B0EF6E8-543E-700C-A934-93F30F4E4A57}"/>
              </a:ext>
            </a:extLst>
          </p:cNvPr>
          <p:cNvSpPr txBox="1"/>
          <p:nvPr/>
        </p:nvSpPr>
        <p:spPr>
          <a:xfrm>
            <a:off x="694744" y="1485829"/>
            <a:ext cx="2064327" cy="369332"/>
          </a:xfrm>
          <a:prstGeom prst="rect">
            <a:avLst/>
          </a:prstGeom>
          <a:noFill/>
        </p:spPr>
        <p:txBody>
          <a:bodyPr wrap="square" rtlCol="0">
            <a:spAutoFit/>
          </a:bodyPr>
          <a:lstStyle/>
          <a:p>
            <a:pPr algn="ctr"/>
            <a:r>
              <a:rPr lang="en-US" dirty="0"/>
              <a:t>Keys</a:t>
            </a:r>
          </a:p>
        </p:txBody>
      </p:sp>
      <p:pic>
        <p:nvPicPr>
          <p:cNvPr id="5" name="Picture 4" descr="A close-up of a letter&#10;&#10;Description automatically generated">
            <a:extLst>
              <a:ext uri="{FF2B5EF4-FFF2-40B4-BE49-F238E27FC236}">
                <a16:creationId xmlns:a16="http://schemas.microsoft.com/office/drawing/2014/main" id="{76BCA14D-379B-E62D-6B12-4FE8F499ED0B}"/>
              </a:ext>
            </a:extLst>
          </p:cNvPr>
          <p:cNvPicPr>
            <a:picLocks noChangeAspect="1"/>
          </p:cNvPicPr>
          <p:nvPr/>
        </p:nvPicPr>
        <p:blipFill>
          <a:blip r:embed="rId3"/>
          <a:stretch>
            <a:fillRect/>
          </a:stretch>
        </p:blipFill>
        <p:spPr>
          <a:xfrm>
            <a:off x="828671" y="1872254"/>
            <a:ext cx="1545936" cy="431657"/>
          </a:xfrm>
          <a:prstGeom prst="rect">
            <a:avLst/>
          </a:prstGeom>
        </p:spPr>
      </p:pic>
      <p:sp>
        <p:nvSpPr>
          <p:cNvPr id="6" name="Rectangle 5">
            <a:extLst>
              <a:ext uri="{FF2B5EF4-FFF2-40B4-BE49-F238E27FC236}">
                <a16:creationId xmlns:a16="http://schemas.microsoft.com/office/drawing/2014/main" id="{5DD5CBD0-61B3-5E2A-6994-8FD116D8B450}"/>
              </a:ext>
            </a:extLst>
          </p:cNvPr>
          <p:cNvSpPr/>
          <p:nvPr/>
        </p:nvSpPr>
        <p:spPr>
          <a:xfrm>
            <a:off x="542342" y="2902526"/>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6897EBC-C391-FA42-4E74-1F0C48E9A2AE}"/>
              </a:ext>
            </a:extLst>
          </p:cNvPr>
          <p:cNvSpPr txBox="1"/>
          <p:nvPr/>
        </p:nvSpPr>
        <p:spPr>
          <a:xfrm>
            <a:off x="647119" y="2908967"/>
            <a:ext cx="2064327" cy="369332"/>
          </a:xfrm>
          <a:prstGeom prst="rect">
            <a:avLst/>
          </a:prstGeom>
          <a:noFill/>
        </p:spPr>
        <p:txBody>
          <a:bodyPr wrap="square" rtlCol="0">
            <a:spAutoFit/>
          </a:bodyPr>
          <a:lstStyle/>
          <a:p>
            <a:pPr algn="ctr"/>
            <a:r>
              <a:rPr lang="en-US" dirty="0"/>
              <a:t>Queries</a:t>
            </a:r>
          </a:p>
        </p:txBody>
      </p:sp>
      <p:sp>
        <p:nvSpPr>
          <p:cNvPr id="8" name="Rectangle 7">
            <a:extLst>
              <a:ext uri="{FF2B5EF4-FFF2-40B4-BE49-F238E27FC236}">
                <a16:creationId xmlns:a16="http://schemas.microsoft.com/office/drawing/2014/main" id="{E3234592-0A1E-6E48-B361-F104E05E7980}"/>
              </a:ext>
            </a:extLst>
          </p:cNvPr>
          <p:cNvSpPr/>
          <p:nvPr/>
        </p:nvSpPr>
        <p:spPr>
          <a:xfrm>
            <a:off x="542342" y="4532357"/>
            <a:ext cx="2369127" cy="8174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70A0C8C-644A-C7A5-2EA2-DF7D9D174E43}"/>
              </a:ext>
            </a:extLst>
          </p:cNvPr>
          <p:cNvSpPr txBox="1"/>
          <p:nvPr/>
        </p:nvSpPr>
        <p:spPr>
          <a:xfrm>
            <a:off x="694744" y="4541215"/>
            <a:ext cx="2064327" cy="369332"/>
          </a:xfrm>
          <a:prstGeom prst="rect">
            <a:avLst/>
          </a:prstGeom>
          <a:noFill/>
        </p:spPr>
        <p:txBody>
          <a:bodyPr wrap="square" rtlCol="0">
            <a:spAutoFit/>
          </a:bodyPr>
          <a:lstStyle/>
          <a:p>
            <a:pPr algn="ctr"/>
            <a:r>
              <a:rPr lang="en-US" dirty="0"/>
              <a:t>Values</a:t>
            </a:r>
          </a:p>
        </p:txBody>
      </p:sp>
      <p:pic>
        <p:nvPicPr>
          <p:cNvPr id="11" name="Picture 10" descr="A black text on a white background&#10;&#10;Description automatically generated">
            <a:extLst>
              <a:ext uri="{FF2B5EF4-FFF2-40B4-BE49-F238E27FC236}">
                <a16:creationId xmlns:a16="http://schemas.microsoft.com/office/drawing/2014/main" id="{77EF20CF-44A7-23CB-97EC-1B6E4883DB25}"/>
              </a:ext>
            </a:extLst>
          </p:cNvPr>
          <p:cNvPicPr>
            <a:picLocks noChangeAspect="1"/>
          </p:cNvPicPr>
          <p:nvPr/>
        </p:nvPicPr>
        <p:blipFill>
          <a:blip r:embed="rId4"/>
          <a:stretch>
            <a:fillRect/>
          </a:stretch>
        </p:blipFill>
        <p:spPr>
          <a:xfrm>
            <a:off x="828671" y="3269574"/>
            <a:ext cx="1701224" cy="444269"/>
          </a:xfrm>
          <a:prstGeom prst="rect">
            <a:avLst/>
          </a:prstGeom>
        </p:spPr>
      </p:pic>
      <p:pic>
        <p:nvPicPr>
          <p:cNvPr id="13" name="Picture 12" descr="A black letter with a white background&#10;&#10;Description automatically generated">
            <a:extLst>
              <a:ext uri="{FF2B5EF4-FFF2-40B4-BE49-F238E27FC236}">
                <a16:creationId xmlns:a16="http://schemas.microsoft.com/office/drawing/2014/main" id="{671493FD-7261-A03F-A99F-4EBAC3EBADF0}"/>
              </a:ext>
            </a:extLst>
          </p:cNvPr>
          <p:cNvPicPr>
            <a:picLocks noChangeAspect="1"/>
          </p:cNvPicPr>
          <p:nvPr/>
        </p:nvPicPr>
        <p:blipFill>
          <a:blip r:embed="rId5"/>
          <a:stretch>
            <a:fillRect/>
          </a:stretch>
        </p:blipFill>
        <p:spPr>
          <a:xfrm>
            <a:off x="828671" y="4910547"/>
            <a:ext cx="1575955" cy="420255"/>
          </a:xfrm>
          <a:prstGeom prst="rect">
            <a:avLst/>
          </a:prstGeom>
        </p:spPr>
      </p:pic>
      <p:sp>
        <p:nvSpPr>
          <p:cNvPr id="14" name="Rectangle 13">
            <a:extLst>
              <a:ext uri="{FF2B5EF4-FFF2-40B4-BE49-F238E27FC236}">
                <a16:creationId xmlns:a16="http://schemas.microsoft.com/office/drawing/2014/main" id="{FD4DF981-EC47-C74E-956E-21F196EACFB0}"/>
              </a:ext>
            </a:extLst>
          </p:cNvPr>
          <p:cNvSpPr/>
          <p:nvPr/>
        </p:nvSpPr>
        <p:spPr>
          <a:xfrm>
            <a:off x="3111782" y="241376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4C544F2-C196-6CA8-7406-49422EC49BC0}"/>
              </a:ext>
            </a:extLst>
          </p:cNvPr>
          <p:cNvSpPr txBox="1"/>
          <p:nvPr/>
        </p:nvSpPr>
        <p:spPr>
          <a:xfrm>
            <a:off x="3264183" y="2470261"/>
            <a:ext cx="2064327" cy="369332"/>
          </a:xfrm>
          <a:prstGeom prst="rect">
            <a:avLst/>
          </a:prstGeom>
          <a:noFill/>
        </p:spPr>
        <p:txBody>
          <a:bodyPr wrap="square" rtlCol="0">
            <a:spAutoFit/>
          </a:bodyPr>
          <a:lstStyle/>
          <a:p>
            <a:pPr algn="ctr"/>
            <a:r>
              <a:rPr lang="en-US" dirty="0"/>
              <a:t>MATMULT</a:t>
            </a:r>
          </a:p>
        </p:txBody>
      </p:sp>
      <p:sp>
        <p:nvSpPr>
          <p:cNvPr id="16" name="Rectangle 15">
            <a:extLst>
              <a:ext uri="{FF2B5EF4-FFF2-40B4-BE49-F238E27FC236}">
                <a16:creationId xmlns:a16="http://schemas.microsoft.com/office/drawing/2014/main" id="{D57DDEE0-14EA-B06A-25D4-8128FB1E75DC}"/>
              </a:ext>
            </a:extLst>
          </p:cNvPr>
          <p:cNvSpPr/>
          <p:nvPr/>
        </p:nvSpPr>
        <p:spPr>
          <a:xfrm>
            <a:off x="6213768" y="2385958"/>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1438B3F-E1C8-842B-D918-ABCE76299589}"/>
              </a:ext>
            </a:extLst>
          </p:cNvPr>
          <p:cNvSpPr txBox="1"/>
          <p:nvPr/>
        </p:nvSpPr>
        <p:spPr>
          <a:xfrm>
            <a:off x="6366167" y="2443138"/>
            <a:ext cx="2064327" cy="369332"/>
          </a:xfrm>
          <a:prstGeom prst="rect">
            <a:avLst/>
          </a:prstGeom>
          <a:noFill/>
        </p:spPr>
        <p:txBody>
          <a:bodyPr wrap="square" rtlCol="0">
            <a:spAutoFit/>
          </a:bodyPr>
          <a:lstStyle/>
          <a:p>
            <a:pPr algn="ctr"/>
            <a:r>
              <a:rPr lang="en-US" dirty="0"/>
              <a:t>NORMALIZATION</a:t>
            </a:r>
          </a:p>
        </p:txBody>
      </p:sp>
      <p:sp>
        <p:nvSpPr>
          <p:cNvPr id="19" name="Rectangle 18">
            <a:extLst>
              <a:ext uri="{FF2B5EF4-FFF2-40B4-BE49-F238E27FC236}">
                <a16:creationId xmlns:a16="http://schemas.microsoft.com/office/drawing/2014/main" id="{C5A2B6EF-326F-A095-4775-896E051307C4}"/>
              </a:ext>
            </a:extLst>
          </p:cNvPr>
          <p:cNvSpPr/>
          <p:nvPr/>
        </p:nvSpPr>
        <p:spPr>
          <a:xfrm>
            <a:off x="6213768" y="4756400"/>
            <a:ext cx="2369127" cy="4813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8F282E8-3EC4-5B67-6291-CE54F7A8C003}"/>
              </a:ext>
            </a:extLst>
          </p:cNvPr>
          <p:cNvSpPr txBox="1"/>
          <p:nvPr/>
        </p:nvSpPr>
        <p:spPr>
          <a:xfrm>
            <a:off x="6366166" y="4812405"/>
            <a:ext cx="2064327" cy="369332"/>
          </a:xfrm>
          <a:prstGeom prst="rect">
            <a:avLst/>
          </a:prstGeom>
          <a:noFill/>
        </p:spPr>
        <p:txBody>
          <a:bodyPr wrap="square" rtlCol="0">
            <a:spAutoFit/>
          </a:bodyPr>
          <a:lstStyle/>
          <a:p>
            <a:pPr algn="ctr"/>
            <a:r>
              <a:rPr lang="en-US" dirty="0"/>
              <a:t>MATMULT</a:t>
            </a:r>
          </a:p>
        </p:txBody>
      </p:sp>
      <p:cxnSp>
        <p:nvCxnSpPr>
          <p:cNvPr id="27" name="Straight Arrow Connector 26">
            <a:extLst>
              <a:ext uri="{FF2B5EF4-FFF2-40B4-BE49-F238E27FC236}">
                <a16:creationId xmlns:a16="http://schemas.microsoft.com/office/drawing/2014/main" id="{5F02CDFE-B016-82A1-8C51-ECC294E0FA77}"/>
              </a:ext>
            </a:extLst>
          </p:cNvPr>
          <p:cNvCxnSpPr>
            <a:stCxn id="2" idx="3"/>
            <a:endCxn id="14" idx="0"/>
          </p:cNvCxnSpPr>
          <p:nvPr/>
        </p:nvCxnSpPr>
        <p:spPr>
          <a:xfrm>
            <a:off x="2911470" y="1909046"/>
            <a:ext cx="1384876" cy="5047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030F1C0-7B77-851E-0E76-04000971E130}"/>
              </a:ext>
            </a:extLst>
          </p:cNvPr>
          <p:cNvCxnSpPr>
            <a:cxnSpLocks/>
            <a:endCxn id="14" idx="2"/>
          </p:cNvCxnSpPr>
          <p:nvPr/>
        </p:nvCxnSpPr>
        <p:spPr>
          <a:xfrm flipV="1">
            <a:off x="2911470" y="2895111"/>
            <a:ext cx="1384876" cy="4332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78687A1-CA79-97A3-E3AA-5E5218122025}"/>
              </a:ext>
            </a:extLst>
          </p:cNvPr>
          <p:cNvCxnSpPr>
            <a:cxnSpLocks/>
            <a:stCxn id="14" idx="3"/>
          </p:cNvCxnSpPr>
          <p:nvPr/>
        </p:nvCxnSpPr>
        <p:spPr>
          <a:xfrm>
            <a:off x="5480909" y="2654440"/>
            <a:ext cx="73285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58C81DB-BC60-8B6A-FAA1-6173BB19A2C9}"/>
              </a:ext>
            </a:extLst>
          </p:cNvPr>
          <p:cNvCxnSpPr>
            <a:cxnSpLocks/>
          </p:cNvCxnSpPr>
          <p:nvPr/>
        </p:nvCxnSpPr>
        <p:spPr>
          <a:xfrm flipV="1">
            <a:off x="5847337" y="2038347"/>
            <a:ext cx="0" cy="6151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394BC77-A702-8982-1A3F-106512039D87}"/>
              </a:ext>
            </a:extLst>
          </p:cNvPr>
          <p:cNvSpPr txBox="1"/>
          <p:nvPr/>
        </p:nvSpPr>
        <p:spPr>
          <a:xfrm>
            <a:off x="5640237" y="1640425"/>
            <a:ext cx="4286549" cy="369332"/>
          </a:xfrm>
          <a:prstGeom prst="rect">
            <a:avLst/>
          </a:prstGeom>
          <a:noFill/>
        </p:spPr>
        <p:txBody>
          <a:bodyPr wrap="square" rtlCol="0">
            <a:spAutoFit/>
          </a:bodyPr>
          <a:lstStyle/>
          <a:p>
            <a:r>
              <a:rPr lang="en-US" dirty="0"/>
              <a:t>[</a:t>
            </a:r>
            <a:r>
              <a:rPr lang="en-US" dirty="0" err="1"/>
              <a:t>S</a:t>
            </a:r>
            <a:r>
              <a:rPr lang="en-US" baseline="-25000" dirty="0" err="1"/>
              <a:t>ij</a:t>
            </a:r>
            <a:r>
              <a:rPr lang="en-US" dirty="0"/>
              <a:t>]    </a:t>
            </a:r>
            <a:r>
              <a:rPr lang="en-US" sz="1600" dirty="0"/>
              <a:t>Raw Attention Scores</a:t>
            </a:r>
          </a:p>
        </p:txBody>
      </p:sp>
      <p:cxnSp>
        <p:nvCxnSpPr>
          <p:cNvPr id="37" name="Straight Arrow Connector 36">
            <a:extLst>
              <a:ext uri="{FF2B5EF4-FFF2-40B4-BE49-F238E27FC236}">
                <a16:creationId xmlns:a16="http://schemas.microsoft.com/office/drawing/2014/main" id="{B1CFF72B-3060-80B3-29A2-1CB2510499B2}"/>
              </a:ext>
            </a:extLst>
          </p:cNvPr>
          <p:cNvCxnSpPr>
            <a:cxnSpLocks/>
          </p:cNvCxnSpPr>
          <p:nvPr/>
        </p:nvCxnSpPr>
        <p:spPr>
          <a:xfrm>
            <a:off x="2911469" y="4976997"/>
            <a:ext cx="330229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990F500F-D9E1-9D64-14CB-EA844CDFC075}"/>
              </a:ext>
            </a:extLst>
          </p:cNvPr>
          <p:cNvCxnSpPr>
            <a:cxnSpLocks/>
            <a:stCxn id="16" idx="2"/>
            <a:endCxn id="19" idx="0"/>
          </p:cNvCxnSpPr>
          <p:nvPr/>
        </p:nvCxnSpPr>
        <p:spPr>
          <a:xfrm>
            <a:off x="7398332" y="2867301"/>
            <a:ext cx="0" cy="188909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9E3E5201-0BE9-5383-20D4-C6533012E367}"/>
              </a:ext>
            </a:extLst>
          </p:cNvPr>
          <p:cNvCxnSpPr>
            <a:cxnSpLocks/>
          </p:cNvCxnSpPr>
          <p:nvPr/>
        </p:nvCxnSpPr>
        <p:spPr>
          <a:xfrm>
            <a:off x="7398329" y="3811850"/>
            <a:ext cx="650445"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18FB8CE-0F3D-7A9C-1ED1-20EC4980A77C}"/>
              </a:ext>
            </a:extLst>
          </p:cNvPr>
          <p:cNvSpPr txBox="1"/>
          <p:nvPr/>
        </p:nvSpPr>
        <p:spPr>
          <a:xfrm>
            <a:off x="8048774" y="3627184"/>
            <a:ext cx="4286549" cy="369332"/>
          </a:xfrm>
          <a:prstGeom prst="rect">
            <a:avLst/>
          </a:prstGeom>
          <a:noFill/>
        </p:spPr>
        <p:txBody>
          <a:bodyPr wrap="square" rtlCol="0">
            <a:spAutoFit/>
          </a:bodyPr>
          <a:lstStyle/>
          <a:p>
            <a:r>
              <a:rPr lang="en-US" dirty="0"/>
              <a:t>[</a:t>
            </a:r>
            <a:r>
              <a:rPr lang="en-US" dirty="0" err="1"/>
              <a:t>W</a:t>
            </a:r>
            <a:r>
              <a:rPr lang="en-US" baseline="-25000" dirty="0" err="1"/>
              <a:t>ij</a:t>
            </a:r>
            <a:r>
              <a:rPr lang="en-US" dirty="0"/>
              <a:t>]</a:t>
            </a:r>
          </a:p>
        </p:txBody>
      </p:sp>
      <p:cxnSp>
        <p:nvCxnSpPr>
          <p:cNvPr id="45" name="Straight Arrow Connector 44">
            <a:extLst>
              <a:ext uri="{FF2B5EF4-FFF2-40B4-BE49-F238E27FC236}">
                <a16:creationId xmlns:a16="http://schemas.microsoft.com/office/drawing/2014/main" id="{8E6D373D-04F0-5494-DC8F-75B21F64937C}"/>
              </a:ext>
            </a:extLst>
          </p:cNvPr>
          <p:cNvCxnSpPr>
            <a:cxnSpLocks/>
          </p:cNvCxnSpPr>
          <p:nvPr/>
        </p:nvCxnSpPr>
        <p:spPr>
          <a:xfrm>
            <a:off x="7398329" y="5237743"/>
            <a:ext cx="0" cy="4564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A94899F0-CC09-C23D-3C70-79265AFA00DF}"/>
              </a:ext>
            </a:extLst>
          </p:cNvPr>
          <p:cNvSpPr txBox="1"/>
          <p:nvPr/>
        </p:nvSpPr>
        <p:spPr>
          <a:xfrm>
            <a:off x="6843429" y="5662126"/>
            <a:ext cx="1205346" cy="1354217"/>
          </a:xfrm>
          <a:prstGeom prst="rect">
            <a:avLst/>
          </a:prstGeom>
          <a:noFill/>
        </p:spPr>
        <p:txBody>
          <a:bodyPr wrap="square" rtlCol="0">
            <a:spAutoFit/>
          </a:bodyPr>
          <a:lstStyle/>
          <a:p>
            <a:pPr algn="ctr"/>
            <a:r>
              <a:rPr lang="en-US" sz="1600" dirty="0"/>
              <a:t>y</a:t>
            </a:r>
            <a:r>
              <a:rPr lang="en-US" sz="1600" baseline="-25000" dirty="0"/>
              <a:t>1</a:t>
            </a:r>
          </a:p>
          <a:p>
            <a:pPr algn="ctr"/>
            <a:r>
              <a:rPr lang="en-US" sz="1600" dirty="0"/>
              <a:t>.</a:t>
            </a:r>
          </a:p>
          <a:p>
            <a:pPr algn="ctr"/>
            <a:r>
              <a:rPr lang="en-US" sz="1600" dirty="0"/>
              <a:t>.</a:t>
            </a:r>
          </a:p>
          <a:p>
            <a:pPr algn="ctr"/>
            <a:r>
              <a:rPr lang="en-US" sz="1600" dirty="0" err="1"/>
              <a:t>y</a:t>
            </a:r>
            <a:r>
              <a:rPr lang="en-US" sz="1600" baseline="-25000" dirty="0" err="1"/>
              <a:t>n</a:t>
            </a:r>
            <a:endParaRPr lang="en-US" sz="1600" dirty="0"/>
          </a:p>
          <a:p>
            <a:endParaRPr lang="en-US" dirty="0"/>
          </a:p>
        </p:txBody>
      </p:sp>
      <p:sp>
        <p:nvSpPr>
          <p:cNvPr id="48" name="Left Bracket 47">
            <a:extLst>
              <a:ext uri="{FF2B5EF4-FFF2-40B4-BE49-F238E27FC236}">
                <a16:creationId xmlns:a16="http://schemas.microsoft.com/office/drawing/2014/main" id="{B7EE326E-41BD-B211-810E-72CEDA765380}"/>
              </a:ext>
            </a:extLst>
          </p:cNvPr>
          <p:cNvSpPr/>
          <p:nvPr/>
        </p:nvSpPr>
        <p:spPr>
          <a:xfrm>
            <a:off x="7219823" y="5702556"/>
            <a:ext cx="93581" cy="1030224"/>
          </a:xfrm>
          <a:prstGeom prst="lef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ight Bracket 48">
            <a:extLst>
              <a:ext uri="{FF2B5EF4-FFF2-40B4-BE49-F238E27FC236}">
                <a16:creationId xmlns:a16="http://schemas.microsoft.com/office/drawing/2014/main" id="{CA30C851-4358-791C-4BCE-3230B747BCBB}"/>
              </a:ext>
            </a:extLst>
          </p:cNvPr>
          <p:cNvSpPr/>
          <p:nvPr/>
        </p:nvSpPr>
        <p:spPr>
          <a:xfrm>
            <a:off x="7565721" y="5700949"/>
            <a:ext cx="93581" cy="1030224"/>
          </a:xfrm>
          <a:prstGeom prst="rightBracket">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11FFB276-6228-DE18-A054-6CD86390215F}"/>
              </a:ext>
            </a:extLst>
          </p:cNvPr>
          <p:cNvSpPr txBox="1"/>
          <p:nvPr/>
        </p:nvSpPr>
        <p:spPr>
          <a:xfrm>
            <a:off x="7398329" y="4013284"/>
            <a:ext cx="4286549" cy="584775"/>
          </a:xfrm>
          <a:prstGeom prst="rect">
            <a:avLst/>
          </a:prstGeom>
          <a:noFill/>
        </p:spPr>
        <p:txBody>
          <a:bodyPr wrap="square" rtlCol="0">
            <a:spAutoFit/>
          </a:bodyPr>
          <a:lstStyle/>
          <a:p>
            <a:r>
              <a:rPr lang="en-US" sz="1600" dirty="0"/>
              <a:t>Attention Weights</a:t>
            </a:r>
          </a:p>
          <a:p>
            <a:r>
              <a:rPr lang="en-US" sz="1600" dirty="0"/>
              <a:t>After </a:t>
            </a:r>
            <a:r>
              <a:rPr lang="en-US" sz="1600" dirty="0" err="1"/>
              <a:t>Softmax</a:t>
            </a:r>
            <a:endParaRPr lang="en-US" sz="1600" dirty="0"/>
          </a:p>
        </p:txBody>
      </p:sp>
      <p:pic>
        <p:nvPicPr>
          <p:cNvPr id="10" name="Graphic 9" descr="Badge Tick1 with solid fill">
            <a:extLst>
              <a:ext uri="{FF2B5EF4-FFF2-40B4-BE49-F238E27FC236}">
                <a16:creationId xmlns:a16="http://schemas.microsoft.com/office/drawing/2014/main" id="{B66482C3-A5AB-64D3-C03C-A15BB055B86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559871" y="3544210"/>
            <a:ext cx="666666" cy="666666"/>
          </a:xfrm>
          <a:prstGeom prst="rect">
            <a:avLst/>
          </a:prstGeom>
        </p:spPr>
      </p:pic>
      <p:pic>
        <p:nvPicPr>
          <p:cNvPr id="12" name="Graphic 11" descr="Badge Tick1 with solid fill">
            <a:extLst>
              <a:ext uri="{FF2B5EF4-FFF2-40B4-BE49-F238E27FC236}">
                <a16:creationId xmlns:a16="http://schemas.microsoft.com/office/drawing/2014/main" id="{D38516AF-33FE-DF17-88B5-0212564E2A6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97798" y="1538921"/>
            <a:ext cx="666666" cy="666666"/>
          </a:xfrm>
          <a:prstGeom prst="rect">
            <a:avLst/>
          </a:prstGeom>
        </p:spPr>
      </p:pic>
      <p:pic>
        <p:nvPicPr>
          <p:cNvPr id="17" name="Graphic 16" descr="Badge Tick1 with solid fill">
            <a:extLst>
              <a:ext uri="{FF2B5EF4-FFF2-40B4-BE49-F238E27FC236}">
                <a16:creationId xmlns:a16="http://schemas.microsoft.com/office/drawing/2014/main" id="{E1086DBB-97AC-1B26-460A-D6525C83898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97798" y="2944966"/>
            <a:ext cx="666666" cy="666666"/>
          </a:xfrm>
          <a:prstGeom prst="rect">
            <a:avLst/>
          </a:prstGeom>
        </p:spPr>
      </p:pic>
      <p:pic>
        <p:nvPicPr>
          <p:cNvPr id="21" name="Graphic 20" descr="Badge Tick1 with solid fill">
            <a:extLst>
              <a:ext uri="{FF2B5EF4-FFF2-40B4-BE49-F238E27FC236}">
                <a16:creationId xmlns:a16="http://schemas.microsoft.com/office/drawing/2014/main" id="{3EB6E86C-4B3D-E480-1157-7ADE8100DC3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97798" y="4639524"/>
            <a:ext cx="666666" cy="666666"/>
          </a:xfrm>
          <a:prstGeom prst="rect">
            <a:avLst/>
          </a:prstGeom>
        </p:spPr>
      </p:pic>
      <p:pic>
        <p:nvPicPr>
          <p:cNvPr id="22" name="Graphic 21" descr="Badge Tick1 with solid fill">
            <a:extLst>
              <a:ext uri="{FF2B5EF4-FFF2-40B4-BE49-F238E27FC236}">
                <a16:creationId xmlns:a16="http://schemas.microsoft.com/office/drawing/2014/main" id="{FD32EF2C-47E3-D3E3-D37C-164EA42EAA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115923" y="1491758"/>
            <a:ext cx="666666" cy="666666"/>
          </a:xfrm>
          <a:prstGeom prst="rect">
            <a:avLst/>
          </a:prstGeom>
        </p:spPr>
      </p:pic>
      <p:pic>
        <p:nvPicPr>
          <p:cNvPr id="23" name="Graphic 22" descr="Badge Tick1 with solid fill">
            <a:extLst>
              <a:ext uri="{FF2B5EF4-FFF2-40B4-BE49-F238E27FC236}">
                <a16:creationId xmlns:a16="http://schemas.microsoft.com/office/drawing/2014/main" id="{D47CFF12-74A7-FF20-BDBE-BA8FC7E7A7A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115923" y="5700949"/>
            <a:ext cx="666666" cy="666666"/>
          </a:xfrm>
          <a:prstGeom prst="rect">
            <a:avLst/>
          </a:prstGeom>
        </p:spPr>
      </p:pic>
    </p:spTree>
    <p:extLst>
      <p:ext uri="{BB962C8B-B14F-4D97-AF65-F5344CB8AC3E}">
        <p14:creationId xmlns:p14="http://schemas.microsoft.com/office/powerpoint/2010/main" val="2177469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ADD38-3074-E2F5-95D7-E6170DC9BD94}"/>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428A4409-C778-4688-B79B-01089B4768D3}"/>
              </a:ext>
            </a:extLst>
          </p:cNvPr>
          <p:cNvPicPr>
            <a:picLocks noGrp="1" noChangeAspect="1"/>
          </p:cNvPicPr>
          <p:nvPr>
            <p:ph idx="1"/>
          </p:nvPr>
        </p:nvPicPr>
        <p:blipFill>
          <a:blip r:embed="rId3"/>
          <a:stretch>
            <a:fillRect/>
          </a:stretch>
        </p:blipFill>
        <p:spPr>
          <a:xfrm>
            <a:off x="1425756" y="1862571"/>
            <a:ext cx="6292488" cy="4808154"/>
          </a:xfrm>
        </p:spPr>
      </p:pic>
      <p:sp>
        <p:nvSpPr>
          <p:cNvPr id="8" name="Rectangle 7">
            <a:extLst>
              <a:ext uri="{FF2B5EF4-FFF2-40B4-BE49-F238E27FC236}">
                <a16:creationId xmlns:a16="http://schemas.microsoft.com/office/drawing/2014/main" id="{13B742C9-3486-88D7-EC08-C0E0CACD5544}"/>
              </a:ext>
            </a:extLst>
          </p:cNvPr>
          <p:cNvSpPr/>
          <p:nvPr/>
        </p:nvSpPr>
        <p:spPr>
          <a:xfrm>
            <a:off x="1653309" y="5163127"/>
            <a:ext cx="6064935" cy="15075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8771003A-00E2-508D-36B0-39B5C6476805}"/>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5441486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417E3-F4C2-F450-8BE4-4E72FB9B85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A08A2A8-442F-92B8-82C0-5EF56E1DE763}"/>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C8A42C60-4595-877C-5202-36F46E132B15}"/>
              </a:ext>
            </a:extLst>
          </p:cNvPr>
          <p:cNvSpPr/>
          <p:nvPr/>
        </p:nvSpPr>
        <p:spPr>
          <a:xfrm>
            <a:off x="106326" y="1084521"/>
            <a:ext cx="8537944" cy="5539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math equation with a number of lines&#10;&#10;Description automatically generated with medium confidence">
            <a:extLst>
              <a:ext uri="{FF2B5EF4-FFF2-40B4-BE49-F238E27FC236}">
                <a16:creationId xmlns:a16="http://schemas.microsoft.com/office/drawing/2014/main" id="{A1A32DF6-1694-2DC8-ABF5-3AB246D29C47}"/>
              </a:ext>
            </a:extLst>
          </p:cNvPr>
          <p:cNvPicPr>
            <a:picLocks noChangeAspect="1"/>
          </p:cNvPicPr>
          <p:nvPr/>
        </p:nvPicPr>
        <p:blipFill>
          <a:blip r:embed="rId4"/>
          <a:stretch>
            <a:fillRect/>
          </a:stretch>
        </p:blipFill>
        <p:spPr>
          <a:xfrm>
            <a:off x="277587" y="2677492"/>
            <a:ext cx="4841066" cy="1365250"/>
          </a:xfrm>
          <a:prstGeom prst="rect">
            <a:avLst/>
          </a:prstGeom>
        </p:spPr>
      </p:pic>
      <p:sp>
        <p:nvSpPr>
          <p:cNvPr id="5" name="TextBox 4">
            <a:extLst>
              <a:ext uri="{FF2B5EF4-FFF2-40B4-BE49-F238E27FC236}">
                <a16:creationId xmlns:a16="http://schemas.microsoft.com/office/drawing/2014/main" id="{B981047B-1519-ECEC-A2F7-59B15BC6BF19}"/>
              </a:ext>
            </a:extLst>
          </p:cNvPr>
          <p:cNvSpPr txBox="1"/>
          <p:nvPr/>
        </p:nvSpPr>
        <p:spPr>
          <a:xfrm>
            <a:off x="5426765" y="2782957"/>
            <a:ext cx="2852531" cy="1615827"/>
          </a:xfrm>
          <a:prstGeom prst="rect">
            <a:avLst/>
          </a:prstGeom>
          <a:noFill/>
        </p:spPr>
        <p:txBody>
          <a:bodyPr wrap="square" rtlCol="0">
            <a:spAutoFit/>
          </a:bodyPr>
          <a:lstStyle/>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Dot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a:t>
            </a:r>
            <a:r>
              <a:rPr lang="en-US" dirty="0">
                <a:solidFill>
                  <a:srgbClr val="242424"/>
                </a:solidFill>
                <a:latin typeface="source-serif-pro"/>
              </a:rPr>
              <a:t>G</a:t>
            </a:r>
            <a:r>
              <a:rPr lang="en-US" i="0" u="none" strike="noStrike" dirty="0">
                <a:solidFill>
                  <a:srgbClr val="242424"/>
                </a:solidFill>
                <a:effectLst/>
                <a:latin typeface="source-serif-pro"/>
              </a:rPr>
              <a:t>eneral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a:t>
            </a:r>
            <a:r>
              <a:rPr lang="en-US" dirty="0" err="1">
                <a:solidFill>
                  <a:srgbClr val="242424"/>
                </a:solidFill>
                <a:latin typeface="source-serif-pro"/>
              </a:rPr>
              <a:t>C</a:t>
            </a:r>
            <a:r>
              <a:rPr lang="en-US" i="0" u="none" strike="noStrike" dirty="0" err="1">
                <a:solidFill>
                  <a:srgbClr val="242424"/>
                </a:solidFill>
                <a:effectLst/>
                <a:latin typeface="source-serif-pro"/>
              </a:rPr>
              <a:t>oncat</a:t>
            </a:r>
            <a:r>
              <a:rPr lang="en-US" i="0" u="none" strike="noStrike" dirty="0">
                <a:solidFill>
                  <a:srgbClr val="242424"/>
                </a:solidFill>
                <a:effectLst/>
                <a:latin typeface="source-serif-pro"/>
              </a:rPr>
              <a:t>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endParaRPr lang="en-US" dirty="0"/>
          </a:p>
        </p:txBody>
      </p:sp>
      <p:sp>
        <p:nvSpPr>
          <p:cNvPr id="6" name="TextBox 5">
            <a:extLst>
              <a:ext uri="{FF2B5EF4-FFF2-40B4-BE49-F238E27FC236}">
                <a16:creationId xmlns:a16="http://schemas.microsoft.com/office/drawing/2014/main" id="{ACE34424-B17D-82BD-A841-5AA9B8B12B17}"/>
              </a:ext>
            </a:extLst>
          </p:cNvPr>
          <p:cNvSpPr txBox="1"/>
          <p:nvPr/>
        </p:nvSpPr>
        <p:spPr>
          <a:xfrm>
            <a:off x="350893" y="1424059"/>
            <a:ext cx="8442213" cy="461665"/>
          </a:xfrm>
          <a:prstGeom prst="rect">
            <a:avLst/>
          </a:prstGeom>
          <a:noFill/>
        </p:spPr>
        <p:txBody>
          <a:bodyPr wrap="square" rtlCol="0">
            <a:spAutoFit/>
          </a:bodyPr>
          <a:lstStyle/>
          <a:p>
            <a:r>
              <a:rPr lang="en-US" sz="2400" dirty="0"/>
              <a:t>How the Attention Scores are Calculated: Multiplicative Attention</a:t>
            </a:r>
          </a:p>
        </p:txBody>
      </p:sp>
      <p:sp>
        <p:nvSpPr>
          <p:cNvPr id="7" name="TextBox 6">
            <a:extLst>
              <a:ext uri="{FF2B5EF4-FFF2-40B4-BE49-F238E27FC236}">
                <a16:creationId xmlns:a16="http://schemas.microsoft.com/office/drawing/2014/main" id="{054C87EE-3C12-41DE-987A-A9ABA2B22E5C}"/>
              </a:ext>
            </a:extLst>
          </p:cNvPr>
          <p:cNvSpPr txBox="1"/>
          <p:nvPr/>
        </p:nvSpPr>
        <p:spPr>
          <a:xfrm>
            <a:off x="304800" y="5164613"/>
            <a:ext cx="8570259" cy="938719"/>
          </a:xfrm>
          <a:prstGeom prst="rect">
            <a:avLst/>
          </a:prstGeom>
          <a:noFill/>
        </p:spPr>
        <p:txBody>
          <a:bodyPr wrap="square" rtlCol="0">
            <a:spAutoFit/>
          </a:bodyPr>
          <a:lstStyle/>
          <a:p>
            <a:pPr>
              <a:lnSpc>
                <a:spcPts val="1800"/>
              </a:lnSpc>
              <a:spcBef>
                <a:spcPts val="600"/>
              </a:spcBef>
              <a:spcAft>
                <a:spcPts val="600"/>
              </a:spcAft>
            </a:pPr>
            <a:r>
              <a:rPr lang="en-US" sz="1400" dirty="0">
                <a:solidFill>
                  <a:srgbClr val="000000"/>
                </a:solidFill>
                <a:hlinkClick r:id="rId5">
                  <a:extLst>
                    <a:ext uri="{A12FA001-AC4F-418D-AE19-62706E023703}">
                      <ahyp:hlinkClr xmlns:ahyp="http://schemas.microsoft.com/office/drawing/2018/hyperlinkcolor" val="tx"/>
                    </a:ext>
                  </a:extLst>
                </a:hlinkClick>
              </a:rPr>
              <a:t>Minh-Thang Luong</a:t>
            </a:r>
            <a:r>
              <a:rPr lang="en-US" sz="1400" dirty="0">
                <a:solidFill>
                  <a:srgbClr val="000000"/>
                </a:solidFill>
              </a:rPr>
              <a:t>, </a:t>
            </a:r>
            <a:r>
              <a:rPr lang="en-US" sz="1400" dirty="0">
                <a:solidFill>
                  <a:srgbClr val="000000"/>
                </a:solidFill>
                <a:hlinkClick r:id="rId6">
                  <a:extLst>
                    <a:ext uri="{A12FA001-AC4F-418D-AE19-62706E023703}">
                      <ahyp:hlinkClr xmlns:ahyp="http://schemas.microsoft.com/office/drawing/2018/hyperlinkcolor" val="tx"/>
                    </a:ext>
                  </a:extLst>
                </a:hlinkClick>
              </a:rPr>
              <a:t>Hieu Pham</a:t>
            </a:r>
            <a:r>
              <a:rPr lang="en-US" sz="1400" dirty="0">
                <a:solidFill>
                  <a:srgbClr val="000000"/>
                </a:solidFill>
              </a:rPr>
              <a:t>, </a:t>
            </a:r>
            <a:r>
              <a:rPr lang="en-US" sz="1400" dirty="0">
                <a:solidFill>
                  <a:srgbClr val="000000"/>
                </a:solidFill>
                <a:hlinkClick r:id="rId7">
                  <a:extLst>
                    <a:ext uri="{A12FA001-AC4F-418D-AE19-62706E023703}">
                      <ahyp:hlinkClr xmlns:ahyp="http://schemas.microsoft.com/office/drawing/2018/hyperlinkcolor" val="tx"/>
                    </a:ext>
                  </a:extLst>
                </a:hlinkClick>
              </a:rPr>
              <a:t>Christopher D. Manning</a:t>
            </a:r>
            <a:r>
              <a:rPr lang="en-US" sz="1400" dirty="0">
                <a:solidFill>
                  <a:srgbClr val="000000"/>
                </a:solidFill>
              </a:rPr>
              <a:t>, “Effective Approaches to Attention-based Neural Machine Translation”, </a:t>
            </a:r>
            <a:r>
              <a:rPr lang="en-US" sz="1400" dirty="0">
                <a:solidFill>
                  <a:srgbClr val="000000"/>
                </a:solidFill>
                <a:hlinkClick r:id="rId8"/>
              </a:rPr>
              <a:t>https://arxiv.org/abs/1508.04025</a:t>
            </a:r>
            <a:endParaRPr lang="en-US" sz="1400" dirty="0">
              <a:solidFill>
                <a:srgbClr val="000000"/>
              </a:solidFill>
            </a:endParaRPr>
          </a:p>
          <a:p>
            <a:pPr>
              <a:lnSpc>
                <a:spcPts val="1800"/>
              </a:lnSpc>
              <a:spcBef>
                <a:spcPts val="600"/>
              </a:spcBef>
              <a:spcAft>
                <a:spcPts val="600"/>
              </a:spcAft>
            </a:pPr>
            <a:endParaRPr lang="en-US" sz="1600" b="0" i="0" u="none" strike="noStrike" dirty="0">
              <a:solidFill>
                <a:srgbClr val="000000"/>
              </a:solidFill>
              <a:effectLst/>
              <a:latin typeface="Lucida Grande" panose="020B0600040502020204" pitchFamily="34" charset="0"/>
            </a:endParaRPr>
          </a:p>
        </p:txBody>
      </p:sp>
    </p:spTree>
    <p:extLst>
      <p:ext uri="{BB962C8B-B14F-4D97-AF65-F5344CB8AC3E}">
        <p14:creationId xmlns:p14="http://schemas.microsoft.com/office/powerpoint/2010/main" val="348882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36A5D-612B-3D0A-A179-BE15B5C300A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8665FC-A00A-D038-A1ED-01064EC57033}"/>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43E34A2F-F267-CC97-D845-94BE3510AD8A}"/>
              </a:ext>
            </a:extLst>
          </p:cNvPr>
          <p:cNvSpPr/>
          <p:nvPr/>
        </p:nvSpPr>
        <p:spPr>
          <a:xfrm>
            <a:off x="106326" y="1084521"/>
            <a:ext cx="8537944" cy="5539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math equation with a number of lines&#10;&#10;Description automatically generated with medium confidence">
            <a:extLst>
              <a:ext uri="{FF2B5EF4-FFF2-40B4-BE49-F238E27FC236}">
                <a16:creationId xmlns:a16="http://schemas.microsoft.com/office/drawing/2014/main" id="{1DCD63DC-5F50-05F7-A981-324BBBC5527E}"/>
              </a:ext>
            </a:extLst>
          </p:cNvPr>
          <p:cNvPicPr>
            <a:picLocks noChangeAspect="1"/>
          </p:cNvPicPr>
          <p:nvPr/>
        </p:nvPicPr>
        <p:blipFill>
          <a:blip r:embed="rId4"/>
          <a:stretch>
            <a:fillRect/>
          </a:stretch>
        </p:blipFill>
        <p:spPr>
          <a:xfrm>
            <a:off x="277587" y="2677492"/>
            <a:ext cx="4841066" cy="1365250"/>
          </a:xfrm>
          <a:prstGeom prst="rect">
            <a:avLst/>
          </a:prstGeom>
        </p:spPr>
      </p:pic>
      <p:sp>
        <p:nvSpPr>
          <p:cNvPr id="5" name="TextBox 4">
            <a:extLst>
              <a:ext uri="{FF2B5EF4-FFF2-40B4-BE49-F238E27FC236}">
                <a16:creationId xmlns:a16="http://schemas.microsoft.com/office/drawing/2014/main" id="{6DF6872C-F07B-1029-02CD-D5D27909F05A}"/>
              </a:ext>
            </a:extLst>
          </p:cNvPr>
          <p:cNvSpPr txBox="1"/>
          <p:nvPr/>
        </p:nvSpPr>
        <p:spPr>
          <a:xfrm>
            <a:off x="5426765" y="2782957"/>
            <a:ext cx="2852531" cy="1615827"/>
          </a:xfrm>
          <a:prstGeom prst="rect">
            <a:avLst/>
          </a:prstGeom>
          <a:noFill/>
        </p:spPr>
        <p:txBody>
          <a:bodyPr wrap="square" rtlCol="0">
            <a:spAutoFit/>
          </a:bodyPr>
          <a:lstStyle/>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Dot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a:t>
            </a:r>
            <a:r>
              <a:rPr lang="en-US" dirty="0">
                <a:solidFill>
                  <a:srgbClr val="242424"/>
                </a:solidFill>
                <a:latin typeface="source-serif-pro"/>
              </a:rPr>
              <a:t>G</a:t>
            </a:r>
            <a:r>
              <a:rPr lang="en-US" i="0" u="none" strike="noStrike" dirty="0">
                <a:solidFill>
                  <a:srgbClr val="242424"/>
                </a:solidFill>
                <a:effectLst/>
                <a:latin typeface="source-serif-pro"/>
              </a:rPr>
              <a:t>eneral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pPr algn="l">
              <a:lnSpc>
                <a:spcPct val="150000"/>
              </a:lnSpc>
              <a:buClr>
                <a:schemeClr val="accent1">
                  <a:lumMod val="75000"/>
                </a:schemeClr>
              </a:buClr>
              <a:buFont typeface="Arial" panose="020B0604020202020204" pitchFamily="34" charset="0"/>
              <a:buChar char="•"/>
            </a:pPr>
            <a:r>
              <a:rPr lang="en-US" i="0" u="none" strike="noStrike" dirty="0">
                <a:solidFill>
                  <a:srgbClr val="242424"/>
                </a:solidFill>
                <a:effectLst/>
                <a:latin typeface="source-serif-pro"/>
              </a:rPr>
              <a:t> </a:t>
            </a:r>
            <a:r>
              <a:rPr lang="en-US" dirty="0" err="1">
                <a:solidFill>
                  <a:srgbClr val="242424"/>
                </a:solidFill>
                <a:latin typeface="source-serif-pro"/>
              </a:rPr>
              <a:t>C</a:t>
            </a:r>
            <a:r>
              <a:rPr lang="en-US" i="0" u="none" strike="noStrike" dirty="0" err="1">
                <a:solidFill>
                  <a:srgbClr val="242424"/>
                </a:solidFill>
                <a:effectLst/>
                <a:latin typeface="source-serif-pro"/>
              </a:rPr>
              <a:t>oncat</a:t>
            </a:r>
            <a:r>
              <a:rPr lang="en-US" i="0" u="none" strike="noStrike" dirty="0">
                <a:solidFill>
                  <a:srgbClr val="242424"/>
                </a:solidFill>
                <a:effectLst/>
                <a:latin typeface="source-serif-pro"/>
              </a:rPr>
              <a:t> </a:t>
            </a:r>
            <a:r>
              <a:rPr lang="en-US" dirty="0">
                <a:solidFill>
                  <a:srgbClr val="242424"/>
                </a:solidFill>
                <a:latin typeface="source-serif-pro"/>
              </a:rPr>
              <a:t>P</a:t>
            </a:r>
            <a:r>
              <a:rPr lang="en-US" i="0" u="none" strike="noStrike" dirty="0">
                <a:solidFill>
                  <a:srgbClr val="242424"/>
                </a:solidFill>
                <a:effectLst/>
                <a:latin typeface="source-serif-pro"/>
              </a:rPr>
              <a:t>roduct Attention</a:t>
            </a:r>
          </a:p>
          <a:p>
            <a:endParaRPr lang="en-US" dirty="0"/>
          </a:p>
        </p:txBody>
      </p:sp>
      <p:sp>
        <p:nvSpPr>
          <p:cNvPr id="6" name="TextBox 5">
            <a:extLst>
              <a:ext uri="{FF2B5EF4-FFF2-40B4-BE49-F238E27FC236}">
                <a16:creationId xmlns:a16="http://schemas.microsoft.com/office/drawing/2014/main" id="{F7EAFEEB-5E2B-3EE5-64A7-26224232B431}"/>
              </a:ext>
            </a:extLst>
          </p:cNvPr>
          <p:cNvSpPr txBox="1"/>
          <p:nvPr/>
        </p:nvSpPr>
        <p:spPr>
          <a:xfrm>
            <a:off x="350893" y="1424059"/>
            <a:ext cx="8442213" cy="461665"/>
          </a:xfrm>
          <a:prstGeom prst="rect">
            <a:avLst/>
          </a:prstGeom>
          <a:noFill/>
        </p:spPr>
        <p:txBody>
          <a:bodyPr wrap="square" rtlCol="0">
            <a:spAutoFit/>
          </a:bodyPr>
          <a:lstStyle/>
          <a:p>
            <a:r>
              <a:rPr lang="en-US" sz="2400" dirty="0"/>
              <a:t>How the Attention Scores are Calculated: Multiplicative Attention</a:t>
            </a:r>
          </a:p>
        </p:txBody>
      </p:sp>
      <p:sp>
        <p:nvSpPr>
          <p:cNvPr id="7" name="TextBox 6">
            <a:extLst>
              <a:ext uri="{FF2B5EF4-FFF2-40B4-BE49-F238E27FC236}">
                <a16:creationId xmlns:a16="http://schemas.microsoft.com/office/drawing/2014/main" id="{ACC98886-F841-E953-6B47-0D9119C4080C}"/>
              </a:ext>
            </a:extLst>
          </p:cNvPr>
          <p:cNvSpPr txBox="1"/>
          <p:nvPr/>
        </p:nvSpPr>
        <p:spPr>
          <a:xfrm>
            <a:off x="304800" y="5164613"/>
            <a:ext cx="8570259" cy="938719"/>
          </a:xfrm>
          <a:prstGeom prst="rect">
            <a:avLst/>
          </a:prstGeom>
          <a:noFill/>
        </p:spPr>
        <p:txBody>
          <a:bodyPr wrap="square" rtlCol="0">
            <a:spAutoFit/>
          </a:bodyPr>
          <a:lstStyle/>
          <a:p>
            <a:pPr>
              <a:lnSpc>
                <a:spcPts val="1800"/>
              </a:lnSpc>
              <a:spcBef>
                <a:spcPts val="600"/>
              </a:spcBef>
              <a:spcAft>
                <a:spcPts val="600"/>
              </a:spcAft>
            </a:pPr>
            <a:r>
              <a:rPr lang="en-US" sz="1400" dirty="0">
                <a:solidFill>
                  <a:srgbClr val="000000"/>
                </a:solidFill>
                <a:hlinkClick r:id="rId5">
                  <a:extLst>
                    <a:ext uri="{A12FA001-AC4F-418D-AE19-62706E023703}">
                      <ahyp:hlinkClr xmlns:ahyp="http://schemas.microsoft.com/office/drawing/2018/hyperlinkcolor" val="tx"/>
                    </a:ext>
                  </a:extLst>
                </a:hlinkClick>
              </a:rPr>
              <a:t>Minh-Thang Luong</a:t>
            </a:r>
            <a:r>
              <a:rPr lang="en-US" sz="1400" dirty="0">
                <a:solidFill>
                  <a:srgbClr val="000000"/>
                </a:solidFill>
              </a:rPr>
              <a:t>, </a:t>
            </a:r>
            <a:r>
              <a:rPr lang="en-US" sz="1400" dirty="0">
                <a:solidFill>
                  <a:srgbClr val="000000"/>
                </a:solidFill>
                <a:hlinkClick r:id="rId6">
                  <a:extLst>
                    <a:ext uri="{A12FA001-AC4F-418D-AE19-62706E023703}">
                      <ahyp:hlinkClr xmlns:ahyp="http://schemas.microsoft.com/office/drawing/2018/hyperlinkcolor" val="tx"/>
                    </a:ext>
                  </a:extLst>
                </a:hlinkClick>
              </a:rPr>
              <a:t>Hieu Pham</a:t>
            </a:r>
            <a:r>
              <a:rPr lang="en-US" sz="1400" dirty="0">
                <a:solidFill>
                  <a:srgbClr val="000000"/>
                </a:solidFill>
              </a:rPr>
              <a:t>, </a:t>
            </a:r>
            <a:r>
              <a:rPr lang="en-US" sz="1400" dirty="0">
                <a:solidFill>
                  <a:srgbClr val="000000"/>
                </a:solidFill>
                <a:hlinkClick r:id="rId7">
                  <a:extLst>
                    <a:ext uri="{A12FA001-AC4F-418D-AE19-62706E023703}">
                      <ahyp:hlinkClr xmlns:ahyp="http://schemas.microsoft.com/office/drawing/2018/hyperlinkcolor" val="tx"/>
                    </a:ext>
                  </a:extLst>
                </a:hlinkClick>
              </a:rPr>
              <a:t>Christopher D. Manning</a:t>
            </a:r>
            <a:r>
              <a:rPr lang="en-US" sz="1400" dirty="0">
                <a:solidFill>
                  <a:srgbClr val="000000"/>
                </a:solidFill>
              </a:rPr>
              <a:t>, “Effective Approaches to Attention-based Neural Machine Translation”, </a:t>
            </a:r>
            <a:r>
              <a:rPr lang="en-US" sz="1400" dirty="0">
                <a:solidFill>
                  <a:srgbClr val="000000"/>
                </a:solidFill>
                <a:hlinkClick r:id="rId8"/>
              </a:rPr>
              <a:t>https://arxiv.org/abs/1508.04025</a:t>
            </a:r>
            <a:endParaRPr lang="en-US" sz="1400" dirty="0">
              <a:solidFill>
                <a:srgbClr val="000000"/>
              </a:solidFill>
            </a:endParaRPr>
          </a:p>
          <a:p>
            <a:pPr>
              <a:lnSpc>
                <a:spcPts val="1800"/>
              </a:lnSpc>
              <a:spcBef>
                <a:spcPts val="600"/>
              </a:spcBef>
              <a:spcAft>
                <a:spcPts val="600"/>
              </a:spcAft>
            </a:pPr>
            <a:endParaRPr lang="en-US" sz="1600" b="0" i="0" u="none" strike="noStrike" dirty="0">
              <a:solidFill>
                <a:srgbClr val="000000"/>
              </a:solidFill>
              <a:effectLst/>
              <a:latin typeface="Lucida Grande" panose="020B0600040502020204" pitchFamily="34" charset="0"/>
            </a:endParaRPr>
          </a:p>
        </p:txBody>
      </p:sp>
      <p:sp>
        <p:nvSpPr>
          <p:cNvPr id="8" name="Rectangle 7">
            <a:extLst>
              <a:ext uri="{FF2B5EF4-FFF2-40B4-BE49-F238E27FC236}">
                <a16:creationId xmlns:a16="http://schemas.microsoft.com/office/drawing/2014/main" id="{A8B7642C-9345-4F96-3CE2-CF206B70F275}"/>
              </a:ext>
            </a:extLst>
          </p:cNvPr>
          <p:cNvSpPr/>
          <p:nvPr/>
        </p:nvSpPr>
        <p:spPr>
          <a:xfrm>
            <a:off x="2782956" y="2874661"/>
            <a:ext cx="5287618" cy="461665"/>
          </a:xfrm>
          <a:prstGeom prst="rect">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111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B5ED7-9A73-F98F-8693-E8F74FE4CF3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627581E-46E6-C6A9-0EB4-EB648DBF9B12}"/>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CEFFD5C7-0BEB-63F6-9F58-5AFDF6EC158F}"/>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2535678-7E36-C281-7FD8-491588BCF450}"/>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a:t>
            </a:r>
          </a:p>
        </p:txBody>
      </p:sp>
      <p:pic>
        <p:nvPicPr>
          <p:cNvPr id="14" name="Picture 13" descr="A screenshot of a math problem&#10;&#10;Description automatically generated">
            <a:extLst>
              <a:ext uri="{FF2B5EF4-FFF2-40B4-BE49-F238E27FC236}">
                <a16:creationId xmlns:a16="http://schemas.microsoft.com/office/drawing/2014/main" id="{12DA30C3-E8F5-0CBC-0FCA-3D63A2A8F830}"/>
              </a:ext>
            </a:extLst>
          </p:cNvPr>
          <p:cNvPicPr>
            <a:picLocks noChangeAspect="1"/>
          </p:cNvPicPr>
          <p:nvPr/>
        </p:nvPicPr>
        <p:blipFill>
          <a:blip r:embed="rId4"/>
          <a:stretch>
            <a:fillRect/>
          </a:stretch>
        </p:blipFill>
        <p:spPr>
          <a:xfrm>
            <a:off x="685799" y="3020051"/>
            <a:ext cx="7772400" cy="3309041"/>
          </a:xfrm>
          <a:prstGeom prst="rect">
            <a:avLst/>
          </a:prstGeom>
        </p:spPr>
      </p:pic>
      <p:sp>
        <p:nvSpPr>
          <p:cNvPr id="15" name="TextBox 14">
            <a:extLst>
              <a:ext uri="{FF2B5EF4-FFF2-40B4-BE49-F238E27FC236}">
                <a16:creationId xmlns:a16="http://schemas.microsoft.com/office/drawing/2014/main" id="{62E4BCD8-CD99-72F4-C32B-BC76367AE750}"/>
              </a:ext>
            </a:extLst>
          </p:cNvPr>
          <p:cNvSpPr txBox="1"/>
          <p:nvPr/>
        </p:nvSpPr>
        <p:spPr>
          <a:xfrm>
            <a:off x="350893" y="2268221"/>
            <a:ext cx="6214740" cy="369332"/>
          </a:xfrm>
          <a:prstGeom prst="rect">
            <a:avLst/>
          </a:prstGeom>
          <a:noFill/>
        </p:spPr>
        <p:txBody>
          <a:bodyPr wrap="square" rtlCol="0">
            <a:spAutoFit/>
          </a:bodyPr>
          <a:lstStyle/>
          <a:p>
            <a:r>
              <a:rPr lang="en-US" b="0" i="0" u="none" strike="noStrike" dirty="0">
                <a:solidFill>
                  <a:srgbClr val="000000"/>
                </a:solidFill>
                <a:effectLst/>
                <a:latin typeface="-webkit-standard"/>
              </a:rPr>
              <a:t>What Is the Dot Product?</a:t>
            </a:r>
            <a:endParaRPr lang="en-US" dirty="0"/>
          </a:p>
        </p:txBody>
      </p:sp>
    </p:spTree>
    <p:extLst>
      <p:ext uri="{BB962C8B-B14F-4D97-AF65-F5344CB8AC3E}">
        <p14:creationId xmlns:p14="http://schemas.microsoft.com/office/powerpoint/2010/main" val="28281073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7ECD2-F901-BB98-A6B9-7A8237DD0E6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99A0E37-9EB9-2F05-92A2-8859796642CA}"/>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F1B9FFB5-A4A7-8CD5-4243-51CD2EDF1D13}"/>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math equations on a white background&#10;&#10;Description automatically generated">
            <a:extLst>
              <a:ext uri="{FF2B5EF4-FFF2-40B4-BE49-F238E27FC236}">
                <a16:creationId xmlns:a16="http://schemas.microsoft.com/office/drawing/2014/main" id="{6DDD0464-70B1-A498-203D-71785294B75B}"/>
              </a:ext>
            </a:extLst>
          </p:cNvPr>
          <p:cNvPicPr>
            <a:picLocks noChangeAspect="1"/>
          </p:cNvPicPr>
          <p:nvPr/>
        </p:nvPicPr>
        <p:blipFill>
          <a:blip r:embed="rId4"/>
          <a:stretch>
            <a:fillRect/>
          </a:stretch>
        </p:blipFill>
        <p:spPr>
          <a:xfrm>
            <a:off x="685799" y="3020051"/>
            <a:ext cx="7772400" cy="3309041"/>
          </a:xfrm>
          <a:prstGeom prst="rect">
            <a:avLst/>
          </a:prstGeom>
        </p:spPr>
      </p:pic>
      <p:sp>
        <p:nvSpPr>
          <p:cNvPr id="7" name="TextBox 6">
            <a:extLst>
              <a:ext uri="{FF2B5EF4-FFF2-40B4-BE49-F238E27FC236}">
                <a16:creationId xmlns:a16="http://schemas.microsoft.com/office/drawing/2014/main" id="{582E9532-064B-BB82-67DB-68CFD0D4820B}"/>
              </a:ext>
            </a:extLst>
          </p:cNvPr>
          <p:cNvSpPr txBox="1"/>
          <p:nvPr/>
        </p:nvSpPr>
        <p:spPr>
          <a:xfrm>
            <a:off x="350893" y="2268221"/>
            <a:ext cx="6214740" cy="369332"/>
          </a:xfrm>
          <a:prstGeom prst="rect">
            <a:avLst/>
          </a:prstGeom>
          <a:noFill/>
        </p:spPr>
        <p:txBody>
          <a:bodyPr wrap="square" rtlCol="0">
            <a:spAutoFit/>
          </a:bodyPr>
          <a:lstStyle/>
          <a:p>
            <a:r>
              <a:rPr lang="en-US" b="0" i="0" u="none" strike="noStrike" dirty="0">
                <a:solidFill>
                  <a:srgbClr val="000000"/>
                </a:solidFill>
                <a:effectLst/>
                <a:latin typeface="-webkit-standard"/>
              </a:rPr>
              <a:t>What Is the Dot Product?</a:t>
            </a:r>
            <a:endParaRPr lang="en-US" dirty="0"/>
          </a:p>
        </p:txBody>
      </p:sp>
      <p:sp>
        <p:nvSpPr>
          <p:cNvPr id="8" name="TextBox 7">
            <a:extLst>
              <a:ext uri="{FF2B5EF4-FFF2-40B4-BE49-F238E27FC236}">
                <a16:creationId xmlns:a16="http://schemas.microsoft.com/office/drawing/2014/main" id="{DE2948F6-2227-7E93-C6CD-45B50DC2D0C2}"/>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a:t>
            </a:r>
          </a:p>
        </p:txBody>
      </p:sp>
    </p:spTree>
    <p:extLst>
      <p:ext uri="{BB962C8B-B14F-4D97-AF65-F5344CB8AC3E}">
        <p14:creationId xmlns:p14="http://schemas.microsoft.com/office/powerpoint/2010/main" val="26225496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FC18B-6816-500E-E314-8295C5AEAD3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8B8BA2A-101A-D84E-6DA3-3B19A0C64D2A}"/>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32F28CA0-24C8-93CB-4501-21C0C6EFD176}"/>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math equations and formulas&#10;&#10;Description automatically generated with medium confidence">
            <a:extLst>
              <a:ext uri="{FF2B5EF4-FFF2-40B4-BE49-F238E27FC236}">
                <a16:creationId xmlns:a16="http://schemas.microsoft.com/office/drawing/2014/main" id="{A7D014EF-2B19-FA04-BE01-69F8CD49088F}"/>
              </a:ext>
            </a:extLst>
          </p:cNvPr>
          <p:cNvPicPr>
            <a:picLocks noChangeAspect="1"/>
          </p:cNvPicPr>
          <p:nvPr/>
        </p:nvPicPr>
        <p:blipFill>
          <a:blip r:embed="rId4"/>
          <a:stretch>
            <a:fillRect/>
          </a:stretch>
        </p:blipFill>
        <p:spPr>
          <a:xfrm>
            <a:off x="685799" y="3020051"/>
            <a:ext cx="7772400" cy="3309041"/>
          </a:xfrm>
          <a:prstGeom prst="rect">
            <a:avLst/>
          </a:prstGeom>
        </p:spPr>
      </p:pic>
      <p:sp>
        <p:nvSpPr>
          <p:cNvPr id="8" name="TextBox 7">
            <a:extLst>
              <a:ext uri="{FF2B5EF4-FFF2-40B4-BE49-F238E27FC236}">
                <a16:creationId xmlns:a16="http://schemas.microsoft.com/office/drawing/2014/main" id="{8066BD9A-EA5C-305A-318A-735558FEE103}"/>
              </a:ext>
            </a:extLst>
          </p:cNvPr>
          <p:cNvSpPr txBox="1"/>
          <p:nvPr/>
        </p:nvSpPr>
        <p:spPr>
          <a:xfrm>
            <a:off x="350893" y="2268221"/>
            <a:ext cx="6214740" cy="369332"/>
          </a:xfrm>
          <a:prstGeom prst="rect">
            <a:avLst/>
          </a:prstGeom>
          <a:noFill/>
        </p:spPr>
        <p:txBody>
          <a:bodyPr wrap="square" rtlCol="0">
            <a:spAutoFit/>
          </a:bodyPr>
          <a:lstStyle/>
          <a:p>
            <a:r>
              <a:rPr lang="en-US" b="0" i="0" u="none" strike="noStrike" dirty="0">
                <a:solidFill>
                  <a:srgbClr val="000000"/>
                </a:solidFill>
                <a:effectLst/>
                <a:latin typeface="-webkit-standard"/>
              </a:rPr>
              <a:t>What Is the Dot Product?</a:t>
            </a:r>
            <a:endParaRPr lang="en-US" dirty="0"/>
          </a:p>
        </p:txBody>
      </p:sp>
      <p:sp>
        <p:nvSpPr>
          <p:cNvPr id="9" name="TextBox 8">
            <a:extLst>
              <a:ext uri="{FF2B5EF4-FFF2-40B4-BE49-F238E27FC236}">
                <a16:creationId xmlns:a16="http://schemas.microsoft.com/office/drawing/2014/main" id="{63E096E6-7152-075A-14DE-F0AE9CDEB215}"/>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a:t>
            </a:r>
          </a:p>
        </p:txBody>
      </p:sp>
    </p:spTree>
    <p:extLst>
      <p:ext uri="{BB962C8B-B14F-4D97-AF65-F5344CB8AC3E}">
        <p14:creationId xmlns:p14="http://schemas.microsoft.com/office/powerpoint/2010/main" val="20895584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AED94-E34C-C4D3-BC9B-6D1B92260C3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72457C-3872-C000-2A1F-23F2074BAF14}"/>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DB55CD43-FF8B-170A-A17C-E57242A1A922}"/>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math equations on a white background&#10;&#10;Description automatically generated">
            <a:extLst>
              <a:ext uri="{FF2B5EF4-FFF2-40B4-BE49-F238E27FC236}">
                <a16:creationId xmlns:a16="http://schemas.microsoft.com/office/drawing/2014/main" id="{615AD3BC-31B2-274F-2036-74338E399F5F}"/>
              </a:ext>
            </a:extLst>
          </p:cNvPr>
          <p:cNvPicPr>
            <a:picLocks noChangeAspect="1"/>
          </p:cNvPicPr>
          <p:nvPr/>
        </p:nvPicPr>
        <p:blipFill>
          <a:blip r:embed="rId4"/>
          <a:stretch>
            <a:fillRect/>
          </a:stretch>
        </p:blipFill>
        <p:spPr>
          <a:xfrm>
            <a:off x="685799" y="3020051"/>
            <a:ext cx="7772400" cy="3309041"/>
          </a:xfrm>
          <a:prstGeom prst="rect">
            <a:avLst/>
          </a:prstGeom>
        </p:spPr>
      </p:pic>
      <p:sp>
        <p:nvSpPr>
          <p:cNvPr id="8" name="TextBox 7">
            <a:extLst>
              <a:ext uri="{FF2B5EF4-FFF2-40B4-BE49-F238E27FC236}">
                <a16:creationId xmlns:a16="http://schemas.microsoft.com/office/drawing/2014/main" id="{7E353520-4828-CFA6-E45C-7E661ECCD5FF}"/>
              </a:ext>
            </a:extLst>
          </p:cNvPr>
          <p:cNvSpPr txBox="1"/>
          <p:nvPr/>
        </p:nvSpPr>
        <p:spPr>
          <a:xfrm>
            <a:off x="350893" y="2268221"/>
            <a:ext cx="6214740" cy="369332"/>
          </a:xfrm>
          <a:prstGeom prst="rect">
            <a:avLst/>
          </a:prstGeom>
          <a:noFill/>
        </p:spPr>
        <p:txBody>
          <a:bodyPr wrap="square" rtlCol="0">
            <a:spAutoFit/>
          </a:bodyPr>
          <a:lstStyle/>
          <a:p>
            <a:r>
              <a:rPr lang="en-US" b="0" i="0" u="none" strike="noStrike" dirty="0">
                <a:solidFill>
                  <a:srgbClr val="000000"/>
                </a:solidFill>
                <a:effectLst/>
                <a:latin typeface="-webkit-standard"/>
              </a:rPr>
              <a:t>What Is the Dot Product?</a:t>
            </a:r>
            <a:endParaRPr lang="en-US" dirty="0"/>
          </a:p>
        </p:txBody>
      </p:sp>
      <p:sp>
        <p:nvSpPr>
          <p:cNvPr id="9" name="TextBox 8">
            <a:extLst>
              <a:ext uri="{FF2B5EF4-FFF2-40B4-BE49-F238E27FC236}">
                <a16:creationId xmlns:a16="http://schemas.microsoft.com/office/drawing/2014/main" id="{53D6DAE6-3D4E-0628-5F42-26A97860306F}"/>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a:t>
            </a:r>
          </a:p>
        </p:txBody>
      </p:sp>
    </p:spTree>
    <p:extLst>
      <p:ext uri="{BB962C8B-B14F-4D97-AF65-F5344CB8AC3E}">
        <p14:creationId xmlns:p14="http://schemas.microsoft.com/office/powerpoint/2010/main" val="14861042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09CD7-01A1-C624-B053-17C3C7DCB76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A9AF097-CDBF-0BB9-5A6D-004C83161689}"/>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534763DB-8826-60E6-4ED7-D62B89E9B2C6}"/>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CEECBE5-3CFE-4AB1-EE79-8B72A6C105BB}"/>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white background with black text&#10;&#10;Description automatically generated">
            <a:extLst>
              <a:ext uri="{FF2B5EF4-FFF2-40B4-BE49-F238E27FC236}">
                <a16:creationId xmlns:a16="http://schemas.microsoft.com/office/drawing/2014/main" id="{94D9DF5A-1B3B-9891-7D01-896F676E3053}"/>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1727015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62700-0006-38D3-C69A-AF3671FAF1F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0C8A913-C39C-4800-9B42-FEA49103E41E}"/>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201B82AC-87AC-A16E-BE35-C7E6BE15F2AF}"/>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457B941-5A8F-F66B-B5C8-6311C9BEB7EE}"/>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screenshot of a math problem&#10;&#10;Description automatically generated">
            <a:extLst>
              <a:ext uri="{FF2B5EF4-FFF2-40B4-BE49-F238E27FC236}">
                <a16:creationId xmlns:a16="http://schemas.microsoft.com/office/drawing/2014/main" id="{2047006E-9CF1-246C-81A5-8643277A8B97}"/>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25008125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74FF5-4D7F-5037-3546-AD1F80B1E59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A2F67ED-7646-B821-0058-08D2CE6BB2B8}"/>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CB90286E-07DB-7611-9861-8A59FE3A53CA}"/>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179084C-6D6D-14BF-BCC9-735B51F9FFAF}"/>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7" name="Picture 6" descr="A screenshot of a math problem&#10;&#10;Description automatically generated">
            <a:extLst>
              <a:ext uri="{FF2B5EF4-FFF2-40B4-BE49-F238E27FC236}">
                <a16:creationId xmlns:a16="http://schemas.microsoft.com/office/drawing/2014/main" id="{A8127730-B6B2-BF6C-6BC3-C36E7C4DCF2D}"/>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29049341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FFD04-C0B6-FBF7-847A-63573BC96C9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C126F30-A193-B8B6-6764-504AAD898100}"/>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1D01E76A-9D69-F6DD-78F9-0A482520EAD0}"/>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819708F-35B2-10C1-C05A-21E1B1DF140C}"/>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screenshot of a math problem&#10;&#10;Description automatically generated">
            <a:extLst>
              <a:ext uri="{FF2B5EF4-FFF2-40B4-BE49-F238E27FC236}">
                <a16:creationId xmlns:a16="http://schemas.microsoft.com/office/drawing/2014/main" id="{741DEE0C-6644-7E66-585A-3AE205981946}"/>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2581676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1632B-ADD3-937F-4C96-10195F2AD551}"/>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3B4D3970-AFDA-287B-2C65-54B2B59AA3CB}"/>
              </a:ext>
            </a:extLst>
          </p:cNvPr>
          <p:cNvPicPr>
            <a:picLocks noGrp="1" noChangeAspect="1"/>
          </p:cNvPicPr>
          <p:nvPr>
            <p:ph idx="1"/>
          </p:nvPr>
        </p:nvPicPr>
        <p:blipFill>
          <a:blip r:embed="rId3"/>
          <a:stretch>
            <a:fillRect/>
          </a:stretch>
        </p:blipFill>
        <p:spPr>
          <a:xfrm>
            <a:off x="1425756" y="1862571"/>
            <a:ext cx="6292488" cy="4808154"/>
          </a:xfrm>
        </p:spPr>
      </p:pic>
      <p:sp>
        <p:nvSpPr>
          <p:cNvPr id="4" name="TextBox 3">
            <a:extLst>
              <a:ext uri="{FF2B5EF4-FFF2-40B4-BE49-F238E27FC236}">
                <a16:creationId xmlns:a16="http://schemas.microsoft.com/office/drawing/2014/main" id="{9A54093F-184E-75D5-6394-E35D0623D4A5}"/>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596C0024-46B1-8CB9-2D20-A906B3D1213A}"/>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9" name="Rectangle 28">
            <a:extLst>
              <a:ext uri="{FF2B5EF4-FFF2-40B4-BE49-F238E27FC236}">
                <a16:creationId xmlns:a16="http://schemas.microsoft.com/office/drawing/2014/main" id="{07A4AB57-BE46-5F7F-E165-F792441D7F3D}"/>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381684A-31FD-1163-90FD-E039009EBC34}"/>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49F3C93-D52C-8D62-5D6B-CA21F89A5B3B}"/>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1067716-ECBF-9F95-AA3C-4BD19FDAEA2F}"/>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BFADBD5C-DEC9-6679-B439-40E557D19BB3}"/>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15252520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94C31-AF2D-F750-68E0-02BA7E8463C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7B70604-D9A3-8214-CE40-E894AF82561C}"/>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D5A9B6EA-544D-1351-8719-CBF87B6B6464}"/>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6EB7F46-C57B-42DD-D6FB-2F6918A7D51B}"/>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white paper with black text&#10;&#10;Description automatically generated">
            <a:extLst>
              <a:ext uri="{FF2B5EF4-FFF2-40B4-BE49-F238E27FC236}">
                <a16:creationId xmlns:a16="http://schemas.microsoft.com/office/drawing/2014/main" id="{80037960-1BB3-DE7E-29BE-E2EE31F45EF4}"/>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11526737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C1A05-E4D9-F39C-B728-0FC3A3991C3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33D2D1D-6295-57C0-F203-52F244737156}"/>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AFF8FBD6-4EDF-4204-1CB8-5AD29DF89E13}"/>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4299F40-BFF7-8CD8-17FD-B9F86F9C67D9}"/>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math problem with lines and numbers&#10;&#10;Description automatically generated with medium confidence">
            <a:extLst>
              <a:ext uri="{FF2B5EF4-FFF2-40B4-BE49-F238E27FC236}">
                <a16:creationId xmlns:a16="http://schemas.microsoft.com/office/drawing/2014/main" id="{2BE18ED9-7578-373C-5C16-8D35B7F19BCF}"/>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40398949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34223-7B7E-1AF1-A8CB-4DDA93F6D6D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793E03B-4EAF-D7B1-16DC-CB369E2AA96D}"/>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CCB40AA0-2C52-CBE4-8E14-07B25E3FED22}"/>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B2AA8F7-7743-9BBB-E00B-E4B1FE94D46B}"/>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math problem with numbers and equations&#10;&#10;Description automatically generated with medium confidence">
            <a:extLst>
              <a:ext uri="{FF2B5EF4-FFF2-40B4-BE49-F238E27FC236}">
                <a16:creationId xmlns:a16="http://schemas.microsoft.com/office/drawing/2014/main" id="{7FE1CFE8-3413-DFD7-E48C-399060EE5216}"/>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12894248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43945-6414-F7D4-9AB8-84F8550D342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2AD48DB-2608-94D3-C0B1-CC2D6D579F4E}"/>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EC982003-E15F-7837-F156-A198CFC72E23}"/>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606FC63-99E0-1900-34B5-7F8E6ED5C877}"/>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Geometric Perspective.</a:t>
            </a:r>
          </a:p>
        </p:txBody>
      </p:sp>
      <p:pic>
        <p:nvPicPr>
          <p:cNvPr id="5" name="Picture 4" descr="A math equations and formulas on a white background&#10;&#10;Description automatically generated">
            <a:extLst>
              <a:ext uri="{FF2B5EF4-FFF2-40B4-BE49-F238E27FC236}">
                <a16:creationId xmlns:a16="http://schemas.microsoft.com/office/drawing/2014/main" id="{DE23CB8F-43F6-EE7C-AF4A-AA392931C3E2}"/>
              </a:ext>
            </a:extLst>
          </p:cNvPr>
          <p:cNvPicPr>
            <a:picLocks noChangeAspect="1"/>
          </p:cNvPicPr>
          <p:nvPr/>
        </p:nvPicPr>
        <p:blipFill>
          <a:blip r:embed="rId4"/>
          <a:stretch>
            <a:fillRect/>
          </a:stretch>
        </p:blipFill>
        <p:spPr>
          <a:xfrm>
            <a:off x="382772" y="2067396"/>
            <a:ext cx="7772400" cy="4790604"/>
          </a:xfrm>
          <a:prstGeom prst="rect">
            <a:avLst/>
          </a:prstGeom>
        </p:spPr>
      </p:pic>
    </p:spTree>
    <p:extLst>
      <p:ext uri="{BB962C8B-B14F-4D97-AF65-F5344CB8AC3E}">
        <p14:creationId xmlns:p14="http://schemas.microsoft.com/office/powerpoint/2010/main" val="35072785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E17C6-F16A-593B-B838-A39B834D129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7BBD2A7-D670-AABD-2CEC-9FBCD40DAE63}"/>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D0103074-2A9B-9CF2-BF3B-D252F82D037D}"/>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430207-DE51-B4D5-D39F-BD0644F49E14}"/>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Semantic Perspective.</a:t>
            </a:r>
          </a:p>
        </p:txBody>
      </p:sp>
      <p:pic>
        <p:nvPicPr>
          <p:cNvPr id="5" name="Picture 4" descr="A screenshot of a computer&#10;&#10;Description automatically generated">
            <a:extLst>
              <a:ext uri="{FF2B5EF4-FFF2-40B4-BE49-F238E27FC236}">
                <a16:creationId xmlns:a16="http://schemas.microsoft.com/office/drawing/2014/main" id="{16D16946-29C9-C36F-1D42-2027A25E75A2}"/>
              </a:ext>
            </a:extLst>
          </p:cNvPr>
          <p:cNvPicPr>
            <a:picLocks noChangeAspect="1"/>
          </p:cNvPicPr>
          <p:nvPr/>
        </p:nvPicPr>
        <p:blipFill>
          <a:blip r:embed="rId4"/>
          <a:stretch>
            <a:fillRect/>
          </a:stretch>
        </p:blipFill>
        <p:spPr>
          <a:xfrm>
            <a:off x="685799" y="2069236"/>
            <a:ext cx="7772400" cy="3634122"/>
          </a:xfrm>
          <a:prstGeom prst="rect">
            <a:avLst/>
          </a:prstGeom>
        </p:spPr>
      </p:pic>
    </p:spTree>
    <p:extLst>
      <p:ext uri="{BB962C8B-B14F-4D97-AF65-F5344CB8AC3E}">
        <p14:creationId xmlns:p14="http://schemas.microsoft.com/office/powerpoint/2010/main" val="154206048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2267-640D-D843-3960-90E12359B10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DE2CB41-3ADD-1854-B159-F0A68F240D77}"/>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897E985D-EA91-3B7F-5329-9687C701ED69}"/>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C1EEF78-396E-4C1F-911D-FCCC5EFC4697}"/>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Semantic Perspective.</a:t>
            </a:r>
          </a:p>
        </p:txBody>
      </p:sp>
      <p:pic>
        <p:nvPicPr>
          <p:cNvPr id="6" name="Picture 5" descr="A screenshot of a computer&#10;&#10;Description automatically generated">
            <a:extLst>
              <a:ext uri="{FF2B5EF4-FFF2-40B4-BE49-F238E27FC236}">
                <a16:creationId xmlns:a16="http://schemas.microsoft.com/office/drawing/2014/main" id="{FDF3113C-0D53-D67B-E250-707AC5B666E2}"/>
              </a:ext>
            </a:extLst>
          </p:cNvPr>
          <p:cNvPicPr>
            <a:picLocks noChangeAspect="1"/>
          </p:cNvPicPr>
          <p:nvPr/>
        </p:nvPicPr>
        <p:blipFill>
          <a:blip r:embed="rId4"/>
          <a:stretch>
            <a:fillRect/>
          </a:stretch>
        </p:blipFill>
        <p:spPr>
          <a:xfrm>
            <a:off x="685799" y="2069236"/>
            <a:ext cx="7772400" cy="3634122"/>
          </a:xfrm>
          <a:prstGeom prst="rect">
            <a:avLst/>
          </a:prstGeom>
        </p:spPr>
      </p:pic>
    </p:spTree>
    <p:extLst>
      <p:ext uri="{BB962C8B-B14F-4D97-AF65-F5344CB8AC3E}">
        <p14:creationId xmlns:p14="http://schemas.microsoft.com/office/powerpoint/2010/main" val="9268389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9F896-7881-6F4F-BC15-AF08234A915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FFAFC98-9F27-F326-10A5-0C9C7AAD67FE}"/>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E2DBE289-B64F-5D4E-45A3-6F663F3F53BD}"/>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7E41421-88D2-5555-B6B6-655C11EFBFC3}"/>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Semantic Perspective.</a:t>
            </a:r>
          </a:p>
        </p:txBody>
      </p:sp>
      <p:pic>
        <p:nvPicPr>
          <p:cNvPr id="5" name="Picture 4" descr="A screenshot of a computer&#10;&#10;Description automatically generated">
            <a:extLst>
              <a:ext uri="{FF2B5EF4-FFF2-40B4-BE49-F238E27FC236}">
                <a16:creationId xmlns:a16="http://schemas.microsoft.com/office/drawing/2014/main" id="{8F85EC24-1536-0BD3-319B-B6596A42F74E}"/>
              </a:ext>
            </a:extLst>
          </p:cNvPr>
          <p:cNvPicPr>
            <a:picLocks noChangeAspect="1"/>
          </p:cNvPicPr>
          <p:nvPr/>
        </p:nvPicPr>
        <p:blipFill>
          <a:blip r:embed="rId4"/>
          <a:stretch>
            <a:fillRect/>
          </a:stretch>
        </p:blipFill>
        <p:spPr>
          <a:xfrm>
            <a:off x="685799" y="2069236"/>
            <a:ext cx="7772400" cy="3634122"/>
          </a:xfrm>
          <a:prstGeom prst="rect">
            <a:avLst/>
          </a:prstGeom>
        </p:spPr>
      </p:pic>
    </p:spTree>
    <p:extLst>
      <p:ext uri="{BB962C8B-B14F-4D97-AF65-F5344CB8AC3E}">
        <p14:creationId xmlns:p14="http://schemas.microsoft.com/office/powerpoint/2010/main" val="15057961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8638A-FA0B-F301-025F-7CF8B86A9D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37356D-B1C4-5BE8-253F-3C38C69322F9}"/>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4F60A9D3-3C7D-FA81-F4A2-7212F7C45A1C}"/>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8214986-B0F6-1713-D0AB-262F93BFD215}"/>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Semantic Perspective.</a:t>
            </a:r>
          </a:p>
        </p:txBody>
      </p:sp>
      <p:pic>
        <p:nvPicPr>
          <p:cNvPr id="5" name="Picture 4" descr="A screenshot of a computer code&#10;&#10;Description automatically generated">
            <a:extLst>
              <a:ext uri="{FF2B5EF4-FFF2-40B4-BE49-F238E27FC236}">
                <a16:creationId xmlns:a16="http://schemas.microsoft.com/office/drawing/2014/main" id="{1429A125-A4DC-A529-60F1-693829F8A9F6}"/>
              </a:ext>
            </a:extLst>
          </p:cNvPr>
          <p:cNvPicPr>
            <a:picLocks noChangeAspect="1"/>
          </p:cNvPicPr>
          <p:nvPr/>
        </p:nvPicPr>
        <p:blipFill>
          <a:blip r:embed="rId4"/>
          <a:stretch>
            <a:fillRect/>
          </a:stretch>
        </p:blipFill>
        <p:spPr>
          <a:xfrm>
            <a:off x="685799" y="2069236"/>
            <a:ext cx="7772400" cy="3634122"/>
          </a:xfrm>
          <a:prstGeom prst="rect">
            <a:avLst/>
          </a:prstGeom>
        </p:spPr>
      </p:pic>
    </p:spTree>
    <p:extLst>
      <p:ext uri="{BB962C8B-B14F-4D97-AF65-F5344CB8AC3E}">
        <p14:creationId xmlns:p14="http://schemas.microsoft.com/office/powerpoint/2010/main" val="11291515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04DE5-9A17-A9B0-9168-D47197D8DCD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0D1E656-C7EA-E98B-A643-49E01EA4E386}"/>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C7B1D333-E2EC-7BF4-6E52-888165488A83}"/>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B9A31AB-B5F9-B436-3475-D8FB71572BFF}"/>
              </a:ext>
            </a:extLst>
          </p:cNvPr>
          <p:cNvSpPr txBox="1"/>
          <p:nvPr/>
        </p:nvSpPr>
        <p:spPr>
          <a:xfrm>
            <a:off x="350893" y="1424059"/>
            <a:ext cx="8442213" cy="461665"/>
          </a:xfrm>
          <a:prstGeom prst="rect">
            <a:avLst/>
          </a:prstGeom>
          <a:noFill/>
        </p:spPr>
        <p:txBody>
          <a:bodyPr wrap="square" rtlCol="0">
            <a:spAutoFit/>
          </a:bodyPr>
          <a:lstStyle/>
          <a:p>
            <a:r>
              <a:rPr lang="en-US" sz="2400" dirty="0"/>
              <a:t>Why the Dot Product Indicates Similarity. Semantic Perspective.</a:t>
            </a:r>
          </a:p>
        </p:txBody>
      </p:sp>
      <p:pic>
        <p:nvPicPr>
          <p:cNvPr id="5" name="Picture 4" descr="A white paper with black text&#10;&#10;Description automatically generated">
            <a:extLst>
              <a:ext uri="{FF2B5EF4-FFF2-40B4-BE49-F238E27FC236}">
                <a16:creationId xmlns:a16="http://schemas.microsoft.com/office/drawing/2014/main" id="{C2FA4781-8E91-CEB6-9212-773A48254E9A}"/>
              </a:ext>
            </a:extLst>
          </p:cNvPr>
          <p:cNvPicPr>
            <a:picLocks noChangeAspect="1"/>
          </p:cNvPicPr>
          <p:nvPr/>
        </p:nvPicPr>
        <p:blipFill>
          <a:blip r:embed="rId4"/>
          <a:stretch>
            <a:fillRect/>
          </a:stretch>
        </p:blipFill>
        <p:spPr>
          <a:xfrm>
            <a:off x="685799" y="2069236"/>
            <a:ext cx="7772400" cy="3634122"/>
          </a:xfrm>
          <a:prstGeom prst="rect">
            <a:avLst/>
          </a:prstGeom>
        </p:spPr>
      </p:pic>
    </p:spTree>
    <p:extLst>
      <p:ext uri="{BB962C8B-B14F-4D97-AF65-F5344CB8AC3E}">
        <p14:creationId xmlns:p14="http://schemas.microsoft.com/office/powerpoint/2010/main" val="27031987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DE6D9-5EF4-6840-E0CE-5EBB798B4E5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592FAA2-F9BA-71BD-FDC7-67F328CF0816}"/>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21462620-BBD5-971D-EFE8-6AA2E0EE47B3}"/>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BA24A32-9C04-3319-2E65-93BD0B9FB94D}"/>
              </a:ext>
            </a:extLst>
          </p:cNvPr>
          <p:cNvSpPr txBox="1"/>
          <p:nvPr/>
        </p:nvSpPr>
        <p:spPr>
          <a:xfrm>
            <a:off x="350893" y="1424059"/>
            <a:ext cx="8442213" cy="461665"/>
          </a:xfrm>
          <a:prstGeom prst="rect">
            <a:avLst/>
          </a:prstGeom>
          <a:noFill/>
        </p:spPr>
        <p:txBody>
          <a:bodyPr wrap="square" rtlCol="0">
            <a:spAutoFit/>
          </a:bodyPr>
          <a:lstStyle/>
          <a:p>
            <a:r>
              <a:rPr lang="en-US" sz="2400" dirty="0"/>
              <a:t>Why</a:t>
            </a:r>
            <a:r>
              <a:rPr lang="en-US" sz="2400" b="0" i="0" u="none" strike="noStrike" dirty="0">
                <a:solidFill>
                  <a:srgbClr val="000000"/>
                </a:solidFill>
                <a:effectLst/>
                <a:latin typeface="-webkit-standard"/>
              </a:rPr>
              <a:t> Similarity Drives Attention</a:t>
            </a:r>
            <a:endParaRPr lang="en-US" sz="2400" dirty="0"/>
          </a:p>
        </p:txBody>
      </p:sp>
      <p:pic>
        <p:nvPicPr>
          <p:cNvPr id="6" name="Picture 5" descr="A screenshot of a computer&#10;&#10;Description automatically generated">
            <a:extLst>
              <a:ext uri="{FF2B5EF4-FFF2-40B4-BE49-F238E27FC236}">
                <a16:creationId xmlns:a16="http://schemas.microsoft.com/office/drawing/2014/main" id="{25C266B9-A69F-3397-54C6-ACB424DCFA85}"/>
              </a:ext>
            </a:extLst>
          </p:cNvPr>
          <p:cNvPicPr>
            <a:picLocks noChangeAspect="1"/>
          </p:cNvPicPr>
          <p:nvPr/>
        </p:nvPicPr>
        <p:blipFill>
          <a:blip r:embed="rId4"/>
          <a:stretch>
            <a:fillRect/>
          </a:stretch>
        </p:blipFill>
        <p:spPr>
          <a:xfrm>
            <a:off x="685799" y="2112623"/>
            <a:ext cx="7772400" cy="3547348"/>
          </a:xfrm>
          <a:prstGeom prst="rect">
            <a:avLst/>
          </a:prstGeom>
        </p:spPr>
      </p:pic>
    </p:spTree>
    <p:extLst>
      <p:ext uri="{BB962C8B-B14F-4D97-AF65-F5344CB8AC3E}">
        <p14:creationId xmlns:p14="http://schemas.microsoft.com/office/powerpoint/2010/main" val="4136673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718FD-281A-6459-95DE-B59853411F17}"/>
            </a:ext>
          </a:extLst>
        </p:cNvPr>
        <p:cNvGrpSpPr/>
        <p:nvPr/>
      </p:nvGrpSpPr>
      <p:grpSpPr>
        <a:xfrm>
          <a:off x="0" y="0"/>
          <a:ext cx="0" cy="0"/>
          <a:chOff x="0" y="0"/>
          <a:chExt cx="0" cy="0"/>
        </a:xfrm>
      </p:grpSpPr>
      <p:pic>
        <p:nvPicPr>
          <p:cNvPr id="7" name="Content Placeholder 6" descr="A screenshot of a computer&#10;&#10;Description automatically generated">
            <a:extLst>
              <a:ext uri="{FF2B5EF4-FFF2-40B4-BE49-F238E27FC236}">
                <a16:creationId xmlns:a16="http://schemas.microsoft.com/office/drawing/2014/main" id="{AE373489-F4BE-2BB5-82D0-A333FE867354}"/>
              </a:ext>
            </a:extLst>
          </p:cNvPr>
          <p:cNvPicPr>
            <a:picLocks noGrp="1" noChangeAspect="1"/>
          </p:cNvPicPr>
          <p:nvPr>
            <p:ph idx="1"/>
          </p:nvPr>
        </p:nvPicPr>
        <p:blipFill>
          <a:blip r:embed="rId3"/>
          <a:stretch>
            <a:fillRect/>
          </a:stretch>
        </p:blipFill>
        <p:spPr>
          <a:xfrm>
            <a:off x="1425756" y="1862571"/>
            <a:ext cx="6292488" cy="4808154"/>
          </a:xfrm>
        </p:spPr>
      </p:pic>
      <p:sp>
        <p:nvSpPr>
          <p:cNvPr id="4" name="TextBox 3">
            <a:extLst>
              <a:ext uri="{FF2B5EF4-FFF2-40B4-BE49-F238E27FC236}">
                <a16:creationId xmlns:a16="http://schemas.microsoft.com/office/drawing/2014/main" id="{0C8F8FB2-E913-C263-CBFA-B5B93590799E}"/>
              </a:ext>
            </a:extLst>
          </p:cNvPr>
          <p:cNvSpPr txBox="1"/>
          <p:nvPr/>
        </p:nvSpPr>
        <p:spPr>
          <a:xfrm>
            <a:off x="46852" y="3429000"/>
            <a:ext cx="1433406" cy="553998"/>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p:txBody>
      </p:sp>
      <p:cxnSp>
        <p:nvCxnSpPr>
          <p:cNvPr id="6" name="Straight Arrow Connector 5">
            <a:extLst>
              <a:ext uri="{FF2B5EF4-FFF2-40B4-BE49-F238E27FC236}">
                <a16:creationId xmlns:a16="http://schemas.microsoft.com/office/drawing/2014/main" id="{E315C5FE-E477-87AA-81C1-0E1FD416FAA1}"/>
              </a:ext>
            </a:extLst>
          </p:cNvPr>
          <p:cNvCxnSpPr>
            <a:cxnSpLocks/>
          </p:cNvCxnSpPr>
          <p:nvPr/>
        </p:nvCxnSpPr>
        <p:spPr>
          <a:xfrm flipV="1">
            <a:off x="1175458" y="3611418"/>
            <a:ext cx="1133633" cy="94581"/>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D3EF64B3-F005-AF4B-3D60-EF93E7CF666D}"/>
              </a:ext>
            </a:extLst>
          </p:cNvPr>
          <p:cNvCxnSpPr>
            <a:cxnSpLocks/>
          </p:cNvCxnSpPr>
          <p:nvPr/>
        </p:nvCxnSpPr>
        <p:spPr>
          <a:xfrm>
            <a:off x="1858338" y="5373639"/>
            <a:ext cx="943350" cy="198662"/>
          </a:xfrm>
          <a:prstGeom prst="straightConnector1">
            <a:avLst/>
          </a:prstGeom>
          <a:ln w="9525">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467FF6E7-B07A-CBDF-B8E1-2C544D5D992E}"/>
              </a:ext>
            </a:extLst>
          </p:cNvPr>
          <p:cNvSpPr txBox="1"/>
          <p:nvPr/>
        </p:nvSpPr>
        <p:spPr>
          <a:xfrm>
            <a:off x="871716" y="5096765"/>
            <a:ext cx="1433406" cy="707886"/>
          </a:xfrm>
          <a:prstGeom prst="rect">
            <a:avLst/>
          </a:prstGeom>
          <a:noFill/>
        </p:spPr>
        <p:txBody>
          <a:bodyPr wrap="none" rtlCol="0">
            <a:spAutoFit/>
          </a:bodyPr>
          <a:lstStyle/>
          <a:p>
            <a:pPr algn="ctr"/>
            <a:r>
              <a:rPr lang="en-US" sz="1000" dirty="0"/>
              <a:t>Embedding of “booked”</a:t>
            </a:r>
          </a:p>
          <a:p>
            <a:pPr algn="ctr"/>
            <a:r>
              <a:rPr lang="en-US" sz="1000" dirty="0"/>
              <a:t>[2, 0, 0]</a:t>
            </a:r>
          </a:p>
          <a:p>
            <a:pPr algn="ctr"/>
            <a:endParaRPr lang="en-US" sz="1000" dirty="0"/>
          </a:p>
          <a:p>
            <a:pPr algn="ctr"/>
            <a:endParaRPr lang="en-US" sz="1000" dirty="0"/>
          </a:p>
        </p:txBody>
      </p:sp>
      <p:sp>
        <p:nvSpPr>
          <p:cNvPr id="29" name="Rectangle 28">
            <a:extLst>
              <a:ext uri="{FF2B5EF4-FFF2-40B4-BE49-F238E27FC236}">
                <a16:creationId xmlns:a16="http://schemas.microsoft.com/office/drawing/2014/main" id="{491923B2-C51A-0314-DEAB-6751A61C20AD}"/>
              </a:ext>
            </a:extLst>
          </p:cNvPr>
          <p:cNvSpPr/>
          <p:nvPr/>
        </p:nvSpPr>
        <p:spPr>
          <a:xfrm>
            <a:off x="2586183" y="6065464"/>
            <a:ext cx="905670" cy="6052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0F17E51-05BA-BD14-79D9-92DF5D2E69B7}"/>
              </a:ext>
            </a:extLst>
          </p:cNvPr>
          <p:cNvSpPr/>
          <p:nvPr/>
        </p:nvSpPr>
        <p:spPr>
          <a:xfrm>
            <a:off x="2225709" y="6324665"/>
            <a:ext cx="2614145"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55999F4-98DF-AA8F-8DE1-39F2927C93E0}"/>
              </a:ext>
            </a:extLst>
          </p:cNvPr>
          <p:cNvSpPr/>
          <p:nvPr/>
        </p:nvSpPr>
        <p:spPr>
          <a:xfrm>
            <a:off x="3390694" y="6110676"/>
            <a:ext cx="202318"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A95B2A3-E522-959B-3E61-6E0B8F2A8F51}"/>
              </a:ext>
            </a:extLst>
          </p:cNvPr>
          <p:cNvSpPr/>
          <p:nvPr/>
        </p:nvSpPr>
        <p:spPr>
          <a:xfrm>
            <a:off x="3226357" y="6065464"/>
            <a:ext cx="284291" cy="4324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1">
            <a:extLst>
              <a:ext uri="{FF2B5EF4-FFF2-40B4-BE49-F238E27FC236}">
                <a16:creationId xmlns:a16="http://schemas.microsoft.com/office/drawing/2014/main" id="{9E04393D-81E0-B632-1353-C8D85FA10D47}"/>
              </a:ext>
            </a:extLst>
          </p:cNvPr>
          <p:cNvSpPr>
            <a:spLocks noGrp="1"/>
          </p:cNvSpPr>
          <p:nvPr>
            <p:ph type="title"/>
          </p:nvPr>
        </p:nvSpPr>
        <p:spPr>
          <a:xfrm>
            <a:off x="628650" y="365126"/>
            <a:ext cx="7886700" cy="1325563"/>
          </a:xfrm>
        </p:spPr>
        <p:txBody>
          <a:bodyPr/>
          <a:lstStyle/>
          <a:p>
            <a:r>
              <a:rPr lang="en-US" dirty="0"/>
              <a:t>Basic Attention Example</a:t>
            </a:r>
          </a:p>
        </p:txBody>
      </p:sp>
    </p:spTree>
    <p:extLst>
      <p:ext uri="{BB962C8B-B14F-4D97-AF65-F5344CB8AC3E}">
        <p14:creationId xmlns:p14="http://schemas.microsoft.com/office/powerpoint/2010/main" val="271572632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5BC3C-90EF-88ED-23A1-24924EB839F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783BFB8-0945-5CD6-1FAD-5009CB9F0809}"/>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6B60F63D-D310-24D0-3581-9A35A943213E}"/>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AC3EBF1-9959-3C5B-D56E-3E7ED552067B}"/>
              </a:ext>
            </a:extLst>
          </p:cNvPr>
          <p:cNvSpPr txBox="1"/>
          <p:nvPr/>
        </p:nvSpPr>
        <p:spPr>
          <a:xfrm>
            <a:off x="350893" y="1424059"/>
            <a:ext cx="8442213" cy="461665"/>
          </a:xfrm>
          <a:prstGeom prst="rect">
            <a:avLst/>
          </a:prstGeom>
          <a:noFill/>
        </p:spPr>
        <p:txBody>
          <a:bodyPr wrap="square" rtlCol="0">
            <a:spAutoFit/>
          </a:bodyPr>
          <a:lstStyle/>
          <a:p>
            <a:r>
              <a:rPr lang="en-US" sz="2400" dirty="0"/>
              <a:t>Why</a:t>
            </a:r>
            <a:r>
              <a:rPr lang="en-US" sz="2400" b="0" i="0" u="none" strike="noStrike" dirty="0">
                <a:solidFill>
                  <a:srgbClr val="000000"/>
                </a:solidFill>
                <a:effectLst/>
                <a:latin typeface="-webkit-standard"/>
              </a:rPr>
              <a:t> Similarity Drives Attention</a:t>
            </a:r>
            <a:endParaRPr lang="en-US" sz="2400" dirty="0"/>
          </a:p>
        </p:txBody>
      </p:sp>
      <p:pic>
        <p:nvPicPr>
          <p:cNvPr id="5" name="Picture 4" descr="A screenshot of a computer&#10;&#10;Description automatically generated">
            <a:extLst>
              <a:ext uri="{FF2B5EF4-FFF2-40B4-BE49-F238E27FC236}">
                <a16:creationId xmlns:a16="http://schemas.microsoft.com/office/drawing/2014/main" id="{31F0CD9D-BD3B-4ED2-3B38-5A42F2A7BACF}"/>
              </a:ext>
            </a:extLst>
          </p:cNvPr>
          <p:cNvPicPr>
            <a:picLocks noChangeAspect="1"/>
          </p:cNvPicPr>
          <p:nvPr/>
        </p:nvPicPr>
        <p:blipFill>
          <a:blip r:embed="rId4"/>
          <a:stretch>
            <a:fillRect/>
          </a:stretch>
        </p:blipFill>
        <p:spPr>
          <a:xfrm>
            <a:off x="382772" y="2112623"/>
            <a:ext cx="7772400" cy="3547348"/>
          </a:xfrm>
          <a:prstGeom prst="rect">
            <a:avLst/>
          </a:prstGeom>
        </p:spPr>
      </p:pic>
    </p:spTree>
    <p:extLst>
      <p:ext uri="{BB962C8B-B14F-4D97-AF65-F5344CB8AC3E}">
        <p14:creationId xmlns:p14="http://schemas.microsoft.com/office/powerpoint/2010/main" val="12719087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79201-F21F-D2E9-9554-9FD38ABFE72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FF05670-8CA5-318C-652C-709F24E2757B}"/>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B9B9868C-A8C9-D070-233E-38E59E2EA80E}"/>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B1E84C5-15FF-EAE6-A035-CBF322064A78}"/>
              </a:ext>
            </a:extLst>
          </p:cNvPr>
          <p:cNvSpPr txBox="1"/>
          <p:nvPr/>
        </p:nvSpPr>
        <p:spPr>
          <a:xfrm>
            <a:off x="350893" y="1424059"/>
            <a:ext cx="8442213" cy="461665"/>
          </a:xfrm>
          <a:prstGeom prst="rect">
            <a:avLst/>
          </a:prstGeom>
          <a:noFill/>
        </p:spPr>
        <p:txBody>
          <a:bodyPr wrap="square" rtlCol="0">
            <a:spAutoFit/>
          </a:bodyPr>
          <a:lstStyle/>
          <a:p>
            <a:r>
              <a:rPr lang="en-US" sz="2400" dirty="0"/>
              <a:t>Why</a:t>
            </a:r>
            <a:r>
              <a:rPr lang="en-US" sz="2400" b="0" i="0" u="none" strike="noStrike" dirty="0">
                <a:solidFill>
                  <a:srgbClr val="000000"/>
                </a:solidFill>
                <a:effectLst/>
                <a:latin typeface="-webkit-standard"/>
              </a:rPr>
              <a:t> Similarity Drives Attention</a:t>
            </a:r>
            <a:endParaRPr lang="en-US" sz="2400" dirty="0"/>
          </a:p>
        </p:txBody>
      </p:sp>
      <p:pic>
        <p:nvPicPr>
          <p:cNvPr id="7" name="Picture 6" descr="A screenshot of a computer&#10;&#10;Description automatically generated">
            <a:extLst>
              <a:ext uri="{FF2B5EF4-FFF2-40B4-BE49-F238E27FC236}">
                <a16:creationId xmlns:a16="http://schemas.microsoft.com/office/drawing/2014/main" id="{3917B7B0-17B4-26C6-2096-22CFEF0116D4}"/>
              </a:ext>
            </a:extLst>
          </p:cNvPr>
          <p:cNvPicPr>
            <a:picLocks noChangeAspect="1"/>
          </p:cNvPicPr>
          <p:nvPr/>
        </p:nvPicPr>
        <p:blipFill>
          <a:blip r:embed="rId4"/>
          <a:stretch>
            <a:fillRect/>
          </a:stretch>
        </p:blipFill>
        <p:spPr>
          <a:xfrm>
            <a:off x="382772" y="2112623"/>
            <a:ext cx="7772400" cy="3547348"/>
          </a:xfrm>
          <a:prstGeom prst="rect">
            <a:avLst/>
          </a:prstGeom>
        </p:spPr>
      </p:pic>
    </p:spTree>
    <p:extLst>
      <p:ext uri="{BB962C8B-B14F-4D97-AF65-F5344CB8AC3E}">
        <p14:creationId xmlns:p14="http://schemas.microsoft.com/office/powerpoint/2010/main" val="300177471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6CDF1-147D-4DD7-E068-E45F3F9874B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8D49D92-D849-BC70-48FD-66D87390A9F9}"/>
              </a:ext>
            </a:extLst>
          </p:cNvPr>
          <p:cNvSpPr txBox="1"/>
          <p:nvPr/>
        </p:nvSpPr>
        <p:spPr>
          <a:xfrm>
            <a:off x="1991710" y="6190593"/>
            <a:ext cx="5160579" cy="276999"/>
          </a:xfrm>
          <a:prstGeom prst="rect">
            <a:avLst/>
          </a:prstGeom>
          <a:noFill/>
        </p:spPr>
        <p:txBody>
          <a:bodyPr wrap="square" rtlCol="0">
            <a:spAutoFit/>
          </a:bodyPr>
          <a:lstStyle/>
          <a:p>
            <a:r>
              <a:rPr lang="en-GB" sz="1200" dirty="0">
                <a:hlinkClick r:id="rId3"/>
              </a:rPr>
              <a:t>Image Source: Neural machine translation with attention in Tensorflow Tutorials</a:t>
            </a:r>
            <a:endParaRPr lang="en-DE" sz="1200" dirty="0"/>
          </a:p>
        </p:txBody>
      </p:sp>
      <p:sp>
        <p:nvSpPr>
          <p:cNvPr id="3" name="Rectangle 2">
            <a:extLst>
              <a:ext uri="{FF2B5EF4-FFF2-40B4-BE49-F238E27FC236}">
                <a16:creationId xmlns:a16="http://schemas.microsoft.com/office/drawing/2014/main" id="{3D1DF04B-6A53-C80A-CAA7-6F1E9C4C7348}"/>
              </a:ext>
            </a:extLst>
          </p:cNvPr>
          <p:cNvSpPr/>
          <p:nvPr/>
        </p:nvSpPr>
        <p:spPr>
          <a:xfrm>
            <a:off x="0" y="1305001"/>
            <a:ext cx="8537944" cy="51625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BA15E00-596E-8A9A-1F8F-5334A77EE8FA}"/>
              </a:ext>
            </a:extLst>
          </p:cNvPr>
          <p:cNvSpPr txBox="1"/>
          <p:nvPr/>
        </p:nvSpPr>
        <p:spPr>
          <a:xfrm>
            <a:off x="350893" y="1424059"/>
            <a:ext cx="8442213" cy="461665"/>
          </a:xfrm>
          <a:prstGeom prst="rect">
            <a:avLst/>
          </a:prstGeom>
          <a:noFill/>
        </p:spPr>
        <p:txBody>
          <a:bodyPr wrap="square" rtlCol="0">
            <a:spAutoFit/>
          </a:bodyPr>
          <a:lstStyle/>
          <a:p>
            <a:r>
              <a:rPr lang="en-US" sz="2400" dirty="0"/>
              <a:t>Why</a:t>
            </a:r>
            <a:r>
              <a:rPr lang="en-US" sz="2400" b="0" i="0" u="none" strike="noStrike" dirty="0">
                <a:solidFill>
                  <a:srgbClr val="000000"/>
                </a:solidFill>
                <a:effectLst/>
                <a:latin typeface="-webkit-standard"/>
              </a:rPr>
              <a:t> Similarity Drives Attention</a:t>
            </a:r>
            <a:endParaRPr lang="en-US" sz="2400" dirty="0"/>
          </a:p>
        </p:txBody>
      </p:sp>
      <p:pic>
        <p:nvPicPr>
          <p:cNvPr id="7" name="Picture 6" descr="A screenshot of a computer&#10;&#10;Description automatically generated">
            <a:extLst>
              <a:ext uri="{FF2B5EF4-FFF2-40B4-BE49-F238E27FC236}">
                <a16:creationId xmlns:a16="http://schemas.microsoft.com/office/drawing/2014/main" id="{C0281CB5-C080-E79F-1722-CDF7AB97A657}"/>
              </a:ext>
            </a:extLst>
          </p:cNvPr>
          <p:cNvPicPr>
            <a:picLocks noChangeAspect="1"/>
          </p:cNvPicPr>
          <p:nvPr/>
        </p:nvPicPr>
        <p:blipFill>
          <a:blip r:embed="rId4"/>
          <a:stretch>
            <a:fillRect/>
          </a:stretch>
        </p:blipFill>
        <p:spPr>
          <a:xfrm>
            <a:off x="382772" y="2112623"/>
            <a:ext cx="7772400" cy="3547348"/>
          </a:xfrm>
          <a:prstGeom prst="rect">
            <a:avLst/>
          </a:prstGeom>
        </p:spPr>
      </p:pic>
    </p:spTree>
    <p:extLst>
      <p:ext uri="{BB962C8B-B14F-4D97-AF65-F5344CB8AC3E}">
        <p14:creationId xmlns:p14="http://schemas.microsoft.com/office/powerpoint/2010/main" val="38414385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AEABE-2600-F60E-560B-18B76B7139F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79EC44D-5B90-E2DE-47CD-7B1E1A4DA9C5}"/>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373FE95B-8A68-9C6B-D721-5E0940CC6672}"/>
              </a:ext>
            </a:extLst>
          </p:cNvPr>
          <p:cNvSpPr txBox="1"/>
          <p:nvPr/>
        </p:nvSpPr>
        <p:spPr>
          <a:xfrm>
            <a:off x="981456" y="1571389"/>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39288C8C-2C4E-C6EC-47B7-DA70AC795C21}"/>
              </a:ext>
            </a:extLst>
          </p:cNvPr>
          <p:cNvSpPr/>
          <p:nvPr/>
        </p:nvSpPr>
        <p:spPr>
          <a:xfrm>
            <a:off x="1463040" y="4959365"/>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369585F-B61D-D6DF-8E87-D2C1D417908E}"/>
              </a:ext>
            </a:extLst>
          </p:cNvPr>
          <p:cNvSpPr/>
          <p:nvPr/>
        </p:nvSpPr>
        <p:spPr>
          <a:xfrm>
            <a:off x="1463040" y="3035926"/>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graph with a red and blue line&#10;&#10;Description automatically generated">
            <a:extLst>
              <a:ext uri="{FF2B5EF4-FFF2-40B4-BE49-F238E27FC236}">
                <a16:creationId xmlns:a16="http://schemas.microsoft.com/office/drawing/2014/main" id="{0E37AFE9-5C04-4FC2-7572-0C3A0912190E}"/>
              </a:ext>
            </a:extLst>
          </p:cNvPr>
          <p:cNvPicPr>
            <a:picLocks noChangeAspect="1"/>
          </p:cNvPicPr>
          <p:nvPr/>
        </p:nvPicPr>
        <p:blipFill>
          <a:blip r:embed="rId2"/>
          <a:stretch>
            <a:fillRect/>
          </a:stretch>
        </p:blipFill>
        <p:spPr>
          <a:xfrm>
            <a:off x="0" y="2699785"/>
            <a:ext cx="8897067" cy="2928848"/>
          </a:xfrm>
          <a:prstGeom prst="rect">
            <a:avLst/>
          </a:prstGeom>
        </p:spPr>
      </p:pic>
    </p:spTree>
    <p:extLst>
      <p:ext uri="{BB962C8B-B14F-4D97-AF65-F5344CB8AC3E}">
        <p14:creationId xmlns:p14="http://schemas.microsoft.com/office/powerpoint/2010/main" val="326174680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math equation&#10;&#10;Description automatically generated">
            <a:extLst>
              <a:ext uri="{FF2B5EF4-FFF2-40B4-BE49-F238E27FC236}">
                <a16:creationId xmlns:a16="http://schemas.microsoft.com/office/drawing/2014/main" id="{506E10ED-DD72-7F13-CDCA-03BB8E0C84EE}"/>
              </a:ext>
            </a:extLst>
          </p:cNvPr>
          <p:cNvPicPr>
            <a:picLocks noChangeAspect="1"/>
          </p:cNvPicPr>
          <p:nvPr/>
        </p:nvPicPr>
        <p:blipFill>
          <a:blip r:embed="rId2"/>
          <a:stretch>
            <a:fillRect/>
          </a:stretch>
        </p:blipFill>
        <p:spPr>
          <a:xfrm>
            <a:off x="1912957" y="1898636"/>
            <a:ext cx="5318086" cy="4837443"/>
          </a:xfrm>
          <a:prstGeom prst="rect">
            <a:avLst/>
          </a:prstGeom>
        </p:spPr>
      </p:pic>
      <p:sp>
        <p:nvSpPr>
          <p:cNvPr id="4" name="Title 1">
            <a:extLst>
              <a:ext uri="{FF2B5EF4-FFF2-40B4-BE49-F238E27FC236}">
                <a16:creationId xmlns:a16="http://schemas.microsoft.com/office/drawing/2014/main" id="{70150CB2-73D8-B4BC-6FF6-9ED69AD06131}"/>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6761B603-69E4-39B4-9B13-E6CAEB5971A6}"/>
              </a:ext>
            </a:extLst>
          </p:cNvPr>
          <p:cNvSpPr txBox="1"/>
          <p:nvPr/>
        </p:nvSpPr>
        <p:spPr>
          <a:xfrm>
            <a:off x="963168" y="1235854"/>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D82A068D-F2A4-FB1B-5367-9FB7E0B8EB14}"/>
              </a:ext>
            </a:extLst>
          </p:cNvPr>
          <p:cNvSpPr/>
          <p:nvPr/>
        </p:nvSpPr>
        <p:spPr>
          <a:xfrm>
            <a:off x="1463040" y="1898636"/>
            <a:ext cx="6632448" cy="48374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32121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06D5E-EC22-4003-7D0A-7320DD474B62}"/>
            </a:ext>
          </a:extLst>
        </p:cNvPr>
        <p:cNvGrpSpPr/>
        <p:nvPr/>
      </p:nvGrpSpPr>
      <p:grpSpPr>
        <a:xfrm>
          <a:off x="0" y="0"/>
          <a:ext cx="0" cy="0"/>
          <a:chOff x="0" y="0"/>
          <a:chExt cx="0" cy="0"/>
        </a:xfrm>
      </p:grpSpPr>
      <p:pic>
        <p:nvPicPr>
          <p:cNvPr id="3" name="Picture 2" descr="A screenshot of a math equation&#10;&#10;Description automatically generated">
            <a:extLst>
              <a:ext uri="{FF2B5EF4-FFF2-40B4-BE49-F238E27FC236}">
                <a16:creationId xmlns:a16="http://schemas.microsoft.com/office/drawing/2014/main" id="{FABDB6AC-BC65-92E8-6456-CA1FED6836D9}"/>
              </a:ext>
            </a:extLst>
          </p:cNvPr>
          <p:cNvPicPr>
            <a:picLocks noChangeAspect="1"/>
          </p:cNvPicPr>
          <p:nvPr/>
        </p:nvPicPr>
        <p:blipFill>
          <a:blip r:embed="rId2"/>
          <a:stretch>
            <a:fillRect/>
          </a:stretch>
        </p:blipFill>
        <p:spPr>
          <a:xfrm>
            <a:off x="1912957" y="1898636"/>
            <a:ext cx="5318086" cy="4837443"/>
          </a:xfrm>
          <a:prstGeom prst="rect">
            <a:avLst/>
          </a:prstGeom>
        </p:spPr>
      </p:pic>
      <p:sp>
        <p:nvSpPr>
          <p:cNvPr id="4" name="Title 1">
            <a:extLst>
              <a:ext uri="{FF2B5EF4-FFF2-40B4-BE49-F238E27FC236}">
                <a16:creationId xmlns:a16="http://schemas.microsoft.com/office/drawing/2014/main" id="{EA865E0F-5384-DAAA-B2FB-62B0D168EABC}"/>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B5CB0DCE-6B92-D4A4-FA71-3CDF54710A1F}"/>
              </a:ext>
            </a:extLst>
          </p:cNvPr>
          <p:cNvSpPr txBox="1"/>
          <p:nvPr/>
        </p:nvSpPr>
        <p:spPr>
          <a:xfrm>
            <a:off x="963168" y="1235854"/>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0570EA63-B491-A4A5-D6C0-5C384F396617}"/>
              </a:ext>
            </a:extLst>
          </p:cNvPr>
          <p:cNvSpPr/>
          <p:nvPr/>
        </p:nvSpPr>
        <p:spPr>
          <a:xfrm>
            <a:off x="1463040" y="3072384"/>
            <a:ext cx="6632448" cy="36636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93807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30E7F-BC92-A09F-EDD9-DBBC47C2F3AB}"/>
            </a:ext>
          </a:extLst>
        </p:cNvPr>
        <p:cNvGrpSpPr/>
        <p:nvPr/>
      </p:nvGrpSpPr>
      <p:grpSpPr>
        <a:xfrm>
          <a:off x="0" y="0"/>
          <a:ext cx="0" cy="0"/>
          <a:chOff x="0" y="0"/>
          <a:chExt cx="0" cy="0"/>
        </a:xfrm>
      </p:grpSpPr>
      <p:pic>
        <p:nvPicPr>
          <p:cNvPr id="3" name="Picture 2" descr="A screenshot of a math equation&#10;&#10;Description automatically generated">
            <a:extLst>
              <a:ext uri="{FF2B5EF4-FFF2-40B4-BE49-F238E27FC236}">
                <a16:creationId xmlns:a16="http://schemas.microsoft.com/office/drawing/2014/main" id="{4C08FFB4-04C1-74C9-3BD2-37627513B9B0}"/>
              </a:ext>
            </a:extLst>
          </p:cNvPr>
          <p:cNvPicPr>
            <a:picLocks noChangeAspect="1"/>
          </p:cNvPicPr>
          <p:nvPr/>
        </p:nvPicPr>
        <p:blipFill>
          <a:blip r:embed="rId2"/>
          <a:stretch>
            <a:fillRect/>
          </a:stretch>
        </p:blipFill>
        <p:spPr>
          <a:xfrm>
            <a:off x="1912957" y="1898636"/>
            <a:ext cx="5318086" cy="4837443"/>
          </a:xfrm>
          <a:prstGeom prst="rect">
            <a:avLst/>
          </a:prstGeom>
        </p:spPr>
      </p:pic>
      <p:sp>
        <p:nvSpPr>
          <p:cNvPr id="4" name="Title 1">
            <a:extLst>
              <a:ext uri="{FF2B5EF4-FFF2-40B4-BE49-F238E27FC236}">
                <a16:creationId xmlns:a16="http://schemas.microsoft.com/office/drawing/2014/main" id="{C7539BBE-5C8F-2F92-628A-AAE22E40DA18}"/>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BE1E68F4-57B8-1F6C-EA6F-32BA37A2E120}"/>
              </a:ext>
            </a:extLst>
          </p:cNvPr>
          <p:cNvSpPr txBox="1"/>
          <p:nvPr/>
        </p:nvSpPr>
        <p:spPr>
          <a:xfrm>
            <a:off x="963168" y="1235854"/>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FBB95456-4800-A530-8EBA-D3C9B5EF949C}"/>
              </a:ext>
            </a:extLst>
          </p:cNvPr>
          <p:cNvSpPr/>
          <p:nvPr/>
        </p:nvSpPr>
        <p:spPr>
          <a:xfrm>
            <a:off x="1463040" y="4959365"/>
            <a:ext cx="6632448" cy="17767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3979FC6-5580-4CE8-D803-EEED8CDF495E}"/>
              </a:ext>
            </a:extLst>
          </p:cNvPr>
          <p:cNvSpPr/>
          <p:nvPr/>
        </p:nvSpPr>
        <p:spPr>
          <a:xfrm>
            <a:off x="1463040" y="3035926"/>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70941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1C902-CF54-12A0-43C5-D05308FD077C}"/>
            </a:ext>
          </a:extLst>
        </p:cNvPr>
        <p:cNvGrpSpPr/>
        <p:nvPr/>
      </p:nvGrpSpPr>
      <p:grpSpPr>
        <a:xfrm>
          <a:off x="0" y="0"/>
          <a:ext cx="0" cy="0"/>
          <a:chOff x="0" y="0"/>
          <a:chExt cx="0" cy="0"/>
        </a:xfrm>
      </p:grpSpPr>
      <p:pic>
        <p:nvPicPr>
          <p:cNvPr id="3" name="Picture 2" descr="A screenshot of a math equation&#10;&#10;Description automatically generated">
            <a:extLst>
              <a:ext uri="{FF2B5EF4-FFF2-40B4-BE49-F238E27FC236}">
                <a16:creationId xmlns:a16="http://schemas.microsoft.com/office/drawing/2014/main" id="{4381C46B-4538-375F-9EF4-406BB02CE881}"/>
              </a:ext>
            </a:extLst>
          </p:cNvPr>
          <p:cNvPicPr>
            <a:picLocks noChangeAspect="1"/>
          </p:cNvPicPr>
          <p:nvPr/>
        </p:nvPicPr>
        <p:blipFill>
          <a:blip r:embed="rId2"/>
          <a:stretch>
            <a:fillRect/>
          </a:stretch>
        </p:blipFill>
        <p:spPr>
          <a:xfrm>
            <a:off x="1912957" y="1898636"/>
            <a:ext cx="5318086" cy="4837443"/>
          </a:xfrm>
          <a:prstGeom prst="rect">
            <a:avLst/>
          </a:prstGeom>
        </p:spPr>
      </p:pic>
      <p:sp>
        <p:nvSpPr>
          <p:cNvPr id="4" name="Title 1">
            <a:extLst>
              <a:ext uri="{FF2B5EF4-FFF2-40B4-BE49-F238E27FC236}">
                <a16:creationId xmlns:a16="http://schemas.microsoft.com/office/drawing/2014/main" id="{B33295D3-703F-A3A9-9CBA-B37F192557F1}"/>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6B9C3B32-4FDC-2422-0B20-FEFD730835A5}"/>
              </a:ext>
            </a:extLst>
          </p:cNvPr>
          <p:cNvSpPr txBox="1"/>
          <p:nvPr/>
        </p:nvSpPr>
        <p:spPr>
          <a:xfrm>
            <a:off x="963168" y="1235854"/>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31C85740-AFDE-D705-6E25-E9DB7A1286CF}"/>
              </a:ext>
            </a:extLst>
          </p:cNvPr>
          <p:cNvSpPr/>
          <p:nvPr/>
        </p:nvSpPr>
        <p:spPr>
          <a:xfrm>
            <a:off x="1463040" y="4959365"/>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58CDA6D-E0A2-3A8F-2EB1-4121626117B5}"/>
              </a:ext>
            </a:extLst>
          </p:cNvPr>
          <p:cNvSpPr/>
          <p:nvPr/>
        </p:nvSpPr>
        <p:spPr>
          <a:xfrm>
            <a:off x="1463040" y="3035926"/>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704556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84EA4-9E83-1CE6-9F81-949848DBCE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5D40A8B-EBD6-096C-2FF1-DB6F68189699}"/>
              </a:ext>
            </a:extLst>
          </p:cNvPr>
          <p:cNvSpPr txBox="1">
            <a:spLocks/>
          </p:cNvSpPr>
          <p:nvPr/>
        </p:nvSpPr>
        <p:spPr>
          <a:xfrm>
            <a:off x="292608" y="573073"/>
            <a:ext cx="9144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Why Dot Products Signal Alignment or Similarity?</a:t>
            </a:r>
          </a:p>
        </p:txBody>
      </p:sp>
      <p:sp>
        <p:nvSpPr>
          <p:cNvPr id="5" name="TextBox 4">
            <a:extLst>
              <a:ext uri="{FF2B5EF4-FFF2-40B4-BE49-F238E27FC236}">
                <a16:creationId xmlns:a16="http://schemas.microsoft.com/office/drawing/2014/main" id="{0AB7FB74-A725-A248-6188-82DF30BED2BE}"/>
              </a:ext>
            </a:extLst>
          </p:cNvPr>
          <p:cNvSpPr txBox="1"/>
          <p:nvPr/>
        </p:nvSpPr>
        <p:spPr>
          <a:xfrm>
            <a:off x="981456" y="1571389"/>
            <a:ext cx="7595616" cy="369332"/>
          </a:xfrm>
          <a:prstGeom prst="rect">
            <a:avLst/>
          </a:prstGeom>
          <a:noFill/>
        </p:spPr>
        <p:txBody>
          <a:bodyPr wrap="square" rtlCol="0">
            <a:spAutoFit/>
          </a:bodyPr>
          <a:lstStyle/>
          <a:p>
            <a:r>
              <a:rPr lang="en-US" b="1" dirty="0"/>
              <a:t>Example of Input Sequence: “The bank of the river was flooded”</a:t>
            </a:r>
          </a:p>
        </p:txBody>
      </p:sp>
      <p:sp>
        <p:nvSpPr>
          <p:cNvPr id="6" name="Rectangle 5">
            <a:extLst>
              <a:ext uri="{FF2B5EF4-FFF2-40B4-BE49-F238E27FC236}">
                <a16:creationId xmlns:a16="http://schemas.microsoft.com/office/drawing/2014/main" id="{8F0364FC-5827-4295-D8C3-9E2522EF02B4}"/>
              </a:ext>
            </a:extLst>
          </p:cNvPr>
          <p:cNvSpPr/>
          <p:nvPr/>
        </p:nvSpPr>
        <p:spPr>
          <a:xfrm>
            <a:off x="1463040" y="4959365"/>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0C08F6B-705B-E676-400B-D1E0464C1EC1}"/>
              </a:ext>
            </a:extLst>
          </p:cNvPr>
          <p:cNvSpPr/>
          <p:nvPr/>
        </p:nvSpPr>
        <p:spPr>
          <a:xfrm>
            <a:off x="1463040" y="3035926"/>
            <a:ext cx="6632448" cy="5850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graph with a red and blue line&#10;&#10;Description automatically generated">
            <a:extLst>
              <a:ext uri="{FF2B5EF4-FFF2-40B4-BE49-F238E27FC236}">
                <a16:creationId xmlns:a16="http://schemas.microsoft.com/office/drawing/2014/main" id="{C8660741-5855-09F5-5464-51A68DBFED98}"/>
              </a:ext>
            </a:extLst>
          </p:cNvPr>
          <p:cNvPicPr>
            <a:picLocks noChangeAspect="1"/>
          </p:cNvPicPr>
          <p:nvPr/>
        </p:nvPicPr>
        <p:blipFill>
          <a:blip r:embed="rId2"/>
          <a:stretch>
            <a:fillRect/>
          </a:stretch>
        </p:blipFill>
        <p:spPr>
          <a:xfrm>
            <a:off x="0" y="2699785"/>
            <a:ext cx="8897067" cy="2928848"/>
          </a:xfrm>
          <a:prstGeom prst="rect">
            <a:avLst/>
          </a:prstGeom>
        </p:spPr>
      </p:pic>
    </p:spTree>
    <p:extLst>
      <p:ext uri="{BB962C8B-B14F-4D97-AF65-F5344CB8AC3E}">
        <p14:creationId xmlns:p14="http://schemas.microsoft.com/office/powerpoint/2010/main" val="379239810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human face, screenshot, text&#10;&#10;Description automatically generated">
            <a:extLst>
              <a:ext uri="{FF2B5EF4-FFF2-40B4-BE49-F238E27FC236}">
                <a16:creationId xmlns:a16="http://schemas.microsoft.com/office/drawing/2014/main" id="{BCC32DF3-27A6-26B6-B978-06B510DBA266}"/>
              </a:ext>
            </a:extLst>
          </p:cNvPr>
          <p:cNvPicPr>
            <a:picLocks noChangeAspect="1"/>
          </p:cNvPicPr>
          <p:nvPr/>
        </p:nvPicPr>
        <p:blipFill>
          <a:blip r:embed="rId2"/>
          <a:stretch>
            <a:fillRect/>
          </a:stretch>
        </p:blipFill>
        <p:spPr>
          <a:xfrm>
            <a:off x="-1" y="1918606"/>
            <a:ext cx="9145420" cy="3021255"/>
          </a:xfrm>
          <a:prstGeom prst="rect">
            <a:avLst/>
          </a:prstGeom>
        </p:spPr>
      </p:pic>
      <p:sp>
        <p:nvSpPr>
          <p:cNvPr id="2" name="Title 1">
            <a:extLst>
              <a:ext uri="{FF2B5EF4-FFF2-40B4-BE49-F238E27FC236}">
                <a16:creationId xmlns:a16="http://schemas.microsoft.com/office/drawing/2014/main" id="{F6FF8F51-B4C0-98DB-8074-D349A310DCBF}"/>
              </a:ext>
            </a:extLst>
          </p:cNvPr>
          <p:cNvSpPr txBox="1">
            <a:spLocks/>
          </p:cNvSpPr>
          <p:nvPr/>
        </p:nvSpPr>
        <p:spPr>
          <a:xfrm>
            <a:off x="182880" y="816230"/>
            <a:ext cx="896112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Convolution in CNNs Worked Similarly</a:t>
            </a:r>
          </a:p>
        </p:txBody>
      </p:sp>
    </p:spTree>
    <p:extLst>
      <p:ext uri="{BB962C8B-B14F-4D97-AF65-F5344CB8AC3E}">
        <p14:creationId xmlns:p14="http://schemas.microsoft.com/office/powerpoint/2010/main" val="428136389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CD241D56300740835F5901AD15C0DA" ma:contentTypeVersion="15" ma:contentTypeDescription="Create a new document." ma:contentTypeScope="" ma:versionID="4445e93499bfb72570506d55790a28cd">
  <xsd:schema xmlns:xsd="http://www.w3.org/2001/XMLSchema" xmlns:xs="http://www.w3.org/2001/XMLSchema" xmlns:p="http://schemas.microsoft.com/office/2006/metadata/properties" xmlns:ns2="601ae992-83c5-4689-abdd-4811b47aad17" xmlns:ns3="71aff13f-e1d6-4c6f-a96c-99b100cf1d08" targetNamespace="http://schemas.microsoft.com/office/2006/metadata/properties" ma:root="true" ma:fieldsID="0c5824b117f3fac9b5f96d2c8138e1a6" ns2:_="" ns3:_="">
    <xsd:import namespace="601ae992-83c5-4689-abdd-4811b47aad17"/>
    <xsd:import namespace="71aff13f-e1d6-4c6f-a96c-99b100cf1d0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1ae992-83c5-4689-abdd-4811b47aad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139604bc-6d51-4ad0-ae06-d2e0826ae459"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1aff13f-e1d6-4c6f-a96c-99b100cf1d0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7b61a8bd-8b83-4c44-aa81-77ce6e4eb121}" ma:internalName="TaxCatchAll" ma:showField="CatchAllData" ma:web="71aff13f-e1d6-4c6f-a96c-99b100cf1d0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01ae992-83c5-4689-abdd-4811b47aad17">
      <Terms xmlns="http://schemas.microsoft.com/office/infopath/2007/PartnerControls"/>
    </lcf76f155ced4ddcb4097134ff3c332f>
    <TaxCatchAll xmlns="71aff13f-e1d6-4c6f-a96c-99b100cf1d0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F2FDFB-F8F1-4A97-B9D5-6511CE1448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1ae992-83c5-4689-abdd-4811b47aad17"/>
    <ds:schemaRef ds:uri="71aff13f-e1d6-4c6f-a96c-99b100cf1d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55C8E9-0F44-40E4-9A57-1B0FE320D86D}">
  <ds:schemaRefs>
    <ds:schemaRef ds:uri="http://schemas.microsoft.com/office/infopath/2007/PartnerControls"/>
    <ds:schemaRef ds:uri="http://schemas.microsoft.com/office/2006/metadata/properties"/>
    <ds:schemaRef ds:uri="http://purl.org/dc/elements/1.1/"/>
    <ds:schemaRef ds:uri="http://purl.org/dc/dcmitype/"/>
    <ds:schemaRef ds:uri="http://www.w3.org/XML/1998/namespace"/>
    <ds:schemaRef ds:uri="71aff13f-e1d6-4c6f-a96c-99b100cf1d08"/>
    <ds:schemaRef ds:uri="http://schemas.microsoft.com/office/2006/documentManagement/types"/>
    <ds:schemaRef ds:uri="601ae992-83c5-4689-abdd-4811b47aad17"/>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16F5D69C-482A-4168-99FC-62DB9CF507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15232</TotalTime>
  <Words>4428</Words>
  <Application>Microsoft Macintosh PowerPoint</Application>
  <PresentationFormat>On-screen Show (4:3)</PresentationFormat>
  <Paragraphs>547</Paragraphs>
  <Slides>101</Slides>
  <Notes>46</Notes>
  <HiddenSlides>0</HiddenSlides>
  <MMClips>7</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101</vt:i4>
      </vt:variant>
    </vt:vector>
  </HeadingPairs>
  <TitlesOfParts>
    <vt:vector size="109" baseType="lpstr">
      <vt:lpstr>-webkit-standard</vt:lpstr>
      <vt:lpstr>Arial</vt:lpstr>
      <vt:lpstr>Calibri</vt:lpstr>
      <vt:lpstr>Calibri Light</vt:lpstr>
      <vt:lpstr>Lucida Grande</vt:lpstr>
      <vt:lpstr>source-serif-pro</vt:lpstr>
      <vt:lpstr>Wingdings</vt:lpstr>
      <vt:lpstr>Office Theme</vt:lpstr>
      <vt:lpstr>Large Language Models</vt:lpstr>
      <vt:lpstr>Overview</vt:lpstr>
      <vt:lpstr>PowerPoint Presentation</vt:lpstr>
      <vt:lpstr>Why is Attention Needed?</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Basic Attention Example</vt:lpstr>
      <vt:lpstr>Context Aware Embedding Compiutation</vt:lpstr>
      <vt:lpstr>Context Aware Embedding Compiutation</vt:lpstr>
      <vt:lpstr>Context Aware Embedding Compiutation</vt:lpstr>
      <vt:lpstr>Basic Attention Example</vt:lpstr>
      <vt:lpstr>Context Aware Embedding Compiutation</vt:lpstr>
      <vt:lpstr>Context Aware Embedding Compiutation</vt:lpstr>
      <vt:lpstr>Context Aware Embedding Compiutation</vt:lpstr>
      <vt:lpstr>PowerPoint Presentation</vt:lpstr>
      <vt:lpstr>PowerPoint Presentation</vt:lpstr>
      <vt:lpstr>PowerPoint Presentation</vt:lpstr>
      <vt:lpstr>PowerPoint Presentation</vt:lpstr>
      <vt:lpstr>Participation Exercise:  How does attention change the embedding of “bank”?</vt:lpstr>
      <vt:lpstr>Attention Mechanism in Transformers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Corina Besliu</dc:creator>
  <cp:lastModifiedBy>Corina Besliu</cp:lastModifiedBy>
  <cp:revision>22</cp:revision>
  <dcterms:created xsi:type="dcterms:W3CDTF">2023-05-31T11:37:05Z</dcterms:created>
  <dcterms:modified xsi:type="dcterms:W3CDTF">2026-05-06T20:07:35Z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0x010100BCCD241D56300740835F5901AD15C0DA</vt:lpwstr>
  </property>
</Properties>
</file>