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1"/>
    <p:sldMasterId id="2147483723" r:id="rId2"/>
  </p:sldMasterIdLst>
  <p:notesMasterIdLst>
    <p:notesMasterId r:id="rId9"/>
  </p:notesMasterIdLst>
  <p:sldIdLst>
    <p:sldId id="266" r:id="rId3"/>
    <p:sldId id="270" r:id="rId4"/>
    <p:sldId id="281" r:id="rId5"/>
    <p:sldId id="282" r:id="rId6"/>
    <p:sldId id="283" r:id="rId7"/>
    <p:sldId id="28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nis Balan" initials="DB" lastIdx="1" clrIdx="0">
    <p:extLst>
      <p:ext uri="{19B8F6BF-5375-455C-9EA6-DF929625EA0E}">
        <p15:presenceInfo xmlns:p15="http://schemas.microsoft.com/office/powerpoint/2012/main" userId="43ea02b9dd03bf7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006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8" autoAdjust="0"/>
    <p:restoredTop sz="92022" autoAdjust="0"/>
  </p:normalViewPr>
  <p:slideViewPr>
    <p:cSldViewPr snapToGrid="0">
      <p:cViewPr varScale="1">
        <p:scale>
          <a:sx n="79" d="100"/>
          <a:sy n="79" d="100"/>
        </p:scale>
        <p:origin x="1565" y="77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217762-89CF-4DBC-91CA-F14D9B340CB5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CF1B6-369D-4025-A1E6-6C26AA8BA7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59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6CF1B6-369D-4025-A1E6-6C26AA8BA74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414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 bullet-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2786314"/>
            <a:ext cx="7886700" cy="3082041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err="1"/>
              <a:t>Introduceți</a:t>
            </a:r>
            <a:r>
              <a:rPr lang="en-US"/>
              <a:t> text cu bullet-</a:t>
            </a:r>
            <a:r>
              <a:rPr lang="en-US" err="1"/>
              <a:t>uri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17FAAEA8-86CB-1746-941C-A66B88063D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883158"/>
            <a:ext cx="78867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err="1"/>
              <a:t>Introduceți</a:t>
            </a:r>
            <a:r>
              <a:rPr lang="en-US"/>
              <a:t> </a:t>
            </a:r>
            <a:r>
              <a:rPr lang="en-US" err="1"/>
              <a:t>Subcapitol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153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cu bullet-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8EB42912-F1FE-42E6-B35B-1CFAEE20E190}" type="datetime1">
              <a:rPr lang="en-US" smtClean="0"/>
              <a:t>1/15/2025</a:t>
            </a:fld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23888" y="1900106"/>
            <a:ext cx="7886700" cy="4327073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err="1"/>
              <a:t>Introduceți</a:t>
            </a:r>
            <a:r>
              <a:rPr lang="en-US"/>
              <a:t> text cu bullet-</a:t>
            </a:r>
            <a:r>
              <a:rPr lang="en-US" err="1"/>
              <a:t>uri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8046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 2 boxuri cu bullet-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4CDF1C3B-7BBA-4B96-9CE8-1B816AA654A1}" type="datetime1">
              <a:rPr lang="en-US" smtClean="0"/>
              <a:t>1/15/2025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28650" y="2786314"/>
            <a:ext cx="3886200" cy="3082041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err="1"/>
              <a:t>Introduceți</a:t>
            </a:r>
            <a:r>
              <a:rPr lang="en-US"/>
              <a:t> text cu bullet-</a:t>
            </a:r>
            <a:r>
              <a:rPr lang="en-US" err="1"/>
              <a:t>uri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4" hasCustomPrompt="1"/>
          </p:nvPr>
        </p:nvSpPr>
        <p:spPr>
          <a:xfrm>
            <a:off x="4646995" y="2776665"/>
            <a:ext cx="3886200" cy="3082041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err="1"/>
              <a:t>Introduceți</a:t>
            </a:r>
            <a:r>
              <a:rPr lang="en-US"/>
              <a:t> text cu bullet-</a:t>
            </a:r>
            <a:r>
              <a:rPr lang="en-US" err="1"/>
              <a:t>uri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883158"/>
            <a:ext cx="78867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err="1"/>
              <a:t>Introduceți</a:t>
            </a:r>
            <a:r>
              <a:rPr lang="en-US"/>
              <a:t> </a:t>
            </a:r>
            <a:r>
              <a:rPr lang="en-US" err="1"/>
              <a:t>Subcapitol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11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 douta boxe cu text simp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49CDBFC2-C924-4FF6-A88B-E5D4D904015D}" type="datetime1">
              <a:rPr lang="en-US" smtClean="0"/>
              <a:t>1/15/2025</a:t>
            </a:fld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28650" y="2786314"/>
            <a:ext cx="3886200" cy="308204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err="1"/>
              <a:t>Introduceți</a:t>
            </a:r>
            <a:r>
              <a:rPr lang="en-US"/>
              <a:t> text </a:t>
            </a:r>
            <a:r>
              <a:rPr lang="en-US" err="1"/>
              <a:t>simplu</a:t>
            </a:r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idx="14" hasCustomPrompt="1"/>
          </p:nvPr>
        </p:nvSpPr>
        <p:spPr>
          <a:xfrm>
            <a:off x="4646995" y="2776665"/>
            <a:ext cx="3886200" cy="308204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err="1"/>
              <a:t>Introduceți</a:t>
            </a:r>
            <a:r>
              <a:rPr lang="en-US"/>
              <a:t> text </a:t>
            </a:r>
            <a:r>
              <a:rPr lang="en-US" err="1"/>
              <a:t>simplu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883158"/>
            <a:ext cx="78867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err="1"/>
              <a:t>Introduceți</a:t>
            </a:r>
            <a:r>
              <a:rPr lang="en-US"/>
              <a:t> </a:t>
            </a:r>
            <a:r>
              <a:rPr lang="en-US" err="1"/>
              <a:t>Subcapitol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87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 text simp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2783806"/>
            <a:ext cx="7886700" cy="308454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err="1"/>
              <a:t>Introduceți</a:t>
            </a:r>
            <a:r>
              <a:rPr lang="en-US"/>
              <a:t> text </a:t>
            </a:r>
            <a:r>
              <a:rPr lang="en-US" err="1"/>
              <a:t>simplu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17FAAEA8-86CB-1746-941C-A66B88063D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883158"/>
            <a:ext cx="78867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err="1"/>
              <a:t>Introduceți</a:t>
            </a:r>
            <a:r>
              <a:rPr lang="en-US"/>
              <a:t> </a:t>
            </a:r>
            <a:r>
              <a:rPr lang="en-US" err="1"/>
              <a:t>Subcapitol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5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imp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1900107"/>
            <a:ext cx="7886700" cy="43270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err="1"/>
              <a:t>Introduceți</a:t>
            </a:r>
            <a:r>
              <a:rPr lang="en-US"/>
              <a:t> text </a:t>
            </a:r>
            <a:r>
              <a:rPr lang="en-US" err="1"/>
              <a:t>simplu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17FAAEA8-86CB-1746-941C-A66B88063D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709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cu bullet-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17FAAEA8-86CB-1746-941C-A66B88063D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23888" y="1900106"/>
            <a:ext cx="7886700" cy="4327073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err="1"/>
              <a:t>Introduceți</a:t>
            </a:r>
            <a:r>
              <a:rPr lang="en-US"/>
              <a:t> text cu bullet-</a:t>
            </a:r>
            <a:r>
              <a:rPr lang="en-US" err="1"/>
              <a:t>uri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282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 2 boxuri cu bullet-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17FAAEA8-86CB-1746-941C-A66B88063D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28650" y="2786314"/>
            <a:ext cx="3886200" cy="3082041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err="1"/>
              <a:t>Introduceți</a:t>
            </a:r>
            <a:r>
              <a:rPr lang="en-US"/>
              <a:t> text cu bullet-</a:t>
            </a:r>
            <a:r>
              <a:rPr lang="en-US" err="1"/>
              <a:t>uri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4" hasCustomPrompt="1"/>
          </p:nvPr>
        </p:nvSpPr>
        <p:spPr>
          <a:xfrm>
            <a:off x="4646995" y="2776665"/>
            <a:ext cx="3886200" cy="3082041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err="1"/>
              <a:t>Introduceți</a:t>
            </a:r>
            <a:r>
              <a:rPr lang="en-US"/>
              <a:t> text cu bullet-</a:t>
            </a:r>
            <a:r>
              <a:rPr lang="en-US" err="1"/>
              <a:t>uri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883158"/>
            <a:ext cx="78867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err="1"/>
              <a:t>Introduceți</a:t>
            </a:r>
            <a:r>
              <a:rPr lang="en-US"/>
              <a:t> </a:t>
            </a:r>
            <a:r>
              <a:rPr lang="en-US" err="1"/>
              <a:t>Subcapitol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002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 douta boxe cu text simp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17FAAEA8-86CB-1746-941C-A66B88063D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28650" y="2786314"/>
            <a:ext cx="3886200" cy="308204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err="1"/>
              <a:t>Introduceți</a:t>
            </a:r>
            <a:r>
              <a:rPr lang="en-US"/>
              <a:t> text </a:t>
            </a:r>
            <a:r>
              <a:rPr lang="en-US" err="1"/>
              <a:t>simplu</a:t>
            </a:r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idx="14" hasCustomPrompt="1"/>
          </p:nvPr>
        </p:nvSpPr>
        <p:spPr>
          <a:xfrm>
            <a:off x="4646995" y="2776665"/>
            <a:ext cx="3886200" cy="308204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err="1"/>
              <a:t>Introduceți</a:t>
            </a:r>
            <a:r>
              <a:rPr lang="en-US"/>
              <a:t> text </a:t>
            </a:r>
            <a:r>
              <a:rPr lang="en-US" err="1"/>
              <a:t>simplu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883158"/>
            <a:ext cx="78867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err="1"/>
              <a:t>Introduceți</a:t>
            </a:r>
            <a:r>
              <a:rPr lang="en-US"/>
              <a:t> </a:t>
            </a:r>
            <a:r>
              <a:rPr lang="en-US" err="1"/>
              <a:t>Subcapitol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368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 bullet-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2786314"/>
            <a:ext cx="7886700" cy="3082041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err="1"/>
              <a:t>Introduceți</a:t>
            </a:r>
            <a:r>
              <a:rPr lang="en-US"/>
              <a:t> text cu bullet-</a:t>
            </a:r>
            <a:r>
              <a:rPr lang="en-US" err="1"/>
              <a:t>uri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65428D23-B252-4E01-BE94-B1BC9FDEEF3F}" type="datetime1">
              <a:rPr lang="en-US" smtClean="0"/>
              <a:t>1/15/2025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883158"/>
            <a:ext cx="78867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err="1"/>
              <a:t>Introduceți</a:t>
            </a:r>
            <a:r>
              <a:rPr lang="en-US"/>
              <a:t> </a:t>
            </a:r>
            <a:r>
              <a:rPr lang="en-US" err="1"/>
              <a:t>Subcapitol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129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 text simp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2783806"/>
            <a:ext cx="7886700" cy="308454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err="1"/>
              <a:t>Introduceți</a:t>
            </a:r>
            <a:r>
              <a:rPr lang="en-US"/>
              <a:t> text </a:t>
            </a:r>
            <a:r>
              <a:rPr lang="en-US" err="1"/>
              <a:t>simplu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79FCB1D-EA4D-45E4-9AE6-415C9A5BC070}" type="datetime1">
              <a:rPr lang="en-US" smtClean="0"/>
              <a:t>1/15/2025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883158"/>
            <a:ext cx="78867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err="1"/>
              <a:t>Introduceți</a:t>
            </a:r>
            <a:r>
              <a:rPr lang="en-US"/>
              <a:t> </a:t>
            </a:r>
            <a:r>
              <a:rPr lang="en-US" err="1"/>
              <a:t>Subcapitol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545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imp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1900107"/>
            <a:ext cx="7886700" cy="43270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err="1"/>
              <a:t>Introduceți</a:t>
            </a:r>
            <a:r>
              <a:rPr lang="en-US"/>
              <a:t> text </a:t>
            </a:r>
            <a:r>
              <a:rPr lang="en-US" err="1"/>
              <a:t>simplu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520C154C-8216-4C8E-B874-3D2F0B398814}" type="datetime1">
              <a:rPr lang="en-US" smtClean="0"/>
              <a:t>1/15/2025</a:t>
            </a:fld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467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AAEA8-86CB-1746-941C-A66B88063D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A003D-1A8D-424E-B56A-572F078B84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23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5CA2F-5B1B-42FD-AD7F-7BD83512E818}" type="datetime1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26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12031" y="1076717"/>
            <a:ext cx="8719938" cy="219075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sz="3200" b="1" dirty="0">
                <a:solidFill>
                  <a:schemeClr val="accent1">
                    <a:lumMod val="50000"/>
                  </a:schemeClr>
                </a:solidFill>
                <a:latin typeface="Sitka Heading" pitchFamily="2" charset="0"/>
                <a:ea typeface="Times New Roman" panose="02020603050405020304" pitchFamily="18" charset="0"/>
              </a:rPr>
              <a:t>SOFTWARE TESTING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Sitka Heading" pitchFamily="2" charset="0"/>
              <a:ea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3110" y="5545965"/>
            <a:ext cx="6516805" cy="338554"/>
          </a:xfrm>
          <a:prstGeom prst="rect">
            <a:avLst/>
          </a:prstGeom>
          <a:solidFill>
            <a:schemeClr val="accent1">
              <a:lumMod val="60000"/>
              <a:lumOff val="40000"/>
              <a:alpha val="52157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PT Sans" charset="-52"/>
                <a:ea typeface="PT Sans" charset="-52"/>
                <a:cs typeface="PT Sans" charset="-52"/>
              </a:rPr>
              <a:t>Autor:</a:t>
            </a:r>
            <a:r>
              <a:rPr lang="ro-MD" sz="1600" dirty="0">
                <a:solidFill>
                  <a:schemeClr val="accent1">
                    <a:lumMod val="50000"/>
                  </a:schemeClr>
                </a:solidFill>
                <a:latin typeface="PT Sans" charset="-52"/>
                <a:ea typeface="PT Sans" charset="-52"/>
                <a:cs typeface="PT Sans" charset="-52"/>
              </a:rPr>
              <a:t>lect. </a:t>
            </a:r>
            <a:r>
              <a:rPr lang="ro-MD" sz="1600" dirty="0" err="1">
                <a:solidFill>
                  <a:schemeClr val="accent1">
                    <a:lumMod val="50000"/>
                  </a:schemeClr>
                </a:solidFill>
                <a:latin typeface="PT Sans" charset="-52"/>
                <a:ea typeface="PT Sans" charset="-52"/>
                <a:cs typeface="PT Sans" charset="-52"/>
              </a:rPr>
              <a:t>univ</a:t>
            </a:r>
            <a:r>
              <a:rPr kumimoji="0" lang="ro-MD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PT Sans" charset="-52"/>
                <a:ea typeface="PT Sans" charset="-52"/>
                <a:cs typeface="PT Sans" charset="-52"/>
              </a:rPr>
              <a:t>. </a:t>
            </a:r>
            <a:r>
              <a:rPr kumimoji="0" lang="ro-MD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PT Sans" charset="-52"/>
                <a:ea typeface="PT Sans" charset="-52"/>
                <a:cs typeface="PT Sans" charset="-52"/>
              </a:rPr>
              <a:t>Catru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PT Sans" charset="-52"/>
                <a:ea typeface="PT Sans" charset="-52"/>
                <a:cs typeface="PT Sans" charset="-52"/>
              </a:rPr>
              <a:t>c</a:t>
            </a:r>
            <a:r>
              <a:rPr kumimoji="0" lang="ro-MD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PT Sans" charset="-52"/>
                <a:ea typeface="PT Sans" charset="-52"/>
                <a:cs typeface="PT Sans" charset="-52"/>
              </a:rPr>
              <a:t> Mariana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PT Sans" charset="-52"/>
              <a:ea typeface="PT Sans" charset="-52"/>
              <a:cs typeface="PT Sans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02715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ext 1">
            <a:extLst>
              <a:ext uri="{FF2B5EF4-FFF2-40B4-BE49-F238E27FC236}">
                <a16:creationId xmlns:a16="http://schemas.microsoft.com/office/drawing/2014/main" id="{355A1331-02E3-0349-8525-DB2FAE9727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2783806"/>
            <a:ext cx="8062912" cy="308454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Testing within the Software Development Lifecycle (SDLC)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 </a:t>
            </a: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evelopment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odels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Waterfall, Agile, DevOps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Testing </a:t>
            </a:r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ethodologies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TDD (Test-Driven Development), BDD (Behavior-Driven Development)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17A6C125-250F-4000-A311-18BBEBCCC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492306"/>
            <a:ext cx="7886700" cy="905377"/>
          </a:xfrm>
        </p:spPr>
        <p:txBody>
          <a:bodyPr>
            <a:normAutofit/>
          </a:bodyPr>
          <a:lstStyle/>
          <a:p>
            <a:r>
              <a:rPr lang="ro-RO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Testing</a:t>
            </a:r>
            <a:r>
              <a:rPr lang="ro-RO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ro-RO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rocesses</a:t>
            </a:r>
            <a:r>
              <a:rPr lang="ro-RO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o-RO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ro-RO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ethodologies</a:t>
            </a:r>
            <a:endParaRPr lang="ro-RO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6763910-1B5D-48C8-A901-131228C4367E}"/>
              </a:ext>
            </a:extLst>
          </p:cNvPr>
          <p:cNvSpPr txBox="1">
            <a:spLocks/>
          </p:cNvSpPr>
          <p:nvPr/>
        </p:nvSpPr>
        <p:spPr>
          <a:xfrm>
            <a:off x="457200" y="2916936"/>
            <a:ext cx="7172632" cy="3644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78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A09317-EAD7-3481-199D-158851BB33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ext 1">
            <a:extLst>
              <a:ext uri="{FF2B5EF4-FFF2-40B4-BE49-F238E27FC236}">
                <a16:creationId xmlns:a16="http://schemas.microsoft.com/office/drawing/2014/main" id="{4A140CC0-FF75-2965-E069-2171D999AB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Integration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SDLC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Stages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-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Testing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integrated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at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various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stages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SDLC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ensure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quality at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each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phase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For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in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requirements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phase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testers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review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specifications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identify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ambiguities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early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on.</a:t>
            </a:r>
            <a:endParaRPr lang="en-US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-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During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phase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unit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written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validate individual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components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before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integration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In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deployment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phase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acceptance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confirm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system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meets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user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expectations</a:t>
            </a:r>
            <a:r>
              <a:rPr lang="ro-RO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13F0494-105E-F090-0F62-A79675ECA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153" y="1562145"/>
            <a:ext cx="8288170" cy="905377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Testing within the Software Development Lifecycle</a:t>
            </a:r>
            <a:endParaRPr lang="ro-RO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6DDEC85-7E15-12B3-5058-BDCEEF7F9E6D}"/>
              </a:ext>
            </a:extLst>
          </p:cNvPr>
          <p:cNvSpPr txBox="1">
            <a:spLocks/>
          </p:cNvSpPr>
          <p:nvPr/>
        </p:nvSpPr>
        <p:spPr>
          <a:xfrm>
            <a:off x="457200" y="2916936"/>
            <a:ext cx="7172632" cy="3644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234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34C6C8C-E189-B634-300D-71F76A9C60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ext 1">
            <a:extLst>
              <a:ext uri="{FF2B5EF4-FFF2-40B4-BE49-F238E27FC236}">
                <a16:creationId xmlns:a16="http://schemas.microsoft.com/office/drawing/2014/main" id="{CC01CC34-D491-6962-BD20-CF2CB4057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2393005"/>
            <a:ext cx="7886700" cy="4168662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o-RO" sz="1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Waterfall</a:t>
            </a:r>
            <a:r>
              <a:rPr lang="ro-RO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Model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A linear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sequential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approach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each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phase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must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completed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before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next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begins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Testing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done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after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phase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complete. For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instance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traditional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manufacturing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system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might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follow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model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ensure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each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component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built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specifications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before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moving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on.</a:t>
            </a: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o-RO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Agile Model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An iterative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incremental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approach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testing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continuous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throughout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process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Agile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emphasizes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collaboration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flexibility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For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in Scrum,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testing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part of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each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sprint,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ensuring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features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tested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as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they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developed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o-RO" sz="1800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o-RO" sz="1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DevOps</a:t>
            </a:r>
            <a:r>
              <a:rPr lang="ro-RO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Model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A practice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integrates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operations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enhance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collaboration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productivity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Testing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automated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part of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continuous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integration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continuous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deployment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(CI/CD)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pipeline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For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automated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run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after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every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code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commit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detect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defects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early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DC47F8FD-64E8-6331-6C00-AD7B6E598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487628"/>
            <a:ext cx="7886700" cy="905377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 </a:t>
            </a:r>
            <a:r>
              <a:rPr lang="ro-RO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evelopment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odels</a:t>
            </a:r>
            <a:endParaRPr lang="en-US" sz="32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1CF2FBF-7A24-BF81-866A-D240F55051D3}"/>
              </a:ext>
            </a:extLst>
          </p:cNvPr>
          <p:cNvSpPr txBox="1">
            <a:spLocks/>
          </p:cNvSpPr>
          <p:nvPr/>
        </p:nvSpPr>
        <p:spPr>
          <a:xfrm>
            <a:off x="457200" y="2916936"/>
            <a:ext cx="7172632" cy="3644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027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5AED53C-A3C7-EB8E-3D70-0E277D4630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ext 1">
            <a:extLst>
              <a:ext uri="{FF2B5EF4-FFF2-40B4-BE49-F238E27FC236}">
                <a16:creationId xmlns:a16="http://schemas.microsoft.com/office/drawing/2014/main" id="{C36E2F98-0ABF-A5EB-20AA-E221571EDE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1829" y="2338901"/>
            <a:ext cx="8540885" cy="4305090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o-RO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Test-</a:t>
            </a:r>
            <a:r>
              <a:rPr lang="ro-RO" sz="1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Driven</a:t>
            </a:r>
            <a:r>
              <a:rPr lang="ro-RO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</a:t>
            </a:r>
            <a:r>
              <a:rPr lang="ro-RO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(TDD): 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methodology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written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before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actual code.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helps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clarify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requirements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ensure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each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feature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corresponding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For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instance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in a TDD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workflow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developer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writes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test for a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function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runs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test (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fails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initially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then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writes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minimal code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needed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test,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finally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refactors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code.</a:t>
            </a: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o-RO" sz="1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Behavior-Driven</a:t>
            </a:r>
            <a:r>
              <a:rPr lang="ro-RO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</a:t>
            </a:r>
            <a:r>
              <a:rPr lang="ro-RO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(BDD): 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extension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TDD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focuses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behavior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end-user's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perspective. BDD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natural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language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constructs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test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cases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using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Gherkin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syntax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 test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scenario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 a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login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feature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might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written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as: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Given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user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login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page;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When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user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enters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valid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credentials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Then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they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redirected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dashboard</a:t>
            </a:r>
            <a:r>
              <a:rPr lang="ro-RO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8D36380-9DA5-FF6D-CDAE-0922A9537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433524"/>
            <a:ext cx="7886700" cy="905377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Testing </a:t>
            </a:r>
            <a:r>
              <a:rPr lang="ro-RO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ethodologies</a:t>
            </a:r>
            <a:endParaRPr lang="ro-RO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B961297-ABC0-AD74-8CB9-89F454BAC66B}"/>
              </a:ext>
            </a:extLst>
          </p:cNvPr>
          <p:cNvSpPr txBox="1">
            <a:spLocks/>
          </p:cNvSpPr>
          <p:nvPr/>
        </p:nvSpPr>
        <p:spPr>
          <a:xfrm>
            <a:off x="457200" y="2916936"/>
            <a:ext cx="7172632" cy="3644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525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17A6C125-250F-4000-A311-18BBEBCCC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530845"/>
            <a:ext cx="7886700" cy="905377"/>
          </a:xfrm>
        </p:spPr>
        <p:txBody>
          <a:bodyPr>
            <a:norm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Bibliografie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6763910-1B5D-48C8-A901-131228C4367E}"/>
              </a:ext>
            </a:extLst>
          </p:cNvPr>
          <p:cNvSpPr txBox="1">
            <a:spLocks/>
          </p:cNvSpPr>
          <p:nvPr/>
        </p:nvSpPr>
        <p:spPr>
          <a:xfrm>
            <a:off x="546305" y="2436222"/>
            <a:ext cx="8597695" cy="3644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/>
          </a:p>
          <a:p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686DA7-D24C-4E02-820C-602135571A70}"/>
              </a:ext>
            </a:extLst>
          </p:cNvPr>
          <p:cNvSpPr txBox="1"/>
          <p:nvPr/>
        </p:nvSpPr>
        <p:spPr>
          <a:xfrm>
            <a:off x="618922" y="2335185"/>
            <a:ext cx="78867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[1]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Marnie L. Hutcheson,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Software Testing Fundamentals: Methods and Metrics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John Wiley &amp; Sons, 2003, 408 p.</a:t>
            </a:r>
            <a:endParaRPr lang="ro-RO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</a:t>
            </a:r>
            <a:r>
              <a:rPr lang="ro-RO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]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Ron Patton,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Software Testing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Sams Publishing, 2005, 408 p.</a:t>
            </a:r>
            <a:endParaRPr lang="ro-RO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</a:t>
            </a:r>
            <a:r>
              <a:rPr lang="ro-RO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]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Glenford J. Myers,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Art of Software Testing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John Wiley &amp; Sons, 2004.</a:t>
            </a:r>
            <a:endParaRPr lang="ro-RO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</a:t>
            </a:r>
            <a:r>
              <a:rPr lang="ro-RO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]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Jeff Tian.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Software Quality Engineering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John Wiley &amp; Sons, 2005</a:t>
            </a:r>
            <a:endParaRPr lang="ro-RO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58130081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2235</TotalTime>
  <Words>516</Words>
  <Application>Microsoft Office PowerPoint</Application>
  <PresentationFormat>Expunere pe ecran (4:3)</PresentationFormat>
  <Paragraphs>27</Paragraphs>
  <Slides>6</Slides>
  <Notes>1</Notes>
  <HiddenSlides>0</HiddenSlides>
  <MMClips>0</MMClips>
  <ScaleCrop>false</ScaleCrop>
  <HeadingPairs>
    <vt:vector size="6" baseType="variant">
      <vt:variant>
        <vt:lpstr>Fonturi utilizate</vt:lpstr>
      </vt:variant>
      <vt:variant>
        <vt:i4>6</vt:i4>
      </vt:variant>
      <vt:variant>
        <vt:lpstr>Temă</vt:lpstr>
      </vt:variant>
      <vt:variant>
        <vt:i4>2</vt:i4>
      </vt:variant>
      <vt:variant>
        <vt:lpstr>Titluri diapozitive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PT Sans</vt:lpstr>
      <vt:lpstr>Sitka Heading</vt:lpstr>
      <vt:lpstr>Times New Roman</vt:lpstr>
      <vt:lpstr>2_Office Theme</vt:lpstr>
      <vt:lpstr>4_Office Theme</vt:lpstr>
      <vt:lpstr>Prezentare PowerPoint</vt:lpstr>
      <vt:lpstr>Testing processes and methodologies</vt:lpstr>
      <vt:lpstr>Testing within the Software Development Lifecycle</vt:lpstr>
      <vt:lpstr>Software development models</vt:lpstr>
      <vt:lpstr>Testing methodologies</vt:lpstr>
      <vt:lpstr>Bibliografie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 Balan</dc:creator>
  <cp:lastModifiedBy>Catruc Mariana</cp:lastModifiedBy>
  <cp:revision>49</cp:revision>
  <dcterms:created xsi:type="dcterms:W3CDTF">2016-11-09T12:50:21Z</dcterms:created>
  <dcterms:modified xsi:type="dcterms:W3CDTF">2025-01-15T09:16:17Z</dcterms:modified>
</cp:coreProperties>
</file>