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0" r:id="rId1"/>
  </p:sldMasterIdLst>
  <p:notesMasterIdLst>
    <p:notesMasterId r:id="rId36"/>
  </p:notesMasterIdLst>
  <p:sldIdLst>
    <p:sldId id="257" r:id="rId2"/>
    <p:sldId id="258" r:id="rId3"/>
    <p:sldId id="260" r:id="rId4"/>
    <p:sldId id="261" r:id="rId5"/>
    <p:sldId id="262" r:id="rId6"/>
    <p:sldId id="264" r:id="rId7"/>
    <p:sldId id="539" r:id="rId8"/>
    <p:sldId id="265" r:id="rId9"/>
    <p:sldId id="267" r:id="rId10"/>
    <p:sldId id="269" r:id="rId11"/>
    <p:sldId id="270" r:id="rId12"/>
    <p:sldId id="272" r:id="rId13"/>
    <p:sldId id="284" r:id="rId14"/>
    <p:sldId id="279" r:id="rId15"/>
    <p:sldId id="281" r:id="rId16"/>
    <p:sldId id="287" r:id="rId17"/>
    <p:sldId id="288" r:id="rId18"/>
    <p:sldId id="296" r:id="rId19"/>
    <p:sldId id="300" r:id="rId20"/>
    <p:sldId id="301" r:id="rId21"/>
    <p:sldId id="306" r:id="rId22"/>
    <p:sldId id="309" r:id="rId23"/>
    <p:sldId id="310" r:id="rId24"/>
    <p:sldId id="312" r:id="rId25"/>
    <p:sldId id="321" r:id="rId26"/>
    <p:sldId id="324" r:id="rId27"/>
    <p:sldId id="327" r:id="rId28"/>
    <p:sldId id="330" r:id="rId29"/>
    <p:sldId id="332" r:id="rId30"/>
    <p:sldId id="339" r:id="rId31"/>
    <p:sldId id="340" r:id="rId32"/>
    <p:sldId id="343" r:id="rId33"/>
    <p:sldId id="349" r:id="rId34"/>
    <p:sldId id="35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A50C-B0DE-4F6D-AC6D-8C7DC8959036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071C-8DBA-4831-B1DC-0CD9D1C7B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8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120233-453F-4075-8167-469004DA877D}" type="slidenum">
              <a:rPr lang="en-US" alt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0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94051" y="3529013"/>
            <a:ext cx="749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4051" y="328613"/>
            <a:ext cx="4116916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3467" y="798514"/>
            <a:ext cx="1068917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F0F6-6C2E-44DD-8FAD-57C3D68E8B39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9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9A63-426A-4B20-8BF5-76375F048CF1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224433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46E6-FC6A-46D6-8E86-F49239A3AA66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2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1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99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9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B24A-51DC-454B-A539-8A3D86CF8E9B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2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3805238"/>
            <a:ext cx="74908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055A-4794-4E75-89CE-652A84EAE6C8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3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912E-22C8-4406-BF57-F5F4CDAC0C01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7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6630-FA7D-4F8F-9A7A-D7C0EA7D12ED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5441-F596-4198-A350-9524BED7E826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6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E1A6-4ADD-4E14-ABC3-8727C460F89C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1934" y="3205163"/>
            <a:ext cx="32321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3BB3-50F9-4294-A001-B50144540817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3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661151" y="482601"/>
            <a:ext cx="4682067" cy="5148263"/>
            <a:chOff x="6852919" y="583365"/>
            <a:chExt cx="4681849" cy="5181928"/>
          </a:xfrm>
        </p:grpSpPr>
        <p:sp>
          <p:nvSpPr>
            <p:cNvPr id="6" name="Rectangle 5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921934" y="3143250"/>
            <a:ext cx="43222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915585" y="5470525"/>
            <a:ext cx="4337049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7700" y="319089"/>
            <a:ext cx="433493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4A38-869A-4FE9-87B5-0B570A74DE2E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6"/>
            <a:ext cx="12192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1" y="2016125"/>
            <a:ext cx="8763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984" y="330200"/>
            <a:ext cx="315806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052" y="328613"/>
            <a:ext cx="5378449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818" y="798514"/>
            <a:ext cx="1060449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3A6ECC3-B66C-49C5-953D-9471B10F6628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5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zkurs.org/tem--adnotai-desenul-ciclul-cardiac-sau-revoluia-cardiac.html" TargetMode="External"/><Relationship Id="rId5" Type="http://schemas.openxmlformats.org/officeDocument/2006/relationships/hyperlink" Target="http://www.azkurs.org/lesiones-de-la-piel-quemaduras-scq-primeros-auxilios-qu-son-la.html" TargetMode="Externa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426" y="166605"/>
            <a:ext cx="10972800" cy="99946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br>
              <a:rPr lang="ro-MD" alt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o-MD" alt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Tema 1: </a:t>
            </a:r>
            <a:r>
              <a:rPr lang="ro-MD" altLang="en-US" sz="2400" dirty="0">
                <a:latin typeface="Arial Black" panose="020B0A04020102020204" pitchFamily="34" charset="0"/>
              </a:rPr>
              <a:t>Fotodioda</a:t>
            </a:r>
            <a:endParaRPr lang="en-US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50085" y="6297255"/>
            <a:ext cx="3045504" cy="48104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MD" altLang="en-US" dirty="0" err="1">
                <a:solidFill>
                  <a:schemeClr val="bg1"/>
                </a:solidFill>
              </a:rPr>
              <a:t>Dr.h</a:t>
            </a:r>
            <a:r>
              <a:rPr lang="ro-MD" altLang="en-US" dirty="0">
                <a:solidFill>
                  <a:schemeClr val="bg1"/>
                </a:solidFill>
              </a:rPr>
              <a:t>., </a:t>
            </a:r>
            <a:r>
              <a:rPr lang="en-US" altLang="en-US" dirty="0">
                <a:solidFill>
                  <a:schemeClr val="bg1"/>
                </a:solidFill>
              </a:rPr>
              <a:t>Artur </a:t>
            </a:r>
            <a:r>
              <a:rPr lang="en-US" altLang="en-US" dirty="0" err="1">
                <a:solidFill>
                  <a:schemeClr val="bg1"/>
                </a:solidFill>
              </a:rPr>
              <a:t>Buzdugan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 fotovoltaic. Polarizarea zero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5712229" cy="1925108"/>
          </a:xfrm>
          <a:prstGeom prst="rect">
            <a:avLst/>
          </a:prstGeom>
        </p:spPr>
        <p:txBody>
          <a:bodyPr/>
          <a:lstStyle/>
          <a:p>
            <a:r>
              <a:rPr lang="ro-RO" cap="none" dirty="0">
                <a:solidFill>
                  <a:schemeClr val="accent1"/>
                </a:solidFill>
              </a:rPr>
              <a:t>nu necesită potențial de polarizare! dar </a:t>
            </a:r>
            <a:r>
              <a:rPr lang="ro-RO" b="1" cap="none" dirty="0">
                <a:solidFill>
                  <a:schemeClr val="accent1"/>
                </a:solidFill>
              </a:rPr>
              <a:t>necesită o sarcină (rezistență de sarcină) mare!</a:t>
            </a:r>
          </a:p>
          <a:p>
            <a:r>
              <a:rPr lang="ro-RO" b="1" dirty="0"/>
              <a:t>R</a:t>
            </a:r>
            <a:r>
              <a:rPr lang="ro-RO" b="1" baseline="-25000" dirty="0"/>
              <a:t>L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astfel curentul I care curge prin diodă și rezistență  este extrem de mic!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73" y="1690688"/>
            <a:ext cx="4791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0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6" y="239985"/>
            <a:ext cx="10364451" cy="600683"/>
          </a:xfrm>
        </p:spPr>
        <p:txBody>
          <a:bodyPr/>
          <a:lstStyle/>
          <a:p>
            <a:r>
              <a:rPr lang="ro-RO" dirty="0"/>
              <a:t>Fotocurentul și </a:t>
            </a:r>
            <a:r>
              <a:rPr lang="ro-RO" dirty="0" err="1"/>
              <a:t>fotovoltajul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3688" y="928158"/>
            <a:ext cx="595571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cap="none" dirty="0"/>
              <a:t>Cu creșterea intensității iluminării curentul de scurtcircuit crește liniar </a:t>
            </a:r>
            <a:r>
              <a:rPr lang="ro-RO" b="1" dirty="0">
                <a:solidFill>
                  <a:schemeClr val="accent1"/>
                </a:solidFill>
              </a:rPr>
              <a:t>I</a:t>
            </a:r>
            <a:r>
              <a:rPr lang="ro-RO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o-RO" b="1" dirty="0">
                <a:solidFill>
                  <a:schemeClr val="accent1"/>
                </a:solidFill>
              </a:rPr>
              <a:t> G;</a:t>
            </a:r>
          </a:p>
          <a:p>
            <a:r>
              <a:rPr lang="ro-RO" cap="none" dirty="0" err="1"/>
              <a:t>Fotovoltajul</a:t>
            </a:r>
            <a:r>
              <a:rPr lang="ro-RO" cap="none" dirty="0"/>
              <a:t> crește numai logaritmic </a:t>
            </a:r>
            <a:r>
              <a:rPr lang="ro-RO" b="1" dirty="0" err="1">
                <a:solidFill>
                  <a:schemeClr val="accent1"/>
                </a:solidFill>
              </a:rPr>
              <a:t>Vp</a:t>
            </a:r>
            <a:r>
              <a:rPr lang="ro-RO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o-RO" b="1" dirty="0">
                <a:solidFill>
                  <a:schemeClr val="accent1"/>
                </a:solidFill>
              </a:rPr>
              <a:t>  </a:t>
            </a:r>
            <a:r>
              <a:rPr lang="ro-RO" b="1" dirty="0" err="1">
                <a:solidFill>
                  <a:schemeClr val="accent1"/>
                </a:solidFill>
              </a:rPr>
              <a:t>ln</a:t>
            </a:r>
            <a:r>
              <a:rPr lang="ro-RO" b="1" dirty="0">
                <a:solidFill>
                  <a:schemeClr val="accent1"/>
                </a:solidFill>
              </a:rPr>
              <a:t>(Ip / I</a:t>
            </a:r>
            <a:r>
              <a:rPr lang="ro-RO" b="1" baseline="-25000" dirty="0">
                <a:solidFill>
                  <a:schemeClr val="accent1"/>
                </a:solidFill>
              </a:rPr>
              <a:t>0</a:t>
            </a:r>
            <a:r>
              <a:rPr lang="ro-RO" b="1" dirty="0">
                <a:solidFill>
                  <a:schemeClr val="accent1"/>
                </a:solidFill>
              </a:rPr>
              <a:t>) </a:t>
            </a:r>
            <a:r>
              <a:rPr lang="ro-RO" cap="none" dirty="0"/>
              <a:t>și se limitează de potențialul de contact în echilibru</a:t>
            </a:r>
            <a:r>
              <a:rPr lang="ro-RO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535" y="928159"/>
            <a:ext cx="2743200" cy="21374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1F34D81-0F54-0F62-A2FF-F4B7540F7D55}"/>
              </a:ext>
            </a:extLst>
          </p:cNvPr>
          <p:cNvSpPr txBox="1">
            <a:spLocks/>
          </p:cNvSpPr>
          <p:nvPr/>
        </p:nvSpPr>
        <p:spPr>
          <a:xfrm>
            <a:off x="2585741" y="3153117"/>
            <a:ext cx="6938639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/>
              <a:t>Circuitul echivalent al fotodiodei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B1628-CE64-6F4E-88AB-3032FFB6E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29" y="5279496"/>
            <a:ext cx="4745038" cy="14987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8CC416-CC11-7D38-76ED-EA0A370586C0}"/>
              </a:ext>
            </a:extLst>
          </p:cNvPr>
          <p:cNvSpPr txBox="1">
            <a:spLocks/>
          </p:cNvSpPr>
          <p:nvPr/>
        </p:nvSpPr>
        <p:spPr>
          <a:xfrm>
            <a:off x="673689" y="3887536"/>
            <a:ext cx="10515600" cy="127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RO" cap="none" dirty="0"/>
              <a:t>Intensitatea luminii este proporțională unei surse de curent </a:t>
            </a:r>
            <a:r>
              <a:rPr lang="ro-RO" dirty="0"/>
              <a:t>I</a:t>
            </a:r>
            <a:r>
              <a:rPr lang="ro-RO" baseline="-25000" dirty="0"/>
              <a:t>0</a:t>
            </a:r>
            <a:r>
              <a:rPr lang="ro-RO" dirty="0"/>
              <a:t> </a:t>
            </a:r>
            <a:r>
              <a:rPr lang="ro-RO" cap="none" dirty="0"/>
              <a:t>unita în paralel cu dioda</a:t>
            </a:r>
          </a:p>
          <a:p>
            <a:r>
              <a:rPr lang="ro-RO" cap="none" dirty="0"/>
              <a:t>Performanțele sunt dependente de componentele parazitare </a:t>
            </a:r>
            <a:r>
              <a:rPr lang="ro-RO" dirty="0"/>
              <a:t>R</a:t>
            </a:r>
            <a:r>
              <a:rPr lang="ro-RO" baseline="-25000" dirty="0"/>
              <a:t>D</a:t>
            </a:r>
            <a:r>
              <a:rPr lang="ro-RO" dirty="0"/>
              <a:t> </a:t>
            </a:r>
            <a:r>
              <a:rPr lang="ro-RO" cap="none" dirty="0"/>
              <a:t>și</a:t>
            </a:r>
            <a:r>
              <a:rPr lang="ro-RO" dirty="0"/>
              <a:t> C</a:t>
            </a:r>
            <a:r>
              <a:rPr lang="ro-RO" baseline="-25000" dirty="0"/>
              <a:t>D</a:t>
            </a:r>
            <a:r>
              <a:rPr lang="ro-RO" dirty="0"/>
              <a:t> </a:t>
            </a:r>
            <a:r>
              <a:rPr lang="ro-RO" cap="none" dirty="0"/>
              <a:t>care pot juca un rol esențial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77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95AC-2EA7-A299-7E03-F7150AF7E2E7}"/>
              </a:ext>
            </a:extLst>
          </p:cNvPr>
          <p:cNvSpPr txBox="1">
            <a:spLocks/>
          </p:cNvSpPr>
          <p:nvPr/>
        </p:nvSpPr>
        <p:spPr>
          <a:xfrm>
            <a:off x="913774" y="180704"/>
            <a:ext cx="10364451" cy="6400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Eficiența celulei solare</a:t>
            </a:r>
            <a:endParaRPr lang="en-GB" dirty="0"/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2DEE8A04-37A3-7055-3E91-81F1F5D4A8D8}"/>
              </a:ext>
            </a:extLst>
          </p:cNvPr>
          <p:cNvSpPr txBox="1"/>
          <p:nvPr/>
        </p:nvSpPr>
        <p:spPr>
          <a:xfrm>
            <a:off x="413230" y="1149544"/>
            <a:ext cx="7180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cap="none" dirty="0"/>
              <a:t>Raportul dintre puterea electrică generată și puterea optică incidentă</a:t>
            </a:r>
            <a:endParaRPr lang="ro-RO" b="1" cap="none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285EA677-190C-7066-C45A-0E4E84EC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75" y="1121596"/>
            <a:ext cx="1784812" cy="1120591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7B307CDC-5129-7C9F-C83D-AD463324B782}"/>
              </a:ext>
            </a:extLst>
          </p:cNvPr>
          <p:cNvSpPr txBox="1"/>
          <p:nvPr/>
        </p:nvSpPr>
        <p:spPr>
          <a:xfrm>
            <a:off x="413230" y="2497688"/>
            <a:ext cx="654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cap="none" dirty="0"/>
              <a:t>Puterea optică incidentă depinde de fluxul energetic al luminii incidente și suprafața celulei solare</a:t>
            </a:r>
            <a:endParaRPr lang="ro-RO" b="1" cap="none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18C49B35-B07F-434B-543C-CCFEAAE8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475" y="2728286"/>
            <a:ext cx="1687125" cy="45479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514CE64-C47E-64C2-0A3F-B28D94CDBCDC}"/>
              </a:ext>
            </a:extLst>
          </p:cNvPr>
          <p:cNvSpPr txBox="1">
            <a:spLocks/>
          </p:cNvSpPr>
          <p:nvPr/>
        </p:nvSpPr>
        <p:spPr>
          <a:xfrm>
            <a:off x="592041" y="3324925"/>
            <a:ext cx="10364451" cy="58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Curent de întuneric</a:t>
            </a:r>
            <a:endParaRPr lang="en-GB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2ADC5D6-8C1C-3382-6CAA-13FB5ECB6D3C}"/>
              </a:ext>
            </a:extLst>
          </p:cNvPr>
          <p:cNvSpPr txBox="1">
            <a:spLocks/>
          </p:cNvSpPr>
          <p:nvPr/>
        </p:nvSpPr>
        <p:spPr>
          <a:xfrm>
            <a:off x="-2" y="3988230"/>
            <a:ext cx="11401973" cy="4770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68599" marR="114932" indent="-256534">
              <a:tabLst>
                <a:tab pos="268599" algn="l"/>
              </a:tabLst>
            </a:pPr>
            <a:r>
              <a:rPr lang="en-US"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lang="en-US"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lang="en-US" sz="1600" spc="15" dirty="0" err="1">
                <a:solidFill>
                  <a:srgbClr val="2CA1BE"/>
                </a:solidFill>
                <a:latin typeface="Times New Roman"/>
                <a:cs typeface="Times New Roman"/>
              </a:rPr>
              <a:t>C</a:t>
            </a:r>
            <a:r>
              <a:rPr lang="en-US" sz="1600" cap="none" dirty="0" err="1">
                <a:latin typeface="Lucida Sans Unicode"/>
                <a:cs typeface="Lucida Sans Unicode"/>
              </a:rPr>
              <a:t>urentul</a:t>
            </a:r>
            <a:r>
              <a:rPr lang="en-US" sz="1600" cap="none" dirty="0">
                <a:latin typeface="Lucida Sans Unicode"/>
                <a:cs typeface="Lucida Sans Unicode"/>
              </a:rPr>
              <a:t> </a:t>
            </a:r>
            <a:r>
              <a:rPr lang="en-US" sz="1600" cap="none" spc="-5" dirty="0">
                <a:latin typeface="Lucida Sans Unicode"/>
                <a:cs typeface="Lucida Sans Unicode"/>
              </a:rPr>
              <a:t>invers al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jonctiunii</a:t>
            </a:r>
            <a:r>
              <a:rPr lang="en-US" sz="1600" cap="none" spc="-115" dirty="0">
                <a:latin typeface="Lucida Sans Unicode"/>
                <a:cs typeface="Lucida Sans Unicode"/>
              </a:rPr>
              <a:t> </a:t>
            </a:r>
            <a:r>
              <a:rPr lang="en-US" sz="1600" i="1" cap="none" dirty="0">
                <a:latin typeface="Lucida Sans Unicode"/>
                <a:cs typeface="Lucida Sans Unicode"/>
              </a:rPr>
              <a:t>p-n</a:t>
            </a:r>
            <a:r>
              <a:rPr lang="en-US" sz="1600" cap="none" dirty="0">
                <a:latin typeface="Lucida Sans Unicode"/>
                <a:cs typeface="Lucida Sans Unicode"/>
              </a:rPr>
              <a:t>,</a:t>
            </a:r>
            <a:r>
              <a:rPr lang="en-US" sz="1600" cap="none" spc="-31" dirty="0">
                <a:latin typeface="Lucida Sans Unicode"/>
                <a:cs typeface="Lucida Sans Unicode"/>
              </a:rPr>
              <a:t>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datorat</a:t>
            </a:r>
            <a:r>
              <a:rPr lang="en-US" sz="1600" cap="none" spc="-5" dirty="0">
                <a:latin typeface="Lucida Sans Unicode"/>
                <a:cs typeface="Lucida Sans Unicode"/>
              </a:rPr>
              <a:t> </a:t>
            </a:r>
            <a:r>
              <a:rPr lang="en-US" sz="1600" cap="none" dirty="0">
                <a:latin typeface="Lucida Sans Unicode"/>
                <a:cs typeface="Lucida Sans Unicode"/>
              </a:rPr>
              <a:t> </a:t>
            </a:r>
            <a:r>
              <a:rPr lang="en-US" sz="1600" cap="none" spc="-11" dirty="0" err="1">
                <a:latin typeface="Lucida Sans Unicode"/>
                <a:cs typeface="Lucida Sans Unicode"/>
              </a:rPr>
              <a:t>agitatiei</a:t>
            </a:r>
            <a:r>
              <a:rPr lang="en-US" sz="1600" cap="none" spc="-11" dirty="0">
                <a:latin typeface="Lucida Sans Unicode"/>
                <a:cs typeface="Lucida Sans Unicode"/>
              </a:rPr>
              <a:t>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termice</a:t>
            </a:r>
            <a:r>
              <a:rPr lang="en-US" sz="1600" cap="none" spc="-5" dirty="0">
                <a:latin typeface="Lucida Sans Unicode"/>
                <a:cs typeface="Lucida Sans Unicode"/>
              </a:rPr>
              <a:t>,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prezent</a:t>
            </a:r>
            <a:r>
              <a:rPr lang="en-US" sz="1600" cap="none" spc="-5" dirty="0">
                <a:latin typeface="Lucida Sans Unicode"/>
                <a:cs typeface="Lucida Sans Unicode"/>
              </a:rPr>
              <a:t> in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absenta</a:t>
            </a:r>
            <a:r>
              <a:rPr lang="en-US" sz="1600" cap="none" spc="-5" dirty="0">
                <a:latin typeface="Lucida Sans Unicode"/>
                <a:cs typeface="Lucida Sans Unicode"/>
              </a:rPr>
              <a:t> 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iluminarii</a:t>
            </a:r>
            <a:br>
              <a:rPr lang="en-US" sz="1600" cap="none" dirty="0">
                <a:latin typeface="Lucida Sans Unicode"/>
                <a:cs typeface="Lucida Sans Unicode"/>
              </a:rPr>
            </a:br>
            <a:r>
              <a:rPr lang="en-US" sz="1600" cap="none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lang="en-US" sz="1600" cap="none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lang="en-US" sz="1600" cap="none" dirty="0" err="1">
                <a:latin typeface="Lucida Sans Unicode"/>
                <a:cs typeface="Lucida Sans Unicode"/>
              </a:rPr>
              <a:t>constituie</a:t>
            </a:r>
            <a:r>
              <a:rPr lang="en-US" sz="1600" cap="none" dirty="0">
                <a:latin typeface="Lucida Sans Unicode"/>
                <a:cs typeface="Lucida Sans Unicode"/>
              </a:rPr>
              <a:t> o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importanta</a:t>
            </a:r>
            <a:r>
              <a:rPr lang="en-US" sz="1600" cap="none" spc="-5" dirty="0">
                <a:latin typeface="Lucida Sans Unicode"/>
                <a:cs typeface="Lucida Sans Unicode"/>
              </a:rPr>
              <a:t> </a:t>
            </a:r>
            <a:r>
              <a:rPr lang="en-US" sz="1600" cap="none" dirty="0" err="1">
                <a:latin typeface="Lucida Sans Unicode"/>
                <a:cs typeface="Lucida Sans Unicode"/>
              </a:rPr>
              <a:t>sursa</a:t>
            </a:r>
            <a:r>
              <a:rPr lang="en-US" sz="1600" cap="none" spc="-125" dirty="0">
                <a:latin typeface="Lucida Sans Unicode"/>
                <a:cs typeface="Lucida Sans Unicode"/>
              </a:rPr>
              <a:t> </a:t>
            </a:r>
            <a:r>
              <a:rPr lang="en-US" sz="1600" cap="none" spc="-5" dirty="0">
                <a:latin typeface="Lucida Sans Unicode"/>
                <a:cs typeface="Lucida Sans Unicode"/>
              </a:rPr>
              <a:t>de</a:t>
            </a:r>
            <a:r>
              <a:rPr lang="en-US" sz="1600" cap="none" spc="-35" dirty="0">
                <a:latin typeface="Lucida Sans Unicode"/>
                <a:cs typeface="Lucida Sans Unicode"/>
              </a:rPr>
              <a:t>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zgomot</a:t>
            </a:r>
            <a:r>
              <a:rPr lang="en-US" sz="1600" cap="none" spc="-5" dirty="0">
                <a:latin typeface="Lucida Sans Unicode"/>
                <a:cs typeface="Lucida Sans Unicode"/>
              </a:rPr>
              <a:t>  (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limiteaza</a:t>
            </a:r>
            <a:r>
              <a:rPr lang="en-US" sz="1600" cap="none" spc="-5" dirty="0">
                <a:latin typeface="Lucida Sans Unicode"/>
                <a:cs typeface="Lucida Sans Unicode"/>
              </a:rPr>
              <a:t>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aplicatiile</a:t>
            </a:r>
            <a:r>
              <a:rPr lang="en-US" sz="1600" cap="none" spc="-131" dirty="0">
                <a:latin typeface="Lucida Sans Unicode"/>
                <a:cs typeface="Lucida Sans Unicode"/>
              </a:rPr>
              <a:t> </a:t>
            </a:r>
            <a:r>
              <a:rPr lang="en-US" sz="1600" cap="none" spc="-5" dirty="0" err="1">
                <a:latin typeface="Lucida Sans Unicode"/>
                <a:cs typeface="Lucida Sans Unicode"/>
              </a:rPr>
              <a:t>ge</a:t>
            </a:r>
            <a:r>
              <a:rPr lang="en-US" sz="1600" cap="none" spc="-5" dirty="0">
                <a:latin typeface="Lucida Sans Unicode"/>
                <a:cs typeface="Lucida Sans Unicode"/>
              </a:rPr>
              <a:t>)</a:t>
            </a:r>
            <a:endParaRPr lang="en-US" sz="1600" cap="none" dirty="0">
              <a:latin typeface="Lucida Sans Unicode"/>
              <a:cs typeface="Lucida Sans Unicode"/>
            </a:endParaRPr>
          </a:p>
        </p:txBody>
      </p:sp>
      <p:pic>
        <p:nvPicPr>
          <p:cNvPr id="8" name="Imagine 11">
            <a:extLst>
              <a:ext uri="{FF2B5EF4-FFF2-40B4-BE49-F238E27FC236}">
                <a16:creationId xmlns:a16="http://schemas.microsoft.com/office/drawing/2014/main" id="{60ED5AE2-9AF2-6E63-5B5F-94750A39A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367" y="3868675"/>
            <a:ext cx="1370234" cy="596609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0C88795A-3D0C-18FB-8C6E-8BF32AF52A98}"/>
              </a:ext>
            </a:extLst>
          </p:cNvPr>
          <p:cNvSpPr txBox="1"/>
          <p:nvPr/>
        </p:nvSpPr>
        <p:spPr>
          <a:xfrm>
            <a:off x="2514600" y="4596125"/>
            <a:ext cx="9550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294" indent="-228594">
              <a:buClr>
                <a:srgbClr val="2CA1BE"/>
              </a:buClr>
              <a:buFont typeface="Verdana"/>
              <a:buChar char="◦"/>
              <a:tabLst>
                <a:tab pos="241294" algn="l"/>
              </a:tabLst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Unde: </a:t>
            </a:r>
            <a:r>
              <a:rPr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coeficient de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idealitate</a:t>
            </a:r>
            <a:r>
              <a:rPr lang="ro-RO" sz="1400" spc="-5" dirty="0">
                <a:latin typeface="Arial" panose="020B0604020202020204" pitchFamily="34" charset="0"/>
                <a:cs typeface="Arial" panose="020B0604020202020204" pitchFamily="34" charset="0"/>
              </a:rPr>
              <a:t> = 1,0...2,0; </a:t>
            </a:r>
            <a:r>
              <a:rPr lang="it-IT" sz="1400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000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1400" spc="-5" dirty="0">
                <a:latin typeface="Arial" panose="020B0604020202020204" pitchFamily="34" charset="0"/>
                <a:cs typeface="Arial" panose="020B0604020202020204" pitchFamily="34" charset="0"/>
              </a:rPr>
              <a:t> – rezistenta la intuneric a diodei (invers  proportionala cu aria diodei)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9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014" y="1628639"/>
            <a:ext cx="9708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Pragul detectare</a:t>
            </a:r>
            <a:r>
              <a:rPr lang="en-GB" sz="2400" b="1" dirty="0"/>
              <a:t>=</a:t>
            </a:r>
            <a:r>
              <a:rPr lang="ro-RO" sz="2400" b="1" dirty="0"/>
              <a:t>Semnal de fond la întuneric</a:t>
            </a:r>
            <a:r>
              <a:rPr lang="en-GB" sz="2400" b="1" dirty="0"/>
              <a:t> (A)/</a:t>
            </a:r>
            <a:r>
              <a:rPr lang="en-GB" sz="2400" b="1" dirty="0" err="1"/>
              <a:t>Responsivit</a:t>
            </a:r>
            <a:r>
              <a:rPr lang="ro-RO" sz="2400" b="1" dirty="0" err="1"/>
              <a:t>atea</a:t>
            </a:r>
            <a:r>
              <a:rPr lang="en-GB" sz="2400" b="1" dirty="0"/>
              <a:t> (A/W)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014" y="985720"/>
            <a:ext cx="9632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Pragul de detectare este dictat de curentul de întuneric al FD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2227" y="171293"/>
            <a:ext cx="995157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733" b="1" dirty="0"/>
              <a:t>Puterea minimă detectabilă </a:t>
            </a:r>
            <a:r>
              <a:rPr lang="en-GB" sz="3733" b="1" dirty="0"/>
              <a:t>(</a:t>
            </a:r>
            <a:r>
              <a:rPr lang="ro-RO" sz="3733" b="1" dirty="0"/>
              <a:t>Pragul de detectare)</a:t>
            </a:r>
            <a:endParaRPr lang="en-GB" sz="3733" b="1" dirty="0"/>
          </a:p>
        </p:txBody>
      </p:sp>
      <p:sp>
        <p:nvSpPr>
          <p:cNvPr id="7" name="object 14"/>
          <p:cNvSpPr txBox="1"/>
          <p:nvPr/>
        </p:nvSpPr>
        <p:spPr>
          <a:xfrm>
            <a:off x="654424" y="4340680"/>
            <a:ext cx="349581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o-RO" sz="2400" dirty="0">
                <a:solidFill>
                  <a:prstClr val="black"/>
                </a:solidFill>
                <a:latin typeface="Times New Roman"/>
                <a:cs typeface="Times New Roman"/>
              </a:rPr>
              <a:t>Zgomotul</a:t>
            </a:r>
            <a:r>
              <a:rPr lang="en-GB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o-RO" sz="2400" dirty="0">
                <a:solidFill>
                  <a:prstClr val="black"/>
                </a:solidFill>
                <a:latin typeface="Times New Roman"/>
                <a:cs typeface="Times New Roman"/>
              </a:rPr>
              <a:t>radiativ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ro-RO"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7" dirty="0" err="1">
                <a:solidFill>
                  <a:prstClr val="black"/>
                </a:solidFill>
                <a:latin typeface="Times New Roman"/>
                <a:cs typeface="Times New Roman"/>
              </a:rPr>
              <a:t>uant</a:t>
            </a:r>
            <a:r>
              <a:rPr lang="ro-RO"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ic</a:t>
            </a:r>
            <a:r>
              <a:rPr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17"/>
          <p:cNvSpPr txBox="1"/>
          <p:nvPr/>
        </p:nvSpPr>
        <p:spPr>
          <a:xfrm>
            <a:off x="4640798" y="4298063"/>
            <a:ext cx="270679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o-RO" sz="2400" dirty="0">
                <a:solidFill>
                  <a:prstClr val="black"/>
                </a:solidFill>
                <a:latin typeface="Times New Roman"/>
                <a:cs typeface="Times New Roman"/>
              </a:rPr>
              <a:t>Zgomotul Jonson –intern detector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18"/>
          <p:cNvSpPr txBox="1"/>
          <p:nvPr/>
        </p:nvSpPr>
        <p:spPr>
          <a:xfrm>
            <a:off x="7414696" y="4285239"/>
            <a:ext cx="2478385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o-RO"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Zgomotul de circuit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21"/>
          <p:cNvSpPr txBox="1"/>
          <p:nvPr/>
        </p:nvSpPr>
        <p:spPr>
          <a:xfrm>
            <a:off x="10103224" y="4316016"/>
            <a:ext cx="1846728" cy="3556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o-RO" sz="2200" spc="-7" dirty="0">
                <a:solidFill>
                  <a:srgbClr val="FF0000"/>
                </a:solidFill>
                <a:latin typeface="Times New Roman"/>
                <a:cs typeface="Times New Roman"/>
              </a:rPr>
              <a:t>Semnal ieșire</a:t>
            </a:r>
            <a:r>
              <a:rPr sz="2200" spc="-1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i="1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2200" baseline="-20833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6334" y="4989899"/>
            <a:ext cx="3491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FF0000"/>
                </a:solidFill>
              </a:rPr>
              <a:t>Materiale rezistive;</a:t>
            </a:r>
            <a:endParaRPr lang="en-GB" i="1" dirty="0">
              <a:solidFill>
                <a:srgbClr val="FF0000"/>
              </a:solidFill>
            </a:endParaRPr>
          </a:p>
          <a:p>
            <a:r>
              <a:rPr lang="en-GB" i="1" dirty="0">
                <a:solidFill>
                  <a:srgbClr val="FF0000"/>
                </a:solidFill>
              </a:rPr>
              <a:t>Dep</a:t>
            </a:r>
            <a:r>
              <a:rPr lang="ro-RO" i="1" dirty="0" err="1">
                <a:solidFill>
                  <a:srgbClr val="FF0000"/>
                </a:solidFill>
              </a:rPr>
              <a:t>ind</a:t>
            </a:r>
            <a:r>
              <a:rPr lang="ro-RO" i="1" dirty="0">
                <a:solidFill>
                  <a:srgbClr val="FF0000"/>
                </a:solidFill>
              </a:rPr>
              <a:t> de T și lățimea benzii (B) recepție - Hz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598" y="5702209"/>
            <a:ext cx="1144010" cy="6181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75" y="2326563"/>
            <a:ext cx="6773887" cy="12439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1375" y="4974414"/>
            <a:ext cx="390414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>
                <a:solidFill>
                  <a:srgbClr val="FF0000"/>
                </a:solidFill>
              </a:rPr>
              <a:t>rezultat</a:t>
            </a:r>
            <a:r>
              <a:rPr lang="en-GB" i="1" dirty="0">
                <a:solidFill>
                  <a:srgbClr val="FF0000"/>
                </a:solidFill>
              </a:rPr>
              <a:t> al </a:t>
            </a:r>
            <a:r>
              <a:rPr lang="en-GB" i="1" dirty="0" err="1">
                <a:solidFill>
                  <a:srgbClr val="FF0000"/>
                </a:solidFill>
              </a:rPr>
              <a:t>naturii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statistice</a:t>
            </a:r>
            <a:r>
              <a:rPr lang="en-GB" i="1" dirty="0">
                <a:solidFill>
                  <a:srgbClr val="FF0000"/>
                </a:solidFill>
              </a:rPr>
              <a:t> a </a:t>
            </a:r>
            <a:r>
              <a:rPr lang="en-GB" i="1" dirty="0" err="1">
                <a:solidFill>
                  <a:srgbClr val="FF0000"/>
                </a:solidFill>
              </a:rPr>
              <a:t>generării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și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colectării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electronilor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fotogenerați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după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iluminare</a:t>
            </a:r>
            <a:r>
              <a:rPr lang="en-GB" i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515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14" y="374900"/>
            <a:ext cx="5386917" cy="639763"/>
          </a:xfrm>
        </p:spPr>
        <p:txBody>
          <a:bodyPr/>
          <a:lstStyle/>
          <a:p>
            <a:r>
              <a:rPr lang="ro-RO" dirty="0"/>
              <a:t>Timpul de creștere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5014" y="1030997"/>
            <a:ext cx="5386917" cy="14158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măsura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vitezei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la un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semnal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tip prag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să-și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mărească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semnalul la ieșire 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de la 10% la 90% din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final de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ieșire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9310" y="468191"/>
            <a:ext cx="3178624" cy="639763"/>
          </a:xfrm>
        </p:spPr>
        <p:txBody>
          <a:bodyPr/>
          <a:lstStyle/>
          <a:p>
            <a:r>
              <a:rPr lang="ro-RO" dirty="0"/>
              <a:t>Timpul de răspuns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094893" y="1171309"/>
            <a:ext cx="5389033" cy="180497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detectorul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răspundă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un semnal 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optică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impul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legat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lățimea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bandă</a:t>
            </a:r>
            <a:r>
              <a:rPr lang="en-GB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detectorului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sz="1800" b="1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 = 0.35/tr~ (</a:t>
            </a:r>
            <a:r>
              <a:rPr lang="ro-RO" sz="1800" b="1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RCb</a:t>
            </a:r>
            <a:r>
              <a:rPr lang="ro-RO" sz="1800" b="1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)^-1</a:t>
            </a:r>
          </a:p>
          <a:p>
            <a:pPr marL="0" indent="0" algn="just">
              <a:buNone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781" y="2510598"/>
            <a:ext cx="2156150" cy="12961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AC09DE-A915-37B3-2DCC-05146C46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504" y="4106912"/>
            <a:ext cx="3394641" cy="2542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FCEC7A-1A1D-49E2-8293-6506D1D1470D}"/>
              </a:ext>
            </a:extLst>
          </p:cNvPr>
          <p:cNvSpPr txBox="1"/>
          <p:nvPr/>
        </p:nvSpPr>
        <p:spPr>
          <a:xfrm>
            <a:off x="747184" y="4442132"/>
            <a:ext cx="61002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Semnalul</a:t>
            </a:r>
            <a:r>
              <a:rPr lang="en-US" dirty="0"/>
              <a:t> de </a:t>
            </a:r>
            <a:r>
              <a:rPr lang="en-US" dirty="0" err="1"/>
              <a:t>răspuns</a:t>
            </a:r>
            <a:r>
              <a:rPr lang="en-US" dirty="0"/>
              <a:t> a </a:t>
            </a:r>
            <a:r>
              <a:rPr lang="en-US" dirty="0" err="1"/>
              <a:t>fotodiodei</a:t>
            </a:r>
            <a:r>
              <a:rPr lang="en-US" dirty="0"/>
              <a:t> la 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liniar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raport</a:t>
            </a:r>
            <a:r>
              <a:rPr lang="en-US" dirty="0"/>
              <a:t> cu </a:t>
            </a:r>
            <a:r>
              <a:rPr lang="en-US" dirty="0" err="1"/>
              <a:t>iluminarea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</a:t>
            </a:r>
            <a:r>
              <a:rPr lang="en-US" dirty="0" err="1"/>
              <a:t>joncțiunii</a:t>
            </a:r>
            <a:r>
              <a:rPr lang="en-US" dirty="0"/>
              <a:t> FD.</a:t>
            </a:r>
            <a:endParaRPr lang="ro-RO" dirty="0"/>
          </a:p>
          <a:p>
            <a:endParaRPr lang="ro-RO" dirty="0"/>
          </a:p>
          <a:p>
            <a:r>
              <a:rPr lang="en-US" dirty="0"/>
              <a:t>Efectul </a:t>
            </a:r>
            <a:r>
              <a:rPr lang="en-US" dirty="0" err="1"/>
              <a:t>polarizării</a:t>
            </a:r>
            <a:r>
              <a:rPr lang="en-US" dirty="0"/>
              <a:t> inverse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liniarității</a:t>
            </a:r>
            <a:r>
              <a:rPr lang="en-US" dirty="0"/>
              <a:t> </a:t>
            </a:r>
            <a:r>
              <a:rPr lang="en-US" dirty="0" err="1"/>
              <a:t>răspunsului</a:t>
            </a:r>
            <a:r>
              <a:rPr lang="en-US" dirty="0"/>
              <a:t> FD</a:t>
            </a:r>
            <a:endParaRPr lang="ro-RO" dirty="0"/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I~ Ip - </a:t>
            </a:r>
            <a:r>
              <a:rPr lang="en-US" b="1" dirty="0" err="1">
                <a:solidFill>
                  <a:schemeClr val="accent1"/>
                </a:solidFill>
              </a:rPr>
              <a:t>Isat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21EF64-A49B-CEA5-0FDD-870CF619DE04}"/>
              </a:ext>
            </a:extLst>
          </p:cNvPr>
          <p:cNvSpPr txBox="1">
            <a:spLocks/>
          </p:cNvSpPr>
          <p:nvPr/>
        </p:nvSpPr>
        <p:spPr bwMode="auto">
          <a:xfrm>
            <a:off x="1596577" y="3961515"/>
            <a:ext cx="1934023" cy="4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0" fontAlgn="base" hangingPunct="0">
              <a:lnSpc>
                <a:spcPct val="85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Linearitatea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41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608071" y="263619"/>
            <a:ext cx="2975858" cy="35479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6933">
              <a:spcBef>
                <a:spcPts val="127"/>
              </a:spcBef>
            </a:pPr>
            <a:r>
              <a:rPr lang="ro-RO" sz="2200" b="1" kern="0" spc="-47" dirty="0">
                <a:latin typeface="Arial"/>
                <a:cs typeface="Arial"/>
              </a:rPr>
              <a:t>Influența temperaturii</a:t>
            </a:r>
            <a:endParaRPr lang="en-GB" sz="2200" b="1" kern="0" spc="-7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913" y="1090349"/>
            <a:ext cx="5259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În mod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tipic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curentul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de întuneric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FD din 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 +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schimbă aprox. de 2 ori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creștere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scădere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temperaturii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cu 10</a:t>
            </a:r>
            <a:r>
              <a:rPr lang="ro-RO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Iar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ezistența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șuntului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schimbă de 2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schimbare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6 ° C: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37" y="2670391"/>
            <a:ext cx="2151318" cy="926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183" y="3853914"/>
            <a:ext cx="525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pot fi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calcula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rezistența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șuntului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curentul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la întuneric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temperatură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valorile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specificate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 25 ° C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93F30-575C-5FBF-F96E-610056089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851" y="118679"/>
            <a:ext cx="3267814" cy="2712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F8244-636D-F20B-EBBA-0C6FB3316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548" y="4566232"/>
            <a:ext cx="3321348" cy="2173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6582F0-58D9-12B8-8C7E-9211B1A4634F}"/>
              </a:ext>
            </a:extLst>
          </p:cNvPr>
          <p:cNvSpPr txBox="1"/>
          <p:nvPr/>
        </p:nvSpPr>
        <p:spPr>
          <a:xfrm>
            <a:off x="6096000" y="302774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 err="1"/>
              <a:t>Creșterea</a:t>
            </a:r>
            <a:r>
              <a:rPr lang="en-GB" sz="1800" dirty="0"/>
              <a:t> </a:t>
            </a:r>
            <a:r>
              <a:rPr lang="en-GB" sz="1800" dirty="0" err="1"/>
              <a:t>temperaturii</a:t>
            </a:r>
            <a:r>
              <a:rPr lang="en-GB" sz="1800" dirty="0"/>
              <a:t> </a:t>
            </a:r>
            <a:r>
              <a:rPr lang="en-GB" sz="1800" dirty="0" err="1"/>
              <a:t>unui</a:t>
            </a:r>
            <a:r>
              <a:rPr lang="en-GB" sz="1800" dirty="0"/>
              <a:t> semiconductor </a:t>
            </a:r>
            <a:r>
              <a:rPr lang="en-GB" sz="1800" dirty="0" err="1"/>
              <a:t>schimbă</a:t>
            </a:r>
            <a:r>
              <a:rPr lang="en-GB" sz="1800" dirty="0"/>
              <a:t> </a:t>
            </a:r>
            <a:r>
              <a:rPr lang="en-GB" sz="1800" dirty="0" err="1"/>
              <a:t>spectrul</a:t>
            </a:r>
            <a:r>
              <a:rPr lang="en-GB" sz="1800" dirty="0"/>
              <a:t> </a:t>
            </a:r>
            <a:r>
              <a:rPr lang="en-GB" sz="1800" dirty="0" err="1"/>
              <a:t>său</a:t>
            </a:r>
            <a:r>
              <a:rPr lang="en-GB" sz="1800" dirty="0"/>
              <a:t> de </a:t>
            </a:r>
            <a:r>
              <a:rPr lang="en-GB" sz="1800" dirty="0" err="1"/>
              <a:t>absorbție</a:t>
            </a:r>
            <a:r>
              <a:rPr lang="en-GB" sz="1800" dirty="0"/>
              <a:t> la </a:t>
            </a:r>
            <a:r>
              <a:rPr lang="en-GB" sz="1800" dirty="0" err="1"/>
              <a:t>lungimi</a:t>
            </a:r>
            <a:r>
              <a:rPr lang="en-GB" sz="1800" dirty="0"/>
              <a:t> de </a:t>
            </a:r>
            <a:r>
              <a:rPr lang="en-GB" sz="1800" dirty="0" err="1"/>
              <a:t>undă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lungi, </a:t>
            </a:r>
            <a:r>
              <a:rPr lang="en-GB" sz="1800" dirty="0" err="1"/>
              <a:t>reducând</a:t>
            </a:r>
            <a:r>
              <a:rPr lang="en-GB" sz="1800" dirty="0"/>
              <a:t> </a:t>
            </a:r>
            <a:r>
              <a:rPr lang="en-GB" sz="1800" dirty="0" err="1"/>
              <a:t>diferența</a:t>
            </a:r>
            <a:r>
              <a:rPr lang="en-GB" sz="1800" dirty="0"/>
              <a:t> </a:t>
            </a:r>
            <a:r>
              <a:rPr lang="en-GB" sz="1800" dirty="0" err="1"/>
              <a:t>efectivă</a:t>
            </a:r>
            <a:r>
              <a:rPr lang="en-GB" sz="1800" dirty="0"/>
              <a:t> de </a:t>
            </a:r>
            <a:r>
              <a:rPr lang="en-GB" sz="1800" dirty="0" err="1"/>
              <a:t>bandă</a:t>
            </a:r>
            <a:r>
              <a:rPr lang="en-GB" sz="1800" dirty="0"/>
              <a:t>. </a:t>
            </a:r>
            <a:endParaRPr lang="ro-RO" sz="1800" dirty="0"/>
          </a:p>
          <a:p>
            <a:pPr algn="just"/>
            <a:r>
              <a:rPr lang="ro-RO" sz="1800" dirty="0"/>
              <a:t>Schimbare </a:t>
            </a:r>
            <a:r>
              <a:rPr lang="en-GB" sz="1800" dirty="0" err="1"/>
              <a:t>cauzată</a:t>
            </a:r>
            <a:r>
              <a:rPr lang="en-GB" sz="1800" dirty="0"/>
              <a:t> de </a:t>
            </a:r>
            <a:r>
              <a:rPr lang="en-GB" sz="1800" dirty="0" err="1"/>
              <a:t>creșterea</a:t>
            </a:r>
            <a:r>
              <a:rPr lang="en-GB" sz="1800" dirty="0"/>
              <a:t> </a:t>
            </a:r>
            <a:r>
              <a:rPr lang="en-GB" sz="1800" dirty="0" err="1"/>
              <a:t>exponențială</a:t>
            </a:r>
            <a:r>
              <a:rPr lang="en-GB" sz="1800" dirty="0"/>
              <a:t> a </a:t>
            </a:r>
            <a:r>
              <a:rPr lang="en-GB" sz="1800" dirty="0" err="1"/>
              <a:t>perechilor</a:t>
            </a:r>
            <a:r>
              <a:rPr lang="en-GB" sz="1800" dirty="0"/>
              <a:t> de </a:t>
            </a:r>
            <a:r>
              <a:rPr lang="en-GB" sz="1800" dirty="0" err="1"/>
              <a:t>electroni</a:t>
            </a:r>
            <a:r>
              <a:rPr lang="en-GB" sz="1800" dirty="0"/>
              <a:t> </a:t>
            </a:r>
            <a:r>
              <a:rPr lang="ro-RO" sz="1800" dirty="0"/>
              <a:t>- goluri</a:t>
            </a:r>
            <a:r>
              <a:rPr lang="en-GB" sz="1800" dirty="0"/>
              <a:t> </a:t>
            </a:r>
            <a:r>
              <a:rPr lang="ro-RO" sz="1800" dirty="0" err="1"/>
              <a:t>termogenerați</a:t>
            </a:r>
            <a:r>
              <a:rPr lang="en-GB" sz="1800" dirty="0"/>
              <a:t>, </a:t>
            </a:r>
            <a:r>
              <a:rPr lang="en-GB" sz="1800" dirty="0" err="1"/>
              <a:t>ceea</a:t>
            </a:r>
            <a:r>
              <a:rPr lang="en-GB" sz="1800" dirty="0"/>
              <a:t> </a:t>
            </a:r>
            <a:r>
              <a:rPr lang="en-GB" sz="1800" dirty="0" err="1"/>
              <a:t>ce</a:t>
            </a:r>
            <a:r>
              <a:rPr lang="en-GB" sz="1800" dirty="0"/>
              <a:t> </a:t>
            </a:r>
            <a:r>
              <a:rPr lang="en-GB" sz="1800" dirty="0" err="1"/>
              <a:t>duce</a:t>
            </a:r>
            <a:r>
              <a:rPr lang="en-GB" sz="1800" dirty="0"/>
              <a:t> la </a:t>
            </a:r>
            <a:r>
              <a:rPr lang="en-GB" sz="1800" dirty="0" err="1"/>
              <a:t>creșterea</a:t>
            </a:r>
            <a:r>
              <a:rPr lang="en-GB" sz="1800" dirty="0"/>
              <a:t> </a:t>
            </a:r>
            <a:r>
              <a:rPr lang="en-GB" sz="1800" dirty="0" err="1"/>
              <a:t>curentului</a:t>
            </a:r>
            <a:r>
              <a:rPr lang="en-GB" sz="1800" dirty="0"/>
              <a:t> </a:t>
            </a:r>
            <a:r>
              <a:rPr lang="ro-RO" sz="1800" dirty="0"/>
              <a:t>de întuneric</a:t>
            </a:r>
            <a:r>
              <a:rPr lang="en-GB" sz="1800" dirty="0"/>
              <a:t>. </a:t>
            </a:r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val="387250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/>
          <a:lstStyle/>
          <a:p>
            <a:r>
              <a:rPr lang="ro-RO" dirty="0"/>
              <a:t>Alegerea materialului și aplicații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0941" y="914400"/>
            <a:ext cx="110228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Materialul pentru fotodiodă trebuie selectat cu banda interzisă puțin mai mică ca energia fotonilor  ce corespunde lungimii de undă maxime de operare</a:t>
            </a: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Aceasta oferă un coeficient de absorbție suficient pentru a asigura o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responzivitate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înaltă și astfel limitează și purtătorii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termogenerați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care vor dicta fondul (curentul de întuneric)</a:t>
            </a: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FD de Ge au un curent de întuneric relativ mare  deoarece au o bandă interzisă îngustă. Aceasta limitează utilizarea lor la lungimi de undă mici ( sub 1,1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pPr algn="ctr"/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APLICAȚII:</a:t>
            </a: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Dispozitive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cuplate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sarcină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fotoconductori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tuburi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fotomultiplicatoare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Dispozitive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electronice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consum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detectoarele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playere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discuri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compacte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TV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telecomenzi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ontoare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camerei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luminile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stradale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Măsurarea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exactă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intensității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luminii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știință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general, au 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liniar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fotoconductorii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Numeroase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aplicații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medicale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instrumente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probelor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detectoare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tomografie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computerizată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monitorizareade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gaze din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sânge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32" y="1282213"/>
            <a:ext cx="2643594" cy="9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7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535" y="215496"/>
            <a:ext cx="4764578" cy="848533"/>
          </a:xfrm>
        </p:spPr>
        <p:txBody>
          <a:bodyPr/>
          <a:lstStyle/>
          <a:p>
            <a:r>
              <a:rPr lang="en-US" dirty="0" err="1"/>
              <a:t>Schottky</a:t>
            </a:r>
            <a:r>
              <a:rPr lang="en-US" dirty="0"/>
              <a:t> </a:t>
            </a:r>
            <a:r>
              <a:rPr lang="en-US" dirty="0" err="1"/>
              <a:t>fotodioda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64029"/>
            <a:ext cx="10515600" cy="5112934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D</a:t>
            </a:r>
            <a:r>
              <a:rPr lang="en-US" cap="none" dirty="0" err="1"/>
              <a:t>ioda</a:t>
            </a:r>
            <a:r>
              <a:rPr lang="en-US" cap="none" dirty="0"/>
              <a:t> cu </a:t>
            </a:r>
            <a:r>
              <a:rPr lang="en-US" cap="none" dirty="0" err="1"/>
              <a:t>bariera</a:t>
            </a:r>
            <a:r>
              <a:rPr lang="en-US" cap="none" dirty="0"/>
              <a:t> </a:t>
            </a:r>
            <a:r>
              <a:rPr lang="ro-RO" cap="none" dirty="0"/>
              <a:t>S</a:t>
            </a:r>
            <a:r>
              <a:rPr lang="en-US" cap="none" dirty="0" err="1"/>
              <a:t>chottky</a:t>
            </a:r>
            <a:r>
              <a:rPr lang="en-US" cap="none" dirty="0"/>
              <a:t> </a:t>
            </a:r>
            <a:r>
              <a:rPr lang="en-US" cap="none" dirty="0" err="1"/>
              <a:t>este</a:t>
            </a:r>
            <a:r>
              <a:rPr lang="en-US" cap="none" dirty="0"/>
              <a:t> similar</a:t>
            </a:r>
            <a:r>
              <a:rPr lang="ro-RO" cap="none" dirty="0"/>
              <a:t>ă unei </a:t>
            </a:r>
            <a:r>
              <a:rPr lang="ro-RO" b="1" cap="none" dirty="0">
                <a:solidFill>
                  <a:srgbClr val="FF0000"/>
                </a:solidFill>
              </a:rPr>
              <a:t>p</a:t>
            </a:r>
            <a:r>
              <a:rPr lang="ro-RO" b="1" cap="none" baseline="30000" dirty="0">
                <a:solidFill>
                  <a:srgbClr val="FF0000"/>
                </a:solidFill>
              </a:rPr>
              <a:t>+</a:t>
            </a:r>
            <a:r>
              <a:rPr lang="ro-RO" b="1" cap="none" dirty="0">
                <a:solidFill>
                  <a:srgbClr val="FF0000"/>
                </a:solidFill>
              </a:rPr>
              <a:t> n joncțiuni asimetrice</a:t>
            </a:r>
            <a:r>
              <a:rPr lang="ro-RO" cap="none" dirty="0"/>
              <a:t>!</a:t>
            </a:r>
          </a:p>
          <a:p>
            <a:r>
              <a:rPr lang="ru-RU" b="1" cap="none" dirty="0"/>
              <a:t>ф</a:t>
            </a:r>
            <a:r>
              <a:rPr lang="ro-RO" b="1" cap="none" baseline="-25000" dirty="0"/>
              <a:t>m</a:t>
            </a:r>
            <a:r>
              <a:rPr lang="ro-RO" b="1" cap="none" dirty="0"/>
              <a:t> </a:t>
            </a:r>
            <a:r>
              <a:rPr lang="ro-RO" cap="none" dirty="0"/>
              <a:t>– lucrul de ieșire al electronilor în metal</a:t>
            </a:r>
            <a:endParaRPr lang="ru-RU" cap="none" dirty="0"/>
          </a:p>
          <a:p>
            <a:r>
              <a:rPr lang="ru-RU" b="1" cap="none" dirty="0"/>
              <a:t>ф</a:t>
            </a:r>
            <a:r>
              <a:rPr lang="ro-RO" b="1" cap="none" baseline="-25000" dirty="0"/>
              <a:t>s</a:t>
            </a:r>
            <a:r>
              <a:rPr lang="ro-RO" cap="none" baseline="-25000" dirty="0"/>
              <a:t> </a:t>
            </a:r>
            <a:r>
              <a:rPr lang="ro-RO" cap="none" dirty="0"/>
              <a:t>– lucrul de ieșire al electronilor în semiconductor</a:t>
            </a:r>
          </a:p>
          <a:p>
            <a:r>
              <a:rPr lang="ro-RO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afinitatea electronului în semiconductor</a:t>
            </a:r>
            <a:endParaRPr lang="en-GB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63" y="4851401"/>
            <a:ext cx="4198818" cy="1791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21771-4036-49DB-254E-249F315086F3}"/>
              </a:ext>
            </a:extLst>
          </p:cNvPr>
          <p:cNvSpPr txBox="1"/>
          <p:nvPr/>
        </p:nvSpPr>
        <p:spPr>
          <a:xfrm>
            <a:off x="276532" y="3053229"/>
            <a:ext cx="11507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Fotonii</a:t>
            </a:r>
            <a:r>
              <a:rPr lang="en-US" dirty="0"/>
              <a:t> </a:t>
            </a:r>
            <a:r>
              <a:rPr lang="en-US" dirty="0" err="1"/>
              <a:t>trec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i="1" dirty="0" err="1">
                <a:solidFill>
                  <a:srgbClr val="FF0000"/>
                </a:solidFill>
              </a:rPr>
              <a:t>strat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metalic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parțial</a:t>
            </a:r>
            <a:r>
              <a:rPr lang="en-US" i="1" dirty="0">
                <a:solidFill>
                  <a:srgbClr val="FF0000"/>
                </a:solidFill>
              </a:rPr>
              <a:t> transparent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en-US" dirty="0" err="1"/>
              <a:t>absorbiți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semiconductorul</a:t>
            </a:r>
            <a:r>
              <a:rPr lang="en-US" dirty="0"/>
              <a:t> de tip N, </a:t>
            </a:r>
            <a:r>
              <a:rPr lang="en-US" dirty="0" err="1"/>
              <a:t>eliberând</a:t>
            </a:r>
            <a:r>
              <a:rPr lang="en-US" dirty="0"/>
              <a:t> </a:t>
            </a:r>
            <a:r>
              <a:rPr lang="en-US" dirty="0" err="1"/>
              <a:t>perechi</a:t>
            </a:r>
            <a:r>
              <a:rPr lang="en-US" dirty="0"/>
              <a:t> de </a:t>
            </a:r>
            <a:r>
              <a:rPr lang="en-US" dirty="0" err="1"/>
              <a:t>purtători</a:t>
            </a:r>
            <a:r>
              <a:rPr lang="en-US" dirty="0"/>
              <a:t> </a:t>
            </a:r>
            <a:r>
              <a:rPr lang="en-US" dirty="0" err="1"/>
              <a:t>încărcați</a:t>
            </a:r>
            <a:r>
              <a:rPr lang="en-US" dirty="0"/>
              <a:t>.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purtători</a:t>
            </a:r>
            <a:r>
              <a:rPr lang="en-US" dirty="0"/>
              <a:t> </a:t>
            </a:r>
            <a:r>
              <a:rPr lang="en-US" dirty="0" err="1"/>
              <a:t>încărcați</a:t>
            </a:r>
            <a:r>
              <a:rPr lang="en-US" dirty="0"/>
              <a:t> liber sunt </a:t>
            </a:r>
            <a:r>
              <a:rPr lang="en-US" dirty="0" err="1"/>
              <a:t>îndepărtați</a:t>
            </a:r>
            <a:r>
              <a:rPr lang="en-US" dirty="0"/>
              <a:t> din </a:t>
            </a:r>
            <a:r>
              <a:rPr lang="en-US" dirty="0" err="1"/>
              <a:t>stratul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en-US" dirty="0"/>
              <a:t> de </a:t>
            </a:r>
            <a:r>
              <a:rPr lang="en-US" dirty="0" err="1"/>
              <a:t>câmpul</a:t>
            </a:r>
            <a:r>
              <a:rPr lang="en-US" dirty="0"/>
              <a:t> electric </a:t>
            </a:r>
            <a:r>
              <a:rPr lang="en-US" dirty="0" err="1"/>
              <a:t>aplicat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fotocurentul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a </a:t>
            </a:r>
            <a:r>
              <a:rPr lang="en-US" dirty="0" err="1"/>
              <a:t>acestor</a:t>
            </a:r>
            <a:r>
              <a:rPr lang="en-US" dirty="0"/>
              <a:t> diode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timpul</a:t>
            </a:r>
            <a:r>
              <a:rPr lang="en-US" dirty="0">
                <a:solidFill>
                  <a:srgbClr val="FF0000"/>
                </a:solidFill>
              </a:rPr>
              <a:t> lor de </a:t>
            </a:r>
            <a:r>
              <a:rPr lang="en-US" dirty="0" err="1">
                <a:solidFill>
                  <a:srgbClr val="FF0000"/>
                </a:solidFill>
              </a:rPr>
              <a:t>răspuns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foarte</a:t>
            </a:r>
            <a:r>
              <a:rPr lang="en-US" dirty="0">
                <a:solidFill>
                  <a:srgbClr val="FF0000"/>
                </a:solidFill>
              </a:rPr>
              <a:t> rapid. </a:t>
            </a:r>
            <a:endParaRPr lang="ro-RO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DBF5C7-5FA0-F711-CC09-ACA44BE3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4649111"/>
            <a:ext cx="3886202" cy="199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8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59950"/>
          </a:xfrm>
        </p:spPr>
        <p:txBody>
          <a:bodyPr/>
          <a:lstStyle/>
          <a:p>
            <a:r>
              <a:rPr lang="ro-RO" dirty="0"/>
              <a:t>Conceptul </a:t>
            </a:r>
            <a:r>
              <a:rPr lang="ro-RO" dirty="0" err="1"/>
              <a:t>fotodetectorului</a:t>
            </a:r>
            <a:r>
              <a:rPr lang="ro-RO" dirty="0"/>
              <a:t> </a:t>
            </a:r>
            <a:r>
              <a:rPr lang="ro-RO" dirty="0" err="1"/>
              <a:t>Me</a:t>
            </a:r>
            <a:r>
              <a:rPr lang="ro-RO" dirty="0"/>
              <a:t>-Sc-</a:t>
            </a:r>
            <a:r>
              <a:rPr lang="ro-RO" dirty="0" err="1"/>
              <a:t>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6699" y="1146339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conține 2 contacte Schottky identice</a:t>
            </a:r>
          </a:p>
          <a:p>
            <a:r>
              <a:rPr lang="ro-RO" cap="none" dirty="0"/>
              <a:t>se aplică polarizare diferită la aceste fotodiode</a:t>
            </a:r>
            <a:endParaRPr lang="en-GB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405" y="1146339"/>
            <a:ext cx="1795549" cy="1104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D12C9-C5D2-C823-7863-9D491417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128" y="2496235"/>
            <a:ext cx="5343747" cy="212236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E61C65-6611-F35E-72F7-FAD8FC33B14E}"/>
              </a:ext>
            </a:extLst>
          </p:cNvPr>
          <p:cNvSpPr txBox="1">
            <a:spLocks/>
          </p:cNvSpPr>
          <p:nvPr/>
        </p:nvSpPr>
        <p:spPr>
          <a:xfrm>
            <a:off x="8441266" y="4725745"/>
            <a:ext cx="3591098" cy="985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ro-R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polarizarea zero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-Sc-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structura este simetrică;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Cîmpul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electric în centrul structurii este zero. Electronii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fotoexcitați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sunt captați în groapa de potențial; Curentul net este zero.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1D813-0D82-D6D9-F1AE-F38CED607EFC}"/>
              </a:ext>
            </a:extLst>
          </p:cNvPr>
          <p:cNvSpPr txBox="1"/>
          <p:nvPr/>
        </p:nvSpPr>
        <p:spPr>
          <a:xfrm>
            <a:off x="6398128" y="4633192"/>
            <a:ext cx="233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cap="none" dirty="0"/>
              <a:t>la </a:t>
            </a:r>
            <a:r>
              <a:rPr lang="ro-RO" cap="none" dirty="0">
                <a:solidFill>
                  <a:srgbClr val="FF0000"/>
                </a:solidFill>
              </a:rPr>
              <a:t>polarizarea zero </a:t>
            </a:r>
            <a:r>
              <a:rPr lang="ro-RO" cap="none" dirty="0" err="1"/>
              <a:t>fotodetectorul</a:t>
            </a:r>
            <a:r>
              <a:rPr lang="ro-RO" cap="none" dirty="0"/>
              <a:t> </a:t>
            </a:r>
            <a:r>
              <a:rPr lang="ro-RO" cap="none" dirty="0" err="1"/>
              <a:t>Schottky</a:t>
            </a:r>
            <a:r>
              <a:rPr lang="ro-RO" cap="none" dirty="0"/>
              <a:t> produce un fotocurent</a:t>
            </a:r>
            <a:endParaRPr lang="en-GB" cap="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04C9D-26E8-1949-4808-54ED8F7DB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24" y="2683276"/>
            <a:ext cx="5489074" cy="17942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D947D8-4667-F2C8-C36C-DB996DBB4A22}"/>
              </a:ext>
            </a:extLst>
          </p:cNvPr>
          <p:cNvSpPr txBox="1"/>
          <p:nvPr/>
        </p:nvSpPr>
        <p:spPr>
          <a:xfrm>
            <a:off x="450124" y="2250623"/>
            <a:ext cx="5112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Detectorul</a:t>
            </a:r>
            <a:r>
              <a:rPr lang="en-US" b="1" dirty="0">
                <a:solidFill>
                  <a:srgbClr val="FF0000"/>
                </a:solidFill>
              </a:rPr>
              <a:t> Me-Sc-Me la </a:t>
            </a:r>
            <a:r>
              <a:rPr lang="en-US" b="1" dirty="0" err="1">
                <a:solidFill>
                  <a:srgbClr val="FF0000"/>
                </a:solidFill>
              </a:rPr>
              <a:t>polarizare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moderată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1DEA4-7CA3-33D4-0F58-D1C241A37933}"/>
              </a:ext>
            </a:extLst>
          </p:cNvPr>
          <p:cNvSpPr txBox="1"/>
          <p:nvPr/>
        </p:nvSpPr>
        <p:spPr>
          <a:xfrm>
            <a:off x="313960" y="4477525"/>
            <a:ext cx="53848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Bariera de potențial se micșorează </a:t>
            </a:r>
            <a:r>
              <a:rPr lang="ro-RO" sz="14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polarizare directă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există un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cîmp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electric între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electrode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Schottky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majoritatea fotoelectronilor sunt captați în groapa de potențial.</a:t>
            </a:r>
          </a:p>
          <a:p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Fotogolurile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nu sunt captate dar încă nu pot părăsi regiunea activă, din cauza sarcinii electronilor captați.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Curentul net este foarte mic.</a:t>
            </a:r>
            <a:endParaRPr lang="en-GB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1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196" y="3750247"/>
            <a:ext cx="6876011" cy="27838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condițiile </a:t>
            </a:r>
            <a:r>
              <a:rPr lang="ro-RO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flat-band</a:t>
            </a:r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pentru </a:t>
            </a:r>
            <a:r>
              <a:rPr lang="ro-RO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fotodetector</a:t>
            </a:r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-Sc-</a:t>
            </a:r>
            <a:r>
              <a:rPr lang="ro-RO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considerăm polarizarea inversă pentru </a:t>
            </a:r>
            <a:r>
              <a:rPr lang="ro-RO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electroda</a:t>
            </a:r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ro-RO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stînga</a:t>
            </a:r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la creșterea potențialului regiunea sărăcită w crește:</a:t>
            </a:r>
          </a:p>
          <a:p>
            <a:endParaRPr lang="ro-R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la polarizarea benzilor plate cu </a:t>
            </a:r>
            <a:r>
              <a:rPr lang="ro-RO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vfb</a:t>
            </a:r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, regiunea sărăcită cu </a:t>
            </a:r>
            <a:r>
              <a:rPr lang="ro-RO" sz="15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este egală cu distanța dintre </a:t>
            </a:r>
            <a:r>
              <a:rPr lang="ro-RO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electrode</a:t>
            </a:r>
            <a:r>
              <a:rPr lang="ro-RO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500" dirty="0">
                <a:latin typeface="Arial" panose="020B0604020202020204" pitchFamily="34" charset="0"/>
                <a:cs typeface="Arial" panose="020B0604020202020204" pitchFamily="34" charset="0"/>
              </a:rPr>
              <a:t>L:  </a:t>
            </a:r>
            <a:r>
              <a:rPr lang="ro-RO" sz="1500" b="1" dirty="0">
                <a:latin typeface="Arial" panose="020B0604020202020204" pitchFamily="34" charset="0"/>
                <a:cs typeface="Arial" panose="020B0604020202020204" pitchFamily="34" charset="0"/>
              </a:rPr>
              <a:t>W = L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65" y="4668444"/>
            <a:ext cx="2590279" cy="574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202" y="5802359"/>
            <a:ext cx="1205942" cy="543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282" y="4166349"/>
            <a:ext cx="3060652" cy="25266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B2D31B-128E-9A8E-377E-73BBF8E04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067" y="1665384"/>
            <a:ext cx="4292600" cy="1768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153DC6-DA1C-1DC1-7C4B-6C589E03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365126"/>
            <a:ext cx="11521439" cy="881784"/>
          </a:xfrm>
        </p:spPr>
        <p:txBody>
          <a:bodyPr>
            <a:normAutofit/>
          </a:bodyPr>
          <a:lstStyle/>
          <a:p>
            <a:r>
              <a:rPr lang="ro-RO" dirty="0" err="1"/>
              <a:t>Me</a:t>
            </a:r>
            <a:r>
              <a:rPr lang="ro-RO" dirty="0"/>
              <a:t>-Sc- </a:t>
            </a:r>
            <a:r>
              <a:rPr lang="ro-RO" dirty="0" err="1"/>
              <a:t>Me</a:t>
            </a:r>
            <a:r>
              <a:rPr lang="ro-RO" dirty="0"/>
              <a:t> detector la schimbarea prin polarizare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1ED375-B0A7-D748-A720-84A9B7F3D3C8}"/>
              </a:ext>
            </a:extLst>
          </p:cNvPr>
          <p:cNvSpPr txBox="1">
            <a:spLocks/>
          </p:cNvSpPr>
          <p:nvPr/>
        </p:nvSpPr>
        <p:spPr>
          <a:xfrm>
            <a:off x="838200" y="1246910"/>
            <a:ext cx="10515600" cy="64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RO" cap="none"/>
              <a:t>bariera de potențial pentru fotoelectronii dispăruți</a:t>
            </a:r>
            <a:r>
              <a:rPr lang="ro-RO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71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Fotodioda 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128" y="2233149"/>
            <a:ext cx="4035487" cy="2890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998" y="1099234"/>
            <a:ext cx="1172406" cy="634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2915" y="1855910"/>
            <a:ext cx="5752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Majoritatea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fotodetectorilor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lucrează pe baza fotoefectului intern ….generarea perechilor electron-goluri…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51E44-BB9B-D2DB-B3EE-E248C7D1CF81}"/>
              </a:ext>
            </a:extLst>
          </p:cNvPr>
          <p:cNvSpPr txBox="1">
            <a:spLocks/>
          </p:cNvSpPr>
          <p:nvPr/>
        </p:nvSpPr>
        <p:spPr>
          <a:xfrm>
            <a:off x="1021351" y="3429000"/>
            <a:ext cx="4136993" cy="235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RO" sz="1600" b="1" dirty="0"/>
              <a:t>PN fotodiode</a:t>
            </a:r>
          </a:p>
          <a:p>
            <a:r>
              <a:rPr lang="ro-RO" sz="1600" b="1" dirty="0" err="1"/>
              <a:t>Schottky</a:t>
            </a:r>
            <a:r>
              <a:rPr lang="ro-RO" sz="1600" b="1" dirty="0"/>
              <a:t> fotodiode</a:t>
            </a:r>
          </a:p>
          <a:p>
            <a:r>
              <a:rPr lang="ro-RO" sz="1600" b="1" dirty="0"/>
              <a:t>PIN fotodiode</a:t>
            </a:r>
          </a:p>
          <a:p>
            <a:r>
              <a:rPr lang="ro-RO" sz="1600" b="1" dirty="0"/>
              <a:t>Fotodiode cu Avalanșă</a:t>
            </a:r>
            <a:endParaRPr lang="en-GB" sz="16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4F2003-D39D-1566-B0C6-307B59825B62}"/>
              </a:ext>
            </a:extLst>
          </p:cNvPr>
          <p:cNvSpPr txBox="1">
            <a:spLocks/>
          </p:cNvSpPr>
          <p:nvPr/>
        </p:nvSpPr>
        <p:spPr>
          <a:xfrm>
            <a:off x="913775" y="2832257"/>
            <a:ext cx="3667190" cy="430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/>
              <a:t>Tipuri fotodiode</a:t>
            </a:r>
            <a:br>
              <a:rPr lang="ro-RO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23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672"/>
          </a:xfrm>
        </p:spPr>
        <p:txBody>
          <a:bodyPr>
            <a:normAutofit/>
          </a:bodyPr>
          <a:lstStyle/>
          <a:p>
            <a:r>
              <a:rPr lang="ro-RO" dirty="0"/>
              <a:t>Capacitatea fotodiodei </a:t>
            </a:r>
            <a:r>
              <a:rPr lang="ro-RO" dirty="0" err="1"/>
              <a:t>Me</a:t>
            </a:r>
            <a:r>
              <a:rPr lang="ro-RO" dirty="0"/>
              <a:t>-Sc-</a:t>
            </a:r>
            <a:r>
              <a:rPr lang="ro-RO" dirty="0" err="1"/>
              <a:t>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1821" y="1046798"/>
            <a:ext cx="10999124" cy="4764405"/>
          </a:xfrm>
          <a:prstGeom prst="rect">
            <a:avLst/>
          </a:prstGeom>
        </p:spPr>
        <p:txBody>
          <a:bodyPr/>
          <a:lstStyle/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capacitatea este mică deoarece avem o structură cu geometria planară!</a:t>
            </a: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unde </a:t>
            </a:r>
            <a:r>
              <a:rPr lang="el-GR" b="1" cap="none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 constanta dielectrică a sc;</a:t>
            </a:r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12" y="1625013"/>
            <a:ext cx="2877487" cy="1803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003" y="2244359"/>
            <a:ext cx="1566130" cy="520237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FED0081-7325-3AC5-E8AE-C880184E1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382" y="2764596"/>
            <a:ext cx="3286298" cy="29554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92ADFD-08AA-7C05-9609-C72629001755}"/>
              </a:ext>
            </a:extLst>
          </p:cNvPr>
          <p:cNvSpPr txBox="1">
            <a:spLocks/>
          </p:cNvSpPr>
          <p:nvPr/>
        </p:nvSpPr>
        <p:spPr>
          <a:xfrm>
            <a:off x="8151403" y="1998693"/>
            <a:ext cx="3717709" cy="681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Structura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253B08-7216-DBF3-B168-321CDC080337}"/>
              </a:ext>
            </a:extLst>
          </p:cNvPr>
          <p:cNvSpPr txBox="1">
            <a:spLocks/>
          </p:cNvSpPr>
          <p:nvPr/>
        </p:nvSpPr>
        <p:spPr>
          <a:xfrm>
            <a:off x="471055" y="4159614"/>
            <a:ext cx="6424046" cy="261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AVANTAGE</a:t>
            </a:r>
          </a:p>
          <a:p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cîmp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electric puternic în regiunea de lucru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  - fotocurent pur de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componenta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difuzională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– zero;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fotorăspuns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foarte rapid, determinat de viteza de saturație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ro-RO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-nici o necesitate de contacte ohmice – materialul poate fi dopat slab;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-curentul de întuneric foarte mic (din cauza conectării coadă-coadă a 2 diode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Schottky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-capacitate foarte mică - 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– foarte mic – constant;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-construcția planară – compatibilitatea cu tehnologia circuitelor integrate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250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pin fotodiodă?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4074" y="912430"/>
            <a:ext cx="8089025" cy="466710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/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un tip de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detector,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converti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semnalul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optic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semnal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electric.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ioda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cuprinde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GB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GB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ambele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puternic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dopate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contacte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egiunea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intrinsecă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diodei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în contrast cu o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joncțiune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6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ceastă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face ca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dioda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6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i="1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6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fie o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redresoare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inferioară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o face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adecvată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comutatoare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rapide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atenuatoare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detectoare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aplicații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electronice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înaltă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tensiune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intrinsec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ă </a:t>
            </a:r>
            <a:r>
              <a:rPr lang="ro-RO" sz="16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este pentru a amplifica responzivitatea fotodiodei doerece creste absorbția luminii. Pentru o lumină injectată din partea p+ cu o putere optică Iopt(W/cm2) rata de generare va fi </a:t>
            </a:r>
          </a:p>
          <a:p>
            <a:pPr fontAlgn="base"/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Iar </a:t>
            </a:r>
            <a:r>
              <a:rPr lang="ro-RO" sz="1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4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ro-RO" sz="1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</a:t>
            </a:r>
            <a:r>
              <a:rPr lang="ro-RO" sz="14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ro-RO" sz="1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unde A – aria joncțiunii</a:t>
            </a:r>
            <a:endParaRPr lang="en-GB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n di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63" y="257540"/>
            <a:ext cx="1897385" cy="18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48" y="2399198"/>
            <a:ext cx="1828800" cy="1604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867" y="4346149"/>
            <a:ext cx="2058617" cy="43710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49" y="4134483"/>
            <a:ext cx="3028952" cy="153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1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331" y="349359"/>
            <a:ext cx="3891455" cy="580806"/>
          </a:xfrm>
        </p:spPr>
        <p:txBody>
          <a:bodyPr>
            <a:normAutofit/>
          </a:bodyPr>
          <a:lstStyle/>
          <a:p>
            <a:r>
              <a:rPr lang="ro-RO" dirty="0"/>
              <a:t>Teoria și calcule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199" y="930164"/>
            <a:ext cx="11001703" cy="59278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Regiunea sărăcită poate fi calculată</a:t>
            </a:r>
          </a:p>
          <a:p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Concentrația sarcinilor minoritare este:</a:t>
            </a:r>
          </a:p>
          <a:p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lungimea de difuziune a electronilor: </a:t>
            </a:r>
          </a:p>
          <a:p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creșterea în potențial fiind:</a:t>
            </a:r>
          </a:p>
          <a:p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lățimea regiunii sărăcite fiind:</a:t>
            </a:r>
          </a:p>
          <a:p>
            <a:endParaRPr lang="ro-RO" sz="1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curentul rezultant din generare-recombinare este:</a:t>
            </a:r>
          </a:p>
          <a:p>
            <a:r>
              <a:rPr lang="ro-RO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prefactorul</a:t>
            </a:r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la curentul </a:t>
            </a:r>
            <a:r>
              <a:rPr lang="ro-RO" sz="1900" i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g-r</a:t>
            </a:r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ro-RO" sz="1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și curentul va fi: </a:t>
            </a:r>
          </a:p>
          <a:p>
            <a:pPr marL="0" indent="0">
              <a:buNone/>
            </a:pPr>
            <a:r>
              <a:rPr lang="ro-RO" dirty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09" y="1054755"/>
            <a:ext cx="2303182" cy="697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95" y="1719756"/>
            <a:ext cx="2716049" cy="505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494" y="2271119"/>
            <a:ext cx="1792556" cy="577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956" y="3219556"/>
            <a:ext cx="2685075" cy="523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001" y="4729322"/>
            <a:ext cx="1244208" cy="571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4607" y="4085540"/>
            <a:ext cx="1594993" cy="547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606" y="5631644"/>
            <a:ext cx="2456794" cy="4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52" y="243852"/>
            <a:ext cx="7864366" cy="565041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Polarizarea directă a p-i-n diodei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7249" y="976740"/>
            <a:ext cx="11351172" cy="50733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la polarizarea directă golurile și electronii sunt injectați din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regiune.  Aceste sarcini nu recombină imediat.  Astfel o cantitate finită a sarcinilor  rămân depozitate  în regiune cu rezistența scăzută a regiunii </a:t>
            </a:r>
            <a:r>
              <a:rPr lang="ro-RO" sz="1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Cantitatea de sarcini depinde  de timpul de recombinare  și curentul direct prin diodă ca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Rezistența regiunii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la polarizare directă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este invers  proporțională la q: 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Această ecuație este independentă de suprafață. În realitate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este dependentă slab de suprafață deoarece timpul de viață efectiv se schimbă cu suprafața și grosimea  din cauza efectului recombinării de graniță. ecuația de mai sus este validă pentru  o frecvență mai mare ca timpul de tranzit a regiunii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unde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o-RO" sz="1600" dirty="0"/>
          </a:p>
          <a:p>
            <a:endParaRPr lang="ro-RO" sz="16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16" y="1521364"/>
            <a:ext cx="630117" cy="385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507" y="2738620"/>
            <a:ext cx="1323313" cy="604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012" y="2756707"/>
            <a:ext cx="724946" cy="6041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2AB758-312E-A115-315B-A9C2B289AC53}"/>
              </a:ext>
            </a:extLst>
          </p:cNvPr>
          <p:cNvSpPr txBox="1">
            <a:spLocks/>
          </p:cNvSpPr>
          <p:nvPr/>
        </p:nvSpPr>
        <p:spPr>
          <a:xfrm>
            <a:off x="237249" y="3981325"/>
            <a:ext cx="11895485" cy="238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la frecvențe înalte, când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p-i-n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dioda este polarizată zero sau negativ, se impune o capacitate plată - </a:t>
            </a:r>
            <a:r>
              <a:rPr lang="ro-RO" sz="1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independentă de potențialul invers aplicat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această ecuație este validă pentru frecvențe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circuitul echivalent pentru: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la polarizarea inversă de -2v toți purtătorii din stratul i sunt măturați rapid – astfel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pin este utilizata ca comutatoare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C3E83-16E2-E94B-DED7-6802FF426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783" y="4265166"/>
            <a:ext cx="503494" cy="4388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83F1AE-7E69-E2F4-50E8-5F67745C3FDD}"/>
              </a:ext>
            </a:extLst>
          </p:cNvPr>
          <p:cNvSpPr txBox="1">
            <a:spLocks/>
          </p:cNvSpPr>
          <p:nvPr/>
        </p:nvSpPr>
        <p:spPr>
          <a:xfrm>
            <a:off x="2591967" y="3408285"/>
            <a:ext cx="7580586" cy="72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/>
              <a:t>Polarizarea inversă a diodei p-i-n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BCA40-381B-1689-290B-5B3929367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277" y="4761360"/>
            <a:ext cx="690769" cy="434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9E1A71-2690-9DEF-902F-17D8C8F32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888" y="4745390"/>
            <a:ext cx="1434224" cy="1046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C77154-2437-F1B7-30AE-3ECFC8792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5811" y="4671931"/>
            <a:ext cx="1896234" cy="10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21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9" y="110004"/>
            <a:ext cx="3987801" cy="3152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33" y="110003"/>
            <a:ext cx="4163998" cy="328931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8933922" y="601856"/>
            <a:ext cx="3078675" cy="24721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DEA9A7-27FA-A61E-D11E-50BEC088D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09" y="3578889"/>
            <a:ext cx="2886358" cy="3032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12008C-3839-F3D5-F24B-2149F19FBCF8}"/>
              </a:ext>
            </a:extLst>
          </p:cNvPr>
          <p:cNvSpPr/>
          <p:nvPr/>
        </p:nvSpPr>
        <p:spPr>
          <a:xfrm>
            <a:off x="3851428" y="3578889"/>
            <a:ext cx="7841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În realitate regiunea intrinsecă nu este total intrinsecă! 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Dar este cu o rezistență foarte înaltă (dopată f. puțin cu 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Toată absorbția are loc în regiunea sărăcită.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Regiunea sărăcită poate fi e.g. </a:t>
            </a:r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n-tip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care este dopată slab, și care are un contact cu rezistență mică  cu regiunea puternic dopată n+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6" y="205328"/>
            <a:ext cx="11743762" cy="744584"/>
          </a:xfrm>
        </p:spPr>
        <p:txBody>
          <a:bodyPr>
            <a:normAutofit/>
          </a:bodyPr>
          <a:lstStyle/>
          <a:p>
            <a:r>
              <a:rPr lang="ro-RO" b="1" dirty="0"/>
              <a:t>Caracteristica I-V.      </a:t>
            </a:r>
            <a:r>
              <a:rPr lang="en-US" b="1" dirty="0"/>
              <a:t>Cele 2 </a:t>
            </a:r>
            <a:r>
              <a:rPr lang="en-US" b="1" dirty="0" err="1"/>
              <a:t>tipuri</a:t>
            </a:r>
            <a:r>
              <a:rPr lang="en-US" b="1" dirty="0"/>
              <a:t> de diode p-</a:t>
            </a:r>
            <a:r>
              <a:rPr lang="en-US" b="1" dirty="0" err="1"/>
              <a:t>i</a:t>
            </a:r>
            <a:r>
              <a:rPr lang="en-US" b="1" dirty="0"/>
              <a:t>-n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244" y="787138"/>
            <a:ext cx="3226824" cy="197499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8814" y="875379"/>
            <a:ext cx="3782174" cy="2054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BD6DC-2C6F-6878-D4F0-3686BD30A80D}"/>
              </a:ext>
            </a:extLst>
          </p:cNvPr>
          <p:cNvSpPr txBox="1"/>
          <p:nvPr/>
        </p:nvSpPr>
        <p:spPr>
          <a:xfrm>
            <a:off x="0" y="3247795"/>
            <a:ext cx="1204908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Creșterea lățimii regiunii sărăcite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(în care purtătorii generați sunt transportați prin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crește suprafața de captare a luminii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- Creșterea lățimii regiunii sărăcite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reduce capacitatea joncțiunii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astfel constanta timpului RC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. Dar timpul de tranzit crește de asemenea cu lățimea regiunii sărăcite.</a:t>
            </a:r>
          </a:p>
          <a:p>
            <a:pPr marL="285750" indent="-285750" algn="just">
              <a:buFontTx/>
              <a:buChar char="-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Reducând rata dintre lungimea difuziei și lungimii de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a dispozitivului  rezultă în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într-o proporție mai mare a curentului generat condus de </a:t>
            </a:r>
            <a:r>
              <a:rPr lang="ro-RO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driftul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 purtătorilor de sarcină mai rapizi.</a:t>
            </a:r>
          </a:p>
          <a:p>
            <a:pPr algn="just" fontAlgn="base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intrinsecă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largă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înseamnă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dioda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avea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 capacitate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scăzută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polarizată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invers. în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epuizare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complet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intrinsecă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regiune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epuizare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bună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dimensiuni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aproape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independent de p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olarizarea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inversă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aplicată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ceasta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crește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cantitatea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perechi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electron-g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foton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care apar.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fotodetectoare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precum </a:t>
            </a:r>
            <a:r>
              <a:rPr lang="ro-RO" sz="1400" dirty="0" err="1">
                <a:latin typeface="Arial" panose="020B0604020202020204" pitchFamily="34" charset="0"/>
                <a:cs typeface="Arial" panose="020B0604020202020204" pitchFamily="34" charset="0"/>
              </a:rPr>
              <a:t>FTr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folosesc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construcție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o-RO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roiectarea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diodei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pin are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unele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aspecte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specifice: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reșterea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dimensiunilor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regiunii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intrinseci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diodei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se comporte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 un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rezistor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frecvențe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minore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afectează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în mod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nociv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oprirea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diodei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capacitatea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șuntare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rin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esențial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ale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dispozitiv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potrivite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proprietăți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anumită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utilizare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4F3110-3821-6FE4-6E86-9B9798940161}"/>
              </a:ext>
            </a:extLst>
          </p:cNvPr>
          <p:cNvSpPr txBox="1">
            <a:spLocks/>
          </p:cNvSpPr>
          <p:nvPr/>
        </p:nvSpPr>
        <p:spPr>
          <a:xfrm>
            <a:off x="2658221" y="2963465"/>
            <a:ext cx="5757959" cy="412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Avantajele </a:t>
            </a:r>
            <a:r>
              <a:rPr lang="ro-RO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r>
              <a:rPr lang="ro-RO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diodei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620" y="228306"/>
            <a:ext cx="7169458" cy="469376"/>
          </a:xfrm>
        </p:spPr>
        <p:txBody>
          <a:bodyPr>
            <a:normAutofit fontScale="90000"/>
          </a:bodyPr>
          <a:lstStyle/>
          <a:p>
            <a:r>
              <a:rPr lang="ro-RO" dirty="0" err="1"/>
              <a:t>Photodiode</a:t>
            </a:r>
            <a:r>
              <a:rPr lang="ro-RO" dirty="0"/>
              <a:t> cu </a:t>
            </a:r>
            <a:r>
              <a:rPr lang="ro-RO" dirty="0" err="1"/>
              <a:t>heterojoncțiuni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1270" y="697682"/>
            <a:ext cx="10717349" cy="631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p-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-diode sunt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heterojo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țiuni</a:t>
            </a:r>
            <a:endParaRPr lang="ro-R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ro-RO" sz="1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ro-RO" sz="1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ro-RO" sz="1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ro-RO" sz="1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endParaRPr lang="ro-RO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(0,7-0,89 </a:t>
            </a:r>
            <a:r>
              <a:rPr lang="el-GR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1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(1300-1600 nm). </a:t>
            </a:r>
          </a:p>
          <a:p>
            <a:pPr>
              <a:lnSpc>
                <a:spcPct val="200000"/>
              </a:lnSpc>
            </a:pPr>
            <a:r>
              <a:rPr lang="ro-R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Un </a:t>
            </a:r>
            <a:r>
              <a:rPr lang="ro-RO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fotodetector</a:t>
            </a:r>
            <a:r>
              <a:rPr lang="ro-R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tipic p-i-n </a:t>
            </a:r>
            <a:r>
              <a:rPr lang="ro-RO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endParaRPr lang="ro-RO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Operează la 1550 nm are eficiența cuantică </a:t>
            </a:r>
            <a:r>
              <a:rPr lang="el-GR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ro-RO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0,75 </a:t>
            </a:r>
            <a:r>
              <a:rPr lang="ro-R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și responzivitatea R=0,9 A/W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Heterojoncțiunile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flexibilitate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optimizarea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performanțelor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FD.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În FD pe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heterojoncțiuni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activă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are in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interzisă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mică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comparativ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regiunile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homojoncțiunilor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Regiunile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homojoncțiunilor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interzisă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largă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care pot fi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de sus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substratului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servesc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fereastră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semnalul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optic la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o-R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Banda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interzisă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mică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regiunii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active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determină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pragul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tăiere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fotorăspunsului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o-R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Banda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unterzisă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mare a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regiunii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omogene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ferestre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dictează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pragul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undelor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scurte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tăiere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răspunsului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optic </a:t>
            </a:r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  <a:p>
            <a:pPr>
              <a:lnSpc>
                <a:spcPct val="200000"/>
              </a:lnSpc>
            </a:pP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semnal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optic care are o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lungime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undă</a:t>
            </a:r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 în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intervalul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 &gt; </a:t>
            </a:r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eficiența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cuantică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responzivitatea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FD pot fi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optimizate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56" y="1090959"/>
            <a:ext cx="3097975" cy="1621881"/>
          </a:xfrm>
          <a:prstGeom prst="rect">
            <a:avLst/>
          </a:prstGeom>
        </p:spPr>
      </p:pic>
      <p:sp>
        <p:nvSpPr>
          <p:cNvPr id="3" name="Right Arrow 4">
            <a:extLst>
              <a:ext uri="{FF2B5EF4-FFF2-40B4-BE49-F238E27FC236}">
                <a16:creationId xmlns:a16="http://schemas.microsoft.com/office/drawing/2014/main" id="{4FB82C50-7883-0E54-D17F-01082F51D89C}"/>
              </a:ext>
            </a:extLst>
          </p:cNvPr>
          <p:cNvSpPr/>
          <p:nvPr/>
        </p:nvSpPr>
        <p:spPr>
          <a:xfrm>
            <a:off x="151414" y="5641285"/>
            <a:ext cx="506028" cy="1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61C35C4D-D0A5-21C5-E2B1-80A3EA9CD2AF}"/>
              </a:ext>
            </a:extLst>
          </p:cNvPr>
          <p:cNvSpPr/>
          <p:nvPr/>
        </p:nvSpPr>
        <p:spPr>
          <a:xfrm>
            <a:off x="151414" y="5973887"/>
            <a:ext cx="506028" cy="1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55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" y="271993"/>
            <a:ext cx="6333067" cy="5069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Fotodioda</a:t>
            </a:r>
            <a:r>
              <a:rPr lang="en-US" b="1" dirty="0"/>
              <a:t> cu </a:t>
            </a:r>
            <a:r>
              <a:rPr lang="en-US" b="1" dirty="0" err="1"/>
              <a:t>avalansa</a:t>
            </a:r>
            <a:endParaRPr lang="en-GB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33480" y="876768"/>
            <a:ext cx="3841835" cy="20211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509B653-42B6-83EB-047D-991A7E9ABFDE}"/>
              </a:ext>
            </a:extLst>
          </p:cNvPr>
          <p:cNvSpPr txBox="1">
            <a:spLocks/>
          </p:cNvSpPr>
          <p:nvPr/>
        </p:nvSpPr>
        <p:spPr>
          <a:xfrm>
            <a:off x="7166581" y="174157"/>
            <a:ext cx="4200093" cy="70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/>
              <a:t>Inel de </a:t>
            </a:r>
            <a:r>
              <a:rPr lang="ro-RO" b="1" dirty="0" err="1"/>
              <a:t>protectie</a:t>
            </a:r>
            <a:r>
              <a:rPr lang="ro-RO" b="1" dirty="0"/>
              <a:t> ?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C809B4-DA1D-323B-503F-4E77677A3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581" y="778934"/>
            <a:ext cx="3942292" cy="3282323"/>
          </a:xfrm>
          <a:prstGeom prst="rect">
            <a:avLst/>
          </a:prstGeom>
        </p:spPr>
      </p:pic>
      <p:pic>
        <p:nvPicPr>
          <p:cNvPr id="5" name="Picture 2" descr="Imagini pentru avalanche photodiode picture">
            <a:extLst>
              <a:ext uri="{FF2B5EF4-FFF2-40B4-BE49-F238E27FC236}">
                <a16:creationId xmlns:a16="http://schemas.microsoft.com/office/drawing/2014/main" id="{6349D04A-6887-3FB5-5E60-82E26C3B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32" y="4299090"/>
            <a:ext cx="3882141" cy="22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ADA2AA-3B8A-64C6-6E13-E497A88D822B}"/>
              </a:ext>
            </a:extLst>
          </p:cNvPr>
          <p:cNvSpPr txBox="1"/>
          <p:nvPr/>
        </p:nvSpPr>
        <p:spPr>
          <a:xfrm>
            <a:off x="287864" y="2995740"/>
            <a:ext cx="66971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Detectează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nivele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foarte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scăzute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R</a:t>
            </a:r>
            <a:r>
              <a:rPr lang="en-GB" sz="14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datorită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câştigului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intern.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Are o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regiune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 </a:t>
            </a:r>
            <a:r>
              <a:rPr lang="en-GB" sz="1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absorbţie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şi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una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multiplicare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existând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trei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variante</a:t>
            </a:r>
            <a:r>
              <a:rPr lang="ro-RO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constructive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cu </a:t>
            </a:r>
            <a:r>
              <a:rPr lang="en-GB" sz="1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muchie</a:t>
            </a:r>
            <a:r>
              <a:rPr lang="en-GB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teşită</a:t>
            </a:r>
            <a:r>
              <a:rPr lang="en-GB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(bevelled-edge),</a:t>
            </a:r>
            <a:endParaRPr lang="en-GB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GB" sz="1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epitaxială</a:t>
            </a:r>
            <a:r>
              <a:rPr lang="en-GB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endParaRPr lang="en-GB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GB" sz="1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întinsă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Peste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tensiunea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străpungere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detecţia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liniară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dificilă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datorită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zgomotului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o-RO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După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străpungere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tensiunea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trebuie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micşorată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pentru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reseta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fotodioda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GB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mod de </a:t>
            </a:r>
            <a:r>
              <a:rPr lang="en-GB" sz="1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lucru</a:t>
            </a:r>
            <a:r>
              <a:rPr lang="en-GB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Geiger: 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câştig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mare,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neliniar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Eficienţa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cuantică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depinde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lungimea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undă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Peste 1100 nm,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fotonii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nu au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destulă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energie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pentru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trece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electronii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valenţă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peste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interzisă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în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conducţie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Sub 1100 nm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fotonii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sunt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absorbiţi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la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diferite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adâncimi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medii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funcţie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coeficientul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absorbţie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Curba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randamentului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funcţie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lungimea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undă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un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clopot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o-RO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Alegând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convenabil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grosimea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stratului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antireflectorizant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se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obtine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funcţionarea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în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domeniul</a:t>
            </a:r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GB" sz="1400" b="1" dirty="0" err="1">
                <a:solidFill>
                  <a:srgbClr val="FF0000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vizibil</a:t>
            </a:r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400" b="1" dirty="0" err="1">
                <a:solidFill>
                  <a:srgbClr val="FF0000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sau</a:t>
            </a:r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IR </a:t>
            </a:r>
            <a:r>
              <a:rPr lang="en-GB" sz="1400" b="1" dirty="0" err="1">
                <a:solidFill>
                  <a:srgbClr val="FF0000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apropiat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randament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70... 80%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între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500 nm </a:t>
            </a:r>
            <a:r>
              <a:rPr lang="en-GB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800 nm.</a:t>
            </a:r>
          </a:p>
        </p:txBody>
      </p:sp>
    </p:spTree>
    <p:extLst>
      <p:ext uri="{BB962C8B-B14F-4D97-AF65-F5344CB8AC3E}">
        <p14:creationId xmlns:p14="http://schemas.microsoft.com/office/powerpoint/2010/main" val="4089721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7" y="151147"/>
            <a:ext cx="7287756" cy="77694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Construc</a:t>
            </a:r>
            <a:r>
              <a:rPr lang="ro-RO" dirty="0" err="1"/>
              <a:t>ția</a:t>
            </a:r>
            <a:r>
              <a:rPr lang="ro-RO" dirty="0"/>
              <a:t>. Principiul de lucru</a:t>
            </a:r>
            <a:br>
              <a:rPr lang="ro-RO" dirty="0"/>
            </a:br>
            <a:r>
              <a:rPr lang="ro-RO" dirty="0"/>
              <a:t>APD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370" y="1200702"/>
            <a:ext cx="7553242" cy="472920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fotodioda cu avalanșă (APD) este o p-i-n structură cu amplificare. 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Deosebirea principală de FD clasică  - amplificarea internă a semnalului, bazată pe amplificarea sem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alului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pe multiplicarea în avalanșă. 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Dacă structura FD simple este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400" i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 -i- n</a:t>
            </a:r>
            <a:r>
              <a:rPr lang="ro-RO" sz="1400" i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la APD  la care se adaugă un strat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400" i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-i- p- n</a:t>
            </a:r>
            <a:r>
              <a:rPr lang="ro-RO" sz="1400" i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În stratul larg al </a:t>
            </a:r>
            <a:r>
              <a:rPr lang="ro-RO" sz="1400" b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 - regiunii- intensității câmpului electric este practic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 și cu valoare mică. 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În regiunea îngustă </a:t>
            </a:r>
            <a:r>
              <a:rPr lang="ro-RO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se modifică și în valoarea maximă este suficientă pentru inițierea și menținerea avalanșei.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profilul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distribuție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impurităților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dopate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ales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încât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aibă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rezistență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intensitate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electric. </a:t>
            </a: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lumina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acționează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stratului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formează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perechi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electron-g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atorită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mic,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mișcare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direcțională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sarcinilor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poli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corespunzători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ând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electronii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liberi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ajung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accelerația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lor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devine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vizibilă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datorită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electric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ridicat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ând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accelerează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în b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 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stratului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acumulează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suficientă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excita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alți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BV 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numește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amplificare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prin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avalanșă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multiplicarea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fotocurentului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primar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1.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23" y="0"/>
            <a:ext cx="2972030" cy="147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935" y="135851"/>
            <a:ext cx="1801054" cy="1200702"/>
          </a:xfrm>
          <a:prstGeom prst="rect">
            <a:avLst/>
          </a:prstGeom>
        </p:spPr>
      </p:pic>
      <p:pic>
        <p:nvPicPr>
          <p:cNvPr id="8" name="Picture 2" descr="Fig. 4. Schematic band diagram and current components of inverted p-down APD.">
            <a:extLst>
              <a:ext uri="{FF2B5EF4-FFF2-40B4-BE49-F238E27FC236}">
                <a16:creationId xmlns:a16="http://schemas.microsoft.com/office/drawing/2014/main" id="{D8B450FA-19F5-31D6-242F-E4054BBD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16" y="3904284"/>
            <a:ext cx="3043133" cy="249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.31.png">
            <a:extLst>
              <a:ext uri="{FF2B5EF4-FFF2-40B4-BE49-F238E27FC236}">
                <a16:creationId xmlns:a16="http://schemas.microsoft.com/office/drawing/2014/main" id="{5AF59B23-BA81-A296-3D03-9FBD251048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17" y="1608255"/>
            <a:ext cx="3043133" cy="2160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176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2103" y="528473"/>
            <a:ext cx="11458904" cy="55421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 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caracterizează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printr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GB" sz="1400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1400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întuneric</a:t>
            </a:r>
            <a:r>
              <a:rPr lang="en-GB" sz="1400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GB" sz="14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GB" sz="1400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sensibilitate</a:t>
            </a:r>
            <a:r>
              <a:rPr lang="en-GB" sz="1400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realizează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suficient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mare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depășirea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zgomotului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termic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niveluri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semnal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scăzute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ehnologia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fabricație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complicată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datorează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necesității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asigura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uniformitatea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spațială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multiplicării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purtătorilor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întreaga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zonă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fotosensibilă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minimiza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scurgerile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marginile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joncțiunii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nelele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protecție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 reduce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scurgerile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curent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diferențele în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datorită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neuniformității multiplicării spațiale 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purtător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ilor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20 ... 50% cu un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10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câștigul</a:t>
            </a:r>
            <a:r>
              <a:rPr lang="en-GB" sz="1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400" b="1" cap="none" dirty="0">
                <a:latin typeface="Arial" panose="020B0604020202020204" pitchFamily="34" charset="0"/>
                <a:cs typeface="Arial" panose="020B0604020202020204" pitchFamily="34" charset="0"/>
              </a:rPr>
              <a:t> maxim </a:t>
            </a:r>
            <a:r>
              <a:rPr lang="en-GB" sz="1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GB" sz="1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b="1" cap="none" dirty="0">
                <a:latin typeface="Arial" panose="020B0604020202020204" pitchFamily="34" charset="0"/>
                <a:cs typeface="Arial" panose="020B0604020202020204" pitchFamily="34" charset="0"/>
              </a:rPr>
              <a:t>tensiunea polarizării </a:t>
            </a:r>
            <a:r>
              <a:rPr lang="en-GB" sz="1400" b="1" cap="none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apropie</a:t>
            </a:r>
            <a:r>
              <a:rPr lang="en-GB" sz="1400" b="1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tensiunea</a:t>
            </a:r>
            <a:r>
              <a:rPr lang="en-GB" sz="1400" b="1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b="1" cap="none" dirty="0">
                <a:latin typeface="Arial" panose="020B0604020202020204" pitchFamily="34" charset="0"/>
                <a:cs typeface="Arial" panose="020B0604020202020204" pitchFamily="34" charset="0"/>
              </a:rPr>
              <a:t>străpungere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tensiuni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de străpungere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curge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avalanșă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care se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autosusține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depinde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puțin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concentrația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purtătorilor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generați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fluxul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operare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maxim al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limitat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fie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efectele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saturație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cauzate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fie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produsul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câștigului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benzii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transmitere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fectul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saturație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multiplicării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purtătorilor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datorează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faptului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purtătorii, 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multiplicării,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reduc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câmpul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electric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tranziție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creează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cădere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tensiune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rezistența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sarcina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diodei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 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sunt fabricate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lungimi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300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1700 nm.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 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1100 nm,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de Ge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800–1600 nm,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900–1700 nm.</a:t>
            </a: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scumpe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pot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avea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semnificativ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mic, un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spectral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extins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la 1700 nm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caracteristică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extinsă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înaltă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frecvență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aceeași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activă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1,0 ... 1,4 </a:t>
            </a:r>
            <a:r>
              <a:rPr lang="el-GR" sz="1400" cap="none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superioară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parametrii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celor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prezent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dezvoltă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intensiv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bazate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pe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1400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b, cu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zgomot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neglijabil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80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63" y="2228938"/>
            <a:ext cx="4247223" cy="2400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16" y="2504736"/>
            <a:ext cx="2061360" cy="3942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152" y="4934896"/>
            <a:ext cx="5909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Fotodiodele </a:t>
            </a:r>
            <a:r>
              <a:rPr lang="ro-R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p-n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 pot fi exploatate în 3 moduri:</a:t>
            </a:r>
          </a:p>
          <a:p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Fotovoltaic – ca celulă solară (mod </a:t>
            </a:r>
            <a:r>
              <a:rPr lang="ro-R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polarizare zero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Polarizată invers – ca </a:t>
            </a:r>
            <a:r>
              <a:rPr lang="ro-RO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fotodetector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 (fotoconductive mod);</a:t>
            </a:r>
          </a:p>
          <a:p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Polarizare inversă - mod de avalanșă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8D204-6AAF-E14D-60EA-511F2B8D0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187" y="385930"/>
            <a:ext cx="5401458" cy="50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67" y="16862"/>
            <a:ext cx="7849273" cy="933398"/>
          </a:xfrm>
        </p:spPr>
        <p:txBody>
          <a:bodyPr>
            <a:norm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Circuitul de conectare APD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5403" y="1135153"/>
            <a:ext cx="7677063" cy="30135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Particularitate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a APD este sursa de tensiune de polarizare reglabilă prin linia reacției inverse</a:t>
            </a:r>
          </a:p>
          <a:p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Fond: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termic, de mișcare a sarcinilor electrice, de generare, de recombinare. schema echivalentă a fondului este prezentă:</a:t>
            </a:r>
          </a:p>
          <a:p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Neajunsuri: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complexitatea, unicitatea producerii, cost mare, tensiuni înalte de lucru, putere disipată mare, lucru numai la semnale mici,, necesitatea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termostabilizării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minaturizarea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(matrice) complicată</a:t>
            </a:r>
          </a:p>
          <a:p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Avantaje: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amplificare înaltă,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frevența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înaltă, conexiunea cu linii optice</a:t>
            </a:r>
            <a:endParaRPr lang="en-GB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1.3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43" y="746062"/>
            <a:ext cx="3795054" cy="197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.3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32" y="2852576"/>
            <a:ext cx="2058611" cy="1753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430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2" y="365125"/>
            <a:ext cx="10968318" cy="549275"/>
          </a:xfrm>
        </p:spPr>
        <p:txBody>
          <a:bodyPr>
            <a:norm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Parametrii principali ai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fotodetectorilor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APD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482" y="1004838"/>
            <a:ext cx="10515600" cy="34176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Eficiența cuantică</a:t>
            </a:r>
          </a:p>
          <a:p>
            <a:r>
              <a:rPr lang="ro-R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Responzivitatea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aportul curentul de ieșire la puterea optică de intrare deci este eficiența dispozitivului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. U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nitatea de măsură amper/watt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R =Ip/P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(A/W)</a:t>
            </a:r>
          </a:p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Intervalul spectral de răspuns</a:t>
            </a:r>
          </a:p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Fondul de zgomot</a:t>
            </a:r>
          </a:p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Timpul de răspuns</a:t>
            </a:r>
          </a:p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Timpul de creștere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(de la 10 la 90%)</a:t>
            </a:r>
          </a:p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Amplificarea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C796D-E675-A521-380F-1E98A2057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017" y="2435476"/>
            <a:ext cx="3135984" cy="1763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89741-9CC4-21ED-2ED3-4E1981850997}"/>
              </a:ext>
            </a:extLst>
          </p:cNvPr>
          <p:cNvSpPr txBox="1"/>
          <p:nvPr/>
        </p:nvSpPr>
        <p:spPr>
          <a:xfrm>
            <a:off x="2000250" y="4376143"/>
            <a:ext cx="61002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r>
              <a:rPr lang="el-GR" b="1" dirty="0">
                <a:solidFill>
                  <a:schemeClr val="accent1"/>
                </a:solidFill>
              </a:rPr>
              <a:t>η(λ) = ζ(1-</a:t>
            </a:r>
            <a:r>
              <a:rPr lang="en-US" b="1" dirty="0">
                <a:solidFill>
                  <a:schemeClr val="accent1"/>
                </a:solidFill>
              </a:rPr>
              <a:t>R) [1-exp(-ɑ(</a:t>
            </a:r>
            <a:r>
              <a:rPr lang="el-GR" b="1" dirty="0">
                <a:solidFill>
                  <a:schemeClr val="accent1"/>
                </a:solidFill>
              </a:rPr>
              <a:t>λ)</a:t>
            </a:r>
            <a:r>
              <a:rPr lang="en-US" b="1" dirty="0">
                <a:solidFill>
                  <a:schemeClr val="accent1"/>
                </a:solidFill>
              </a:rPr>
              <a:t>d)]</a:t>
            </a:r>
          </a:p>
          <a:p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      – </a:t>
            </a:r>
            <a:r>
              <a:rPr lang="en-US" dirty="0" err="1"/>
              <a:t>reflectanța</a:t>
            </a:r>
            <a:r>
              <a:rPr lang="en-US" dirty="0"/>
              <a:t> de la </a:t>
            </a:r>
            <a:r>
              <a:rPr lang="en-US" dirty="0" err="1"/>
              <a:t>suprafață</a:t>
            </a:r>
            <a:r>
              <a:rPr lang="en-US" dirty="0"/>
              <a:t>;</a:t>
            </a:r>
          </a:p>
          <a:p>
            <a:r>
              <a:rPr lang="el-GR" b="1" dirty="0">
                <a:solidFill>
                  <a:schemeClr val="accent1"/>
                </a:solidFill>
              </a:rPr>
              <a:t>ζ </a:t>
            </a:r>
            <a:r>
              <a:rPr lang="el-GR" dirty="0"/>
              <a:t>  – </a:t>
            </a:r>
            <a:r>
              <a:rPr lang="en-US" dirty="0" err="1"/>
              <a:t>fracția</a:t>
            </a:r>
            <a:r>
              <a:rPr lang="en-US" dirty="0"/>
              <a:t> de </a:t>
            </a:r>
            <a:r>
              <a:rPr lang="en-US" dirty="0" err="1"/>
              <a:t>perechi</a:t>
            </a:r>
            <a:r>
              <a:rPr lang="en-US" dirty="0"/>
              <a:t> </a:t>
            </a:r>
            <a:r>
              <a:rPr lang="en-US" dirty="0" err="1"/>
              <a:t>electroni-goluri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contribuie</a:t>
            </a:r>
            <a:r>
              <a:rPr lang="en-US" dirty="0"/>
              <a:t> la </a:t>
            </a:r>
            <a:r>
              <a:rPr lang="en-US" dirty="0" err="1"/>
              <a:t>curentul</a:t>
            </a:r>
            <a:r>
              <a:rPr lang="en-US" dirty="0"/>
              <a:t>  </a:t>
            </a:r>
          </a:p>
          <a:p>
            <a:r>
              <a:rPr lang="en-US" dirty="0"/>
              <a:t>       </a:t>
            </a:r>
            <a:r>
              <a:rPr lang="en-US" dirty="0" err="1"/>
              <a:t>detectorului</a:t>
            </a:r>
            <a:r>
              <a:rPr lang="en-US" dirty="0"/>
              <a:t>;</a:t>
            </a:r>
          </a:p>
          <a:p>
            <a:r>
              <a:rPr lang="en-US" b="1" dirty="0">
                <a:solidFill>
                  <a:schemeClr val="accent1"/>
                </a:solidFill>
              </a:rPr>
              <a:t>ɑ(</a:t>
            </a:r>
            <a:r>
              <a:rPr lang="el-GR" b="1" dirty="0">
                <a:solidFill>
                  <a:schemeClr val="accent1"/>
                </a:solidFill>
              </a:rPr>
              <a:t>λ)</a:t>
            </a:r>
            <a:r>
              <a:rPr lang="el-GR" dirty="0"/>
              <a:t> – </a:t>
            </a:r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/>
              <a:t>absorbție</a:t>
            </a:r>
            <a:r>
              <a:rPr lang="en-US" dirty="0"/>
              <a:t> al </a:t>
            </a:r>
            <a:r>
              <a:rPr lang="en-US" dirty="0" err="1"/>
              <a:t>materialului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d</a:t>
            </a:r>
            <a:r>
              <a:rPr lang="en-US" dirty="0"/>
              <a:t>      –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fotodetectorului</a:t>
            </a:r>
            <a:r>
              <a:rPr lang="en-US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111D3E-554A-A3C3-EB01-5884CE823D05}"/>
              </a:ext>
            </a:extLst>
          </p:cNvPr>
          <p:cNvSpPr txBox="1">
            <a:spLocks/>
          </p:cNvSpPr>
          <p:nvPr/>
        </p:nvSpPr>
        <p:spPr>
          <a:xfrm>
            <a:off x="2260445" y="4098010"/>
            <a:ext cx="4116185" cy="4149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ro-RO" b="1"/>
              <a:t>Eficiența cuantică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37660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668" y="113700"/>
            <a:ext cx="6002866" cy="465166"/>
          </a:xfrm>
        </p:spPr>
        <p:txBody>
          <a:bodyPr>
            <a:normAutofit/>
          </a:bodyPr>
          <a:lstStyle/>
          <a:p>
            <a:r>
              <a:rPr lang="ro-RO" sz="1800" dirty="0"/>
              <a:t>Răspunsul fotodiodei la puls dreptunghiular </a:t>
            </a:r>
            <a:endParaRPr lang="en-GB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CEFCD7-C056-2C19-9566-83D29C3D0554}"/>
              </a:ext>
            </a:extLst>
          </p:cNvPr>
          <p:cNvSpPr txBox="1">
            <a:spLocks/>
          </p:cNvSpPr>
          <p:nvPr/>
        </p:nvSpPr>
        <p:spPr>
          <a:xfrm>
            <a:off x="8328842" y="2164697"/>
            <a:ext cx="3256327" cy="395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sz="1800" dirty="0"/>
              <a:t>Răspunsul la frecvență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1EF52-837B-A5D3-2BAF-81B6758FF8D8}"/>
              </a:ext>
            </a:extLst>
          </p:cNvPr>
          <p:cNvSpPr txBox="1"/>
          <p:nvPr/>
        </p:nvSpPr>
        <p:spPr>
          <a:xfrm>
            <a:off x="309035" y="532971"/>
            <a:ext cx="61002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400" dirty="0"/>
              <a:t>(b) W &gt;&gt; 1/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(toți fotonii sunt absorbiți în stratul sărăcit.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Cj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mică;</a:t>
            </a:r>
          </a:p>
          <a:p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W &gt;&gt; 1/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Cj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– atunci RC (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tmpul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relaxare este limitat;</a:t>
            </a:r>
          </a:p>
          <a:p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W = sau &lt; 1/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unii fotoni sunt absorbiți în regiunea de difuzie – componenta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difuzională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limitată;</a:t>
            </a:r>
          </a:p>
          <a:p>
            <a:r>
              <a:rPr lang="ro-RO" sz="1400" dirty="0"/>
              <a:t>NOTĂ: </a:t>
            </a:r>
            <a:r>
              <a:rPr lang="en-US" sz="1400" dirty="0" err="1"/>
              <a:t>Deoarece</a:t>
            </a:r>
            <a:r>
              <a:rPr lang="en-US" sz="1400" dirty="0"/>
              <a:t> </a:t>
            </a:r>
            <a:r>
              <a:rPr lang="en-US" sz="1400" dirty="0" err="1"/>
              <a:t>capacitatea</a:t>
            </a:r>
            <a:r>
              <a:rPr lang="en-US" sz="1400" dirty="0"/>
              <a:t> de </a:t>
            </a:r>
            <a:r>
              <a:rPr lang="en-US" sz="1400" dirty="0" err="1"/>
              <a:t>difuziune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asociată</a:t>
            </a:r>
            <a:r>
              <a:rPr lang="en-US" sz="1400" dirty="0"/>
              <a:t> cu </a:t>
            </a:r>
            <a:r>
              <a:rPr lang="en-US" sz="1400" dirty="0" err="1"/>
              <a:t>acumularea</a:t>
            </a:r>
            <a:r>
              <a:rPr lang="en-US" sz="1400" dirty="0"/>
              <a:t> </a:t>
            </a:r>
            <a:r>
              <a:rPr lang="en-US" sz="1400" dirty="0" err="1"/>
              <a:t>purtătorilor</a:t>
            </a:r>
            <a:r>
              <a:rPr lang="en-US" sz="1400" dirty="0"/>
              <a:t> de </a:t>
            </a:r>
            <a:r>
              <a:rPr lang="en-US" sz="1400" dirty="0" err="1"/>
              <a:t>sarcină</a:t>
            </a:r>
            <a:r>
              <a:rPr lang="en-US" sz="1400" dirty="0"/>
              <a:t> </a:t>
            </a:r>
            <a:r>
              <a:rPr lang="en-US" sz="1400" dirty="0" err="1"/>
              <a:t>majoritari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regiunea</a:t>
            </a:r>
            <a:r>
              <a:rPr lang="en-US" sz="1400" dirty="0"/>
              <a:t> de </a:t>
            </a:r>
            <a:r>
              <a:rPr lang="en-US" sz="1400" dirty="0" err="1"/>
              <a:t>difuziune</a:t>
            </a:r>
            <a:r>
              <a:rPr lang="en-US" sz="1400" dirty="0"/>
              <a:t>  (e</a:t>
            </a:r>
            <a:r>
              <a:rPr lang="ro-RO" sz="1400" dirty="0"/>
              <a:t> &amp; h </a:t>
            </a:r>
            <a:r>
              <a:rPr lang="en-US" sz="1400" dirty="0" err="1"/>
              <a:t>fotogenerate</a:t>
            </a:r>
            <a:r>
              <a:rPr lang="en-US" sz="1400" dirty="0"/>
              <a:t> sunt </a:t>
            </a:r>
            <a:r>
              <a:rPr lang="en-US" sz="1400" dirty="0" err="1"/>
              <a:t>extrase</a:t>
            </a:r>
            <a:r>
              <a:rPr lang="en-US" sz="1400" dirty="0"/>
              <a:t> din </a:t>
            </a:r>
            <a:r>
              <a:rPr lang="en-US" sz="1400" dirty="0" err="1"/>
              <a:t>regiunea</a:t>
            </a:r>
            <a:r>
              <a:rPr lang="en-US" sz="1400" dirty="0"/>
              <a:t> </a:t>
            </a:r>
            <a:r>
              <a:rPr lang="en-US" sz="1400" dirty="0" err="1"/>
              <a:t>sărăcită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i="1" dirty="0">
                <a:solidFill>
                  <a:schemeClr val="accent1"/>
                </a:solidFill>
              </a:rPr>
              <a:t>n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i="1" dirty="0">
                <a:solidFill>
                  <a:schemeClr val="accent1"/>
                </a:solidFill>
              </a:rPr>
              <a:t>p</a:t>
            </a:r>
            <a:r>
              <a:rPr lang="en-US" sz="1400" dirty="0"/>
              <a:t>)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există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numai</a:t>
            </a:r>
            <a:r>
              <a:rPr lang="en-US" sz="1400" dirty="0">
                <a:solidFill>
                  <a:schemeClr val="accent1"/>
                </a:solidFill>
              </a:rPr>
              <a:t> la </a:t>
            </a:r>
            <a:r>
              <a:rPr lang="en-US" sz="1400" dirty="0" err="1">
                <a:solidFill>
                  <a:schemeClr val="accent1"/>
                </a:solidFill>
              </a:rPr>
              <a:t>polarizarea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directă</a:t>
            </a:r>
            <a:r>
              <a:rPr lang="en-US" sz="1400" dirty="0"/>
              <a:t>.</a:t>
            </a:r>
          </a:p>
          <a:p>
            <a:r>
              <a:rPr lang="en-US" sz="1400" dirty="0"/>
              <a:t>La </a:t>
            </a:r>
            <a:r>
              <a:rPr lang="en-US" sz="1400" dirty="0" err="1"/>
              <a:t>polarizarea</a:t>
            </a:r>
            <a:r>
              <a:rPr lang="en-US" sz="1400" dirty="0"/>
              <a:t> </a:t>
            </a:r>
            <a:r>
              <a:rPr lang="en-US" sz="1400" dirty="0" err="1"/>
              <a:t>directă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accent1"/>
                </a:solidFill>
              </a:rPr>
              <a:t>Cd</a:t>
            </a:r>
            <a:r>
              <a:rPr lang="en-US" sz="1400" dirty="0"/>
              <a:t> </a:t>
            </a:r>
            <a:r>
              <a:rPr lang="en-US" sz="1400" dirty="0" err="1"/>
              <a:t>poate</a:t>
            </a:r>
            <a:r>
              <a:rPr lang="en-US" sz="1400" dirty="0"/>
              <a:t> fi </a:t>
            </a:r>
            <a:r>
              <a:rPr lang="en-US" sz="1400" dirty="0" err="1"/>
              <a:t>destul</a:t>
            </a:r>
            <a:r>
              <a:rPr lang="en-US" sz="1400" dirty="0"/>
              <a:t> de mare ca </a:t>
            </a:r>
            <a:r>
              <a:rPr lang="en-US" sz="1400" b="1" dirty="0" err="1">
                <a:solidFill>
                  <a:schemeClr val="accent1"/>
                </a:solidFill>
              </a:rPr>
              <a:t>Cj</a:t>
            </a:r>
            <a:r>
              <a:rPr lang="en-US" sz="1400" dirty="0"/>
              <a:t> la </a:t>
            </a:r>
            <a:r>
              <a:rPr lang="en-US" sz="1400" dirty="0" err="1"/>
              <a:t>curenți</a:t>
            </a:r>
            <a:r>
              <a:rPr lang="en-US" sz="1400" dirty="0"/>
              <a:t> de </a:t>
            </a:r>
            <a:r>
              <a:rPr lang="en-US" sz="1400" dirty="0" err="1"/>
              <a:t>injecție</a:t>
            </a:r>
            <a:r>
              <a:rPr lang="en-US" sz="1400" dirty="0"/>
              <a:t> </a:t>
            </a:r>
            <a:r>
              <a:rPr lang="en-US" sz="1400" dirty="0" err="1"/>
              <a:t>mari</a:t>
            </a:r>
            <a:r>
              <a:rPr lang="en-US" sz="1400" dirty="0"/>
              <a:t>.</a:t>
            </a:r>
          </a:p>
          <a:p>
            <a:r>
              <a:rPr lang="en-US" sz="1400" dirty="0"/>
              <a:t>La </a:t>
            </a:r>
            <a:r>
              <a:rPr lang="en-US" sz="1400" dirty="0" err="1"/>
              <a:t>polarizarea</a:t>
            </a:r>
            <a:r>
              <a:rPr lang="en-US" sz="1400" dirty="0"/>
              <a:t> </a:t>
            </a:r>
            <a:r>
              <a:rPr lang="en-US" sz="1400" dirty="0" err="1"/>
              <a:t>inversă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Cj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numai</a:t>
            </a:r>
            <a:r>
              <a:rPr lang="en-US" sz="1400" dirty="0"/>
              <a:t> o capacitate </a:t>
            </a:r>
            <a:r>
              <a:rPr lang="en-US" sz="1400" dirty="0" err="1"/>
              <a:t>necesară</a:t>
            </a:r>
            <a:r>
              <a:rPr lang="en-US" sz="1400" dirty="0"/>
              <a:t> de </a:t>
            </a:r>
            <a:r>
              <a:rPr lang="en-US" sz="1400" dirty="0" err="1"/>
              <a:t>considerat</a:t>
            </a:r>
            <a:endParaRPr lang="en-US" sz="1400" dirty="0"/>
          </a:p>
          <a:p>
            <a:r>
              <a:rPr lang="en-US" sz="1400" i="1" dirty="0" err="1">
                <a:solidFill>
                  <a:schemeClr val="accent1"/>
                </a:solidFill>
              </a:rPr>
              <a:t>Astfel</a:t>
            </a:r>
            <a:r>
              <a:rPr lang="en-US" sz="1400" i="1" dirty="0">
                <a:solidFill>
                  <a:schemeClr val="accent1"/>
                </a:solidFill>
              </a:rPr>
              <a:t>, </a:t>
            </a:r>
            <a:r>
              <a:rPr lang="en-US" sz="1400" i="1" dirty="0" err="1">
                <a:solidFill>
                  <a:schemeClr val="accent1"/>
                </a:solidFill>
              </a:rPr>
              <a:t>capacitatea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unei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joncțiuni</a:t>
            </a:r>
            <a:r>
              <a:rPr lang="en-US" sz="1400" i="1" dirty="0">
                <a:solidFill>
                  <a:schemeClr val="accent1"/>
                </a:solidFill>
              </a:rPr>
              <a:t> la </a:t>
            </a:r>
            <a:r>
              <a:rPr lang="en-US" sz="1400" i="1" dirty="0" err="1">
                <a:solidFill>
                  <a:schemeClr val="accent1"/>
                </a:solidFill>
              </a:rPr>
              <a:t>polarizarea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inversă</a:t>
            </a:r>
            <a:r>
              <a:rPr lang="en-US" sz="1400" i="1" dirty="0">
                <a:solidFill>
                  <a:schemeClr val="accent1"/>
                </a:solidFill>
              </a:rPr>
              <a:t>  </a:t>
            </a:r>
            <a:r>
              <a:rPr lang="en-US" sz="1400" i="1" dirty="0" err="1">
                <a:solidFill>
                  <a:schemeClr val="accent1"/>
                </a:solidFill>
              </a:rPr>
              <a:t>poate</a:t>
            </a:r>
            <a:r>
              <a:rPr lang="en-US" sz="1400" i="1" dirty="0">
                <a:solidFill>
                  <a:schemeClr val="accent1"/>
                </a:solidFill>
              </a:rPr>
              <a:t> fi </a:t>
            </a:r>
            <a:r>
              <a:rPr lang="en-US" sz="1400" i="1" dirty="0" err="1">
                <a:solidFill>
                  <a:schemeClr val="accent1"/>
                </a:solidFill>
              </a:rPr>
              <a:t>substanțial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mai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mică</a:t>
            </a:r>
            <a:r>
              <a:rPr lang="en-US" sz="1400" i="1" dirty="0">
                <a:solidFill>
                  <a:schemeClr val="accent1"/>
                </a:solidFill>
              </a:rPr>
              <a:t> ca la </a:t>
            </a:r>
            <a:r>
              <a:rPr lang="en-US" sz="1400" i="1" dirty="0" err="1">
                <a:solidFill>
                  <a:schemeClr val="accent1"/>
                </a:solidFill>
              </a:rPr>
              <a:t>polarizarea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directă</a:t>
            </a:r>
            <a:r>
              <a:rPr lang="en-US" sz="1400" i="1" dirty="0">
                <a:solidFill>
                  <a:schemeClr val="accent1"/>
                </a:solidFill>
              </a:rPr>
              <a:t>.</a:t>
            </a:r>
          </a:p>
          <a:p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E856F-84F6-F6DA-0DCB-C66F3442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933" y="619937"/>
            <a:ext cx="4101906" cy="1397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C23987-07BE-BC0E-5DBD-C67F414B4E21}"/>
              </a:ext>
            </a:extLst>
          </p:cNvPr>
          <p:cNvSpPr/>
          <p:nvPr/>
        </p:nvSpPr>
        <p:spPr>
          <a:xfrm>
            <a:off x="309035" y="4427032"/>
            <a:ext cx="71162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Atât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cât și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depind de dimensiunile și structura FD și variază cu tensiunea aplicată </a:t>
            </a:r>
          </a:p>
          <a:p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mod de fotoconducție la polarizarea inversă FD are o rezistență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(1-100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MOhm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și o capacitate mică dominată de capacitatea de barieră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Cj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creșterea polarizării inverse crește </a:t>
            </a:r>
            <a:r>
              <a:rPr lang="ro-RO" sz="1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ro-RO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descrește,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deoarece stratul sărăcit  crește cu polarizarea inversă</a:t>
            </a:r>
          </a:p>
          <a:p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mod fotovoltaic la polarizarea directă FD are o capacitate </a:t>
            </a:r>
            <a:r>
              <a:rPr lang="ro-RO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&lt;&lt; Cd, dar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totuși are o rezistență mare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mai mică ca în regimul fotoconductivității</a:t>
            </a:r>
            <a:endParaRPr lang="en-GB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1B3EC1-D4A1-2D32-E3AE-BB333D8C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951" y="3429000"/>
            <a:ext cx="3062399" cy="9468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D045FC3-A5BF-F3FA-0C10-FD41DBF38C3E}"/>
              </a:ext>
            </a:extLst>
          </p:cNvPr>
          <p:cNvSpPr txBox="1">
            <a:spLocks/>
          </p:cNvSpPr>
          <p:nvPr/>
        </p:nvSpPr>
        <p:spPr>
          <a:xfrm>
            <a:off x="123530" y="3134224"/>
            <a:ext cx="6285737" cy="3378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Circuitul echivalent la semnal mic de intrare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744C12-1134-C5E0-C5A9-714DB766B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795" y="2559846"/>
            <a:ext cx="2984419" cy="19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6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5" y="618518"/>
            <a:ext cx="10364451" cy="511036"/>
          </a:xfrm>
        </p:spPr>
        <p:txBody>
          <a:bodyPr>
            <a:normAutofit fontScale="90000"/>
          </a:bodyPr>
          <a:lstStyle/>
          <a:p>
            <a:r>
              <a:rPr lang="en-US" altLang="en-US" sz="4000" dirty="0" err="1"/>
              <a:t>Fotodetector</a:t>
            </a:r>
            <a:r>
              <a:rPr lang="en-US" altLang="en-US" sz="4000" dirty="0"/>
              <a:t> cu cavitate </a:t>
            </a:r>
            <a:r>
              <a:rPr lang="en-US" altLang="en-US" sz="4000" dirty="0" err="1"/>
              <a:t>rezonant</a:t>
            </a:r>
            <a:r>
              <a:rPr lang="en-US" altLang="en-US" sz="4000" dirty="0" err="1">
                <a:latin typeface=""/>
              </a:rPr>
              <a:t>ă</a:t>
            </a:r>
            <a:r>
              <a:rPr lang="ro-RO" altLang="en-US" sz="4000" dirty="0">
                <a:latin typeface=""/>
              </a:rPr>
              <a:t> (RCE </a:t>
            </a:r>
            <a:r>
              <a:rPr lang="ro-RO" altLang="en-US" sz="4000" dirty="0" err="1">
                <a:latin typeface=""/>
              </a:rPr>
              <a:t>photodiodes</a:t>
            </a:r>
            <a:r>
              <a:rPr lang="ro-RO" altLang="en-US" sz="4000" dirty="0">
                <a:latin typeface=""/>
              </a:rPr>
              <a:t>)</a:t>
            </a:r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32" y="1784831"/>
            <a:ext cx="3351434" cy="1808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872" y="1784831"/>
            <a:ext cx="4117696" cy="1737303"/>
          </a:xfrm>
          <a:prstGeom prst="rect">
            <a:avLst/>
          </a:prstGeom>
        </p:spPr>
      </p:pic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90E55B19-6038-CF6D-4AB8-CC4BF7F56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29" y="1784831"/>
            <a:ext cx="2407100" cy="16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2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8BC86AD-423E-BFC5-8580-FFA24320D236}"/>
              </a:ext>
            </a:extLst>
          </p:cNvPr>
          <p:cNvSpPr/>
          <p:nvPr/>
        </p:nvSpPr>
        <p:spPr>
          <a:xfrm>
            <a:off x="3036157" y="330200"/>
            <a:ext cx="59334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733" b="1" dirty="0" err="1"/>
              <a:t>Fotodetector</a:t>
            </a:r>
            <a:r>
              <a:rPr lang="ro-RO" sz="3733" b="1" dirty="0"/>
              <a:t>   </a:t>
            </a:r>
            <a:r>
              <a:rPr lang="ro-RO" sz="3733" b="1" dirty="0" err="1"/>
              <a:t>vs</a:t>
            </a:r>
            <a:r>
              <a:rPr lang="ro-RO" sz="3733" b="1" dirty="0"/>
              <a:t>    Fotodiodă</a:t>
            </a:r>
            <a:endParaRPr lang="en-GB" sz="3733" b="1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F5CA868-4E24-6F75-BCB3-00227649D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15462"/>
              </p:ext>
            </p:extLst>
          </p:nvPr>
        </p:nvGraphicFramePr>
        <p:xfrm>
          <a:off x="1264137" y="1105098"/>
          <a:ext cx="9917724" cy="400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796">
                  <a:extLst>
                    <a:ext uri="{9D8B030D-6E8A-4147-A177-3AD203B41FA5}">
                      <a16:colId xmlns:a16="http://schemas.microsoft.com/office/drawing/2014/main" val="1532445195"/>
                    </a:ext>
                  </a:extLst>
                </a:gridCol>
                <a:gridCol w="4941928">
                  <a:extLst>
                    <a:ext uri="{9D8B030D-6E8A-4147-A177-3AD203B41FA5}">
                      <a16:colId xmlns:a16="http://schemas.microsoft.com/office/drawing/2014/main" val="944431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Photodetector is a photosensor.</a:t>
                      </a:r>
                      <a:endParaRPr lang="en-US" b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It is a light-sensitive semiconductor diode.</a:t>
                      </a:r>
                      <a:endParaRPr lang="en-US" b="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47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The photodetector is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not used with an amplifier 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to detect the light.</a:t>
                      </a:r>
                      <a:endParaRPr lang="en-US" b="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ase"/>
                      <a:r>
                        <a:rPr lang="en-US" b="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The photodiode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uses an amplifier 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for detecting low levels of light as they permit a leakage current that changes with the light that falls on them.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66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A photodetector is simply made with a compound semiconductor with a 0.73 eV band gap.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The photodiode is simply made with two P-type and N-type semiconductors.</a:t>
                      </a:r>
                      <a:endParaRPr lang="en-US" b="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244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The photodetector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response is not faster 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as compared to the photodiode.</a:t>
                      </a:r>
                      <a:r>
                        <a:rPr lang="en-US" b="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The photodiode response is much faster as compared to the photodetector.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0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It is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more sensitive</a:t>
                      </a:r>
                      <a:r>
                        <a:rPr lang="ro-RO" b="1" dirty="0">
                          <a:effectLst/>
                          <a:latin typeface="inherit"/>
                        </a:rPr>
                        <a:t> (d</a:t>
                      </a:r>
                      <a:r>
                        <a:rPr lang="ro-RO" b="1" i="1" dirty="0">
                          <a:effectLst/>
                          <a:latin typeface="inherit"/>
                        </a:rPr>
                        <a:t>acă ne referim la </a:t>
                      </a:r>
                      <a:r>
                        <a:rPr lang="ro-RO" b="1" i="1" dirty="0" err="1">
                          <a:effectLst/>
                          <a:latin typeface="inherit"/>
                        </a:rPr>
                        <a:t>fododioda</a:t>
                      </a:r>
                      <a:r>
                        <a:rPr lang="ro-RO" b="1" i="1" dirty="0">
                          <a:effectLst/>
                          <a:latin typeface="inherit"/>
                        </a:rPr>
                        <a:t> cu avalanșă sau la fototranzistor!)</a:t>
                      </a:r>
                      <a:endParaRPr lang="en-US" b="1" i="1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It is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less sensitive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650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The photodetector converts the light’s photon energy into an electrical signal.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Photodiodes convert light energy and also detect light brightness</a:t>
                      </a:r>
                      <a:r>
                        <a:rPr lang="ro-RO" b="0" dirty="0">
                          <a:effectLst/>
                          <a:latin typeface="inherit"/>
                        </a:rPr>
                        <a:t> (</a:t>
                      </a:r>
                      <a:r>
                        <a:rPr lang="en-US" b="0" i="1" dirty="0">
                          <a:effectLst/>
                          <a:latin typeface="inherit"/>
                        </a:rPr>
                        <a:t>photocurrent) increases in direct proportion to the intensity of the incoming light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  <a:r>
                        <a:rPr lang="ro-RO" b="0" dirty="0">
                          <a:effectLst/>
                          <a:latin typeface="inherit"/>
                        </a:rPr>
                        <a:t>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77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The temperature range of the photodetector ranges from 8K – 420K.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The photodiode temperature ranges from 27°C to 550 °C.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00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16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45" y="143183"/>
            <a:ext cx="10515600" cy="602541"/>
          </a:xfrm>
        </p:spPr>
        <p:txBody>
          <a:bodyPr>
            <a:normAutofit fontScale="90000"/>
          </a:bodyPr>
          <a:lstStyle/>
          <a:p>
            <a:r>
              <a:rPr lang="ro-RO" sz="3200" b="1" dirty="0" err="1"/>
              <a:t>Fotoexcitarea</a:t>
            </a:r>
            <a:r>
              <a:rPr lang="ro-RO" sz="3200" b="1" dirty="0"/>
              <a:t> și diagrama benzilor energetice în p-n FD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023" y="699238"/>
            <a:ext cx="5430970" cy="272976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75765" y="3776978"/>
            <a:ext cx="11051676" cy="2321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epuizare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câmpul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electric intern </a:t>
            </a:r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extrage practic total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fotogen</a:t>
            </a:r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erați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olurile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fotogen</a:t>
            </a:r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erate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b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</a:t>
            </a:r>
            <a:r>
              <a:rPr lang="ro-RO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rift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curge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inversă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n (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catod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) la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p (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regiunile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difuzie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marginile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straturilor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epuizare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purtăt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orii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mino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ritari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fotogenera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ți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(g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olurile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electron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p) pot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ajunge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epuizare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difuzie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apoi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pot fi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extrase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cealaltă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parte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câmpul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intern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difuzie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curge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inversă</a:t>
            </a:r>
            <a:b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omogenă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în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esență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în mod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esențial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niciun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câmp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intern care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separe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sarcinile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purtător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minoritar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regiune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omogenă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en-GB" sz="1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difuza</a:t>
            </a:r>
            <a:r>
              <a:rPr lang="en-GB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epuizare</a:t>
            </a:r>
            <a:r>
              <a:rPr lang="en-GB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GB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se </a:t>
            </a:r>
            <a:r>
              <a:rPr lang="en-GB" sz="1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</a:t>
            </a:r>
            <a:r>
              <a:rPr lang="en-GB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un </a:t>
            </a:r>
            <a:r>
              <a:rPr lang="en-GB" sz="1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purtător</a:t>
            </a:r>
            <a:r>
              <a:rPr lang="en-GB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3093" y="4730788"/>
            <a:ext cx="701336" cy="14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483093" y="5334739"/>
            <a:ext cx="727969" cy="15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6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Fotocurentul pe joncțiunea iluminată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199" y="1825625"/>
            <a:ext cx="11065625" cy="31104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Dacă joncțiunea pe suprafața 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(vertical secționată) este uniform iluminată de fotoni cu energia </a:t>
            </a:r>
            <a:r>
              <a:rPr lang="ro-RO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hʋ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o viteză de generare 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ehp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lang="ro-RO" sz="16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s) are loc ce ne dă creștere în fotocurent.</a:t>
            </a:r>
          </a:p>
          <a:p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numărul golurilor / secundă * lungimea de difuziune </a:t>
            </a:r>
            <a:r>
              <a:rPr lang="ro-RO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o-RO" sz="1600" b="1" cap="none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o-RO" sz="1600" b="1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 regiunii sărăcite din parte </a:t>
            </a:r>
            <a:r>
              <a:rPr lang="ro-RO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n-SC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este </a:t>
            </a:r>
            <a:r>
              <a:rPr lang="ro-RO" sz="1600" b="1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sz="1600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o-RO" sz="1600" b="1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o-RO" sz="1600" b="1" i="1" cap="none" baseline="-25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o-RO" sz="1600" b="1" i="1" cap="none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o-RO" sz="1600" b="1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  <a:p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numărul electronilor/sec creați pe lungimea de difuziune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ro-RO" sz="1600" b="1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în regiunea sărăcită din parte </a:t>
            </a:r>
            <a:r>
              <a:rPr lang="ro-RO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p-SC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este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</a:t>
            </a:r>
            <a:r>
              <a:rPr lang="ro-RO" sz="1600" b="1" i="1" cap="none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</a:t>
            </a:r>
            <a:r>
              <a:rPr lang="ro-RO" sz="1600" b="1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o-RO" sz="1600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similar, 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purtători sunt generați în stratul sărăcit 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  <a:p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fotocurentul rezultant generat la joncțiune din 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ro-RO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va fi:</a:t>
            </a:r>
          </a:p>
          <a:p>
            <a:pPr marL="0" indent="0">
              <a:buNone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  <a:r>
              <a:rPr lang="ro-RO" sz="16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600" b="1" cap="none" baseline="-25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o-RO" sz="16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ro-RO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6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o-RO" sz="1600" b="1" cap="none" baseline="-25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o-RO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+l</a:t>
            </a:r>
            <a:r>
              <a:rPr lang="ro-RO" sz="1600" b="1" cap="none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+w)G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6090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23" y="232123"/>
            <a:ext cx="11148753" cy="479077"/>
          </a:xfrm>
        </p:spPr>
        <p:txBody>
          <a:bodyPr>
            <a:normAutofit/>
          </a:bodyPr>
          <a:lstStyle/>
          <a:p>
            <a:r>
              <a:rPr lang="ro-RO" sz="2400" b="1" dirty="0"/>
              <a:t>Moduri de operare: fotoconductiv  </a:t>
            </a:r>
            <a:r>
              <a:rPr lang="ro-RO" sz="2400" b="1" dirty="0" err="1"/>
              <a:t>vs</a:t>
            </a:r>
            <a:r>
              <a:rPr lang="ro-RO" sz="2400" b="1" dirty="0"/>
              <a:t> fotovoltaic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5884" y="1064030"/>
            <a:ext cx="5119861" cy="517590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Fotoconductiv (</a:t>
            </a:r>
            <a:r>
              <a:rPr lang="ro-RO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polarizare inversă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este optimizat să aibă un răspuns rapid prin  mărirea regiunii sărăcite și micșorarea  capacității de joncțiune. </a:t>
            </a: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mod are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niveluri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zgomot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ridicate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necesita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limitare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lățimii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bandă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a le </a:t>
            </a:r>
            <a:r>
              <a:rPr lang="en-US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US" sz="19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o-RO" sz="15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Fotocurentul este funcție liniară de intensitatea iluminării pentru lungimea de undă dată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Fotovoltaic (polarizare zero) </a:t>
            </a:r>
          </a:p>
          <a:p>
            <a:pPr marL="0" indent="0" algn="just">
              <a:buNone/>
            </a:pPr>
            <a:r>
              <a:rPr lang="ro-RO" sz="1900" cap="none" dirty="0">
                <a:latin typeface="Arial" panose="020B0604020202020204" pitchFamily="34" charset="0"/>
                <a:cs typeface="Arial" panose="020B0604020202020204" pitchFamily="34" charset="0"/>
              </a:rPr>
              <a:t>este optimizat să aibă randament mare  de conversie a energiei. În acest mod curentul în circuitul extern este limitat iar voltajul crește. Modul fotovoltaic este util în aplicații de frecvență joasă, în general sub 350 kilohertzi (kHz), cu intensități luminoase scăzute. </a:t>
            </a:r>
          </a:p>
          <a:p>
            <a:pPr marL="0" indent="0" algn="just">
              <a:buNone/>
            </a:pPr>
            <a:r>
              <a:rPr lang="ro-RO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Tensiunea de ieșire este scăzută, iar ieșirea fotodiodei necesită un amplificator în majoritatea cazurilor.</a:t>
            </a:r>
            <a:endParaRPr lang="en-GB" sz="1600" b="1" cap="non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01" y="1064028"/>
            <a:ext cx="6542779" cy="271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2865" y="3895145"/>
            <a:ext cx="3134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chemeClr val="accent1"/>
                </a:solidFill>
              </a:rPr>
              <a:t>Puterea (+</a:t>
            </a:r>
            <a:r>
              <a:rPr lang="ro-RO" i="1" dirty="0" err="1">
                <a:solidFill>
                  <a:schemeClr val="accent1"/>
                </a:solidFill>
              </a:rPr>
              <a:t>Ve</a:t>
            </a:r>
            <a:r>
              <a:rPr lang="ro-RO" i="1" dirty="0">
                <a:solidFill>
                  <a:schemeClr val="accent1"/>
                </a:solidFill>
              </a:rPr>
              <a:t>) este livrată dispozitivului de la circuitul extern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9945" y="3870223"/>
            <a:ext cx="245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chemeClr val="accent1"/>
                </a:solidFill>
              </a:rPr>
              <a:t>Puterea (-</a:t>
            </a:r>
            <a:r>
              <a:rPr lang="ro-RO" i="1" dirty="0" err="1">
                <a:solidFill>
                  <a:schemeClr val="accent1"/>
                </a:solidFill>
              </a:rPr>
              <a:t>Ve</a:t>
            </a:r>
            <a:r>
              <a:rPr lang="ro-RO" i="1" dirty="0">
                <a:solidFill>
                  <a:schemeClr val="accent1"/>
                </a:solidFill>
              </a:rPr>
              <a:t>) este livrată sarcinii R</a:t>
            </a:r>
            <a:r>
              <a:rPr lang="ro-RO" i="1" baseline="-25000" dirty="0">
                <a:solidFill>
                  <a:schemeClr val="accent1"/>
                </a:solidFill>
              </a:rPr>
              <a:t>L </a:t>
            </a:r>
            <a:r>
              <a:rPr lang="ro-RO" i="1" dirty="0">
                <a:solidFill>
                  <a:schemeClr val="accent1"/>
                </a:solidFill>
              </a:rPr>
              <a:t>de dispozitiv</a:t>
            </a:r>
            <a:endParaRPr lang="en-GB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6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EA87-60D6-9DFC-2F2E-B66D72145C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090" y="110589"/>
            <a:ext cx="11578110" cy="2647359"/>
          </a:xfrm>
        </p:spPr>
        <p:txBody>
          <a:bodyPr/>
          <a:lstStyle/>
          <a:p>
            <a:r>
              <a:rPr lang="ro-RO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acă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polarizarea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inversă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crescută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continuare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fotodioda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funcționează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i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avalanșă</a:t>
            </a:r>
            <a:r>
              <a:rPr lang="en-US" i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i="1" cap="non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mod,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fotodiodele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funcționează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condiții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polarizare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inversă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ridicată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permițând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multiplicarea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fiecărei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perechi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electron-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gol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produse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, ca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efectului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avalanșei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rezultă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intern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sensibilitate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mare a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fotodiodei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mod de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funcționare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similar cu cel al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fotomultiplicator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DBCF1-5D6D-63AC-2469-509445ED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57948"/>
            <a:ext cx="5856851" cy="37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A3C4D7-C2ED-403F-B5A1-1DFFAADA1D2B}"/>
              </a:ext>
            </a:extLst>
          </p:cNvPr>
          <p:cNvSpPr txBox="1"/>
          <p:nvPr/>
        </p:nvSpPr>
        <p:spPr>
          <a:xfrm>
            <a:off x="6161651" y="4180244"/>
            <a:ext cx="58568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diagrama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caracteristică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V-I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fotodioda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polarizată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invers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arată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modificările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incrementale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curentului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diodei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0" i="1" dirty="0">
                <a:solidFill>
                  <a:srgbClr val="0806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US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US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4D8DC-C793-D091-861C-A0D01E6617B2}"/>
              </a:ext>
            </a:extLst>
          </p:cNvPr>
          <p:cNvSpPr txBox="1"/>
          <p:nvPr/>
        </p:nvSpPr>
        <p:spPr>
          <a:xfrm>
            <a:off x="6474696" y="5103574"/>
            <a:ext cx="5099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Curentul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invers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tensiune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aplicarea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un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amplificator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transimpedanță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69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4" y="330264"/>
            <a:ext cx="7001248" cy="4637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5870" y="4324161"/>
            <a:ext cx="2734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</a:rPr>
              <a:t>Curentul de scurtcircuit </a:t>
            </a:r>
            <a:r>
              <a:rPr lang="ro-RO" sz="1600" dirty="0"/>
              <a:t>(V=0)  este </a:t>
            </a:r>
            <a:r>
              <a:rPr lang="ro-RO" sz="1600" b="1" dirty="0">
                <a:solidFill>
                  <a:srgbClr val="FF0000"/>
                </a:solidFill>
              </a:rPr>
              <a:t>fotocurentul I</a:t>
            </a:r>
            <a:r>
              <a:rPr lang="ro-RO" sz="1600" b="1" baseline="-25000" dirty="0">
                <a:solidFill>
                  <a:srgbClr val="FF0000"/>
                </a:solidFill>
              </a:rPr>
              <a:t>p</a:t>
            </a:r>
            <a:r>
              <a:rPr lang="ro-RO" sz="1600" dirty="0"/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23" y="4171718"/>
            <a:ext cx="1839047" cy="1524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26135" y="3586943"/>
            <a:ext cx="2672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</a:rPr>
              <a:t>Tensiune la circuit deschis (</a:t>
            </a:r>
            <a:r>
              <a:rPr lang="ro-RO" sz="1600" dirty="0"/>
              <a:t>I=0) este </a:t>
            </a:r>
            <a:r>
              <a:rPr lang="ro-RO" sz="1600" b="1" i="1" dirty="0">
                <a:solidFill>
                  <a:srgbClr val="FF0000"/>
                </a:solidFill>
              </a:rPr>
              <a:t>fotovoltaică </a:t>
            </a:r>
            <a:r>
              <a:rPr lang="ro-RO" sz="1600" b="1" i="1" dirty="0" err="1">
                <a:solidFill>
                  <a:srgbClr val="FF0000"/>
                </a:solidFill>
              </a:rPr>
              <a:t>V</a:t>
            </a:r>
            <a:r>
              <a:rPr lang="ro-RO" sz="1600" b="1" i="1" baseline="-25000" dirty="0" err="1">
                <a:solidFill>
                  <a:srgbClr val="FF0000"/>
                </a:solidFill>
              </a:rPr>
              <a:t>p</a:t>
            </a:r>
            <a:endParaRPr lang="en-GB" sz="16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1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 fontScale="90000"/>
          </a:bodyPr>
          <a:lstStyle/>
          <a:p>
            <a:r>
              <a:rPr lang="ro-RO" dirty="0"/>
              <a:t>Diagrama benzilor. </a:t>
            </a:r>
            <a:br>
              <a:rPr lang="ro-RO" dirty="0"/>
            </a:br>
            <a:r>
              <a:rPr lang="ro-RO" dirty="0"/>
              <a:t>Mod fotoconductiv la polarizare inversă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200" y="1390404"/>
            <a:ext cx="4100189" cy="2614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03" y="1390405"/>
            <a:ext cx="5293389" cy="2614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2713" y="45059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dirty="0"/>
              <a:t>Cu o rezistență de sarcină R</a:t>
            </a:r>
            <a:r>
              <a:rPr lang="ro-RO" b="1" baseline="-25000" dirty="0"/>
              <a:t>L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obținem linia sarcinii;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Menținem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Vout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astfel dioda va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rămîne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polarizată invers (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regulă este suficient de mare);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aceste condiții și înaintea regimului de saturație, fotodioda  are răspunsul liniar ca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Vout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(I</a:t>
            </a:r>
            <a:r>
              <a:rPr lang="ro-RO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+Ip)R</a:t>
            </a:r>
            <a:r>
              <a:rPr lang="ro-RO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o-RO" b="1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324407" y="3724102"/>
            <a:ext cx="299258" cy="781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477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1617</TotalTime>
  <Words>4116</Words>
  <Application>Microsoft Office PowerPoint</Application>
  <PresentationFormat>Widescreen</PresentationFormat>
  <Paragraphs>292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Gill Sans MT</vt:lpstr>
      <vt:lpstr>inherit</vt:lpstr>
      <vt:lpstr>Lucida Sans Unicode</vt:lpstr>
      <vt:lpstr>Times New Roman</vt:lpstr>
      <vt:lpstr>Verdana</vt:lpstr>
      <vt:lpstr>Wingdings 3</vt:lpstr>
      <vt:lpstr>Gallery</vt:lpstr>
      <vt:lpstr>  Tema 1: Fotodioda</vt:lpstr>
      <vt:lpstr>Fotodioda </vt:lpstr>
      <vt:lpstr>PowerPoint Presentation</vt:lpstr>
      <vt:lpstr>Fotoexcitarea și diagrama benzilor energetice în p-n FD</vt:lpstr>
      <vt:lpstr>Fotocurentul pe joncțiunea iluminată</vt:lpstr>
      <vt:lpstr>Moduri de operare: fotoconductiv  vs fotovoltaic</vt:lpstr>
      <vt:lpstr>PowerPoint Presentation</vt:lpstr>
      <vt:lpstr>PowerPoint Presentation</vt:lpstr>
      <vt:lpstr>Diagrama benzilor.  Mod fotoconductiv la polarizare inversă</vt:lpstr>
      <vt:lpstr>Modul fotovoltaic. Polarizarea zero</vt:lpstr>
      <vt:lpstr>Fotocurentul și fotovoltajul</vt:lpstr>
      <vt:lpstr>PowerPoint Presentation</vt:lpstr>
      <vt:lpstr>PowerPoint Presentation</vt:lpstr>
      <vt:lpstr>PowerPoint Presentation</vt:lpstr>
      <vt:lpstr>PowerPoint Presentation</vt:lpstr>
      <vt:lpstr>Alegerea materialului și aplicații</vt:lpstr>
      <vt:lpstr>Schottky fotodioda</vt:lpstr>
      <vt:lpstr>Conceptul fotodetectorului Me-Sc-Me</vt:lpstr>
      <vt:lpstr>Me-Sc- Me detector la schimbarea prin polarizare</vt:lpstr>
      <vt:lpstr>Capacitatea fotodiodei Me-Sc-Me</vt:lpstr>
      <vt:lpstr>pin fotodiodă? </vt:lpstr>
      <vt:lpstr>Teoria și calcule</vt:lpstr>
      <vt:lpstr>Polarizarea directă a p-i-n diodei</vt:lpstr>
      <vt:lpstr>PowerPoint Presentation</vt:lpstr>
      <vt:lpstr>Caracteristica I-V.      Cele 2 tipuri de diode p-i-n</vt:lpstr>
      <vt:lpstr>Photodiode cu heterojoncțiuni</vt:lpstr>
      <vt:lpstr>Fotodioda cu avalansa</vt:lpstr>
      <vt:lpstr>Construcția. Principiul de lucru APD</vt:lpstr>
      <vt:lpstr>PowerPoint Presentation</vt:lpstr>
      <vt:lpstr>Circuitul de conectare APD</vt:lpstr>
      <vt:lpstr>Parametrii principali ai fotodetectorilor APD</vt:lpstr>
      <vt:lpstr>Răspunsul fotodiodei la puls dreptunghiular </vt:lpstr>
      <vt:lpstr>Fotodetector cu cavitate rezonantă (RCE photodiodes)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Micro-optoelectronice  Lecția 1  Întroducere în microoptoelectronică</dc:title>
  <dc:creator>Nusec</dc:creator>
  <cp:lastModifiedBy>Artur Buzdugan</cp:lastModifiedBy>
  <cp:revision>172</cp:revision>
  <dcterms:created xsi:type="dcterms:W3CDTF">2018-01-04T15:01:24Z</dcterms:created>
  <dcterms:modified xsi:type="dcterms:W3CDTF">2026-04-08T11:26:18Z</dcterms:modified>
</cp:coreProperties>
</file>