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8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B0A20FE5-EEF7-4189-AC78-FEDBD997AD54}" type="datetimeFigureOut">
              <a:rPr lang="en-US" smtClean="0"/>
              <a:t>8/6/2019</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3CAA0708-9BAC-4CBB-8DEE-22E823C7CB7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A0708-9BAC-4CBB-8DEE-22E823C7CB7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AA0708-9BAC-4CBB-8DEE-22E823C7CB7C}"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D8BD707-D9CF-40AE-B4C6-C98DA3205C09}" type="datetimeFigureOut">
              <a:rPr lang="en-US" smtClean="0"/>
              <a:pPr/>
              <a:t>8/6/2019</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8/6/2019</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8/6/2019</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8/6/2019</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1D8BD707-D9CF-40AE-B4C6-C98DA3205C09}" type="datetimeFigureOut">
              <a:rPr lang="en-US" smtClean="0"/>
              <a:pPr/>
              <a:t>8/6/2019</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8/6/2019</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Magnavox_Odyssey"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8727" y="1665733"/>
            <a:ext cx="7653020" cy="2320507"/>
          </a:xfrm>
          <a:prstGeom prst="rect">
            <a:avLst/>
          </a:prstGeom>
        </p:spPr>
        <p:txBody>
          <a:bodyPr vert="horz" wrap="square" lIns="0" tIns="116205" rIns="0" bIns="0" rtlCol="0">
            <a:spAutoFit/>
          </a:bodyPr>
          <a:lstStyle/>
          <a:p>
            <a:pPr marL="12700" marR="5080" indent="2343785">
              <a:lnSpc>
                <a:spcPts val="6480"/>
              </a:lnSpc>
              <a:spcBef>
                <a:spcPts val="915"/>
              </a:spcBef>
            </a:pPr>
            <a:r>
              <a:rPr sz="6000" spc="-60" dirty="0">
                <a:solidFill>
                  <a:srgbClr val="000000"/>
                </a:solidFill>
              </a:rPr>
              <a:t>Chapter </a:t>
            </a:r>
            <a:r>
              <a:rPr sz="6000" dirty="0">
                <a:solidFill>
                  <a:srgbClr val="000000"/>
                </a:solidFill>
              </a:rPr>
              <a:t>7  </a:t>
            </a:r>
            <a:r>
              <a:rPr sz="6000" spc="-5" dirty="0">
                <a:solidFill>
                  <a:srgbClr val="000000"/>
                </a:solidFill>
              </a:rPr>
              <a:t>Human </a:t>
            </a:r>
            <a:r>
              <a:rPr sz="6000" spc="-35" dirty="0">
                <a:solidFill>
                  <a:srgbClr val="000000"/>
                </a:solidFill>
              </a:rPr>
              <a:t>Interface</a:t>
            </a:r>
            <a:r>
              <a:rPr sz="6000" spc="-40" dirty="0">
                <a:solidFill>
                  <a:srgbClr val="000000"/>
                </a:solidFill>
              </a:rPr>
              <a:t> </a:t>
            </a:r>
            <a:r>
              <a:rPr sz="6000" spc="-10" dirty="0">
                <a:solidFill>
                  <a:srgbClr val="000000"/>
                </a:solidFill>
              </a:rPr>
              <a:t>Devices</a:t>
            </a:r>
            <a:endParaRPr sz="6000"/>
          </a:p>
          <a:p>
            <a:pPr marL="635" algn="ctr">
              <a:lnSpc>
                <a:spcPct val="100000"/>
              </a:lnSpc>
              <a:spcBef>
                <a:spcPts val="1290"/>
              </a:spcBef>
            </a:pPr>
            <a:r>
              <a:rPr sz="2400" b="0" spc="-15" dirty="0">
                <a:solidFill>
                  <a:srgbClr val="000000"/>
                </a:solidFill>
                <a:latin typeface="Calibri"/>
                <a:cs typeface="Calibri"/>
              </a:rPr>
              <a:t>asyrani.com</a:t>
            </a:r>
            <a:endParaRPr sz="2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1739" y="4941823"/>
            <a:ext cx="3411220" cy="689291"/>
          </a:xfrm>
          <a:prstGeom prst="rect">
            <a:avLst/>
          </a:prstGeom>
        </p:spPr>
        <p:txBody>
          <a:bodyPr vert="horz" wrap="square" lIns="0" tIns="12065" rIns="0" bIns="0" rtlCol="0">
            <a:spAutoFit/>
          </a:bodyPr>
          <a:lstStyle/>
          <a:p>
            <a:pPr marL="12700">
              <a:lnSpc>
                <a:spcPct val="100000"/>
              </a:lnSpc>
              <a:spcBef>
                <a:spcPts val="95"/>
              </a:spcBef>
            </a:pPr>
            <a:r>
              <a:rPr sz="4400" spc="-50" dirty="0">
                <a:solidFill>
                  <a:srgbClr val="000000"/>
                </a:solidFill>
              </a:rPr>
              <a:t>Types </a:t>
            </a:r>
            <a:r>
              <a:rPr sz="4400" spc="-5" dirty="0">
                <a:solidFill>
                  <a:srgbClr val="000000"/>
                </a:solidFill>
              </a:rPr>
              <a:t>of</a:t>
            </a:r>
            <a:r>
              <a:rPr sz="4400" spc="-10" dirty="0">
                <a:solidFill>
                  <a:srgbClr val="000000"/>
                </a:solidFill>
              </a:rPr>
              <a:t> Inputs</a:t>
            </a:r>
            <a:endParaRPr sz="4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041" y="534415"/>
            <a:ext cx="3303271" cy="689291"/>
          </a:xfrm>
          <a:prstGeom prst="rect">
            <a:avLst/>
          </a:prstGeom>
        </p:spPr>
        <p:txBody>
          <a:bodyPr vert="horz" wrap="square" lIns="0" tIns="12065" rIns="0" bIns="0" rtlCol="0">
            <a:spAutoFit/>
          </a:bodyPr>
          <a:lstStyle/>
          <a:p>
            <a:pPr marL="12700">
              <a:lnSpc>
                <a:spcPct val="100000"/>
              </a:lnSpc>
              <a:spcBef>
                <a:spcPts val="95"/>
              </a:spcBef>
            </a:pPr>
            <a:r>
              <a:rPr sz="4400" spc="-15" dirty="0">
                <a:solidFill>
                  <a:srgbClr val="000000"/>
                </a:solidFill>
              </a:rPr>
              <a:t>Digital</a:t>
            </a:r>
            <a:r>
              <a:rPr sz="4400" spc="-20" dirty="0">
                <a:solidFill>
                  <a:srgbClr val="000000"/>
                </a:solidFill>
              </a:rPr>
              <a:t> </a:t>
            </a:r>
            <a:r>
              <a:rPr sz="4400" spc="-25" dirty="0">
                <a:solidFill>
                  <a:srgbClr val="000000"/>
                </a:solidFill>
              </a:rPr>
              <a:t>Buttons</a:t>
            </a:r>
            <a:endParaRPr sz="4400"/>
          </a:p>
        </p:txBody>
      </p:sp>
      <p:sp>
        <p:nvSpPr>
          <p:cNvPr id="3" name="object 3"/>
          <p:cNvSpPr txBox="1"/>
          <p:nvPr/>
        </p:nvSpPr>
        <p:spPr>
          <a:xfrm>
            <a:off x="447040" y="1969261"/>
            <a:ext cx="8671560" cy="3901837"/>
          </a:xfrm>
          <a:prstGeom prst="rect">
            <a:avLst/>
          </a:prstGeom>
        </p:spPr>
        <p:txBody>
          <a:bodyPr vert="horz" wrap="square" lIns="0" tIns="12700" rIns="0" bIns="0" rtlCol="0">
            <a:spAutoFit/>
          </a:bodyPr>
          <a:lstStyle/>
          <a:p>
            <a:pPr marL="12700" marR="43180">
              <a:lnSpc>
                <a:spcPct val="100000"/>
              </a:lnSpc>
              <a:spcBef>
                <a:spcPts val="100"/>
              </a:spcBef>
            </a:pPr>
            <a:r>
              <a:rPr sz="2800" dirty="0">
                <a:latin typeface="Arial"/>
                <a:cs typeface="Arial"/>
              </a:rPr>
              <a:t>In software, the state of a digital button (pressed or</a:t>
            </a:r>
            <a:r>
              <a:rPr sz="2800" spc="-50" dirty="0">
                <a:latin typeface="Arial"/>
                <a:cs typeface="Arial"/>
              </a:rPr>
              <a:t> </a:t>
            </a:r>
            <a:r>
              <a:rPr sz="2800" dirty="0">
                <a:latin typeface="Arial"/>
                <a:cs typeface="Arial"/>
              </a:rPr>
              <a:t>not  pressed) is usually represented by a single bit. </a:t>
            </a:r>
            <a:r>
              <a:rPr sz="2800" spc="-15" dirty="0">
                <a:latin typeface="Arial"/>
                <a:cs typeface="Arial"/>
              </a:rPr>
              <a:t>It’s  </a:t>
            </a:r>
            <a:r>
              <a:rPr sz="2800" dirty="0">
                <a:latin typeface="Arial"/>
                <a:cs typeface="Arial"/>
              </a:rPr>
              <a:t>common for 0 to represent not pressed (up) and 1 to  represent </a:t>
            </a:r>
            <a:r>
              <a:rPr sz="2800" spc="-5" dirty="0">
                <a:latin typeface="Arial"/>
                <a:cs typeface="Arial"/>
              </a:rPr>
              <a:t>pressed</a:t>
            </a:r>
            <a:r>
              <a:rPr sz="2800" spc="5" dirty="0">
                <a:latin typeface="Arial"/>
                <a:cs typeface="Arial"/>
              </a:rPr>
              <a:t> </a:t>
            </a:r>
            <a:r>
              <a:rPr sz="2800" spc="-5" dirty="0">
                <a:latin typeface="Arial"/>
                <a:cs typeface="Arial"/>
              </a:rPr>
              <a:t>(down).</a:t>
            </a:r>
            <a:endParaRPr sz="2800">
              <a:latin typeface="Arial"/>
              <a:cs typeface="Arial"/>
            </a:endParaRPr>
          </a:p>
          <a:p>
            <a:pPr>
              <a:lnSpc>
                <a:spcPct val="100000"/>
              </a:lnSpc>
              <a:spcBef>
                <a:spcPts val="50"/>
              </a:spcBef>
            </a:pPr>
            <a:endParaRPr sz="2900">
              <a:latin typeface="Times New Roman"/>
              <a:cs typeface="Times New Roman"/>
            </a:endParaRPr>
          </a:p>
          <a:p>
            <a:pPr marL="12700" marR="5080">
              <a:lnSpc>
                <a:spcPct val="99200"/>
              </a:lnSpc>
              <a:spcBef>
                <a:spcPts val="5"/>
              </a:spcBef>
            </a:pPr>
            <a:r>
              <a:rPr sz="2800" dirty="0">
                <a:latin typeface="Arial"/>
                <a:cs typeface="Arial"/>
              </a:rPr>
              <a:t>But again, depending on the nature of the </a:t>
            </a:r>
            <a:r>
              <a:rPr sz="2800" spc="-20" dirty="0">
                <a:latin typeface="Arial"/>
                <a:cs typeface="Arial"/>
              </a:rPr>
              <a:t>circuitry, </a:t>
            </a:r>
            <a:r>
              <a:rPr sz="2800" dirty="0">
                <a:latin typeface="Arial"/>
                <a:cs typeface="Arial"/>
              </a:rPr>
              <a:t>and  the decisions made by the programmers who wrote  the device </a:t>
            </a:r>
            <a:r>
              <a:rPr sz="2800" spc="-25" dirty="0">
                <a:latin typeface="Arial"/>
                <a:cs typeface="Arial"/>
              </a:rPr>
              <a:t>driver, </a:t>
            </a:r>
            <a:r>
              <a:rPr sz="2800" dirty="0">
                <a:latin typeface="Arial"/>
                <a:cs typeface="Arial"/>
              </a:rPr>
              <a:t>the sense of these values might be  reversed.</a:t>
            </a:r>
            <a:endParaRPr sz="2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12950" y="1330158"/>
            <a:ext cx="5109271" cy="39453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04222" y="1232098"/>
            <a:ext cx="7813236" cy="45338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641" y="327151"/>
            <a:ext cx="3690620" cy="1320233"/>
          </a:xfrm>
          <a:prstGeom prst="rect">
            <a:avLst/>
          </a:prstGeom>
        </p:spPr>
        <p:txBody>
          <a:bodyPr vert="horz" wrap="square" lIns="0" tIns="88265" rIns="0" bIns="0" rtlCol="0">
            <a:spAutoFit/>
          </a:bodyPr>
          <a:lstStyle/>
          <a:p>
            <a:pPr marL="12700" marR="5080">
              <a:lnSpc>
                <a:spcPts val="4750"/>
              </a:lnSpc>
              <a:spcBef>
                <a:spcPts val="695"/>
              </a:spcBef>
            </a:pPr>
            <a:r>
              <a:rPr sz="4400" spc="-10" dirty="0">
                <a:solidFill>
                  <a:srgbClr val="000000"/>
                </a:solidFill>
              </a:rPr>
              <a:t>Analog </a:t>
            </a:r>
            <a:r>
              <a:rPr sz="4400" spc="-35" dirty="0">
                <a:solidFill>
                  <a:srgbClr val="000000"/>
                </a:solidFill>
              </a:rPr>
              <a:t>Axes </a:t>
            </a:r>
            <a:r>
              <a:rPr sz="4400" spc="-5" dirty="0">
                <a:solidFill>
                  <a:srgbClr val="000000"/>
                </a:solidFill>
              </a:rPr>
              <a:t>and  </a:t>
            </a:r>
            <a:r>
              <a:rPr sz="4400" spc="-25" dirty="0">
                <a:solidFill>
                  <a:srgbClr val="000000"/>
                </a:solidFill>
              </a:rPr>
              <a:t>Buttons</a:t>
            </a:r>
            <a:endParaRPr sz="4400"/>
          </a:p>
        </p:txBody>
      </p:sp>
      <p:sp>
        <p:nvSpPr>
          <p:cNvPr id="3" name="object 3"/>
          <p:cNvSpPr txBox="1"/>
          <p:nvPr/>
        </p:nvSpPr>
        <p:spPr>
          <a:xfrm>
            <a:off x="3596894" y="4162807"/>
            <a:ext cx="7885431" cy="2148345"/>
          </a:xfrm>
          <a:prstGeom prst="rect">
            <a:avLst/>
          </a:prstGeom>
        </p:spPr>
        <p:txBody>
          <a:bodyPr vert="horz" wrap="square" lIns="0" tIns="15240" rIns="0" bIns="0" rtlCol="0">
            <a:spAutoFit/>
          </a:bodyPr>
          <a:lstStyle/>
          <a:p>
            <a:pPr marL="12700" marR="5080">
              <a:lnSpc>
                <a:spcPct val="99400"/>
              </a:lnSpc>
              <a:spcBef>
                <a:spcPts val="120"/>
              </a:spcBef>
            </a:pPr>
            <a:r>
              <a:rPr sz="2800" dirty="0">
                <a:latin typeface="Arial"/>
                <a:cs typeface="Arial"/>
              </a:rPr>
              <a:t>An </a:t>
            </a:r>
            <a:r>
              <a:rPr sz="2800" i="1" dirty="0">
                <a:latin typeface="Arial"/>
                <a:cs typeface="Arial"/>
              </a:rPr>
              <a:t>analog input </a:t>
            </a:r>
            <a:r>
              <a:rPr sz="2800" dirty="0">
                <a:latin typeface="Arial"/>
                <a:cs typeface="Arial"/>
              </a:rPr>
              <a:t>is one that can take on a range</a:t>
            </a:r>
            <a:r>
              <a:rPr sz="2800" spc="-40" dirty="0">
                <a:latin typeface="Arial"/>
                <a:cs typeface="Arial"/>
              </a:rPr>
              <a:t> </a:t>
            </a:r>
            <a:r>
              <a:rPr sz="2800" dirty="0">
                <a:latin typeface="Arial"/>
                <a:cs typeface="Arial"/>
              </a:rPr>
              <a:t>of  values (rather than just 0 or 1). These kinds of  inputs are often used to represent the degree to  which a trigger is pressed, or the two-dimensional  position of a</a:t>
            </a:r>
            <a:r>
              <a:rPr sz="2800" spc="-20" dirty="0">
                <a:latin typeface="Arial"/>
                <a:cs typeface="Arial"/>
              </a:rPr>
              <a:t> </a:t>
            </a:r>
            <a:r>
              <a:rPr sz="2800" dirty="0">
                <a:latin typeface="Arial"/>
                <a:cs typeface="Arial"/>
              </a:rPr>
              <a:t>joystick</a:t>
            </a:r>
            <a:endParaRPr sz="2800">
              <a:latin typeface="Arial"/>
              <a:cs typeface="Arial"/>
            </a:endParaRPr>
          </a:p>
        </p:txBody>
      </p:sp>
      <p:sp>
        <p:nvSpPr>
          <p:cNvPr id="4" name="object 4"/>
          <p:cNvSpPr/>
          <p:nvPr/>
        </p:nvSpPr>
        <p:spPr>
          <a:xfrm>
            <a:off x="6056717" y="573002"/>
            <a:ext cx="3387403" cy="33796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3914" y="1866900"/>
            <a:ext cx="2965429" cy="305790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377691" y="825246"/>
            <a:ext cx="7181088" cy="538962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520954"/>
            <a:ext cx="2946400" cy="689291"/>
          </a:xfrm>
          <a:prstGeom prst="rect">
            <a:avLst/>
          </a:prstGeom>
        </p:spPr>
        <p:txBody>
          <a:bodyPr vert="horz" wrap="square" lIns="0" tIns="12065" rIns="0" bIns="0" rtlCol="0">
            <a:spAutoFit/>
          </a:bodyPr>
          <a:lstStyle/>
          <a:p>
            <a:pPr marL="12700">
              <a:lnSpc>
                <a:spcPct val="100000"/>
              </a:lnSpc>
              <a:spcBef>
                <a:spcPts val="95"/>
              </a:spcBef>
            </a:pPr>
            <a:r>
              <a:rPr sz="4400" spc="-25" dirty="0">
                <a:solidFill>
                  <a:srgbClr val="000000"/>
                </a:solidFill>
              </a:rPr>
              <a:t>Relative</a:t>
            </a:r>
            <a:r>
              <a:rPr sz="4400" spc="-60" dirty="0">
                <a:solidFill>
                  <a:srgbClr val="000000"/>
                </a:solidFill>
              </a:rPr>
              <a:t> </a:t>
            </a:r>
            <a:r>
              <a:rPr sz="4400" spc="-35" dirty="0">
                <a:solidFill>
                  <a:srgbClr val="000000"/>
                </a:solidFill>
              </a:rPr>
              <a:t>Axes</a:t>
            </a:r>
            <a:endParaRPr sz="4400"/>
          </a:p>
        </p:txBody>
      </p:sp>
      <p:sp>
        <p:nvSpPr>
          <p:cNvPr id="3" name="object 3"/>
          <p:cNvSpPr txBox="1"/>
          <p:nvPr/>
        </p:nvSpPr>
        <p:spPr>
          <a:xfrm>
            <a:off x="701041" y="1605280"/>
            <a:ext cx="11019155" cy="3885359"/>
          </a:xfrm>
          <a:prstGeom prst="rect">
            <a:avLst/>
          </a:prstGeom>
        </p:spPr>
        <p:txBody>
          <a:bodyPr vert="horz" wrap="square" lIns="0" tIns="13335" rIns="0" bIns="0" rtlCol="0">
            <a:spAutoFit/>
          </a:bodyPr>
          <a:lstStyle/>
          <a:p>
            <a:pPr marL="12700" marR="345440">
              <a:lnSpc>
                <a:spcPct val="100000"/>
              </a:lnSpc>
              <a:spcBef>
                <a:spcPts val="105"/>
              </a:spcBef>
            </a:pPr>
            <a:r>
              <a:rPr sz="2800" dirty="0">
                <a:latin typeface="Arial"/>
                <a:cs typeface="Arial"/>
              </a:rPr>
              <a:t>The position of an analog button, </a:t>
            </a:r>
            <a:r>
              <a:rPr sz="2800" spc="-20" dirty="0">
                <a:latin typeface="Arial"/>
                <a:cs typeface="Arial"/>
              </a:rPr>
              <a:t>trigger, </a:t>
            </a:r>
            <a:r>
              <a:rPr sz="2800" dirty="0">
                <a:latin typeface="Arial"/>
                <a:cs typeface="Arial"/>
              </a:rPr>
              <a:t>joystick, or thumb stick is  </a:t>
            </a:r>
            <a:r>
              <a:rPr sz="2800" i="1" dirty="0">
                <a:latin typeface="Arial"/>
                <a:cs typeface="Arial"/>
              </a:rPr>
              <a:t>absolute</a:t>
            </a:r>
            <a:r>
              <a:rPr sz="2800" dirty="0">
                <a:latin typeface="Arial"/>
                <a:cs typeface="Arial"/>
              </a:rPr>
              <a:t>, meaning that there is a clear understanding of where zero  lies. </a:t>
            </a:r>
            <a:r>
              <a:rPr sz="2800" spc="-20" dirty="0">
                <a:latin typeface="Arial"/>
                <a:cs typeface="Arial"/>
              </a:rPr>
              <a:t>However, </a:t>
            </a:r>
            <a:r>
              <a:rPr sz="2800" dirty="0">
                <a:latin typeface="Arial"/>
                <a:cs typeface="Arial"/>
              </a:rPr>
              <a:t>the inputs of some devices are </a:t>
            </a:r>
            <a:r>
              <a:rPr sz="2800" i="1" dirty="0">
                <a:latin typeface="Arial"/>
                <a:cs typeface="Arial"/>
              </a:rPr>
              <a:t>relative</a:t>
            </a:r>
            <a:r>
              <a:rPr sz="2800" i="1" spc="25" dirty="0">
                <a:latin typeface="Arial"/>
                <a:cs typeface="Arial"/>
              </a:rPr>
              <a:t> </a:t>
            </a:r>
            <a:r>
              <a:rPr sz="2800" dirty="0">
                <a:latin typeface="Arial"/>
                <a:cs typeface="Arial"/>
              </a:rPr>
              <a:t>.</a:t>
            </a:r>
            <a:endParaRPr sz="2800">
              <a:latin typeface="Arial"/>
              <a:cs typeface="Arial"/>
            </a:endParaRPr>
          </a:p>
          <a:p>
            <a:pPr>
              <a:lnSpc>
                <a:spcPct val="100000"/>
              </a:lnSpc>
              <a:spcBef>
                <a:spcPts val="45"/>
              </a:spcBef>
            </a:pPr>
            <a:endParaRPr sz="2900">
              <a:latin typeface="Times New Roman"/>
              <a:cs typeface="Times New Roman"/>
            </a:endParaRPr>
          </a:p>
          <a:p>
            <a:pPr marL="12700" marR="5080">
              <a:lnSpc>
                <a:spcPct val="99400"/>
              </a:lnSpc>
            </a:pPr>
            <a:r>
              <a:rPr sz="2800" dirty="0">
                <a:latin typeface="Arial"/>
                <a:cs typeface="Arial"/>
              </a:rPr>
              <a:t>For these devices, there is no clear location at which the input value  should be zero. Instead, a zero input indicates that the position of the  device has not changed, while non-zero values represent a delta from  the last time the input value was read. Examples include mice, mouse  wheels, and track balls.</a:t>
            </a:r>
            <a:endParaRPr sz="2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3241" y="5518911"/>
            <a:ext cx="3529329" cy="689291"/>
          </a:xfrm>
          <a:prstGeom prst="rect">
            <a:avLst/>
          </a:prstGeom>
        </p:spPr>
        <p:txBody>
          <a:bodyPr vert="horz" wrap="square" lIns="0" tIns="12065" rIns="0" bIns="0" rtlCol="0">
            <a:spAutoFit/>
          </a:bodyPr>
          <a:lstStyle/>
          <a:p>
            <a:pPr marL="12700">
              <a:lnSpc>
                <a:spcPct val="100000"/>
              </a:lnSpc>
              <a:spcBef>
                <a:spcPts val="95"/>
              </a:spcBef>
            </a:pPr>
            <a:r>
              <a:rPr sz="4400" b="0" spc="-25" dirty="0">
                <a:latin typeface="Calibri Light"/>
                <a:cs typeface="Calibri Light"/>
              </a:rPr>
              <a:t>Accelerometers</a:t>
            </a:r>
            <a:endParaRPr sz="4400">
              <a:latin typeface="Calibri Light"/>
              <a:cs typeface="Calibri Light"/>
            </a:endParaRPr>
          </a:p>
        </p:txBody>
      </p:sp>
      <p:sp>
        <p:nvSpPr>
          <p:cNvPr id="3" name="object 3"/>
          <p:cNvSpPr/>
          <p:nvPr/>
        </p:nvSpPr>
        <p:spPr>
          <a:xfrm>
            <a:off x="600455" y="563880"/>
            <a:ext cx="4293108" cy="414756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451349" y="773684"/>
            <a:ext cx="6165215" cy="875240"/>
          </a:xfrm>
          <a:prstGeom prst="rect">
            <a:avLst/>
          </a:prstGeom>
        </p:spPr>
        <p:txBody>
          <a:bodyPr vert="horz" wrap="square" lIns="0" tIns="13335" rIns="0" bIns="0" rtlCol="0">
            <a:spAutoFit/>
          </a:bodyPr>
          <a:lstStyle/>
          <a:p>
            <a:pPr marL="12700" marR="5080">
              <a:lnSpc>
                <a:spcPct val="100000"/>
              </a:lnSpc>
              <a:spcBef>
                <a:spcPts val="105"/>
              </a:spcBef>
            </a:pPr>
            <a:r>
              <a:rPr sz="2800" b="0" dirty="0">
                <a:solidFill>
                  <a:srgbClr val="000000"/>
                </a:solidFill>
                <a:latin typeface="Arial"/>
                <a:cs typeface="Arial"/>
              </a:rPr>
              <a:t>These are </a:t>
            </a:r>
            <a:r>
              <a:rPr sz="2800" b="0" i="1" dirty="0">
                <a:solidFill>
                  <a:srgbClr val="000000"/>
                </a:solidFill>
                <a:latin typeface="Arial"/>
                <a:cs typeface="Arial"/>
              </a:rPr>
              <a:t>relative </a:t>
            </a:r>
            <a:r>
              <a:rPr sz="2800" b="0" dirty="0">
                <a:solidFill>
                  <a:srgbClr val="000000"/>
                </a:solidFill>
                <a:latin typeface="Arial"/>
                <a:cs typeface="Arial"/>
              </a:rPr>
              <a:t>analog inputs,</a:t>
            </a:r>
            <a:r>
              <a:rPr sz="2800" b="0" spc="-20" dirty="0">
                <a:solidFill>
                  <a:srgbClr val="000000"/>
                </a:solidFill>
                <a:latin typeface="Arial"/>
                <a:cs typeface="Arial"/>
              </a:rPr>
              <a:t> </a:t>
            </a:r>
            <a:r>
              <a:rPr sz="2800" b="0" dirty="0">
                <a:solidFill>
                  <a:srgbClr val="000000"/>
                </a:solidFill>
                <a:latin typeface="Arial"/>
                <a:cs typeface="Arial"/>
              </a:rPr>
              <a:t>much  </a:t>
            </a:r>
            <a:r>
              <a:rPr sz="2800" b="0" spc="-5" dirty="0">
                <a:solidFill>
                  <a:srgbClr val="000000"/>
                </a:solidFill>
                <a:latin typeface="Arial"/>
                <a:cs typeface="Arial"/>
              </a:rPr>
              <a:t>like </a:t>
            </a:r>
            <a:r>
              <a:rPr sz="2800" b="0" dirty="0">
                <a:solidFill>
                  <a:srgbClr val="000000"/>
                </a:solidFill>
                <a:latin typeface="Arial"/>
                <a:cs typeface="Arial"/>
              </a:rPr>
              <a:t>a </a:t>
            </a:r>
            <a:r>
              <a:rPr sz="2800" b="0" spc="-5" dirty="0">
                <a:solidFill>
                  <a:srgbClr val="000000"/>
                </a:solidFill>
                <a:latin typeface="Arial"/>
                <a:cs typeface="Arial"/>
              </a:rPr>
              <a:t>mouse’s </a:t>
            </a:r>
            <a:r>
              <a:rPr sz="2800" b="0" dirty="0">
                <a:solidFill>
                  <a:srgbClr val="000000"/>
                </a:solidFill>
                <a:latin typeface="Arial"/>
                <a:cs typeface="Arial"/>
              </a:rPr>
              <a:t>two-dimensional</a:t>
            </a:r>
            <a:r>
              <a:rPr sz="2800" b="0" spc="5" dirty="0">
                <a:solidFill>
                  <a:srgbClr val="000000"/>
                </a:solidFill>
                <a:latin typeface="Arial"/>
                <a:cs typeface="Arial"/>
              </a:rPr>
              <a:t> </a:t>
            </a:r>
            <a:r>
              <a:rPr sz="2800" b="0" dirty="0">
                <a:solidFill>
                  <a:srgbClr val="000000"/>
                </a:solidFill>
                <a:latin typeface="Arial"/>
                <a:cs typeface="Arial"/>
              </a:rPr>
              <a:t>axes.</a:t>
            </a:r>
            <a:endParaRPr sz="2800">
              <a:latin typeface="Arial"/>
              <a:cs typeface="Arial"/>
            </a:endParaRPr>
          </a:p>
        </p:txBody>
      </p:sp>
      <p:sp>
        <p:nvSpPr>
          <p:cNvPr id="5" name="object 5"/>
          <p:cNvSpPr txBox="1"/>
          <p:nvPr/>
        </p:nvSpPr>
        <p:spPr>
          <a:xfrm>
            <a:off x="5451347" y="2054352"/>
            <a:ext cx="6184900" cy="3030957"/>
          </a:xfrm>
          <a:prstGeom prst="rect">
            <a:avLst/>
          </a:prstGeom>
        </p:spPr>
        <p:txBody>
          <a:bodyPr vert="horz" wrap="square" lIns="0" tIns="14604" rIns="0" bIns="0" rtlCol="0">
            <a:spAutoFit/>
          </a:bodyPr>
          <a:lstStyle/>
          <a:p>
            <a:pPr marL="12700" marR="5080">
              <a:lnSpc>
                <a:spcPct val="99600"/>
              </a:lnSpc>
              <a:spcBef>
                <a:spcPts val="114"/>
              </a:spcBef>
            </a:pPr>
            <a:r>
              <a:rPr sz="2800" dirty="0">
                <a:latin typeface="Arial"/>
                <a:cs typeface="Arial"/>
              </a:rPr>
              <a:t>When the controller is not accelerating  these inputs are zero, but when the  controller is accelerating, they  measure the acceleration up to </a:t>
            </a:r>
            <a:r>
              <a:rPr sz="2800" spc="-5" dirty="0">
                <a:latin typeface="Arial"/>
                <a:cs typeface="Arial"/>
              </a:rPr>
              <a:t>±3 </a:t>
            </a:r>
            <a:r>
              <a:rPr sz="2800" dirty="0">
                <a:latin typeface="Arial"/>
                <a:cs typeface="Arial"/>
              </a:rPr>
              <a:t>g  along each axis, quantized into three  signed 8-bit integers, one for each of</a:t>
            </a:r>
            <a:r>
              <a:rPr sz="2800" spc="-40" dirty="0">
                <a:latin typeface="Arial"/>
                <a:cs typeface="Arial"/>
              </a:rPr>
              <a:t> </a:t>
            </a:r>
            <a:r>
              <a:rPr sz="2800" i="1" dirty="0">
                <a:latin typeface="Arial"/>
                <a:cs typeface="Arial"/>
              </a:rPr>
              <a:t>x</a:t>
            </a:r>
            <a:r>
              <a:rPr sz="2800" dirty="0">
                <a:latin typeface="Arial"/>
                <a:cs typeface="Arial"/>
              </a:rPr>
              <a:t>,  </a:t>
            </a:r>
            <a:r>
              <a:rPr sz="2800" i="1" spc="-105" dirty="0">
                <a:latin typeface="Arial"/>
                <a:cs typeface="Arial"/>
              </a:rPr>
              <a:t>y, </a:t>
            </a:r>
            <a:r>
              <a:rPr sz="2800" dirty="0">
                <a:latin typeface="Arial"/>
                <a:cs typeface="Arial"/>
              </a:rPr>
              <a:t>and</a:t>
            </a:r>
            <a:r>
              <a:rPr sz="2800" spc="90" dirty="0">
                <a:latin typeface="Arial"/>
                <a:cs typeface="Arial"/>
              </a:rPr>
              <a:t> </a:t>
            </a:r>
            <a:r>
              <a:rPr sz="2800" i="1" dirty="0">
                <a:latin typeface="Arial"/>
                <a:cs typeface="Arial"/>
              </a:rPr>
              <a:t>z</a:t>
            </a:r>
            <a:r>
              <a:rPr sz="2800" dirty="0">
                <a:latin typeface="Arial"/>
                <a:cs typeface="Arial"/>
              </a:rPr>
              <a:t>.</a:t>
            </a:r>
            <a:endParaRPr sz="2800">
              <a:latin typeface="Arial"/>
              <a:cs typeface="Arial"/>
            </a:endParaRPr>
          </a:p>
        </p:txBody>
      </p:sp>
      <p:sp>
        <p:nvSpPr>
          <p:cNvPr id="6" name="object 6"/>
          <p:cNvSpPr txBox="1"/>
          <p:nvPr/>
        </p:nvSpPr>
        <p:spPr>
          <a:xfrm>
            <a:off x="9565640" y="5952490"/>
            <a:ext cx="2057400"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1</a:t>
            </a:r>
            <a:r>
              <a:rPr sz="2400" dirty="0">
                <a:latin typeface="Arial"/>
                <a:cs typeface="Arial"/>
              </a:rPr>
              <a:t>g</a:t>
            </a:r>
            <a:r>
              <a:rPr sz="2400" spc="-5" dirty="0">
                <a:latin typeface="Arial"/>
                <a:cs typeface="Arial"/>
              </a:rPr>
              <a:t> </a:t>
            </a:r>
            <a:r>
              <a:rPr sz="2400" dirty="0">
                <a:latin typeface="Arial"/>
                <a:cs typeface="Arial"/>
              </a:rPr>
              <a:t>(≈ </a:t>
            </a:r>
            <a:r>
              <a:rPr sz="2400" spc="-10" dirty="0">
                <a:latin typeface="Arial"/>
                <a:cs typeface="Arial"/>
              </a:rPr>
              <a:t>9</a:t>
            </a:r>
            <a:r>
              <a:rPr sz="2400" dirty="0">
                <a:latin typeface="Arial"/>
                <a:cs typeface="Arial"/>
              </a:rPr>
              <a:t>.8 m</a:t>
            </a:r>
            <a:r>
              <a:rPr sz="2400" spc="-10" dirty="0">
                <a:latin typeface="Arial"/>
                <a:cs typeface="Arial"/>
              </a:rPr>
              <a:t>/</a:t>
            </a:r>
            <a:r>
              <a:rPr sz="2400" dirty="0">
                <a:latin typeface="Arial"/>
                <a:cs typeface="Arial"/>
              </a:rPr>
              <a:t>s</a:t>
            </a:r>
            <a:r>
              <a:rPr sz="1000" dirty="0">
                <a:latin typeface="Arial"/>
                <a:cs typeface="Arial"/>
              </a:rPr>
              <a:t>2</a:t>
            </a:r>
            <a:r>
              <a:rPr sz="2400" spc="-5" dirty="0">
                <a:latin typeface="Arial"/>
                <a:cs typeface="Arial"/>
              </a:rPr>
              <a:t>).</a:t>
            </a:r>
            <a:endParaRPr sz="2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1587501"/>
            <a:ext cx="2594611" cy="3154069"/>
          </a:xfrm>
          <a:prstGeom prst="rect">
            <a:avLst/>
          </a:prstGeom>
        </p:spPr>
        <p:txBody>
          <a:bodyPr vert="horz" wrap="square" lIns="0" tIns="12065" rIns="0" bIns="0" rtlCol="0">
            <a:spAutoFit/>
          </a:bodyPr>
          <a:lstStyle/>
          <a:p>
            <a:pPr marL="12700">
              <a:lnSpc>
                <a:spcPts val="5015"/>
              </a:lnSpc>
              <a:spcBef>
                <a:spcPts val="95"/>
              </a:spcBef>
            </a:pPr>
            <a:r>
              <a:rPr sz="4400" spc="-5" dirty="0">
                <a:solidFill>
                  <a:srgbClr val="000000"/>
                </a:solidFill>
              </a:rPr>
              <a:t>3D</a:t>
            </a:r>
            <a:endParaRPr sz="4400"/>
          </a:p>
          <a:p>
            <a:pPr marL="12700" marR="5080">
              <a:lnSpc>
                <a:spcPts val="4750"/>
              </a:lnSpc>
              <a:spcBef>
                <a:spcPts val="335"/>
              </a:spcBef>
            </a:pPr>
            <a:r>
              <a:rPr sz="4400" spc="-10" dirty="0">
                <a:solidFill>
                  <a:srgbClr val="000000"/>
                </a:solidFill>
              </a:rPr>
              <a:t>Orie</a:t>
            </a:r>
            <a:r>
              <a:rPr sz="4400" spc="-50" dirty="0">
                <a:solidFill>
                  <a:srgbClr val="000000"/>
                </a:solidFill>
              </a:rPr>
              <a:t>n</a:t>
            </a:r>
            <a:r>
              <a:rPr sz="4400" spc="-70" dirty="0">
                <a:solidFill>
                  <a:srgbClr val="000000"/>
                </a:solidFill>
              </a:rPr>
              <a:t>t</a:t>
            </a:r>
            <a:r>
              <a:rPr sz="4400" spc="-50" dirty="0">
                <a:solidFill>
                  <a:srgbClr val="000000"/>
                </a:solidFill>
              </a:rPr>
              <a:t>a</a:t>
            </a:r>
            <a:r>
              <a:rPr sz="4400" spc="-5" dirty="0">
                <a:solidFill>
                  <a:srgbClr val="000000"/>
                </a:solidFill>
              </a:rPr>
              <a:t>tion  with the  </a:t>
            </a:r>
            <a:r>
              <a:rPr sz="4400" spc="-10" dirty="0">
                <a:solidFill>
                  <a:srgbClr val="000000"/>
                </a:solidFill>
              </a:rPr>
              <a:t>WiiMote</a:t>
            </a:r>
            <a:r>
              <a:rPr sz="4400" spc="-50" dirty="0">
                <a:solidFill>
                  <a:srgbClr val="000000"/>
                </a:solidFill>
              </a:rPr>
              <a:t> </a:t>
            </a:r>
            <a:r>
              <a:rPr sz="4400" spc="-10" dirty="0">
                <a:solidFill>
                  <a:srgbClr val="000000"/>
                </a:solidFill>
              </a:rPr>
              <a:t>or  </a:t>
            </a:r>
            <a:r>
              <a:rPr sz="4400" spc="-25" dirty="0">
                <a:solidFill>
                  <a:srgbClr val="000000"/>
                </a:solidFill>
              </a:rPr>
              <a:t>Sixaxis</a:t>
            </a:r>
            <a:endParaRPr sz="4400"/>
          </a:p>
        </p:txBody>
      </p:sp>
      <p:sp>
        <p:nvSpPr>
          <p:cNvPr id="3" name="object 3"/>
          <p:cNvSpPr txBox="1"/>
          <p:nvPr/>
        </p:nvSpPr>
        <p:spPr>
          <a:xfrm>
            <a:off x="4790694" y="818136"/>
            <a:ext cx="6896735" cy="3029034"/>
          </a:xfrm>
          <a:prstGeom prst="rect">
            <a:avLst/>
          </a:prstGeom>
        </p:spPr>
        <p:txBody>
          <a:bodyPr vert="horz" wrap="square" lIns="0" tIns="12700" rIns="0" bIns="0" rtlCol="0">
            <a:spAutoFit/>
          </a:bodyPr>
          <a:lstStyle/>
          <a:p>
            <a:pPr marL="12700" marR="5080">
              <a:lnSpc>
                <a:spcPct val="100000"/>
              </a:lnSpc>
              <a:spcBef>
                <a:spcPts val="100"/>
              </a:spcBef>
              <a:tabLst>
                <a:tab pos="1835150" algn="l"/>
              </a:tabLst>
            </a:pPr>
            <a:r>
              <a:rPr sz="2800" dirty="0">
                <a:latin typeface="Arial"/>
                <a:cs typeface="Arial"/>
              </a:rPr>
              <a:t>A trio of accelerometers can be used to  detect the orientation of the WiiMote or  Sixaxis joypad, because of the fact that we  are playing these games on the surface of  the Earth where there is a constant  downward	acceleration due to gravity of</a:t>
            </a:r>
            <a:r>
              <a:rPr sz="2800" spc="-70" dirty="0">
                <a:latin typeface="Arial"/>
                <a:cs typeface="Arial"/>
              </a:rPr>
              <a:t> </a:t>
            </a:r>
            <a:r>
              <a:rPr sz="2800" dirty="0">
                <a:latin typeface="Arial"/>
                <a:cs typeface="Arial"/>
              </a:rPr>
              <a:t>1g  (≈ </a:t>
            </a:r>
            <a:r>
              <a:rPr sz="2800" spc="-5" dirty="0">
                <a:latin typeface="Arial"/>
                <a:cs typeface="Arial"/>
              </a:rPr>
              <a:t>9.</a:t>
            </a:r>
            <a:r>
              <a:rPr sz="2800" dirty="0">
                <a:latin typeface="Arial"/>
                <a:cs typeface="Arial"/>
              </a:rPr>
              <a:t>8 m/</a:t>
            </a:r>
            <a:r>
              <a:rPr sz="2800" spc="10" dirty="0">
                <a:latin typeface="Arial"/>
                <a:cs typeface="Arial"/>
              </a:rPr>
              <a:t>s</a:t>
            </a:r>
            <a:r>
              <a:rPr sz="1050" spc="-10" dirty="0">
                <a:latin typeface="Arial"/>
                <a:cs typeface="Arial"/>
              </a:rPr>
              <a:t>2</a:t>
            </a:r>
            <a:r>
              <a:rPr sz="2800" dirty="0">
                <a:latin typeface="Arial"/>
                <a:cs typeface="Arial"/>
              </a:rPr>
              <a:t>).</a:t>
            </a:r>
            <a:endParaRPr sz="2800">
              <a:latin typeface="Arial"/>
              <a:cs typeface="Arial"/>
            </a:endParaRPr>
          </a:p>
        </p:txBody>
      </p:sp>
      <p:sp>
        <p:nvSpPr>
          <p:cNvPr id="4" name="object 4"/>
          <p:cNvSpPr txBox="1"/>
          <p:nvPr/>
        </p:nvSpPr>
        <p:spPr>
          <a:xfrm>
            <a:off x="4790695" y="4232148"/>
            <a:ext cx="6669405" cy="1722395"/>
          </a:xfrm>
          <a:prstGeom prst="rect">
            <a:avLst/>
          </a:prstGeom>
        </p:spPr>
        <p:txBody>
          <a:bodyPr vert="horz" wrap="square" lIns="0" tIns="15875" rIns="0" bIns="0" rtlCol="0">
            <a:spAutoFit/>
          </a:bodyPr>
          <a:lstStyle/>
          <a:p>
            <a:pPr marL="12700" marR="5080">
              <a:lnSpc>
                <a:spcPct val="99200"/>
              </a:lnSpc>
              <a:spcBef>
                <a:spcPts val="125"/>
              </a:spcBef>
            </a:pPr>
            <a:r>
              <a:rPr sz="2800" dirty="0">
                <a:latin typeface="Arial"/>
                <a:cs typeface="Arial"/>
              </a:rPr>
              <a:t>If the controller is held perfectly level, with  the IR sensor pointing toward your TV</a:t>
            </a:r>
            <a:r>
              <a:rPr sz="2800" spc="-95" dirty="0">
                <a:latin typeface="Arial"/>
                <a:cs typeface="Arial"/>
              </a:rPr>
              <a:t> </a:t>
            </a:r>
            <a:r>
              <a:rPr sz="2800" dirty="0">
                <a:latin typeface="Arial"/>
                <a:cs typeface="Arial"/>
              </a:rPr>
              <a:t>set,  the vertical (</a:t>
            </a:r>
            <a:r>
              <a:rPr sz="2800" i="1" dirty="0">
                <a:latin typeface="Arial"/>
                <a:cs typeface="Arial"/>
              </a:rPr>
              <a:t>z</a:t>
            </a:r>
            <a:r>
              <a:rPr sz="2800" dirty="0">
                <a:latin typeface="Arial"/>
                <a:cs typeface="Arial"/>
              </a:rPr>
              <a:t>) acceleration should be  approximately –1</a:t>
            </a:r>
            <a:r>
              <a:rPr sz="2800" spc="5" dirty="0">
                <a:latin typeface="Arial"/>
                <a:cs typeface="Arial"/>
              </a:rPr>
              <a:t> </a:t>
            </a:r>
            <a:r>
              <a:rPr sz="2800" dirty="0">
                <a:latin typeface="Arial"/>
                <a:cs typeface="Arial"/>
              </a:rPr>
              <a:t>g.</a:t>
            </a:r>
            <a:endParaRPr sz="28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37454" y="2330957"/>
            <a:ext cx="6537199" cy="423519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32740" y="5550661"/>
            <a:ext cx="1965960" cy="689291"/>
          </a:xfrm>
          <a:prstGeom prst="rect">
            <a:avLst/>
          </a:prstGeom>
        </p:spPr>
        <p:txBody>
          <a:bodyPr vert="horz" wrap="square" lIns="0" tIns="12065" rIns="0" bIns="0" rtlCol="0">
            <a:spAutoFit/>
          </a:bodyPr>
          <a:lstStyle/>
          <a:p>
            <a:pPr marL="12700">
              <a:lnSpc>
                <a:spcPct val="100000"/>
              </a:lnSpc>
              <a:spcBef>
                <a:spcPts val="95"/>
              </a:spcBef>
            </a:pPr>
            <a:r>
              <a:rPr sz="4400" b="0" spc="-20" dirty="0">
                <a:latin typeface="Calibri Light"/>
                <a:cs typeface="Calibri Light"/>
              </a:rPr>
              <a:t>Cameras</a:t>
            </a:r>
            <a:endParaRPr sz="4400">
              <a:latin typeface="Calibri Light"/>
              <a:cs typeface="Calibri Light"/>
            </a:endParaRPr>
          </a:p>
        </p:txBody>
      </p:sp>
      <p:sp>
        <p:nvSpPr>
          <p:cNvPr id="4" name="object 4"/>
          <p:cNvSpPr txBox="1"/>
          <p:nvPr/>
        </p:nvSpPr>
        <p:spPr>
          <a:xfrm>
            <a:off x="459740" y="1077723"/>
            <a:ext cx="5567045" cy="3030957"/>
          </a:xfrm>
          <a:prstGeom prst="rect">
            <a:avLst/>
          </a:prstGeom>
        </p:spPr>
        <p:txBody>
          <a:bodyPr vert="horz" wrap="square" lIns="0" tIns="14604" rIns="0" bIns="0" rtlCol="0">
            <a:spAutoFit/>
          </a:bodyPr>
          <a:lstStyle/>
          <a:p>
            <a:pPr marL="12700" marR="5080">
              <a:lnSpc>
                <a:spcPct val="99600"/>
              </a:lnSpc>
              <a:spcBef>
                <a:spcPts val="114"/>
              </a:spcBef>
            </a:pPr>
            <a:r>
              <a:rPr sz="2800" dirty="0">
                <a:latin typeface="Arial"/>
                <a:cs typeface="Arial"/>
              </a:rPr>
              <a:t>The WiiMote has a unique feature  not found on any other standard  console HID—an infrared (IR)  </a:t>
            </a:r>
            <a:r>
              <a:rPr sz="2800" spc="-25" dirty="0">
                <a:latin typeface="Arial"/>
                <a:cs typeface="Arial"/>
              </a:rPr>
              <a:t>sensor. </a:t>
            </a:r>
            <a:r>
              <a:rPr sz="2800" dirty="0">
                <a:latin typeface="Arial"/>
                <a:cs typeface="Arial"/>
              </a:rPr>
              <a:t>This sensor is essentially a  low-resolution camera that records  a two-dimension infrared image of  whatever the WiiMote is pointed</a:t>
            </a:r>
            <a:r>
              <a:rPr sz="2800" spc="-60" dirty="0">
                <a:latin typeface="Arial"/>
                <a:cs typeface="Arial"/>
              </a:rPr>
              <a:t> </a:t>
            </a:r>
            <a:r>
              <a:rPr sz="2800" dirty="0">
                <a:latin typeface="Arial"/>
                <a:cs typeface="Arial"/>
              </a:rPr>
              <a:t>at.</a:t>
            </a:r>
            <a:endParaRPr sz="2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0740" y="4941823"/>
            <a:ext cx="7600315" cy="689291"/>
          </a:xfrm>
          <a:prstGeom prst="rect">
            <a:avLst/>
          </a:prstGeom>
        </p:spPr>
        <p:txBody>
          <a:bodyPr vert="horz" wrap="square" lIns="0" tIns="12065" rIns="0" bIns="0" rtlCol="0">
            <a:spAutoFit/>
          </a:bodyPr>
          <a:lstStyle/>
          <a:p>
            <a:pPr marL="12700">
              <a:lnSpc>
                <a:spcPct val="100000"/>
              </a:lnSpc>
              <a:spcBef>
                <a:spcPts val="95"/>
              </a:spcBef>
            </a:pPr>
            <a:r>
              <a:rPr sz="4400" spc="-50" dirty="0">
                <a:solidFill>
                  <a:srgbClr val="000000"/>
                </a:solidFill>
              </a:rPr>
              <a:t>Types </a:t>
            </a:r>
            <a:r>
              <a:rPr sz="4400" spc="-5" dirty="0">
                <a:solidFill>
                  <a:srgbClr val="000000"/>
                </a:solidFill>
              </a:rPr>
              <a:t>of </a:t>
            </a:r>
            <a:r>
              <a:rPr sz="4400" spc="-10" dirty="0">
                <a:solidFill>
                  <a:srgbClr val="000000"/>
                </a:solidFill>
              </a:rPr>
              <a:t>Human </a:t>
            </a:r>
            <a:r>
              <a:rPr sz="4400" spc="-25" dirty="0">
                <a:solidFill>
                  <a:srgbClr val="000000"/>
                </a:solidFill>
              </a:rPr>
              <a:t>Interface</a:t>
            </a:r>
            <a:r>
              <a:rPr sz="4400" spc="65" dirty="0">
                <a:solidFill>
                  <a:srgbClr val="000000"/>
                </a:solidFill>
              </a:rPr>
              <a:t> </a:t>
            </a:r>
            <a:r>
              <a:rPr sz="4400" spc="-10" dirty="0">
                <a:solidFill>
                  <a:srgbClr val="000000"/>
                </a:solidFill>
              </a:rPr>
              <a:t>Devices</a:t>
            </a:r>
            <a:endParaRPr sz="4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72830" y="1216504"/>
            <a:ext cx="10481343" cy="451914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7542" y="5246623"/>
            <a:ext cx="3823335" cy="689291"/>
          </a:xfrm>
          <a:prstGeom prst="rect">
            <a:avLst/>
          </a:prstGeom>
        </p:spPr>
        <p:txBody>
          <a:bodyPr vert="horz" wrap="square" lIns="0" tIns="12065" rIns="0" bIns="0" rtlCol="0">
            <a:spAutoFit/>
          </a:bodyPr>
          <a:lstStyle/>
          <a:p>
            <a:pPr marL="12700">
              <a:lnSpc>
                <a:spcPct val="100000"/>
              </a:lnSpc>
              <a:spcBef>
                <a:spcPts val="95"/>
              </a:spcBef>
            </a:pPr>
            <a:r>
              <a:rPr sz="4400" b="0" spc="-50" dirty="0">
                <a:latin typeface="Calibri Light"/>
                <a:cs typeface="Calibri Light"/>
              </a:rPr>
              <a:t>Types </a:t>
            </a:r>
            <a:r>
              <a:rPr sz="4400" b="0" spc="-5" dirty="0">
                <a:latin typeface="Calibri Light"/>
                <a:cs typeface="Calibri Light"/>
              </a:rPr>
              <a:t>of </a:t>
            </a:r>
            <a:r>
              <a:rPr sz="4400" b="0" spc="-10" dirty="0">
                <a:latin typeface="Calibri Light"/>
                <a:cs typeface="Calibri Light"/>
              </a:rPr>
              <a:t>Outputs</a:t>
            </a:r>
            <a:endParaRPr sz="4400">
              <a:latin typeface="Calibri Light"/>
              <a:cs typeface="Calibri Light"/>
            </a:endParaRPr>
          </a:p>
        </p:txBody>
      </p:sp>
      <p:sp>
        <p:nvSpPr>
          <p:cNvPr id="3" name="object 3"/>
          <p:cNvSpPr/>
          <p:nvPr/>
        </p:nvSpPr>
        <p:spPr>
          <a:xfrm>
            <a:off x="5941121" y="747522"/>
            <a:ext cx="5133024" cy="45323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41" y="610362"/>
            <a:ext cx="1744345"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000000"/>
                </a:solidFill>
              </a:rPr>
              <a:t>Rumble</a:t>
            </a:r>
            <a:endParaRPr sz="4400"/>
          </a:p>
        </p:txBody>
      </p:sp>
      <p:sp>
        <p:nvSpPr>
          <p:cNvPr id="3" name="object 3"/>
          <p:cNvSpPr txBox="1"/>
          <p:nvPr/>
        </p:nvSpPr>
        <p:spPr>
          <a:xfrm>
            <a:off x="916939" y="1758950"/>
            <a:ext cx="5170171" cy="4019434"/>
          </a:xfrm>
          <a:prstGeom prst="rect">
            <a:avLst/>
          </a:prstGeom>
        </p:spPr>
        <p:txBody>
          <a:bodyPr vert="horz" wrap="square" lIns="0" tIns="98425" rIns="0" bIns="0" rtlCol="0">
            <a:spAutoFit/>
          </a:bodyPr>
          <a:lstStyle/>
          <a:p>
            <a:pPr marL="241300" marR="252095" indent="-228600">
              <a:lnSpc>
                <a:spcPct val="80000"/>
              </a:lnSpc>
              <a:spcBef>
                <a:spcPts val="775"/>
              </a:spcBef>
              <a:buFont typeface="Arial"/>
              <a:buChar char="•"/>
              <a:tabLst>
                <a:tab pos="241300" algn="l"/>
              </a:tabLst>
            </a:pPr>
            <a:r>
              <a:rPr sz="2800" b="0" spc="-5" dirty="0">
                <a:latin typeface="Calibri Light"/>
                <a:cs typeface="Calibri Light"/>
              </a:rPr>
              <a:t>This </a:t>
            </a:r>
            <a:r>
              <a:rPr sz="2800" b="0" spc="-10" dirty="0">
                <a:latin typeface="Calibri Light"/>
                <a:cs typeface="Calibri Light"/>
              </a:rPr>
              <a:t>allows </a:t>
            </a:r>
            <a:r>
              <a:rPr sz="2800" b="0" dirty="0">
                <a:latin typeface="Calibri Light"/>
                <a:cs typeface="Calibri Light"/>
              </a:rPr>
              <a:t>the </a:t>
            </a:r>
            <a:r>
              <a:rPr sz="2800" b="0" spc="-15" dirty="0">
                <a:latin typeface="Calibri Light"/>
                <a:cs typeface="Calibri Light"/>
              </a:rPr>
              <a:t>controller </a:t>
            </a:r>
            <a:r>
              <a:rPr sz="2800" b="0" spc="-20" dirty="0">
                <a:latin typeface="Calibri Light"/>
                <a:cs typeface="Calibri Light"/>
              </a:rPr>
              <a:t>to  vibrate </a:t>
            </a:r>
            <a:r>
              <a:rPr sz="2800" b="0" dirty="0">
                <a:latin typeface="Calibri Light"/>
                <a:cs typeface="Calibri Light"/>
              </a:rPr>
              <a:t>in the </a:t>
            </a:r>
            <a:r>
              <a:rPr sz="2800" b="0" spc="-20" dirty="0">
                <a:latin typeface="Calibri Light"/>
                <a:cs typeface="Calibri Light"/>
              </a:rPr>
              <a:t>player’s </a:t>
            </a:r>
            <a:r>
              <a:rPr sz="2800" b="0" dirty="0">
                <a:latin typeface="Calibri Light"/>
                <a:cs typeface="Calibri Light"/>
              </a:rPr>
              <a:t>hands,  </a:t>
            </a:r>
            <a:r>
              <a:rPr sz="2800" b="0" spc="-5" dirty="0">
                <a:latin typeface="Calibri Light"/>
                <a:cs typeface="Calibri Light"/>
              </a:rPr>
              <a:t>simulating </a:t>
            </a:r>
            <a:r>
              <a:rPr sz="2800" b="0" dirty="0">
                <a:latin typeface="Calibri Light"/>
                <a:cs typeface="Calibri Light"/>
              </a:rPr>
              <a:t>the </a:t>
            </a:r>
            <a:r>
              <a:rPr sz="2800" b="0" spc="-5" dirty="0">
                <a:latin typeface="Calibri Light"/>
                <a:cs typeface="Calibri Light"/>
              </a:rPr>
              <a:t>turbulence or  impacts </a:t>
            </a:r>
            <a:r>
              <a:rPr sz="2800" b="0" spc="-15" dirty="0">
                <a:latin typeface="Calibri Light"/>
                <a:cs typeface="Calibri Light"/>
              </a:rPr>
              <a:t>that </a:t>
            </a:r>
            <a:r>
              <a:rPr sz="2800" b="0" dirty="0">
                <a:latin typeface="Calibri Light"/>
                <a:cs typeface="Calibri Light"/>
              </a:rPr>
              <a:t>the </a:t>
            </a:r>
            <a:r>
              <a:rPr sz="2800" b="0" spc="-15" dirty="0">
                <a:latin typeface="Calibri Light"/>
                <a:cs typeface="Calibri Light"/>
              </a:rPr>
              <a:t>character </a:t>
            </a:r>
            <a:r>
              <a:rPr sz="2800" b="0" dirty="0">
                <a:latin typeface="Calibri Light"/>
                <a:cs typeface="Calibri Light"/>
              </a:rPr>
              <a:t>in the  </a:t>
            </a:r>
            <a:r>
              <a:rPr sz="2800" b="0" spc="-15" dirty="0">
                <a:latin typeface="Calibri Light"/>
                <a:cs typeface="Calibri Light"/>
              </a:rPr>
              <a:t>game world </a:t>
            </a:r>
            <a:r>
              <a:rPr sz="2800" b="0" spc="-10" dirty="0">
                <a:latin typeface="Calibri Light"/>
                <a:cs typeface="Calibri Light"/>
              </a:rPr>
              <a:t>might </a:t>
            </a:r>
            <a:r>
              <a:rPr sz="2800" b="0" dirty="0">
                <a:latin typeface="Calibri Light"/>
                <a:cs typeface="Calibri Light"/>
              </a:rPr>
              <a:t>be  </a:t>
            </a:r>
            <a:r>
              <a:rPr sz="2800" b="0" spc="-10" dirty="0">
                <a:latin typeface="Calibri Light"/>
                <a:cs typeface="Calibri Light"/>
              </a:rPr>
              <a:t>experiencing.</a:t>
            </a:r>
            <a:endParaRPr sz="2800">
              <a:latin typeface="Calibri Light"/>
              <a:cs typeface="Calibri Light"/>
            </a:endParaRPr>
          </a:p>
          <a:p>
            <a:pPr marL="241300" marR="5080" indent="-228600">
              <a:lnSpc>
                <a:spcPct val="80000"/>
              </a:lnSpc>
              <a:spcBef>
                <a:spcPts val="1000"/>
              </a:spcBef>
              <a:buFont typeface="Arial"/>
              <a:buChar char="•"/>
              <a:tabLst>
                <a:tab pos="241300" algn="l"/>
              </a:tabLst>
            </a:pPr>
            <a:r>
              <a:rPr sz="2800" b="0" spc="-15" dirty="0">
                <a:latin typeface="Calibri Light"/>
                <a:cs typeface="Calibri Light"/>
              </a:rPr>
              <a:t>Vibrations are </a:t>
            </a:r>
            <a:r>
              <a:rPr sz="2800" b="0" spc="-5" dirty="0">
                <a:latin typeface="Calibri Light"/>
                <a:cs typeface="Calibri Light"/>
              </a:rPr>
              <a:t>usually </a:t>
            </a:r>
            <a:r>
              <a:rPr sz="2800" b="0" spc="-10" dirty="0">
                <a:latin typeface="Calibri Light"/>
                <a:cs typeface="Calibri Light"/>
              </a:rPr>
              <a:t>produced </a:t>
            </a:r>
            <a:r>
              <a:rPr sz="2800" b="0" spc="-5" dirty="0">
                <a:latin typeface="Calibri Light"/>
                <a:cs typeface="Calibri Light"/>
              </a:rPr>
              <a:t>by  one or </a:t>
            </a:r>
            <a:r>
              <a:rPr sz="2800" b="0" spc="-10" dirty="0">
                <a:latin typeface="Calibri Light"/>
                <a:cs typeface="Calibri Light"/>
              </a:rPr>
              <a:t>more </a:t>
            </a:r>
            <a:r>
              <a:rPr sz="2800" b="0" spc="-15" dirty="0">
                <a:latin typeface="Calibri Light"/>
                <a:cs typeface="Calibri Light"/>
              </a:rPr>
              <a:t>motors, </a:t>
            </a:r>
            <a:r>
              <a:rPr sz="2800" b="0" dirty="0">
                <a:latin typeface="Calibri Light"/>
                <a:cs typeface="Calibri Light"/>
              </a:rPr>
              <a:t>each </a:t>
            </a:r>
            <a:r>
              <a:rPr sz="2800" b="0" spc="-5" dirty="0">
                <a:latin typeface="Calibri Light"/>
                <a:cs typeface="Calibri Light"/>
              </a:rPr>
              <a:t>of  </a:t>
            </a:r>
            <a:r>
              <a:rPr sz="2800" b="0" dirty="0">
                <a:latin typeface="Calibri Light"/>
                <a:cs typeface="Calibri Light"/>
              </a:rPr>
              <a:t>which </a:t>
            </a:r>
            <a:r>
              <a:rPr sz="2800" b="0" spc="-25" dirty="0">
                <a:latin typeface="Calibri Light"/>
                <a:cs typeface="Calibri Light"/>
              </a:rPr>
              <a:t>rotates </a:t>
            </a:r>
            <a:r>
              <a:rPr sz="2800" b="0" dirty="0">
                <a:latin typeface="Calibri Light"/>
                <a:cs typeface="Calibri Light"/>
              </a:rPr>
              <a:t>a </a:t>
            </a:r>
            <a:r>
              <a:rPr sz="2800" b="0" spc="-5" dirty="0">
                <a:latin typeface="Calibri Light"/>
                <a:cs typeface="Calibri Light"/>
              </a:rPr>
              <a:t>slightly  unbalanced </a:t>
            </a:r>
            <a:r>
              <a:rPr sz="2800" b="0" spc="-15" dirty="0">
                <a:latin typeface="Calibri Light"/>
                <a:cs typeface="Calibri Light"/>
              </a:rPr>
              <a:t>weight at </a:t>
            </a:r>
            <a:r>
              <a:rPr sz="2800" b="0" spc="-5" dirty="0">
                <a:latin typeface="Calibri Light"/>
                <a:cs typeface="Calibri Light"/>
              </a:rPr>
              <a:t>various  </a:t>
            </a:r>
            <a:r>
              <a:rPr sz="2800" b="0" dirty="0">
                <a:latin typeface="Calibri Light"/>
                <a:cs typeface="Calibri Light"/>
              </a:rPr>
              <a:t>speeds.</a:t>
            </a:r>
            <a:endParaRPr sz="2800">
              <a:latin typeface="Calibri Light"/>
              <a:cs typeface="Calibri Light"/>
            </a:endParaRPr>
          </a:p>
        </p:txBody>
      </p:sp>
      <p:sp>
        <p:nvSpPr>
          <p:cNvPr id="4" name="object 4"/>
          <p:cNvSpPr/>
          <p:nvPr/>
        </p:nvSpPr>
        <p:spPr>
          <a:xfrm>
            <a:off x="7902818" y="2115780"/>
            <a:ext cx="3938905" cy="335233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252731"/>
            <a:ext cx="3242311" cy="1243930"/>
          </a:xfrm>
          <a:prstGeom prst="rect">
            <a:avLst/>
          </a:prstGeom>
        </p:spPr>
        <p:txBody>
          <a:bodyPr vert="horz" wrap="square" lIns="0" tIns="12700" rIns="0" bIns="0" rtlCol="0">
            <a:spAutoFit/>
          </a:bodyPr>
          <a:lstStyle/>
          <a:p>
            <a:pPr marL="12700">
              <a:lnSpc>
                <a:spcPct val="100000"/>
              </a:lnSpc>
              <a:spcBef>
                <a:spcPts val="100"/>
              </a:spcBef>
            </a:pPr>
            <a:r>
              <a:rPr sz="4000" spc="-60" dirty="0">
                <a:solidFill>
                  <a:srgbClr val="000000"/>
                </a:solidFill>
              </a:rPr>
              <a:t>F</a:t>
            </a:r>
            <a:r>
              <a:rPr sz="4000" spc="-5" dirty="0">
                <a:solidFill>
                  <a:srgbClr val="000000"/>
                </a:solidFill>
              </a:rPr>
              <a:t>o</a:t>
            </a:r>
            <a:r>
              <a:rPr sz="4000" spc="-60" dirty="0">
                <a:solidFill>
                  <a:srgbClr val="000000"/>
                </a:solidFill>
              </a:rPr>
              <a:t>r</a:t>
            </a:r>
            <a:r>
              <a:rPr sz="4000" spc="-5" dirty="0">
                <a:solidFill>
                  <a:srgbClr val="000000"/>
                </a:solidFill>
              </a:rPr>
              <a:t>c</a:t>
            </a:r>
            <a:r>
              <a:rPr sz="4000" spc="10" dirty="0">
                <a:solidFill>
                  <a:srgbClr val="000000"/>
                </a:solidFill>
              </a:rPr>
              <a:t>e</a:t>
            </a:r>
            <a:r>
              <a:rPr sz="4000" spc="-5" dirty="0">
                <a:solidFill>
                  <a:srgbClr val="000000"/>
                </a:solidFill>
              </a:rPr>
              <a:t>-</a:t>
            </a:r>
            <a:r>
              <a:rPr sz="4000" spc="-60" dirty="0">
                <a:solidFill>
                  <a:srgbClr val="000000"/>
                </a:solidFill>
              </a:rPr>
              <a:t>F</a:t>
            </a:r>
            <a:r>
              <a:rPr sz="4000" spc="-5" dirty="0">
                <a:solidFill>
                  <a:srgbClr val="000000"/>
                </a:solidFill>
              </a:rPr>
              <a:t>eed</a:t>
            </a:r>
            <a:r>
              <a:rPr sz="4000" spc="-20" dirty="0">
                <a:solidFill>
                  <a:srgbClr val="000000"/>
                </a:solidFill>
              </a:rPr>
              <a:t>b</a:t>
            </a:r>
            <a:r>
              <a:rPr sz="4000" dirty="0">
                <a:solidFill>
                  <a:srgbClr val="000000"/>
                </a:solidFill>
              </a:rPr>
              <a:t>ack</a:t>
            </a:r>
            <a:endParaRPr sz="4000"/>
          </a:p>
        </p:txBody>
      </p:sp>
      <p:sp>
        <p:nvSpPr>
          <p:cNvPr id="3" name="object 3"/>
          <p:cNvSpPr txBox="1">
            <a:spLocks noGrp="1"/>
          </p:cNvSpPr>
          <p:nvPr>
            <p:ph sz="quarter" idx="1"/>
          </p:nvPr>
        </p:nvSpPr>
        <p:spPr>
          <a:xfrm>
            <a:off x="816864" y="1600201"/>
            <a:ext cx="10871200" cy="3914790"/>
          </a:xfrm>
          <a:prstGeom prst="rect">
            <a:avLst/>
          </a:prstGeom>
        </p:spPr>
        <p:txBody>
          <a:bodyPr vert="horz" wrap="square" lIns="0" tIns="98425" rIns="0" bIns="0" rtlCol="0">
            <a:spAutoFit/>
          </a:bodyPr>
          <a:lstStyle/>
          <a:p>
            <a:pPr marL="4922520" marR="92710" indent="-228600">
              <a:lnSpc>
                <a:spcPct val="80000"/>
              </a:lnSpc>
              <a:spcBef>
                <a:spcPts val="775"/>
              </a:spcBef>
              <a:buFont typeface="Arial"/>
              <a:buChar char="•"/>
              <a:tabLst>
                <a:tab pos="4923155" algn="l"/>
              </a:tabLst>
            </a:pPr>
            <a:r>
              <a:rPr sz="2800" spc="-20" dirty="0">
                <a:latin typeface="Calibri"/>
                <a:cs typeface="Calibri"/>
              </a:rPr>
              <a:t>Force </a:t>
            </a:r>
            <a:r>
              <a:rPr sz="2800" spc="-10" dirty="0">
                <a:latin typeface="Calibri"/>
                <a:cs typeface="Calibri"/>
              </a:rPr>
              <a:t>feedback </a:t>
            </a:r>
            <a:r>
              <a:rPr sz="2800" dirty="0">
                <a:latin typeface="Calibri"/>
                <a:cs typeface="Calibri"/>
              </a:rPr>
              <a:t>is a </a:t>
            </a:r>
            <a:r>
              <a:rPr sz="2800" spc="-5" dirty="0">
                <a:latin typeface="Calibri"/>
                <a:cs typeface="Calibri"/>
              </a:rPr>
              <a:t>technique </a:t>
            </a:r>
            <a:r>
              <a:rPr sz="2800" dirty="0">
                <a:latin typeface="Calibri"/>
                <a:cs typeface="Calibri"/>
              </a:rPr>
              <a:t>in  </a:t>
            </a:r>
            <a:r>
              <a:rPr sz="2800" spc="-5" dirty="0">
                <a:latin typeface="Calibri"/>
                <a:cs typeface="Calibri"/>
              </a:rPr>
              <a:t>which </a:t>
            </a:r>
            <a:r>
              <a:rPr sz="2800" dirty="0">
                <a:latin typeface="Calibri"/>
                <a:cs typeface="Calibri"/>
              </a:rPr>
              <a:t>an </a:t>
            </a:r>
            <a:r>
              <a:rPr sz="2800" spc="-10" dirty="0">
                <a:latin typeface="Calibri"/>
                <a:cs typeface="Calibri"/>
              </a:rPr>
              <a:t>actuator </a:t>
            </a:r>
            <a:r>
              <a:rPr sz="2800" spc="-5" dirty="0">
                <a:latin typeface="Calibri"/>
                <a:cs typeface="Calibri"/>
              </a:rPr>
              <a:t>on </a:t>
            </a:r>
            <a:r>
              <a:rPr sz="2800" dirty="0">
                <a:latin typeface="Calibri"/>
                <a:cs typeface="Calibri"/>
              </a:rPr>
              <a:t>the </a:t>
            </a:r>
            <a:r>
              <a:rPr sz="2800" spc="-5" dirty="0">
                <a:latin typeface="Calibri"/>
                <a:cs typeface="Calibri"/>
              </a:rPr>
              <a:t>HID </a:t>
            </a:r>
            <a:r>
              <a:rPr sz="2800" dirty="0">
                <a:latin typeface="Calibri"/>
                <a:cs typeface="Calibri"/>
              </a:rPr>
              <a:t>is  </a:t>
            </a:r>
            <a:r>
              <a:rPr sz="2800" spc="-10" dirty="0">
                <a:latin typeface="Calibri"/>
                <a:cs typeface="Calibri"/>
              </a:rPr>
              <a:t>driven by </a:t>
            </a:r>
            <a:r>
              <a:rPr sz="2800" dirty="0">
                <a:latin typeface="Calibri"/>
                <a:cs typeface="Calibri"/>
              </a:rPr>
              <a:t>a </a:t>
            </a:r>
            <a:r>
              <a:rPr sz="2800" spc="-10" dirty="0">
                <a:latin typeface="Calibri"/>
                <a:cs typeface="Calibri"/>
              </a:rPr>
              <a:t>motor </a:t>
            </a:r>
            <a:r>
              <a:rPr sz="2800" dirty="0">
                <a:latin typeface="Calibri"/>
                <a:cs typeface="Calibri"/>
              </a:rPr>
              <a:t>in </a:t>
            </a:r>
            <a:r>
              <a:rPr sz="2800" spc="-10" dirty="0">
                <a:latin typeface="Calibri"/>
                <a:cs typeface="Calibri"/>
              </a:rPr>
              <a:t>order </a:t>
            </a:r>
            <a:r>
              <a:rPr sz="2800" spc="-20" dirty="0">
                <a:latin typeface="Calibri"/>
                <a:cs typeface="Calibri"/>
              </a:rPr>
              <a:t>to </a:t>
            </a:r>
            <a:r>
              <a:rPr sz="2800" spc="-5" dirty="0">
                <a:latin typeface="Calibri"/>
                <a:cs typeface="Calibri"/>
              </a:rPr>
              <a:t>slightly  </a:t>
            </a:r>
            <a:r>
              <a:rPr sz="2800" spc="-15" dirty="0">
                <a:latin typeface="Calibri"/>
                <a:cs typeface="Calibri"/>
              </a:rPr>
              <a:t>resist </a:t>
            </a:r>
            <a:r>
              <a:rPr sz="2800" spc="-5" dirty="0">
                <a:latin typeface="Calibri"/>
                <a:cs typeface="Calibri"/>
              </a:rPr>
              <a:t>the motion </a:t>
            </a:r>
            <a:r>
              <a:rPr sz="2800" dirty="0">
                <a:latin typeface="Calibri"/>
                <a:cs typeface="Calibri"/>
              </a:rPr>
              <a:t>the </a:t>
            </a:r>
            <a:r>
              <a:rPr sz="2800" spc="-5" dirty="0">
                <a:latin typeface="Calibri"/>
                <a:cs typeface="Calibri"/>
              </a:rPr>
              <a:t>human  </a:t>
            </a:r>
            <a:r>
              <a:rPr sz="2800" spc="-20" dirty="0">
                <a:latin typeface="Calibri"/>
                <a:cs typeface="Calibri"/>
              </a:rPr>
              <a:t>operator </a:t>
            </a:r>
            <a:r>
              <a:rPr sz="2800" dirty="0">
                <a:latin typeface="Calibri"/>
                <a:cs typeface="Calibri"/>
              </a:rPr>
              <a:t>is trying </a:t>
            </a:r>
            <a:r>
              <a:rPr sz="2800" spc="-20" dirty="0">
                <a:latin typeface="Calibri"/>
                <a:cs typeface="Calibri"/>
              </a:rPr>
              <a:t>to </a:t>
            </a:r>
            <a:r>
              <a:rPr sz="2800" dirty="0">
                <a:latin typeface="Calibri"/>
                <a:cs typeface="Calibri"/>
              </a:rPr>
              <a:t>impart </a:t>
            </a:r>
            <a:r>
              <a:rPr sz="2800" spc="-20" dirty="0">
                <a:latin typeface="Calibri"/>
                <a:cs typeface="Calibri"/>
              </a:rPr>
              <a:t>to</a:t>
            </a:r>
            <a:r>
              <a:rPr sz="2800" spc="-15" dirty="0">
                <a:latin typeface="Calibri"/>
                <a:cs typeface="Calibri"/>
              </a:rPr>
              <a:t> </a:t>
            </a:r>
            <a:r>
              <a:rPr sz="2800" dirty="0">
                <a:latin typeface="Calibri"/>
                <a:cs typeface="Calibri"/>
              </a:rPr>
              <a:t>it.</a:t>
            </a:r>
            <a:endParaRPr sz="2800">
              <a:latin typeface="Calibri"/>
              <a:cs typeface="Calibri"/>
            </a:endParaRPr>
          </a:p>
          <a:p>
            <a:pPr marL="4681220">
              <a:lnSpc>
                <a:spcPct val="100000"/>
              </a:lnSpc>
              <a:spcBef>
                <a:spcPts val="25"/>
              </a:spcBef>
              <a:buFont typeface="Arial"/>
              <a:buChar char="•"/>
            </a:pPr>
            <a:endParaRPr sz="4050">
              <a:latin typeface="Times New Roman"/>
              <a:cs typeface="Times New Roman"/>
            </a:endParaRPr>
          </a:p>
          <a:p>
            <a:pPr marL="4922520" marR="5080" indent="-228600">
              <a:lnSpc>
                <a:spcPct val="80000"/>
              </a:lnSpc>
              <a:buFont typeface="Arial"/>
              <a:buChar char="•"/>
              <a:tabLst>
                <a:tab pos="4923155" algn="l"/>
              </a:tabLst>
            </a:pPr>
            <a:r>
              <a:rPr sz="2800" dirty="0">
                <a:latin typeface="Calibri"/>
                <a:cs typeface="Calibri"/>
              </a:rPr>
              <a:t>It is </a:t>
            </a:r>
            <a:r>
              <a:rPr sz="2800" spc="-10" dirty="0">
                <a:latin typeface="Calibri"/>
                <a:cs typeface="Calibri"/>
              </a:rPr>
              <a:t>common </a:t>
            </a:r>
            <a:r>
              <a:rPr sz="2800" dirty="0">
                <a:latin typeface="Calibri"/>
                <a:cs typeface="Calibri"/>
              </a:rPr>
              <a:t>in </a:t>
            </a:r>
            <a:r>
              <a:rPr sz="2800" spc="-15" dirty="0">
                <a:latin typeface="Calibri"/>
                <a:cs typeface="Calibri"/>
              </a:rPr>
              <a:t>arcade </a:t>
            </a:r>
            <a:r>
              <a:rPr sz="2800" spc="-5" dirty="0">
                <a:latin typeface="Calibri"/>
                <a:cs typeface="Calibri"/>
              </a:rPr>
              <a:t>driving  </a:t>
            </a:r>
            <a:r>
              <a:rPr sz="2800" spc="-10" dirty="0">
                <a:latin typeface="Calibri"/>
                <a:cs typeface="Calibri"/>
              </a:rPr>
              <a:t>games, where </a:t>
            </a:r>
            <a:r>
              <a:rPr sz="2800" spc="-5" dirty="0">
                <a:latin typeface="Calibri"/>
                <a:cs typeface="Calibri"/>
              </a:rPr>
              <a:t>the </a:t>
            </a:r>
            <a:r>
              <a:rPr sz="2800" spc="-10" dirty="0">
                <a:latin typeface="Calibri"/>
                <a:cs typeface="Calibri"/>
              </a:rPr>
              <a:t>steering </a:t>
            </a:r>
            <a:r>
              <a:rPr sz="2800" dirty="0">
                <a:latin typeface="Calibri"/>
                <a:cs typeface="Calibri"/>
              </a:rPr>
              <a:t>wheel  </a:t>
            </a:r>
            <a:r>
              <a:rPr sz="2800" spc="-10" dirty="0">
                <a:latin typeface="Calibri"/>
                <a:cs typeface="Calibri"/>
              </a:rPr>
              <a:t>resists </a:t>
            </a:r>
            <a:r>
              <a:rPr sz="2800" dirty="0">
                <a:latin typeface="Calibri"/>
                <a:cs typeface="Calibri"/>
              </a:rPr>
              <a:t>the </a:t>
            </a:r>
            <a:r>
              <a:rPr sz="2800" spc="-20" dirty="0">
                <a:latin typeface="Calibri"/>
                <a:cs typeface="Calibri"/>
              </a:rPr>
              <a:t>player’s attempt to </a:t>
            </a:r>
            <a:r>
              <a:rPr sz="2800" dirty="0">
                <a:latin typeface="Calibri"/>
                <a:cs typeface="Calibri"/>
              </a:rPr>
              <a:t>turn it,  </a:t>
            </a:r>
            <a:r>
              <a:rPr sz="2800" spc="-5" dirty="0">
                <a:latin typeface="Calibri"/>
                <a:cs typeface="Calibri"/>
              </a:rPr>
              <a:t>simulating </a:t>
            </a:r>
            <a:r>
              <a:rPr sz="2800" spc="-10" dirty="0">
                <a:latin typeface="Calibri"/>
                <a:cs typeface="Calibri"/>
              </a:rPr>
              <a:t>difficult </a:t>
            </a:r>
            <a:r>
              <a:rPr sz="2800" spc="-5" dirty="0">
                <a:latin typeface="Calibri"/>
                <a:cs typeface="Calibri"/>
              </a:rPr>
              <a:t>driving </a:t>
            </a:r>
            <a:r>
              <a:rPr sz="2800" spc="-10" dirty="0">
                <a:latin typeface="Calibri"/>
                <a:cs typeface="Calibri"/>
              </a:rPr>
              <a:t>conditions  </a:t>
            </a:r>
            <a:r>
              <a:rPr sz="2800" spc="-5" dirty="0">
                <a:latin typeface="Calibri"/>
                <a:cs typeface="Calibri"/>
              </a:rPr>
              <a:t>or </a:t>
            </a:r>
            <a:r>
              <a:rPr sz="2800" spc="-10" dirty="0">
                <a:latin typeface="Calibri"/>
                <a:cs typeface="Calibri"/>
              </a:rPr>
              <a:t>tight </a:t>
            </a:r>
            <a:r>
              <a:rPr sz="2800" dirty="0">
                <a:latin typeface="Calibri"/>
                <a:cs typeface="Calibri"/>
              </a:rPr>
              <a:t>turns.</a:t>
            </a:r>
            <a:endParaRPr sz="2800">
              <a:latin typeface="Calibri"/>
              <a:cs typeface="Calibri"/>
            </a:endParaRPr>
          </a:p>
        </p:txBody>
      </p:sp>
      <p:sp>
        <p:nvSpPr>
          <p:cNvPr id="4" name="object 4"/>
          <p:cNvSpPr/>
          <p:nvPr/>
        </p:nvSpPr>
        <p:spPr>
          <a:xfrm>
            <a:off x="256031" y="1162050"/>
            <a:ext cx="3476244" cy="24399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47900" y="3429000"/>
            <a:ext cx="3143251" cy="31432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14563" y="2975673"/>
            <a:ext cx="5513323" cy="333597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6938" y="610362"/>
            <a:ext cx="1334771" cy="689932"/>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000000"/>
                </a:solidFill>
              </a:rPr>
              <a:t>Audio</a:t>
            </a:r>
            <a:endParaRPr sz="4400"/>
          </a:p>
        </p:txBody>
      </p:sp>
      <p:sp>
        <p:nvSpPr>
          <p:cNvPr id="4" name="object 4"/>
          <p:cNvSpPr txBox="1"/>
          <p:nvPr/>
        </p:nvSpPr>
        <p:spPr>
          <a:xfrm>
            <a:off x="916940" y="1793240"/>
            <a:ext cx="5751195" cy="4196917"/>
          </a:xfrm>
          <a:prstGeom prst="rect">
            <a:avLst/>
          </a:prstGeom>
        </p:spPr>
        <p:txBody>
          <a:bodyPr vert="horz" wrap="square" lIns="0" tIns="55244" rIns="0" bIns="0" rtlCol="0">
            <a:spAutoFit/>
          </a:bodyPr>
          <a:lstStyle/>
          <a:p>
            <a:pPr marL="241300" marR="168275" indent="-228600">
              <a:lnSpc>
                <a:spcPct val="90000"/>
              </a:lnSpc>
              <a:spcBef>
                <a:spcPts val="434"/>
              </a:spcBef>
              <a:buFont typeface="Arial"/>
              <a:buChar char="•"/>
              <a:tabLst>
                <a:tab pos="241300" algn="l"/>
              </a:tabLst>
            </a:pPr>
            <a:r>
              <a:rPr sz="2800" dirty="0">
                <a:latin typeface="Calibri"/>
                <a:cs typeface="Calibri"/>
              </a:rPr>
              <a:t>Audio is </a:t>
            </a:r>
            <a:r>
              <a:rPr sz="2800" spc="-5" dirty="0">
                <a:latin typeface="Calibri"/>
                <a:cs typeface="Calibri"/>
              </a:rPr>
              <a:t>usually </a:t>
            </a:r>
            <a:r>
              <a:rPr sz="2800" dirty="0">
                <a:latin typeface="Calibri"/>
                <a:cs typeface="Calibri"/>
              </a:rPr>
              <a:t>a </a:t>
            </a:r>
            <a:r>
              <a:rPr sz="2800" spc="-10" dirty="0">
                <a:latin typeface="Calibri"/>
                <a:cs typeface="Calibri"/>
              </a:rPr>
              <a:t>stand-alone </a:t>
            </a:r>
            <a:r>
              <a:rPr sz="2800" spc="-5" dirty="0">
                <a:latin typeface="Calibri"/>
                <a:cs typeface="Calibri"/>
              </a:rPr>
              <a:t>engine  </a:t>
            </a:r>
            <a:r>
              <a:rPr sz="2800" spc="-20" dirty="0">
                <a:latin typeface="Calibri"/>
                <a:cs typeface="Calibri"/>
              </a:rPr>
              <a:t>system. </a:t>
            </a:r>
            <a:r>
              <a:rPr sz="2800" spc="-45" dirty="0">
                <a:latin typeface="Calibri"/>
                <a:cs typeface="Calibri"/>
              </a:rPr>
              <a:t>However, </a:t>
            </a:r>
            <a:r>
              <a:rPr sz="2800" spc="-5" dirty="0">
                <a:latin typeface="Calibri"/>
                <a:cs typeface="Calibri"/>
              </a:rPr>
              <a:t>some HIDs </a:t>
            </a:r>
            <a:r>
              <a:rPr sz="2800" spc="-10" dirty="0">
                <a:latin typeface="Calibri"/>
                <a:cs typeface="Calibri"/>
              </a:rPr>
              <a:t>provide  </a:t>
            </a:r>
            <a:r>
              <a:rPr sz="2800" spc="-5" dirty="0">
                <a:latin typeface="Calibri"/>
                <a:cs typeface="Calibri"/>
              </a:rPr>
              <a:t>outputs </a:t>
            </a:r>
            <a:r>
              <a:rPr sz="2800" spc="-10" dirty="0">
                <a:latin typeface="Calibri"/>
                <a:cs typeface="Calibri"/>
              </a:rPr>
              <a:t>that can </a:t>
            </a:r>
            <a:r>
              <a:rPr sz="2800" spc="-5" dirty="0">
                <a:latin typeface="Calibri"/>
                <a:cs typeface="Calibri"/>
              </a:rPr>
              <a:t>be </a:t>
            </a:r>
            <a:r>
              <a:rPr sz="2800" spc="-15" dirty="0">
                <a:latin typeface="Calibri"/>
                <a:cs typeface="Calibri"/>
              </a:rPr>
              <a:t>utilized by </a:t>
            </a:r>
            <a:r>
              <a:rPr sz="2800" dirty="0">
                <a:latin typeface="Calibri"/>
                <a:cs typeface="Calibri"/>
              </a:rPr>
              <a:t>the  audio</a:t>
            </a:r>
            <a:r>
              <a:rPr sz="2800" spc="-5" dirty="0">
                <a:latin typeface="Calibri"/>
                <a:cs typeface="Calibri"/>
              </a:rPr>
              <a:t> </a:t>
            </a:r>
            <a:r>
              <a:rPr sz="2800" spc="-20" dirty="0">
                <a:latin typeface="Calibri"/>
                <a:cs typeface="Calibri"/>
              </a:rPr>
              <a:t>system.</a:t>
            </a:r>
            <a:endParaRPr sz="2800">
              <a:latin typeface="Calibri"/>
              <a:cs typeface="Calibri"/>
            </a:endParaRPr>
          </a:p>
          <a:p>
            <a:pPr marL="241300" marR="194310" indent="-228600">
              <a:lnSpc>
                <a:spcPts val="3020"/>
              </a:lnSpc>
              <a:spcBef>
                <a:spcPts val="1050"/>
              </a:spcBef>
              <a:buFont typeface="Arial"/>
              <a:buChar char="•"/>
              <a:tabLst>
                <a:tab pos="241300" algn="l"/>
              </a:tabLst>
            </a:pPr>
            <a:r>
              <a:rPr sz="2800" spc="-15" dirty="0">
                <a:latin typeface="Calibri"/>
                <a:cs typeface="Calibri"/>
              </a:rPr>
              <a:t>For example, </a:t>
            </a:r>
            <a:r>
              <a:rPr sz="2800" dirty="0">
                <a:latin typeface="Calibri"/>
                <a:cs typeface="Calibri"/>
              </a:rPr>
              <a:t>the </a:t>
            </a:r>
            <a:r>
              <a:rPr sz="2800" spc="-10" dirty="0">
                <a:latin typeface="Calibri"/>
                <a:cs typeface="Calibri"/>
              </a:rPr>
              <a:t>WiiMote </a:t>
            </a:r>
            <a:r>
              <a:rPr sz="2800" spc="-15" dirty="0">
                <a:latin typeface="Calibri"/>
                <a:cs typeface="Calibri"/>
              </a:rPr>
              <a:t>contains </a:t>
            </a:r>
            <a:r>
              <a:rPr sz="2800" dirty="0">
                <a:latin typeface="Calibri"/>
                <a:cs typeface="Calibri"/>
              </a:rPr>
              <a:t>a  </a:t>
            </a:r>
            <a:r>
              <a:rPr sz="2800" spc="-5" dirty="0">
                <a:latin typeface="Calibri"/>
                <a:cs typeface="Calibri"/>
              </a:rPr>
              <a:t>small, low-quality</a:t>
            </a:r>
            <a:r>
              <a:rPr sz="2800" spc="-40" dirty="0">
                <a:latin typeface="Calibri"/>
                <a:cs typeface="Calibri"/>
              </a:rPr>
              <a:t> </a:t>
            </a:r>
            <a:r>
              <a:rPr sz="2800" spc="-50" dirty="0">
                <a:latin typeface="Calibri"/>
                <a:cs typeface="Calibri"/>
              </a:rPr>
              <a:t>speaker.</a:t>
            </a:r>
            <a:endParaRPr sz="2800">
              <a:latin typeface="Calibri"/>
              <a:cs typeface="Calibri"/>
            </a:endParaRPr>
          </a:p>
          <a:p>
            <a:pPr marL="241300" marR="5080" indent="-228600">
              <a:lnSpc>
                <a:spcPct val="90000"/>
              </a:lnSpc>
              <a:spcBef>
                <a:spcPts val="960"/>
              </a:spcBef>
              <a:buFont typeface="Arial"/>
              <a:buChar char="•"/>
              <a:tabLst>
                <a:tab pos="241300" algn="l"/>
              </a:tabLst>
            </a:pPr>
            <a:r>
              <a:rPr sz="2800" spc="-5" dirty="0">
                <a:latin typeface="Calibri"/>
                <a:cs typeface="Calibri"/>
              </a:rPr>
              <a:t>The </a:t>
            </a:r>
            <a:r>
              <a:rPr sz="2800" spc="-20" dirty="0">
                <a:latin typeface="Calibri"/>
                <a:cs typeface="Calibri"/>
              </a:rPr>
              <a:t>Xbox </a:t>
            </a:r>
            <a:r>
              <a:rPr sz="2800" dirty="0">
                <a:latin typeface="Calibri"/>
                <a:cs typeface="Calibri"/>
              </a:rPr>
              <a:t>360 </a:t>
            </a:r>
            <a:r>
              <a:rPr sz="2800" spc="-15" dirty="0">
                <a:latin typeface="Calibri"/>
                <a:cs typeface="Calibri"/>
              </a:rPr>
              <a:t>controller </a:t>
            </a:r>
            <a:r>
              <a:rPr sz="2800" spc="-5" dirty="0">
                <a:latin typeface="Calibri"/>
                <a:cs typeface="Calibri"/>
              </a:rPr>
              <a:t>has </a:t>
            </a:r>
            <a:r>
              <a:rPr sz="2800" dirty="0">
                <a:latin typeface="Calibri"/>
                <a:cs typeface="Calibri"/>
              </a:rPr>
              <a:t>a </a:t>
            </a:r>
            <a:r>
              <a:rPr sz="2800" spc="-10" dirty="0">
                <a:latin typeface="Calibri"/>
                <a:cs typeface="Calibri"/>
              </a:rPr>
              <a:t>headset  </a:t>
            </a:r>
            <a:r>
              <a:rPr sz="2800" spc="-5" dirty="0">
                <a:latin typeface="Calibri"/>
                <a:cs typeface="Calibri"/>
              </a:rPr>
              <a:t>jack </a:t>
            </a:r>
            <a:r>
              <a:rPr sz="2800" dirty="0">
                <a:latin typeface="Calibri"/>
                <a:cs typeface="Calibri"/>
              </a:rPr>
              <a:t>and </a:t>
            </a:r>
            <a:r>
              <a:rPr sz="2800" spc="-10" dirty="0">
                <a:latin typeface="Calibri"/>
                <a:cs typeface="Calibri"/>
              </a:rPr>
              <a:t>can </a:t>
            </a:r>
            <a:r>
              <a:rPr sz="2800" spc="-5" dirty="0">
                <a:latin typeface="Calibri"/>
                <a:cs typeface="Calibri"/>
              </a:rPr>
              <a:t>be used </a:t>
            </a:r>
            <a:r>
              <a:rPr sz="2800" spc="-10" dirty="0">
                <a:latin typeface="Calibri"/>
                <a:cs typeface="Calibri"/>
              </a:rPr>
              <a:t>just </a:t>
            </a:r>
            <a:r>
              <a:rPr sz="2800" spc="-25" dirty="0">
                <a:latin typeface="Calibri"/>
                <a:cs typeface="Calibri"/>
              </a:rPr>
              <a:t>like </a:t>
            </a:r>
            <a:r>
              <a:rPr sz="2800" spc="-20" dirty="0">
                <a:latin typeface="Calibri"/>
                <a:cs typeface="Calibri"/>
              </a:rPr>
              <a:t>any </a:t>
            </a:r>
            <a:r>
              <a:rPr sz="2800" dirty="0">
                <a:latin typeface="Calibri"/>
                <a:cs typeface="Calibri"/>
              </a:rPr>
              <a:t>USB  audio </a:t>
            </a:r>
            <a:r>
              <a:rPr sz="2800" spc="-10" dirty="0">
                <a:latin typeface="Calibri"/>
                <a:cs typeface="Calibri"/>
              </a:rPr>
              <a:t>device </a:t>
            </a:r>
            <a:r>
              <a:rPr sz="2800" spc="-25" dirty="0">
                <a:latin typeface="Calibri"/>
                <a:cs typeface="Calibri"/>
              </a:rPr>
              <a:t>for </a:t>
            </a:r>
            <a:r>
              <a:rPr sz="2800" spc="-5" dirty="0">
                <a:latin typeface="Calibri"/>
                <a:cs typeface="Calibri"/>
              </a:rPr>
              <a:t>both output  </a:t>
            </a:r>
            <a:r>
              <a:rPr sz="2800" spc="-20" dirty="0">
                <a:latin typeface="Calibri"/>
                <a:cs typeface="Calibri"/>
              </a:rPr>
              <a:t>(speakers) </a:t>
            </a:r>
            <a:r>
              <a:rPr sz="2800" dirty="0">
                <a:latin typeface="Calibri"/>
                <a:cs typeface="Calibri"/>
              </a:rPr>
              <a:t>and input</a:t>
            </a:r>
            <a:r>
              <a:rPr sz="2800" spc="20" dirty="0">
                <a:latin typeface="Calibri"/>
                <a:cs typeface="Calibri"/>
              </a:rPr>
              <a:t> </a:t>
            </a:r>
            <a:r>
              <a:rPr sz="2800" spc="-10" dirty="0">
                <a:latin typeface="Calibri"/>
                <a:cs typeface="Calibri"/>
              </a:rPr>
              <a:t>(microphone).</a:t>
            </a:r>
            <a:endParaRPr sz="2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5642" y="2151382"/>
            <a:ext cx="2863215" cy="1935786"/>
          </a:xfrm>
          <a:prstGeom prst="rect">
            <a:avLst/>
          </a:prstGeom>
        </p:spPr>
        <p:txBody>
          <a:bodyPr vert="horz" wrap="square" lIns="0" tIns="88265" rIns="0" bIns="0" rtlCol="0">
            <a:spAutoFit/>
          </a:bodyPr>
          <a:lstStyle/>
          <a:p>
            <a:pPr marL="12700" marR="5080">
              <a:lnSpc>
                <a:spcPts val="4750"/>
              </a:lnSpc>
              <a:spcBef>
                <a:spcPts val="695"/>
              </a:spcBef>
            </a:pPr>
            <a:r>
              <a:rPr sz="4400" spc="-5" dirty="0">
                <a:solidFill>
                  <a:srgbClr val="000000"/>
                </a:solidFill>
              </a:rPr>
              <a:t>Other</a:t>
            </a:r>
            <a:r>
              <a:rPr sz="4400" spc="-80" dirty="0">
                <a:solidFill>
                  <a:srgbClr val="000000"/>
                </a:solidFill>
              </a:rPr>
              <a:t> </a:t>
            </a:r>
            <a:r>
              <a:rPr sz="4400" spc="-10" dirty="0">
                <a:solidFill>
                  <a:srgbClr val="000000"/>
                </a:solidFill>
              </a:rPr>
              <a:t>Inputs  </a:t>
            </a:r>
            <a:r>
              <a:rPr sz="4400" spc="-5" dirty="0">
                <a:solidFill>
                  <a:srgbClr val="000000"/>
                </a:solidFill>
              </a:rPr>
              <a:t>and  </a:t>
            </a:r>
            <a:r>
              <a:rPr sz="4400" spc="-10" dirty="0">
                <a:solidFill>
                  <a:srgbClr val="000000"/>
                </a:solidFill>
              </a:rPr>
              <a:t>Outputs?</a:t>
            </a:r>
            <a:endParaRPr sz="4400"/>
          </a:p>
        </p:txBody>
      </p:sp>
      <p:sp>
        <p:nvSpPr>
          <p:cNvPr id="3" name="object 3"/>
          <p:cNvSpPr/>
          <p:nvPr/>
        </p:nvSpPr>
        <p:spPr>
          <a:xfrm>
            <a:off x="4803647" y="274322"/>
            <a:ext cx="6473952" cy="358216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51447" y="3979926"/>
            <a:ext cx="4762500" cy="26380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93647" y="4800600"/>
            <a:ext cx="4762500" cy="153695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042" y="5081523"/>
            <a:ext cx="5880735" cy="689291"/>
          </a:xfrm>
          <a:prstGeom prst="rect">
            <a:avLst/>
          </a:prstGeom>
        </p:spPr>
        <p:txBody>
          <a:bodyPr vert="horz" wrap="square" lIns="0" tIns="12065" rIns="0" bIns="0" rtlCol="0">
            <a:spAutoFit/>
          </a:bodyPr>
          <a:lstStyle/>
          <a:p>
            <a:pPr marL="12700">
              <a:lnSpc>
                <a:spcPct val="100000"/>
              </a:lnSpc>
              <a:spcBef>
                <a:spcPts val="95"/>
              </a:spcBef>
            </a:pPr>
            <a:r>
              <a:rPr sz="4400" spc="-5" dirty="0">
                <a:solidFill>
                  <a:srgbClr val="000000"/>
                </a:solidFill>
              </a:rPr>
              <a:t>Game Engine HID</a:t>
            </a:r>
            <a:r>
              <a:rPr sz="4400" spc="-40" dirty="0">
                <a:solidFill>
                  <a:srgbClr val="000000"/>
                </a:solidFill>
              </a:rPr>
              <a:t> </a:t>
            </a:r>
            <a:r>
              <a:rPr sz="4400" spc="-35" dirty="0">
                <a:solidFill>
                  <a:srgbClr val="000000"/>
                </a:solidFill>
              </a:rPr>
              <a:t>Systems</a:t>
            </a:r>
            <a:endParaRPr sz="4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6864" y="228601"/>
            <a:ext cx="10871200" cy="1367041"/>
          </a:xfrm>
          <a:prstGeom prst="rect">
            <a:avLst/>
          </a:prstGeom>
        </p:spPr>
        <p:txBody>
          <a:bodyPr vert="horz" wrap="square" lIns="0" tIns="12700" rIns="0" bIns="0" rtlCol="0">
            <a:spAutoFit/>
          </a:bodyPr>
          <a:lstStyle/>
          <a:p>
            <a:pPr marL="13335">
              <a:lnSpc>
                <a:spcPct val="100000"/>
              </a:lnSpc>
              <a:spcBef>
                <a:spcPts val="100"/>
              </a:spcBef>
            </a:pPr>
            <a:r>
              <a:rPr spc="-50" dirty="0">
                <a:solidFill>
                  <a:srgbClr val="000000"/>
                </a:solidFill>
              </a:rPr>
              <a:t>RAW </a:t>
            </a:r>
            <a:r>
              <a:rPr spc="-30" dirty="0">
                <a:solidFill>
                  <a:srgbClr val="000000"/>
                </a:solidFill>
              </a:rPr>
              <a:t>Data </a:t>
            </a:r>
            <a:r>
              <a:rPr dirty="0">
                <a:solidFill>
                  <a:srgbClr val="000000"/>
                </a:solidFill>
              </a:rPr>
              <a:t>-&gt; </a:t>
            </a:r>
            <a:r>
              <a:rPr spc="-30" dirty="0"/>
              <a:t>Messaging </a:t>
            </a:r>
            <a:r>
              <a:rPr spc="-25" dirty="0"/>
              <a:t>and </a:t>
            </a:r>
            <a:r>
              <a:rPr spc="-45" dirty="0"/>
              <a:t>Abstraction </a:t>
            </a:r>
            <a:r>
              <a:rPr dirty="0">
                <a:solidFill>
                  <a:srgbClr val="000000"/>
                </a:solidFill>
              </a:rPr>
              <a:t>-&gt;</a:t>
            </a:r>
            <a:r>
              <a:rPr spc="5" dirty="0">
                <a:solidFill>
                  <a:srgbClr val="000000"/>
                </a:solidFill>
              </a:rPr>
              <a:t> </a:t>
            </a:r>
            <a:r>
              <a:rPr spc="-10" dirty="0">
                <a:solidFill>
                  <a:srgbClr val="000000"/>
                </a:solidFill>
              </a:rPr>
              <a:t>GAME</a:t>
            </a:r>
          </a:p>
        </p:txBody>
      </p:sp>
      <p:sp>
        <p:nvSpPr>
          <p:cNvPr id="3" name="object 3"/>
          <p:cNvSpPr txBox="1"/>
          <p:nvPr/>
        </p:nvSpPr>
        <p:spPr>
          <a:xfrm>
            <a:off x="733426" y="1692022"/>
            <a:ext cx="2533015" cy="907941"/>
          </a:xfrm>
          <a:prstGeom prst="rect">
            <a:avLst/>
          </a:prstGeom>
          <a:solidFill>
            <a:srgbClr val="EC7C30"/>
          </a:solidFill>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spcBef>
                <a:spcPts val="15"/>
              </a:spcBef>
            </a:pPr>
            <a:endParaRPr sz="2100">
              <a:latin typeface="Times New Roman"/>
              <a:cs typeface="Times New Roman"/>
            </a:endParaRPr>
          </a:p>
          <a:p>
            <a:pPr marL="673100">
              <a:lnSpc>
                <a:spcPct val="100000"/>
              </a:lnSpc>
            </a:pPr>
            <a:r>
              <a:rPr sz="1900" spc="-5" dirty="0">
                <a:latin typeface="Calibri"/>
                <a:cs typeface="Calibri"/>
              </a:rPr>
              <a:t>Dead</a:t>
            </a:r>
            <a:r>
              <a:rPr sz="1900" spc="-15" dirty="0">
                <a:latin typeface="Calibri"/>
                <a:cs typeface="Calibri"/>
              </a:rPr>
              <a:t> zones,</a:t>
            </a:r>
            <a:endParaRPr sz="1900">
              <a:latin typeface="Calibri"/>
              <a:cs typeface="Calibri"/>
            </a:endParaRPr>
          </a:p>
        </p:txBody>
      </p:sp>
      <p:sp>
        <p:nvSpPr>
          <p:cNvPr id="4" name="object 4"/>
          <p:cNvSpPr txBox="1"/>
          <p:nvPr/>
        </p:nvSpPr>
        <p:spPr>
          <a:xfrm>
            <a:off x="3519297" y="1692022"/>
            <a:ext cx="2533015" cy="907941"/>
          </a:xfrm>
          <a:prstGeom prst="rect">
            <a:avLst/>
          </a:prstGeom>
          <a:solidFill>
            <a:srgbClr val="A4A4A4"/>
          </a:solidFill>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spcBef>
                <a:spcPts val="15"/>
              </a:spcBef>
            </a:pPr>
            <a:endParaRPr sz="2100">
              <a:latin typeface="Times New Roman"/>
              <a:cs typeface="Times New Roman"/>
            </a:endParaRPr>
          </a:p>
          <a:p>
            <a:pPr marL="178435">
              <a:lnSpc>
                <a:spcPct val="100000"/>
              </a:lnSpc>
            </a:pPr>
            <a:r>
              <a:rPr sz="1900" dirty="0">
                <a:latin typeface="Calibri"/>
                <a:cs typeface="Calibri"/>
              </a:rPr>
              <a:t>Analog </a:t>
            </a:r>
            <a:r>
              <a:rPr sz="1900" spc="-5" dirty="0">
                <a:latin typeface="Calibri"/>
                <a:cs typeface="Calibri"/>
              </a:rPr>
              <a:t>signal</a:t>
            </a:r>
            <a:r>
              <a:rPr sz="1900" spc="-35" dirty="0">
                <a:latin typeface="Calibri"/>
                <a:cs typeface="Calibri"/>
              </a:rPr>
              <a:t> </a:t>
            </a:r>
            <a:r>
              <a:rPr sz="1900" spc="-5" dirty="0">
                <a:latin typeface="Calibri"/>
                <a:cs typeface="Calibri"/>
              </a:rPr>
              <a:t>filtering,</a:t>
            </a:r>
            <a:endParaRPr sz="1900">
              <a:latin typeface="Calibri"/>
              <a:cs typeface="Calibri"/>
            </a:endParaRPr>
          </a:p>
        </p:txBody>
      </p:sp>
      <p:sp>
        <p:nvSpPr>
          <p:cNvPr id="5" name="object 5"/>
          <p:cNvSpPr txBox="1"/>
          <p:nvPr/>
        </p:nvSpPr>
        <p:spPr>
          <a:xfrm>
            <a:off x="6305931" y="1692021"/>
            <a:ext cx="2532380" cy="1175963"/>
          </a:xfrm>
          <a:prstGeom prst="rect">
            <a:avLst/>
          </a:prstGeom>
          <a:solidFill>
            <a:srgbClr val="FFC000"/>
          </a:solidFill>
        </p:spPr>
        <p:txBody>
          <a:bodyPr vert="horz" wrap="square" lIns="0" tIns="6350" rIns="0" bIns="0" rtlCol="0">
            <a:spAutoFit/>
          </a:bodyPr>
          <a:lstStyle/>
          <a:p>
            <a:pPr>
              <a:lnSpc>
                <a:spcPct val="100000"/>
              </a:lnSpc>
              <a:spcBef>
                <a:spcPts val="50"/>
              </a:spcBef>
            </a:pPr>
            <a:endParaRPr sz="2350">
              <a:latin typeface="Times New Roman"/>
              <a:cs typeface="Times New Roman"/>
            </a:endParaRPr>
          </a:p>
          <a:p>
            <a:pPr marL="224790" marR="213995" algn="ctr">
              <a:lnSpc>
                <a:spcPts val="2090"/>
              </a:lnSpc>
            </a:pPr>
            <a:r>
              <a:rPr sz="1900" spc="-20" dirty="0">
                <a:latin typeface="Calibri"/>
                <a:cs typeface="Calibri"/>
              </a:rPr>
              <a:t>Event </a:t>
            </a:r>
            <a:r>
              <a:rPr sz="1900" spc="-5" dirty="0">
                <a:latin typeface="Calibri"/>
                <a:cs typeface="Calibri"/>
              </a:rPr>
              <a:t>detection</a:t>
            </a:r>
            <a:r>
              <a:rPr sz="1900" spc="-50" dirty="0">
                <a:latin typeface="Calibri"/>
                <a:cs typeface="Calibri"/>
              </a:rPr>
              <a:t> </a:t>
            </a:r>
            <a:r>
              <a:rPr sz="1900" dirty="0">
                <a:latin typeface="Calibri"/>
                <a:cs typeface="Calibri"/>
              </a:rPr>
              <a:t>(e.g.,  </a:t>
            </a:r>
            <a:r>
              <a:rPr sz="1900" spc="-10" dirty="0">
                <a:latin typeface="Calibri"/>
                <a:cs typeface="Calibri"/>
              </a:rPr>
              <a:t>butt </a:t>
            </a:r>
            <a:r>
              <a:rPr sz="1900" spc="-5" dirty="0">
                <a:latin typeface="Calibri"/>
                <a:cs typeface="Calibri"/>
              </a:rPr>
              <a:t>on </a:t>
            </a:r>
            <a:r>
              <a:rPr sz="1900" dirty="0">
                <a:latin typeface="Calibri"/>
                <a:cs typeface="Calibri"/>
              </a:rPr>
              <a:t>up, </a:t>
            </a:r>
            <a:r>
              <a:rPr sz="1900" spc="-10" dirty="0">
                <a:latin typeface="Calibri"/>
                <a:cs typeface="Calibri"/>
              </a:rPr>
              <a:t>butt </a:t>
            </a:r>
            <a:r>
              <a:rPr sz="1900" spc="-5" dirty="0">
                <a:latin typeface="Calibri"/>
                <a:cs typeface="Calibri"/>
              </a:rPr>
              <a:t>on  down),</a:t>
            </a:r>
            <a:endParaRPr sz="1900">
              <a:latin typeface="Calibri"/>
              <a:cs typeface="Calibri"/>
            </a:endParaRPr>
          </a:p>
        </p:txBody>
      </p:sp>
      <p:sp>
        <p:nvSpPr>
          <p:cNvPr id="6" name="object 6"/>
          <p:cNvSpPr txBox="1"/>
          <p:nvPr/>
        </p:nvSpPr>
        <p:spPr>
          <a:xfrm>
            <a:off x="9091803" y="1692021"/>
            <a:ext cx="2532380" cy="1432443"/>
          </a:xfrm>
          <a:prstGeom prst="rect">
            <a:avLst/>
          </a:prstGeom>
          <a:solidFill>
            <a:srgbClr val="4471C4"/>
          </a:solidFill>
        </p:spPr>
        <p:txBody>
          <a:bodyPr vert="horz" wrap="square" lIns="0" tIns="85090" rIns="0" bIns="0" rtlCol="0">
            <a:spAutoFit/>
          </a:bodyPr>
          <a:lstStyle/>
          <a:p>
            <a:pPr marL="75565" marR="68580" indent="1270" algn="ctr">
              <a:lnSpc>
                <a:spcPts val="2090"/>
              </a:lnSpc>
              <a:spcBef>
                <a:spcPts val="670"/>
              </a:spcBef>
            </a:pPr>
            <a:r>
              <a:rPr sz="1900" spc="-5" dirty="0">
                <a:latin typeface="Calibri"/>
                <a:cs typeface="Calibri"/>
              </a:rPr>
              <a:t>Detection of </a:t>
            </a:r>
            <a:r>
              <a:rPr sz="1900" spc="-15" dirty="0">
                <a:latin typeface="Calibri"/>
                <a:cs typeface="Calibri"/>
              </a:rPr>
              <a:t>button  </a:t>
            </a:r>
            <a:r>
              <a:rPr sz="1900" spc="-5" dirty="0">
                <a:latin typeface="Calibri"/>
                <a:cs typeface="Calibri"/>
              </a:rPr>
              <a:t>sequences </a:t>
            </a:r>
            <a:r>
              <a:rPr sz="1900" dirty="0">
                <a:latin typeface="Calibri"/>
                <a:cs typeface="Calibri"/>
              </a:rPr>
              <a:t>and  </a:t>
            </a:r>
            <a:r>
              <a:rPr sz="1900" spc="-5" dirty="0">
                <a:latin typeface="Calibri"/>
                <a:cs typeface="Calibri"/>
              </a:rPr>
              <a:t>multibutton  combinations (known</a:t>
            </a:r>
            <a:r>
              <a:rPr sz="1900" spc="-105" dirty="0">
                <a:latin typeface="Calibri"/>
                <a:cs typeface="Calibri"/>
              </a:rPr>
              <a:t> </a:t>
            </a:r>
            <a:r>
              <a:rPr sz="1900" dirty="0">
                <a:latin typeface="Calibri"/>
                <a:cs typeface="Calibri"/>
              </a:rPr>
              <a:t>as  </a:t>
            </a:r>
            <a:r>
              <a:rPr sz="1900" spc="-5" dirty="0">
                <a:latin typeface="Calibri"/>
                <a:cs typeface="Calibri"/>
              </a:rPr>
              <a:t>chords),</a:t>
            </a:r>
            <a:endParaRPr sz="1900">
              <a:latin typeface="Calibri"/>
              <a:cs typeface="Calibri"/>
            </a:endParaRPr>
          </a:p>
        </p:txBody>
      </p:sp>
      <p:sp>
        <p:nvSpPr>
          <p:cNvPr id="7" name="object 7"/>
          <p:cNvSpPr txBox="1"/>
          <p:nvPr/>
        </p:nvSpPr>
        <p:spPr>
          <a:xfrm>
            <a:off x="733426" y="3465197"/>
            <a:ext cx="2533015" cy="907941"/>
          </a:xfrm>
          <a:prstGeom prst="rect">
            <a:avLst/>
          </a:prstGeom>
          <a:solidFill>
            <a:srgbClr val="6FAC46"/>
          </a:solidFill>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spcBef>
                <a:spcPts val="15"/>
              </a:spcBef>
            </a:pPr>
            <a:endParaRPr sz="2100">
              <a:latin typeface="Times New Roman"/>
              <a:cs typeface="Times New Roman"/>
            </a:endParaRPr>
          </a:p>
          <a:p>
            <a:pPr marL="353060">
              <a:lnSpc>
                <a:spcPct val="100000"/>
              </a:lnSpc>
            </a:pPr>
            <a:r>
              <a:rPr sz="1900" spc="-10" dirty="0">
                <a:latin typeface="Calibri"/>
                <a:cs typeface="Calibri"/>
              </a:rPr>
              <a:t>Gesture</a:t>
            </a:r>
            <a:r>
              <a:rPr sz="1900" spc="-25" dirty="0">
                <a:latin typeface="Calibri"/>
                <a:cs typeface="Calibri"/>
              </a:rPr>
              <a:t> </a:t>
            </a:r>
            <a:r>
              <a:rPr sz="1900" spc="-5" dirty="0">
                <a:latin typeface="Calibri"/>
                <a:cs typeface="Calibri"/>
              </a:rPr>
              <a:t>detection,</a:t>
            </a:r>
            <a:endParaRPr sz="1900">
              <a:latin typeface="Calibri"/>
              <a:cs typeface="Calibri"/>
            </a:endParaRPr>
          </a:p>
        </p:txBody>
      </p:sp>
      <p:sp>
        <p:nvSpPr>
          <p:cNvPr id="8" name="object 8"/>
          <p:cNvSpPr txBox="1"/>
          <p:nvPr/>
        </p:nvSpPr>
        <p:spPr>
          <a:xfrm>
            <a:off x="3519297" y="3465196"/>
            <a:ext cx="2533015" cy="1175963"/>
          </a:xfrm>
          <a:prstGeom prst="rect">
            <a:avLst/>
          </a:prstGeom>
          <a:solidFill>
            <a:srgbClr val="EC7C30"/>
          </a:solidFill>
        </p:spPr>
        <p:txBody>
          <a:bodyPr vert="horz" wrap="square" lIns="0" tIns="6350" rIns="0" bIns="0" rtlCol="0">
            <a:spAutoFit/>
          </a:bodyPr>
          <a:lstStyle/>
          <a:p>
            <a:pPr>
              <a:lnSpc>
                <a:spcPct val="100000"/>
              </a:lnSpc>
              <a:spcBef>
                <a:spcPts val="50"/>
              </a:spcBef>
            </a:pPr>
            <a:endParaRPr sz="2350">
              <a:latin typeface="Times New Roman"/>
              <a:cs typeface="Times New Roman"/>
            </a:endParaRPr>
          </a:p>
          <a:p>
            <a:pPr marL="438150" marR="431165" indent="43180" algn="just">
              <a:lnSpc>
                <a:spcPts val="2090"/>
              </a:lnSpc>
            </a:pPr>
            <a:r>
              <a:rPr sz="1900" spc="-5" dirty="0">
                <a:latin typeface="Calibri"/>
                <a:cs typeface="Calibri"/>
              </a:rPr>
              <a:t>Management of  </a:t>
            </a:r>
            <a:r>
              <a:rPr sz="1900" dirty="0">
                <a:latin typeface="Calibri"/>
                <a:cs typeface="Calibri"/>
              </a:rPr>
              <a:t>multiple </a:t>
            </a:r>
            <a:r>
              <a:rPr sz="1900" spc="-5" dirty="0">
                <a:latin typeface="Calibri"/>
                <a:cs typeface="Calibri"/>
              </a:rPr>
              <a:t>HIDs</a:t>
            </a:r>
            <a:r>
              <a:rPr sz="1900" spc="-95" dirty="0">
                <a:latin typeface="Calibri"/>
                <a:cs typeface="Calibri"/>
              </a:rPr>
              <a:t> </a:t>
            </a:r>
            <a:r>
              <a:rPr sz="1900" spc="-20" dirty="0">
                <a:latin typeface="Calibri"/>
                <a:cs typeface="Calibri"/>
              </a:rPr>
              <a:t>for  </a:t>
            </a:r>
            <a:r>
              <a:rPr sz="1900" dirty="0">
                <a:latin typeface="Calibri"/>
                <a:cs typeface="Calibri"/>
              </a:rPr>
              <a:t>multiple</a:t>
            </a:r>
            <a:r>
              <a:rPr sz="1900" spc="-65" dirty="0">
                <a:latin typeface="Calibri"/>
                <a:cs typeface="Calibri"/>
              </a:rPr>
              <a:t> </a:t>
            </a:r>
            <a:r>
              <a:rPr sz="1900" spc="-15" dirty="0">
                <a:latin typeface="Calibri"/>
                <a:cs typeface="Calibri"/>
              </a:rPr>
              <a:t>players,</a:t>
            </a:r>
            <a:endParaRPr sz="1900">
              <a:latin typeface="Calibri"/>
              <a:cs typeface="Calibri"/>
            </a:endParaRPr>
          </a:p>
        </p:txBody>
      </p:sp>
      <p:sp>
        <p:nvSpPr>
          <p:cNvPr id="9" name="object 9"/>
          <p:cNvSpPr txBox="1"/>
          <p:nvPr/>
        </p:nvSpPr>
        <p:spPr>
          <a:xfrm>
            <a:off x="6305931" y="3465196"/>
            <a:ext cx="2532380" cy="1036181"/>
          </a:xfrm>
          <a:prstGeom prst="rect">
            <a:avLst/>
          </a:prstGeom>
          <a:solidFill>
            <a:srgbClr val="A4A4A4"/>
          </a:solidFill>
        </p:spPr>
        <p:txBody>
          <a:bodyPr vert="horz" wrap="square" lIns="0" tIns="0" rIns="0" bIns="0" rtlCol="0">
            <a:spAutoFit/>
          </a:bodyPr>
          <a:lstStyle/>
          <a:p>
            <a:pPr>
              <a:lnSpc>
                <a:spcPct val="100000"/>
              </a:lnSpc>
            </a:pPr>
            <a:endParaRPr sz="1900">
              <a:latin typeface="Times New Roman"/>
              <a:cs typeface="Times New Roman"/>
            </a:endParaRPr>
          </a:p>
          <a:p>
            <a:pPr marL="851535" marR="363855" indent="-480695">
              <a:lnSpc>
                <a:spcPts val="2090"/>
              </a:lnSpc>
              <a:spcBef>
                <a:spcPts val="1615"/>
              </a:spcBef>
            </a:pPr>
            <a:r>
              <a:rPr sz="1900" spc="-5" dirty="0">
                <a:latin typeface="Calibri"/>
                <a:cs typeface="Calibri"/>
              </a:rPr>
              <a:t>Multiplatform</a:t>
            </a:r>
            <a:r>
              <a:rPr sz="1900" spc="-95" dirty="0">
                <a:latin typeface="Calibri"/>
                <a:cs typeface="Calibri"/>
              </a:rPr>
              <a:t> </a:t>
            </a:r>
            <a:r>
              <a:rPr sz="1900" spc="-5" dirty="0">
                <a:latin typeface="Calibri"/>
                <a:cs typeface="Calibri"/>
              </a:rPr>
              <a:t>HID  support,</a:t>
            </a:r>
            <a:endParaRPr sz="1900">
              <a:latin typeface="Calibri"/>
              <a:cs typeface="Calibri"/>
            </a:endParaRPr>
          </a:p>
        </p:txBody>
      </p:sp>
      <p:sp>
        <p:nvSpPr>
          <p:cNvPr id="10" name="object 10"/>
          <p:cNvSpPr txBox="1"/>
          <p:nvPr/>
        </p:nvSpPr>
        <p:spPr>
          <a:xfrm>
            <a:off x="9091803" y="3465197"/>
            <a:ext cx="2532380" cy="1036181"/>
          </a:xfrm>
          <a:prstGeom prst="rect">
            <a:avLst/>
          </a:prstGeom>
          <a:solidFill>
            <a:srgbClr val="FFC000"/>
          </a:solidFill>
        </p:spPr>
        <p:txBody>
          <a:bodyPr vert="horz" wrap="square" lIns="0" tIns="0" rIns="0" bIns="0" rtlCol="0">
            <a:spAutoFit/>
          </a:bodyPr>
          <a:lstStyle/>
          <a:p>
            <a:pPr>
              <a:lnSpc>
                <a:spcPct val="100000"/>
              </a:lnSpc>
            </a:pPr>
            <a:endParaRPr sz="1900">
              <a:latin typeface="Times New Roman"/>
              <a:cs typeface="Times New Roman"/>
            </a:endParaRPr>
          </a:p>
          <a:p>
            <a:pPr marL="804545" marR="314960" indent="-481330">
              <a:lnSpc>
                <a:spcPts val="2090"/>
              </a:lnSpc>
              <a:spcBef>
                <a:spcPts val="1615"/>
              </a:spcBef>
            </a:pPr>
            <a:r>
              <a:rPr sz="1900" spc="-10" dirty="0">
                <a:latin typeface="Calibri"/>
                <a:cs typeface="Calibri"/>
              </a:rPr>
              <a:t>Controller </a:t>
            </a:r>
            <a:r>
              <a:rPr sz="1900" dirty="0">
                <a:latin typeface="Calibri"/>
                <a:cs typeface="Calibri"/>
              </a:rPr>
              <a:t>input</a:t>
            </a:r>
            <a:r>
              <a:rPr sz="1900" spc="-75" dirty="0">
                <a:latin typeface="Calibri"/>
                <a:cs typeface="Calibri"/>
              </a:rPr>
              <a:t> </a:t>
            </a:r>
            <a:r>
              <a:rPr sz="1900" spc="-10" dirty="0">
                <a:latin typeface="Calibri"/>
                <a:cs typeface="Calibri"/>
              </a:rPr>
              <a:t>re-  </a:t>
            </a:r>
            <a:r>
              <a:rPr sz="1900" dirty="0">
                <a:latin typeface="Calibri"/>
                <a:cs typeface="Calibri"/>
              </a:rPr>
              <a:t>mapping,</a:t>
            </a:r>
            <a:endParaRPr sz="1900">
              <a:latin typeface="Calibri"/>
              <a:cs typeface="Calibri"/>
            </a:endParaRPr>
          </a:p>
        </p:txBody>
      </p:sp>
      <p:sp>
        <p:nvSpPr>
          <p:cNvPr id="11" name="object 11"/>
          <p:cNvSpPr/>
          <p:nvPr/>
        </p:nvSpPr>
        <p:spPr>
          <a:xfrm>
            <a:off x="3519297" y="5237607"/>
            <a:ext cx="2533015" cy="1520190"/>
          </a:xfrm>
          <a:custGeom>
            <a:avLst/>
            <a:gdLst/>
            <a:ahLst/>
            <a:cxnLst/>
            <a:rect l="l" t="t" r="r" b="b"/>
            <a:pathLst>
              <a:path w="2533015" h="1520190">
                <a:moveTo>
                  <a:pt x="0" y="1520190"/>
                </a:moveTo>
                <a:lnTo>
                  <a:pt x="2532888" y="1520190"/>
                </a:lnTo>
                <a:lnTo>
                  <a:pt x="2532888" y="0"/>
                </a:lnTo>
                <a:lnTo>
                  <a:pt x="0" y="0"/>
                </a:lnTo>
                <a:lnTo>
                  <a:pt x="0" y="1520190"/>
                </a:lnTo>
                <a:close/>
              </a:path>
            </a:pathLst>
          </a:custGeom>
          <a:solidFill>
            <a:srgbClr val="4471C4"/>
          </a:solidFill>
        </p:spPr>
        <p:txBody>
          <a:bodyPr wrap="square" lIns="0" tIns="0" rIns="0" bIns="0" rtlCol="0"/>
          <a:lstStyle/>
          <a:p>
            <a:endParaRPr/>
          </a:p>
        </p:txBody>
      </p:sp>
      <p:sp>
        <p:nvSpPr>
          <p:cNvPr id="12" name="object 12"/>
          <p:cNvSpPr txBox="1"/>
          <p:nvPr/>
        </p:nvSpPr>
        <p:spPr>
          <a:xfrm>
            <a:off x="3927349" y="5678934"/>
            <a:ext cx="1717039" cy="580928"/>
          </a:xfrm>
          <a:prstGeom prst="rect">
            <a:avLst/>
          </a:prstGeom>
        </p:spPr>
        <p:txBody>
          <a:bodyPr vert="horz" wrap="square" lIns="0" tIns="41910" rIns="0" bIns="0" rtlCol="0">
            <a:spAutoFit/>
          </a:bodyPr>
          <a:lstStyle/>
          <a:p>
            <a:pPr marL="521334" marR="5080" indent="-509270">
              <a:lnSpc>
                <a:spcPts val="2090"/>
              </a:lnSpc>
              <a:spcBef>
                <a:spcPts val="330"/>
              </a:spcBef>
            </a:pPr>
            <a:r>
              <a:rPr sz="1900" spc="-10" dirty="0">
                <a:latin typeface="Calibri"/>
                <a:cs typeface="Calibri"/>
              </a:rPr>
              <a:t>Context-sensitive  </a:t>
            </a:r>
            <a:r>
              <a:rPr sz="1900" spc="-5" dirty="0">
                <a:latin typeface="Calibri"/>
                <a:cs typeface="Calibri"/>
              </a:rPr>
              <a:t>inputs,</a:t>
            </a:r>
            <a:endParaRPr sz="1900">
              <a:latin typeface="Calibri"/>
              <a:cs typeface="Calibri"/>
            </a:endParaRPr>
          </a:p>
        </p:txBody>
      </p:sp>
      <p:sp>
        <p:nvSpPr>
          <p:cNvPr id="13" name="object 13"/>
          <p:cNvSpPr/>
          <p:nvPr/>
        </p:nvSpPr>
        <p:spPr>
          <a:xfrm>
            <a:off x="6305931" y="5237607"/>
            <a:ext cx="2532380" cy="1520190"/>
          </a:xfrm>
          <a:custGeom>
            <a:avLst/>
            <a:gdLst/>
            <a:ahLst/>
            <a:cxnLst/>
            <a:rect l="l" t="t" r="r" b="b"/>
            <a:pathLst>
              <a:path w="2532379" h="1520190">
                <a:moveTo>
                  <a:pt x="0" y="1520190"/>
                </a:moveTo>
                <a:lnTo>
                  <a:pt x="2532126" y="1520190"/>
                </a:lnTo>
                <a:lnTo>
                  <a:pt x="2532126" y="0"/>
                </a:lnTo>
                <a:lnTo>
                  <a:pt x="0" y="0"/>
                </a:lnTo>
                <a:lnTo>
                  <a:pt x="0" y="1520190"/>
                </a:lnTo>
                <a:close/>
              </a:path>
            </a:pathLst>
          </a:custGeom>
          <a:solidFill>
            <a:srgbClr val="6FAC46"/>
          </a:solidFill>
        </p:spPr>
        <p:txBody>
          <a:bodyPr wrap="square" lIns="0" tIns="0" rIns="0" bIns="0" rtlCol="0"/>
          <a:lstStyle/>
          <a:p>
            <a:endParaRPr/>
          </a:p>
        </p:txBody>
      </p:sp>
      <p:sp>
        <p:nvSpPr>
          <p:cNvPr id="14" name="object 14"/>
          <p:cNvSpPr txBox="1"/>
          <p:nvPr/>
        </p:nvSpPr>
        <p:spPr>
          <a:xfrm>
            <a:off x="6611366" y="5546346"/>
            <a:ext cx="1921511" cy="850233"/>
          </a:xfrm>
          <a:prstGeom prst="rect">
            <a:avLst/>
          </a:prstGeom>
        </p:spPr>
        <p:txBody>
          <a:bodyPr vert="horz" wrap="square" lIns="0" tIns="41910" rIns="0" bIns="0" rtlCol="0">
            <a:spAutoFit/>
          </a:bodyPr>
          <a:lstStyle/>
          <a:p>
            <a:pPr marL="12700" marR="5080" indent="-1270" algn="ctr">
              <a:lnSpc>
                <a:spcPts val="2090"/>
              </a:lnSpc>
              <a:spcBef>
                <a:spcPts val="330"/>
              </a:spcBef>
            </a:pPr>
            <a:r>
              <a:rPr sz="1900" spc="-5" dirty="0">
                <a:latin typeface="Calibri"/>
                <a:cs typeface="Calibri"/>
              </a:rPr>
              <a:t>The </a:t>
            </a:r>
            <a:r>
              <a:rPr sz="1900" dirty="0">
                <a:latin typeface="Calibri"/>
                <a:cs typeface="Calibri"/>
              </a:rPr>
              <a:t>ability </a:t>
            </a:r>
            <a:r>
              <a:rPr sz="1900" spc="-10" dirty="0">
                <a:latin typeface="Calibri"/>
                <a:cs typeface="Calibri"/>
              </a:rPr>
              <a:t>to  </a:t>
            </a:r>
            <a:r>
              <a:rPr sz="1900" spc="-5" dirty="0">
                <a:latin typeface="Calibri"/>
                <a:cs typeface="Calibri"/>
              </a:rPr>
              <a:t>temporarily</a:t>
            </a:r>
            <a:r>
              <a:rPr sz="1900" spc="-85" dirty="0">
                <a:latin typeface="Calibri"/>
                <a:cs typeface="Calibri"/>
              </a:rPr>
              <a:t> </a:t>
            </a:r>
            <a:r>
              <a:rPr sz="1900" spc="-5" dirty="0">
                <a:latin typeface="Calibri"/>
                <a:cs typeface="Calibri"/>
              </a:rPr>
              <a:t>disable  certain</a:t>
            </a:r>
            <a:r>
              <a:rPr sz="1900" spc="-30" dirty="0">
                <a:latin typeface="Calibri"/>
                <a:cs typeface="Calibri"/>
              </a:rPr>
              <a:t> </a:t>
            </a:r>
            <a:r>
              <a:rPr sz="1900" spc="-5" dirty="0">
                <a:latin typeface="Calibri"/>
                <a:cs typeface="Calibri"/>
              </a:rPr>
              <a:t>inputs.</a:t>
            </a:r>
            <a:endParaRPr sz="19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98781"/>
            <a:ext cx="2209165" cy="124393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000000"/>
                </a:solidFill>
              </a:rPr>
              <a:t>Dead</a:t>
            </a:r>
            <a:r>
              <a:rPr sz="4000" spc="-100" dirty="0">
                <a:solidFill>
                  <a:srgbClr val="000000"/>
                </a:solidFill>
              </a:rPr>
              <a:t> </a:t>
            </a:r>
            <a:r>
              <a:rPr sz="4000" spc="-20" dirty="0">
                <a:solidFill>
                  <a:srgbClr val="000000"/>
                </a:solidFill>
              </a:rPr>
              <a:t>Zone</a:t>
            </a:r>
            <a:endParaRPr sz="4000"/>
          </a:p>
        </p:txBody>
      </p:sp>
      <p:sp>
        <p:nvSpPr>
          <p:cNvPr id="3" name="object 3"/>
          <p:cNvSpPr txBox="1"/>
          <p:nvPr/>
        </p:nvSpPr>
        <p:spPr>
          <a:xfrm>
            <a:off x="307340" y="1407669"/>
            <a:ext cx="11230611" cy="4347280"/>
          </a:xfrm>
          <a:prstGeom prst="rect">
            <a:avLst/>
          </a:prstGeom>
        </p:spPr>
        <p:txBody>
          <a:bodyPr vert="horz" wrap="square" lIns="0" tIns="12700" rIns="0" bIns="0" rtlCol="0">
            <a:spAutoFit/>
          </a:bodyPr>
          <a:lstStyle/>
          <a:p>
            <a:pPr marL="12700" marR="278130">
              <a:lnSpc>
                <a:spcPct val="100000"/>
              </a:lnSpc>
              <a:spcBef>
                <a:spcPts val="100"/>
              </a:spcBef>
            </a:pPr>
            <a:r>
              <a:rPr sz="2800" dirty="0">
                <a:latin typeface="Arial"/>
                <a:cs typeface="Arial"/>
              </a:rPr>
              <a:t>A joystick, thumb stick, shoulder </a:t>
            </a:r>
            <a:r>
              <a:rPr sz="2800" spc="-20" dirty="0">
                <a:latin typeface="Arial"/>
                <a:cs typeface="Arial"/>
              </a:rPr>
              <a:t>trigger, </a:t>
            </a:r>
            <a:r>
              <a:rPr sz="2800" dirty="0">
                <a:latin typeface="Arial"/>
                <a:cs typeface="Arial"/>
              </a:rPr>
              <a:t>or any other analog axis  produces input values that range between a predefined minimum and  maxim</a:t>
            </a:r>
            <a:r>
              <a:rPr sz="2800" spc="5" dirty="0">
                <a:latin typeface="Arial"/>
                <a:cs typeface="Arial"/>
              </a:rPr>
              <a:t>u</a:t>
            </a:r>
            <a:r>
              <a:rPr sz="2800" dirty="0">
                <a:latin typeface="Arial"/>
                <a:cs typeface="Arial"/>
              </a:rPr>
              <a:t>m </a:t>
            </a:r>
            <a:r>
              <a:rPr sz="2800" spc="5" dirty="0">
                <a:latin typeface="Arial"/>
                <a:cs typeface="Arial"/>
              </a:rPr>
              <a:t>v</a:t>
            </a:r>
            <a:r>
              <a:rPr sz="2800" spc="-5" dirty="0">
                <a:latin typeface="Arial"/>
                <a:cs typeface="Arial"/>
              </a:rPr>
              <a:t>alue</a:t>
            </a:r>
            <a:r>
              <a:rPr sz="2800" dirty="0">
                <a:latin typeface="Arial"/>
                <a:cs typeface="Arial"/>
              </a:rPr>
              <a:t>,</a:t>
            </a:r>
            <a:r>
              <a:rPr sz="2800" spc="5" dirty="0">
                <a:latin typeface="Arial"/>
                <a:cs typeface="Arial"/>
              </a:rPr>
              <a:t> </a:t>
            </a:r>
            <a:r>
              <a:rPr sz="2800" spc="-5" dirty="0">
                <a:latin typeface="Arial"/>
                <a:cs typeface="Arial"/>
              </a:rPr>
              <a:t>whic</a:t>
            </a:r>
            <a:r>
              <a:rPr sz="2800" dirty="0">
                <a:latin typeface="Arial"/>
                <a:cs typeface="Arial"/>
              </a:rPr>
              <a:t>h </a:t>
            </a:r>
            <a:r>
              <a:rPr sz="2800" spc="-5" dirty="0">
                <a:latin typeface="Arial"/>
                <a:cs typeface="Arial"/>
              </a:rPr>
              <a:t>we’</a:t>
            </a:r>
            <a:r>
              <a:rPr sz="2800" spc="5" dirty="0">
                <a:latin typeface="Arial"/>
                <a:cs typeface="Arial"/>
              </a:rPr>
              <a:t>l</a:t>
            </a:r>
            <a:r>
              <a:rPr sz="2800" dirty="0">
                <a:latin typeface="Arial"/>
                <a:cs typeface="Arial"/>
              </a:rPr>
              <a:t>l</a:t>
            </a:r>
            <a:r>
              <a:rPr sz="2800" spc="5" dirty="0">
                <a:latin typeface="Arial"/>
                <a:cs typeface="Arial"/>
              </a:rPr>
              <a:t> </a:t>
            </a:r>
            <a:r>
              <a:rPr sz="2800" dirty="0">
                <a:latin typeface="Arial"/>
                <a:cs typeface="Arial"/>
              </a:rPr>
              <a:t>call</a:t>
            </a:r>
            <a:r>
              <a:rPr sz="2800" spc="25" dirty="0">
                <a:latin typeface="Arial"/>
                <a:cs typeface="Arial"/>
              </a:rPr>
              <a:t> </a:t>
            </a:r>
            <a:r>
              <a:rPr sz="2800" i="1" dirty="0">
                <a:latin typeface="Arial"/>
                <a:cs typeface="Arial"/>
              </a:rPr>
              <a:t>I</a:t>
            </a:r>
            <a:r>
              <a:rPr sz="1050" spc="-5" dirty="0">
                <a:latin typeface="Arial"/>
                <a:cs typeface="Arial"/>
              </a:rPr>
              <a:t>min</a:t>
            </a:r>
            <a:r>
              <a:rPr sz="1050" dirty="0">
                <a:latin typeface="Arial"/>
                <a:cs typeface="Arial"/>
              </a:rPr>
              <a:t> </a:t>
            </a:r>
            <a:r>
              <a:rPr sz="2800" dirty="0">
                <a:latin typeface="Arial"/>
                <a:cs typeface="Arial"/>
              </a:rPr>
              <a:t>and </a:t>
            </a:r>
            <a:r>
              <a:rPr sz="2800" i="1" dirty="0">
                <a:latin typeface="Arial"/>
                <a:cs typeface="Arial"/>
              </a:rPr>
              <a:t>I</a:t>
            </a:r>
            <a:r>
              <a:rPr sz="1050" spc="-5" dirty="0">
                <a:latin typeface="Arial"/>
                <a:cs typeface="Arial"/>
              </a:rPr>
              <a:t>max</a:t>
            </a:r>
            <a:r>
              <a:rPr sz="2800" dirty="0">
                <a:latin typeface="Arial"/>
                <a:cs typeface="Arial"/>
              </a:rPr>
              <a:t>.</a:t>
            </a:r>
            <a:endParaRPr sz="2800">
              <a:latin typeface="Arial"/>
              <a:cs typeface="Arial"/>
            </a:endParaRPr>
          </a:p>
          <a:p>
            <a:pPr>
              <a:lnSpc>
                <a:spcPct val="100000"/>
              </a:lnSpc>
              <a:spcBef>
                <a:spcPts val="25"/>
              </a:spcBef>
            </a:pPr>
            <a:endParaRPr sz="2900">
              <a:latin typeface="Times New Roman"/>
              <a:cs typeface="Times New Roman"/>
            </a:endParaRPr>
          </a:p>
          <a:p>
            <a:pPr marL="12700" marR="44450">
              <a:lnSpc>
                <a:spcPct val="100000"/>
              </a:lnSpc>
            </a:pPr>
            <a:r>
              <a:rPr sz="2800" dirty="0">
                <a:latin typeface="Arial"/>
                <a:cs typeface="Arial"/>
              </a:rPr>
              <a:t>When the control is not being touched, we would expect it to produce a  steady </a:t>
            </a:r>
            <a:r>
              <a:rPr sz="2800" spc="-5" dirty="0">
                <a:latin typeface="Arial"/>
                <a:cs typeface="Arial"/>
              </a:rPr>
              <a:t>an</a:t>
            </a:r>
            <a:r>
              <a:rPr sz="2800" dirty="0">
                <a:latin typeface="Arial"/>
                <a:cs typeface="Arial"/>
              </a:rPr>
              <a:t>d c</a:t>
            </a:r>
            <a:r>
              <a:rPr sz="2800" spc="5" dirty="0">
                <a:latin typeface="Arial"/>
                <a:cs typeface="Arial"/>
              </a:rPr>
              <a:t>l</a:t>
            </a:r>
            <a:r>
              <a:rPr sz="2800" spc="-5" dirty="0">
                <a:latin typeface="Arial"/>
                <a:cs typeface="Arial"/>
              </a:rPr>
              <a:t>ea</a:t>
            </a:r>
            <a:r>
              <a:rPr sz="2800" dirty="0">
                <a:latin typeface="Arial"/>
                <a:cs typeface="Arial"/>
              </a:rPr>
              <a:t>r “undist</a:t>
            </a:r>
            <a:r>
              <a:rPr sz="2800" spc="5" dirty="0">
                <a:latin typeface="Arial"/>
                <a:cs typeface="Arial"/>
              </a:rPr>
              <a:t>u</a:t>
            </a:r>
            <a:r>
              <a:rPr sz="2800" dirty="0">
                <a:latin typeface="Arial"/>
                <a:cs typeface="Arial"/>
              </a:rPr>
              <a:t>rbed”</a:t>
            </a:r>
            <a:r>
              <a:rPr sz="2800" spc="15" dirty="0">
                <a:latin typeface="Arial"/>
                <a:cs typeface="Arial"/>
              </a:rPr>
              <a:t> </a:t>
            </a:r>
            <a:r>
              <a:rPr sz="2800" dirty="0">
                <a:latin typeface="Arial"/>
                <a:cs typeface="Arial"/>
              </a:rPr>
              <a:t>value, </a:t>
            </a:r>
            <a:r>
              <a:rPr sz="2800" spc="-5" dirty="0">
                <a:latin typeface="Arial"/>
                <a:cs typeface="Arial"/>
              </a:rPr>
              <a:t>whic</a:t>
            </a:r>
            <a:r>
              <a:rPr sz="2800" dirty="0">
                <a:latin typeface="Arial"/>
                <a:cs typeface="Arial"/>
              </a:rPr>
              <a:t>h </a:t>
            </a:r>
            <a:r>
              <a:rPr sz="2800" spc="-5" dirty="0">
                <a:latin typeface="Arial"/>
                <a:cs typeface="Arial"/>
              </a:rPr>
              <a:t>we’l</a:t>
            </a:r>
            <a:r>
              <a:rPr sz="2800" dirty="0">
                <a:latin typeface="Arial"/>
                <a:cs typeface="Arial"/>
              </a:rPr>
              <a:t>l</a:t>
            </a:r>
            <a:r>
              <a:rPr sz="2800" spc="10" dirty="0">
                <a:latin typeface="Arial"/>
                <a:cs typeface="Arial"/>
              </a:rPr>
              <a:t> </a:t>
            </a:r>
            <a:r>
              <a:rPr sz="2800" dirty="0">
                <a:latin typeface="Arial"/>
                <a:cs typeface="Arial"/>
              </a:rPr>
              <a:t>call</a:t>
            </a:r>
            <a:r>
              <a:rPr sz="2800" spc="20" dirty="0">
                <a:latin typeface="Arial"/>
                <a:cs typeface="Arial"/>
              </a:rPr>
              <a:t> </a:t>
            </a:r>
            <a:r>
              <a:rPr sz="2800" i="1" dirty="0">
                <a:latin typeface="Arial"/>
                <a:cs typeface="Arial"/>
              </a:rPr>
              <a:t>I</a:t>
            </a:r>
            <a:r>
              <a:rPr sz="1050" spc="-10" dirty="0">
                <a:latin typeface="Arial"/>
                <a:cs typeface="Arial"/>
              </a:rPr>
              <a:t>0</a:t>
            </a:r>
            <a:r>
              <a:rPr sz="2800" dirty="0">
                <a:latin typeface="Arial"/>
                <a:cs typeface="Arial"/>
              </a:rPr>
              <a:t>.</a:t>
            </a:r>
            <a:endParaRPr sz="2800">
              <a:latin typeface="Arial"/>
              <a:cs typeface="Arial"/>
            </a:endParaRPr>
          </a:p>
          <a:p>
            <a:pPr>
              <a:lnSpc>
                <a:spcPct val="100000"/>
              </a:lnSpc>
              <a:spcBef>
                <a:spcPts val="10"/>
              </a:spcBef>
            </a:pPr>
            <a:endParaRPr sz="2950">
              <a:latin typeface="Times New Roman"/>
              <a:cs typeface="Times New Roman"/>
            </a:endParaRPr>
          </a:p>
          <a:p>
            <a:pPr marL="12700" marR="5080">
              <a:lnSpc>
                <a:spcPct val="98800"/>
              </a:lnSpc>
            </a:pPr>
            <a:r>
              <a:rPr sz="2800" dirty="0">
                <a:latin typeface="Arial"/>
                <a:cs typeface="Arial"/>
              </a:rPr>
              <a:t>The undisturbed value is usually numerically equal to zero, and it either  lies</a:t>
            </a:r>
            <a:r>
              <a:rPr sz="2800" spc="5" dirty="0">
                <a:latin typeface="Arial"/>
                <a:cs typeface="Arial"/>
              </a:rPr>
              <a:t> </a:t>
            </a:r>
            <a:r>
              <a:rPr sz="2800" dirty="0">
                <a:latin typeface="Arial"/>
                <a:cs typeface="Arial"/>
              </a:rPr>
              <a:t>hal</a:t>
            </a:r>
            <a:r>
              <a:rPr sz="2800" spc="5" dirty="0">
                <a:latin typeface="Arial"/>
                <a:cs typeface="Arial"/>
              </a:rPr>
              <a:t>f</a:t>
            </a:r>
            <a:r>
              <a:rPr sz="2800" dirty="0">
                <a:latin typeface="Arial"/>
                <a:cs typeface="Arial"/>
              </a:rPr>
              <a:t>-way</a:t>
            </a:r>
            <a:r>
              <a:rPr sz="2800" spc="5" dirty="0">
                <a:latin typeface="Arial"/>
                <a:cs typeface="Arial"/>
              </a:rPr>
              <a:t> </a:t>
            </a:r>
            <a:r>
              <a:rPr sz="2800" dirty="0">
                <a:latin typeface="Arial"/>
                <a:cs typeface="Arial"/>
              </a:rPr>
              <a:t>b</a:t>
            </a:r>
            <a:r>
              <a:rPr sz="2800" spc="5" dirty="0">
                <a:latin typeface="Arial"/>
                <a:cs typeface="Arial"/>
              </a:rPr>
              <a:t>e</a:t>
            </a:r>
            <a:r>
              <a:rPr sz="2800" dirty="0">
                <a:latin typeface="Arial"/>
                <a:cs typeface="Arial"/>
              </a:rPr>
              <a:t>twe</a:t>
            </a:r>
            <a:r>
              <a:rPr sz="2800" spc="5" dirty="0">
                <a:latin typeface="Arial"/>
                <a:cs typeface="Arial"/>
              </a:rPr>
              <a:t>e</a:t>
            </a:r>
            <a:r>
              <a:rPr sz="2800" dirty="0">
                <a:latin typeface="Arial"/>
                <a:cs typeface="Arial"/>
              </a:rPr>
              <a:t>n </a:t>
            </a:r>
            <a:r>
              <a:rPr sz="2800" i="1" dirty="0">
                <a:latin typeface="Arial"/>
                <a:cs typeface="Arial"/>
              </a:rPr>
              <a:t>I</a:t>
            </a:r>
            <a:r>
              <a:rPr sz="1050" spc="-5" dirty="0">
                <a:latin typeface="Arial"/>
                <a:cs typeface="Arial"/>
              </a:rPr>
              <a:t>min</a:t>
            </a:r>
            <a:r>
              <a:rPr sz="1050" spc="-10" dirty="0">
                <a:latin typeface="Arial"/>
                <a:cs typeface="Arial"/>
              </a:rPr>
              <a:t> </a:t>
            </a:r>
            <a:r>
              <a:rPr sz="2800" dirty="0">
                <a:latin typeface="Arial"/>
                <a:cs typeface="Arial"/>
              </a:rPr>
              <a:t>and</a:t>
            </a:r>
            <a:r>
              <a:rPr sz="2800" spc="10" dirty="0">
                <a:latin typeface="Arial"/>
                <a:cs typeface="Arial"/>
              </a:rPr>
              <a:t> </a:t>
            </a:r>
            <a:r>
              <a:rPr sz="2800" i="1" dirty="0">
                <a:latin typeface="Arial"/>
                <a:cs typeface="Arial"/>
              </a:rPr>
              <a:t>I</a:t>
            </a:r>
            <a:r>
              <a:rPr sz="1050" spc="-5" dirty="0">
                <a:latin typeface="Arial"/>
                <a:cs typeface="Arial"/>
              </a:rPr>
              <a:t>max</a:t>
            </a:r>
            <a:r>
              <a:rPr sz="1050" spc="-10" dirty="0">
                <a:latin typeface="Arial"/>
                <a:cs typeface="Arial"/>
              </a:rPr>
              <a:t> </a:t>
            </a:r>
            <a:r>
              <a:rPr sz="2800" dirty="0">
                <a:latin typeface="Arial"/>
                <a:cs typeface="Arial"/>
              </a:rPr>
              <a:t>for</a:t>
            </a:r>
            <a:r>
              <a:rPr sz="2800" spc="5" dirty="0">
                <a:latin typeface="Arial"/>
                <a:cs typeface="Arial"/>
              </a:rPr>
              <a:t> </a:t>
            </a:r>
            <a:r>
              <a:rPr sz="2800" dirty="0">
                <a:latin typeface="Arial"/>
                <a:cs typeface="Arial"/>
              </a:rPr>
              <a:t>a c</a:t>
            </a:r>
            <a:r>
              <a:rPr sz="2800" spc="5" dirty="0">
                <a:latin typeface="Arial"/>
                <a:cs typeface="Arial"/>
              </a:rPr>
              <a:t>e</a:t>
            </a:r>
            <a:r>
              <a:rPr sz="2800" dirty="0">
                <a:latin typeface="Arial"/>
                <a:cs typeface="Arial"/>
              </a:rPr>
              <a:t>nt</a:t>
            </a:r>
            <a:r>
              <a:rPr sz="2800" spc="5" dirty="0">
                <a:latin typeface="Arial"/>
                <a:cs typeface="Arial"/>
              </a:rPr>
              <a:t>e</a:t>
            </a:r>
            <a:r>
              <a:rPr sz="2800" dirty="0">
                <a:latin typeface="Arial"/>
                <a:cs typeface="Arial"/>
              </a:rPr>
              <a:t>r</a:t>
            </a:r>
            <a:r>
              <a:rPr sz="2800" spc="5" dirty="0">
                <a:latin typeface="Arial"/>
                <a:cs typeface="Arial"/>
              </a:rPr>
              <a:t>e</a:t>
            </a:r>
            <a:r>
              <a:rPr sz="2800" dirty="0">
                <a:latin typeface="Arial"/>
                <a:cs typeface="Arial"/>
              </a:rPr>
              <a:t>d, tw</a:t>
            </a:r>
            <a:r>
              <a:rPr sz="2800" spc="-5" dirty="0">
                <a:latin typeface="Arial"/>
                <a:cs typeface="Arial"/>
              </a:rPr>
              <a:t>o</a:t>
            </a:r>
            <a:r>
              <a:rPr sz="2800" dirty="0">
                <a:latin typeface="Arial"/>
                <a:cs typeface="Arial"/>
              </a:rPr>
              <a:t>-way c</a:t>
            </a:r>
            <a:r>
              <a:rPr sz="2800" spc="5" dirty="0">
                <a:latin typeface="Arial"/>
                <a:cs typeface="Arial"/>
              </a:rPr>
              <a:t>o</a:t>
            </a:r>
            <a:r>
              <a:rPr sz="2800" dirty="0">
                <a:latin typeface="Arial"/>
                <a:cs typeface="Arial"/>
              </a:rPr>
              <a:t>ntrol</a:t>
            </a:r>
            <a:r>
              <a:rPr sz="2800" spc="5" dirty="0">
                <a:latin typeface="Arial"/>
                <a:cs typeface="Arial"/>
              </a:rPr>
              <a:t> </a:t>
            </a:r>
            <a:r>
              <a:rPr sz="2800" dirty="0">
                <a:latin typeface="Arial"/>
                <a:cs typeface="Arial"/>
              </a:rPr>
              <a:t>like a  joy</a:t>
            </a:r>
            <a:r>
              <a:rPr sz="2800" spc="5" dirty="0">
                <a:latin typeface="Arial"/>
                <a:cs typeface="Arial"/>
              </a:rPr>
              <a:t>s</a:t>
            </a:r>
            <a:r>
              <a:rPr sz="2800" dirty="0">
                <a:latin typeface="Arial"/>
                <a:cs typeface="Arial"/>
              </a:rPr>
              <a:t>tick</a:t>
            </a:r>
            <a:r>
              <a:rPr sz="2800" spc="-15" dirty="0">
                <a:latin typeface="Arial"/>
                <a:cs typeface="Arial"/>
              </a:rPr>
              <a:t> </a:t>
            </a:r>
            <a:r>
              <a:rPr sz="2800" dirty="0">
                <a:latin typeface="Arial"/>
                <a:cs typeface="Arial"/>
              </a:rPr>
              <a:t>a</a:t>
            </a:r>
            <a:r>
              <a:rPr sz="2800" spc="5" dirty="0">
                <a:latin typeface="Arial"/>
                <a:cs typeface="Arial"/>
              </a:rPr>
              <a:t>x</a:t>
            </a:r>
            <a:r>
              <a:rPr sz="2800" dirty="0">
                <a:latin typeface="Arial"/>
                <a:cs typeface="Arial"/>
              </a:rPr>
              <a:t>is, or </a:t>
            </a:r>
            <a:r>
              <a:rPr sz="2800" spc="5" dirty="0">
                <a:latin typeface="Arial"/>
                <a:cs typeface="Arial"/>
              </a:rPr>
              <a:t>i</a:t>
            </a:r>
            <a:r>
              <a:rPr sz="2800" dirty="0">
                <a:latin typeface="Arial"/>
                <a:cs typeface="Arial"/>
              </a:rPr>
              <a:t>t</a:t>
            </a:r>
            <a:r>
              <a:rPr sz="2800" spc="-15" dirty="0">
                <a:latin typeface="Arial"/>
                <a:cs typeface="Arial"/>
              </a:rPr>
              <a:t> </a:t>
            </a:r>
            <a:r>
              <a:rPr sz="2800" dirty="0">
                <a:latin typeface="Arial"/>
                <a:cs typeface="Arial"/>
              </a:rPr>
              <a:t>c</a:t>
            </a:r>
            <a:r>
              <a:rPr sz="2800" spc="5" dirty="0">
                <a:latin typeface="Arial"/>
                <a:cs typeface="Arial"/>
              </a:rPr>
              <a:t>o</a:t>
            </a:r>
            <a:r>
              <a:rPr sz="2800" dirty="0">
                <a:latin typeface="Arial"/>
                <a:cs typeface="Arial"/>
              </a:rPr>
              <a:t>in</a:t>
            </a:r>
            <a:r>
              <a:rPr sz="2800" spc="5" dirty="0">
                <a:latin typeface="Arial"/>
                <a:cs typeface="Arial"/>
              </a:rPr>
              <a:t>c</a:t>
            </a:r>
            <a:r>
              <a:rPr sz="2800" dirty="0">
                <a:latin typeface="Arial"/>
                <a:cs typeface="Arial"/>
              </a:rPr>
              <a:t>id</a:t>
            </a:r>
            <a:r>
              <a:rPr sz="2800" spc="5" dirty="0">
                <a:latin typeface="Arial"/>
                <a:cs typeface="Arial"/>
              </a:rPr>
              <a:t>e</a:t>
            </a:r>
            <a:r>
              <a:rPr sz="2800" dirty="0">
                <a:latin typeface="Arial"/>
                <a:cs typeface="Arial"/>
              </a:rPr>
              <a:t>s w</a:t>
            </a:r>
            <a:r>
              <a:rPr sz="2800" spc="5" dirty="0">
                <a:latin typeface="Arial"/>
                <a:cs typeface="Arial"/>
              </a:rPr>
              <a:t>i</a:t>
            </a:r>
            <a:r>
              <a:rPr sz="2800" dirty="0">
                <a:latin typeface="Arial"/>
                <a:cs typeface="Arial"/>
              </a:rPr>
              <a:t>th</a:t>
            </a:r>
            <a:r>
              <a:rPr sz="2800" spc="-5" dirty="0">
                <a:latin typeface="Arial"/>
                <a:cs typeface="Arial"/>
              </a:rPr>
              <a:t> </a:t>
            </a:r>
            <a:r>
              <a:rPr sz="2800" i="1" dirty="0">
                <a:latin typeface="Arial"/>
                <a:cs typeface="Arial"/>
              </a:rPr>
              <a:t>I</a:t>
            </a:r>
            <a:r>
              <a:rPr sz="1050" spc="-5" dirty="0">
                <a:latin typeface="Arial"/>
                <a:cs typeface="Arial"/>
              </a:rPr>
              <a:t>min</a:t>
            </a:r>
            <a:r>
              <a:rPr sz="1050" spc="-10" dirty="0">
                <a:latin typeface="Arial"/>
                <a:cs typeface="Arial"/>
              </a:rPr>
              <a:t> </a:t>
            </a:r>
            <a:r>
              <a:rPr sz="2800" dirty="0">
                <a:latin typeface="Arial"/>
                <a:cs typeface="Arial"/>
              </a:rPr>
              <a:t>for a o</a:t>
            </a:r>
            <a:r>
              <a:rPr sz="2800" spc="5" dirty="0">
                <a:latin typeface="Arial"/>
                <a:cs typeface="Arial"/>
              </a:rPr>
              <a:t>n</a:t>
            </a:r>
            <a:r>
              <a:rPr sz="2800" dirty="0">
                <a:latin typeface="Arial"/>
                <a:cs typeface="Arial"/>
              </a:rPr>
              <a:t>e-way</a:t>
            </a:r>
            <a:r>
              <a:rPr sz="2800" spc="5" dirty="0">
                <a:latin typeface="Arial"/>
                <a:cs typeface="Arial"/>
              </a:rPr>
              <a:t> </a:t>
            </a:r>
            <a:r>
              <a:rPr sz="2800" dirty="0">
                <a:latin typeface="Arial"/>
                <a:cs typeface="Arial"/>
              </a:rPr>
              <a:t>cont</a:t>
            </a:r>
            <a:r>
              <a:rPr sz="2800" spc="5" dirty="0">
                <a:latin typeface="Arial"/>
                <a:cs typeface="Arial"/>
              </a:rPr>
              <a:t>r</a:t>
            </a:r>
            <a:r>
              <a:rPr sz="2800" dirty="0">
                <a:latin typeface="Arial"/>
                <a:cs typeface="Arial"/>
              </a:rPr>
              <a:t>ol like a t</a:t>
            </a:r>
            <a:r>
              <a:rPr sz="2800" spc="5" dirty="0">
                <a:latin typeface="Arial"/>
                <a:cs typeface="Arial"/>
              </a:rPr>
              <a:t>r</a:t>
            </a:r>
            <a:r>
              <a:rPr sz="2800" dirty="0">
                <a:latin typeface="Arial"/>
                <a:cs typeface="Arial"/>
              </a:rPr>
              <a:t>igge</a:t>
            </a:r>
            <a:r>
              <a:rPr sz="2800" spc="-150" dirty="0">
                <a:latin typeface="Arial"/>
                <a:cs typeface="Arial"/>
              </a:rPr>
              <a:t>r</a:t>
            </a:r>
            <a:r>
              <a:rPr sz="2800" dirty="0">
                <a:latin typeface="Arial"/>
                <a:cs typeface="Arial"/>
              </a:rPr>
              <a:t>.</a:t>
            </a:r>
            <a:endParaRPr sz="2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1590"/>
            <a:ext cx="1685925" cy="1737014"/>
          </a:xfrm>
          <a:prstGeom prst="rect">
            <a:avLst/>
          </a:prstGeom>
        </p:spPr>
        <p:txBody>
          <a:bodyPr vert="horz" wrap="square" lIns="0" tIns="81915" rIns="0" bIns="0" rtlCol="0">
            <a:spAutoFit/>
          </a:bodyPr>
          <a:lstStyle/>
          <a:p>
            <a:pPr marL="12700" marR="5080">
              <a:lnSpc>
                <a:spcPts val="4320"/>
              </a:lnSpc>
              <a:spcBef>
                <a:spcPts val="645"/>
              </a:spcBef>
            </a:pPr>
            <a:r>
              <a:rPr sz="4000" spc="-5" dirty="0">
                <a:solidFill>
                  <a:srgbClr val="000000"/>
                </a:solidFill>
              </a:rPr>
              <a:t>Analog  </a:t>
            </a:r>
            <a:r>
              <a:rPr sz="4000" dirty="0">
                <a:solidFill>
                  <a:srgbClr val="000000"/>
                </a:solidFill>
              </a:rPr>
              <a:t>Signal  Fil</a:t>
            </a:r>
            <a:r>
              <a:rPr sz="4000" spc="-55" dirty="0">
                <a:solidFill>
                  <a:srgbClr val="000000"/>
                </a:solidFill>
              </a:rPr>
              <a:t>t</a:t>
            </a:r>
            <a:r>
              <a:rPr sz="4000" spc="-5" dirty="0">
                <a:solidFill>
                  <a:srgbClr val="000000"/>
                </a:solidFill>
              </a:rPr>
              <a:t>ering</a:t>
            </a:r>
            <a:endParaRPr sz="4000"/>
          </a:p>
        </p:txBody>
      </p:sp>
      <p:sp>
        <p:nvSpPr>
          <p:cNvPr id="3" name="object 3"/>
          <p:cNvSpPr txBox="1"/>
          <p:nvPr/>
        </p:nvSpPr>
        <p:spPr>
          <a:xfrm>
            <a:off x="3190493" y="435865"/>
            <a:ext cx="8121651" cy="1113510"/>
          </a:xfrm>
          <a:prstGeom prst="rect">
            <a:avLst/>
          </a:prstGeom>
        </p:spPr>
        <p:txBody>
          <a:bodyPr vert="horz" wrap="square" lIns="0" tIns="16510" rIns="0" bIns="0" rtlCol="0">
            <a:spAutoFit/>
          </a:bodyPr>
          <a:lstStyle/>
          <a:p>
            <a:pPr marL="12700" marR="5080">
              <a:lnSpc>
                <a:spcPct val="98900"/>
              </a:lnSpc>
              <a:spcBef>
                <a:spcPts val="130"/>
              </a:spcBef>
            </a:pPr>
            <a:r>
              <a:rPr sz="2400" dirty="0">
                <a:latin typeface="Arial"/>
                <a:cs typeface="Arial"/>
              </a:rPr>
              <a:t>A </a:t>
            </a:r>
            <a:r>
              <a:rPr sz="2400" spc="-5" dirty="0">
                <a:latin typeface="Arial"/>
                <a:cs typeface="Arial"/>
              </a:rPr>
              <a:t>discrete first-order low-pass </a:t>
            </a:r>
            <a:r>
              <a:rPr sz="2400" dirty="0">
                <a:latin typeface="Arial"/>
                <a:cs typeface="Arial"/>
              </a:rPr>
              <a:t>filter </a:t>
            </a:r>
            <a:r>
              <a:rPr sz="2400" spc="-5" dirty="0">
                <a:latin typeface="Arial"/>
                <a:cs typeface="Arial"/>
              </a:rPr>
              <a:t>can be implemented by  combining </a:t>
            </a:r>
            <a:r>
              <a:rPr sz="2400" dirty="0">
                <a:latin typeface="Arial"/>
                <a:cs typeface="Arial"/>
              </a:rPr>
              <a:t>the </a:t>
            </a:r>
            <a:r>
              <a:rPr sz="2400" spc="-10" dirty="0">
                <a:latin typeface="Arial"/>
                <a:cs typeface="Arial"/>
              </a:rPr>
              <a:t>current </a:t>
            </a:r>
            <a:r>
              <a:rPr sz="2400" spc="-5" dirty="0">
                <a:latin typeface="Arial"/>
                <a:cs typeface="Arial"/>
              </a:rPr>
              <a:t>unfiltered input </a:t>
            </a:r>
            <a:r>
              <a:rPr sz="2400" dirty="0">
                <a:latin typeface="Arial"/>
                <a:cs typeface="Arial"/>
              </a:rPr>
              <a:t>value </a:t>
            </a:r>
            <a:r>
              <a:rPr sz="2400" spc="-5" dirty="0">
                <a:latin typeface="Arial"/>
                <a:cs typeface="Arial"/>
              </a:rPr>
              <a:t>with last </a:t>
            </a:r>
            <a:r>
              <a:rPr sz="2400" spc="-10" dirty="0">
                <a:latin typeface="Arial"/>
                <a:cs typeface="Arial"/>
              </a:rPr>
              <a:t>frame’s  </a:t>
            </a:r>
            <a:r>
              <a:rPr sz="2400" spc="-5" dirty="0">
                <a:latin typeface="Arial"/>
                <a:cs typeface="Arial"/>
              </a:rPr>
              <a:t>filtered</a:t>
            </a:r>
            <a:r>
              <a:rPr sz="2400" dirty="0">
                <a:latin typeface="Arial"/>
                <a:cs typeface="Arial"/>
              </a:rPr>
              <a:t> </a:t>
            </a:r>
            <a:r>
              <a:rPr sz="2400" spc="-5" dirty="0">
                <a:latin typeface="Arial"/>
                <a:cs typeface="Arial"/>
              </a:rPr>
              <a:t>input.</a:t>
            </a:r>
            <a:endParaRPr sz="2400">
              <a:latin typeface="Arial"/>
              <a:cs typeface="Arial"/>
            </a:endParaRPr>
          </a:p>
        </p:txBody>
      </p:sp>
      <p:sp>
        <p:nvSpPr>
          <p:cNvPr id="4" name="object 4"/>
          <p:cNvSpPr/>
          <p:nvPr/>
        </p:nvSpPr>
        <p:spPr>
          <a:xfrm>
            <a:off x="5365482" y="2406335"/>
            <a:ext cx="6351183" cy="27887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2406" y="2737712"/>
            <a:ext cx="3548919" cy="3120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5917" y="3481948"/>
            <a:ext cx="1597929" cy="6477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2376" y="157343"/>
            <a:ext cx="6248461" cy="62936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905752" y="566552"/>
            <a:ext cx="4286249" cy="308647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72839" y="3911346"/>
            <a:ext cx="3047652" cy="20764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1" y="1"/>
            <a:ext cx="1992631" cy="1737014"/>
          </a:xfrm>
          <a:prstGeom prst="rect">
            <a:avLst/>
          </a:prstGeom>
        </p:spPr>
        <p:txBody>
          <a:bodyPr vert="horz" wrap="square" lIns="0" tIns="81915" rIns="0" bIns="0" rtlCol="0">
            <a:spAutoFit/>
          </a:bodyPr>
          <a:lstStyle/>
          <a:p>
            <a:pPr marL="12700" marR="5080">
              <a:lnSpc>
                <a:spcPts val="4320"/>
              </a:lnSpc>
              <a:spcBef>
                <a:spcPts val="645"/>
              </a:spcBef>
            </a:pPr>
            <a:r>
              <a:rPr sz="4000" dirty="0">
                <a:solidFill>
                  <a:srgbClr val="000000"/>
                </a:solidFill>
              </a:rPr>
              <a:t>D</a:t>
            </a:r>
            <a:r>
              <a:rPr sz="4000" spc="-20" dirty="0">
                <a:solidFill>
                  <a:srgbClr val="000000"/>
                </a:solidFill>
              </a:rPr>
              <a:t>e</a:t>
            </a:r>
            <a:r>
              <a:rPr sz="4000" spc="-45" dirty="0">
                <a:solidFill>
                  <a:srgbClr val="000000"/>
                </a:solidFill>
              </a:rPr>
              <a:t>t</a:t>
            </a:r>
            <a:r>
              <a:rPr sz="4000" spc="-5" dirty="0">
                <a:solidFill>
                  <a:srgbClr val="000000"/>
                </a:solidFill>
              </a:rPr>
              <a:t>ecting  Input  </a:t>
            </a:r>
            <a:r>
              <a:rPr sz="4000" spc="-35" dirty="0">
                <a:solidFill>
                  <a:srgbClr val="000000"/>
                </a:solidFill>
              </a:rPr>
              <a:t>Events</a:t>
            </a:r>
            <a:endParaRPr sz="4000"/>
          </a:p>
        </p:txBody>
      </p:sp>
      <p:sp>
        <p:nvSpPr>
          <p:cNvPr id="3" name="object 3"/>
          <p:cNvSpPr txBox="1"/>
          <p:nvPr/>
        </p:nvSpPr>
        <p:spPr>
          <a:xfrm>
            <a:off x="1656081" y="1953515"/>
            <a:ext cx="10274935" cy="4783361"/>
          </a:xfrm>
          <a:prstGeom prst="rect">
            <a:avLst/>
          </a:prstGeom>
        </p:spPr>
        <p:txBody>
          <a:bodyPr vert="horz" wrap="square" lIns="0" tIns="12700" rIns="0" bIns="0" rtlCol="0">
            <a:spAutoFit/>
          </a:bodyPr>
          <a:lstStyle/>
          <a:p>
            <a:pPr marL="12700">
              <a:lnSpc>
                <a:spcPct val="100000"/>
              </a:lnSpc>
              <a:spcBef>
                <a:spcPts val="100"/>
              </a:spcBef>
            </a:pPr>
            <a:r>
              <a:rPr sz="2800" spc="-15" dirty="0">
                <a:latin typeface="Calibri"/>
                <a:cs typeface="Calibri"/>
              </a:rPr>
              <a:t>Button </a:t>
            </a:r>
            <a:r>
              <a:rPr sz="2800" b="1" spc="-5" dirty="0">
                <a:latin typeface="Calibri"/>
                <a:cs typeface="Calibri"/>
              </a:rPr>
              <a:t>up/down </a:t>
            </a:r>
            <a:r>
              <a:rPr sz="2800" b="1" spc="-20" dirty="0">
                <a:latin typeface="Calibri"/>
                <a:cs typeface="Calibri"/>
              </a:rPr>
              <a:t>event </a:t>
            </a:r>
            <a:r>
              <a:rPr sz="2800" spc="-10" dirty="0">
                <a:latin typeface="Calibri"/>
                <a:cs typeface="Calibri"/>
              </a:rPr>
              <a:t>(change </a:t>
            </a:r>
            <a:r>
              <a:rPr sz="2800" dirty="0">
                <a:latin typeface="Calibri"/>
                <a:cs typeface="Calibri"/>
              </a:rPr>
              <a:t>in</a:t>
            </a:r>
            <a:r>
              <a:rPr sz="2800" spc="50" dirty="0">
                <a:latin typeface="Calibri"/>
                <a:cs typeface="Calibri"/>
              </a:rPr>
              <a:t> </a:t>
            </a:r>
            <a:r>
              <a:rPr sz="2800" spc="-25" dirty="0">
                <a:latin typeface="Calibri"/>
                <a:cs typeface="Calibri"/>
              </a:rPr>
              <a:t>state)</a:t>
            </a:r>
            <a:endParaRPr sz="2800">
              <a:latin typeface="Calibri"/>
              <a:cs typeface="Calibri"/>
            </a:endParaRPr>
          </a:p>
          <a:p>
            <a:pPr marL="927100">
              <a:lnSpc>
                <a:spcPct val="100000"/>
              </a:lnSpc>
            </a:pPr>
            <a:r>
              <a:rPr sz="2800" spc="-10" dirty="0">
                <a:latin typeface="Calibri"/>
                <a:cs typeface="Calibri"/>
              </a:rPr>
              <a:t>ButtonDowns </a:t>
            </a:r>
            <a:r>
              <a:rPr sz="2800" dirty="0">
                <a:latin typeface="Calibri"/>
                <a:cs typeface="Calibri"/>
              </a:rPr>
              <a:t>= </a:t>
            </a:r>
            <a:r>
              <a:rPr sz="2800" spc="-15" dirty="0">
                <a:latin typeface="Calibri"/>
                <a:cs typeface="Calibri"/>
              </a:rPr>
              <a:t>(prevButtonStates^ButtonStates) </a:t>
            </a:r>
            <a:r>
              <a:rPr sz="2800" dirty="0">
                <a:latin typeface="Calibri"/>
                <a:cs typeface="Calibri"/>
              </a:rPr>
              <a:t>&amp;</a:t>
            </a:r>
            <a:r>
              <a:rPr sz="2800" spc="75" dirty="0">
                <a:latin typeface="Calibri"/>
                <a:cs typeface="Calibri"/>
              </a:rPr>
              <a:t> </a:t>
            </a:r>
            <a:r>
              <a:rPr sz="2800" spc="-20" dirty="0">
                <a:latin typeface="Calibri"/>
                <a:cs typeface="Calibri"/>
              </a:rPr>
              <a:t>ButtonStates</a:t>
            </a:r>
            <a:endParaRPr sz="2800">
              <a:latin typeface="Calibri"/>
              <a:cs typeface="Calibri"/>
            </a:endParaRPr>
          </a:p>
          <a:p>
            <a:pPr>
              <a:lnSpc>
                <a:spcPct val="100000"/>
              </a:lnSpc>
              <a:spcBef>
                <a:spcPts val="25"/>
              </a:spcBef>
            </a:pPr>
            <a:endParaRPr sz="2900">
              <a:latin typeface="Times New Roman"/>
              <a:cs typeface="Times New Roman"/>
            </a:endParaRPr>
          </a:p>
          <a:p>
            <a:pPr marL="12700">
              <a:lnSpc>
                <a:spcPct val="100000"/>
              </a:lnSpc>
            </a:pPr>
            <a:r>
              <a:rPr sz="2800" b="1" spc="-10" dirty="0">
                <a:latin typeface="Calibri"/>
                <a:cs typeface="Calibri"/>
              </a:rPr>
              <a:t>Chords </a:t>
            </a:r>
            <a:r>
              <a:rPr sz="2800" spc="-5" dirty="0">
                <a:latin typeface="Calibri"/>
                <a:cs typeface="Calibri"/>
              </a:rPr>
              <a:t>(Multiple simultaneous</a:t>
            </a:r>
            <a:r>
              <a:rPr sz="2800" dirty="0">
                <a:latin typeface="Calibri"/>
                <a:cs typeface="Calibri"/>
              </a:rPr>
              <a:t> </a:t>
            </a:r>
            <a:r>
              <a:rPr sz="2800" spc="-15" dirty="0">
                <a:latin typeface="Calibri"/>
                <a:cs typeface="Calibri"/>
              </a:rPr>
              <a:t>Buttons)</a:t>
            </a:r>
            <a:endParaRPr sz="2800">
              <a:latin typeface="Calibri"/>
              <a:cs typeface="Calibri"/>
            </a:endParaRPr>
          </a:p>
          <a:p>
            <a:pPr marL="927100">
              <a:lnSpc>
                <a:spcPct val="100000"/>
              </a:lnSpc>
            </a:pPr>
            <a:r>
              <a:rPr sz="2800" spc="-5" dirty="0">
                <a:latin typeface="Calibri"/>
                <a:cs typeface="Calibri"/>
              </a:rPr>
              <a:t>How do </a:t>
            </a:r>
            <a:r>
              <a:rPr sz="2800" spc="-15" dirty="0">
                <a:latin typeface="Calibri"/>
                <a:cs typeface="Calibri"/>
              </a:rPr>
              <a:t>you </a:t>
            </a:r>
            <a:r>
              <a:rPr sz="2800" spc="-10" dirty="0">
                <a:latin typeface="Calibri"/>
                <a:cs typeface="Calibri"/>
              </a:rPr>
              <a:t>tell chord </a:t>
            </a:r>
            <a:r>
              <a:rPr sz="2800" spc="-15" dirty="0">
                <a:latin typeface="Calibri"/>
                <a:cs typeface="Calibri"/>
              </a:rPr>
              <a:t>from </a:t>
            </a:r>
            <a:r>
              <a:rPr sz="2800" spc="-5" dirty="0">
                <a:latin typeface="Calibri"/>
                <a:cs typeface="Calibri"/>
              </a:rPr>
              <a:t>individual</a:t>
            </a:r>
            <a:r>
              <a:rPr sz="2800" spc="20" dirty="0">
                <a:latin typeface="Calibri"/>
                <a:cs typeface="Calibri"/>
              </a:rPr>
              <a:t> </a:t>
            </a:r>
            <a:r>
              <a:rPr sz="2800" spc="-15" dirty="0">
                <a:latin typeface="Calibri"/>
                <a:cs typeface="Calibri"/>
              </a:rPr>
              <a:t>buttons?</a:t>
            </a:r>
            <a:endParaRPr sz="2800">
              <a:latin typeface="Calibri"/>
              <a:cs typeface="Calibri"/>
            </a:endParaRPr>
          </a:p>
          <a:p>
            <a:pPr marL="1841500" indent="-915035">
              <a:lnSpc>
                <a:spcPct val="100000"/>
              </a:lnSpc>
              <a:spcBef>
                <a:spcPts val="5"/>
              </a:spcBef>
              <a:buAutoNum type="alphaLcParenR"/>
              <a:tabLst>
                <a:tab pos="1841500" algn="l"/>
                <a:tab pos="1842135" algn="l"/>
              </a:tabLst>
            </a:pPr>
            <a:r>
              <a:rPr sz="2800" dirty="0">
                <a:latin typeface="Calibri"/>
                <a:cs typeface="Calibri"/>
              </a:rPr>
              <a:t>Use </a:t>
            </a:r>
            <a:r>
              <a:rPr sz="2800" spc="-20" dirty="0">
                <a:latin typeface="Calibri"/>
                <a:cs typeface="Calibri"/>
              </a:rPr>
              <a:t>button </a:t>
            </a:r>
            <a:r>
              <a:rPr sz="2800" spc="-25" dirty="0">
                <a:latin typeface="Calibri"/>
                <a:cs typeface="Calibri"/>
              </a:rPr>
              <a:t>effect </a:t>
            </a:r>
            <a:r>
              <a:rPr sz="2800" spc="-5" dirty="0">
                <a:latin typeface="Calibri"/>
                <a:cs typeface="Calibri"/>
              </a:rPr>
              <a:t>plus </a:t>
            </a:r>
            <a:r>
              <a:rPr sz="2800" dirty="0">
                <a:latin typeface="Calibri"/>
                <a:cs typeface="Calibri"/>
              </a:rPr>
              <a:t>the </a:t>
            </a:r>
            <a:r>
              <a:rPr sz="2800" spc="-10" dirty="0">
                <a:latin typeface="Calibri"/>
                <a:cs typeface="Calibri"/>
              </a:rPr>
              <a:t>chord</a:t>
            </a:r>
            <a:r>
              <a:rPr sz="2800" spc="55" dirty="0">
                <a:latin typeface="Calibri"/>
                <a:cs typeface="Calibri"/>
              </a:rPr>
              <a:t> </a:t>
            </a:r>
            <a:r>
              <a:rPr sz="2800" spc="-25" dirty="0">
                <a:latin typeface="Calibri"/>
                <a:cs typeface="Calibri"/>
              </a:rPr>
              <a:t>effect</a:t>
            </a:r>
            <a:endParaRPr sz="2800">
              <a:latin typeface="Calibri"/>
              <a:cs typeface="Calibri"/>
            </a:endParaRPr>
          </a:p>
          <a:p>
            <a:pPr marL="1841500" indent="-915035">
              <a:lnSpc>
                <a:spcPct val="100000"/>
              </a:lnSpc>
              <a:buAutoNum type="alphaLcParenR"/>
              <a:tabLst>
                <a:tab pos="1841500" algn="l"/>
                <a:tab pos="1842135" algn="l"/>
              </a:tabLst>
            </a:pPr>
            <a:r>
              <a:rPr sz="2800" spc="-15" dirty="0">
                <a:latin typeface="Calibri"/>
                <a:cs typeface="Calibri"/>
              </a:rPr>
              <a:t>Delay </a:t>
            </a:r>
            <a:r>
              <a:rPr sz="2800" spc="-20" dirty="0">
                <a:latin typeface="Calibri"/>
                <a:cs typeface="Calibri"/>
              </a:rPr>
              <a:t>button </a:t>
            </a:r>
            <a:r>
              <a:rPr sz="2800" spc="-25" dirty="0">
                <a:latin typeface="Calibri"/>
                <a:cs typeface="Calibri"/>
              </a:rPr>
              <a:t>effect </a:t>
            </a:r>
            <a:r>
              <a:rPr sz="2800" spc="-5" dirty="0">
                <a:latin typeface="Calibri"/>
                <a:cs typeface="Calibri"/>
              </a:rPr>
              <a:t>or </a:t>
            </a:r>
            <a:r>
              <a:rPr sz="2800" spc="-25" dirty="0">
                <a:latin typeface="Calibri"/>
                <a:cs typeface="Calibri"/>
              </a:rPr>
              <a:t>effect </a:t>
            </a:r>
            <a:r>
              <a:rPr sz="2800" spc="-5" dirty="0">
                <a:latin typeface="Calibri"/>
                <a:cs typeface="Calibri"/>
              </a:rPr>
              <a:t>only upon</a:t>
            </a:r>
            <a:r>
              <a:rPr sz="2800" spc="70" dirty="0">
                <a:latin typeface="Calibri"/>
                <a:cs typeface="Calibri"/>
              </a:rPr>
              <a:t> </a:t>
            </a:r>
            <a:r>
              <a:rPr sz="2800" spc="-10" dirty="0">
                <a:latin typeface="Calibri"/>
                <a:cs typeface="Calibri"/>
              </a:rPr>
              <a:t>release</a:t>
            </a:r>
            <a:endParaRPr sz="2800">
              <a:latin typeface="Calibri"/>
              <a:cs typeface="Calibri"/>
            </a:endParaRPr>
          </a:p>
          <a:p>
            <a:pPr marL="1841500" indent="-915035">
              <a:lnSpc>
                <a:spcPct val="100000"/>
              </a:lnSpc>
              <a:buAutoNum type="alphaLcParenR"/>
              <a:tabLst>
                <a:tab pos="1841500" algn="l"/>
                <a:tab pos="1842135" algn="l"/>
              </a:tabLst>
            </a:pPr>
            <a:r>
              <a:rPr sz="2800" spc="-10" dirty="0">
                <a:latin typeface="Calibri"/>
                <a:cs typeface="Calibri"/>
              </a:rPr>
              <a:t>Chord </a:t>
            </a:r>
            <a:r>
              <a:rPr sz="2800" spc="-25" dirty="0">
                <a:latin typeface="Calibri"/>
                <a:cs typeface="Calibri"/>
              </a:rPr>
              <a:t>effect </a:t>
            </a:r>
            <a:r>
              <a:rPr sz="2800" spc="-10" dirty="0">
                <a:latin typeface="Calibri"/>
                <a:cs typeface="Calibri"/>
              </a:rPr>
              <a:t>pre-empts </a:t>
            </a:r>
            <a:r>
              <a:rPr sz="2800" spc="-20" dirty="0">
                <a:latin typeface="Calibri"/>
                <a:cs typeface="Calibri"/>
              </a:rPr>
              <a:t>button</a:t>
            </a:r>
            <a:r>
              <a:rPr sz="2800" spc="50" dirty="0">
                <a:latin typeface="Calibri"/>
                <a:cs typeface="Calibri"/>
              </a:rPr>
              <a:t> </a:t>
            </a:r>
            <a:r>
              <a:rPr sz="2800" spc="-20" dirty="0">
                <a:latin typeface="Calibri"/>
                <a:cs typeface="Calibri"/>
              </a:rPr>
              <a:t>effects</a:t>
            </a:r>
            <a:endParaRPr sz="2800">
              <a:latin typeface="Calibri"/>
              <a:cs typeface="Calibri"/>
            </a:endParaRPr>
          </a:p>
          <a:p>
            <a:pPr>
              <a:lnSpc>
                <a:spcPct val="100000"/>
              </a:lnSpc>
              <a:spcBef>
                <a:spcPts val="20"/>
              </a:spcBef>
            </a:pPr>
            <a:endParaRPr sz="2900">
              <a:latin typeface="Times New Roman"/>
              <a:cs typeface="Times New Roman"/>
            </a:endParaRPr>
          </a:p>
          <a:p>
            <a:pPr marL="12700">
              <a:lnSpc>
                <a:spcPct val="100000"/>
              </a:lnSpc>
              <a:spcBef>
                <a:spcPts val="5"/>
              </a:spcBef>
            </a:pPr>
            <a:r>
              <a:rPr sz="2800" b="1" spc="-30" dirty="0">
                <a:latin typeface="Calibri"/>
                <a:cs typeface="Calibri"/>
              </a:rPr>
              <a:t>Tapping </a:t>
            </a:r>
            <a:r>
              <a:rPr sz="2800" dirty="0">
                <a:latin typeface="Calibri"/>
                <a:cs typeface="Calibri"/>
              </a:rPr>
              <a:t>and</a:t>
            </a:r>
            <a:r>
              <a:rPr sz="2800" spc="10" dirty="0">
                <a:latin typeface="Calibri"/>
                <a:cs typeface="Calibri"/>
              </a:rPr>
              <a:t> </a:t>
            </a:r>
            <a:r>
              <a:rPr sz="2800" b="1" dirty="0">
                <a:latin typeface="Calibri"/>
                <a:cs typeface="Calibri"/>
              </a:rPr>
              <a:t>Sequences</a:t>
            </a:r>
            <a:endParaRPr sz="2800">
              <a:latin typeface="Calibri"/>
              <a:cs typeface="Calibri"/>
            </a:endParaRPr>
          </a:p>
          <a:p>
            <a:pPr marL="927100">
              <a:lnSpc>
                <a:spcPct val="100000"/>
              </a:lnSpc>
            </a:pPr>
            <a:r>
              <a:rPr sz="2800" spc="-10" dirty="0">
                <a:latin typeface="Calibri"/>
                <a:cs typeface="Calibri"/>
              </a:rPr>
              <a:t>Compare </a:t>
            </a:r>
            <a:r>
              <a:rPr sz="2800" spc="-5" dirty="0">
                <a:latin typeface="Calibri"/>
                <a:cs typeface="Calibri"/>
              </a:rPr>
              <a:t>ΔT </a:t>
            </a:r>
            <a:r>
              <a:rPr sz="2800" spc="-20" dirty="0">
                <a:latin typeface="Calibri"/>
                <a:cs typeface="Calibri"/>
              </a:rPr>
              <a:t>to </a:t>
            </a:r>
            <a:r>
              <a:rPr sz="2800" dirty="0">
                <a:latin typeface="Calibri"/>
                <a:cs typeface="Calibri"/>
              </a:rPr>
              <a:t>a </a:t>
            </a:r>
            <a:r>
              <a:rPr sz="2800" spc="-40" dirty="0">
                <a:latin typeface="Calibri"/>
                <a:cs typeface="Calibri"/>
              </a:rPr>
              <a:t>ΔTmax </a:t>
            </a:r>
            <a:r>
              <a:rPr sz="2800" dirty="0">
                <a:latin typeface="Calibri"/>
                <a:cs typeface="Calibri"/>
              </a:rPr>
              <a:t>= </a:t>
            </a:r>
            <a:r>
              <a:rPr sz="2800" spc="-5" dirty="0">
                <a:latin typeface="Calibri"/>
                <a:cs typeface="Calibri"/>
              </a:rPr>
              <a:t>1/fmin, </a:t>
            </a:r>
            <a:r>
              <a:rPr sz="2800" dirty="0">
                <a:latin typeface="Calibri"/>
                <a:cs typeface="Calibri"/>
              </a:rPr>
              <a:t>if </a:t>
            </a:r>
            <a:r>
              <a:rPr sz="2800" spc="-20" dirty="0">
                <a:latin typeface="Calibri"/>
                <a:cs typeface="Calibri"/>
              </a:rPr>
              <a:t>greater</a:t>
            </a:r>
            <a:r>
              <a:rPr sz="2800" spc="25" dirty="0">
                <a:latin typeface="Calibri"/>
                <a:cs typeface="Calibri"/>
              </a:rPr>
              <a:t> </a:t>
            </a:r>
            <a:r>
              <a:rPr sz="2800" spc="-15" dirty="0">
                <a:latin typeface="Calibri"/>
                <a:cs typeface="Calibri"/>
              </a:rPr>
              <a:t>drop/reset</a:t>
            </a:r>
            <a:endParaRPr sz="2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4293" y="1038046"/>
            <a:ext cx="9966963" cy="437259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158750"/>
            <a:ext cx="2052320" cy="3398366"/>
          </a:xfrm>
          <a:prstGeom prst="rect">
            <a:avLst/>
          </a:prstGeom>
        </p:spPr>
        <p:txBody>
          <a:bodyPr vert="horz" wrap="square" lIns="0" tIns="73660" rIns="0" bIns="0" rtlCol="0">
            <a:spAutoFit/>
          </a:bodyPr>
          <a:lstStyle/>
          <a:p>
            <a:pPr marL="12700" marR="5080">
              <a:lnSpc>
                <a:spcPct val="90000"/>
              </a:lnSpc>
              <a:spcBef>
                <a:spcPts val="580"/>
              </a:spcBef>
            </a:pPr>
            <a:r>
              <a:rPr sz="4000" dirty="0">
                <a:solidFill>
                  <a:srgbClr val="000000"/>
                </a:solidFill>
              </a:rPr>
              <a:t>Managing  Multiple  </a:t>
            </a:r>
            <a:r>
              <a:rPr sz="4000" spc="-5" dirty="0">
                <a:solidFill>
                  <a:srgbClr val="000000"/>
                </a:solidFill>
              </a:rPr>
              <a:t>HIDs </a:t>
            </a:r>
            <a:r>
              <a:rPr sz="4000" spc="-40" dirty="0">
                <a:solidFill>
                  <a:srgbClr val="000000"/>
                </a:solidFill>
              </a:rPr>
              <a:t>for  </a:t>
            </a:r>
            <a:r>
              <a:rPr sz="4000" dirty="0">
                <a:solidFill>
                  <a:srgbClr val="000000"/>
                </a:solidFill>
              </a:rPr>
              <a:t>Multiple  </a:t>
            </a:r>
            <a:r>
              <a:rPr sz="4000" spc="-30" dirty="0">
                <a:solidFill>
                  <a:srgbClr val="000000"/>
                </a:solidFill>
              </a:rPr>
              <a:t>Players</a:t>
            </a:r>
            <a:endParaRPr sz="4000"/>
          </a:p>
        </p:txBody>
      </p:sp>
      <p:sp>
        <p:nvSpPr>
          <p:cNvPr id="4" name="object 4"/>
          <p:cNvSpPr txBox="1">
            <a:spLocks noGrp="1"/>
          </p:cNvSpPr>
          <p:nvPr>
            <p:ph sz="quarter" idx="1"/>
          </p:nvPr>
        </p:nvSpPr>
        <p:spPr>
          <a:xfrm>
            <a:off x="816864" y="1600201"/>
            <a:ext cx="10871200" cy="2216761"/>
          </a:xfrm>
          <a:prstGeom prst="rect">
            <a:avLst/>
          </a:prstGeom>
        </p:spPr>
        <p:txBody>
          <a:bodyPr vert="horz" wrap="square" lIns="0" tIns="427482" rIns="0" bIns="0" rtlCol="0">
            <a:spAutoFit/>
          </a:bodyPr>
          <a:lstStyle/>
          <a:p>
            <a:pPr marL="1887220" marR="5080">
              <a:lnSpc>
                <a:spcPct val="100000"/>
              </a:lnSpc>
              <a:spcBef>
                <a:spcPts val="100"/>
              </a:spcBef>
            </a:pPr>
            <a:r>
              <a:rPr spc="-5" dirty="0"/>
              <a:t>The engine </a:t>
            </a:r>
            <a:r>
              <a:rPr dirty="0"/>
              <a:t>must </a:t>
            </a:r>
            <a:r>
              <a:rPr spc="-5" dirty="0"/>
              <a:t>keep </a:t>
            </a:r>
            <a:r>
              <a:rPr dirty="0"/>
              <a:t>track of </a:t>
            </a:r>
            <a:r>
              <a:rPr spc="-5" dirty="0"/>
              <a:t>which devices are currently  attached and </a:t>
            </a:r>
            <a:r>
              <a:rPr dirty="0"/>
              <a:t>route </a:t>
            </a:r>
            <a:r>
              <a:rPr spc="-5" dirty="0"/>
              <a:t>each </a:t>
            </a:r>
            <a:r>
              <a:rPr spc="-15" dirty="0"/>
              <a:t>one’s </a:t>
            </a:r>
            <a:r>
              <a:rPr spc="-5" dirty="0"/>
              <a:t>inputs </a:t>
            </a:r>
            <a:r>
              <a:rPr dirty="0"/>
              <a:t>to </a:t>
            </a:r>
            <a:r>
              <a:rPr spc="-5" dirty="0"/>
              <a:t>the appropriate player  in </a:t>
            </a:r>
            <a:r>
              <a:rPr dirty="0"/>
              <a:t>the </a:t>
            </a:r>
            <a:r>
              <a:rPr spc="-5" dirty="0"/>
              <a:t>game. </a:t>
            </a:r>
            <a:r>
              <a:rPr dirty="0"/>
              <a:t>This </a:t>
            </a:r>
            <a:r>
              <a:rPr spc="-5" dirty="0"/>
              <a:t>implies </a:t>
            </a:r>
            <a:r>
              <a:rPr dirty="0"/>
              <a:t>that </a:t>
            </a:r>
            <a:r>
              <a:rPr spc="-5" dirty="0"/>
              <a:t>we need some way </a:t>
            </a:r>
            <a:r>
              <a:rPr dirty="0"/>
              <a:t>of </a:t>
            </a:r>
            <a:r>
              <a:rPr spc="-5" dirty="0"/>
              <a:t>mapping  controllers </a:t>
            </a:r>
            <a:r>
              <a:rPr dirty="0"/>
              <a:t>to</a:t>
            </a:r>
            <a:r>
              <a:rPr spc="15" dirty="0"/>
              <a:t> </a:t>
            </a:r>
            <a:r>
              <a:rPr spc="-5" dirty="0"/>
              <a:t>players.</a:t>
            </a:r>
          </a:p>
        </p:txBody>
      </p:sp>
      <p:sp>
        <p:nvSpPr>
          <p:cNvPr id="3" name="object 3"/>
          <p:cNvSpPr txBox="1"/>
          <p:nvPr/>
        </p:nvSpPr>
        <p:spPr>
          <a:xfrm>
            <a:off x="2822195" y="1076199"/>
            <a:ext cx="8616315" cy="75755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Arial"/>
                <a:cs typeface="Arial"/>
              </a:rPr>
              <a:t>Most </a:t>
            </a:r>
            <a:r>
              <a:rPr sz="2400" spc="-5" dirty="0">
                <a:latin typeface="Arial"/>
                <a:cs typeface="Arial"/>
              </a:rPr>
              <a:t>game machines allow </a:t>
            </a:r>
            <a:r>
              <a:rPr sz="2400" dirty="0">
                <a:latin typeface="Arial"/>
                <a:cs typeface="Arial"/>
              </a:rPr>
              <a:t>two </a:t>
            </a:r>
            <a:r>
              <a:rPr sz="2400" spc="-5" dirty="0">
                <a:latin typeface="Arial"/>
                <a:cs typeface="Arial"/>
              </a:rPr>
              <a:t>or more </a:t>
            </a:r>
            <a:r>
              <a:rPr sz="2400" dirty="0">
                <a:latin typeface="Arial"/>
                <a:cs typeface="Arial"/>
              </a:rPr>
              <a:t>HIDs to </a:t>
            </a:r>
            <a:r>
              <a:rPr sz="2400" spc="-5" dirty="0">
                <a:latin typeface="Arial"/>
                <a:cs typeface="Arial"/>
              </a:rPr>
              <a:t>be attached </a:t>
            </a:r>
            <a:r>
              <a:rPr sz="2400" dirty="0">
                <a:latin typeface="Arial"/>
                <a:cs typeface="Arial"/>
              </a:rPr>
              <a:t>for  </a:t>
            </a:r>
            <a:r>
              <a:rPr sz="2400" spc="-5" dirty="0">
                <a:latin typeface="Arial"/>
                <a:cs typeface="Arial"/>
              </a:rPr>
              <a:t>multiplayer</a:t>
            </a:r>
            <a:r>
              <a:rPr sz="2400" spc="10" dirty="0">
                <a:latin typeface="Arial"/>
                <a:cs typeface="Arial"/>
              </a:rPr>
              <a:t> </a:t>
            </a:r>
            <a:r>
              <a:rPr sz="2400" spc="-5" dirty="0">
                <a:latin typeface="Arial"/>
                <a:cs typeface="Arial"/>
              </a:rPr>
              <a:t>games.</a:t>
            </a:r>
            <a:endParaRPr sz="2400">
              <a:latin typeface="Arial"/>
              <a:cs typeface="Arial"/>
            </a:endParaRPr>
          </a:p>
        </p:txBody>
      </p:sp>
      <p:sp>
        <p:nvSpPr>
          <p:cNvPr id="5" name="object 5"/>
          <p:cNvSpPr txBox="1"/>
          <p:nvPr/>
        </p:nvSpPr>
        <p:spPr>
          <a:xfrm>
            <a:off x="2822195" y="4002278"/>
            <a:ext cx="8621395" cy="1477840"/>
          </a:xfrm>
          <a:prstGeom prst="rect">
            <a:avLst/>
          </a:prstGeom>
        </p:spPr>
        <p:txBody>
          <a:bodyPr vert="horz" wrap="square" lIns="0" tIns="15240" rIns="0" bIns="0" rtlCol="0">
            <a:spAutoFit/>
          </a:bodyPr>
          <a:lstStyle/>
          <a:p>
            <a:pPr marL="12700" marR="5080">
              <a:lnSpc>
                <a:spcPct val="99300"/>
              </a:lnSpc>
              <a:spcBef>
                <a:spcPts val="120"/>
              </a:spcBef>
            </a:pPr>
            <a:r>
              <a:rPr sz="2400" dirty="0">
                <a:latin typeface="Arial"/>
                <a:cs typeface="Arial"/>
              </a:rPr>
              <a:t>This might be as simple as a </a:t>
            </a:r>
            <a:r>
              <a:rPr sz="2400" spc="-5" dirty="0">
                <a:latin typeface="Arial"/>
                <a:cs typeface="Arial"/>
              </a:rPr>
              <a:t>one-to-one mapping between  controller index and player index, or </a:t>
            </a:r>
            <a:r>
              <a:rPr sz="2400" dirty="0">
                <a:latin typeface="Arial"/>
                <a:cs typeface="Arial"/>
              </a:rPr>
              <a:t>it </a:t>
            </a:r>
            <a:r>
              <a:rPr sz="2400" spc="-5" dirty="0">
                <a:latin typeface="Arial"/>
                <a:cs typeface="Arial"/>
              </a:rPr>
              <a:t>might be something more  sophisticated, such as assigning controllers </a:t>
            </a:r>
            <a:r>
              <a:rPr sz="2400" dirty="0">
                <a:latin typeface="Arial"/>
                <a:cs typeface="Arial"/>
              </a:rPr>
              <a:t>to </a:t>
            </a:r>
            <a:r>
              <a:rPr sz="2400" spc="-5" dirty="0">
                <a:latin typeface="Arial"/>
                <a:cs typeface="Arial"/>
              </a:rPr>
              <a:t>players </a:t>
            </a:r>
            <a:r>
              <a:rPr sz="2400" dirty="0">
                <a:latin typeface="Arial"/>
                <a:cs typeface="Arial"/>
              </a:rPr>
              <a:t>at </a:t>
            </a:r>
            <a:r>
              <a:rPr sz="2400" spc="-5" dirty="0">
                <a:latin typeface="Arial"/>
                <a:cs typeface="Arial"/>
              </a:rPr>
              <a:t>the  time the user </a:t>
            </a:r>
            <a:r>
              <a:rPr sz="2400" dirty="0">
                <a:latin typeface="Arial"/>
                <a:cs typeface="Arial"/>
              </a:rPr>
              <a:t>hits </a:t>
            </a:r>
            <a:r>
              <a:rPr sz="2400" spc="-5" dirty="0">
                <a:latin typeface="Arial"/>
                <a:cs typeface="Arial"/>
              </a:rPr>
              <a:t>the </a:t>
            </a:r>
            <a:r>
              <a:rPr sz="2400" dirty="0">
                <a:latin typeface="Arial"/>
                <a:cs typeface="Arial"/>
              </a:rPr>
              <a:t>Start butt</a:t>
            </a:r>
            <a:r>
              <a:rPr sz="2400" spc="-5" dirty="0">
                <a:latin typeface="Arial"/>
                <a:cs typeface="Arial"/>
              </a:rPr>
              <a:t> </a:t>
            </a:r>
            <a:r>
              <a:rPr sz="2400" dirty="0">
                <a:latin typeface="Arial"/>
                <a:cs typeface="Arial"/>
              </a:rPr>
              <a:t>on.</a:t>
            </a:r>
            <a:endParaRPr sz="24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3202" y="711613"/>
            <a:ext cx="5805679" cy="36447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165847" y="1036319"/>
            <a:ext cx="4762500" cy="46672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1" y="294641"/>
            <a:ext cx="2530475" cy="1737014"/>
          </a:xfrm>
          <a:prstGeom prst="rect">
            <a:avLst/>
          </a:prstGeom>
        </p:spPr>
        <p:txBody>
          <a:bodyPr vert="horz" wrap="square" lIns="0" tIns="81915" rIns="0" bIns="0" rtlCol="0">
            <a:spAutoFit/>
          </a:bodyPr>
          <a:lstStyle/>
          <a:p>
            <a:pPr marL="12700" marR="5080">
              <a:lnSpc>
                <a:spcPts val="4320"/>
              </a:lnSpc>
              <a:spcBef>
                <a:spcPts val="645"/>
              </a:spcBef>
            </a:pPr>
            <a:r>
              <a:rPr sz="4000" spc="-15" dirty="0">
                <a:solidFill>
                  <a:srgbClr val="000000"/>
                </a:solidFill>
              </a:rPr>
              <a:t>Cross-  </a:t>
            </a:r>
            <a:r>
              <a:rPr sz="4000" spc="-20" dirty="0">
                <a:solidFill>
                  <a:srgbClr val="000000"/>
                </a:solidFill>
              </a:rPr>
              <a:t>Platform  </a:t>
            </a:r>
            <a:r>
              <a:rPr sz="4000" spc="-5" dirty="0">
                <a:solidFill>
                  <a:srgbClr val="000000"/>
                </a:solidFill>
              </a:rPr>
              <a:t>HID</a:t>
            </a:r>
            <a:r>
              <a:rPr sz="4000" spc="-95" dirty="0">
                <a:solidFill>
                  <a:srgbClr val="000000"/>
                </a:solidFill>
              </a:rPr>
              <a:t> </a:t>
            </a:r>
            <a:r>
              <a:rPr sz="4000" spc="-30" dirty="0">
                <a:solidFill>
                  <a:srgbClr val="000000"/>
                </a:solidFill>
              </a:rPr>
              <a:t>Systems</a:t>
            </a:r>
            <a:endParaRPr sz="4000"/>
          </a:p>
        </p:txBody>
      </p:sp>
      <p:sp>
        <p:nvSpPr>
          <p:cNvPr id="3" name="object 3"/>
          <p:cNvSpPr/>
          <p:nvPr/>
        </p:nvSpPr>
        <p:spPr>
          <a:xfrm>
            <a:off x="3828455" y="442201"/>
            <a:ext cx="7308659" cy="27533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26441" y="3811272"/>
            <a:ext cx="10090785" cy="2239074"/>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Arial"/>
                <a:cs typeface="Arial"/>
              </a:rPr>
              <a:t>For </a:t>
            </a:r>
            <a:r>
              <a:rPr sz="2400" spc="-5" dirty="0">
                <a:latin typeface="Arial"/>
                <a:cs typeface="Arial"/>
              </a:rPr>
              <a:t>example, </a:t>
            </a:r>
            <a:r>
              <a:rPr sz="2400" dirty="0">
                <a:latin typeface="Arial"/>
                <a:cs typeface="Arial"/>
              </a:rPr>
              <a:t>if </a:t>
            </a:r>
            <a:r>
              <a:rPr sz="2400" spc="-5" dirty="0">
                <a:latin typeface="Arial"/>
                <a:cs typeface="Arial"/>
              </a:rPr>
              <a:t>our game is </a:t>
            </a:r>
            <a:r>
              <a:rPr sz="2400" dirty="0">
                <a:latin typeface="Arial"/>
                <a:cs typeface="Arial"/>
              </a:rPr>
              <a:t>to </a:t>
            </a:r>
            <a:r>
              <a:rPr sz="2400" spc="-5" dirty="0">
                <a:latin typeface="Arial"/>
                <a:cs typeface="Arial"/>
              </a:rPr>
              <a:t>ship on Xbox 360 and </a:t>
            </a:r>
            <a:r>
              <a:rPr sz="2400" dirty="0">
                <a:latin typeface="Arial"/>
                <a:cs typeface="Arial"/>
              </a:rPr>
              <a:t>PS3, the </a:t>
            </a:r>
            <a:r>
              <a:rPr sz="2400" spc="-5" dirty="0">
                <a:latin typeface="Arial"/>
                <a:cs typeface="Arial"/>
              </a:rPr>
              <a:t>layout </a:t>
            </a:r>
            <a:r>
              <a:rPr sz="2400" dirty="0">
                <a:latin typeface="Arial"/>
                <a:cs typeface="Arial"/>
              </a:rPr>
              <a:t>of </a:t>
            </a:r>
            <a:r>
              <a:rPr sz="2400" spc="-5" dirty="0">
                <a:latin typeface="Arial"/>
                <a:cs typeface="Arial"/>
              </a:rPr>
              <a:t>the  controls </a:t>
            </a:r>
            <a:r>
              <a:rPr sz="2400" dirty="0">
                <a:latin typeface="Arial"/>
                <a:cs typeface="Arial"/>
              </a:rPr>
              <a:t>(butt </a:t>
            </a:r>
            <a:r>
              <a:rPr sz="2400" spc="-5" dirty="0">
                <a:latin typeface="Arial"/>
                <a:cs typeface="Arial"/>
              </a:rPr>
              <a:t>ons, axes and triggers) on these </a:t>
            </a:r>
            <a:r>
              <a:rPr sz="2400" dirty="0">
                <a:latin typeface="Arial"/>
                <a:cs typeface="Arial"/>
              </a:rPr>
              <a:t>two </a:t>
            </a:r>
            <a:r>
              <a:rPr sz="2400" spc="-5" dirty="0">
                <a:latin typeface="Arial"/>
                <a:cs typeface="Arial"/>
              </a:rPr>
              <a:t>joypads are almost  identical.</a:t>
            </a:r>
            <a:endParaRPr sz="2400">
              <a:latin typeface="Arial"/>
              <a:cs typeface="Arial"/>
            </a:endParaRPr>
          </a:p>
          <a:p>
            <a:pPr>
              <a:lnSpc>
                <a:spcPct val="100000"/>
              </a:lnSpc>
              <a:spcBef>
                <a:spcPts val="40"/>
              </a:spcBef>
            </a:pPr>
            <a:endParaRPr sz="2600">
              <a:latin typeface="Times New Roman"/>
              <a:cs typeface="Times New Roman"/>
            </a:endParaRPr>
          </a:p>
          <a:p>
            <a:pPr marL="12700" marR="111125">
              <a:lnSpc>
                <a:spcPts val="2810"/>
              </a:lnSpc>
            </a:pPr>
            <a:r>
              <a:rPr sz="2400" spc="-5" dirty="0">
                <a:latin typeface="Arial"/>
                <a:cs typeface="Arial"/>
              </a:rPr>
              <a:t>The controls have </a:t>
            </a:r>
            <a:r>
              <a:rPr sz="2400" spc="-10" dirty="0">
                <a:latin typeface="Arial"/>
                <a:cs typeface="Arial"/>
              </a:rPr>
              <a:t>different </a:t>
            </a:r>
            <a:r>
              <a:rPr sz="2400" spc="-5" dirty="0">
                <a:latin typeface="Arial"/>
                <a:cs typeface="Arial"/>
              </a:rPr>
              <a:t>ids on each </a:t>
            </a:r>
            <a:r>
              <a:rPr sz="2400" dirty="0">
                <a:latin typeface="Arial"/>
                <a:cs typeface="Arial"/>
              </a:rPr>
              <a:t>platform, but </a:t>
            </a:r>
            <a:r>
              <a:rPr sz="2400" spc="-5" dirty="0">
                <a:latin typeface="Arial"/>
                <a:cs typeface="Arial"/>
              </a:rPr>
              <a:t>we can come up with  generic control ids that cover both </a:t>
            </a:r>
            <a:r>
              <a:rPr sz="2400" dirty="0">
                <a:latin typeface="Arial"/>
                <a:cs typeface="Arial"/>
              </a:rPr>
              <a:t>types of </a:t>
            </a:r>
            <a:r>
              <a:rPr sz="2400" spc="-5" dirty="0">
                <a:latin typeface="Arial"/>
                <a:cs typeface="Arial"/>
              </a:rPr>
              <a:t>joypad quite</a:t>
            </a:r>
            <a:r>
              <a:rPr sz="2400" spc="100" dirty="0">
                <a:latin typeface="Arial"/>
                <a:cs typeface="Arial"/>
              </a:rPr>
              <a:t> </a:t>
            </a:r>
            <a:r>
              <a:rPr sz="2400" spc="-30" dirty="0">
                <a:latin typeface="Arial"/>
                <a:cs typeface="Arial"/>
              </a:rPr>
              <a:t>easily.</a:t>
            </a:r>
            <a:endParaRPr sz="24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6515100" cy="626110"/>
          </a:xfrm>
          <a:custGeom>
            <a:avLst/>
            <a:gdLst/>
            <a:ahLst/>
            <a:cxnLst/>
            <a:rect l="l" t="t" r="r" b="b"/>
            <a:pathLst>
              <a:path w="6515100" h="626110">
                <a:moveTo>
                  <a:pt x="0" y="625601"/>
                </a:moveTo>
                <a:lnTo>
                  <a:pt x="6515100" y="625601"/>
                </a:lnTo>
                <a:lnTo>
                  <a:pt x="6515100" y="0"/>
                </a:lnTo>
                <a:lnTo>
                  <a:pt x="0" y="0"/>
                </a:lnTo>
                <a:lnTo>
                  <a:pt x="0" y="625601"/>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xfrm>
            <a:off x="78740" y="1"/>
            <a:ext cx="3700779" cy="628377"/>
          </a:xfrm>
          <a:prstGeom prst="rect">
            <a:avLst/>
          </a:prstGeom>
        </p:spPr>
        <p:txBody>
          <a:bodyPr vert="horz" wrap="square" lIns="0" tIns="12700" rIns="0" bIns="0" rtlCol="0">
            <a:spAutoFit/>
          </a:bodyPr>
          <a:lstStyle/>
          <a:p>
            <a:pPr marL="12700">
              <a:lnSpc>
                <a:spcPct val="100000"/>
              </a:lnSpc>
              <a:spcBef>
                <a:spcPts val="100"/>
              </a:spcBef>
            </a:pPr>
            <a:r>
              <a:rPr sz="4000" spc="-5" dirty="0">
                <a:solidFill>
                  <a:srgbClr val="6F2F9F"/>
                </a:solidFill>
              </a:rPr>
              <a:t>Input</a:t>
            </a:r>
            <a:r>
              <a:rPr sz="4000" spc="-85" dirty="0">
                <a:solidFill>
                  <a:srgbClr val="6F2F9F"/>
                </a:solidFill>
              </a:rPr>
              <a:t> </a:t>
            </a:r>
            <a:r>
              <a:rPr sz="4000" spc="-10" dirty="0">
                <a:solidFill>
                  <a:srgbClr val="6F2F9F"/>
                </a:solidFill>
              </a:rPr>
              <a:t>Re-Mapping</a:t>
            </a:r>
            <a:endParaRPr sz="4000"/>
          </a:p>
        </p:txBody>
      </p:sp>
      <p:sp>
        <p:nvSpPr>
          <p:cNvPr id="4" name="object 4"/>
          <p:cNvSpPr txBox="1"/>
          <p:nvPr/>
        </p:nvSpPr>
        <p:spPr>
          <a:xfrm>
            <a:off x="307341" y="1061975"/>
            <a:ext cx="11643995" cy="5652830"/>
          </a:xfrm>
          <a:prstGeom prst="rect">
            <a:avLst/>
          </a:prstGeom>
        </p:spPr>
        <p:txBody>
          <a:bodyPr vert="horz" wrap="square" lIns="0" tIns="12700" rIns="0" bIns="0" rtlCol="0">
            <a:spAutoFit/>
          </a:bodyPr>
          <a:lstStyle/>
          <a:p>
            <a:pPr marL="12700">
              <a:lnSpc>
                <a:spcPct val="100000"/>
              </a:lnSpc>
              <a:spcBef>
                <a:spcPts val="100"/>
              </a:spcBef>
            </a:pPr>
            <a:r>
              <a:rPr sz="2800" b="1" i="1" dirty="0">
                <a:solidFill>
                  <a:srgbClr val="6F2F9F"/>
                </a:solidFill>
                <a:latin typeface="Arial"/>
                <a:cs typeface="Arial"/>
              </a:rPr>
              <a:t>Digital </a:t>
            </a:r>
            <a:r>
              <a:rPr sz="2800" b="1" i="1" spc="-5" dirty="0">
                <a:solidFill>
                  <a:srgbClr val="6F2F9F"/>
                </a:solidFill>
                <a:latin typeface="Arial"/>
                <a:cs typeface="Arial"/>
              </a:rPr>
              <a:t>buttons. </a:t>
            </a:r>
            <a:r>
              <a:rPr sz="2800" dirty="0">
                <a:latin typeface="Arial"/>
                <a:cs typeface="Arial"/>
              </a:rPr>
              <a:t>States are packed into a 32-bit word, one bit per butt</a:t>
            </a:r>
            <a:r>
              <a:rPr sz="2800" spc="25" dirty="0">
                <a:latin typeface="Arial"/>
                <a:cs typeface="Arial"/>
              </a:rPr>
              <a:t> </a:t>
            </a:r>
            <a:r>
              <a:rPr sz="2800" dirty="0">
                <a:latin typeface="Arial"/>
                <a:cs typeface="Arial"/>
              </a:rPr>
              <a:t>on.</a:t>
            </a:r>
            <a:endParaRPr sz="2800">
              <a:latin typeface="Arial"/>
              <a:cs typeface="Arial"/>
            </a:endParaRPr>
          </a:p>
          <a:p>
            <a:pPr>
              <a:lnSpc>
                <a:spcPct val="100000"/>
              </a:lnSpc>
              <a:spcBef>
                <a:spcPts val="25"/>
              </a:spcBef>
            </a:pPr>
            <a:endParaRPr sz="2900">
              <a:latin typeface="Times New Roman"/>
              <a:cs typeface="Times New Roman"/>
            </a:endParaRPr>
          </a:p>
          <a:p>
            <a:pPr marL="12700" marR="418465">
              <a:lnSpc>
                <a:spcPct val="100000"/>
              </a:lnSpc>
            </a:pPr>
            <a:r>
              <a:rPr sz="2800" b="1" i="1" dirty="0">
                <a:solidFill>
                  <a:srgbClr val="6F2F9F"/>
                </a:solidFill>
                <a:latin typeface="Arial"/>
                <a:cs typeface="Arial"/>
              </a:rPr>
              <a:t>Unidirectional absolute axes </a:t>
            </a:r>
            <a:r>
              <a:rPr sz="2800" i="1" dirty="0">
                <a:latin typeface="Arial"/>
                <a:cs typeface="Arial"/>
              </a:rPr>
              <a:t>(e.g., triggers, analog buttons). </a:t>
            </a:r>
            <a:r>
              <a:rPr sz="2800" dirty="0">
                <a:latin typeface="Arial"/>
                <a:cs typeface="Arial"/>
              </a:rPr>
              <a:t>Produce  floating-point input values in the range [0,</a:t>
            </a:r>
            <a:r>
              <a:rPr sz="2800" spc="10" dirty="0">
                <a:latin typeface="Arial"/>
                <a:cs typeface="Arial"/>
              </a:rPr>
              <a:t> </a:t>
            </a:r>
            <a:r>
              <a:rPr sz="2800" dirty="0">
                <a:latin typeface="Arial"/>
                <a:cs typeface="Arial"/>
              </a:rPr>
              <a:t>1].</a:t>
            </a:r>
            <a:endParaRPr sz="2800">
              <a:latin typeface="Arial"/>
              <a:cs typeface="Arial"/>
            </a:endParaRPr>
          </a:p>
          <a:p>
            <a:pPr>
              <a:lnSpc>
                <a:spcPct val="100000"/>
              </a:lnSpc>
              <a:spcBef>
                <a:spcPts val="25"/>
              </a:spcBef>
            </a:pPr>
            <a:endParaRPr sz="2900">
              <a:latin typeface="Times New Roman"/>
              <a:cs typeface="Times New Roman"/>
            </a:endParaRPr>
          </a:p>
          <a:p>
            <a:pPr marL="12700" marR="777240">
              <a:lnSpc>
                <a:spcPct val="100000"/>
              </a:lnSpc>
            </a:pPr>
            <a:r>
              <a:rPr sz="2800" b="1" i="1" dirty="0">
                <a:solidFill>
                  <a:srgbClr val="6F2F9F"/>
                </a:solidFill>
                <a:latin typeface="Arial"/>
                <a:cs typeface="Arial"/>
              </a:rPr>
              <a:t>Bidirectional absolute axes </a:t>
            </a:r>
            <a:r>
              <a:rPr sz="2800" i="1" dirty="0">
                <a:latin typeface="Arial"/>
                <a:cs typeface="Arial"/>
              </a:rPr>
              <a:t>(e.g., joy sticks). </a:t>
            </a:r>
            <a:r>
              <a:rPr sz="2800" dirty="0">
                <a:latin typeface="Arial"/>
                <a:cs typeface="Arial"/>
              </a:rPr>
              <a:t>Produce floating-point  input</a:t>
            </a:r>
            <a:endParaRPr sz="2800">
              <a:latin typeface="Arial"/>
              <a:cs typeface="Arial"/>
            </a:endParaRPr>
          </a:p>
          <a:p>
            <a:pPr marL="12700">
              <a:lnSpc>
                <a:spcPct val="100000"/>
              </a:lnSpc>
              <a:spcBef>
                <a:spcPts val="5"/>
              </a:spcBef>
            </a:pPr>
            <a:r>
              <a:rPr sz="2800" dirty="0">
                <a:latin typeface="Arial"/>
                <a:cs typeface="Arial"/>
              </a:rPr>
              <a:t>values in the range [–1,</a:t>
            </a:r>
            <a:r>
              <a:rPr sz="2800" spc="10" dirty="0">
                <a:latin typeface="Arial"/>
                <a:cs typeface="Arial"/>
              </a:rPr>
              <a:t> </a:t>
            </a:r>
            <a:r>
              <a:rPr sz="2800" dirty="0">
                <a:latin typeface="Arial"/>
                <a:cs typeface="Arial"/>
              </a:rPr>
              <a:t>1].</a:t>
            </a:r>
            <a:endParaRPr sz="2800">
              <a:latin typeface="Arial"/>
              <a:cs typeface="Arial"/>
            </a:endParaRPr>
          </a:p>
          <a:p>
            <a:pPr>
              <a:lnSpc>
                <a:spcPct val="100000"/>
              </a:lnSpc>
              <a:spcBef>
                <a:spcPts val="20"/>
              </a:spcBef>
            </a:pPr>
            <a:endParaRPr sz="2900">
              <a:latin typeface="Times New Roman"/>
              <a:cs typeface="Times New Roman"/>
            </a:endParaRPr>
          </a:p>
          <a:p>
            <a:pPr marL="12700" marR="5080">
              <a:lnSpc>
                <a:spcPct val="100000"/>
              </a:lnSpc>
              <a:spcBef>
                <a:spcPts val="5"/>
              </a:spcBef>
            </a:pPr>
            <a:r>
              <a:rPr sz="2800" b="1" i="1" dirty="0">
                <a:solidFill>
                  <a:srgbClr val="6F2F9F"/>
                </a:solidFill>
                <a:latin typeface="Arial"/>
                <a:cs typeface="Arial"/>
              </a:rPr>
              <a:t>Relative axes </a:t>
            </a:r>
            <a:r>
              <a:rPr sz="2800" i="1" dirty="0">
                <a:latin typeface="Arial"/>
                <a:cs typeface="Arial"/>
              </a:rPr>
              <a:t>(e.g., mouse axes, wheels, track balls). </a:t>
            </a:r>
            <a:r>
              <a:rPr sz="2800" dirty="0">
                <a:latin typeface="Arial"/>
                <a:cs typeface="Arial"/>
              </a:rPr>
              <a:t>Produce floating-  point input values in the range [–1, 1] , where </a:t>
            </a:r>
            <a:r>
              <a:rPr sz="2800" spc="-5" dirty="0">
                <a:latin typeface="Arial"/>
                <a:cs typeface="Arial"/>
              </a:rPr>
              <a:t>±1 </a:t>
            </a:r>
            <a:r>
              <a:rPr sz="2800" dirty="0">
                <a:latin typeface="Arial"/>
                <a:cs typeface="Arial"/>
              </a:rPr>
              <a:t>represents the maximum  relative </a:t>
            </a:r>
            <a:r>
              <a:rPr sz="2800" spc="-15" dirty="0">
                <a:latin typeface="Arial"/>
                <a:cs typeface="Arial"/>
              </a:rPr>
              <a:t>off </a:t>
            </a:r>
            <a:r>
              <a:rPr sz="2800" dirty="0">
                <a:latin typeface="Arial"/>
                <a:cs typeface="Arial"/>
              </a:rPr>
              <a:t>set possible within a single game frame (i.e., during a</a:t>
            </a:r>
            <a:r>
              <a:rPr sz="2800" spc="-15" dirty="0">
                <a:latin typeface="Arial"/>
                <a:cs typeface="Arial"/>
              </a:rPr>
              <a:t> </a:t>
            </a:r>
            <a:r>
              <a:rPr sz="2800" dirty="0">
                <a:latin typeface="Arial"/>
                <a:cs typeface="Arial"/>
              </a:rPr>
              <a:t>period</a:t>
            </a:r>
            <a:endParaRPr sz="2800">
              <a:latin typeface="Arial"/>
              <a:cs typeface="Arial"/>
            </a:endParaRPr>
          </a:p>
          <a:p>
            <a:pPr marL="12700">
              <a:lnSpc>
                <a:spcPts val="3279"/>
              </a:lnSpc>
            </a:pPr>
            <a:r>
              <a:rPr sz="2800" dirty="0">
                <a:latin typeface="Arial"/>
                <a:cs typeface="Arial"/>
              </a:rPr>
              <a:t>of 1/30 or 1/60 of a</a:t>
            </a:r>
            <a:r>
              <a:rPr sz="2800" spc="-5" dirty="0">
                <a:latin typeface="Arial"/>
                <a:cs typeface="Arial"/>
              </a:rPr>
              <a:t> </a:t>
            </a:r>
            <a:r>
              <a:rPr sz="2800" dirty="0">
                <a:latin typeface="Arial"/>
                <a:cs typeface="Arial"/>
              </a:rPr>
              <a:t>second).</a:t>
            </a:r>
            <a:endParaRPr sz="2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0362"/>
            <a:ext cx="5920740" cy="689932"/>
          </a:xfrm>
          <a:prstGeom prst="rect">
            <a:avLst/>
          </a:prstGeom>
        </p:spPr>
        <p:txBody>
          <a:bodyPr vert="horz" wrap="square" lIns="0" tIns="12700" rIns="0" bIns="0" rtlCol="0">
            <a:spAutoFit/>
          </a:bodyPr>
          <a:lstStyle/>
          <a:p>
            <a:pPr marL="12700">
              <a:lnSpc>
                <a:spcPct val="100000"/>
              </a:lnSpc>
              <a:spcBef>
                <a:spcPts val="100"/>
              </a:spcBef>
            </a:pPr>
            <a:r>
              <a:rPr sz="4400" spc="-15" dirty="0">
                <a:solidFill>
                  <a:srgbClr val="000000"/>
                </a:solidFill>
              </a:rPr>
              <a:t>Context-Sensitive</a:t>
            </a:r>
            <a:r>
              <a:rPr sz="4400" spc="-25" dirty="0">
                <a:solidFill>
                  <a:srgbClr val="000000"/>
                </a:solidFill>
              </a:rPr>
              <a:t> </a:t>
            </a:r>
            <a:r>
              <a:rPr sz="4400" spc="-20" dirty="0">
                <a:solidFill>
                  <a:srgbClr val="000000"/>
                </a:solidFill>
              </a:rPr>
              <a:t>Controls</a:t>
            </a:r>
            <a:endParaRPr sz="4400"/>
          </a:p>
        </p:txBody>
      </p:sp>
      <p:sp>
        <p:nvSpPr>
          <p:cNvPr id="3" name="object 3"/>
          <p:cNvSpPr txBox="1"/>
          <p:nvPr/>
        </p:nvSpPr>
        <p:spPr>
          <a:xfrm>
            <a:off x="916941" y="1736852"/>
            <a:ext cx="10340975" cy="4328236"/>
          </a:xfrm>
          <a:prstGeom prst="rect">
            <a:avLst/>
          </a:prstGeom>
        </p:spPr>
        <p:txBody>
          <a:bodyPr vert="horz" wrap="square" lIns="0" tIns="131445" rIns="0" bIns="0" rtlCol="0">
            <a:spAutoFit/>
          </a:bodyPr>
          <a:lstStyle/>
          <a:p>
            <a:pPr marL="241300" marR="591820" indent="-228600">
              <a:lnSpc>
                <a:spcPct val="70000"/>
              </a:lnSpc>
              <a:spcBef>
                <a:spcPts val="1035"/>
              </a:spcBef>
              <a:buFont typeface="Arial"/>
              <a:buChar char="•"/>
              <a:tabLst>
                <a:tab pos="241300" algn="l"/>
              </a:tabLst>
            </a:pPr>
            <a:r>
              <a:rPr sz="2600" b="0" spc="-5" dirty="0">
                <a:latin typeface="Calibri Light"/>
                <a:cs typeface="Calibri Light"/>
              </a:rPr>
              <a:t>In </a:t>
            </a:r>
            <a:r>
              <a:rPr sz="2600" b="0" spc="-15" dirty="0">
                <a:latin typeface="Calibri Light"/>
                <a:cs typeface="Calibri Light"/>
              </a:rPr>
              <a:t>many games, </a:t>
            </a:r>
            <a:r>
              <a:rPr sz="2600" b="0" spc="-5" dirty="0">
                <a:solidFill>
                  <a:srgbClr val="6F2F9F"/>
                </a:solidFill>
                <a:latin typeface="Calibri Light"/>
                <a:cs typeface="Calibri Light"/>
              </a:rPr>
              <a:t>a </a:t>
            </a:r>
            <a:r>
              <a:rPr sz="2600" b="0" spc="-15" dirty="0">
                <a:solidFill>
                  <a:srgbClr val="6F2F9F"/>
                </a:solidFill>
                <a:latin typeface="Calibri Light"/>
                <a:cs typeface="Calibri Light"/>
              </a:rPr>
              <a:t>single </a:t>
            </a:r>
            <a:r>
              <a:rPr sz="2600" b="0" spc="-35" dirty="0">
                <a:solidFill>
                  <a:srgbClr val="6F2F9F"/>
                </a:solidFill>
                <a:latin typeface="Calibri Light"/>
                <a:cs typeface="Calibri Light"/>
              </a:rPr>
              <a:t>physical control </a:t>
            </a:r>
            <a:r>
              <a:rPr sz="2600" b="0" spc="-10" dirty="0">
                <a:latin typeface="Calibri Light"/>
                <a:cs typeface="Calibri Light"/>
              </a:rPr>
              <a:t>can </a:t>
            </a:r>
            <a:r>
              <a:rPr sz="2600" b="0" spc="-20" dirty="0">
                <a:latin typeface="Calibri Light"/>
                <a:cs typeface="Calibri Light"/>
              </a:rPr>
              <a:t>have </a:t>
            </a:r>
            <a:r>
              <a:rPr sz="2600" b="0" spc="-25" dirty="0">
                <a:latin typeface="Calibri Light"/>
                <a:cs typeface="Calibri Light"/>
              </a:rPr>
              <a:t>different </a:t>
            </a:r>
            <a:r>
              <a:rPr sz="2600" b="0" spc="-5" dirty="0">
                <a:latin typeface="Calibri Light"/>
                <a:cs typeface="Calibri Light"/>
              </a:rPr>
              <a:t>functions,  depending on </a:t>
            </a:r>
            <a:r>
              <a:rPr sz="2600" b="0" spc="-20" dirty="0">
                <a:latin typeface="Calibri Light"/>
                <a:cs typeface="Calibri Light"/>
              </a:rPr>
              <a:t>context. </a:t>
            </a:r>
            <a:r>
              <a:rPr sz="2600" b="0" spc="-5" dirty="0">
                <a:latin typeface="Calibri Light"/>
                <a:cs typeface="Calibri Light"/>
              </a:rPr>
              <a:t>A simple </a:t>
            </a:r>
            <a:r>
              <a:rPr sz="2600" b="0" spc="-15" dirty="0">
                <a:latin typeface="Calibri Light"/>
                <a:cs typeface="Calibri Light"/>
              </a:rPr>
              <a:t>example </a:t>
            </a:r>
            <a:r>
              <a:rPr sz="2600" b="0" spc="-5" dirty="0">
                <a:latin typeface="Calibri Light"/>
                <a:cs typeface="Calibri Light"/>
              </a:rPr>
              <a:t>is the ubiquitous “use”</a:t>
            </a:r>
            <a:r>
              <a:rPr sz="2600" b="0" spc="95" dirty="0">
                <a:latin typeface="Calibri Light"/>
                <a:cs typeface="Calibri Light"/>
              </a:rPr>
              <a:t> </a:t>
            </a:r>
            <a:r>
              <a:rPr sz="2600" b="0" spc="-15" dirty="0">
                <a:latin typeface="Calibri Light"/>
                <a:cs typeface="Calibri Light"/>
              </a:rPr>
              <a:t>button.</a:t>
            </a:r>
            <a:endParaRPr sz="2600">
              <a:latin typeface="Calibri Light"/>
              <a:cs typeface="Calibri Light"/>
            </a:endParaRPr>
          </a:p>
          <a:p>
            <a:pPr>
              <a:lnSpc>
                <a:spcPct val="100000"/>
              </a:lnSpc>
              <a:spcBef>
                <a:spcPts val="40"/>
              </a:spcBef>
              <a:buFont typeface="Arial"/>
              <a:buChar char="•"/>
            </a:pPr>
            <a:endParaRPr sz="3600">
              <a:latin typeface="Times New Roman"/>
              <a:cs typeface="Times New Roman"/>
            </a:endParaRPr>
          </a:p>
          <a:p>
            <a:pPr marL="241300" marR="5080" indent="-228600">
              <a:lnSpc>
                <a:spcPct val="70000"/>
              </a:lnSpc>
              <a:buFont typeface="Arial"/>
              <a:buChar char="•"/>
              <a:tabLst>
                <a:tab pos="241300" algn="l"/>
              </a:tabLst>
            </a:pPr>
            <a:r>
              <a:rPr sz="2600" b="0" spc="-5" dirty="0">
                <a:latin typeface="Calibri Light"/>
                <a:cs typeface="Calibri Light"/>
              </a:rPr>
              <a:t>If </a:t>
            </a:r>
            <a:r>
              <a:rPr sz="2600" b="0" spc="-10" dirty="0">
                <a:latin typeface="Calibri Light"/>
                <a:cs typeface="Calibri Light"/>
              </a:rPr>
              <a:t>pressed </a:t>
            </a:r>
            <a:r>
              <a:rPr sz="2600" b="0" spc="-5" dirty="0">
                <a:latin typeface="Calibri Light"/>
                <a:cs typeface="Calibri Light"/>
              </a:rPr>
              <a:t>while </a:t>
            </a:r>
            <a:r>
              <a:rPr sz="2600" b="0" spc="-15" dirty="0">
                <a:latin typeface="Calibri Light"/>
                <a:cs typeface="Calibri Light"/>
              </a:rPr>
              <a:t>standing </a:t>
            </a:r>
            <a:r>
              <a:rPr sz="2600" b="0" spc="-5" dirty="0">
                <a:latin typeface="Calibri Light"/>
                <a:cs typeface="Calibri Light"/>
              </a:rPr>
              <a:t>in </a:t>
            </a:r>
            <a:r>
              <a:rPr sz="2600" b="0" spc="-20" dirty="0">
                <a:latin typeface="Calibri Light"/>
                <a:cs typeface="Calibri Light"/>
              </a:rPr>
              <a:t>front </a:t>
            </a:r>
            <a:r>
              <a:rPr sz="2600" b="0" spc="-5" dirty="0">
                <a:latin typeface="Calibri Light"/>
                <a:cs typeface="Calibri Light"/>
              </a:rPr>
              <a:t>of a </a:t>
            </a:r>
            <a:r>
              <a:rPr sz="2600" b="0" spc="-50" dirty="0">
                <a:latin typeface="Calibri Light"/>
                <a:cs typeface="Calibri Light"/>
              </a:rPr>
              <a:t>door, </a:t>
            </a:r>
            <a:r>
              <a:rPr sz="2600" b="0" spc="-5" dirty="0">
                <a:latin typeface="Calibri Light"/>
                <a:cs typeface="Calibri Light"/>
              </a:rPr>
              <a:t>the “use” </a:t>
            </a:r>
            <a:r>
              <a:rPr sz="2600" b="0" spc="-15" dirty="0">
                <a:latin typeface="Calibri Light"/>
                <a:cs typeface="Calibri Light"/>
              </a:rPr>
              <a:t>button </a:t>
            </a:r>
            <a:r>
              <a:rPr sz="2600" b="0" spc="-10" dirty="0">
                <a:latin typeface="Calibri Light"/>
                <a:cs typeface="Calibri Light"/>
              </a:rPr>
              <a:t>might cause  </a:t>
            </a:r>
            <a:r>
              <a:rPr sz="2600" b="0" spc="-5" dirty="0">
                <a:latin typeface="Calibri Light"/>
                <a:cs typeface="Calibri Light"/>
              </a:rPr>
              <a:t>the </a:t>
            </a:r>
            <a:r>
              <a:rPr sz="2600" b="0" spc="-15" dirty="0">
                <a:latin typeface="Calibri Light"/>
                <a:cs typeface="Calibri Light"/>
              </a:rPr>
              <a:t>character to </a:t>
            </a:r>
            <a:r>
              <a:rPr sz="2600" b="0" spc="-5" dirty="0">
                <a:latin typeface="Calibri Light"/>
                <a:cs typeface="Calibri Light"/>
              </a:rPr>
              <a:t>open the </a:t>
            </a:r>
            <a:r>
              <a:rPr sz="2600" b="0" spc="-60" dirty="0">
                <a:latin typeface="Calibri Light"/>
                <a:cs typeface="Calibri Light"/>
              </a:rPr>
              <a:t>door. </a:t>
            </a:r>
            <a:r>
              <a:rPr sz="2600" b="0" spc="-5" dirty="0">
                <a:latin typeface="Calibri Light"/>
                <a:cs typeface="Calibri Light"/>
              </a:rPr>
              <a:t>If it is </a:t>
            </a:r>
            <a:r>
              <a:rPr sz="2600" b="0" spc="-10" dirty="0">
                <a:latin typeface="Calibri Light"/>
                <a:cs typeface="Calibri Light"/>
              </a:rPr>
              <a:t>pressed </a:t>
            </a:r>
            <a:r>
              <a:rPr sz="2600" b="0" spc="-5" dirty="0">
                <a:latin typeface="Calibri Light"/>
                <a:cs typeface="Calibri Light"/>
              </a:rPr>
              <a:t>while </a:t>
            </a:r>
            <a:r>
              <a:rPr sz="2600" b="0" spc="-10" dirty="0">
                <a:latin typeface="Calibri Light"/>
                <a:cs typeface="Calibri Light"/>
              </a:rPr>
              <a:t>standing </a:t>
            </a:r>
            <a:r>
              <a:rPr sz="2600" b="0" spc="-5" dirty="0">
                <a:latin typeface="Calibri Light"/>
                <a:cs typeface="Calibri Light"/>
              </a:rPr>
              <a:t>near an </a:t>
            </a:r>
            <a:r>
              <a:rPr sz="2600" b="0" spc="-10" dirty="0">
                <a:latin typeface="Calibri Light"/>
                <a:cs typeface="Calibri Light"/>
              </a:rPr>
              <a:t>object,  </a:t>
            </a:r>
            <a:r>
              <a:rPr sz="2600" b="0" spc="-5" dirty="0">
                <a:latin typeface="Calibri Light"/>
                <a:cs typeface="Calibri Light"/>
              </a:rPr>
              <a:t>it </a:t>
            </a:r>
            <a:r>
              <a:rPr sz="2600" b="0" spc="-10" dirty="0">
                <a:latin typeface="Calibri Light"/>
                <a:cs typeface="Calibri Light"/>
              </a:rPr>
              <a:t>might cause </a:t>
            </a:r>
            <a:r>
              <a:rPr sz="2600" b="0" spc="-5" dirty="0">
                <a:latin typeface="Calibri Light"/>
                <a:cs typeface="Calibri Light"/>
              </a:rPr>
              <a:t>the </a:t>
            </a:r>
            <a:r>
              <a:rPr sz="2600" b="0" spc="-20" dirty="0">
                <a:latin typeface="Calibri Light"/>
                <a:cs typeface="Calibri Light"/>
              </a:rPr>
              <a:t>player </a:t>
            </a:r>
            <a:r>
              <a:rPr sz="2600" b="0" spc="-15" dirty="0">
                <a:latin typeface="Calibri Light"/>
                <a:cs typeface="Calibri Light"/>
              </a:rPr>
              <a:t>character to </a:t>
            </a:r>
            <a:r>
              <a:rPr sz="2600" b="0" spc="-5" dirty="0">
                <a:latin typeface="Calibri Light"/>
                <a:cs typeface="Calibri Light"/>
              </a:rPr>
              <a:t>pick up the </a:t>
            </a:r>
            <a:r>
              <a:rPr sz="2600" b="0" spc="-10" dirty="0">
                <a:latin typeface="Calibri Light"/>
                <a:cs typeface="Calibri Light"/>
              </a:rPr>
              <a:t>object, </a:t>
            </a:r>
            <a:r>
              <a:rPr sz="2600" b="0" spc="-5" dirty="0">
                <a:latin typeface="Calibri Light"/>
                <a:cs typeface="Calibri Light"/>
              </a:rPr>
              <a:t>and </a:t>
            </a:r>
            <a:r>
              <a:rPr sz="2600" b="0" spc="-10" dirty="0">
                <a:latin typeface="Calibri Light"/>
                <a:cs typeface="Calibri Light"/>
              </a:rPr>
              <a:t>so</a:t>
            </a:r>
            <a:r>
              <a:rPr sz="2600" b="0" spc="130" dirty="0">
                <a:latin typeface="Calibri Light"/>
                <a:cs typeface="Calibri Light"/>
              </a:rPr>
              <a:t> </a:t>
            </a:r>
            <a:r>
              <a:rPr sz="2600" b="0" dirty="0">
                <a:latin typeface="Calibri Light"/>
                <a:cs typeface="Calibri Light"/>
              </a:rPr>
              <a:t>on.</a:t>
            </a:r>
            <a:endParaRPr sz="2600">
              <a:latin typeface="Calibri Light"/>
              <a:cs typeface="Calibri Light"/>
            </a:endParaRPr>
          </a:p>
          <a:p>
            <a:pPr>
              <a:lnSpc>
                <a:spcPct val="100000"/>
              </a:lnSpc>
              <a:spcBef>
                <a:spcPts val="50"/>
              </a:spcBef>
              <a:buFont typeface="Arial"/>
              <a:buChar char="•"/>
            </a:pPr>
            <a:endParaRPr sz="3600">
              <a:latin typeface="Times New Roman"/>
              <a:cs typeface="Times New Roman"/>
            </a:endParaRPr>
          </a:p>
          <a:p>
            <a:pPr marL="241300" marR="347345" indent="-228600">
              <a:lnSpc>
                <a:spcPct val="70000"/>
              </a:lnSpc>
              <a:buFont typeface="Arial"/>
              <a:buChar char="•"/>
              <a:tabLst>
                <a:tab pos="241300" algn="l"/>
              </a:tabLst>
            </a:pPr>
            <a:r>
              <a:rPr sz="2600" b="0" spc="-10" dirty="0">
                <a:latin typeface="Calibri Light"/>
                <a:cs typeface="Calibri Light"/>
              </a:rPr>
              <a:t>Another common </a:t>
            </a:r>
            <a:r>
              <a:rPr sz="2600" b="0" spc="-20" dirty="0">
                <a:latin typeface="Calibri Light"/>
                <a:cs typeface="Calibri Light"/>
              </a:rPr>
              <a:t>example </a:t>
            </a:r>
            <a:r>
              <a:rPr sz="2600" b="0" spc="-5" dirty="0">
                <a:latin typeface="Calibri Light"/>
                <a:cs typeface="Calibri Light"/>
              </a:rPr>
              <a:t>is a </a:t>
            </a:r>
            <a:r>
              <a:rPr sz="2600" b="0" spc="-25" dirty="0">
                <a:solidFill>
                  <a:srgbClr val="6F2F9F"/>
                </a:solidFill>
                <a:latin typeface="Calibri Light"/>
                <a:cs typeface="Calibri Light"/>
              </a:rPr>
              <a:t>modal </a:t>
            </a:r>
            <a:r>
              <a:rPr sz="2600" b="0" spc="-35" dirty="0">
                <a:solidFill>
                  <a:srgbClr val="6F2F9F"/>
                </a:solidFill>
                <a:latin typeface="Calibri Light"/>
                <a:cs typeface="Calibri Light"/>
              </a:rPr>
              <a:t>control </a:t>
            </a:r>
            <a:r>
              <a:rPr sz="2600" b="0" spc="-25" dirty="0">
                <a:solidFill>
                  <a:srgbClr val="6F2F9F"/>
                </a:solidFill>
                <a:latin typeface="Calibri Light"/>
                <a:cs typeface="Calibri Light"/>
              </a:rPr>
              <a:t>scheme</a:t>
            </a:r>
            <a:r>
              <a:rPr sz="2600" b="0" spc="-25" dirty="0">
                <a:latin typeface="Calibri Light"/>
                <a:cs typeface="Calibri Light"/>
              </a:rPr>
              <a:t>. </a:t>
            </a:r>
            <a:r>
              <a:rPr sz="2600" b="0" spc="-5" dirty="0">
                <a:latin typeface="Calibri Light"/>
                <a:cs typeface="Calibri Light"/>
              </a:rPr>
              <a:t>When the </a:t>
            </a:r>
            <a:r>
              <a:rPr sz="2600" b="0" spc="-20" dirty="0">
                <a:latin typeface="Calibri Light"/>
                <a:cs typeface="Calibri Light"/>
              </a:rPr>
              <a:t>player </a:t>
            </a:r>
            <a:r>
              <a:rPr sz="2600" b="0" spc="-5" dirty="0">
                <a:latin typeface="Calibri Light"/>
                <a:cs typeface="Calibri Light"/>
              </a:rPr>
              <a:t>is  </a:t>
            </a:r>
            <a:r>
              <a:rPr sz="2600" b="0" spc="-10" dirty="0">
                <a:latin typeface="Calibri Light"/>
                <a:cs typeface="Calibri Light"/>
              </a:rPr>
              <a:t>walking </a:t>
            </a:r>
            <a:r>
              <a:rPr sz="2600" b="0" spc="-15" dirty="0">
                <a:latin typeface="Calibri Light"/>
                <a:cs typeface="Calibri Light"/>
              </a:rPr>
              <a:t>around, </a:t>
            </a:r>
            <a:r>
              <a:rPr sz="2600" b="0" spc="-5" dirty="0">
                <a:latin typeface="Calibri Light"/>
                <a:cs typeface="Calibri Light"/>
              </a:rPr>
              <a:t>the </a:t>
            </a:r>
            <a:r>
              <a:rPr sz="2600" b="0" spc="-20" dirty="0">
                <a:latin typeface="Calibri Light"/>
                <a:cs typeface="Calibri Light"/>
              </a:rPr>
              <a:t>controls </a:t>
            </a:r>
            <a:r>
              <a:rPr sz="2600" b="0" spc="-15" dirty="0">
                <a:latin typeface="Calibri Light"/>
                <a:cs typeface="Calibri Light"/>
              </a:rPr>
              <a:t>are </a:t>
            </a:r>
            <a:r>
              <a:rPr sz="2600" b="0" spc="-5" dirty="0">
                <a:latin typeface="Calibri Light"/>
                <a:cs typeface="Calibri Light"/>
              </a:rPr>
              <a:t>used </a:t>
            </a:r>
            <a:r>
              <a:rPr sz="2600" b="0" spc="-15" dirty="0">
                <a:latin typeface="Calibri Light"/>
                <a:cs typeface="Calibri Light"/>
              </a:rPr>
              <a:t>to </a:t>
            </a:r>
            <a:r>
              <a:rPr sz="2600" b="0" spc="-20" dirty="0">
                <a:latin typeface="Calibri Light"/>
                <a:cs typeface="Calibri Light"/>
              </a:rPr>
              <a:t>navigate </a:t>
            </a:r>
            <a:r>
              <a:rPr sz="2600" b="0" spc="-5" dirty="0">
                <a:latin typeface="Calibri Light"/>
                <a:cs typeface="Calibri Light"/>
              </a:rPr>
              <a:t>and </a:t>
            </a:r>
            <a:r>
              <a:rPr sz="2600" b="0" spc="-20" dirty="0">
                <a:latin typeface="Calibri Light"/>
                <a:cs typeface="Calibri Light"/>
              </a:rPr>
              <a:t>control </a:t>
            </a:r>
            <a:r>
              <a:rPr sz="2600" b="0" spc="-5" dirty="0">
                <a:latin typeface="Calibri Light"/>
                <a:cs typeface="Calibri Light"/>
              </a:rPr>
              <a:t>the</a:t>
            </a:r>
            <a:r>
              <a:rPr sz="2600" b="0" spc="180" dirty="0">
                <a:latin typeface="Calibri Light"/>
                <a:cs typeface="Calibri Light"/>
              </a:rPr>
              <a:t> </a:t>
            </a:r>
            <a:r>
              <a:rPr sz="2600" b="0" spc="-15" dirty="0">
                <a:latin typeface="Calibri Light"/>
                <a:cs typeface="Calibri Light"/>
              </a:rPr>
              <a:t>camera.</a:t>
            </a:r>
            <a:endParaRPr sz="2600">
              <a:latin typeface="Calibri Light"/>
              <a:cs typeface="Calibri Light"/>
            </a:endParaRPr>
          </a:p>
          <a:p>
            <a:pPr>
              <a:lnSpc>
                <a:spcPct val="100000"/>
              </a:lnSpc>
              <a:spcBef>
                <a:spcPts val="45"/>
              </a:spcBef>
              <a:buFont typeface="Arial"/>
              <a:buChar char="•"/>
            </a:pPr>
            <a:endParaRPr sz="3600">
              <a:latin typeface="Times New Roman"/>
              <a:cs typeface="Times New Roman"/>
            </a:endParaRPr>
          </a:p>
          <a:p>
            <a:pPr marL="241300" marR="989330" indent="-228600">
              <a:lnSpc>
                <a:spcPct val="70000"/>
              </a:lnSpc>
              <a:buFont typeface="Arial"/>
              <a:buChar char="•"/>
              <a:tabLst>
                <a:tab pos="241300" algn="l"/>
              </a:tabLst>
            </a:pPr>
            <a:r>
              <a:rPr sz="2600" b="0" spc="-5" dirty="0">
                <a:latin typeface="Calibri Light"/>
                <a:cs typeface="Calibri Light"/>
              </a:rPr>
              <a:t>When the </a:t>
            </a:r>
            <a:r>
              <a:rPr sz="2600" b="0" spc="-20" dirty="0">
                <a:latin typeface="Calibri Light"/>
                <a:cs typeface="Calibri Light"/>
              </a:rPr>
              <a:t>player </a:t>
            </a:r>
            <a:r>
              <a:rPr sz="2600" b="0" spc="-5" dirty="0">
                <a:latin typeface="Calibri Light"/>
                <a:cs typeface="Calibri Light"/>
              </a:rPr>
              <a:t>is riding a </a:t>
            </a:r>
            <a:r>
              <a:rPr sz="2600" b="0" spc="-10" dirty="0">
                <a:latin typeface="Calibri Light"/>
                <a:cs typeface="Calibri Light"/>
              </a:rPr>
              <a:t>vehicle, </a:t>
            </a:r>
            <a:r>
              <a:rPr sz="2600" b="0" spc="-5" dirty="0">
                <a:latin typeface="Calibri Light"/>
                <a:cs typeface="Calibri Light"/>
              </a:rPr>
              <a:t>the </a:t>
            </a:r>
            <a:r>
              <a:rPr sz="2600" b="0" spc="-20" dirty="0">
                <a:latin typeface="Calibri Light"/>
                <a:cs typeface="Calibri Light"/>
              </a:rPr>
              <a:t>controls </a:t>
            </a:r>
            <a:r>
              <a:rPr sz="2600" b="0" spc="-15" dirty="0">
                <a:latin typeface="Calibri Light"/>
                <a:cs typeface="Calibri Light"/>
              </a:rPr>
              <a:t>are </a:t>
            </a:r>
            <a:r>
              <a:rPr sz="2600" b="0" spc="-5" dirty="0">
                <a:latin typeface="Calibri Light"/>
                <a:cs typeface="Calibri Light"/>
              </a:rPr>
              <a:t>used </a:t>
            </a:r>
            <a:r>
              <a:rPr sz="2600" b="0" spc="-15" dirty="0">
                <a:latin typeface="Calibri Light"/>
                <a:cs typeface="Calibri Light"/>
              </a:rPr>
              <a:t>to </a:t>
            </a:r>
            <a:r>
              <a:rPr sz="2600" b="0" spc="-20" dirty="0">
                <a:latin typeface="Calibri Light"/>
                <a:cs typeface="Calibri Light"/>
              </a:rPr>
              <a:t>steer </a:t>
            </a:r>
            <a:r>
              <a:rPr sz="2600" b="0" spc="-5" dirty="0">
                <a:latin typeface="Calibri Light"/>
                <a:cs typeface="Calibri Light"/>
              </a:rPr>
              <a:t>the  </a:t>
            </a:r>
            <a:r>
              <a:rPr sz="2600" b="0" spc="-10" dirty="0">
                <a:latin typeface="Calibri Light"/>
                <a:cs typeface="Calibri Light"/>
              </a:rPr>
              <a:t>vehicle, </a:t>
            </a:r>
            <a:r>
              <a:rPr sz="2600" b="0" spc="-5" dirty="0">
                <a:latin typeface="Calibri Light"/>
                <a:cs typeface="Calibri Light"/>
              </a:rPr>
              <a:t>and the </a:t>
            </a:r>
            <a:r>
              <a:rPr sz="2600" b="0" spc="-20" dirty="0">
                <a:latin typeface="Calibri Light"/>
                <a:cs typeface="Calibri Light"/>
              </a:rPr>
              <a:t>camera controls </a:t>
            </a:r>
            <a:r>
              <a:rPr sz="2600" b="0" spc="-10" dirty="0">
                <a:latin typeface="Calibri Light"/>
                <a:cs typeface="Calibri Light"/>
              </a:rPr>
              <a:t>might </a:t>
            </a:r>
            <a:r>
              <a:rPr sz="2600" b="0" spc="-5" dirty="0">
                <a:latin typeface="Calibri Light"/>
                <a:cs typeface="Calibri Light"/>
              </a:rPr>
              <a:t>be </a:t>
            </a:r>
            <a:r>
              <a:rPr sz="2600" b="0" spc="-25" dirty="0">
                <a:latin typeface="Calibri Light"/>
                <a:cs typeface="Calibri Light"/>
              </a:rPr>
              <a:t>different </a:t>
            </a:r>
            <a:r>
              <a:rPr sz="2600" b="0" spc="-5" dirty="0">
                <a:latin typeface="Calibri Light"/>
                <a:cs typeface="Calibri Light"/>
              </a:rPr>
              <a:t>as</a:t>
            </a:r>
            <a:r>
              <a:rPr sz="2600" b="0" spc="130" dirty="0">
                <a:latin typeface="Calibri Light"/>
                <a:cs typeface="Calibri Light"/>
              </a:rPr>
              <a:t> </a:t>
            </a:r>
            <a:r>
              <a:rPr sz="2600" b="0" spc="-10" dirty="0">
                <a:latin typeface="Calibri Light"/>
                <a:cs typeface="Calibri Light"/>
              </a:rPr>
              <a:t>well.</a:t>
            </a:r>
            <a:endParaRPr sz="2600">
              <a:latin typeface="Calibri Light"/>
              <a:cs typeface="Calibri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4954" y="528068"/>
            <a:ext cx="5991607" cy="337108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10151" y="2565656"/>
            <a:ext cx="6931152" cy="389839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138431"/>
            <a:ext cx="326644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000000"/>
                </a:solidFill>
              </a:rPr>
              <a:t>Disabling</a:t>
            </a:r>
            <a:r>
              <a:rPr sz="4000" spc="-85" dirty="0">
                <a:solidFill>
                  <a:srgbClr val="000000"/>
                </a:solidFill>
              </a:rPr>
              <a:t> </a:t>
            </a:r>
            <a:r>
              <a:rPr sz="4000" spc="-5" dirty="0">
                <a:solidFill>
                  <a:srgbClr val="000000"/>
                </a:solidFill>
              </a:rPr>
              <a:t>Inputs</a:t>
            </a:r>
            <a:endParaRPr sz="4000"/>
          </a:p>
        </p:txBody>
      </p:sp>
      <p:sp>
        <p:nvSpPr>
          <p:cNvPr id="3" name="object 3"/>
          <p:cNvSpPr txBox="1"/>
          <p:nvPr/>
        </p:nvSpPr>
        <p:spPr>
          <a:xfrm>
            <a:off x="447041" y="1120396"/>
            <a:ext cx="10720705" cy="5229637"/>
          </a:xfrm>
          <a:prstGeom prst="rect">
            <a:avLst/>
          </a:prstGeom>
        </p:spPr>
        <p:txBody>
          <a:bodyPr vert="horz" wrap="square" lIns="0" tIns="12700" rIns="0" bIns="0" rtlCol="0">
            <a:spAutoFit/>
          </a:bodyPr>
          <a:lstStyle/>
          <a:p>
            <a:pPr marL="355600" marR="120014" indent="-342900" algn="just">
              <a:lnSpc>
                <a:spcPct val="100000"/>
              </a:lnSpc>
              <a:spcBef>
                <a:spcPts val="100"/>
              </a:spcBef>
              <a:buFont typeface="Arial"/>
              <a:buChar char="•"/>
              <a:tabLst>
                <a:tab pos="355600" algn="l"/>
              </a:tabLst>
            </a:pPr>
            <a:r>
              <a:rPr sz="2400" b="0" spc="-5" dirty="0">
                <a:latin typeface="Calibri Light"/>
                <a:cs typeface="Calibri Light"/>
              </a:rPr>
              <a:t>One </a:t>
            </a:r>
            <a:r>
              <a:rPr sz="2400" b="0" spc="-15" dirty="0">
                <a:latin typeface="Calibri Light"/>
                <a:cs typeface="Calibri Light"/>
              </a:rPr>
              <a:t>rather </a:t>
            </a:r>
            <a:r>
              <a:rPr sz="2400" b="0" spc="-5" dirty="0">
                <a:latin typeface="Calibri Light"/>
                <a:cs typeface="Calibri Light"/>
              </a:rPr>
              <a:t>heavy-handed </a:t>
            </a:r>
            <a:r>
              <a:rPr sz="2400" b="0" spc="-10" dirty="0">
                <a:latin typeface="Calibri Light"/>
                <a:cs typeface="Calibri Light"/>
              </a:rPr>
              <a:t>approach </a:t>
            </a:r>
            <a:r>
              <a:rPr sz="2400" b="0" dirty="0">
                <a:latin typeface="Calibri Light"/>
                <a:cs typeface="Calibri Light"/>
              </a:rPr>
              <a:t>is </a:t>
            </a:r>
            <a:r>
              <a:rPr sz="2400" b="0" spc="-15" dirty="0">
                <a:latin typeface="Calibri Light"/>
                <a:cs typeface="Calibri Light"/>
              </a:rPr>
              <a:t>to </a:t>
            </a:r>
            <a:r>
              <a:rPr sz="2400" b="0" dirty="0">
                <a:latin typeface="Calibri Light"/>
                <a:cs typeface="Calibri Light"/>
              </a:rPr>
              <a:t>use </a:t>
            </a:r>
            <a:r>
              <a:rPr sz="2400" b="0" dirty="0">
                <a:solidFill>
                  <a:srgbClr val="6F2F9F"/>
                </a:solidFill>
                <a:latin typeface="Calibri Light"/>
                <a:cs typeface="Calibri Light"/>
              </a:rPr>
              <a:t>a </a:t>
            </a:r>
            <a:r>
              <a:rPr sz="2400" b="0" spc="-10" dirty="0">
                <a:solidFill>
                  <a:srgbClr val="6F2F9F"/>
                </a:solidFill>
                <a:latin typeface="Calibri Light"/>
                <a:cs typeface="Calibri Light"/>
              </a:rPr>
              <a:t>bit </a:t>
            </a:r>
            <a:r>
              <a:rPr sz="2400" b="0" spc="-15" dirty="0">
                <a:solidFill>
                  <a:srgbClr val="6F2F9F"/>
                </a:solidFill>
                <a:latin typeface="Calibri Light"/>
                <a:cs typeface="Calibri Light"/>
              </a:rPr>
              <a:t>mask </a:t>
            </a:r>
            <a:r>
              <a:rPr sz="2400" b="0" spc="-20" dirty="0">
                <a:solidFill>
                  <a:srgbClr val="6F2F9F"/>
                </a:solidFill>
                <a:latin typeface="Calibri Light"/>
                <a:cs typeface="Calibri Light"/>
              </a:rPr>
              <a:t>to </a:t>
            </a:r>
            <a:r>
              <a:rPr sz="2400" b="0" spc="-15" dirty="0">
                <a:solidFill>
                  <a:srgbClr val="6F2F9F"/>
                </a:solidFill>
                <a:latin typeface="Calibri Light"/>
                <a:cs typeface="Calibri Light"/>
              </a:rPr>
              <a:t>disable individual </a:t>
            </a:r>
            <a:r>
              <a:rPr sz="2400" b="0" spc="-20" dirty="0">
                <a:solidFill>
                  <a:srgbClr val="6F2F9F"/>
                </a:solidFill>
                <a:latin typeface="Calibri Light"/>
                <a:cs typeface="Calibri Light"/>
              </a:rPr>
              <a:t>co</a:t>
            </a:r>
            <a:r>
              <a:rPr sz="2400" b="0" spc="-20" dirty="0">
                <a:latin typeface="Calibri Light"/>
                <a:cs typeface="Calibri Light"/>
              </a:rPr>
              <a:t>ntrols  </a:t>
            </a:r>
            <a:r>
              <a:rPr sz="2400" b="0" spc="-5" dirty="0">
                <a:latin typeface="Calibri Light"/>
                <a:cs typeface="Calibri Light"/>
              </a:rPr>
              <a:t>on the </a:t>
            </a:r>
            <a:r>
              <a:rPr sz="2400" b="0" dirty="0">
                <a:latin typeface="Calibri Light"/>
                <a:cs typeface="Calibri Light"/>
              </a:rPr>
              <a:t>input </a:t>
            </a:r>
            <a:r>
              <a:rPr sz="2400" b="0" spc="-5" dirty="0">
                <a:latin typeface="Calibri Light"/>
                <a:cs typeface="Calibri Light"/>
              </a:rPr>
              <a:t>device</a:t>
            </a:r>
            <a:r>
              <a:rPr sz="2400" b="0" spc="-10" dirty="0">
                <a:latin typeface="Calibri Light"/>
                <a:cs typeface="Calibri Light"/>
              </a:rPr>
              <a:t> </a:t>
            </a:r>
            <a:r>
              <a:rPr sz="2400" b="0" spc="-30" dirty="0">
                <a:latin typeface="Calibri Light"/>
                <a:cs typeface="Calibri Light"/>
              </a:rPr>
              <a:t>itself.</a:t>
            </a:r>
            <a:endParaRPr sz="2400">
              <a:latin typeface="Calibri Light"/>
              <a:cs typeface="Calibri Light"/>
            </a:endParaRPr>
          </a:p>
          <a:p>
            <a:pPr>
              <a:lnSpc>
                <a:spcPct val="100000"/>
              </a:lnSpc>
              <a:spcBef>
                <a:spcPts val="5"/>
              </a:spcBef>
              <a:buFont typeface="Arial"/>
              <a:buChar char="•"/>
            </a:pPr>
            <a:endParaRPr sz="2500">
              <a:latin typeface="Times New Roman"/>
              <a:cs typeface="Times New Roman"/>
            </a:endParaRPr>
          </a:p>
          <a:p>
            <a:pPr marL="355600" marR="100965" indent="-342900" algn="just">
              <a:lnSpc>
                <a:spcPct val="100000"/>
              </a:lnSpc>
              <a:buFont typeface="Arial"/>
              <a:buChar char="•"/>
              <a:tabLst>
                <a:tab pos="355600" algn="l"/>
              </a:tabLst>
            </a:pPr>
            <a:r>
              <a:rPr sz="2400" b="0" spc="-5" dirty="0">
                <a:latin typeface="Calibri Light"/>
                <a:cs typeface="Calibri Light"/>
              </a:rPr>
              <a:t>Whenever </a:t>
            </a:r>
            <a:r>
              <a:rPr sz="2400" b="0" spc="-10" dirty="0">
                <a:solidFill>
                  <a:srgbClr val="6F2F9F"/>
                </a:solidFill>
                <a:latin typeface="Calibri Light"/>
                <a:cs typeface="Calibri Light"/>
              </a:rPr>
              <a:t>the </a:t>
            </a:r>
            <a:r>
              <a:rPr sz="2400" b="0" spc="-30" dirty="0">
                <a:solidFill>
                  <a:srgbClr val="6F2F9F"/>
                </a:solidFill>
                <a:latin typeface="Calibri Light"/>
                <a:cs typeface="Calibri Light"/>
              </a:rPr>
              <a:t>control </a:t>
            </a:r>
            <a:r>
              <a:rPr sz="2400" b="0" dirty="0">
                <a:solidFill>
                  <a:srgbClr val="6F2F9F"/>
                </a:solidFill>
                <a:latin typeface="Calibri Light"/>
                <a:cs typeface="Calibri Light"/>
              </a:rPr>
              <a:t>is </a:t>
            </a:r>
            <a:r>
              <a:rPr sz="2400" b="0" spc="-25" dirty="0">
                <a:solidFill>
                  <a:srgbClr val="6F2F9F"/>
                </a:solidFill>
                <a:latin typeface="Calibri Light"/>
                <a:cs typeface="Calibri Light"/>
              </a:rPr>
              <a:t>read</a:t>
            </a:r>
            <a:r>
              <a:rPr sz="2400" b="0" spc="-25" dirty="0">
                <a:latin typeface="Calibri Light"/>
                <a:cs typeface="Calibri Light"/>
              </a:rPr>
              <a:t>, </a:t>
            </a:r>
            <a:r>
              <a:rPr sz="2400" b="0" dirty="0">
                <a:latin typeface="Calibri Light"/>
                <a:cs typeface="Calibri Light"/>
              </a:rPr>
              <a:t>the disable </a:t>
            </a:r>
            <a:r>
              <a:rPr sz="2400" b="0" spc="-5" dirty="0">
                <a:latin typeface="Calibri Light"/>
                <a:cs typeface="Calibri Light"/>
              </a:rPr>
              <a:t>mask </a:t>
            </a:r>
            <a:r>
              <a:rPr sz="2400" b="0" dirty="0">
                <a:latin typeface="Calibri Light"/>
                <a:cs typeface="Calibri Light"/>
              </a:rPr>
              <a:t>is </a:t>
            </a:r>
            <a:r>
              <a:rPr sz="2400" b="0" spc="-15" dirty="0">
                <a:latin typeface="Calibri Light"/>
                <a:cs typeface="Calibri Light"/>
              </a:rPr>
              <a:t>checked, </a:t>
            </a:r>
            <a:r>
              <a:rPr sz="2400" b="0" dirty="0">
                <a:latin typeface="Calibri Light"/>
                <a:cs typeface="Calibri Light"/>
              </a:rPr>
              <a:t>and if the </a:t>
            </a:r>
            <a:r>
              <a:rPr sz="2400" b="0" spc="-10" dirty="0">
                <a:latin typeface="Calibri Light"/>
                <a:cs typeface="Calibri Light"/>
              </a:rPr>
              <a:t>corresponding  </a:t>
            </a:r>
            <a:r>
              <a:rPr sz="2400" b="0" dirty="0">
                <a:latin typeface="Calibri Light"/>
                <a:cs typeface="Calibri Light"/>
              </a:rPr>
              <a:t>bit is </a:t>
            </a:r>
            <a:r>
              <a:rPr sz="2400" b="0" spc="-5" dirty="0">
                <a:latin typeface="Calibri Light"/>
                <a:cs typeface="Calibri Light"/>
              </a:rPr>
              <a:t>set, </a:t>
            </a:r>
            <a:r>
              <a:rPr sz="2400" b="0" dirty="0">
                <a:solidFill>
                  <a:srgbClr val="6F2F9F"/>
                </a:solidFill>
                <a:latin typeface="Calibri Light"/>
                <a:cs typeface="Calibri Light"/>
              </a:rPr>
              <a:t>a </a:t>
            </a:r>
            <a:r>
              <a:rPr sz="2400" b="0" spc="-25" dirty="0">
                <a:solidFill>
                  <a:srgbClr val="6F2F9F"/>
                </a:solidFill>
                <a:latin typeface="Calibri Light"/>
                <a:cs typeface="Calibri Light"/>
              </a:rPr>
              <a:t>neutral </a:t>
            </a:r>
            <a:r>
              <a:rPr sz="2400" b="0" spc="-10" dirty="0">
                <a:solidFill>
                  <a:srgbClr val="6F2F9F"/>
                </a:solidFill>
                <a:latin typeface="Calibri Light"/>
                <a:cs typeface="Calibri Light"/>
              </a:rPr>
              <a:t>or </a:t>
            </a:r>
            <a:r>
              <a:rPr sz="2400" b="0" spc="-40" dirty="0">
                <a:solidFill>
                  <a:srgbClr val="6F2F9F"/>
                </a:solidFill>
                <a:latin typeface="Calibri Light"/>
                <a:cs typeface="Calibri Light"/>
              </a:rPr>
              <a:t>zero </a:t>
            </a:r>
            <a:r>
              <a:rPr sz="2400" b="0" spc="-20" dirty="0">
                <a:solidFill>
                  <a:srgbClr val="6F2F9F"/>
                </a:solidFill>
                <a:latin typeface="Calibri Light"/>
                <a:cs typeface="Calibri Light"/>
              </a:rPr>
              <a:t>value </a:t>
            </a:r>
            <a:r>
              <a:rPr sz="2400" b="0" dirty="0">
                <a:solidFill>
                  <a:srgbClr val="6F2F9F"/>
                </a:solidFill>
                <a:latin typeface="Calibri Light"/>
                <a:cs typeface="Calibri Light"/>
              </a:rPr>
              <a:t>is </a:t>
            </a:r>
            <a:r>
              <a:rPr sz="2400" b="0" spc="-25" dirty="0">
                <a:solidFill>
                  <a:srgbClr val="6F2F9F"/>
                </a:solidFill>
                <a:latin typeface="Calibri Light"/>
                <a:cs typeface="Calibri Light"/>
              </a:rPr>
              <a:t>returned </a:t>
            </a:r>
            <a:r>
              <a:rPr sz="2400" b="0" spc="-15" dirty="0">
                <a:latin typeface="Calibri Light"/>
                <a:cs typeface="Calibri Light"/>
              </a:rPr>
              <a:t>instead </a:t>
            </a:r>
            <a:r>
              <a:rPr sz="2400" b="0" spc="-5" dirty="0">
                <a:latin typeface="Calibri Light"/>
                <a:cs typeface="Calibri Light"/>
              </a:rPr>
              <a:t>of </a:t>
            </a:r>
            <a:r>
              <a:rPr sz="2400" b="0" dirty="0">
                <a:latin typeface="Calibri Light"/>
                <a:cs typeface="Calibri Light"/>
              </a:rPr>
              <a:t>the </a:t>
            </a:r>
            <a:r>
              <a:rPr sz="2400" b="0" spc="-5" dirty="0">
                <a:latin typeface="Calibri Light"/>
                <a:cs typeface="Calibri Light"/>
              </a:rPr>
              <a:t>actual </a:t>
            </a:r>
            <a:r>
              <a:rPr sz="2400" b="0" spc="-10" dirty="0">
                <a:latin typeface="Calibri Light"/>
                <a:cs typeface="Calibri Light"/>
              </a:rPr>
              <a:t>value </a:t>
            </a:r>
            <a:r>
              <a:rPr sz="2400" b="0" spc="-15" dirty="0">
                <a:latin typeface="Calibri Light"/>
                <a:cs typeface="Calibri Light"/>
              </a:rPr>
              <a:t>read from </a:t>
            </a:r>
            <a:r>
              <a:rPr sz="2400" b="0" dirty="0">
                <a:latin typeface="Calibri Light"/>
                <a:cs typeface="Calibri Light"/>
              </a:rPr>
              <a:t>the  </a:t>
            </a:r>
            <a:r>
              <a:rPr sz="2400" b="0" spc="-5" dirty="0">
                <a:latin typeface="Calibri Light"/>
                <a:cs typeface="Calibri Light"/>
              </a:rPr>
              <a:t>device.</a:t>
            </a:r>
            <a:endParaRPr sz="2400">
              <a:latin typeface="Calibri Light"/>
              <a:cs typeface="Calibri Light"/>
            </a:endParaRPr>
          </a:p>
          <a:p>
            <a:pPr>
              <a:lnSpc>
                <a:spcPct val="100000"/>
              </a:lnSpc>
              <a:spcBef>
                <a:spcPts val="5"/>
              </a:spcBef>
              <a:buFont typeface="Arial"/>
              <a:buChar char="•"/>
            </a:pPr>
            <a:endParaRPr sz="2500">
              <a:latin typeface="Times New Roman"/>
              <a:cs typeface="Times New Roman"/>
            </a:endParaRPr>
          </a:p>
          <a:p>
            <a:pPr marL="355600" marR="42545" indent="-342900">
              <a:lnSpc>
                <a:spcPct val="100000"/>
              </a:lnSpc>
              <a:buFont typeface="Arial"/>
              <a:buChar char="•"/>
              <a:tabLst>
                <a:tab pos="354965" algn="l"/>
                <a:tab pos="355600" algn="l"/>
              </a:tabLst>
            </a:pPr>
            <a:r>
              <a:rPr sz="2400" b="0" spc="-50" dirty="0">
                <a:latin typeface="Calibri Light"/>
                <a:cs typeface="Calibri Light"/>
              </a:rPr>
              <a:t>We </a:t>
            </a:r>
            <a:r>
              <a:rPr sz="2400" b="0" spc="-10" dirty="0">
                <a:latin typeface="Calibri Light"/>
                <a:cs typeface="Calibri Light"/>
              </a:rPr>
              <a:t>must </a:t>
            </a:r>
            <a:r>
              <a:rPr sz="2400" b="0" dirty="0">
                <a:latin typeface="Calibri Light"/>
                <a:cs typeface="Calibri Light"/>
              </a:rPr>
              <a:t>be </a:t>
            </a:r>
            <a:r>
              <a:rPr sz="2400" b="0" spc="-5" dirty="0">
                <a:latin typeface="Calibri Light"/>
                <a:cs typeface="Calibri Light"/>
              </a:rPr>
              <a:t>particularly </a:t>
            </a:r>
            <a:r>
              <a:rPr sz="2400" b="0" spc="-10" dirty="0">
                <a:latin typeface="Calibri Light"/>
                <a:cs typeface="Calibri Light"/>
              </a:rPr>
              <a:t>cautious </a:t>
            </a:r>
            <a:r>
              <a:rPr sz="2400" b="0" dirty="0">
                <a:latin typeface="Calibri Light"/>
                <a:cs typeface="Calibri Light"/>
              </a:rPr>
              <a:t>when </a:t>
            </a:r>
            <a:r>
              <a:rPr sz="2400" b="0" spc="-5" dirty="0">
                <a:latin typeface="Calibri Light"/>
                <a:cs typeface="Calibri Light"/>
              </a:rPr>
              <a:t>disabling </a:t>
            </a:r>
            <a:r>
              <a:rPr sz="2400" b="0" spc="-15" dirty="0">
                <a:latin typeface="Calibri Light"/>
                <a:cs typeface="Calibri Light"/>
              </a:rPr>
              <a:t>controls, </a:t>
            </a:r>
            <a:r>
              <a:rPr sz="2400" b="0" spc="-45" dirty="0">
                <a:latin typeface="Calibri Light"/>
                <a:cs typeface="Calibri Light"/>
              </a:rPr>
              <a:t>however. </a:t>
            </a:r>
            <a:r>
              <a:rPr sz="2400" b="0" spc="-5" dirty="0">
                <a:latin typeface="Calibri Light"/>
                <a:cs typeface="Calibri Light"/>
              </a:rPr>
              <a:t>If </a:t>
            </a:r>
            <a:r>
              <a:rPr sz="2400" b="0" spc="-15" dirty="0">
                <a:latin typeface="Calibri Light"/>
                <a:cs typeface="Calibri Light"/>
              </a:rPr>
              <a:t>we </a:t>
            </a:r>
            <a:r>
              <a:rPr sz="2400" b="0" spc="-40" dirty="0">
                <a:solidFill>
                  <a:srgbClr val="6F2F9F"/>
                </a:solidFill>
                <a:latin typeface="Calibri Light"/>
                <a:cs typeface="Calibri Light"/>
              </a:rPr>
              <a:t>forget </a:t>
            </a:r>
            <a:r>
              <a:rPr sz="2400" b="0" spc="-20" dirty="0">
                <a:solidFill>
                  <a:srgbClr val="6F2F9F"/>
                </a:solidFill>
                <a:latin typeface="Calibri Light"/>
                <a:cs typeface="Calibri Light"/>
              </a:rPr>
              <a:t>to  </a:t>
            </a:r>
            <a:r>
              <a:rPr sz="2400" b="0" spc="-25" dirty="0">
                <a:solidFill>
                  <a:srgbClr val="6F2F9F"/>
                </a:solidFill>
                <a:latin typeface="Calibri Light"/>
                <a:cs typeface="Calibri Light"/>
              </a:rPr>
              <a:t>reset </a:t>
            </a:r>
            <a:r>
              <a:rPr sz="2400" b="0" spc="-10" dirty="0">
                <a:solidFill>
                  <a:srgbClr val="6F2F9F"/>
                </a:solidFill>
                <a:latin typeface="Calibri Light"/>
                <a:cs typeface="Calibri Light"/>
              </a:rPr>
              <a:t>the </a:t>
            </a:r>
            <a:r>
              <a:rPr sz="2400" b="0" spc="-15" dirty="0">
                <a:solidFill>
                  <a:srgbClr val="6F2F9F"/>
                </a:solidFill>
                <a:latin typeface="Calibri Light"/>
                <a:cs typeface="Calibri Light"/>
              </a:rPr>
              <a:t>disable mask</a:t>
            </a:r>
            <a:r>
              <a:rPr sz="2400" b="0" spc="-15" dirty="0">
                <a:latin typeface="Calibri Light"/>
                <a:cs typeface="Calibri Light"/>
              </a:rPr>
              <a:t>, </a:t>
            </a:r>
            <a:r>
              <a:rPr sz="2400" b="0" dirty="0">
                <a:latin typeface="Calibri Light"/>
                <a:cs typeface="Calibri Light"/>
              </a:rPr>
              <a:t>the </a:t>
            </a:r>
            <a:r>
              <a:rPr sz="2400" b="0" spc="-15" dirty="0">
                <a:latin typeface="Calibri Light"/>
                <a:cs typeface="Calibri Light"/>
              </a:rPr>
              <a:t>game </a:t>
            </a:r>
            <a:r>
              <a:rPr sz="2400" b="0" spc="-10" dirty="0">
                <a:latin typeface="Calibri Light"/>
                <a:cs typeface="Calibri Light"/>
              </a:rPr>
              <a:t>can get </a:t>
            </a:r>
            <a:r>
              <a:rPr sz="2400" b="0" dirty="0">
                <a:latin typeface="Calibri Light"/>
                <a:cs typeface="Calibri Light"/>
              </a:rPr>
              <a:t>itself </a:t>
            </a:r>
            <a:r>
              <a:rPr sz="2400" b="0" spc="-15" dirty="0">
                <a:latin typeface="Calibri Light"/>
                <a:cs typeface="Calibri Light"/>
              </a:rPr>
              <a:t>into </a:t>
            </a:r>
            <a:r>
              <a:rPr sz="2400" b="0" dirty="0">
                <a:latin typeface="Calibri Light"/>
                <a:cs typeface="Calibri Light"/>
              </a:rPr>
              <a:t>a </a:t>
            </a:r>
            <a:r>
              <a:rPr sz="2400" b="0" spc="-30" dirty="0">
                <a:latin typeface="Calibri Light"/>
                <a:cs typeface="Calibri Light"/>
              </a:rPr>
              <a:t>state </a:t>
            </a:r>
            <a:r>
              <a:rPr sz="2400" b="0" spc="-10" dirty="0">
                <a:latin typeface="Calibri Light"/>
                <a:cs typeface="Calibri Light"/>
              </a:rPr>
              <a:t>where </a:t>
            </a:r>
            <a:r>
              <a:rPr sz="2400" b="0" spc="-5" dirty="0">
                <a:latin typeface="Calibri Light"/>
                <a:cs typeface="Calibri Light"/>
              </a:rPr>
              <a:t>the </a:t>
            </a:r>
            <a:r>
              <a:rPr sz="2400" b="0" spc="-30" dirty="0">
                <a:solidFill>
                  <a:srgbClr val="6F2F9F"/>
                </a:solidFill>
                <a:latin typeface="Calibri Light"/>
                <a:cs typeface="Calibri Light"/>
              </a:rPr>
              <a:t>player </a:t>
            </a:r>
            <a:r>
              <a:rPr sz="2400" b="0" spc="-15" dirty="0">
                <a:solidFill>
                  <a:srgbClr val="6F2F9F"/>
                </a:solidFill>
                <a:latin typeface="Calibri Light"/>
                <a:cs typeface="Calibri Light"/>
              </a:rPr>
              <a:t>looses </a:t>
            </a:r>
            <a:r>
              <a:rPr sz="2400" b="0" spc="-5" dirty="0">
                <a:solidFill>
                  <a:srgbClr val="6F2F9F"/>
                </a:solidFill>
                <a:latin typeface="Calibri Light"/>
                <a:cs typeface="Calibri Light"/>
              </a:rPr>
              <a:t>all  </a:t>
            </a:r>
            <a:r>
              <a:rPr sz="2400" b="0" spc="-35" dirty="0">
                <a:solidFill>
                  <a:srgbClr val="6F2F9F"/>
                </a:solidFill>
                <a:latin typeface="Calibri Light"/>
                <a:cs typeface="Calibri Light"/>
              </a:rPr>
              <a:t>control </a:t>
            </a:r>
            <a:r>
              <a:rPr sz="2400" b="0" spc="-65" dirty="0">
                <a:solidFill>
                  <a:srgbClr val="6F2F9F"/>
                </a:solidFill>
                <a:latin typeface="Calibri Light"/>
                <a:cs typeface="Calibri Light"/>
              </a:rPr>
              <a:t>forever, </a:t>
            </a:r>
            <a:r>
              <a:rPr sz="2400" b="0" spc="-15" dirty="0">
                <a:solidFill>
                  <a:srgbClr val="6F2F9F"/>
                </a:solidFill>
                <a:latin typeface="Calibri Light"/>
                <a:cs typeface="Calibri Light"/>
              </a:rPr>
              <a:t>and </a:t>
            </a:r>
            <a:r>
              <a:rPr sz="2400" b="0" spc="-25" dirty="0">
                <a:solidFill>
                  <a:srgbClr val="6F2F9F"/>
                </a:solidFill>
                <a:latin typeface="Calibri Light"/>
                <a:cs typeface="Calibri Light"/>
              </a:rPr>
              <a:t>must </a:t>
            </a:r>
            <a:r>
              <a:rPr sz="2400" b="0" spc="-30" dirty="0">
                <a:solidFill>
                  <a:srgbClr val="6F2F9F"/>
                </a:solidFill>
                <a:latin typeface="Calibri Light"/>
                <a:cs typeface="Calibri Light"/>
              </a:rPr>
              <a:t>restart </a:t>
            </a:r>
            <a:r>
              <a:rPr sz="2400" b="0" spc="-10" dirty="0">
                <a:solidFill>
                  <a:srgbClr val="6F2F9F"/>
                </a:solidFill>
                <a:latin typeface="Calibri Light"/>
                <a:cs typeface="Calibri Light"/>
              </a:rPr>
              <a:t>the</a:t>
            </a:r>
            <a:r>
              <a:rPr sz="2400" b="0" spc="-60" dirty="0">
                <a:solidFill>
                  <a:srgbClr val="6F2F9F"/>
                </a:solidFill>
                <a:latin typeface="Calibri Light"/>
                <a:cs typeface="Calibri Light"/>
              </a:rPr>
              <a:t> </a:t>
            </a:r>
            <a:r>
              <a:rPr sz="2400" b="0" spc="-30" dirty="0">
                <a:solidFill>
                  <a:srgbClr val="6F2F9F"/>
                </a:solidFill>
                <a:latin typeface="Calibri Light"/>
                <a:cs typeface="Calibri Light"/>
              </a:rPr>
              <a:t>game</a:t>
            </a:r>
            <a:r>
              <a:rPr sz="2400" b="0" spc="-30" dirty="0">
                <a:latin typeface="Calibri Light"/>
                <a:cs typeface="Calibri Light"/>
              </a:rPr>
              <a:t>.</a:t>
            </a:r>
            <a:endParaRPr sz="2400">
              <a:latin typeface="Calibri Light"/>
              <a:cs typeface="Calibri Light"/>
            </a:endParaRPr>
          </a:p>
          <a:p>
            <a:pPr>
              <a:lnSpc>
                <a:spcPct val="100000"/>
              </a:lnSpc>
              <a:spcBef>
                <a:spcPts val="5"/>
              </a:spcBef>
              <a:buFont typeface="Arial"/>
              <a:buChar char="•"/>
            </a:pPr>
            <a:endParaRPr sz="2500">
              <a:latin typeface="Times New Roman"/>
              <a:cs typeface="Times New Roman"/>
            </a:endParaRPr>
          </a:p>
          <a:p>
            <a:pPr marL="355600" marR="5080" indent="-342900">
              <a:lnSpc>
                <a:spcPct val="100000"/>
              </a:lnSpc>
              <a:buFont typeface="Arial"/>
              <a:buChar char="•"/>
              <a:tabLst>
                <a:tab pos="354965" algn="l"/>
                <a:tab pos="355600" algn="l"/>
              </a:tabLst>
            </a:pPr>
            <a:r>
              <a:rPr sz="2400" b="0" spc="-20" dirty="0">
                <a:latin typeface="Calibri Light"/>
                <a:cs typeface="Calibri Light"/>
              </a:rPr>
              <a:t>It’s </a:t>
            </a:r>
            <a:r>
              <a:rPr sz="2400" b="0" spc="-10" dirty="0">
                <a:latin typeface="Calibri Light"/>
                <a:cs typeface="Calibri Light"/>
              </a:rPr>
              <a:t>important </a:t>
            </a:r>
            <a:r>
              <a:rPr sz="2400" b="0" spc="-20" dirty="0">
                <a:latin typeface="Calibri Light"/>
                <a:cs typeface="Calibri Light"/>
              </a:rPr>
              <a:t>to </a:t>
            </a:r>
            <a:r>
              <a:rPr sz="2400" b="0" spc="-20" dirty="0">
                <a:solidFill>
                  <a:srgbClr val="6F2F9F"/>
                </a:solidFill>
                <a:latin typeface="Calibri Light"/>
                <a:cs typeface="Calibri Light"/>
              </a:rPr>
              <a:t>check </a:t>
            </a:r>
            <a:r>
              <a:rPr sz="2400" b="0" spc="-15" dirty="0">
                <a:solidFill>
                  <a:srgbClr val="6F2F9F"/>
                </a:solidFill>
                <a:latin typeface="Calibri Light"/>
                <a:cs typeface="Calibri Light"/>
              </a:rPr>
              <a:t>our logic </a:t>
            </a:r>
            <a:r>
              <a:rPr sz="2400" b="0" spc="-25" dirty="0">
                <a:solidFill>
                  <a:srgbClr val="6F2F9F"/>
                </a:solidFill>
                <a:latin typeface="Calibri Light"/>
                <a:cs typeface="Calibri Light"/>
              </a:rPr>
              <a:t>carefully</a:t>
            </a:r>
            <a:r>
              <a:rPr sz="2400" b="0" spc="-25" dirty="0">
                <a:latin typeface="Calibri Light"/>
                <a:cs typeface="Calibri Light"/>
              </a:rPr>
              <a:t>, </a:t>
            </a:r>
            <a:r>
              <a:rPr sz="2400" b="0" dirty="0">
                <a:latin typeface="Calibri Light"/>
                <a:cs typeface="Calibri Light"/>
              </a:rPr>
              <a:t>and </a:t>
            </a:r>
            <a:r>
              <a:rPr sz="2400" b="0" spc="-20" dirty="0">
                <a:latin typeface="Calibri Light"/>
                <a:cs typeface="Calibri Light"/>
              </a:rPr>
              <a:t>it’s </a:t>
            </a:r>
            <a:r>
              <a:rPr sz="2400" b="0" dirty="0">
                <a:latin typeface="Calibri Light"/>
                <a:cs typeface="Calibri Light"/>
              </a:rPr>
              <a:t>also a </a:t>
            </a:r>
            <a:r>
              <a:rPr sz="2400" b="0" spc="-5" dirty="0">
                <a:latin typeface="Calibri Light"/>
                <a:cs typeface="Calibri Light"/>
              </a:rPr>
              <a:t>good </a:t>
            </a:r>
            <a:r>
              <a:rPr sz="2400" b="0" dirty="0">
                <a:latin typeface="Calibri Light"/>
                <a:cs typeface="Calibri Light"/>
              </a:rPr>
              <a:t>idea </a:t>
            </a:r>
            <a:r>
              <a:rPr sz="2400" b="0" spc="-15" dirty="0">
                <a:latin typeface="Calibri Light"/>
                <a:cs typeface="Calibri Light"/>
              </a:rPr>
              <a:t>to </a:t>
            </a:r>
            <a:r>
              <a:rPr sz="2400" b="0" dirty="0">
                <a:latin typeface="Calibri Light"/>
                <a:cs typeface="Calibri Light"/>
              </a:rPr>
              <a:t>put in some </a:t>
            </a:r>
            <a:r>
              <a:rPr sz="2400" b="0" spc="-15" dirty="0">
                <a:latin typeface="Calibri Light"/>
                <a:cs typeface="Calibri Light"/>
              </a:rPr>
              <a:t>fail-  </a:t>
            </a:r>
            <a:r>
              <a:rPr sz="2400" b="0" spc="-25" dirty="0">
                <a:latin typeface="Calibri Light"/>
                <a:cs typeface="Calibri Light"/>
              </a:rPr>
              <a:t>safe </a:t>
            </a:r>
            <a:r>
              <a:rPr sz="2400" b="0" spc="-5" dirty="0">
                <a:latin typeface="Calibri Light"/>
                <a:cs typeface="Calibri Light"/>
              </a:rPr>
              <a:t>mechanisms </a:t>
            </a:r>
            <a:r>
              <a:rPr sz="2400" b="0" spc="-20" dirty="0">
                <a:latin typeface="Calibri Light"/>
                <a:cs typeface="Calibri Light"/>
              </a:rPr>
              <a:t>to </a:t>
            </a:r>
            <a:r>
              <a:rPr sz="2400" b="0" spc="-10" dirty="0">
                <a:latin typeface="Calibri Light"/>
                <a:cs typeface="Calibri Light"/>
              </a:rPr>
              <a:t>ensure that </a:t>
            </a:r>
            <a:r>
              <a:rPr sz="2400" b="0" spc="-5" dirty="0">
                <a:latin typeface="Calibri Light"/>
                <a:cs typeface="Calibri Light"/>
              </a:rPr>
              <a:t>the </a:t>
            </a:r>
            <a:r>
              <a:rPr sz="2400" b="0" dirty="0">
                <a:latin typeface="Calibri Light"/>
                <a:cs typeface="Calibri Light"/>
              </a:rPr>
              <a:t>disable </a:t>
            </a:r>
            <a:r>
              <a:rPr sz="2400" b="0" spc="-5" dirty="0">
                <a:latin typeface="Calibri Light"/>
                <a:cs typeface="Calibri Light"/>
              </a:rPr>
              <a:t>mask </a:t>
            </a:r>
            <a:r>
              <a:rPr sz="2400" b="0" dirty="0">
                <a:latin typeface="Calibri Light"/>
                <a:cs typeface="Calibri Light"/>
              </a:rPr>
              <a:t>is </a:t>
            </a:r>
            <a:r>
              <a:rPr sz="2400" b="0" spc="-10" dirty="0">
                <a:latin typeface="Calibri Light"/>
                <a:cs typeface="Calibri Light"/>
              </a:rPr>
              <a:t>cleared </a:t>
            </a:r>
            <a:r>
              <a:rPr sz="2400" b="0" spc="-15" dirty="0">
                <a:latin typeface="Calibri Light"/>
                <a:cs typeface="Calibri Light"/>
              </a:rPr>
              <a:t>at </a:t>
            </a:r>
            <a:r>
              <a:rPr sz="2400" b="0" spc="-10" dirty="0">
                <a:latin typeface="Calibri Light"/>
                <a:cs typeface="Calibri Light"/>
              </a:rPr>
              <a:t>certain </a:t>
            </a:r>
            <a:r>
              <a:rPr sz="2400" b="0" spc="-35" dirty="0">
                <a:latin typeface="Calibri Light"/>
                <a:cs typeface="Calibri Light"/>
              </a:rPr>
              <a:t>key </a:t>
            </a:r>
            <a:r>
              <a:rPr sz="2400" b="0" dirty="0">
                <a:latin typeface="Calibri Light"/>
                <a:cs typeface="Calibri Light"/>
              </a:rPr>
              <a:t>times,  such as </a:t>
            </a:r>
            <a:r>
              <a:rPr sz="2400" b="0" spc="-5" dirty="0">
                <a:latin typeface="Calibri Light"/>
                <a:cs typeface="Calibri Light"/>
              </a:rPr>
              <a:t>whenever </a:t>
            </a:r>
            <a:r>
              <a:rPr sz="2400" b="0" dirty="0">
                <a:latin typeface="Calibri Light"/>
                <a:cs typeface="Calibri Light"/>
              </a:rPr>
              <a:t>the </a:t>
            </a:r>
            <a:r>
              <a:rPr sz="2400" b="0" spc="-20" dirty="0">
                <a:latin typeface="Calibri Light"/>
                <a:cs typeface="Calibri Light"/>
              </a:rPr>
              <a:t>player </a:t>
            </a:r>
            <a:r>
              <a:rPr sz="2400" b="0" dirty="0">
                <a:latin typeface="Calibri Light"/>
                <a:cs typeface="Calibri Light"/>
              </a:rPr>
              <a:t>dies </a:t>
            </a:r>
            <a:r>
              <a:rPr sz="2400" b="0" spc="-5" dirty="0">
                <a:latin typeface="Calibri Light"/>
                <a:cs typeface="Calibri Light"/>
              </a:rPr>
              <a:t>and</a:t>
            </a:r>
            <a:r>
              <a:rPr sz="2400" b="0" spc="-40" dirty="0">
                <a:latin typeface="Calibri Light"/>
                <a:cs typeface="Calibri Light"/>
              </a:rPr>
              <a:t> </a:t>
            </a:r>
            <a:r>
              <a:rPr sz="2400" b="0" spc="-10" dirty="0">
                <a:latin typeface="Calibri Light"/>
                <a:cs typeface="Calibri Light"/>
              </a:rPr>
              <a:t>re-spawns.</a:t>
            </a:r>
            <a:endParaRPr sz="2400">
              <a:latin typeface="Calibri Light"/>
              <a:cs typeface="Calibri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056386"/>
            <a:ext cx="10285731" cy="4530086"/>
          </a:xfrm>
          <a:prstGeom prst="rect">
            <a:avLst/>
          </a:prstGeom>
        </p:spPr>
        <p:txBody>
          <a:bodyPr vert="horz" wrap="square" lIns="0" tIns="74295" rIns="0" bIns="0" rtlCol="0">
            <a:spAutoFit/>
          </a:bodyPr>
          <a:lstStyle/>
          <a:p>
            <a:pPr marL="12700" marR="5080">
              <a:lnSpc>
                <a:spcPct val="90000"/>
              </a:lnSpc>
              <a:spcBef>
                <a:spcPts val="585"/>
              </a:spcBef>
            </a:pPr>
            <a:r>
              <a:rPr sz="4000" b="0" dirty="0">
                <a:latin typeface="Calibri Light"/>
                <a:cs typeface="Calibri Light"/>
              </a:rPr>
              <a:t>A </a:t>
            </a:r>
            <a:r>
              <a:rPr sz="4000" b="0" spc="-25" dirty="0">
                <a:latin typeface="Calibri Light"/>
                <a:cs typeface="Calibri Light"/>
              </a:rPr>
              <a:t>game </a:t>
            </a:r>
            <a:r>
              <a:rPr sz="4000" b="0" spc="-15" dirty="0">
                <a:latin typeface="Calibri Light"/>
                <a:cs typeface="Calibri Light"/>
              </a:rPr>
              <a:t>team </a:t>
            </a:r>
            <a:r>
              <a:rPr sz="4000" b="0" spc="-5" dirty="0">
                <a:latin typeface="Calibri Light"/>
                <a:cs typeface="Calibri Light"/>
              </a:rPr>
              <a:t>should </a:t>
            </a:r>
            <a:r>
              <a:rPr sz="4000" b="0" spc="-15" dirty="0">
                <a:latin typeface="Calibri Light"/>
                <a:cs typeface="Calibri Light"/>
              </a:rPr>
              <a:t>expect </a:t>
            </a:r>
            <a:r>
              <a:rPr sz="4000" b="0" spc="-25" dirty="0">
                <a:latin typeface="Calibri Light"/>
                <a:cs typeface="Calibri Light"/>
              </a:rPr>
              <a:t>to </a:t>
            </a:r>
            <a:r>
              <a:rPr sz="4000" b="0" spc="-20" dirty="0">
                <a:latin typeface="Calibri Light"/>
                <a:cs typeface="Calibri Light"/>
              </a:rPr>
              <a:t>devote </a:t>
            </a:r>
            <a:r>
              <a:rPr sz="4000" b="0" dirty="0">
                <a:latin typeface="Calibri Light"/>
                <a:cs typeface="Calibri Light"/>
              </a:rPr>
              <a:t>a non-trivial  </a:t>
            </a:r>
            <a:r>
              <a:rPr sz="4000" b="0" spc="-5" dirty="0">
                <a:latin typeface="Calibri Light"/>
                <a:cs typeface="Calibri Light"/>
              </a:rPr>
              <a:t>amount of </a:t>
            </a:r>
            <a:r>
              <a:rPr sz="4000" b="0" dirty="0">
                <a:latin typeface="Calibri Light"/>
                <a:cs typeface="Calibri Light"/>
              </a:rPr>
              <a:t>time and </a:t>
            </a:r>
            <a:r>
              <a:rPr sz="4000" b="0" spc="-5" dirty="0">
                <a:latin typeface="Calibri Light"/>
                <a:cs typeface="Calibri Light"/>
              </a:rPr>
              <a:t>engineering </a:t>
            </a:r>
            <a:r>
              <a:rPr sz="4000" b="0" dirty="0">
                <a:latin typeface="Calibri Light"/>
                <a:cs typeface="Calibri Light"/>
              </a:rPr>
              <a:t>bandwidth </a:t>
            </a:r>
            <a:r>
              <a:rPr sz="4000" b="0" spc="-25" dirty="0">
                <a:latin typeface="Calibri Light"/>
                <a:cs typeface="Calibri Light"/>
              </a:rPr>
              <a:t>to </a:t>
            </a:r>
            <a:r>
              <a:rPr sz="4000" b="0" dirty="0">
                <a:latin typeface="Calibri Light"/>
                <a:cs typeface="Calibri Light"/>
              </a:rPr>
              <a:t>a  </a:t>
            </a:r>
            <a:r>
              <a:rPr sz="4000" b="0" spc="-25" dirty="0">
                <a:latin typeface="Calibri Light"/>
                <a:cs typeface="Calibri Light"/>
              </a:rPr>
              <a:t>careful </a:t>
            </a:r>
            <a:r>
              <a:rPr sz="4000" b="0" dirty="0">
                <a:latin typeface="Calibri Light"/>
                <a:cs typeface="Calibri Light"/>
              </a:rPr>
              <a:t>and </a:t>
            </a:r>
            <a:r>
              <a:rPr sz="4000" b="0" spc="-20" dirty="0">
                <a:latin typeface="Calibri Light"/>
                <a:cs typeface="Calibri Light"/>
              </a:rPr>
              <a:t>complete </a:t>
            </a:r>
            <a:r>
              <a:rPr sz="4000" b="0" spc="-10" dirty="0">
                <a:latin typeface="Calibri Light"/>
                <a:cs typeface="Calibri Light"/>
              </a:rPr>
              <a:t>implementation </a:t>
            </a:r>
            <a:r>
              <a:rPr sz="4000" b="0" spc="-5" dirty="0">
                <a:latin typeface="Calibri Light"/>
                <a:cs typeface="Calibri Light"/>
              </a:rPr>
              <a:t>of </a:t>
            </a:r>
            <a:r>
              <a:rPr sz="4000" b="0" dirty="0">
                <a:latin typeface="Calibri Light"/>
                <a:cs typeface="Calibri Light"/>
              </a:rPr>
              <a:t>the  human </a:t>
            </a:r>
            <a:r>
              <a:rPr sz="4000" b="0" spc="-25" dirty="0">
                <a:latin typeface="Calibri Light"/>
                <a:cs typeface="Calibri Light"/>
              </a:rPr>
              <a:t>interface </a:t>
            </a:r>
            <a:r>
              <a:rPr sz="4000" b="0" spc="-5" dirty="0">
                <a:latin typeface="Calibri Light"/>
                <a:cs typeface="Calibri Light"/>
              </a:rPr>
              <a:t>device</a:t>
            </a:r>
            <a:r>
              <a:rPr sz="4000" b="0" spc="-35" dirty="0">
                <a:latin typeface="Calibri Light"/>
                <a:cs typeface="Calibri Light"/>
              </a:rPr>
              <a:t> system.</a:t>
            </a:r>
            <a:endParaRPr sz="4000">
              <a:latin typeface="Calibri Light"/>
              <a:cs typeface="Calibri Light"/>
            </a:endParaRPr>
          </a:p>
          <a:p>
            <a:pPr>
              <a:lnSpc>
                <a:spcPct val="100000"/>
              </a:lnSpc>
              <a:spcBef>
                <a:spcPts val="5"/>
              </a:spcBef>
            </a:pPr>
            <a:endParaRPr sz="3750">
              <a:latin typeface="Times New Roman"/>
              <a:cs typeface="Times New Roman"/>
            </a:endParaRPr>
          </a:p>
          <a:p>
            <a:pPr marL="12700" marR="631825">
              <a:lnSpc>
                <a:spcPct val="90000"/>
              </a:lnSpc>
            </a:pPr>
            <a:r>
              <a:rPr sz="4000" b="0" spc="-5" dirty="0">
                <a:latin typeface="Calibri Light"/>
                <a:cs typeface="Calibri Light"/>
              </a:rPr>
              <a:t>This </a:t>
            </a:r>
            <a:r>
              <a:rPr sz="4000" b="0" dirty="0">
                <a:latin typeface="Calibri Light"/>
                <a:cs typeface="Calibri Light"/>
              </a:rPr>
              <a:t>is </a:t>
            </a:r>
            <a:r>
              <a:rPr sz="4000" b="0" spc="-15" dirty="0">
                <a:latin typeface="Calibri Light"/>
                <a:cs typeface="Calibri Light"/>
              </a:rPr>
              <a:t>extremely important </a:t>
            </a:r>
            <a:r>
              <a:rPr sz="4000" b="0" spc="-5" dirty="0">
                <a:latin typeface="Calibri Light"/>
                <a:cs typeface="Calibri Light"/>
              </a:rPr>
              <a:t>because </a:t>
            </a:r>
            <a:r>
              <a:rPr sz="4000" b="0" dirty="0">
                <a:latin typeface="Calibri Light"/>
                <a:cs typeface="Calibri Light"/>
              </a:rPr>
              <a:t>the </a:t>
            </a:r>
            <a:r>
              <a:rPr sz="4000" b="0" spc="-5" dirty="0">
                <a:latin typeface="Calibri Light"/>
                <a:cs typeface="Calibri Light"/>
              </a:rPr>
              <a:t>HID  </a:t>
            </a:r>
            <a:r>
              <a:rPr sz="4000" b="0" spc="-40" dirty="0">
                <a:latin typeface="Calibri Light"/>
                <a:cs typeface="Calibri Light"/>
              </a:rPr>
              <a:t>system </a:t>
            </a:r>
            <a:r>
              <a:rPr sz="4000" b="0" spc="-25" dirty="0">
                <a:latin typeface="Calibri Light"/>
                <a:cs typeface="Calibri Light"/>
              </a:rPr>
              <a:t>forms </a:t>
            </a:r>
            <a:r>
              <a:rPr sz="4000" b="0" dirty="0">
                <a:latin typeface="Calibri Light"/>
                <a:cs typeface="Calibri Light"/>
              </a:rPr>
              <a:t>the </a:t>
            </a:r>
            <a:r>
              <a:rPr sz="4000" b="0" spc="-5" dirty="0">
                <a:latin typeface="Calibri Light"/>
                <a:cs typeface="Calibri Light"/>
              </a:rPr>
              <a:t>underpinnings of </a:t>
            </a:r>
            <a:r>
              <a:rPr sz="4000" b="0" spc="-15" dirty="0">
                <a:latin typeface="Calibri Light"/>
                <a:cs typeface="Calibri Light"/>
              </a:rPr>
              <a:t>your </a:t>
            </a:r>
            <a:r>
              <a:rPr sz="4000" b="0" spc="-55" dirty="0">
                <a:latin typeface="Calibri Light"/>
                <a:cs typeface="Calibri Light"/>
              </a:rPr>
              <a:t>game’s  </a:t>
            </a:r>
            <a:r>
              <a:rPr sz="4000" b="0" spc="-15" dirty="0">
                <a:latin typeface="Calibri Light"/>
                <a:cs typeface="Calibri Light"/>
              </a:rPr>
              <a:t>most </a:t>
            </a:r>
            <a:r>
              <a:rPr sz="4000" b="0" spc="-10" dirty="0">
                <a:latin typeface="Calibri Light"/>
                <a:cs typeface="Calibri Light"/>
              </a:rPr>
              <a:t>precious </a:t>
            </a:r>
            <a:r>
              <a:rPr sz="4000" b="0" spc="-15" dirty="0">
                <a:latin typeface="Calibri Light"/>
                <a:cs typeface="Calibri Light"/>
              </a:rPr>
              <a:t>resource—its </a:t>
            </a:r>
            <a:r>
              <a:rPr sz="4000" b="0" spc="-25" dirty="0">
                <a:latin typeface="Calibri Light"/>
                <a:cs typeface="Calibri Light"/>
              </a:rPr>
              <a:t>player</a:t>
            </a:r>
            <a:r>
              <a:rPr sz="4000" b="0" spc="-40" dirty="0">
                <a:latin typeface="Calibri Light"/>
                <a:cs typeface="Calibri Light"/>
              </a:rPr>
              <a:t> </a:t>
            </a:r>
            <a:r>
              <a:rPr sz="4000" b="0" spc="-5" dirty="0">
                <a:latin typeface="Calibri Light"/>
                <a:cs typeface="Calibri Light"/>
              </a:rPr>
              <a:t>mechanics.</a:t>
            </a:r>
            <a:endParaRPr sz="4000">
              <a:latin typeface="Calibri Light"/>
              <a:cs typeface="Calibri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0914" y="570737"/>
            <a:ext cx="10361580" cy="502539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31694" y="6110985"/>
            <a:ext cx="7336791" cy="289823"/>
          </a:xfrm>
          <a:prstGeom prst="rect">
            <a:avLst/>
          </a:prstGeom>
        </p:spPr>
        <p:txBody>
          <a:bodyPr vert="horz" wrap="square" lIns="0" tIns="12700" rIns="0" bIns="0" rtlCol="0">
            <a:spAutoFit/>
          </a:bodyPr>
          <a:lstStyle/>
          <a:p>
            <a:pPr marL="12700">
              <a:lnSpc>
                <a:spcPct val="100000"/>
              </a:lnSpc>
              <a:spcBef>
                <a:spcPts val="100"/>
              </a:spcBef>
            </a:pPr>
            <a:r>
              <a:rPr sz="1800" u="heavy" spc="-5" dirty="0">
                <a:solidFill>
                  <a:srgbClr val="0462C1"/>
                </a:solidFill>
                <a:uFill>
                  <a:solidFill>
                    <a:srgbClr val="0462C1"/>
                  </a:solidFill>
                </a:uFill>
                <a:latin typeface="Arial"/>
                <a:cs typeface="Arial"/>
                <a:hlinkClick r:id="rId3"/>
              </a:rPr>
              <a:t>Magnavox </a:t>
            </a:r>
            <a:r>
              <a:rPr sz="1800" u="heavy" spc="-20" dirty="0">
                <a:solidFill>
                  <a:srgbClr val="0462C1"/>
                </a:solidFill>
                <a:uFill>
                  <a:solidFill>
                    <a:srgbClr val="0462C1"/>
                  </a:solidFill>
                </a:uFill>
                <a:latin typeface="Arial"/>
                <a:cs typeface="Arial"/>
                <a:hlinkClick r:id="rId3"/>
              </a:rPr>
              <a:t>Odyssey</a:t>
            </a:r>
            <a:r>
              <a:rPr sz="1800" spc="-20" dirty="0">
                <a:solidFill>
                  <a:srgbClr val="242424"/>
                </a:solidFill>
                <a:latin typeface="Arial"/>
                <a:cs typeface="Arial"/>
              </a:rPr>
              <a:t>, </a:t>
            </a:r>
            <a:r>
              <a:rPr sz="1800" spc="-5" dirty="0">
                <a:solidFill>
                  <a:srgbClr val="242424"/>
                </a:solidFill>
                <a:latin typeface="Arial"/>
                <a:cs typeface="Arial"/>
              </a:rPr>
              <a:t>released in 1972, was </a:t>
            </a:r>
            <a:r>
              <a:rPr sz="1800" dirty="0">
                <a:solidFill>
                  <a:srgbClr val="242424"/>
                </a:solidFill>
                <a:latin typeface="Arial"/>
                <a:cs typeface="Arial"/>
              </a:rPr>
              <a:t>the first </a:t>
            </a:r>
            <a:r>
              <a:rPr sz="1800" spc="-5" dirty="0">
                <a:solidFill>
                  <a:srgbClr val="242424"/>
                </a:solidFill>
                <a:latin typeface="Arial"/>
                <a:cs typeface="Arial"/>
              </a:rPr>
              <a:t>video game</a:t>
            </a:r>
            <a:r>
              <a:rPr sz="1800" spc="110" dirty="0">
                <a:solidFill>
                  <a:srgbClr val="242424"/>
                </a:solidFill>
                <a:latin typeface="Arial"/>
                <a:cs typeface="Arial"/>
              </a:rPr>
              <a:t> </a:t>
            </a:r>
            <a:r>
              <a:rPr sz="1800" spc="-5" dirty="0">
                <a:solidFill>
                  <a:srgbClr val="242424"/>
                </a:solidFill>
                <a:latin typeface="Arial"/>
                <a:cs typeface="Arial"/>
              </a:rPr>
              <a:t>console.</a:t>
            </a:r>
            <a:endParaRPr sz="1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7469" y="572483"/>
            <a:ext cx="4143491" cy="18340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58278" y="470882"/>
            <a:ext cx="5568724" cy="26963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8789" y="3310674"/>
            <a:ext cx="4579393" cy="291056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950648" y="3598021"/>
            <a:ext cx="4681299" cy="261410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929123"/>
            <a:ext cx="4880611" cy="689291"/>
          </a:xfrm>
          <a:prstGeom prst="rect">
            <a:avLst/>
          </a:prstGeom>
        </p:spPr>
        <p:txBody>
          <a:bodyPr vert="horz" wrap="square" lIns="0" tIns="12065" rIns="0" bIns="0" rtlCol="0">
            <a:spAutoFit/>
          </a:bodyPr>
          <a:lstStyle/>
          <a:p>
            <a:pPr marL="12700">
              <a:lnSpc>
                <a:spcPct val="100000"/>
              </a:lnSpc>
              <a:spcBef>
                <a:spcPts val="95"/>
              </a:spcBef>
            </a:pPr>
            <a:r>
              <a:rPr sz="4400" spc="-20" dirty="0">
                <a:solidFill>
                  <a:srgbClr val="000000"/>
                </a:solidFill>
              </a:rPr>
              <a:t>Interfacing </a:t>
            </a:r>
            <a:r>
              <a:rPr sz="4400" spc="-5" dirty="0">
                <a:solidFill>
                  <a:srgbClr val="000000"/>
                </a:solidFill>
              </a:rPr>
              <a:t>with a </a:t>
            </a:r>
            <a:r>
              <a:rPr sz="4400" spc="-10" dirty="0">
                <a:solidFill>
                  <a:srgbClr val="000000"/>
                </a:solidFill>
              </a:rPr>
              <a:t>HID</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9140" y="4763261"/>
            <a:ext cx="1508760" cy="689291"/>
          </a:xfrm>
          <a:prstGeom prst="rect">
            <a:avLst/>
          </a:prstGeom>
        </p:spPr>
        <p:txBody>
          <a:bodyPr vert="horz" wrap="square" lIns="0" tIns="12065" rIns="0" bIns="0" rtlCol="0">
            <a:spAutoFit/>
          </a:bodyPr>
          <a:lstStyle/>
          <a:p>
            <a:pPr marL="12700">
              <a:lnSpc>
                <a:spcPct val="100000"/>
              </a:lnSpc>
              <a:spcBef>
                <a:spcPts val="95"/>
              </a:spcBef>
            </a:pPr>
            <a:r>
              <a:rPr sz="4400" b="0" spc="-105" dirty="0">
                <a:latin typeface="Calibri Light"/>
                <a:cs typeface="Calibri Light"/>
              </a:rPr>
              <a:t>P</a:t>
            </a:r>
            <a:r>
              <a:rPr sz="4400" b="0" spc="-10" dirty="0">
                <a:latin typeface="Calibri Light"/>
                <a:cs typeface="Calibri Light"/>
              </a:rPr>
              <a:t>olling</a:t>
            </a:r>
            <a:endParaRPr sz="4400">
              <a:latin typeface="Calibri Light"/>
              <a:cs typeface="Calibri Light"/>
            </a:endParaRPr>
          </a:p>
        </p:txBody>
      </p:sp>
      <p:sp>
        <p:nvSpPr>
          <p:cNvPr id="3" name="object 3"/>
          <p:cNvSpPr/>
          <p:nvPr/>
        </p:nvSpPr>
        <p:spPr>
          <a:xfrm>
            <a:off x="3200402" y="614933"/>
            <a:ext cx="8395335" cy="4832350"/>
          </a:xfrm>
          <a:custGeom>
            <a:avLst/>
            <a:gdLst/>
            <a:ahLst/>
            <a:cxnLst/>
            <a:rect l="l" t="t" r="r" b="b"/>
            <a:pathLst>
              <a:path w="8395335" h="4832350">
                <a:moveTo>
                  <a:pt x="0" y="4831842"/>
                </a:moveTo>
                <a:lnTo>
                  <a:pt x="8394954" y="4831842"/>
                </a:lnTo>
                <a:lnTo>
                  <a:pt x="8394954" y="0"/>
                </a:lnTo>
                <a:lnTo>
                  <a:pt x="0" y="0"/>
                </a:lnTo>
                <a:lnTo>
                  <a:pt x="0" y="4831842"/>
                </a:lnTo>
                <a:close/>
              </a:path>
            </a:pathLst>
          </a:custGeom>
          <a:solidFill>
            <a:srgbClr val="DEEBF7"/>
          </a:solidFill>
        </p:spPr>
        <p:txBody>
          <a:bodyPr wrap="square" lIns="0" tIns="0" rIns="0" bIns="0" rtlCol="0"/>
          <a:lstStyle/>
          <a:p>
            <a:endParaRPr/>
          </a:p>
        </p:txBody>
      </p:sp>
      <p:sp>
        <p:nvSpPr>
          <p:cNvPr id="4" name="object 4"/>
          <p:cNvSpPr txBox="1"/>
          <p:nvPr/>
        </p:nvSpPr>
        <p:spPr>
          <a:xfrm>
            <a:off x="3279393" y="638048"/>
            <a:ext cx="7849235" cy="1736373"/>
          </a:xfrm>
          <a:prstGeom prst="rect">
            <a:avLst/>
          </a:prstGeom>
        </p:spPr>
        <p:txBody>
          <a:bodyPr vert="horz" wrap="square" lIns="0" tIns="12700" rIns="0" bIns="0" rtlCol="0">
            <a:spAutoFit/>
          </a:bodyPr>
          <a:lstStyle/>
          <a:p>
            <a:pPr marL="12700" marR="5080">
              <a:lnSpc>
                <a:spcPct val="100000"/>
              </a:lnSpc>
              <a:spcBef>
                <a:spcPts val="100"/>
              </a:spcBef>
            </a:pPr>
            <a:r>
              <a:rPr sz="2800" dirty="0">
                <a:latin typeface="Arial"/>
                <a:cs typeface="Arial"/>
              </a:rPr>
              <a:t>Some simple devices, like game pads and </a:t>
            </a:r>
            <a:r>
              <a:rPr sz="2800" spc="5" dirty="0">
                <a:latin typeface="Arial"/>
                <a:cs typeface="Arial"/>
              </a:rPr>
              <a:t>old-  </a:t>
            </a:r>
            <a:r>
              <a:rPr sz="2800" dirty="0">
                <a:latin typeface="Arial"/>
                <a:cs typeface="Arial"/>
              </a:rPr>
              <a:t>school joysticks, are read by </a:t>
            </a:r>
            <a:r>
              <a:rPr sz="2800" i="1" dirty="0">
                <a:latin typeface="Arial"/>
                <a:cs typeface="Arial"/>
              </a:rPr>
              <a:t>polling </a:t>
            </a:r>
            <a:r>
              <a:rPr sz="2800" dirty="0">
                <a:latin typeface="Arial"/>
                <a:cs typeface="Arial"/>
              </a:rPr>
              <a:t>the hardware  periodically (usually once per iteration of </a:t>
            </a:r>
            <a:r>
              <a:rPr sz="2800" spc="-5" dirty="0">
                <a:latin typeface="Arial"/>
                <a:cs typeface="Arial"/>
              </a:rPr>
              <a:t>the main  </a:t>
            </a:r>
            <a:r>
              <a:rPr sz="2800" dirty="0">
                <a:latin typeface="Arial"/>
                <a:cs typeface="Arial"/>
              </a:rPr>
              <a:t>game</a:t>
            </a:r>
            <a:r>
              <a:rPr sz="2800" spc="5" dirty="0">
                <a:latin typeface="Arial"/>
                <a:cs typeface="Arial"/>
              </a:rPr>
              <a:t> </a:t>
            </a:r>
            <a:r>
              <a:rPr sz="2800" dirty="0">
                <a:latin typeface="Arial"/>
                <a:cs typeface="Arial"/>
              </a:rPr>
              <a:t>loop).</a:t>
            </a:r>
            <a:endParaRPr sz="2800">
              <a:latin typeface="Arial"/>
              <a:cs typeface="Arial"/>
            </a:endParaRPr>
          </a:p>
        </p:txBody>
      </p:sp>
      <p:sp>
        <p:nvSpPr>
          <p:cNvPr id="5" name="object 5"/>
          <p:cNvSpPr txBox="1"/>
          <p:nvPr/>
        </p:nvSpPr>
        <p:spPr>
          <a:xfrm>
            <a:off x="3279393" y="2771395"/>
            <a:ext cx="8086091" cy="2600712"/>
          </a:xfrm>
          <a:prstGeom prst="rect">
            <a:avLst/>
          </a:prstGeom>
        </p:spPr>
        <p:txBody>
          <a:bodyPr vert="horz" wrap="square" lIns="0" tIns="15240" rIns="0" bIns="0" rtlCol="0">
            <a:spAutoFit/>
          </a:bodyPr>
          <a:lstStyle/>
          <a:p>
            <a:pPr marL="12700" marR="5080">
              <a:lnSpc>
                <a:spcPct val="99500"/>
              </a:lnSpc>
              <a:spcBef>
                <a:spcPts val="120"/>
              </a:spcBef>
            </a:pPr>
            <a:r>
              <a:rPr sz="2800" dirty="0">
                <a:latin typeface="Arial"/>
                <a:cs typeface="Arial"/>
              </a:rPr>
              <a:t>This means explicitly querying the state of the  device, either by reading hardware registers  </a:t>
            </a:r>
            <a:r>
              <a:rPr sz="2800" spc="-25" dirty="0">
                <a:latin typeface="Arial"/>
                <a:cs typeface="Arial"/>
              </a:rPr>
              <a:t>directly, </a:t>
            </a:r>
            <a:r>
              <a:rPr sz="2800" dirty="0">
                <a:latin typeface="Arial"/>
                <a:cs typeface="Arial"/>
              </a:rPr>
              <a:t>reading a memory-mapped I/O port, or via  a higher-level software interface (which, in turn,  reads the appropriate registers or memory-mapped  I/O</a:t>
            </a:r>
            <a:r>
              <a:rPr sz="2800" spc="-25" dirty="0">
                <a:latin typeface="Arial"/>
                <a:cs typeface="Arial"/>
              </a:rPr>
              <a:t> </a:t>
            </a:r>
            <a:r>
              <a:rPr sz="2800" dirty="0">
                <a:latin typeface="Arial"/>
                <a:cs typeface="Arial"/>
              </a:rPr>
              <a:t>ports).</a:t>
            </a:r>
            <a:endParaRPr sz="2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6441" y="5207761"/>
            <a:ext cx="2262505" cy="689291"/>
          </a:xfrm>
          <a:prstGeom prst="rect">
            <a:avLst/>
          </a:prstGeom>
        </p:spPr>
        <p:txBody>
          <a:bodyPr vert="horz" wrap="square" lIns="0" tIns="12065" rIns="0" bIns="0" rtlCol="0">
            <a:spAutoFit/>
          </a:bodyPr>
          <a:lstStyle/>
          <a:p>
            <a:pPr marL="12700">
              <a:lnSpc>
                <a:spcPct val="100000"/>
              </a:lnSpc>
              <a:spcBef>
                <a:spcPts val="95"/>
              </a:spcBef>
            </a:pPr>
            <a:r>
              <a:rPr sz="4400" b="0" spc="-20" dirty="0">
                <a:latin typeface="Calibri Light"/>
                <a:cs typeface="Calibri Light"/>
              </a:rPr>
              <a:t>Interrupts</a:t>
            </a:r>
            <a:endParaRPr sz="4400">
              <a:latin typeface="Calibri Light"/>
              <a:cs typeface="Calibri Light"/>
            </a:endParaRPr>
          </a:p>
        </p:txBody>
      </p:sp>
      <p:sp>
        <p:nvSpPr>
          <p:cNvPr id="3" name="object 3"/>
          <p:cNvSpPr/>
          <p:nvPr/>
        </p:nvSpPr>
        <p:spPr>
          <a:xfrm>
            <a:off x="3720845" y="589028"/>
            <a:ext cx="7900035" cy="4493895"/>
          </a:xfrm>
          <a:custGeom>
            <a:avLst/>
            <a:gdLst/>
            <a:ahLst/>
            <a:cxnLst/>
            <a:rect l="l" t="t" r="r" b="b"/>
            <a:pathLst>
              <a:path w="7900034" h="4493895">
                <a:moveTo>
                  <a:pt x="0" y="4493514"/>
                </a:moveTo>
                <a:lnTo>
                  <a:pt x="7899654" y="4493514"/>
                </a:lnTo>
                <a:lnTo>
                  <a:pt x="7899654" y="0"/>
                </a:lnTo>
                <a:lnTo>
                  <a:pt x="0" y="0"/>
                </a:lnTo>
                <a:lnTo>
                  <a:pt x="0" y="4493514"/>
                </a:lnTo>
                <a:close/>
              </a:path>
            </a:pathLst>
          </a:custGeom>
          <a:solidFill>
            <a:srgbClr val="FFF1CC"/>
          </a:solidFill>
        </p:spPr>
        <p:txBody>
          <a:bodyPr wrap="square" lIns="0" tIns="0" rIns="0" bIns="0" rtlCol="0"/>
          <a:lstStyle/>
          <a:p>
            <a:endParaRPr/>
          </a:p>
        </p:txBody>
      </p:sp>
      <p:sp>
        <p:nvSpPr>
          <p:cNvPr id="4" name="object 4"/>
          <p:cNvSpPr txBox="1"/>
          <p:nvPr/>
        </p:nvSpPr>
        <p:spPr>
          <a:xfrm>
            <a:off x="3800096" y="613409"/>
            <a:ext cx="7560945" cy="4408899"/>
          </a:xfrm>
          <a:prstGeom prst="rect">
            <a:avLst/>
          </a:prstGeom>
        </p:spPr>
        <p:txBody>
          <a:bodyPr vert="horz" wrap="square" lIns="0" tIns="12065" rIns="0" bIns="0" rtlCol="0">
            <a:spAutoFit/>
          </a:bodyPr>
          <a:lstStyle/>
          <a:p>
            <a:pPr marL="12700" marR="5080">
              <a:lnSpc>
                <a:spcPct val="100000"/>
              </a:lnSpc>
              <a:spcBef>
                <a:spcPts val="95"/>
              </a:spcBef>
            </a:pPr>
            <a:r>
              <a:rPr sz="2600" spc="-5" dirty="0">
                <a:latin typeface="Arial"/>
                <a:cs typeface="Arial"/>
              </a:rPr>
              <a:t>An interrupt is an electronic signal generated by the  hardware, which causes the CPU to temporarily  suspend execution of the main program and run a  small chunk of code called an </a:t>
            </a:r>
            <a:r>
              <a:rPr sz="2600" i="1" spc="-5" dirty="0">
                <a:latin typeface="Arial"/>
                <a:cs typeface="Arial"/>
              </a:rPr>
              <a:t>interrupt service  routine</a:t>
            </a:r>
            <a:r>
              <a:rPr sz="2600" i="1" spc="15" dirty="0">
                <a:latin typeface="Arial"/>
                <a:cs typeface="Arial"/>
              </a:rPr>
              <a:t> </a:t>
            </a:r>
            <a:r>
              <a:rPr sz="2600" spc="-5" dirty="0">
                <a:latin typeface="Arial"/>
                <a:cs typeface="Arial"/>
              </a:rPr>
              <a:t>(ISR).</a:t>
            </a:r>
            <a:endParaRPr sz="2600">
              <a:latin typeface="Arial"/>
              <a:cs typeface="Arial"/>
            </a:endParaRPr>
          </a:p>
          <a:p>
            <a:pPr>
              <a:lnSpc>
                <a:spcPct val="100000"/>
              </a:lnSpc>
              <a:spcBef>
                <a:spcPts val="35"/>
              </a:spcBef>
            </a:pPr>
            <a:endParaRPr sz="2700">
              <a:latin typeface="Times New Roman"/>
              <a:cs typeface="Times New Roman"/>
            </a:endParaRPr>
          </a:p>
          <a:p>
            <a:pPr marL="12700" marR="170180">
              <a:lnSpc>
                <a:spcPct val="99400"/>
              </a:lnSpc>
            </a:pPr>
            <a:r>
              <a:rPr sz="2600" spc="-5" dirty="0">
                <a:latin typeface="Arial"/>
                <a:cs typeface="Arial"/>
              </a:rPr>
              <a:t>Interrupts are used </a:t>
            </a:r>
            <a:r>
              <a:rPr sz="2600" dirty="0">
                <a:latin typeface="Arial"/>
                <a:cs typeface="Arial"/>
              </a:rPr>
              <a:t>for </a:t>
            </a:r>
            <a:r>
              <a:rPr sz="2600" spc="-5" dirty="0">
                <a:latin typeface="Arial"/>
                <a:cs typeface="Arial"/>
              </a:rPr>
              <a:t>all </a:t>
            </a:r>
            <a:r>
              <a:rPr sz="2600" dirty="0">
                <a:latin typeface="Arial"/>
                <a:cs typeface="Arial"/>
              </a:rPr>
              <a:t>sorts of things, but </a:t>
            </a:r>
            <a:r>
              <a:rPr sz="2600" spc="-5" dirty="0">
                <a:latin typeface="Arial"/>
                <a:cs typeface="Arial"/>
              </a:rPr>
              <a:t>in </a:t>
            </a:r>
            <a:r>
              <a:rPr sz="2600" dirty="0">
                <a:latin typeface="Arial"/>
                <a:cs typeface="Arial"/>
              </a:rPr>
              <a:t>the  </a:t>
            </a:r>
            <a:r>
              <a:rPr sz="2600" spc="-5" dirty="0">
                <a:latin typeface="Arial"/>
                <a:cs typeface="Arial"/>
              </a:rPr>
              <a:t>case of a HID, the ISR code will probably read the  state of the device, store it </a:t>
            </a:r>
            <a:r>
              <a:rPr sz="2600" spc="-20" dirty="0">
                <a:latin typeface="Arial"/>
                <a:cs typeface="Arial"/>
              </a:rPr>
              <a:t>off </a:t>
            </a:r>
            <a:r>
              <a:rPr sz="2600" spc="-5" dirty="0">
                <a:latin typeface="Arial"/>
                <a:cs typeface="Arial"/>
              </a:rPr>
              <a:t>for later processing,  and then relinquish the CPU </a:t>
            </a:r>
            <a:r>
              <a:rPr sz="2600" dirty="0">
                <a:latin typeface="Arial"/>
                <a:cs typeface="Arial"/>
              </a:rPr>
              <a:t>back </a:t>
            </a:r>
            <a:r>
              <a:rPr sz="2600" spc="-5" dirty="0">
                <a:latin typeface="Arial"/>
                <a:cs typeface="Arial"/>
              </a:rPr>
              <a:t>to the main  program.</a:t>
            </a:r>
            <a:endParaRPr sz="2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1841" y="4620260"/>
            <a:ext cx="1931671" cy="1320233"/>
          </a:xfrm>
          <a:prstGeom prst="rect">
            <a:avLst/>
          </a:prstGeom>
        </p:spPr>
        <p:txBody>
          <a:bodyPr vert="horz" wrap="square" lIns="0" tIns="88265" rIns="0" bIns="0" rtlCol="0">
            <a:spAutoFit/>
          </a:bodyPr>
          <a:lstStyle/>
          <a:p>
            <a:pPr marL="12700" marR="5080">
              <a:lnSpc>
                <a:spcPts val="4750"/>
              </a:lnSpc>
              <a:spcBef>
                <a:spcPts val="695"/>
              </a:spcBef>
            </a:pPr>
            <a:r>
              <a:rPr sz="4400" b="0" spc="-5" dirty="0">
                <a:latin typeface="Calibri Light"/>
                <a:cs typeface="Calibri Light"/>
              </a:rPr>
              <a:t>Wi</a:t>
            </a:r>
            <a:r>
              <a:rPr sz="4400" b="0" spc="-75" dirty="0">
                <a:latin typeface="Calibri Light"/>
                <a:cs typeface="Calibri Light"/>
              </a:rPr>
              <a:t>r</a:t>
            </a:r>
            <a:r>
              <a:rPr sz="4400" b="0" spc="-10" dirty="0">
                <a:latin typeface="Calibri Light"/>
                <a:cs typeface="Calibri Light"/>
              </a:rPr>
              <a:t>eless  Devices</a:t>
            </a:r>
            <a:endParaRPr sz="4400">
              <a:latin typeface="Calibri Light"/>
              <a:cs typeface="Calibri Light"/>
            </a:endParaRPr>
          </a:p>
        </p:txBody>
      </p:sp>
      <p:sp>
        <p:nvSpPr>
          <p:cNvPr id="3" name="object 3"/>
          <p:cNvSpPr/>
          <p:nvPr/>
        </p:nvSpPr>
        <p:spPr>
          <a:xfrm>
            <a:off x="3899153" y="528068"/>
            <a:ext cx="8026400" cy="5263515"/>
          </a:xfrm>
          <a:custGeom>
            <a:avLst/>
            <a:gdLst/>
            <a:ahLst/>
            <a:cxnLst/>
            <a:rect l="l" t="t" r="r" b="b"/>
            <a:pathLst>
              <a:path w="8026400" h="5263515">
                <a:moveTo>
                  <a:pt x="0" y="5263134"/>
                </a:moveTo>
                <a:lnTo>
                  <a:pt x="8026146" y="5263134"/>
                </a:lnTo>
                <a:lnTo>
                  <a:pt x="8026146" y="0"/>
                </a:lnTo>
                <a:lnTo>
                  <a:pt x="0" y="0"/>
                </a:lnTo>
                <a:lnTo>
                  <a:pt x="0" y="5263134"/>
                </a:lnTo>
                <a:close/>
              </a:path>
            </a:pathLst>
          </a:custGeom>
          <a:solidFill>
            <a:srgbClr val="001F5F"/>
          </a:solidFill>
        </p:spPr>
        <p:txBody>
          <a:bodyPr wrap="square" lIns="0" tIns="0" rIns="0" bIns="0" rtlCol="0"/>
          <a:lstStyle/>
          <a:p>
            <a:endParaRPr/>
          </a:p>
        </p:txBody>
      </p:sp>
      <p:sp>
        <p:nvSpPr>
          <p:cNvPr id="4" name="object 4"/>
          <p:cNvSpPr txBox="1"/>
          <p:nvPr/>
        </p:nvSpPr>
        <p:spPr>
          <a:xfrm>
            <a:off x="3977895" y="551436"/>
            <a:ext cx="7802880" cy="2598147"/>
          </a:xfrm>
          <a:prstGeom prst="rect">
            <a:avLst/>
          </a:prstGeom>
        </p:spPr>
        <p:txBody>
          <a:bodyPr vert="horz" wrap="square" lIns="0" tIns="12700" rIns="0" bIns="0" rtlCol="0">
            <a:spAutoFit/>
          </a:bodyPr>
          <a:lstStyle/>
          <a:p>
            <a:pPr marL="12700" marR="5080">
              <a:lnSpc>
                <a:spcPct val="100000"/>
              </a:lnSpc>
              <a:spcBef>
                <a:spcPts val="100"/>
              </a:spcBef>
            </a:pPr>
            <a:r>
              <a:rPr sz="2800" dirty="0">
                <a:solidFill>
                  <a:srgbClr val="FFFFFF"/>
                </a:solidFill>
                <a:latin typeface="Arial"/>
                <a:cs typeface="Arial"/>
              </a:rPr>
              <a:t>The inputs and outputs of a Bluetooth device,</a:t>
            </a:r>
            <a:r>
              <a:rPr sz="2800" spc="-50" dirty="0">
                <a:solidFill>
                  <a:srgbClr val="FFFFFF"/>
                </a:solidFill>
                <a:latin typeface="Arial"/>
                <a:cs typeface="Arial"/>
              </a:rPr>
              <a:t> </a:t>
            </a:r>
            <a:r>
              <a:rPr sz="2800" dirty="0">
                <a:solidFill>
                  <a:srgbClr val="FFFFFF"/>
                </a:solidFill>
                <a:latin typeface="Arial"/>
                <a:cs typeface="Arial"/>
              </a:rPr>
              <a:t>like  the WiiMote, the DualShock 3 and the Xbox 360  wireless </a:t>
            </a:r>
            <a:r>
              <a:rPr sz="2800" spc="-15" dirty="0">
                <a:solidFill>
                  <a:srgbClr val="FFFFFF"/>
                </a:solidFill>
                <a:latin typeface="Arial"/>
                <a:cs typeface="Arial"/>
              </a:rPr>
              <a:t>controller, </a:t>
            </a:r>
            <a:r>
              <a:rPr sz="2800" dirty="0">
                <a:solidFill>
                  <a:srgbClr val="FFFFFF"/>
                </a:solidFill>
                <a:latin typeface="Arial"/>
                <a:cs typeface="Arial"/>
              </a:rPr>
              <a:t>cannot be read and written by  simply accessing registers or memory-mapped  I/O ports. Instead, the software must “talk” to the  device via the Bluetooth</a:t>
            </a:r>
            <a:r>
              <a:rPr sz="2800" spc="5" dirty="0">
                <a:solidFill>
                  <a:srgbClr val="FFFFFF"/>
                </a:solidFill>
                <a:latin typeface="Arial"/>
                <a:cs typeface="Arial"/>
              </a:rPr>
              <a:t> </a:t>
            </a:r>
            <a:r>
              <a:rPr sz="2800" dirty="0">
                <a:solidFill>
                  <a:srgbClr val="FFFFFF"/>
                </a:solidFill>
                <a:latin typeface="Arial"/>
                <a:cs typeface="Arial"/>
              </a:rPr>
              <a:t>protocol.</a:t>
            </a:r>
            <a:endParaRPr sz="2800">
              <a:latin typeface="Arial"/>
              <a:cs typeface="Arial"/>
            </a:endParaRPr>
          </a:p>
        </p:txBody>
      </p:sp>
      <p:sp>
        <p:nvSpPr>
          <p:cNvPr id="5" name="object 5"/>
          <p:cNvSpPr txBox="1"/>
          <p:nvPr/>
        </p:nvSpPr>
        <p:spPr>
          <a:xfrm>
            <a:off x="3977895" y="3538729"/>
            <a:ext cx="7609840" cy="2148345"/>
          </a:xfrm>
          <a:prstGeom prst="rect">
            <a:avLst/>
          </a:prstGeom>
        </p:spPr>
        <p:txBody>
          <a:bodyPr vert="horz" wrap="square" lIns="0" tIns="15240" rIns="0" bIns="0" rtlCol="0">
            <a:spAutoFit/>
          </a:bodyPr>
          <a:lstStyle/>
          <a:p>
            <a:pPr marL="12700" marR="5080">
              <a:lnSpc>
                <a:spcPct val="99400"/>
              </a:lnSpc>
              <a:spcBef>
                <a:spcPts val="120"/>
              </a:spcBef>
            </a:pPr>
            <a:r>
              <a:rPr sz="2800" dirty="0">
                <a:solidFill>
                  <a:srgbClr val="FFFFFF"/>
                </a:solidFill>
                <a:latin typeface="Arial"/>
                <a:cs typeface="Arial"/>
              </a:rPr>
              <a:t>The software can request the HID to send input  data (such as the states of its buttons) back to  the host, or it can send output data (such as  rumble settings or a stream of audio data) to the  device.</a:t>
            </a:r>
            <a:endParaRPr sz="2800">
              <a:latin typeface="Arial"/>
              <a:cs typeface="Aria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TotalTime>
  <Words>1784</Words>
  <Application>Microsoft Office PowerPoint</Application>
  <PresentationFormat>Custom</PresentationFormat>
  <Paragraphs>130</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Median</vt:lpstr>
      <vt:lpstr>Chapter 7  Human Interface Devices asyrani.com</vt:lpstr>
      <vt:lpstr>Types of Human Interface Devices</vt:lpstr>
      <vt:lpstr>Slide 3</vt:lpstr>
      <vt:lpstr>Slide 4</vt:lpstr>
      <vt:lpstr>Slide 5</vt:lpstr>
      <vt:lpstr>Interfacing with a HID</vt:lpstr>
      <vt:lpstr>Slide 7</vt:lpstr>
      <vt:lpstr>Slide 8</vt:lpstr>
      <vt:lpstr>Slide 9</vt:lpstr>
      <vt:lpstr>Types of Inputs</vt:lpstr>
      <vt:lpstr>Digital Buttons</vt:lpstr>
      <vt:lpstr>Slide 12</vt:lpstr>
      <vt:lpstr>Slide 13</vt:lpstr>
      <vt:lpstr>Analog Axes and  Buttons</vt:lpstr>
      <vt:lpstr>Slide 15</vt:lpstr>
      <vt:lpstr>Relative Axes</vt:lpstr>
      <vt:lpstr>These are relative analog inputs, much  like a mouse’s two-dimensional axes.</vt:lpstr>
      <vt:lpstr>3D Orientation  with the  WiiMote or  Sixaxis</vt:lpstr>
      <vt:lpstr>Slide 19</vt:lpstr>
      <vt:lpstr>Slide 20</vt:lpstr>
      <vt:lpstr>Slide 21</vt:lpstr>
      <vt:lpstr>Rumble</vt:lpstr>
      <vt:lpstr>Force-Feedback</vt:lpstr>
      <vt:lpstr>Audio</vt:lpstr>
      <vt:lpstr>Other Inputs  and  Outputs?</vt:lpstr>
      <vt:lpstr>Game Engine HID Systems</vt:lpstr>
      <vt:lpstr>RAW Data -&gt; Messaging and Abstraction -&gt; GAME</vt:lpstr>
      <vt:lpstr>Dead Zone</vt:lpstr>
      <vt:lpstr>Analog  Signal  Filtering</vt:lpstr>
      <vt:lpstr>Detecting  Input  Events</vt:lpstr>
      <vt:lpstr>Slide 31</vt:lpstr>
      <vt:lpstr>Managing  Multiple  HIDs for  Multiple  Players</vt:lpstr>
      <vt:lpstr>Slide 33</vt:lpstr>
      <vt:lpstr>Cross-  Platform  HID Systems</vt:lpstr>
      <vt:lpstr>Input Re-Mapping</vt:lpstr>
      <vt:lpstr>Context-Sensitive Controls</vt:lpstr>
      <vt:lpstr>Slide 37</vt:lpstr>
      <vt:lpstr>Disabling Inputs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Human Interface Devices</dc:title>
  <dc:creator>Hamzah Asyrani</dc:creator>
  <cp:lastModifiedBy>maharajothicse</cp:lastModifiedBy>
  <cp:revision>5</cp:revision>
  <dcterms:created xsi:type="dcterms:W3CDTF">2019-08-06T09:30:08Z</dcterms:created>
  <dcterms:modified xsi:type="dcterms:W3CDTF">2019-08-06T10:23:34Z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2014-10-13T00:00:00Z</vt:filetime>
  </property>
  <property fmtid="{D5CDD505-2E9C-101B-9397-08002B2CF9AE}" pid="3" name="Creator">
    <vt:lpwstr>Microsoft® PowerPoint® 2013</vt:lpwstr>
  </property>
  <property fmtid="{D5CDD505-2E9C-101B-9397-08002B2CF9AE}" pid="4" name="LastSaved">
    <vt:filetime>2019-08-06T00:00:00Z</vt:filetime>
  </property>
</Properties>
</file>