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62" r:id="rId3"/>
    <p:sldId id="265" r:id="rId4"/>
    <p:sldId id="266" r:id="rId5"/>
    <p:sldId id="257" r:id="rId6"/>
    <p:sldId id="326" r:id="rId7"/>
    <p:sldId id="327" r:id="rId8"/>
    <p:sldId id="263" r:id="rId9"/>
    <p:sldId id="328" r:id="rId10"/>
    <p:sldId id="260" r:id="rId11"/>
    <p:sldId id="258" r:id="rId12"/>
    <p:sldId id="261" r:id="rId13"/>
    <p:sldId id="268" r:id="rId14"/>
    <p:sldId id="269" r:id="rId15"/>
    <p:sldId id="270" r:id="rId16"/>
    <p:sldId id="271" r:id="rId17"/>
    <p:sldId id="272" r:id="rId18"/>
    <p:sldId id="273" r:id="rId19"/>
    <p:sldId id="306" r:id="rId20"/>
    <p:sldId id="294" r:id="rId21"/>
    <p:sldId id="298" r:id="rId22"/>
    <p:sldId id="295" r:id="rId23"/>
    <p:sldId id="296" r:id="rId24"/>
    <p:sldId id="297" r:id="rId25"/>
    <p:sldId id="299" r:id="rId26"/>
    <p:sldId id="300" r:id="rId27"/>
    <p:sldId id="301"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303" r:id="rId49"/>
    <p:sldId id="307" r:id="rId50"/>
    <p:sldId id="323" r:id="rId51"/>
    <p:sldId id="324" r:id="rId52"/>
    <p:sldId id="325" r:id="rId53"/>
    <p:sldId id="304" r:id="rId54"/>
    <p:sldId id="305" r:id="rId55"/>
    <p:sldId id="308" r:id="rId56"/>
    <p:sldId id="309" r:id="rId57"/>
    <p:sldId id="310" r:id="rId58"/>
    <p:sldId id="311" r:id="rId59"/>
    <p:sldId id="312" r:id="rId60"/>
    <p:sldId id="313" r:id="rId61"/>
    <p:sldId id="314" r:id="rId62"/>
    <p:sldId id="315" r:id="rId63"/>
    <p:sldId id="317" r:id="rId64"/>
    <p:sldId id="316" r:id="rId65"/>
    <p:sldId id="318" r:id="rId66"/>
    <p:sldId id="319" r:id="rId67"/>
    <p:sldId id="320" r:id="rId68"/>
    <p:sldId id="321" r:id="rId69"/>
    <p:sldId id="322"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94660"/>
  </p:normalViewPr>
  <p:slideViewPr>
    <p:cSldViewPr>
      <p:cViewPr varScale="1">
        <p:scale>
          <a:sx n="77" d="100"/>
          <a:sy n="77" d="100"/>
        </p:scale>
        <p:origin x="102" y="5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16A4E4E3-8213-4AFF-9A21-3F99CB9D024A}"/>
    <pc:docChg chg="addSld modSld">
      <pc:chgData name="buzdugan artur" userId="1770a38c255ab84c" providerId="LiveId" clId="{16A4E4E3-8213-4AFF-9A21-3F99CB9D024A}" dt="2026-04-28T16:49:38.681" v="346" actId="1076"/>
      <pc:docMkLst>
        <pc:docMk/>
      </pc:docMkLst>
      <pc:sldChg chg="modSp mod">
        <pc:chgData name="buzdugan artur" userId="1770a38c255ab84c" providerId="LiveId" clId="{16A4E4E3-8213-4AFF-9A21-3F99CB9D024A}" dt="2026-04-28T15:06:54.783" v="2" actId="14100"/>
        <pc:sldMkLst>
          <pc:docMk/>
          <pc:sldMk cId="3840408914" sldId="263"/>
        </pc:sldMkLst>
        <pc:spChg chg="mod">
          <ac:chgData name="buzdugan artur" userId="1770a38c255ab84c" providerId="LiveId" clId="{16A4E4E3-8213-4AFF-9A21-3F99CB9D024A}" dt="2026-04-28T15:06:54.783" v="2" actId="14100"/>
          <ac:spMkLst>
            <pc:docMk/>
            <pc:sldMk cId="3840408914" sldId="263"/>
            <ac:spMk id="3" creationId="{00000000-0000-0000-0000-000000000000}"/>
          </ac:spMkLst>
        </pc:spChg>
      </pc:sldChg>
      <pc:sldChg chg="modSp mod">
        <pc:chgData name="buzdugan artur" userId="1770a38c255ab84c" providerId="LiveId" clId="{16A4E4E3-8213-4AFF-9A21-3F99CB9D024A}" dt="2026-04-28T15:07:14.804" v="8" actId="207"/>
        <pc:sldMkLst>
          <pc:docMk/>
          <pc:sldMk cId="2755642665" sldId="265"/>
        </pc:sldMkLst>
        <pc:spChg chg="mod">
          <ac:chgData name="buzdugan artur" userId="1770a38c255ab84c" providerId="LiveId" clId="{16A4E4E3-8213-4AFF-9A21-3F99CB9D024A}" dt="2026-04-28T15:07:14.804" v="8" actId="207"/>
          <ac:spMkLst>
            <pc:docMk/>
            <pc:sldMk cId="2755642665" sldId="265"/>
            <ac:spMk id="3" creationId="{00000000-0000-0000-0000-000000000000}"/>
          </ac:spMkLst>
        </pc:spChg>
      </pc:sldChg>
      <pc:sldChg chg="modSp mod">
        <pc:chgData name="buzdugan artur" userId="1770a38c255ab84c" providerId="LiveId" clId="{16A4E4E3-8213-4AFF-9A21-3F99CB9D024A}" dt="2026-04-28T15:07:32.908" v="14" actId="207"/>
        <pc:sldMkLst>
          <pc:docMk/>
          <pc:sldMk cId="4221988611" sldId="266"/>
        </pc:sldMkLst>
        <pc:spChg chg="mod">
          <ac:chgData name="buzdugan artur" userId="1770a38c255ab84c" providerId="LiveId" clId="{16A4E4E3-8213-4AFF-9A21-3F99CB9D024A}" dt="2026-04-28T15:07:32.908" v="14" actId="207"/>
          <ac:spMkLst>
            <pc:docMk/>
            <pc:sldMk cId="4221988611" sldId="266"/>
            <ac:spMk id="3" creationId="{00000000-0000-0000-0000-000000000000}"/>
          </ac:spMkLst>
        </pc:spChg>
      </pc:sldChg>
      <pc:sldChg chg="modSp mod">
        <pc:chgData name="buzdugan artur" userId="1770a38c255ab84c" providerId="LiveId" clId="{16A4E4E3-8213-4AFF-9A21-3F99CB9D024A}" dt="2026-04-28T15:07:51.429" v="16" actId="5793"/>
        <pc:sldMkLst>
          <pc:docMk/>
          <pc:sldMk cId="1565888458" sldId="267"/>
        </pc:sldMkLst>
        <pc:spChg chg="mod">
          <ac:chgData name="buzdugan artur" userId="1770a38c255ab84c" providerId="LiveId" clId="{16A4E4E3-8213-4AFF-9A21-3F99CB9D024A}" dt="2026-04-28T15:07:51.429" v="16" actId="5793"/>
          <ac:spMkLst>
            <pc:docMk/>
            <pc:sldMk cId="1565888458" sldId="267"/>
            <ac:spMk id="3" creationId="{00000000-0000-0000-0000-000000000000}"/>
          </ac:spMkLst>
        </pc:spChg>
      </pc:sldChg>
      <pc:sldChg chg="modSp mod">
        <pc:chgData name="buzdugan artur" userId="1770a38c255ab84c" providerId="LiveId" clId="{16A4E4E3-8213-4AFF-9A21-3F99CB9D024A}" dt="2026-04-28T15:09:30.261" v="37" actId="6549"/>
        <pc:sldMkLst>
          <pc:docMk/>
          <pc:sldMk cId="269356373" sldId="268"/>
        </pc:sldMkLst>
        <pc:spChg chg="mod">
          <ac:chgData name="buzdugan artur" userId="1770a38c255ab84c" providerId="LiveId" clId="{16A4E4E3-8213-4AFF-9A21-3F99CB9D024A}" dt="2026-04-28T15:09:30.261" v="37" actId="6549"/>
          <ac:spMkLst>
            <pc:docMk/>
            <pc:sldMk cId="269356373" sldId="268"/>
            <ac:spMk id="3" creationId="{00000000-0000-0000-0000-000000000000}"/>
          </ac:spMkLst>
        </pc:spChg>
      </pc:sldChg>
      <pc:sldChg chg="addSp modSp mod">
        <pc:chgData name="buzdugan artur" userId="1770a38c255ab84c" providerId="LiveId" clId="{16A4E4E3-8213-4AFF-9A21-3F99CB9D024A}" dt="2026-04-28T15:09:56.395" v="43" actId="1076"/>
        <pc:sldMkLst>
          <pc:docMk/>
          <pc:sldMk cId="3777767048" sldId="269"/>
        </pc:sldMkLst>
        <pc:spChg chg="add mod">
          <ac:chgData name="buzdugan artur" userId="1770a38c255ab84c" providerId="LiveId" clId="{16A4E4E3-8213-4AFF-9A21-3F99CB9D024A}" dt="2026-04-28T15:09:56.395" v="43" actId="1076"/>
          <ac:spMkLst>
            <pc:docMk/>
            <pc:sldMk cId="3777767048" sldId="269"/>
            <ac:spMk id="6" creationId="{FA8E7EC1-AA77-0D79-97C7-4631BE1811B0}"/>
          </ac:spMkLst>
        </pc:spChg>
        <pc:graphicFrameChg chg="mod">
          <ac:chgData name="buzdugan artur" userId="1770a38c255ab84c" providerId="LiveId" clId="{16A4E4E3-8213-4AFF-9A21-3F99CB9D024A}" dt="2026-04-28T15:09:39.588" v="39" actId="1076"/>
          <ac:graphicFrameMkLst>
            <pc:docMk/>
            <pc:sldMk cId="3777767048" sldId="269"/>
            <ac:graphicFrameMk id="4" creationId="{00000000-0000-0000-0000-000000000000}"/>
          </ac:graphicFrameMkLst>
        </pc:graphicFrameChg>
      </pc:sldChg>
      <pc:sldChg chg="modSp mod">
        <pc:chgData name="buzdugan artur" userId="1770a38c255ab84c" providerId="LiveId" clId="{16A4E4E3-8213-4AFF-9A21-3F99CB9D024A}" dt="2026-04-28T15:10:09.464" v="44" actId="12"/>
        <pc:sldMkLst>
          <pc:docMk/>
          <pc:sldMk cId="3214761707" sldId="270"/>
        </pc:sldMkLst>
        <pc:spChg chg="mod">
          <ac:chgData name="buzdugan artur" userId="1770a38c255ab84c" providerId="LiveId" clId="{16A4E4E3-8213-4AFF-9A21-3F99CB9D024A}" dt="2026-04-28T15:10:09.464" v="44" actId="12"/>
          <ac:spMkLst>
            <pc:docMk/>
            <pc:sldMk cId="3214761707" sldId="270"/>
            <ac:spMk id="3" creationId="{00000000-0000-0000-0000-000000000000}"/>
          </ac:spMkLst>
        </pc:spChg>
      </pc:sldChg>
      <pc:sldChg chg="modSp mod">
        <pc:chgData name="buzdugan artur" userId="1770a38c255ab84c" providerId="LiveId" clId="{16A4E4E3-8213-4AFF-9A21-3F99CB9D024A}" dt="2026-04-28T15:10:45.489" v="48" actId="14100"/>
        <pc:sldMkLst>
          <pc:docMk/>
          <pc:sldMk cId="1654470665" sldId="272"/>
        </pc:sldMkLst>
        <pc:spChg chg="mod">
          <ac:chgData name="buzdugan artur" userId="1770a38c255ab84c" providerId="LiveId" clId="{16A4E4E3-8213-4AFF-9A21-3F99CB9D024A}" dt="2026-04-28T15:10:45.489" v="48" actId="14100"/>
          <ac:spMkLst>
            <pc:docMk/>
            <pc:sldMk cId="1654470665" sldId="272"/>
            <ac:spMk id="3" creationId="{00000000-0000-0000-0000-000000000000}"/>
          </ac:spMkLst>
        </pc:spChg>
      </pc:sldChg>
      <pc:sldChg chg="modSp mod">
        <pc:chgData name="buzdugan artur" userId="1770a38c255ab84c" providerId="LiveId" clId="{16A4E4E3-8213-4AFF-9A21-3F99CB9D024A}" dt="2026-04-28T15:13:51.035" v="72" actId="1076"/>
        <pc:sldMkLst>
          <pc:docMk/>
          <pc:sldMk cId="2821540087" sldId="275"/>
        </pc:sldMkLst>
        <pc:spChg chg="mod">
          <ac:chgData name="buzdugan artur" userId="1770a38c255ab84c" providerId="LiveId" clId="{16A4E4E3-8213-4AFF-9A21-3F99CB9D024A}" dt="2026-04-28T15:13:44.973" v="71" actId="20577"/>
          <ac:spMkLst>
            <pc:docMk/>
            <pc:sldMk cId="2821540087" sldId="275"/>
            <ac:spMk id="3" creationId="{00000000-0000-0000-0000-000000000000}"/>
          </ac:spMkLst>
        </pc:spChg>
        <pc:picChg chg="mod">
          <ac:chgData name="buzdugan artur" userId="1770a38c255ab84c" providerId="LiveId" clId="{16A4E4E3-8213-4AFF-9A21-3F99CB9D024A}" dt="2026-04-28T15:13:51.035" v="72" actId="1076"/>
          <ac:picMkLst>
            <pc:docMk/>
            <pc:sldMk cId="2821540087" sldId="275"/>
            <ac:picMk id="4" creationId="{00000000-0000-0000-0000-000000000000}"/>
          </ac:picMkLst>
        </pc:picChg>
      </pc:sldChg>
      <pc:sldChg chg="delSp modSp mod">
        <pc:chgData name="buzdugan artur" userId="1770a38c255ab84c" providerId="LiveId" clId="{16A4E4E3-8213-4AFF-9A21-3F99CB9D024A}" dt="2026-04-28T15:15:44.307" v="90" actId="478"/>
        <pc:sldMkLst>
          <pc:docMk/>
          <pc:sldMk cId="3531855010" sldId="276"/>
        </pc:sldMkLst>
        <pc:spChg chg="del">
          <ac:chgData name="buzdugan artur" userId="1770a38c255ab84c" providerId="LiveId" clId="{16A4E4E3-8213-4AFF-9A21-3F99CB9D024A}" dt="2026-04-28T15:15:44.307" v="90" actId="478"/>
          <ac:spMkLst>
            <pc:docMk/>
            <pc:sldMk cId="3531855010" sldId="276"/>
            <ac:spMk id="2" creationId="{00000000-0000-0000-0000-000000000000}"/>
          </ac:spMkLst>
        </pc:spChg>
        <pc:spChg chg="mod">
          <ac:chgData name="buzdugan artur" userId="1770a38c255ab84c" providerId="LiveId" clId="{16A4E4E3-8213-4AFF-9A21-3F99CB9D024A}" dt="2026-04-28T15:14:25.933" v="75" actId="1076"/>
          <ac:spMkLst>
            <pc:docMk/>
            <pc:sldMk cId="3531855010" sldId="276"/>
            <ac:spMk id="5" creationId="{00000000-0000-0000-0000-000000000000}"/>
          </ac:spMkLst>
        </pc:spChg>
        <pc:spChg chg="mod">
          <ac:chgData name="buzdugan artur" userId="1770a38c255ab84c" providerId="LiveId" clId="{16A4E4E3-8213-4AFF-9A21-3F99CB9D024A}" dt="2026-04-28T15:15:32.121" v="86" actId="207"/>
          <ac:spMkLst>
            <pc:docMk/>
            <pc:sldMk cId="3531855010" sldId="276"/>
            <ac:spMk id="6" creationId="{00000000-0000-0000-0000-000000000000}"/>
          </ac:spMkLst>
        </pc:spChg>
        <pc:picChg chg="mod">
          <ac:chgData name="buzdugan artur" userId="1770a38c255ab84c" providerId="LiveId" clId="{16A4E4E3-8213-4AFF-9A21-3F99CB9D024A}" dt="2026-04-28T15:15:41.898" v="89" actId="1076"/>
          <ac:picMkLst>
            <pc:docMk/>
            <pc:sldMk cId="3531855010" sldId="276"/>
            <ac:picMk id="4" creationId="{00000000-0000-0000-0000-000000000000}"/>
          </ac:picMkLst>
        </pc:picChg>
        <pc:picChg chg="mod">
          <ac:chgData name="buzdugan artur" userId="1770a38c255ab84c" providerId="LiveId" clId="{16A4E4E3-8213-4AFF-9A21-3F99CB9D024A}" dt="2026-04-28T15:15:34.978" v="87" actId="1076"/>
          <ac:picMkLst>
            <pc:docMk/>
            <pc:sldMk cId="3531855010" sldId="276"/>
            <ac:picMk id="7" creationId="{00000000-0000-0000-0000-000000000000}"/>
          </ac:picMkLst>
        </pc:picChg>
      </pc:sldChg>
      <pc:sldChg chg="modSp mod">
        <pc:chgData name="buzdugan artur" userId="1770a38c255ab84c" providerId="LiveId" clId="{16A4E4E3-8213-4AFF-9A21-3F99CB9D024A}" dt="2026-04-28T15:17:41.555" v="126" actId="20577"/>
        <pc:sldMkLst>
          <pc:docMk/>
          <pc:sldMk cId="2288936534" sldId="277"/>
        </pc:sldMkLst>
        <pc:spChg chg="mod">
          <ac:chgData name="buzdugan artur" userId="1770a38c255ab84c" providerId="LiveId" clId="{16A4E4E3-8213-4AFF-9A21-3F99CB9D024A}" dt="2026-04-28T15:17:41.555" v="126" actId="20577"/>
          <ac:spMkLst>
            <pc:docMk/>
            <pc:sldMk cId="2288936534" sldId="277"/>
            <ac:spMk id="2" creationId="{00000000-0000-0000-0000-000000000000}"/>
          </ac:spMkLst>
        </pc:spChg>
        <pc:spChg chg="mod">
          <ac:chgData name="buzdugan artur" userId="1770a38c255ab84c" providerId="LiveId" clId="{16A4E4E3-8213-4AFF-9A21-3F99CB9D024A}" dt="2026-04-28T15:16:21.596" v="95" actId="20577"/>
          <ac:spMkLst>
            <pc:docMk/>
            <pc:sldMk cId="2288936534" sldId="277"/>
            <ac:spMk id="3" creationId="{00000000-0000-0000-0000-000000000000}"/>
          </ac:spMkLst>
        </pc:spChg>
        <pc:picChg chg="mod">
          <ac:chgData name="buzdugan artur" userId="1770a38c255ab84c" providerId="LiveId" clId="{16A4E4E3-8213-4AFF-9A21-3F99CB9D024A}" dt="2026-04-28T15:16:26.855" v="97" actId="1076"/>
          <ac:picMkLst>
            <pc:docMk/>
            <pc:sldMk cId="2288936534" sldId="277"/>
            <ac:picMk id="4" creationId="{00000000-0000-0000-0000-000000000000}"/>
          </ac:picMkLst>
        </pc:picChg>
      </pc:sldChg>
      <pc:sldChg chg="modSp mod">
        <pc:chgData name="buzdugan artur" userId="1770a38c255ab84c" providerId="LiveId" clId="{16A4E4E3-8213-4AFF-9A21-3F99CB9D024A}" dt="2026-04-28T15:18:16.044" v="129" actId="20577"/>
        <pc:sldMkLst>
          <pc:docMk/>
          <pc:sldMk cId="2030650269" sldId="278"/>
        </pc:sldMkLst>
        <pc:spChg chg="mod">
          <ac:chgData name="buzdugan artur" userId="1770a38c255ab84c" providerId="LiveId" clId="{16A4E4E3-8213-4AFF-9A21-3F99CB9D024A}" dt="2026-04-28T15:18:16.044" v="129" actId="20577"/>
          <ac:spMkLst>
            <pc:docMk/>
            <pc:sldMk cId="2030650269" sldId="278"/>
            <ac:spMk id="3" creationId="{00000000-0000-0000-0000-000000000000}"/>
          </ac:spMkLst>
        </pc:spChg>
      </pc:sldChg>
      <pc:sldChg chg="modSp mod">
        <pc:chgData name="buzdugan artur" userId="1770a38c255ab84c" providerId="LiveId" clId="{16A4E4E3-8213-4AFF-9A21-3F99CB9D024A}" dt="2026-04-28T15:18:41.724" v="132" actId="20577"/>
        <pc:sldMkLst>
          <pc:docMk/>
          <pc:sldMk cId="3759170967" sldId="279"/>
        </pc:sldMkLst>
        <pc:spChg chg="mod">
          <ac:chgData name="buzdugan artur" userId="1770a38c255ab84c" providerId="LiveId" clId="{16A4E4E3-8213-4AFF-9A21-3F99CB9D024A}" dt="2026-04-28T15:18:41.724" v="132" actId="20577"/>
          <ac:spMkLst>
            <pc:docMk/>
            <pc:sldMk cId="3759170967" sldId="279"/>
            <ac:spMk id="3" creationId="{00000000-0000-0000-0000-000000000000}"/>
          </ac:spMkLst>
        </pc:spChg>
      </pc:sldChg>
      <pc:sldChg chg="modSp mod">
        <pc:chgData name="buzdugan artur" userId="1770a38c255ab84c" providerId="LiveId" clId="{16A4E4E3-8213-4AFF-9A21-3F99CB9D024A}" dt="2026-04-28T15:19:16.926" v="138" actId="14100"/>
        <pc:sldMkLst>
          <pc:docMk/>
          <pc:sldMk cId="3135677135" sldId="280"/>
        </pc:sldMkLst>
        <pc:spChg chg="mod">
          <ac:chgData name="buzdugan artur" userId="1770a38c255ab84c" providerId="LiveId" clId="{16A4E4E3-8213-4AFF-9A21-3F99CB9D024A}" dt="2026-04-28T15:19:16.926" v="138" actId="14100"/>
          <ac:spMkLst>
            <pc:docMk/>
            <pc:sldMk cId="3135677135" sldId="280"/>
            <ac:spMk id="3" creationId="{00000000-0000-0000-0000-000000000000}"/>
          </ac:spMkLst>
        </pc:spChg>
      </pc:sldChg>
      <pc:sldChg chg="modSp mod">
        <pc:chgData name="buzdugan artur" userId="1770a38c255ab84c" providerId="LiveId" clId="{16A4E4E3-8213-4AFF-9A21-3F99CB9D024A}" dt="2026-04-28T15:21:00.924" v="172" actId="6549"/>
        <pc:sldMkLst>
          <pc:docMk/>
          <pc:sldMk cId="2739061002" sldId="281"/>
        </pc:sldMkLst>
        <pc:spChg chg="mod">
          <ac:chgData name="buzdugan artur" userId="1770a38c255ab84c" providerId="LiveId" clId="{16A4E4E3-8213-4AFF-9A21-3F99CB9D024A}" dt="2026-04-28T15:21:00.924" v="172" actId="6549"/>
          <ac:spMkLst>
            <pc:docMk/>
            <pc:sldMk cId="2739061002" sldId="281"/>
            <ac:spMk id="3" creationId="{00000000-0000-0000-0000-000000000000}"/>
          </ac:spMkLst>
        </pc:spChg>
      </pc:sldChg>
      <pc:sldChg chg="delSp modSp mod">
        <pc:chgData name="buzdugan artur" userId="1770a38c255ab84c" providerId="LiveId" clId="{16A4E4E3-8213-4AFF-9A21-3F99CB9D024A}" dt="2026-04-28T15:22:09.954" v="179" actId="478"/>
        <pc:sldMkLst>
          <pc:docMk/>
          <pc:sldMk cId="190992901" sldId="282"/>
        </pc:sldMkLst>
        <pc:spChg chg="del">
          <ac:chgData name="buzdugan artur" userId="1770a38c255ab84c" providerId="LiveId" clId="{16A4E4E3-8213-4AFF-9A21-3F99CB9D024A}" dt="2026-04-28T15:22:09.954" v="179" actId="478"/>
          <ac:spMkLst>
            <pc:docMk/>
            <pc:sldMk cId="190992901" sldId="282"/>
            <ac:spMk id="2" creationId="{00000000-0000-0000-0000-000000000000}"/>
          </ac:spMkLst>
        </pc:spChg>
        <pc:spChg chg="mod">
          <ac:chgData name="buzdugan artur" userId="1770a38c255ab84c" providerId="LiveId" clId="{16A4E4E3-8213-4AFF-9A21-3F99CB9D024A}" dt="2026-04-28T15:22:03.732" v="178" actId="20577"/>
          <ac:spMkLst>
            <pc:docMk/>
            <pc:sldMk cId="190992901" sldId="282"/>
            <ac:spMk id="3" creationId="{00000000-0000-0000-0000-000000000000}"/>
          </ac:spMkLst>
        </pc:spChg>
      </pc:sldChg>
      <pc:sldChg chg="modSp mod">
        <pc:chgData name="buzdugan artur" userId="1770a38c255ab84c" providerId="LiveId" clId="{16A4E4E3-8213-4AFF-9A21-3F99CB9D024A}" dt="2026-04-28T15:23:24.900" v="186" actId="255"/>
        <pc:sldMkLst>
          <pc:docMk/>
          <pc:sldMk cId="4165868401" sldId="283"/>
        </pc:sldMkLst>
        <pc:spChg chg="mod">
          <ac:chgData name="buzdugan artur" userId="1770a38c255ab84c" providerId="LiveId" clId="{16A4E4E3-8213-4AFF-9A21-3F99CB9D024A}" dt="2026-04-28T15:23:24.900" v="186" actId="255"/>
          <ac:spMkLst>
            <pc:docMk/>
            <pc:sldMk cId="4165868401" sldId="283"/>
            <ac:spMk id="3" creationId="{00000000-0000-0000-0000-000000000000}"/>
          </ac:spMkLst>
        </pc:spChg>
        <pc:picChg chg="mod">
          <ac:chgData name="buzdugan artur" userId="1770a38c255ab84c" providerId="LiveId" clId="{16A4E4E3-8213-4AFF-9A21-3F99CB9D024A}" dt="2026-04-28T15:23:03.422" v="181" actId="14100"/>
          <ac:picMkLst>
            <pc:docMk/>
            <pc:sldMk cId="4165868401" sldId="283"/>
            <ac:picMk id="4" creationId="{00000000-0000-0000-0000-000000000000}"/>
          </ac:picMkLst>
        </pc:picChg>
      </pc:sldChg>
      <pc:sldChg chg="modSp mod">
        <pc:chgData name="buzdugan artur" userId="1770a38c255ab84c" providerId="LiveId" clId="{16A4E4E3-8213-4AFF-9A21-3F99CB9D024A}" dt="2026-04-28T15:24:20.033" v="198" actId="12"/>
        <pc:sldMkLst>
          <pc:docMk/>
          <pc:sldMk cId="1777384046" sldId="284"/>
        </pc:sldMkLst>
        <pc:spChg chg="mod">
          <ac:chgData name="buzdugan artur" userId="1770a38c255ab84c" providerId="LiveId" clId="{16A4E4E3-8213-4AFF-9A21-3F99CB9D024A}" dt="2026-04-28T15:24:20.033" v="198" actId="12"/>
          <ac:spMkLst>
            <pc:docMk/>
            <pc:sldMk cId="1777384046" sldId="284"/>
            <ac:spMk id="3" creationId="{00000000-0000-0000-0000-000000000000}"/>
          </ac:spMkLst>
        </pc:spChg>
        <pc:picChg chg="mod">
          <ac:chgData name="buzdugan artur" userId="1770a38c255ab84c" providerId="LiveId" clId="{16A4E4E3-8213-4AFF-9A21-3F99CB9D024A}" dt="2026-04-28T15:24:10.183" v="197" actId="1076"/>
          <ac:picMkLst>
            <pc:docMk/>
            <pc:sldMk cId="1777384046" sldId="284"/>
            <ac:picMk id="4" creationId="{00000000-0000-0000-0000-000000000000}"/>
          </ac:picMkLst>
        </pc:picChg>
      </pc:sldChg>
      <pc:sldChg chg="modSp mod">
        <pc:chgData name="buzdugan artur" userId="1770a38c255ab84c" providerId="LiveId" clId="{16A4E4E3-8213-4AFF-9A21-3F99CB9D024A}" dt="2026-04-28T15:24:52.160" v="201" actId="1076"/>
        <pc:sldMkLst>
          <pc:docMk/>
          <pc:sldMk cId="477638467" sldId="285"/>
        </pc:sldMkLst>
        <pc:spChg chg="mod">
          <ac:chgData name="buzdugan artur" userId="1770a38c255ab84c" providerId="LiveId" clId="{16A4E4E3-8213-4AFF-9A21-3F99CB9D024A}" dt="2026-04-28T15:24:48.004" v="200" actId="20577"/>
          <ac:spMkLst>
            <pc:docMk/>
            <pc:sldMk cId="477638467" sldId="285"/>
            <ac:spMk id="3" creationId="{00000000-0000-0000-0000-000000000000}"/>
          </ac:spMkLst>
        </pc:spChg>
        <pc:picChg chg="mod">
          <ac:chgData name="buzdugan artur" userId="1770a38c255ab84c" providerId="LiveId" clId="{16A4E4E3-8213-4AFF-9A21-3F99CB9D024A}" dt="2026-04-28T15:24:52.160" v="201" actId="1076"/>
          <ac:picMkLst>
            <pc:docMk/>
            <pc:sldMk cId="477638467" sldId="285"/>
            <ac:picMk id="4" creationId="{00000000-0000-0000-0000-000000000000}"/>
          </ac:picMkLst>
        </pc:picChg>
      </pc:sldChg>
      <pc:sldChg chg="addSp modSp mod">
        <pc:chgData name="buzdugan artur" userId="1770a38c255ab84c" providerId="LiveId" clId="{16A4E4E3-8213-4AFF-9A21-3F99CB9D024A}" dt="2026-04-28T15:26:22.943" v="216" actId="14100"/>
        <pc:sldMkLst>
          <pc:docMk/>
          <pc:sldMk cId="1734545792" sldId="286"/>
        </pc:sldMkLst>
        <pc:spChg chg="mod">
          <ac:chgData name="buzdugan artur" userId="1770a38c255ab84c" providerId="LiveId" clId="{16A4E4E3-8213-4AFF-9A21-3F99CB9D024A}" dt="2026-04-28T15:25:54.820" v="208" actId="14100"/>
          <ac:spMkLst>
            <pc:docMk/>
            <pc:sldMk cId="1734545792" sldId="286"/>
            <ac:spMk id="3" creationId="{00000000-0000-0000-0000-000000000000}"/>
          </ac:spMkLst>
        </pc:spChg>
        <pc:spChg chg="add mod">
          <ac:chgData name="buzdugan artur" userId="1770a38c255ab84c" providerId="LiveId" clId="{16A4E4E3-8213-4AFF-9A21-3F99CB9D024A}" dt="2026-04-28T15:26:22.943" v="216" actId="14100"/>
          <ac:spMkLst>
            <pc:docMk/>
            <pc:sldMk cId="1734545792" sldId="286"/>
            <ac:spMk id="7" creationId="{202CC62C-B781-35EE-77AF-B10F370114AD}"/>
          </ac:spMkLst>
        </pc:spChg>
        <pc:picChg chg="mod">
          <ac:chgData name="buzdugan artur" userId="1770a38c255ab84c" providerId="LiveId" clId="{16A4E4E3-8213-4AFF-9A21-3F99CB9D024A}" dt="2026-04-28T15:25:42.564" v="206" actId="1076"/>
          <ac:picMkLst>
            <pc:docMk/>
            <pc:sldMk cId="1734545792" sldId="286"/>
            <ac:picMk id="5" creationId="{00000000-0000-0000-0000-000000000000}"/>
          </ac:picMkLst>
        </pc:picChg>
      </pc:sldChg>
      <pc:sldChg chg="addSp modSp mod">
        <pc:chgData name="buzdugan artur" userId="1770a38c255ab84c" providerId="LiveId" clId="{16A4E4E3-8213-4AFF-9A21-3F99CB9D024A}" dt="2026-04-28T15:27:21.733" v="225" actId="20577"/>
        <pc:sldMkLst>
          <pc:docMk/>
          <pc:sldMk cId="3641148128" sldId="287"/>
        </pc:sldMkLst>
        <pc:spChg chg="mod">
          <ac:chgData name="buzdugan artur" userId="1770a38c255ab84c" providerId="LiveId" clId="{16A4E4E3-8213-4AFF-9A21-3F99CB9D024A}" dt="2026-04-28T15:27:21.733" v="225" actId="20577"/>
          <ac:spMkLst>
            <pc:docMk/>
            <pc:sldMk cId="3641148128" sldId="287"/>
            <ac:spMk id="3" creationId="{00000000-0000-0000-0000-000000000000}"/>
          </ac:spMkLst>
        </pc:spChg>
        <pc:spChg chg="add mod">
          <ac:chgData name="buzdugan artur" userId="1770a38c255ab84c" providerId="LiveId" clId="{16A4E4E3-8213-4AFF-9A21-3F99CB9D024A}" dt="2026-04-28T15:27:14.751" v="223" actId="1076"/>
          <ac:spMkLst>
            <pc:docMk/>
            <pc:sldMk cId="3641148128" sldId="287"/>
            <ac:spMk id="6" creationId="{9082598F-9992-325C-EF02-868C5B10CF62}"/>
          </ac:spMkLst>
        </pc:spChg>
        <pc:picChg chg="mod">
          <ac:chgData name="buzdugan artur" userId="1770a38c255ab84c" providerId="LiveId" clId="{16A4E4E3-8213-4AFF-9A21-3F99CB9D024A}" dt="2026-04-28T15:26:49.501" v="218" actId="1076"/>
          <ac:picMkLst>
            <pc:docMk/>
            <pc:sldMk cId="3641148128" sldId="287"/>
            <ac:picMk id="4" creationId="{00000000-0000-0000-0000-000000000000}"/>
          </ac:picMkLst>
        </pc:picChg>
      </pc:sldChg>
      <pc:sldChg chg="modSp mod">
        <pc:chgData name="buzdugan artur" userId="1770a38c255ab84c" providerId="LiveId" clId="{16A4E4E3-8213-4AFF-9A21-3F99CB9D024A}" dt="2026-04-28T15:28:36.208" v="237" actId="20577"/>
        <pc:sldMkLst>
          <pc:docMk/>
          <pc:sldMk cId="3926280594" sldId="288"/>
        </pc:sldMkLst>
        <pc:spChg chg="mod">
          <ac:chgData name="buzdugan artur" userId="1770a38c255ab84c" providerId="LiveId" clId="{16A4E4E3-8213-4AFF-9A21-3F99CB9D024A}" dt="2026-04-28T15:28:36.208" v="237" actId="20577"/>
          <ac:spMkLst>
            <pc:docMk/>
            <pc:sldMk cId="3926280594" sldId="288"/>
            <ac:spMk id="5" creationId="{00000000-0000-0000-0000-000000000000}"/>
          </ac:spMkLst>
        </pc:spChg>
      </pc:sldChg>
      <pc:sldChg chg="modSp mod">
        <pc:chgData name="buzdugan artur" userId="1770a38c255ab84c" providerId="LiveId" clId="{16A4E4E3-8213-4AFF-9A21-3F99CB9D024A}" dt="2026-04-28T15:29:09.587" v="242" actId="20577"/>
        <pc:sldMkLst>
          <pc:docMk/>
          <pc:sldMk cId="924533227" sldId="289"/>
        </pc:sldMkLst>
        <pc:spChg chg="mod">
          <ac:chgData name="buzdugan artur" userId="1770a38c255ab84c" providerId="LiveId" clId="{16A4E4E3-8213-4AFF-9A21-3F99CB9D024A}" dt="2026-04-28T15:29:09.587" v="242" actId="20577"/>
          <ac:spMkLst>
            <pc:docMk/>
            <pc:sldMk cId="924533227" sldId="289"/>
            <ac:spMk id="3" creationId="{00000000-0000-0000-0000-000000000000}"/>
          </ac:spMkLst>
        </pc:spChg>
      </pc:sldChg>
      <pc:sldChg chg="modSp mod">
        <pc:chgData name="buzdugan artur" userId="1770a38c255ab84c" providerId="LiveId" clId="{16A4E4E3-8213-4AFF-9A21-3F99CB9D024A}" dt="2026-04-28T15:29:26.916" v="243"/>
        <pc:sldMkLst>
          <pc:docMk/>
          <pc:sldMk cId="566191539" sldId="290"/>
        </pc:sldMkLst>
        <pc:spChg chg="mod">
          <ac:chgData name="buzdugan artur" userId="1770a38c255ab84c" providerId="LiveId" clId="{16A4E4E3-8213-4AFF-9A21-3F99CB9D024A}" dt="2026-04-28T15:29:26.916" v="243"/>
          <ac:spMkLst>
            <pc:docMk/>
            <pc:sldMk cId="566191539" sldId="290"/>
            <ac:spMk id="3" creationId="{00000000-0000-0000-0000-000000000000}"/>
          </ac:spMkLst>
        </pc:spChg>
      </pc:sldChg>
      <pc:sldChg chg="modSp mod">
        <pc:chgData name="buzdugan artur" userId="1770a38c255ab84c" providerId="LiveId" clId="{16A4E4E3-8213-4AFF-9A21-3F99CB9D024A}" dt="2026-04-28T16:31:11.312" v="253"/>
        <pc:sldMkLst>
          <pc:docMk/>
          <pc:sldMk cId="3514102407" sldId="291"/>
        </pc:sldMkLst>
        <pc:spChg chg="mod">
          <ac:chgData name="buzdugan artur" userId="1770a38c255ab84c" providerId="LiveId" clId="{16A4E4E3-8213-4AFF-9A21-3F99CB9D024A}" dt="2026-04-28T15:30:17.226" v="251" actId="1076"/>
          <ac:spMkLst>
            <pc:docMk/>
            <pc:sldMk cId="3514102407" sldId="291"/>
            <ac:spMk id="3" creationId="{00000000-0000-0000-0000-000000000000}"/>
          </ac:spMkLst>
        </pc:spChg>
        <pc:spChg chg="mod">
          <ac:chgData name="buzdugan artur" userId="1770a38c255ab84c" providerId="LiveId" clId="{16A4E4E3-8213-4AFF-9A21-3F99CB9D024A}" dt="2026-04-28T16:31:11.312" v="253"/>
          <ac:spMkLst>
            <pc:docMk/>
            <pc:sldMk cId="3514102407" sldId="291"/>
            <ac:spMk id="5" creationId="{00000000-0000-0000-0000-000000000000}"/>
          </ac:spMkLst>
        </pc:spChg>
      </pc:sldChg>
      <pc:sldChg chg="modSp mod">
        <pc:chgData name="buzdugan artur" userId="1770a38c255ab84c" providerId="LiveId" clId="{16A4E4E3-8213-4AFF-9A21-3F99CB9D024A}" dt="2026-04-28T16:31:21.846" v="254" actId="1076"/>
        <pc:sldMkLst>
          <pc:docMk/>
          <pc:sldMk cId="444642356" sldId="292"/>
        </pc:sldMkLst>
        <pc:picChg chg="mod">
          <ac:chgData name="buzdugan artur" userId="1770a38c255ab84c" providerId="LiveId" clId="{16A4E4E3-8213-4AFF-9A21-3F99CB9D024A}" dt="2026-04-28T16:31:21.846" v="254" actId="1076"/>
          <ac:picMkLst>
            <pc:docMk/>
            <pc:sldMk cId="444642356" sldId="292"/>
            <ac:picMk id="5" creationId="{00000000-0000-0000-0000-000000000000}"/>
          </ac:picMkLst>
        </pc:picChg>
      </pc:sldChg>
      <pc:sldChg chg="modSp mod">
        <pc:chgData name="buzdugan artur" userId="1770a38c255ab84c" providerId="LiveId" clId="{16A4E4E3-8213-4AFF-9A21-3F99CB9D024A}" dt="2026-04-28T16:32:00.783" v="260" actId="20577"/>
        <pc:sldMkLst>
          <pc:docMk/>
          <pc:sldMk cId="1990697927" sldId="293"/>
        </pc:sldMkLst>
        <pc:spChg chg="mod">
          <ac:chgData name="buzdugan artur" userId="1770a38c255ab84c" providerId="LiveId" clId="{16A4E4E3-8213-4AFF-9A21-3F99CB9D024A}" dt="2026-04-28T16:32:00.783" v="260" actId="20577"/>
          <ac:spMkLst>
            <pc:docMk/>
            <pc:sldMk cId="1990697927" sldId="293"/>
            <ac:spMk id="3" creationId="{00000000-0000-0000-0000-000000000000}"/>
          </ac:spMkLst>
        </pc:spChg>
      </pc:sldChg>
      <pc:sldChg chg="modSp mod">
        <pc:chgData name="buzdugan artur" userId="1770a38c255ab84c" providerId="LiveId" clId="{16A4E4E3-8213-4AFF-9A21-3F99CB9D024A}" dt="2026-04-28T15:11:47.566" v="58" actId="20577"/>
        <pc:sldMkLst>
          <pc:docMk/>
          <pc:sldMk cId="1260841847" sldId="300"/>
        </pc:sldMkLst>
        <pc:spChg chg="mod">
          <ac:chgData name="buzdugan artur" userId="1770a38c255ab84c" providerId="LiveId" clId="{16A4E4E3-8213-4AFF-9A21-3F99CB9D024A}" dt="2026-04-28T15:11:47.566" v="58" actId="20577"/>
          <ac:spMkLst>
            <pc:docMk/>
            <pc:sldMk cId="1260841847" sldId="300"/>
            <ac:spMk id="3" creationId="{00000000-0000-0000-0000-000000000000}"/>
          </ac:spMkLst>
        </pc:spChg>
      </pc:sldChg>
      <pc:sldChg chg="modSp mod">
        <pc:chgData name="buzdugan artur" userId="1770a38c255ab84c" providerId="LiveId" clId="{16A4E4E3-8213-4AFF-9A21-3F99CB9D024A}" dt="2026-04-28T15:12:39.068" v="64" actId="6549"/>
        <pc:sldMkLst>
          <pc:docMk/>
          <pc:sldMk cId="1491338246" sldId="301"/>
        </pc:sldMkLst>
        <pc:spChg chg="mod">
          <ac:chgData name="buzdugan artur" userId="1770a38c255ab84c" providerId="LiveId" clId="{16A4E4E3-8213-4AFF-9A21-3F99CB9D024A}" dt="2026-04-28T15:12:39.068" v="64" actId="6549"/>
          <ac:spMkLst>
            <pc:docMk/>
            <pc:sldMk cId="1491338246" sldId="301"/>
            <ac:spMk id="2" creationId="{00000000-0000-0000-0000-000000000000}"/>
          </ac:spMkLst>
        </pc:spChg>
        <pc:spChg chg="mod">
          <ac:chgData name="buzdugan artur" userId="1770a38c255ab84c" providerId="LiveId" clId="{16A4E4E3-8213-4AFF-9A21-3F99CB9D024A}" dt="2026-04-28T15:12:16.870" v="62" actId="122"/>
          <ac:spMkLst>
            <pc:docMk/>
            <pc:sldMk cId="1491338246" sldId="301"/>
            <ac:spMk id="3" creationId="{00000000-0000-0000-0000-000000000000}"/>
          </ac:spMkLst>
        </pc:spChg>
      </pc:sldChg>
      <pc:sldChg chg="delSp">
        <pc:chgData name="buzdugan artur" userId="1770a38c255ab84c" providerId="LiveId" clId="{16A4E4E3-8213-4AFF-9A21-3F99CB9D024A}" dt="2026-04-28T16:39:41.748" v="296" actId="478"/>
        <pc:sldMkLst>
          <pc:docMk/>
          <pc:sldMk cId="1508617066" sldId="307"/>
        </pc:sldMkLst>
        <pc:picChg chg="del">
          <ac:chgData name="buzdugan artur" userId="1770a38c255ab84c" providerId="LiveId" clId="{16A4E4E3-8213-4AFF-9A21-3F99CB9D024A}" dt="2026-04-28T16:39:41.748" v="296" actId="478"/>
          <ac:picMkLst>
            <pc:docMk/>
            <pc:sldMk cId="1508617066" sldId="307"/>
            <ac:picMk id="6152" creationId="{00000000-0000-0000-0000-000000000000}"/>
          </ac:picMkLst>
        </pc:picChg>
      </pc:sldChg>
      <pc:sldChg chg="modSp mod">
        <pc:chgData name="buzdugan artur" userId="1770a38c255ab84c" providerId="LiveId" clId="{16A4E4E3-8213-4AFF-9A21-3F99CB9D024A}" dt="2026-04-28T16:38:55.813" v="295" actId="1036"/>
        <pc:sldMkLst>
          <pc:docMk/>
          <pc:sldMk cId="328270889" sldId="313"/>
        </pc:sldMkLst>
        <pc:spChg chg="mod">
          <ac:chgData name="buzdugan artur" userId="1770a38c255ab84c" providerId="LiveId" clId="{16A4E4E3-8213-4AFF-9A21-3F99CB9D024A}" dt="2026-04-28T16:38:55.813" v="295" actId="1036"/>
          <ac:spMkLst>
            <pc:docMk/>
            <pc:sldMk cId="328270889" sldId="313"/>
            <ac:spMk id="3" creationId="{00000000-0000-0000-0000-000000000000}"/>
          </ac:spMkLst>
        </pc:spChg>
      </pc:sldChg>
      <pc:sldChg chg="addSp delSp modSp new mod">
        <pc:chgData name="buzdugan artur" userId="1770a38c255ab84c" providerId="LiveId" clId="{16A4E4E3-8213-4AFF-9A21-3F99CB9D024A}" dt="2026-04-28T16:42:27.221" v="321" actId="14100"/>
        <pc:sldMkLst>
          <pc:docMk/>
          <pc:sldMk cId="589282909" sldId="323"/>
        </pc:sldMkLst>
        <pc:spChg chg="del">
          <ac:chgData name="buzdugan artur" userId="1770a38c255ab84c" providerId="LiveId" clId="{16A4E4E3-8213-4AFF-9A21-3F99CB9D024A}" dt="2026-04-28T16:40:40.636" v="307" actId="478"/>
          <ac:spMkLst>
            <pc:docMk/>
            <pc:sldMk cId="589282909" sldId="323"/>
            <ac:spMk id="2" creationId="{8FEDF44E-1DD2-24FD-84B9-7EDA6EED1345}"/>
          </ac:spMkLst>
        </pc:spChg>
        <pc:spChg chg="del">
          <ac:chgData name="buzdugan artur" userId="1770a38c255ab84c" providerId="LiveId" clId="{16A4E4E3-8213-4AFF-9A21-3F99CB9D024A}" dt="2026-04-28T16:39:55.292" v="298"/>
          <ac:spMkLst>
            <pc:docMk/>
            <pc:sldMk cId="589282909" sldId="323"/>
            <ac:spMk id="3" creationId="{67ADB967-0441-E070-5472-A73E11906A8E}"/>
          </ac:spMkLst>
        </pc:spChg>
        <pc:spChg chg="add del mod">
          <ac:chgData name="buzdugan artur" userId="1770a38c255ab84c" providerId="LiveId" clId="{16A4E4E3-8213-4AFF-9A21-3F99CB9D024A}" dt="2026-04-28T16:39:59.364" v="299"/>
          <ac:spMkLst>
            <pc:docMk/>
            <pc:sldMk cId="589282909" sldId="323"/>
            <ac:spMk id="4" creationId="{0558E837-8C3A-5144-D525-BEEF57F52B3B}"/>
          </ac:spMkLst>
        </pc:spChg>
        <pc:spChg chg="add del mod">
          <ac:chgData name="buzdugan artur" userId="1770a38c255ab84c" providerId="LiveId" clId="{16A4E4E3-8213-4AFF-9A21-3F99CB9D024A}" dt="2026-04-28T16:40:02.753" v="300"/>
          <ac:spMkLst>
            <pc:docMk/>
            <pc:sldMk cId="589282909" sldId="323"/>
            <ac:spMk id="5" creationId="{4DC9F43B-156C-E780-809E-1E615D4913D4}"/>
          </ac:spMkLst>
        </pc:spChg>
        <pc:spChg chg="add del mod">
          <ac:chgData name="buzdugan artur" userId="1770a38c255ab84c" providerId="LiveId" clId="{16A4E4E3-8213-4AFF-9A21-3F99CB9D024A}" dt="2026-04-28T16:40:05.812" v="301" actId="478"/>
          <ac:spMkLst>
            <pc:docMk/>
            <pc:sldMk cId="589282909" sldId="323"/>
            <ac:spMk id="6" creationId="{179C47FD-38EA-5128-67CF-D6E761F37BDD}"/>
          </ac:spMkLst>
        </pc:spChg>
        <pc:spChg chg="add del">
          <ac:chgData name="buzdugan artur" userId="1770a38c255ab84c" providerId="LiveId" clId="{16A4E4E3-8213-4AFF-9A21-3F99CB9D024A}" dt="2026-04-28T16:40:13.868" v="303" actId="478"/>
          <ac:spMkLst>
            <pc:docMk/>
            <pc:sldMk cId="589282909" sldId="323"/>
            <ac:spMk id="7" creationId="{5F5E2963-7CB3-97A4-6DF4-F677BC1B6512}"/>
          </ac:spMkLst>
        </pc:spChg>
        <pc:spChg chg="add del">
          <ac:chgData name="buzdugan artur" userId="1770a38c255ab84c" providerId="LiveId" clId="{16A4E4E3-8213-4AFF-9A21-3F99CB9D024A}" dt="2026-04-28T16:40:16.636" v="305" actId="478"/>
          <ac:spMkLst>
            <pc:docMk/>
            <pc:sldMk cId="589282909" sldId="323"/>
            <ac:spMk id="8" creationId="{CC816F34-B2F4-CA91-9E8B-3CFA3EF5B141}"/>
          </ac:spMkLst>
        </pc:spChg>
        <pc:picChg chg="add mod">
          <ac:chgData name="buzdugan artur" userId="1770a38c255ab84c" providerId="LiveId" clId="{16A4E4E3-8213-4AFF-9A21-3F99CB9D024A}" dt="2026-04-28T16:41:51.021" v="313" actId="1076"/>
          <ac:picMkLst>
            <pc:docMk/>
            <pc:sldMk cId="589282909" sldId="323"/>
            <ac:picMk id="10" creationId="{65C4FEA0-5E0B-43CE-29C9-FD6EBFC121EA}"/>
          </ac:picMkLst>
        </pc:picChg>
        <pc:picChg chg="add mod">
          <ac:chgData name="buzdugan artur" userId="1770a38c255ab84c" providerId="LiveId" clId="{16A4E4E3-8213-4AFF-9A21-3F99CB9D024A}" dt="2026-04-28T16:42:27.221" v="321" actId="14100"/>
          <ac:picMkLst>
            <pc:docMk/>
            <pc:sldMk cId="589282909" sldId="323"/>
            <ac:picMk id="12" creationId="{DE6DC264-AA36-D2D9-6FAE-2110E0E9BD9E}"/>
          </ac:picMkLst>
        </pc:picChg>
      </pc:sldChg>
      <pc:sldChg chg="addSp delSp modSp new mod">
        <pc:chgData name="buzdugan artur" userId="1770a38c255ab84c" providerId="LiveId" clId="{16A4E4E3-8213-4AFF-9A21-3F99CB9D024A}" dt="2026-04-28T16:45:26.097" v="337" actId="1076"/>
        <pc:sldMkLst>
          <pc:docMk/>
          <pc:sldMk cId="256514464" sldId="324"/>
        </pc:sldMkLst>
        <pc:spChg chg="del">
          <ac:chgData name="buzdugan artur" userId="1770a38c255ab84c" providerId="LiveId" clId="{16A4E4E3-8213-4AFF-9A21-3F99CB9D024A}" dt="2026-04-28T16:43:14.450" v="323" actId="22"/>
          <ac:spMkLst>
            <pc:docMk/>
            <pc:sldMk cId="256514464" sldId="324"/>
            <ac:spMk id="3" creationId="{3845758D-59B6-7436-D3A1-F89CEA2298E5}"/>
          </ac:spMkLst>
        </pc:spChg>
        <pc:spChg chg="add">
          <ac:chgData name="buzdugan artur" userId="1770a38c255ab84c" providerId="LiveId" clId="{16A4E4E3-8213-4AFF-9A21-3F99CB9D024A}" dt="2026-04-28T16:44:51.583" v="333"/>
          <ac:spMkLst>
            <pc:docMk/>
            <pc:sldMk cId="256514464" sldId="324"/>
            <ac:spMk id="8" creationId="{DF78DDE5-A317-D167-1B5A-4EA984A85D03}"/>
          </ac:spMkLst>
        </pc:spChg>
        <pc:picChg chg="add mod ord">
          <ac:chgData name="buzdugan artur" userId="1770a38c255ab84c" providerId="LiveId" clId="{16A4E4E3-8213-4AFF-9A21-3F99CB9D024A}" dt="2026-04-28T16:44:17.673" v="331" actId="1076"/>
          <ac:picMkLst>
            <pc:docMk/>
            <pc:sldMk cId="256514464" sldId="324"/>
            <ac:picMk id="5" creationId="{86EC977F-5253-62C4-B816-20F95C64B19E}"/>
          </ac:picMkLst>
        </pc:picChg>
        <pc:picChg chg="add mod">
          <ac:chgData name="buzdugan artur" userId="1770a38c255ab84c" providerId="LiveId" clId="{16A4E4E3-8213-4AFF-9A21-3F99CB9D024A}" dt="2026-04-28T16:44:20.599" v="332" actId="1076"/>
          <ac:picMkLst>
            <pc:docMk/>
            <pc:sldMk cId="256514464" sldId="324"/>
            <ac:picMk id="7" creationId="{616268BC-29DA-C631-83D3-D198B9ED3986}"/>
          </ac:picMkLst>
        </pc:picChg>
        <pc:picChg chg="add mod">
          <ac:chgData name="buzdugan artur" userId="1770a38c255ab84c" providerId="LiveId" clId="{16A4E4E3-8213-4AFF-9A21-3F99CB9D024A}" dt="2026-04-28T16:45:26.097" v="337" actId="1076"/>
          <ac:picMkLst>
            <pc:docMk/>
            <pc:sldMk cId="256514464" sldId="324"/>
            <ac:picMk id="10" creationId="{A2F87622-8C80-F485-C010-FEDD25E9A446}"/>
          </ac:picMkLst>
        </pc:picChg>
      </pc:sldChg>
      <pc:sldChg chg="addSp delSp modSp new mod">
        <pc:chgData name="buzdugan artur" userId="1770a38c255ab84c" providerId="LiveId" clId="{16A4E4E3-8213-4AFF-9A21-3F99CB9D024A}" dt="2026-04-28T16:49:38.681" v="346" actId="1076"/>
        <pc:sldMkLst>
          <pc:docMk/>
          <pc:sldMk cId="1141638127" sldId="325"/>
        </pc:sldMkLst>
        <pc:spChg chg="del">
          <ac:chgData name="buzdugan artur" userId="1770a38c255ab84c" providerId="LiveId" clId="{16A4E4E3-8213-4AFF-9A21-3F99CB9D024A}" dt="2026-04-28T16:47:31.444" v="339" actId="22"/>
          <ac:spMkLst>
            <pc:docMk/>
            <pc:sldMk cId="1141638127" sldId="325"/>
            <ac:spMk id="3" creationId="{5B8D084C-DDD5-CB2C-3901-74556743171C}"/>
          </ac:spMkLst>
        </pc:spChg>
        <pc:spChg chg="add del mod">
          <ac:chgData name="buzdugan artur" userId="1770a38c255ab84c" providerId="LiveId" clId="{16A4E4E3-8213-4AFF-9A21-3F99CB9D024A}" dt="2026-04-28T16:48:01.836" v="341" actId="22"/>
          <ac:spMkLst>
            <pc:docMk/>
            <pc:sldMk cId="1141638127" sldId="325"/>
            <ac:spMk id="6" creationId="{838BF749-8677-A19B-FFAF-647A22D82A96}"/>
          </ac:spMkLst>
        </pc:spChg>
        <pc:picChg chg="add del mod ord">
          <ac:chgData name="buzdugan artur" userId="1770a38c255ab84c" providerId="LiveId" clId="{16A4E4E3-8213-4AFF-9A21-3F99CB9D024A}" dt="2026-04-28T16:47:35.172" v="340" actId="478"/>
          <ac:picMkLst>
            <pc:docMk/>
            <pc:sldMk cId="1141638127" sldId="325"/>
            <ac:picMk id="5" creationId="{3F461634-4264-69C1-5D62-322C48FEB8CC}"/>
          </ac:picMkLst>
        </pc:picChg>
        <pc:picChg chg="add mod ord">
          <ac:chgData name="buzdugan artur" userId="1770a38c255ab84c" providerId="LiveId" clId="{16A4E4E3-8213-4AFF-9A21-3F99CB9D024A}" dt="2026-04-28T16:49:38.681" v="346" actId="1076"/>
          <ac:picMkLst>
            <pc:docMk/>
            <pc:sldMk cId="1141638127" sldId="325"/>
            <ac:picMk id="8" creationId="{D0155FE1-0C45-3D73-AEE7-70C63B1C5A8C}"/>
          </ac:picMkLst>
        </pc:picChg>
        <pc:picChg chg="add mod">
          <ac:chgData name="buzdugan artur" userId="1770a38c255ab84c" providerId="LiveId" clId="{16A4E4E3-8213-4AFF-9A21-3F99CB9D024A}" dt="2026-04-28T16:49:27.844" v="343" actId="1076"/>
          <ac:picMkLst>
            <pc:docMk/>
            <pc:sldMk cId="1141638127" sldId="325"/>
            <ac:picMk id="10" creationId="{2FEE374C-F87B-49EF-D4C8-0F5B271F7C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9ABC2-AA4D-4564-9C6A-635682A0B2BF}" type="datetimeFigureOut">
              <a:rPr lang="en-US" smtClean="0"/>
              <a:t>5/21/2026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A3252-4C10-4FBB-BB66-B72065C023D7}" type="slidenum">
              <a:rPr lang="en-US" smtClean="0"/>
              <a:t>‹#›</a:t>
            </a:fld>
            <a:endParaRPr lang="en-US"/>
          </a:p>
        </p:txBody>
      </p:sp>
    </p:spTree>
    <p:extLst>
      <p:ext uri="{BB962C8B-B14F-4D97-AF65-F5344CB8AC3E}">
        <p14:creationId xmlns:p14="http://schemas.microsoft.com/office/powerpoint/2010/main" val="27311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3252-4C10-4FBB-BB66-B72065C023D7}" type="slidenum">
              <a:rPr lang="en-US" smtClean="0"/>
              <a:t>40</a:t>
            </a:fld>
            <a:endParaRPr lang="en-US"/>
          </a:p>
        </p:txBody>
      </p:sp>
    </p:spTree>
    <p:extLst>
      <p:ext uri="{BB962C8B-B14F-4D97-AF65-F5344CB8AC3E}">
        <p14:creationId xmlns:p14="http://schemas.microsoft.com/office/powerpoint/2010/main" val="1535759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5A26E8F-0A29-2D73-FA6D-9755C1458E46}"/>
              </a:ext>
            </a:extLst>
          </p:cNvPr>
          <p:cNvSpPr>
            <a:spLocks noGrp="1" noChangeArrowheads="1"/>
          </p:cNvSpPr>
          <p:nvPr>
            <p:ph type="ctrTitle"/>
          </p:nvPr>
        </p:nvSpPr>
        <p:spPr>
          <a:xfrm>
            <a:off x="2438400" y="53975"/>
            <a:ext cx="6400800" cy="1016000"/>
          </a:xfrm>
        </p:spPr>
        <p:txBody>
          <a:bodyPr/>
          <a:lstStyle>
            <a:lvl1pPr>
              <a:defRPr/>
            </a:lvl1pPr>
          </a:lstStyle>
          <a:p>
            <a:pPr lvl="0"/>
            <a:r>
              <a:rPr lang="ro-RO" altLang="en-US" noProof="0"/>
              <a:t>Faceți clic pentru a edita stilul de titlu coordonator</a:t>
            </a:r>
            <a:endParaRPr lang="en-US" altLang="en-US" noProof="0"/>
          </a:p>
        </p:txBody>
      </p:sp>
      <p:sp>
        <p:nvSpPr>
          <p:cNvPr id="4099" name="Rectangle 3">
            <a:extLst>
              <a:ext uri="{FF2B5EF4-FFF2-40B4-BE49-F238E27FC236}">
                <a16:creationId xmlns:a16="http://schemas.microsoft.com/office/drawing/2014/main" id="{83322552-EFB4-EBA7-850A-E318154ABBB9}"/>
              </a:ext>
            </a:extLst>
          </p:cNvPr>
          <p:cNvSpPr>
            <a:spLocks noGrp="1" noChangeArrowheads="1"/>
          </p:cNvSpPr>
          <p:nvPr>
            <p:ph type="subTitle" idx="1"/>
          </p:nvPr>
        </p:nvSpPr>
        <p:spPr>
          <a:xfrm>
            <a:off x="2438400" y="892175"/>
            <a:ext cx="6400800" cy="698500"/>
          </a:xfrm>
        </p:spPr>
        <p:txBody>
          <a:bodyPr/>
          <a:lstStyle>
            <a:lvl1pPr marL="0" indent="0" algn="ctr">
              <a:buFontTx/>
              <a:buNone/>
              <a:defRPr/>
            </a:lvl1pPr>
          </a:lstStyle>
          <a:p>
            <a:pPr lvl="0"/>
            <a:r>
              <a:rPr lang="ro-RO" altLang="en-US" noProof="0"/>
              <a:t>Faceți clic pentru a edita stilul de subtitlu coordonator</a:t>
            </a:r>
            <a:endParaRPr lang="en-US" altLang="en-US" noProof="0"/>
          </a:p>
        </p:txBody>
      </p:sp>
      <p:sp>
        <p:nvSpPr>
          <p:cNvPr id="4100" name="Rectangle 4">
            <a:extLst>
              <a:ext uri="{FF2B5EF4-FFF2-40B4-BE49-F238E27FC236}">
                <a16:creationId xmlns:a16="http://schemas.microsoft.com/office/drawing/2014/main" id="{2A1B93AE-7F3B-9AD1-A58B-48C8B24FAE6C}"/>
              </a:ext>
            </a:extLst>
          </p:cNvPr>
          <p:cNvSpPr>
            <a:spLocks noGrp="1" noChangeArrowheads="1"/>
          </p:cNvSpPr>
          <p:nvPr>
            <p:ph type="dt" sz="half" idx="2"/>
          </p:nvPr>
        </p:nvSpPr>
        <p:spPr>
          <a:xfrm>
            <a:off x="762000" y="6159500"/>
            <a:ext cx="2133600" cy="476250"/>
          </a:xfrm>
        </p:spPr>
        <p:txBody>
          <a:bodyPr/>
          <a:lstStyle>
            <a:lvl1pPr>
              <a:defRPr/>
            </a:lvl1pPr>
          </a:lstStyle>
          <a:p>
            <a:endParaRPr lang="en-US" altLang="en-US"/>
          </a:p>
        </p:txBody>
      </p:sp>
      <p:sp>
        <p:nvSpPr>
          <p:cNvPr id="4101" name="Rectangle 5">
            <a:extLst>
              <a:ext uri="{FF2B5EF4-FFF2-40B4-BE49-F238E27FC236}">
                <a16:creationId xmlns:a16="http://schemas.microsoft.com/office/drawing/2014/main" id="{ED7D3010-1A1E-EFB1-05BB-E5DF920783BE}"/>
              </a:ext>
            </a:extLst>
          </p:cNvPr>
          <p:cNvSpPr>
            <a:spLocks noGrp="1" noChangeArrowheads="1"/>
          </p:cNvSpPr>
          <p:nvPr>
            <p:ph type="ftr" sz="quarter" idx="3"/>
          </p:nvPr>
        </p:nvSpPr>
        <p:spPr>
          <a:xfrm>
            <a:off x="3429000" y="6159500"/>
            <a:ext cx="2895600" cy="476250"/>
          </a:xfrm>
        </p:spPr>
        <p:txBody>
          <a:bodyPr/>
          <a:lstStyle>
            <a:lvl1pPr>
              <a:defRPr/>
            </a:lvl1pPr>
          </a:lstStyle>
          <a:p>
            <a:endParaRPr lang="en-US" altLang="en-US"/>
          </a:p>
        </p:txBody>
      </p:sp>
      <p:sp>
        <p:nvSpPr>
          <p:cNvPr id="4102" name="Rectangle 6">
            <a:extLst>
              <a:ext uri="{FF2B5EF4-FFF2-40B4-BE49-F238E27FC236}">
                <a16:creationId xmlns:a16="http://schemas.microsoft.com/office/drawing/2014/main" id="{5CFF64D8-5F3F-039A-6660-DD3E4741B0A3}"/>
              </a:ext>
            </a:extLst>
          </p:cNvPr>
          <p:cNvSpPr>
            <a:spLocks noGrp="1" noChangeArrowheads="1"/>
          </p:cNvSpPr>
          <p:nvPr>
            <p:ph type="sldNum" sz="quarter" idx="4"/>
          </p:nvPr>
        </p:nvSpPr>
        <p:spPr>
          <a:xfrm>
            <a:off x="6858000" y="6159500"/>
            <a:ext cx="2133600" cy="476250"/>
          </a:xfrm>
        </p:spPr>
        <p:txBody>
          <a:bodyPr/>
          <a:lstStyle>
            <a:lvl1pPr>
              <a:defRPr/>
            </a:lvl1pPr>
          </a:lstStyle>
          <a:p>
            <a:fld id="{BE4EDCD7-ED84-464F-8199-F67E42EA4E6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1959A5C-E72E-9915-A4D6-720F3430E8A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EC274F8-4B07-B7CA-A29F-585436A605B1}"/>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6F14C4DC-5C04-FFAF-DC7B-E609D357709C}"/>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128FB2D0-4034-0B98-6154-808DFEF5F05F}"/>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0EDDD6F7-403F-5D9D-E6E4-C42C8A1D96D8}"/>
              </a:ext>
            </a:extLst>
          </p:cNvPr>
          <p:cNvSpPr>
            <a:spLocks noGrp="1"/>
          </p:cNvSpPr>
          <p:nvPr>
            <p:ph type="sldNum" sz="quarter" idx="12"/>
          </p:nvPr>
        </p:nvSpPr>
        <p:spPr/>
        <p:txBody>
          <a:bodyPr/>
          <a:lstStyle>
            <a:lvl1pPr>
              <a:defRPr/>
            </a:lvl1pPr>
          </a:lstStyle>
          <a:p>
            <a:fld id="{E492F00B-47A7-417C-B28E-362725A79746}" type="slidenum">
              <a:rPr lang="en-US" altLang="en-US"/>
              <a:pPr/>
              <a:t>‹#›</a:t>
            </a:fld>
            <a:endParaRPr lang="en-US" altLang="en-US"/>
          </a:p>
        </p:txBody>
      </p:sp>
    </p:spTree>
    <p:extLst>
      <p:ext uri="{BB962C8B-B14F-4D97-AF65-F5344CB8AC3E}">
        <p14:creationId xmlns:p14="http://schemas.microsoft.com/office/powerpoint/2010/main" val="163365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E0BFF682-87CE-C122-045D-A6BBF745D34B}"/>
              </a:ext>
            </a:extLst>
          </p:cNvPr>
          <p:cNvSpPr>
            <a:spLocks noGrp="1"/>
          </p:cNvSpPr>
          <p:nvPr>
            <p:ph type="title" orient="vert"/>
          </p:nvPr>
        </p:nvSpPr>
        <p:spPr>
          <a:xfrm>
            <a:off x="6629400" y="228600"/>
            <a:ext cx="2057400" cy="6248400"/>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C36AEEF2-F786-56C4-3378-2CE03280CE0C}"/>
              </a:ext>
            </a:extLst>
          </p:cNvPr>
          <p:cNvSpPr>
            <a:spLocks noGrp="1"/>
          </p:cNvSpPr>
          <p:nvPr>
            <p:ph type="body" orient="vert" idx="1"/>
          </p:nvPr>
        </p:nvSpPr>
        <p:spPr>
          <a:xfrm>
            <a:off x="457200" y="228600"/>
            <a:ext cx="6019800" cy="624840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CB965A5-6DBB-3B76-D074-FBEA6745ED3D}"/>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FD084893-2C18-6453-4C6C-E5791B7AC2B6}"/>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3622F527-6A91-91E5-EA3F-B9A893795075}"/>
              </a:ext>
            </a:extLst>
          </p:cNvPr>
          <p:cNvSpPr>
            <a:spLocks noGrp="1"/>
          </p:cNvSpPr>
          <p:nvPr>
            <p:ph type="sldNum" sz="quarter" idx="12"/>
          </p:nvPr>
        </p:nvSpPr>
        <p:spPr/>
        <p:txBody>
          <a:bodyPr/>
          <a:lstStyle>
            <a:lvl1pPr>
              <a:defRPr/>
            </a:lvl1pPr>
          </a:lstStyle>
          <a:p>
            <a:fld id="{CECEC50B-6B96-4F39-840E-6572DA01638F}" type="slidenum">
              <a:rPr lang="en-US" altLang="en-US"/>
              <a:pPr/>
              <a:t>‹#›</a:t>
            </a:fld>
            <a:endParaRPr lang="en-US" altLang="en-US"/>
          </a:p>
        </p:txBody>
      </p:sp>
    </p:spTree>
    <p:extLst>
      <p:ext uri="{BB962C8B-B14F-4D97-AF65-F5344CB8AC3E}">
        <p14:creationId xmlns:p14="http://schemas.microsoft.com/office/powerpoint/2010/main" val="8840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65B8C71-93B0-BADE-3FA8-EE361DB2435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FAA85C1E-7FCE-2B92-9BDB-B7CA49E2ABF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BE798B8-8009-343F-6E47-067C1890A97B}"/>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0F0DFE9F-DF8E-3534-3F87-8EC664CF9906}"/>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AF45B203-B159-E508-DEA7-758F334799E7}"/>
              </a:ext>
            </a:extLst>
          </p:cNvPr>
          <p:cNvSpPr>
            <a:spLocks noGrp="1"/>
          </p:cNvSpPr>
          <p:nvPr>
            <p:ph type="sldNum" sz="quarter" idx="12"/>
          </p:nvPr>
        </p:nvSpPr>
        <p:spPr/>
        <p:txBody>
          <a:bodyPr/>
          <a:lstStyle>
            <a:lvl1pPr>
              <a:defRPr/>
            </a:lvl1pPr>
          </a:lstStyle>
          <a:p>
            <a:fld id="{FAD113DD-E872-47E2-BCF5-6EE8FF8547CA}" type="slidenum">
              <a:rPr lang="en-US" altLang="en-US"/>
              <a:pPr/>
              <a:t>‹#›</a:t>
            </a:fld>
            <a:endParaRPr lang="en-US" altLang="en-US"/>
          </a:p>
        </p:txBody>
      </p:sp>
    </p:spTree>
    <p:extLst>
      <p:ext uri="{BB962C8B-B14F-4D97-AF65-F5344CB8AC3E}">
        <p14:creationId xmlns:p14="http://schemas.microsoft.com/office/powerpoint/2010/main" val="155437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5042DFB-34AE-D67E-0F1C-B9FE0894BCFE}"/>
              </a:ext>
            </a:extLst>
          </p:cNvPr>
          <p:cNvSpPr>
            <a:spLocks noGrp="1"/>
          </p:cNvSpPr>
          <p:nvPr>
            <p:ph type="title"/>
          </p:nvPr>
        </p:nvSpPr>
        <p:spPr>
          <a:xfrm>
            <a:off x="623888" y="1709738"/>
            <a:ext cx="78867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E458E953-9E4B-EB00-5A6B-1F74F6A774E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60800EBA-380F-D353-9271-46CC7EAD4C9E}"/>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2DF33EF6-3573-C170-A9A9-2E5AB3592AD7}"/>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8B5E4921-4E39-AC39-0E4C-9DAA3A77D1C7}"/>
              </a:ext>
            </a:extLst>
          </p:cNvPr>
          <p:cNvSpPr>
            <a:spLocks noGrp="1"/>
          </p:cNvSpPr>
          <p:nvPr>
            <p:ph type="sldNum" sz="quarter" idx="12"/>
          </p:nvPr>
        </p:nvSpPr>
        <p:spPr/>
        <p:txBody>
          <a:bodyPr/>
          <a:lstStyle>
            <a:lvl1pPr>
              <a:defRPr/>
            </a:lvl1pPr>
          </a:lstStyle>
          <a:p>
            <a:fld id="{5F19A4A7-D508-40C5-BA26-07B296098E9E}" type="slidenum">
              <a:rPr lang="en-US" altLang="en-US"/>
              <a:pPr/>
              <a:t>‹#›</a:t>
            </a:fld>
            <a:endParaRPr lang="en-US" altLang="en-US"/>
          </a:p>
        </p:txBody>
      </p:sp>
    </p:spTree>
    <p:extLst>
      <p:ext uri="{BB962C8B-B14F-4D97-AF65-F5344CB8AC3E}">
        <p14:creationId xmlns:p14="http://schemas.microsoft.com/office/powerpoint/2010/main" val="402038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1EBDB38-3CF5-D525-0CCD-781F7E0C52B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1F7E6E99-048F-96B7-B530-53ECB52CFF9F}"/>
              </a:ext>
            </a:extLst>
          </p:cNvPr>
          <p:cNvSpPr>
            <a:spLocks noGrp="1"/>
          </p:cNvSpPr>
          <p:nvPr>
            <p:ph sz="half" idx="1"/>
          </p:nvPr>
        </p:nvSpPr>
        <p:spPr>
          <a:xfrm>
            <a:off x="457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103B6314-534A-DE7A-5AE2-B553316B5418}"/>
              </a:ext>
            </a:extLst>
          </p:cNvPr>
          <p:cNvSpPr>
            <a:spLocks noGrp="1"/>
          </p:cNvSpPr>
          <p:nvPr>
            <p:ph sz="half" idx="2"/>
          </p:nvPr>
        </p:nvSpPr>
        <p:spPr>
          <a:xfrm>
            <a:off x="4648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7DE28625-DA50-F2C6-D0EC-E70789ABF017}"/>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53DF993C-BD49-8CC6-5202-AEBA7B586834}"/>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40AB6B9B-EFB9-AE56-0F8F-E45E8FC7F930}"/>
              </a:ext>
            </a:extLst>
          </p:cNvPr>
          <p:cNvSpPr>
            <a:spLocks noGrp="1"/>
          </p:cNvSpPr>
          <p:nvPr>
            <p:ph type="sldNum" sz="quarter" idx="12"/>
          </p:nvPr>
        </p:nvSpPr>
        <p:spPr/>
        <p:txBody>
          <a:bodyPr/>
          <a:lstStyle>
            <a:lvl1pPr>
              <a:defRPr/>
            </a:lvl1pPr>
          </a:lstStyle>
          <a:p>
            <a:fld id="{CABE6A37-5B0B-4D92-997C-E921FCB58D07}" type="slidenum">
              <a:rPr lang="en-US" altLang="en-US"/>
              <a:pPr/>
              <a:t>‹#›</a:t>
            </a:fld>
            <a:endParaRPr lang="en-US" altLang="en-US"/>
          </a:p>
        </p:txBody>
      </p:sp>
    </p:spTree>
    <p:extLst>
      <p:ext uri="{BB962C8B-B14F-4D97-AF65-F5344CB8AC3E}">
        <p14:creationId xmlns:p14="http://schemas.microsoft.com/office/powerpoint/2010/main" val="67393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DAF06AF-0B0C-A350-AEE0-77F163D4C729}"/>
              </a:ext>
            </a:extLst>
          </p:cNvPr>
          <p:cNvSpPr>
            <a:spLocks noGrp="1"/>
          </p:cNvSpPr>
          <p:nvPr>
            <p:ph type="title"/>
          </p:nvPr>
        </p:nvSpPr>
        <p:spPr>
          <a:xfrm>
            <a:off x="630238" y="365125"/>
            <a:ext cx="78867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7F98998-ACA8-10FD-E1DF-734CF437361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032E1ECE-899D-08B8-10D5-5E9124FE8D21}"/>
              </a:ext>
            </a:extLst>
          </p:cNvPr>
          <p:cNvSpPr>
            <a:spLocks noGrp="1"/>
          </p:cNvSpPr>
          <p:nvPr>
            <p:ph sz="half" idx="2"/>
          </p:nvPr>
        </p:nvSpPr>
        <p:spPr>
          <a:xfrm>
            <a:off x="630238" y="2505075"/>
            <a:ext cx="386873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747DC235-4ABC-1131-3502-B66B5053C66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4EAD615F-1A08-5F7A-7AB8-26BB1EC2F5A4}"/>
              </a:ext>
            </a:extLst>
          </p:cNvPr>
          <p:cNvSpPr>
            <a:spLocks noGrp="1"/>
          </p:cNvSpPr>
          <p:nvPr>
            <p:ph sz="quarter" idx="4"/>
          </p:nvPr>
        </p:nvSpPr>
        <p:spPr>
          <a:xfrm>
            <a:off x="4629150" y="2505075"/>
            <a:ext cx="38877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6A6C2C9A-A047-E368-D06C-A799B8BFBAD2}"/>
              </a:ext>
            </a:extLst>
          </p:cNvPr>
          <p:cNvSpPr>
            <a:spLocks noGrp="1"/>
          </p:cNvSpPr>
          <p:nvPr>
            <p:ph type="dt" sz="half" idx="10"/>
          </p:nvPr>
        </p:nvSpPr>
        <p:spPr/>
        <p:txBody>
          <a:bodyPr/>
          <a:lstStyle>
            <a:lvl1pPr>
              <a:defRPr/>
            </a:lvl1pPr>
          </a:lstStyle>
          <a:p>
            <a:endParaRPr lang="en-US" altLang="en-US"/>
          </a:p>
        </p:txBody>
      </p:sp>
      <p:sp>
        <p:nvSpPr>
          <p:cNvPr id="8" name="Substituent subsol 7">
            <a:extLst>
              <a:ext uri="{FF2B5EF4-FFF2-40B4-BE49-F238E27FC236}">
                <a16:creationId xmlns:a16="http://schemas.microsoft.com/office/drawing/2014/main" id="{A36F800E-04D9-643C-BA1F-ED76005A9CBD}"/>
              </a:ext>
            </a:extLst>
          </p:cNvPr>
          <p:cNvSpPr>
            <a:spLocks noGrp="1"/>
          </p:cNvSpPr>
          <p:nvPr>
            <p:ph type="ftr" sz="quarter" idx="11"/>
          </p:nvPr>
        </p:nvSpPr>
        <p:spPr/>
        <p:txBody>
          <a:bodyPr/>
          <a:lstStyle>
            <a:lvl1pPr>
              <a:defRPr/>
            </a:lvl1pPr>
          </a:lstStyle>
          <a:p>
            <a:endParaRPr lang="en-US" altLang="en-US"/>
          </a:p>
        </p:txBody>
      </p:sp>
      <p:sp>
        <p:nvSpPr>
          <p:cNvPr id="9" name="Substituent număr diapozitiv 8">
            <a:extLst>
              <a:ext uri="{FF2B5EF4-FFF2-40B4-BE49-F238E27FC236}">
                <a16:creationId xmlns:a16="http://schemas.microsoft.com/office/drawing/2014/main" id="{4B2A404E-1BE6-2B63-3C0C-B0EC7B94220D}"/>
              </a:ext>
            </a:extLst>
          </p:cNvPr>
          <p:cNvSpPr>
            <a:spLocks noGrp="1"/>
          </p:cNvSpPr>
          <p:nvPr>
            <p:ph type="sldNum" sz="quarter" idx="12"/>
          </p:nvPr>
        </p:nvSpPr>
        <p:spPr/>
        <p:txBody>
          <a:bodyPr/>
          <a:lstStyle>
            <a:lvl1pPr>
              <a:defRPr/>
            </a:lvl1pPr>
          </a:lstStyle>
          <a:p>
            <a:fld id="{01F71F63-D343-4FD8-A951-4AFFE7C82EFE}" type="slidenum">
              <a:rPr lang="en-US" altLang="en-US"/>
              <a:pPr/>
              <a:t>‹#›</a:t>
            </a:fld>
            <a:endParaRPr lang="en-US" altLang="en-US"/>
          </a:p>
        </p:txBody>
      </p:sp>
    </p:spTree>
    <p:extLst>
      <p:ext uri="{BB962C8B-B14F-4D97-AF65-F5344CB8AC3E}">
        <p14:creationId xmlns:p14="http://schemas.microsoft.com/office/powerpoint/2010/main" val="328451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899CC9-A9C7-056A-5A51-FE17A9FCE62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BFD5AC7A-71A4-4886-29C1-BEA389EA002B}"/>
              </a:ext>
            </a:extLst>
          </p:cNvPr>
          <p:cNvSpPr>
            <a:spLocks noGrp="1"/>
          </p:cNvSpPr>
          <p:nvPr>
            <p:ph type="dt" sz="half" idx="10"/>
          </p:nvPr>
        </p:nvSpPr>
        <p:spPr/>
        <p:txBody>
          <a:bodyPr/>
          <a:lstStyle>
            <a:lvl1pPr>
              <a:defRPr/>
            </a:lvl1pPr>
          </a:lstStyle>
          <a:p>
            <a:endParaRPr lang="en-US" altLang="en-US"/>
          </a:p>
        </p:txBody>
      </p:sp>
      <p:sp>
        <p:nvSpPr>
          <p:cNvPr id="4" name="Substituent subsol 3">
            <a:extLst>
              <a:ext uri="{FF2B5EF4-FFF2-40B4-BE49-F238E27FC236}">
                <a16:creationId xmlns:a16="http://schemas.microsoft.com/office/drawing/2014/main" id="{E316FC0A-2A26-9189-C85C-F5A4B71EDF3E}"/>
              </a:ext>
            </a:extLst>
          </p:cNvPr>
          <p:cNvSpPr>
            <a:spLocks noGrp="1"/>
          </p:cNvSpPr>
          <p:nvPr>
            <p:ph type="ftr" sz="quarter" idx="11"/>
          </p:nvPr>
        </p:nvSpPr>
        <p:spPr/>
        <p:txBody>
          <a:bodyPr/>
          <a:lstStyle>
            <a:lvl1pPr>
              <a:defRPr/>
            </a:lvl1pPr>
          </a:lstStyle>
          <a:p>
            <a:endParaRPr lang="en-US" altLang="en-US"/>
          </a:p>
        </p:txBody>
      </p:sp>
      <p:sp>
        <p:nvSpPr>
          <p:cNvPr id="5" name="Substituent număr diapozitiv 4">
            <a:extLst>
              <a:ext uri="{FF2B5EF4-FFF2-40B4-BE49-F238E27FC236}">
                <a16:creationId xmlns:a16="http://schemas.microsoft.com/office/drawing/2014/main" id="{A104A71D-D0D0-4798-5943-C3321016BA93}"/>
              </a:ext>
            </a:extLst>
          </p:cNvPr>
          <p:cNvSpPr>
            <a:spLocks noGrp="1"/>
          </p:cNvSpPr>
          <p:nvPr>
            <p:ph type="sldNum" sz="quarter" idx="12"/>
          </p:nvPr>
        </p:nvSpPr>
        <p:spPr/>
        <p:txBody>
          <a:bodyPr/>
          <a:lstStyle>
            <a:lvl1pPr>
              <a:defRPr/>
            </a:lvl1pPr>
          </a:lstStyle>
          <a:p>
            <a:fld id="{A9938744-CCF5-4050-B957-6DC2F848EABC}" type="slidenum">
              <a:rPr lang="en-US" altLang="en-US"/>
              <a:pPr/>
              <a:t>‹#›</a:t>
            </a:fld>
            <a:endParaRPr lang="en-US" altLang="en-US"/>
          </a:p>
        </p:txBody>
      </p:sp>
    </p:spTree>
    <p:extLst>
      <p:ext uri="{BB962C8B-B14F-4D97-AF65-F5344CB8AC3E}">
        <p14:creationId xmlns:p14="http://schemas.microsoft.com/office/powerpoint/2010/main" val="260195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DA39EC3D-9A06-AD85-4FCD-ABA662AECFE3}"/>
              </a:ext>
            </a:extLst>
          </p:cNvPr>
          <p:cNvSpPr>
            <a:spLocks noGrp="1"/>
          </p:cNvSpPr>
          <p:nvPr>
            <p:ph type="dt" sz="half" idx="10"/>
          </p:nvPr>
        </p:nvSpPr>
        <p:spPr/>
        <p:txBody>
          <a:bodyPr/>
          <a:lstStyle>
            <a:lvl1pPr>
              <a:defRPr/>
            </a:lvl1pPr>
          </a:lstStyle>
          <a:p>
            <a:endParaRPr lang="en-US" altLang="en-US"/>
          </a:p>
        </p:txBody>
      </p:sp>
      <p:sp>
        <p:nvSpPr>
          <p:cNvPr id="3" name="Substituent subsol 2">
            <a:extLst>
              <a:ext uri="{FF2B5EF4-FFF2-40B4-BE49-F238E27FC236}">
                <a16:creationId xmlns:a16="http://schemas.microsoft.com/office/drawing/2014/main" id="{980E98E0-D40B-94E9-2E29-3EC4A3CB99BF}"/>
              </a:ext>
            </a:extLst>
          </p:cNvPr>
          <p:cNvSpPr>
            <a:spLocks noGrp="1"/>
          </p:cNvSpPr>
          <p:nvPr>
            <p:ph type="ftr" sz="quarter" idx="11"/>
          </p:nvPr>
        </p:nvSpPr>
        <p:spPr/>
        <p:txBody>
          <a:bodyPr/>
          <a:lstStyle>
            <a:lvl1pPr>
              <a:defRPr/>
            </a:lvl1pPr>
          </a:lstStyle>
          <a:p>
            <a:endParaRPr lang="en-US" altLang="en-US"/>
          </a:p>
        </p:txBody>
      </p:sp>
      <p:sp>
        <p:nvSpPr>
          <p:cNvPr id="4" name="Substituent număr diapozitiv 3">
            <a:extLst>
              <a:ext uri="{FF2B5EF4-FFF2-40B4-BE49-F238E27FC236}">
                <a16:creationId xmlns:a16="http://schemas.microsoft.com/office/drawing/2014/main" id="{A46222AF-CB4D-4E11-6230-AF70CCD8C377}"/>
              </a:ext>
            </a:extLst>
          </p:cNvPr>
          <p:cNvSpPr>
            <a:spLocks noGrp="1"/>
          </p:cNvSpPr>
          <p:nvPr>
            <p:ph type="sldNum" sz="quarter" idx="12"/>
          </p:nvPr>
        </p:nvSpPr>
        <p:spPr/>
        <p:txBody>
          <a:bodyPr/>
          <a:lstStyle>
            <a:lvl1pPr>
              <a:defRPr/>
            </a:lvl1pPr>
          </a:lstStyle>
          <a:p>
            <a:fld id="{FE018EBC-5B11-42DB-8D82-C8F9453C73C4}" type="slidenum">
              <a:rPr lang="en-US" altLang="en-US"/>
              <a:pPr/>
              <a:t>‹#›</a:t>
            </a:fld>
            <a:endParaRPr lang="en-US" altLang="en-US"/>
          </a:p>
        </p:txBody>
      </p:sp>
    </p:spTree>
    <p:extLst>
      <p:ext uri="{BB962C8B-B14F-4D97-AF65-F5344CB8AC3E}">
        <p14:creationId xmlns:p14="http://schemas.microsoft.com/office/powerpoint/2010/main" val="30342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20EC66-AAFE-9EBF-1DE8-47A79EF495F7}"/>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07DA53BC-34C5-31E1-6BE0-471CB29D24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B1AA858D-ABB9-DF46-B5A5-125E59CB71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50887940-874E-E769-81BB-2565B8FE0645}"/>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175424B1-D341-CF14-9630-63D7293BA771}"/>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5596181E-5CC6-DCC5-1D9B-ED44173EA940}"/>
              </a:ext>
            </a:extLst>
          </p:cNvPr>
          <p:cNvSpPr>
            <a:spLocks noGrp="1"/>
          </p:cNvSpPr>
          <p:nvPr>
            <p:ph type="sldNum" sz="quarter" idx="12"/>
          </p:nvPr>
        </p:nvSpPr>
        <p:spPr/>
        <p:txBody>
          <a:bodyPr/>
          <a:lstStyle>
            <a:lvl1pPr>
              <a:defRPr/>
            </a:lvl1pPr>
          </a:lstStyle>
          <a:p>
            <a:fld id="{3A8399A9-91B5-4064-8752-D18E4EDD8064}" type="slidenum">
              <a:rPr lang="en-US" altLang="en-US"/>
              <a:pPr/>
              <a:t>‹#›</a:t>
            </a:fld>
            <a:endParaRPr lang="en-US" altLang="en-US"/>
          </a:p>
        </p:txBody>
      </p:sp>
    </p:spTree>
    <p:extLst>
      <p:ext uri="{BB962C8B-B14F-4D97-AF65-F5344CB8AC3E}">
        <p14:creationId xmlns:p14="http://schemas.microsoft.com/office/powerpoint/2010/main" val="12142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BA560DF-C4E6-FF7D-A2C1-9CA8BD519050}"/>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518EABFF-A966-3F9B-376F-AF2002FAF4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a:p>
        </p:txBody>
      </p:sp>
      <p:sp>
        <p:nvSpPr>
          <p:cNvPr id="4" name="Substituent text 3">
            <a:extLst>
              <a:ext uri="{FF2B5EF4-FFF2-40B4-BE49-F238E27FC236}">
                <a16:creationId xmlns:a16="http://schemas.microsoft.com/office/drawing/2014/main" id="{311D0C50-3E29-EEA0-253E-E4E8309762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64F4353C-79C2-8968-DD39-68FE964233A9}"/>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0DE826EE-A44A-C494-650D-91064DADECD4}"/>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552AD6FF-CD24-1980-B0B1-9288FABD28F8}"/>
              </a:ext>
            </a:extLst>
          </p:cNvPr>
          <p:cNvSpPr>
            <a:spLocks noGrp="1"/>
          </p:cNvSpPr>
          <p:nvPr>
            <p:ph type="sldNum" sz="quarter" idx="12"/>
          </p:nvPr>
        </p:nvSpPr>
        <p:spPr/>
        <p:txBody>
          <a:bodyPr/>
          <a:lstStyle>
            <a:lvl1pPr>
              <a:defRPr/>
            </a:lvl1pPr>
          </a:lstStyle>
          <a:p>
            <a:fld id="{51FB5A24-CA67-4754-9B12-E1EB0AD925C3}" type="slidenum">
              <a:rPr lang="en-US" altLang="en-US"/>
              <a:pPr/>
              <a:t>‹#›</a:t>
            </a:fld>
            <a:endParaRPr lang="en-US" altLang="en-US"/>
          </a:p>
        </p:txBody>
      </p:sp>
    </p:spTree>
    <p:extLst>
      <p:ext uri="{BB962C8B-B14F-4D97-AF65-F5344CB8AC3E}">
        <p14:creationId xmlns:p14="http://schemas.microsoft.com/office/powerpoint/2010/main" val="428643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D33CC3B-8879-E2E2-F0D2-5A66222F8EDA}"/>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o-RO" altLang="en-US"/>
              <a:t>Faceți clic pentru a edita stilul de titlu coordonator</a:t>
            </a:r>
            <a:endParaRPr lang="en-US" altLang="en-US"/>
          </a:p>
        </p:txBody>
      </p:sp>
      <p:sp>
        <p:nvSpPr>
          <p:cNvPr id="1027" name="Rectangle 3">
            <a:extLst>
              <a:ext uri="{FF2B5EF4-FFF2-40B4-BE49-F238E27FC236}">
                <a16:creationId xmlns:a16="http://schemas.microsoft.com/office/drawing/2014/main" id="{2666DED8-EBD4-C2DD-8D76-C21AD46462A7}"/>
              </a:ext>
            </a:extLst>
          </p:cNvPr>
          <p:cNvSpPr>
            <a:spLocks noGrp="1" noChangeArrowheads="1"/>
          </p:cNvSpPr>
          <p:nvPr>
            <p:ph type="body" idx="1"/>
          </p:nvPr>
        </p:nvSpPr>
        <p:spPr bwMode="auto">
          <a:xfrm>
            <a:off x="457200" y="19510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o-RO" altLang="en-US"/>
              <a:t>Faceţi clic pentru a edita Master stiluri text</a:t>
            </a:r>
          </a:p>
          <a:p>
            <a:pPr lvl="1"/>
            <a:r>
              <a:rPr lang="ro-RO" altLang="en-US"/>
              <a:t>al doilea nivel</a:t>
            </a:r>
          </a:p>
          <a:p>
            <a:pPr lvl="2"/>
            <a:r>
              <a:rPr lang="ro-RO" altLang="en-US"/>
              <a:t>al treilea nivel</a:t>
            </a:r>
          </a:p>
          <a:p>
            <a:pPr lvl="3"/>
            <a:r>
              <a:rPr lang="ro-RO" altLang="en-US"/>
              <a:t>al patrulea nivel</a:t>
            </a:r>
          </a:p>
          <a:p>
            <a:pPr lvl="4"/>
            <a:r>
              <a:rPr lang="ro-RO" altLang="en-US"/>
              <a:t>al cincilea nivel</a:t>
            </a:r>
            <a:endParaRPr lang="en-US" altLang="en-US"/>
          </a:p>
        </p:txBody>
      </p:sp>
      <p:sp>
        <p:nvSpPr>
          <p:cNvPr id="1028" name="Rectangle 4">
            <a:extLst>
              <a:ext uri="{FF2B5EF4-FFF2-40B4-BE49-F238E27FC236}">
                <a16:creationId xmlns:a16="http://schemas.microsoft.com/office/drawing/2014/main" id="{41F938BD-1E1D-8201-9E7E-6943504CE0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1C973BF-B738-2792-AD06-1C458C0C508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2E2D66EE-0704-A764-A7C5-A723F95AEFC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2D5F1F1-C029-4221-9A70-CEBA66A76F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vaccoat.com/blog/electron-microscope/"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vaccoat.com/blog/field-emission-scanning-electron-microscopy-fese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vaccoat.com/blog/field-emission-scanning-electron-microscopy-fesem/" TargetMode="External"/><Relationship Id="rId2" Type="http://schemas.openxmlformats.org/officeDocument/2006/relationships/hyperlink" Target="https://youtu.be/Mr9-1Sz_CK0"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vaccoat.com/blog/electron-microscope/"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A262803-05AD-A4FA-44CC-661D89DA441A}"/>
              </a:ext>
            </a:extLst>
          </p:cNvPr>
          <p:cNvSpPr>
            <a:spLocks noGrp="1" noChangeArrowheads="1"/>
          </p:cNvSpPr>
          <p:nvPr>
            <p:ph type="ctrTitle"/>
          </p:nvPr>
        </p:nvSpPr>
        <p:spPr>
          <a:xfrm>
            <a:off x="228600" y="1447800"/>
            <a:ext cx="8610600" cy="1016000"/>
          </a:xfrm>
        </p:spPr>
        <p:txBody>
          <a:bodyPr/>
          <a:lstStyle/>
          <a:p>
            <a:r>
              <a:rPr lang="ro-RO" altLang="en-US" b="1" dirty="0"/>
              <a:t>Tema </a:t>
            </a:r>
            <a:br>
              <a:rPr lang="en-US" altLang="en-US" b="1" dirty="0"/>
            </a:br>
            <a:r>
              <a:rPr lang="en-US" altLang="en-US" b="1" dirty="0" err="1"/>
              <a:t>Bazele</a:t>
            </a:r>
            <a:r>
              <a:rPr lang="en-US" altLang="en-US" b="1" dirty="0"/>
              <a:t> </a:t>
            </a:r>
            <a:r>
              <a:rPr lang="en-US" altLang="en-US" b="1" dirty="0" err="1"/>
              <a:t>teoretice</a:t>
            </a:r>
            <a:r>
              <a:rPr lang="en-US" altLang="en-US" b="1" dirty="0"/>
              <a:t> a</a:t>
            </a:r>
            <a:r>
              <a:rPr lang="ro-RO" altLang="en-US" b="1" dirty="0"/>
              <a:t>l</a:t>
            </a:r>
            <a:r>
              <a:rPr lang="en-US" altLang="en-US" b="1" dirty="0"/>
              <a:t>e </a:t>
            </a:r>
            <a:r>
              <a:rPr lang="ro-RO" altLang="en-US" b="1" dirty="0"/>
              <a:t>microscopiei electronice cu scanare /rastru</a:t>
            </a:r>
            <a:endParaRPr lang="en-US" altLang="en-US" b="1" dirty="0"/>
          </a:p>
        </p:txBody>
      </p:sp>
      <p:sp>
        <p:nvSpPr>
          <p:cNvPr id="2051" name="Rectangle 3">
            <a:extLst>
              <a:ext uri="{FF2B5EF4-FFF2-40B4-BE49-F238E27FC236}">
                <a16:creationId xmlns:a16="http://schemas.microsoft.com/office/drawing/2014/main" id="{57E34CD9-DC25-7A3F-E326-F58C1915C1EE}"/>
              </a:ext>
            </a:extLst>
          </p:cNvPr>
          <p:cNvSpPr>
            <a:spLocks noGrp="1" noChangeArrowheads="1"/>
          </p:cNvSpPr>
          <p:nvPr>
            <p:ph type="subTitle" idx="1"/>
          </p:nvPr>
        </p:nvSpPr>
        <p:spPr>
          <a:xfrm>
            <a:off x="2438400" y="5715000"/>
            <a:ext cx="6400800" cy="698500"/>
          </a:xfrm>
        </p:spPr>
        <p:txBody>
          <a:bodyPr/>
          <a:lstStyle/>
          <a:p>
            <a:r>
              <a:rPr lang="en-US" altLang="en-US" dirty="0"/>
              <a:t>Company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a:t>Descoperirea </a:t>
            </a:r>
            <a:r>
              <a:rPr lang="en-US" sz="2000" dirty="0" err="1"/>
              <a:t>fenomenului</a:t>
            </a:r>
            <a:r>
              <a:rPr lang="en-US" sz="2000" dirty="0"/>
              <a:t> de </a:t>
            </a:r>
            <a:r>
              <a:rPr lang="en-US" sz="2000" dirty="0" err="1"/>
              <a:t>interacțiune</a:t>
            </a:r>
            <a:r>
              <a:rPr lang="en-US" sz="2000" dirty="0"/>
              <a:t> </a:t>
            </a:r>
            <a:r>
              <a:rPr lang="en-US" sz="2000" dirty="0" err="1"/>
              <a:t>între</a:t>
            </a:r>
            <a:r>
              <a:rPr lang="en-US" sz="2000" dirty="0"/>
              <a:t> </a:t>
            </a:r>
            <a:r>
              <a:rPr lang="en-US" sz="2000" dirty="0" err="1"/>
              <a:t>electroni</a:t>
            </a:r>
            <a:r>
              <a:rPr lang="en-US" sz="2000" dirty="0"/>
              <a:t> </a:t>
            </a:r>
            <a:r>
              <a:rPr lang="en-US" sz="2000" dirty="0" err="1"/>
              <a:t>și</a:t>
            </a:r>
            <a:r>
              <a:rPr lang="en-US" sz="2000" dirty="0"/>
              <a:t> </a:t>
            </a:r>
            <a:r>
              <a:rPr lang="en-US" sz="2000" dirty="0" err="1"/>
              <a:t>câmpuri</a:t>
            </a:r>
            <a:r>
              <a:rPr lang="en-US" sz="2000" dirty="0"/>
              <a:t> </a:t>
            </a:r>
            <a:r>
              <a:rPr lang="en-US" sz="2000" dirty="0" err="1"/>
              <a:t>magnetice</a:t>
            </a:r>
            <a:r>
              <a:rPr lang="ro-RO" sz="2000" dirty="0"/>
              <a:t> </a:t>
            </a:r>
            <a:r>
              <a:rPr lang="en-US" sz="2000" dirty="0"/>
              <a:t>a </a:t>
            </a:r>
            <a:r>
              <a:rPr lang="en-US" sz="2000" dirty="0" err="1"/>
              <a:t>făcut</a:t>
            </a:r>
            <a:r>
              <a:rPr lang="en-US" sz="2000" dirty="0"/>
              <a:t> </a:t>
            </a:r>
            <a:r>
              <a:rPr lang="en-US" sz="2000" dirty="0" err="1"/>
              <a:t>posibilă</a:t>
            </a:r>
            <a:r>
              <a:rPr lang="en-US" sz="2000" dirty="0"/>
              <a:t> </a:t>
            </a:r>
            <a:r>
              <a:rPr lang="en-US" sz="2000" dirty="0" err="1"/>
              <a:t>dezvoltarea</a:t>
            </a:r>
            <a:r>
              <a:rPr lang="en-US" sz="2000" dirty="0"/>
              <a:t> </a:t>
            </a:r>
            <a:r>
              <a:rPr lang="en-US" sz="2000" dirty="0" err="1"/>
              <a:t>bazelor</a:t>
            </a:r>
            <a:r>
              <a:rPr lang="en-US" sz="2000" dirty="0"/>
              <a:t> </a:t>
            </a:r>
            <a:r>
              <a:rPr lang="en-US" sz="2000" dirty="0" err="1"/>
              <a:t>microscopiei</a:t>
            </a:r>
            <a:r>
              <a:rPr lang="en-US" sz="2000" dirty="0"/>
              <a:t> </a:t>
            </a:r>
            <a:r>
              <a:rPr lang="en-US" sz="2000" dirty="0" err="1"/>
              <a:t>electronice</a:t>
            </a:r>
            <a:r>
              <a:rPr lang="en-US" sz="2000" dirty="0"/>
              <a:t> </a:t>
            </a:r>
            <a:r>
              <a:rPr lang="en-US" sz="2000" dirty="0" err="1"/>
              <a:t>prin</a:t>
            </a:r>
            <a:r>
              <a:rPr lang="en-US" sz="2000" dirty="0"/>
              <a:t> </a:t>
            </a:r>
            <a:r>
              <a:rPr lang="en-US" sz="2000" dirty="0" err="1"/>
              <a:t>înlocuirea</a:t>
            </a:r>
            <a:r>
              <a:rPr lang="en-US" sz="2000" dirty="0"/>
              <a:t> </a:t>
            </a:r>
            <a:r>
              <a:rPr lang="en-US" sz="2000" dirty="0" err="1"/>
              <a:t>sursei</a:t>
            </a:r>
            <a:r>
              <a:rPr lang="en-US" sz="2000" dirty="0"/>
              <a:t> de </a:t>
            </a:r>
            <a:r>
              <a:rPr lang="en-US" sz="2000" dirty="0" err="1"/>
              <a:t>lumină</a:t>
            </a:r>
            <a:r>
              <a:rPr lang="en-US" sz="2000" dirty="0"/>
              <a:t> cu un </a:t>
            </a:r>
            <a:r>
              <a:rPr lang="en-US" sz="2000" dirty="0" err="1"/>
              <a:t>fascicul</a:t>
            </a:r>
            <a:r>
              <a:rPr lang="en-US" sz="2000" dirty="0"/>
              <a:t> de </a:t>
            </a:r>
            <a:r>
              <a:rPr lang="en-US" sz="2000" dirty="0" err="1"/>
              <a:t>electroni</a:t>
            </a:r>
            <a:r>
              <a:rPr lang="en-US" sz="2000" dirty="0"/>
              <a:t> de </a:t>
            </a:r>
            <a:r>
              <a:rPr lang="en-US" sz="2000" dirty="0" err="1"/>
              <a:t>înaltă</a:t>
            </a:r>
            <a:r>
              <a:rPr lang="en-US" sz="2000" dirty="0"/>
              <a:t> </a:t>
            </a:r>
            <a:r>
              <a:rPr lang="en-US" sz="2000" dirty="0" err="1"/>
              <a:t>energie</a:t>
            </a:r>
            <a:r>
              <a:rPr lang="en-US" sz="2000" dirty="0"/>
              <a:t>.</a:t>
            </a:r>
            <a:r>
              <a:rPr lang="ro-RO" sz="2000" dirty="0"/>
              <a:t>  </a:t>
            </a:r>
            <a:endParaRPr lang="en-US" sz="2000" dirty="0"/>
          </a:p>
          <a:p>
            <a:r>
              <a:rPr lang="en-US" sz="2000" dirty="0"/>
              <a:t>Este important de </a:t>
            </a:r>
            <a:r>
              <a:rPr lang="en-US" sz="2000" dirty="0" err="1"/>
              <a:t>înțeles</a:t>
            </a:r>
            <a:r>
              <a:rPr lang="en-US" sz="2000" dirty="0"/>
              <a:t> </a:t>
            </a:r>
            <a:r>
              <a:rPr lang="en-US" sz="2000" dirty="0" err="1"/>
              <a:t>că</a:t>
            </a:r>
            <a:r>
              <a:rPr lang="en-US" sz="2000" dirty="0"/>
              <a:t> </a:t>
            </a:r>
            <a:r>
              <a:rPr lang="en-US" sz="2000" dirty="0" err="1"/>
              <a:t>dimensiunile</a:t>
            </a:r>
            <a:r>
              <a:rPr lang="en-US" sz="2000" dirty="0"/>
              <a:t> </a:t>
            </a:r>
            <a:r>
              <a:rPr lang="en-US" sz="2000" dirty="0" err="1"/>
              <a:t>imaginii</a:t>
            </a:r>
            <a:r>
              <a:rPr lang="en-US" sz="2000" dirty="0"/>
              <a:t> </a:t>
            </a:r>
            <a:r>
              <a:rPr lang="en-US" sz="2000" dirty="0" err="1"/>
              <a:t>formate</a:t>
            </a:r>
            <a:r>
              <a:rPr lang="en-US" sz="2000" dirty="0"/>
              <a:t> </a:t>
            </a:r>
            <a:r>
              <a:rPr lang="en-US" sz="2000" dirty="0" err="1"/>
              <a:t>prin</a:t>
            </a:r>
            <a:r>
              <a:rPr lang="en-US" sz="2000" dirty="0"/>
              <a:t> </a:t>
            </a:r>
            <a:r>
              <a:rPr lang="en-US" sz="2000" dirty="0" err="1"/>
              <a:t>metoda</a:t>
            </a:r>
            <a:r>
              <a:rPr lang="en-US" sz="2000" dirty="0"/>
              <a:t> </a:t>
            </a:r>
            <a:r>
              <a:rPr lang="en-US" sz="2000" dirty="0" err="1"/>
              <a:t>optică</a:t>
            </a:r>
            <a:r>
              <a:rPr lang="en-US" sz="2000" dirty="0"/>
              <a:t> </a:t>
            </a:r>
            <a:r>
              <a:rPr lang="en-US" sz="2000" dirty="0" err="1"/>
              <a:t>sau</a:t>
            </a:r>
            <a:r>
              <a:rPr lang="en-US" sz="2000" dirty="0"/>
              <a:t> </a:t>
            </a:r>
            <a:r>
              <a:rPr lang="en-US" sz="2000" dirty="0" err="1"/>
              <a:t>electronică</a:t>
            </a:r>
            <a:r>
              <a:rPr lang="en-US" sz="2000" dirty="0"/>
              <a:t> </a:t>
            </a:r>
            <a:r>
              <a:rPr lang="en-US" sz="2000" dirty="0" err="1"/>
              <a:t>sunt</a:t>
            </a:r>
            <a:r>
              <a:rPr lang="en-US" sz="2000" dirty="0"/>
              <a:t> </a:t>
            </a:r>
            <a:r>
              <a:rPr lang="en-US" sz="2000" i="1" dirty="0"/>
              <a:t>determinate </a:t>
            </a:r>
            <a:r>
              <a:rPr lang="en-US" sz="2000" i="1" dirty="0" err="1"/>
              <a:t>în</a:t>
            </a:r>
            <a:r>
              <a:rPr lang="en-US" sz="2000" i="1" dirty="0"/>
              <a:t> </a:t>
            </a:r>
            <a:r>
              <a:rPr lang="en-US" sz="2000" i="1" dirty="0" err="1"/>
              <a:t>primul</a:t>
            </a:r>
            <a:r>
              <a:rPr lang="en-US" sz="2000" i="1" dirty="0"/>
              <a:t> </a:t>
            </a:r>
            <a:r>
              <a:rPr lang="en-US" sz="2000" i="1" dirty="0" err="1"/>
              <a:t>rând</a:t>
            </a:r>
            <a:r>
              <a:rPr lang="en-US" sz="2000" i="1" dirty="0"/>
              <a:t> </a:t>
            </a:r>
            <a:r>
              <a:rPr lang="en-US" sz="2000" i="1" dirty="0">
                <a:highlight>
                  <a:srgbClr val="FFFF00"/>
                </a:highlight>
              </a:rPr>
              <a:t>de </a:t>
            </a:r>
            <a:r>
              <a:rPr lang="en-US" sz="2000" i="1" dirty="0" err="1">
                <a:highlight>
                  <a:srgbClr val="FFFF00"/>
                </a:highlight>
              </a:rPr>
              <a:t>lungimea</a:t>
            </a:r>
            <a:r>
              <a:rPr lang="ro-RO" sz="2000" i="1" dirty="0">
                <a:highlight>
                  <a:srgbClr val="FFFF00"/>
                </a:highlight>
              </a:rPr>
              <a:t> </a:t>
            </a:r>
            <a:r>
              <a:rPr lang="en-US" sz="2000" i="1" dirty="0" err="1">
                <a:highlight>
                  <a:srgbClr val="FFFF00"/>
                </a:highlight>
              </a:rPr>
              <a:t>unde</a:t>
            </a:r>
            <a:r>
              <a:rPr lang="ro-RO" sz="2000" i="1" dirty="0">
                <a:highlight>
                  <a:srgbClr val="FFFF00"/>
                </a:highlight>
              </a:rPr>
              <a:t>i</a:t>
            </a:r>
            <a:r>
              <a:rPr lang="en-US" sz="2000" i="1" dirty="0">
                <a:highlight>
                  <a:srgbClr val="FFFF00"/>
                </a:highlight>
              </a:rPr>
              <a:t> de </a:t>
            </a:r>
            <a:r>
              <a:rPr lang="en-US" sz="2000" i="1" dirty="0" err="1">
                <a:highlight>
                  <a:srgbClr val="FFFF00"/>
                </a:highlight>
              </a:rPr>
              <a:t>radiație</a:t>
            </a:r>
            <a:r>
              <a:rPr lang="en-US" sz="2000" i="1" dirty="0">
                <a:highlight>
                  <a:srgbClr val="FFFF00"/>
                </a:highlight>
              </a:rPr>
              <a:t> </a:t>
            </a:r>
            <a:r>
              <a:rPr lang="ro-RO" sz="2000" i="1" dirty="0">
                <a:highlight>
                  <a:srgbClr val="FFFF00"/>
                </a:highlight>
              </a:rPr>
              <a:t>a sondei</a:t>
            </a:r>
            <a:r>
              <a:rPr lang="en-US" sz="2000" dirty="0">
                <a:highlight>
                  <a:srgbClr val="FFFF00"/>
                </a:highlight>
              </a:rPr>
              <a:t>: </a:t>
            </a:r>
          </a:p>
          <a:p>
            <a:pPr marL="0" indent="0">
              <a:buNone/>
            </a:pPr>
            <a:r>
              <a:rPr lang="en-US" sz="2000" b="1" dirty="0">
                <a:solidFill>
                  <a:srgbClr val="FF0000"/>
                </a:solidFill>
              </a:rPr>
              <a:t>            cu </a:t>
            </a:r>
            <a:r>
              <a:rPr lang="en-US" sz="2000" b="1" dirty="0" err="1">
                <a:solidFill>
                  <a:srgbClr val="FF0000"/>
                </a:solidFill>
              </a:rPr>
              <a:t>cât</a:t>
            </a:r>
            <a:r>
              <a:rPr lang="en-US" sz="2000" b="1" dirty="0">
                <a:solidFill>
                  <a:srgbClr val="FF0000"/>
                </a:solidFill>
              </a:rPr>
              <a:t> </a:t>
            </a:r>
            <a:r>
              <a:rPr lang="en-US" sz="2000" b="1" dirty="0" err="1">
                <a:solidFill>
                  <a:srgbClr val="FF0000"/>
                </a:solidFill>
              </a:rPr>
              <a:t>lungimea</a:t>
            </a:r>
            <a:r>
              <a:rPr lang="en-US" sz="2000" b="1" dirty="0">
                <a:solidFill>
                  <a:srgbClr val="FF0000"/>
                </a:solidFill>
              </a:rPr>
              <a:t> de </a:t>
            </a:r>
            <a:r>
              <a:rPr lang="en-US" sz="2000" b="1" dirty="0" err="1">
                <a:solidFill>
                  <a:srgbClr val="FF0000"/>
                </a:solidFill>
              </a:rPr>
              <a:t>undă</a:t>
            </a:r>
            <a:r>
              <a:rPr lang="en-US" sz="2000" b="1" dirty="0">
                <a:solidFill>
                  <a:srgbClr val="FF0000"/>
                </a:solidFill>
              </a:rPr>
              <a:t> </a:t>
            </a:r>
            <a:r>
              <a:rPr lang="en-US" sz="2000" b="1" dirty="0" err="1">
                <a:solidFill>
                  <a:srgbClr val="FF0000"/>
                </a:solidFill>
              </a:rPr>
              <a:t>este</a:t>
            </a:r>
            <a:r>
              <a:rPr lang="en-US" sz="2000" b="1" dirty="0">
                <a:solidFill>
                  <a:srgbClr val="FF0000"/>
                </a:solidFill>
              </a:rPr>
              <a:t> </a:t>
            </a:r>
            <a:r>
              <a:rPr lang="en-US" sz="2000" b="1" dirty="0" err="1">
                <a:solidFill>
                  <a:srgbClr val="FF0000"/>
                </a:solidFill>
              </a:rPr>
              <a:t>mai</a:t>
            </a:r>
            <a:r>
              <a:rPr lang="en-US" sz="2000" b="1" dirty="0">
                <a:solidFill>
                  <a:srgbClr val="FF0000"/>
                </a:solidFill>
              </a:rPr>
              <a:t> </a:t>
            </a:r>
            <a:r>
              <a:rPr lang="en-US" sz="2000" b="1" dirty="0" err="1">
                <a:solidFill>
                  <a:srgbClr val="FF0000"/>
                </a:solidFill>
              </a:rPr>
              <a:t>mică</a:t>
            </a:r>
            <a:r>
              <a:rPr lang="en-US" sz="2000" b="1" dirty="0">
                <a:solidFill>
                  <a:srgbClr val="FF0000"/>
                </a:solidFill>
              </a:rPr>
              <a:t>, cu </a:t>
            </a:r>
            <a:r>
              <a:rPr lang="en-US" sz="2000" b="1" dirty="0" err="1">
                <a:solidFill>
                  <a:srgbClr val="FF0000"/>
                </a:solidFill>
              </a:rPr>
              <a:t>atât</a:t>
            </a:r>
            <a:r>
              <a:rPr lang="en-US" sz="2000" b="1" dirty="0">
                <a:solidFill>
                  <a:srgbClr val="FF0000"/>
                </a:solidFill>
              </a:rPr>
              <a:t> </a:t>
            </a:r>
            <a:r>
              <a:rPr lang="en-US" sz="2000" b="1" dirty="0" err="1">
                <a:solidFill>
                  <a:srgbClr val="FF0000"/>
                </a:solidFill>
              </a:rPr>
              <a:t>este</a:t>
            </a:r>
            <a:r>
              <a:rPr lang="en-US" sz="2000" b="1" dirty="0">
                <a:solidFill>
                  <a:srgbClr val="FF0000"/>
                </a:solidFill>
              </a:rPr>
              <a:t> </a:t>
            </a:r>
            <a:r>
              <a:rPr lang="en-US" sz="2000" b="1" dirty="0" err="1">
                <a:solidFill>
                  <a:srgbClr val="FF0000"/>
                </a:solidFill>
              </a:rPr>
              <a:t>mai</a:t>
            </a:r>
            <a:r>
              <a:rPr lang="en-US" sz="2000" b="1" dirty="0">
                <a:solidFill>
                  <a:srgbClr val="FF0000"/>
                </a:solidFill>
              </a:rPr>
              <a:t> mare</a:t>
            </a:r>
            <a:r>
              <a:rPr lang="ro-RO" sz="2000" b="1" dirty="0">
                <a:solidFill>
                  <a:srgbClr val="FF0000"/>
                </a:solidFill>
              </a:rPr>
              <a:t> </a:t>
            </a:r>
            <a:r>
              <a:rPr lang="en-US" sz="2000" b="1" dirty="0" err="1">
                <a:solidFill>
                  <a:srgbClr val="FF0000"/>
                </a:solidFill>
              </a:rPr>
              <a:t>rezoluția</a:t>
            </a:r>
            <a:r>
              <a:rPr lang="en-US" sz="2000" b="1" dirty="0">
                <a:solidFill>
                  <a:srgbClr val="FF0000"/>
                </a:solidFill>
              </a:rPr>
              <a:t> </a:t>
            </a:r>
            <a:r>
              <a:rPr lang="en-US" sz="2000" b="1" dirty="0" err="1">
                <a:solidFill>
                  <a:srgbClr val="FF0000"/>
                </a:solidFill>
              </a:rPr>
              <a:t>metodei</a:t>
            </a:r>
            <a:r>
              <a:rPr lang="en-US" sz="2000" b="1" dirty="0">
                <a:solidFill>
                  <a:srgbClr val="FF0000"/>
                </a:solidFill>
              </a:rPr>
              <a:t>. </a:t>
            </a:r>
            <a:endParaRPr lang="ro-RO" sz="2000" b="1" dirty="0">
              <a:solidFill>
                <a:srgbClr val="FF0000"/>
              </a:solidFill>
            </a:endParaRPr>
          </a:p>
          <a:p>
            <a:endParaRPr lang="en-US" dirty="0"/>
          </a:p>
        </p:txBody>
      </p:sp>
    </p:spTree>
    <p:extLst>
      <p:ext uri="{BB962C8B-B14F-4D97-AF65-F5344CB8AC3E}">
        <p14:creationId xmlns:p14="http://schemas.microsoft.com/office/powerpoint/2010/main" val="192584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752600"/>
            <a:ext cx="8839200" cy="4525962"/>
          </a:xfrm>
        </p:spPr>
        <p:txBody>
          <a:bodyPr/>
          <a:lstStyle/>
          <a:p>
            <a:r>
              <a:rPr lang="en-US" sz="2000" dirty="0"/>
              <a:t>Lungimea de </a:t>
            </a:r>
            <a:r>
              <a:rPr lang="en-US" sz="2000" dirty="0" err="1"/>
              <a:t>undă</a:t>
            </a:r>
            <a:r>
              <a:rPr lang="en-US" sz="2000" dirty="0"/>
              <a:t> a </a:t>
            </a:r>
            <a:r>
              <a:rPr lang="en-US" sz="2000" dirty="0" err="1"/>
              <a:t>luminii</a:t>
            </a:r>
            <a:r>
              <a:rPr lang="en-US" sz="2000" dirty="0"/>
              <a:t> </a:t>
            </a:r>
            <a:r>
              <a:rPr lang="en-US" sz="2000" dirty="0" err="1"/>
              <a:t>vizibile</a:t>
            </a:r>
            <a:r>
              <a:rPr lang="en-US" sz="2000" dirty="0"/>
              <a:t> </a:t>
            </a:r>
            <a:r>
              <a:rPr lang="en-US" sz="2000" dirty="0" err="1"/>
              <a:t>este</a:t>
            </a:r>
            <a:r>
              <a:rPr lang="en-US" sz="2000" dirty="0"/>
              <a:t> de </a:t>
            </a:r>
            <a:r>
              <a:rPr lang="en-US" sz="2000" dirty="0" err="1"/>
              <a:t>aproximativ</a:t>
            </a:r>
            <a:r>
              <a:rPr lang="en-US" sz="2000" dirty="0"/>
              <a:t> 5·10</a:t>
            </a:r>
            <a:r>
              <a:rPr lang="ro-RO" sz="2000" dirty="0"/>
              <a:t>^</a:t>
            </a:r>
            <a:r>
              <a:rPr lang="en-US" sz="2000" dirty="0"/>
              <a:t>–7 m, </a:t>
            </a:r>
          </a:p>
          <a:p>
            <a:r>
              <a:rPr lang="en-US" sz="2000" dirty="0" err="1"/>
              <a:t>Radiația</a:t>
            </a:r>
            <a:r>
              <a:rPr lang="en-US" sz="2000" dirty="0"/>
              <a:t> cu raze X – 1·10</a:t>
            </a:r>
            <a:r>
              <a:rPr lang="ro-RO" sz="2000" dirty="0"/>
              <a:t>^</a:t>
            </a:r>
            <a:r>
              <a:rPr lang="en-US" sz="2000" dirty="0"/>
              <a:t>–10 m;</a:t>
            </a:r>
          </a:p>
          <a:p>
            <a:r>
              <a:rPr lang="en-US" sz="2000" dirty="0" err="1"/>
              <a:t>Lungimea</a:t>
            </a:r>
            <a:r>
              <a:rPr lang="en-US" sz="2000" dirty="0"/>
              <a:t> de </a:t>
            </a:r>
            <a:r>
              <a:rPr lang="en-US" sz="2000" dirty="0" err="1"/>
              <a:t>undă</a:t>
            </a:r>
            <a:r>
              <a:rPr lang="en-US" sz="2000" dirty="0"/>
              <a:t> de Broglie a </a:t>
            </a:r>
            <a:r>
              <a:rPr lang="en-US" sz="2000" dirty="0" err="1"/>
              <a:t>unui</a:t>
            </a:r>
            <a:r>
              <a:rPr lang="en-US" sz="2000" dirty="0"/>
              <a:t> electron </a:t>
            </a:r>
            <a:r>
              <a:rPr lang="en-US" sz="2000" dirty="0" err="1"/>
              <a:t>accelerat</a:t>
            </a:r>
            <a:r>
              <a:rPr lang="en-US" sz="2000" dirty="0"/>
              <a:t> de o </a:t>
            </a:r>
            <a:r>
              <a:rPr lang="en-US" sz="2000" dirty="0" err="1"/>
              <a:t>tensiune</a:t>
            </a:r>
            <a:r>
              <a:rPr lang="en-US" sz="2000" dirty="0"/>
              <a:t> de 20 keV </a:t>
            </a:r>
            <a:r>
              <a:rPr lang="en-US" sz="2000" dirty="0" err="1"/>
              <a:t>este</a:t>
            </a:r>
            <a:r>
              <a:rPr lang="en-US" sz="2000" dirty="0"/>
              <a:t> de </a:t>
            </a:r>
            <a:r>
              <a:rPr lang="en-US" sz="2000" dirty="0" err="1"/>
              <a:t>aproximativ</a:t>
            </a:r>
            <a:r>
              <a:rPr lang="en-US" sz="2000" dirty="0"/>
              <a:t> 6·10</a:t>
            </a:r>
            <a:r>
              <a:rPr lang="ro-RO" sz="2000" dirty="0"/>
              <a:t>^</a:t>
            </a:r>
            <a:r>
              <a:rPr lang="en-US" sz="2000" dirty="0"/>
              <a:t>–11m  </a:t>
            </a:r>
          </a:p>
          <a:p>
            <a:pPr marL="0" indent="0">
              <a:buNone/>
            </a:pPr>
            <a:r>
              <a:rPr lang="en-US" sz="2000" dirty="0" err="1"/>
              <a:t>Astfel</a:t>
            </a:r>
            <a:r>
              <a:rPr lang="en-US" sz="2000" dirty="0"/>
              <a:t>, </a:t>
            </a:r>
            <a:r>
              <a:rPr lang="en-US" sz="2000" dirty="0" err="1"/>
              <a:t>rezoluția</a:t>
            </a:r>
            <a:r>
              <a:rPr lang="en-US" sz="2000" dirty="0"/>
              <a:t> </a:t>
            </a:r>
            <a:r>
              <a:rPr lang="en-US" sz="2000" dirty="0" err="1"/>
              <a:t>microscopiei</a:t>
            </a:r>
            <a:r>
              <a:rPr lang="en-US" sz="2000" dirty="0"/>
              <a:t> </a:t>
            </a:r>
            <a:r>
              <a:rPr lang="en-US" sz="2000" dirty="0" err="1"/>
              <a:t>electronice</a:t>
            </a:r>
            <a:r>
              <a:rPr lang="en-US" sz="2000" dirty="0"/>
              <a:t> </a:t>
            </a:r>
            <a:r>
              <a:rPr lang="en-US" sz="2000" dirty="0" err="1"/>
              <a:t>este</a:t>
            </a:r>
            <a:r>
              <a:rPr lang="en-US" sz="2000" dirty="0"/>
              <a:t> </a:t>
            </a:r>
            <a:r>
              <a:rPr lang="en-US" sz="2000" dirty="0" err="1"/>
              <a:t>mai</a:t>
            </a:r>
            <a:r>
              <a:rPr lang="en-US" sz="2000" dirty="0"/>
              <a:t> mare </a:t>
            </a:r>
            <a:r>
              <a:rPr lang="en-US" sz="2000" dirty="0" err="1"/>
              <a:t>decât</a:t>
            </a:r>
            <a:r>
              <a:rPr lang="en-US" sz="2000" dirty="0"/>
              <a:t> </a:t>
            </a:r>
            <a:r>
              <a:rPr lang="en-US" sz="2000" dirty="0" err="1"/>
              <a:t>cea</a:t>
            </a:r>
            <a:r>
              <a:rPr lang="en-US" sz="2000" dirty="0"/>
              <a:t> a </a:t>
            </a:r>
            <a:r>
              <a:rPr lang="en-US" sz="2000" dirty="0" err="1"/>
              <a:t>microscopiei</a:t>
            </a:r>
            <a:r>
              <a:rPr lang="en-US" sz="2000" dirty="0"/>
              <a:t> </a:t>
            </a:r>
            <a:r>
              <a:rPr lang="en-US" sz="2000" dirty="0" err="1"/>
              <a:t>optice</a:t>
            </a:r>
            <a:r>
              <a:rPr lang="en-US" sz="2000" dirty="0"/>
              <a:t>, </a:t>
            </a:r>
            <a:r>
              <a:rPr lang="en-US" sz="2000" dirty="0" err="1"/>
              <a:t>mai</a:t>
            </a:r>
            <a:r>
              <a:rPr lang="en-US" sz="2000" dirty="0"/>
              <a:t> </a:t>
            </a:r>
            <a:r>
              <a:rPr lang="en-US" sz="2000" dirty="0" err="1"/>
              <a:t>mult</a:t>
            </a:r>
            <a:r>
              <a:rPr lang="en-US" sz="2000" dirty="0"/>
              <a:t> </a:t>
            </a:r>
            <a:r>
              <a:rPr lang="en-US" sz="2000" dirty="0" err="1"/>
              <a:t>decât</a:t>
            </a:r>
            <a:r>
              <a:rPr lang="en-US" sz="2000" dirty="0"/>
              <a:t> de 500 de </a:t>
            </a:r>
            <a:r>
              <a:rPr lang="en-US" sz="2000" dirty="0" err="1"/>
              <a:t>ori</a:t>
            </a:r>
            <a:r>
              <a:rPr lang="en-US" sz="2000" dirty="0"/>
              <a:t>.</a:t>
            </a:r>
          </a:p>
          <a:p>
            <a:r>
              <a:rPr lang="en-US" sz="2000" dirty="0"/>
              <a:t>În </a:t>
            </a:r>
            <a:r>
              <a:rPr lang="en-US" sz="2000" dirty="0" err="1"/>
              <a:t>prezent</a:t>
            </a:r>
            <a:r>
              <a:rPr lang="en-US" sz="2000" dirty="0"/>
              <a:t>, SEM </a:t>
            </a:r>
            <a:r>
              <a:rPr lang="en-US" sz="2000" dirty="0" err="1"/>
              <a:t>este</a:t>
            </a:r>
            <a:r>
              <a:rPr lang="en-US" sz="2000" dirty="0"/>
              <a:t> </a:t>
            </a:r>
            <a:r>
              <a:rPr lang="en-US" sz="2000" dirty="0" err="1"/>
              <a:t>una</a:t>
            </a:r>
            <a:r>
              <a:rPr lang="en-US" sz="2000" dirty="0"/>
              <a:t> </a:t>
            </a:r>
            <a:r>
              <a:rPr lang="en-US" sz="2000" dirty="0" err="1"/>
              <a:t>dintre</a:t>
            </a:r>
            <a:r>
              <a:rPr lang="en-US" sz="2000" dirty="0"/>
              <a:t> </a:t>
            </a:r>
            <a:r>
              <a:rPr lang="en-US" sz="2000" dirty="0" err="1"/>
              <a:t>cele</a:t>
            </a:r>
            <a:r>
              <a:rPr lang="en-US" sz="2000" dirty="0"/>
              <a:t> </a:t>
            </a:r>
            <a:r>
              <a:rPr lang="en-US" sz="2000" dirty="0" err="1"/>
              <a:t>mai</a:t>
            </a:r>
            <a:r>
              <a:rPr lang="en-US" sz="2000" dirty="0"/>
              <a:t> </a:t>
            </a:r>
            <a:r>
              <a:rPr lang="ro-RO" sz="2000" dirty="0"/>
              <a:t>utilizate </a:t>
            </a:r>
            <a:r>
              <a:rPr lang="en-US" sz="2000" dirty="0" err="1"/>
              <a:t>metode</a:t>
            </a:r>
            <a:r>
              <a:rPr lang="en-US" sz="2000" dirty="0"/>
              <a:t> </a:t>
            </a:r>
            <a:r>
              <a:rPr lang="en-US" sz="2000" dirty="0" err="1"/>
              <a:t>analitice</a:t>
            </a:r>
            <a:r>
              <a:rPr lang="en-US" sz="2000" dirty="0"/>
              <a:t> </a:t>
            </a:r>
            <a:r>
              <a:rPr lang="en-US" sz="2000" dirty="0" err="1"/>
              <a:t>pentru</a:t>
            </a:r>
            <a:r>
              <a:rPr lang="en-US" sz="2000" dirty="0"/>
              <a:t> </a:t>
            </a:r>
            <a:r>
              <a:rPr lang="en-US" sz="2000" dirty="0" err="1"/>
              <a:t>studierea</a:t>
            </a:r>
            <a:r>
              <a:rPr lang="en-US" sz="2000" dirty="0"/>
              <a:t> </a:t>
            </a:r>
            <a:r>
              <a:rPr lang="en-US" sz="2000" dirty="0" err="1"/>
              <a:t>topografiei</a:t>
            </a:r>
            <a:r>
              <a:rPr lang="en-US" sz="2000" dirty="0"/>
              <a:t> </a:t>
            </a:r>
            <a:r>
              <a:rPr lang="en-US" sz="2000" dirty="0" err="1"/>
              <a:t>și</a:t>
            </a:r>
            <a:r>
              <a:rPr lang="en-US" sz="2000" dirty="0"/>
              <a:t> </a:t>
            </a:r>
            <a:r>
              <a:rPr lang="en-US" sz="2000" dirty="0" err="1"/>
              <a:t>morfologiei</a:t>
            </a:r>
            <a:r>
              <a:rPr lang="en-US" sz="2000" dirty="0"/>
              <a:t> </a:t>
            </a:r>
            <a:r>
              <a:rPr lang="en-US" sz="2000" dirty="0" err="1"/>
              <a:t>suprafeței</a:t>
            </a:r>
            <a:r>
              <a:rPr lang="en-US" sz="2000" dirty="0"/>
              <a:t> </a:t>
            </a:r>
            <a:r>
              <a:rPr lang="en-US" sz="2000" dirty="0" err="1"/>
              <a:t>materialelor</a:t>
            </a:r>
            <a:r>
              <a:rPr lang="en-US" sz="2000" dirty="0"/>
              <a:t> </a:t>
            </a:r>
            <a:r>
              <a:rPr lang="en-US" sz="2000" dirty="0" err="1"/>
              <a:t>structur</a:t>
            </a:r>
            <a:r>
              <a:rPr lang="ro-RO" sz="2000" dirty="0"/>
              <a:t>ate</a:t>
            </a:r>
            <a:r>
              <a:rPr lang="en-US" sz="2000" dirty="0"/>
              <a:t> </a:t>
            </a:r>
            <a:r>
              <a:rPr lang="en-US" sz="2000" dirty="0" err="1"/>
              <a:t>și</a:t>
            </a:r>
            <a:r>
              <a:rPr lang="en-US" sz="2000" dirty="0"/>
              <a:t> </a:t>
            </a:r>
            <a:r>
              <a:rPr lang="en-US" sz="2000" dirty="0" err="1"/>
              <a:t>compozite</a:t>
            </a:r>
            <a:r>
              <a:rPr lang="en-US" sz="2000" dirty="0"/>
              <a:t>, </a:t>
            </a:r>
            <a:r>
              <a:rPr lang="en-US" sz="2000" dirty="0" err="1"/>
              <a:t>inclusiv</a:t>
            </a:r>
            <a:r>
              <a:rPr lang="en-US" sz="2000" dirty="0"/>
              <a:t> </a:t>
            </a:r>
            <a:r>
              <a:rPr lang="en-US" sz="2000" dirty="0" err="1"/>
              <a:t>nanomateriale</a:t>
            </a:r>
            <a:r>
              <a:rPr lang="en-US" sz="2000" dirty="0"/>
              <a:t> cu </a:t>
            </a:r>
            <a:r>
              <a:rPr lang="en-US" sz="2000" dirty="0" err="1"/>
              <a:t>rezoluție</a:t>
            </a:r>
            <a:r>
              <a:rPr lang="en-US" sz="2000" dirty="0"/>
              <a:t> mare </a:t>
            </a:r>
            <a:r>
              <a:rPr lang="en-US" sz="2000" dirty="0" err="1"/>
              <a:t>și</a:t>
            </a:r>
            <a:r>
              <a:rPr lang="en-US" sz="2000" dirty="0"/>
              <a:t> </a:t>
            </a:r>
            <a:r>
              <a:rPr lang="en-US" sz="2000" dirty="0" err="1"/>
              <a:t>mărire</a:t>
            </a:r>
            <a:r>
              <a:rPr lang="en-US" sz="2000" dirty="0"/>
              <a:t> </a:t>
            </a:r>
            <a:r>
              <a:rPr lang="en-US" sz="2000" dirty="0" err="1"/>
              <a:t>spațială</a:t>
            </a:r>
            <a:r>
              <a:rPr lang="en-US" sz="2000" dirty="0"/>
              <a:t>.</a:t>
            </a:r>
          </a:p>
          <a:p>
            <a:pPr marL="0" indent="0">
              <a:buNone/>
            </a:pPr>
            <a:endParaRPr lang="en-US" sz="2000" dirty="0"/>
          </a:p>
          <a:p>
            <a:r>
              <a:rPr lang="en-US" sz="2000" dirty="0" err="1"/>
              <a:t>Microscoape</a:t>
            </a:r>
            <a:r>
              <a:rPr lang="en-US" sz="2000" dirty="0"/>
              <a:t> </a:t>
            </a:r>
            <a:r>
              <a:rPr lang="en-US" sz="2000" dirty="0" err="1"/>
              <a:t>electronice</a:t>
            </a:r>
            <a:r>
              <a:rPr lang="en-US" sz="2000" dirty="0"/>
              <a:t> cu </a:t>
            </a:r>
            <a:r>
              <a:rPr lang="en-US" sz="2000" dirty="0" err="1"/>
              <a:t>scanare</a:t>
            </a:r>
            <a:r>
              <a:rPr lang="en-US" sz="2000" dirty="0"/>
              <a:t> </a:t>
            </a:r>
            <a:r>
              <a:rPr lang="en-US" sz="2000" dirty="0" err="1"/>
              <a:t>moderne</a:t>
            </a:r>
            <a:r>
              <a:rPr lang="en-US" sz="2000" dirty="0"/>
              <a:t> </a:t>
            </a:r>
            <a:r>
              <a:rPr lang="en-US" sz="2000" dirty="0" err="1"/>
              <a:t>echipate</a:t>
            </a:r>
            <a:r>
              <a:rPr lang="en-US" sz="2000" dirty="0"/>
              <a:t> cu </a:t>
            </a:r>
            <a:r>
              <a:rPr lang="en-US" sz="2000" dirty="0" err="1"/>
              <a:t>spectrometre</a:t>
            </a:r>
            <a:r>
              <a:rPr lang="en-US" sz="2000" dirty="0"/>
              <a:t> cu </a:t>
            </a:r>
            <a:r>
              <a:rPr lang="en-US" sz="2000" dirty="0" err="1"/>
              <a:t>dispersie</a:t>
            </a:r>
            <a:r>
              <a:rPr lang="en-US" sz="2000" dirty="0"/>
              <a:t> de </a:t>
            </a:r>
            <a:r>
              <a:rPr lang="en-US" sz="2000" dirty="0" err="1"/>
              <a:t>energie</a:t>
            </a:r>
            <a:r>
              <a:rPr lang="en-US" sz="2000" dirty="0"/>
              <a:t>, </a:t>
            </a:r>
            <a:r>
              <a:rPr lang="en-US" sz="2000" dirty="0" err="1"/>
              <a:t>pe</a:t>
            </a:r>
            <a:r>
              <a:rPr lang="en-US" sz="2000" dirty="0"/>
              <a:t> </a:t>
            </a:r>
            <a:r>
              <a:rPr lang="en-US" sz="2000" dirty="0" err="1"/>
              <a:t>lângă</a:t>
            </a:r>
            <a:r>
              <a:rPr lang="en-US" sz="2000" dirty="0"/>
              <a:t> </a:t>
            </a:r>
            <a:r>
              <a:rPr lang="en-US" sz="2000" dirty="0" err="1"/>
              <a:t>imagistica</a:t>
            </a:r>
            <a:r>
              <a:rPr lang="ro-RO" sz="2000" dirty="0"/>
              <a:t> </a:t>
            </a:r>
            <a:r>
              <a:rPr lang="en-US" sz="2000" dirty="0" err="1"/>
              <a:t>obiectul</a:t>
            </a:r>
            <a:r>
              <a:rPr lang="ro-RO" sz="2000" dirty="0"/>
              <a:t>ui</a:t>
            </a:r>
            <a:r>
              <a:rPr lang="en-US" sz="2000" dirty="0"/>
              <a:t> </a:t>
            </a:r>
            <a:r>
              <a:rPr lang="en-US" sz="2000" dirty="0" err="1"/>
              <a:t>permite</a:t>
            </a:r>
            <a:r>
              <a:rPr lang="en-US" sz="2000" dirty="0"/>
              <a:t> </a:t>
            </a:r>
            <a:r>
              <a:rPr lang="en-US" sz="2000" dirty="0" err="1"/>
              <a:t>analiza</a:t>
            </a:r>
            <a:r>
              <a:rPr lang="en-US" sz="2000" dirty="0"/>
              <a:t> </a:t>
            </a:r>
            <a:r>
              <a:rPr lang="en-US" sz="2000" dirty="0" err="1"/>
              <a:t>calitativă</a:t>
            </a:r>
            <a:r>
              <a:rPr lang="en-US" sz="2000" dirty="0"/>
              <a:t> </a:t>
            </a:r>
            <a:r>
              <a:rPr lang="en-US" sz="2000" dirty="0" err="1"/>
              <a:t>și</a:t>
            </a:r>
            <a:r>
              <a:rPr lang="en-US" sz="2000" dirty="0"/>
              <a:t> </a:t>
            </a:r>
            <a:r>
              <a:rPr lang="en-US" sz="2000" dirty="0" err="1"/>
              <a:t>cantitativă</a:t>
            </a:r>
            <a:r>
              <a:rPr lang="en-US" sz="2000" dirty="0"/>
              <a:t> a </a:t>
            </a:r>
            <a:r>
              <a:rPr lang="en-US" sz="2000" dirty="0" err="1"/>
              <a:t>acestuia</a:t>
            </a:r>
            <a:r>
              <a:rPr lang="ro-RO" sz="2000" dirty="0"/>
              <a:t> la </a:t>
            </a:r>
            <a:r>
              <a:rPr lang="en-US" sz="2000" dirty="0" err="1"/>
              <a:t>compoziție</a:t>
            </a:r>
            <a:r>
              <a:rPr lang="en-US" sz="2000" dirty="0"/>
              <a:t> </a:t>
            </a:r>
            <a:r>
              <a:rPr lang="en-US" sz="2000" dirty="0" err="1"/>
              <a:t>chimică</a:t>
            </a:r>
            <a:endParaRPr lang="en-US" sz="2000" dirty="0"/>
          </a:p>
        </p:txBody>
      </p:sp>
    </p:spTree>
    <p:extLst>
      <p:ext uri="{BB962C8B-B14F-4D97-AF65-F5344CB8AC3E}">
        <p14:creationId xmlns:p14="http://schemas.microsoft.com/office/powerpoint/2010/main" val="1139668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ro-RO" dirty="0"/>
              <a:t>Proprietățile fasciculelor de electroni</a:t>
            </a:r>
            <a:endParaRPr lang="en-US" dirty="0"/>
          </a:p>
        </p:txBody>
      </p:sp>
      <p:sp>
        <p:nvSpPr>
          <p:cNvPr id="3" name="Content Placeholder 2"/>
          <p:cNvSpPr>
            <a:spLocks noGrp="1"/>
          </p:cNvSpPr>
          <p:nvPr>
            <p:ph idx="1"/>
          </p:nvPr>
        </p:nvSpPr>
        <p:spPr>
          <a:xfrm>
            <a:off x="0" y="1600200"/>
            <a:ext cx="9067800" cy="4525962"/>
          </a:xfrm>
        </p:spPr>
        <p:txBody>
          <a:bodyPr/>
          <a:lstStyle/>
          <a:p>
            <a:pPr marL="0" indent="0">
              <a:buNone/>
            </a:pPr>
            <a:r>
              <a:rPr lang="en-US" sz="2000" dirty="0" err="1"/>
              <a:t>Microscopia</a:t>
            </a:r>
            <a:r>
              <a:rPr lang="en-US" sz="2000" dirty="0"/>
              <a:t> </a:t>
            </a:r>
            <a:r>
              <a:rPr lang="en-US" sz="2000" dirty="0" err="1"/>
              <a:t>electronică</a:t>
            </a:r>
            <a:r>
              <a:rPr lang="en-US" sz="2000" dirty="0"/>
              <a:t> se </a:t>
            </a:r>
            <a:r>
              <a:rPr lang="en-US" sz="2000" dirty="0" err="1"/>
              <a:t>bazează</a:t>
            </a:r>
            <a:r>
              <a:rPr lang="en-US" sz="2000" dirty="0"/>
              <a:t> </a:t>
            </a:r>
            <a:r>
              <a:rPr lang="en-US" sz="2000" dirty="0" err="1"/>
              <a:t>pe</a:t>
            </a:r>
            <a:r>
              <a:rPr lang="en-US" sz="2000" dirty="0"/>
              <a:t> </a:t>
            </a:r>
            <a:r>
              <a:rPr lang="en-US" sz="2000" dirty="0" err="1"/>
              <a:t>utilizarea</a:t>
            </a:r>
            <a:r>
              <a:rPr lang="en-US" sz="2000" dirty="0"/>
              <a:t> </a:t>
            </a:r>
            <a:r>
              <a:rPr lang="en-US" sz="2000" dirty="0" err="1"/>
              <a:t>unui</a:t>
            </a:r>
            <a:r>
              <a:rPr lang="en-US" sz="2000" dirty="0"/>
              <a:t> </a:t>
            </a:r>
            <a:r>
              <a:rPr lang="en-US" sz="2000" dirty="0" err="1"/>
              <a:t>fascicul</a:t>
            </a:r>
            <a:r>
              <a:rPr lang="en-US" sz="2000" dirty="0"/>
              <a:t> de </a:t>
            </a:r>
            <a:r>
              <a:rPr lang="en-US" sz="2000" dirty="0" err="1"/>
              <a:t>electroni</a:t>
            </a:r>
            <a:r>
              <a:rPr lang="en-US" sz="2000" dirty="0"/>
              <a:t> </a:t>
            </a:r>
            <a:r>
              <a:rPr lang="en-US" sz="2000" dirty="0" err="1"/>
              <a:t>stabil</a:t>
            </a:r>
            <a:r>
              <a:rPr lang="en-US" sz="2000" dirty="0"/>
              <a:t> care </a:t>
            </a:r>
            <a:r>
              <a:rPr lang="en-US" sz="2000" dirty="0" err="1"/>
              <a:t>interacționează</a:t>
            </a:r>
            <a:r>
              <a:rPr lang="en-US" sz="2000" dirty="0"/>
              <a:t> cu </a:t>
            </a:r>
            <a:r>
              <a:rPr lang="en-US" sz="2000" dirty="0" err="1"/>
              <a:t>materia</a:t>
            </a:r>
            <a:r>
              <a:rPr lang="en-US" sz="2000" dirty="0"/>
              <a:t>.</a:t>
            </a:r>
            <a:endParaRPr lang="ro-RO" sz="2000" dirty="0"/>
          </a:p>
          <a:p>
            <a:pPr marL="0" indent="0">
              <a:buNone/>
            </a:pPr>
            <a:r>
              <a:rPr lang="en-US" sz="2000" dirty="0" err="1"/>
              <a:t>Posibilitatea</a:t>
            </a:r>
            <a:r>
              <a:rPr lang="en-US" sz="2000" dirty="0"/>
              <a:t> de a </a:t>
            </a:r>
            <a:r>
              <a:rPr lang="en-US" sz="2000" dirty="0" err="1"/>
              <a:t>dezvolta</a:t>
            </a:r>
            <a:r>
              <a:rPr lang="en-US" sz="2000" dirty="0"/>
              <a:t> un </a:t>
            </a:r>
            <a:r>
              <a:rPr lang="en-US" sz="2000" dirty="0" err="1"/>
              <a:t>microscop</a:t>
            </a:r>
            <a:r>
              <a:rPr lang="en-US" sz="2000" dirty="0"/>
              <a:t> care </a:t>
            </a:r>
            <a:r>
              <a:rPr lang="en-US" sz="2000" dirty="0" err="1"/>
              <a:t>să</a:t>
            </a:r>
            <a:r>
              <a:rPr lang="en-US" sz="2000" dirty="0"/>
              <a:t> </a:t>
            </a:r>
            <a:r>
              <a:rPr lang="en-US" sz="2000" dirty="0" err="1"/>
              <a:t>utilizeze</a:t>
            </a:r>
            <a:r>
              <a:rPr lang="en-US" sz="2000" dirty="0"/>
              <a:t> </a:t>
            </a:r>
            <a:r>
              <a:rPr lang="en-US" sz="2000" dirty="0" err="1"/>
              <a:t>electronii</a:t>
            </a:r>
            <a:r>
              <a:rPr lang="en-US" sz="2000" dirty="0"/>
              <a:t> ca </a:t>
            </a:r>
            <a:r>
              <a:rPr lang="en-US" sz="2000" dirty="0" err="1"/>
              <a:t>sursă</a:t>
            </a:r>
            <a:r>
              <a:rPr lang="en-US" sz="2000" dirty="0"/>
              <a:t> de </a:t>
            </a:r>
            <a:r>
              <a:rPr lang="en-US" sz="2000" dirty="0" err="1"/>
              <a:t>iluminare</a:t>
            </a:r>
            <a:r>
              <a:rPr lang="en-US" sz="2000" dirty="0"/>
              <a:t> a </a:t>
            </a:r>
            <a:r>
              <a:rPr lang="en-US" sz="2000" dirty="0" err="1"/>
              <a:t>început</a:t>
            </a:r>
            <a:r>
              <a:rPr lang="en-US" sz="2000" dirty="0"/>
              <a:t> </a:t>
            </a:r>
            <a:r>
              <a:rPr lang="en-US" sz="2000" dirty="0" err="1"/>
              <a:t>în</a:t>
            </a:r>
            <a:r>
              <a:rPr lang="en-US" sz="2000" dirty="0"/>
              <a:t> 1924, </a:t>
            </a:r>
            <a:r>
              <a:rPr lang="en-US" sz="2000" dirty="0" err="1"/>
              <a:t>când</a:t>
            </a:r>
            <a:r>
              <a:rPr lang="en-US" sz="2000" dirty="0"/>
              <a:t> De Broglie a </a:t>
            </a:r>
            <a:r>
              <a:rPr lang="en-US" sz="2000" dirty="0" err="1"/>
              <a:t>postulat</a:t>
            </a:r>
            <a:r>
              <a:rPr lang="en-US" sz="2000" dirty="0"/>
              <a:t> </a:t>
            </a:r>
            <a:r>
              <a:rPr lang="en-US" sz="2000" dirty="0" err="1"/>
              <a:t>dualismul</a:t>
            </a:r>
            <a:r>
              <a:rPr lang="en-US" sz="2000" dirty="0"/>
              <a:t> </a:t>
            </a:r>
            <a:r>
              <a:rPr lang="en-US" sz="2000" dirty="0" err="1"/>
              <a:t>undă-particulă</a:t>
            </a:r>
            <a:r>
              <a:rPr lang="en-US" sz="2000" dirty="0"/>
              <a:t> conform </a:t>
            </a:r>
            <a:r>
              <a:rPr lang="en-US" sz="2000" dirty="0" err="1"/>
              <a:t>căruia</a:t>
            </a:r>
            <a:r>
              <a:rPr lang="en-US" sz="2000" dirty="0"/>
              <a:t> </a:t>
            </a:r>
            <a:r>
              <a:rPr lang="en-US" sz="2000" dirty="0" err="1"/>
              <a:t>toată</a:t>
            </a:r>
            <a:r>
              <a:rPr lang="en-US" sz="2000" dirty="0"/>
              <a:t> </a:t>
            </a:r>
            <a:r>
              <a:rPr lang="en-US" sz="2000" dirty="0" err="1"/>
              <a:t>materia</a:t>
            </a:r>
            <a:r>
              <a:rPr lang="en-US" sz="2000" dirty="0"/>
              <a:t> </a:t>
            </a:r>
            <a:r>
              <a:rPr lang="en-US" sz="2000" dirty="0" err="1"/>
              <a:t>în</a:t>
            </a:r>
            <a:r>
              <a:rPr lang="en-US" sz="2000" dirty="0"/>
              <a:t> </a:t>
            </a:r>
            <a:r>
              <a:rPr lang="en-US" sz="2000" dirty="0" err="1"/>
              <a:t>mișcare</a:t>
            </a:r>
            <a:r>
              <a:rPr lang="en-US" sz="2000" dirty="0"/>
              <a:t> are </a:t>
            </a:r>
            <a:r>
              <a:rPr lang="en-US" sz="2000" dirty="0" err="1"/>
              <a:t>proprietăți</a:t>
            </a:r>
            <a:r>
              <a:rPr lang="en-US" sz="2000" dirty="0"/>
              <a:t> de </a:t>
            </a:r>
            <a:r>
              <a:rPr lang="en-US" sz="2000" dirty="0" err="1"/>
              <a:t>undă</a:t>
            </a:r>
            <a:r>
              <a:rPr lang="en-US" sz="2000" dirty="0"/>
              <a:t>, </a:t>
            </a:r>
            <a:r>
              <a:rPr lang="en-US" sz="2000" dirty="0" err="1"/>
              <a:t>lungimea</a:t>
            </a:r>
            <a:r>
              <a:rPr lang="en-US" sz="2000" dirty="0"/>
              <a:t> de </a:t>
            </a:r>
            <a:r>
              <a:rPr lang="en-US" sz="2000" dirty="0" err="1"/>
              <a:t>undă</a:t>
            </a:r>
            <a:r>
              <a:rPr lang="en-US" sz="2000" dirty="0"/>
              <a:t> </a:t>
            </a:r>
            <a:r>
              <a:rPr lang="el-GR" sz="2000" dirty="0"/>
              <a:t>λ </a:t>
            </a:r>
            <a:r>
              <a:rPr lang="en-US" sz="2000" dirty="0" err="1"/>
              <a:t>fiind</a:t>
            </a:r>
            <a:r>
              <a:rPr lang="en-US" sz="2000" dirty="0"/>
              <a:t> </a:t>
            </a:r>
            <a:r>
              <a:rPr lang="en-US" sz="2000" dirty="0" err="1"/>
              <a:t>legată</a:t>
            </a:r>
            <a:r>
              <a:rPr lang="en-US" sz="2000" dirty="0"/>
              <a:t> de </a:t>
            </a:r>
            <a:r>
              <a:rPr lang="en-US" sz="2000" dirty="0" err="1"/>
              <a:t>impulsul</a:t>
            </a:r>
            <a:r>
              <a:rPr lang="en-US" sz="2000" dirty="0"/>
              <a:t> </a:t>
            </a:r>
            <a:r>
              <a:rPr lang="en-US" sz="2000" b="1" i="1" dirty="0"/>
              <a:t>p</a:t>
            </a:r>
            <a:r>
              <a:rPr lang="en-US" sz="2000" dirty="0"/>
              <a:t>. de:</a:t>
            </a:r>
            <a:r>
              <a:rPr lang="ro-RO" sz="2000" dirty="0"/>
              <a:t> </a:t>
            </a:r>
          </a:p>
          <a:p>
            <a:pPr marL="0" indent="0">
              <a:buNone/>
            </a:pPr>
            <a:r>
              <a:rPr lang="el-GR" sz="2000" b="1" dirty="0">
                <a:solidFill>
                  <a:srgbClr val="FF0000"/>
                </a:solidFill>
              </a:rPr>
              <a:t>λ = </a:t>
            </a:r>
            <a:r>
              <a:rPr lang="en-US" sz="2000" b="1" dirty="0">
                <a:solidFill>
                  <a:srgbClr val="FF0000"/>
                </a:solidFill>
              </a:rPr>
              <a:t>h / p = h / mv</a:t>
            </a:r>
            <a:r>
              <a:rPr lang="ro-RO" sz="2000" b="1" dirty="0">
                <a:solidFill>
                  <a:srgbClr val="FF0000"/>
                </a:solidFill>
              </a:rPr>
              <a:t> </a:t>
            </a:r>
            <a:r>
              <a:rPr lang="en-US" sz="2000" dirty="0"/>
              <a:t>(h : </a:t>
            </a:r>
            <a:r>
              <a:rPr lang="en-US" sz="2000" dirty="0" err="1"/>
              <a:t>constanta</a:t>
            </a:r>
            <a:r>
              <a:rPr lang="en-US" sz="2000" dirty="0"/>
              <a:t> Planck = 6,626 x 10-34 </a:t>
            </a:r>
            <a:r>
              <a:rPr lang="en-US" sz="2000" dirty="0" err="1"/>
              <a:t>Js</a:t>
            </a:r>
            <a:r>
              <a:rPr lang="en-US" sz="2000" dirty="0"/>
              <a:t>; m : masa; v : </a:t>
            </a:r>
            <a:r>
              <a:rPr lang="en-US" sz="2000" dirty="0" err="1"/>
              <a:t>viteza</a:t>
            </a:r>
            <a:r>
              <a:rPr lang="en-US" sz="2000" dirty="0"/>
              <a:t>)</a:t>
            </a:r>
            <a:endParaRPr lang="ro-RO" sz="2000" dirty="0"/>
          </a:p>
          <a:p>
            <a:pPr marL="0" indent="0">
              <a:buNone/>
            </a:pPr>
            <a:r>
              <a:rPr lang="en-US" sz="2000" dirty="0" err="1"/>
              <a:t>Înseamnă</a:t>
            </a:r>
            <a:r>
              <a:rPr lang="en-US" sz="2000" dirty="0"/>
              <a:t> </a:t>
            </a:r>
            <a:r>
              <a:rPr lang="en-US" sz="2000" dirty="0" err="1"/>
              <a:t>că</a:t>
            </a:r>
            <a:r>
              <a:rPr lang="en-US" sz="2000" dirty="0"/>
              <a:t> </a:t>
            </a:r>
            <a:r>
              <a:rPr lang="en-US" sz="2000" dirty="0" err="1"/>
              <a:t>electronii</a:t>
            </a:r>
            <a:r>
              <a:rPr lang="en-US" sz="2000" dirty="0"/>
              <a:t> </a:t>
            </a:r>
            <a:r>
              <a:rPr lang="en-US" sz="2000" dirty="0" err="1"/>
              <a:t>accelerați</a:t>
            </a:r>
            <a:r>
              <a:rPr lang="en-US" sz="2000" dirty="0"/>
              <a:t> </a:t>
            </a:r>
            <a:r>
              <a:rPr lang="en-US" sz="2000" dirty="0" err="1"/>
              <a:t>acționează</a:t>
            </a:r>
            <a:r>
              <a:rPr lang="en-US" sz="2000" dirty="0"/>
              <a:t> </a:t>
            </a:r>
            <a:r>
              <a:rPr lang="en-US" sz="2000" dirty="0" err="1"/>
              <a:t>și</a:t>
            </a:r>
            <a:r>
              <a:rPr lang="en-US" sz="2000" dirty="0"/>
              <a:t> ca </a:t>
            </a:r>
            <a:r>
              <a:rPr lang="en-US" sz="2000" dirty="0" err="1"/>
              <a:t>unde</a:t>
            </a:r>
            <a:r>
              <a:rPr lang="en-US" sz="2000" dirty="0"/>
              <a:t>. </a:t>
            </a:r>
            <a:r>
              <a:rPr lang="en-US" sz="2000" dirty="0" err="1"/>
              <a:t>Lungimea</a:t>
            </a:r>
            <a:r>
              <a:rPr lang="en-US" sz="2000" dirty="0"/>
              <a:t> de </a:t>
            </a:r>
            <a:r>
              <a:rPr lang="en-US" sz="2000" dirty="0" err="1"/>
              <a:t>undă</a:t>
            </a:r>
            <a:r>
              <a:rPr lang="en-US" sz="2000" dirty="0"/>
              <a:t> a </a:t>
            </a:r>
            <a:r>
              <a:rPr lang="en-US" sz="2000" dirty="0" err="1"/>
              <a:t>electronilor</a:t>
            </a:r>
            <a:r>
              <a:rPr lang="en-US" sz="2000" dirty="0"/>
              <a:t> </a:t>
            </a:r>
            <a:r>
              <a:rPr lang="en-US" sz="2000" dirty="0" err="1"/>
              <a:t>în</a:t>
            </a:r>
            <a:r>
              <a:rPr lang="en-US" sz="2000" dirty="0"/>
              <a:t> </a:t>
            </a:r>
            <a:r>
              <a:rPr lang="en-US" sz="2000" dirty="0" err="1"/>
              <a:t>mișcare</a:t>
            </a:r>
            <a:r>
              <a:rPr lang="en-US" sz="2000" dirty="0"/>
              <a:t> </a:t>
            </a:r>
            <a:r>
              <a:rPr lang="en-US" sz="2000" dirty="0" err="1"/>
              <a:t>poate</a:t>
            </a:r>
            <a:r>
              <a:rPr lang="en-US" sz="2000" dirty="0"/>
              <a:t> fi </a:t>
            </a:r>
            <a:r>
              <a:rPr lang="en-US" sz="2000" dirty="0" err="1"/>
              <a:t>calculată</a:t>
            </a:r>
            <a:r>
              <a:rPr lang="en-US" sz="2000" dirty="0"/>
              <a:t> din </a:t>
            </a:r>
            <a:r>
              <a:rPr lang="en-US" sz="2000" dirty="0" err="1"/>
              <a:t>această</a:t>
            </a:r>
            <a:r>
              <a:rPr lang="en-US" sz="2000" dirty="0"/>
              <a:t> </a:t>
            </a:r>
            <a:r>
              <a:rPr lang="en-US" sz="2000" dirty="0" err="1"/>
              <a:t>ecuație</a:t>
            </a:r>
            <a:r>
              <a:rPr lang="en-US" sz="2000" dirty="0"/>
              <a:t> </a:t>
            </a:r>
            <a:r>
              <a:rPr lang="en-US" sz="2000" dirty="0" err="1"/>
              <a:t>luând</a:t>
            </a:r>
            <a:r>
              <a:rPr lang="en-US" sz="2000" dirty="0"/>
              <a:t> </a:t>
            </a:r>
            <a:r>
              <a:rPr lang="en-US" sz="2000" dirty="0" err="1"/>
              <a:t>în</a:t>
            </a:r>
            <a:r>
              <a:rPr lang="en-US" sz="2000" dirty="0"/>
              <a:t> </a:t>
            </a:r>
            <a:r>
              <a:rPr lang="en-US" sz="2000" dirty="0" err="1"/>
              <a:t>considerare</a:t>
            </a:r>
            <a:r>
              <a:rPr lang="en-US" sz="2000" dirty="0"/>
              <a:t> </a:t>
            </a:r>
            <a:r>
              <a:rPr lang="en-US" sz="2000" dirty="0" err="1"/>
              <a:t>energia</a:t>
            </a:r>
            <a:r>
              <a:rPr lang="en-US" sz="2000" dirty="0"/>
              <a:t> </a:t>
            </a:r>
            <a:r>
              <a:rPr lang="en-US" sz="2000" dirty="0" err="1"/>
              <a:t>lor</a:t>
            </a:r>
            <a:r>
              <a:rPr lang="en-US" sz="2000" dirty="0"/>
              <a:t> E. </a:t>
            </a:r>
            <a:endParaRPr lang="ro-RO" sz="2000" dirty="0"/>
          </a:p>
          <a:p>
            <a:pPr marL="0" indent="0">
              <a:buNone/>
            </a:pPr>
            <a:r>
              <a:rPr lang="en-US" sz="2000" dirty="0" err="1"/>
              <a:t>Energia</a:t>
            </a:r>
            <a:r>
              <a:rPr lang="en-US" sz="2000" dirty="0"/>
              <a:t> </a:t>
            </a:r>
            <a:r>
              <a:rPr lang="en-US" sz="2000" dirty="0" err="1"/>
              <a:t>electronilor</a:t>
            </a:r>
            <a:r>
              <a:rPr lang="en-US" sz="2000" dirty="0"/>
              <a:t> </a:t>
            </a:r>
            <a:r>
              <a:rPr lang="en-US" sz="2000" dirty="0" err="1"/>
              <a:t>accelerați</a:t>
            </a:r>
            <a:r>
              <a:rPr lang="en-US" sz="2000" dirty="0"/>
              <a:t> </a:t>
            </a:r>
            <a:r>
              <a:rPr lang="en-US" sz="2000" dirty="0" err="1"/>
              <a:t>este</a:t>
            </a:r>
            <a:r>
              <a:rPr lang="en-US" sz="2000" dirty="0"/>
              <a:t> </a:t>
            </a:r>
            <a:r>
              <a:rPr lang="en-US" sz="2000" dirty="0" err="1"/>
              <a:t>egală</a:t>
            </a:r>
            <a:r>
              <a:rPr lang="en-US" sz="2000" dirty="0"/>
              <a:t> cu </a:t>
            </a:r>
            <a:r>
              <a:rPr lang="en-US" sz="2000" dirty="0" err="1"/>
              <a:t>energia</a:t>
            </a:r>
            <a:r>
              <a:rPr lang="en-US" sz="2000" dirty="0"/>
              <a:t> </a:t>
            </a:r>
            <a:r>
              <a:rPr lang="en-US" sz="2000" dirty="0" err="1"/>
              <a:t>lor</a:t>
            </a:r>
            <a:r>
              <a:rPr lang="en-US" sz="2000" dirty="0"/>
              <a:t> </a:t>
            </a:r>
            <a:r>
              <a:rPr lang="en-US" sz="2000" dirty="0" err="1"/>
              <a:t>cinetică</a:t>
            </a:r>
            <a:r>
              <a:rPr lang="en-US" sz="2000" dirty="0"/>
              <a:t>:</a:t>
            </a:r>
            <a:r>
              <a:rPr lang="ro-RO" sz="2000" dirty="0"/>
              <a:t> </a:t>
            </a:r>
            <a:r>
              <a:rPr lang="en-US" sz="2000" b="1" dirty="0"/>
              <a:t>E = eV = m</a:t>
            </a:r>
            <a:r>
              <a:rPr lang="en-US" sz="1100" b="1" dirty="0"/>
              <a:t>0</a:t>
            </a:r>
            <a:r>
              <a:rPr lang="en-US" sz="2000" b="1" dirty="0"/>
              <a:t>v</a:t>
            </a:r>
            <a:r>
              <a:rPr lang="ro-RO" sz="2000" b="1" dirty="0"/>
              <a:t>*</a:t>
            </a:r>
            <a:r>
              <a:rPr lang="en-US" sz="2000" b="1" dirty="0"/>
              <a:t>2/2</a:t>
            </a:r>
            <a:r>
              <a:rPr lang="en-US" sz="2000" dirty="0"/>
              <a:t>: </a:t>
            </a:r>
            <a:r>
              <a:rPr lang="ro-RO" sz="2000" dirty="0"/>
              <a:t>V - </a:t>
            </a:r>
            <a:r>
              <a:rPr lang="en-US" sz="2000" dirty="0" err="1"/>
              <a:t>tensiune</a:t>
            </a:r>
            <a:r>
              <a:rPr lang="en-US" sz="2000" dirty="0"/>
              <a:t> de </a:t>
            </a:r>
            <a:r>
              <a:rPr lang="en-US" sz="2000" dirty="0" err="1"/>
              <a:t>accelerare</a:t>
            </a:r>
            <a:r>
              <a:rPr lang="en-US" sz="2000" dirty="0"/>
              <a:t>; e</a:t>
            </a:r>
            <a:r>
              <a:rPr lang="ro-RO" sz="2000" dirty="0"/>
              <a:t> -</a:t>
            </a:r>
            <a:r>
              <a:rPr lang="en-US" sz="2000" dirty="0"/>
              <a:t> </a:t>
            </a:r>
            <a:r>
              <a:rPr lang="en-US" sz="2000" dirty="0" err="1"/>
              <a:t>sarcina</a:t>
            </a:r>
            <a:r>
              <a:rPr lang="en-US" sz="2000" dirty="0"/>
              <a:t> </a:t>
            </a:r>
            <a:r>
              <a:rPr lang="en-US" sz="2000" dirty="0" err="1"/>
              <a:t>elementara</a:t>
            </a:r>
            <a:r>
              <a:rPr lang="en-US" sz="2000" dirty="0"/>
              <a:t> 1.602x10-19 C; m0</a:t>
            </a:r>
            <a:r>
              <a:rPr lang="ro-RO" sz="2000" dirty="0"/>
              <a:t> -</a:t>
            </a:r>
            <a:r>
              <a:rPr lang="en-US" sz="2000" dirty="0"/>
              <a:t> masa </a:t>
            </a:r>
            <a:r>
              <a:rPr lang="en-US" sz="2000" dirty="0" err="1"/>
              <a:t>în</a:t>
            </a:r>
            <a:r>
              <a:rPr lang="en-US" sz="2000" dirty="0"/>
              <a:t> </a:t>
            </a:r>
            <a:r>
              <a:rPr lang="en-US" sz="2000" dirty="0" err="1"/>
              <a:t>repaus</a:t>
            </a:r>
            <a:r>
              <a:rPr lang="en-US" sz="2000" dirty="0"/>
              <a:t> a </a:t>
            </a:r>
            <a:r>
              <a:rPr lang="en-US" sz="2000" dirty="0" err="1"/>
              <a:t>electronului</a:t>
            </a:r>
            <a:r>
              <a:rPr lang="en-US" sz="2000" dirty="0"/>
              <a:t> 9,109 x 10-31 kg; v: </a:t>
            </a:r>
            <a:r>
              <a:rPr lang="en-US" sz="2000" dirty="0" err="1"/>
              <a:t>viteza</a:t>
            </a:r>
            <a:r>
              <a:rPr lang="en-US" sz="2000" dirty="0"/>
              <a:t> </a:t>
            </a:r>
            <a:r>
              <a:rPr lang="en-US" sz="2000" dirty="0" err="1"/>
              <a:t>electronului</a:t>
            </a:r>
            <a:r>
              <a:rPr lang="ro-RO" sz="2000" dirty="0"/>
              <a:t>. </a:t>
            </a:r>
            <a:endParaRPr lang="en-US" sz="2000" dirty="0"/>
          </a:p>
        </p:txBody>
      </p:sp>
    </p:spTree>
    <p:extLst>
      <p:ext uri="{BB962C8B-B14F-4D97-AF65-F5344CB8AC3E}">
        <p14:creationId xmlns:p14="http://schemas.microsoft.com/office/powerpoint/2010/main" val="3905182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dirty="0"/>
              <a:t>Aceste </a:t>
            </a:r>
            <a:r>
              <a:rPr lang="en-US" sz="2000" dirty="0" err="1"/>
              <a:t>ecuații</a:t>
            </a:r>
            <a:r>
              <a:rPr lang="en-US" sz="2000" dirty="0"/>
              <a:t> pot fi combinate </a:t>
            </a:r>
            <a:r>
              <a:rPr lang="en-US" sz="2000" dirty="0" err="1"/>
              <a:t>pentru</a:t>
            </a:r>
            <a:r>
              <a:rPr lang="en-US" sz="2000" dirty="0"/>
              <a:t> a </a:t>
            </a:r>
            <a:r>
              <a:rPr lang="en-US" sz="2000" dirty="0" err="1"/>
              <a:t>calcula</a:t>
            </a:r>
            <a:r>
              <a:rPr lang="en-US" sz="2000" dirty="0"/>
              <a:t> </a:t>
            </a:r>
            <a:r>
              <a:rPr lang="en-US" sz="2000" dirty="0" err="1"/>
              <a:t>lungimea</a:t>
            </a:r>
            <a:r>
              <a:rPr lang="en-US" sz="2000" dirty="0"/>
              <a:t> de </a:t>
            </a:r>
            <a:r>
              <a:rPr lang="en-US" sz="2000" dirty="0" err="1"/>
              <a:t>undă</a:t>
            </a:r>
            <a:r>
              <a:rPr lang="en-US" sz="2000" dirty="0"/>
              <a:t> a </a:t>
            </a:r>
            <a:r>
              <a:rPr lang="en-US" sz="2000" dirty="0" err="1"/>
              <a:t>unui</a:t>
            </a:r>
            <a:r>
              <a:rPr lang="en-US" sz="2000" dirty="0"/>
              <a:t> electron cu o </a:t>
            </a:r>
            <a:r>
              <a:rPr lang="en-US" sz="2000" dirty="0" err="1"/>
              <a:t>anumită</a:t>
            </a:r>
            <a:r>
              <a:rPr lang="en-US" sz="2000" dirty="0"/>
              <a:t> </a:t>
            </a:r>
            <a:r>
              <a:rPr lang="en-US" sz="2000" dirty="0" err="1"/>
              <a:t>energie</a:t>
            </a:r>
            <a:r>
              <a:rPr lang="en-US" sz="2000" dirty="0"/>
              <a:t>:</a:t>
            </a:r>
            <a:endParaRPr lang="ro-RO" sz="2000" dirty="0"/>
          </a:p>
          <a:p>
            <a:pPr marL="0" indent="0">
              <a:buNone/>
            </a:pPr>
            <a:r>
              <a:rPr lang="en-US" sz="2000" b="1" dirty="0">
                <a:solidFill>
                  <a:srgbClr val="FF0000"/>
                </a:solidFill>
              </a:rPr>
              <a:t>p = m</a:t>
            </a:r>
            <a:r>
              <a:rPr lang="en-US" sz="1400" b="1" dirty="0">
                <a:solidFill>
                  <a:srgbClr val="FF0000"/>
                </a:solidFill>
              </a:rPr>
              <a:t>0</a:t>
            </a:r>
            <a:r>
              <a:rPr lang="en-US" sz="2000" b="1" dirty="0">
                <a:solidFill>
                  <a:srgbClr val="FF0000"/>
                </a:solidFill>
              </a:rPr>
              <a:t>v = (2m0</a:t>
            </a:r>
            <a:r>
              <a:rPr lang="ro-RO" sz="2000" b="1" dirty="0">
                <a:solidFill>
                  <a:srgbClr val="FF0000"/>
                </a:solidFill>
              </a:rPr>
              <a:t> </a:t>
            </a:r>
            <a:r>
              <a:rPr lang="en-US" sz="2000" b="1" dirty="0">
                <a:solidFill>
                  <a:srgbClr val="FF0000"/>
                </a:solidFill>
              </a:rPr>
              <a:t>e</a:t>
            </a:r>
            <a:r>
              <a:rPr lang="ro-RO" sz="2000" b="1" dirty="0">
                <a:solidFill>
                  <a:srgbClr val="FF0000"/>
                </a:solidFill>
              </a:rPr>
              <a:t> </a:t>
            </a:r>
            <a:r>
              <a:rPr lang="en-US" sz="2000" b="1" dirty="0">
                <a:solidFill>
                  <a:srgbClr val="FF0000"/>
                </a:solidFill>
              </a:rPr>
              <a:t>V)</a:t>
            </a:r>
            <a:r>
              <a:rPr lang="ro-RO" sz="2000" b="1" dirty="0">
                <a:solidFill>
                  <a:srgbClr val="FF0000"/>
                </a:solidFill>
              </a:rPr>
              <a:t>*</a:t>
            </a:r>
            <a:r>
              <a:rPr lang="en-US" sz="2000" b="1" dirty="0">
                <a:solidFill>
                  <a:srgbClr val="FF0000"/>
                </a:solidFill>
              </a:rPr>
              <a:t>1/2</a:t>
            </a:r>
            <a:endParaRPr lang="ro-RO" sz="2000" b="1" dirty="0">
              <a:solidFill>
                <a:srgbClr val="FF0000"/>
              </a:solidFill>
            </a:endParaRPr>
          </a:p>
          <a:p>
            <a:pPr marL="0" indent="0">
              <a:buNone/>
            </a:pPr>
            <a:r>
              <a:rPr lang="el-GR" sz="2000" b="1" dirty="0">
                <a:solidFill>
                  <a:srgbClr val="FF0000"/>
                </a:solidFill>
              </a:rPr>
              <a:t>λ = </a:t>
            </a:r>
            <a:r>
              <a:rPr lang="en-US" sz="2000" b="1" dirty="0">
                <a:solidFill>
                  <a:srgbClr val="FF0000"/>
                </a:solidFill>
              </a:rPr>
              <a:t>h / (2m</a:t>
            </a:r>
            <a:r>
              <a:rPr lang="en-US" sz="1400" b="1" dirty="0">
                <a:solidFill>
                  <a:srgbClr val="FF0000"/>
                </a:solidFill>
              </a:rPr>
              <a:t>0</a:t>
            </a:r>
            <a:r>
              <a:rPr lang="ro-RO" sz="2000" b="1" dirty="0">
                <a:solidFill>
                  <a:srgbClr val="FF0000"/>
                </a:solidFill>
              </a:rPr>
              <a:t> </a:t>
            </a:r>
            <a:r>
              <a:rPr lang="en-US" sz="2000" b="1" dirty="0">
                <a:solidFill>
                  <a:srgbClr val="FF0000"/>
                </a:solidFill>
              </a:rPr>
              <a:t>e</a:t>
            </a:r>
            <a:r>
              <a:rPr lang="ro-RO" sz="2000" b="1" dirty="0">
                <a:solidFill>
                  <a:srgbClr val="FF0000"/>
                </a:solidFill>
              </a:rPr>
              <a:t> </a:t>
            </a:r>
            <a:r>
              <a:rPr lang="en-US" sz="2000" b="1" dirty="0">
                <a:solidFill>
                  <a:srgbClr val="FF0000"/>
                </a:solidFill>
              </a:rPr>
              <a:t>V)</a:t>
            </a:r>
            <a:r>
              <a:rPr lang="ro-RO" sz="2000" b="1" dirty="0">
                <a:solidFill>
                  <a:srgbClr val="FF0000"/>
                </a:solidFill>
              </a:rPr>
              <a:t>*</a:t>
            </a:r>
            <a:r>
              <a:rPr lang="en-US" sz="2000" b="1" dirty="0">
                <a:solidFill>
                  <a:srgbClr val="FF0000"/>
                </a:solidFill>
              </a:rPr>
              <a:t>1/2 (≈ 1,22 / V</a:t>
            </a:r>
            <a:r>
              <a:rPr lang="ro-RO" sz="2000" b="1" dirty="0">
                <a:solidFill>
                  <a:srgbClr val="FF0000"/>
                </a:solidFill>
              </a:rPr>
              <a:t>*</a:t>
            </a:r>
            <a:r>
              <a:rPr lang="en-US" sz="2000" b="1" dirty="0">
                <a:solidFill>
                  <a:srgbClr val="FF0000"/>
                </a:solidFill>
              </a:rPr>
              <a:t>1/2 nm)</a:t>
            </a:r>
            <a:endParaRPr lang="ro-RO" sz="2000" b="1" dirty="0">
              <a:solidFill>
                <a:srgbClr val="FF0000"/>
              </a:solidFill>
            </a:endParaRPr>
          </a:p>
          <a:p>
            <a:pPr marL="0" indent="0">
              <a:buNone/>
            </a:pPr>
            <a:r>
              <a:rPr lang="en-US" sz="2000" dirty="0"/>
              <a:t>La </a:t>
            </a:r>
            <a:r>
              <a:rPr lang="en-US" sz="2000" dirty="0" err="1"/>
              <a:t>tensiunile</a:t>
            </a:r>
            <a:r>
              <a:rPr lang="en-US" sz="2000" dirty="0"/>
              <a:t> de </a:t>
            </a:r>
            <a:r>
              <a:rPr lang="en-US" sz="2000" dirty="0" err="1"/>
              <a:t>accelerație</a:t>
            </a:r>
            <a:r>
              <a:rPr lang="en-US" sz="2000" dirty="0"/>
              <a:t> </a:t>
            </a:r>
            <a:r>
              <a:rPr lang="en-US" sz="2000" dirty="0" err="1"/>
              <a:t>utilizate</a:t>
            </a:r>
            <a:r>
              <a:rPr lang="en-US" sz="2000" dirty="0"/>
              <a:t> </a:t>
            </a:r>
            <a:r>
              <a:rPr lang="en-US" sz="2000" dirty="0" err="1"/>
              <a:t>în</a:t>
            </a:r>
            <a:r>
              <a:rPr lang="en-US" sz="2000" dirty="0"/>
              <a:t> TEM, </a:t>
            </a:r>
            <a:r>
              <a:rPr lang="en-US" sz="2000" dirty="0" err="1"/>
              <a:t>efectele</a:t>
            </a:r>
            <a:r>
              <a:rPr lang="en-US" sz="2000" dirty="0"/>
              <a:t> </a:t>
            </a:r>
            <a:r>
              <a:rPr lang="en-US" sz="2000" dirty="0" err="1"/>
              <a:t>relativiste</a:t>
            </a:r>
            <a:r>
              <a:rPr lang="en-US" sz="2000" dirty="0"/>
              <a:t> </a:t>
            </a:r>
            <a:r>
              <a:rPr lang="en-US" sz="2000" dirty="0" err="1"/>
              <a:t>trebuie</a:t>
            </a:r>
            <a:r>
              <a:rPr lang="en-US" sz="2000" dirty="0"/>
              <a:t> </a:t>
            </a:r>
            <a:r>
              <a:rPr lang="en-US" sz="2000" dirty="0" err="1"/>
              <a:t>luate</a:t>
            </a:r>
            <a:r>
              <a:rPr lang="en-US" sz="2000" dirty="0"/>
              <a:t> </a:t>
            </a:r>
            <a:r>
              <a:rPr lang="en-US" sz="2000" dirty="0" err="1"/>
              <a:t>în</a:t>
            </a:r>
            <a:r>
              <a:rPr lang="en-US" sz="2000" dirty="0"/>
              <a:t> </a:t>
            </a:r>
            <a:r>
              <a:rPr lang="en-US" sz="2000" dirty="0" err="1"/>
              <a:t>considerare</a:t>
            </a:r>
            <a:r>
              <a:rPr lang="en-US" sz="2000" dirty="0"/>
              <a:t> conform </a:t>
            </a:r>
            <a:r>
              <a:rPr lang="en-US" sz="2000" dirty="0" err="1"/>
              <a:t>următoarei</a:t>
            </a:r>
            <a:r>
              <a:rPr lang="en-US" sz="2000" dirty="0"/>
              <a:t> </a:t>
            </a:r>
            <a:r>
              <a:rPr lang="en-US" sz="2000" dirty="0" err="1"/>
              <a:t>ecuații</a:t>
            </a:r>
            <a:r>
              <a:rPr lang="en-US" sz="2000" dirty="0"/>
              <a:t>:</a:t>
            </a:r>
            <a:endParaRPr lang="ro-RO" sz="2000" dirty="0"/>
          </a:p>
          <a:p>
            <a:pPr marL="0" indent="0">
              <a:buNone/>
            </a:pPr>
            <a:r>
              <a:rPr lang="el-GR" sz="2000" dirty="0"/>
              <a:t>λ = </a:t>
            </a:r>
            <a:r>
              <a:rPr lang="en-US" sz="2000" dirty="0"/>
              <a:t>h / [2m</a:t>
            </a:r>
            <a:r>
              <a:rPr lang="en-US" sz="1400" dirty="0"/>
              <a:t>0</a:t>
            </a:r>
            <a:r>
              <a:rPr lang="ro-RO" sz="2000" dirty="0"/>
              <a:t> </a:t>
            </a:r>
            <a:r>
              <a:rPr lang="en-US" sz="2000" dirty="0"/>
              <a:t>e</a:t>
            </a:r>
            <a:r>
              <a:rPr lang="ro-RO" sz="2000" dirty="0"/>
              <a:t> </a:t>
            </a:r>
            <a:r>
              <a:rPr lang="en-US" sz="2000" dirty="0"/>
              <a:t>V (1 + eV/2m</a:t>
            </a:r>
            <a:r>
              <a:rPr lang="en-US" sz="1400" dirty="0"/>
              <a:t>0</a:t>
            </a:r>
            <a:r>
              <a:rPr lang="en-US" sz="2000" dirty="0"/>
              <a:t>/c</a:t>
            </a:r>
            <a:r>
              <a:rPr lang="ro-RO" sz="2000" dirty="0"/>
              <a:t>*</a:t>
            </a:r>
            <a:r>
              <a:rPr lang="en-US" sz="2000" dirty="0"/>
              <a:t>2)]</a:t>
            </a:r>
            <a:r>
              <a:rPr lang="ro-RO" sz="2000" dirty="0"/>
              <a:t>*</a:t>
            </a:r>
            <a:r>
              <a:rPr lang="en-US" sz="2000" dirty="0"/>
              <a:t>1/2</a:t>
            </a:r>
            <a:endParaRPr lang="ro-RO" sz="2000" dirty="0"/>
          </a:p>
          <a:p>
            <a:pPr marL="0" indent="0">
              <a:buNone/>
            </a:pPr>
            <a:r>
              <a:rPr lang="en-US" sz="2000" dirty="0"/>
              <a:t>Masa </a:t>
            </a:r>
            <a:r>
              <a:rPr lang="en-US" sz="2000" dirty="0" err="1"/>
              <a:t>în</a:t>
            </a:r>
            <a:r>
              <a:rPr lang="en-US" sz="2000" dirty="0"/>
              <a:t> </a:t>
            </a:r>
            <a:r>
              <a:rPr lang="en-US" sz="2000" dirty="0" err="1"/>
              <a:t>repaus</a:t>
            </a:r>
            <a:r>
              <a:rPr lang="en-US" sz="2000" dirty="0"/>
              <a:t> a </a:t>
            </a:r>
            <a:r>
              <a:rPr lang="en-US" sz="2000" dirty="0" err="1"/>
              <a:t>unui</a:t>
            </a:r>
            <a:r>
              <a:rPr lang="en-US" sz="2000" dirty="0"/>
              <a:t> electron: m</a:t>
            </a:r>
            <a:r>
              <a:rPr lang="en-US" sz="1400" dirty="0"/>
              <a:t>0</a:t>
            </a:r>
            <a:r>
              <a:rPr lang="en-US" sz="2000" dirty="0"/>
              <a:t> = 9,109 x 10</a:t>
            </a:r>
            <a:r>
              <a:rPr lang="ro-RO" sz="2000" dirty="0"/>
              <a:t>*</a:t>
            </a:r>
            <a:r>
              <a:rPr lang="en-US" sz="2000" dirty="0"/>
              <a:t>-31 kg</a:t>
            </a:r>
            <a:r>
              <a:rPr lang="ro-RO" sz="2000" dirty="0"/>
              <a:t>; </a:t>
            </a:r>
          </a:p>
          <a:p>
            <a:pPr marL="0" indent="0">
              <a:buNone/>
            </a:pPr>
            <a:r>
              <a:rPr lang="en-US" sz="2000" dirty="0" err="1"/>
              <a:t>Viteza</a:t>
            </a:r>
            <a:r>
              <a:rPr lang="en-US" sz="2000" dirty="0"/>
              <a:t> </a:t>
            </a:r>
            <a:r>
              <a:rPr lang="en-US" sz="2000" dirty="0" err="1"/>
              <a:t>luminii</a:t>
            </a:r>
            <a:r>
              <a:rPr lang="en-US" sz="2000" dirty="0"/>
              <a:t> </a:t>
            </a:r>
            <a:r>
              <a:rPr lang="en-US" sz="2000" dirty="0" err="1"/>
              <a:t>în</a:t>
            </a:r>
            <a:r>
              <a:rPr lang="en-US" sz="2000" dirty="0"/>
              <a:t> vid: c = 2,998 x 10</a:t>
            </a:r>
            <a:r>
              <a:rPr lang="ro-RO" sz="2000" dirty="0"/>
              <a:t>*</a:t>
            </a:r>
            <a:r>
              <a:rPr lang="en-US" sz="2000" dirty="0"/>
              <a:t>8 m/s</a:t>
            </a:r>
            <a:r>
              <a:rPr lang="ro-RO" sz="2000" dirty="0"/>
              <a:t>; </a:t>
            </a:r>
          </a:p>
          <a:p>
            <a:pPr marL="0" indent="0">
              <a:buNone/>
            </a:pPr>
            <a:r>
              <a:rPr lang="en-US" sz="2000" dirty="0" err="1"/>
              <a:t>Rezoluția</a:t>
            </a:r>
            <a:r>
              <a:rPr lang="en-US" sz="2000" dirty="0"/>
              <a:t> la </a:t>
            </a:r>
            <a:r>
              <a:rPr lang="en-US" sz="2000" dirty="0" err="1"/>
              <a:t>microscop</a:t>
            </a:r>
            <a:r>
              <a:rPr lang="en-US" sz="2000" dirty="0"/>
              <a:t>, </a:t>
            </a:r>
            <a:r>
              <a:rPr lang="en-US" sz="2000" dirty="0" err="1"/>
              <a:t>definită</a:t>
            </a:r>
            <a:r>
              <a:rPr lang="en-US" sz="2000" dirty="0"/>
              <a:t> ca </a:t>
            </a:r>
            <a:r>
              <a:rPr lang="en-US" sz="2000" dirty="0" err="1"/>
              <a:t>abilitatea</a:t>
            </a:r>
            <a:r>
              <a:rPr lang="en-US" sz="2000" dirty="0"/>
              <a:t> de a </a:t>
            </a:r>
            <a:r>
              <a:rPr lang="en-US" sz="2000" dirty="0" err="1"/>
              <a:t>distinge</a:t>
            </a:r>
            <a:r>
              <a:rPr lang="en-US" sz="2000" dirty="0"/>
              <a:t> </a:t>
            </a:r>
            <a:r>
              <a:rPr lang="en-US" sz="2000" dirty="0" err="1"/>
              <a:t>două</a:t>
            </a:r>
            <a:r>
              <a:rPr lang="en-US" sz="2000" dirty="0"/>
              <a:t> </a:t>
            </a:r>
            <a:r>
              <a:rPr lang="en-US" sz="2000" dirty="0" err="1"/>
              <a:t>elemente</a:t>
            </a:r>
            <a:r>
              <a:rPr lang="en-US" sz="2000" dirty="0"/>
              <a:t> separate </a:t>
            </a:r>
            <a:r>
              <a:rPr lang="en-US" sz="2000" dirty="0" err="1"/>
              <a:t>unul</a:t>
            </a:r>
            <a:r>
              <a:rPr lang="en-US" sz="2000" dirty="0"/>
              <a:t> de </a:t>
            </a:r>
            <a:r>
              <a:rPr lang="en-US" sz="2000" dirty="0" err="1"/>
              <a:t>celălalt</a:t>
            </a:r>
            <a:r>
              <a:rPr lang="en-US" sz="2000" dirty="0"/>
              <a:t>, </a:t>
            </a:r>
            <a:r>
              <a:rPr lang="en-US" sz="2000" dirty="0" err="1"/>
              <a:t>este</a:t>
            </a:r>
            <a:r>
              <a:rPr lang="en-US" sz="2000" dirty="0"/>
              <a:t> </a:t>
            </a:r>
            <a:r>
              <a:rPr lang="en-US" sz="2000" dirty="0" err="1"/>
              <a:t>legată</a:t>
            </a:r>
            <a:r>
              <a:rPr lang="en-US" sz="2000" dirty="0"/>
              <a:t> de </a:t>
            </a:r>
            <a:r>
              <a:rPr lang="en-US" sz="2000" dirty="0" err="1"/>
              <a:t>lungimea</a:t>
            </a:r>
            <a:r>
              <a:rPr lang="en-US" sz="2000" dirty="0"/>
              <a:t> de </a:t>
            </a:r>
            <a:r>
              <a:rPr lang="en-US" sz="2000" dirty="0" err="1"/>
              <a:t>undă</a:t>
            </a:r>
            <a:r>
              <a:rPr lang="en-US" sz="2000" dirty="0"/>
              <a:t> a </a:t>
            </a:r>
            <a:r>
              <a:rPr lang="en-US" sz="2000" dirty="0" err="1"/>
              <a:t>iluminării</a:t>
            </a:r>
            <a:r>
              <a:rPr lang="en-US" sz="2000" dirty="0"/>
              <a:t>. </a:t>
            </a:r>
            <a:endParaRPr lang="ro-RO" sz="2000" dirty="0"/>
          </a:p>
        </p:txBody>
      </p:sp>
    </p:spTree>
    <p:extLst>
      <p:ext uri="{BB962C8B-B14F-4D97-AF65-F5344CB8AC3E}">
        <p14:creationId xmlns:p14="http://schemas.microsoft.com/office/powerpoint/2010/main" val="269356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Electron wavelengths at some acceleration voltages used in 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8074515"/>
              </p:ext>
            </p:extLst>
          </p:nvPr>
        </p:nvGraphicFramePr>
        <p:xfrm>
          <a:off x="2520043" y="2458912"/>
          <a:ext cx="4191000" cy="3878975"/>
        </p:xfrm>
        <a:graphic>
          <a:graphicData uri="http://schemas.openxmlformats.org/drawingml/2006/table">
            <a:tbl>
              <a:tblPr>
                <a:tableStyleId>{5C22544A-7EE6-4342-B048-85BDC9FD1C3A}</a:tableStyleId>
              </a:tblPr>
              <a:tblGrid>
                <a:gridCol w="1377043">
                  <a:extLst>
                    <a:ext uri="{9D8B030D-6E8A-4147-A177-3AD203B41FA5}">
                      <a16:colId xmlns:a16="http://schemas.microsoft.com/office/drawing/2014/main" val="20000"/>
                    </a:ext>
                  </a:extLst>
                </a:gridCol>
                <a:gridCol w="1416957">
                  <a:extLst>
                    <a:ext uri="{9D8B030D-6E8A-4147-A177-3AD203B41FA5}">
                      <a16:colId xmlns:a16="http://schemas.microsoft.com/office/drawing/2014/main" val="20001"/>
                    </a:ext>
                  </a:extLst>
                </a:gridCol>
                <a:gridCol w="1397000">
                  <a:extLst>
                    <a:ext uri="{9D8B030D-6E8A-4147-A177-3AD203B41FA5}">
                      <a16:colId xmlns:a16="http://schemas.microsoft.com/office/drawing/2014/main" val="20002"/>
                    </a:ext>
                  </a:extLst>
                </a:gridCol>
              </a:tblGrid>
              <a:tr h="1066800">
                <a:tc>
                  <a:txBody>
                    <a:bodyPr/>
                    <a:lstStyle/>
                    <a:p>
                      <a:pPr>
                        <a:lnSpc>
                          <a:spcPct val="200000"/>
                        </a:lnSpc>
                        <a:spcAft>
                          <a:spcPts val="1600"/>
                        </a:spcAft>
                      </a:pPr>
                      <a:r>
                        <a:rPr lang="en-US" sz="2000" dirty="0" err="1">
                          <a:effectLst/>
                        </a:rPr>
                        <a:t>V</a:t>
                      </a:r>
                      <a:r>
                        <a:rPr lang="en-US" sz="2000" baseline="-25000" dirty="0" err="1">
                          <a:effectLst/>
                        </a:rPr>
                        <a:t>acc</a:t>
                      </a:r>
                      <a:r>
                        <a:rPr lang="en-US" sz="2000" dirty="0">
                          <a:effectLst/>
                        </a:rPr>
                        <a:t>/ kV</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1600"/>
                        </a:spcAft>
                      </a:pPr>
                      <a:r>
                        <a:rPr lang="en-US" sz="2000" dirty="0">
                          <a:effectLst/>
                        </a:rPr>
                        <a:t>B / pm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1600"/>
                        </a:spcAft>
                      </a:pPr>
                      <a:r>
                        <a:rPr lang="en-US" sz="2000" dirty="0">
                          <a:effectLst/>
                        </a:rPr>
                        <a:t>A / pm</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62435">
                <a:tc>
                  <a:txBody>
                    <a:bodyPr/>
                    <a:lstStyle/>
                    <a:p>
                      <a:pPr>
                        <a:lnSpc>
                          <a:spcPct val="200000"/>
                        </a:lnSpc>
                        <a:spcAft>
                          <a:spcPts val="0"/>
                        </a:spcAft>
                      </a:pPr>
                      <a:r>
                        <a:rPr lang="en-US" sz="2000" dirty="0">
                          <a:effectLst/>
                        </a:rPr>
                        <a:t>100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a:effectLst/>
                        </a:rPr>
                        <a:t>3.86</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dirty="0">
                          <a:effectLst/>
                        </a:rPr>
                        <a:t>3.70</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62435">
                <a:tc>
                  <a:txBody>
                    <a:bodyPr/>
                    <a:lstStyle/>
                    <a:p>
                      <a:pPr>
                        <a:lnSpc>
                          <a:spcPct val="200000"/>
                        </a:lnSpc>
                        <a:spcAft>
                          <a:spcPts val="0"/>
                        </a:spcAft>
                      </a:pPr>
                      <a:r>
                        <a:rPr lang="en-US" sz="2000">
                          <a:effectLst/>
                        </a:rPr>
                        <a:t>200</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a:effectLst/>
                        </a:rPr>
                        <a:t>2.73</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dirty="0">
                          <a:effectLst/>
                        </a:rPr>
                        <a:t>2.51</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62435">
                <a:tc>
                  <a:txBody>
                    <a:bodyPr/>
                    <a:lstStyle/>
                    <a:p>
                      <a:pPr>
                        <a:lnSpc>
                          <a:spcPct val="200000"/>
                        </a:lnSpc>
                        <a:spcAft>
                          <a:spcPts val="0"/>
                        </a:spcAft>
                      </a:pPr>
                      <a:r>
                        <a:rPr lang="en-US" sz="2000">
                          <a:effectLst/>
                        </a:rPr>
                        <a:t>300</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a:effectLst/>
                        </a:rPr>
                        <a:t>2.23</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dirty="0">
                          <a:effectLst/>
                        </a:rPr>
                        <a:t>1.97</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62435">
                <a:tc>
                  <a:txBody>
                    <a:bodyPr/>
                    <a:lstStyle/>
                    <a:p>
                      <a:pPr>
                        <a:lnSpc>
                          <a:spcPct val="200000"/>
                        </a:lnSpc>
                        <a:spcAft>
                          <a:spcPts val="0"/>
                        </a:spcAft>
                      </a:pPr>
                      <a:r>
                        <a:rPr lang="en-US" sz="2000">
                          <a:effectLst/>
                        </a:rPr>
                        <a:t>400</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a:effectLst/>
                        </a:rPr>
                        <a:t>1.93</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dirty="0">
                          <a:effectLst/>
                        </a:rPr>
                        <a:t>1.64</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62435">
                <a:tc>
                  <a:txBody>
                    <a:bodyPr/>
                    <a:lstStyle/>
                    <a:p>
                      <a:pPr>
                        <a:lnSpc>
                          <a:spcPct val="200000"/>
                        </a:lnSpc>
                        <a:spcAft>
                          <a:spcPts val="0"/>
                        </a:spcAft>
                      </a:pPr>
                      <a:r>
                        <a:rPr lang="en-US" sz="2000">
                          <a:effectLst/>
                        </a:rPr>
                        <a:t>1000</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a:effectLst/>
                        </a:rPr>
                        <a:t>1.22</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dirty="0">
                          <a:effectLst/>
                        </a:rPr>
                        <a:t>0.87</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5" name="Rectangle 4"/>
          <p:cNvSpPr/>
          <p:nvPr/>
        </p:nvSpPr>
        <p:spPr>
          <a:xfrm>
            <a:off x="10886" y="5715002"/>
            <a:ext cx="9209314" cy="646331"/>
          </a:xfrm>
          <a:prstGeom prst="rect">
            <a:avLst/>
          </a:prstGeom>
        </p:spPr>
        <p:txBody>
          <a:bodyPr wrap="square">
            <a:spAutoFit/>
          </a:bodyPr>
          <a:lstStyle/>
          <a:p>
            <a:pPr algn="just">
              <a:lnSpc>
                <a:spcPct val="200000"/>
              </a:lnSpc>
              <a:spcAft>
                <a:spcPts val="0"/>
              </a:spcAft>
            </a:pPr>
            <a:r>
              <a:rPr lang="en-US" dirty="0" err="1">
                <a:latin typeface="Times New Roman" panose="02020603050405020304" pitchFamily="18" charset="0"/>
                <a:ea typeface="Times New Roman" panose="02020603050405020304" pitchFamily="18" charset="0"/>
              </a:rPr>
              <a:t>V</a:t>
            </a:r>
            <a:r>
              <a:rPr lang="en-US" baseline="-25000" dirty="0" err="1">
                <a:latin typeface="Times New Roman" panose="02020603050405020304" pitchFamily="18" charset="0"/>
                <a:ea typeface="Times New Roman" panose="02020603050405020304" pitchFamily="18" charset="0"/>
              </a:rPr>
              <a:t>acc</a:t>
            </a:r>
            <a:r>
              <a:rPr lang="en-US" dirty="0">
                <a:latin typeface="Times New Roman" panose="02020603050405020304" pitchFamily="18" charset="0"/>
                <a:ea typeface="Times New Roman" panose="02020603050405020304" pitchFamily="18" charset="0"/>
              </a:rPr>
              <a:t>: Accelerating voltage; A: Non relativistic</a:t>
            </a:r>
            <a:r>
              <a:rPr lang="ro-RO"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wavelength; B: Relativistic</a:t>
            </a:r>
            <a:r>
              <a:rPr lang="ro-RO"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wavelength.</a:t>
            </a:r>
            <a:endParaRPr lang="en-US"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FA8E7EC1-AA77-0D79-97C7-4631BE1811B0}"/>
              </a:ext>
            </a:extLst>
          </p:cNvPr>
          <p:cNvSpPr txBox="1"/>
          <p:nvPr/>
        </p:nvSpPr>
        <p:spPr>
          <a:xfrm>
            <a:off x="762000" y="1608502"/>
            <a:ext cx="8229600" cy="646331"/>
          </a:xfrm>
          <a:prstGeom prst="rect">
            <a:avLst/>
          </a:prstGeom>
          <a:noFill/>
        </p:spPr>
        <p:txBody>
          <a:bodyPr wrap="square">
            <a:spAutoFit/>
          </a:bodyPr>
          <a:lstStyle/>
          <a:p>
            <a:r>
              <a:rPr lang="en-US" dirty="0"/>
              <a:t>Tabelul 1 </a:t>
            </a:r>
            <a:r>
              <a:rPr lang="en-US" dirty="0" err="1"/>
              <a:t>prezintă</a:t>
            </a:r>
            <a:r>
              <a:rPr lang="en-US" dirty="0"/>
              <a:t> </a:t>
            </a:r>
            <a:r>
              <a:rPr lang="en-US" dirty="0" err="1"/>
              <a:t>mai</a:t>
            </a:r>
            <a:r>
              <a:rPr lang="en-US" dirty="0"/>
              <a:t> </a:t>
            </a:r>
            <a:r>
              <a:rPr lang="en-US" dirty="0" err="1"/>
              <a:t>multe</a:t>
            </a:r>
            <a:r>
              <a:rPr lang="en-US" dirty="0"/>
              <a:t> </a:t>
            </a:r>
            <a:r>
              <a:rPr lang="en-US" dirty="0" err="1"/>
              <a:t>lungimi</a:t>
            </a:r>
            <a:r>
              <a:rPr lang="en-US" dirty="0"/>
              <a:t> de </a:t>
            </a:r>
            <a:r>
              <a:rPr lang="en-US" dirty="0" err="1"/>
              <a:t>undă</a:t>
            </a:r>
            <a:r>
              <a:rPr lang="en-US" dirty="0"/>
              <a:t> de </a:t>
            </a:r>
            <a:r>
              <a:rPr lang="en-US" dirty="0" err="1"/>
              <a:t>electroni</a:t>
            </a:r>
            <a:r>
              <a:rPr lang="en-US" dirty="0"/>
              <a:t> la </a:t>
            </a:r>
            <a:r>
              <a:rPr lang="en-US" dirty="0" err="1"/>
              <a:t>unele</a:t>
            </a:r>
            <a:r>
              <a:rPr lang="en-US" dirty="0"/>
              <a:t> </a:t>
            </a:r>
            <a:r>
              <a:rPr lang="en-US" dirty="0" err="1"/>
              <a:t>tensiuni</a:t>
            </a:r>
            <a:r>
              <a:rPr lang="en-US" dirty="0"/>
              <a:t> de </a:t>
            </a:r>
            <a:r>
              <a:rPr lang="en-US" dirty="0" err="1"/>
              <a:t>accelerație</a:t>
            </a:r>
            <a:r>
              <a:rPr lang="en-US" dirty="0"/>
              <a:t> </a:t>
            </a:r>
            <a:r>
              <a:rPr lang="en-US" dirty="0" err="1"/>
              <a:t>utilizate</a:t>
            </a:r>
            <a:r>
              <a:rPr lang="en-US" dirty="0"/>
              <a:t> </a:t>
            </a:r>
            <a:r>
              <a:rPr lang="en-US" dirty="0" err="1"/>
              <a:t>în</a:t>
            </a:r>
            <a:r>
              <a:rPr lang="en-US" dirty="0"/>
              <a:t> TEM.</a:t>
            </a:r>
          </a:p>
        </p:txBody>
      </p:sp>
    </p:spTree>
    <p:extLst>
      <p:ext uri="{BB962C8B-B14F-4D97-AF65-F5344CB8AC3E}">
        <p14:creationId xmlns:p14="http://schemas.microsoft.com/office/powerpoint/2010/main" val="3777767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752600"/>
            <a:ext cx="8839200" cy="5105400"/>
          </a:xfrm>
        </p:spPr>
        <p:txBody>
          <a:bodyPr/>
          <a:lstStyle/>
          <a:p>
            <a:r>
              <a:rPr lang="en-US" sz="2000" dirty="0" err="1"/>
              <a:t>Undele</a:t>
            </a:r>
            <a:r>
              <a:rPr lang="en-US" sz="2000" dirty="0"/>
              <a:t> de </a:t>
            </a:r>
            <a:r>
              <a:rPr lang="en-US" sz="2000" dirty="0" err="1"/>
              <a:t>electroni</a:t>
            </a:r>
            <a:r>
              <a:rPr lang="en-US" sz="2000" dirty="0"/>
              <a:t> din fascicule pot fi fie </a:t>
            </a:r>
            <a:r>
              <a:rPr lang="en-US" sz="2000" dirty="0" err="1"/>
              <a:t>coerente</a:t>
            </a:r>
            <a:r>
              <a:rPr lang="en-US" sz="2000" dirty="0"/>
              <a:t>, fie </a:t>
            </a:r>
            <a:r>
              <a:rPr lang="en-US" sz="2000" dirty="0" err="1"/>
              <a:t>incoerente</a:t>
            </a:r>
            <a:r>
              <a:rPr lang="en-US" sz="2000" dirty="0"/>
              <a:t>. </a:t>
            </a:r>
            <a:endParaRPr lang="ro-RO" sz="2000" dirty="0"/>
          </a:p>
          <a:p>
            <a:r>
              <a:rPr lang="en-US" sz="2000" dirty="0" err="1"/>
              <a:t>Undele</a:t>
            </a:r>
            <a:r>
              <a:rPr lang="en-US" sz="2000" dirty="0"/>
              <a:t> care au </a:t>
            </a:r>
            <a:r>
              <a:rPr lang="en-US" sz="2000" dirty="0" err="1"/>
              <a:t>aceeași</a:t>
            </a:r>
            <a:r>
              <a:rPr lang="en-US" sz="2000" dirty="0"/>
              <a:t> </a:t>
            </a:r>
            <a:r>
              <a:rPr lang="en-US" sz="2000" dirty="0" err="1"/>
              <a:t>lungime</a:t>
            </a:r>
            <a:r>
              <a:rPr lang="en-US" sz="2000" dirty="0"/>
              <a:t> de </a:t>
            </a:r>
            <a:r>
              <a:rPr lang="en-US" sz="2000" dirty="0" err="1"/>
              <a:t>undă</a:t>
            </a:r>
            <a:r>
              <a:rPr lang="en-US" sz="2000" dirty="0"/>
              <a:t> </a:t>
            </a:r>
            <a:r>
              <a:rPr lang="en-US" sz="2000" dirty="0" err="1"/>
              <a:t>și</a:t>
            </a:r>
            <a:r>
              <a:rPr lang="en-US" sz="2000" dirty="0"/>
              <a:t> </a:t>
            </a:r>
            <a:r>
              <a:rPr lang="en-US" sz="2000" dirty="0" err="1"/>
              <a:t>sunt</a:t>
            </a:r>
            <a:r>
              <a:rPr lang="en-US" sz="2000" dirty="0"/>
              <a:t> </a:t>
            </a:r>
            <a:r>
              <a:rPr lang="en-US" sz="2000" dirty="0" err="1"/>
              <a:t>în</a:t>
            </a:r>
            <a:r>
              <a:rPr lang="en-US" sz="2000" dirty="0"/>
              <a:t> </a:t>
            </a:r>
            <a:r>
              <a:rPr lang="en-US" sz="2000" dirty="0" err="1"/>
              <a:t>fază</a:t>
            </a:r>
            <a:r>
              <a:rPr lang="en-US" sz="2000" dirty="0"/>
              <a:t> </a:t>
            </a:r>
            <a:r>
              <a:rPr lang="en-US" sz="2000" dirty="0" err="1"/>
              <a:t>unele</a:t>
            </a:r>
            <a:r>
              <a:rPr lang="en-US" sz="2000" dirty="0"/>
              <a:t> cu </a:t>
            </a:r>
            <a:r>
              <a:rPr lang="en-US" sz="2000" dirty="0" err="1"/>
              <a:t>altele</a:t>
            </a:r>
            <a:r>
              <a:rPr lang="en-US" sz="2000" dirty="0"/>
              <a:t> </a:t>
            </a:r>
            <a:r>
              <a:rPr lang="en-US" sz="2000" dirty="0" err="1"/>
              <a:t>sunt</a:t>
            </a:r>
            <a:r>
              <a:rPr lang="en-US" sz="2000" dirty="0"/>
              <a:t> </a:t>
            </a:r>
            <a:r>
              <a:rPr lang="en-US" sz="2000" dirty="0" err="1"/>
              <a:t>desemnate</a:t>
            </a:r>
            <a:r>
              <a:rPr lang="en-US" sz="2000" dirty="0"/>
              <a:t> ca </a:t>
            </a:r>
            <a:r>
              <a:rPr lang="en-US" sz="2000" dirty="0" err="1"/>
              <a:t>fiind</a:t>
            </a:r>
            <a:r>
              <a:rPr lang="en-US" sz="2000" dirty="0"/>
              <a:t> </a:t>
            </a:r>
            <a:r>
              <a:rPr lang="en-US" sz="2000" dirty="0" err="1"/>
              <a:t>coerente</a:t>
            </a:r>
            <a:r>
              <a:rPr lang="en-US" sz="2000" dirty="0"/>
              <a:t>. </a:t>
            </a:r>
            <a:endParaRPr lang="ro-RO" sz="2000" dirty="0"/>
          </a:p>
          <a:p>
            <a:r>
              <a:rPr lang="en-US" sz="2000" dirty="0"/>
              <a:t>În </a:t>
            </a:r>
            <a:r>
              <a:rPr lang="en-US" sz="2000" dirty="0" err="1"/>
              <a:t>schimb</a:t>
            </a:r>
            <a:r>
              <a:rPr lang="en-US" sz="2000" dirty="0"/>
              <a:t>, </a:t>
            </a:r>
            <a:r>
              <a:rPr lang="en-US" sz="2000" dirty="0" err="1"/>
              <a:t>fasciculele</a:t>
            </a:r>
            <a:r>
              <a:rPr lang="en-US" sz="2000" dirty="0"/>
              <a:t> care </a:t>
            </a:r>
            <a:r>
              <a:rPr lang="en-US" sz="2000" dirty="0" err="1"/>
              <a:t>cuprind</a:t>
            </a:r>
            <a:r>
              <a:rPr lang="en-US" sz="2000" dirty="0"/>
              <a:t> </a:t>
            </a:r>
            <a:r>
              <a:rPr lang="en-US" sz="2000" dirty="0" err="1"/>
              <a:t>unde</a:t>
            </a:r>
            <a:r>
              <a:rPr lang="en-US" sz="2000" dirty="0"/>
              <a:t> care au </a:t>
            </a:r>
            <a:r>
              <a:rPr lang="en-US" sz="2000" dirty="0" err="1"/>
              <a:t>lungimi</a:t>
            </a:r>
            <a:r>
              <a:rPr lang="en-US" sz="2000" dirty="0"/>
              <a:t> de </a:t>
            </a:r>
            <a:r>
              <a:rPr lang="en-US" sz="2000" dirty="0" err="1"/>
              <a:t>undă</a:t>
            </a:r>
            <a:r>
              <a:rPr lang="en-US" sz="2000" dirty="0"/>
              <a:t> </a:t>
            </a:r>
            <a:r>
              <a:rPr lang="en-US" sz="2000" dirty="0" err="1"/>
              <a:t>diferite</a:t>
            </a:r>
            <a:r>
              <a:rPr lang="en-US" sz="2000" dirty="0"/>
              <a:t> </a:t>
            </a:r>
            <a:r>
              <a:rPr lang="en-US" sz="2000" dirty="0" err="1"/>
              <a:t>sau</a:t>
            </a:r>
            <a:r>
              <a:rPr lang="en-US" sz="2000" dirty="0"/>
              <a:t> care nu </a:t>
            </a:r>
            <a:r>
              <a:rPr lang="en-US" sz="2000" dirty="0" err="1"/>
              <a:t>sunt</a:t>
            </a:r>
            <a:r>
              <a:rPr lang="en-US" sz="2000" dirty="0"/>
              <a:t> </a:t>
            </a:r>
            <a:r>
              <a:rPr lang="en-US" sz="2000" dirty="0" err="1"/>
              <a:t>în</a:t>
            </a:r>
            <a:r>
              <a:rPr lang="en-US" sz="2000" dirty="0"/>
              <a:t> </a:t>
            </a:r>
            <a:r>
              <a:rPr lang="en-US" sz="2000" dirty="0" err="1"/>
              <a:t>fază</a:t>
            </a:r>
            <a:r>
              <a:rPr lang="en-US" sz="2000" dirty="0"/>
              <a:t> </a:t>
            </a:r>
            <a:r>
              <a:rPr lang="en-US" sz="2000" dirty="0" err="1"/>
              <a:t>sunt</a:t>
            </a:r>
            <a:r>
              <a:rPr lang="en-US" sz="2000" dirty="0"/>
              <a:t> </a:t>
            </a:r>
            <a:r>
              <a:rPr lang="en-US" sz="2000" dirty="0" err="1"/>
              <a:t>numite</a:t>
            </a:r>
            <a:r>
              <a:rPr lang="en-US" sz="2000" dirty="0"/>
              <a:t> </a:t>
            </a:r>
            <a:r>
              <a:rPr lang="en-US" sz="2000" dirty="0" err="1"/>
              <a:t>incoerente</a:t>
            </a:r>
            <a:r>
              <a:rPr lang="en-US" sz="2000" dirty="0"/>
              <a:t>. </a:t>
            </a:r>
            <a:endParaRPr lang="ro-RO" sz="2000" dirty="0"/>
          </a:p>
          <a:p>
            <a:r>
              <a:rPr lang="en-US" sz="2000" dirty="0" err="1"/>
              <a:t>Electronii</a:t>
            </a:r>
            <a:r>
              <a:rPr lang="en-US" sz="2000" dirty="0"/>
              <a:t> </a:t>
            </a:r>
            <a:r>
              <a:rPr lang="en-US" sz="2000" dirty="0" err="1"/>
              <a:t>accelerați</a:t>
            </a:r>
            <a:r>
              <a:rPr lang="en-US" sz="2000" dirty="0"/>
              <a:t> la o </a:t>
            </a:r>
            <a:r>
              <a:rPr lang="en-US" sz="2000" dirty="0" err="1"/>
              <a:t>energie</a:t>
            </a:r>
            <a:r>
              <a:rPr lang="en-US" sz="2000" dirty="0"/>
              <a:t> </a:t>
            </a:r>
            <a:r>
              <a:rPr lang="en-US" sz="2000" dirty="0" err="1"/>
              <a:t>selectată</a:t>
            </a:r>
            <a:r>
              <a:rPr lang="en-US" sz="2000" dirty="0"/>
              <a:t> au </a:t>
            </a:r>
            <a:r>
              <a:rPr lang="en-US" sz="2000" dirty="0" err="1"/>
              <a:t>aceeași</a:t>
            </a:r>
            <a:r>
              <a:rPr lang="en-US" sz="2000" dirty="0"/>
              <a:t> </a:t>
            </a:r>
            <a:r>
              <a:rPr lang="en-US" sz="2000" dirty="0" err="1"/>
              <a:t>lungime</a:t>
            </a:r>
            <a:r>
              <a:rPr lang="en-US" sz="2000" dirty="0"/>
              <a:t> de </a:t>
            </a:r>
            <a:r>
              <a:rPr lang="en-US" sz="2000" dirty="0" err="1"/>
              <a:t>undă</a:t>
            </a:r>
            <a:r>
              <a:rPr lang="en-US" sz="2000" dirty="0"/>
              <a:t>. </a:t>
            </a:r>
            <a:r>
              <a:rPr lang="en-US" sz="2000" dirty="0" err="1"/>
              <a:t>Generarea</a:t>
            </a:r>
            <a:r>
              <a:rPr lang="en-US" sz="2000" dirty="0"/>
              <a:t> </a:t>
            </a:r>
            <a:r>
              <a:rPr lang="en-US" sz="2000" dirty="0" err="1"/>
              <a:t>unui</a:t>
            </a:r>
            <a:r>
              <a:rPr lang="en-US" sz="2000" dirty="0"/>
              <a:t> </a:t>
            </a:r>
            <a:r>
              <a:rPr lang="en-US" sz="2000" dirty="0" err="1"/>
              <a:t>fascicul</a:t>
            </a:r>
            <a:r>
              <a:rPr lang="en-US" sz="2000" dirty="0"/>
              <a:t> de </a:t>
            </a:r>
            <a:r>
              <a:rPr lang="en-US" sz="2000" dirty="0" err="1"/>
              <a:t>electroni</a:t>
            </a:r>
            <a:r>
              <a:rPr lang="en-US" sz="2000" dirty="0"/>
              <a:t> </a:t>
            </a:r>
            <a:r>
              <a:rPr lang="en-US" sz="2000" dirty="0" err="1"/>
              <a:t>foarte</a:t>
            </a:r>
            <a:r>
              <a:rPr lang="en-US" sz="2000" dirty="0"/>
              <a:t> </a:t>
            </a:r>
            <a:r>
              <a:rPr lang="en-US" sz="2000" dirty="0" err="1"/>
              <a:t>monocromatic</a:t>
            </a:r>
            <a:r>
              <a:rPr lang="en-US" sz="2000" dirty="0"/>
              <a:t> </a:t>
            </a:r>
            <a:r>
              <a:rPr lang="en-US" sz="2000" dirty="0" err="1"/>
              <a:t>și</a:t>
            </a:r>
            <a:r>
              <a:rPr lang="en-US" sz="2000" dirty="0"/>
              <a:t> </a:t>
            </a:r>
            <a:r>
              <a:rPr lang="en-US" sz="2000" dirty="0" err="1"/>
              <a:t>coerent</a:t>
            </a:r>
            <a:r>
              <a:rPr lang="en-US" sz="2000" dirty="0"/>
              <a:t> </a:t>
            </a:r>
            <a:r>
              <a:rPr lang="en-US" sz="2000" dirty="0" err="1"/>
              <a:t>este</a:t>
            </a:r>
            <a:r>
              <a:rPr lang="en-US" sz="2000" dirty="0"/>
              <a:t> o </a:t>
            </a:r>
            <a:r>
              <a:rPr lang="en-US" sz="2000" dirty="0" err="1"/>
              <a:t>provocare</a:t>
            </a:r>
            <a:r>
              <a:rPr lang="en-US" sz="2000" dirty="0"/>
              <a:t> </a:t>
            </a:r>
            <a:r>
              <a:rPr lang="en-US" sz="2000" dirty="0" err="1"/>
              <a:t>importantă</a:t>
            </a:r>
            <a:r>
              <a:rPr lang="en-US" sz="2000" dirty="0"/>
              <a:t> </a:t>
            </a:r>
            <a:r>
              <a:rPr lang="en-US" sz="2000" dirty="0" err="1"/>
              <a:t>în</a:t>
            </a:r>
            <a:r>
              <a:rPr lang="en-US" sz="2000" dirty="0"/>
              <a:t> </a:t>
            </a:r>
            <a:r>
              <a:rPr lang="en-US" sz="2000" dirty="0" err="1"/>
              <a:t>proiectarea</a:t>
            </a:r>
            <a:r>
              <a:rPr lang="en-US" sz="2000" dirty="0"/>
              <a:t> </a:t>
            </a:r>
            <a:r>
              <a:rPr lang="en-US" sz="2000" dirty="0" err="1"/>
              <a:t>microscoapelor</a:t>
            </a:r>
            <a:r>
              <a:rPr lang="en-US" sz="2000" dirty="0"/>
              <a:t> </a:t>
            </a:r>
            <a:r>
              <a:rPr lang="en-US" sz="2000" dirty="0" err="1"/>
              <a:t>electronice</a:t>
            </a:r>
            <a:r>
              <a:rPr lang="en-US" sz="2000" dirty="0"/>
              <a:t> </a:t>
            </a:r>
            <a:r>
              <a:rPr lang="en-US" sz="2000" dirty="0" err="1"/>
              <a:t>moderne</a:t>
            </a:r>
            <a:r>
              <a:rPr lang="en-US" sz="2000" dirty="0"/>
              <a:t>. </a:t>
            </a:r>
            <a:endParaRPr lang="ro-RO" sz="2000" dirty="0"/>
          </a:p>
          <a:p>
            <a:endParaRPr lang="ro-RO" sz="2000" dirty="0"/>
          </a:p>
          <a:p>
            <a:r>
              <a:rPr lang="en-US" sz="2000" dirty="0" err="1"/>
              <a:t>După</a:t>
            </a:r>
            <a:r>
              <a:rPr lang="en-US" sz="2000" dirty="0"/>
              <a:t> </a:t>
            </a:r>
            <a:r>
              <a:rPr lang="en-US" sz="2000" dirty="0" err="1"/>
              <a:t>ce</a:t>
            </a:r>
            <a:r>
              <a:rPr lang="en-US" sz="2000" dirty="0"/>
              <a:t> </a:t>
            </a:r>
            <a:r>
              <a:rPr lang="en-US" sz="2000" dirty="0" err="1"/>
              <a:t>interacționează</a:t>
            </a:r>
            <a:r>
              <a:rPr lang="en-US" sz="2000" dirty="0"/>
              <a:t> cu un specimen, </a:t>
            </a:r>
            <a:r>
              <a:rPr lang="en-US" sz="2000" dirty="0" err="1"/>
              <a:t>undele</a:t>
            </a:r>
            <a:r>
              <a:rPr lang="en-US" sz="2000" dirty="0"/>
              <a:t> de </a:t>
            </a:r>
            <a:r>
              <a:rPr lang="en-US" sz="2000" dirty="0" err="1"/>
              <a:t>electroni</a:t>
            </a:r>
            <a:r>
              <a:rPr lang="en-US" sz="2000" dirty="0"/>
              <a:t> pot forma fascicule </a:t>
            </a:r>
            <a:r>
              <a:rPr lang="en-US" sz="2000" dirty="0" err="1"/>
              <a:t>incoerente</a:t>
            </a:r>
            <a:r>
              <a:rPr lang="en-US" sz="2000" dirty="0"/>
              <a:t> </a:t>
            </a:r>
            <a:r>
              <a:rPr lang="en-US" sz="2000" dirty="0" err="1"/>
              <a:t>sau</a:t>
            </a:r>
            <a:r>
              <a:rPr lang="en-US" sz="2000" dirty="0"/>
              <a:t> </a:t>
            </a:r>
            <a:r>
              <a:rPr lang="en-US" sz="2000" dirty="0" err="1"/>
              <a:t>coerente</a:t>
            </a:r>
            <a:r>
              <a:rPr lang="en-US" sz="2000" dirty="0"/>
              <a:t> care </a:t>
            </a:r>
            <a:r>
              <a:rPr lang="en-US" sz="2000" dirty="0" err="1"/>
              <a:t>interacționează</a:t>
            </a:r>
            <a:r>
              <a:rPr lang="en-US" sz="2000" dirty="0"/>
              <a:t> </a:t>
            </a:r>
            <a:r>
              <a:rPr lang="en-US" sz="2000" dirty="0" err="1"/>
              <a:t>între</a:t>
            </a:r>
            <a:r>
              <a:rPr lang="en-US" sz="2000" dirty="0"/>
              <a:t> </a:t>
            </a:r>
            <a:r>
              <a:rPr lang="en-US" sz="2000" dirty="0" err="1"/>
              <a:t>ele</a:t>
            </a:r>
            <a:r>
              <a:rPr lang="en-US" sz="2000" dirty="0"/>
              <a:t> </a:t>
            </a:r>
            <a:r>
              <a:rPr lang="en-US" sz="2000" dirty="0" err="1"/>
              <a:t>producând</a:t>
            </a:r>
            <a:r>
              <a:rPr lang="en-US" sz="2000" dirty="0"/>
              <a:t> </a:t>
            </a:r>
            <a:r>
              <a:rPr lang="en-US" sz="2000" dirty="0" err="1"/>
              <a:t>interferențe</a:t>
            </a:r>
            <a:r>
              <a:rPr lang="en-US" sz="2000" dirty="0"/>
              <a:t> constructive </a:t>
            </a:r>
            <a:r>
              <a:rPr lang="en-US" sz="2000" dirty="0" err="1"/>
              <a:t>sau</a:t>
            </a:r>
            <a:r>
              <a:rPr lang="en-US" sz="2000" dirty="0"/>
              <a:t> </a:t>
            </a:r>
            <a:r>
              <a:rPr lang="en-US" sz="2000" dirty="0" err="1"/>
              <a:t>distructive</a:t>
            </a:r>
            <a:r>
              <a:rPr lang="en-US" sz="2000" dirty="0"/>
              <a:t> care pot conduce </a:t>
            </a:r>
            <a:r>
              <a:rPr lang="en-US" sz="2000" dirty="0" err="1"/>
              <a:t>unde</a:t>
            </a:r>
            <a:r>
              <a:rPr lang="en-US" sz="2000" dirty="0"/>
              <a:t> de </a:t>
            </a:r>
            <a:r>
              <a:rPr lang="en-US" sz="2000" dirty="0" err="1"/>
              <a:t>stingere</a:t>
            </a:r>
            <a:r>
              <a:rPr lang="en-US" sz="2000" dirty="0"/>
              <a:t>.</a:t>
            </a:r>
          </a:p>
        </p:txBody>
      </p:sp>
    </p:spTree>
    <p:extLst>
      <p:ext uri="{BB962C8B-B14F-4D97-AF65-F5344CB8AC3E}">
        <p14:creationId xmlns:p14="http://schemas.microsoft.com/office/powerpoint/2010/main" val="3214761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Electron – matter Interactions</a:t>
            </a:r>
            <a:endParaRPr lang="en-US" dirty="0"/>
          </a:p>
        </p:txBody>
      </p:sp>
      <p:sp>
        <p:nvSpPr>
          <p:cNvPr id="3" name="Content Placeholder 2"/>
          <p:cNvSpPr>
            <a:spLocks noGrp="1"/>
          </p:cNvSpPr>
          <p:nvPr>
            <p:ph idx="1"/>
          </p:nvPr>
        </p:nvSpPr>
        <p:spPr>
          <a:xfrm>
            <a:off x="37010" y="1676400"/>
            <a:ext cx="9106989" cy="4525962"/>
          </a:xfrm>
        </p:spPr>
        <p:txBody>
          <a:bodyPr/>
          <a:lstStyle/>
          <a:p>
            <a:pPr marL="0" indent="0">
              <a:buNone/>
            </a:pPr>
            <a:r>
              <a:rPr lang="ro-RO" sz="2000" dirty="0"/>
              <a:t>C</a:t>
            </a:r>
            <a:r>
              <a:rPr lang="en-US" sz="2000" dirty="0" err="1"/>
              <a:t>ând</a:t>
            </a:r>
            <a:r>
              <a:rPr lang="en-US" sz="2000" dirty="0"/>
              <a:t> un electron </a:t>
            </a:r>
            <a:r>
              <a:rPr lang="en-US" sz="2000" dirty="0" err="1"/>
              <a:t>întâlnește</a:t>
            </a:r>
            <a:r>
              <a:rPr lang="en-US" sz="2000" dirty="0"/>
              <a:t> un material, </a:t>
            </a:r>
            <a:r>
              <a:rPr lang="en-US" sz="2000" dirty="0" err="1"/>
              <a:t>apar</a:t>
            </a:r>
            <a:r>
              <a:rPr lang="en-US" sz="2000" dirty="0"/>
              <a:t> </a:t>
            </a:r>
            <a:r>
              <a:rPr lang="en-US" sz="2000" dirty="0" err="1"/>
              <a:t>interacțiuni</a:t>
            </a:r>
            <a:r>
              <a:rPr lang="en-US" sz="2000" dirty="0"/>
              <a:t> </a:t>
            </a:r>
            <a:r>
              <a:rPr lang="en-US" sz="2000" dirty="0" err="1"/>
              <a:t>diferite</a:t>
            </a:r>
            <a:r>
              <a:rPr lang="en-US" sz="2000" dirty="0"/>
              <a:t> </a:t>
            </a:r>
            <a:r>
              <a:rPr lang="en-US" sz="2000" dirty="0" err="1"/>
              <a:t>producând</a:t>
            </a:r>
            <a:r>
              <a:rPr lang="en-US" sz="2000" dirty="0"/>
              <a:t> o </a:t>
            </a:r>
            <a:r>
              <a:rPr lang="en-US" sz="2000" dirty="0" err="1"/>
              <a:t>multitudine</a:t>
            </a:r>
            <a:r>
              <a:rPr lang="en-US" sz="2000" dirty="0"/>
              <a:t> de </a:t>
            </a:r>
            <a:r>
              <a:rPr lang="en-US" sz="2000" dirty="0" err="1"/>
              <a:t>semnale</a:t>
            </a:r>
            <a:r>
              <a:rPr lang="en-US" sz="2000" dirty="0"/>
              <a:t>. </a:t>
            </a:r>
            <a:r>
              <a:rPr lang="en-US" sz="2000" dirty="0" err="1"/>
              <a:t>Diferitele</a:t>
            </a:r>
            <a:r>
              <a:rPr lang="en-US" sz="2000" dirty="0"/>
              <a:t> </a:t>
            </a:r>
            <a:r>
              <a:rPr lang="en-US" sz="2000" dirty="0" err="1"/>
              <a:t>tipuri</a:t>
            </a:r>
            <a:r>
              <a:rPr lang="en-US" sz="2000" dirty="0"/>
              <a:t> de </a:t>
            </a:r>
            <a:r>
              <a:rPr lang="en-US" sz="2000" dirty="0" err="1"/>
              <a:t>interacțiune</a:t>
            </a:r>
            <a:r>
              <a:rPr lang="en-US" sz="2000" dirty="0"/>
              <a:t> electron-specimen </a:t>
            </a:r>
            <a:r>
              <a:rPr lang="en-US" sz="2000" dirty="0" err="1"/>
              <a:t>stau</a:t>
            </a:r>
            <a:r>
              <a:rPr lang="en-US" sz="2000" dirty="0"/>
              <a:t> la </a:t>
            </a:r>
            <a:r>
              <a:rPr lang="en-US" sz="2000" dirty="0" err="1"/>
              <a:t>baza</a:t>
            </a:r>
            <a:r>
              <a:rPr lang="en-US" sz="2000" dirty="0"/>
              <a:t> </a:t>
            </a:r>
            <a:r>
              <a:rPr lang="en-US" sz="2000" dirty="0" err="1"/>
              <a:t>majorității</a:t>
            </a:r>
            <a:r>
              <a:rPr lang="en-US" sz="2000" dirty="0"/>
              <a:t> </a:t>
            </a:r>
            <a:r>
              <a:rPr lang="en-US" sz="2000" dirty="0" err="1"/>
              <a:t>metodelor</a:t>
            </a:r>
            <a:r>
              <a:rPr lang="en-US" sz="2000" dirty="0"/>
              <a:t> de </a:t>
            </a:r>
            <a:r>
              <a:rPr lang="en-US" sz="2000" dirty="0" err="1"/>
              <a:t>microscopie</a:t>
            </a:r>
            <a:r>
              <a:rPr lang="en-US" sz="2000" dirty="0"/>
              <a:t> </a:t>
            </a:r>
            <a:r>
              <a:rPr lang="en-US" sz="2000" dirty="0" err="1"/>
              <a:t>electronică</a:t>
            </a:r>
            <a:r>
              <a:rPr lang="en-US" sz="2000" dirty="0"/>
              <a:t>. Aceste </a:t>
            </a:r>
            <a:r>
              <a:rPr lang="en-US" sz="2000" dirty="0" err="1"/>
              <a:t>efecte</a:t>
            </a:r>
            <a:r>
              <a:rPr lang="en-US" sz="2000" dirty="0"/>
              <a:t> pot fi </a:t>
            </a:r>
            <a:r>
              <a:rPr lang="en-US" sz="2000" dirty="0" err="1"/>
              <a:t>clasificate</a:t>
            </a:r>
            <a:r>
              <a:rPr lang="en-US" sz="2000" dirty="0"/>
              <a:t> </a:t>
            </a:r>
            <a:r>
              <a:rPr lang="en-US" sz="2000" dirty="0" err="1"/>
              <a:t>în</a:t>
            </a:r>
            <a:r>
              <a:rPr lang="en-US" sz="2000" dirty="0"/>
              <a:t> </a:t>
            </a:r>
            <a:r>
              <a:rPr lang="en-US" sz="2000" dirty="0" err="1"/>
              <a:t>două</a:t>
            </a:r>
            <a:r>
              <a:rPr lang="en-US" sz="2000" dirty="0"/>
              <a:t> </a:t>
            </a:r>
            <a:r>
              <a:rPr lang="en-US" sz="2000" dirty="0" err="1"/>
              <a:t>tipuri</a:t>
            </a:r>
            <a:r>
              <a:rPr lang="en-US" sz="2000" dirty="0"/>
              <a:t> </a:t>
            </a:r>
            <a:r>
              <a:rPr lang="en-US" sz="2000" dirty="0" err="1"/>
              <a:t>principale</a:t>
            </a:r>
            <a:r>
              <a:rPr lang="en-US" sz="2000" dirty="0"/>
              <a:t> </a:t>
            </a:r>
            <a:r>
              <a:rPr lang="en-US" sz="2000" dirty="0" err="1"/>
              <a:t>diferite</a:t>
            </a:r>
            <a:r>
              <a:rPr lang="en-US" sz="2000" dirty="0"/>
              <a:t>: </a:t>
            </a:r>
            <a:r>
              <a:rPr lang="en-US" sz="2000" dirty="0" err="1"/>
              <a:t>interacțiuni</a:t>
            </a:r>
            <a:r>
              <a:rPr lang="en-US" sz="2000" dirty="0"/>
              <a:t> </a:t>
            </a:r>
            <a:r>
              <a:rPr lang="en-US" sz="2000" dirty="0" err="1"/>
              <a:t>elastice</a:t>
            </a:r>
            <a:r>
              <a:rPr lang="en-US" sz="2000" dirty="0"/>
              <a:t> </a:t>
            </a:r>
            <a:r>
              <a:rPr lang="en-US" sz="2000" dirty="0" err="1"/>
              <a:t>și</a:t>
            </a:r>
            <a:r>
              <a:rPr lang="en-US" sz="2000" dirty="0"/>
              <a:t> </a:t>
            </a:r>
            <a:r>
              <a:rPr lang="en-US" sz="2000" dirty="0" err="1"/>
              <a:t>inelastice</a:t>
            </a:r>
            <a:r>
              <a:rPr lang="en-US" sz="2000" dirty="0"/>
              <a:t>.</a:t>
            </a:r>
            <a:endParaRPr lang="ro-RO" sz="2000" dirty="0"/>
          </a:p>
          <a:p>
            <a:pPr marL="0" indent="0">
              <a:buNone/>
            </a:pPr>
            <a:r>
              <a:rPr lang="en-US" sz="2000" dirty="0"/>
              <a:t>În </a:t>
            </a:r>
            <a:r>
              <a:rPr lang="en-US" sz="2000" dirty="0" err="1"/>
              <a:t>interacțiunile</a:t>
            </a:r>
            <a:r>
              <a:rPr lang="en-US" sz="2000" dirty="0"/>
              <a:t> </a:t>
            </a:r>
            <a:r>
              <a:rPr lang="en-US" sz="2000" dirty="0" err="1"/>
              <a:t>elastice</a:t>
            </a:r>
            <a:r>
              <a:rPr lang="en-US" sz="2000" dirty="0"/>
              <a:t>, </a:t>
            </a:r>
            <a:r>
              <a:rPr lang="en-US" sz="2000" dirty="0" err="1"/>
              <a:t>nicio</a:t>
            </a:r>
            <a:r>
              <a:rPr lang="en-US" sz="2000" dirty="0"/>
              <a:t> </a:t>
            </a:r>
            <a:r>
              <a:rPr lang="en-US" sz="2000" dirty="0" err="1"/>
              <a:t>energie</a:t>
            </a:r>
            <a:r>
              <a:rPr lang="en-US" sz="2000" dirty="0"/>
              <a:t> nu </a:t>
            </a:r>
            <a:r>
              <a:rPr lang="en-US" sz="2000" dirty="0" err="1"/>
              <a:t>este</a:t>
            </a:r>
            <a:r>
              <a:rPr lang="en-US" sz="2000" dirty="0"/>
              <a:t> </a:t>
            </a:r>
            <a:r>
              <a:rPr lang="en-US" sz="2000" dirty="0" err="1"/>
              <a:t>transferată</a:t>
            </a:r>
            <a:r>
              <a:rPr lang="en-US" sz="2000" dirty="0"/>
              <a:t> de la electron la </a:t>
            </a:r>
            <a:r>
              <a:rPr lang="en-US" sz="2000" dirty="0" err="1"/>
              <a:t>probă</a:t>
            </a:r>
            <a:r>
              <a:rPr lang="en-US" sz="2000" dirty="0"/>
              <a:t>, </a:t>
            </a:r>
            <a:r>
              <a:rPr lang="en-US" sz="2000" dirty="0" err="1"/>
              <a:t>iar</a:t>
            </a:r>
            <a:r>
              <a:rPr lang="en-US" sz="2000" dirty="0"/>
              <a:t> </a:t>
            </a:r>
            <a:r>
              <a:rPr lang="en-US" sz="2000" dirty="0" err="1"/>
              <a:t>electronul</a:t>
            </a:r>
            <a:r>
              <a:rPr lang="en-US" sz="2000" dirty="0"/>
              <a:t> care </a:t>
            </a:r>
            <a:r>
              <a:rPr lang="en-US" sz="2000" dirty="0" err="1"/>
              <a:t>părăsește</a:t>
            </a:r>
            <a:r>
              <a:rPr lang="en-US" sz="2000" dirty="0"/>
              <a:t> </a:t>
            </a:r>
            <a:r>
              <a:rPr lang="en-US" sz="2000" dirty="0" err="1"/>
              <a:t>eșantionul</a:t>
            </a:r>
            <a:r>
              <a:rPr lang="en-US" sz="2000" dirty="0"/>
              <a:t> </a:t>
            </a:r>
            <a:r>
              <a:rPr lang="en-US" sz="2000" dirty="0" err="1"/>
              <a:t>își</a:t>
            </a:r>
            <a:r>
              <a:rPr lang="en-US" sz="2000" dirty="0"/>
              <a:t> </a:t>
            </a:r>
            <a:r>
              <a:rPr lang="en-US" sz="2000" dirty="0" err="1"/>
              <a:t>păstrează</a:t>
            </a:r>
            <a:r>
              <a:rPr lang="en-US" sz="2000" dirty="0"/>
              <a:t> </a:t>
            </a:r>
            <a:r>
              <a:rPr lang="en-US" sz="2000" dirty="0" err="1"/>
              <a:t>încă</a:t>
            </a:r>
            <a:r>
              <a:rPr lang="en-US" sz="2000" dirty="0"/>
              <a:t> </a:t>
            </a:r>
            <a:r>
              <a:rPr lang="en-US" sz="2000" dirty="0" err="1"/>
              <a:t>energia</a:t>
            </a:r>
            <a:r>
              <a:rPr lang="en-US" sz="2000" dirty="0"/>
              <a:t> </a:t>
            </a:r>
            <a:r>
              <a:rPr lang="en-US" sz="2000" dirty="0" err="1"/>
              <a:t>inițială</a:t>
            </a:r>
            <a:r>
              <a:rPr lang="en-US" sz="2000" dirty="0"/>
              <a:t> (Eel = E0). </a:t>
            </a:r>
            <a:endParaRPr lang="ro-RO" sz="2000" dirty="0"/>
          </a:p>
          <a:p>
            <a:pPr marL="0" indent="0">
              <a:buNone/>
            </a:pPr>
            <a:r>
              <a:rPr lang="en-US" sz="2000" dirty="0"/>
              <a:t>Un </a:t>
            </a:r>
            <a:r>
              <a:rPr lang="en-US" sz="2000" dirty="0" err="1"/>
              <a:t>exemplu</a:t>
            </a:r>
            <a:r>
              <a:rPr lang="en-US" sz="2000" dirty="0"/>
              <a:t> </a:t>
            </a:r>
            <a:r>
              <a:rPr lang="en-US" sz="2000" dirty="0" err="1"/>
              <a:t>în</a:t>
            </a:r>
            <a:r>
              <a:rPr lang="en-US" sz="2000" dirty="0"/>
              <a:t> </a:t>
            </a:r>
            <a:r>
              <a:rPr lang="en-US" sz="2000" dirty="0" err="1"/>
              <a:t>acest</a:t>
            </a:r>
            <a:r>
              <a:rPr lang="en-US" sz="2000" dirty="0"/>
              <a:t> </a:t>
            </a:r>
            <a:r>
              <a:rPr lang="en-US" sz="2000" dirty="0" err="1"/>
              <a:t>sens</a:t>
            </a:r>
            <a:r>
              <a:rPr lang="en-US" sz="2000" dirty="0"/>
              <a:t> </a:t>
            </a:r>
            <a:r>
              <a:rPr lang="en-US" sz="2000" dirty="0" err="1"/>
              <a:t>este</a:t>
            </a:r>
            <a:r>
              <a:rPr lang="en-US" sz="2000" dirty="0"/>
              <a:t> </a:t>
            </a:r>
            <a:r>
              <a:rPr lang="en-US" sz="2000" dirty="0" err="1"/>
              <a:t>cazul</a:t>
            </a:r>
            <a:r>
              <a:rPr lang="en-US" sz="2000" dirty="0"/>
              <a:t> </a:t>
            </a:r>
            <a:r>
              <a:rPr lang="en-US" sz="2000" dirty="0" err="1"/>
              <a:t>electronului</a:t>
            </a:r>
            <a:r>
              <a:rPr lang="en-US" sz="2000" dirty="0"/>
              <a:t> care </a:t>
            </a:r>
            <a:r>
              <a:rPr lang="en-US" sz="2000" dirty="0" err="1"/>
              <a:t>trece</a:t>
            </a:r>
            <a:r>
              <a:rPr lang="en-US" sz="2000" dirty="0"/>
              <a:t> </a:t>
            </a:r>
            <a:r>
              <a:rPr lang="en-US" sz="2000" dirty="0" err="1"/>
              <a:t>prin</a:t>
            </a:r>
            <a:r>
              <a:rPr lang="en-US" sz="2000" dirty="0"/>
              <a:t> </a:t>
            </a:r>
            <a:r>
              <a:rPr lang="en-US" sz="2000" dirty="0" err="1"/>
              <a:t>eșantion</a:t>
            </a:r>
            <a:r>
              <a:rPr lang="en-US" sz="2000" dirty="0"/>
              <a:t> </a:t>
            </a:r>
            <a:r>
              <a:rPr lang="en-US" sz="2000" dirty="0" err="1"/>
              <a:t>fără</a:t>
            </a:r>
            <a:r>
              <a:rPr lang="en-US" sz="2000" dirty="0"/>
              <a:t> </a:t>
            </a:r>
            <a:r>
              <a:rPr lang="en-US" sz="2000" dirty="0" err="1"/>
              <a:t>nicio</a:t>
            </a:r>
            <a:r>
              <a:rPr lang="en-US" sz="2000" dirty="0"/>
              <a:t> </a:t>
            </a:r>
            <a:r>
              <a:rPr lang="en-US" sz="2000" dirty="0" err="1"/>
              <a:t>interacțiune</a:t>
            </a:r>
            <a:r>
              <a:rPr lang="en-US" sz="2000" dirty="0"/>
              <a:t>, </a:t>
            </a:r>
            <a:r>
              <a:rPr lang="en-US" sz="2000" dirty="0" err="1"/>
              <a:t>ceea</a:t>
            </a:r>
            <a:r>
              <a:rPr lang="en-US" sz="2000" dirty="0"/>
              <a:t> </a:t>
            </a:r>
            <a:r>
              <a:rPr lang="en-US" sz="2000" dirty="0" err="1"/>
              <a:t>ce</a:t>
            </a:r>
            <a:r>
              <a:rPr lang="en-US" sz="2000" dirty="0"/>
              <a:t> </a:t>
            </a:r>
            <a:r>
              <a:rPr lang="en-US" sz="2000" dirty="0" err="1"/>
              <a:t>contribuie</a:t>
            </a:r>
            <a:r>
              <a:rPr lang="en-US" sz="2000" dirty="0"/>
              <a:t> la </a:t>
            </a:r>
            <a:r>
              <a:rPr lang="en-US" sz="2000" dirty="0" err="1"/>
              <a:t>părăsirea</a:t>
            </a:r>
            <a:r>
              <a:rPr lang="en-US" sz="2000" dirty="0"/>
              <a:t> </a:t>
            </a:r>
            <a:r>
              <a:rPr lang="en-US" sz="2000" dirty="0" err="1"/>
              <a:t>fasciculului</a:t>
            </a:r>
            <a:r>
              <a:rPr lang="en-US" sz="2000" dirty="0"/>
              <a:t> direct din </a:t>
            </a:r>
            <a:r>
              <a:rPr lang="en-US" sz="2000" dirty="0" err="1"/>
              <a:t>eșantion</a:t>
            </a:r>
            <a:r>
              <a:rPr lang="en-US" sz="2000" dirty="0"/>
              <a:t> </a:t>
            </a:r>
            <a:r>
              <a:rPr lang="en-US" sz="2000" dirty="0" err="1"/>
              <a:t>în</a:t>
            </a:r>
            <a:r>
              <a:rPr lang="en-US" sz="2000" dirty="0"/>
              <a:t> </a:t>
            </a:r>
            <a:r>
              <a:rPr lang="en-US" sz="2000" dirty="0" err="1"/>
              <a:t>direcția</a:t>
            </a:r>
            <a:r>
              <a:rPr lang="en-US" sz="2000" dirty="0"/>
              <a:t> </a:t>
            </a:r>
            <a:r>
              <a:rPr lang="en-US" sz="2000" dirty="0" err="1"/>
              <a:t>fasciculului</a:t>
            </a:r>
            <a:r>
              <a:rPr lang="en-US" sz="2000" dirty="0"/>
              <a:t> incident. În </a:t>
            </a:r>
            <a:r>
              <a:rPr lang="en-US" sz="2000" dirty="0" err="1"/>
              <a:t>eșantioanele</a:t>
            </a:r>
            <a:r>
              <a:rPr lang="en-US" sz="2000" dirty="0"/>
              <a:t> </a:t>
            </a:r>
            <a:r>
              <a:rPr lang="en-US" sz="2000" dirty="0" err="1"/>
              <a:t>subțiri</a:t>
            </a:r>
            <a:r>
              <a:rPr lang="en-US" sz="2000" dirty="0"/>
              <a:t>, </a:t>
            </a:r>
            <a:r>
              <a:rPr lang="en-US" sz="2000" dirty="0" err="1"/>
              <a:t>aceste</a:t>
            </a:r>
            <a:r>
              <a:rPr lang="en-US" sz="2000" dirty="0"/>
              <a:t> </a:t>
            </a:r>
            <a:r>
              <a:rPr lang="en-US" sz="2000" dirty="0" err="1"/>
              <a:t>semnale</a:t>
            </a:r>
            <a:r>
              <a:rPr lang="en-US" sz="2000" dirty="0"/>
              <a:t> </a:t>
            </a:r>
            <a:r>
              <a:rPr lang="en-US" sz="2000" dirty="0" err="1"/>
              <a:t>sunt</a:t>
            </a:r>
            <a:r>
              <a:rPr lang="en-US" sz="2000" dirty="0"/>
              <a:t> </a:t>
            </a:r>
            <a:r>
              <a:rPr lang="en-US" sz="2000" dirty="0" err="1"/>
              <a:t>exploatate</a:t>
            </a:r>
            <a:r>
              <a:rPr lang="en-US" sz="2000" dirty="0"/>
              <a:t> </a:t>
            </a:r>
            <a:r>
              <a:rPr lang="en-US" sz="2000" dirty="0" err="1"/>
              <a:t>în</a:t>
            </a:r>
            <a:r>
              <a:rPr lang="en-US" sz="2000" dirty="0"/>
              <a:t> principal </a:t>
            </a:r>
            <a:r>
              <a:rPr lang="en-US" sz="2000" dirty="0" err="1"/>
              <a:t>în</a:t>
            </a:r>
            <a:r>
              <a:rPr lang="en-US" sz="2000" dirty="0"/>
              <a:t> </a:t>
            </a:r>
            <a:r>
              <a:rPr lang="en-US" sz="2000" dirty="0" err="1"/>
              <a:t>metodele</a:t>
            </a:r>
            <a:r>
              <a:rPr lang="en-US" sz="2000" dirty="0"/>
              <a:t> TEM </a:t>
            </a:r>
            <a:r>
              <a:rPr lang="en-US" sz="2000" dirty="0" err="1"/>
              <a:t>și</a:t>
            </a:r>
            <a:r>
              <a:rPr lang="en-US" sz="2000" dirty="0"/>
              <a:t> de </a:t>
            </a:r>
            <a:r>
              <a:rPr lang="en-US" sz="2000" dirty="0" err="1"/>
              <a:t>difracție</a:t>
            </a:r>
            <a:r>
              <a:rPr lang="en-US" sz="2000" dirty="0"/>
              <a:t> a </a:t>
            </a:r>
            <a:r>
              <a:rPr lang="en-US" sz="2000" dirty="0" err="1"/>
              <a:t>electronilor</a:t>
            </a:r>
            <a:r>
              <a:rPr lang="en-US" sz="2000" dirty="0"/>
              <a:t>, </a:t>
            </a:r>
            <a:r>
              <a:rPr lang="en-US" sz="2000" dirty="0" err="1"/>
              <a:t>în</a:t>
            </a:r>
            <a:r>
              <a:rPr lang="en-US" sz="2000" dirty="0"/>
              <a:t> </a:t>
            </a:r>
            <a:r>
              <a:rPr lang="en-US" sz="2000" dirty="0" err="1"/>
              <a:t>timp</a:t>
            </a:r>
            <a:r>
              <a:rPr lang="en-US" sz="2000" dirty="0"/>
              <a:t> </a:t>
            </a:r>
            <a:r>
              <a:rPr lang="en-US" sz="2000" dirty="0" err="1"/>
              <a:t>ce</a:t>
            </a:r>
            <a:r>
              <a:rPr lang="en-US" sz="2000" dirty="0"/>
              <a:t> </a:t>
            </a:r>
            <a:r>
              <a:rPr lang="en-US" sz="2000" dirty="0" err="1"/>
              <a:t>în</a:t>
            </a:r>
            <a:r>
              <a:rPr lang="en-US" sz="2000" dirty="0"/>
              <a:t> </a:t>
            </a:r>
            <a:r>
              <a:rPr lang="en-US" sz="2000" dirty="0" err="1"/>
              <a:t>eșantioanele</a:t>
            </a:r>
            <a:r>
              <a:rPr lang="en-US" sz="2000" dirty="0"/>
              <a:t> </a:t>
            </a:r>
            <a:r>
              <a:rPr lang="en-US" sz="2000" dirty="0" err="1"/>
              <a:t>groase</a:t>
            </a:r>
            <a:r>
              <a:rPr lang="en-US" sz="2000" dirty="0"/>
              <a:t> </a:t>
            </a:r>
            <a:r>
              <a:rPr lang="en-US" sz="2000" dirty="0" err="1"/>
              <a:t>electronii</a:t>
            </a:r>
            <a:r>
              <a:rPr lang="en-US" sz="2000" dirty="0"/>
              <a:t> </a:t>
            </a:r>
            <a:r>
              <a:rPr lang="en-US" sz="2000" dirty="0" err="1"/>
              <a:t>retroîmprăștiați</a:t>
            </a:r>
            <a:r>
              <a:rPr lang="en-US" sz="2000" dirty="0"/>
              <a:t> </a:t>
            </a:r>
            <a:r>
              <a:rPr lang="en-US" sz="2000" dirty="0" err="1"/>
              <a:t>sunt</a:t>
            </a:r>
            <a:r>
              <a:rPr lang="en-US" sz="2000" dirty="0"/>
              <a:t> </a:t>
            </a:r>
            <a:r>
              <a:rPr lang="en-US" sz="2000" dirty="0" err="1"/>
              <a:t>principalele</a:t>
            </a:r>
            <a:r>
              <a:rPr lang="en-US" sz="2000" dirty="0"/>
              <a:t> </a:t>
            </a:r>
            <a:r>
              <a:rPr lang="en-US" sz="2000" dirty="0" err="1"/>
              <a:t>semnale</a:t>
            </a:r>
            <a:r>
              <a:rPr lang="en-US" sz="2000" dirty="0"/>
              <a:t> </a:t>
            </a:r>
            <a:r>
              <a:rPr lang="en-US" sz="2000" dirty="0" err="1"/>
              <a:t>elastice</a:t>
            </a:r>
            <a:r>
              <a:rPr lang="en-US" sz="2000" dirty="0"/>
              <a:t> </a:t>
            </a:r>
            <a:r>
              <a:rPr lang="en-US" sz="2000" dirty="0" err="1"/>
              <a:t>studiate</a:t>
            </a:r>
            <a:r>
              <a:rPr lang="en-US" sz="2000" dirty="0"/>
              <a:t>.</a:t>
            </a:r>
            <a:endParaRPr lang="ro-RO" sz="2000" dirty="0"/>
          </a:p>
        </p:txBody>
      </p:sp>
    </p:spTree>
    <p:extLst>
      <p:ext uri="{BB962C8B-B14F-4D97-AF65-F5344CB8AC3E}">
        <p14:creationId xmlns:p14="http://schemas.microsoft.com/office/powerpoint/2010/main" val="334701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Elastic and inelastic scattering</a:t>
            </a:r>
            <a:endParaRPr lang="en-US" dirty="0"/>
          </a:p>
        </p:txBody>
      </p:sp>
      <p:pic>
        <p:nvPicPr>
          <p:cNvPr id="6" name="Content Placeholder 5">
            <a:extLst>
              <a:ext uri="{FF2B5EF4-FFF2-40B4-BE49-F238E27FC236}">
                <a16:creationId xmlns:a16="http://schemas.microsoft.com/office/drawing/2014/main" id="{18EEE41D-10FD-54C0-20B0-6B1101B9A66C}"/>
              </a:ext>
            </a:extLst>
          </p:cNvPr>
          <p:cNvPicPr>
            <a:picLocks noGrp="1" noChangeAspect="1"/>
          </p:cNvPicPr>
          <p:nvPr>
            <p:ph idx="1"/>
          </p:nvPr>
        </p:nvPicPr>
        <p:blipFill>
          <a:blip r:embed="rId2"/>
          <a:stretch>
            <a:fillRect/>
          </a:stretch>
        </p:blipFill>
        <p:spPr bwMode="auto">
          <a:xfrm>
            <a:off x="0" y="1219200"/>
            <a:ext cx="6313294" cy="355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6461528" y="1219200"/>
            <a:ext cx="2682472" cy="3551228"/>
          </a:xfrm>
          <a:prstGeom prst="rect">
            <a:avLst/>
          </a:prstGeom>
        </p:spPr>
      </p:pic>
      <p:sp>
        <p:nvSpPr>
          <p:cNvPr id="8" name="TextBox 7">
            <a:extLst>
              <a:ext uri="{FF2B5EF4-FFF2-40B4-BE49-F238E27FC236}">
                <a16:creationId xmlns:a16="http://schemas.microsoft.com/office/drawing/2014/main" id="{087A0703-4DCD-49CE-FE58-270322B86076}"/>
              </a:ext>
            </a:extLst>
          </p:cNvPr>
          <p:cNvSpPr txBox="1"/>
          <p:nvPr/>
        </p:nvSpPr>
        <p:spPr>
          <a:xfrm>
            <a:off x="0" y="4770428"/>
            <a:ext cx="8965504" cy="2031325"/>
          </a:xfrm>
          <a:prstGeom prst="rect">
            <a:avLst/>
          </a:prstGeom>
          <a:noFill/>
        </p:spPr>
        <p:txBody>
          <a:bodyPr wrap="square">
            <a:spAutoFit/>
          </a:bodyPr>
          <a:lstStyle/>
          <a:p>
            <a:r>
              <a:rPr lang="en-US" dirty="0" err="1"/>
              <a:t>În</a:t>
            </a:r>
            <a:r>
              <a:rPr lang="en-US" dirty="0"/>
              <a:t> </a:t>
            </a:r>
            <a:r>
              <a:rPr lang="en-US" dirty="0" err="1"/>
              <a:t>tehnici</a:t>
            </a:r>
            <a:r>
              <a:rPr lang="en-US" dirty="0"/>
              <a:t> precum TEM </a:t>
            </a:r>
            <a:r>
              <a:rPr lang="en-US" dirty="0" err="1"/>
              <a:t>ambele</a:t>
            </a:r>
            <a:r>
              <a:rPr lang="en-US" dirty="0"/>
              <a:t> </a:t>
            </a:r>
            <a:r>
              <a:rPr lang="en-US" dirty="0" err="1"/>
              <a:t>tipuri</a:t>
            </a:r>
            <a:r>
              <a:rPr lang="en-US" dirty="0"/>
              <a:t> de </a:t>
            </a:r>
            <a:r>
              <a:rPr lang="en-US" dirty="0" err="1"/>
              <a:t>împrăștiere</a:t>
            </a:r>
            <a:r>
              <a:rPr lang="en-US" dirty="0"/>
              <a:t> au loc </a:t>
            </a:r>
            <a:r>
              <a:rPr lang="en-US" dirty="0" err="1"/>
              <a:t>simultan</a:t>
            </a:r>
            <a:r>
              <a:rPr lang="en-US" dirty="0"/>
              <a:t>.</a:t>
            </a:r>
            <a:endParaRPr lang="ro-RO" dirty="0"/>
          </a:p>
          <a:p>
            <a:r>
              <a:rPr lang="en-US" dirty="0"/>
              <a:t> </a:t>
            </a:r>
            <a:r>
              <a:rPr lang="en-US" b="1" dirty="0" err="1"/>
              <a:t>Împrăștierea</a:t>
            </a:r>
            <a:r>
              <a:rPr lang="en-US" b="1" dirty="0"/>
              <a:t> </a:t>
            </a:r>
            <a:r>
              <a:rPr lang="en-US" b="1" dirty="0" err="1"/>
              <a:t>elastică</a:t>
            </a:r>
            <a:r>
              <a:rPr lang="en-US" b="1" dirty="0"/>
              <a:t> </a:t>
            </a:r>
            <a:r>
              <a:rPr lang="en-US" dirty="0" err="1"/>
              <a:t>creează</a:t>
            </a:r>
            <a:r>
              <a:rPr lang="en-US" dirty="0"/>
              <a:t> </a:t>
            </a:r>
            <a:r>
              <a:rPr lang="en-US" dirty="0" err="1"/>
              <a:t>imagini</a:t>
            </a:r>
            <a:r>
              <a:rPr lang="en-US" dirty="0"/>
              <a:t> </a:t>
            </a:r>
            <a:r>
              <a:rPr lang="en-US" dirty="0" err="1"/>
              <a:t>clare</a:t>
            </a:r>
            <a:r>
              <a:rPr lang="en-US" dirty="0"/>
              <a:t>, cu contrast </a:t>
            </a:r>
            <a:r>
              <a:rPr lang="en-US" dirty="0" err="1"/>
              <a:t>ridicat</a:t>
            </a:r>
            <a:r>
              <a:rPr lang="en-US" dirty="0"/>
              <a:t>, </a:t>
            </a:r>
            <a:r>
              <a:rPr lang="en-US" dirty="0" err="1"/>
              <a:t>și</a:t>
            </a:r>
            <a:r>
              <a:rPr lang="en-US" dirty="0"/>
              <a:t> </a:t>
            </a:r>
            <a:r>
              <a:rPr lang="en-US" dirty="0" err="1"/>
              <a:t>modele</a:t>
            </a:r>
            <a:r>
              <a:rPr lang="en-US" dirty="0"/>
              <a:t> de </a:t>
            </a:r>
            <a:r>
              <a:rPr lang="en-US" dirty="0" err="1"/>
              <a:t>difracție</a:t>
            </a:r>
            <a:r>
              <a:rPr lang="en-US" dirty="0"/>
              <a:t> utile </a:t>
            </a:r>
            <a:r>
              <a:rPr lang="en-US" dirty="0" err="1"/>
              <a:t>pentru</a:t>
            </a:r>
            <a:r>
              <a:rPr lang="en-US" dirty="0"/>
              <a:t> </a:t>
            </a:r>
            <a:r>
              <a:rPr lang="en-US" dirty="0" err="1"/>
              <a:t>vizualizarea</a:t>
            </a:r>
            <a:r>
              <a:rPr lang="en-US" dirty="0"/>
              <a:t> </a:t>
            </a:r>
            <a:r>
              <a:rPr lang="en-US" dirty="0" err="1"/>
              <a:t>rețelelor</a:t>
            </a:r>
            <a:r>
              <a:rPr lang="en-US" dirty="0"/>
              <a:t> </a:t>
            </a:r>
            <a:r>
              <a:rPr lang="en-US" dirty="0" err="1"/>
              <a:t>cristaline</a:t>
            </a:r>
            <a:r>
              <a:rPr lang="en-US" dirty="0"/>
              <a:t>. </a:t>
            </a:r>
            <a:endParaRPr lang="ro-RO" dirty="0"/>
          </a:p>
          <a:p>
            <a:r>
              <a:rPr lang="en-US" b="1" dirty="0" err="1"/>
              <a:t>Împrăștierea</a:t>
            </a:r>
            <a:r>
              <a:rPr lang="en-US" b="1" dirty="0"/>
              <a:t> </a:t>
            </a:r>
            <a:r>
              <a:rPr lang="en-US" b="1" dirty="0" err="1"/>
              <a:t>inelastică</a:t>
            </a:r>
            <a:r>
              <a:rPr lang="en-US" b="1" dirty="0"/>
              <a:t> </a:t>
            </a:r>
            <a:r>
              <a:rPr lang="en-US" dirty="0" err="1"/>
              <a:t>contribuie</a:t>
            </a:r>
            <a:r>
              <a:rPr lang="en-US" dirty="0"/>
              <a:t> la un fundal </a:t>
            </a:r>
            <a:r>
              <a:rPr lang="en-US" dirty="0" err="1"/>
              <a:t>difuz</a:t>
            </a:r>
            <a:r>
              <a:rPr lang="en-US" dirty="0"/>
              <a:t> care </a:t>
            </a:r>
            <a:r>
              <a:rPr lang="en-US" dirty="0" err="1"/>
              <a:t>degradează</a:t>
            </a:r>
            <a:r>
              <a:rPr lang="en-US" dirty="0"/>
              <a:t> </a:t>
            </a:r>
            <a:r>
              <a:rPr lang="en-US" dirty="0" err="1"/>
              <a:t>claritatea</a:t>
            </a:r>
            <a:r>
              <a:rPr lang="en-US" dirty="0"/>
              <a:t> </a:t>
            </a:r>
            <a:r>
              <a:rPr lang="en-US" dirty="0" err="1"/>
              <a:t>imaginii</a:t>
            </a:r>
            <a:r>
              <a:rPr lang="en-US" dirty="0"/>
              <a:t> </a:t>
            </a:r>
            <a:r>
              <a:rPr lang="en-US" dirty="0" err="1"/>
              <a:t>în</a:t>
            </a:r>
            <a:r>
              <a:rPr lang="en-US" dirty="0"/>
              <a:t> </a:t>
            </a:r>
            <a:r>
              <a:rPr lang="en-US" dirty="0" err="1"/>
              <a:t>specimenele</a:t>
            </a:r>
            <a:r>
              <a:rPr lang="en-US" dirty="0"/>
              <a:t> </a:t>
            </a:r>
            <a:r>
              <a:rPr lang="en-US" dirty="0" err="1"/>
              <a:t>mai</a:t>
            </a:r>
            <a:r>
              <a:rPr lang="en-US" dirty="0"/>
              <a:t> </a:t>
            </a:r>
            <a:r>
              <a:rPr lang="en-US" dirty="0" err="1"/>
              <a:t>groase</a:t>
            </a:r>
            <a:r>
              <a:rPr lang="en-US" dirty="0"/>
              <a:t>. </a:t>
            </a:r>
            <a:endParaRPr lang="ro-RO" dirty="0"/>
          </a:p>
          <a:p>
            <a:r>
              <a:rPr lang="ro-RO" dirty="0"/>
              <a:t>F</a:t>
            </a:r>
            <a:r>
              <a:rPr lang="en-US" dirty="0" err="1"/>
              <a:t>iltrarea</a:t>
            </a:r>
            <a:r>
              <a:rPr lang="en-US" dirty="0"/>
              <a:t> </a:t>
            </a:r>
            <a:r>
              <a:rPr lang="en-US" dirty="0" err="1"/>
              <a:t>acestor</a:t>
            </a:r>
            <a:r>
              <a:rPr lang="en-US" dirty="0"/>
              <a:t> </a:t>
            </a:r>
            <a:r>
              <a:rPr lang="en-US" dirty="0" err="1"/>
              <a:t>electroni</a:t>
            </a:r>
            <a:r>
              <a:rPr lang="en-US" dirty="0"/>
              <a:t> </a:t>
            </a:r>
            <a:r>
              <a:rPr lang="en-US" dirty="0" err="1"/>
              <a:t>prin</a:t>
            </a:r>
            <a:r>
              <a:rPr lang="en-US" dirty="0"/>
              <a:t> EELS </a:t>
            </a:r>
            <a:r>
              <a:rPr lang="en-US" dirty="0" err="1"/>
              <a:t>oferă</a:t>
            </a:r>
            <a:r>
              <a:rPr lang="en-US" dirty="0"/>
              <a:t> date </a:t>
            </a:r>
            <a:r>
              <a:rPr lang="en-US" dirty="0" err="1"/>
              <a:t>analitice</a:t>
            </a:r>
            <a:r>
              <a:rPr lang="en-US" dirty="0"/>
              <a:t> </a:t>
            </a:r>
            <a:r>
              <a:rPr lang="en-US" dirty="0" err="1"/>
              <a:t>extrem</a:t>
            </a:r>
            <a:r>
              <a:rPr lang="en-US" dirty="0"/>
              <a:t> de </a:t>
            </a:r>
            <a:r>
              <a:rPr lang="en-US" dirty="0" err="1"/>
              <a:t>valoroase</a:t>
            </a:r>
            <a:r>
              <a:rPr lang="en-US" dirty="0"/>
              <a:t> </a:t>
            </a:r>
            <a:r>
              <a:rPr lang="en-US" dirty="0" err="1"/>
              <a:t>despre</a:t>
            </a:r>
            <a:r>
              <a:rPr lang="en-US" dirty="0"/>
              <a:t> </a:t>
            </a:r>
            <a:r>
              <a:rPr lang="en-US" dirty="0" err="1"/>
              <a:t>compoziția</a:t>
            </a:r>
            <a:r>
              <a:rPr lang="en-US" dirty="0"/>
              <a:t> </a:t>
            </a:r>
            <a:r>
              <a:rPr lang="en-US" dirty="0" err="1"/>
              <a:t>chimică</a:t>
            </a:r>
            <a:r>
              <a:rPr lang="en-US" dirty="0"/>
              <a:t> a </a:t>
            </a:r>
            <a:r>
              <a:rPr lang="en-US" dirty="0" err="1"/>
              <a:t>probei</a:t>
            </a:r>
            <a:r>
              <a:rPr lang="en-US" dirty="0"/>
              <a:t>.</a:t>
            </a:r>
          </a:p>
        </p:txBody>
      </p:sp>
    </p:spTree>
    <p:extLst>
      <p:ext uri="{BB962C8B-B14F-4D97-AF65-F5344CB8AC3E}">
        <p14:creationId xmlns:p14="http://schemas.microsoft.com/office/powerpoint/2010/main" val="1654470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Specimen interaction</a:t>
            </a:r>
            <a:endParaRPr lang="en-US" dirty="0"/>
          </a:p>
        </p:txBody>
      </p:sp>
      <p:pic>
        <p:nvPicPr>
          <p:cNvPr id="6" name="Picture 5"/>
          <p:cNvPicPr>
            <a:picLocks noChangeAspect="1"/>
          </p:cNvPicPr>
          <p:nvPr/>
        </p:nvPicPr>
        <p:blipFill>
          <a:blip r:embed="rId2"/>
          <a:stretch>
            <a:fillRect/>
          </a:stretch>
        </p:blipFill>
        <p:spPr>
          <a:xfrm>
            <a:off x="494530" y="1486622"/>
            <a:ext cx="6439670" cy="5295178"/>
          </a:xfrm>
          <a:prstGeom prst="rect">
            <a:avLst/>
          </a:prstGeom>
        </p:spPr>
      </p:pic>
    </p:spTree>
    <p:extLst>
      <p:ext uri="{BB962C8B-B14F-4D97-AF65-F5344CB8AC3E}">
        <p14:creationId xmlns:p14="http://schemas.microsoft.com/office/powerpoint/2010/main" val="2620595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Different Interactions of the Incident Electron Beam to the Specimen</a:t>
            </a:r>
          </a:p>
        </p:txBody>
      </p:sp>
      <p:pic>
        <p:nvPicPr>
          <p:cNvPr id="5122" name="Picture 2" descr="Different Interactions of the Incident Electron Beam to the Specim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160" y="1676400"/>
            <a:ext cx="907284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7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Clasificarea</a:t>
            </a:r>
            <a:r>
              <a:rPr lang="en-US" dirty="0"/>
              <a:t> </a:t>
            </a:r>
            <a:r>
              <a:rPr lang="en-US" dirty="0" err="1"/>
              <a:t>microscoapelor</a:t>
            </a:r>
            <a:endParaRPr lang="en-US" dirty="0"/>
          </a:p>
        </p:txBody>
      </p:sp>
      <p:sp>
        <p:nvSpPr>
          <p:cNvPr id="5" name="TextBox 4">
            <a:extLst>
              <a:ext uri="{FF2B5EF4-FFF2-40B4-BE49-F238E27FC236}">
                <a16:creationId xmlns:a16="http://schemas.microsoft.com/office/drawing/2014/main" id="{BAB58DB7-D25A-9EA2-B7BF-787179C52D9A}"/>
              </a:ext>
            </a:extLst>
          </p:cNvPr>
          <p:cNvSpPr txBox="1"/>
          <p:nvPr/>
        </p:nvSpPr>
        <p:spPr>
          <a:xfrm>
            <a:off x="990600" y="2286000"/>
            <a:ext cx="7391400" cy="2776401"/>
          </a:xfrm>
          <a:prstGeom prst="rect">
            <a:avLst/>
          </a:prstGeom>
          <a:noFill/>
        </p:spPr>
        <p:txBody>
          <a:bodyPr wrap="square">
            <a:spAutoFit/>
          </a:bodyPr>
          <a:lstStyle/>
          <a:p>
            <a:pPr>
              <a:lnSpc>
                <a:spcPct val="200000"/>
              </a:lnSpc>
            </a:pPr>
            <a:r>
              <a:rPr lang="en-US" b="1" dirty="0" err="1"/>
              <a:t>Microscop</a:t>
            </a:r>
            <a:r>
              <a:rPr lang="en-US" b="1" dirty="0"/>
              <a:t> electronic de </a:t>
            </a:r>
            <a:r>
              <a:rPr lang="en-US" b="1" dirty="0" err="1"/>
              <a:t>transmisie</a:t>
            </a:r>
            <a:r>
              <a:rPr lang="en-US" b="1" dirty="0"/>
              <a:t> (TEM)</a:t>
            </a:r>
            <a:endParaRPr lang="ro-RO" b="1" dirty="0"/>
          </a:p>
          <a:p>
            <a:pPr>
              <a:lnSpc>
                <a:spcPct val="200000"/>
              </a:lnSpc>
            </a:pPr>
            <a:r>
              <a:rPr lang="en-US" b="1" dirty="0" err="1"/>
              <a:t>Microscop</a:t>
            </a:r>
            <a:r>
              <a:rPr lang="en-US" b="1" dirty="0"/>
              <a:t> electronic de </a:t>
            </a:r>
            <a:r>
              <a:rPr lang="en-US" b="1" dirty="0" err="1"/>
              <a:t>scanare</a:t>
            </a:r>
            <a:r>
              <a:rPr lang="en-US" b="1" dirty="0"/>
              <a:t> (SEM)</a:t>
            </a:r>
            <a:endParaRPr lang="ro-RO" b="1" dirty="0"/>
          </a:p>
          <a:p>
            <a:pPr>
              <a:lnSpc>
                <a:spcPct val="200000"/>
              </a:lnSpc>
            </a:pPr>
            <a:r>
              <a:rPr lang="en-US" b="1" dirty="0" err="1"/>
              <a:t>Microscopie</a:t>
            </a:r>
            <a:r>
              <a:rPr lang="en-US" b="1" dirty="0"/>
              <a:t> </a:t>
            </a:r>
            <a:r>
              <a:rPr lang="en-US" b="1" dirty="0" err="1"/>
              <a:t>electronică</a:t>
            </a:r>
            <a:r>
              <a:rPr lang="en-US" b="1" dirty="0"/>
              <a:t> de </a:t>
            </a:r>
            <a:r>
              <a:rPr lang="en-US" b="1" dirty="0" err="1"/>
              <a:t>scanare</a:t>
            </a:r>
            <a:r>
              <a:rPr lang="en-US" b="1" dirty="0"/>
              <a:t> cu </a:t>
            </a:r>
            <a:r>
              <a:rPr lang="en-US" b="1" dirty="0" err="1"/>
              <a:t>emisie</a:t>
            </a:r>
            <a:r>
              <a:rPr lang="en-US" b="1" dirty="0"/>
              <a:t> de </a:t>
            </a:r>
            <a:r>
              <a:rPr lang="en-US" b="1" dirty="0" err="1"/>
              <a:t>câmp</a:t>
            </a:r>
            <a:r>
              <a:rPr lang="en-US" b="1" dirty="0"/>
              <a:t> (FESEM)</a:t>
            </a:r>
            <a:endParaRPr lang="ro-RO" b="1" dirty="0"/>
          </a:p>
          <a:p>
            <a:pPr>
              <a:lnSpc>
                <a:spcPct val="200000"/>
              </a:lnSpc>
            </a:pPr>
            <a:r>
              <a:rPr lang="en-US" b="1" dirty="0" err="1"/>
              <a:t>Microscop</a:t>
            </a:r>
            <a:r>
              <a:rPr lang="en-US" b="1" dirty="0"/>
              <a:t> electronic de </a:t>
            </a:r>
            <a:r>
              <a:rPr lang="en-US" b="1" dirty="0" err="1"/>
              <a:t>reflexie</a:t>
            </a:r>
            <a:r>
              <a:rPr lang="en-US" b="1" dirty="0"/>
              <a:t> (REM)</a:t>
            </a:r>
            <a:endParaRPr lang="ro-RO" b="1" dirty="0"/>
          </a:p>
          <a:p>
            <a:pPr>
              <a:lnSpc>
                <a:spcPct val="200000"/>
              </a:lnSpc>
            </a:pPr>
            <a:r>
              <a:rPr lang="en-US" b="1" dirty="0" err="1"/>
              <a:t>Microscopie</a:t>
            </a:r>
            <a:r>
              <a:rPr lang="en-US" b="1" dirty="0"/>
              <a:t> de </a:t>
            </a:r>
            <a:r>
              <a:rPr lang="en-US" b="1" dirty="0" err="1"/>
              <a:t>tunelare</a:t>
            </a:r>
            <a:r>
              <a:rPr lang="en-US" b="1" dirty="0"/>
              <a:t> cu </a:t>
            </a:r>
            <a:r>
              <a:rPr lang="en-US" b="1" dirty="0" err="1"/>
              <a:t>scanare</a:t>
            </a:r>
            <a:r>
              <a:rPr lang="en-US" b="1" dirty="0"/>
              <a:t> (STM)</a:t>
            </a:r>
          </a:p>
        </p:txBody>
      </p:sp>
    </p:spTree>
    <p:extLst>
      <p:ext uri="{BB962C8B-B14F-4D97-AF65-F5344CB8AC3E}">
        <p14:creationId xmlns:p14="http://schemas.microsoft.com/office/powerpoint/2010/main" val="4184464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Generation depth</a:t>
            </a:r>
            <a:endParaRPr lang="en-US" dirty="0"/>
          </a:p>
        </p:txBody>
      </p:sp>
      <p:pic>
        <p:nvPicPr>
          <p:cNvPr id="4" name="Picture 3"/>
          <p:cNvPicPr>
            <a:picLocks noChangeAspect="1"/>
          </p:cNvPicPr>
          <p:nvPr/>
        </p:nvPicPr>
        <p:blipFill>
          <a:blip r:embed="rId2"/>
          <a:stretch>
            <a:fillRect/>
          </a:stretch>
        </p:blipFill>
        <p:spPr>
          <a:xfrm>
            <a:off x="1033123" y="1600200"/>
            <a:ext cx="7077753" cy="4724400"/>
          </a:xfrm>
          <a:prstGeom prst="rect">
            <a:avLst/>
          </a:prstGeom>
        </p:spPr>
      </p:pic>
    </p:spTree>
    <p:extLst>
      <p:ext uri="{BB962C8B-B14F-4D97-AF65-F5344CB8AC3E}">
        <p14:creationId xmlns:p14="http://schemas.microsoft.com/office/powerpoint/2010/main" val="3054967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Bulk</a:t>
            </a:r>
            <a:r>
              <a:rPr lang="en-US" b="1" dirty="0"/>
              <a:t> Specimen Interactions</a:t>
            </a:r>
            <a:r>
              <a:rPr lang="ro-RO" b="1" dirty="0"/>
              <a:t>: Backscattered Electrons:</a:t>
            </a:r>
            <a:endParaRPr lang="en-US" dirty="0"/>
          </a:p>
        </p:txBody>
      </p:sp>
      <p:sp>
        <p:nvSpPr>
          <p:cNvPr id="3" name="Content Placeholder 2"/>
          <p:cNvSpPr>
            <a:spLocks noGrp="1"/>
          </p:cNvSpPr>
          <p:nvPr>
            <p:ph idx="1"/>
          </p:nvPr>
        </p:nvSpPr>
        <p:spPr/>
        <p:txBody>
          <a:bodyPr/>
          <a:lstStyle/>
          <a:p>
            <a:r>
              <a:rPr lang="en-US" sz="2000" b="1" dirty="0" err="1"/>
              <a:t>Formare</a:t>
            </a:r>
            <a:endParaRPr lang="ro-RO" sz="2000" b="1" dirty="0"/>
          </a:p>
          <a:p>
            <a:r>
              <a:rPr lang="en-US" sz="2000" dirty="0" err="1"/>
              <a:t>Cauzat</a:t>
            </a:r>
            <a:r>
              <a:rPr lang="en-US" sz="2000" dirty="0"/>
              <a:t> de </a:t>
            </a:r>
            <a:r>
              <a:rPr lang="en-US" sz="2000" dirty="0" err="1"/>
              <a:t>ciocnirea</a:t>
            </a:r>
            <a:r>
              <a:rPr lang="en-US" sz="2000" dirty="0"/>
              <a:t> </a:t>
            </a:r>
            <a:r>
              <a:rPr lang="en-US" sz="2000" dirty="0" err="1"/>
              <a:t>unui</a:t>
            </a:r>
            <a:r>
              <a:rPr lang="en-US" sz="2000" dirty="0"/>
              <a:t> electron incident cu un atom din specimen, care </a:t>
            </a:r>
            <a:r>
              <a:rPr lang="en-US" sz="2000" dirty="0" err="1"/>
              <a:t>este</a:t>
            </a:r>
            <a:r>
              <a:rPr lang="en-US" sz="2000" dirty="0"/>
              <a:t> </a:t>
            </a:r>
            <a:r>
              <a:rPr lang="en-US" sz="2000" dirty="0" err="1"/>
              <a:t>aproape</a:t>
            </a:r>
            <a:r>
              <a:rPr lang="en-US" sz="2000" dirty="0"/>
              <a:t> </a:t>
            </a:r>
            <a:r>
              <a:rPr lang="en-US" sz="2000" dirty="0" err="1"/>
              <a:t>normală</a:t>
            </a:r>
            <a:r>
              <a:rPr lang="en-US" sz="2000" dirty="0"/>
              <a:t> cu </a:t>
            </a:r>
            <a:r>
              <a:rPr lang="en-US" sz="2000" dirty="0" err="1"/>
              <a:t>calea</a:t>
            </a:r>
            <a:r>
              <a:rPr lang="en-US" sz="2000" dirty="0"/>
              <a:t> </a:t>
            </a:r>
            <a:r>
              <a:rPr lang="en-US" sz="2000" dirty="0" err="1"/>
              <a:t>incidentului</a:t>
            </a:r>
            <a:r>
              <a:rPr lang="en-US" sz="2000" dirty="0"/>
              <a:t>. </a:t>
            </a:r>
            <a:r>
              <a:rPr lang="en-US" sz="2000" dirty="0" err="1"/>
              <a:t>Electronul</a:t>
            </a:r>
            <a:r>
              <a:rPr lang="en-US" sz="2000" dirty="0"/>
              <a:t> incident </a:t>
            </a:r>
            <a:r>
              <a:rPr lang="en-US" sz="2000" dirty="0" err="1"/>
              <a:t>este</a:t>
            </a:r>
            <a:r>
              <a:rPr lang="en-US" sz="2000" dirty="0"/>
              <a:t> </a:t>
            </a:r>
            <a:r>
              <a:rPr lang="en-US" sz="2000" dirty="0" err="1"/>
              <a:t>apoi</a:t>
            </a:r>
            <a:r>
              <a:rPr lang="en-US" sz="2000" dirty="0"/>
              <a:t> </a:t>
            </a:r>
            <a:r>
              <a:rPr lang="en-US" sz="2000" dirty="0" err="1"/>
              <a:t>împrăștiat</a:t>
            </a:r>
            <a:r>
              <a:rPr lang="en-US" sz="2000" dirty="0"/>
              <a:t> „</a:t>
            </a:r>
            <a:r>
              <a:rPr lang="en-US" sz="2000" dirty="0" err="1"/>
              <a:t>înapoi</a:t>
            </a:r>
            <a:r>
              <a:rPr lang="en-US" sz="2000" dirty="0"/>
              <a:t>” cu 180 de grade.</a:t>
            </a:r>
            <a:endParaRPr lang="ro-RO" sz="2000" dirty="0"/>
          </a:p>
          <a:p>
            <a:r>
              <a:rPr lang="en-US" sz="2000" b="1" dirty="0" err="1"/>
              <a:t>Utilizare</a:t>
            </a:r>
            <a:endParaRPr lang="ro-RO" sz="2000" b="1" dirty="0"/>
          </a:p>
          <a:p>
            <a:r>
              <a:rPr lang="en-US" sz="2000" dirty="0" err="1"/>
              <a:t>Producția</a:t>
            </a:r>
            <a:r>
              <a:rPr lang="en-US" sz="2000" dirty="0"/>
              <a:t> de </a:t>
            </a:r>
            <a:r>
              <a:rPr lang="en-US" sz="2000" i="1" dirty="0" err="1">
                <a:solidFill>
                  <a:srgbClr val="FF0000"/>
                </a:solidFill>
              </a:rPr>
              <a:t>electroni</a:t>
            </a:r>
            <a:r>
              <a:rPr lang="en-US" sz="2000" i="1" dirty="0">
                <a:solidFill>
                  <a:srgbClr val="FF0000"/>
                </a:solidFill>
              </a:rPr>
              <a:t> </a:t>
            </a:r>
            <a:r>
              <a:rPr lang="en-US" sz="2000" i="1" dirty="0" err="1">
                <a:solidFill>
                  <a:srgbClr val="FF0000"/>
                </a:solidFill>
              </a:rPr>
              <a:t>retroîmprăștiați</a:t>
            </a:r>
            <a:r>
              <a:rPr lang="en-US" sz="2000" i="1" dirty="0">
                <a:solidFill>
                  <a:srgbClr val="FF0000"/>
                </a:solidFill>
              </a:rPr>
              <a:t> </a:t>
            </a:r>
            <a:r>
              <a:rPr lang="en-US" sz="2000" dirty="0" err="1"/>
              <a:t>variază</a:t>
            </a:r>
            <a:r>
              <a:rPr lang="en-US" sz="2000" dirty="0"/>
              <a:t> direct cu </a:t>
            </a:r>
            <a:r>
              <a:rPr lang="en-US" sz="2000" dirty="0" err="1"/>
              <a:t>numărul</a:t>
            </a:r>
            <a:r>
              <a:rPr lang="en-US" sz="2000" dirty="0"/>
              <a:t> atomic al </a:t>
            </a:r>
            <a:r>
              <a:rPr lang="en-US" sz="2000" dirty="0" err="1"/>
              <a:t>specimenului</a:t>
            </a:r>
            <a:r>
              <a:rPr lang="en-US" sz="2000" dirty="0"/>
              <a:t>. </a:t>
            </a:r>
            <a:endParaRPr lang="ro-RO" sz="2000" dirty="0"/>
          </a:p>
          <a:p>
            <a:r>
              <a:rPr lang="en-US" sz="2000" dirty="0"/>
              <a:t>Aceste rate de </a:t>
            </a:r>
            <a:r>
              <a:rPr lang="en-US" sz="2000" dirty="0" err="1"/>
              <a:t>producție</a:t>
            </a:r>
            <a:r>
              <a:rPr lang="en-US" sz="2000" dirty="0"/>
              <a:t> </a:t>
            </a:r>
            <a:r>
              <a:rPr lang="en-US" sz="2000" dirty="0" err="1"/>
              <a:t>diferite</a:t>
            </a:r>
            <a:r>
              <a:rPr lang="en-US" sz="2000" dirty="0"/>
              <a:t> </a:t>
            </a:r>
            <a:r>
              <a:rPr lang="en-US" sz="2000" dirty="0" err="1"/>
              <a:t>fac</a:t>
            </a:r>
            <a:r>
              <a:rPr lang="en-US" sz="2000" dirty="0"/>
              <a:t> ca </a:t>
            </a:r>
            <a:r>
              <a:rPr lang="en-US" sz="2000" dirty="0" err="1"/>
              <a:t>elementele</a:t>
            </a:r>
            <a:r>
              <a:rPr lang="en-US" sz="2000" dirty="0"/>
              <a:t> cu </a:t>
            </a:r>
            <a:r>
              <a:rPr lang="en-US" sz="2000" dirty="0" err="1"/>
              <a:t>număr</a:t>
            </a:r>
            <a:r>
              <a:rPr lang="en-US" sz="2000" dirty="0"/>
              <a:t> atomic </a:t>
            </a:r>
            <a:r>
              <a:rPr lang="en-US" sz="2000" dirty="0" err="1"/>
              <a:t>mai</a:t>
            </a:r>
            <a:r>
              <a:rPr lang="en-US" sz="2000" dirty="0"/>
              <a:t> mare </a:t>
            </a:r>
            <a:r>
              <a:rPr lang="en-US" sz="2000" dirty="0" err="1"/>
              <a:t>să</a:t>
            </a:r>
            <a:r>
              <a:rPr lang="en-US" sz="2000" dirty="0"/>
              <a:t> </a:t>
            </a:r>
            <a:r>
              <a:rPr lang="en-US" sz="2000" dirty="0" err="1"/>
              <a:t>pară</a:t>
            </a:r>
            <a:r>
              <a:rPr lang="en-US" sz="2000" dirty="0"/>
              <a:t> </a:t>
            </a:r>
            <a:r>
              <a:rPr lang="en-US" sz="2000" dirty="0" err="1"/>
              <a:t>mai</a:t>
            </a:r>
            <a:r>
              <a:rPr lang="en-US" sz="2000" dirty="0"/>
              <a:t> </a:t>
            </a:r>
            <a:r>
              <a:rPr lang="en-US" sz="2000" dirty="0" err="1"/>
              <a:t>strălucitoare</a:t>
            </a:r>
            <a:r>
              <a:rPr lang="en-US" sz="2000" dirty="0"/>
              <a:t> </a:t>
            </a:r>
            <a:r>
              <a:rPr lang="en-US" sz="2000" dirty="0" err="1"/>
              <a:t>decât</a:t>
            </a:r>
            <a:r>
              <a:rPr lang="en-US" sz="2000" dirty="0"/>
              <a:t> </a:t>
            </a:r>
            <a:r>
              <a:rPr lang="en-US" sz="2000" dirty="0" err="1"/>
              <a:t>elementele</a:t>
            </a:r>
            <a:r>
              <a:rPr lang="en-US" sz="2000" dirty="0"/>
              <a:t> cu </a:t>
            </a:r>
            <a:r>
              <a:rPr lang="en-US" sz="2000" dirty="0" err="1"/>
              <a:t>număr</a:t>
            </a:r>
            <a:r>
              <a:rPr lang="en-US" sz="2000" dirty="0"/>
              <a:t> atomic </a:t>
            </a:r>
            <a:r>
              <a:rPr lang="en-US" sz="2000" dirty="0" err="1"/>
              <a:t>mai</a:t>
            </a:r>
            <a:r>
              <a:rPr lang="en-US" sz="2000" dirty="0"/>
              <a:t> </a:t>
            </a:r>
            <a:r>
              <a:rPr lang="en-US" sz="2000" dirty="0" err="1"/>
              <a:t>scăzut</a:t>
            </a:r>
            <a:r>
              <a:rPr lang="en-US" sz="2000" dirty="0"/>
              <a:t>. </a:t>
            </a:r>
            <a:endParaRPr lang="ro-RO" sz="2000" dirty="0"/>
          </a:p>
          <a:p>
            <a:r>
              <a:rPr lang="en-US" sz="2000" dirty="0" err="1"/>
              <a:t>Această</a:t>
            </a:r>
            <a:r>
              <a:rPr lang="en-US" sz="2000" dirty="0"/>
              <a:t> </a:t>
            </a:r>
            <a:r>
              <a:rPr lang="en-US" sz="2000" dirty="0" err="1"/>
              <a:t>interacțiune</a:t>
            </a:r>
            <a:r>
              <a:rPr lang="en-US" sz="2000" dirty="0"/>
              <a:t> </a:t>
            </a:r>
            <a:r>
              <a:rPr lang="en-US" sz="2000" dirty="0" err="1"/>
              <a:t>este</a:t>
            </a:r>
            <a:r>
              <a:rPr lang="en-US" sz="2000" dirty="0"/>
              <a:t> </a:t>
            </a:r>
            <a:r>
              <a:rPr lang="en-US" sz="2000" dirty="0" err="1"/>
              <a:t>utilizată</a:t>
            </a:r>
            <a:r>
              <a:rPr lang="en-US" sz="2000" dirty="0"/>
              <a:t> </a:t>
            </a:r>
            <a:r>
              <a:rPr lang="en-US" sz="2000" dirty="0" err="1"/>
              <a:t>pentru</a:t>
            </a:r>
            <a:r>
              <a:rPr lang="en-US" sz="2000" dirty="0"/>
              <a:t> a </a:t>
            </a:r>
            <a:r>
              <a:rPr lang="en-US" sz="2000" dirty="0" err="1"/>
              <a:t>diferenția</a:t>
            </a:r>
            <a:r>
              <a:rPr lang="en-US" sz="2000" dirty="0"/>
              <a:t> </a:t>
            </a:r>
            <a:r>
              <a:rPr lang="en-US" sz="2000" dirty="0" err="1"/>
              <a:t>părți</a:t>
            </a:r>
            <a:r>
              <a:rPr lang="en-US" sz="2000" dirty="0"/>
              <a:t> ale </a:t>
            </a:r>
            <a:r>
              <a:rPr lang="en-US" sz="2000" dirty="0" err="1"/>
              <a:t>specimenului</a:t>
            </a:r>
            <a:r>
              <a:rPr lang="en-US" sz="2000" dirty="0"/>
              <a:t> care au un </a:t>
            </a:r>
            <a:r>
              <a:rPr lang="en-US" sz="2000" dirty="0" err="1"/>
              <a:t>număr</a:t>
            </a:r>
            <a:r>
              <a:rPr lang="en-US" sz="2000" dirty="0"/>
              <a:t> atomic </a:t>
            </a:r>
            <a:r>
              <a:rPr lang="en-US" sz="2000" dirty="0" err="1"/>
              <a:t>mediu</a:t>
            </a:r>
            <a:r>
              <a:rPr lang="en-US" sz="2000" dirty="0"/>
              <a:t> </a:t>
            </a:r>
            <a:r>
              <a:rPr lang="en-US" sz="2000" dirty="0" err="1"/>
              <a:t>diferit</a:t>
            </a:r>
            <a:r>
              <a:rPr lang="en-US" sz="2000" dirty="0"/>
              <a:t>. </a:t>
            </a:r>
            <a:endParaRPr lang="ro-RO" sz="2000" dirty="0"/>
          </a:p>
          <a:p>
            <a:r>
              <a:rPr lang="en-US" sz="2000" dirty="0"/>
              <a:t>Un </a:t>
            </a:r>
            <a:r>
              <a:rPr lang="en-US" sz="2000" dirty="0" err="1"/>
              <a:t>exemplu</a:t>
            </a:r>
            <a:r>
              <a:rPr lang="en-US" sz="2000" dirty="0"/>
              <a:t> </a:t>
            </a:r>
            <a:r>
              <a:rPr lang="en-US" sz="2000" dirty="0" err="1"/>
              <a:t>este</a:t>
            </a:r>
            <a:r>
              <a:rPr lang="en-US" sz="2000" dirty="0"/>
              <a:t> </a:t>
            </a:r>
            <a:r>
              <a:rPr lang="en-US" sz="2000" dirty="0" err="1"/>
              <a:t>prezentat</a:t>
            </a:r>
            <a:r>
              <a:rPr lang="en-US" sz="2000" dirty="0"/>
              <a:t> </a:t>
            </a:r>
            <a:r>
              <a:rPr lang="en-US" sz="2000" dirty="0" err="1"/>
              <a:t>în</a:t>
            </a:r>
            <a:r>
              <a:rPr lang="en-US" sz="2000" dirty="0"/>
              <a:t> </a:t>
            </a:r>
            <a:r>
              <a:rPr lang="en-US" sz="2000" dirty="0" err="1"/>
              <a:t>secțiunea</a:t>
            </a:r>
            <a:r>
              <a:rPr lang="en-US" sz="2000" dirty="0"/>
              <a:t> de </a:t>
            </a:r>
            <a:r>
              <a:rPr lang="en-US" sz="2000" dirty="0" err="1"/>
              <a:t>ieșire</a:t>
            </a:r>
            <a:r>
              <a:rPr lang="en-US" sz="2000" dirty="0"/>
              <a:t> SEM, </a:t>
            </a:r>
            <a:r>
              <a:rPr lang="en-US" sz="2000" dirty="0" err="1"/>
              <a:t>în</a:t>
            </a:r>
            <a:r>
              <a:rPr lang="en-US" sz="2000" dirty="0"/>
              <a:t> special </a:t>
            </a:r>
            <a:r>
              <a:rPr lang="en-US" sz="2000" dirty="0" err="1"/>
              <a:t>micrografia</a:t>
            </a:r>
            <a:r>
              <a:rPr lang="en-US" sz="2000" dirty="0"/>
              <a:t> </a:t>
            </a:r>
            <a:r>
              <a:rPr lang="en-US" sz="2000" dirty="0" err="1"/>
              <a:t>specimenului</a:t>
            </a:r>
            <a:r>
              <a:rPr lang="en-US" sz="2000" dirty="0"/>
              <a:t> </a:t>
            </a:r>
            <a:r>
              <a:rPr lang="en-US" sz="2000" dirty="0" err="1"/>
              <a:t>aliat</a:t>
            </a:r>
            <a:r>
              <a:rPr lang="en-US" sz="2000" dirty="0"/>
              <a:t> </a:t>
            </a:r>
            <a:r>
              <a:rPr lang="en-US" sz="2000" dirty="0" err="1"/>
              <a:t>mecanic</a:t>
            </a:r>
            <a:r>
              <a:rPr lang="en-US" sz="2000" dirty="0"/>
              <a:t>.</a:t>
            </a:r>
          </a:p>
        </p:txBody>
      </p:sp>
    </p:spTree>
    <p:extLst>
      <p:ext uri="{BB962C8B-B14F-4D97-AF65-F5344CB8AC3E}">
        <p14:creationId xmlns:p14="http://schemas.microsoft.com/office/powerpoint/2010/main" val="3727978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Secondary Electrons:</a:t>
            </a:r>
            <a:br>
              <a:rPr lang="en-US" b="1" dirty="0"/>
            </a:br>
            <a:endParaRPr lang="en-US" dirty="0"/>
          </a:p>
        </p:txBody>
      </p:sp>
      <p:sp>
        <p:nvSpPr>
          <p:cNvPr id="3" name="Content Placeholder 2"/>
          <p:cNvSpPr>
            <a:spLocks noGrp="1"/>
          </p:cNvSpPr>
          <p:nvPr>
            <p:ph idx="1"/>
          </p:nvPr>
        </p:nvSpPr>
        <p:spPr>
          <a:xfrm>
            <a:off x="0" y="1066800"/>
            <a:ext cx="9130937" cy="4525962"/>
          </a:xfrm>
        </p:spPr>
        <p:txBody>
          <a:bodyPr/>
          <a:lstStyle/>
          <a:p>
            <a:pPr marL="0" indent="0">
              <a:buNone/>
            </a:pPr>
            <a:r>
              <a:rPr lang="en-US" sz="2000" b="1" dirty="0" err="1"/>
              <a:t>Sursă</a:t>
            </a:r>
            <a:endParaRPr lang="ro-RO" sz="2000" b="1" dirty="0"/>
          </a:p>
          <a:p>
            <a:pPr marL="0" indent="0">
              <a:buNone/>
            </a:pPr>
            <a:r>
              <a:rPr lang="en-US" sz="1800" dirty="0" err="1"/>
              <a:t>Cauzat</a:t>
            </a:r>
            <a:r>
              <a:rPr lang="en-US" sz="1800" dirty="0"/>
              <a:t> de un electron incident care </a:t>
            </a:r>
            <a:r>
              <a:rPr lang="en-US" sz="1800" dirty="0" err="1"/>
              <a:t>trece</a:t>
            </a:r>
            <a:r>
              <a:rPr lang="en-US" sz="1800" dirty="0"/>
              <a:t> „</a:t>
            </a:r>
            <a:r>
              <a:rPr lang="en-US" sz="1800" dirty="0" err="1"/>
              <a:t>aproape</a:t>
            </a:r>
            <a:r>
              <a:rPr lang="en-US" sz="1800" dirty="0"/>
              <a:t>” de un atom din specimen, </a:t>
            </a:r>
            <a:r>
              <a:rPr lang="en-US" sz="1800" dirty="0" err="1"/>
              <a:t>suficient</a:t>
            </a:r>
            <a:r>
              <a:rPr lang="en-US" sz="1800" dirty="0"/>
              <a:t> de </a:t>
            </a:r>
            <a:r>
              <a:rPr lang="en-US" sz="1800" dirty="0" err="1"/>
              <a:t>aproape</a:t>
            </a:r>
            <a:r>
              <a:rPr lang="en-US" sz="1800" dirty="0"/>
              <a:t> </a:t>
            </a:r>
            <a:r>
              <a:rPr lang="en-US" sz="1800" dirty="0" err="1"/>
              <a:t>pentru</a:t>
            </a:r>
            <a:r>
              <a:rPr lang="en-US" sz="1800" dirty="0"/>
              <a:t> a </a:t>
            </a:r>
            <a:r>
              <a:rPr lang="en-US" sz="1800" dirty="0" err="1"/>
              <a:t>oferi</a:t>
            </a:r>
            <a:r>
              <a:rPr lang="en-US" sz="1800" dirty="0"/>
              <a:t> o parte din </a:t>
            </a:r>
            <a:r>
              <a:rPr lang="en-US" sz="1800" dirty="0" err="1"/>
              <a:t>energia</a:t>
            </a:r>
            <a:r>
              <a:rPr lang="en-US" sz="1800" dirty="0"/>
              <a:t> </a:t>
            </a:r>
            <a:r>
              <a:rPr lang="en-US" sz="1800" dirty="0" err="1"/>
              <a:t>acestuia</a:t>
            </a:r>
            <a:r>
              <a:rPr lang="en-US" sz="1800" dirty="0"/>
              <a:t> </a:t>
            </a:r>
            <a:r>
              <a:rPr lang="en-US" sz="1800" dirty="0" err="1"/>
              <a:t>unui</a:t>
            </a:r>
            <a:r>
              <a:rPr lang="en-US" sz="1800" dirty="0"/>
              <a:t> electron cu </a:t>
            </a:r>
            <a:r>
              <a:rPr lang="en-US" sz="1800" dirty="0" err="1"/>
              <a:t>energie</a:t>
            </a:r>
            <a:r>
              <a:rPr lang="en-US" sz="1800" dirty="0"/>
              <a:t> </a:t>
            </a:r>
            <a:r>
              <a:rPr lang="en-US" sz="1800" dirty="0" err="1"/>
              <a:t>mai</a:t>
            </a:r>
            <a:r>
              <a:rPr lang="en-US" sz="1800" dirty="0"/>
              <a:t> </a:t>
            </a:r>
            <a:r>
              <a:rPr lang="en-US" sz="1800" dirty="0" err="1"/>
              <a:t>mică</a:t>
            </a:r>
            <a:r>
              <a:rPr lang="en-US" sz="1800" dirty="0"/>
              <a:t> (de </a:t>
            </a:r>
            <a:r>
              <a:rPr lang="en-US" sz="1800" dirty="0" err="1"/>
              <a:t>obicei</a:t>
            </a:r>
            <a:r>
              <a:rPr lang="en-US" sz="1800" dirty="0"/>
              <a:t> </a:t>
            </a:r>
            <a:r>
              <a:rPr lang="en-US" sz="1800" dirty="0" err="1"/>
              <a:t>în</a:t>
            </a:r>
            <a:r>
              <a:rPr lang="en-US" sz="1800" dirty="0"/>
              <a:t> </a:t>
            </a:r>
            <a:r>
              <a:rPr lang="en-US" sz="1800" dirty="0" err="1"/>
              <a:t>învelișul</a:t>
            </a:r>
            <a:r>
              <a:rPr lang="en-US" sz="1800" dirty="0"/>
              <a:t> K). </a:t>
            </a:r>
            <a:r>
              <a:rPr lang="en-US" sz="1800" dirty="0" err="1"/>
              <a:t>Acest</a:t>
            </a:r>
            <a:r>
              <a:rPr lang="en-US" sz="1800" dirty="0"/>
              <a:t> </a:t>
            </a:r>
            <a:r>
              <a:rPr lang="en-US" sz="1800" dirty="0" err="1"/>
              <a:t>lucru</a:t>
            </a:r>
            <a:r>
              <a:rPr lang="en-US" sz="1800" dirty="0"/>
              <a:t> </a:t>
            </a:r>
            <a:r>
              <a:rPr lang="en-US" sz="1800" dirty="0" err="1"/>
              <a:t>determină</a:t>
            </a:r>
            <a:r>
              <a:rPr lang="en-US" sz="1800" dirty="0"/>
              <a:t> o </a:t>
            </a:r>
            <a:r>
              <a:rPr lang="en-US" sz="1800" dirty="0" err="1"/>
              <a:t>ușoară</a:t>
            </a:r>
            <a:r>
              <a:rPr lang="en-US" sz="1800" dirty="0"/>
              <a:t> </a:t>
            </a:r>
            <a:r>
              <a:rPr lang="en-US" sz="1800" dirty="0" err="1"/>
              <a:t>pierdere</a:t>
            </a:r>
            <a:r>
              <a:rPr lang="en-US" sz="1800" dirty="0"/>
              <a:t> de </a:t>
            </a:r>
            <a:r>
              <a:rPr lang="en-US" sz="1800" dirty="0" err="1"/>
              <a:t>energie</a:t>
            </a:r>
            <a:r>
              <a:rPr lang="en-US" sz="1800" dirty="0"/>
              <a:t> </a:t>
            </a:r>
            <a:r>
              <a:rPr lang="en-US" sz="1800" dirty="0" err="1"/>
              <a:t>și</a:t>
            </a:r>
            <a:r>
              <a:rPr lang="en-US" sz="1800" dirty="0"/>
              <a:t> o </a:t>
            </a:r>
            <a:r>
              <a:rPr lang="en-US" sz="1800" dirty="0" err="1"/>
              <a:t>schimbare</a:t>
            </a:r>
            <a:r>
              <a:rPr lang="en-US" sz="1800" dirty="0"/>
              <a:t> a </a:t>
            </a:r>
            <a:r>
              <a:rPr lang="en-US" sz="1800" dirty="0" err="1"/>
              <a:t>căii</a:t>
            </a:r>
            <a:r>
              <a:rPr lang="en-US" sz="1800" dirty="0"/>
              <a:t> </a:t>
            </a:r>
            <a:r>
              <a:rPr lang="en-US" sz="1800" dirty="0" err="1"/>
              <a:t>în</a:t>
            </a:r>
            <a:r>
              <a:rPr lang="en-US" sz="1800" dirty="0"/>
              <a:t> </a:t>
            </a:r>
            <a:r>
              <a:rPr lang="en-US" sz="1800" dirty="0" err="1"/>
              <a:t>electronul</a:t>
            </a:r>
            <a:r>
              <a:rPr lang="en-US" sz="1800" dirty="0"/>
              <a:t> incident </a:t>
            </a:r>
            <a:r>
              <a:rPr lang="en-US" sz="1800" dirty="0" err="1"/>
              <a:t>și</a:t>
            </a:r>
            <a:r>
              <a:rPr lang="en-US" sz="1800" dirty="0"/>
              <a:t> </a:t>
            </a:r>
            <a:r>
              <a:rPr lang="en-US" sz="1800" dirty="0" err="1"/>
              <a:t>ionizarea</a:t>
            </a:r>
            <a:r>
              <a:rPr lang="en-US" sz="1800" dirty="0"/>
              <a:t> </a:t>
            </a:r>
            <a:r>
              <a:rPr lang="en-US" sz="1800" dirty="0" err="1"/>
              <a:t>electronului</a:t>
            </a:r>
            <a:r>
              <a:rPr lang="en-US" sz="1800" dirty="0"/>
              <a:t> </a:t>
            </a:r>
            <a:r>
              <a:rPr lang="en-US" sz="1800" dirty="0" err="1"/>
              <a:t>în</a:t>
            </a:r>
            <a:r>
              <a:rPr lang="en-US" sz="1800" dirty="0"/>
              <a:t> </a:t>
            </a:r>
            <a:r>
              <a:rPr lang="en-US" sz="1800" dirty="0" err="1"/>
              <a:t>atomul</a:t>
            </a:r>
            <a:r>
              <a:rPr lang="en-US" sz="1800" dirty="0"/>
              <a:t> specimen. </a:t>
            </a:r>
            <a:r>
              <a:rPr lang="en-US" sz="1800" dirty="0" err="1"/>
              <a:t>Acest</a:t>
            </a:r>
            <a:r>
              <a:rPr lang="en-US" sz="1800" dirty="0"/>
              <a:t> electron </a:t>
            </a:r>
            <a:r>
              <a:rPr lang="en-US" sz="1800" dirty="0" err="1"/>
              <a:t>ionizat</a:t>
            </a:r>
            <a:r>
              <a:rPr lang="en-US" sz="1800" dirty="0"/>
              <a:t> </a:t>
            </a:r>
            <a:r>
              <a:rPr lang="en-US" sz="1800" dirty="0" err="1"/>
              <a:t>părăsește</a:t>
            </a:r>
            <a:r>
              <a:rPr lang="en-US" sz="1800" dirty="0"/>
              <a:t> </a:t>
            </a:r>
            <a:r>
              <a:rPr lang="en-US" sz="1800" dirty="0" err="1"/>
              <a:t>apoi</a:t>
            </a:r>
            <a:r>
              <a:rPr lang="en-US" sz="1800" dirty="0"/>
              <a:t> </a:t>
            </a:r>
            <a:r>
              <a:rPr lang="en-US" sz="1800" dirty="0" err="1"/>
              <a:t>atomul</a:t>
            </a:r>
            <a:r>
              <a:rPr lang="en-US" sz="1800" dirty="0"/>
              <a:t> cu o </a:t>
            </a:r>
            <a:r>
              <a:rPr lang="en-US" sz="1800" dirty="0" err="1"/>
              <a:t>energie</a:t>
            </a:r>
            <a:r>
              <a:rPr lang="en-US" sz="1800" dirty="0"/>
              <a:t> </a:t>
            </a:r>
            <a:r>
              <a:rPr lang="en-US" sz="1800" dirty="0" err="1"/>
              <a:t>cinetică</a:t>
            </a:r>
            <a:r>
              <a:rPr lang="en-US" sz="1800" dirty="0"/>
              <a:t> </a:t>
            </a:r>
            <a:r>
              <a:rPr lang="en-US" sz="1800" dirty="0" err="1"/>
              <a:t>foarte</a:t>
            </a:r>
            <a:r>
              <a:rPr lang="en-US" sz="1800" dirty="0"/>
              <a:t> </a:t>
            </a:r>
            <a:r>
              <a:rPr lang="en-US" sz="1800" dirty="0" err="1"/>
              <a:t>mică</a:t>
            </a:r>
            <a:r>
              <a:rPr lang="en-US" sz="1800" dirty="0"/>
              <a:t> (5eV) </a:t>
            </a:r>
            <a:r>
              <a:rPr lang="en-US" sz="1800" dirty="0" err="1"/>
              <a:t>și</a:t>
            </a:r>
            <a:r>
              <a:rPr lang="en-US" sz="1800" dirty="0"/>
              <a:t> </a:t>
            </a:r>
            <a:r>
              <a:rPr lang="en-US" sz="1800" dirty="0" err="1"/>
              <a:t>este</a:t>
            </a:r>
            <a:r>
              <a:rPr lang="en-US" sz="1800" dirty="0"/>
              <a:t> </a:t>
            </a:r>
            <a:r>
              <a:rPr lang="en-US" sz="1800" dirty="0" err="1"/>
              <a:t>apoi</a:t>
            </a:r>
            <a:r>
              <a:rPr lang="en-US" sz="1800" dirty="0"/>
              <a:t> </a:t>
            </a:r>
            <a:r>
              <a:rPr lang="en-US" sz="1800" dirty="0" err="1"/>
              <a:t>numit</a:t>
            </a:r>
            <a:r>
              <a:rPr lang="en-US" sz="1800" dirty="0"/>
              <a:t> „electron </a:t>
            </a:r>
            <a:r>
              <a:rPr lang="en-US" sz="1800" dirty="0" err="1"/>
              <a:t>secundar</a:t>
            </a:r>
            <a:r>
              <a:rPr lang="en-US" sz="1800" dirty="0"/>
              <a:t>”. </a:t>
            </a:r>
            <a:r>
              <a:rPr lang="en-US" sz="1800" dirty="0" err="1"/>
              <a:t>Fiecare</a:t>
            </a:r>
            <a:r>
              <a:rPr lang="en-US" sz="1800" dirty="0"/>
              <a:t> electron incident </a:t>
            </a:r>
            <a:r>
              <a:rPr lang="en-US" sz="1800" dirty="0" err="1"/>
              <a:t>poate</a:t>
            </a:r>
            <a:r>
              <a:rPr lang="en-US" sz="1800" dirty="0"/>
              <a:t> produce </a:t>
            </a:r>
            <a:r>
              <a:rPr lang="en-US" sz="1800" dirty="0" err="1"/>
              <a:t>mai</a:t>
            </a:r>
            <a:r>
              <a:rPr lang="en-US" sz="1800" dirty="0"/>
              <a:t> </a:t>
            </a:r>
            <a:r>
              <a:rPr lang="en-US" sz="1800" dirty="0" err="1"/>
              <a:t>mulți</a:t>
            </a:r>
            <a:r>
              <a:rPr lang="en-US" sz="1800" dirty="0"/>
              <a:t> </a:t>
            </a:r>
            <a:r>
              <a:rPr lang="en-US" sz="1800" dirty="0" err="1"/>
              <a:t>electroni</a:t>
            </a:r>
            <a:r>
              <a:rPr lang="en-US" sz="1800" dirty="0"/>
              <a:t> </a:t>
            </a:r>
            <a:r>
              <a:rPr lang="en-US" sz="1800" dirty="0" err="1"/>
              <a:t>secundari</a:t>
            </a:r>
            <a:r>
              <a:rPr lang="en-US" sz="1800" dirty="0"/>
              <a:t>.</a:t>
            </a:r>
            <a:endParaRPr lang="ro-RO" sz="1800" dirty="0"/>
          </a:p>
          <a:p>
            <a:pPr marL="0" indent="0">
              <a:buNone/>
            </a:pPr>
            <a:r>
              <a:rPr lang="en-US" sz="2000" b="1" dirty="0" err="1"/>
              <a:t>Utilizare</a:t>
            </a:r>
            <a:endParaRPr lang="ro-RO" sz="2000" b="1" dirty="0"/>
          </a:p>
          <a:p>
            <a:r>
              <a:rPr lang="en-US" sz="1800" dirty="0" err="1"/>
              <a:t>Producția</a:t>
            </a:r>
            <a:r>
              <a:rPr lang="en-US" sz="1800" dirty="0"/>
              <a:t> de </a:t>
            </a:r>
            <a:r>
              <a:rPr lang="en-US" sz="1800" dirty="0" err="1"/>
              <a:t>electroni</a:t>
            </a:r>
            <a:r>
              <a:rPr lang="en-US" sz="1800" dirty="0"/>
              <a:t> </a:t>
            </a:r>
            <a:r>
              <a:rPr lang="en-US" sz="1800" dirty="0" err="1"/>
              <a:t>secundari</a:t>
            </a:r>
            <a:r>
              <a:rPr lang="en-US" sz="1800" dirty="0"/>
              <a:t> </a:t>
            </a:r>
            <a:r>
              <a:rPr lang="en-US" sz="1800" dirty="0" err="1"/>
              <a:t>este</a:t>
            </a:r>
            <a:r>
              <a:rPr lang="en-US" sz="1800" dirty="0"/>
              <a:t> </a:t>
            </a:r>
            <a:r>
              <a:rPr lang="ro-RO" sz="1800" dirty="0"/>
              <a:t>corobarată</a:t>
            </a:r>
            <a:r>
              <a:rPr lang="en-US" sz="1800" dirty="0"/>
              <a:t> de </a:t>
            </a:r>
            <a:r>
              <a:rPr lang="en-US" sz="1800" dirty="0" err="1"/>
              <a:t>topografie</a:t>
            </a:r>
            <a:r>
              <a:rPr lang="en-US" sz="1800" dirty="0"/>
              <a:t>. </a:t>
            </a:r>
            <a:endParaRPr lang="ro-RO" sz="1800" dirty="0"/>
          </a:p>
          <a:p>
            <a:r>
              <a:rPr lang="en-US" sz="1800" dirty="0" err="1"/>
              <a:t>Datorită</a:t>
            </a:r>
            <a:r>
              <a:rPr lang="en-US" sz="1800" dirty="0"/>
              <a:t> </a:t>
            </a:r>
            <a:r>
              <a:rPr lang="en-US" sz="1800" dirty="0" err="1"/>
              <a:t>energiei</a:t>
            </a:r>
            <a:r>
              <a:rPr lang="en-US" sz="1800" dirty="0"/>
              <a:t> lor </a:t>
            </a:r>
            <a:r>
              <a:rPr lang="ro-RO" sz="1800" dirty="0"/>
              <a:t>mici</a:t>
            </a:r>
            <a:r>
              <a:rPr lang="en-US" sz="1800" dirty="0"/>
              <a:t>, 5eV, </a:t>
            </a:r>
            <a:r>
              <a:rPr lang="en-US" sz="1800" dirty="0" err="1"/>
              <a:t>numai</a:t>
            </a:r>
            <a:r>
              <a:rPr lang="en-US" sz="1800" dirty="0"/>
              <a:t> </a:t>
            </a:r>
            <a:r>
              <a:rPr lang="ro-RO" sz="1800" dirty="0"/>
              <a:t>ES</a:t>
            </a:r>
            <a:r>
              <a:rPr lang="en-US" sz="1800" dirty="0"/>
              <a:t> care </a:t>
            </a:r>
            <a:r>
              <a:rPr lang="en-US" sz="1800" dirty="0" err="1"/>
              <a:t>sunt</a:t>
            </a:r>
            <a:r>
              <a:rPr lang="en-US" sz="1800" dirty="0"/>
              <a:t> </a:t>
            </a:r>
            <a:r>
              <a:rPr lang="en-US" sz="1800" dirty="0" err="1"/>
              <a:t>foarte</a:t>
            </a:r>
            <a:r>
              <a:rPr lang="en-US" sz="1800" dirty="0"/>
              <a:t> </a:t>
            </a:r>
            <a:r>
              <a:rPr lang="en-US" sz="1800" dirty="0" err="1"/>
              <a:t>aproape</a:t>
            </a:r>
            <a:r>
              <a:rPr lang="en-US" sz="1800" dirty="0"/>
              <a:t> de </a:t>
            </a:r>
            <a:r>
              <a:rPr lang="en-US" sz="1800" dirty="0" err="1"/>
              <a:t>suprafață</a:t>
            </a:r>
            <a:r>
              <a:rPr lang="en-US" sz="1800" dirty="0"/>
              <a:t> (&lt;10 nm</a:t>
            </a:r>
            <a:r>
              <a:rPr lang="ro-RO" sz="1800" dirty="0"/>
              <a:t> </a:t>
            </a:r>
            <a:r>
              <a:rPr lang="en-US" sz="1800" dirty="0"/>
              <a:t> pot </a:t>
            </a:r>
            <a:r>
              <a:rPr lang="en-US" sz="1800" dirty="0" err="1"/>
              <a:t>ieși</a:t>
            </a:r>
            <a:r>
              <a:rPr lang="en-US" sz="1800" dirty="0"/>
              <a:t> din </a:t>
            </a:r>
            <a:r>
              <a:rPr lang="en-US" sz="1800" dirty="0" err="1"/>
              <a:t>eșantion</a:t>
            </a:r>
            <a:r>
              <a:rPr lang="en-US" sz="1800" dirty="0"/>
              <a:t> </a:t>
            </a:r>
            <a:r>
              <a:rPr lang="en-US" sz="1800" dirty="0" err="1"/>
              <a:t>și</a:t>
            </a:r>
            <a:r>
              <a:rPr lang="en-US" sz="1800" dirty="0"/>
              <a:t> pot fi examinate. </a:t>
            </a:r>
            <a:endParaRPr lang="ro-RO" sz="1800" dirty="0"/>
          </a:p>
          <a:p>
            <a:r>
              <a:rPr lang="en-US" sz="1800" dirty="0"/>
              <a:t>Orice </a:t>
            </a:r>
            <a:r>
              <a:rPr lang="en-US" sz="1800" dirty="0" err="1"/>
              <a:t>modificare</a:t>
            </a:r>
            <a:r>
              <a:rPr lang="en-US" sz="1800" dirty="0"/>
              <a:t> a </a:t>
            </a:r>
            <a:r>
              <a:rPr lang="en-US" sz="1800" dirty="0" err="1"/>
              <a:t>topografiei</a:t>
            </a:r>
            <a:r>
              <a:rPr lang="en-US" sz="1800" dirty="0"/>
              <a:t> </a:t>
            </a:r>
            <a:r>
              <a:rPr lang="en-US" sz="1800" dirty="0" err="1"/>
              <a:t>în</a:t>
            </a:r>
            <a:r>
              <a:rPr lang="en-US" sz="1800" dirty="0"/>
              <a:t> </a:t>
            </a:r>
            <a:r>
              <a:rPr lang="en-US" sz="1800" dirty="0" err="1"/>
              <a:t>eșantion</a:t>
            </a:r>
            <a:r>
              <a:rPr lang="en-US" sz="1800" dirty="0"/>
              <a:t> care </a:t>
            </a:r>
            <a:r>
              <a:rPr lang="en-US" sz="1800" dirty="0" err="1"/>
              <a:t>este</a:t>
            </a:r>
            <a:r>
              <a:rPr lang="en-US" sz="1800" dirty="0"/>
              <a:t> </a:t>
            </a:r>
            <a:r>
              <a:rPr lang="en-US" sz="1800" dirty="0" err="1"/>
              <a:t>mai</a:t>
            </a:r>
            <a:r>
              <a:rPr lang="en-US" sz="1800" dirty="0"/>
              <a:t> mare </a:t>
            </a:r>
            <a:r>
              <a:rPr lang="en-US" sz="1800" dirty="0" err="1"/>
              <a:t>decât</a:t>
            </a:r>
            <a:r>
              <a:rPr lang="en-US" sz="1800" dirty="0"/>
              <a:t> </a:t>
            </a:r>
            <a:r>
              <a:rPr lang="en-US" sz="1800" dirty="0" err="1"/>
              <a:t>această</a:t>
            </a:r>
            <a:r>
              <a:rPr lang="en-US" sz="1800" dirty="0"/>
              <a:t> </a:t>
            </a:r>
            <a:r>
              <a:rPr lang="en-US" sz="1800" dirty="0" err="1"/>
              <a:t>adâncime</a:t>
            </a:r>
            <a:r>
              <a:rPr lang="en-US" sz="1800" dirty="0"/>
              <a:t> de </a:t>
            </a:r>
            <a:r>
              <a:rPr lang="en-US" sz="1800" dirty="0" err="1"/>
              <a:t>eșantionare</a:t>
            </a:r>
            <a:r>
              <a:rPr lang="en-US" sz="1800" dirty="0"/>
              <a:t> </a:t>
            </a:r>
            <a:r>
              <a:rPr lang="en-US" sz="1800" dirty="0" err="1"/>
              <a:t>va</a:t>
            </a:r>
            <a:r>
              <a:rPr lang="en-US" sz="1800" dirty="0"/>
              <a:t> </a:t>
            </a:r>
            <a:r>
              <a:rPr lang="en-US" sz="1800" dirty="0" err="1"/>
              <a:t>modifica</a:t>
            </a:r>
            <a:r>
              <a:rPr lang="en-US" sz="1800" dirty="0"/>
              <a:t> </a:t>
            </a:r>
            <a:r>
              <a:rPr lang="en-US" sz="1800" dirty="0" err="1"/>
              <a:t>produ</a:t>
            </a:r>
            <a:r>
              <a:rPr lang="ro-RO" sz="1800" dirty="0"/>
              <a:t>cerea ES</a:t>
            </a:r>
            <a:r>
              <a:rPr lang="en-US" sz="1800" dirty="0"/>
              <a:t> din </a:t>
            </a:r>
            <a:r>
              <a:rPr lang="en-US" sz="1800" dirty="0" err="1"/>
              <a:t>cauza</a:t>
            </a:r>
            <a:r>
              <a:rPr lang="en-US" sz="1800" dirty="0"/>
              <a:t> </a:t>
            </a:r>
            <a:r>
              <a:rPr lang="en-US" sz="1800" dirty="0" err="1"/>
              <a:t>eficienței</a:t>
            </a:r>
            <a:r>
              <a:rPr lang="en-US" sz="1800" dirty="0"/>
              <a:t> </a:t>
            </a:r>
            <a:r>
              <a:rPr lang="en-US" sz="1800" dirty="0" err="1"/>
              <a:t>colectării</a:t>
            </a:r>
            <a:r>
              <a:rPr lang="en-US" sz="1800" dirty="0"/>
              <a:t>. </a:t>
            </a:r>
            <a:endParaRPr lang="ro-RO" sz="1800" dirty="0"/>
          </a:p>
          <a:p>
            <a:r>
              <a:rPr lang="en-US" sz="1800" dirty="0" err="1"/>
              <a:t>Colectarea</a:t>
            </a:r>
            <a:r>
              <a:rPr lang="en-US" sz="1800" dirty="0"/>
              <a:t> </a:t>
            </a:r>
            <a:r>
              <a:rPr lang="en-US" sz="1800" dirty="0" err="1"/>
              <a:t>acestor</a:t>
            </a:r>
            <a:r>
              <a:rPr lang="en-US" sz="1800" dirty="0"/>
              <a:t> </a:t>
            </a:r>
            <a:r>
              <a:rPr lang="en-US" sz="1800" dirty="0" err="1"/>
              <a:t>electroni</a:t>
            </a:r>
            <a:r>
              <a:rPr lang="en-US" sz="1800" dirty="0"/>
              <a:t> </a:t>
            </a:r>
            <a:r>
              <a:rPr lang="en-US" sz="1800" dirty="0" err="1"/>
              <a:t>este</a:t>
            </a:r>
            <a:r>
              <a:rPr lang="en-US" sz="1800" dirty="0"/>
              <a:t> </a:t>
            </a:r>
            <a:r>
              <a:rPr lang="en-US" sz="1800" dirty="0" err="1"/>
              <a:t>ajutată</a:t>
            </a:r>
            <a:r>
              <a:rPr lang="en-US" sz="1800" dirty="0"/>
              <a:t> </a:t>
            </a:r>
            <a:r>
              <a:rPr lang="en-US" sz="1800" dirty="0" err="1"/>
              <a:t>prin</a:t>
            </a:r>
            <a:r>
              <a:rPr lang="en-US" sz="1800" dirty="0"/>
              <a:t> </a:t>
            </a:r>
            <a:r>
              <a:rPr lang="en-US" sz="1800" dirty="0" err="1"/>
              <a:t>utilizarea</a:t>
            </a:r>
            <a:r>
              <a:rPr lang="en-US" sz="1800" dirty="0"/>
              <a:t> </a:t>
            </a:r>
            <a:r>
              <a:rPr lang="en-US" sz="1800" dirty="0" err="1"/>
              <a:t>unui</a:t>
            </a:r>
            <a:r>
              <a:rPr lang="en-US" sz="1800" dirty="0"/>
              <a:t> „</a:t>
            </a:r>
            <a:r>
              <a:rPr lang="en-US" sz="1800" dirty="0" err="1"/>
              <a:t>colector</a:t>
            </a:r>
            <a:r>
              <a:rPr lang="en-US" sz="1800" dirty="0"/>
              <a:t>” </a:t>
            </a:r>
            <a:r>
              <a:rPr lang="en-US" sz="1800" dirty="0" err="1"/>
              <a:t>împreună</a:t>
            </a:r>
            <a:r>
              <a:rPr lang="en-US" sz="1800" dirty="0"/>
              <a:t> cu </a:t>
            </a:r>
            <a:r>
              <a:rPr lang="en-US" sz="1800" dirty="0" err="1"/>
              <a:t>detectorul</a:t>
            </a:r>
            <a:r>
              <a:rPr lang="en-US" sz="1800" dirty="0"/>
              <a:t> de </a:t>
            </a:r>
            <a:r>
              <a:rPr lang="en-US" sz="1800" dirty="0" err="1"/>
              <a:t>electroni</a:t>
            </a:r>
            <a:r>
              <a:rPr lang="en-US" sz="1800" dirty="0"/>
              <a:t> </a:t>
            </a:r>
            <a:r>
              <a:rPr lang="en-US" sz="1800" dirty="0" err="1"/>
              <a:t>secundar</a:t>
            </a:r>
            <a:r>
              <a:rPr lang="en-US" sz="1800" dirty="0"/>
              <a:t>. </a:t>
            </a:r>
            <a:endParaRPr lang="ro-RO" sz="1800" dirty="0"/>
          </a:p>
          <a:p>
            <a:r>
              <a:rPr lang="en-US" sz="1800" dirty="0" err="1"/>
              <a:t>Colectorul</a:t>
            </a:r>
            <a:r>
              <a:rPr lang="ro-RO" sz="1800" dirty="0"/>
              <a:t>:</a:t>
            </a:r>
            <a:r>
              <a:rPr lang="en-US" sz="1800" dirty="0"/>
              <a:t> o </a:t>
            </a:r>
            <a:r>
              <a:rPr lang="en-US" sz="1800" dirty="0" err="1"/>
              <a:t>rețea</a:t>
            </a:r>
            <a:r>
              <a:rPr lang="en-US" sz="1800" dirty="0"/>
              <a:t> cu un </a:t>
            </a:r>
            <a:r>
              <a:rPr lang="en-US" sz="1800" dirty="0" err="1"/>
              <a:t>potențial</a:t>
            </a:r>
            <a:r>
              <a:rPr lang="en-US" sz="1800" dirty="0"/>
              <a:t> </a:t>
            </a:r>
            <a:r>
              <a:rPr lang="ro-RO" sz="1800" dirty="0"/>
              <a:t>U=</a:t>
            </a:r>
            <a:r>
              <a:rPr lang="en-US" sz="1800" dirty="0"/>
              <a:t> +100V </a:t>
            </a:r>
            <a:r>
              <a:rPr lang="en-US" sz="1800" dirty="0" err="1"/>
              <a:t>aplicat</a:t>
            </a:r>
            <a:r>
              <a:rPr lang="en-US" sz="1800" dirty="0"/>
              <a:t> </a:t>
            </a:r>
            <a:r>
              <a:rPr lang="en-US" sz="1800" dirty="0" err="1"/>
              <a:t>acestuia</a:t>
            </a:r>
            <a:r>
              <a:rPr lang="en-US" sz="1800" dirty="0"/>
              <a:t>, care </a:t>
            </a:r>
            <a:r>
              <a:rPr lang="en-US" sz="1800" dirty="0" err="1"/>
              <a:t>este</a:t>
            </a:r>
            <a:r>
              <a:rPr lang="en-US" sz="1800" dirty="0"/>
              <a:t> </a:t>
            </a:r>
            <a:r>
              <a:rPr lang="en-US" sz="1800" dirty="0" err="1"/>
              <a:t>plasată</a:t>
            </a:r>
            <a:r>
              <a:rPr lang="en-US" sz="1800" dirty="0"/>
              <a:t> </a:t>
            </a:r>
            <a:r>
              <a:rPr lang="en-US" sz="1800" dirty="0" err="1"/>
              <a:t>în</a:t>
            </a:r>
            <a:r>
              <a:rPr lang="en-US" sz="1800" dirty="0"/>
              <a:t> </a:t>
            </a:r>
            <a:r>
              <a:rPr lang="en-US" sz="1800" dirty="0" err="1"/>
              <a:t>fața</a:t>
            </a:r>
            <a:r>
              <a:rPr lang="en-US" sz="1800" dirty="0"/>
              <a:t> </a:t>
            </a:r>
            <a:r>
              <a:rPr lang="en-US" sz="1800" dirty="0" err="1"/>
              <a:t>detectorului</a:t>
            </a:r>
            <a:r>
              <a:rPr lang="en-US" sz="1800" dirty="0"/>
              <a:t>, </a:t>
            </a:r>
            <a:r>
              <a:rPr lang="en-US" sz="1800" dirty="0" err="1"/>
              <a:t>atrăgând</a:t>
            </a:r>
            <a:r>
              <a:rPr lang="en-US" sz="1800" dirty="0"/>
              <a:t> </a:t>
            </a:r>
            <a:r>
              <a:rPr lang="ro-RO" sz="1800" dirty="0"/>
              <a:t>ES </a:t>
            </a:r>
            <a:r>
              <a:rPr lang="en-US" sz="1800" dirty="0" err="1"/>
              <a:t>încărcați</a:t>
            </a:r>
            <a:r>
              <a:rPr lang="en-US" sz="1800" dirty="0"/>
              <a:t> </a:t>
            </a:r>
            <a:r>
              <a:rPr lang="en-US" sz="1800" dirty="0" err="1"/>
              <a:t>negativ</a:t>
            </a:r>
            <a:r>
              <a:rPr lang="en-US" sz="1800" dirty="0"/>
              <a:t> </a:t>
            </a:r>
            <a:r>
              <a:rPr lang="en-US" sz="1800" dirty="0" err="1"/>
              <a:t>către</a:t>
            </a:r>
            <a:r>
              <a:rPr lang="en-US" sz="1800" dirty="0"/>
              <a:t> </a:t>
            </a:r>
            <a:r>
              <a:rPr lang="en-US" sz="1800" dirty="0" err="1"/>
              <a:t>acesta</a:t>
            </a:r>
            <a:r>
              <a:rPr lang="en-US" sz="1800" dirty="0"/>
              <a:t>, care </a:t>
            </a:r>
            <a:r>
              <a:rPr lang="en-US" sz="1800" dirty="0" err="1"/>
              <a:t>apoi</a:t>
            </a:r>
            <a:r>
              <a:rPr lang="en-US" sz="1800" dirty="0"/>
              <a:t> </a:t>
            </a:r>
            <a:r>
              <a:rPr lang="en-US" sz="1800" dirty="0" err="1"/>
              <a:t>trec</a:t>
            </a:r>
            <a:r>
              <a:rPr lang="en-US" sz="1800" dirty="0"/>
              <a:t> </a:t>
            </a:r>
            <a:r>
              <a:rPr lang="en-US" sz="1800" dirty="0" err="1"/>
              <a:t>prin</a:t>
            </a:r>
            <a:r>
              <a:rPr lang="en-US" sz="1800" dirty="0"/>
              <a:t> </a:t>
            </a:r>
            <a:r>
              <a:rPr lang="en-US" sz="1800" dirty="0" err="1"/>
              <a:t>găurile</a:t>
            </a:r>
            <a:r>
              <a:rPr lang="en-US" sz="1800" dirty="0"/>
              <a:t> </a:t>
            </a:r>
            <a:r>
              <a:rPr lang="en-US" sz="1800" dirty="0" err="1"/>
              <a:t>rețelei</a:t>
            </a:r>
            <a:r>
              <a:rPr lang="en-US" sz="1800" dirty="0"/>
              <a:t> </a:t>
            </a:r>
            <a:r>
              <a:rPr lang="en-US" sz="1800" dirty="0" err="1"/>
              <a:t>și</a:t>
            </a:r>
            <a:r>
              <a:rPr lang="en-US" sz="1800" dirty="0"/>
              <a:t> </a:t>
            </a:r>
            <a:r>
              <a:rPr lang="en-US" sz="1800" dirty="0" err="1"/>
              <a:t>în</a:t>
            </a:r>
            <a:r>
              <a:rPr lang="en-US" sz="1800" dirty="0"/>
              <a:t> detector de </a:t>
            </a:r>
            <a:r>
              <a:rPr lang="en-US" sz="1800" dirty="0" err="1"/>
              <a:t>numărat</a:t>
            </a:r>
            <a:r>
              <a:rPr lang="en-US" sz="1800" dirty="0"/>
              <a:t>.</a:t>
            </a:r>
          </a:p>
        </p:txBody>
      </p:sp>
    </p:spTree>
    <p:extLst>
      <p:ext uri="{BB962C8B-B14F-4D97-AF65-F5344CB8AC3E}">
        <p14:creationId xmlns:p14="http://schemas.microsoft.com/office/powerpoint/2010/main" val="1743654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Electronii Auger</a:t>
            </a:r>
            <a:endParaRPr lang="en-US" dirty="0"/>
          </a:p>
        </p:txBody>
      </p:sp>
      <p:sp>
        <p:nvSpPr>
          <p:cNvPr id="3" name="Content Placeholder 2"/>
          <p:cNvSpPr>
            <a:spLocks noGrp="1"/>
          </p:cNvSpPr>
          <p:nvPr>
            <p:ph idx="1"/>
          </p:nvPr>
        </p:nvSpPr>
        <p:spPr>
          <a:xfrm>
            <a:off x="0" y="1676400"/>
            <a:ext cx="9067800" cy="4525962"/>
          </a:xfrm>
        </p:spPr>
        <p:txBody>
          <a:bodyPr/>
          <a:lstStyle/>
          <a:p>
            <a:pPr marL="0" indent="0">
              <a:buNone/>
            </a:pPr>
            <a:r>
              <a:rPr lang="en-US" sz="2000" b="1" dirty="0" err="1"/>
              <a:t>Sursă</a:t>
            </a:r>
            <a:endParaRPr lang="ro-RO" sz="2000" b="1" dirty="0"/>
          </a:p>
          <a:p>
            <a:pPr marL="0" indent="0">
              <a:buNone/>
            </a:pPr>
            <a:r>
              <a:rPr lang="en-US" sz="2000" dirty="0" err="1"/>
              <a:t>Cauzat</a:t>
            </a:r>
            <a:r>
              <a:rPr lang="en-US" sz="2000" dirty="0"/>
              <a:t> de </a:t>
            </a:r>
            <a:r>
              <a:rPr lang="en-US" sz="2000" dirty="0" err="1"/>
              <a:t>dezactivarea</a:t>
            </a:r>
            <a:r>
              <a:rPr lang="en-US" sz="2000" dirty="0"/>
              <a:t> </a:t>
            </a:r>
            <a:r>
              <a:rPr lang="en-US" sz="2000" dirty="0" err="1"/>
              <a:t>atomului</a:t>
            </a:r>
            <a:r>
              <a:rPr lang="en-US" sz="2000" dirty="0"/>
              <a:t> specimen </a:t>
            </a:r>
            <a:r>
              <a:rPr lang="en-US" sz="2000" dirty="0" err="1"/>
              <a:t>după</a:t>
            </a:r>
            <a:r>
              <a:rPr lang="en-US" sz="2000" dirty="0"/>
              <a:t> </a:t>
            </a:r>
            <a:r>
              <a:rPr lang="en-US" sz="2000" dirty="0" err="1"/>
              <a:t>producerea</a:t>
            </a:r>
            <a:r>
              <a:rPr lang="en-US" sz="2000" dirty="0"/>
              <a:t> </a:t>
            </a:r>
            <a:r>
              <a:rPr lang="en-US" sz="2000" dirty="0" err="1"/>
              <a:t>unui</a:t>
            </a:r>
            <a:r>
              <a:rPr lang="en-US" sz="2000" dirty="0"/>
              <a:t> electron </a:t>
            </a:r>
            <a:r>
              <a:rPr lang="en-US" sz="2000" dirty="0" err="1"/>
              <a:t>secundar</a:t>
            </a:r>
            <a:r>
              <a:rPr lang="en-US" sz="2000" dirty="0"/>
              <a:t>. </a:t>
            </a:r>
            <a:r>
              <a:rPr lang="en-US" sz="2000" dirty="0" err="1"/>
              <a:t>Deoarece</a:t>
            </a:r>
            <a:r>
              <a:rPr lang="en-US" sz="2000" dirty="0"/>
              <a:t> un electron inferior (de </a:t>
            </a:r>
            <a:r>
              <a:rPr lang="en-US" sz="2000" dirty="0" err="1"/>
              <a:t>obicei</a:t>
            </a:r>
            <a:r>
              <a:rPr lang="en-US" sz="2000" dirty="0"/>
              <a:t> K-shell) a </a:t>
            </a:r>
            <a:r>
              <a:rPr lang="en-US" sz="2000" dirty="0" err="1"/>
              <a:t>fost</a:t>
            </a:r>
            <a:r>
              <a:rPr lang="en-US" sz="2000" dirty="0"/>
              <a:t> </a:t>
            </a:r>
            <a:r>
              <a:rPr lang="en-US" sz="2000" dirty="0" err="1"/>
              <a:t>emis</a:t>
            </a:r>
            <a:r>
              <a:rPr lang="en-US" sz="2000" dirty="0"/>
              <a:t> de la atom </a:t>
            </a:r>
            <a:r>
              <a:rPr lang="en-US" sz="2000" dirty="0" err="1"/>
              <a:t>în</a:t>
            </a:r>
            <a:r>
              <a:rPr lang="en-US" sz="2000" dirty="0"/>
              <a:t> </a:t>
            </a:r>
            <a:r>
              <a:rPr lang="en-US" sz="2000" dirty="0" err="1"/>
              <a:t>timpul</a:t>
            </a:r>
            <a:r>
              <a:rPr lang="en-US" sz="2000" dirty="0"/>
              <a:t> </a:t>
            </a:r>
            <a:r>
              <a:rPr lang="en-US" sz="2000" dirty="0" err="1"/>
              <a:t>procesului</a:t>
            </a:r>
            <a:r>
              <a:rPr lang="en-US" sz="2000" dirty="0"/>
              <a:t> de electron </a:t>
            </a:r>
            <a:r>
              <a:rPr lang="en-US" sz="2000" dirty="0" err="1"/>
              <a:t>secundar</a:t>
            </a:r>
            <a:r>
              <a:rPr lang="en-US" sz="2000" dirty="0"/>
              <a:t>,</a:t>
            </a:r>
            <a:r>
              <a:rPr lang="ro-RO" sz="2000" dirty="0"/>
              <a:t> un</a:t>
            </a:r>
            <a:r>
              <a:rPr lang="en-US" sz="2000" dirty="0"/>
              <a:t> </a:t>
            </a:r>
            <a:r>
              <a:rPr lang="en-US" sz="2000" dirty="0" err="1"/>
              <a:t>înveliș</a:t>
            </a:r>
            <a:r>
              <a:rPr lang="en-US" sz="2000" dirty="0"/>
              <a:t> </a:t>
            </a:r>
            <a:r>
              <a:rPr lang="en-US" sz="2000" dirty="0" err="1"/>
              <a:t>interio</a:t>
            </a:r>
            <a:r>
              <a:rPr lang="ro-RO" sz="2000" dirty="0"/>
              <a:t>r</a:t>
            </a:r>
            <a:r>
              <a:rPr lang="en-US" sz="2000" dirty="0"/>
              <a:t> (de </a:t>
            </a:r>
            <a:r>
              <a:rPr lang="en-US" sz="2000" dirty="0" err="1"/>
              <a:t>energie</a:t>
            </a:r>
            <a:r>
              <a:rPr lang="en-US" sz="2000" dirty="0"/>
              <a:t> </a:t>
            </a:r>
            <a:r>
              <a:rPr lang="en-US" sz="2000" dirty="0" err="1"/>
              <a:t>mai</a:t>
            </a:r>
            <a:r>
              <a:rPr lang="en-US" sz="2000" dirty="0"/>
              <a:t> </a:t>
            </a:r>
            <a:r>
              <a:rPr lang="en-US" sz="2000" dirty="0" err="1"/>
              <a:t>scăzută</a:t>
            </a:r>
            <a:r>
              <a:rPr lang="en-US" sz="2000" dirty="0"/>
              <a:t>) are </a:t>
            </a:r>
            <a:r>
              <a:rPr lang="en-US" sz="2000" dirty="0" err="1"/>
              <a:t>acum</a:t>
            </a:r>
            <a:r>
              <a:rPr lang="en-US" sz="2000" dirty="0"/>
              <a:t> un </a:t>
            </a:r>
            <a:r>
              <a:rPr lang="en-US" sz="2000" dirty="0" err="1"/>
              <a:t>loc</a:t>
            </a:r>
            <a:r>
              <a:rPr lang="en-US" sz="2000" dirty="0"/>
              <a:t> liber. Un electron de </a:t>
            </a:r>
            <a:r>
              <a:rPr lang="en-US" sz="2000" dirty="0" err="1"/>
              <a:t>energie</a:t>
            </a:r>
            <a:r>
              <a:rPr lang="en-US" sz="2000" dirty="0"/>
              <a:t> </a:t>
            </a:r>
            <a:r>
              <a:rPr lang="en-US" sz="2000" dirty="0" err="1"/>
              <a:t>mai</a:t>
            </a:r>
            <a:r>
              <a:rPr lang="en-US" sz="2000" dirty="0"/>
              <a:t> mare de la </a:t>
            </a:r>
            <a:r>
              <a:rPr lang="en-US" sz="2000" dirty="0" err="1"/>
              <a:t>același</a:t>
            </a:r>
            <a:r>
              <a:rPr lang="en-US" sz="2000" dirty="0"/>
              <a:t> atom </a:t>
            </a:r>
            <a:r>
              <a:rPr lang="en-US" sz="2000" dirty="0" err="1"/>
              <a:t>poate</a:t>
            </a:r>
            <a:r>
              <a:rPr lang="en-US" sz="2000" dirty="0"/>
              <a:t> „</a:t>
            </a:r>
            <a:r>
              <a:rPr lang="en-US" sz="2000" dirty="0" err="1"/>
              <a:t>cădea</a:t>
            </a:r>
            <a:r>
              <a:rPr lang="en-US" sz="2000" dirty="0"/>
              <a:t>” </a:t>
            </a:r>
            <a:r>
              <a:rPr lang="en-US" sz="2000" dirty="0" err="1"/>
              <a:t>într</a:t>
            </a:r>
            <a:r>
              <a:rPr lang="en-US" sz="2000" dirty="0"/>
              <a:t>-o </a:t>
            </a:r>
            <a:r>
              <a:rPr lang="en-US" sz="2000" dirty="0" err="1"/>
              <a:t>energie</a:t>
            </a:r>
            <a:r>
              <a:rPr lang="en-US" sz="2000" dirty="0"/>
              <a:t> </a:t>
            </a:r>
            <a:r>
              <a:rPr lang="en-US" sz="2000" dirty="0" err="1"/>
              <a:t>mai</a:t>
            </a:r>
            <a:r>
              <a:rPr lang="en-US" sz="2000" dirty="0"/>
              <a:t> </a:t>
            </a:r>
            <a:r>
              <a:rPr lang="en-US" sz="2000" dirty="0" err="1"/>
              <a:t>mică</a:t>
            </a:r>
            <a:r>
              <a:rPr lang="en-US" sz="2000" dirty="0"/>
              <a:t>, </a:t>
            </a:r>
            <a:r>
              <a:rPr lang="en-US" sz="2000" dirty="0" err="1"/>
              <a:t>umplând</a:t>
            </a:r>
            <a:r>
              <a:rPr lang="en-US" sz="2000" dirty="0"/>
              <a:t> </a:t>
            </a:r>
            <a:r>
              <a:rPr lang="en-US" sz="2000" dirty="0" err="1"/>
              <a:t>locul</a:t>
            </a:r>
            <a:r>
              <a:rPr lang="en-US" sz="2000" dirty="0"/>
              <a:t> liber. </a:t>
            </a:r>
            <a:r>
              <a:rPr lang="en-US" sz="2000" dirty="0" err="1"/>
              <a:t>Acest</a:t>
            </a:r>
            <a:r>
              <a:rPr lang="en-US" sz="2000" dirty="0"/>
              <a:t> </a:t>
            </a:r>
            <a:r>
              <a:rPr lang="en-US" sz="2000" dirty="0" err="1"/>
              <a:t>lucru</a:t>
            </a:r>
            <a:r>
              <a:rPr lang="en-US" sz="2000" dirty="0"/>
              <a:t> </a:t>
            </a:r>
            <a:r>
              <a:rPr lang="en-US" sz="2000" dirty="0" err="1"/>
              <a:t>creează</a:t>
            </a:r>
            <a:r>
              <a:rPr lang="en-US" sz="2000" dirty="0"/>
              <a:t> un surplus de </a:t>
            </a:r>
            <a:r>
              <a:rPr lang="en-US" sz="2000" dirty="0" err="1"/>
              <a:t>energie</a:t>
            </a:r>
            <a:r>
              <a:rPr lang="en-US" sz="2000" dirty="0"/>
              <a:t> </a:t>
            </a:r>
            <a:r>
              <a:rPr lang="en-US" sz="2000" dirty="0" err="1"/>
              <a:t>în</a:t>
            </a:r>
            <a:r>
              <a:rPr lang="en-US" sz="2000" dirty="0"/>
              <a:t> atom care </a:t>
            </a:r>
            <a:r>
              <a:rPr lang="en-US" sz="2000" dirty="0" err="1"/>
              <a:t>poate</a:t>
            </a:r>
            <a:r>
              <a:rPr lang="en-US" sz="2000" dirty="0"/>
              <a:t> fi </a:t>
            </a:r>
            <a:r>
              <a:rPr lang="en-US" sz="2000" dirty="0" err="1"/>
              <a:t>corectat</a:t>
            </a:r>
            <a:r>
              <a:rPr lang="en-US" sz="2000" dirty="0"/>
              <a:t> </a:t>
            </a:r>
            <a:r>
              <a:rPr lang="en-US" sz="2000" dirty="0" err="1"/>
              <a:t>prin</a:t>
            </a:r>
            <a:r>
              <a:rPr lang="en-US" sz="2000" dirty="0"/>
              <a:t> </a:t>
            </a:r>
            <a:r>
              <a:rPr lang="en-US" sz="2000" i="1" dirty="0" err="1">
                <a:solidFill>
                  <a:srgbClr val="FF0000"/>
                </a:solidFill>
              </a:rPr>
              <a:t>emiterea</a:t>
            </a:r>
            <a:r>
              <a:rPr lang="en-US" sz="2000" i="1" dirty="0">
                <a:solidFill>
                  <a:srgbClr val="FF0000"/>
                </a:solidFill>
              </a:rPr>
              <a:t> </a:t>
            </a:r>
            <a:r>
              <a:rPr lang="en-US" sz="2000" i="1" dirty="0" err="1">
                <a:solidFill>
                  <a:srgbClr val="FF0000"/>
                </a:solidFill>
              </a:rPr>
              <a:t>unui</a:t>
            </a:r>
            <a:r>
              <a:rPr lang="en-US" sz="2000" i="1" dirty="0">
                <a:solidFill>
                  <a:srgbClr val="FF0000"/>
                </a:solidFill>
              </a:rPr>
              <a:t> electron exterior (de </a:t>
            </a:r>
            <a:r>
              <a:rPr lang="en-US" sz="2000" i="1" dirty="0" err="1">
                <a:solidFill>
                  <a:srgbClr val="FF0000"/>
                </a:solidFill>
              </a:rPr>
              <a:t>energie</a:t>
            </a:r>
            <a:r>
              <a:rPr lang="en-US" sz="2000" i="1" dirty="0">
                <a:solidFill>
                  <a:srgbClr val="FF0000"/>
                </a:solidFill>
              </a:rPr>
              <a:t> </a:t>
            </a:r>
            <a:r>
              <a:rPr lang="en-US" sz="2000" i="1" dirty="0" err="1">
                <a:solidFill>
                  <a:srgbClr val="FF0000"/>
                </a:solidFill>
              </a:rPr>
              <a:t>mai</a:t>
            </a:r>
            <a:r>
              <a:rPr lang="en-US" sz="2000" i="1" dirty="0">
                <a:solidFill>
                  <a:srgbClr val="FF0000"/>
                </a:solidFill>
              </a:rPr>
              <a:t> </a:t>
            </a:r>
            <a:r>
              <a:rPr lang="en-US" sz="2000" i="1" dirty="0" err="1">
                <a:solidFill>
                  <a:srgbClr val="FF0000"/>
                </a:solidFill>
              </a:rPr>
              <a:t>mică</a:t>
            </a:r>
            <a:r>
              <a:rPr lang="en-US" sz="2000" i="1" dirty="0">
                <a:solidFill>
                  <a:srgbClr val="FF0000"/>
                </a:solidFill>
              </a:rPr>
              <a:t>); un electron Auger.</a:t>
            </a:r>
            <a:endParaRPr lang="ro-RO" sz="2000" i="1" dirty="0">
              <a:solidFill>
                <a:srgbClr val="FF0000"/>
              </a:solidFill>
            </a:endParaRPr>
          </a:p>
          <a:p>
            <a:pPr marL="0" indent="0">
              <a:buNone/>
            </a:pPr>
            <a:r>
              <a:rPr lang="en-US" sz="2000" b="1" dirty="0" err="1"/>
              <a:t>Utilizare</a:t>
            </a:r>
            <a:endParaRPr lang="ro-RO" sz="2000" b="1" dirty="0"/>
          </a:p>
          <a:p>
            <a:r>
              <a:rPr lang="en-US" sz="2000" dirty="0" err="1"/>
              <a:t>Electronii</a:t>
            </a:r>
            <a:r>
              <a:rPr lang="en-US" sz="2000" dirty="0"/>
              <a:t> Auger au o </a:t>
            </a:r>
            <a:r>
              <a:rPr lang="en-US" sz="2000" dirty="0" err="1"/>
              <a:t>energie</a:t>
            </a:r>
            <a:r>
              <a:rPr lang="en-US" sz="2000" dirty="0"/>
              <a:t> </a:t>
            </a:r>
            <a:r>
              <a:rPr lang="en-US" sz="2000" dirty="0" err="1"/>
              <a:t>caracteristică</a:t>
            </a:r>
            <a:r>
              <a:rPr lang="en-US" sz="2000" dirty="0"/>
              <a:t>, </a:t>
            </a:r>
            <a:r>
              <a:rPr lang="en-US" sz="2000" b="1" dirty="0" err="1"/>
              <a:t>unică</a:t>
            </a:r>
            <a:r>
              <a:rPr lang="en-US" sz="2000" b="1" dirty="0"/>
              <a:t> </a:t>
            </a:r>
            <a:r>
              <a:rPr lang="en-US" sz="2000" b="1" dirty="0" err="1"/>
              <a:t>fiecărui</a:t>
            </a:r>
            <a:r>
              <a:rPr lang="en-US" sz="2000" b="1" dirty="0"/>
              <a:t> element din care au </a:t>
            </a:r>
            <a:r>
              <a:rPr lang="en-US" sz="2000" b="1" dirty="0" err="1"/>
              <a:t>fost</a:t>
            </a:r>
            <a:r>
              <a:rPr lang="en-US" sz="2000" b="1" dirty="0"/>
              <a:t> </a:t>
            </a:r>
            <a:r>
              <a:rPr lang="en-US" sz="2000" b="1" dirty="0" err="1"/>
              <a:t>emise</a:t>
            </a:r>
            <a:r>
              <a:rPr lang="en-US" sz="2000" dirty="0"/>
              <a:t>. </a:t>
            </a:r>
            <a:endParaRPr lang="ro-RO" sz="2000" dirty="0"/>
          </a:p>
          <a:p>
            <a:r>
              <a:rPr lang="en-US" sz="2000" dirty="0" err="1"/>
              <a:t>Acești</a:t>
            </a:r>
            <a:r>
              <a:rPr lang="en-US" sz="2000" dirty="0"/>
              <a:t> </a:t>
            </a:r>
            <a:r>
              <a:rPr lang="en-US" sz="2000" dirty="0" err="1"/>
              <a:t>electroni</a:t>
            </a:r>
            <a:r>
              <a:rPr lang="en-US" sz="2000" dirty="0"/>
              <a:t> sunt </a:t>
            </a:r>
            <a:r>
              <a:rPr lang="en-US" sz="2000" dirty="0" err="1"/>
              <a:t>colectați</a:t>
            </a:r>
            <a:r>
              <a:rPr lang="en-US" sz="2000" dirty="0"/>
              <a:t> </a:t>
            </a:r>
            <a:r>
              <a:rPr lang="en-US" sz="2000" dirty="0" err="1"/>
              <a:t>și</a:t>
            </a:r>
            <a:r>
              <a:rPr lang="en-US" sz="2000" dirty="0"/>
              <a:t> </a:t>
            </a:r>
            <a:r>
              <a:rPr lang="en-US" sz="2000" dirty="0" err="1"/>
              <a:t>sortați</a:t>
            </a:r>
            <a:r>
              <a:rPr lang="en-US" sz="2000" dirty="0"/>
              <a:t> </a:t>
            </a:r>
            <a:r>
              <a:rPr lang="en-US" sz="2000" dirty="0" err="1"/>
              <a:t>în</a:t>
            </a:r>
            <a:r>
              <a:rPr lang="en-US" sz="2000" dirty="0"/>
              <a:t> </a:t>
            </a:r>
            <a:r>
              <a:rPr lang="en-US" sz="2000" dirty="0" err="1"/>
              <a:t>funcție</a:t>
            </a:r>
            <a:r>
              <a:rPr lang="en-US" sz="2000" dirty="0"/>
              <a:t> de </a:t>
            </a:r>
            <a:r>
              <a:rPr lang="en-US" sz="2000" dirty="0" err="1"/>
              <a:t>energie</a:t>
            </a:r>
            <a:r>
              <a:rPr lang="en-US" sz="2000" dirty="0"/>
              <a:t> </a:t>
            </a:r>
            <a:r>
              <a:rPr lang="en-US" sz="2000" dirty="0" err="1"/>
              <a:t>pentru</a:t>
            </a:r>
            <a:r>
              <a:rPr lang="en-US" sz="2000" dirty="0"/>
              <a:t> a </a:t>
            </a:r>
            <a:r>
              <a:rPr lang="en-US" sz="2000" dirty="0" err="1"/>
              <a:t>oferi</a:t>
            </a:r>
            <a:r>
              <a:rPr lang="en-US" sz="2000" dirty="0"/>
              <a:t> </a:t>
            </a:r>
            <a:r>
              <a:rPr lang="en-US" sz="2000" dirty="0" err="1"/>
              <a:t>informații</a:t>
            </a:r>
            <a:r>
              <a:rPr lang="en-US" sz="2000" dirty="0"/>
              <a:t> </a:t>
            </a:r>
            <a:r>
              <a:rPr lang="en-US" sz="2000" dirty="0" err="1"/>
              <a:t>compoziționale</a:t>
            </a:r>
            <a:r>
              <a:rPr lang="en-US" sz="2000" dirty="0"/>
              <a:t> </a:t>
            </a:r>
            <a:r>
              <a:rPr lang="en-US" sz="2000" dirty="0" err="1"/>
              <a:t>despre</a:t>
            </a:r>
            <a:r>
              <a:rPr lang="en-US" sz="2000" dirty="0"/>
              <a:t> specimen. </a:t>
            </a:r>
            <a:endParaRPr lang="ro-RO" sz="2000" dirty="0"/>
          </a:p>
          <a:p>
            <a:r>
              <a:rPr lang="en-US" sz="2000" dirty="0" err="1"/>
              <a:t>Deoarece</a:t>
            </a:r>
            <a:r>
              <a:rPr lang="en-US" sz="2000" dirty="0"/>
              <a:t> </a:t>
            </a:r>
            <a:r>
              <a:rPr lang="en-US" sz="2000" dirty="0" err="1"/>
              <a:t>electronii</a:t>
            </a:r>
            <a:r>
              <a:rPr lang="en-US" sz="2000" dirty="0"/>
              <a:t> Auger au </a:t>
            </a:r>
            <a:r>
              <a:rPr lang="en-US" sz="2000" dirty="0" err="1"/>
              <a:t>energie</a:t>
            </a:r>
            <a:r>
              <a:rPr lang="en-US" sz="2000" dirty="0"/>
              <a:t> </a:t>
            </a:r>
            <a:r>
              <a:rPr lang="en-US" sz="2000" dirty="0" err="1"/>
              <a:t>relativ</a:t>
            </a:r>
            <a:r>
              <a:rPr lang="en-US" sz="2000" dirty="0"/>
              <a:t> </a:t>
            </a:r>
            <a:r>
              <a:rPr lang="en-US" sz="2000" dirty="0" err="1"/>
              <a:t>scăzută</a:t>
            </a:r>
            <a:r>
              <a:rPr lang="en-US" sz="2000" dirty="0"/>
              <a:t>, </a:t>
            </a:r>
            <a:r>
              <a:rPr lang="en-US" sz="2000" dirty="0" err="1"/>
              <a:t>ei</a:t>
            </a:r>
            <a:r>
              <a:rPr lang="en-US" sz="2000" dirty="0"/>
              <a:t> sunt </a:t>
            </a:r>
            <a:r>
              <a:rPr lang="en-US" sz="2000" dirty="0" err="1"/>
              <a:t>emiși</a:t>
            </a:r>
            <a:r>
              <a:rPr lang="en-US" sz="2000" dirty="0"/>
              <a:t> </a:t>
            </a:r>
            <a:r>
              <a:rPr lang="en-US" sz="2000" dirty="0" err="1"/>
              <a:t>doar</a:t>
            </a:r>
            <a:r>
              <a:rPr lang="en-US" sz="2000" dirty="0"/>
              <a:t> de la </a:t>
            </a:r>
            <a:r>
              <a:rPr lang="en-US" sz="2000" dirty="0" err="1"/>
              <a:t>specimenul</a:t>
            </a:r>
            <a:r>
              <a:rPr lang="en-US" sz="2000" dirty="0"/>
              <a:t> </a:t>
            </a:r>
            <a:r>
              <a:rPr lang="en-US" sz="2000" dirty="0" err="1"/>
              <a:t>în</a:t>
            </a:r>
            <a:r>
              <a:rPr lang="en-US" sz="2000" dirty="0"/>
              <a:t> </a:t>
            </a:r>
            <a:r>
              <a:rPr lang="en-US" sz="2000" dirty="0" err="1"/>
              <a:t>vrac</a:t>
            </a:r>
            <a:r>
              <a:rPr lang="en-US" sz="2000" dirty="0"/>
              <a:t> de la o </a:t>
            </a:r>
            <a:r>
              <a:rPr lang="en-US" sz="2000" dirty="0" err="1"/>
              <a:t>adâncime</a:t>
            </a:r>
            <a:r>
              <a:rPr lang="en-US" sz="2000" dirty="0"/>
              <a:t> de &lt; 3.</a:t>
            </a:r>
          </a:p>
        </p:txBody>
      </p:sp>
    </p:spTree>
    <p:extLst>
      <p:ext uri="{BB962C8B-B14F-4D97-AF65-F5344CB8AC3E}">
        <p14:creationId xmlns:p14="http://schemas.microsoft.com/office/powerpoint/2010/main" val="3508463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Raze X</a:t>
            </a:r>
            <a:endParaRPr lang="en-US" dirty="0"/>
          </a:p>
        </p:txBody>
      </p:sp>
      <p:sp>
        <p:nvSpPr>
          <p:cNvPr id="3" name="Content Placeholder 2"/>
          <p:cNvSpPr>
            <a:spLocks noGrp="1"/>
          </p:cNvSpPr>
          <p:nvPr>
            <p:ph idx="1"/>
          </p:nvPr>
        </p:nvSpPr>
        <p:spPr>
          <a:xfrm>
            <a:off x="0" y="1676400"/>
            <a:ext cx="9144000" cy="4525962"/>
          </a:xfrm>
        </p:spPr>
        <p:txBody>
          <a:bodyPr/>
          <a:lstStyle/>
          <a:p>
            <a:pPr marL="0" indent="0">
              <a:buNone/>
            </a:pPr>
            <a:r>
              <a:rPr lang="en-US" sz="2000" b="1" dirty="0" err="1"/>
              <a:t>Sursă</a:t>
            </a:r>
            <a:endParaRPr lang="ro-RO" sz="2000" b="1" dirty="0"/>
          </a:p>
          <a:p>
            <a:r>
              <a:rPr lang="en-US" sz="2000" dirty="0" err="1"/>
              <a:t>Cauzat</a:t>
            </a:r>
            <a:r>
              <a:rPr lang="en-US" sz="2000" dirty="0"/>
              <a:t> de </a:t>
            </a:r>
            <a:r>
              <a:rPr lang="en-US" sz="2000" dirty="0" err="1"/>
              <a:t>dezactivarea</a:t>
            </a:r>
            <a:r>
              <a:rPr lang="en-US" sz="2000" dirty="0"/>
              <a:t> </a:t>
            </a:r>
            <a:r>
              <a:rPr lang="en-US" sz="2000" dirty="0" err="1"/>
              <a:t>atomului</a:t>
            </a:r>
            <a:r>
              <a:rPr lang="en-US" sz="2000" dirty="0"/>
              <a:t> specimen </a:t>
            </a:r>
            <a:r>
              <a:rPr lang="en-US" sz="2000" dirty="0" err="1"/>
              <a:t>după</a:t>
            </a:r>
            <a:r>
              <a:rPr lang="en-US" sz="2000" dirty="0"/>
              <a:t> </a:t>
            </a:r>
            <a:r>
              <a:rPr lang="en-US" sz="2000" dirty="0" err="1"/>
              <a:t>producerea</a:t>
            </a:r>
            <a:r>
              <a:rPr lang="en-US" sz="2000" dirty="0"/>
              <a:t> </a:t>
            </a:r>
            <a:r>
              <a:rPr lang="en-US" sz="2000" dirty="0" err="1"/>
              <a:t>unui</a:t>
            </a:r>
            <a:r>
              <a:rPr lang="en-US" sz="2000" dirty="0"/>
              <a:t> electron </a:t>
            </a:r>
            <a:r>
              <a:rPr lang="en-US" sz="2000" dirty="0" err="1"/>
              <a:t>secundar</a:t>
            </a:r>
            <a:r>
              <a:rPr lang="en-US" sz="2000" dirty="0"/>
              <a:t>. </a:t>
            </a:r>
            <a:r>
              <a:rPr lang="en-US" sz="2000" dirty="0" err="1"/>
              <a:t>Deoarece</a:t>
            </a:r>
            <a:r>
              <a:rPr lang="en-US" sz="2000" dirty="0"/>
              <a:t> un electron inferior (de </a:t>
            </a:r>
            <a:r>
              <a:rPr lang="en-US" sz="2000" dirty="0" err="1"/>
              <a:t>obicei</a:t>
            </a:r>
            <a:r>
              <a:rPr lang="en-US" sz="2000" dirty="0"/>
              <a:t> K-shell) a </a:t>
            </a:r>
            <a:r>
              <a:rPr lang="en-US" sz="2000" dirty="0" err="1"/>
              <a:t>fost</a:t>
            </a:r>
            <a:r>
              <a:rPr lang="en-US" sz="2000" dirty="0"/>
              <a:t> </a:t>
            </a:r>
            <a:r>
              <a:rPr lang="en-US" sz="2000" dirty="0" err="1"/>
              <a:t>emis</a:t>
            </a:r>
            <a:r>
              <a:rPr lang="en-US" sz="2000" dirty="0"/>
              <a:t> de la atom </a:t>
            </a:r>
            <a:r>
              <a:rPr lang="en-US" sz="2000" dirty="0" err="1"/>
              <a:t>în</a:t>
            </a:r>
            <a:r>
              <a:rPr lang="en-US" sz="2000" dirty="0"/>
              <a:t> </a:t>
            </a:r>
            <a:r>
              <a:rPr lang="en-US" sz="2000" dirty="0" err="1"/>
              <a:t>timpul</a:t>
            </a:r>
            <a:r>
              <a:rPr lang="en-US" sz="2000" dirty="0"/>
              <a:t> </a:t>
            </a:r>
            <a:r>
              <a:rPr lang="en-US" sz="2000" dirty="0" err="1"/>
              <a:t>procesului</a:t>
            </a:r>
            <a:r>
              <a:rPr lang="en-US" sz="2000" dirty="0"/>
              <a:t> de electron </a:t>
            </a:r>
            <a:r>
              <a:rPr lang="en-US" sz="2000" dirty="0" err="1"/>
              <a:t>secundar</a:t>
            </a:r>
            <a:r>
              <a:rPr lang="en-US" sz="2000" dirty="0"/>
              <a:t>, </a:t>
            </a:r>
            <a:r>
              <a:rPr lang="ro-RO" sz="2000" dirty="0"/>
              <a:t>un</a:t>
            </a:r>
            <a:r>
              <a:rPr lang="en-US" sz="2000" dirty="0"/>
              <a:t> </a:t>
            </a:r>
            <a:r>
              <a:rPr lang="en-US" sz="2000" dirty="0" err="1"/>
              <a:t>înveliș</a:t>
            </a:r>
            <a:r>
              <a:rPr lang="en-US" sz="2000" dirty="0"/>
              <a:t> </a:t>
            </a:r>
            <a:r>
              <a:rPr lang="en-US" sz="2000" dirty="0" err="1"/>
              <a:t>interio</a:t>
            </a:r>
            <a:r>
              <a:rPr lang="ro-RO" sz="2000" dirty="0"/>
              <a:t>r</a:t>
            </a:r>
            <a:r>
              <a:rPr lang="en-US" sz="2000" dirty="0"/>
              <a:t> (de </a:t>
            </a:r>
            <a:r>
              <a:rPr lang="en-US" sz="2000" dirty="0" err="1"/>
              <a:t>energie</a:t>
            </a:r>
            <a:r>
              <a:rPr lang="en-US" sz="2000" dirty="0"/>
              <a:t> </a:t>
            </a:r>
            <a:r>
              <a:rPr lang="en-US" sz="2000" dirty="0" err="1"/>
              <a:t>mai</a:t>
            </a:r>
            <a:r>
              <a:rPr lang="en-US" sz="2000" dirty="0"/>
              <a:t> </a:t>
            </a:r>
            <a:r>
              <a:rPr lang="en-US" sz="2000" dirty="0" err="1"/>
              <a:t>scăzută</a:t>
            </a:r>
            <a:r>
              <a:rPr lang="en-US" sz="2000" dirty="0"/>
              <a:t>) are </a:t>
            </a:r>
            <a:r>
              <a:rPr lang="en-US" sz="2000" dirty="0" err="1"/>
              <a:t>acum</a:t>
            </a:r>
            <a:r>
              <a:rPr lang="en-US" sz="2000" dirty="0"/>
              <a:t> un </a:t>
            </a:r>
            <a:r>
              <a:rPr lang="en-US" sz="2000" dirty="0" err="1"/>
              <a:t>loc</a:t>
            </a:r>
            <a:r>
              <a:rPr lang="en-US" sz="2000" dirty="0"/>
              <a:t> liber. Un electron de </a:t>
            </a:r>
            <a:r>
              <a:rPr lang="en-US" sz="2000" dirty="0" err="1"/>
              <a:t>energie</a:t>
            </a:r>
            <a:r>
              <a:rPr lang="en-US" sz="2000" dirty="0"/>
              <a:t> </a:t>
            </a:r>
            <a:r>
              <a:rPr lang="en-US" sz="2000" dirty="0" err="1"/>
              <a:t>mai</a:t>
            </a:r>
            <a:r>
              <a:rPr lang="en-US" sz="2000" dirty="0"/>
              <a:t> mare </a:t>
            </a:r>
            <a:r>
              <a:rPr lang="en-US" sz="2000" dirty="0" err="1"/>
              <a:t>poate</a:t>
            </a:r>
            <a:r>
              <a:rPr lang="en-US" sz="2000" dirty="0"/>
              <a:t> „</a:t>
            </a:r>
            <a:r>
              <a:rPr lang="en-US" sz="2000" dirty="0" err="1"/>
              <a:t>cădea</a:t>
            </a:r>
            <a:r>
              <a:rPr lang="en-US" sz="2000" dirty="0"/>
              <a:t>” </a:t>
            </a:r>
            <a:r>
              <a:rPr lang="en-US" sz="2000" dirty="0" err="1"/>
              <a:t>în</a:t>
            </a:r>
            <a:r>
              <a:rPr lang="en-US" sz="2000" dirty="0"/>
              <a:t> </a:t>
            </a:r>
            <a:r>
              <a:rPr lang="en-US" sz="2000" dirty="0" err="1"/>
              <a:t>învelișul</a:t>
            </a:r>
            <a:r>
              <a:rPr lang="en-US" sz="2000" dirty="0"/>
              <a:t> de </a:t>
            </a:r>
            <a:r>
              <a:rPr lang="en-US" sz="2000" dirty="0" err="1"/>
              <a:t>energie</a:t>
            </a:r>
            <a:r>
              <a:rPr lang="en-US" sz="2000" dirty="0"/>
              <a:t> </a:t>
            </a:r>
            <a:r>
              <a:rPr lang="en-US" sz="2000" dirty="0" err="1"/>
              <a:t>inferioară</a:t>
            </a:r>
            <a:r>
              <a:rPr lang="en-US" sz="2000" dirty="0"/>
              <a:t>, </a:t>
            </a:r>
            <a:r>
              <a:rPr lang="en-US" sz="2000" dirty="0" err="1"/>
              <a:t>umplând</a:t>
            </a:r>
            <a:r>
              <a:rPr lang="en-US" sz="2000" dirty="0"/>
              <a:t> </a:t>
            </a:r>
            <a:r>
              <a:rPr lang="en-US" sz="2000" dirty="0" err="1"/>
              <a:t>locul</a:t>
            </a:r>
            <a:r>
              <a:rPr lang="en-US" sz="2000" dirty="0"/>
              <a:t> liber. Pe </a:t>
            </a:r>
            <a:r>
              <a:rPr lang="en-US" sz="2000" dirty="0" err="1"/>
              <a:t>măsură</a:t>
            </a:r>
            <a:r>
              <a:rPr lang="en-US" sz="2000" dirty="0"/>
              <a:t> </a:t>
            </a:r>
            <a:r>
              <a:rPr lang="en-US" sz="2000" dirty="0" err="1"/>
              <a:t>ce</a:t>
            </a:r>
            <a:r>
              <a:rPr lang="en-US" sz="2000" dirty="0"/>
              <a:t> </a:t>
            </a:r>
            <a:r>
              <a:rPr lang="en-US" sz="2000" dirty="0" err="1"/>
              <a:t>electronul</a:t>
            </a:r>
            <a:r>
              <a:rPr lang="en-US" sz="2000" dirty="0"/>
              <a:t> „cade” </a:t>
            </a:r>
            <a:r>
              <a:rPr lang="en-US" sz="2000" i="1" dirty="0" err="1">
                <a:solidFill>
                  <a:srgbClr val="FF0000"/>
                </a:solidFill>
              </a:rPr>
              <a:t>emite</a:t>
            </a:r>
            <a:r>
              <a:rPr lang="en-US" sz="2000" i="1" dirty="0">
                <a:solidFill>
                  <a:srgbClr val="FF0000"/>
                </a:solidFill>
              </a:rPr>
              <a:t> </a:t>
            </a:r>
            <a:r>
              <a:rPr lang="en-US" sz="2000" i="1" dirty="0" err="1">
                <a:solidFill>
                  <a:srgbClr val="FF0000"/>
                </a:solidFill>
              </a:rPr>
              <a:t>energie</a:t>
            </a:r>
            <a:r>
              <a:rPr lang="en-US" sz="2000" i="1" dirty="0">
                <a:solidFill>
                  <a:srgbClr val="FF0000"/>
                </a:solidFill>
              </a:rPr>
              <a:t>, de </a:t>
            </a:r>
            <a:r>
              <a:rPr lang="en-US" sz="2000" i="1" dirty="0" err="1">
                <a:solidFill>
                  <a:srgbClr val="FF0000"/>
                </a:solidFill>
              </a:rPr>
              <a:t>obicei</a:t>
            </a:r>
            <a:r>
              <a:rPr lang="en-US" sz="2000" i="1" dirty="0">
                <a:solidFill>
                  <a:srgbClr val="FF0000"/>
                </a:solidFill>
              </a:rPr>
              <a:t> raze X, </a:t>
            </a:r>
            <a:r>
              <a:rPr lang="en-US" sz="2000" i="1" dirty="0" err="1">
                <a:solidFill>
                  <a:srgbClr val="FF0000"/>
                </a:solidFill>
              </a:rPr>
              <a:t>pentru</a:t>
            </a:r>
            <a:r>
              <a:rPr lang="en-US" sz="2000" i="1" dirty="0">
                <a:solidFill>
                  <a:srgbClr val="FF0000"/>
                </a:solidFill>
              </a:rPr>
              <a:t> a </a:t>
            </a:r>
            <a:r>
              <a:rPr lang="en-US" sz="2000" i="1" dirty="0" err="1">
                <a:solidFill>
                  <a:srgbClr val="FF0000"/>
                </a:solidFill>
              </a:rPr>
              <a:t>echilibra</a:t>
            </a:r>
            <a:r>
              <a:rPr lang="en-US" sz="2000" i="1" dirty="0">
                <a:solidFill>
                  <a:srgbClr val="FF0000"/>
                </a:solidFill>
              </a:rPr>
              <a:t> </a:t>
            </a:r>
            <a:r>
              <a:rPr lang="en-US" sz="2000" i="1" dirty="0" err="1">
                <a:solidFill>
                  <a:srgbClr val="FF0000"/>
                </a:solidFill>
              </a:rPr>
              <a:t>energia</a:t>
            </a:r>
            <a:r>
              <a:rPr lang="en-US" sz="2000" i="1" dirty="0">
                <a:solidFill>
                  <a:srgbClr val="FF0000"/>
                </a:solidFill>
              </a:rPr>
              <a:t> </a:t>
            </a:r>
            <a:r>
              <a:rPr lang="en-US" sz="2000" i="1" dirty="0" err="1">
                <a:solidFill>
                  <a:srgbClr val="FF0000"/>
                </a:solidFill>
              </a:rPr>
              <a:t>totală</a:t>
            </a:r>
            <a:r>
              <a:rPr lang="en-US" sz="2000" i="1" dirty="0">
                <a:solidFill>
                  <a:srgbClr val="FF0000"/>
                </a:solidFill>
              </a:rPr>
              <a:t> a </a:t>
            </a:r>
            <a:r>
              <a:rPr lang="en-US" sz="2000" i="1" dirty="0" err="1">
                <a:solidFill>
                  <a:srgbClr val="FF0000"/>
                </a:solidFill>
              </a:rPr>
              <a:t>atomului</a:t>
            </a:r>
            <a:r>
              <a:rPr lang="en-US" sz="2000" i="1" dirty="0">
                <a:solidFill>
                  <a:srgbClr val="FF0000"/>
                </a:solidFill>
              </a:rPr>
              <a:t>.</a:t>
            </a:r>
            <a:endParaRPr lang="ro-RO" sz="2000" i="1" dirty="0">
              <a:solidFill>
                <a:srgbClr val="FF0000"/>
              </a:solidFill>
            </a:endParaRPr>
          </a:p>
          <a:p>
            <a:pPr marL="0" indent="0">
              <a:buNone/>
            </a:pPr>
            <a:r>
              <a:rPr lang="en-US" sz="2000" b="1" dirty="0" err="1"/>
              <a:t>Utilizare</a:t>
            </a:r>
            <a:endParaRPr lang="ro-RO" sz="2000" b="1" dirty="0"/>
          </a:p>
          <a:p>
            <a:r>
              <a:rPr lang="en-US" sz="2000" dirty="0" err="1"/>
              <a:t>Razele</a:t>
            </a:r>
            <a:r>
              <a:rPr lang="en-US" sz="2000" dirty="0"/>
              <a:t> X </a:t>
            </a:r>
            <a:r>
              <a:rPr lang="en-US" sz="2000" dirty="0" err="1"/>
              <a:t>sau</a:t>
            </a:r>
            <a:r>
              <a:rPr lang="en-US" sz="2000" dirty="0"/>
              <a:t> </a:t>
            </a:r>
            <a:r>
              <a:rPr lang="ro-RO" sz="2000" dirty="0"/>
              <a:t>l</a:t>
            </a:r>
            <a:r>
              <a:rPr lang="en-US" sz="2000" dirty="0" err="1"/>
              <a:t>umina</a:t>
            </a:r>
            <a:r>
              <a:rPr lang="en-US" sz="2000" dirty="0"/>
              <a:t> </a:t>
            </a:r>
            <a:r>
              <a:rPr lang="en-US" sz="2000" dirty="0" err="1"/>
              <a:t>emisă</a:t>
            </a:r>
            <a:r>
              <a:rPr lang="en-US" sz="2000" dirty="0"/>
              <a:t> de atom </a:t>
            </a:r>
            <a:r>
              <a:rPr lang="en-US" sz="2000" dirty="0" err="1"/>
              <a:t>vor</a:t>
            </a:r>
            <a:r>
              <a:rPr lang="en-US" sz="2000" dirty="0"/>
              <a:t> </a:t>
            </a:r>
            <a:r>
              <a:rPr lang="en-US" sz="2000" dirty="0" err="1"/>
              <a:t>avea</a:t>
            </a:r>
            <a:r>
              <a:rPr lang="en-US" sz="2000" dirty="0"/>
              <a:t> o </a:t>
            </a:r>
            <a:r>
              <a:rPr lang="en-US" sz="2000" b="1" dirty="0" err="1"/>
              <a:t>energie</a:t>
            </a:r>
            <a:r>
              <a:rPr lang="en-US" sz="2000" b="1" dirty="0"/>
              <a:t> </a:t>
            </a:r>
            <a:r>
              <a:rPr lang="en-US" sz="2000" b="1" dirty="0" err="1"/>
              <a:t>caracteristică</a:t>
            </a:r>
            <a:r>
              <a:rPr lang="en-US" sz="2000" b="1" dirty="0"/>
              <a:t> care </a:t>
            </a:r>
            <a:r>
              <a:rPr lang="en-US" sz="2000" b="1" dirty="0" err="1"/>
              <a:t>este</a:t>
            </a:r>
            <a:r>
              <a:rPr lang="en-US" sz="2000" b="1" dirty="0"/>
              <a:t> </a:t>
            </a:r>
            <a:r>
              <a:rPr lang="en-US" sz="2000" b="1" dirty="0" err="1"/>
              <a:t>unică</a:t>
            </a:r>
            <a:r>
              <a:rPr lang="en-US" sz="2000" b="1" dirty="0"/>
              <a:t> </a:t>
            </a:r>
            <a:r>
              <a:rPr lang="en-US" sz="2000" b="1" dirty="0" err="1"/>
              <a:t>pentru</a:t>
            </a:r>
            <a:r>
              <a:rPr lang="en-US" sz="2000" b="1" dirty="0"/>
              <a:t> </a:t>
            </a:r>
            <a:r>
              <a:rPr lang="en-US" sz="2000" b="1" dirty="0" err="1"/>
              <a:t>elementul</a:t>
            </a:r>
            <a:r>
              <a:rPr lang="en-US" sz="2000" b="1" dirty="0"/>
              <a:t> din care </a:t>
            </a:r>
            <a:r>
              <a:rPr lang="en-US" sz="2000" b="1" dirty="0" err="1"/>
              <a:t>provine</a:t>
            </a:r>
            <a:r>
              <a:rPr lang="en-US" sz="2000" dirty="0"/>
              <a:t>. </a:t>
            </a:r>
            <a:endParaRPr lang="ro-RO" sz="2000" dirty="0"/>
          </a:p>
          <a:p>
            <a:r>
              <a:rPr lang="en-US" sz="2000" dirty="0" err="1"/>
              <a:t>Aceste</a:t>
            </a:r>
            <a:r>
              <a:rPr lang="en-US" sz="2000" dirty="0"/>
              <a:t> </a:t>
            </a:r>
            <a:r>
              <a:rPr lang="en-US" sz="2000" dirty="0" err="1"/>
              <a:t>semnale</a:t>
            </a:r>
            <a:r>
              <a:rPr lang="en-US" sz="2000" dirty="0"/>
              <a:t> sunt </a:t>
            </a:r>
            <a:r>
              <a:rPr lang="en-US" sz="2000" dirty="0" err="1"/>
              <a:t>colectate</a:t>
            </a:r>
            <a:r>
              <a:rPr lang="en-US" sz="2000" dirty="0"/>
              <a:t> </a:t>
            </a:r>
            <a:r>
              <a:rPr lang="en-US" sz="2000" dirty="0" err="1"/>
              <a:t>și</a:t>
            </a:r>
            <a:r>
              <a:rPr lang="en-US" sz="2000" dirty="0"/>
              <a:t> </a:t>
            </a:r>
            <a:r>
              <a:rPr lang="en-US" sz="2000" dirty="0" err="1"/>
              <a:t>sortate</a:t>
            </a:r>
            <a:r>
              <a:rPr lang="en-US" sz="2000" dirty="0"/>
              <a:t> </a:t>
            </a:r>
            <a:r>
              <a:rPr lang="en-US" sz="2000" dirty="0" err="1"/>
              <a:t>în</a:t>
            </a:r>
            <a:r>
              <a:rPr lang="en-US" sz="2000" dirty="0"/>
              <a:t> </a:t>
            </a:r>
            <a:r>
              <a:rPr lang="en-US" sz="2000" dirty="0" err="1"/>
              <a:t>funcție</a:t>
            </a:r>
            <a:r>
              <a:rPr lang="en-US" sz="2000" dirty="0"/>
              <a:t> de </a:t>
            </a:r>
            <a:r>
              <a:rPr lang="en-US" sz="2000" dirty="0" err="1"/>
              <a:t>energie</a:t>
            </a:r>
            <a:r>
              <a:rPr lang="en-US" sz="2000" dirty="0"/>
              <a:t> </a:t>
            </a:r>
            <a:r>
              <a:rPr lang="en-US" sz="2000" dirty="0" err="1"/>
              <a:t>pentru</a:t>
            </a:r>
            <a:r>
              <a:rPr lang="en-US" sz="2000" dirty="0"/>
              <a:t> a </a:t>
            </a:r>
            <a:r>
              <a:rPr lang="en-US" sz="2000" dirty="0" err="1"/>
              <a:t>obține</a:t>
            </a:r>
            <a:r>
              <a:rPr lang="en-US" sz="2000" dirty="0"/>
              <a:t> </a:t>
            </a:r>
            <a:r>
              <a:rPr lang="en-US" sz="2000" dirty="0" err="1"/>
              <a:t>diametrul</a:t>
            </a:r>
            <a:r>
              <a:rPr lang="en-US" sz="2000" dirty="0"/>
              <a:t> </a:t>
            </a:r>
            <a:r>
              <a:rPr lang="en-US" sz="2000" dirty="0" err="1"/>
              <a:t>micrometrului</a:t>
            </a:r>
            <a:r>
              <a:rPr lang="en-US" sz="2000" dirty="0"/>
              <a:t>) de </a:t>
            </a:r>
            <a:r>
              <a:rPr lang="en-US" sz="2000" dirty="0" err="1"/>
              <a:t>specimene</a:t>
            </a:r>
            <a:r>
              <a:rPr lang="en-US" sz="2000" dirty="0"/>
              <a:t> </a:t>
            </a:r>
            <a:r>
              <a:rPr lang="en-US" sz="2000" dirty="0" err="1"/>
              <a:t>în</a:t>
            </a:r>
            <a:r>
              <a:rPr lang="en-US" sz="2000" dirty="0"/>
              <a:t> </a:t>
            </a:r>
            <a:r>
              <a:rPr lang="en-US" sz="2000" dirty="0" err="1"/>
              <a:t>vrac</a:t>
            </a:r>
            <a:r>
              <a:rPr lang="en-US" sz="2000" dirty="0"/>
              <a:t> </a:t>
            </a:r>
            <a:r>
              <a:rPr lang="en-US" sz="2000" dirty="0" err="1"/>
              <a:t>limitând</a:t>
            </a:r>
            <a:r>
              <a:rPr lang="en-US" sz="2000" dirty="0"/>
              <a:t> </a:t>
            </a:r>
            <a:r>
              <a:rPr lang="en-US" sz="2000" dirty="0" err="1"/>
              <a:t>comparațiile</a:t>
            </a:r>
            <a:r>
              <a:rPr lang="en-US" sz="2000" dirty="0"/>
              <a:t> </a:t>
            </a:r>
            <a:r>
              <a:rPr lang="en-US" sz="2000" dirty="0" err="1"/>
              <a:t>punct</a:t>
            </a:r>
            <a:r>
              <a:rPr lang="en-US" sz="2000" dirty="0"/>
              <a:t> la </a:t>
            </a:r>
            <a:r>
              <a:rPr lang="en-US" sz="2000" dirty="0" err="1"/>
              <a:t>punct</a:t>
            </a:r>
            <a:r>
              <a:rPr lang="en-US" sz="2000" dirty="0"/>
              <a:t> </a:t>
            </a:r>
            <a:r>
              <a:rPr lang="en-US" sz="2000" dirty="0" err="1"/>
              <a:t>disponibile</a:t>
            </a:r>
            <a:endParaRPr lang="en-US" sz="2000" dirty="0"/>
          </a:p>
        </p:txBody>
      </p:sp>
    </p:spTree>
    <p:extLst>
      <p:ext uri="{BB962C8B-B14F-4D97-AF65-F5344CB8AC3E}">
        <p14:creationId xmlns:p14="http://schemas.microsoft.com/office/powerpoint/2010/main" val="3537316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rgbClr val="FF0000"/>
                </a:solidFill>
              </a:rPr>
              <a:t>Thin</a:t>
            </a:r>
            <a:r>
              <a:rPr lang="ro-RO" dirty="0"/>
              <a:t> Speciment Interactios: </a:t>
            </a:r>
            <a:r>
              <a:rPr lang="en-US" dirty="0" err="1"/>
              <a:t>Unscattered</a:t>
            </a:r>
            <a:r>
              <a:rPr lang="en-US" dirty="0"/>
              <a:t> Electrons</a:t>
            </a:r>
          </a:p>
        </p:txBody>
      </p:sp>
      <p:sp>
        <p:nvSpPr>
          <p:cNvPr id="3" name="Content Placeholder 2"/>
          <p:cNvSpPr>
            <a:spLocks noGrp="1"/>
          </p:cNvSpPr>
          <p:nvPr>
            <p:ph idx="1"/>
          </p:nvPr>
        </p:nvSpPr>
        <p:spPr/>
        <p:txBody>
          <a:bodyPr/>
          <a:lstStyle/>
          <a:p>
            <a:pPr marL="0" indent="0">
              <a:buNone/>
            </a:pPr>
            <a:r>
              <a:rPr lang="en-US" sz="2000" b="1" dirty="0" err="1"/>
              <a:t>Sursă</a:t>
            </a:r>
            <a:endParaRPr lang="ro-RO" sz="2000" b="1" dirty="0"/>
          </a:p>
          <a:p>
            <a:pPr algn="just"/>
            <a:r>
              <a:rPr lang="en-US" sz="2000" dirty="0" err="1"/>
              <a:t>Electroni</a:t>
            </a:r>
            <a:r>
              <a:rPr lang="en-US" sz="2000" dirty="0"/>
              <a:t> </a:t>
            </a:r>
            <a:r>
              <a:rPr lang="en-US" sz="2000" dirty="0" err="1"/>
              <a:t>incidenti</a:t>
            </a:r>
            <a:r>
              <a:rPr lang="en-US" sz="2000" dirty="0"/>
              <a:t> care </a:t>
            </a:r>
            <a:r>
              <a:rPr lang="en-US" sz="2000" dirty="0" err="1"/>
              <a:t>sunt</a:t>
            </a:r>
            <a:r>
              <a:rPr lang="en-US" sz="2000" dirty="0"/>
              <a:t> </a:t>
            </a:r>
            <a:r>
              <a:rPr lang="en-US" sz="2000" dirty="0" err="1"/>
              <a:t>transmisi</a:t>
            </a:r>
            <a:r>
              <a:rPr lang="en-US" sz="2000" dirty="0"/>
              <a:t> </a:t>
            </a:r>
            <a:r>
              <a:rPr lang="en-US" sz="2000" dirty="0" err="1"/>
              <a:t>prin</a:t>
            </a:r>
            <a:r>
              <a:rPr lang="en-US" sz="2000" dirty="0"/>
              <a:t> </a:t>
            </a:r>
            <a:r>
              <a:rPr lang="en-US" sz="2000" dirty="0" err="1"/>
              <a:t>specimenul</a:t>
            </a:r>
            <a:r>
              <a:rPr lang="en-US" sz="2000" dirty="0"/>
              <a:t> </a:t>
            </a:r>
            <a:r>
              <a:rPr lang="en-US" sz="2000" dirty="0" err="1"/>
              <a:t>subtire</a:t>
            </a:r>
            <a:r>
              <a:rPr lang="en-US" sz="2000" dirty="0"/>
              <a:t> </a:t>
            </a:r>
            <a:r>
              <a:rPr lang="en-US" sz="2000" dirty="0" err="1"/>
              <a:t>fara</a:t>
            </a:r>
            <a:r>
              <a:rPr lang="en-US" sz="2000" dirty="0"/>
              <a:t> ca in </a:t>
            </a:r>
            <a:r>
              <a:rPr lang="en-US" sz="2000" dirty="0" err="1"/>
              <a:t>interiorul</a:t>
            </a:r>
            <a:r>
              <a:rPr lang="en-US" sz="2000" dirty="0"/>
              <a:t> </a:t>
            </a:r>
            <a:r>
              <a:rPr lang="en-US" sz="2000" dirty="0" err="1"/>
              <a:t>specimenului</a:t>
            </a:r>
            <a:r>
              <a:rPr lang="en-US" sz="2000" dirty="0"/>
              <a:t> </a:t>
            </a:r>
            <a:r>
              <a:rPr lang="en-US" sz="2000" dirty="0" err="1"/>
              <a:t>sa</a:t>
            </a:r>
            <a:r>
              <a:rPr lang="en-US" sz="2000" dirty="0"/>
              <a:t> </a:t>
            </a:r>
            <a:r>
              <a:rPr lang="en-US" sz="2000" dirty="0" err="1"/>
              <a:t>apara</a:t>
            </a:r>
            <a:r>
              <a:rPr lang="en-US" sz="2000" dirty="0"/>
              <a:t> </a:t>
            </a:r>
            <a:r>
              <a:rPr lang="en-US" sz="2000" dirty="0" err="1"/>
              <a:t>vreo</a:t>
            </a:r>
            <a:r>
              <a:rPr lang="en-US" sz="2000" dirty="0"/>
              <a:t> </a:t>
            </a:r>
            <a:r>
              <a:rPr lang="en-US" sz="2000" dirty="0" err="1"/>
              <a:t>interactiune</a:t>
            </a:r>
            <a:r>
              <a:rPr lang="en-US" sz="2000" dirty="0"/>
              <a:t>.</a:t>
            </a:r>
            <a:endParaRPr lang="ro-RO" sz="2000" dirty="0"/>
          </a:p>
          <a:p>
            <a:pPr marL="0" indent="0">
              <a:buNone/>
            </a:pPr>
            <a:r>
              <a:rPr lang="en-US" sz="2000" b="1" dirty="0" err="1"/>
              <a:t>Utilizare</a:t>
            </a:r>
            <a:endParaRPr lang="ro-RO" sz="2000" b="1" dirty="0"/>
          </a:p>
          <a:p>
            <a:pPr algn="just"/>
            <a:r>
              <a:rPr lang="en-US" sz="2000" dirty="0" err="1"/>
              <a:t>Transmisia</a:t>
            </a:r>
            <a:r>
              <a:rPr lang="en-US" sz="2000" dirty="0"/>
              <a:t> </a:t>
            </a:r>
            <a:r>
              <a:rPr lang="en-US" sz="2000" dirty="0" err="1"/>
              <a:t>electronilor</a:t>
            </a:r>
            <a:r>
              <a:rPr lang="en-US" sz="2000" dirty="0"/>
              <a:t> </a:t>
            </a:r>
            <a:r>
              <a:rPr lang="en-US" sz="2000" dirty="0" err="1"/>
              <a:t>neîmprăștiați</a:t>
            </a:r>
            <a:r>
              <a:rPr lang="en-US" sz="2000" dirty="0"/>
              <a:t> </a:t>
            </a:r>
            <a:r>
              <a:rPr lang="en-US" sz="2000" dirty="0" err="1"/>
              <a:t>este</a:t>
            </a:r>
            <a:r>
              <a:rPr lang="en-US" sz="2000" dirty="0"/>
              <a:t> invers </a:t>
            </a:r>
            <a:r>
              <a:rPr lang="en-US" sz="2000" dirty="0" err="1"/>
              <a:t>proporțională</a:t>
            </a:r>
            <a:r>
              <a:rPr lang="en-US" sz="2000" dirty="0"/>
              <a:t> cu </a:t>
            </a:r>
            <a:r>
              <a:rPr lang="en-US" sz="2000" dirty="0" err="1"/>
              <a:t>grosimea</a:t>
            </a:r>
            <a:r>
              <a:rPr lang="en-US" sz="2000" dirty="0"/>
              <a:t> </a:t>
            </a:r>
            <a:r>
              <a:rPr lang="en-US" sz="2000" dirty="0" err="1"/>
              <a:t>probei</a:t>
            </a:r>
            <a:r>
              <a:rPr lang="en-US" sz="2000" dirty="0"/>
              <a:t>. </a:t>
            </a:r>
            <a:endParaRPr lang="ro-RO" sz="2000" dirty="0"/>
          </a:p>
          <a:p>
            <a:pPr algn="just"/>
            <a:r>
              <a:rPr lang="en-US" sz="2000" dirty="0" err="1"/>
              <a:t>Zonele</a:t>
            </a:r>
            <a:r>
              <a:rPr lang="en-US" sz="2000" dirty="0"/>
              <a:t> </a:t>
            </a:r>
            <a:r>
              <a:rPr lang="en-US" sz="2000" dirty="0" err="1"/>
              <a:t>specimenului</a:t>
            </a:r>
            <a:r>
              <a:rPr lang="en-US" sz="2000" dirty="0"/>
              <a:t> care sunt </a:t>
            </a:r>
            <a:r>
              <a:rPr lang="en-US" sz="2000" dirty="0" err="1"/>
              <a:t>mai</a:t>
            </a:r>
            <a:r>
              <a:rPr lang="en-US" sz="2000" dirty="0"/>
              <a:t> </a:t>
            </a:r>
            <a:r>
              <a:rPr lang="en-US" sz="2000" dirty="0" err="1"/>
              <a:t>groase</a:t>
            </a:r>
            <a:r>
              <a:rPr lang="en-US" sz="2000" dirty="0"/>
              <a:t> </a:t>
            </a:r>
            <a:r>
              <a:rPr lang="en-US" sz="2000" dirty="0" err="1"/>
              <a:t>vor</a:t>
            </a:r>
            <a:r>
              <a:rPr lang="en-US" sz="2000" dirty="0"/>
              <a:t> </a:t>
            </a:r>
            <a:r>
              <a:rPr lang="en-US" sz="2000" dirty="0" err="1"/>
              <a:t>avea</a:t>
            </a:r>
            <a:r>
              <a:rPr lang="en-US" sz="2000" dirty="0"/>
              <a:t> </a:t>
            </a:r>
            <a:r>
              <a:rPr lang="en-US" sz="2000" dirty="0" err="1"/>
              <a:t>mai</a:t>
            </a:r>
            <a:r>
              <a:rPr lang="en-US" sz="2000" dirty="0"/>
              <a:t> </a:t>
            </a:r>
            <a:r>
              <a:rPr lang="en-US" sz="2000" dirty="0" err="1"/>
              <a:t>puțini</a:t>
            </a:r>
            <a:r>
              <a:rPr lang="en-US" sz="2000" dirty="0"/>
              <a:t> </a:t>
            </a:r>
            <a:r>
              <a:rPr lang="en-US" sz="2000" dirty="0" err="1"/>
              <a:t>electroni</a:t>
            </a:r>
            <a:r>
              <a:rPr lang="en-US" sz="2000" dirty="0"/>
              <a:t> </a:t>
            </a:r>
            <a:r>
              <a:rPr lang="en-US" sz="2000" dirty="0" err="1"/>
              <a:t>neîmprăștiați</a:t>
            </a:r>
            <a:r>
              <a:rPr lang="en-US" sz="2000" dirty="0"/>
              <a:t> </a:t>
            </a:r>
            <a:r>
              <a:rPr lang="en-US" sz="2000" dirty="0" err="1"/>
              <a:t>transmisi</a:t>
            </a:r>
            <a:r>
              <a:rPr lang="en-US" sz="2000" dirty="0"/>
              <a:t> </a:t>
            </a:r>
            <a:r>
              <a:rPr lang="en-US" sz="2000" dirty="0" err="1"/>
              <a:t>și</a:t>
            </a:r>
            <a:r>
              <a:rPr lang="en-US" sz="2000" dirty="0"/>
              <a:t> </a:t>
            </a:r>
            <a:r>
              <a:rPr lang="en-US" sz="2000" dirty="0" err="1"/>
              <a:t>astfel</a:t>
            </a:r>
            <a:r>
              <a:rPr lang="en-US" sz="2000" dirty="0"/>
              <a:t> </a:t>
            </a:r>
            <a:r>
              <a:rPr lang="en-US" sz="2000" dirty="0" err="1"/>
              <a:t>vor</a:t>
            </a:r>
            <a:r>
              <a:rPr lang="en-US" sz="2000" dirty="0"/>
              <a:t> </a:t>
            </a:r>
            <a:r>
              <a:rPr lang="en-US" sz="2000" dirty="0" err="1"/>
              <a:t>apărea</a:t>
            </a:r>
            <a:r>
              <a:rPr lang="en-US" sz="2000" dirty="0"/>
              <a:t> </a:t>
            </a:r>
            <a:r>
              <a:rPr lang="en-US" sz="2000" dirty="0" err="1"/>
              <a:t>mai</a:t>
            </a:r>
            <a:r>
              <a:rPr lang="en-US" sz="2000" dirty="0"/>
              <a:t> </a:t>
            </a:r>
            <a:r>
              <a:rPr lang="en-US" sz="2000" dirty="0" err="1"/>
              <a:t>întunecate</a:t>
            </a:r>
            <a:r>
              <a:rPr lang="en-US" sz="2000" dirty="0"/>
              <a:t>, </a:t>
            </a:r>
            <a:r>
              <a:rPr lang="en-US" sz="2000" dirty="0" err="1"/>
              <a:t>dimpotrivă</a:t>
            </a:r>
            <a:r>
              <a:rPr lang="en-US" sz="2000" dirty="0"/>
              <a:t> </a:t>
            </a:r>
            <a:r>
              <a:rPr lang="en-US" sz="2000" dirty="0" err="1"/>
              <a:t>zonele</a:t>
            </a:r>
            <a:r>
              <a:rPr lang="en-US" sz="2000" dirty="0"/>
              <a:t> </a:t>
            </a:r>
            <a:r>
              <a:rPr lang="en-US" sz="2000" dirty="0" err="1"/>
              <a:t>mai</a:t>
            </a:r>
            <a:r>
              <a:rPr lang="en-US" sz="2000" dirty="0"/>
              <a:t> </a:t>
            </a:r>
            <a:r>
              <a:rPr lang="en-US" sz="2000" dirty="0" err="1"/>
              <a:t>subțiri</a:t>
            </a:r>
            <a:r>
              <a:rPr lang="en-US" sz="2000" dirty="0"/>
              <a:t> </a:t>
            </a:r>
            <a:r>
              <a:rPr lang="en-US" sz="2000" dirty="0" err="1"/>
              <a:t>vor</a:t>
            </a:r>
            <a:r>
              <a:rPr lang="en-US" sz="2000" dirty="0"/>
              <a:t> </a:t>
            </a:r>
            <a:r>
              <a:rPr lang="en-US" sz="2000" dirty="0" err="1"/>
              <a:t>avea</a:t>
            </a:r>
            <a:r>
              <a:rPr lang="en-US" sz="2000" dirty="0"/>
              <a:t> </a:t>
            </a:r>
            <a:r>
              <a:rPr lang="en-US" sz="2000" dirty="0" err="1"/>
              <a:t>mai</a:t>
            </a:r>
            <a:r>
              <a:rPr lang="en-US" sz="2000" dirty="0"/>
              <a:t> </a:t>
            </a:r>
            <a:r>
              <a:rPr lang="en-US" sz="2000" dirty="0" err="1"/>
              <a:t>mult</a:t>
            </a:r>
            <a:r>
              <a:rPr lang="en-US" sz="2000" dirty="0"/>
              <a:t> </a:t>
            </a:r>
            <a:r>
              <a:rPr lang="en-US" sz="2000" dirty="0" err="1"/>
              <a:t>transmise</a:t>
            </a:r>
            <a:r>
              <a:rPr lang="en-US" sz="2000" dirty="0"/>
              <a:t> </a:t>
            </a:r>
            <a:r>
              <a:rPr lang="en-US" sz="2000" dirty="0" err="1"/>
              <a:t>și</a:t>
            </a:r>
            <a:r>
              <a:rPr lang="en-US" sz="2000" dirty="0"/>
              <a:t> </a:t>
            </a:r>
            <a:r>
              <a:rPr lang="en-US" sz="2000" dirty="0" err="1"/>
              <a:t>astfel</a:t>
            </a:r>
            <a:r>
              <a:rPr lang="en-US" sz="2000" dirty="0"/>
              <a:t> </a:t>
            </a:r>
            <a:r>
              <a:rPr lang="en-US" sz="2000" dirty="0" err="1"/>
              <a:t>vor</a:t>
            </a:r>
            <a:r>
              <a:rPr lang="en-US" sz="2000" dirty="0"/>
              <a:t> </a:t>
            </a:r>
            <a:r>
              <a:rPr lang="en-US" sz="2000" dirty="0" err="1"/>
              <a:t>apărea</a:t>
            </a:r>
            <a:r>
              <a:rPr lang="en-US" sz="2000" dirty="0"/>
              <a:t> </a:t>
            </a:r>
            <a:r>
              <a:rPr lang="en-US" sz="2000" dirty="0" err="1"/>
              <a:t>mai</a:t>
            </a:r>
            <a:r>
              <a:rPr lang="en-US" sz="2000" dirty="0"/>
              <a:t> </a:t>
            </a:r>
            <a:r>
              <a:rPr lang="en-US" sz="2000" dirty="0" err="1"/>
              <a:t>deschise</a:t>
            </a:r>
            <a:r>
              <a:rPr lang="en-US" sz="2000" dirty="0"/>
              <a:t>.</a:t>
            </a:r>
          </a:p>
        </p:txBody>
      </p:sp>
    </p:spTree>
    <p:extLst>
      <p:ext uri="{BB962C8B-B14F-4D97-AF65-F5344CB8AC3E}">
        <p14:creationId xmlns:p14="http://schemas.microsoft.com/office/powerpoint/2010/main" val="3483706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Elasticity Scattered electrons:</a:t>
            </a:r>
            <a:br>
              <a:rPr lang="en-US" b="1" dirty="0"/>
            </a:br>
            <a:endParaRPr lang="en-US" dirty="0"/>
          </a:p>
        </p:txBody>
      </p:sp>
      <p:sp>
        <p:nvSpPr>
          <p:cNvPr id="3" name="Content Placeholder 2"/>
          <p:cNvSpPr>
            <a:spLocks noGrp="1"/>
          </p:cNvSpPr>
          <p:nvPr>
            <p:ph idx="1"/>
          </p:nvPr>
        </p:nvSpPr>
        <p:spPr>
          <a:xfrm>
            <a:off x="152400" y="1676400"/>
            <a:ext cx="8839200" cy="4525962"/>
          </a:xfrm>
        </p:spPr>
        <p:txBody>
          <a:bodyPr/>
          <a:lstStyle/>
          <a:p>
            <a:pPr marL="0" indent="0" algn="ctr">
              <a:buNone/>
            </a:pPr>
            <a:r>
              <a:rPr lang="en-US" sz="2000" b="1" dirty="0" err="1"/>
              <a:t>Sursă</a:t>
            </a:r>
            <a:endParaRPr lang="ro-RO" sz="2000" b="1" dirty="0"/>
          </a:p>
          <a:p>
            <a:r>
              <a:rPr lang="en-US" sz="2000" dirty="0"/>
              <a:t>Incident </a:t>
            </a:r>
            <a:r>
              <a:rPr lang="en-US" sz="2000" dirty="0" err="1"/>
              <a:t>electroni</a:t>
            </a:r>
            <a:r>
              <a:rPr lang="en-US" sz="2000" dirty="0"/>
              <a:t> care </a:t>
            </a:r>
            <a:r>
              <a:rPr lang="en-US" sz="2000" dirty="0" err="1"/>
              <a:t>sunt</a:t>
            </a:r>
            <a:r>
              <a:rPr lang="en-US" sz="2000" dirty="0"/>
              <a:t> </a:t>
            </a:r>
            <a:r>
              <a:rPr lang="en-US" sz="2000" dirty="0" err="1"/>
              <a:t>împrăștiați</a:t>
            </a:r>
            <a:r>
              <a:rPr lang="en-US" sz="2000" dirty="0"/>
              <a:t> (</a:t>
            </a:r>
            <a:r>
              <a:rPr lang="en-US" sz="2000" dirty="0" err="1"/>
              <a:t>deviați</a:t>
            </a:r>
            <a:r>
              <a:rPr lang="en-US" sz="2000" dirty="0"/>
              <a:t> de la </a:t>
            </a:r>
            <a:r>
              <a:rPr lang="en-US" sz="2000" dirty="0" err="1"/>
              <a:t>calea</a:t>
            </a:r>
            <a:r>
              <a:rPr lang="en-US" sz="2000" dirty="0"/>
              <a:t> </a:t>
            </a:r>
            <a:r>
              <a:rPr lang="en-US" sz="2000" dirty="0" err="1"/>
              <a:t>lor</a:t>
            </a:r>
            <a:r>
              <a:rPr lang="en-US" sz="2000" dirty="0"/>
              <a:t> </a:t>
            </a:r>
            <a:r>
              <a:rPr lang="en-US" sz="2000" dirty="0" err="1"/>
              <a:t>originală</a:t>
            </a:r>
            <a:r>
              <a:rPr lang="en-US" sz="2000" dirty="0"/>
              <a:t>) de </a:t>
            </a:r>
            <a:r>
              <a:rPr lang="en-US" sz="2000" dirty="0" err="1"/>
              <a:t>atomii</a:t>
            </a:r>
            <a:r>
              <a:rPr lang="en-US" sz="2000" dirty="0"/>
              <a:t> din specimen </a:t>
            </a:r>
            <a:r>
              <a:rPr lang="en-US" sz="2000" dirty="0" err="1"/>
              <a:t>într</a:t>
            </a:r>
            <a:r>
              <a:rPr lang="en-US" sz="2000" dirty="0"/>
              <a:t>-o </a:t>
            </a:r>
            <a:r>
              <a:rPr lang="en-US" sz="2000" dirty="0" err="1"/>
              <a:t>manieră</a:t>
            </a:r>
            <a:r>
              <a:rPr lang="en-US" sz="2000" dirty="0"/>
              <a:t> </a:t>
            </a:r>
            <a:r>
              <a:rPr lang="en-US" sz="2000" dirty="0" err="1"/>
              <a:t>elastică</a:t>
            </a:r>
            <a:r>
              <a:rPr lang="en-US" sz="2000" dirty="0"/>
              <a:t> (</a:t>
            </a:r>
            <a:r>
              <a:rPr lang="en-US" sz="2000" dirty="0" err="1"/>
              <a:t>fără</a:t>
            </a:r>
            <a:r>
              <a:rPr lang="en-US" sz="2000" dirty="0"/>
              <a:t> </a:t>
            </a:r>
            <a:r>
              <a:rPr lang="en-US" sz="2000" dirty="0" err="1"/>
              <a:t>pierderi</a:t>
            </a:r>
            <a:r>
              <a:rPr lang="en-US" sz="2000" dirty="0"/>
              <a:t> de </a:t>
            </a:r>
            <a:r>
              <a:rPr lang="en-US" sz="2000" dirty="0" err="1"/>
              <a:t>energie</a:t>
            </a:r>
            <a:r>
              <a:rPr lang="en-US" sz="2000" dirty="0"/>
              <a:t>). </a:t>
            </a:r>
            <a:r>
              <a:rPr lang="en-US" sz="2000" dirty="0" err="1"/>
              <a:t>Acești</a:t>
            </a:r>
            <a:r>
              <a:rPr lang="en-US" sz="2000" dirty="0"/>
              <a:t> </a:t>
            </a:r>
            <a:r>
              <a:rPr lang="en-US" sz="2000" dirty="0" err="1"/>
              <a:t>electroni</a:t>
            </a:r>
            <a:r>
              <a:rPr lang="en-US" sz="2000" dirty="0"/>
              <a:t> </a:t>
            </a:r>
            <a:r>
              <a:rPr lang="en-US" sz="2000" dirty="0" err="1"/>
              <a:t>împrăștiați</a:t>
            </a:r>
            <a:r>
              <a:rPr lang="en-US" sz="2000" dirty="0"/>
              <a:t> </a:t>
            </a:r>
            <a:r>
              <a:rPr lang="en-US" sz="2000" dirty="0" err="1"/>
              <a:t>sunt</a:t>
            </a:r>
            <a:r>
              <a:rPr lang="en-US" sz="2000" dirty="0"/>
              <a:t> </a:t>
            </a:r>
            <a:r>
              <a:rPr lang="en-US" sz="2000" dirty="0" err="1"/>
              <a:t>apoi</a:t>
            </a:r>
            <a:r>
              <a:rPr lang="en-US" sz="2000" dirty="0"/>
              <a:t> </a:t>
            </a:r>
            <a:r>
              <a:rPr lang="en-US" sz="2000" dirty="0" err="1"/>
              <a:t>transmiși</a:t>
            </a:r>
            <a:r>
              <a:rPr lang="en-US" sz="2000" dirty="0"/>
              <a:t> </a:t>
            </a:r>
            <a:r>
              <a:rPr lang="en-US" sz="2000" dirty="0" err="1"/>
              <a:t>prin</a:t>
            </a:r>
            <a:r>
              <a:rPr lang="en-US" sz="2000" dirty="0"/>
              <a:t> </a:t>
            </a:r>
            <a:r>
              <a:rPr lang="en-US" sz="2000" dirty="0" err="1"/>
              <a:t>porțiunile</a:t>
            </a:r>
            <a:r>
              <a:rPr lang="en-US" sz="2000" dirty="0"/>
              <a:t> </a:t>
            </a:r>
            <a:r>
              <a:rPr lang="en-US" sz="2000" dirty="0" err="1"/>
              <a:t>rămase</a:t>
            </a:r>
            <a:r>
              <a:rPr lang="en-US" sz="2000" dirty="0"/>
              <a:t> ale </a:t>
            </a:r>
            <a:r>
              <a:rPr lang="en-US" sz="2000" dirty="0" err="1"/>
              <a:t>specimenului</a:t>
            </a:r>
            <a:r>
              <a:rPr lang="en-US" sz="2000" dirty="0"/>
              <a:t>.</a:t>
            </a:r>
            <a:endParaRPr lang="ro-RO" sz="2000" dirty="0"/>
          </a:p>
          <a:p>
            <a:pPr marL="0" indent="0" algn="ctr">
              <a:buNone/>
            </a:pPr>
            <a:r>
              <a:rPr lang="en-US" sz="2000" b="1" dirty="0" err="1"/>
              <a:t>Utilizare</a:t>
            </a:r>
            <a:endParaRPr lang="ro-RO" sz="2000" b="1" dirty="0"/>
          </a:p>
          <a:p>
            <a:r>
              <a:rPr lang="en-US" sz="2000" dirty="0" err="1"/>
              <a:t>Toți</a:t>
            </a:r>
            <a:r>
              <a:rPr lang="en-US" sz="2000" dirty="0"/>
              <a:t> </a:t>
            </a:r>
            <a:r>
              <a:rPr lang="en-US" sz="2000" dirty="0" err="1"/>
              <a:t>electronii</a:t>
            </a:r>
            <a:r>
              <a:rPr lang="en-US" sz="2000" dirty="0"/>
              <a:t> </a:t>
            </a:r>
            <a:r>
              <a:rPr lang="en-US" sz="2000" dirty="0" err="1"/>
              <a:t>urmează</a:t>
            </a:r>
            <a:r>
              <a:rPr lang="en-US" sz="2000" dirty="0"/>
              <a:t> </a:t>
            </a:r>
            <a:r>
              <a:rPr lang="en-US" sz="2000" dirty="0" err="1"/>
              <a:t>legea</a:t>
            </a:r>
            <a:r>
              <a:rPr lang="en-US" sz="2000" dirty="0"/>
              <a:t> </a:t>
            </a:r>
            <a:r>
              <a:rPr lang="en-US" sz="2000" dirty="0" err="1"/>
              <a:t>lui</a:t>
            </a:r>
            <a:r>
              <a:rPr lang="en-US" sz="2000" dirty="0"/>
              <a:t> Bragg </a:t>
            </a:r>
            <a:r>
              <a:rPr lang="en-US" sz="2000" dirty="0" err="1"/>
              <a:t>și</a:t>
            </a:r>
            <a:r>
              <a:rPr lang="en-US" sz="2000" dirty="0"/>
              <a:t> </a:t>
            </a:r>
            <a:r>
              <a:rPr lang="en-US" sz="2000" dirty="0" err="1"/>
              <a:t>astfel</a:t>
            </a:r>
            <a:r>
              <a:rPr lang="en-US" sz="2000" dirty="0"/>
              <a:t> </a:t>
            </a:r>
            <a:r>
              <a:rPr lang="en-US" sz="2000" dirty="0" err="1"/>
              <a:t>sunt</a:t>
            </a:r>
            <a:r>
              <a:rPr lang="en-US" sz="2000" dirty="0"/>
              <a:t> </a:t>
            </a:r>
            <a:r>
              <a:rPr lang="en-US" sz="2000" dirty="0" err="1"/>
              <a:t>împrăștiați</a:t>
            </a:r>
            <a:r>
              <a:rPr lang="en-US" sz="2000" dirty="0"/>
              <a:t> </a:t>
            </a:r>
            <a:r>
              <a:rPr lang="en-US" sz="2000" dirty="0" err="1"/>
              <a:t>în</a:t>
            </a:r>
            <a:r>
              <a:rPr lang="en-US" sz="2000" dirty="0"/>
              <a:t> </a:t>
            </a:r>
            <a:r>
              <a:rPr lang="en-US" sz="2000" dirty="0" err="1"/>
              <a:t>funcție</a:t>
            </a:r>
            <a:r>
              <a:rPr lang="en-US" sz="2000" dirty="0"/>
              <a:t> de </a:t>
            </a:r>
            <a:r>
              <a:rPr lang="en-US" sz="2000" dirty="0" err="1"/>
              <a:t>Lungimea</a:t>
            </a:r>
            <a:r>
              <a:rPr lang="en-US" sz="2000" dirty="0"/>
              <a:t> de </a:t>
            </a:r>
            <a:r>
              <a:rPr lang="en-US" sz="2000" dirty="0" err="1"/>
              <a:t>undă</a:t>
            </a:r>
            <a:r>
              <a:rPr lang="en-US" sz="2000" dirty="0"/>
              <a:t>=2*</a:t>
            </a:r>
            <a:r>
              <a:rPr lang="en-US" sz="2000" dirty="0" err="1"/>
              <a:t>Spațiul</a:t>
            </a:r>
            <a:r>
              <a:rPr lang="en-US" sz="2000" dirty="0"/>
              <a:t> </a:t>
            </a:r>
            <a:r>
              <a:rPr lang="en-US" sz="2000" dirty="0" err="1"/>
              <a:t>dintre</a:t>
            </a:r>
            <a:r>
              <a:rPr lang="en-US" sz="2000" dirty="0"/>
              <a:t> </a:t>
            </a:r>
            <a:r>
              <a:rPr lang="en-US" sz="2000" dirty="0" err="1"/>
              <a:t>atomi</a:t>
            </a:r>
            <a:r>
              <a:rPr lang="en-US" sz="2000" dirty="0"/>
              <a:t> din specimen*sin(</a:t>
            </a:r>
            <a:r>
              <a:rPr lang="en-US" sz="2000" dirty="0" err="1"/>
              <a:t>unghiul</a:t>
            </a:r>
            <a:r>
              <a:rPr lang="en-US" sz="2000" dirty="0"/>
              <a:t> de </a:t>
            </a:r>
            <a:r>
              <a:rPr lang="en-US" sz="2000" dirty="0" err="1"/>
              <a:t>împrăștiere</a:t>
            </a:r>
            <a:r>
              <a:rPr lang="en-US" sz="2000" dirty="0"/>
              <a:t>). </a:t>
            </a:r>
            <a:r>
              <a:rPr lang="en-US" sz="2000" dirty="0" err="1"/>
              <a:t>Toți</a:t>
            </a:r>
            <a:r>
              <a:rPr lang="en-US" sz="2000" dirty="0"/>
              <a:t> </a:t>
            </a:r>
            <a:r>
              <a:rPr lang="en-US" sz="2000" dirty="0" err="1"/>
              <a:t>electronii</a:t>
            </a:r>
            <a:r>
              <a:rPr lang="en-US" sz="2000" dirty="0"/>
              <a:t> </a:t>
            </a:r>
            <a:r>
              <a:rPr lang="en-US" sz="2000" dirty="0" err="1"/>
              <a:t>incidenti</a:t>
            </a:r>
            <a:r>
              <a:rPr lang="en-US" sz="2000" dirty="0"/>
              <a:t> au </a:t>
            </a:r>
            <a:r>
              <a:rPr lang="en-US" sz="2000" dirty="0" err="1"/>
              <a:t>aceeași</a:t>
            </a:r>
            <a:r>
              <a:rPr lang="en-US" sz="2000" dirty="0"/>
              <a:t> </a:t>
            </a:r>
            <a:r>
              <a:rPr lang="en-US" sz="2000" dirty="0" err="1"/>
              <a:t>energie</a:t>
            </a:r>
            <a:r>
              <a:rPr lang="en-US" sz="2000" dirty="0"/>
              <a:t> (</a:t>
            </a:r>
            <a:r>
              <a:rPr lang="en-US" sz="2000" dirty="0" err="1"/>
              <a:t>deci</a:t>
            </a:r>
            <a:r>
              <a:rPr lang="en-US" sz="2000" dirty="0"/>
              <a:t> </a:t>
            </a:r>
            <a:r>
              <a:rPr lang="en-US" sz="2000" dirty="0" err="1"/>
              <a:t>lungime</a:t>
            </a:r>
            <a:r>
              <a:rPr lang="en-US" sz="2000" dirty="0"/>
              <a:t> de </a:t>
            </a:r>
            <a:r>
              <a:rPr lang="en-US" sz="2000" dirty="0" err="1"/>
              <a:t>undă</a:t>
            </a:r>
            <a:r>
              <a:rPr lang="en-US" sz="2000" dirty="0"/>
              <a:t>) </a:t>
            </a:r>
            <a:r>
              <a:rPr lang="en-US" sz="2000" dirty="0" err="1"/>
              <a:t>și</a:t>
            </a:r>
            <a:r>
              <a:rPr lang="en-US" sz="2000" dirty="0"/>
              <a:t> </a:t>
            </a:r>
            <a:r>
              <a:rPr lang="en-US" sz="2000" dirty="0" err="1"/>
              <a:t>intră</a:t>
            </a:r>
            <a:r>
              <a:rPr lang="en-US" sz="2000" dirty="0"/>
              <a:t> </a:t>
            </a:r>
            <a:r>
              <a:rPr lang="en-US" sz="2000" dirty="0" err="1"/>
              <a:t>în</a:t>
            </a:r>
            <a:r>
              <a:rPr lang="en-US" sz="2000" dirty="0"/>
              <a:t> specimen normal </a:t>
            </a:r>
            <a:r>
              <a:rPr lang="en-US" sz="2000" dirty="0" err="1"/>
              <a:t>pe</a:t>
            </a:r>
            <a:r>
              <a:rPr lang="en-US" sz="2000" dirty="0"/>
              <a:t> </a:t>
            </a:r>
            <a:r>
              <a:rPr lang="en-US" sz="2000" dirty="0" err="1"/>
              <a:t>suprafața</a:t>
            </a:r>
            <a:r>
              <a:rPr lang="en-US" sz="2000" dirty="0"/>
              <a:t> </a:t>
            </a:r>
            <a:r>
              <a:rPr lang="en-US" sz="2000" dirty="0" err="1"/>
              <a:t>sa</a:t>
            </a:r>
            <a:r>
              <a:rPr lang="en-US" sz="2000" dirty="0"/>
              <a:t>. </a:t>
            </a:r>
            <a:r>
              <a:rPr lang="en-US" sz="2000" dirty="0" err="1"/>
              <a:t>Toate</a:t>
            </a:r>
            <a:r>
              <a:rPr lang="en-US" sz="2000" dirty="0"/>
              <a:t> </a:t>
            </a:r>
            <a:r>
              <a:rPr lang="en-US" sz="2000" dirty="0" err="1"/>
              <a:t>incidentele</a:t>
            </a:r>
            <a:r>
              <a:rPr lang="en-US" sz="2000" dirty="0"/>
              <a:t> care </a:t>
            </a:r>
            <a:r>
              <a:rPr lang="en-US" sz="2000" dirty="0" err="1"/>
              <a:t>sunt</a:t>
            </a:r>
            <a:r>
              <a:rPr lang="en-US" sz="2000" dirty="0"/>
              <a:t> </a:t>
            </a:r>
            <a:r>
              <a:rPr lang="en-US" sz="2000" dirty="0" err="1"/>
              <a:t>împrăștiate</a:t>
            </a:r>
            <a:r>
              <a:rPr lang="en-US" sz="2000" dirty="0"/>
              <a:t> de </a:t>
            </a:r>
            <a:r>
              <a:rPr lang="en-US" sz="2000" dirty="0" err="1"/>
              <a:t>aceeași</a:t>
            </a:r>
            <a:r>
              <a:rPr lang="en-US" sz="2000" dirty="0"/>
              <a:t> </a:t>
            </a:r>
            <a:r>
              <a:rPr lang="en-US" sz="2000" dirty="0" err="1"/>
              <a:t>distanță</a:t>
            </a:r>
            <a:r>
              <a:rPr lang="en-US" sz="2000" dirty="0"/>
              <a:t> </a:t>
            </a:r>
            <a:r>
              <a:rPr lang="en-US" sz="2000" dirty="0" err="1"/>
              <a:t>atomică</a:t>
            </a:r>
            <a:r>
              <a:rPr lang="en-US" sz="2000" dirty="0"/>
              <a:t> </a:t>
            </a:r>
            <a:r>
              <a:rPr lang="en-US" sz="2000" dirty="0" err="1"/>
              <a:t>vor</a:t>
            </a:r>
            <a:r>
              <a:rPr lang="en-US" sz="2000" dirty="0"/>
              <a:t> fi </a:t>
            </a:r>
            <a:r>
              <a:rPr lang="en-US" sz="2000" dirty="0" err="1"/>
              <a:t>împrăștiate</a:t>
            </a:r>
            <a:r>
              <a:rPr lang="en-US" sz="2000" dirty="0"/>
              <a:t> </a:t>
            </a:r>
            <a:r>
              <a:rPr lang="en-US" sz="2000" dirty="0" err="1"/>
              <a:t>după</a:t>
            </a:r>
            <a:r>
              <a:rPr lang="en-US" sz="2000" dirty="0"/>
              <a:t> </a:t>
            </a:r>
            <a:r>
              <a:rPr lang="en-US" sz="2000" dirty="0" err="1"/>
              <a:t>același</a:t>
            </a:r>
            <a:r>
              <a:rPr lang="en-US" sz="2000" dirty="0"/>
              <a:t> </a:t>
            </a:r>
            <a:r>
              <a:rPr lang="en-US" sz="2000" dirty="0" err="1"/>
              <a:t>unghi</a:t>
            </a:r>
            <a:r>
              <a:rPr lang="en-US" sz="2000" dirty="0"/>
              <a:t>. </a:t>
            </a:r>
            <a:r>
              <a:rPr lang="en-US" sz="2000" dirty="0" err="1"/>
              <a:t>Acești</a:t>
            </a:r>
            <a:r>
              <a:rPr lang="en-US" sz="2000" dirty="0"/>
              <a:t> </a:t>
            </a:r>
            <a:r>
              <a:rPr lang="en-US" sz="2000" dirty="0" err="1"/>
              <a:t>electroni</a:t>
            </a:r>
            <a:r>
              <a:rPr lang="en-US" sz="2000" dirty="0"/>
              <a:t> </a:t>
            </a:r>
            <a:r>
              <a:rPr lang="en-US" sz="2000" dirty="0" err="1"/>
              <a:t>împrăștiați</a:t>
            </a:r>
            <a:r>
              <a:rPr lang="en-US" sz="2000" dirty="0"/>
              <a:t> cu „</a:t>
            </a:r>
            <a:r>
              <a:rPr lang="en-US" sz="2000" dirty="0" err="1"/>
              <a:t>unghi</a:t>
            </a:r>
            <a:r>
              <a:rPr lang="en-US" sz="2000" dirty="0"/>
              <a:t> similar” pot fi </a:t>
            </a:r>
            <a:r>
              <a:rPr lang="en-US" sz="2000" dirty="0" err="1"/>
              <a:t>adunați</a:t>
            </a:r>
            <a:r>
              <a:rPr lang="en-US" sz="2000" dirty="0"/>
              <a:t> </a:t>
            </a:r>
            <a:r>
              <a:rPr lang="en-US" sz="2000" dirty="0" err="1"/>
              <a:t>folosind</a:t>
            </a:r>
            <a:r>
              <a:rPr lang="en-US" sz="2000" dirty="0"/>
              <a:t> </a:t>
            </a:r>
            <a:r>
              <a:rPr lang="en-US" sz="2000" dirty="0" err="1"/>
              <a:t>lentile</a:t>
            </a:r>
            <a:r>
              <a:rPr lang="en-US" sz="2000" dirty="0"/>
              <a:t> </a:t>
            </a:r>
            <a:r>
              <a:rPr lang="en-US" sz="2000" dirty="0" err="1"/>
              <a:t>magnetice</a:t>
            </a:r>
            <a:r>
              <a:rPr lang="en-US" sz="2000" dirty="0"/>
              <a:t> </a:t>
            </a:r>
            <a:r>
              <a:rPr lang="en-US" sz="2000" dirty="0" err="1"/>
              <a:t>pentru</a:t>
            </a:r>
            <a:r>
              <a:rPr lang="en-US" sz="2000" dirty="0"/>
              <a:t> a forma un model de </a:t>
            </a:r>
            <a:r>
              <a:rPr lang="en-US" sz="2000" dirty="0" err="1"/>
              <a:t>pete</a:t>
            </a:r>
            <a:r>
              <a:rPr lang="en-US" sz="2000" dirty="0"/>
              <a:t>; </a:t>
            </a:r>
            <a:r>
              <a:rPr lang="en-US" sz="2000" dirty="0" err="1"/>
              <a:t>fiecare</a:t>
            </a:r>
            <a:r>
              <a:rPr lang="en-US" sz="2000" dirty="0"/>
              <a:t> </a:t>
            </a:r>
            <a:r>
              <a:rPr lang="en-US" sz="2000" dirty="0" err="1"/>
              <a:t>punct</a:t>
            </a:r>
            <a:r>
              <a:rPr lang="en-US" sz="2000" dirty="0"/>
              <a:t> </a:t>
            </a:r>
            <a:r>
              <a:rPr lang="en-US" sz="2000" dirty="0" err="1"/>
              <a:t>corespunzător</a:t>
            </a:r>
            <a:r>
              <a:rPr lang="en-US" sz="2000" dirty="0"/>
              <a:t> </a:t>
            </a:r>
            <a:r>
              <a:rPr lang="en-US" sz="2000" dirty="0" err="1"/>
              <a:t>unei</a:t>
            </a:r>
            <a:r>
              <a:rPr lang="en-US" sz="2000" dirty="0"/>
              <a:t> </a:t>
            </a:r>
            <a:r>
              <a:rPr lang="en-US" sz="2000" dirty="0" err="1"/>
              <a:t>anumite</a:t>
            </a:r>
            <a:r>
              <a:rPr lang="en-US" sz="2000" dirty="0"/>
              <a:t> </a:t>
            </a:r>
            <a:r>
              <a:rPr lang="en-US" sz="2000" dirty="0" err="1"/>
              <a:t>distanțe</a:t>
            </a:r>
            <a:r>
              <a:rPr lang="en-US" sz="2000" dirty="0"/>
              <a:t> </a:t>
            </a:r>
            <a:r>
              <a:rPr lang="en-US" sz="2000" dirty="0" err="1"/>
              <a:t>atomice</a:t>
            </a:r>
            <a:r>
              <a:rPr lang="en-US" sz="2000" dirty="0"/>
              <a:t> (un plan). </a:t>
            </a:r>
            <a:endParaRPr lang="ro-RO" sz="2000" dirty="0"/>
          </a:p>
          <a:p>
            <a:r>
              <a:rPr lang="en-US" sz="2000" dirty="0" err="1"/>
              <a:t>Acest</a:t>
            </a:r>
            <a:r>
              <a:rPr lang="en-US" sz="2000" dirty="0"/>
              <a:t> model </a:t>
            </a:r>
            <a:r>
              <a:rPr lang="en-US" sz="2000" dirty="0" err="1"/>
              <a:t>poate</a:t>
            </a:r>
            <a:r>
              <a:rPr lang="en-US" sz="2000" dirty="0"/>
              <a:t> </a:t>
            </a:r>
            <a:r>
              <a:rPr lang="en-US" sz="2000" dirty="0" err="1"/>
              <a:t>furniza</a:t>
            </a:r>
            <a:r>
              <a:rPr lang="en-US" sz="2000" dirty="0"/>
              <a:t> </a:t>
            </a:r>
            <a:r>
              <a:rPr lang="en-US" sz="2000" dirty="0" err="1"/>
              <a:t>apoi</a:t>
            </a:r>
            <a:r>
              <a:rPr lang="en-US" sz="2000" dirty="0"/>
              <a:t> </a:t>
            </a:r>
            <a:r>
              <a:rPr lang="en-US" sz="2000" dirty="0" err="1"/>
              <a:t>informații</a:t>
            </a:r>
            <a:r>
              <a:rPr lang="en-US" sz="2000" dirty="0"/>
              <a:t> </a:t>
            </a:r>
            <a:r>
              <a:rPr lang="en-US" sz="2000" dirty="0" err="1"/>
              <a:t>despre</a:t>
            </a:r>
            <a:r>
              <a:rPr lang="en-US" sz="2000" dirty="0"/>
              <a:t> </a:t>
            </a:r>
            <a:r>
              <a:rPr lang="en-US" sz="2000" dirty="0" err="1"/>
              <a:t>orientarea</a:t>
            </a:r>
            <a:r>
              <a:rPr lang="en-US" sz="2000" dirty="0"/>
              <a:t>, </a:t>
            </a:r>
            <a:r>
              <a:rPr lang="en-US" sz="2000" dirty="0" err="1"/>
              <a:t>aranjamentele</a:t>
            </a:r>
            <a:r>
              <a:rPr lang="en-US" sz="2000" dirty="0"/>
              <a:t> </a:t>
            </a:r>
            <a:r>
              <a:rPr lang="en-US" sz="2000" dirty="0" err="1"/>
              <a:t>atomice</a:t>
            </a:r>
            <a:r>
              <a:rPr lang="en-US" sz="2000" dirty="0"/>
              <a:t> </a:t>
            </a:r>
            <a:r>
              <a:rPr lang="en-US" sz="2000" dirty="0" err="1"/>
              <a:t>și</a:t>
            </a:r>
            <a:r>
              <a:rPr lang="en-US" sz="2000" dirty="0"/>
              <a:t> </a:t>
            </a:r>
            <a:r>
              <a:rPr lang="en-US" sz="2000" dirty="0" err="1"/>
              <a:t>fazele</a:t>
            </a:r>
            <a:r>
              <a:rPr lang="en-US" sz="2000" dirty="0"/>
              <a:t> </a:t>
            </a:r>
            <a:r>
              <a:rPr lang="en-US" sz="2000" dirty="0" err="1"/>
              <a:t>prezente</a:t>
            </a:r>
            <a:r>
              <a:rPr lang="en-US" sz="2000" dirty="0"/>
              <a:t> </a:t>
            </a:r>
            <a:r>
              <a:rPr lang="en-US" sz="2000" dirty="0" err="1"/>
              <a:t>în</a:t>
            </a:r>
            <a:r>
              <a:rPr lang="en-US" sz="2000" dirty="0"/>
              <a:t> zona </a:t>
            </a:r>
            <a:r>
              <a:rPr lang="en-US" sz="2000" dirty="0" err="1"/>
              <a:t>examinată</a:t>
            </a:r>
            <a:r>
              <a:rPr lang="en-US" sz="2000" dirty="0"/>
              <a:t>.</a:t>
            </a:r>
          </a:p>
        </p:txBody>
      </p:sp>
    </p:spTree>
    <p:extLst>
      <p:ext uri="{BB962C8B-B14F-4D97-AF65-F5344CB8AC3E}">
        <p14:creationId xmlns:p14="http://schemas.microsoft.com/office/powerpoint/2010/main" val="1260841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r>
              <a:rPr lang="en-US" b="1" dirty="0"/>
              <a:t>Inelastically Scattered Electrons:</a:t>
            </a:r>
            <a:endParaRPr lang="en-US" dirty="0"/>
          </a:p>
        </p:txBody>
      </p:sp>
      <p:sp>
        <p:nvSpPr>
          <p:cNvPr id="3" name="Content Placeholder 2"/>
          <p:cNvSpPr>
            <a:spLocks noGrp="1"/>
          </p:cNvSpPr>
          <p:nvPr>
            <p:ph idx="1"/>
          </p:nvPr>
        </p:nvSpPr>
        <p:spPr>
          <a:xfrm>
            <a:off x="0" y="1219200"/>
            <a:ext cx="9144000" cy="4525962"/>
          </a:xfrm>
        </p:spPr>
        <p:txBody>
          <a:bodyPr/>
          <a:lstStyle/>
          <a:p>
            <a:pPr marL="0" indent="0" algn="ctr">
              <a:buNone/>
            </a:pPr>
            <a:r>
              <a:rPr lang="en-US" sz="2000" b="1" dirty="0" err="1"/>
              <a:t>Sursă</a:t>
            </a:r>
            <a:endParaRPr lang="ro-RO" sz="2000" b="1" dirty="0"/>
          </a:p>
          <a:p>
            <a:r>
              <a:rPr lang="en-US" sz="2000" dirty="0"/>
              <a:t>Incident </a:t>
            </a:r>
            <a:r>
              <a:rPr lang="en-US" sz="2000" dirty="0" err="1"/>
              <a:t>electroni</a:t>
            </a:r>
            <a:r>
              <a:rPr lang="en-US" sz="2000" dirty="0"/>
              <a:t> care </a:t>
            </a:r>
            <a:r>
              <a:rPr lang="en-US" sz="2000" dirty="0" err="1"/>
              <a:t>interacționează</a:t>
            </a:r>
            <a:r>
              <a:rPr lang="en-US" sz="2000" dirty="0"/>
              <a:t> cu </a:t>
            </a:r>
            <a:r>
              <a:rPr lang="en-US" sz="2000" dirty="0" err="1"/>
              <a:t>atomii</a:t>
            </a:r>
            <a:r>
              <a:rPr lang="en-US" sz="2000" dirty="0"/>
              <a:t> </a:t>
            </a:r>
            <a:r>
              <a:rPr lang="en-US" sz="2000" dirty="0" err="1"/>
              <a:t>specimenului</a:t>
            </a:r>
            <a:r>
              <a:rPr lang="en-US" sz="2000" dirty="0"/>
              <a:t> </a:t>
            </a:r>
            <a:r>
              <a:rPr lang="en-US" sz="2000" dirty="0" err="1"/>
              <a:t>într</a:t>
            </a:r>
            <a:r>
              <a:rPr lang="en-US" sz="2000" dirty="0"/>
              <a:t>-un mod inelastic, </a:t>
            </a:r>
            <a:r>
              <a:rPr lang="en-US" sz="2000" dirty="0" err="1"/>
              <a:t>pierzând</a:t>
            </a:r>
            <a:r>
              <a:rPr lang="en-US" sz="2000" dirty="0"/>
              <a:t> </a:t>
            </a:r>
            <a:r>
              <a:rPr lang="en-US" sz="2000" dirty="0" err="1"/>
              <a:t>energie</a:t>
            </a:r>
            <a:r>
              <a:rPr lang="en-US" sz="2000" dirty="0"/>
              <a:t> </a:t>
            </a:r>
            <a:r>
              <a:rPr lang="en-US" sz="2000" dirty="0" err="1"/>
              <a:t>în</a:t>
            </a:r>
            <a:r>
              <a:rPr lang="en-US" sz="2000" dirty="0"/>
              <a:t> </a:t>
            </a:r>
            <a:r>
              <a:rPr lang="en-US" sz="2000" dirty="0" err="1"/>
              <a:t>timpul</a:t>
            </a:r>
            <a:r>
              <a:rPr lang="en-US" sz="2000" dirty="0"/>
              <a:t> </a:t>
            </a:r>
            <a:r>
              <a:rPr lang="en-US" sz="2000" dirty="0" err="1"/>
              <a:t>interacțiunii</a:t>
            </a:r>
            <a:r>
              <a:rPr lang="en-US" sz="2000" dirty="0"/>
              <a:t>. </a:t>
            </a:r>
            <a:r>
              <a:rPr lang="en-US" sz="2000" dirty="0" err="1"/>
              <a:t>Acești</a:t>
            </a:r>
            <a:r>
              <a:rPr lang="en-US" sz="2000" dirty="0"/>
              <a:t> </a:t>
            </a:r>
            <a:r>
              <a:rPr lang="en-US" sz="2000" dirty="0" err="1"/>
              <a:t>electroni</a:t>
            </a:r>
            <a:r>
              <a:rPr lang="en-US" sz="2000" dirty="0"/>
              <a:t> </a:t>
            </a:r>
            <a:r>
              <a:rPr lang="en-US" sz="2000" dirty="0" err="1"/>
              <a:t>sunt</a:t>
            </a:r>
            <a:r>
              <a:rPr lang="en-US" sz="2000" dirty="0"/>
              <a:t> </a:t>
            </a:r>
            <a:r>
              <a:rPr lang="en-US" sz="2000" dirty="0" err="1"/>
              <a:t>apoi</a:t>
            </a:r>
            <a:r>
              <a:rPr lang="en-US" sz="2000" dirty="0"/>
              <a:t> </a:t>
            </a:r>
            <a:r>
              <a:rPr lang="en-US" sz="2000" dirty="0" err="1"/>
              <a:t>transmiși</a:t>
            </a:r>
            <a:r>
              <a:rPr lang="en-US" sz="2000" dirty="0"/>
              <a:t> </a:t>
            </a:r>
            <a:r>
              <a:rPr lang="en-US" sz="2000" dirty="0" err="1"/>
              <a:t>prin</a:t>
            </a:r>
            <a:r>
              <a:rPr lang="en-US" sz="2000" dirty="0"/>
              <a:t> </a:t>
            </a:r>
            <a:r>
              <a:rPr lang="en-US" sz="2000" dirty="0" err="1"/>
              <a:t>restul</a:t>
            </a:r>
            <a:r>
              <a:rPr lang="en-US" sz="2000" dirty="0"/>
              <a:t> </a:t>
            </a:r>
            <a:r>
              <a:rPr lang="en-US" sz="2000" dirty="0" err="1"/>
              <a:t>specimenului</a:t>
            </a:r>
            <a:r>
              <a:rPr lang="en-US" sz="2000" dirty="0"/>
              <a:t>.</a:t>
            </a:r>
            <a:endParaRPr lang="ro-RO" sz="2000" dirty="0"/>
          </a:p>
          <a:p>
            <a:pPr marL="0" indent="0" algn="ctr">
              <a:buNone/>
            </a:pPr>
            <a:r>
              <a:rPr lang="en-US" sz="2000" b="1" dirty="0" err="1"/>
              <a:t>Utilizare</a:t>
            </a:r>
            <a:endParaRPr lang="ro-RO" sz="2000" b="1" dirty="0"/>
          </a:p>
          <a:p>
            <a:pPr marL="0" indent="0">
              <a:buNone/>
            </a:pPr>
            <a:r>
              <a:rPr lang="en-US" sz="2000" dirty="0" err="1"/>
              <a:t>Electronii</a:t>
            </a:r>
            <a:r>
              <a:rPr lang="en-US" sz="2000" dirty="0"/>
              <a:t> </a:t>
            </a:r>
            <a:r>
              <a:rPr lang="en-US" sz="2000" dirty="0" err="1"/>
              <a:t>împrăștiați</a:t>
            </a:r>
            <a:r>
              <a:rPr lang="en-US" sz="2000" dirty="0"/>
              <a:t> inelastic pot fi </a:t>
            </a:r>
            <a:r>
              <a:rPr lang="en-US" sz="2000" dirty="0" err="1"/>
              <a:t>utilizați</a:t>
            </a:r>
            <a:r>
              <a:rPr lang="en-US" sz="2000" dirty="0"/>
              <a:t> </a:t>
            </a:r>
            <a:r>
              <a:rPr lang="en-US" sz="2000" dirty="0" err="1"/>
              <a:t>în</a:t>
            </a:r>
            <a:r>
              <a:rPr lang="en-US" sz="2000" dirty="0"/>
              <a:t> </a:t>
            </a:r>
            <a:r>
              <a:rPr lang="en-US" sz="2000" dirty="0" err="1"/>
              <a:t>două</a:t>
            </a:r>
            <a:r>
              <a:rPr lang="en-US" sz="2000" dirty="0"/>
              <a:t> </a:t>
            </a:r>
            <a:r>
              <a:rPr lang="en-US" sz="2000" dirty="0" err="1"/>
              <a:t>moduri</a:t>
            </a:r>
            <a:r>
              <a:rPr lang="en-US" sz="2000" dirty="0"/>
              <a:t>:</a:t>
            </a:r>
            <a:endParaRPr lang="ro-RO" sz="2000" dirty="0"/>
          </a:p>
          <a:p>
            <a:r>
              <a:rPr lang="en-US" sz="2000" b="1" i="1" dirty="0" err="1"/>
              <a:t>Spectroscopia</a:t>
            </a:r>
            <a:r>
              <a:rPr lang="en-US" sz="2000" b="1" i="1" dirty="0"/>
              <a:t> </a:t>
            </a:r>
            <a:r>
              <a:rPr lang="en-US" sz="2000" b="1" i="1" dirty="0" err="1"/>
              <a:t>pierderii</a:t>
            </a:r>
            <a:r>
              <a:rPr lang="en-US" sz="2000" b="1" i="1" dirty="0"/>
              <a:t> </a:t>
            </a:r>
            <a:r>
              <a:rPr lang="en-US" sz="2000" b="1" i="1" dirty="0" err="1"/>
              <a:t>energiei</a:t>
            </a:r>
            <a:r>
              <a:rPr lang="en-US" sz="2000" b="1" i="1" dirty="0"/>
              <a:t> </a:t>
            </a:r>
            <a:r>
              <a:rPr lang="en-US" sz="2000" b="1" i="1" dirty="0" err="1"/>
              <a:t>electronilor</a:t>
            </a:r>
            <a:r>
              <a:rPr lang="en-US" sz="2000" b="1" i="1" dirty="0"/>
              <a:t>: </a:t>
            </a:r>
            <a:r>
              <a:rPr lang="en-US" sz="2000" dirty="0" err="1"/>
              <a:t>Pierderea</a:t>
            </a:r>
            <a:r>
              <a:rPr lang="en-US" sz="2000" dirty="0"/>
              <a:t> </a:t>
            </a:r>
            <a:r>
              <a:rPr lang="en-US" sz="2000" dirty="0" err="1"/>
              <a:t>inelastică</a:t>
            </a:r>
            <a:r>
              <a:rPr lang="en-US" sz="2000" dirty="0"/>
              <a:t> de </a:t>
            </a:r>
            <a:r>
              <a:rPr lang="en-US" sz="2000" dirty="0" err="1"/>
              <a:t>energie</a:t>
            </a:r>
            <a:r>
              <a:rPr lang="en-US" sz="2000" dirty="0"/>
              <a:t> de </a:t>
            </a:r>
            <a:r>
              <a:rPr lang="en-US" sz="2000" dirty="0" err="1"/>
              <a:t>către</a:t>
            </a:r>
            <a:r>
              <a:rPr lang="en-US" sz="2000" dirty="0"/>
              <a:t> </a:t>
            </a:r>
            <a:r>
              <a:rPr lang="en-US" sz="2000" dirty="0" err="1"/>
              <a:t>electronii</a:t>
            </a:r>
            <a:r>
              <a:rPr lang="en-US" sz="2000" dirty="0"/>
              <a:t> </a:t>
            </a:r>
            <a:r>
              <a:rPr lang="en-US" sz="2000" dirty="0" err="1"/>
              <a:t>incidenti</a:t>
            </a:r>
            <a:r>
              <a:rPr lang="en-US" sz="2000" dirty="0"/>
              <a:t> </a:t>
            </a:r>
            <a:r>
              <a:rPr lang="en-US" sz="2000" dirty="0" err="1"/>
              <a:t>este</a:t>
            </a:r>
            <a:r>
              <a:rPr lang="en-US" sz="2000" dirty="0"/>
              <a:t> </a:t>
            </a:r>
            <a:r>
              <a:rPr lang="en-US" sz="2000" dirty="0" err="1"/>
              <a:t>caracteristică</a:t>
            </a:r>
            <a:r>
              <a:rPr lang="en-US" sz="2000" dirty="0"/>
              <a:t> </a:t>
            </a:r>
            <a:r>
              <a:rPr lang="en-US" sz="2000" dirty="0" err="1"/>
              <a:t>elementelor</a:t>
            </a:r>
            <a:r>
              <a:rPr lang="en-US" sz="2000" dirty="0"/>
              <a:t> cu care au </a:t>
            </a:r>
            <a:r>
              <a:rPr lang="en-US" sz="2000" dirty="0" err="1"/>
              <a:t>interacționat</a:t>
            </a:r>
            <a:r>
              <a:rPr lang="en-US" sz="2000" dirty="0"/>
              <a:t>. Aceste </a:t>
            </a:r>
            <a:r>
              <a:rPr lang="en-US" sz="2000" dirty="0" err="1"/>
              <a:t>energii</a:t>
            </a:r>
            <a:r>
              <a:rPr lang="en-US" sz="2000" dirty="0"/>
              <a:t> sunt </a:t>
            </a:r>
            <a:r>
              <a:rPr lang="en-US" sz="2000" dirty="0" err="1"/>
              <a:t>unice</a:t>
            </a:r>
            <a:r>
              <a:rPr lang="en-US" sz="2000" dirty="0"/>
              <a:t> </a:t>
            </a:r>
            <a:r>
              <a:rPr lang="en-US" sz="2000" dirty="0" err="1"/>
              <a:t>pentru</a:t>
            </a:r>
            <a:r>
              <a:rPr lang="en-US" sz="2000" dirty="0"/>
              <a:t> </a:t>
            </a:r>
            <a:r>
              <a:rPr lang="en-US" sz="2000" dirty="0" err="1"/>
              <a:t>fiecare</a:t>
            </a:r>
            <a:r>
              <a:rPr lang="en-US" sz="2000" dirty="0"/>
              <a:t> stare de </a:t>
            </a:r>
            <a:r>
              <a:rPr lang="en-US" sz="2000" dirty="0" err="1"/>
              <a:t>legătură</a:t>
            </a:r>
            <a:r>
              <a:rPr lang="en-US" sz="2000" dirty="0"/>
              <a:t> a </a:t>
            </a:r>
            <a:r>
              <a:rPr lang="en-US" sz="2000" dirty="0" err="1"/>
              <a:t>fiecărui</a:t>
            </a:r>
            <a:r>
              <a:rPr lang="en-US" sz="2000" dirty="0"/>
              <a:t> element </a:t>
            </a:r>
            <a:r>
              <a:rPr lang="en-US" sz="2000" dirty="0" err="1"/>
              <a:t>și</a:t>
            </a:r>
            <a:r>
              <a:rPr lang="en-US" sz="2000" dirty="0"/>
              <a:t>, </a:t>
            </a:r>
            <a:r>
              <a:rPr lang="en-US" sz="2000" dirty="0" err="1"/>
              <a:t>prin</a:t>
            </a:r>
            <a:r>
              <a:rPr lang="en-US" sz="2000" dirty="0"/>
              <a:t> </a:t>
            </a:r>
            <a:r>
              <a:rPr lang="en-US" sz="2000" dirty="0" err="1"/>
              <a:t>urmare</a:t>
            </a:r>
            <a:r>
              <a:rPr lang="en-US" sz="2000" dirty="0"/>
              <a:t>, pot fi </a:t>
            </a:r>
            <a:r>
              <a:rPr lang="en-US" sz="2000" dirty="0" err="1"/>
              <a:t>utilizate</a:t>
            </a:r>
            <a:r>
              <a:rPr lang="en-US" sz="2000" dirty="0"/>
              <a:t> </a:t>
            </a:r>
            <a:r>
              <a:rPr lang="en-US" sz="2000" dirty="0" err="1"/>
              <a:t>pentru</a:t>
            </a:r>
            <a:r>
              <a:rPr lang="en-US" sz="2000" dirty="0"/>
              <a:t> a </a:t>
            </a:r>
            <a:r>
              <a:rPr lang="en-US" sz="2000" dirty="0" err="1"/>
              <a:t>extrage</a:t>
            </a:r>
            <a:r>
              <a:rPr lang="en-US" sz="2000" dirty="0"/>
              <a:t> </a:t>
            </a:r>
            <a:r>
              <a:rPr lang="en-US" sz="2000" dirty="0" err="1"/>
              <a:t>atât</a:t>
            </a:r>
            <a:r>
              <a:rPr lang="en-US" sz="2000" dirty="0"/>
              <a:t> </a:t>
            </a:r>
            <a:r>
              <a:rPr lang="en-US" sz="2000" dirty="0" err="1"/>
              <a:t>informații</a:t>
            </a:r>
            <a:r>
              <a:rPr lang="en-US" sz="2000" dirty="0"/>
              <a:t> de </a:t>
            </a:r>
            <a:r>
              <a:rPr lang="en-US" sz="2000" dirty="0" err="1"/>
              <a:t>compoziție</a:t>
            </a:r>
            <a:r>
              <a:rPr lang="en-US" sz="2000" dirty="0"/>
              <a:t>, </a:t>
            </a:r>
            <a:r>
              <a:rPr lang="en-US" sz="2000" dirty="0" err="1"/>
              <a:t>cât</a:t>
            </a:r>
            <a:r>
              <a:rPr lang="en-US" sz="2000" dirty="0"/>
              <a:t> </a:t>
            </a:r>
            <a:r>
              <a:rPr lang="en-US" sz="2000" dirty="0" err="1"/>
              <a:t>și</a:t>
            </a:r>
            <a:r>
              <a:rPr lang="en-US" sz="2000" dirty="0"/>
              <a:t> de </a:t>
            </a:r>
            <a:r>
              <a:rPr lang="en-US" sz="2000" dirty="0" err="1"/>
              <a:t>legătură</a:t>
            </a:r>
            <a:r>
              <a:rPr lang="en-US" sz="2000" dirty="0"/>
              <a:t> (</a:t>
            </a:r>
            <a:r>
              <a:rPr lang="en-US" sz="2000" dirty="0" err="1"/>
              <a:t>adică</a:t>
            </a:r>
            <a:r>
              <a:rPr lang="en-US" sz="2000" dirty="0"/>
              <a:t> </a:t>
            </a:r>
            <a:r>
              <a:rPr lang="en-US" sz="2000" dirty="0" err="1"/>
              <a:t>starea</a:t>
            </a:r>
            <a:r>
              <a:rPr lang="en-US" sz="2000" dirty="0"/>
              <a:t> de </a:t>
            </a:r>
            <a:r>
              <a:rPr lang="en-US" sz="2000" dirty="0" err="1"/>
              <a:t>oxidare</a:t>
            </a:r>
            <a:r>
              <a:rPr lang="en-US" sz="2000" dirty="0"/>
              <a:t>) </a:t>
            </a:r>
            <a:r>
              <a:rPr lang="en-US" sz="2000" dirty="0" err="1"/>
              <a:t>asupra</a:t>
            </a:r>
            <a:r>
              <a:rPr lang="en-US" sz="2000" dirty="0"/>
              <a:t> </a:t>
            </a:r>
            <a:r>
              <a:rPr lang="en-US" sz="2000" dirty="0" err="1"/>
              <a:t>regiunii</a:t>
            </a:r>
            <a:r>
              <a:rPr lang="en-US" sz="2000" dirty="0"/>
              <a:t> </a:t>
            </a:r>
            <a:r>
              <a:rPr lang="en-US" sz="2000" dirty="0" err="1"/>
              <a:t>specimenului</a:t>
            </a:r>
            <a:r>
              <a:rPr lang="en-US" sz="2000" dirty="0"/>
              <a:t> </a:t>
            </a:r>
            <a:r>
              <a:rPr lang="en-US" sz="2000" dirty="0" err="1"/>
              <a:t>examinat</a:t>
            </a:r>
            <a:r>
              <a:rPr lang="en-US" sz="2000" dirty="0"/>
              <a:t>.</a:t>
            </a:r>
            <a:endParaRPr lang="ro-RO" sz="2000" dirty="0"/>
          </a:p>
          <a:p>
            <a:r>
              <a:rPr lang="en-US" sz="2000" b="1" i="1" dirty="0" err="1"/>
              <a:t>Benzi</a:t>
            </a:r>
            <a:r>
              <a:rPr lang="en-US" sz="2000" b="1" i="1" dirty="0"/>
              <a:t> </a:t>
            </a:r>
            <a:r>
              <a:rPr lang="en-US" sz="2000" b="1" i="1" dirty="0" err="1"/>
              <a:t>Kakuchi</a:t>
            </a:r>
            <a:r>
              <a:rPr lang="en-US" sz="2000" dirty="0"/>
              <a:t>: </a:t>
            </a:r>
            <a:r>
              <a:rPr lang="en-US" sz="2000" dirty="0" err="1"/>
              <a:t>benzi</a:t>
            </a:r>
            <a:r>
              <a:rPr lang="en-US" sz="2000" dirty="0"/>
              <a:t> de </a:t>
            </a:r>
            <a:r>
              <a:rPr lang="en-US" sz="2000" dirty="0" err="1"/>
              <a:t>linii</a:t>
            </a:r>
            <a:r>
              <a:rPr lang="en-US" sz="2000" dirty="0"/>
              <a:t> </a:t>
            </a:r>
            <a:r>
              <a:rPr lang="en-US" sz="2000" dirty="0" err="1"/>
              <a:t>luminoase</a:t>
            </a:r>
            <a:r>
              <a:rPr lang="en-US" sz="2000" dirty="0"/>
              <a:t> </a:t>
            </a:r>
            <a:r>
              <a:rPr lang="en-US" sz="2000" dirty="0" err="1"/>
              <a:t>și</a:t>
            </a:r>
            <a:r>
              <a:rPr lang="en-US" sz="2000" dirty="0"/>
              <a:t> </a:t>
            </a:r>
            <a:r>
              <a:rPr lang="en-US" sz="2000" dirty="0" err="1"/>
              <a:t>întunecate</a:t>
            </a:r>
            <a:r>
              <a:rPr lang="en-US" sz="2000" dirty="0"/>
              <a:t> </a:t>
            </a:r>
            <a:r>
              <a:rPr lang="en-US" sz="2000" dirty="0" err="1"/>
              <a:t>alternante</a:t>
            </a:r>
            <a:r>
              <a:rPr lang="en-US" sz="2000" dirty="0"/>
              <a:t> care </a:t>
            </a:r>
            <a:r>
              <a:rPr lang="en-US" sz="2000" dirty="0" err="1"/>
              <a:t>sunt</a:t>
            </a:r>
            <a:r>
              <a:rPr lang="en-US" sz="2000" dirty="0"/>
              <a:t> </a:t>
            </a:r>
            <a:r>
              <a:rPr lang="en-US" sz="2000" dirty="0" err="1"/>
              <a:t>formate</a:t>
            </a:r>
            <a:r>
              <a:rPr lang="en-US" sz="2000" dirty="0"/>
              <a:t> </a:t>
            </a:r>
            <a:r>
              <a:rPr lang="en-US" sz="2000" dirty="0" err="1"/>
              <a:t>prin</a:t>
            </a:r>
            <a:r>
              <a:rPr lang="en-US" sz="2000" dirty="0"/>
              <a:t> </a:t>
            </a:r>
            <a:r>
              <a:rPr lang="en-US" sz="2000" dirty="0" err="1"/>
              <a:t>interacțiuni</a:t>
            </a:r>
            <a:r>
              <a:rPr lang="en-US" sz="2000" dirty="0"/>
              <a:t> de </a:t>
            </a:r>
            <a:r>
              <a:rPr lang="en-US" sz="2000" dirty="0" err="1"/>
              <a:t>împrăștiere</a:t>
            </a:r>
            <a:r>
              <a:rPr lang="en-US" sz="2000" dirty="0"/>
              <a:t> </a:t>
            </a:r>
            <a:r>
              <a:rPr lang="en-US" sz="2000" dirty="0" err="1"/>
              <a:t>inelastice</a:t>
            </a:r>
            <a:r>
              <a:rPr lang="en-US" sz="2000" dirty="0"/>
              <a:t> c</a:t>
            </a:r>
            <a:r>
              <a:rPr lang="ro-RO" sz="2000" dirty="0"/>
              <a:t>oroborate</a:t>
            </a:r>
            <a:r>
              <a:rPr lang="en-US" sz="2000" dirty="0"/>
              <a:t> de </a:t>
            </a:r>
            <a:r>
              <a:rPr lang="en-US" sz="2000" dirty="0" err="1"/>
              <a:t>distanțe</a:t>
            </a:r>
            <a:r>
              <a:rPr lang="en-US" sz="2000" dirty="0"/>
              <a:t> </a:t>
            </a:r>
            <a:r>
              <a:rPr lang="en-US" sz="2000" dirty="0" err="1"/>
              <a:t>atomice</a:t>
            </a:r>
            <a:r>
              <a:rPr lang="en-US" sz="2000" dirty="0"/>
              <a:t> din specimen. Aceste </a:t>
            </a:r>
            <a:r>
              <a:rPr lang="en-US" sz="2000" dirty="0" err="1"/>
              <a:t>benzi</a:t>
            </a:r>
            <a:r>
              <a:rPr lang="en-US" sz="2000" dirty="0"/>
              <a:t> pot fi fie </a:t>
            </a:r>
            <a:r>
              <a:rPr lang="en-US" sz="2000" dirty="0" err="1"/>
              <a:t>măsurate</a:t>
            </a:r>
            <a:r>
              <a:rPr lang="en-US" sz="2000" dirty="0"/>
              <a:t> (</a:t>
            </a:r>
            <a:r>
              <a:rPr lang="en-US" sz="2000" dirty="0" err="1"/>
              <a:t>lățimea</a:t>
            </a:r>
            <a:r>
              <a:rPr lang="en-US" sz="2000" dirty="0"/>
              <a:t> </a:t>
            </a:r>
            <a:r>
              <a:rPr lang="en-US" sz="2000" dirty="0" err="1"/>
              <a:t>lor</a:t>
            </a:r>
            <a:r>
              <a:rPr lang="en-US" sz="2000" dirty="0"/>
              <a:t> </a:t>
            </a:r>
            <a:r>
              <a:rPr lang="en-US" sz="2000" dirty="0" err="1"/>
              <a:t>este</a:t>
            </a:r>
            <a:r>
              <a:rPr lang="en-US" sz="2000" dirty="0"/>
              <a:t> invers </a:t>
            </a:r>
            <a:r>
              <a:rPr lang="en-US" sz="2000" dirty="0" err="1"/>
              <a:t>proporțională</a:t>
            </a:r>
            <a:r>
              <a:rPr lang="en-US" sz="2000" dirty="0"/>
              <a:t> cu </a:t>
            </a:r>
            <a:r>
              <a:rPr lang="en-US" sz="2000" dirty="0" err="1"/>
              <a:t>distanța</a:t>
            </a:r>
            <a:r>
              <a:rPr lang="en-US" sz="2000" dirty="0"/>
              <a:t> </a:t>
            </a:r>
            <a:r>
              <a:rPr lang="en-US" sz="2000" dirty="0" err="1"/>
              <a:t>atomică</a:t>
            </a:r>
            <a:r>
              <a:rPr lang="en-US" sz="2000" dirty="0"/>
              <a:t>) </a:t>
            </a:r>
            <a:r>
              <a:rPr lang="en-US" sz="2000" dirty="0" err="1"/>
              <a:t>sau</a:t>
            </a:r>
            <a:r>
              <a:rPr lang="en-US" sz="2000" dirty="0"/>
              <a:t> u</a:t>
            </a:r>
            <a:r>
              <a:rPr lang="ro-RO" sz="2000" dirty="0"/>
              <a:t>tile</a:t>
            </a:r>
            <a:r>
              <a:rPr lang="en-US" sz="2000" dirty="0"/>
              <a:t> ca o </a:t>
            </a:r>
            <a:r>
              <a:rPr lang="en-US" sz="2000" dirty="0" err="1"/>
              <a:t>foaie</a:t>
            </a:r>
            <a:r>
              <a:rPr lang="en-US" sz="2000" dirty="0"/>
              <a:t> de </a:t>
            </a:r>
            <a:r>
              <a:rPr lang="en-US" sz="2000" dirty="0" err="1"/>
              <a:t>parcurs</a:t>
            </a:r>
            <a:r>
              <a:rPr lang="en-US" sz="2000" dirty="0"/>
              <a:t> </a:t>
            </a:r>
            <a:r>
              <a:rPr lang="en-US" sz="2000" dirty="0" err="1"/>
              <a:t>către</a:t>
            </a:r>
            <a:r>
              <a:rPr lang="en-US" sz="2000" dirty="0"/>
              <a:t> </a:t>
            </a:r>
            <a:r>
              <a:rPr lang="en-US" sz="2000" dirty="0" err="1"/>
              <a:t>modelul</a:t>
            </a:r>
            <a:r>
              <a:rPr lang="en-US" sz="2000" dirty="0"/>
              <a:t> de </a:t>
            </a:r>
            <a:r>
              <a:rPr lang="en-US" sz="2000" dirty="0" err="1"/>
              <a:t>electroni</a:t>
            </a:r>
            <a:r>
              <a:rPr lang="en-US" sz="2000" dirty="0"/>
              <a:t> </a:t>
            </a:r>
            <a:r>
              <a:rPr lang="en-US" sz="2000" dirty="0" err="1"/>
              <a:t>împrăștiați</a:t>
            </a:r>
            <a:r>
              <a:rPr lang="en-US" sz="2000" dirty="0"/>
              <a:t> </a:t>
            </a:r>
            <a:r>
              <a:rPr lang="ro-RO" sz="2000" dirty="0"/>
              <a:t>real </a:t>
            </a:r>
            <a:r>
              <a:rPr lang="en-US" sz="2000" dirty="0"/>
              <a:t>cu </a:t>
            </a:r>
            <a:r>
              <a:rPr lang="en-US" sz="2000" dirty="0" err="1"/>
              <a:t>elasticitate</a:t>
            </a:r>
            <a:r>
              <a:rPr lang="en-US" sz="2000" dirty="0"/>
              <a:t>.</a:t>
            </a:r>
          </a:p>
        </p:txBody>
      </p:sp>
    </p:spTree>
    <p:extLst>
      <p:ext uri="{BB962C8B-B14F-4D97-AF65-F5344CB8AC3E}">
        <p14:creationId xmlns:p14="http://schemas.microsoft.com/office/powerpoint/2010/main" val="1491338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Imaging signals from the interaction volume : </a:t>
            </a:r>
            <a:br>
              <a:rPr lang="ro-RO" sz="2000" b="1" dirty="0"/>
            </a:br>
            <a:r>
              <a:rPr lang="en-US" sz="2000" b="1" dirty="0"/>
              <a:t>backscattered (BSE) and secondary electrons (SE)</a:t>
            </a:r>
          </a:p>
        </p:txBody>
      </p:sp>
      <p:pic>
        <p:nvPicPr>
          <p:cNvPr id="4" name="Content Placeholder 3"/>
          <p:cNvPicPr>
            <a:picLocks noGrp="1" noChangeAspect="1"/>
          </p:cNvPicPr>
          <p:nvPr>
            <p:ph idx="1"/>
          </p:nvPr>
        </p:nvPicPr>
        <p:blipFill>
          <a:blip r:embed="rId2"/>
          <a:stretch>
            <a:fillRect/>
          </a:stretch>
        </p:blipFill>
        <p:spPr>
          <a:xfrm>
            <a:off x="457200" y="1634286"/>
            <a:ext cx="8305799" cy="5223714"/>
          </a:xfrm>
          <a:prstGeom prst="rect">
            <a:avLst/>
          </a:prstGeom>
        </p:spPr>
      </p:pic>
    </p:spTree>
    <p:extLst>
      <p:ext uri="{BB962C8B-B14F-4D97-AF65-F5344CB8AC3E}">
        <p14:creationId xmlns:p14="http://schemas.microsoft.com/office/powerpoint/2010/main" val="2139627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Electronii retrodifuzați</a:t>
            </a:r>
            <a:endParaRPr lang="en-US" dirty="0"/>
          </a:p>
        </p:txBody>
      </p:sp>
      <p:sp>
        <p:nvSpPr>
          <p:cNvPr id="3" name="Content Placeholder 2"/>
          <p:cNvSpPr>
            <a:spLocks noGrp="1"/>
          </p:cNvSpPr>
          <p:nvPr>
            <p:ph idx="1"/>
          </p:nvPr>
        </p:nvSpPr>
        <p:spPr>
          <a:xfrm>
            <a:off x="0" y="1642401"/>
            <a:ext cx="9067800" cy="4525962"/>
          </a:xfrm>
        </p:spPr>
        <p:txBody>
          <a:bodyPr/>
          <a:lstStyle/>
          <a:p>
            <a:pPr marL="0" indent="0">
              <a:buNone/>
            </a:pPr>
            <a:r>
              <a:rPr lang="en-US" sz="2000" b="1" dirty="0"/>
              <a:t>Electroni </a:t>
            </a:r>
            <a:r>
              <a:rPr lang="en-US" sz="2000" b="1" dirty="0" err="1"/>
              <a:t>retrodifuzați</a:t>
            </a:r>
            <a:r>
              <a:rPr lang="en-US" sz="2000" dirty="0"/>
              <a:t>: sunt </a:t>
            </a:r>
            <a:r>
              <a:rPr lang="en-US" sz="2000" dirty="0" err="1"/>
              <a:t>electroni</a:t>
            </a:r>
            <a:r>
              <a:rPr lang="en-US" sz="2000" dirty="0"/>
              <a:t> din </a:t>
            </a:r>
            <a:r>
              <a:rPr lang="en-US" sz="2000" dirty="0" err="1"/>
              <a:t>fascicul</a:t>
            </a:r>
            <a:r>
              <a:rPr lang="en-US" sz="2000" dirty="0"/>
              <a:t> ale </a:t>
            </a:r>
            <a:r>
              <a:rPr lang="en-US" sz="2000" dirty="0" err="1"/>
              <a:t>căror</a:t>
            </a:r>
            <a:r>
              <a:rPr lang="en-US" sz="2000" dirty="0"/>
              <a:t> </a:t>
            </a:r>
            <a:r>
              <a:rPr lang="en-US" sz="2000" dirty="0" err="1"/>
              <a:t>traiectorii</a:t>
            </a:r>
            <a:r>
              <a:rPr lang="en-US" sz="2000" dirty="0"/>
              <a:t> au </a:t>
            </a:r>
            <a:r>
              <a:rPr lang="en-US" sz="2000" dirty="0" err="1"/>
              <a:t>interceptat</a:t>
            </a:r>
            <a:r>
              <a:rPr lang="en-US" sz="2000" dirty="0"/>
              <a:t> </a:t>
            </a:r>
            <a:r>
              <a:rPr lang="en-US" sz="2000" dirty="0" err="1"/>
              <a:t>suprafața</a:t>
            </a:r>
            <a:r>
              <a:rPr lang="en-US" sz="2000" dirty="0"/>
              <a:t> </a:t>
            </a:r>
            <a:r>
              <a:rPr lang="en-US" sz="2000" dirty="0" err="1"/>
              <a:t>și</a:t>
            </a:r>
            <a:r>
              <a:rPr lang="en-US" sz="2000" dirty="0"/>
              <a:t> care, </a:t>
            </a:r>
            <a:r>
              <a:rPr lang="en-US" sz="2000" dirty="0" err="1"/>
              <a:t>prin</a:t>
            </a:r>
            <a:r>
              <a:rPr lang="en-US" sz="2000" dirty="0"/>
              <a:t> </a:t>
            </a:r>
            <a:r>
              <a:rPr lang="en-US" sz="2000" dirty="0" err="1"/>
              <a:t>urmare</a:t>
            </a:r>
            <a:r>
              <a:rPr lang="en-US" sz="2000" dirty="0"/>
              <a:t>, </a:t>
            </a:r>
            <a:r>
              <a:rPr lang="en-US" sz="2000" dirty="0" err="1"/>
              <a:t>scapă</a:t>
            </a:r>
            <a:r>
              <a:rPr lang="en-US" sz="2000" dirty="0"/>
              <a:t> din </a:t>
            </a:r>
            <a:r>
              <a:rPr lang="en-US" sz="2000" dirty="0" err="1"/>
              <a:t>probă</a:t>
            </a:r>
            <a:r>
              <a:rPr lang="en-US" sz="2000" dirty="0"/>
              <a:t> </a:t>
            </a:r>
            <a:r>
              <a:rPr lang="en-US" sz="2000" dirty="0" err="1"/>
              <a:t>după</a:t>
            </a:r>
            <a:r>
              <a:rPr lang="en-US" sz="2000" dirty="0"/>
              <a:t> </a:t>
            </a:r>
            <a:r>
              <a:rPr lang="en-US" sz="2000" dirty="0" err="1"/>
              <a:t>unul</a:t>
            </a:r>
            <a:r>
              <a:rPr lang="en-US" sz="2000" dirty="0"/>
              <a:t> </a:t>
            </a:r>
            <a:r>
              <a:rPr lang="en-US" sz="2000" dirty="0" err="1"/>
              <a:t>sau</a:t>
            </a:r>
            <a:r>
              <a:rPr lang="en-US" sz="2000" dirty="0"/>
              <a:t> </a:t>
            </a:r>
            <a:r>
              <a:rPr lang="en-US" sz="2000" dirty="0" err="1"/>
              <a:t>mai</a:t>
            </a:r>
            <a:r>
              <a:rPr lang="en-US" sz="2000" dirty="0"/>
              <a:t> </a:t>
            </a:r>
            <a:r>
              <a:rPr lang="en-US" sz="2000" dirty="0" err="1"/>
              <a:t>multe</a:t>
            </a:r>
            <a:r>
              <a:rPr lang="en-US" sz="2000" dirty="0"/>
              <a:t> </a:t>
            </a:r>
            <a:r>
              <a:rPr lang="en-US" sz="2000" dirty="0" err="1"/>
              <a:t>evenimente</a:t>
            </a:r>
            <a:r>
              <a:rPr lang="en-US" sz="2000" dirty="0"/>
              <a:t> de </a:t>
            </a:r>
            <a:r>
              <a:rPr lang="en-US" sz="2000" dirty="0" err="1"/>
              <a:t>împrăștiere</a:t>
            </a:r>
            <a:r>
              <a:rPr lang="en-US" sz="2000" dirty="0"/>
              <a:t>.</a:t>
            </a:r>
            <a:endParaRPr lang="ro-RO" sz="2000" dirty="0"/>
          </a:p>
          <a:p>
            <a:r>
              <a:rPr lang="en-US" sz="2000" dirty="0" err="1"/>
              <a:t>Procesul</a:t>
            </a:r>
            <a:r>
              <a:rPr lang="en-US" sz="2000" dirty="0"/>
              <a:t> de </a:t>
            </a:r>
            <a:r>
              <a:rPr lang="en-US" sz="2000" dirty="0" err="1"/>
              <a:t>retrodifuzie</a:t>
            </a:r>
            <a:r>
              <a:rPr lang="en-US" sz="2000" dirty="0"/>
              <a:t> </a:t>
            </a:r>
            <a:r>
              <a:rPr lang="en-US" sz="2000" dirty="0" err="1"/>
              <a:t>este</a:t>
            </a:r>
            <a:r>
              <a:rPr lang="en-US" sz="2000" dirty="0"/>
              <a:t> </a:t>
            </a:r>
            <a:r>
              <a:rPr lang="en-US" sz="2000" dirty="0" err="1"/>
              <a:t>influențat</a:t>
            </a:r>
            <a:r>
              <a:rPr lang="en-US" sz="2000" dirty="0"/>
              <a:t> de </a:t>
            </a:r>
            <a:r>
              <a:rPr lang="en-US" sz="2000" dirty="0" err="1"/>
              <a:t>numărul</a:t>
            </a:r>
            <a:r>
              <a:rPr lang="en-US" sz="2000" dirty="0"/>
              <a:t> atomic al </a:t>
            </a:r>
            <a:r>
              <a:rPr lang="en-US" sz="2000" dirty="0" err="1"/>
              <a:t>probei</a:t>
            </a:r>
            <a:r>
              <a:rPr lang="en-US" sz="2000" dirty="0"/>
              <a:t>.</a:t>
            </a:r>
            <a:endParaRPr lang="ro-RO" sz="2000" dirty="0"/>
          </a:p>
          <a:p>
            <a:r>
              <a:rPr lang="en-US" sz="2000" dirty="0" err="1"/>
              <a:t>Probele</a:t>
            </a:r>
            <a:r>
              <a:rPr lang="en-US" sz="2000" dirty="0"/>
              <a:t> cu Z </a:t>
            </a:r>
            <a:r>
              <a:rPr lang="en-US" sz="2000" dirty="0" err="1"/>
              <a:t>scăzut</a:t>
            </a:r>
            <a:r>
              <a:rPr lang="en-US" sz="2000" dirty="0"/>
              <a:t> permit </a:t>
            </a:r>
            <a:r>
              <a:rPr lang="en-US" sz="2000" dirty="0" err="1"/>
              <a:t>penetrarea</a:t>
            </a:r>
            <a:r>
              <a:rPr lang="en-US" sz="2000" dirty="0"/>
              <a:t> </a:t>
            </a:r>
            <a:r>
              <a:rPr lang="en-US" sz="2000" dirty="0" err="1"/>
              <a:t>electronilor</a:t>
            </a:r>
            <a:r>
              <a:rPr lang="en-US" sz="2000" dirty="0"/>
              <a:t>: au loc </a:t>
            </a:r>
            <a:r>
              <a:rPr lang="en-US" sz="2000" dirty="0" err="1"/>
              <a:t>evenimente</a:t>
            </a:r>
            <a:r>
              <a:rPr lang="en-US" sz="2000" dirty="0"/>
              <a:t> multiple de </a:t>
            </a:r>
            <a:r>
              <a:rPr lang="en-US" sz="2000" dirty="0" err="1"/>
              <a:t>împrăștiere</a:t>
            </a:r>
            <a:r>
              <a:rPr lang="en-US" sz="2000" dirty="0"/>
              <a:t> </a:t>
            </a:r>
            <a:r>
              <a:rPr lang="en-US" sz="2000" dirty="0" err="1"/>
              <a:t>în</a:t>
            </a:r>
            <a:r>
              <a:rPr lang="en-US" sz="2000" dirty="0"/>
              <a:t> </a:t>
            </a:r>
            <a:r>
              <a:rPr lang="en-US" sz="2000" dirty="0" err="1"/>
              <a:t>interiorul</a:t>
            </a:r>
            <a:r>
              <a:rPr lang="en-US" sz="2000" dirty="0"/>
              <a:t> </a:t>
            </a:r>
            <a:r>
              <a:rPr lang="en-US" sz="2000" dirty="0" err="1"/>
              <a:t>probei</a:t>
            </a:r>
            <a:r>
              <a:rPr lang="en-US" sz="2000" dirty="0"/>
              <a:t>, </a:t>
            </a:r>
            <a:r>
              <a:rPr lang="en-US" sz="2000" dirty="0" err="1"/>
              <a:t>iar</a:t>
            </a:r>
            <a:r>
              <a:rPr lang="en-US" sz="2000" dirty="0"/>
              <a:t> </a:t>
            </a:r>
            <a:r>
              <a:rPr lang="en-US" sz="2000" dirty="0" err="1"/>
              <a:t>numărul</a:t>
            </a:r>
            <a:r>
              <a:rPr lang="en-US" sz="2000" dirty="0"/>
              <a:t> de </a:t>
            </a:r>
            <a:r>
              <a:rPr lang="en-US" sz="2000" dirty="0" err="1"/>
              <a:t>electroni</a:t>
            </a:r>
            <a:r>
              <a:rPr lang="en-US" sz="2000" dirty="0"/>
              <a:t> </a:t>
            </a:r>
            <a:r>
              <a:rPr lang="en-US" sz="2000" dirty="0" err="1"/>
              <a:t>retrodifuzați</a:t>
            </a:r>
            <a:r>
              <a:rPr lang="en-US" sz="2000" dirty="0"/>
              <a:t> </a:t>
            </a:r>
            <a:r>
              <a:rPr lang="en-US" sz="2000" dirty="0" err="1"/>
              <a:t>este</a:t>
            </a:r>
            <a:r>
              <a:rPr lang="en-US" sz="2000" dirty="0"/>
              <a:t> </a:t>
            </a:r>
            <a:r>
              <a:rPr lang="en-US" sz="2000" dirty="0" err="1"/>
              <a:t>scăzut</a:t>
            </a:r>
            <a:r>
              <a:rPr lang="en-US" sz="2000" dirty="0"/>
              <a:t> </a:t>
            </a:r>
            <a:r>
              <a:rPr lang="en-US" sz="2000" dirty="0" err="1"/>
              <a:t>și</a:t>
            </a:r>
            <a:r>
              <a:rPr lang="en-US" sz="2000" dirty="0"/>
              <a:t> se </a:t>
            </a:r>
            <a:r>
              <a:rPr lang="en-US" sz="2000" dirty="0" err="1"/>
              <a:t>datorează</a:t>
            </a:r>
            <a:r>
              <a:rPr lang="en-US" sz="2000" dirty="0"/>
              <a:t> </a:t>
            </a:r>
            <a:r>
              <a:rPr lang="en-US" sz="2000" dirty="0" err="1"/>
              <a:t>doar</a:t>
            </a:r>
            <a:r>
              <a:rPr lang="en-US" sz="2000" dirty="0"/>
              <a:t> </a:t>
            </a:r>
            <a:r>
              <a:rPr lang="en-US" sz="2000" dirty="0" err="1"/>
              <a:t>evenimentelor</a:t>
            </a:r>
            <a:r>
              <a:rPr lang="en-US" sz="2000" dirty="0"/>
              <a:t> de </a:t>
            </a:r>
            <a:r>
              <a:rPr lang="en-US" sz="2000" dirty="0" err="1"/>
              <a:t>împrăștiere</a:t>
            </a:r>
            <a:r>
              <a:rPr lang="en-US" sz="2000" dirty="0"/>
              <a:t> cu </a:t>
            </a:r>
            <a:r>
              <a:rPr lang="en-US" sz="2000" dirty="0" err="1"/>
              <a:t>unghiuri</a:t>
            </a:r>
            <a:r>
              <a:rPr lang="en-US" sz="2000" dirty="0"/>
              <a:t> </a:t>
            </a:r>
            <a:r>
              <a:rPr lang="en-US" sz="2000" dirty="0" err="1"/>
              <a:t>mari</a:t>
            </a:r>
            <a:r>
              <a:rPr lang="en-US" sz="2000" dirty="0"/>
              <a:t>.</a:t>
            </a:r>
            <a:endParaRPr lang="ro-RO" sz="2000" dirty="0"/>
          </a:p>
          <a:p>
            <a:r>
              <a:rPr lang="en-US" sz="2000" dirty="0" err="1"/>
              <a:t>În</a:t>
            </a:r>
            <a:r>
              <a:rPr lang="en-US" sz="2000" dirty="0"/>
              <a:t> </a:t>
            </a:r>
            <a:r>
              <a:rPr lang="en-US" sz="2000" dirty="0" err="1"/>
              <a:t>cazul</a:t>
            </a:r>
            <a:r>
              <a:rPr lang="en-US" sz="2000" dirty="0"/>
              <a:t> </a:t>
            </a:r>
            <a:r>
              <a:rPr lang="en-US" sz="2000" dirty="0" err="1"/>
              <a:t>probelor</a:t>
            </a:r>
            <a:r>
              <a:rPr lang="en-US" sz="2000" dirty="0"/>
              <a:t> cu Z </a:t>
            </a:r>
            <a:r>
              <a:rPr lang="en-US" sz="2000" dirty="0" err="1"/>
              <a:t>ridicat</a:t>
            </a:r>
            <a:r>
              <a:rPr lang="en-US" sz="2000" dirty="0"/>
              <a:t>, </a:t>
            </a:r>
            <a:r>
              <a:rPr lang="en-US" sz="2000" dirty="0" err="1"/>
              <a:t>drumul</a:t>
            </a:r>
            <a:r>
              <a:rPr lang="en-US" sz="2000" dirty="0"/>
              <a:t> liber </a:t>
            </a:r>
            <a:r>
              <a:rPr lang="en-US" sz="2000" dirty="0" err="1"/>
              <a:t>mediu</a:t>
            </a:r>
            <a:r>
              <a:rPr lang="en-US" sz="2000" dirty="0"/>
              <a:t> </a:t>
            </a:r>
            <a:r>
              <a:rPr lang="en-US" sz="2000" dirty="0" err="1"/>
              <a:t>dintre</a:t>
            </a:r>
            <a:r>
              <a:rPr lang="en-US" sz="2000" dirty="0"/>
              <a:t> </a:t>
            </a:r>
            <a:r>
              <a:rPr lang="en-US" sz="2000" dirty="0" err="1"/>
              <a:t>două</a:t>
            </a:r>
            <a:r>
              <a:rPr lang="en-US" sz="2000" dirty="0"/>
              <a:t> </a:t>
            </a:r>
            <a:r>
              <a:rPr lang="en-US" sz="2000" dirty="0" err="1"/>
              <a:t>evenimente</a:t>
            </a:r>
            <a:r>
              <a:rPr lang="en-US" sz="2000" dirty="0"/>
              <a:t> consecutive </a:t>
            </a:r>
            <a:r>
              <a:rPr lang="en-US" sz="2000" dirty="0" err="1"/>
              <a:t>este</a:t>
            </a:r>
            <a:r>
              <a:rPr lang="en-US" sz="2000" dirty="0"/>
              <a:t> </a:t>
            </a:r>
            <a:r>
              <a:rPr lang="en-US" sz="2000" dirty="0" err="1"/>
              <a:t>scurt</a:t>
            </a:r>
            <a:r>
              <a:rPr lang="en-US" sz="2000" dirty="0"/>
              <a:t>, </a:t>
            </a:r>
            <a:r>
              <a:rPr lang="en-US" sz="2000" dirty="0" err="1"/>
              <a:t>astfel</a:t>
            </a:r>
            <a:r>
              <a:rPr lang="en-US" sz="2000" dirty="0"/>
              <a:t> </a:t>
            </a:r>
            <a:r>
              <a:rPr lang="en-US" sz="2000" dirty="0" err="1"/>
              <a:t>încât</a:t>
            </a:r>
            <a:r>
              <a:rPr lang="en-US" sz="2000" dirty="0"/>
              <a:t> </a:t>
            </a:r>
            <a:r>
              <a:rPr lang="en-US" sz="2000" dirty="0" err="1"/>
              <a:t>probabilitatea</a:t>
            </a:r>
            <a:r>
              <a:rPr lang="en-US" sz="2000" dirty="0"/>
              <a:t> </a:t>
            </a:r>
            <a:r>
              <a:rPr lang="en-US" sz="2000" dirty="0" err="1"/>
              <a:t>atât</a:t>
            </a:r>
            <a:r>
              <a:rPr lang="en-US" sz="2000" dirty="0"/>
              <a:t> a </a:t>
            </a:r>
            <a:r>
              <a:rPr lang="en-US" sz="2000" dirty="0" err="1"/>
              <a:t>unor</a:t>
            </a:r>
            <a:r>
              <a:rPr lang="en-US" sz="2000" dirty="0"/>
              <a:t> </a:t>
            </a:r>
            <a:r>
              <a:rPr lang="en-US" sz="2000" dirty="0" err="1"/>
              <a:t>coliziuni</a:t>
            </a:r>
            <a:r>
              <a:rPr lang="en-US" sz="2000" dirty="0"/>
              <a:t> simple, </a:t>
            </a:r>
            <a:r>
              <a:rPr lang="en-US" sz="2000" dirty="0" err="1"/>
              <a:t>cât</a:t>
            </a:r>
            <a:r>
              <a:rPr lang="en-US" sz="2000" dirty="0"/>
              <a:t> </a:t>
            </a:r>
            <a:r>
              <a:rPr lang="en-US" sz="2000" dirty="0" err="1"/>
              <a:t>și</a:t>
            </a:r>
            <a:r>
              <a:rPr lang="en-US" sz="2000" dirty="0"/>
              <a:t> a </a:t>
            </a:r>
            <a:r>
              <a:rPr lang="en-US" sz="2000" dirty="0" err="1"/>
              <a:t>unor</a:t>
            </a:r>
            <a:r>
              <a:rPr lang="en-US" sz="2000" dirty="0"/>
              <a:t> </a:t>
            </a:r>
            <a:r>
              <a:rPr lang="en-US" sz="2000" dirty="0" err="1"/>
              <a:t>coliziuni</a:t>
            </a:r>
            <a:r>
              <a:rPr lang="en-US" sz="2000" dirty="0"/>
              <a:t> multiple </a:t>
            </a:r>
            <a:r>
              <a:rPr lang="en-US" sz="2000" dirty="0" err="1"/>
              <a:t>în</a:t>
            </a:r>
            <a:r>
              <a:rPr lang="en-US" sz="2000" dirty="0"/>
              <a:t> </a:t>
            </a:r>
            <a:r>
              <a:rPr lang="en-US" sz="2000" dirty="0" err="1"/>
              <a:t>apropierea</a:t>
            </a:r>
            <a:r>
              <a:rPr lang="en-US" sz="2000" dirty="0"/>
              <a:t> </a:t>
            </a:r>
            <a:r>
              <a:rPr lang="en-US" sz="2000" dirty="0" err="1"/>
              <a:t>suprafeței</a:t>
            </a:r>
            <a:r>
              <a:rPr lang="en-US" sz="2000" dirty="0"/>
              <a:t> </a:t>
            </a:r>
            <a:r>
              <a:rPr lang="en-US" sz="2000" dirty="0" err="1"/>
              <a:t>crește</a:t>
            </a:r>
            <a:r>
              <a:rPr lang="en-US" sz="2000" dirty="0"/>
              <a:t>.</a:t>
            </a:r>
            <a:endParaRPr lang="ro-RO" sz="2000" dirty="0"/>
          </a:p>
          <a:p>
            <a:r>
              <a:rPr lang="en-US" sz="2000" dirty="0" err="1"/>
              <a:t>Retrodifuzia</a:t>
            </a:r>
            <a:r>
              <a:rPr lang="en-US" sz="2000" dirty="0"/>
              <a:t> </a:t>
            </a:r>
            <a:r>
              <a:rPr lang="en-US" sz="2000" dirty="0" err="1"/>
              <a:t>este</a:t>
            </a:r>
            <a:r>
              <a:rPr lang="en-US" sz="2000" dirty="0"/>
              <a:t> </a:t>
            </a:r>
            <a:r>
              <a:rPr lang="en-US" sz="2000" dirty="0" err="1"/>
              <a:t>cuantificată</a:t>
            </a:r>
            <a:r>
              <a:rPr lang="en-US" sz="2000" dirty="0"/>
              <a:t> </a:t>
            </a:r>
            <a:r>
              <a:rPr lang="en-US" sz="2000" dirty="0" err="1"/>
              <a:t>prin</a:t>
            </a:r>
            <a:r>
              <a:rPr lang="en-US" sz="2000" dirty="0"/>
              <a:t> </a:t>
            </a:r>
            <a:r>
              <a:rPr lang="en-US" sz="2000" dirty="0" err="1"/>
              <a:t>coeficientul</a:t>
            </a:r>
            <a:r>
              <a:rPr lang="en-US" sz="2000" dirty="0"/>
              <a:t> de </a:t>
            </a:r>
            <a:r>
              <a:rPr lang="en-US" sz="2000" dirty="0" err="1"/>
              <a:t>retrodifuzie</a:t>
            </a:r>
            <a:r>
              <a:rPr lang="en-US" sz="2000" dirty="0"/>
              <a:t>, care </a:t>
            </a:r>
            <a:r>
              <a:rPr lang="en-US" sz="2000" dirty="0" err="1"/>
              <a:t>este</a:t>
            </a:r>
            <a:r>
              <a:rPr lang="en-US" sz="2000" dirty="0"/>
              <a:t> </a:t>
            </a:r>
            <a:r>
              <a:rPr lang="en-US" sz="2000" dirty="0" err="1"/>
              <a:t>definit</a:t>
            </a:r>
            <a:r>
              <a:rPr lang="en-US" sz="2000" dirty="0"/>
              <a:t> ca:</a:t>
            </a:r>
            <a:endParaRPr lang="ro-RO" sz="2000" dirty="0"/>
          </a:p>
          <a:p>
            <a:pPr marL="0" indent="0">
              <a:buNone/>
            </a:pPr>
            <a:endParaRPr lang="ro-RO" sz="2000" dirty="0"/>
          </a:p>
          <a:p>
            <a:pPr marL="0" indent="0">
              <a:buNone/>
            </a:pPr>
            <a:r>
              <a:rPr lang="en-US" sz="2000" dirty="0"/>
              <a:t>where </a:t>
            </a:r>
            <a:r>
              <a:rPr lang="en-US" sz="2000" b="1" dirty="0" err="1"/>
              <a:t>n</a:t>
            </a:r>
            <a:r>
              <a:rPr lang="en-US" sz="1200" b="1" dirty="0" err="1"/>
              <a:t>B</a:t>
            </a:r>
            <a:r>
              <a:rPr lang="en-US" sz="2000" dirty="0"/>
              <a:t> is the number of beam electrons incident on the specimen and </a:t>
            </a:r>
            <a:r>
              <a:rPr lang="en-US" sz="2000" dirty="0" err="1"/>
              <a:t>nBSE</a:t>
            </a:r>
            <a:r>
              <a:rPr lang="en-US" sz="2000" dirty="0"/>
              <a:t> the number of the backscattered electrons.</a:t>
            </a:r>
          </a:p>
        </p:txBody>
      </p:sp>
      <p:pic>
        <p:nvPicPr>
          <p:cNvPr id="4" name="Picture 3"/>
          <p:cNvPicPr>
            <a:picLocks noChangeAspect="1"/>
          </p:cNvPicPr>
          <p:nvPr/>
        </p:nvPicPr>
        <p:blipFill>
          <a:blip r:embed="rId2"/>
          <a:stretch>
            <a:fillRect/>
          </a:stretch>
        </p:blipFill>
        <p:spPr>
          <a:xfrm>
            <a:off x="3229409" y="5551090"/>
            <a:ext cx="1310754" cy="617273"/>
          </a:xfrm>
          <a:prstGeom prst="rect">
            <a:avLst/>
          </a:prstGeom>
        </p:spPr>
      </p:pic>
    </p:spTree>
    <p:extLst>
      <p:ext uri="{BB962C8B-B14F-4D97-AF65-F5344CB8AC3E}">
        <p14:creationId xmlns:p14="http://schemas.microsoft.com/office/powerpoint/2010/main" val="282154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Geneza dezvoltării instrumentației</a:t>
            </a:r>
            <a:endParaRPr lang="en-US" dirty="0"/>
          </a:p>
        </p:txBody>
      </p:sp>
      <p:sp>
        <p:nvSpPr>
          <p:cNvPr id="3" name="Content Placeholder 2"/>
          <p:cNvSpPr>
            <a:spLocks noGrp="1"/>
          </p:cNvSpPr>
          <p:nvPr>
            <p:ph idx="1"/>
          </p:nvPr>
        </p:nvSpPr>
        <p:spPr>
          <a:xfrm>
            <a:off x="228600" y="1752600"/>
            <a:ext cx="8839200" cy="4525962"/>
          </a:xfrm>
        </p:spPr>
        <p:txBody>
          <a:bodyPr/>
          <a:lstStyle/>
          <a:p>
            <a:pPr marL="0" indent="0">
              <a:buNone/>
            </a:pPr>
            <a:r>
              <a:rPr lang="ro-RO" sz="2000" b="1" dirty="0">
                <a:solidFill>
                  <a:srgbClr val="FF0000"/>
                </a:solidFill>
              </a:rPr>
              <a:t>1927 </a:t>
            </a:r>
            <a:r>
              <a:rPr lang="ro-RO" sz="2000" dirty="0"/>
              <a:t>- </a:t>
            </a:r>
            <a:r>
              <a:rPr lang="en-US" sz="2000" dirty="0"/>
              <a:t>Hans Busch a </a:t>
            </a:r>
            <a:r>
              <a:rPr lang="en-US" sz="2000" dirty="0" err="1"/>
              <a:t>arătat</a:t>
            </a:r>
            <a:r>
              <a:rPr lang="en-US" sz="2000" dirty="0"/>
              <a:t> </a:t>
            </a:r>
            <a:r>
              <a:rPr lang="en-US" sz="2000" dirty="0" err="1"/>
              <a:t>teoretic</a:t>
            </a:r>
            <a:r>
              <a:rPr lang="en-US" sz="2000" dirty="0"/>
              <a:t> </a:t>
            </a:r>
            <a:r>
              <a:rPr lang="en-US" sz="2000" dirty="0" err="1"/>
              <a:t>că</a:t>
            </a:r>
            <a:r>
              <a:rPr lang="en-US" sz="2000" dirty="0"/>
              <a:t> </a:t>
            </a:r>
            <a:r>
              <a:rPr lang="en-US" sz="2000" dirty="0" err="1"/>
              <a:t>fasciculele</a:t>
            </a:r>
            <a:r>
              <a:rPr lang="en-US" sz="2000" dirty="0"/>
              <a:t> de </a:t>
            </a:r>
            <a:r>
              <a:rPr lang="en-US" sz="2000" dirty="0" err="1"/>
              <a:t>electroni</a:t>
            </a:r>
            <a:r>
              <a:rPr lang="en-US" sz="2000" dirty="0"/>
              <a:t> pot fi </a:t>
            </a:r>
            <a:r>
              <a:rPr lang="en-US" sz="2000" dirty="0" err="1"/>
              <a:t>focalizate</a:t>
            </a:r>
            <a:r>
              <a:rPr lang="en-US" sz="2000" dirty="0"/>
              <a:t> </a:t>
            </a:r>
            <a:r>
              <a:rPr lang="en-US" sz="2000" dirty="0" err="1"/>
              <a:t>într</a:t>
            </a:r>
            <a:r>
              <a:rPr lang="en-US" sz="2000" dirty="0"/>
              <a:t>-un </a:t>
            </a:r>
            <a:r>
              <a:rPr lang="en-US" sz="2000" dirty="0" err="1"/>
              <a:t>câmp</a:t>
            </a:r>
            <a:r>
              <a:rPr lang="en-US" sz="2000" dirty="0"/>
              <a:t> magnetic </a:t>
            </a:r>
            <a:r>
              <a:rPr lang="en-US" sz="2000" dirty="0" err="1"/>
              <a:t>neomogen</a:t>
            </a:r>
            <a:r>
              <a:rPr lang="en-US" sz="2000" dirty="0"/>
              <a:t>. El a </a:t>
            </a:r>
            <a:r>
              <a:rPr lang="en-US" sz="2000" dirty="0" err="1"/>
              <a:t>prezis</a:t>
            </a:r>
            <a:r>
              <a:rPr lang="en-US" sz="2000" dirty="0"/>
              <a:t>, </a:t>
            </a:r>
            <a:r>
              <a:rPr lang="en-US" sz="2000" dirty="0" err="1"/>
              <a:t>că</a:t>
            </a:r>
            <a:r>
              <a:rPr lang="en-US" sz="2000" dirty="0"/>
              <a:t> </a:t>
            </a:r>
            <a:r>
              <a:rPr lang="en-US" sz="2000" dirty="0" err="1"/>
              <a:t>distanța</a:t>
            </a:r>
            <a:r>
              <a:rPr lang="en-US" sz="2000" dirty="0"/>
              <a:t> </a:t>
            </a:r>
            <a:r>
              <a:rPr lang="en-US" sz="2000" dirty="0" err="1"/>
              <a:t>focală</a:t>
            </a:r>
            <a:r>
              <a:rPr lang="en-US" sz="2000" dirty="0"/>
              <a:t> a </a:t>
            </a:r>
            <a:r>
              <a:rPr lang="en-US" sz="2000" dirty="0" err="1"/>
              <a:t>unei</a:t>
            </a:r>
            <a:r>
              <a:rPr lang="en-US" sz="2000" dirty="0"/>
              <a:t> </a:t>
            </a:r>
            <a:r>
              <a:rPr lang="en-US" sz="2000" dirty="0" err="1"/>
              <a:t>astfel</a:t>
            </a:r>
            <a:r>
              <a:rPr lang="en-US" sz="2000" dirty="0"/>
              <a:t> de </a:t>
            </a:r>
            <a:r>
              <a:rPr lang="en-US" sz="2000" dirty="0" err="1"/>
              <a:t>lentile</a:t>
            </a:r>
            <a:r>
              <a:rPr lang="en-US" sz="2000" dirty="0"/>
              <a:t> cu </a:t>
            </a:r>
            <a:r>
              <a:rPr lang="en-US" sz="2000" dirty="0" err="1"/>
              <a:t>electroni</a:t>
            </a:r>
            <a:r>
              <a:rPr lang="en-US" sz="2000" dirty="0"/>
              <a:t> </a:t>
            </a:r>
            <a:r>
              <a:rPr lang="ro-RO" sz="2000" dirty="0"/>
              <a:t>în cîmp </a:t>
            </a:r>
            <a:r>
              <a:rPr lang="en-US" sz="2000" dirty="0" err="1"/>
              <a:t>magnetici</a:t>
            </a:r>
            <a:r>
              <a:rPr lang="en-US" sz="2000" dirty="0"/>
              <a:t> </a:t>
            </a:r>
            <a:r>
              <a:rPr lang="en-US" sz="2000" dirty="0" err="1"/>
              <a:t>ar</a:t>
            </a:r>
            <a:r>
              <a:rPr lang="en-US" sz="2000" dirty="0"/>
              <a:t> </a:t>
            </a:r>
            <a:r>
              <a:rPr lang="en-US" sz="2000" dirty="0" err="1"/>
              <a:t>putea</a:t>
            </a:r>
            <a:r>
              <a:rPr lang="en-US" sz="2000" dirty="0"/>
              <a:t> fi </a:t>
            </a:r>
            <a:r>
              <a:rPr lang="en-US" sz="2000" dirty="0" err="1"/>
              <a:t>schimbată</a:t>
            </a:r>
            <a:r>
              <a:rPr lang="en-US" sz="2000" dirty="0"/>
              <a:t> </a:t>
            </a:r>
            <a:r>
              <a:rPr lang="en-US" sz="2000" dirty="0" err="1"/>
              <a:t>continuu</a:t>
            </a:r>
            <a:r>
              <a:rPr lang="en-US" sz="2000" dirty="0"/>
              <a:t> </a:t>
            </a:r>
            <a:r>
              <a:rPr lang="en-US" sz="2000" dirty="0" err="1"/>
              <a:t>prin</a:t>
            </a:r>
            <a:r>
              <a:rPr lang="en-US" sz="2000" dirty="0"/>
              <a:t> </a:t>
            </a:r>
            <a:r>
              <a:rPr lang="en-US" sz="2000" dirty="0" err="1"/>
              <a:t>modificarea</a:t>
            </a:r>
            <a:r>
              <a:rPr lang="en-US" sz="2000" dirty="0"/>
              <a:t> </a:t>
            </a:r>
            <a:r>
              <a:rPr lang="en-US" sz="2000" dirty="0" err="1"/>
              <a:t>curentului</a:t>
            </a:r>
            <a:r>
              <a:rPr lang="en-US" sz="2000" dirty="0"/>
              <a:t> </a:t>
            </a:r>
            <a:r>
              <a:rPr lang="en-US" sz="2000" dirty="0" err="1"/>
              <a:t>bobinei</a:t>
            </a:r>
            <a:r>
              <a:rPr lang="en-US" sz="2000" dirty="0"/>
              <a:t>. </a:t>
            </a:r>
            <a:endParaRPr lang="ro-RO" sz="2000" dirty="0"/>
          </a:p>
          <a:p>
            <a:pPr marL="0" indent="0">
              <a:buNone/>
            </a:pPr>
            <a:r>
              <a:rPr lang="en-US" sz="2000" b="1" dirty="0">
                <a:solidFill>
                  <a:srgbClr val="FF0000"/>
                </a:solidFill>
              </a:rPr>
              <a:t>1931</a:t>
            </a:r>
            <a:r>
              <a:rPr lang="ro-RO" sz="2000" dirty="0"/>
              <a:t> -</a:t>
            </a:r>
            <a:r>
              <a:rPr lang="en-US" sz="2000" dirty="0"/>
              <a:t> Ernst Ruska </a:t>
            </a:r>
            <a:r>
              <a:rPr lang="en-US" sz="2000" dirty="0" err="1"/>
              <a:t>și</a:t>
            </a:r>
            <a:r>
              <a:rPr lang="en-US" sz="2000" dirty="0"/>
              <a:t> Max Knoll au </a:t>
            </a:r>
            <a:r>
              <a:rPr lang="en-US" sz="2000" dirty="0" err="1"/>
              <a:t>confirmat</a:t>
            </a:r>
            <a:r>
              <a:rPr lang="en-US" sz="2000" dirty="0"/>
              <a:t> </a:t>
            </a:r>
            <a:r>
              <a:rPr lang="en-US" sz="2000" dirty="0" err="1"/>
              <a:t>aceast</a:t>
            </a:r>
            <a:r>
              <a:rPr lang="ro-RO" sz="2000" dirty="0"/>
              <a:t>a</a:t>
            </a:r>
            <a:r>
              <a:rPr lang="en-US" sz="2000" dirty="0"/>
              <a:t> </a:t>
            </a:r>
            <a:r>
              <a:rPr lang="en-US" sz="2000" dirty="0" err="1"/>
              <a:t>construind</a:t>
            </a:r>
            <a:r>
              <a:rPr lang="en-US" sz="2000" dirty="0"/>
              <a:t> o </a:t>
            </a:r>
            <a:r>
              <a:rPr lang="en-US" sz="2000" dirty="0" err="1"/>
              <a:t>lentilă</a:t>
            </a:r>
            <a:r>
              <a:rPr lang="en-US" sz="2000" dirty="0"/>
              <a:t> </a:t>
            </a:r>
            <a:r>
              <a:rPr lang="en-US" sz="2000" dirty="0" err="1"/>
              <a:t>magnetică</a:t>
            </a:r>
            <a:r>
              <a:rPr lang="en-US" sz="2000" dirty="0"/>
              <a:t> de </a:t>
            </a:r>
            <a:r>
              <a:rPr lang="en-US" sz="2000" dirty="0" err="1"/>
              <a:t>tipul</a:t>
            </a:r>
            <a:r>
              <a:rPr lang="en-US" sz="2000" dirty="0"/>
              <a:t> care </a:t>
            </a:r>
            <a:r>
              <a:rPr lang="ro-RO" sz="2000" dirty="0"/>
              <a:t>este</a:t>
            </a:r>
            <a:r>
              <a:rPr lang="en-US" sz="2000" dirty="0"/>
              <a:t> </a:t>
            </a:r>
            <a:r>
              <a:rPr lang="en-US" sz="2000" dirty="0" err="1"/>
              <a:t>folosit</a:t>
            </a:r>
            <a:r>
              <a:rPr lang="ro-RO" sz="2000" dirty="0"/>
              <a:t>ă</a:t>
            </a:r>
            <a:r>
              <a:rPr lang="en-US" sz="2000" dirty="0"/>
              <a:t> </a:t>
            </a:r>
            <a:r>
              <a:rPr lang="en-US" sz="2000" dirty="0" err="1"/>
              <a:t>în</a:t>
            </a:r>
            <a:r>
              <a:rPr lang="en-US" sz="2000" dirty="0"/>
              <a:t> </a:t>
            </a:r>
            <a:r>
              <a:rPr lang="en-US" sz="2000" dirty="0" err="1"/>
              <a:t>toate</a:t>
            </a:r>
            <a:r>
              <a:rPr lang="en-US" sz="2000" dirty="0"/>
              <a:t> </a:t>
            </a:r>
            <a:r>
              <a:rPr lang="en-US" sz="2000" dirty="0" err="1"/>
              <a:t>microscoapele</a:t>
            </a:r>
            <a:r>
              <a:rPr lang="en-US" sz="2000" dirty="0"/>
              <a:t> </a:t>
            </a:r>
            <a:r>
              <a:rPr lang="en-US" sz="2000" dirty="0" err="1"/>
              <a:t>electronice</a:t>
            </a:r>
            <a:r>
              <a:rPr lang="en-US" sz="2000" dirty="0"/>
              <a:t>, </a:t>
            </a:r>
            <a:r>
              <a:rPr lang="en-US" sz="2000" dirty="0" err="1"/>
              <a:t>ducând</a:t>
            </a:r>
            <a:r>
              <a:rPr lang="en-US" sz="2000" dirty="0"/>
              <a:t> la </a:t>
            </a:r>
            <a:r>
              <a:rPr lang="en-US" sz="2000" dirty="0" err="1"/>
              <a:t>construirea</a:t>
            </a:r>
            <a:r>
              <a:rPr lang="en-US" sz="2000" dirty="0"/>
              <a:t> </a:t>
            </a:r>
            <a:r>
              <a:rPr lang="en-US" sz="2000" dirty="0" err="1"/>
              <a:t>primului</a:t>
            </a:r>
            <a:r>
              <a:rPr lang="en-US" sz="2000" dirty="0"/>
              <a:t> instrument de </a:t>
            </a:r>
            <a:r>
              <a:rPr lang="en-US" sz="2000" dirty="0" err="1"/>
              <a:t>microscop</a:t>
            </a:r>
            <a:r>
              <a:rPr lang="en-US" sz="2000" dirty="0"/>
              <a:t> electronic cu </a:t>
            </a:r>
            <a:r>
              <a:rPr lang="en-US" sz="2000" dirty="0" err="1"/>
              <a:t>transmisie</a:t>
            </a:r>
            <a:r>
              <a:rPr lang="ro-RO" sz="2000" dirty="0"/>
              <a:t> (TEM)</a:t>
            </a:r>
            <a:r>
              <a:rPr lang="en-US" sz="2000" dirty="0"/>
              <a:t>. </a:t>
            </a:r>
            <a:endParaRPr lang="ro-RO" sz="2000" dirty="0"/>
          </a:p>
          <a:p>
            <a:pPr marL="0" indent="0">
              <a:buNone/>
            </a:pPr>
            <a:r>
              <a:rPr lang="en-US" sz="2000" dirty="0" err="1"/>
              <a:t>Principala</a:t>
            </a:r>
            <a:r>
              <a:rPr lang="en-US" sz="2000" dirty="0"/>
              <a:t> </a:t>
            </a:r>
            <a:r>
              <a:rPr lang="en-US" sz="2000" dirty="0" err="1"/>
              <a:t>limitare</a:t>
            </a:r>
            <a:r>
              <a:rPr lang="en-US" sz="2000" dirty="0"/>
              <a:t> a </a:t>
            </a:r>
            <a:r>
              <a:rPr lang="en-US" sz="2000" dirty="0" err="1"/>
              <a:t>microscopului</a:t>
            </a:r>
            <a:r>
              <a:rPr lang="en-US" sz="2000" dirty="0"/>
              <a:t> lor a </a:t>
            </a:r>
            <a:r>
              <a:rPr lang="en-US" sz="2000" dirty="0" err="1"/>
              <a:t>fost</a:t>
            </a:r>
            <a:r>
              <a:rPr lang="en-US" sz="2000" dirty="0"/>
              <a:t> </a:t>
            </a:r>
            <a:r>
              <a:rPr lang="en-US" sz="2000" dirty="0" err="1"/>
              <a:t>că</a:t>
            </a:r>
            <a:r>
              <a:rPr lang="en-US" sz="2000" dirty="0"/>
              <a:t> </a:t>
            </a:r>
            <a:r>
              <a:rPr lang="en-US" sz="2000" dirty="0" err="1"/>
              <a:t>electronii</a:t>
            </a:r>
            <a:r>
              <a:rPr lang="en-US" sz="2000" dirty="0"/>
              <a:t> nu </a:t>
            </a:r>
            <a:r>
              <a:rPr lang="en-US" sz="2000" dirty="0" err="1"/>
              <a:t>puteau</a:t>
            </a:r>
            <a:r>
              <a:rPr lang="en-US" sz="2000" dirty="0"/>
              <a:t> </a:t>
            </a:r>
            <a:r>
              <a:rPr lang="en-US" sz="2000" dirty="0" err="1"/>
              <a:t>trece</a:t>
            </a:r>
            <a:r>
              <a:rPr lang="en-US" sz="2000" dirty="0"/>
              <a:t> </a:t>
            </a:r>
            <a:r>
              <a:rPr lang="en-US" sz="2000" dirty="0" err="1"/>
              <a:t>prin</a:t>
            </a:r>
            <a:r>
              <a:rPr lang="en-US" sz="2000" dirty="0"/>
              <a:t> </a:t>
            </a:r>
            <a:r>
              <a:rPr lang="en-US" sz="2000" dirty="0" err="1"/>
              <a:t>specimene</a:t>
            </a:r>
            <a:r>
              <a:rPr lang="en-US" sz="2000" dirty="0"/>
              <a:t> </a:t>
            </a:r>
            <a:r>
              <a:rPr lang="en-US" sz="2000" dirty="0" err="1"/>
              <a:t>groase</a:t>
            </a:r>
            <a:r>
              <a:rPr lang="en-US" sz="2000" dirty="0"/>
              <a:t>. </a:t>
            </a:r>
            <a:r>
              <a:rPr lang="en-US" sz="2000" dirty="0" err="1"/>
              <a:t>Astfel</a:t>
            </a:r>
            <a:r>
              <a:rPr lang="en-US" sz="2000" dirty="0"/>
              <a:t>, a </a:t>
            </a:r>
            <a:r>
              <a:rPr lang="en-US" sz="2000" dirty="0" err="1"/>
              <a:t>fost</a:t>
            </a:r>
            <a:r>
              <a:rPr lang="en-US" sz="2000" dirty="0"/>
              <a:t> </a:t>
            </a:r>
            <a:r>
              <a:rPr lang="en-US" sz="2000" dirty="0" err="1"/>
              <a:t>imposibil</a:t>
            </a:r>
            <a:r>
              <a:rPr lang="en-US" sz="2000" dirty="0"/>
              <a:t> </a:t>
            </a:r>
            <a:r>
              <a:rPr lang="en-US" sz="2000" dirty="0" err="1"/>
              <a:t>să</a:t>
            </a:r>
            <a:r>
              <a:rPr lang="en-US" sz="2000" dirty="0"/>
              <a:t> se </a:t>
            </a:r>
            <a:r>
              <a:rPr lang="en-US" sz="2000" dirty="0" err="1"/>
              <a:t>utilizeze</a:t>
            </a:r>
            <a:r>
              <a:rPr lang="en-US" sz="2000" dirty="0"/>
              <a:t> </a:t>
            </a:r>
            <a:r>
              <a:rPr lang="en-US" sz="2000" dirty="0" err="1"/>
              <a:t>instrumentul</a:t>
            </a:r>
            <a:r>
              <a:rPr lang="en-US" sz="2000" dirty="0"/>
              <a:t> la </a:t>
            </a:r>
            <a:r>
              <a:rPr lang="en-US" sz="2000" dirty="0" err="1"/>
              <a:t>capacitatea</a:t>
            </a:r>
            <a:r>
              <a:rPr lang="en-US" sz="2000" dirty="0"/>
              <a:t> </a:t>
            </a:r>
            <a:r>
              <a:rPr lang="en-US" sz="2000" dirty="0" err="1"/>
              <a:t>sa</a:t>
            </a:r>
            <a:r>
              <a:rPr lang="en-US" sz="2000" dirty="0"/>
              <a:t> </a:t>
            </a:r>
            <a:r>
              <a:rPr lang="en-US" sz="2000" dirty="0" err="1"/>
              <a:t>maximă</a:t>
            </a:r>
            <a:r>
              <a:rPr lang="en-US" sz="2000" dirty="0"/>
              <a:t> </a:t>
            </a:r>
            <a:r>
              <a:rPr lang="en-US" sz="2000" dirty="0" err="1"/>
              <a:t>până</a:t>
            </a:r>
            <a:r>
              <a:rPr lang="en-US" sz="2000" dirty="0"/>
              <a:t> </a:t>
            </a:r>
            <a:r>
              <a:rPr lang="en-US" sz="2000" dirty="0" err="1"/>
              <a:t>când</a:t>
            </a:r>
            <a:r>
              <a:rPr lang="en-US" sz="2000" dirty="0"/>
              <a:t> </a:t>
            </a:r>
            <a:r>
              <a:rPr lang="ro-RO" sz="2000" dirty="0"/>
              <a:t>bisturilu </a:t>
            </a:r>
            <a:r>
              <a:rPr lang="en-US" sz="2000" dirty="0"/>
              <a:t>de </a:t>
            </a:r>
            <a:r>
              <a:rPr lang="en-US" sz="2000" dirty="0" err="1"/>
              <a:t>diamant</a:t>
            </a:r>
            <a:r>
              <a:rPr lang="en-US" sz="2000" dirty="0"/>
              <a:t> </a:t>
            </a:r>
            <a:r>
              <a:rPr lang="en-US" sz="2000" dirty="0" err="1"/>
              <a:t>și</a:t>
            </a:r>
            <a:r>
              <a:rPr lang="en-US" sz="2000" dirty="0"/>
              <a:t> ultra-</a:t>
            </a:r>
            <a:r>
              <a:rPr lang="en-US" sz="2000" dirty="0" err="1"/>
              <a:t>microtomul</a:t>
            </a:r>
            <a:r>
              <a:rPr lang="en-US" sz="2000" dirty="0"/>
              <a:t> au </a:t>
            </a:r>
            <a:r>
              <a:rPr lang="en-US" sz="2000" dirty="0" err="1"/>
              <a:t>fost</a:t>
            </a:r>
            <a:r>
              <a:rPr lang="en-US" sz="2000" dirty="0"/>
              <a:t> </a:t>
            </a:r>
            <a:r>
              <a:rPr lang="en-US" sz="2000" dirty="0" err="1"/>
              <a:t>inventate</a:t>
            </a:r>
            <a:r>
              <a:rPr lang="en-US" sz="2000" dirty="0"/>
              <a:t> </a:t>
            </a:r>
            <a:r>
              <a:rPr lang="en-US" sz="2000" dirty="0" err="1"/>
              <a:t>în</a:t>
            </a:r>
            <a:r>
              <a:rPr lang="en-US" sz="2000" dirty="0"/>
              <a:t> 1951. </a:t>
            </a:r>
            <a:endParaRPr lang="ro-RO" sz="2000" dirty="0"/>
          </a:p>
          <a:p>
            <a:pPr marL="0" indent="0">
              <a:buNone/>
            </a:pPr>
            <a:r>
              <a:rPr lang="en-US" sz="2000" b="1" dirty="0">
                <a:solidFill>
                  <a:srgbClr val="FF0000"/>
                </a:solidFill>
              </a:rPr>
              <a:t>1938,</a:t>
            </a:r>
            <a:r>
              <a:rPr lang="en-US" sz="2000" dirty="0"/>
              <a:t> Manfred von Ardenne a </a:t>
            </a:r>
            <a:r>
              <a:rPr lang="en-US" sz="2000" dirty="0" err="1"/>
              <a:t>construit</a:t>
            </a:r>
            <a:r>
              <a:rPr lang="en-US" sz="2000" dirty="0"/>
              <a:t> un </a:t>
            </a:r>
            <a:r>
              <a:rPr lang="en-US" sz="2000" dirty="0" err="1"/>
              <a:t>microscop</a:t>
            </a:r>
            <a:r>
              <a:rPr lang="en-US" sz="2000" dirty="0"/>
              <a:t> electronic cu </a:t>
            </a:r>
            <a:r>
              <a:rPr lang="en-US" sz="2000" dirty="0" err="1"/>
              <a:t>transmisie</a:t>
            </a:r>
            <a:r>
              <a:rPr lang="en-US" sz="2000" dirty="0"/>
              <a:t> de </a:t>
            </a:r>
            <a:r>
              <a:rPr lang="en-US" sz="2000" dirty="0" err="1"/>
              <a:t>scanare</a:t>
            </a:r>
            <a:r>
              <a:rPr lang="en-US" sz="2000" dirty="0"/>
              <a:t> (STEM) </a:t>
            </a:r>
            <a:r>
              <a:rPr lang="en-US" sz="2000" dirty="0" err="1"/>
              <a:t>prin</a:t>
            </a:r>
            <a:r>
              <a:rPr lang="en-US" sz="2000" dirty="0"/>
              <a:t> </a:t>
            </a:r>
            <a:r>
              <a:rPr lang="en-US" sz="2000" dirty="0" err="1"/>
              <a:t>adăugarea</a:t>
            </a:r>
            <a:r>
              <a:rPr lang="en-US" sz="2000" dirty="0"/>
              <a:t> de </a:t>
            </a:r>
            <a:r>
              <a:rPr lang="en-US" sz="2000" dirty="0" err="1"/>
              <a:t>bobine</a:t>
            </a:r>
            <a:r>
              <a:rPr lang="en-US" sz="2000" dirty="0"/>
              <a:t> de </a:t>
            </a:r>
            <a:r>
              <a:rPr lang="en-US" sz="2000" dirty="0" err="1"/>
              <a:t>scanare</a:t>
            </a:r>
            <a:r>
              <a:rPr lang="en-US" sz="2000" dirty="0"/>
              <a:t> la </a:t>
            </a:r>
            <a:r>
              <a:rPr lang="ro-RO" sz="2000" dirty="0"/>
              <a:t>TEM</a:t>
            </a:r>
          </a:p>
        </p:txBody>
      </p:sp>
    </p:spTree>
    <p:extLst>
      <p:ext uri="{BB962C8B-B14F-4D97-AF65-F5344CB8AC3E}">
        <p14:creationId xmlns:p14="http://schemas.microsoft.com/office/powerpoint/2010/main" val="2755642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5388" y="452496"/>
            <a:ext cx="3618412" cy="2668829"/>
          </a:xfrm>
          <a:prstGeom prst="rect">
            <a:avLst/>
          </a:prstGeom>
        </p:spPr>
      </p:pic>
      <p:sp>
        <p:nvSpPr>
          <p:cNvPr id="5" name="Rectangle 4"/>
          <p:cNvSpPr/>
          <p:nvPr/>
        </p:nvSpPr>
        <p:spPr>
          <a:xfrm>
            <a:off x="4114800" y="1690282"/>
            <a:ext cx="4572000" cy="1077218"/>
          </a:xfrm>
          <a:prstGeom prst="rect">
            <a:avLst/>
          </a:prstGeom>
        </p:spPr>
        <p:txBody>
          <a:bodyPr>
            <a:spAutoFit/>
          </a:bodyPr>
          <a:lstStyle/>
          <a:p>
            <a:r>
              <a:rPr lang="en-US" sz="1600" b="1" dirty="0" err="1"/>
              <a:t>Variația</a:t>
            </a:r>
            <a:r>
              <a:rPr lang="en-US" sz="1600" b="1" dirty="0"/>
              <a:t> </a:t>
            </a:r>
            <a:r>
              <a:rPr lang="en-US" sz="1600" b="1" dirty="0" err="1"/>
              <a:t>coeficientului</a:t>
            </a:r>
            <a:r>
              <a:rPr lang="en-US" sz="1600" b="1" dirty="0"/>
              <a:t> de </a:t>
            </a:r>
            <a:r>
              <a:rPr lang="en-US" sz="1600" b="1" dirty="0" err="1"/>
              <a:t>electroni</a:t>
            </a:r>
            <a:r>
              <a:rPr lang="en-US" sz="1600" b="1" dirty="0"/>
              <a:t> </a:t>
            </a:r>
            <a:r>
              <a:rPr lang="en-US" sz="1600" b="1" dirty="0" err="1"/>
              <a:t>retrodifuzați</a:t>
            </a:r>
            <a:r>
              <a:rPr lang="en-US" sz="1600" b="1" dirty="0"/>
              <a:t> </a:t>
            </a:r>
            <a:r>
              <a:rPr lang="en-US" sz="1600" b="1" dirty="0" err="1"/>
              <a:t>în</a:t>
            </a:r>
            <a:r>
              <a:rPr lang="en-US" sz="1600" b="1" dirty="0"/>
              <a:t> </a:t>
            </a:r>
            <a:r>
              <a:rPr lang="en-US" sz="1600" b="1" dirty="0" err="1"/>
              <a:t>funcție</a:t>
            </a:r>
            <a:r>
              <a:rPr lang="en-US" sz="1600" b="1" dirty="0"/>
              <a:t> de </a:t>
            </a:r>
            <a:r>
              <a:rPr lang="en-US" sz="1600" b="1" dirty="0" err="1"/>
              <a:t>numărul</a:t>
            </a:r>
            <a:r>
              <a:rPr lang="en-US" sz="1600" b="1" dirty="0"/>
              <a:t> atomic </a:t>
            </a:r>
            <a:r>
              <a:rPr lang="en-US" sz="1600" b="1" dirty="0" err="1"/>
              <a:t>pentru</a:t>
            </a:r>
            <a:r>
              <a:rPr lang="en-US" sz="1600" b="1" dirty="0"/>
              <a:t> o </a:t>
            </a:r>
            <a:r>
              <a:rPr lang="en-US" sz="1600" b="1" dirty="0" err="1"/>
              <a:t>valoare</a:t>
            </a:r>
            <a:r>
              <a:rPr lang="en-US" sz="1600" b="1" dirty="0"/>
              <a:t> a </a:t>
            </a:r>
            <a:r>
              <a:rPr lang="en-US" sz="1600" b="1" dirty="0" err="1"/>
              <a:t>energiei</a:t>
            </a:r>
            <a:r>
              <a:rPr lang="en-US" sz="1600" b="1" dirty="0"/>
              <a:t> </a:t>
            </a:r>
            <a:r>
              <a:rPr lang="en-US" sz="1600" b="1" dirty="0" err="1"/>
              <a:t>fasciculului</a:t>
            </a:r>
            <a:r>
              <a:rPr lang="en-US" sz="1600" b="1" dirty="0"/>
              <a:t> de 30 keV </a:t>
            </a:r>
            <a:r>
              <a:rPr lang="en-US" sz="1600" b="1" dirty="0" err="1"/>
              <a:t>și</a:t>
            </a:r>
            <a:r>
              <a:rPr lang="en-US" sz="1600" b="1" dirty="0"/>
              <a:t> </a:t>
            </a:r>
            <a:r>
              <a:rPr lang="en-US" sz="1600" b="1" dirty="0" err="1"/>
              <a:t>pentru</a:t>
            </a:r>
            <a:r>
              <a:rPr lang="en-US" sz="1600" b="1" dirty="0"/>
              <a:t> </a:t>
            </a:r>
            <a:r>
              <a:rPr lang="en-US" sz="1600" b="1" dirty="0" err="1"/>
              <a:t>incidență</a:t>
            </a:r>
            <a:r>
              <a:rPr lang="en-US" sz="1600" b="1" dirty="0"/>
              <a:t> </a:t>
            </a:r>
            <a:r>
              <a:rPr lang="en-US" sz="1600" b="1" dirty="0" err="1"/>
              <a:t>normală</a:t>
            </a:r>
            <a:endParaRPr lang="en-US" sz="1600" b="1" dirty="0"/>
          </a:p>
        </p:txBody>
      </p:sp>
      <p:sp>
        <p:nvSpPr>
          <p:cNvPr id="6" name="Rectangle 5"/>
          <p:cNvSpPr/>
          <p:nvPr/>
        </p:nvSpPr>
        <p:spPr>
          <a:xfrm>
            <a:off x="115388" y="3161211"/>
            <a:ext cx="8891451" cy="2585323"/>
          </a:xfrm>
          <a:prstGeom prst="rect">
            <a:avLst/>
          </a:prstGeom>
        </p:spPr>
        <p:txBody>
          <a:bodyPr wrap="square">
            <a:spAutoFit/>
          </a:bodyPr>
          <a:lstStyle/>
          <a:p>
            <a:r>
              <a:rPr lang="en-US" dirty="0"/>
              <a:t>Câteva </a:t>
            </a:r>
            <a:r>
              <a:rPr lang="en-US" dirty="0" err="1"/>
              <a:t>aspecte</a:t>
            </a:r>
            <a:r>
              <a:rPr lang="en-US" dirty="0"/>
              <a:t> </a:t>
            </a:r>
            <a:r>
              <a:rPr lang="en-US" dirty="0" err="1"/>
              <a:t>importante</a:t>
            </a:r>
            <a:r>
              <a:rPr lang="en-US" dirty="0"/>
              <a:t> legate de </a:t>
            </a:r>
            <a:r>
              <a:rPr lang="en-US" dirty="0" err="1"/>
              <a:t>acest</a:t>
            </a:r>
            <a:r>
              <a:rPr lang="en-US" dirty="0"/>
              <a:t> </a:t>
            </a:r>
            <a:r>
              <a:rPr lang="en-US" dirty="0" err="1"/>
              <a:t>grafic</a:t>
            </a:r>
            <a:r>
              <a:rPr lang="en-US" dirty="0"/>
              <a:t> </a:t>
            </a:r>
            <a:r>
              <a:rPr lang="en-US" dirty="0" err="1"/>
              <a:t>trebuie</a:t>
            </a:r>
            <a:r>
              <a:rPr lang="en-US" dirty="0"/>
              <a:t> </a:t>
            </a:r>
            <a:r>
              <a:rPr lang="en-US" dirty="0" err="1"/>
              <a:t>menționate</a:t>
            </a:r>
            <a:r>
              <a:rPr lang="en-US" dirty="0"/>
              <a:t>:</a:t>
            </a:r>
            <a:endParaRPr lang="ro-RO" dirty="0"/>
          </a:p>
          <a:p>
            <a:r>
              <a:rPr lang="en-US" dirty="0"/>
              <a:t>1 </a:t>
            </a:r>
            <a:r>
              <a:rPr lang="en-US" i="1" dirty="0" err="1">
                <a:solidFill>
                  <a:srgbClr val="FF0000"/>
                </a:solidFill>
              </a:rPr>
              <a:t>Graficul</a:t>
            </a:r>
            <a:r>
              <a:rPr lang="en-US" i="1" dirty="0">
                <a:solidFill>
                  <a:srgbClr val="FF0000"/>
                </a:solidFill>
              </a:rPr>
              <a:t> </a:t>
            </a:r>
            <a:r>
              <a:rPr lang="en-US" i="1" dirty="0" err="1">
                <a:solidFill>
                  <a:srgbClr val="FF0000"/>
                </a:solidFill>
              </a:rPr>
              <a:t>arată</a:t>
            </a:r>
            <a:r>
              <a:rPr lang="en-US" i="1" dirty="0">
                <a:solidFill>
                  <a:srgbClr val="FF0000"/>
                </a:solidFill>
              </a:rPr>
              <a:t> o </a:t>
            </a:r>
            <a:r>
              <a:rPr lang="en-US" i="1" dirty="0" err="1">
                <a:solidFill>
                  <a:srgbClr val="FF0000"/>
                </a:solidFill>
              </a:rPr>
              <a:t>creștere</a:t>
            </a:r>
            <a:r>
              <a:rPr lang="en-US" i="1" dirty="0">
                <a:solidFill>
                  <a:srgbClr val="FF0000"/>
                </a:solidFill>
              </a:rPr>
              <a:t> </a:t>
            </a:r>
            <a:r>
              <a:rPr lang="en-US" i="1" dirty="0" err="1">
                <a:solidFill>
                  <a:srgbClr val="FF0000"/>
                </a:solidFill>
              </a:rPr>
              <a:t>generală</a:t>
            </a:r>
            <a:r>
              <a:rPr lang="en-US" i="1" dirty="0">
                <a:solidFill>
                  <a:srgbClr val="FF0000"/>
                </a:solidFill>
              </a:rPr>
              <a:t>, </a:t>
            </a:r>
            <a:r>
              <a:rPr lang="en-US" i="1" dirty="0" err="1">
                <a:solidFill>
                  <a:srgbClr val="FF0000"/>
                </a:solidFill>
              </a:rPr>
              <a:t>monotonă</a:t>
            </a:r>
            <a:r>
              <a:rPr lang="en-US" i="1" dirty="0">
                <a:solidFill>
                  <a:srgbClr val="FF0000"/>
                </a:solidFill>
              </a:rPr>
              <a:t>, a </a:t>
            </a:r>
            <a:r>
              <a:rPr lang="en-US" i="1" dirty="0" err="1">
                <a:solidFill>
                  <a:srgbClr val="FF0000"/>
                </a:solidFill>
              </a:rPr>
              <a:t>coeficientului</a:t>
            </a:r>
            <a:r>
              <a:rPr lang="en-US" i="1" dirty="0">
                <a:solidFill>
                  <a:srgbClr val="FF0000"/>
                </a:solidFill>
              </a:rPr>
              <a:t> de </a:t>
            </a:r>
            <a:r>
              <a:rPr lang="en-US" i="1" dirty="0" err="1">
                <a:solidFill>
                  <a:srgbClr val="FF0000"/>
                </a:solidFill>
              </a:rPr>
              <a:t>retrodifuzie</a:t>
            </a:r>
            <a:r>
              <a:rPr lang="en-US" i="1" dirty="0">
                <a:solidFill>
                  <a:srgbClr val="FF0000"/>
                </a:solidFill>
              </a:rPr>
              <a:t> cu </a:t>
            </a:r>
            <a:r>
              <a:rPr lang="en-US" i="1" dirty="0" err="1">
                <a:solidFill>
                  <a:srgbClr val="FF0000"/>
                </a:solidFill>
              </a:rPr>
              <a:t>numărul</a:t>
            </a:r>
            <a:r>
              <a:rPr lang="en-US" i="1" dirty="0">
                <a:solidFill>
                  <a:srgbClr val="FF0000"/>
                </a:solidFill>
              </a:rPr>
              <a:t> atomic.</a:t>
            </a:r>
            <a:r>
              <a:rPr lang="ro-RO" i="1" dirty="0">
                <a:solidFill>
                  <a:srgbClr val="FF0000"/>
                </a:solidFill>
              </a:rPr>
              <a:t> </a:t>
            </a:r>
            <a:r>
              <a:rPr lang="en-US" i="1" dirty="0" err="1">
                <a:solidFill>
                  <a:srgbClr val="FF0000"/>
                </a:solidFill>
              </a:rPr>
              <a:t>Creșterea</a:t>
            </a:r>
            <a:r>
              <a:rPr lang="en-US" i="1" dirty="0">
                <a:solidFill>
                  <a:srgbClr val="FF0000"/>
                </a:solidFill>
              </a:rPr>
              <a:t> </a:t>
            </a:r>
            <a:r>
              <a:rPr lang="en-US" i="1" dirty="0" err="1">
                <a:solidFill>
                  <a:srgbClr val="FF0000"/>
                </a:solidFill>
              </a:rPr>
              <a:t>monotonă</a:t>
            </a:r>
            <a:r>
              <a:rPr lang="en-US" i="1" dirty="0">
                <a:solidFill>
                  <a:srgbClr val="FF0000"/>
                </a:solidFill>
              </a:rPr>
              <a:t> a </a:t>
            </a:r>
            <a:r>
              <a:rPr lang="en-US" i="1" dirty="0" err="1">
                <a:solidFill>
                  <a:srgbClr val="FF0000"/>
                </a:solidFill>
              </a:rPr>
              <a:t>lui</a:t>
            </a:r>
            <a:r>
              <a:rPr lang="en-US" i="1" dirty="0">
                <a:solidFill>
                  <a:srgbClr val="FF0000"/>
                </a:solidFill>
              </a:rPr>
              <a:t> </a:t>
            </a:r>
            <a:r>
              <a:rPr lang="el-GR" i="1" dirty="0">
                <a:solidFill>
                  <a:srgbClr val="FF0000"/>
                </a:solidFill>
              </a:rPr>
              <a:t>η </a:t>
            </a:r>
            <a:r>
              <a:rPr lang="en-US" i="1" dirty="0" err="1">
                <a:solidFill>
                  <a:srgbClr val="FF0000"/>
                </a:solidFill>
              </a:rPr>
              <a:t>față</a:t>
            </a:r>
            <a:r>
              <a:rPr lang="en-US" i="1" dirty="0">
                <a:solidFill>
                  <a:srgbClr val="FF0000"/>
                </a:solidFill>
              </a:rPr>
              <a:t> de Z </a:t>
            </a:r>
            <a:r>
              <a:rPr lang="en-US" i="1" dirty="0" err="1">
                <a:solidFill>
                  <a:srgbClr val="FF0000"/>
                </a:solidFill>
              </a:rPr>
              <a:t>formează</a:t>
            </a:r>
            <a:r>
              <a:rPr lang="en-US" i="1" dirty="0">
                <a:solidFill>
                  <a:srgbClr val="FF0000"/>
                </a:solidFill>
              </a:rPr>
              <a:t> </a:t>
            </a:r>
            <a:r>
              <a:rPr lang="en-US" i="1" dirty="0" err="1">
                <a:solidFill>
                  <a:srgbClr val="FF0000"/>
                </a:solidFill>
              </a:rPr>
              <a:t>baza</a:t>
            </a:r>
            <a:r>
              <a:rPr lang="en-US" i="1" dirty="0">
                <a:solidFill>
                  <a:srgbClr val="FF0000"/>
                </a:solidFill>
              </a:rPr>
              <a:t> </a:t>
            </a:r>
            <a:r>
              <a:rPr lang="en-US" i="1" dirty="0" err="1">
                <a:solidFill>
                  <a:srgbClr val="FF0000"/>
                </a:solidFill>
              </a:rPr>
              <a:t>contrastului</a:t>
            </a:r>
            <a:r>
              <a:rPr lang="en-US" i="1" dirty="0">
                <a:solidFill>
                  <a:srgbClr val="FF0000"/>
                </a:solidFill>
              </a:rPr>
              <a:t> </a:t>
            </a:r>
            <a:r>
              <a:rPr lang="en-US" i="1" dirty="0" err="1">
                <a:solidFill>
                  <a:srgbClr val="FF0000"/>
                </a:solidFill>
              </a:rPr>
              <a:t>numărului</a:t>
            </a:r>
            <a:r>
              <a:rPr lang="en-US" i="1" dirty="0">
                <a:solidFill>
                  <a:srgbClr val="FF0000"/>
                </a:solidFill>
              </a:rPr>
              <a:t> atomic (</a:t>
            </a:r>
            <a:r>
              <a:rPr lang="en-US" i="1" dirty="0" err="1">
                <a:solidFill>
                  <a:srgbClr val="FF0000"/>
                </a:solidFill>
              </a:rPr>
              <a:t>în</a:t>
            </a:r>
            <a:r>
              <a:rPr lang="en-US" i="1" dirty="0">
                <a:solidFill>
                  <a:srgbClr val="FF0000"/>
                </a:solidFill>
              </a:rPr>
              <a:t> </a:t>
            </a:r>
            <a:r>
              <a:rPr lang="en-US" i="1" dirty="0" err="1">
                <a:solidFill>
                  <a:srgbClr val="FF0000"/>
                </a:solidFill>
              </a:rPr>
              <a:t>imaginile</a:t>
            </a:r>
            <a:r>
              <a:rPr lang="en-US" i="1" dirty="0">
                <a:solidFill>
                  <a:srgbClr val="FF0000"/>
                </a:solidFill>
              </a:rPr>
              <a:t> SEM) (</a:t>
            </a:r>
            <a:r>
              <a:rPr lang="en-US" i="1" dirty="0" err="1">
                <a:solidFill>
                  <a:srgbClr val="FF0000"/>
                </a:solidFill>
              </a:rPr>
              <a:t>numit</a:t>
            </a:r>
            <a:r>
              <a:rPr lang="en-US" i="1" dirty="0">
                <a:solidFill>
                  <a:srgbClr val="FF0000"/>
                </a:solidFill>
              </a:rPr>
              <a:t> </a:t>
            </a:r>
            <a:r>
              <a:rPr lang="en-US" i="1" dirty="0" err="1">
                <a:solidFill>
                  <a:srgbClr val="FF0000"/>
                </a:solidFill>
              </a:rPr>
              <a:t>și</a:t>
            </a:r>
            <a:r>
              <a:rPr lang="en-US" i="1" dirty="0">
                <a:solidFill>
                  <a:srgbClr val="FF0000"/>
                </a:solidFill>
              </a:rPr>
              <a:t> contrast </a:t>
            </a:r>
            <a:r>
              <a:rPr lang="en-US" i="1" dirty="0" err="1">
                <a:solidFill>
                  <a:srgbClr val="FF0000"/>
                </a:solidFill>
              </a:rPr>
              <a:t>compozițional</a:t>
            </a:r>
            <a:r>
              <a:rPr lang="en-US" i="1" dirty="0">
                <a:solidFill>
                  <a:srgbClr val="FF0000"/>
                </a:solidFill>
              </a:rPr>
              <a:t> </a:t>
            </a:r>
            <a:r>
              <a:rPr lang="en-US" i="1" dirty="0" err="1">
                <a:solidFill>
                  <a:srgbClr val="FF0000"/>
                </a:solidFill>
              </a:rPr>
              <a:t>sau</a:t>
            </a:r>
            <a:r>
              <a:rPr lang="en-US" i="1" dirty="0">
                <a:solidFill>
                  <a:srgbClr val="FF0000"/>
                </a:solidFill>
              </a:rPr>
              <a:t> contrast Z).</a:t>
            </a:r>
            <a:endParaRPr lang="ro-RO" i="1" dirty="0">
              <a:solidFill>
                <a:srgbClr val="FF0000"/>
              </a:solidFill>
            </a:endParaRPr>
          </a:p>
          <a:p>
            <a:r>
              <a:rPr lang="en-US" dirty="0"/>
              <a:t>2 </a:t>
            </a:r>
            <a:r>
              <a:rPr lang="en-US" i="1" dirty="0">
                <a:solidFill>
                  <a:srgbClr val="FF0000"/>
                </a:solidFill>
              </a:rPr>
              <a:t>Panta </a:t>
            </a:r>
            <a:r>
              <a:rPr lang="en-US" i="1" dirty="0" err="1">
                <a:solidFill>
                  <a:srgbClr val="FF0000"/>
                </a:solidFill>
              </a:rPr>
              <a:t>lui</a:t>
            </a:r>
            <a:r>
              <a:rPr lang="en-US" i="1" dirty="0">
                <a:solidFill>
                  <a:srgbClr val="FF0000"/>
                </a:solidFill>
              </a:rPr>
              <a:t> </a:t>
            </a:r>
            <a:r>
              <a:rPr lang="el-GR" i="1" dirty="0">
                <a:solidFill>
                  <a:srgbClr val="FF0000"/>
                </a:solidFill>
              </a:rPr>
              <a:t>η </a:t>
            </a:r>
            <a:r>
              <a:rPr lang="en-US" i="1" dirty="0" err="1">
                <a:solidFill>
                  <a:srgbClr val="FF0000"/>
                </a:solidFill>
              </a:rPr>
              <a:t>față</a:t>
            </a:r>
            <a:r>
              <a:rPr lang="en-US" i="1" dirty="0">
                <a:solidFill>
                  <a:srgbClr val="FF0000"/>
                </a:solidFill>
              </a:rPr>
              <a:t> de Z </a:t>
            </a:r>
            <a:r>
              <a:rPr lang="en-US" i="1" dirty="0" err="1">
                <a:solidFill>
                  <a:srgbClr val="FF0000"/>
                </a:solidFill>
              </a:rPr>
              <a:t>este</a:t>
            </a:r>
            <a:r>
              <a:rPr lang="en-US" i="1" dirty="0">
                <a:solidFill>
                  <a:srgbClr val="FF0000"/>
                </a:solidFill>
              </a:rPr>
              <a:t> </a:t>
            </a:r>
            <a:r>
              <a:rPr lang="en-US" i="1" dirty="0" err="1">
                <a:solidFill>
                  <a:srgbClr val="FF0000"/>
                </a:solidFill>
              </a:rPr>
              <a:t>inițial</a:t>
            </a:r>
            <a:r>
              <a:rPr lang="en-US" i="1" dirty="0">
                <a:solidFill>
                  <a:srgbClr val="FF0000"/>
                </a:solidFill>
              </a:rPr>
              <a:t> </a:t>
            </a:r>
            <a:r>
              <a:rPr lang="en-US" i="1" dirty="0" err="1">
                <a:solidFill>
                  <a:srgbClr val="FF0000"/>
                </a:solidFill>
              </a:rPr>
              <a:t>abruptă</a:t>
            </a:r>
            <a:r>
              <a:rPr lang="en-US" i="1" dirty="0">
                <a:solidFill>
                  <a:srgbClr val="FF0000"/>
                </a:solidFill>
              </a:rPr>
              <a:t>, </a:t>
            </a:r>
            <a:r>
              <a:rPr lang="en-US" i="1" dirty="0" err="1">
                <a:solidFill>
                  <a:srgbClr val="FF0000"/>
                </a:solidFill>
              </a:rPr>
              <a:t>dar</a:t>
            </a:r>
            <a:r>
              <a:rPr lang="en-US" i="1" dirty="0">
                <a:solidFill>
                  <a:srgbClr val="FF0000"/>
                </a:solidFill>
              </a:rPr>
              <a:t> </a:t>
            </a:r>
            <a:r>
              <a:rPr lang="en-US" i="1" dirty="0" err="1">
                <a:solidFill>
                  <a:srgbClr val="FF0000"/>
                </a:solidFill>
              </a:rPr>
              <a:t>scade</a:t>
            </a:r>
            <a:r>
              <a:rPr lang="en-US" i="1" dirty="0">
                <a:solidFill>
                  <a:srgbClr val="FF0000"/>
                </a:solidFill>
              </a:rPr>
              <a:t> </a:t>
            </a:r>
            <a:r>
              <a:rPr lang="en-US" i="1" dirty="0" err="1">
                <a:solidFill>
                  <a:srgbClr val="FF0000"/>
                </a:solidFill>
              </a:rPr>
              <a:t>odată</a:t>
            </a:r>
            <a:r>
              <a:rPr lang="en-US" i="1" dirty="0">
                <a:solidFill>
                  <a:srgbClr val="FF0000"/>
                </a:solidFill>
              </a:rPr>
              <a:t> cu </a:t>
            </a:r>
            <a:r>
              <a:rPr lang="en-US" i="1" dirty="0" err="1">
                <a:solidFill>
                  <a:srgbClr val="FF0000"/>
                </a:solidFill>
              </a:rPr>
              <a:t>creșterea</a:t>
            </a:r>
            <a:r>
              <a:rPr lang="en-US" i="1" dirty="0">
                <a:solidFill>
                  <a:srgbClr val="FF0000"/>
                </a:solidFill>
              </a:rPr>
              <a:t> </a:t>
            </a:r>
            <a:r>
              <a:rPr lang="en-US" i="1" dirty="0" err="1">
                <a:solidFill>
                  <a:srgbClr val="FF0000"/>
                </a:solidFill>
              </a:rPr>
              <a:t>lui</a:t>
            </a:r>
            <a:r>
              <a:rPr lang="en-US" i="1" dirty="0">
                <a:solidFill>
                  <a:srgbClr val="FF0000"/>
                </a:solidFill>
              </a:rPr>
              <a:t> Z, </a:t>
            </a:r>
            <a:r>
              <a:rPr lang="en-US" i="1" dirty="0" err="1">
                <a:solidFill>
                  <a:srgbClr val="FF0000"/>
                </a:solidFill>
              </a:rPr>
              <a:t>devenind</a:t>
            </a:r>
            <a:r>
              <a:rPr lang="en-US" i="1" dirty="0">
                <a:solidFill>
                  <a:srgbClr val="FF0000"/>
                </a:solidFill>
              </a:rPr>
              <a:t> </a:t>
            </a:r>
            <a:r>
              <a:rPr lang="en-US" i="1" dirty="0" err="1">
                <a:solidFill>
                  <a:srgbClr val="FF0000"/>
                </a:solidFill>
              </a:rPr>
              <a:t>foarte</a:t>
            </a:r>
            <a:r>
              <a:rPr lang="en-US" i="1" dirty="0">
                <a:solidFill>
                  <a:srgbClr val="FF0000"/>
                </a:solidFill>
              </a:rPr>
              <a:t> </a:t>
            </a:r>
            <a:r>
              <a:rPr lang="en-US" i="1" dirty="0" err="1">
                <a:solidFill>
                  <a:srgbClr val="FF0000"/>
                </a:solidFill>
              </a:rPr>
              <a:t>superficială</a:t>
            </a:r>
            <a:r>
              <a:rPr lang="en-US" i="1" dirty="0">
                <a:solidFill>
                  <a:srgbClr val="FF0000"/>
                </a:solidFill>
              </a:rPr>
              <a:t> la un Z </a:t>
            </a:r>
            <a:r>
              <a:rPr lang="en-US" i="1" dirty="0" err="1">
                <a:solidFill>
                  <a:srgbClr val="FF0000"/>
                </a:solidFill>
              </a:rPr>
              <a:t>ridicat</a:t>
            </a:r>
            <a:r>
              <a:rPr lang="en-US" i="1" dirty="0">
                <a:solidFill>
                  <a:srgbClr val="FF0000"/>
                </a:solidFill>
              </a:rPr>
              <a:t>.</a:t>
            </a:r>
            <a:endParaRPr lang="ro-RO" i="1" dirty="0">
              <a:solidFill>
                <a:srgbClr val="FF0000"/>
              </a:solidFill>
            </a:endParaRPr>
          </a:p>
          <a:p>
            <a:r>
              <a:rPr lang="en-US" i="1" dirty="0" err="1">
                <a:solidFill>
                  <a:srgbClr val="FF0000"/>
                </a:solidFill>
              </a:rPr>
              <a:t>Efectul</a:t>
            </a:r>
            <a:r>
              <a:rPr lang="en-US" i="1" dirty="0">
                <a:solidFill>
                  <a:srgbClr val="FF0000"/>
                </a:solidFill>
              </a:rPr>
              <a:t> </a:t>
            </a:r>
            <a:r>
              <a:rPr lang="en-US" i="1" dirty="0" err="1">
                <a:solidFill>
                  <a:srgbClr val="FF0000"/>
                </a:solidFill>
              </a:rPr>
              <a:t>practic</a:t>
            </a:r>
            <a:r>
              <a:rPr lang="en-US" i="1" dirty="0">
                <a:solidFill>
                  <a:srgbClr val="FF0000"/>
                </a:solidFill>
              </a:rPr>
              <a:t> al </a:t>
            </a:r>
            <a:r>
              <a:rPr lang="en-US" i="1" dirty="0" err="1">
                <a:solidFill>
                  <a:srgbClr val="FF0000"/>
                </a:solidFill>
              </a:rPr>
              <a:t>acestui</a:t>
            </a:r>
            <a:r>
              <a:rPr lang="en-US" i="1" dirty="0">
                <a:solidFill>
                  <a:srgbClr val="FF0000"/>
                </a:solidFill>
              </a:rPr>
              <a:t> </a:t>
            </a:r>
            <a:r>
              <a:rPr lang="en-US" i="1" dirty="0" err="1">
                <a:solidFill>
                  <a:srgbClr val="FF0000"/>
                </a:solidFill>
              </a:rPr>
              <a:t>comportament</a:t>
            </a:r>
            <a:r>
              <a:rPr lang="en-US" i="1" dirty="0">
                <a:solidFill>
                  <a:srgbClr val="FF0000"/>
                </a:solidFill>
              </a:rPr>
              <a:t> </a:t>
            </a:r>
            <a:r>
              <a:rPr lang="en-US" i="1" dirty="0" err="1">
                <a:solidFill>
                  <a:srgbClr val="FF0000"/>
                </a:solidFill>
              </a:rPr>
              <a:t>este</a:t>
            </a:r>
            <a:r>
              <a:rPr lang="en-US" i="1" dirty="0">
                <a:solidFill>
                  <a:srgbClr val="FF0000"/>
                </a:solidFill>
              </a:rPr>
              <a:t> </a:t>
            </a:r>
            <a:r>
              <a:rPr lang="en-US" i="1" dirty="0" err="1">
                <a:solidFill>
                  <a:srgbClr val="FF0000"/>
                </a:solidFill>
              </a:rPr>
              <a:t>că</a:t>
            </a:r>
            <a:r>
              <a:rPr lang="en-US" i="1" dirty="0">
                <a:solidFill>
                  <a:srgbClr val="FF0000"/>
                </a:solidFill>
              </a:rPr>
              <a:t> </a:t>
            </a:r>
            <a:r>
              <a:rPr lang="en-US" i="1" dirty="0" err="1">
                <a:solidFill>
                  <a:srgbClr val="FF0000"/>
                </a:solidFill>
              </a:rPr>
              <a:t>contrastul</a:t>
            </a:r>
            <a:r>
              <a:rPr lang="en-US" i="1" dirty="0">
                <a:solidFill>
                  <a:srgbClr val="FF0000"/>
                </a:solidFill>
              </a:rPr>
              <a:t> </a:t>
            </a:r>
            <a:r>
              <a:rPr lang="en-US" i="1" dirty="0" err="1">
                <a:solidFill>
                  <a:srgbClr val="FF0000"/>
                </a:solidFill>
              </a:rPr>
              <a:t>numărului</a:t>
            </a:r>
            <a:r>
              <a:rPr lang="en-US" i="1" dirty="0">
                <a:solidFill>
                  <a:srgbClr val="FF0000"/>
                </a:solidFill>
              </a:rPr>
              <a:t> atomic </a:t>
            </a:r>
            <a:r>
              <a:rPr lang="en-US" i="1" dirty="0" err="1">
                <a:solidFill>
                  <a:srgbClr val="FF0000"/>
                </a:solidFill>
              </a:rPr>
              <a:t>dintre</a:t>
            </a:r>
            <a:r>
              <a:rPr lang="en-US" i="1" dirty="0">
                <a:solidFill>
                  <a:srgbClr val="FF0000"/>
                </a:solidFill>
              </a:rPr>
              <a:t> </a:t>
            </a:r>
            <a:r>
              <a:rPr lang="en-US" i="1" dirty="0" err="1">
                <a:solidFill>
                  <a:srgbClr val="FF0000"/>
                </a:solidFill>
              </a:rPr>
              <a:t>perechile</a:t>
            </a:r>
            <a:r>
              <a:rPr lang="en-US" i="1" dirty="0">
                <a:solidFill>
                  <a:srgbClr val="FF0000"/>
                </a:solidFill>
              </a:rPr>
              <a:t> de </a:t>
            </a:r>
            <a:r>
              <a:rPr lang="en-US" i="1" dirty="0" err="1">
                <a:solidFill>
                  <a:srgbClr val="FF0000"/>
                </a:solidFill>
              </a:rPr>
              <a:t>elemente</a:t>
            </a:r>
            <a:r>
              <a:rPr lang="en-US" i="1" dirty="0">
                <a:solidFill>
                  <a:srgbClr val="FF0000"/>
                </a:solidFill>
              </a:rPr>
              <a:t> </a:t>
            </a:r>
            <a:r>
              <a:rPr lang="en-US" i="1" dirty="0" err="1">
                <a:solidFill>
                  <a:srgbClr val="FF0000"/>
                </a:solidFill>
              </a:rPr>
              <a:t>adiacente</a:t>
            </a:r>
            <a:r>
              <a:rPr lang="en-US" i="1" dirty="0">
                <a:solidFill>
                  <a:srgbClr val="FF0000"/>
                </a:solidFill>
              </a:rPr>
              <a:t> </a:t>
            </a:r>
            <a:r>
              <a:rPr lang="en-US" i="1" dirty="0" err="1">
                <a:solidFill>
                  <a:srgbClr val="FF0000"/>
                </a:solidFill>
              </a:rPr>
              <a:t>este</a:t>
            </a:r>
            <a:r>
              <a:rPr lang="en-US" i="1" dirty="0">
                <a:solidFill>
                  <a:srgbClr val="FF0000"/>
                </a:solidFill>
              </a:rPr>
              <a:t> </a:t>
            </a:r>
            <a:r>
              <a:rPr lang="en-US" i="1" dirty="0" err="1">
                <a:solidFill>
                  <a:srgbClr val="FF0000"/>
                </a:solidFill>
              </a:rPr>
              <a:t>puternic</a:t>
            </a:r>
            <a:r>
              <a:rPr lang="en-US" i="1" dirty="0">
                <a:solidFill>
                  <a:srgbClr val="FF0000"/>
                </a:solidFill>
              </a:rPr>
              <a:t> la un </a:t>
            </a:r>
            <a:r>
              <a:rPr lang="en-US" i="1" dirty="0" err="1">
                <a:solidFill>
                  <a:srgbClr val="FF0000"/>
                </a:solidFill>
              </a:rPr>
              <a:t>număr</a:t>
            </a:r>
            <a:r>
              <a:rPr lang="en-US" i="1" dirty="0">
                <a:solidFill>
                  <a:srgbClr val="FF0000"/>
                </a:solidFill>
              </a:rPr>
              <a:t> atomic mic </a:t>
            </a:r>
            <a:r>
              <a:rPr lang="en-US" i="1" dirty="0" err="1">
                <a:solidFill>
                  <a:srgbClr val="FF0000"/>
                </a:solidFill>
              </a:rPr>
              <a:t>și</a:t>
            </a:r>
            <a:r>
              <a:rPr lang="en-US" i="1" dirty="0">
                <a:solidFill>
                  <a:srgbClr val="FF0000"/>
                </a:solidFill>
              </a:rPr>
              <a:t> slab la un </a:t>
            </a:r>
            <a:r>
              <a:rPr lang="en-US" i="1" dirty="0" err="1">
                <a:solidFill>
                  <a:srgbClr val="FF0000"/>
                </a:solidFill>
              </a:rPr>
              <a:t>număr</a:t>
            </a:r>
            <a:r>
              <a:rPr lang="en-US" i="1" dirty="0">
                <a:solidFill>
                  <a:srgbClr val="FF0000"/>
                </a:solidFill>
              </a:rPr>
              <a:t> atomic mare.</a:t>
            </a:r>
          </a:p>
        </p:txBody>
      </p:sp>
      <p:pic>
        <p:nvPicPr>
          <p:cNvPr id="7" name="Picture 6"/>
          <p:cNvPicPr>
            <a:picLocks noChangeAspect="1"/>
          </p:cNvPicPr>
          <p:nvPr/>
        </p:nvPicPr>
        <p:blipFill>
          <a:blip r:embed="rId3"/>
          <a:stretch>
            <a:fillRect/>
          </a:stretch>
        </p:blipFill>
        <p:spPr>
          <a:xfrm>
            <a:off x="474785" y="5826306"/>
            <a:ext cx="8027850" cy="627877"/>
          </a:xfrm>
          <a:prstGeom prst="rect">
            <a:avLst/>
          </a:prstGeom>
        </p:spPr>
      </p:pic>
    </p:spTree>
    <p:extLst>
      <p:ext uri="{BB962C8B-B14F-4D97-AF65-F5344CB8AC3E}">
        <p14:creationId xmlns:p14="http://schemas.microsoft.com/office/powerpoint/2010/main" val="3531855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86800" cy="1143000"/>
          </a:xfrm>
        </p:spPr>
        <p:txBody>
          <a:bodyPr/>
          <a:lstStyle/>
          <a:p>
            <a:r>
              <a:rPr lang="en-US" dirty="0"/>
              <a:t>Beam energy dependence of BSE</a:t>
            </a:r>
            <a:br>
              <a:rPr lang="ro-RO" dirty="0"/>
            </a:br>
            <a:r>
              <a:rPr lang="ro-RO" dirty="0"/>
              <a:t>/ electronilor </a:t>
            </a:r>
            <a:r>
              <a:rPr lang="ro-RO" dirty="0" err="1"/>
              <a:t>retrodifuzați</a:t>
            </a:r>
            <a:endParaRPr lang="en-US" dirty="0"/>
          </a:p>
        </p:txBody>
      </p:sp>
      <p:sp>
        <p:nvSpPr>
          <p:cNvPr id="3" name="Content Placeholder 2"/>
          <p:cNvSpPr>
            <a:spLocks noGrp="1"/>
          </p:cNvSpPr>
          <p:nvPr>
            <p:ph idx="1"/>
          </p:nvPr>
        </p:nvSpPr>
        <p:spPr>
          <a:xfrm>
            <a:off x="0" y="1600200"/>
            <a:ext cx="4994796" cy="4525962"/>
          </a:xfrm>
        </p:spPr>
        <p:txBody>
          <a:bodyPr/>
          <a:lstStyle/>
          <a:p>
            <a:pPr marL="0" indent="0">
              <a:buNone/>
            </a:pPr>
            <a:r>
              <a:rPr lang="en-US" sz="2000" dirty="0"/>
              <a:t>Se </a:t>
            </a:r>
            <a:r>
              <a:rPr lang="en-US" sz="2000" dirty="0" err="1"/>
              <a:t>consideră</a:t>
            </a:r>
            <a:r>
              <a:rPr lang="en-US" sz="2000" dirty="0"/>
              <a:t> </a:t>
            </a:r>
            <a:r>
              <a:rPr lang="en-US" sz="2000" dirty="0" err="1"/>
              <a:t>că</a:t>
            </a:r>
            <a:r>
              <a:rPr lang="en-US" sz="2000" dirty="0"/>
              <a:t> </a:t>
            </a:r>
            <a:r>
              <a:rPr lang="en-US" sz="2000" dirty="0" err="1"/>
              <a:t>mărimea</a:t>
            </a:r>
            <a:r>
              <a:rPr lang="en-US" sz="2000" dirty="0"/>
              <a:t> </a:t>
            </a:r>
            <a:r>
              <a:rPr lang="en-US" sz="2000" dirty="0" err="1"/>
              <a:t>volumului</a:t>
            </a:r>
            <a:r>
              <a:rPr lang="en-US" sz="2000" dirty="0"/>
              <a:t> de </a:t>
            </a:r>
            <a:r>
              <a:rPr lang="en-US" sz="2000" dirty="0" err="1"/>
              <a:t>interacțiune</a:t>
            </a:r>
            <a:r>
              <a:rPr lang="en-US" sz="2000" dirty="0"/>
              <a:t> </a:t>
            </a:r>
            <a:r>
              <a:rPr lang="en-US" sz="2000" dirty="0" err="1"/>
              <a:t>este</a:t>
            </a:r>
            <a:r>
              <a:rPr lang="en-US" sz="2000" dirty="0"/>
              <a:t> o </a:t>
            </a:r>
            <a:r>
              <a:rPr lang="en-US" sz="2000" dirty="0" err="1"/>
              <a:t>funcție</a:t>
            </a:r>
            <a:r>
              <a:rPr lang="en-US" sz="2000" dirty="0"/>
              <a:t> </a:t>
            </a:r>
            <a:r>
              <a:rPr lang="en-US" sz="2000" dirty="0" err="1"/>
              <a:t>puternică</a:t>
            </a:r>
            <a:r>
              <a:rPr lang="en-US" sz="2000" dirty="0"/>
              <a:t> a </a:t>
            </a:r>
            <a:r>
              <a:rPr lang="en-US" sz="2000" dirty="0" err="1"/>
              <a:t>energiei</a:t>
            </a:r>
            <a:r>
              <a:rPr lang="en-US" sz="2000" dirty="0"/>
              <a:t> </a:t>
            </a:r>
            <a:r>
              <a:rPr lang="en-US" sz="2000" dirty="0" err="1"/>
              <a:t>fasciculului</a:t>
            </a:r>
            <a:r>
              <a:rPr lang="en-US" sz="2000" dirty="0"/>
              <a:t>.</a:t>
            </a:r>
            <a:endParaRPr lang="ro-RO" sz="2000" dirty="0"/>
          </a:p>
          <a:p>
            <a:pPr marL="0" indent="0">
              <a:buNone/>
            </a:pPr>
            <a:r>
              <a:rPr lang="en-US" sz="2000" dirty="0"/>
              <a:t>Ne-am </a:t>
            </a:r>
            <a:r>
              <a:rPr lang="en-US" sz="2000" dirty="0" err="1"/>
              <a:t>putea</a:t>
            </a:r>
            <a:r>
              <a:rPr lang="en-US" sz="2000" dirty="0"/>
              <a:t> </a:t>
            </a:r>
            <a:r>
              <a:rPr lang="en-US" sz="2000" dirty="0" err="1"/>
              <a:t>aștepta</a:t>
            </a:r>
            <a:r>
              <a:rPr lang="en-US" sz="2000" dirty="0"/>
              <a:t> </a:t>
            </a:r>
            <a:r>
              <a:rPr lang="en-US" sz="2000" dirty="0" err="1"/>
              <a:t>în</a:t>
            </a:r>
            <a:r>
              <a:rPr lang="en-US" sz="2000" dirty="0"/>
              <a:t> mod </a:t>
            </a:r>
            <a:r>
              <a:rPr lang="en-US" sz="2000" dirty="0" err="1"/>
              <a:t>rezonabil</a:t>
            </a:r>
            <a:r>
              <a:rPr lang="en-US" sz="2000" dirty="0"/>
              <a:t> ca </a:t>
            </a:r>
            <a:r>
              <a:rPr lang="en-US" sz="2000" dirty="0" err="1"/>
              <a:t>și</a:t>
            </a:r>
            <a:r>
              <a:rPr lang="en-US" sz="2000" dirty="0"/>
              <a:t> </a:t>
            </a:r>
            <a:r>
              <a:rPr lang="en-US" sz="2000" dirty="0" err="1"/>
              <a:t>coeficientul</a:t>
            </a:r>
            <a:r>
              <a:rPr lang="en-US" sz="2000" dirty="0"/>
              <a:t> de </a:t>
            </a:r>
            <a:r>
              <a:rPr lang="en-US" sz="2000" dirty="0" err="1"/>
              <a:t>retrodifuzie</a:t>
            </a:r>
            <a:r>
              <a:rPr lang="en-US" sz="2000" dirty="0"/>
              <a:t> </a:t>
            </a:r>
            <a:r>
              <a:rPr lang="en-US" sz="2000" dirty="0" err="1"/>
              <a:t>să</a:t>
            </a:r>
            <a:r>
              <a:rPr lang="en-US" sz="2000" dirty="0"/>
              <a:t> </a:t>
            </a:r>
            <a:r>
              <a:rPr lang="en-US" sz="2000" dirty="0" err="1"/>
              <a:t>depindă</a:t>
            </a:r>
            <a:r>
              <a:rPr lang="en-US" sz="2000" dirty="0"/>
              <a:t> </a:t>
            </a:r>
            <a:r>
              <a:rPr lang="en-US" sz="2000" dirty="0" err="1"/>
              <a:t>puternic</a:t>
            </a:r>
            <a:r>
              <a:rPr lang="en-US" sz="2000" dirty="0"/>
              <a:t> de </a:t>
            </a:r>
            <a:r>
              <a:rPr lang="en-US" sz="2000" dirty="0" err="1"/>
              <a:t>energia</a:t>
            </a:r>
            <a:r>
              <a:rPr lang="en-US" sz="2000" dirty="0"/>
              <a:t> </a:t>
            </a:r>
            <a:r>
              <a:rPr lang="en-US" sz="2000" dirty="0" err="1"/>
              <a:t>fasciculului</a:t>
            </a:r>
            <a:r>
              <a:rPr lang="en-US" sz="2000" dirty="0"/>
              <a:t>.</a:t>
            </a:r>
            <a:endParaRPr lang="ro-RO" sz="2000" dirty="0"/>
          </a:p>
          <a:p>
            <a:pPr marL="0" indent="0">
              <a:buNone/>
            </a:pPr>
            <a:r>
              <a:rPr lang="en-US" sz="2000" dirty="0"/>
              <a:t>Cu </a:t>
            </a:r>
            <a:r>
              <a:rPr lang="en-US" sz="2000" dirty="0" err="1"/>
              <a:t>toate</a:t>
            </a:r>
            <a:r>
              <a:rPr lang="en-US" sz="2000" dirty="0"/>
              <a:t> </a:t>
            </a:r>
            <a:r>
              <a:rPr lang="en-US" sz="2000" dirty="0" err="1"/>
              <a:t>acestea</a:t>
            </a:r>
            <a:r>
              <a:rPr lang="en-US" sz="2000" dirty="0"/>
              <a:t>, </a:t>
            </a:r>
            <a:r>
              <a:rPr lang="en-US" sz="2000" dirty="0" err="1"/>
              <a:t>măsurătorile</a:t>
            </a:r>
            <a:r>
              <a:rPr lang="en-US" sz="2000" dirty="0"/>
              <a:t> </a:t>
            </a:r>
            <a:r>
              <a:rPr lang="en-US" sz="2000" dirty="0" err="1"/>
              <a:t>experimentale</a:t>
            </a:r>
            <a:r>
              <a:rPr lang="en-US" sz="2000" dirty="0"/>
              <a:t> </a:t>
            </a:r>
            <a:r>
              <a:rPr lang="en-US" sz="2000" dirty="0" err="1"/>
              <a:t>arată</a:t>
            </a:r>
            <a:r>
              <a:rPr lang="en-US" sz="2000" dirty="0"/>
              <a:t> </a:t>
            </a:r>
            <a:r>
              <a:rPr lang="en-US" sz="2000" dirty="0" err="1"/>
              <a:t>că</a:t>
            </a:r>
            <a:r>
              <a:rPr lang="en-US" sz="2000" dirty="0"/>
              <a:t> nu </a:t>
            </a:r>
            <a:r>
              <a:rPr lang="en-US" sz="2000" dirty="0" err="1"/>
              <a:t>este</a:t>
            </a:r>
            <a:r>
              <a:rPr lang="en-US" sz="2000" dirty="0"/>
              <a:t> </a:t>
            </a:r>
            <a:r>
              <a:rPr lang="en-US" sz="2000" dirty="0" err="1"/>
              <a:t>cazul</a:t>
            </a:r>
            <a:r>
              <a:rPr lang="en-US" sz="2000" dirty="0"/>
              <a:t>.</a:t>
            </a:r>
            <a:endParaRPr lang="ro-RO" sz="2000" dirty="0"/>
          </a:p>
          <a:p>
            <a:pPr marL="0" indent="0">
              <a:buNone/>
            </a:pPr>
            <a:endParaRPr lang="ro-RO" sz="2000" dirty="0"/>
          </a:p>
          <a:p>
            <a:pPr marL="0" indent="0">
              <a:buNone/>
            </a:pPr>
            <a:r>
              <a:rPr lang="en-US" sz="2000" dirty="0" err="1"/>
              <a:t>După</a:t>
            </a:r>
            <a:r>
              <a:rPr lang="en-US" sz="2000" dirty="0"/>
              <a:t> cum se </a:t>
            </a:r>
            <a:r>
              <a:rPr lang="en-US" sz="2000" dirty="0" err="1"/>
              <a:t>arată</a:t>
            </a:r>
            <a:r>
              <a:rPr lang="en-US" sz="2000" dirty="0"/>
              <a:t> </a:t>
            </a:r>
            <a:r>
              <a:rPr lang="en-US" sz="2000" dirty="0" err="1"/>
              <a:t>în</a:t>
            </a:r>
            <a:r>
              <a:rPr lang="en-US" sz="2000" dirty="0"/>
              <a:t> </a:t>
            </a:r>
            <a:r>
              <a:rPr lang="en-US" sz="2000" dirty="0" err="1"/>
              <a:t>figură</a:t>
            </a:r>
            <a:r>
              <a:rPr lang="en-US" sz="2000" dirty="0"/>
              <a:t>, </a:t>
            </a:r>
            <a:r>
              <a:rPr lang="en-US" sz="2000" dirty="0" err="1"/>
              <a:t>există</a:t>
            </a:r>
            <a:r>
              <a:rPr lang="en-US" sz="2000" dirty="0"/>
              <a:t> </a:t>
            </a:r>
            <a:r>
              <a:rPr lang="en-US" sz="2000" dirty="0" err="1"/>
              <a:t>doar</a:t>
            </a:r>
            <a:r>
              <a:rPr lang="en-US" sz="2000" dirty="0"/>
              <a:t> o </a:t>
            </a:r>
            <a:r>
              <a:rPr lang="en-US" sz="2000" dirty="0" err="1"/>
              <a:t>mică</a:t>
            </a:r>
            <a:r>
              <a:rPr lang="en-US" sz="2000" dirty="0"/>
              <a:t> </a:t>
            </a:r>
            <a:r>
              <a:rPr lang="en-US" sz="2000" dirty="0" err="1"/>
              <a:t>modificare</a:t>
            </a:r>
            <a:r>
              <a:rPr lang="en-US" sz="2000" dirty="0"/>
              <a:t>, </a:t>
            </a:r>
            <a:r>
              <a:rPr lang="en-US" sz="2000" dirty="0" err="1"/>
              <a:t>în</a:t>
            </a:r>
            <a:r>
              <a:rPr lang="en-US" sz="2000" dirty="0"/>
              <a:t> general </a:t>
            </a:r>
            <a:r>
              <a:rPr lang="en-US" sz="2000" dirty="0" err="1"/>
              <a:t>mai</a:t>
            </a:r>
            <a:r>
              <a:rPr lang="en-US" sz="2000" dirty="0"/>
              <a:t> </a:t>
            </a:r>
            <a:r>
              <a:rPr lang="en-US" sz="2000" dirty="0" err="1"/>
              <a:t>mică</a:t>
            </a:r>
            <a:r>
              <a:rPr lang="en-US" sz="2000" dirty="0"/>
              <a:t> de 10%, a </a:t>
            </a:r>
            <a:r>
              <a:rPr lang="en-US" sz="2000" dirty="0" err="1"/>
              <a:t>coeficientului</a:t>
            </a:r>
            <a:r>
              <a:rPr lang="en-US" sz="2000" dirty="0"/>
              <a:t> de </a:t>
            </a:r>
            <a:r>
              <a:rPr lang="en-US" sz="2000" dirty="0" err="1"/>
              <a:t>retrodifuzie</a:t>
            </a:r>
            <a:r>
              <a:rPr lang="en-US" sz="2000" dirty="0"/>
              <a:t> </a:t>
            </a:r>
            <a:r>
              <a:rPr lang="en-US" sz="2000" dirty="0" err="1"/>
              <a:t>în</a:t>
            </a:r>
            <a:r>
              <a:rPr lang="en-US" sz="2000" dirty="0"/>
              <a:t> </a:t>
            </a:r>
            <a:r>
              <a:rPr lang="en-US" sz="2000" dirty="0" err="1"/>
              <a:t>funcție</a:t>
            </a:r>
            <a:r>
              <a:rPr lang="en-US" sz="2000" dirty="0"/>
              <a:t> de </a:t>
            </a:r>
            <a:r>
              <a:rPr lang="en-US" sz="2000" dirty="0" err="1"/>
              <a:t>energia</a:t>
            </a:r>
            <a:r>
              <a:rPr lang="en-US" sz="2000" dirty="0"/>
              <a:t> </a:t>
            </a:r>
            <a:r>
              <a:rPr lang="en-US" sz="2000" dirty="0" err="1"/>
              <a:t>fasciculului</a:t>
            </a:r>
            <a:r>
              <a:rPr lang="en-US" sz="2000" dirty="0"/>
              <a:t> </a:t>
            </a:r>
            <a:r>
              <a:rPr lang="en-US" sz="2000" dirty="0" err="1"/>
              <a:t>pentru</a:t>
            </a:r>
            <a:r>
              <a:rPr lang="en-US" sz="2000" dirty="0"/>
              <a:t> </a:t>
            </a:r>
            <a:r>
              <a:rPr lang="en-US" sz="2000" dirty="0" err="1"/>
              <a:t>intervalul</a:t>
            </a:r>
            <a:r>
              <a:rPr lang="en-US" sz="2000" dirty="0"/>
              <a:t> 5-50 keV, care se </a:t>
            </a:r>
            <a:r>
              <a:rPr lang="en-US" sz="2000" dirty="0" err="1"/>
              <a:t>întinde</a:t>
            </a:r>
            <a:r>
              <a:rPr lang="en-US" sz="2000" dirty="0"/>
              <a:t> pe </a:t>
            </a:r>
            <a:r>
              <a:rPr lang="en-US" sz="2000" dirty="0" err="1"/>
              <a:t>intervalul</a:t>
            </a:r>
            <a:r>
              <a:rPr lang="en-US" sz="2000" dirty="0"/>
              <a:t> de </a:t>
            </a:r>
            <a:r>
              <a:rPr lang="en-US" sz="2000" dirty="0" err="1"/>
              <a:t>energie</a:t>
            </a:r>
            <a:r>
              <a:rPr lang="en-US" sz="2000" dirty="0"/>
              <a:t> SEM </a:t>
            </a:r>
            <a:r>
              <a:rPr lang="en-US" sz="2000" dirty="0" err="1"/>
              <a:t>convențional</a:t>
            </a:r>
            <a:r>
              <a:rPr lang="en-US" sz="2000" dirty="0"/>
              <a:t>.</a:t>
            </a:r>
          </a:p>
        </p:txBody>
      </p:sp>
      <p:pic>
        <p:nvPicPr>
          <p:cNvPr id="4" name="Picture 3"/>
          <p:cNvPicPr>
            <a:picLocks noChangeAspect="1"/>
          </p:cNvPicPr>
          <p:nvPr/>
        </p:nvPicPr>
        <p:blipFill>
          <a:blip r:embed="rId2"/>
          <a:stretch>
            <a:fillRect/>
          </a:stretch>
        </p:blipFill>
        <p:spPr>
          <a:xfrm>
            <a:off x="5410200" y="1828800"/>
            <a:ext cx="3624044" cy="2743200"/>
          </a:xfrm>
          <a:prstGeom prst="rect">
            <a:avLst/>
          </a:prstGeom>
        </p:spPr>
      </p:pic>
    </p:spTree>
    <p:extLst>
      <p:ext uri="{BB962C8B-B14F-4D97-AF65-F5344CB8AC3E}">
        <p14:creationId xmlns:p14="http://schemas.microsoft.com/office/powerpoint/2010/main" val="2288936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rgbClr val="3C4043"/>
                </a:solidFill>
                <a:latin typeface="Roboto"/>
              </a:rPr>
              <a:t>Dependența de înclinare a ESB</a:t>
            </a:r>
            <a:endParaRPr lang="en-US" dirty="0"/>
          </a:p>
        </p:txBody>
      </p:sp>
      <p:sp>
        <p:nvSpPr>
          <p:cNvPr id="3" name="Content Placeholder 2"/>
          <p:cNvSpPr>
            <a:spLocks noGrp="1"/>
          </p:cNvSpPr>
          <p:nvPr>
            <p:ph idx="1"/>
          </p:nvPr>
        </p:nvSpPr>
        <p:spPr>
          <a:xfrm>
            <a:off x="0" y="1820335"/>
            <a:ext cx="4343400" cy="4525962"/>
          </a:xfrm>
        </p:spPr>
        <p:txBody>
          <a:bodyPr/>
          <a:lstStyle/>
          <a:p>
            <a:pPr marL="0" indent="0">
              <a:buNone/>
            </a:pPr>
            <a:r>
              <a:rPr lang="en-US" sz="2000" dirty="0" err="1"/>
              <a:t>Dacă</a:t>
            </a:r>
            <a:r>
              <a:rPr lang="en-US" sz="2000" dirty="0"/>
              <a:t> se </a:t>
            </a:r>
            <a:r>
              <a:rPr lang="en-US" sz="2000" dirty="0" err="1"/>
              <a:t>măsoară</a:t>
            </a:r>
            <a:r>
              <a:rPr lang="en-US" sz="2000" dirty="0"/>
              <a:t> </a:t>
            </a:r>
            <a:r>
              <a:rPr lang="en-US" sz="2000" dirty="0" err="1"/>
              <a:t>coeficientul</a:t>
            </a:r>
            <a:r>
              <a:rPr lang="en-US" sz="2000" dirty="0"/>
              <a:t> de </a:t>
            </a:r>
            <a:r>
              <a:rPr lang="en-US" sz="2000" dirty="0" err="1"/>
              <a:t>retrodifuzie</a:t>
            </a:r>
            <a:r>
              <a:rPr lang="en-US" sz="2000" dirty="0"/>
              <a:t> </a:t>
            </a:r>
            <a:r>
              <a:rPr lang="en-US" sz="2000" dirty="0" err="1"/>
              <a:t>în</a:t>
            </a:r>
            <a:r>
              <a:rPr lang="en-US" sz="2000" dirty="0"/>
              <a:t> </a:t>
            </a:r>
            <a:r>
              <a:rPr lang="en-US" sz="2000" dirty="0" err="1"/>
              <a:t>funcție</a:t>
            </a:r>
            <a:r>
              <a:rPr lang="en-US" sz="2000" dirty="0"/>
              <a:t> de </a:t>
            </a:r>
            <a:r>
              <a:rPr lang="en-US" sz="2000" dirty="0" err="1"/>
              <a:t>unghiul</a:t>
            </a:r>
            <a:r>
              <a:rPr lang="en-US" sz="2000" dirty="0"/>
              <a:t> de </a:t>
            </a:r>
            <a:r>
              <a:rPr lang="en-US" sz="2000" dirty="0" err="1"/>
              <a:t>înclinare</a:t>
            </a:r>
            <a:r>
              <a:rPr lang="en-US" sz="2000" dirty="0"/>
              <a:t> </a:t>
            </a:r>
            <a:r>
              <a:rPr lang="el-GR" sz="2000" dirty="0"/>
              <a:t>θ, </a:t>
            </a:r>
            <a:r>
              <a:rPr lang="en-US" sz="2000" dirty="0" err="1"/>
              <a:t>atunci</a:t>
            </a:r>
            <a:r>
              <a:rPr lang="en-US" sz="2000" dirty="0"/>
              <a:t> se </a:t>
            </a:r>
            <a:r>
              <a:rPr lang="en-US" sz="2000" dirty="0" err="1"/>
              <a:t>constată</a:t>
            </a:r>
            <a:r>
              <a:rPr lang="en-US" sz="2000" dirty="0"/>
              <a:t> o </a:t>
            </a:r>
            <a:r>
              <a:rPr lang="en-US" sz="2000" dirty="0" err="1"/>
              <a:t>creștere</a:t>
            </a:r>
            <a:r>
              <a:rPr lang="en-US" sz="2000" dirty="0"/>
              <a:t> </a:t>
            </a:r>
            <a:r>
              <a:rPr lang="en-US" sz="2000" dirty="0" err="1"/>
              <a:t>lină</a:t>
            </a:r>
            <a:r>
              <a:rPr lang="en-US" sz="2000" dirty="0"/>
              <a:t>, </a:t>
            </a:r>
            <a:r>
              <a:rPr lang="en-US" sz="2000" dirty="0" err="1"/>
              <a:t>monotonă</a:t>
            </a:r>
            <a:r>
              <a:rPr lang="en-US" sz="2000" dirty="0"/>
              <a:t> a </a:t>
            </a:r>
            <a:r>
              <a:rPr lang="en-US" sz="2000" dirty="0" err="1"/>
              <a:t>retrodifuziei</a:t>
            </a:r>
            <a:r>
              <a:rPr lang="en-US" sz="2000" dirty="0"/>
              <a:t> </a:t>
            </a:r>
            <a:r>
              <a:rPr lang="en-US" sz="2000" dirty="0" err="1"/>
              <a:t>odată</a:t>
            </a:r>
            <a:r>
              <a:rPr lang="en-US" sz="2000" dirty="0"/>
              <a:t> cu </a:t>
            </a:r>
            <a:r>
              <a:rPr lang="en-US" sz="2000" dirty="0" err="1"/>
              <a:t>înclinarea</a:t>
            </a:r>
            <a:r>
              <a:rPr lang="en-US" sz="2000" dirty="0"/>
              <a:t>.</a:t>
            </a:r>
            <a:endParaRPr lang="ro-RO" sz="2000" dirty="0"/>
          </a:p>
          <a:p>
            <a:pPr marL="0" indent="0">
              <a:buNone/>
            </a:pPr>
            <a:endParaRPr lang="ro-RO" sz="2000" dirty="0"/>
          </a:p>
          <a:p>
            <a:pPr marL="0" indent="0">
              <a:buNone/>
            </a:pPr>
            <a:r>
              <a:rPr lang="en-US" sz="2000" dirty="0"/>
              <a:t>Panta </a:t>
            </a:r>
            <a:r>
              <a:rPr lang="en-US" sz="2000" dirty="0" err="1"/>
              <a:t>curbei</a:t>
            </a:r>
            <a:r>
              <a:rPr lang="en-US" sz="2000" dirty="0"/>
              <a:t> </a:t>
            </a:r>
            <a:r>
              <a:rPr lang="en-US" sz="2000" dirty="0" err="1"/>
              <a:t>este</a:t>
            </a:r>
            <a:r>
              <a:rPr lang="en-US" sz="2000" dirty="0"/>
              <a:t> </a:t>
            </a:r>
            <a:r>
              <a:rPr lang="en-US" sz="2000" dirty="0" err="1"/>
              <a:t>inițial</a:t>
            </a:r>
            <a:r>
              <a:rPr lang="en-US" sz="2000" dirty="0"/>
              <a:t> </a:t>
            </a:r>
            <a:r>
              <a:rPr lang="en-US" sz="2000" dirty="0" err="1"/>
              <a:t>superficială</a:t>
            </a:r>
            <a:r>
              <a:rPr lang="en-US" sz="2000" dirty="0"/>
              <a:t>, </a:t>
            </a:r>
            <a:r>
              <a:rPr lang="en-US" sz="2000" dirty="0" err="1"/>
              <a:t>dar</a:t>
            </a:r>
            <a:r>
              <a:rPr lang="en-US" sz="2000" dirty="0"/>
              <a:t> </a:t>
            </a:r>
            <a:r>
              <a:rPr lang="en-US" sz="2000" dirty="0" err="1"/>
              <a:t>crește</a:t>
            </a:r>
            <a:r>
              <a:rPr lang="en-US" sz="2000" dirty="0"/>
              <a:t> </a:t>
            </a:r>
            <a:r>
              <a:rPr lang="en-US" sz="2000" dirty="0" err="1"/>
              <a:t>odată</a:t>
            </a:r>
            <a:r>
              <a:rPr lang="en-US" sz="2000" dirty="0"/>
              <a:t> cu </a:t>
            </a:r>
            <a:r>
              <a:rPr lang="en-US" sz="2000" dirty="0" err="1"/>
              <a:t>creșterea</a:t>
            </a:r>
            <a:r>
              <a:rPr lang="en-US" sz="2000" dirty="0"/>
              <a:t> </a:t>
            </a:r>
            <a:r>
              <a:rPr lang="en-US" sz="2000" dirty="0" err="1"/>
              <a:t>înclinării</a:t>
            </a:r>
            <a:r>
              <a:rPr lang="en-US" sz="2000" dirty="0"/>
              <a:t>.</a:t>
            </a:r>
          </a:p>
        </p:txBody>
      </p:sp>
      <p:pic>
        <p:nvPicPr>
          <p:cNvPr id="4" name="Picture 3"/>
          <p:cNvPicPr>
            <a:picLocks noChangeAspect="1"/>
          </p:cNvPicPr>
          <p:nvPr/>
        </p:nvPicPr>
        <p:blipFill>
          <a:blip r:embed="rId2"/>
          <a:stretch>
            <a:fillRect/>
          </a:stretch>
        </p:blipFill>
        <p:spPr>
          <a:xfrm>
            <a:off x="4713954" y="1371600"/>
            <a:ext cx="4408275" cy="2711716"/>
          </a:xfrm>
          <a:prstGeom prst="rect">
            <a:avLst/>
          </a:prstGeom>
        </p:spPr>
      </p:pic>
      <p:pic>
        <p:nvPicPr>
          <p:cNvPr id="5" name="Picture 4"/>
          <p:cNvPicPr>
            <a:picLocks noChangeAspect="1"/>
          </p:cNvPicPr>
          <p:nvPr/>
        </p:nvPicPr>
        <p:blipFill>
          <a:blip r:embed="rId3"/>
          <a:stretch>
            <a:fillRect/>
          </a:stretch>
        </p:blipFill>
        <p:spPr>
          <a:xfrm>
            <a:off x="4974991" y="4083316"/>
            <a:ext cx="3886200" cy="2851182"/>
          </a:xfrm>
          <a:prstGeom prst="rect">
            <a:avLst/>
          </a:prstGeom>
        </p:spPr>
      </p:pic>
      <p:pic>
        <p:nvPicPr>
          <p:cNvPr id="6" name="Picture 5"/>
          <p:cNvPicPr>
            <a:picLocks noChangeAspect="1"/>
          </p:cNvPicPr>
          <p:nvPr/>
        </p:nvPicPr>
        <p:blipFill>
          <a:blip r:embed="rId4"/>
          <a:stretch>
            <a:fillRect/>
          </a:stretch>
        </p:blipFill>
        <p:spPr>
          <a:xfrm>
            <a:off x="2220795" y="5735920"/>
            <a:ext cx="2754196" cy="1122080"/>
          </a:xfrm>
          <a:prstGeom prst="rect">
            <a:avLst/>
          </a:prstGeom>
        </p:spPr>
      </p:pic>
    </p:spTree>
    <p:extLst>
      <p:ext uri="{BB962C8B-B14F-4D97-AF65-F5344CB8AC3E}">
        <p14:creationId xmlns:p14="http://schemas.microsoft.com/office/powerpoint/2010/main" val="2030650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a:t>Prin </a:t>
            </a:r>
            <a:r>
              <a:rPr lang="en-US" sz="2000" dirty="0" err="1"/>
              <a:t>urmare</a:t>
            </a:r>
            <a:r>
              <a:rPr lang="en-US" sz="2000" dirty="0"/>
              <a:t>, </a:t>
            </a:r>
            <a:r>
              <a:rPr lang="el-GR" sz="2000" dirty="0"/>
              <a:t>η </a:t>
            </a:r>
            <a:r>
              <a:rPr lang="en-US" sz="2000" dirty="0" err="1"/>
              <a:t>crește</a:t>
            </a:r>
            <a:r>
              <a:rPr lang="en-US" sz="2000" dirty="0"/>
              <a:t> </a:t>
            </a:r>
            <a:r>
              <a:rPr lang="en-US" sz="2000" dirty="0" err="1"/>
              <a:t>odată</a:t>
            </a:r>
            <a:r>
              <a:rPr lang="en-US" sz="2000" dirty="0"/>
              <a:t> cu </a:t>
            </a:r>
            <a:r>
              <a:rPr lang="en-US" sz="2000" dirty="0" err="1"/>
              <a:t>creșterea</a:t>
            </a:r>
            <a:r>
              <a:rPr lang="en-US" sz="2000" dirty="0"/>
              <a:t> </a:t>
            </a:r>
            <a:r>
              <a:rPr lang="en-US" sz="2000" dirty="0" err="1"/>
              <a:t>lui</a:t>
            </a:r>
            <a:r>
              <a:rPr lang="en-US" sz="2000" dirty="0"/>
              <a:t> </a:t>
            </a:r>
            <a:r>
              <a:rPr lang="el-GR" sz="2000" dirty="0"/>
              <a:t>θ, </a:t>
            </a:r>
            <a:r>
              <a:rPr lang="en-US" sz="2000" dirty="0" err="1"/>
              <a:t>deoarece</a:t>
            </a:r>
            <a:r>
              <a:rPr lang="en-US" sz="2000" dirty="0"/>
              <a:t> </a:t>
            </a:r>
            <a:r>
              <a:rPr lang="en-US" sz="2000" dirty="0" err="1"/>
              <a:t>penetrarea</a:t>
            </a:r>
            <a:r>
              <a:rPr lang="en-US" sz="2000" dirty="0"/>
              <a:t> </a:t>
            </a:r>
            <a:r>
              <a:rPr lang="en-US" sz="2000" dirty="0" err="1"/>
              <a:t>fasciculului</a:t>
            </a:r>
            <a:r>
              <a:rPr lang="en-US" sz="2000" dirty="0"/>
              <a:t> de </a:t>
            </a:r>
            <a:r>
              <a:rPr lang="en-US" sz="2000" dirty="0" err="1"/>
              <a:t>electroni</a:t>
            </a:r>
            <a:r>
              <a:rPr lang="en-US" sz="2000" dirty="0"/>
              <a:t> de-a </a:t>
            </a:r>
            <a:r>
              <a:rPr lang="en-US" sz="2000" dirty="0" err="1"/>
              <a:t>lungul</a:t>
            </a:r>
            <a:r>
              <a:rPr lang="en-US" sz="2000" dirty="0"/>
              <a:t> </a:t>
            </a:r>
            <a:r>
              <a:rPr lang="en-US" sz="2000" dirty="0" err="1"/>
              <a:t>direcției</a:t>
            </a:r>
            <a:r>
              <a:rPr lang="en-US" sz="2000" dirty="0"/>
              <a:t> </a:t>
            </a:r>
            <a:r>
              <a:rPr lang="en-US" sz="2000" dirty="0" err="1"/>
              <a:t>normale</a:t>
            </a:r>
            <a:r>
              <a:rPr lang="en-US" sz="2000" dirty="0"/>
              <a:t> </a:t>
            </a:r>
            <a:r>
              <a:rPr lang="en-US" sz="2000" dirty="0" err="1"/>
              <a:t>scade</a:t>
            </a:r>
            <a:r>
              <a:rPr lang="en-US" sz="2000" dirty="0"/>
              <a:t>, </a:t>
            </a:r>
            <a:r>
              <a:rPr lang="en-US" sz="2000" dirty="0" err="1"/>
              <a:t>iar</a:t>
            </a:r>
            <a:r>
              <a:rPr lang="en-US" sz="2000" dirty="0"/>
              <a:t> </a:t>
            </a:r>
            <a:r>
              <a:rPr lang="en-US" sz="2000" dirty="0" err="1"/>
              <a:t>posibilitatea</a:t>
            </a:r>
            <a:r>
              <a:rPr lang="en-US" sz="2000" dirty="0"/>
              <a:t> de </a:t>
            </a:r>
            <a:r>
              <a:rPr lang="en-US" sz="2000" dirty="0" err="1"/>
              <a:t>ieșire</a:t>
            </a:r>
            <a:r>
              <a:rPr lang="en-US" sz="2000" dirty="0"/>
              <a:t> de pe </a:t>
            </a:r>
            <a:r>
              <a:rPr lang="en-US" sz="2000" dirty="0" err="1"/>
              <a:t>suprafață</a:t>
            </a:r>
            <a:r>
              <a:rPr lang="en-US" sz="2000" dirty="0"/>
              <a:t> </a:t>
            </a:r>
            <a:r>
              <a:rPr lang="en-US" sz="2000" dirty="0" err="1"/>
              <a:t>crește</a:t>
            </a:r>
            <a:r>
              <a:rPr lang="en-US" sz="2000" dirty="0"/>
              <a:t>.</a:t>
            </a:r>
            <a:endParaRPr lang="ro-RO" sz="2000" dirty="0"/>
          </a:p>
          <a:p>
            <a:endParaRPr lang="ro-RO" sz="2000" dirty="0"/>
          </a:p>
          <a:p>
            <a:r>
              <a:rPr lang="en-US" sz="2000" dirty="0" err="1"/>
              <a:t>Creșterea</a:t>
            </a:r>
            <a:r>
              <a:rPr lang="en-US" sz="2000" dirty="0"/>
              <a:t> </a:t>
            </a:r>
            <a:r>
              <a:rPr lang="en-US" sz="2000" dirty="0" err="1"/>
              <a:t>monotonă</a:t>
            </a:r>
            <a:r>
              <a:rPr lang="en-US" sz="2000" dirty="0"/>
              <a:t> a </a:t>
            </a:r>
            <a:r>
              <a:rPr lang="en-US" sz="2000" dirty="0" err="1"/>
              <a:t>lui</a:t>
            </a:r>
            <a:r>
              <a:rPr lang="en-US" sz="2000" dirty="0"/>
              <a:t> </a:t>
            </a:r>
            <a:r>
              <a:rPr lang="el-GR" sz="2000" dirty="0"/>
              <a:t>η </a:t>
            </a:r>
            <a:r>
              <a:rPr lang="en-US" sz="2000" dirty="0" err="1"/>
              <a:t>odată</a:t>
            </a:r>
            <a:r>
              <a:rPr lang="en-US" sz="2000" dirty="0"/>
              <a:t> cu </a:t>
            </a:r>
            <a:r>
              <a:rPr lang="el-GR" sz="2000" dirty="0"/>
              <a:t>θ </a:t>
            </a:r>
            <a:r>
              <a:rPr lang="en-US" sz="2000" dirty="0" err="1"/>
              <a:t>formează</a:t>
            </a:r>
            <a:r>
              <a:rPr lang="en-US" sz="2000" dirty="0"/>
              <a:t> </a:t>
            </a:r>
            <a:r>
              <a:rPr lang="en-US" sz="2000" dirty="0" err="1"/>
              <a:t>baza</a:t>
            </a:r>
            <a:r>
              <a:rPr lang="en-US" sz="2000" dirty="0"/>
              <a:t> </a:t>
            </a:r>
            <a:r>
              <a:rPr lang="en-US" sz="2000" dirty="0" err="1"/>
              <a:t>unei</a:t>
            </a:r>
            <a:r>
              <a:rPr lang="en-US" sz="2000" dirty="0"/>
              <a:t> </a:t>
            </a:r>
            <a:r>
              <a:rPr lang="en-US" sz="2000" dirty="0" err="1"/>
              <a:t>componente</a:t>
            </a:r>
            <a:r>
              <a:rPr lang="en-US" sz="2000" dirty="0"/>
              <a:t> </a:t>
            </a:r>
            <a:r>
              <a:rPr lang="en-US" sz="2000" dirty="0" err="1"/>
              <a:t>importante</a:t>
            </a:r>
            <a:r>
              <a:rPr lang="en-US" sz="2000" dirty="0"/>
              <a:t> a </a:t>
            </a:r>
            <a:r>
              <a:rPr lang="en-US" sz="2000" dirty="0" err="1"/>
              <a:t>mecanismului</a:t>
            </a:r>
            <a:r>
              <a:rPr lang="en-US" sz="2000" dirty="0"/>
              <a:t> de contrast </a:t>
            </a:r>
            <a:r>
              <a:rPr lang="en-US" sz="2000" dirty="0" err="1"/>
              <a:t>topografic</a:t>
            </a:r>
            <a:r>
              <a:rPr lang="en-US" sz="2000" dirty="0"/>
              <a:t> </a:t>
            </a:r>
            <a:r>
              <a:rPr lang="en-US" sz="2000" dirty="0" err="1"/>
              <a:t>în</a:t>
            </a:r>
            <a:r>
              <a:rPr lang="en-US" sz="2000" dirty="0"/>
              <a:t> SEM, </a:t>
            </a:r>
            <a:r>
              <a:rPr lang="en-US" sz="2000" dirty="0" err="1"/>
              <a:t>prin</a:t>
            </a:r>
            <a:r>
              <a:rPr lang="en-US" sz="2000" dirty="0"/>
              <a:t> care se </a:t>
            </a:r>
            <a:r>
              <a:rPr lang="en-US" sz="2000" dirty="0" err="1"/>
              <a:t>recunoaște</a:t>
            </a:r>
            <a:r>
              <a:rPr lang="en-US" sz="2000" dirty="0"/>
              <a:t> forma </a:t>
            </a:r>
            <a:r>
              <a:rPr lang="en-US" sz="2000" dirty="0" err="1"/>
              <a:t>obiectelor</a:t>
            </a:r>
            <a:r>
              <a:rPr lang="en-US" sz="2000" dirty="0"/>
              <a:t>.</a:t>
            </a:r>
            <a:endParaRPr lang="en-US" sz="2000" b="1" dirty="0"/>
          </a:p>
        </p:txBody>
      </p:sp>
    </p:spTree>
    <p:extLst>
      <p:ext uri="{BB962C8B-B14F-4D97-AF65-F5344CB8AC3E}">
        <p14:creationId xmlns:p14="http://schemas.microsoft.com/office/powerpoint/2010/main" val="3759170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distribution of BSE</a:t>
            </a:r>
          </a:p>
        </p:txBody>
      </p:sp>
      <p:sp>
        <p:nvSpPr>
          <p:cNvPr id="3" name="Content Placeholder 2"/>
          <p:cNvSpPr>
            <a:spLocks noGrp="1"/>
          </p:cNvSpPr>
          <p:nvPr>
            <p:ph idx="1"/>
          </p:nvPr>
        </p:nvSpPr>
        <p:spPr>
          <a:xfrm>
            <a:off x="457200" y="1951038"/>
            <a:ext cx="4876800" cy="4525962"/>
          </a:xfrm>
        </p:spPr>
        <p:txBody>
          <a:bodyPr/>
          <a:lstStyle/>
          <a:p>
            <a:r>
              <a:rPr lang="en-US" sz="2000" dirty="0"/>
              <a:t>Pe </a:t>
            </a:r>
            <a:r>
              <a:rPr lang="en-US" sz="2000" dirty="0" err="1"/>
              <a:t>măsură</a:t>
            </a:r>
            <a:r>
              <a:rPr lang="en-US" sz="2000" dirty="0"/>
              <a:t> </a:t>
            </a:r>
            <a:r>
              <a:rPr lang="en-US" sz="2000" dirty="0" err="1"/>
              <a:t>ce</a:t>
            </a:r>
            <a:r>
              <a:rPr lang="en-US" sz="2000" dirty="0"/>
              <a:t> </a:t>
            </a:r>
            <a:r>
              <a:rPr lang="en-US" sz="2000" dirty="0" err="1"/>
              <a:t>electronii</a:t>
            </a:r>
            <a:r>
              <a:rPr lang="en-US" sz="2000" dirty="0"/>
              <a:t> </a:t>
            </a:r>
            <a:r>
              <a:rPr lang="en-US" sz="2000" dirty="0" err="1"/>
              <a:t>fasciculului</a:t>
            </a:r>
            <a:r>
              <a:rPr lang="en-US" sz="2000" dirty="0"/>
              <a:t> se </a:t>
            </a:r>
            <a:r>
              <a:rPr lang="en-US" sz="2000" dirty="0" err="1"/>
              <a:t>deplasează</a:t>
            </a:r>
            <a:r>
              <a:rPr lang="en-US" sz="2000" dirty="0"/>
              <a:t> </a:t>
            </a:r>
            <a:r>
              <a:rPr lang="en-US" sz="2000" dirty="0" err="1"/>
              <a:t>în</a:t>
            </a:r>
            <a:r>
              <a:rPr lang="en-US" sz="2000" dirty="0"/>
              <a:t> </a:t>
            </a:r>
            <a:r>
              <a:rPr lang="en-US" sz="2000" dirty="0" err="1"/>
              <a:t>interiorul</a:t>
            </a:r>
            <a:r>
              <a:rPr lang="en-US" sz="2000" dirty="0"/>
              <a:t> </a:t>
            </a:r>
            <a:r>
              <a:rPr lang="en-US" sz="2000" dirty="0" err="1"/>
              <a:t>specimenului</a:t>
            </a:r>
            <a:r>
              <a:rPr lang="en-US" sz="2000" dirty="0"/>
              <a:t>, </a:t>
            </a:r>
            <a:r>
              <a:rPr lang="en-US" sz="2000" dirty="0" err="1"/>
              <a:t>diversele</a:t>
            </a:r>
            <a:r>
              <a:rPr lang="en-US" sz="2000" dirty="0"/>
              <a:t> </a:t>
            </a:r>
            <a:r>
              <a:rPr lang="en-US" sz="2000" dirty="0" err="1"/>
              <a:t>procese</a:t>
            </a:r>
            <a:r>
              <a:rPr lang="en-US" sz="2000" dirty="0"/>
              <a:t> de </a:t>
            </a:r>
            <a:r>
              <a:rPr lang="en-US" sz="2000" dirty="0" err="1"/>
              <a:t>împrăștiere</a:t>
            </a:r>
            <a:r>
              <a:rPr lang="en-US" sz="2000" dirty="0"/>
              <a:t> </a:t>
            </a:r>
            <a:r>
              <a:rPr lang="en-US" sz="2000" dirty="0" err="1"/>
              <a:t>inelastică</a:t>
            </a:r>
            <a:r>
              <a:rPr lang="en-US" sz="2000" dirty="0"/>
              <a:t> </a:t>
            </a:r>
            <a:r>
              <a:rPr lang="en-US" sz="2000" dirty="0" err="1"/>
              <a:t>reduc</a:t>
            </a:r>
            <a:r>
              <a:rPr lang="en-US" sz="2000" dirty="0"/>
              <a:t> </a:t>
            </a:r>
            <a:r>
              <a:rPr lang="en-US" sz="2000" dirty="0" err="1"/>
              <a:t>energia</a:t>
            </a:r>
            <a:r>
              <a:rPr lang="en-US" sz="2000" dirty="0"/>
              <a:t> </a:t>
            </a:r>
            <a:r>
              <a:rPr lang="en-US" sz="2000" dirty="0" err="1"/>
              <a:t>electronilor</a:t>
            </a:r>
            <a:r>
              <a:rPr lang="en-US" sz="2000" dirty="0"/>
              <a:t> cu o </a:t>
            </a:r>
            <a:r>
              <a:rPr lang="en-US" sz="2000" dirty="0" err="1"/>
              <a:t>rată</a:t>
            </a:r>
            <a:r>
              <a:rPr lang="en-US" sz="2000" dirty="0"/>
              <a:t> de </a:t>
            </a:r>
            <a:r>
              <a:rPr lang="en-US" sz="2000" dirty="0" err="1"/>
              <a:t>aproximativ</a:t>
            </a:r>
            <a:r>
              <a:rPr lang="en-US" sz="2000" dirty="0"/>
              <a:t> 1-10 eV/nm.</a:t>
            </a:r>
            <a:endParaRPr lang="ro-RO" sz="2000" dirty="0"/>
          </a:p>
          <a:p>
            <a:endParaRPr lang="ro-RO" sz="2000" dirty="0"/>
          </a:p>
          <a:p>
            <a:r>
              <a:rPr lang="en-US" sz="2000" dirty="0" err="1"/>
              <a:t>Electronii</a:t>
            </a:r>
            <a:r>
              <a:rPr lang="en-US" sz="2000" dirty="0"/>
              <a:t> de </a:t>
            </a:r>
            <a:r>
              <a:rPr lang="en-US" sz="2000" dirty="0" err="1"/>
              <a:t>electroni</a:t>
            </a:r>
            <a:r>
              <a:rPr lang="en-US" sz="2000" dirty="0"/>
              <a:t> </a:t>
            </a:r>
            <a:r>
              <a:rPr lang="en-US" sz="2000" dirty="0" err="1"/>
              <a:t>electrostatici</a:t>
            </a:r>
            <a:r>
              <a:rPr lang="en-US" sz="2000" dirty="0"/>
              <a:t> </a:t>
            </a:r>
            <a:r>
              <a:rPr lang="en-US" sz="2000" dirty="0" err="1"/>
              <a:t>individuali</a:t>
            </a:r>
            <a:r>
              <a:rPr lang="en-US" sz="2000" dirty="0"/>
              <a:t> pot </a:t>
            </a:r>
            <a:r>
              <a:rPr lang="en-US" sz="2000" dirty="0" err="1"/>
              <a:t>urma</a:t>
            </a:r>
            <a:r>
              <a:rPr lang="en-US" sz="2000" dirty="0"/>
              <a:t> </a:t>
            </a:r>
            <a:r>
              <a:rPr lang="en-US" sz="2000" dirty="0" err="1"/>
              <a:t>traiectorii</a:t>
            </a:r>
            <a:r>
              <a:rPr lang="en-US" sz="2000" dirty="0"/>
              <a:t> care </a:t>
            </a:r>
            <a:r>
              <a:rPr lang="en-US" sz="2000" dirty="0" err="1"/>
              <a:t>implică</a:t>
            </a:r>
            <a:r>
              <a:rPr lang="en-US" sz="2000" dirty="0"/>
              <a:t> </a:t>
            </a:r>
            <a:r>
              <a:rPr lang="en-US" sz="2000" dirty="0" err="1"/>
              <a:t>distanțe</a:t>
            </a:r>
            <a:r>
              <a:rPr lang="en-US" sz="2000" dirty="0"/>
              <a:t> </a:t>
            </a:r>
            <a:r>
              <a:rPr lang="en-US" sz="2000" dirty="0" err="1"/>
              <a:t>diferite</a:t>
            </a:r>
            <a:r>
              <a:rPr lang="en-US" sz="2000" dirty="0"/>
              <a:t> de </a:t>
            </a:r>
            <a:r>
              <a:rPr lang="en-US" sz="2000" dirty="0" err="1"/>
              <a:t>deplasare</a:t>
            </a:r>
            <a:r>
              <a:rPr lang="en-US" sz="2000" dirty="0"/>
              <a:t> </a:t>
            </a:r>
            <a:r>
              <a:rPr lang="en-US" sz="2000" dirty="0" err="1"/>
              <a:t>în</a:t>
            </a:r>
            <a:r>
              <a:rPr lang="en-US" sz="2000" dirty="0"/>
              <a:t> specimen </a:t>
            </a:r>
            <a:r>
              <a:rPr lang="en-US" sz="2000" dirty="0" err="1"/>
              <a:t>înainte</a:t>
            </a:r>
            <a:r>
              <a:rPr lang="en-US" sz="2000" dirty="0"/>
              <a:t> de a </a:t>
            </a:r>
            <a:r>
              <a:rPr lang="en-US" sz="2000" dirty="0" err="1"/>
              <a:t>scăpa</a:t>
            </a:r>
            <a:r>
              <a:rPr lang="en-US" sz="2000" dirty="0"/>
              <a:t>.</a:t>
            </a:r>
            <a:endParaRPr lang="ro-RO" sz="2000" dirty="0"/>
          </a:p>
          <a:p>
            <a:endParaRPr lang="ro-RO" sz="2000" dirty="0"/>
          </a:p>
          <a:p>
            <a:r>
              <a:rPr lang="en-US" sz="2000" dirty="0" err="1"/>
              <a:t>Așadar</a:t>
            </a:r>
            <a:r>
              <a:rPr lang="en-US" sz="2000" dirty="0"/>
              <a:t>, </a:t>
            </a:r>
            <a:r>
              <a:rPr lang="en-US" sz="2000" dirty="0" err="1"/>
              <a:t>energia</a:t>
            </a:r>
            <a:r>
              <a:rPr lang="en-US" sz="2000" dirty="0"/>
              <a:t> </a:t>
            </a:r>
            <a:r>
              <a:rPr lang="en-US" sz="2000" dirty="0" err="1"/>
              <a:t>reținută</a:t>
            </a:r>
            <a:r>
              <a:rPr lang="en-US" sz="2000" dirty="0"/>
              <a:t> de </a:t>
            </a:r>
            <a:r>
              <a:rPr lang="en-US" sz="2000" dirty="0" err="1"/>
              <a:t>fiecare</a:t>
            </a:r>
            <a:r>
              <a:rPr lang="en-US" sz="2000" dirty="0"/>
              <a:t> electron electrostatic </a:t>
            </a:r>
            <a:r>
              <a:rPr lang="en-US" sz="2000" dirty="0" err="1"/>
              <a:t>depinde</a:t>
            </a:r>
            <a:r>
              <a:rPr lang="en-US" sz="2000" dirty="0"/>
              <a:t> de </a:t>
            </a:r>
            <a:r>
              <a:rPr lang="en-US" sz="2000" dirty="0" err="1"/>
              <a:t>istoricul</a:t>
            </a:r>
            <a:r>
              <a:rPr lang="en-US" sz="2000" dirty="0"/>
              <a:t> </a:t>
            </a:r>
            <a:r>
              <a:rPr lang="en-US" sz="2000" dirty="0" err="1"/>
              <a:t>fasciculului</a:t>
            </a:r>
            <a:r>
              <a:rPr lang="en-US" sz="2000" dirty="0"/>
              <a:t> de </a:t>
            </a:r>
            <a:r>
              <a:rPr lang="en-US" sz="2000" dirty="0" err="1"/>
              <a:t>electroni</a:t>
            </a:r>
            <a:r>
              <a:rPr lang="en-US" sz="2000" dirty="0"/>
              <a:t>.</a:t>
            </a:r>
          </a:p>
        </p:txBody>
      </p:sp>
      <p:pic>
        <p:nvPicPr>
          <p:cNvPr id="4" name="Picture 3"/>
          <p:cNvPicPr>
            <a:picLocks noChangeAspect="1"/>
          </p:cNvPicPr>
          <p:nvPr/>
        </p:nvPicPr>
        <p:blipFill>
          <a:blip r:embed="rId2"/>
          <a:stretch>
            <a:fillRect/>
          </a:stretch>
        </p:blipFill>
        <p:spPr>
          <a:xfrm>
            <a:off x="5486400" y="2286000"/>
            <a:ext cx="3541361" cy="2522991"/>
          </a:xfrm>
          <a:prstGeom prst="rect">
            <a:avLst/>
          </a:prstGeom>
        </p:spPr>
      </p:pic>
    </p:spTree>
    <p:extLst>
      <p:ext uri="{BB962C8B-B14F-4D97-AF65-F5344CB8AC3E}">
        <p14:creationId xmlns:p14="http://schemas.microsoft.com/office/powerpoint/2010/main" val="3135677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Din </a:t>
            </a:r>
            <a:r>
              <a:rPr lang="en-US" sz="3200" dirty="0" err="1"/>
              <a:t>distribuția</a:t>
            </a:r>
            <a:r>
              <a:rPr lang="en-US" sz="3200" dirty="0"/>
              <a:t> </a:t>
            </a:r>
            <a:r>
              <a:rPr lang="en-US" sz="3200" dirty="0" err="1"/>
              <a:t>energiei,se</a:t>
            </a:r>
            <a:r>
              <a:rPr lang="en-US" sz="3200" dirty="0"/>
              <a:t> </a:t>
            </a:r>
            <a:r>
              <a:rPr lang="en-US" sz="3200" dirty="0" err="1"/>
              <a:t>evidențieze</a:t>
            </a:r>
            <a:r>
              <a:rPr lang="en-US" sz="3200" dirty="0"/>
              <a:t> </a:t>
            </a:r>
            <a:r>
              <a:rPr lang="en-US" sz="3200" dirty="0" err="1"/>
              <a:t>câteva</a:t>
            </a:r>
            <a:r>
              <a:rPr lang="en-US" sz="3200" dirty="0"/>
              <a:t> </a:t>
            </a:r>
            <a:r>
              <a:rPr lang="en-US" sz="3200" dirty="0" err="1"/>
              <a:t>caracteristici</a:t>
            </a:r>
            <a:r>
              <a:rPr lang="en-US" sz="3200" dirty="0"/>
              <a:t> </a:t>
            </a:r>
            <a:r>
              <a:rPr lang="en-US" sz="3200" dirty="0" err="1"/>
              <a:t>distincte</a:t>
            </a:r>
            <a:r>
              <a:rPr lang="en-US" sz="3200" dirty="0"/>
              <a:t>:</a:t>
            </a:r>
          </a:p>
        </p:txBody>
      </p:sp>
      <p:sp>
        <p:nvSpPr>
          <p:cNvPr id="3" name="Content Placeholder 2"/>
          <p:cNvSpPr>
            <a:spLocks noGrp="1"/>
          </p:cNvSpPr>
          <p:nvPr>
            <p:ph idx="1"/>
          </p:nvPr>
        </p:nvSpPr>
        <p:spPr>
          <a:xfrm>
            <a:off x="0" y="1600200"/>
            <a:ext cx="9144000" cy="4525962"/>
          </a:xfrm>
        </p:spPr>
        <p:txBody>
          <a:bodyPr/>
          <a:lstStyle/>
          <a:p>
            <a:pPr algn="just"/>
            <a:r>
              <a:rPr lang="en-US" sz="2000" dirty="0" err="1"/>
              <a:t>Distribuția</a:t>
            </a:r>
            <a:r>
              <a:rPr lang="en-US" sz="2000" dirty="0"/>
              <a:t> </a:t>
            </a:r>
            <a:r>
              <a:rPr lang="en-US" sz="2000" dirty="0" err="1"/>
              <a:t>energiei</a:t>
            </a:r>
            <a:r>
              <a:rPr lang="en-US" sz="2000" dirty="0"/>
              <a:t> </a:t>
            </a:r>
            <a:r>
              <a:rPr lang="en-US" sz="2000" dirty="0" err="1"/>
              <a:t>este</a:t>
            </a:r>
            <a:r>
              <a:rPr lang="en-US" sz="2000" dirty="0"/>
              <a:t> un continuum, care se </a:t>
            </a:r>
            <a:r>
              <a:rPr lang="en-US" sz="2000" dirty="0" err="1"/>
              <a:t>extinde</a:t>
            </a:r>
            <a:r>
              <a:rPr lang="en-US" sz="2000" dirty="0"/>
              <a:t> de la </a:t>
            </a:r>
            <a:r>
              <a:rPr lang="en-US" sz="2000" dirty="0" err="1"/>
              <a:t>fasciculul</a:t>
            </a:r>
            <a:r>
              <a:rPr lang="en-US" sz="2000" dirty="0"/>
              <a:t> incident </a:t>
            </a:r>
            <a:r>
              <a:rPr lang="en-US" sz="2000" b="1" dirty="0">
                <a:solidFill>
                  <a:srgbClr val="FF0000"/>
                </a:solidFill>
              </a:rPr>
              <a:t>E</a:t>
            </a:r>
            <a:r>
              <a:rPr lang="en-US" sz="1400" b="1" dirty="0">
                <a:solidFill>
                  <a:srgbClr val="FF0000"/>
                </a:solidFill>
              </a:rPr>
              <a:t>0</a:t>
            </a:r>
            <a:r>
              <a:rPr lang="en-US" sz="1400" dirty="0"/>
              <a:t> </a:t>
            </a:r>
            <a:r>
              <a:rPr lang="en-US" sz="2000" dirty="0"/>
              <a:t>(</a:t>
            </a:r>
            <a:r>
              <a:rPr lang="en-US" sz="2000" dirty="0" err="1"/>
              <a:t>adică</a:t>
            </a:r>
            <a:r>
              <a:rPr lang="en-US" sz="2000" dirty="0"/>
              <a:t>, o </a:t>
            </a:r>
            <a:r>
              <a:rPr lang="en-US" sz="2000" dirty="0" err="1"/>
              <a:t>mică</a:t>
            </a:r>
            <a:r>
              <a:rPr lang="en-US" sz="2000" dirty="0"/>
              <a:t> </a:t>
            </a:r>
            <a:r>
              <a:rPr lang="en-US" sz="2000" dirty="0" err="1"/>
              <a:t>fracțiune</a:t>
            </a:r>
            <a:r>
              <a:rPr lang="en-US" sz="2000" dirty="0"/>
              <a:t> de </a:t>
            </a:r>
            <a:r>
              <a:rPr lang="en-US" sz="2000" dirty="0" err="1"/>
              <a:t>electroni</a:t>
            </a:r>
            <a:r>
              <a:rPr lang="en-US" sz="2000" dirty="0"/>
              <a:t> din </a:t>
            </a:r>
            <a:r>
              <a:rPr lang="en-US" sz="2000" dirty="0" err="1"/>
              <a:t>fascicul</a:t>
            </a:r>
            <a:r>
              <a:rPr lang="en-US" sz="2000" dirty="0"/>
              <a:t> se </a:t>
            </a:r>
            <a:r>
              <a:rPr lang="en-US" sz="2000" dirty="0" err="1"/>
              <a:t>împrăștie</a:t>
            </a:r>
            <a:r>
              <a:rPr lang="en-US" sz="2000" dirty="0"/>
              <a:t> elastic cu un </a:t>
            </a:r>
            <a:r>
              <a:rPr lang="en-US" sz="2000" dirty="0" err="1"/>
              <a:t>unghi</a:t>
            </a:r>
            <a:r>
              <a:rPr lang="en-US" sz="2000" dirty="0"/>
              <a:t> </a:t>
            </a:r>
            <a:r>
              <a:rPr lang="en-US" sz="2000" dirty="0" err="1"/>
              <a:t>suficient</a:t>
            </a:r>
            <a:r>
              <a:rPr lang="en-US" sz="2000" dirty="0"/>
              <a:t> de mare </a:t>
            </a:r>
            <a:r>
              <a:rPr lang="en-US" sz="2000" dirty="0" err="1"/>
              <a:t>imediat</a:t>
            </a:r>
            <a:r>
              <a:rPr lang="en-US" sz="2000" dirty="0"/>
              <a:t> </a:t>
            </a:r>
            <a:r>
              <a:rPr lang="en-US" sz="2000" dirty="0" err="1"/>
              <a:t>după</a:t>
            </a:r>
            <a:r>
              <a:rPr lang="en-US" sz="2000" dirty="0"/>
              <a:t> </a:t>
            </a:r>
            <a:r>
              <a:rPr lang="en-US" sz="2000" dirty="0" err="1"/>
              <a:t>intrarea</a:t>
            </a:r>
            <a:r>
              <a:rPr lang="en-US" sz="2000" dirty="0"/>
              <a:t> </a:t>
            </a:r>
            <a:r>
              <a:rPr lang="en-US" sz="2000" dirty="0" err="1"/>
              <a:t>în</a:t>
            </a:r>
            <a:r>
              <a:rPr lang="en-US" sz="2000" dirty="0"/>
              <a:t> </a:t>
            </a:r>
            <a:r>
              <a:rPr lang="en-US" sz="2000" dirty="0" err="1"/>
              <a:t>eșantion</a:t>
            </a:r>
            <a:r>
              <a:rPr lang="en-US" sz="2000" dirty="0"/>
              <a:t> </a:t>
            </a:r>
            <a:r>
              <a:rPr lang="en-US" sz="2000" dirty="0" err="1"/>
              <a:t>și</a:t>
            </a:r>
            <a:r>
              <a:rPr lang="en-US" sz="2000" dirty="0"/>
              <a:t> se </a:t>
            </a:r>
            <a:r>
              <a:rPr lang="en-US" sz="2000" dirty="0" err="1"/>
              <a:t>retrodifuzează</a:t>
            </a:r>
            <a:r>
              <a:rPr lang="en-US" sz="2000" dirty="0"/>
              <a:t> </a:t>
            </a:r>
            <a:r>
              <a:rPr lang="en-US" sz="2000" dirty="0" err="1"/>
              <a:t>fără</a:t>
            </a:r>
            <a:r>
              <a:rPr lang="en-US" sz="2000" dirty="0"/>
              <a:t> </a:t>
            </a:r>
            <a:r>
              <a:rPr lang="en-US" sz="2000" dirty="0" err="1"/>
              <a:t>nicio</a:t>
            </a:r>
            <a:r>
              <a:rPr lang="en-US" sz="2000" dirty="0"/>
              <a:t> </a:t>
            </a:r>
            <a:r>
              <a:rPr lang="en-US" sz="2000" dirty="0" err="1"/>
              <a:t>pierdere</a:t>
            </a:r>
            <a:r>
              <a:rPr lang="en-US" sz="2000" dirty="0"/>
              <a:t> </a:t>
            </a:r>
            <a:r>
              <a:rPr lang="en-US" sz="2000" dirty="0" err="1"/>
              <a:t>semnificativă</a:t>
            </a:r>
            <a:r>
              <a:rPr lang="en-US" sz="2000" dirty="0"/>
              <a:t> de </a:t>
            </a:r>
            <a:r>
              <a:rPr lang="en-US" sz="2000" dirty="0" err="1"/>
              <a:t>energie</a:t>
            </a:r>
            <a:r>
              <a:rPr lang="en-US" sz="2000" dirty="0"/>
              <a:t>) </a:t>
            </a:r>
            <a:r>
              <a:rPr lang="en-US" sz="2000" dirty="0" err="1"/>
              <a:t>până</a:t>
            </a:r>
            <a:r>
              <a:rPr lang="en-US" sz="2000" dirty="0"/>
              <a:t> la </a:t>
            </a:r>
            <a:r>
              <a:rPr lang="en-US" sz="2000" dirty="0" err="1"/>
              <a:t>energie</a:t>
            </a:r>
            <a:r>
              <a:rPr lang="en-US" sz="2000" dirty="0"/>
              <a:t> </a:t>
            </a:r>
            <a:r>
              <a:rPr lang="en-US" sz="2000" dirty="0" err="1"/>
              <a:t>practic</a:t>
            </a:r>
            <a:r>
              <a:rPr lang="en-US" sz="2000" dirty="0"/>
              <a:t> zero (</a:t>
            </a:r>
            <a:r>
              <a:rPr lang="en-US" sz="2000" dirty="0" err="1"/>
              <a:t>adică</a:t>
            </a:r>
            <a:r>
              <a:rPr lang="en-US" sz="2000" dirty="0"/>
              <a:t>, o </a:t>
            </a:r>
            <a:r>
              <a:rPr lang="en-US" sz="2000" dirty="0" err="1"/>
              <a:t>mică</a:t>
            </a:r>
            <a:r>
              <a:rPr lang="en-US" sz="2000" dirty="0"/>
              <a:t> </a:t>
            </a:r>
            <a:r>
              <a:rPr lang="en-US" sz="2000" dirty="0" err="1"/>
              <a:t>fracțiune</a:t>
            </a:r>
            <a:r>
              <a:rPr lang="ro-RO" sz="2000" dirty="0"/>
              <a:t> </a:t>
            </a:r>
            <a:r>
              <a:rPr lang="en-US" sz="2000" dirty="0"/>
              <a:t>din </a:t>
            </a:r>
            <a:r>
              <a:rPr lang="en-US" sz="2000" dirty="0" err="1"/>
              <a:t>electronii</a:t>
            </a:r>
            <a:r>
              <a:rPr lang="en-US" sz="2000" dirty="0"/>
              <a:t> din </a:t>
            </a:r>
            <a:r>
              <a:rPr lang="en-US" sz="2000" dirty="0" err="1"/>
              <a:t>fascicul</a:t>
            </a:r>
            <a:r>
              <a:rPr lang="en-US" sz="2000" dirty="0"/>
              <a:t> </a:t>
            </a:r>
            <a:r>
              <a:rPr lang="en-US" sz="2000" dirty="0" err="1"/>
              <a:t>călătorește</a:t>
            </a:r>
            <a:r>
              <a:rPr lang="en-US" sz="2000" dirty="0"/>
              <a:t> </a:t>
            </a:r>
            <a:r>
              <a:rPr lang="en-US" sz="2000" dirty="0" err="1"/>
              <a:t>atât</a:t>
            </a:r>
            <a:r>
              <a:rPr lang="en-US" sz="2000" dirty="0"/>
              <a:t> de </a:t>
            </a:r>
            <a:r>
              <a:rPr lang="en-US" sz="2000" dirty="0" err="1"/>
              <a:t>departe</a:t>
            </a:r>
            <a:r>
              <a:rPr lang="en-US" sz="2000" dirty="0"/>
              <a:t> </a:t>
            </a:r>
            <a:r>
              <a:rPr lang="en-US" sz="2000" dirty="0" err="1"/>
              <a:t>în</a:t>
            </a:r>
            <a:r>
              <a:rPr lang="en-US" sz="2000" dirty="0"/>
              <a:t> </a:t>
            </a:r>
            <a:r>
              <a:rPr lang="en-US" sz="2000" dirty="0" err="1"/>
              <a:t>eșantion</a:t>
            </a:r>
            <a:r>
              <a:rPr lang="en-US" sz="2000" dirty="0"/>
              <a:t> </a:t>
            </a:r>
            <a:r>
              <a:rPr lang="en-US" sz="2000" dirty="0" err="1"/>
              <a:t>încât</a:t>
            </a:r>
            <a:r>
              <a:rPr lang="en-US" sz="2000" dirty="0"/>
              <a:t> </a:t>
            </a:r>
            <a:r>
              <a:rPr lang="en-US" sz="2000" dirty="0" err="1"/>
              <a:t>își</a:t>
            </a:r>
            <a:r>
              <a:rPr lang="en-US" sz="2000" dirty="0"/>
              <a:t> </a:t>
            </a:r>
            <a:r>
              <a:rPr lang="en-US" sz="2000" dirty="0" err="1"/>
              <a:t>pierd</a:t>
            </a:r>
            <a:r>
              <a:rPr lang="en-US" sz="2000" dirty="0"/>
              <a:t> </a:t>
            </a:r>
            <a:r>
              <a:rPr lang="en-US" sz="2000" dirty="0" err="1"/>
              <a:t>practic</a:t>
            </a:r>
            <a:r>
              <a:rPr lang="en-US" sz="2000" dirty="0"/>
              <a:t> </a:t>
            </a:r>
            <a:r>
              <a:rPr lang="en-US" sz="2000" dirty="0" err="1"/>
              <a:t>toată</a:t>
            </a:r>
            <a:r>
              <a:rPr lang="en-US" sz="2000" dirty="0"/>
              <a:t> </a:t>
            </a:r>
            <a:r>
              <a:rPr lang="en-US" sz="2000" dirty="0" err="1"/>
              <a:t>energia</a:t>
            </a:r>
            <a:r>
              <a:rPr lang="en-US" sz="2000" dirty="0"/>
              <a:t> </a:t>
            </a:r>
            <a:r>
              <a:rPr lang="en-US" sz="2000" dirty="0" err="1"/>
              <a:t>incidentă</a:t>
            </a:r>
            <a:r>
              <a:rPr lang="en-US" sz="2000" dirty="0"/>
              <a:t> </a:t>
            </a:r>
            <a:r>
              <a:rPr lang="en-US" sz="2000" dirty="0" err="1"/>
              <a:t>și</a:t>
            </a:r>
            <a:r>
              <a:rPr lang="en-US" sz="2000" dirty="0"/>
              <a:t> </a:t>
            </a:r>
            <a:r>
              <a:rPr lang="en-US" sz="2000" dirty="0" err="1"/>
              <a:t>ajung</a:t>
            </a:r>
            <a:r>
              <a:rPr lang="en-US" sz="2000" dirty="0"/>
              <a:t> la </a:t>
            </a:r>
            <a:r>
              <a:rPr lang="en-US" sz="2000" dirty="0" err="1"/>
              <a:t>suprafață</a:t>
            </a:r>
            <a:r>
              <a:rPr lang="en-US" sz="2000" dirty="0"/>
              <a:t> </a:t>
            </a:r>
            <a:r>
              <a:rPr lang="en-US" sz="2000" dirty="0" err="1"/>
              <a:t>chiar</a:t>
            </a:r>
            <a:r>
              <a:rPr lang="en-US" sz="2000" dirty="0"/>
              <a:t> </a:t>
            </a:r>
            <a:r>
              <a:rPr lang="en-US" sz="2000" dirty="0" err="1"/>
              <a:t>înainte</a:t>
            </a:r>
            <a:r>
              <a:rPr lang="en-US" sz="2000" dirty="0"/>
              <a:t> de a fi </a:t>
            </a:r>
            <a:r>
              <a:rPr lang="en-US" sz="2000" dirty="0" err="1"/>
              <a:t>captați</a:t>
            </a:r>
            <a:r>
              <a:rPr lang="en-US" sz="2000" dirty="0"/>
              <a:t> de </a:t>
            </a:r>
            <a:r>
              <a:rPr lang="en-US" sz="2000" dirty="0" err="1"/>
              <a:t>eșantion</a:t>
            </a:r>
            <a:r>
              <a:rPr lang="en-US" sz="2000" dirty="0"/>
              <a:t>, la </a:t>
            </a:r>
            <a:r>
              <a:rPr lang="en-US" sz="2000" dirty="0" err="1"/>
              <a:t>atingerea</a:t>
            </a:r>
            <a:r>
              <a:rPr lang="en-US" sz="2000" dirty="0"/>
              <a:t> </a:t>
            </a:r>
            <a:r>
              <a:rPr lang="en-US" sz="2000" dirty="0" err="1"/>
              <a:t>unei</a:t>
            </a:r>
            <a:r>
              <a:rPr lang="en-US" sz="2000" dirty="0"/>
              <a:t> </a:t>
            </a:r>
            <a:r>
              <a:rPr lang="en-US" sz="2000" dirty="0" err="1"/>
              <a:t>energii</a:t>
            </a:r>
            <a:r>
              <a:rPr lang="en-US" sz="2000" dirty="0"/>
              <a:t> </a:t>
            </a:r>
            <a:r>
              <a:rPr lang="en-US" sz="2000" dirty="0" err="1"/>
              <a:t>echivalente</a:t>
            </a:r>
            <a:r>
              <a:rPr lang="en-US" sz="2000" dirty="0"/>
              <a:t> cu </a:t>
            </a:r>
            <a:r>
              <a:rPr lang="en-US" sz="2000" dirty="0" err="1"/>
              <a:t>energia</a:t>
            </a:r>
            <a:r>
              <a:rPr lang="en-US" sz="2000" dirty="0"/>
              <a:t> </a:t>
            </a:r>
            <a:r>
              <a:rPr lang="en-US" sz="2000" dirty="0" err="1"/>
              <a:t>termică</a:t>
            </a:r>
            <a:r>
              <a:rPr lang="en-US" sz="2000" dirty="0"/>
              <a:t> de </a:t>
            </a:r>
            <a:r>
              <a:rPr lang="en-US" sz="2000" dirty="0" err="1"/>
              <a:t>echilibru</a:t>
            </a:r>
            <a:r>
              <a:rPr lang="en-US" sz="2000" dirty="0"/>
              <a:t> a </a:t>
            </a:r>
            <a:r>
              <a:rPr lang="en-US" sz="2000" dirty="0" err="1"/>
              <a:t>electronilor</a:t>
            </a:r>
            <a:r>
              <a:rPr lang="en-US" sz="2000" dirty="0"/>
              <a:t> din </a:t>
            </a:r>
            <a:r>
              <a:rPr lang="en-US" sz="2000" dirty="0" err="1"/>
              <a:t>eșantion</a:t>
            </a:r>
            <a:r>
              <a:rPr lang="en-US" sz="2000" dirty="0"/>
              <a:t>).</a:t>
            </a:r>
            <a:endParaRPr lang="ro-RO" sz="2000" dirty="0"/>
          </a:p>
          <a:p>
            <a:pPr algn="just"/>
            <a:r>
              <a:rPr lang="en-US" sz="2000" dirty="0" err="1"/>
              <a:t>Distribuția</a:t>
            </a:r>
            <a:r>
              <a:rPr lang="en-US" sz="2000" dirty="0"/>
              <a:t> </a:t>
            </a:r>
            <a:r>
              <a:rPr lang="en-US" sz="2000" dirty="0" err="1"/>
              <a:t>energiei</a:t>
            </a:r>
            <a:r>
              <a:rPr lang="en-US" sz="2000" dirty="0"/>
              <a:t> </a:t>
            </a:r>
            <a:r>
              <a:rPr lang="en-US" sz="2000" dirty="0" err="1"/>
              <a:t>prezintă</a:t>
            </a:r>
            <a:r>
              <a:rPr lang="en-US" sz="2000" dirty="0"/>
              <a:t> </a:t>
            </a:r>
            <a:r>
              <a:rPr lang="en-US" sz="2000" dirty="0" err="1"/>
              <a:t>două</a:t>
            </a:r>
            <a:r>
              <a:rPr lang="en-US" sz="2000" dirty="0"/>
              <a:t> </a:t>
            </a:r>
            <a:r>
              <a:rPr lang="en-US" sz="2000" dirty="0" err="1"/>
              <a:t>regiuni</a:t>
            </a:r>
            <a:r>
              <a:rPr lang="en-US" sz="2000" dirty="0"/>
              <a:t> </a:t>
            </a:r>
            <a:r>
              <a:rPr lang="en-US" sz="2000" dirty="0" err="1"/>
              <a:t>distincte</a:t>
            </a:r>
            <a:r>
              <a:rPr lang="en-US" sz="2000" dirty="0"/>
              <a:t>:</a:t>
            </a:r>
            <a:r>
              <a:rPr lang="ro-RO" sz="2000" dirty="0"/>
              <a:t> </a:t>
            </a:r>
            <a:r>
              <a:rPr lang="en-US" sz="2000" dirty="0" err="1"/>
              <a:t>regiunea</a:t>
            </a:r>
            <a:r>
              <a:rPr lang="en-US" sz="2000" dirty="0"/>
              <a:t> </a:t>
            </a:r>
            <a:r>
              <a:rPr lang="en-US" sz="2000" dirty="0" err="1"/>
              <a:t>superioară</a:t>
            </a:r>
            <a:r>
              <a:rPr lang="en-US" sz="2000" dirty="0"/>
              <a:t>, </a:t>
            </a:r>
            <a:r>
              <a:rPr lang="en-US" sz="2000" dirty="0" err="1"/>
              <a:t>notată</a:t>
            </a:r>
            <a:r>
              <a:rPr lang="en-US" sz="2000" dirty="0"/>
              <a:t> cu </a:t>
            </a:r>
            <a:r>
              <a:rPr lang="en-US" sz="2000" b="1" dirty="0">
                <a:solidFill>
                  <a:srgbClr val="FF0000"/>
                </a:solidFill>
              </a:rPr>
              <a:t>I</a:t>
            </a:r>
            <a:r>
              <a:rPr lang="ro-RO" sz="2000" b="1" dirty="0">
                <a:solidFill>
                  <a:srgbClr val="FF0000"/>
                </a:solidFill>
              </a:rPr>
              <a:t> - </a:t>
            </a:r>
            <a:r>
              <a:rPr lang="ro-RO" sz="2000" dirty="0" err="1"/>
              <a:t>virful</a:t>
            </a:r>
            <a:r>
              <a:rPr lang="ro-RO" sz="2000" dirty="0"/>
              <a:t> </a:t>
            </a:r>
            <a:r>
              <a:rPr lang="en-US" sz="2000" dirty="0"/>
              <a:t>de </a:t>
            </a:r>
            <a:r>
              <a:rPr lang="en-US" sz="2000" dirty="0" err="1"/>
              <a:t>înaltă</a:t>
            </a:r>
            <a:r>
              <a:rPr lang="en-US" sz="2000" dirty="0"/>
              <a:t> </a:t>
            </a:r>
            <a:r>
              <a:rPr lang="en-US" sz="2000" dirty="0" err="1"/>
              <a:t>energie</a:t>
            </a:r>
            <a:r>
              <a:rPr lang="en-US" sz="2000" dirty="0"/>
              <a:t> a BSE care</a:t>
            </a:r>
            <a:r>
              <a:rPr lang="ro-RO" sz="2000" dirty="0"/>
              <a:t> </a:t>
            </a:r>
            <a:r>
              <a:rPr lang="en-US" sz="2000" dirty="0"/>
              <a:t>a </a:t>
            </a:r>
            <a:r>
              <a:rPr lang="en-US" sz="2000" dirty="0" err="1"/>
              <a:t>pierdut</a:t>
            </a:r>
            <a:r>
              <a:rPr lang="en-US" sz="2000" dirty="0"/>
              <a:t> </a:t>
            </a:r>
            <a:r>
              <a:rPr lang="en-US" sz="2000" dirty="0" err="1"/>
              <a:t>mai</a:t>
            </a:r>
            <a:r>
              <a:rPr lang="en-US" sz="2000" dirty="0"/>
              <a:t> </a:t>
            </a:r>
            <a:r>
              <a:rPr lang="en-US" sz="2000" dirty="0" err="1"/>
              <a:t>puțin</a:t>
            </a:r>
            <a:r>
              <a:rPr lang="en-US" sz="2000" dirty="0"/>
              <a:t> de 50% din </a:t>
            </a:r>
            <a:r>
              <a:rPr lang="en-US" sz="2000" dirty="0" err="1"/>
              <a:t>energia</a:t>
            </a:r>
            <a:r>
              <a:rPr lang="en-US" sz="2000" dirty="0"/>
              <a:t> </a:t>
            </a:r>
            <a:r>
              <a:rPr lang="en-US" sz="2000" dirty="0" err="1"/>
              <a:t>sa</a:t>
            </a:r>
            <a:r>
              <a:rPr lang="en-US" sz="2000" dirty="0"/>
              <a:t> </a:t>
            </a:r>
            <a:r>
              <a:rPr lang="en-US" sz="2000" dirty="0" err="1"/>
              <a:t>timpurie</a:t>
            </a:r>
            <a:r>
              <a:rPr lang="en-US" sz="2000" dirty="0"/>
              <a:t> </a:t>
            </a:r>
            <a:r>
              <a:rPr lang="en-US" sz="2000" b="1" dirty="0">
                <a:solidFill>
                  <a:srgbClr val="FF0000"/>
                </a:solidFill>
              </a:rPr>
              <a:t>E</a:t>
            </a:r>
            <a:r>
              <a:rPr lang="en-US" sz="1400" b="1" dirty="0">
                <a:solidFill>
                  <a:srgbClr val="FF0000"/>
                </a:solidFill>
              </a:rPr>
              <a:t>0</a:t>
            </a:r>
            <a:r>
              <a:rPr lang="en-US" sz="2000" dirty="0"/>
              <a:t> (</a:t>
            </a:r>
            <a:r>
              <a:rPr lang="en-US" sz="2000" i="1" dirty="0" err="1"/>
              <a:t>pentru</a:t>
            </a:r>
            <a:r>
              <a:rPr lang="en-US" sz="2000" i="1" dirty="0"/>
              <a:t> </a:t>
            </a:r>
            <a:r>
              <a:rPr lang="en-US" sz="2000" i="1" dirty="0" err="1"/>
              <a:t>majoritatea</a:t>
            </a:r>
            <a:r>
              <a:rPr lang="en-US" sz="2000" i="1" dirty="0"/>
              <a:t> </a:t>
            </a:r>
            <a:r>
              <a:rPr lang="en-US" sz="2000" i="1" dirty="0" err="1"/>
              <a:t>țintelor</a:t>
            </a:r>
            <a:r>
              <a:rPr lang="en-US" sz="2000" i="1" dirty="0"/>
              <a:t> cu </a:t>
            </a:r>
            <a:r>
              <a:rPr lang="en-US" sz="2000" i="1" dirty="0" err="1"/>
              <a:t>număr</a:t>
            </a:r>
            <a:r>
              <a:rPr lang="en-US" sz="2000" i="1" dirty="0"/>
              <a:t> atomic </a:t>
            </a:r>
            <a:r>
              <a:rPr lang="en-US" sz="2000" i="1" dirty="0" err="1"/>
              <a:t>intermediar</a:t>
            </a:r>
            <a:r>
              <a:rPr lang="en-US" sz="2000" i="1" dirty="0"/>
              <a:t> </a:t>
            </a:r>
            <a:r>
              <a:rPr lang="en-US" sz="2000" i="1" dirty="0" err="1"/>
              <a:t>și</a:t>
            </a:r>
            <a:r>
              <a:rPr lang="en-US" sz="2000" i="1" dirty="0"/>
              <a:t> </a:t>
            </a:r>
            <a:r>
              <a:rPr lang="en-US" sz="2000" i="1" dirty="0" err="1"/>
              <a:t>ridicat</a:t>
            </a:r>
            <a:r>
              <a:rPr lang="en-US" sz="2000" i="1" dirty="0"/>
              <a:t>, </a:t>
            </a:r>
            <a:r>
              <a:rPr lang="en-US" sz="2000" i="1" dirty="0" err="1"/>
              <a:t>majoritatea</a:t>
            </a:r>
            <a:r>
              <a:rPr lang="en-US" sz="2000" i="1" dirty="0"/>
              <a:t> BSE se </a:t>
            </a:r>
            <a:r>
              <a:rPr lang="en-US" sz="2000" i="1" dirty="0" err="1"/>
              <a:t>va</a:t>
            </a:r>
            <a:r>
              <a:rPr lang="en-US" sz="2000" i="1" dirty="0"/>
              <a:t> </a:t>
            </a:r>
            <a:r>
              <a:rPr lang="en-US" sz="2000" i="1" dirty="0" err="1"/>
              <a:t>găsi</a:t>
            </a:r>
            <a:r>
              <a:rPr lang="en-US" sz="2000" i="1" dirty="0"/>
              <a:t> </a:t>
            </a:r>
            <a:r>
              <a:rPr lang="en-US" sz="2000" i="1" dirty="0" err="1"/>
              <a:t>în</a:t>
            </a:r>
            <a:r>
              <a:rPr lang="en-US" sz="2000" i="1" dirty="0"/>
              <a:t> </a:t>
            </a:r>
            <a:r>
              <a:rPr lang="en-US" sz="2000" i="1" dirty="0" err="1"/>
              <a:t>această</a:t>
            </a:r>
            <a:r>
              <a:rPr lang="en-US" sz="2000" i="1" dirty="0"/>
              <a:t> </a:t>
            </a:r>
            <a:r>
              <a:rPr lang="en-US" sz="2000" i="1" dirty="0" err="1"/>
              <a:t>regiune</a:t>
            </a:r>
            <a:r>
              <a:rPr lang="en-US" sz="2000" dirty="0"/>
              <a:t>).</a:t>
            </a:r>
            <a:endParaRPr lang="ro-RO" sz="2000" dirty="0"/>
          </a:p>
          <a:p>
            <a:pPr algn="just"/>
            <a:r>
              <a:rPr lang="en-US" sz="2000" dirty="0" err="1"/>
              <a:t>Regiunea</a:t>
            </a:r>
            <a:r>
              <a:rPr lang="en-US" sz="2000" dirty="0"/>
              <a:t> </a:t>
            </a:r>
            <a:r>
              <a:rPr lang="en-US" sz="2000" b="1" dirty="0">
                <a:solidFill>
                  <a:srgbClr val="FF0000"/>
                </a:solidFill>
              </a:rPr>
              <a:t>II</a:t>
            </a:r>
            <a:r>
              <a:rPr lang="en-US" sz="2000" dirty="0"/>
              <a:t> </a:t>
            </a:r>
            <a:r>
              <a:rPr lang="en-US" sz="2000" dirty="0" err="1"/>
              <a:t>este</a:t>
            </a:r>
            <a:r>
              <a:rPr lang="en-US" sz="2000" dirty="0"/>
              <a:t> </a:t>
            </a:r>
            <a:r>
              <a:rPr lang="en-US" sz="2000" dirty="0" err="1"/>
              <a:t>coada</a:t>
            </a:r>
            <a:r>
              <a:rPr lang="en-US" sz="2000" dirty="0"/>
              <a:t> </a:t>
            </a:r>
            <a:r>
              <a:rPr lang="en-US" sz="2000" dirty="0" err="1"/>
              <a:t>largă</a:t>
            </a:r>
            <a:r>
              <a:rPr lang="en-US" sz="2000" dirty="0"/>
              <a:t>, </a:t>
            </a:r>
            <a:r>
              <a:rPr lang="en-US" sz="2000" dirty="0" err="1"/>
              <a:t>în</a:t>
            </a:r>
            <a:r>
              <a:rPr lang="en-US" sz="2000" dirty="0"/>
              <a:t> </a:t>
            </a:r>
            <a:r>
              <a:rPr lang="en-US" sz="2000" dirty="0" err="1"/>
              <a:t>scădere</a:t>
            </a:r>
            <a:r>
              <a:rPr lang="en-US" sz="2000" dirty="0"/>
              <a:t> </a:t>
            </a:r>
            <a:r>
              <a:rPr lang="en-US" sz="2000" dirty="0" err="1"/>
              <a:t>treptată</a:t>
            </a:r>
            <a:r>
              <a:rPr lang="en-US" sz="2000" dirty="0"/>
              <a:t>, </a:t>
            </a:r>
            <a:r>
              <a:rPr lang="en-US" sz="2000" dirty="0" err="1"/>
              <a:t>reprezentând</a:t>
            </a:r>
            <a:r>
              <a:rPr lang="en-US" sz="2000" dirty="0"/>
              <a:t> </a:t>
            </a:r>
            <a:r>
              <a:rPr lang="en-US" sz="2000" dirty="0" err="1"/>
              <a:t>acei</a:t>
            </a:r>
            <a:r>
              <a:rPr lang="en-US" sz="2000" dirty="0"/>
              <a:t> </a:t>
            </a:r>
            <a:r>
              <a:rPr lang="en-US" sz="2000" dirty="0" err="1"/>
              <a:t>electroni</a:t>
            </a:r>
            <a:r>
              <a:rPr lang="en-US" sz="2000" dirty="0"/>
              <a:t> din </a:t>
            </a:r>
            <a:r>
              <a:rPr lang="en-US" sz="2000" dirty="0" err="1"/>
              <a:t>fascicul</a:t>
            </a:r>
            <a:r>
              <a:rPr lang="en-US" sz="2000" dirty="0"/>
              <a:t> care </a:t>
            </a:r>
            <a:r>
              <a:rPr lang="en-US" sz="2000" dirty="0" err="1"/>
              <a:t>călătoresc</a:t>
            </a:r>
            <a:r>
              <a:rPr lang="en-US" sz="2000" dirty="0"/>
              <a:t> </a:t>
            </a:r>
            <a:r>
              <a:rPr lang="en-US" sz="2000" dirty="0" err="1"/>
              <a:t>distanțe</a:t>
            </a:r>
            <a:r>
              <a:rPr lang="en-US" sz="2000" dirty="0"/>
              <a:t> </a:t>
            </a:r>
            <a:r>
              <a:rPr lang="en-US" sz="2000" dirty="0" err="1"/>
              <a:t>progresiv</a:t>
            </a:r>
            <a:r>
              <a:rPr lang="en-US" sz="2000" dirty="0"/>
              <a:t> </a:t>
            </a:r>
            <a:r>
              <a:rPr lang="en-US" sz="2000" dirty="0" err="1"/>
              <a:t>mai</a:t>
            </a:r>
            <a:r>
              <a:rPr lang="en-US" sz="2000" dirty="0"/>
              <a:t> </a:t>
            </a:r>
            <a:r>
              <a:rPr lang="en-US" sz="2000" dirty="0" err="1"/>
              <a:t>mari</a:t>
            </a:r>
            <a:r>
              <a:rPr lang="en-US" sz="2000" dirty="0"/>
              <a:t>, </a:t>
            </a:r>
            <a:r>
              <a:rPr lang="en-US" sz="2000" dirty="0" err="1"/>
              <a:t>pierzând</a:t>
            </a:r>
            <a:r>
              <a:rPr lang="en-US" sz="2000" dirty="0"/>
              <a:t> </a:t>
            </a:r>
            <a:r>
              <a:rPr lang="en-US" sz="2000" dirty="0" err="1"/>
              <a:t>progresiv</a:t>
            </a:r>
            <a:r>
              <a:rPr lang="en-US" sz="2000" dirty="0"/>
              <a:t> </a:t>
            </a:r>
            <a:r>
              <a:rPr lang="en-US" sz="2000" dirty="0" err="1"/>
              <a:t>mai</a:t>
            </a:r>
            <a:r>
              <a:rPr lang="en-US" sz="2000" dirty="0"/>
              <a:t> </a:t>
            </a:r>
            <a:r>
              <a:rPr lang="en-US" sz="2000" dirty="0" err="1"/>
              <a:t>multă</a:t>
            </a:r>
            <a:r>
              <a:rPr lang="en-US" sz="2000" dirty="0"/>
              <a:t> </a:t>
            </a:r>
            <a:r>
              <a:rPr lang="en-US" sz="2000" dirty="0" err="1"/>
              <a:t>energie</a:t>
            </a:r>
            <a:r>
              <a:rPr lang="en-US" sz="2000" dirty="0"/>
              <a:t> </a:t>
            </a:r>
            <a:r>
              <a:rPr lang="en-US" sz="2000" dirty="0" err="1"/>
              <a:t>în</a:t>
            </a:r>
            <a:r>
              <a:rPr lang="en-US" sz="2000" dirty="0"/>
              <a:t> </a:t>
            </a:r>
            <a:r>
              <a:rPr lang="en-US" sz="2000" dirty="0" err="1"/>
              <a:t>cadrul</a:t>
            </a:r>
            <a:r>
              <a:rPr lang="en-US" sz="2000" dirty="0"/>
              <a:t> </a:t>
            </a:r>
            <a:r>
              <a:rPr lang="en-US" sz="2000" dirty="0" err="1"/>
              <a:t>eșantionului</a:t>
            </a:r>
            <a:r>
              <a:rPr lang="en-US" sz="2000" dirty="0"/>
              <a:t> </a:t>
            </a:r>
            <a:r>
              <a:rPr lang="en-US" sz="2000" dirty="0" err="1"/>
              <a:t>înainte</a:t>
            </a:r>
            <a:r>
              <a:rPr lang="en-US" sz="2000" dirty="0"/>
              <a:t> de </a:t>
            </a:r>
            <a:r>
              <a:rPr lang="en-US" sz="2000" dirty="0" err="1"/>
              <a:t>retrodifuzie</a:t>
            </a:r>
            <a:r>
              <a:rPr lang="en-US" sz="2000" dirty="0"/>
              <a:t>.</a:t>
            </a:r>
          </a:p>
        </p:txBody>
      </p:sp>
    </p:spTree>
    <p:extLst>
      <p:ext uri="{BB962C8B-B14F-4D97-AF65-F5344CB8AC3E}">
        <p14:creationId xmlns:p14="http://schemas.microsoft.com/office/powerpoint/2010/main" val="2739061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533089"/>
            <a:ext cx="8458200" cy="3001962"/>
          </a:xfrm>
        </p:spPr>
        <p:txBody>
          <a:bodyPr/>
          <a:lstStyle/>
          <a:p>
            <a:pPr algn="just"/>
            <a:r>
              <a:rPr lang="en-US" sz="2000" dirty="0" err="1"/>
              <a:t>Distribuția</a:t>
            </a:r>
            <a:r>
              <a:rPr lang="en-US" sz="2000" dirty="0"/>
              <a:t> </a:t>
            </a:r>
            <a:r>
              <a:rPr lang="en-US" sz="2000" dirty="0" err="1"/>
              <a:t>energiei</a:t>
            </a:r>
            <a:r>
              <a:rPr lang="en-US" sz="2000" dirty="0"/>
              <a:t> </a:t>
            </a:r>
            <a:r>
              <a:rPr lang="en-US" sz="2000" dirty="0" err="1"/>
              <a:t>prezintă</a:t>
            </a:r>
            <a:r>
              <a:rPr lang="en-US" sz="2000" dirty="0"/>
              <a:t> o </a:t>
            </a:r>
            <a:r>
              <a:rPr lang="en-US" sz="2000" dirty="0" err="1"/>
              <a:t>valoare</a:t>
            </a:r>
            <a:r>
              <a:rPr lang="en-US" sz="2000" dirty="0"/>
              <a:t> de </a:t>
            </a:r>
            <a:r>
              <a:rPr lang="en-US" sz="2000" dirty="0" err="1"/>
              <a:t>vârf</a:t>
            </a:r>
            <a:r>
              <a:rPr lang="en-US" sz="2000" dirty="0"/>
              <a:t>, </a:t>
            </a:r>
            <a:r>
              <a:rPr lang="en-US" sz="2000" dirty="0" err="1"/>
              <a:t>regiunea</a:t>
            </a:r>
            <a:r>
              <a:rPr lang="en-US" sz="2000" dirty="0"/>
              <a:t> I, care </a:t>
            </a:r>
            <a:r>
              <a:rPr lang="en-US" sz="2000" dirty="0" err="1"/>
              <a:t>devine</a:t>
            </a:r>
            <a:r>
              <a:rPr lang="en-US" sz="2000" dirty="0"/>
              <a:t> </a:t>
            </a:r>
            <a:r>
              <a:rPr lang="en-US" sz="2000" dirty="0" err="1"/>
              <a:t>mai</a:t>
            </a:r>
            <a:r>
              <a:rPr lang="en-US" sz="2000" dirty="0"/>
              <a:t> </a:t>
            </a:r>
            <a:r>
              <a:rPr lang="en-US" sz="2000" dirty="0" err="1"/>
              <a:t>distinctă</a:t>
            </a:r>
            <a:r>
              <a:rPr lang="en-US" sz="2000" dirty="0"/>
              <a:t> </a:t>
            </a:r>
            <a:r>
              <a:rPr lang="en-US" sz="2000" dirty="0" err="1"/>
              <a:t>pentru</a:t>
            </a:r>
            <a:r>
              <a:rPr lang="en-US" sz="2000" dirty="0"/>
              <a:t> </a:t>
            </a:r>
            <a:r>
              <a:rPr lang="en-US" sz="2000" dirty="0" err="1"/>
              <a:t>ținte</a:t>
            </a:r>
            <a:r>
              <a:rPr lang="en-US" sz="2000" dirty="0"/>
              <a:t> cu Z </a:t>
            </a:r>
            <a:r>
              <a:rPr lang="en-US" sz="2000" dirty="0" err="1"/>
              <a:t>mai</a:t>
            </a:r>
            <a:r>
              <a:rPr lang="en-US" sz="2000" dirty="0"/>
              <a:t> mare. </a:t>
            </a:r>
            <a:endParaRPr lang="ro-RO" sz="2000" dirty="0"/>
          </a:p>
          <a:p>
            <a:pPr algn="just"/>
            <a:r>
              <a:rPr lang="en-US" sz="2000" dirty="0"/>
              <a:t>Energia </a:t>
            </a:r>
            <a:r>
              <a:rPr lang="en-US" sz="2000" dirty="0" err="1"/>
              <a:t>relativă</a:t>
            </a:r>
            <a:r>
              <a:rPr lang="en-US" sz="2000" dirty="0"/>
              <a:t> de </a:t>
            </a:r>
            <a:r>
              <a:rPr lang="en-US" sz="2000" dirty="0" err="1"/>
              <a:t>vârf</a:t>
            </a:r>
            <a:r>
              <a:rPr lang="en-US" sz="2000" dirty="0"/>
              <a:t> E</a:t>
            </a:r>
            <a:r>
              <a:rPr lang="en-US" sz="1400" dirty="0"/>
              <a:t>0</a:t>
            </a:r>
            <a:r>
              <a:rPr lang="en-US" sz="2000" dirty="0"/>
              <a:t>/E </a:t>
            </a:r>
            <a:r>
              <a:rPr lang="en-US" sz="2000" dirty="0" err="1"/>
              <a:t>crește</a:t>
            </a:r>
            <a:r>
              <a:rPr lang="en-US" sz="2000" dirty="0"/>
              <a:t> de la </a:t>
            </a:r>
            <a:r>
              <a:rPr lang="en-US" sz="2000" dirty="0" err="1"/>
              <a:t>aproximativ</a:t>
            </a:r>
            <a:r>
              <a:rPr lang="en-US" sz="2000" dirty="0"/>
              <a:t> 0,8 </a:t>
            </a:r>
            <a:r>
              <a:rPr lang="en-US" sz="2000" dirty="0" err="1"/>
              <a:t>pentru</a:t>
            </a:r>
            <a:r>
              <a:rPr lang="en-US" sz="2000" dirty="0"/>
              <a:t> </a:t>
            </a:r>
            <a:r>
              <a:rPr lang="en-US" sz="2000" dirty="0" err="1"/>
              <a:t>cupru</a:t>
            </a:r>
            <a:r>
              <a:rPr lang="en-US" sz="2000" dirty="0"/>
              <a:t> la 0,95 </a:t>
            </a:r>
            <a:r>
              <a:rPr lang="en-US" sz="2000" dirty="0" err="1"/>
              <a:t>pentru</a:t>
            </a:r>
            <a:r>
              <a:rPr lang="en-US" sz="2000" dirty="0"/>
              <a:t> aur, </a:t>
            </a:r>
            <a:r>
              <a:rPr lang="en-US" sz="2000" dirty="0" err="1"/>
              <a:t>iar</a:t>
            </a:r>
            <a:r>
              <a:rPr lang="en-US" sz="2000" dirty="0"/>
              <a:t> </a:t>
            </a:r>
            <a:r>
              <a:rPr lang="en-US" sz="2000" dirty="0" err="1"/>
              <a:t>distribuția</a:t>
            </a:r>
            <a:r>
              <a:rPr lang="en-US" sz="2000" dirty="0"/>
              <a:t> </a:t>
            </a:r>
            <a:r>
              <a:rPr lang="en-US" sz="2000" dirty="0" err="1"/>
              <a:t>pentru</a:t>
            </a:r>
            <a:r>
              <a:rPr lang="en-US" sz="2000" dirty="0"/>
              <a:t> un element </a:t>
            </a:r>
            <a:r>
              <a:rPr lang="en-US" sz="2000" dirty="0" err="1"/>
              <a:t>ușor</a:t>
            </a:r>
            <a:r>
              <a:rPr lang="en-US" sz="2000" dirty="0"/>
              <a:t> (cum </a:t>
            </a:r>
            <a:r>
              <a:rPr lang="en-US" sz="2000" dirty="0" err="1"/>
              <a:t>ar</a:t>
            </a:r>
            <a:r>
              <a:rPr lang="en-US" sz="2000" dirty="0"/>
              <a:t> fi </a:t>
            </a:r>
            <a:r>
              <a:rPr lang="en-US" sz="2000" dirty="0" err="1"/>
              <a:t>carbonul</a:t>
            </a:r>
            <a:r>
              <a:rPr lang="en-US" sz="2000" dirty="0"/>
              <a:t>), </a:t>
            </a:r>
            <a:r>
              <a:rPr lang="en-US" sz="2000" dirty="0" err="1"/>
              <a:t>carbonul</a:t>
            </a:r>
            <a:r>
              <a:rPr lang="en-US" sz="2000" dirty="0"/>
              <a:t>, </a:t>
            </a:r>
            <a:r>
              <a:rPr lang="en-US" sz="2000" dirty="0" err="1"/>
              <a:t>este</a:t>
            </a:r>
            <a:r>
              <a:rPr lang="en-US" sz="2000" dirty="0"/>
              <a:t> </a:t>
            </a:r>
            <a:r>
              <a:rPr lang="en-US" sz="2000" dirty="0" err="1"/>
              <a:t>extrem</a:t>
            </a:r>
            <a:r>
              <a:rPr lang="en-US" sz="2000" dirty="0"/>
              <a:t> de </a:t>
            </a:r>
            <a:r>
              <a:rPr lang="en-US" sz="2000" dirty="0" err="1"/>
              <a:t>largă</a:t>
            </a:r>
            <a:r>
              <a:rPr lang="en-US" sz="2000" dirty="0"/>
              <a:t>, cu </a:t>
            </a:r>
            <a:r>
              <a:rPr lang="en-US" sz="2000" dirty="0" err="1"/>
              <a:t>doar</a:t>
            </a:r>
            <a:r>
              <a:rPr lang="en-US" sz="2000" dirty="0"/>
              <a:t> un maxim </a:t>
            </a:r>
            <a:r>
              <a:rPr lang="en-US" sz="2000" dirty="0" err="1"/>
              <a:t>larg</a:t>
            </a:r>
            <a:r>
              <a:rPr lang="en-US" sz="2000" dirty="0"/>
              <a:t> </a:t>
            </a:r>
            <a:r>
              <a:rPr lang="en-US" sz="2000" dirty="0" err="1"/>
              <a:t>și</a:t>
            </a:r>
            <a:r>
              <a:rPr lang="en-US" sz="2000" dirty="0"/>
              <a:t> </a:t>
            </a:r>
            <a:r>
              <a:rPr lang="en-US" sz="2000" dirty="0" err="1"/>
              <a:t>niciun</a:t>
            </a:r>
            <a:r>
              <a:rPr lang="en-US" sz="2000" dirty="0"/>
              <a:t> </a:t>
            </a:r>
            <a:r>
              <a:rPr lang="en-US" sz="2000" dirty="0" err="1"/>
              <a:t>vârf</a:t>
            </a:r>
            <a:r>
              <a:rPr lang="en-US" sz="2000" dirty="0"/>
              <a:t> distinct.</a:t>
            </a:r>
            <a:endParaRPr lang="ro-RO" sz="2000" dirty="0"/>
          </a:p>
          <a:p>
            <a:pPr algn="just"/>
            <a:r>
              <a:rPr lang="en-US" sz="2000" dirty="0" err="1"/>
              <a:t>Distribuția</a:t>
            </a:r>
            <a:r>
              <a:rPr lang="en-US" sz="2000" dirty="0"/>
              <a:t> </a:t>
            </a:r>
            <a:r>
              <a:rPr lang="en-US" sz="2000" dirty="0" err="1"/>
              <a:t>energiei</a:t>
            </a:r>
            <a:r>
              <a:rPr lang="en-US" sz="2000" dirty="0"/>
              <a:t> </a:t>
            </a:r>
            <a:r>
              <a:rPr lang="en-US" sz="2000" dirty="0" err="1"/>
              <a:t>depinde</a:t>
            </a:r>
            <a:r>
              <a:rPr lang="en-US" sz="2000" dirty="0"/>
              <a:t> </a:t>
            </a:r>
            <a:r>
              <a:rPr lang="en-US" sz="2000" dirty="0" err="1"/>
              <a:t>și</a:t>
            </a:r>
            <a:r>
              <a:rPr lang="en-US" sz="2000" dirty="0"/>
              <a:t> de </a:t>
            </a:r>
            <a:r>
              <a:rPr lang="en-US" sz="2000" dirty="0" err="1"/>
              <a:t>unghiul</a:t>
            </a:r>
            <a:r>
              <a:rPr lang="en-US" sz="2000" dirty="0"/>
              <a:t> de </a:t>
            </a:r>
            <a:r>
              <a:rPr lang="en-US" sz="2000" dirty="0" err="1"/>
              <a:t>deasupra</a:t>
            </a:r>
            <a:r>
              <a:rPr lang="en-US" sz="2000" dirty="0"/>
              <a:t> </a:t>
            </a:r>
            <a:r>
              <a:rPr lang="en-US" sz="2000" dirty="0" err="1"/>
              <a:t>suprafeței</a:t>
            </a:r>
            <a:r>
              <a:rPr lang="en-US" sz="2000" dirty="0"/>
              <a:t> la care </a:t>
            </a:r>
            <a:r>
              <a:rPr lang="en-US" sz="2000" dirty="0" err="1"/>
              <a:t>este</a:t>
            </a:r>
            <a:r>
              <a:rPr lang="en-US" sz="2000" dirty="0"/>
              <a:t> </a:t>
            </a:r>
            <a:r>
              <a:rPr lang="en-US" sz="2000" dirty="0" err="1"/>
              <a:t>măsurată</a:t>
            </a:r>
            <a:r>
              <a:rPr lang="en-US" sz="2000" dirty="0"/>
              <a:t> </a:t>
            </a:r>
            <a:r>
              <a:rPr lang="en-US" sz="2000" dirty="0" err="1"/>
              <a:t>distribuția</a:t>
            </a:r>
            <a:r>
              <a:rPr lang="en-US" sz="2000" dirty="0"/>
              <a:t>.</a:t>
            </a:r>
            <a:endParaRPr lang="en-US" dirty="0"/>
          </a:p>
        </p:txBody>
      </p:sp>
      <p:pic>
        <p:nvPicPr>
          <p:cNvPr id="4" name="Picture 3"/>
          <p:cNvPicPr>
            <a:picLocks noChangeAspect="1"/>
          </p:cNvPicPr>
          <p:nvPr/>
        </p:nvPicPr>
        <p:blipFill>
          <a:blip r:embed="rId2"/>
          <a:stretch>
            <a:fillRect/>
          </a:stretch>
        </p:blipFill>
        <p:spPr>
          <a:xfrm>
            <a:off x="4526025" y="34260"/>
            <a:ext cx="4617975" cy="3254118"/>
          </a:xfrm>
          <a:prstGeom prst="rect">
            <a:avLst/>
          </a:prstGeom>
        </p:spPr>
      </p:pic>
    </p:spTree>
    <p:extLst>
      <p:ext uri="{BB962C8B-B14F-4D97-AF65-F5344CB8AC3E}">
        <p14:creationId xmlns:p14="http://schemas.microsoft.com/office/powerpoint/2010/main" val="190992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724400" cy="1143000"/>
          </a:xfrm>
        </p:spPr>
        <p:txBody>
          <a:bodyPr/>
          <a:lstStyle/>
          <a:p>
            <a:r>
              <a:rPr lang="ro-RO" dirty="0"/>
              <a:t>Secondary electrons (SE)</a:t>
            </a:r>
            <a:endParaRPr lang="en-US" dirty="0"/>
          </a:p>
        </p:txBody>
      </p:sp>
      <p:sp>
        <p:nvSpPr>
          <p:cNvPr id="3" name="Content Placeholder 2"/>
          <p:cNvSpPr>
            <a:spLocks noGrp="1"/>
          </p:cNvSpPr>
          <p:nvPr>
            <p:ph idx="1"/>
          </p:nvPr>
        </p:nvSpPr>
        <p:spPr>
          <a:xfrm>
            <a:off x="457200" y="2286000"/>
            <a:ext cx="8305800" cy="4343400"/>
          </a:xfrm>
        </p:spPr>
        <p:txBody>
          <a:bodyPr/>
          <a:lstStyle/>
          <a:p>
            <a:pPr algn="just"/>
            <a:r>
              <a:rPr lang="en-US" sz="2000" dirty="0" err="1"/>
              <a:t>În</a:t>
            </a:r>
            <a:r>
              <a:rPr lang="en-US" sz="2000" dirty="0"/>
              <a:t> </a:t>
            </a:r>
            <a:r>
              <a:rPr lang="en-US" sz="2000" dirty="0" err="1"/>
              <a:t>distribuția</a:t>
            </a:r>
            <a:r>
              <a:rPr lang="en-US" sz="2000" dirty="0"/>
              <a:t> </a:t>
            </a:r>
            <a:r>
              <a:rPr lang="en-US" sz="2000" dirty="0" err="1"/>
              <a:t>energiei</a:t>
            </a:r>
            <a:r>
              <a:rPr lang="en-US" sz="2000" dirty="0"/>
              <a:t> </a:t>
            </a:r>
            <a:r>
              <a:rPr lang="en-US" sz="2000" dirty="0" err="1"/>
              <a:t>tuturor</a:t>
            </a:r>
            <a:r>
              <a:rPr lang="en-US" sz="2000" dirty="0"/>
              <a:t> </a:t>
            </a:r>
            <a:r>
              <a:rPr lang="en-US" sz="2000" dirty="0" err="1"/>
              <a:t>electronilor</a:t>
            </a:r>
            <a:r>
              <a:rPr lang="en-US" sz="2000" dirty="0"/>
              <a:t> (</a:t>
            </a:r>
            <a:r>
              <a:rPr lang="en-US" sz="2000" dirty="0" err="1"/>
              <a:t>măsurată</a:t>
            </a:r>
            <a:r>
              <a:rPr lang="en-US" sz="2000" dirty="0"/>
              <a:t> pe </a:t>
            </a:r>
            <a:r>
              <a:rPr lang="en-US" sz="2000" dirty="0" err="1"/>
              <a:t>intervalul</a:t>
            </a:r>
            <a:r>
              <a:rPr lang="en-US" sz="2000" dirty="0"/>
              <a:t> de la E</a:t>
            </a:r>
            <a:r>
              <a:rPr lang="en-US" sz="1400" dirty="0"/>
              <a:t>0</a:t>
            </a:r>
            <a:r>
              <a:rPr lang="en-US" sz="2000" dirty="0"/>
              <a:t>, </a:t>
            </a:r>
            <a:r>
              <a:rPr lang="en-US" sz="2000" dirty="0" err="1"/>
              <a:t>energia</a:t>
            </a:r>
            <a:r>
              <a:rPr lang="en-US" sz="2000" dirty="0"/>
              <a:t> </a:t>
            </a:r>
            <a:r>
              <a:rPr lang="en-US" sz="2000" dirty="0" err="1"/>
              <a:t>fasciculului</a:t>
            </a:r>
            <a:r>
              <a:rPr lang="en-US" sz="2000" dirty="0"/>
              <a:t> incident, </a:t>
            </a:r>
            <a:r>
              <a:rPr lang="en-US" sz="2000" dirty="0" err="1"/>
              <a:t>până</a:t>
            </a:r>
            <a:r>
              <a:rPr lang="en-US" sz="2000" dirty="0"/>
              <a:t> la 0 keV), </a:t>
            </a:r>
            <a:r>
              <a:rPr lang="en-US" sz="2000" dirty="0" err="1"/>
              <a:t>cea</a:t>
            </a:r>
            <a:r>
              <a:rPr lang="en-US" sz="2000" dirty="0"/>
              <a:t> </a:t>
            </a:r>
            <a:r>
              <a:rPr lang="en-US" sz="2000" dirty="0" err="1"/>
              <a:t>mai</a:t>
            </a:r>
            <a:r>
              <a:rPr lang="en-US" sz="2000" dirty="0"/>
              <a:t> mare </a:t>
            </a:r>
            <a:r>
              <a:rPr lang="en-US" sz="2000" dirty="0" err="1"/>
              <a:t>parte</a:t>
            </a:r>
            <a:r>
              <a:rPr lang="en-US" sz="2000" dirty="0"/>
              <a:t> a </a:t>
            </a:r>
            <a:r>
              <a:rPr lang="en-US" sz="2000" dirty="0" err="1"/>
              <a:t>contribuției</a:t>
            </a:r>
            <a:r>
              <a:rPr lang="en-US" sz="2000" dirty="0"/>
              <a:t> se </a:t>
            </a:r>
            <a:r>
              <a:rPr lang="en-US" sz="2000" dirty="0" err="1"/>
              <a:t>datorează</a:t>
            </a:r>
            <a:r>
              <a:rPr lang="en-US" sz="2000" dirty="0"/>
              <a:t> BSE, care </a:t>
            </a:r>
            <a:r>
              <a:rPr lang="en-US" sz="2000" dirty="0" err="1"/>
              <a:t>dă</a:t>
            </a:r>
            <a:r>
              <a:rPr lang="en-US" sz="2000" dirty="0"/>
              <a:t> </a:t>
            </a:r>
            <a:r>
              <a:rPr lang="en-US" sz="2000" dirty="0" err="1"/>
              <a:t>naștere</a:t>
            </a:r>
            <a:r>
              <a:rPr lang="en-US" sz="2000" dirty="0"/>
              <a:t> </a:t>
            </a:r>
            <a:r>
              <a:rPr lang="en-US" sz="2000" dirty="0" err="1"/>
              <a:t>regiunii</a:t>
            </a:r>
            <a:r>
              <a:rPr lang="en-US" sz="2000" dirty="0"/>
              <a:t> 1 (</a:t>
            </a:r>
            <a:r>
              <a:rPr lang="en-US" sz="2000" dirty="0" err="1"/>
              <a:t>energie</a:t>
            </a:r>
            <a:r>
              <a:rPr lang="en-US" sz="2000" dirty="0"/>
              <a:t> de </a:t>
            </a:r>
            <a:r>
              <a:rPr lang="en-US" sz="2000" dirty="0" err="1"/>
              <a:t>vârf</a:t>
            </a:r>
            <a:r>
              <a:rPr lang="en-US" sz="2000" dirty="0"/>
              <a:t> </a:t>
            </a:r>
            <a:r>
              <a:rPr lang="en-US" sz="2000" dirty="0" err="1"/>
              <a:t>ridicată</a:t>
            </a:r>
            <a:r>
              <a:rPr lang="en-US" sz="2000" dirty="0"/>
              <a:t>) </a:t>
            </a:r>
            <a:r>
              <a:rPr lang="en-US" sz="2000" dirty="0" err="1"/>
              <a:t>și</a:t>
            </a:r>
            <a:r>
              <a:rPr lang="en-US" sz="2000" dirty="0"/>
              <a:t> 2 (</a:t>
            </a:r>
            <a:r>
              <a:rPr lang="en-US" sz="2000" dirty="0" err="1"/>
              <a:t>coadă</a:t>
            </a:r>
            <a:r>
              <a:rPr lang="en-US" sz="2000" dirty="0"/>
              <a:t> de la </a:t>
            </a:r>
            <a:r>
              <a:rPr lang="en-US" sz="2000" dirty="0" err="1"/>
              <a:t>energie</a:t>
            </a:r>
            <a:r>
              <a:rPr lang="en-US" sz="2000" dirty="0"/>
              <a:t> </a:t>
            </a:r>
            <a:r>
              <a:rPr lang="en-US" sz="2000" dirty="0" err="1"/>
              <a:t>intermediară</a:t>
            </a:r>
            <a:r>
              <a:rPr lang="en-US" sz="2000" dirty="0"/>
              <a:t> la </a:t>
            </a:r>
            <a:r>
              <a:rPr lang="en-US" sz="2000" dirty="0" err="1"/>
              <a:t>energie</a:t>
            </a:r>
            <a:r>
              <a:rPr lang="en-US" sz="2000" dirty="0"/>
              <a:t> </a:t>
            </a:r>
            <a:r>
              <a:rPr lang="en-US" sz="2000" dirty="0" err="1"/>
              <a:t>scăzută</a:t>
            </a:r>
            <a:r>
              <a:rPr lang="en-US" sz="2000" dirty="0"/>
              <a:t>). </a:t>
            </a:r>
            <a:endParaRPr lang="ro-RO" sz="2000" dirty="0"/>
          </a:p>
          <a:p>
            <a:pPr algn="just"/>
            <a:r>
              <a:rPr lang="en-US" sz="2000" dirty="0" err="1"/>
              <a:t>Dacă</a:t>
            </a:r>
            <a:r>
              <a:rPr lang="en-US" sz="2000" dirty="0"/>
              <a:t> </a:t>
            </a:r>
            <a:r>
              <a:rPr lang="en-US" sz="2000" dirty="0" err="1"/>
              <a:t>această</a:t>
            </a:r>
            <a:r>
              <a:rPr lang="en-US" sz="2000" dirty="0"/>
              <a:t> </a:t>
            </a:r>
            <a:r>
              <a:rPr lang="en-US" sz="2000" dirty="0" err="1"/>
              <a:t>coadă</a:t>
            </a:r>
            <a:r>
              <a:rPr lang="en-US" sz="2000" dirty="0"/>
              <a:t> de </a:t>
            </a:r>
            <a:r>
              <a:rPr lang="en-US" sz="2000" dirty="0" err="1"/>
              <a:t>energie</a:t>
            </a:r>
            <a:r>
              <a:rPr lang="en-US" sz="2000" dirty="0"/>
              <a:t> </a:t>
            </a:r>
            <a:r>
              <a:rPr lang="en-US" sz="2000" dirty="0" err="1"/>
              <a:t>scăzută</a:t>
            </a:r>
            <a:r>
              <a:rPr lang="en-US" sz="2000" dirty="0"/>
              <a:t> </a:t>
            </a:r>
            <a:r>
              <a:rPr lang="en-US" sz="2000" dirty="0" err="1"/>
              <a:t>este</a:t>
            </a:r>
            <a:r>
              <a:rPr lang="en-US" sz="2000" dirty="0"/>
              <a:t> </a:t>
            </a:r>
            <a:r>
              <a:rPr lang="en-US" sz="2000" dirty="0" err="1"/>
              <a:t>extrapolată</a:t>
            </a:r>
            <a:r>
              <a:rPr lang="en-US" sz="2000" dirty="0"/>
              <a:t> la </a:t>
            </a:r>
            <a:r>
              <a:rPr lang="en-US" sz="2000" dirty="0" err="1"/>
              <a:t>energie</a:t>
            </a:r>
            <a:r>
              <a:rPr lang="en-US" sz="2000" dirty="0"/>
              <a:t> zero, </a:t>
            </a:r>
            <a:r>
              <a:rPr lang="en-US" sz="2000" dirty="0" err="1"/>
              <a:t>randamentul</a:t>
            </a:r>
            <a:r>
              <a:rPr lang="en-US" sz="2000" dirty="0"/>
              <a:t> BSE </a:t>
            </a:r>
            <a:r>
              <a:rPr lang="en-US" sz="2000" dirty="0" err="1"/>
              <a:t>scade</a:t>
            </a:r>
            <a:r>
              <a:rPr lang="en-US" sz="2000" dirty="0"/>
              <a:t> la zero, </a:t>
            </a:r>
            <a:r>
              <a:rPr lang="en-US" sz="2000" dirty="0" err="1"/>
              <a:t>așa</a:t>
            </a:r>
            <a:r>
              <a:rPr lang="en-US" sz="2000" dirty="0"/>
              <a:t> cum era de </a:t>
            </a:r>
            <a:r>
              <a:rPr lang="en-US" sz="2000" dirty="0" err="1"/>
              <a:t>așteptat</a:t>
            </a:r>
            <a:r>
              <a:rPr lang="en-US" sz="2000" dirty="0"/>
              <a:t>. </a:t>
            </a:r>
            <a:endParaRPr lang="ro-RO" sz="2000" dirty="0"/>
          </a:p>
          <a:p>
            <a:pPr algn="just"/>
            <a:r>
              <a:rPr lang="en-US" sz="2000" dirty="0"/>
              <a:t>Cu </a:t>
            </a:r>
            <a:r>
              <a:rPr lang="en-US" sz="2000" dirty="0" err="1"/>
              <a:t>toate</a:t>
            </a:r>
            <a:r>
              <a:rPr lang="en-US" sz="2000" dirty="0"/>
              <a:t> </a:t>
            </a:r>
            <a:r>
              <a:rPr lang="en-US" sz="2000" dirty="0" err="1"/>
              <a:t>acestea</a:t>
            </a:r>
            <a:r>
              <a:rPr lang="en-US" sz="2000" dirty="0"/>
              <a:t>, la </a:t>
            </a:r>
            <a:r>
              <a:rPr lang="en-US" sz="2000" dirty="0" err="1"/>
              <a:t>energie</a:t>
            </a:r>
            <a:r>
              <a:rPr lang="en-US" sz="2000" dirty="0"/>
              <a:t> </a:t>
            </a:r>
            <a:r>
              <a:rPr lang="en-US" sz="2000" dirty="0" err="1"/>
              <a:t>foarte</a:t>
            </a:r>
            <a:r>
              <a:rPr lang="en-US" sz="2000" dirty="0"/>
              <a:t> </a:t>
            </a:r>
            <a:r>
              <a:rPr lang="en-US" sz="2000" dirty="0" err="1"/>
              <a:t>scăzută</a:t>
            </a:r>
            <a:r>
              <a:rPr lang="en-US" sz="2000" dirty="0"/>
              <a:t>, sub 50 eV, se </a:t>
            </a:r>
            <a:r>
              <a:rPr lang="en-US" sz="2000" dirty="0" err="1"/>
              <a:t>constată</a:t>
            </a:r>
            <a:r>
              <a:rPr lang="en-US" sz="2000" dirty="0"/>
              <a:t> experimental </a:t>
            </a:r>
            <a:r>
              <a:rPr lang="en-US" sz="2000" dirty="0" err="1"/>
              <a:t>că</a:t>
            </a:r>
            <a:r>
              <a:rPr lang="en-US" sz="2000" dirty="0"/>
              <a:t> </a:t>
            </a:r>
            <a:r>
              <a:rPr lang="en-US" sz="2000" dirty="0" err="1"/>
              <a:t>numărul</a:t>
            </a:r>
            <a:r>
              <a:rPr lang="en-US" sz="2000" dirty="0"/>
              <a:t> de </a:t>
            </a:r>
            <a:r>
              <a:rPr lang="en-US" sz="2000" dirty="0" err="1"/>
              <a:t>electroni</a:t>
            </a:r>
            <a:r>
              <a:rPr lang="en-US" sz="2000" dirty="0"/>
              <a:t> </a:t>
            </a:r>
            <a:r>
              <a:rPr lang="en-US" sz="2000" dirty="0" err="1"/>
              <a:t>emiși</a:t>
            </a:r>
            <a:r>
              <a:rPr lang="en-US" sz="2000" dirty="0"/>
              <a:t> de </a:t>
            </a:r>
            <a:r>
              <a:rPr lang="en-US" sz="2000" dirty="0" err="1"/>
              <a:t>eșantion</a:t>
            </a:r>
            <a:r>
              <a:rPr lang="en-US" sz="2000" dirty="0"/>
              <a:t> </a:t>
            </a:r>
            <a:r>
              <a:rPr lang="en-US" sz="2000" dirty="0" err="1"/>
              <a:t>crește</a:t>
            </a:r>
            <a:r>
              <a:rPr lang="en-US" sz="2000" dirty="0"/>
              <a:t> </a:t>
            </a:r>
            <a:r>
              <a:rPr lang="en-US" sz="2000" dirty="0" err="1"/>
              <a:t>brusc</a:t>
            </a:r>
            <a:r>
              <a:rPr lang="en-US" sz="2000" dirty="0"/>
              <a:t> la un </a:t>
            </a:r>
            <a:r>
              <a:rPr lang="en-US" sz="2000" dirty="0" err="1"/>
              <a:t>nivel</a:t>
            </a:r>
            <a:r>
              <a:rPr lang="en-US" sz="2000" dirty="0"/>
              <a:t> </a:t>
            </a:r>
            <a:r>
              <a:rPr lang="en-US" sz="2000" dirty="0" err="1"/>
              <a:t>mult</a:t>
            </a:r>
            <a:r>
              <a:rPr lang="en-US" sz="2000" dirty="0"/>
              <a:t> </a:t>
            </a:r>
            <a:r>
              <a:rPr lang="en-US" sz="2000" dirty="0" err="1"/>
              <a:t>mai</a:t>
            </a:r>
            <a:r>
              <a:rPr lang="en-US" sz="2000" dirty="0"/>
              <a:t> mare </a:t>
            </a:r>
            <a:r>
              <a:rPr lang="en-US" sz="2000" dirty="0" err="1"/>
              <a:t>decât</a:t>
            </a:r>
            <a:r>
              <a:rPr lang="en-US" sz="2000" dirty="0"/>
              <a:t> </a:t>
            </a:r>
            <a:r>
              <a:rPr lang="en-US" sz="2000" dirty="0" err="1"/>
              <a:t>contribuția</a:t>
            </a:r>
            <a:r>
              <a:rPr lang="en-US" sz="2000" dirty="0"/>
              <a:t> </a:t>
            </a:r>
            <a:r>
              <a:rPr lang="en-US" sz="2000" dirty="0" err="1"/>
              <a:t>așteptată</a:t>
            </a:r>
            <a:r>
              <a:rPr lang="en-US" sz="2000" dirty="0"/>
              <a:t> </a:t>
            </a:r>
            <a:r>
              <a:rPr lang="en-US" sz="2000" dirty="0" err="1"/>
              <a:t>doar</a:t>
            </a:r>
            <a:r>
              <a:rPr lang="en-US" sz="2000" dirty="0"/>
              <a:t> de la BSE.</a:t>
            </a:r>
            <a:endParaRPr lang="ro-RO" sz="2000" dirty="0"/>
          </a:p>
          <a:p>
            <a:r>
              <a:rPr lang="en-US" sz="2000" dirty="0"/>
              <a:t>Această </a:t>
            </a:r>
            <a:r>
              <a:rPr lang="en-US" sz="2000" dirty="0" err="1"/>
              <a:t>creștere</a:t>
            </a:r>
            <a:r>
              <a:rPr lang="en-US" sz="2000" dirty="0"/>
              <a:t> a </a:t>
            </a:r>
            <a:r>
              <a:rPr lang="en-US" sz="2000" dirty="0" err="1"/>
              <a:t>electronilor</a:t>
            </a:r>
            <a:r>
              <a:rPr lang="en-US" sz="2000" dirty="0"/>
              <a:t> </a:t>
            </a:r>
            <a:r>
              <a:rPr lang="en-US" sz="2000" dirty="0" err="1"/>
              <a:t>emiși</a:t>
            </a:r>
            <a:r>
              <a:rPr lang="en-US" sz="2000" dirty="0"/>
              <a:t> </a:t>
            </a:r>
            <a:r>
              <a:rPr lang="en-US" sz="2000" dirty="0" err="1"/>
              <a:t>formează</a:t>
            </a:r>
            <a:r>
              <a:rPr lang="en-US" sz="2000" dirty="0"/>
              <a:t> </a:t>
            </a:r>
            <a:r>
              <a:rPr lang="en-US" sz="2000" dirty="0" err="1"/>
              <a:t>regiunea</a:t>
            </a:r>
            <a:r>
              <a:rPr lang="en-US" sz="2000" dirty="0"/>
              <a:t> 3 </a:t>
            </a:r>
            <a:r>
              <a:rPr lang="en-US" sz="2000" dirty="0" err="1"/>
              <a:t>și</a:t>
            </a:r>
            <a:r>
              <a:rPr lang="en-US" sz="2000" dirty="0"/>
              <a:t> </a:t>
            </a:r>
            <a:r>
              <a:rPr lang="en-US" sz="2000" i="1" dirty="0">
                <a:solidFill>
                  <a:srgbClr val="FF0000"/>
                </a:solidFill>
              </a:rPr>
              <a:t>se </a:t>
            </a:r>
            <a:r>
              <a:rPr lang="en-US" sz="2000" i="1" dirty="0" err="1">
                <a:solidFill>
                  <a:srgbClr val="FF0000"/>
                </a:solidFill>
              </a:rPr>
              <a:t>datorează</a:t>
            </a:r>
            <a:r>
              <a:rPr lang="en-US" sz="2000" i="1" dirty="0">
                <a:solidFill>
                  <a:srgbClr val="FF0000"/>
                </a:solidFill>
              </a:rPr>
              <a:t> </a:t>
            </a:r>
            <a:r>
              <a:rPr lang="en-US" sz="2000" i="1" dirty="0" err="1">
                <a:solidFill>
                  <a:srgbClr val="FF0000"/>
                </a:solidFill>
              </a:rPr>
              <a:t>fenomenului</a:t>
            </a:r>
            <a:r>
              <a:rPr lang="en-US" sz="2000" i="1" dirty="0">
                <a:solidFill>
                  <a:srgbClr val="FF0000"/>
                </a:solidFill>
              </a:rPr>
              <a:t> de </a:t>
            </a:r>
            <a:r>
              <a:rPr lang="en-US" sz="2000" i="1" dirty="0" err="1">
                <a:solidFill>
                  <a:srgbClr val="FF0000"/>
                </a:solidFill>
              </a:rPr>
              <a:t>emisie</a:t>
            </a:r>
            <a:r>
              <a:rPr lang="en-US" sz="2000" i="1" dirty="0">
                <a:solidFill>
                  <a:srgbClr val="FF0000"/>
                </a:solidFill>
              </a:rPr>
              <a:t> </a:t>
            </a:r>
            <a:r>
              <a:rPr lang="en-US" sz="2000" i="1" dirty="0" err="1">
                <a:solidFill>
                  <a:srgbClr val="FF0000"/>
                </a:solidFill>
              </a:rPr>
              <a:t>secundară</a:t>
            </a:r>
            <a:r>
              <a:rPr lang="en-US" sz="2000" i="1" dirty="0">
                <a:solidFill>
                  <a:srgbClr val="FF0000"/>
                </a:solidFill>
              </a:rPr>
              <a:t> de </a:t>
            </a:r>
            <a:r>
              <a:rPr lang="en-US" sz="2000" i="1" dirty="0" err="1">
                <a:solidFill>
                  <a:srgbClr val="FF0000"/>
                </a:solidFill>
              </a:rPr>
              <a:t>electroni</a:t>
            </a:r>
            <a:r>
              <a:rPr lang="en-US" sz="2000" i="1" dirty="0">
                <a:solidFill>
                  <a:srgbClr val="FF0000"/>
                </a:solidFill>
              </a:rPr>
              <a:t>.</a:t>
            </a:r>
          </a:p>
        </p:txBody>
      </p:sp>
      <p:pic>
        <p:nvPicPr>
          <p:cNvPr id="4" name="Picture 3"/>
          <p:cNvPicPr>
            <a:picLocks noChangeAspect="1"/>
          </p:cNvPicPr>
          <p:nvPr/>
        </p:nvPicPr>
        <p:blipFill>
          <a:blip r:embed="rId2"/>
          <a:stretch>
            <a:fillRect/>
          </a:stretch>
        </p:blipFill>
        <p:spPr>
          <a:xfrm>
            <a:off x="5486400" y="37578"/>
            <a:ext cx="3505201" cy="2094247"/>
          </a:xfrm>
          <a:prstGeom prst="rect">
            <a:avLst/>
          </a:prstGeom>
        </p:spPr>
      </p:pic>
    </p:spTree>
    <p:extLst>
      <p:ext uri="{BB962C8B-B14F-4D97-AF65-F5344CB8AC3E}">
        <p14:creationId xmlns:p14="http://schemas.microsoft.com/office/powerpoint/2010/main" val="4165868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SE</a:t>
            </a:r>
            <a:endParaRPr lang="en-US" dirty="0"/>
          </a:p>
        </p:txBody>
      </p:sp>
      <p:sp>
        <p:nvSpPr>
          <p:cNvPr id="3" name="Content Placeholder 2"/>
          <p:cNvSpPr>
            <a:spLocks noGrp="1"/>
          </p:cNvSpPr>
          <p:nvPr>
            <p:ph idx="1"/>
          </p:nvPr>
        </p:nvSpPr>
        <p:spPr>
          <a:xfrm>
            <a:off x="0" y="1600200"/>
            <a:ext cx="9144000" cy="4525962"/>
          </a:xfrm>
        </p:spPr>
        <p:txBody>
          <a:bodyPr/>
          <a:lstStyle/>
          <a:p>
            <a:r>
              <a:rPr lang="en-US" sz="2000" dirty="0" err="1"/>
              <a:t>Electronii</a:t>
            </a:r>
            <a:r>
              <a:rPr lang="en-US" sz="2000" dirty="0"/>
              <a:t> </a:t>
            </a:r>
            <a:r>
              <a:rPr lang="en-US" sz="2000" dirty="0" err="1"/>
              <a:t>secundari</a:t>
            </a:r>
            <a:r>
              <a:rPr lang="en-US" sz="2000" dirty="0"/>
              <a:t> sunt </a:t>
            </a:r>
            <a:r>
              <a:rPr lang="en-US" sz="2000" dirty="0" err="1"/>
              <a:t>electroni</a:t>
            </a:r>
            <a:r>
              <a:rPr lang="en-US" sz="2000" dirty="0"/>
              <a:t> din </a:t>
            </a:r>
            <a:r>
              <a:rPr lang="en-US" sz="2000" dirty="0" err="1"/>
              <a:t>stratul</a:t>
            </a:r>
            <a:r>
              <a:rPr lang="en-US" sz="2000" dirty="0"/>
              <a:t> exterior </a:t>
            </a:r>
            <a:r>
              <a:rPr lang="en-US" sz="2000" dirty="0" err="1"/>
              <a:t>legați</a:t>
            </a:r>
            <a:r>
              <a:rPr lang="en-US" sz="2000" dirty="0"/>
              <a:t> slab de </a:t>
            </a:r>
            <a:r>
              <a:rPr lang="en-US" sz="2000" dirty="0" err="1"/>
              <a:t>atomii</a:t>
            </a:r>
            <a:r>
              <a:rPr lang="en-US" sz="2000" dirty="0"/>
              <a:t> </a:t>
            </a:r>
            <a:r>
              <a:rPr lang="en-US" sz="2000" dirty="0" err="1"/>
              <a:t>specimenului</a:t>
            </a:r>
            <a:r>
              <a:rPr lang="en-US" sz="2000" dirty="0"/>
              <a:t>, care </a:t>
            </a:r>
            <a:r>
              <a:rPr lang="en-US" sz="2000" dirty="0" err="1"/>
              <a:t>primesc</a:t>
            </a:r>
            <a:r>
              <a:rPr lang="en-US" sz="2000" dirty="0"/>
              <a:t> </a:t>
            </a:r>
            <a:r>
              <a:rPr lang="en-US" sz="2000" dirty="0" err="1"/>
              <a:t>suficientă</a:t>
            </a:r>
            <a:r>
              <a:rPr lang="en-US" sz="2000" dirty="0"/>
              <a:t> </a:t>
            </a:r>
            <a:r>
              <a:rPr lang="en-US" sz="2000" dirty="0" err="1"/>
              <a:t>energie</a:t>
            </a:r>
            <a:r>
              <a:rPr lang="en-US" sz="2000" dirty="0"/>
              <a:t> </a:t>
            </a:r>
            <a:r>
              <a:rPr lang="en-US" sz="2000" dirty="0" err="1"/>
              <a:t>cinetică</a:t>
            </a:r>
            <a:r>
              <a:rPr lang="en-US" sz="2000" dirty="0"/>
              <a:t> </a:t>
            </a:r>
            <a:r>
              <a:rPr lang="en-US" sz="2000" dirty="0" err="1"/>
              <a:t>în</a:t>
            </a:r>
            <a:r>
              <a:rPr lang="en-US" sz="2000" dirty="0"/>
              <a:t> </a:t>
            </a:r>
            <a:r>
              <a:rPr lang="en-US" sz="2000" dirty="0" err="1"/>
              <a:t>timpul</a:t>
            </a:r>
            <a:r>
              <a:rPr lang="en-US" sz="2000" dirty="0"/>
              <a:t> </a:t>
            </a:r>
            <a:r>
              <a:rPr lang="en-US" sz="2000" dirty="0" err="1"/>
              <a:t>împrăștierii</a:t>
            </a:r>
            <a:r>
              <a:rPr lang="en-US" sz="2000" dirty="0"/>
              <a:t> </a:t>
            </a:r>
            <a:r>
              <a:rPr lang="en-US" sz="2000" dirty="0" err="1"/>
              <a:t>inelastice</a:t>
            </a:r>
            <a:r>
              <a:rPr lang="en-US" sz="2000" dirty="0"/>
              <a:t> a </a:t>
            </a:r>
            <a:r>
              <a:rPr lang="en-US" sz="2000" dirty="0" err="1"/>
              <a:t>fasciculului</a:t>
            </a:r>
            <a:r>
              <a:rPr lang="en-US" sz="2000" dirty="0"/>
              <a:t> de </a:t>
            </a:r>
            <a:r>
              <a:rPr lang="en-US" sz="2000" dirty="0" err="1"/>
              <a:t>electroni</a:t>
            </a:r>
            <a:r>
              <a:rPr lang="en-US" sz="2000" dirty="0"/>
              <a:t> </a:t>
            </a:r>
            <a:r>
              <a:rPr lang="en-US" sz="2000" dirty="0" err="1"/>
              <a:t>pentru</a:t>
            </a:r>
            <a:r>
              <a:rPr lang="en-US" sz="2000" dirty="0"/>
              <a:t> a fi </a:t>
            </a:r>
            <a:r>
              <a:rPr lang="en-US" sz="2000" dirty="0" err="1"/>
              <a:t>ejectați</a:t>
            </a:r>
            <a:r>
              <a:rPr lang="en-US" sz="2000" dirty="0"/>
              <a:t> din atom </a:t>
            </a:r>
            <a:r>
              <a:rPr lang="en-US" sz="2000" dirty="0" err="1"/>
              <a:t>și</a:t>
            </a:r>
            <a:r>
              <a:rPr lang="en-US" sz="2000" dirty="0"/>
              <a:t> </a:t>
            </a:r>
            <a:r>
              <a:rPr lang="en-US" sz="2000" dirty="0" err="1"/>
              <a:t>puși</a:t>
            </a:r>
            <a:r>
              <a:rPr lang="en-US" sz="2000" dirty="0"/>
              <a:t> </a:t>
            </a:r>
            <a:r>
              <a:rPr lang="en-US" sz="2000" dirty="0" err="1"/>
              <a:t>în</a:t>
            </a:r>
            <a:r>
              <a:rPr lang="en-US" sz="2000" dirty="0"/>
              <a:t> </a:t>
            </a:r>
            <a:r>
              <a:rPr lang="en-US" sz="2000" dirty="0" err="1"/>
              <a:t>mișcare</a:t>
            </a:r>
            <a:r>
              <a:rPr lang="en-US" sz="2000" dirty="0"/>
              <a:t>.</a:t>
            </a:r>
          </a:p>
          <a:p>
            <a:r>
              <a:rPr lang="en-US" sz="2000" dirty="0"/>
              <a:t>Electronii </a:t>
            </a:r>
            <a:r>
              <a:rPr lang="en-US" sz="2000" dirty="0" err="1"/>
              <a:t>secundari</a:t>
            </a:r>
            <a:r>
              <a:rPr lang="en-US" sz="2000" dirty="0"/>
              <a:t> </a:t>
            </a:r>
            <a:r>
              <a:rPr lang="en-US" sz="2000" dirty="0" err="1"/>
              <a:t>astfel</a:t>
            </a:r>
            <a:r>
              <a:rPr lang="en-US" sz="2000" dirty="0"/>
              <a:t> </a:t>
            </a:r>
            <a:r>
              <a:rPr lang="en-US" sz="2000" dirty="0" err="1"/>
              <a:t>creați</a:t>
            </a:r>
            <a:r>
              <a:rPr lang="en-US" sz="2000" dirty="0"/>
              <a:t> se </a:t>
            </a:r>
            <a:r>
              <a:rPr lang="en-US" sz="2000" dirty="0" err="1"/>
              <a:t>vor</a:t>
            </a:r>
            <a:r>
              <a:rPr lang="en-US" sz="2000" dirty="0"/>
              <a:t> </a:t>
            </a:r>
            <a:r>
              <a:rPr lang="en-US" sz="2000" dirty="0" err="1"/>
              <a:t>propaga</a:t>
            </a:r>
            <a:r>
              <a:rPr lang="en-US" sz="2000" dirty="0"/>
              <a:t> </a:t>
            </a:r>
            <a:r>
              <a:rPr lang="en-US" sz="2000" dirty="0" err="1"/>
              <a:t>prin</a:t>
            </a:r>
            <a:r>
              <a:rPr lang="en-US" sz="2000" dirty="0"/>
              <a:t> solid, </a:t>
            </a:r>
            <a:r>
              <a:rPr lang="en-US" sz="2000" dirty="0" err="1"/>
              <a:t>iar</a:t>
            </a:r>
            <a:r>
              <a:rPr lang="en-US" sz="2000" dirty="0"/>
              <a:t> o </a:t>
            </a:r>
            <a:r>
              <a:rPr lang="en-US" sz="2000" dirty="0" err="1"/>
              <a:t>parte</a:t>
            </a:r>
            <a:r>
              <a:rPr lang="en-US" sz="2000" dirty="0"/>
              <a:t> </a:t>
            </a:r>
            <a:r>
              <a:rPr lang="en-US" sz="2000" dirty="0" err="1"/>
              <a:t>vor</a:t>
            </a:r>
            <a:r>
              <a:rPr lang="en-US" sz="2000" dirty="0"/>
              <a:t> </a:t>
            </a:r>
            <a:r>
              <a:rPr lang="en-US" sz="2000" dirty="0" err="1"/>
              <a:t>intersecta</a:t>
            </a:r>
            <a:r>
              <a:rPr lang="en-US" sz="2000" dirty="0"/>
              <a:t> </a:t>
            </a:r>
            <a:r>
              <a:rPr lang="en-US" sz="2000" dirty="0" err="1"/>
              <a:t>suprafața</a:t>
            </a:r>
            <a:r>
              <a:rPr lang="en-US" sz="2000" dirty="0"/>
              <a:t> </a:t>
            </a:r>
            <a:r>
              <a:rPr lang="en-US" sz="2000" dirty="0" err="1"/>
              <a:t>și</a:t>
            </a:r>
            <a:r>
              <a:rPr lang="en-US" sz="2000" dirty="0"/>
              <a:t> </a:t>
            </a:r>
            <a:r>
              <a:rPr lang="en-US" sz="2000" dirty="0" err="1"/>
              <a:t>vor</a:t>
            </a:r>
            <a:r>
              <a:rPr lang="en-US" sz="2000" dirty="0"/>
              <a:t> </a:t>
            </a:r>
            <a:r>
              <a:rPr lang="en-US" sz="2000" dirty="0" err="1"/>
              <a:t>scăpa</a:t>
            </a:r>
            <a:r>
              <a:rPr lang="en-US" sz="2000" dirty="0"/>
              <a:t>.</a:t>
            </a:r>
          </a:p>
          <a:p>
            <a:r>
              <a:rPr lang="en-US" sz="2000" dirty="0" err="1"/>
              <a:t>Electronii</a:t>
            </a:r>
            <a:r>
              <a:rPr lang="en-US" sz="2000" dirty="0"/>
              <a:t> </a:t>
            </a:r>
            <a:r>
              <a:rPr lang="en-US" sz="2000" dirty="0" err="1"/>
              <a:t>secundari</a:t>
            </a:r>
            <a:r>
              <a:rPr lang="en-US" sz="2000" dirty="0"/>
              <a:t> sunt </a:t>
            </a:r>
            <a:r>
              <a:rPr lang="en-US" sz="2000" dirty="0" err="1"/>
              <a:t>definiți</a:t>
            </a:r>
            <a:r>
              <a:rPr lang="en-US" sz="2000" dirty="0"/>
              <a:t> </a:t>
            </a:r>
            <a:r>
              <a:rPr lang="en-US" sz="2000" dirty="0" err="1"/>
              <a:t>exclusiv</a:t>
            </a:r>
            <a:r>
              <a:rPr lang="en-US" sz="2000" dirty="0"/>
              <a:t> pe </a:t>
            </a:r>
            <a:r>
              <a:rPr lang="en-US" sz="2000" dirty="0" err="1"/>
              <a:t>baza</a:t>
            </a:r>
            <a:r>
              <a:rPr lang="en-US" sz="2000" dirty="0"/>
              <a:t> </a:t>
            </a:r>
            <a:r>
              <a:rPr lang="en-US" sz="2000" dirty="0" err="1"/>
              <a:t>energiei</a:t>
            </a:r>
            <a:r>
              <a:rPr lang="en-US" sz="2000" dirty="0"/>
              <a:t> lor </a:t>
            </a:r>
            <a:r>
              <a:rPr lang="en-US" sz="2000" dirty="0" err="1"/>
              <a:t>cinetice</a:t>
            </a:r>
            <a:r>
              <a:rPr lang="en-US" sz="2000" dirty="0"/>
              <a:t>; </a:t>
            </a:r>
            <a:r>
              <a:rPr lang="en-US" sz="2000" dirty="0" err="1"/>
              <a:t>adică</a:t>
            </a:r>
            <a:r>
              <a:rPr lang="en-US" sz="2000" dirty="0"/>
              <a:t>, </a:t>
            </a:r>
            <a:r>
              <a:rPr lang="en-US" sz="2000" dirty="0" err="1"/>
              <a:t>toți</a:t>
            </a:r>
            <a:r>
              <a:rPr lang="en-US" sz="2000" dirty="0"/>
              <a:t> </a:t>
            </a:r>
            <a:r>
              <a:rPr lang="en-US" sz="2000" dirty="0" err="1"/>
              <a:t>electronii</a:t>
            </a:r>
            <a:r>
              <a:rPr lang="en-US" sz="2000" dirty="0"/>
              <a:t> </a:t>
            </a:r>
            <a:r>
              <a:rPr lang="en-US" sz="2000" dirty="0" err="1"/>
              <a:t>emiși</a:t>
            </a:r>
            <a:r>
              <a:rPr lang="en-US" sz="2000" dirty="0"/>
              <a:t> de specimen cu o </a:t>
            </a:r>
            <a:r>
              <a:rPr lang="en-US" sz="2000" dirty="0" err="1"/>
              <a:t>energie</a:t>
            </a:r>
            <a:r>
              <a:rPr lang="en-US" sz="2000" dirty="0"/>
              <a:t> </a:t>
            </a:r>
            <a:r>
              <a:rPr lang="en-US" sz="2000" dirty="0" err="1"/>
              <a:t>mai</a:t>
            </a:r>
            <a:r>
              <a:rPr lang="en-US" sz="2000" dirty="0"/>
              <a:t> </a:t>
            </a:r>
            <a:r>
              <a:rPr lang="en-US" sz="2000" dirty="0" err="1"/>
              <a:t>mică</a:t>
            </a:r>
            <a:r>
              <a:rPr lang="en-US" sz="2000" dirty="0"/>
              <a:t> de 50 eV (</a:t>
            </a:r>
            <a:r>
              <a:rPr lang="en-US" sz="2000" dirty="0" err="1"/>
              <a:t>alegere</a:t>
            </a:r>
            <a:r>
              <a:rPr lang="en-US" sz="2000" dirty="0"/>
              <a:t> </a:t>
            </a:r>
            <a:r>
              <a:rPr lang="en-US" sz="2000" dirty="0" err="1"/>
              <a:t>arbitrară</a:t>
            </a:r>
            <a:r>
              <a:rPr lang="en-US" sz="2000" dirty="0"/>
              <a:t>) sunt </a:t>
            </a:r>
            <a:r>
              <a:rPr lang="en-US" sz="2000" dirty="0" err="1"/>
              <a:t>considerați</a:t>
            </a:r>
            <a:r>
              <a:rPr lang="en-US" sz="2000" dirty="0"/>
              <a:t> </a:t>
            </a:r>
            <a:r>
              <a:rPr lang="en-US" sz="2000" dirty="0" err="1"/>
              <a:t>Electroni</a:t>
            </a:r>
            <a:r>
              <a:rPr lang="en-US" sz="2000" dirty="0"/>
              <a:t> </a:t>
            </a:r>
            <a:r>
              <a:rPr lang="en-US" sz="2000" dirty="0" err="1"/>
              <a:t>secundari</a:t>
            </a:r>
            <a:r>
              <a:rPr lang="en-US" sz="2000" dirty="0"/>
              <a:t>.</a:t>
            </a:r>
          </a:p>
          <a:p>
            <a:r>
              <a:rPr lang="en-US" sz="2000" dirty="0" err="1"/>
              <a:t>Deși</a:t>
            </a:r>
            <a:r>
              <a:rPr lang="en-US" sz="2000" dirty="0"/>
              <a:t> o </a:t>
            </a:r>
            <a:r>
              <a:rPr lang="en-US" sz="2000" dirty="0" err="1"/>
              <a:t>mică</a:t>
            </a:r>
            <a:r>
              <a:rPr lang="en-US" sz="2000" dirty="0"/>
              <a:t> </a:t>
            </a:r>
            <a:r>
              <a:rPr lang="en-US" sz="2000" dirty="0" err="1"/>
              <a:t>parte</a:t>
            </a:r>
            <a:r>
              <a:rPr lang="en-US" sz="2000" dirty="0"/>
              <a:t> din </a:t>
            </a:r>
            <a:r>
              <a:rPr lang="en-US" sz="2000" dirty="0" err="1"/>
              <a:t>electronii</a:t>
            </a:r>
            <a:r>
              <a:rPr lang="en-US" sz="2000" dirty="0"/>
              <a:t> </a:t>
            </a:r>
            <a:r>
              <a:rPr lang="en-US" sz="2000" dirty="0" err="1"/>
              <a:t>secundari</a:t>
            </a:r>
            <a:r>
              <a:rPr lang="en-US" sz="2000" dirty="0"/>
              <a:t> </a:t>
            </a:r>
            <a:r>
              <a:rPr lang="en-US" sz="2000" dirty="0" err="1"/>
              <a:t>secundari</a:t>
            </a:r>
            <a:r>
              <a:rPr lang="en-US" sz="2000" dirty="0"/>
              <a:t> sunt evident </a:t>
            </a:r>
            <a:r>
              <a:rPr lang="en-US" sz="2000" dirty="0" err="1"/>
              <a:t>incluși</a:t>
            </a:r>
            <a:r>
              <a:rPr lang="en-US" sz="2000" dirty="0"/>
              <a:t> </a:t>
            </a:r>
            <a:r>
              <a:rPr lang="en-US" sz="2000" dirty="0" err="1"/>
              <a:t>în</a:t>
            </a:r>
            <a:r>
              <a:rPr lang="en-US" sz="2000" dirty="0"/>
              <a:t> </a:t>
            </a:r>
            <a:r>
              <a:rPr lang="en-US" sz="2000" dirty="0" err="1"/>
              <a:t>această</a:t>
            </a:r>
            <a:r>
              <a:rPr lang="en-US" sz="2000" dirty="0"/>
              <a:t> </a:t>
            </a:r>
            <a:r>
              <a:rPr lang="en-US" sz="2000" dirty="0" err="1"/>
              <a:t>regiune</a:t>
            </a:r>
            <a:r>
              <a:rPr lang="en-US" sz="2000" dirty="0"/>
              <a:t> </a:t>
            </a:r>
            <a:r>
              <a:rPr lang="en-US" sz="2000" dirty="0" err="1"/>
              <a:t>energetică</a:t>
            </a:r>
            <a:r>
              <a:rPr lang="en-US" sz="2000" dirty="0"/>
              <a:t> </a:t>
            </a:r>
            <a:r>
              <a:rPr lang="en-US" sz="2000" dirty="0" err="1"/>
              <a:t>și</a:t>
            </a:r>
            <a:r>
              <a:rPr lang="en-US" sz="2000" dirty="0"/>
              <a:t> sunt, </a:t>
            </a:r>
            <a:r>
              <a:rPr lang="en-US" sz="2000" dirty="0" err="1"/>
              <a:t>prin</a:t>
            </a:r>
            <a:r>
              <a:rPr lang="en-US" sz="2000" dirty="0"/>
              <a:t> </a:t>
            </a:r>
            <a:r>
              <a:rPr lang="en-US" sz="2000" dirty="0" err="1"/>
              <a:t>urmare</a:t>
            </a:r>
            <a:r>
              <a:rPr lang="en-US" sz="2000" dirty="0"/>
              <a:t>, </a:t>
            </a:r>
            <a:r>
              <a:rPr lang="en-US" sz="2000" dirty="0" err="1"/>
              <a:t>considerați</a:t>
            </a:r>
            <a:r>
              <a:rPr lang="en-US" sz="2000" dirty="0"/>
              <a:t> </a:t>
            </a:r>
            <a:r>
              <a:rPr lang="en-US" sz="2000" dirty="0" err="1"/>
              <a:t>Electroni</a:t>
            </a:r>
            <a:r>
              <a:rPr lang="en-US" sz="2000" dirty="0"/>
              <a:t> </a:t>
            </a:r>
            <a:r>
              <a:rPr lang="en-US" sz="2000" dirty="0" err="1"/>
              <a:t>secundari</a:t>
            </a:r>
            <a:r>
              <a:rPr lang="en-US" sz="2000" dirty="0"/>
              <a:t>, </a:t>
            </a:r>
            <a:r>
              <a:rPr lang="en-US" sz="2000" dirty="0" err="1"/>
              <a:t>includerea</a:t>
            </a:r>
            <a:r>
              <a:rPr lang="en-US" sz="2000" dirty="0"/>
              <a:t> lor </a:t>
            </a:r>
            <a:r>
              <a:rPr lang="en-US" sz="2000" dirty="0" err="1"/>
              <a:t>în</a:t>
            </a:r>
            <a:r>
              <a:rPr lang="en-US" sz="2000" dirty="0"/>
              <a:t> </a:t>
            </a:r>
            <a:r>
              <a:rPr lang="en-US" sz="2000" dirty="0" err="1"/>
              <a:t>definiția</a:t>
            </a:r>
            <a:r>
              <a:rPr lang="en-US" sz="2000" dirty="0"/>
              <a:t> </a:t>
            </a:r>
            <a:r>
              <a:rPr lang="en-US" sz="2000" dirty="0" err="1"/>
              <a:t>Electroni</a:t>
            </a:r>
            <a:r>
              <a:rPr lang="en-US" sz="2000" dirty="0"/>
              <a:t> </a:t>
            </a:r>
            <a:r>
              <a:rPr lang="en-US" sz="2000" dirty="0" err="1"/>
              <a:t>secundari</a:t>
            </a:r>
            <a:r>
              <a:rPr lang="en-US" sz="2000" dirty="0"/>
              <a:t> introduce </a:t>
            </a:r>
            <a:r>
              <a:rPr lang="en-US" sz="2000" dirty="0" err="1"/>
              <a:t>doar</a:t>
            </a:r>
            <a:r>
              <a:rPr lang="en-US" sz="2000" dirty="0"/>
              <a:t> un </a:t>
            </a:r>
            <a:r>
              <a:rPr lang="en-US" sz="2000" dirty="0" err="1"/>
              <a:t>efect</a:t>
            </a:r>
            <a:r>
              <a:rPr lang="en-US" sz="2000" dirty="0"/>
              <a:t> </a:t>
            </a:r>
            <a:r>
              <a:rPr lang="en-US" sz="2000" dirty="0" err="1"/>
              <a:t>neglijabil</a:t>
            </a:r>
            <a:r>
              <a:rPr lang="en-US" sz="2000" dirty="0"/>
              <a:t>.</a:t>
            </a:r>
          </a:p>
          <a:p>
            <a:r>
              <a:rPr lang="en-US" sz="2000" dirty="0"/>
              <a:t>Coeficientul </a:t>
            </a:r>
            <a:r>
              <a:rPr lang="en-US" sz="2000" dirty="0" err="1"/>
              <a:t>Electroni</a:t>
            </a:r>
            <a:r>
              <a:rPr lang="en-US" sz="2000" dirty="0"/>
              <a:t> </a:t>
            </a:r>
            <a:r>
              <a:rPr lang="en-US" sz="2000" dirty="0" err="1"/>
              <a:t>secundari</a:t>
            </a:r>
            <a:r>
              <a:rPr lang="en-US" sz="2000" dirty="0"/>
              <a:t> total </a:t>
            </a:r>
            <a:r>
              <a:rPr lang="el-GR" sz="2000" dirty="0"/>
              <a:t>δ </a:t>
            </a:r>
            <a:r>
              <a:rPr lang="en-US" sz="2000" dirty="0" err="1"/>
              <a:t>este</a:t>
            </a:r>
            <a:r>
              <a:rPr lang="en-US" sz="2000" dirty="0"/>
              <a:t> </a:t>
            </a:r>
            <a:r>
              <a:rPr lang="en-US" sz="2000" dirty="0" err="1"/>
              <a:t>dat</a:t>
            </a:r>
            <a:r>
              <a:rPr lang="en-US" sz="2000" dirty="0"/>
              <a:t> de:</a:t>
            </a:r>
          </a:p>
        </p:txBody>
      </p:sp>
      <p:pic>
        <p:nvPicPr>
          <p:cNvPr id="4" name="Picture 3"/>
          <p:cNvPicPr>
            <a:picLocks noChangeAspect="1"/>
          </p:cNvPicPr>
          <p:nvPr/>
        </p:nvPicPr>
        <p:blipFill>
          <a:blip r:embed="rId2"/>
          <a:stretch>
            <a:fillRect/>
          </a:stretch>
        </p:blipFill>
        <p:spPr>
          <a:xfrm>
            <a:off x="6418557" y="5644345"/>
            <a:ext cx="2268243" cy="963633"/>
          </a:xfrm>
          <a:prstGeom prst="rect">
            <a:avLst/>
          </a:prstGeom>
        </p:spPr>
      </p:pic>
    </p:spTree>
    <p:extLst>
      <p:ext uri="{BB962C8B-B14F-4D97-AF65-F5344CB8AC3E}">
        <p14:creationId xmlns:p14="http://schemas.microsoft.com/office/powerpoint/2010/main" val="1777384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SE</a:t>
            </a:r>
            <a:endParaRPr lang="en-US" dirty="0"/>
          </a:p>
        </p:txBody>
      </p:sp>
      <p:sp>
        <p:nvSpPr>
          <p:cNvPr id="3" name="Content Placeholder 2"/>
          <p:cNvSpPr>
            <a:spLocks noGrp="1"/>
          </p:cNvSpPr>
          <p:nvPr>
            <p:ph idx="1"/>
          </p:nvPr>
        </p:nvSpPr>
        <p:spPr/>
        <p:txBody>
          <a:bodyPr/>
          <a:lstStyle/>
          <a:p>
            <a:r>
              <a:rPr lang="en-US" sz="2000" dirty="0"/>
              <a:t>SE au o </a:t>
            </a:r>
            <a:r>
              <a:rPr lang="en-US" sz="2000" dirty="0" err="1"/>
              <a:t>energie</a:t>
            </a:r>
            <a:r>
              <a:rPr lang="en-US" sz="2000" dirty="0"/>
              <a:t> </a:t>
            </a:r>
            <a:r>
              <a:rPr lang="en-US" sz="2000" dirty="0" err="1"/>
              <a:t>mai</a:t>
            </a:r>
            <a:r>
              <a:rPr lang="en-US" sz="2000" dirty="0"/>
              <a:t> </a:t>
            </a:r>
            <a:r>
              <a:rPr lang="en-US" sz="2000" dirty="0" err="1"/>
              <a:t>mică</a:t>
            </a:r>
            <a:r>
              <a:rPr lang="en-US" sz="2000" dirty="0"/>
              <a:t> de 50 eV, </a:t>
            </a:r>
            <a:r>
              <a:rPr lang="en-US" sz="2000" dirty="0" err="1"/>
              <a:t>iar</a:t>
            </a:r>
            <a:r>
              <a:rPr lang="en-US" sz="2000" dirty="0"/>
              <a:t> </a:t>
            </a:r>
            <a:r>
              <a:rPr lang="en-US" sz="2000" dirty="0" err="1"/>
              <a:t>distribuția</a:t>
            </a:r>
            <a:r>
              <a:rPr lang="en-US" sz="2000" dirty="0"/>
              <a:t> lor </a:t>
            </a:r>
            <a:r>
              <a:rPr lang="en-US" sz="2000" dirty="0" err="1"/>
              <a:t>energetică</a:t>
            </a:r>
            <a:r>
              <a:rPr lang="en-US" sz="2000" dirty="0"/>
              <a:t> </a:t>
            </a:r>
            <a:r>
              <a:rPr lang="en-US" sz="2000" dirty="0" err="1"/>
              <a:t>prezintă</a:t>
            </a:r>
            <a:r>
              <a:rPr lang="en-US" sz="2000" dirty="0"/>
              <a:t> un </a:t>
            </a:r>
            <a:r>
              <a:rPr lang="en-US" sz="2000" dirty="0" err="1"/>
              <a:t>vârf</a:t>
            </a:r>
            <a:r>
              <a:rPr lang="en-US" sz="2000" dirty="0"/>
              <a:t> </a:t>
            </a:r>
            <a:r>
              <a:rPr lang="en-US" sz="2000" dirty="0" err="1"/>
              <a:t>în</a:t>
            </a:r>
            <a:r>
              <a:rPr lang="en-US" sz="2000" dirty="0"/>
              <a:t> </a:t>
            </a:r>
            <a:r>
              <a:rPr lang="en-US" sz="2000" dirty="0" err="1"/>
              <a:t>intervalul</a:t>
            </a:r>
            <a:r>
              <a:rPr lang="en-US" sz="2000" dirty="0"/>
              <a:t> 2-5 eV. </a:t>
            </a:r>
            <a:endParaRPr lang="ro-RO" sz="2000" dirty="0"/>
          </a:p>
          <a:p>
            <a:r>
              <a:rPr lang="en-US" sz="2000" dirty="0"/>
              <a:t>Mai </a:t>
            </a:r>
            <a:r>
              <a:rPr lang="en-US" sz="2000" dirty="0" err="1"/>
              <a:t>mult</a:t>
            </a:r>
            <a:r>
              <a:rPr lang="en-US" sz="2000" dirty="0"/>
              <a:t>, </a:t>
            </a:r>
            <a:r>
              <a:rPr lang="en-US" sz="2000" dirty="0" err="1"/>
              <a:t>deși</a:t>
            </a:r>
            <a:r>
              <a:rPr lang="en-US" sz="2000" dirty="0"/>
              <a:t> </a:t>
            </a:r>
            <a:r>
              <a:rPr lang="en-US" sz="2000" dirty="0" err="1"/>
              <a:t>există</a:t>
            </a:r>
            <a:r>
              <a:rPr lang="en-US" sz="2000" dirty="0"/>
              <a:t> o </a:t>
            </a:r>
            <a:r>
              <a:rPr lang="en-US" sz="2000" dirty="0" err="1"/>
              <a:t>probabilitate</a:t>
            </a:r>
            <a:r>
              <a:rPr lang="en-US" sz="2000" dirty="0"/>
              <a:t> </a:t>
            </a:r>
            <a:r>
              <a:rPr lang="en-US" sz="2000" dirty="0" err="1"/>
              <a:t>diferită</a:t>
            </a:r>
            <a:r>
              <a:rPr lang="en-US" sz="2000" dirty="0"/>
              <a:t> de zero, </a:t>
            </a:r>
            <a:r>
              <a:rPr lang="en-US" sz="2000" dirty="0" err="1"/>
              <a:t>dar</a:t>
            </a:r>
            <a:r>
              <a:rPr lang="en-US" sz="2000" dirty="0"/>
              <a:t> </a:t>
            </a:r>
            <a:r>
              <a:rPr lang="en-US" sz="2000" dirty="0" err="1"/>
              <a:t>foarte</a:t>
            </a:r>
            <a:r>
              <a:rPr lang="en-US" sz="2000" dirty="0"/>
              <a:t> </a:t>
            </a:r>
            <a:r>
              <a:rPr lang="en-US" sz="2000" dirty="0" err="1"/>
              <a:t>mică</a:t>
            </a:r>
            <a:r>
              <a:rPr lang="en-US" sz="2000" dirty="0"/>
              <a:t>, ca </a:t>
            </a:r>
            <a:r>
              <a:rPr lang="en-US" sz="2000" dirty="0" err="1"/>
              <a:t>unii</a:t>
            </a:r>
            <a:r>
              <a:rPr lang="en-US" sz="2000" dirty="0"/>
              <a:t> </a:t>
            </a:r>
            <a:r>
              <a:rPr lang="en-US" sz="2000" dirty="0" err="1"/>
              <a:t>electroni</a:t>
            </a:r>
            <a:r>
              <a:rPr lang="en-US" sz="2000" dirty="0"/>
              <a:t> </a:t>
            </a:r>
            <a:r>
              <a:rPr lang="en-US" sz="2000" dirty="0" err="1"/>
              <a:t>să</a:t>
            </a:r>
            <a:r>
              <a:rPr lang="en-US" sz="2000" dirty="0"/>
              <a:t> </a:t>
            </a:r>
            <a:r>
              <a:rPr lang="en-US" sz="2000" dirty="0" err="1"/>
              <a:t>aibă</a:t>
            </a:r>
            <a:r>
              <a:rPr lang="en-US" sz="2000" dirty="0"/>
              <a:t> o </a:t>
            </a:r>
            <a:r>
              <a:rPr lang="en-US" sz="2000" dirty="0" err="1"/>
              <a:t>energie</a:t>
            </a:r>
            <a:r>
              <a:rPr lang="en-US" sz="2000" dirty="0"/>
              <a:t> </a:t>
            </a:r>
            <a:r>
              <a:rPr lang="en-US" sz="2000" dirty="0" err="1"/>
              <a:t>mai</a:t>
            </a:r>
            <a:r>
              <a:rPr lang="en-US" sz="2000" dirty="0"/>
              <a:t> mare de 50 eV, </a:t>
            </a:r>
            <a:r>
              <a:rPr lang="en-US" sz="2000" dirty="0" err="1"/>
              <a:t>peste</a:t>
            </a:r>
            <a:r>
              <a:rPr lang="en-US" sz="2000" dirty="0"/>
              <a:t> 90% din SE sunt </a:t>
            </a:r>
            <a:r>
              <a:rPr lang="en-US" sz="2000" dirty="0" err="1"/>
              <a:t>emiși</a:t>
            </a:r>
            <a:r>
              <a:rPr lang="en-US" sz="2000" dirty="0"/>
              <a:t> cu o </a:t>
            </a:r>
            <a:r>
              <a:rPr lang="en-US" sz="2000" dirty="0" err="1"/>
              <a:t>energie</a:t>
            </a:r>
            <a:r>
              <a:rPr lang="en-US" sz="2000" dirty="0"/>
              <a:t> </a:t>
            </a:r>
            <a:r>
              <a:rPr lang="en-US" sz="2000" dirty="0" err="1"/>
              <a:t>mai</a:t>
            </a:r>
            <a:r>
              <a:rPr lang="en-US" sz="2000" dirty="0"/>
              <a:t> </a:t>
            </a:r>
            <a:r>
              <a:rPr lang="en-US" sz="2000" dirty="0" err="1"/>
              <a:t>mică</a:t>
            </a:r>
            <a:r>
              <a:rPr lang="en-US" sz="2000" dirty="0"/>
              <a:t> de 10 eV.</a:t>
            </a:r>
          </a:p>
        </p:txBody>
      </p:sp>
      <p:pic>
        <p:nvPicPr>
          <p:cNvPr id="4" name="Picture 3"/>
          <p:cNvPicPr>
            <a:picLocks noChangeAspect="1"/>
          </p:cNvPicPr>
          <p:nvPr/>
        </p:nvPicPr>
        <p:blipFill>
          <a:blip r:embed="rId2"/>
          <a:stretch>
            <a:fillRect/>
          </a:stretch>
        </p:blipFill>
        <p:spPr>
          <a:xfrm>
            <a:off x="2209800" y="3782451"/>
            <a:ext cx="4558447" cy="2694549"/>
          </a:xfrm>
          <a:prstGeom prst="rect">
            <a:avLst/>
          </a:prstGeom>
        </p:spPr>
      </p:pic>
    </p:spTree>
    <p:extLst>
      <p:ext uri="{BB962C8B-B14F-4D97-AF65-F5344CB8AC3E}">
        <p14:creationId xmlns:p14="http://schemas.microsoft.com/office/powerpoint/2010/main" val="47763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ro-RO" sz="2000" b="1" dirty="0">
                <a:solidFill>
                  <a:srgbClr val="FF0000"/>
                </a:solidFill>
              </a:rPr>
              <a:t>1942</a:t>
            </a:r>
            <a:r>
              <a:rPr lang="ro-RO" sz="2000" dirty="0"/>
              <a:t> – V.</a:t>
            </a:r>
            <a:r>
              <a:rPr lang="en-US" sz="2000" dirty="0"/>
              <a:t>Zworykin, J. Hillier </a:t>
            </a:r>
            <a:r>
              <a:rPr lang="en-US" sz="2000" dirty="0" err="1"/>
              <a:t>și</a:t>
            </a:r>
            <a:r>
              <a:rPr lang="en-US" sz="2000" dirty="0"/>
              <a:t> R. L. Zinder au </a:t>
            </a:r>
            <a:r>
              <a:rPr lang="en-US" sz="2000" dirty="0" err="1"/>
              <a:t>dezvoltat</a:t>
            </a:r>
            <a:r>
              <a:rPr lang="en-US" sz="2000" dirty="0"/>
              <a:t> </a:t>
            </a:r>
            <a:r>
              <a:rPr lang="ro-RO" sz="2000" dirty="0"/>
              <a:t>primul</a:t>
            </a:r>
            <a:r>
              <a:rPr lang="en-US" sz="2000" dirty="0"/>
              <a:t> </a:t>
            </a:r>
            <a:r>
              <a:rPr lang="en-US" sz="2000" dirty="0" err="1"/>
              <a:t>microscop</a:t>
            </a:r>
            <a:r>
              <a:rPr lang="en-US" sz="2000" dirty="0"/>
              <a:t> electronic cu </a:t>
            </a:r>
            <a:r>
              <a:rPr lang="en-US" sz="2000" dirty="0" err="1"/>
              <a:t>scanare</a:t>
            </a:r>
            <a:r>
              <a:rPr lang="en-US" sz="2000" dirty="0"/>
              <a:t> (SEM) </a:t>
            </a:r>
            <a:r>
              <a:rPr lang="en-US" sz="2000" dirty="0" err="1"/>
              <a:t>fără</a:t>
            </a:r>
            <a:r>
              <a:rPr lang="en-US" sz="2000" dirty="0"/>
              <a:t> a </a:t>
            </a:r>
            <a:r>
              <a:rPr lang="en-US" sz="2000" dirty="0" err="1"/>
              <a:t>utiliza</a:t>
            </a:r>
            <a:r>
              <a:rPr lang="en-US" sz="2000" dirty="0"/>
              <a:t> </a:t>
            </a:r>
            <a:r>
              <a:rPr lang="en-US" sz="2000" dirty="0" err="1"/>
              <a:t>semnalul</a:t>
            </a:r>
            <a:r>
              <a:rPr lang="en-US" sz="2000" dirty="0"/>
              <a:t> electronic </a:t>
            </a:r>
            <a:r>
              <a:rPr lang="en-US" sz="2000" dirty="0" err="1"/>
              <a:t>transmis</a:t>
            </a:r>
            <a:r>
              <a:rPr lang="en-US" sz="2000" dirty="0"/>
              <a:t>.</a:t>
            </a:r>
            <a:endParaRPr lang="ro-RO" sz="2000" dirty="0"/>
          </a:p>
          <a:p>
            <a:r>
              <a:rPr lang="ro-RO" sz="2000" b="1" dirty="0">
                <a:solidFill>
                  <a:srgbClr val="FF0000"/>
                </a:solidFill>
              </a:rPr>
              <a:t>1964 </a:t>
            </a:r>
            <a:r>
              <a:rPr lang="ro-RO" sz="2000" dirty="0"/>
              <a:t>- </a:t>
            </a:r>
            <a:r>
              <a:rPr lang="en-US" sz="2000" dirty="0"/>
              <a:t>Charles Oatley </a:t>
            </a:r>
            <a:r>
              <a:rPr lang="en-US" sz="2000" dirty="0" err="1"/>
              <a:t>și</a:t>
            </a:r>
            <a:r>
              <a:rPr lang="en-US" sz="2000" dirty="0"/>
              <a:t> </a:t>
            </a:r>
            <a:r>
              <a:rPr lang="en-US" sz="2000" dirty="0" err="1"/>
              <a:t>studenții</a:t>
            </a:r>
            <a:r>
              <a:rPr lang="en-US" sz="2000" dirty="0"/>
              <a:t> </a:t>
            </a:r>
            <a:r>
              <a:rPr lang="en-US" sz="2000" dirty="0" err="1"/>
              <a:t>săi</a:t>
            </a:r>
            <a:r>
              <a:rPr lang="en-US" sz="2000" dirty="0"/>
              <a:t> de </a:t>
            </a:r>
            <a:r>
              <a:rPr lang="en-US" sz="2000" dirty="0" err="1"/>
              <a:t>doctorat</a:t>
            </a:r>
            <a:r>
              <a:rPr lang="en-US" sz="2000" dirty="0"/>
              <a:t> de la </a:t>
            </a:r>
            <a:r>
              <a:rPr lang="en-US" sz="2000" dirty="0" err="1"/>
              <a:t>Universitatea</a:t>
            </a:r>
            <a:r>
              <a:rPr lang="en-US" sz="2000" dirty="0"/>
              <a:t> din Cambridge au </a:t>
            </a:r>
            <a:r>
              <a:rPr lang="ro-RO" sz="2000" dirty="0"/>
              <a:t>prezentat </a:t>
            </a:r>
            <a:r>
              <a:rPr lang="en-US" sz="2000" dirty="0" err="1"/>
              <a:t>multe</a:t>
            </a:r>
            <a:r>
              <a:rPr lang="en-US" sz="2000" dirty="0"/>
              <a:t> </a:t>
            </a:r>
            <a:r>
              <a:rPr lang="en-US" sz="2000" dirty="0" err="1"/>
              <a:t>îmbunătățiri</a:t>
            </a:r>
            <a:r>
              <a:rPr lang="en-US" sz="2000" dirty="0"/>
              <a:t> </a:t>
            </a:r>
            <a:r>
              <a:rPr lang="en-US" sz="2000" dirty="0" err="1"/>
              <a:t>încorporate</a:t>
            </a:r>
            <a:r>
              <a:rPr lang="en-US" sz="2000" dirty="0"/>
              <a:t> </a:t>
            </a:r>
            <a:r>
              <a:rPr lang="en-US" sz="2000" dirty="0" err="1"/>
              <a:t>modelelor</a:t>
            </a:r>
            <a:r>
              <a:rPr lang="en-US" sz="2000" dirty="0"/>
              <a:t> SEM </a:t>
            </a:r>
            <a:r>
              <a:rPr lang="en-US" sz="2000" dirty="0" err="1"/>
              <a:t>ulterioare</a:t>
            </a:r>
            <a:r>
              <a:rPr lang="en-US" sz="2000" dirty="0"/>
              <a:t>, care </a:t>
            </a:r>
            <a:r>
              <a:rPr lang="en-US" sz="2000" dirty="0" err="1"/>
              <a:t>în</a:t>
            </a:r>
            <a:r>
              <a:rPr lang="en-US" sz="2000" dirty="0"/>
              <a:t> </a:t>
            </a:r>
            <a:r>
              <a:rPr lang="en-US" sz="2000" dirty="0" err="1"/>
              <a:t>cele</a:t>
            </a:r>
            <a:r>
              <a:rPr lang="en-US" sz="2000" dirty="0"/>
              <a:t> din </a:t>
            </a:r>
            <a:r>
              <a:rPr lang="en-US" sz="2000" dirty="0" err="1"/>
              <a:t>urmă</a:t>
            </a:r>
            <a:r>
              <a:rPr lang="en-US" sz="2000" dirty="0"/>
              <a:t> au </a:t>
            </a:r>
            <a:r>
              <a:rPr lang="en-US" sz="2000" dirty="0" err="1"/>
              <a:t>dus</a:t>
            </a:r>
            <a:r>
              <a:rPr lang="en-US" sz="2000" dirty="0"/>
              <a:t> la </a:t>
            </a:r>
            <a:r>
              <a:rPr lang="en-US" sz="2000" dirty="0" err="1"/>
              <a:t>primul</a:t>
            </a:r>
            <a:r>
              <a:rPr lang="en-US" sz="2000" dirty="0"/>
              <a:t> SEM </a:t>
            </a:r>
            <a:r>
              <a:rPr lang="en-US" sz="2000" dirty="0" err="1"/>
              <a:t>comercial</a:t>
            </a:r>
            <a:r>
              <a:rPr lang="en-US" sz="2000" dirty="0"/>
              <a:t> de </a:t>
            </a:r>
            <a:r>
              <a:rPr lang="en-US" sz="2000" dirty="0" err="1"/>
              <a:t>către</a:t>
            </a:r>
            <a:r>
              <a:rPr lang="en-US" sz="2000" dirty="0"/>
              <a:t> Cambridge Instruments. </a:t>
            </a:r>
            <a:endParaRPr lang="ro-RO" sz="2000" dirty="0"/>
          </a:p>
          <a:p>
            <a:r>
              <a:rPr lang="en-US" sz="2000" b="1" dirty="0">
                <a:solidFill>
                  <a:srgbClr val="FF0000"/>
                </a:solidFill>
              </a:rPr>
              <a:t>1986</a:t>
            </a:r>
            <a:r>
              <a:rPr lang="en-US" sz="2000" dirty="0"/>
              <a:t> </a:t>
            </a:r>
            <a:r>
              <a:rPr lang="ro-RO" sz="2000" dirty="0"/>
              <a:t>- </a:t>
            </a:r>
            <a:r>
              <a:rPr lang="en-US" sz="2000" dirty="0"/>
              <a:t>E. Ruska (</a:t>
            </a:r>
            <a:r>
              <a:rPr lang="en-US" sz="2000" dirty="0" err="1"/>
              <a:t>împreună</a:t>
            </a:r>
            <a:r>
              <a:rPr lang="en-US" sz="2000" dirty="0"/>
              <a:t> cu G. Binning </a:t>
            </a:r>
            <a:r>
              <a:rPr lang="en-US" sz="2000" dirty="0" err="1"/>
              <a:t>și</a:t>
            </a:r>
            <a:r>
              <a:rPr lang="en-US" sz="2000" dirty="0"/>
              <a:t> H. Rohrer, care au </a:t>
            </a:r>
            <a:r>
              <a:rPr lang="en-US" sz="2000" dirty="0" err="1"/>
              <a:t>dezvoltat</a:t>
            </a:r>
            <a:r>
              <a:rPr lang="en-US" sz="2000" dirty="0"/>
              <a:t> </a:t>
            </a:r>
            <a:r>
              <a:rPr lang="en-US" sz="2000" dirty="0" err="1"/>
              <a:t>microscopul</a:t>
            </a:r>
            <a:r>
              <a:rPr lang="en-US" sz="2000" dirty="0"/>
              <a:t> de </a:t>
            </a:r>
            <a:r>
              <a:rPr lang="en-US" sz="2000" dirty="0" err="1"/>
              <a:t>scanare</a:t>
            </a:r>
            <a:r>
              <a:rPr lang="en-US" sz="2000" dirty="0"/>
              <a:t> </a:t>
            </a:r>
            <a:r>
              <a:rPr lang="en-US" sz="2000" dirty="0" err="1"/>
              <a:t>tunel</a:t>
            </a:r>
            <a:r>
              <a:rPr lang="en-US" sz="2000" dirty="0"/>
              <a:t>) a</a:t>
            </a:r>
            <a:r>
              <a:rPr lang="ro-RO" sz="2000" dirty="0"/>
              <a:t>u</a:t>
            </a:r>
            <a:r>
              <a:rPr lang="en-US" sz="2000" dirty="0"/>
              <a:t> </a:t>
            </a:r>
            <a:r>
              <a:rPr lang="en-US" sz="2000" dirty="0" err="1"/>
              <a:t>obținut</a:t>
            </a:r>
            <a:r>
              <a:rPr lang="en-US" sz="2000" dirty="0"/>
              <a:t> </a:t>
            </a:r>
            <a:r>
              <a:rPr lang="en-US" sz="2000" dirty="0" err="1"/>
              <a:t>Premiul</a:t>
            </a:r>
            <a:r>
              <a:rPr lang="en-US" sz="2000" dirty="0"/>
              <a:t> Nobel.</a:t>
            </a:r>
          </a:p>
          <a:p>
            <a:endParaRPr lang="en-US" dirty="0"/>
          </a:p>
        </p:txBody>
      </p:sp>
    </p:spTree>
    <p:extLst>
      <p:ext uri="{BB962C8B-B14F-4D97-AF65-F5344CB8AC3E}">
        <p14:creationId xmlns:p14="http://schemas.microsoft.com/office/powerpoint/2010/main" val="4221988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 yield with primary beam energy</a:t>
            </a:r>
          </a:p>
        </p:txBody>
      </p:sp>
      <p:sp>
        <p:nvSpPr>
          <p:cNvPr id="3" name="Content Placeholder 2"/>
          <p:cNvSpPr>
            <a:spLocks noGrp="1"/>
          </p:cNvSpPr>
          <p:nvPr>
            <p:ph idx="1"/>
          </p:nvPr>
        </p:nvSpPr>
        <p:spPr>
          <a:xfrm>
            <a:off x="76200" y="1676400"/>
            <a:ext cx="8991600" cy="1752600"/>
          </a:xfrm>
        </p:spPr>
        <p:txBody>
          <a:bodyPr/>
          <a:lstStyle/>
          <a:p>
            <a:pPr marL="0" indent="0">
              <a:buNone/>
            </a:pPr>
            <a:r>
              <a:rPr lang="en-US" sz="2000" dirty="0" err="1"/>
              <a:t>Coeficientul</a:t>
            </a:r>
            <a:r>
              <a:rPr lang="en-US" sz="2000" dirty="0"/>
              <a:t> SE </a:t>
            </a:r>
            <a:r>
              <a:rPr lang="el-GR" sz="2000" dirty="0"/>
              <a:t>δ </a:t>
            </a:r>
            <a:r>
              <a:rPr lang="en-US" sz="2000" dirty="0" err="1"/>
              <a:t>crește</a:t>
            </a:r>
            <a:r>
              <a:rPr lang="en-US" sz="2000" dirty="0"/>
              <a:t> </a:t>
            </a:r>
            <a:r>
              <a:rPr lang="en-US" sz="2000" dirty="0" err="1"/>
              <a:t>în</a:t>
            </a:r>
            <a:r>
              <a:rPr lang="en-US" sz="2000" dirty="0"/>
              <a:t> general pe </a:t>
            </a:r>
            <a:r>
              <a:rPr lang="en-US" sz="2000" dirty="0" err="1"/>
              <a:t>măsură</a:t>
            </a:r>
            <a:r>
              <a:rPr lang="en-US" sz="2000" dirty="0"/>
              <a:t> </a:t>
            </a:r>
            <a:r>
              <a:rPr lang="en-US" sz="2000" dirty="0" err="1"/>
              <a:t>ce</a:t>
            </a:r>
            <a:r>
              <a:rPr lang="en-US" sz="2000" dirty="0"/>
              <a:t> </a:t>
            </a:r>
            <a:r>
              <a:rPr lang="en-US" sz="2000" dirty="0" err="1"/>
              <a:t>energia</a:t>
            </a:r>
            <a:r>
              <a:rPr lang="en-US" sz="2000" dirty="0"/>
              <a:t> </a:t>
            </a:r>
            <a:r>
              <a:rPr lang="en-US" sz="2000" dirty="0" err="1"/>
              <a:t>fasciculului</a:t>
            </a:r>
            <a:r>
              <a:rPr lang="en-US" sz="2000" dirty="0"/>
              <a:t> </a:t>
            </a:r>
            <a:r>
              <a:rPr lang="en-US" sz="2000" dirty="0" err="1"/>
              <a:t>scade</a:t>
            </a:r>
            <a:r>
              <a:rPr lang="en-US" sz="2000" dirty="0"/>
              <a:t>. Tabelul </a:t>
            </a:r>
            <a:r>
              <a:rPr lang="en-US" sz="2000" dirty="0" err="1"/>
              <a:t>oferă</a:t>
            </a:r>
            <a:r>
              <a:rPr lang="en-US" sz="2000" dirty="0"/>
              <a:t> date </a:t>
            </a:r>
            <a:r>
              <a:rPr lang="en-US" sz="2000" dirty="0" err="1"/>
              <a:t>experimentale</a:t>
            </a:r>
            <a:r>
              <a:rPr lang="en-US" sz="2000" dirty="0"/>
              <a:t> </a:t>
            </a:r>
            <a:r>
              <a:rPr lang="en-US" sz="2000" dirty="0" err="1"/>
              <a:t>pentru</a:t>
            </a:r>
            <a:r>
              <a:rPr lang="en-US" sz="2000" dirty="0"/>
              <a:t> </a:t>
            </a:r>
            <a:r>
              <a:rPr lang="el-GR" sz="2000" dirty="0"/>
              <a:t>δ </a:t>
            </a:r>
            <a:r>
              <a:rPr lang="en-US" sz="2000" dirty="0" err="1"/>
              <a:t>pentru</a:t>
            </a:r>
            <a:r>
              <a:rPr lang="en-US" sz="2000" dirty="0"/>
              <a:t> Al </a:t>
            </a:r>
            <a:r>
              <a:rPr lang="en-US" sz="2000" dirty="0" err="1"/>
              <a:t>și</a:t>
            </a:r>
            <a:r>
              <a:rPr lang="en-US" sz="2000" dirty="0"/>
              <a:t> Au pe un interval de </a:t>
            </a:r>
            <a:r>
              <a:rPr lang="en-US" sz="2000" dirty="0" err="1"/>
              <a:t>energie</a:t>
            </a:r>
            <a:r>
              <a:rPr lang="en-US" sz="2000" dirty="0"/>
              <a:t>.</a:t>
            </a:r>
            <a:endParaRPr lang="ro-RO" sz="2000" dirty="0"/>
          </a:p>
          <a:p>
            <a:pPr marL="0" indent="0">
              <a:buNone/>
            </a:pPr>
            <a:endParaRPr lang="ro-RO" sz="2000" dirty="0"/>
          </a:p>
          <a:p>
            <a:pPr marL="0" indent="0">
              <a:buNone/>
            </a:pPr>
            <a:endParaRPr lang="ro-RO" sz="2000" dirty="0"/>
          </a:p>
        </p:txBody>
      </p:sp>
      <p:pic>
        <p:nvPicPr>
          <p:cNvPr id="4" name="Picture 3"/>
          <p:cNvPicPr>
            <a:picLocks noChangeAspect="1"/>
          </p:cNvPicPr>
          <p:nvPr/>
        </p:nvPicPr>
        <p:blipFill>
          <a:blip r:embed="rId3"/>
          <a:stretch>
            <a:fillRect/>
          </a:stretch>
        </p:blipFill>
        <p:spPr>
          <a:xfrm>
            <a:off x="2884023" y="2362200"/>
            <a:ext cx="3375953" cy="823031"/>
          </a:xfrm>
          <a:prstGeom prst="rect">
            <a:avLst/>
          </a:prstGeom>
        </p:spPr>
      </p:pic>
      <p:pic>
        <p:nvPicPr>
          <p:cNvPr id="5" name="Picture 4"/>
          <p:cNvPicPr>
            <a:picLocks noChangeAspect="1"/>
          </p:cNvPicPr>
          <p:nvPr/>
        </p:nvPicPr>
        <p:blipFill>
          <a:blip r:embed="rId4"/>
          <a:stretch>
            <a:fillRect/>
          </a:stretch>
        </p:blipFill>
        <p:spPr>
          <a:xfrm>
            <a:off x="6465413" y="4396581"/>
            <a:ext cx="2693827" cy="2461419"/>
          </a:xfrm>
          <a:prstGeom prst="rect">
            <a:avLst/>
          </a:prstGeom>
        </p:spPr>
      </p:pic>
      <p:sp>
        <p:nvSpPr>
          <p:cNvPr id="7" name="TextBox 6">
            <a:extLst>
              <a:ext uri="{FF2B5EF4-FFF2-40B4-BE49-F238E27FC236}">
                <a16:creationId xmlns:a16="http://schemas.microsoft.com/office/drawing/2014/main" id="{202CC62C-B781-35EE-77AF-B10F370114AD}"/>
              </a:ext>
            </a:extLst>
          </p:cNvPr>
          <p:cNvSpPr txBox="1"/>
          <p:nvPr/>
        </p:nvSpPr>
        <p:spPr>
          <a:xfrm>
            <a:off x="156941" y="3181714"/>
            <a:ext cx="6308472" cy="3416320"/>
          </a:xfrm>
          <a:prstGeom prst="rect">
            <a:avLst/>
          </a:prstGeom>
          <a:noFill/>
        </p:spPr>
        <p:txBody>
          <a:bodyPr wrap="square">
            <a:spAutoFit/>
          </a:bodyPr>
          <a:lstStyle/>
          <a:p>
            <a:r>
              <a:rPr lang="en-US" dirty="0"/>
              <a:t>Valoarea </a:t>
            </a:r>
            <a:r>
              <a:rPr lang="en-US" dirty="0" err="1"/>
              <a:t>maximă</a:t>
            </a:r>
            <a:r>
              <a:rPr lang="en-US" dirty="0"/>
              <a:t> a </a:t>
            </a:r>
            <a:r>
              <a:rPr lang="en-US" dirty="0" err="1"/>
              <a:t>lui</a:t>
            </a:r>
            <a:r>
              <a:rPr lang="en-US" dirty="0"/>
              <a:t> </a:t>
            </a:r>
            <a:r>
              <a:rPr lang="el-GR" dirty="0"/>
              <a:t>δ (</a:t>
            </a:r>
            <a:r>
              <a:rPr lang="en-US" dirty="0" err="1"/>
              <a:t>în</a:t>
            </a:r>
            <a:r>
              <a:rPr lang="en-US" dirty="0"/>
              <a:t> </a:t>
            </a:r>
            <a:r>
              <a:rPr lang="en-US" dirty="0" err="1"/>
              <a:t>funcție</a:t>
            </a:r>
            <a:r>
              <a:rPr lang="en-US" dirty="0"/>
              <a:t> de </a:t>
            </a:r>
            <a:r>
              <a:rPr lang="en-US" dirty="0" err="1"/>
              <a:t>energie</a:t>
            </a:r>
            <a:r>
              <a:rPr lang="en-US" dirty="0"/>
              <a:t>) </a:t>
            </a:r>
            <a:r>
              <a:rPr lang="en-US" dirty="0" err="1"/>
              <a:t>poate</a:t>
            </a:r>
            <a:r>
              <a:rPr lang="en-US" dirty="0"/>
              <a:t> fi </a:t>
            </a:r>
            <a:r>
              <a:rPr lang="en-US" dirty="0" err="1"/>
              <a:t>mai</a:t>
            </a:r>
            <a:r>
              <a:rPr lang="en-US" dirty="0"/>
              <a:t> </a:t>
            </a:r>
            <a:r>
              <a:rPr lang="en-US" dirty="0" err="1"/>
              <a:t>mică</a:t>
            </a:r>
            <a:r>
              <a:rPr lang="en-US" dirty="0"/>
              <a:t> </a:t>
            </a:r>
            <a:r>
              <a:rPr lang="en-US" dirty="0" err="1"/>
              <a:t>sau</a:t>
            </a:r>
            <a:r>
              <a:rPr lang="en-US" dirty="0"/>
              <a:t> </a:t>
            </a:r>
            <a:r>
              <a:rPr lang="en-US" dirty="0" err="1"/>
              <a:t>mai</a:t>
            </a:r>
            <a:r>
              <a:rPr lang="en-US" dirty="0"/>
              <a:t> mare </a:t>
            </a:r>
            <a:r>
              <a:rPr lang="en-US" dirty="0" err="1"/>
              <a:t>decât</a:t>
            </a:r>
            <a:r>
              <a:rPr lang="en-US" dirty="0"/>
              <a:t> </a:t>
            </a:r>
            <a:r>
              <a:rPr lang="en-US" dirty="0" err="1"/>
              <a:t>unitatea</a:t>
            </a:r>
            <a:r>
              <a:rPr lang="en-US" dirty="0"/>
              <a:t> </a:t>
            </a:r>
            <a:r>
              <a:rPr lang="en-US" dirty="0" err="1"/>
              <a:t>și</a:t>
            </a:r>
            <a:r>
              <a:rPr lang="en-US" dirty="0"/>
              <a:t> </a:t>
            </a:r>
            <a:r>
              <a:rPr lang="en-US" dirty="0" err="1"/>
              <a:t>depinde</a:t>
            </a:r>
            <a:r>
              <a:rPr lang="en-US" dirty="0"/>
              <a:t> de </a:t>
            </a:r>
            <a:r>
              <a:rPr lang="en-US" dirty="0" err="1"/>
              <a:t>funcția</a:t>
            </a:r>
            <a:r>
              <a:rPr lang="en-US" dirty="0"/>
              <a:t> de </a:t>
            </a:r>
            <a:r>
              <a:rPr lang="en-US" dirty="0" err="1"/>
              <a:t>lucru</a:t>
            </a:r>
            <a:r>
              <a:rPr lang="en-US" dirty="0"/>
              <a:t> a </a:t>
            </a:r>
            <a:r>
              <a:rPr lang="en-US" dirty="0" err="1"/>
              <a:t>specimenului</a:t>
            </a:r>
            <a:r>
              <a:rPr lang="en-US" dirty="0"/>
              <a:t>. </a:t>
            </a:r>
            <a:r>
              <a:rPr lang="en-US" dirty="0" err="1"/>
              <a:t>În</a:t>
            </a:r>
            <a:r>
              <a:rPr lang="en-US" dirty="0"/>
              <a:t> general, </a:t>
            </a:r>
            <a:r>
              <a:rPr lang="en-US" dirty="0" err="1"/>
              <a:t>este</a:t>
            </a:r>
            <a:r>
              <a:rPr lang="en-US" dirty="0"/>
              <a:t> &gt; 1 </a:t>
            </a:r>
            <a:r>
              <a:rPr lang="en-US" dirty="0" err="1"/>
              <a:t>în</a:t>
            </a:r>
            <a:r>
              <a:rPr lang="en-US" dirty="0"/>
              <a:t> </a:t>
            </a:r>
            <a:r>
              <a:rPr lang="en-US" dirty="0" err="1"/>
              <a:t>semiconductori</a:t>
            </a:r>
            <a:r>
              <a:rPr lang="en-US" dirty="0"/>
              <a:t> </a:t>
            </a:r>
            <a:r>
              <a:rPr lang="en-US" dirty="0" err="1"/>
              <a:t>și</a:t>
            </a:r>
            <a:r>
              <a:rPr lang="en-US" dirty="0"/>
              <a:t> </a:t>
            </a:r>
            <a:r>
              <a:rPr lang="en-US" dirty="0" err="1"/>
              <a:t>izolatori</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este</a:t>
            </a:r>
            <a:r>
              <a:rPr lang="en-US" dirty="0"/>
              <a:t> &lt; </a:t>
            </a:r>
            <a:r>
              <a:rPr lang="en-US" dirty="0" err="1"/>
              <a:t>sau</a:t>
            </a:r>
            <a:r>
              <a:rPr lang="en-US" dirty="0"/>
              <a:t> = 1,0 </a:t>
            </a:r>
            <a:r>
              <a:rPr lang="en-US" dirty="0" err="1"/>
              <a:t>în</a:t>
            </a:r>
            <a:r>
              <a:rPr lang="en-US" dirty="0"/>
              <a:t> </a:t>
            </a:r>
            <a:r>
              <a:rPr lang="en-US" dirty="0" err="1"/>
              <a:t>metale</a:t>
            </a:r>
            <a:r>
              <a:rPr lang="en-US" dirty="0"/>
              <a:t>.</a:t>
            </a:r>
            <a:endParaRPr lang="ro-RO" dirty="0"/>
          </a:p>
          <a:p>
            <a:r>
              <a:rPr lang="en-US" dirty="0" err="1"/>
              <a:t>Scăderea</a:t>
            </a:r>
            <a:r>
              <a:rPr lang="en-US" dirty="0"/>
              <a:t> </a:t>
            </a:r>
            <a:r>
              <a:rPr lang="en-US" dirty="0" err="1"/>
              <a:t>lui</a:t>
            </a:r>
            <a:r>
              <a:rPr lang="en-US" dirty="0"/>
              <a:t> </a:t>
            </a:r>
            <a:r>
              <a:rPr lang="el-GR" dirty="0"/>
              <a:t>δ </a:t>
            </a:r>
            <a:r>
              <a:rPr lang="en-US" dirty="0" err="1"/>
              <a:t>după</a:t>
            </a:r>
            <a:r>
              <a:rPr lang="en-US" dirty="0"/>
              <a:t> maxim se </a:t>
            </a:r>
            <a:r>
              <a:rPr lang="en-US" dirty="0" err="1"/>
              <a:t>datoreazăfaptului</a:t>
            </a:r>
            <a:r>
              <a:rPr lang="en-US" dirty="0"/>
              <a:t> </a:t>
            </a:r>
            <a:r>
              <a:rPr lang="en-US" dirty="0" err="1"/>
              <a:t>că</a:t>
            </a:r>
            <a:r>
              <a:rPr lang="en-US" dirty="0"/>
              <a:t>, </a:t>
            </a:r>
            <a:r>
              <a:rPr lang="en-US" dirty="0" err="1"/>
              <a:t>chiar</a:t>
            </a:r>
            <a:r>
              <a:rPr lang="en-US" dirty="0"/>
              <a:t> </a:t>
            </a:r>
            <a:r>
              <a:rPr lang="en-US" dirty="0" err="1"/>
              <a:t>dacă</a:t>
            </a:r>
            <a:r>
              <a:rPr lang="en-US" dirty="0"/>
              <a:t> SE </a:t>
            </a:r>
            <a:r>
              <a:rPr lang="en-US" dirty="0" err="1"/>
              <a:t>produs</a:t>
            </a:r>
            <a:r>
              <a:rPr lang="en-US" dirty="0"/>
              <a:t> </a:t>
            </a:r>
            <a:r>
              <a:rPr lang="en-US" dirty="0" err="1"/>
              <a:t>crește</a:t>
            </a:r>
            <a:r>
              <a:rPr lang="en-US" dirty="0"/>
              <a:t> </a:t>
            </a:r>
            <a:r>
              <a:rPr lang="en-US" dirty="0" err="1"/>
              <a:t>odată</a:t>
            </a:r>
            <a:r>
              <a:rPr lang="en-US" dirty="0"/>
              <a:t> </a:t>
            </a:r>
            <a:r>
              <a:rPr lang="en-US" dirty="0" err="1"/>
              <a:t>cuenergia</a:t>
            </a:r>
            <a:r>
              <a:rPr lang="en-US" dirty="0"/>
              <a:t> </a:t>
            </a:r>
            <a:r>
              <a:rPr lang="en-US" dirty="0" err="1"/>
              <a:t>electronilor</a:t>
            </a:r>
            <a:r>
              <a:rPr lang="en-US" dirty="0"/>
              <a:t> </a:t>
            </a:r>
            <a:r>
              <a:rPr lang="en-US" dirty="0" err="1"/>
              <a:t>fasciculului</a:t>
            </a:r>
            <a:r>
              <a:rPr lang="en-US" dirty="0"/>
              <a:t>, </a:t>
            </a:r>
            <a:r>
              <a:rPr lang="en-US" dirty="0" err="1"/>
              <a:t>volumul</a:t>
            </a:r>
            <a:r>
              <a:rPr lang="en-US" dirty="0"/>
              <a:t> de </a:t>
            </a:r>
            <a:r>
              <a:rPr lang="en-US" dirty="0" err="1"/>
              <a:t>interacțiune</a:t>
            </a:r>
            <a:r>
              <a:rPr lang="en-US" dirty="0"/>
              <a:t> </a:t>
            </a:r>
            <a:r>
              <a:rPr lang="en-US" dirty="0" err="1"/>
              <a:t>șiadâncimea</a:t>
            </a:r>
            <a:r>
              <a:rPr lang="en-US" dirty="0"/>
              <a:t> de </a:t>
            </a:r>
            <a:r>
              <a:rPr lang="en-US" dirty="0" err="1"/>
              <a:t>difuzie</a:t>
            </a:r>
            <a:r>
              <a:rPr lang="en-US" dirty="0"/>
              <a:t> </a:t>
            </a:r>
            <a:r>
              <a:rPr lang="en-US" dirty="0" err="1"/>
              <a:t>cresc</a:t>
            </a:r>
            <a:r>
              <a:rPr lang="en-US" dirty="0"/>
              <a:t> </a:t>
            </a:r>
            <a:r>
              <a:rPr lang="en-US" dirty="0" err="1"/>
              <a:t>și</a:t>
            </a:r>
            <a:r>
              <a:rPr lang="en-US" dirty="0"/>
              <a:t> </a:t>
            </a:r>
            <a:r>
              <a:rPr lang="en-US" dirty="0" err="1"/>
              <a:t>ele</a:t>
            </a:r>
            <a:r>
              <a:rPr lang="en-US" dirty="0"/>
              <a:t>.</a:t>
            </a:r>
            <a:endParaRPr lang="ro-RO" dirty="0"/>
          </a:p>
          <a:p>
            <a:r>
              <a:rPr lang="en-US" dirty="0"/>
              <a:t> Electronii </a:t>
            </a:r>
            <a:r>
              <a:rPr lang="en-US" dirty="0" err="1"/>
              <a:t>secundarisunt</a:t>
            </a:r>
            <a:r>
              <a:rPr lang="en-US" dirty="0"/>
              <a:t> </a:t>
            </a:r>
            <a:r>
              <a:rPr lang="en-US" dirty="0" err="1"/>
              <a:t>astfel</a:t>
            </a:r>
            <a:r>
              <a:rPr lang="en-US" dirty="0"/>
              <a:t> </a:t>
            </a:r>
            <a:r>
              <a:rPr lang="en-US" dirty="0" err="1"/>
              <a:t>produși</a:t>
            </a:r>
            <a:r>
              <a:rPr lang="en-US" dirty="0"/>
              <a:t> la </a:t>
            </a:r>
            <a:r>
              <a:rPr lang="en-US" dirty="0" err="1"/>
              <a:t>adâncimi</a:t>
            </a:r>
            <a:r>
              <a:rPr lang="en-US" dirty="0"/>
              <a:t> </a:t>
            </a:r>
            <a:r>
              <a:rPr lang="en-US" dirty="0" err="1"/>
              <a:t>mai</a:t>
            </a:r>
            <a:r>
              <a:rPr lang="en-US" dirty="0"/>
              <a:t> </a:t>
            </a:r>
            <a:r>
              <a:rPr lang="en-US" dirty="0" err="1"/>
              <a:t>mari</a:t>
            </a:r>
            <a:r>
              <a:rPr lang="en-US" dirty="0"/>
              <a:t> </a:t>
            </a:r>
            <a:r>
              <a:rPr lang="en-US" dirty="0" err="1"/>
              <a:t>și,în</a:t>
            </a:r>
            <a:r>
              <a:rPr lang="en-US" dirty="0"/>
              <a:t> </a:t>
            </a:r>
            <a:r>
              <a:rPr lang="en-US" dirty="0" err="1"/>
              <a:t>consecință</a:t>
            </a:r>
            <a:r>
              <a:rPr lang="en-US" dirty="0"/>
              <a:t>, </a:t>
            </a:r>
            <a:r>
              <a:rPr lang="en-US" dirty="0" err="1"/>
              <a:t>probabilitatea</a:t>
            </a:r>
            <a:r>
              <a:rPr lang="en-US" dirty="0"/>
              <a:t> de a </a:t>
            </a:r>
            <a:r>
              <a:rPr lang="en-US" dirty="0" err="1"/>
              <a:t>scăpa</a:t>
            </a:r>
            <a:r>
              <a:rPr lang="en-US" dirty="0"/>
              <a:t> de </a:t>
            </a:r>
            <a:r>
              <a:rPr lang="en-US" dirty="0" err="1"/>
              <a:t>lasuprafață</a:t>
            </a:r>
            <a:r>
              <a:rPr lang="en-US" dirty="0"/>
              <a:t> </a:t>
            </a:r>
            <a:r>
              <a:rPr lang="en-US" dirty="0" err="1"/>
              <a:t>scade</a:t>
            </a:r>
            <a:r>
              <a:rPr lang="en-US" dirty="0"/>
              <a:t>. SE </a:t>
            </a:r>
            <a:r>
              <a:rPr lang="en-US" dirty="0" err="1"/>
              <a:t>poate</a:t>
            </a:r>
            <a:r>
              <a:rPr lang="en-US" dirty="0"/>
              <a:t> </a:t>
            </a:r>
            <a:r>
              <a:rPr lang="en-US" dirty="0" err="1"/>
              <a:t>ajunge</a:t>
            </a:r>
            <a:r>
              <a:rPr lang="en-US" dirty="0"/>
              <a:t> la </a:t>
            </a:r>
            <a:r>
              <a:rPr lang="en-US" dirty="0" err="1"/>
              <a:t>suprafață</a:t>
            </a:r>
            <a:r>
              <a:rPr lang="en-US" dirty="0"/>
              <a:t> de </a:t>
            </a:r>
            <a:r>
              <a:rPr lang="en-US" dirty="0" err="1"/>
              <a:t>laadâncimi</a:t>
            </a:r>
            <a:r>
              <a:rPr lang="en-US" dirty="0"/>
              <a:t> de 2-20 nm </a:t>
            </a:r>
            <a:r>
              <a:rPr lang="en-US" dirty="0" err="1"/>
              <a:t>în</a:t>
            </a:r>
            <a:r>
              <a:rPr lang="en-US" dirty="0"/>
              <a:t> </a:t>
            </a:r>
            <a:r>
              <a:rPr lang="en-US" dirty="0" err="1"/>
              <a:t>metale</a:t>
            </a:r>
            <a:r>
              <a:rPr lang="en-US" dirty="0"/>
              <a:t> </a:t>
            </a:r>
            <a:r>
              <a:rPr lang="en-US" dirty="0" err="1"/>
              <a:t>și</a:t>
            </a:r>
            <a:r>
              <a:rPr lang="en-US" dirty="0"/>
              <a:t> 5-50 nm </a:t>
            </a:r>
            <a:r>
              <a:rPr lang="en-US" dirty="0" err="1"/>
              <a:t>în</a:t>
            </a:r>
            <a:r>
              <a:rPr lang="en-US" dirty="0"/>
              <a:t> </a:t>
            </a:r>
            <a:r>
              <a:rPr lang="en-US" dirty="0" err="1"/>
              <a:t>izolatori</a:t>
            </a:r>
            <a:r>
              <a:rPr lang="en-US" dirty="0"/>
              <a:t>.</a:t>
            </a:r>
          </a:p>
        </p:txBody>
      </p:sp>
    </p:spTree>
    <p:extLst>
      <p:ext uri="{BB962C8B-B14F-4D97-AF65-F5344CB8AC3E}">
        <p14:creationId xmlns:p14="http://schemas.microsoft.com/office/powerpoint/2010/main" val="1734545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contributions of SE1 and SE 2</a:t>
            </a:r>
          </a:p>
        </p:txBody>
      </p:sp>
      <p:sp>
        <p:nvSpPr>
          <p:cNvPr id="3" name="Content Placeholder 2"/>
          <p:cNvSpPr>
            <a:spLocks noGrp="1"/>
          </p:cNvSpPr>
          <p:nvPr>
            <p:ph idx="1"/>
          </p:nvPr>
        </p:nvSpPr>
        <p:spPr>
          <a:xfrm>
            <a:off x="0" y="1634577"/>
            <a:ext cx="9224124" cy="2099223"/>
          </a:xfrm>
        </p:spPr>
        <p:txBody>
          <a:bodyPr/>
          <a:lstStyle/>
          <a:p>
            <a:r>
              <a:rPr lang="en-US" sz="1800" dirty="0" err="1"/>
              <a:t>În</a:t>
            </a:r>
            <a:r>
              <a:rPr lang="en-US" sz="1800" dirty="0"/>
              <a:t> probe </a:t>
            </a:r>
            <a:r>
              <a:rPr lang="en-US" sz="1800" dirty="0" err="1"/>
              <a:t>există</a:t>
            </a:r>
            <a:r>
              <a:rPr lang="en-US" sz="1800" dirty="0"/>
              <a:t> </a:t>
            </a:r>
            <a:r>
              <a:rPr lang="en-US" sz="1800" dirty="0" err="1"/>
              <a:t>două</a:t>
            </a:r>
            <a:r>
              <a:rPr lang="en-US" sz="1800" dirty="0"/>
              <a:t> </a:t>
            </a:r>
            <a:r>
              <a:rPr lang="en-US" sz="1800" dirty="0" err="1"/>
              <a:t>surse</a:t>
            </a:r>
            <a:r>
              <a:rPr lang="en-US" sz="1800" dirty="0"/>
              <a:t> de SE a </a:t>
            </a:r>
            <a:r>
              <a:rPr lang="en-US" sz="1800" dirty="0" err="1"/>
              <a:t>căror</a:t>
            </a:r>
            <a:r>
              <a:rPr lang="en-US" sz="1800" dirty="0"/>
              <a:t> origine </a:t>
            </a:r>
            <a:r>
              <a:rPr lang="en-US" sz="1800" dirty="0" err="1"/>
              <a:t>este</a:t>
            </a:r>
            <a:r>
              <a:rPr lang="en-US" sz="1800" dirty="0"/>
              <a:t> </a:t>
            </a:r>
            <a:r>
              <a:rPr lang="en-US" sz="1800" dirty="0" err="1"/>
              <a:t>ilustrată</a:t>
            </a:r>
            <a:r>
              <a:rPr lang="en-US" sz="1800" dirty="0"/>
              <a:t> </a:t>
            </a:r>
            <a:r>
              <a:rPr lang="en-US" sz="1800" dirty="0" err="1"/>
              <a:t>în</a:t>
            </a:r>
            <a:r>
              <a:rPr lang="en-US" sz="1800" dirty="0"/>
              <a:t> </a:t>
            </a:r>
            <a:r>
              <a:rPr lang="en-US" sz="1800" dirty="0" err="1"/>
              <a:t>figură</a:t>
            </a:r>
            <a:r>
              <a:rPr lang="en-US" sz="1800" dirty="0"/>
              <a:t>.</a:t>
            </a:r>
            <a:endParaRPr lang="ro-RO" sz="1800" dirty="0"/>
          </a:p>
          <a:p>
            <a:r>
              <a:rPr lang="en-US" sz="1800" dirty="0" err="1"/>
              <a:t>Electronii</a:t>
            </a:r>
            <a:r>
              <a:rPr lang="en-US" sz="1800" dirty="0"/>
              <a:t> din </a:t>
            </a:r>
            <a:r>
              <a:rPr lang="en-US" sz="1800" dirty="0" err="1"/>
              <a:t>fasciculul</a:t>
            </a:r>
            <a:r>
              <a:rPr lang="en-US" sz="1800" dirty="0"/>
              <a:t> incident </a:t>
            </a:r>
            <a:r>
              <a:rPr lang="en-US" sz="1800" dirty="0" err="1"/>
              <a:t>genereazăelectroni</a:t>
            </a:r>
            <a:r>
              <a:rPr lang="en-US" sz="1800" dirty="0"/>
              <a:t> </a:t>
            </a:r>
            <a:r>
              <a:rPr lang="en-US" sz="1800" dirty="0" err="1"/>
              <a:t>secundari</a:t>
            </a:r>
            <a:r>
              <a:rPr lang="en-US" sz="1800" dirty="0"/>
              <a:t> (SE1) la </a:t>
            </a:r>
            <a:r>
              <a:rPr lang="en-US" sz="1800" dirty="0" err="1"/>
              <a:t>intrareaîn</a:t>
            </a:r>
            <a:r>
              <a:rPr lang="en-US" sz="1800" dirty="0"/>
              <a:t> </a:t>
            </a:r>
            <a:r>
              <a:rPr lang="en-US" sz="1800" dirty="0" err="1"/>
              <a:t>probă</a:t>
            </a:r>
            <a:r>
              <a:rPr lang="en-US" sz="1800" dirty="0"/>
              <a:t>.</a:t>
            </a:r>
            <a:endParaRPr lang="ro-RO" sz="1800" dirty="0"/>
          </a:p>
          <a:p>
            <a:r>
              <a:rPr lang="en-US" sz="1800" dirty="0"/>
              <a:t> </a:t>
            </a:r>
            <a:r>
              <a:rPr lang="en-US" sz="1800" dirty="0" err="1"/>
              <a:t>Electronii</a:t>
            </a:r>
            <a:r>
              <a:rPr lang="en-US" sz="1800" dirty="0"/>
              <a:t> </a:t>
            </a:r>
            <a:r>
              <a:rPr lang="en-US" sz="1800" dirty="0" err="1"/>
              <a:t>retrodifuzațigenerează</a:t>
            </a:r>
            <a:r>
              <a:rPr lang="en-US" sz="1800" dirty="0"/>
              <a:t> </a:t>
            </a:r>
            <a:r>
              <a:rPr lang="en-US" sz="1800" dirty="0" err="1"/>
              <a:t>electroni</a:t>
            </a:r>
            <a:r>
              <a:rPr lang="en-US" sz="1800" dirty="0"/>
              <a:t> </a:t>
            </a:r>
            <a:r>
              <a:rPr lang="en-US" sz="1800" dirty="0" err="1"/>
              <a:t>secundari</a:t>
            </a:r>
            <a:r>
              <a:rPr lang="en-US" sz="1800" dirty="0"/>
              <a:t> SE2 la </a:t>
            </a:r>
            <a:r>
              <a:rPr lang="en-US" sz="1800" dirty="0" err="1"/>
              <a:t>ieșirea</a:t>
            </a:r>
            <a:r>
              <a:rPr lang="en-US" sz="1800" dirty="0"/>
              <a:t> din </a:t>
            </a:r>
            <a:r>
              <a:rPr lang="en-US" sz="1800" dirty="0" err="1"/>
              <a:t>probă.În</a:t>
            </a:r>
            <a:r>
              <a:rPr lang="en-US" sz="1800" dirty="0"/>
              <a:t> </a:t>
            </a:r>
            <a:r>
              <a:rPr lang="en-US" sz="1800" dirty="0" err="1"/>
              <a:t>ambele</a:t>
            </a:r>
            <a:r>
              <a:rPr lang="en-US" sz="1800" dirty="0"/>
              <a:t> </a:t>
            </a:r>
            <a:r>
              <a:rPr lang="en-US" sz="1800" dirty="0" err="1"/>
              <a:t>procese</a:t>
            </a:r>
            <a:r>
              <a:rPr lang="en-US" sz="1800" dirty="0"/>
              <a:t>, </a:t>
            </a:r>
            <a:r>
              <a:rPr lang="en-US" sz="1800" dirty="0" err="1"/>
              <a:t>electronii</a:t>
            </a:r>
            <a:r>
              <a:rPr lang="en-US" sz="1800" dirty="0"/>
              <a:t> </a:t>
            </a:r>
            <a:r>
              <a:rPr lang="en-US" sz="1800" dirty="0" err="1"/>
              <a:t>scapăde</a:t>
            </a:r>
            <a:r>
              <a:rPr lang="en-US" sz="1800" dirty="0"/>
              <a:t> pe </a:t>
            </a:r>
            <a:r>
              <a:rPr lang="en-US" sz="1800" dirty="0" err="1"/>
              <a:t>suprafață</a:t>
            </a:r>
            <a:r>
              <a:rPr lang="en-US" sz="1800" dirty="0"/>
              <a:t>, </a:t>
            </a:r>
            <a:r>
              <a:rPr lang="en-US" sz="1800" dirty="0" err="1"/>
              <a:t>dar</a:t>
            </a:r>
            <a:r>
              <a:rPr lang="en-US" sz="1800" dirty="0"/>
              <a:t> </a:t>
            </a:r>
            <a:r>
              <a:rPr lang="en-US" sz="1800" dirty="0" err="1"/>
              <a:t>numai</a:t>
            </a:r>
            <a:r>
              <a:rPr lang="en-US" sz="1800" dirty="0"/>
              <a:t> </a:t>
            </a:r>
            <a:r>
              <a:rPr lang="en-US" sz="1800" dirty="0" err="1"/>
              <a:t>cei</a:t>
            </a:r>
            <a:r>
              <a:rPr lang="en-US" sz="1800" dirty="0"/>
              <a:t> </a:t>
            </a:r>
            <a:r>
              <a:rPr lang="en-US" sz="1800" dirty="0" err="1"/>
              <a:t>produșichiar</a:t>
            </a:r>
            <a:r>
              <a:rPr lang="en-US" sz="1800" dirty="0"/>
              <a:t> sub </a:t>
            </a:r>
            <a:r>
              <a:rPr lang="en-US" sz="1800" dirty="0" err="1"/>
              <a:t>suprafață</a:t>
            </a:r>
            <a:r>
              <a:rPr lang="en-US" sz="1800" dirty="0"/>
              <a:t> pot fi </a:t>
            </a:r>
            <a:r>
              <a:rPr lang="en-US" sz="1800" dirty="0" err="1"/>
              <a:t>detectați</a:t>
            </a:r>
            <a:r>
              <a:rPr lang="en-US" sz="1800" dirty="0"/>
              <a:t> (</a:t>
            </a:r>
            <a:r>
              <a:rPr lang="en-US" sz="1800" dirty="0" err="1"/>
              <a:t>datorită</a:t>
            </a:r>
            <a:r>
              <a:rPr lang="en-US" sz="1800" dirty="0"/>
              <a:t> </a:t>
            </a:r>
            <a:r>
              <a:rPr lang="en-US" sz="1800" dirty="0" err="1"/>
              <a:t>energiei</a:t>
            </a:r>
            <a:r>
              <a:rPr lang="en-US" sz="1800" dirty="0"/>
              <a:t> lor </a:t>
            </a:r>
            <a:r>
              <a:rPr lang="en-US" sz="1800" dirty="0" err="1"/>
              <a:t>foarte</a:t>
            </a:r>
            <a:r>
              <a:rPr lang="en-US" sz="1800" dirty="0"/>
              <a:t> </a:t>
            </a:r>
            <a:r>
              <a:rPr lang="en-US" sz="1800" dirty="0" err="1"/>
              <a:t>scăzute</a:t>
            </a:r>
            <a:r>
              <a:rPr lang="en-US" sz="1800" dirty="0"/>
              <a:t>).</a:t>
            </a:r>
            <a:r>
              <a:rPr lang="en-US" sz="1800" dirty="0" err="1"/>
              <a:t>În</a:t>
            </a:r>
            <a:r>
              <a:rPr lang="en-US" sz="1800" dirty="0"/>
              <a:t> </a:t>
            </a:r>
            <a:r>
              <a:rPr lang="en-US" sz="1800" dirty="0" err="1"/>
              <a:t>orice</a:t>
            </a:r>
            <a:r>
              <a:rPr lang="en-US" sz="1800" dirty="0"/>
              <a:t> </a:t>
            </a:r>
            <a:r>
              <a:rPr lang="en-US" sz="1800" dirty="0" err="1"/>
              <a:t>caz</a:t>
            </a:r>
            <a:r>
              <a:rPr lang="en-US" sz="1800" dirty="0"/>
              <a:t>, SE2 sunt </a:t>
            </a:r>
            <a:r>
              <a:rPr lang="en-US" sz="1800" dirty="0" err="1"/>
              <a:t>distribuiți</a:t>
            </a:r>
            <a:r>
              <a:rPr lang="en-US" sz="1800" dirty="0"/>
              <a:t> pe o </a:t>
            </a:r>
            <a:r>
              <a:rPr lang="en-US" sz="1800" dirty="0" err="1"/>
              <a:t>suprafață</a:t>
            </a:r>
            <a:r>
              <a:rPr lang="en-US" sz="1800" dirty="0"/>
              <a:t> </a:t>
            </a:r>
            <a:r>
              <a:rPr lang="en-US" sz="1800" dirty="0" err="1"/>
              <a:t>mai</a:t>
            </a:r>
            <a:r>
              <a:rPr lang="en-US" sz="1800" dirty="0"/>
              <a:t> mare.</a:t>
            </a:r>
            <a:endParaRPr lang="en-US" sz="1800" b="1" dirty="0"/>
          </a:p>
        </p:txBody>
      </p:sp>
      <p:pic>
        <p:nvPicPr>
          <p:cNvPr id="4" name="Picture 3"/>
          <p:cNvPicPr>
            <a:picLocks noChangeAspect="1"/>
          </p:cNvPicPr>
          <p:nvPr/>
        </p:nvPicPr>
        <p:blipFill>
          <a:blip r:embed="rId2"/>
          <a:stretch>
            <a:fillRect/>
          </a:stretch>
        </p:blipFill>
        <p:spPr>
          <a:xfrm>
            <a:off x="4893451" y="4139418"/>
            <a:ext cx="4310744" cy="2743200"/>
          </a:xfrm>
          <a:prstGeom prst="rect">
            <a:avLst/>
          </a:prstGeom>
        </p:spPr>
      </p:pic>
      <p:sp>
        <p:nvSpPr>
          <p:cNvPr id="6" name="TextBox 5">
            <a:extLst>
              <a:ext uri="{FF2B5EF4-FFF2-40B4-BE49-F238E27FC236}">
                <a16:creationId xmlns:a16="http://schemas.microsoft.com/office/drawing/2014/main" id="{9082598F-9992-325C-EF02-868C5B10CF62}"/>
              </a:ext>
            </a:extLst>
          </p:cNvPr>
          <p:cNvSpPr txBox="1"/>
          <p:nvPr/>
        </p:nvSpPr>
        <p:spPr>
          <a:xfrm>
            <a:off x="0" y="4356856"/>
            <a:ext cx="4677506" cy="2308324"/>
          </a:xfrm>
          <a:prstGeom prst="rect">
            <a:avLst/>
          </a:prstGeom>
          <a:noFill/>
        </p:spPr>
        <p:txBody>
          <a:bodyPr wrap="square">
            <a:spAutoFit/>
          </a:bodyPr>
          <a:lstStyle/>
          <a:p>
            <a:r>
              <a:rPr lang="en-US" dirty="0"/>
              <a:t>.</a:t>
            </a:r>
            <a:r>
              <a:rPr lang="en-US" dirty="0" err="1"/>
              <a:t>Experimentatorii</a:t>
            </a:r>
            <a:r>
              <a:rPr lang="en-US" dirty="0"/>
              <a:t> au </a:t>
            </a:r>
            <a:r>
              <a:rPr lang="en-US" dirty="0" err="1"/>
              <a:t>reușit</a:t>
            </a:r>
            <a:r>
              <a:rPr lang="en-US" dirty="0"/>
              <a:t> </a:t>
            </a:r>
            <a:r>
              <a:rPr lang="en-US" dirty="0" err="1"/>
              <a:t>să</a:t>
            </a:r>
            <a:r>
              <a:rPr lang="en-US" dirty="0"/>
              <a:t> </a:t>
            </a:r>
            <a:r>
              <a:rPr lang="en-US" dirty="0" err="1"/>
              <a:t>distingă</a:t>
            </a:r>
            <a:r>
              <a:rPr lang="en-US" dirty="0"/>
              <a:t> </a:t>
            </a:r>
            <a:r>
              <a:rPr lang="en-US" dirty="0" err="1"/>
              <a:t>contribuția</a:t>
            </a:r>
            <a:r>
              <a:rPr lang="en-US" dirty="0"/>
              <a:t> </a:t>
            </a:r>
            <a:r>
              <a:rPr lang="en-US" dirty="0" err="1"/>
              <a:t>relativă</a:t>
            </a:r>
            <a:r>
              <a:rPr lang="en-US" dirty="0"/>
              <a:t> a SE1 </a:t>
            </a:r>
            <a:r>
              <a:rPr lang="en-US" dirty="0" err="1"/>
              <a:t>și</a:t>
            </a:r>
            <a:r>
              <a:rPr lang="en-US" dirty="0"/>
              <a:t> SE2 la SE total </a:t>
            </a:r>
            <a:r>
              <a:rPr lang="en-US" dirty="0" err="1"/>
              <a:t>prin</a:t>
            </a:r>
            <a:r>
              <a:rPr lang="en-US" dirty="0"/>
              <a:t> </a:t>
            </a:r>
            <a:r>
              <a:rPr lang="en-US" dirty="0" err="1"/>
              <a:t>experimente</a:t>
            </a:r>
            <a:r>
              <a:rPr lang="en-US" dirty="0"/>
              <a:t> pe </a:t>
            </a:r>
            <a:r>
              <a:rPr lang="en-US" dirty="0" err="1"/>
              <a:t>folii</a:t>
            </a:r>
            <a:r>
              <a:rPr lang="en-US" dirty="0"/>
              <a:t> </a:t>
            </a:r>
            <a:r>
              <a:rPr lang="en-US" dirty="0" err="1"/>
              <a:t>subțiri</a:t>
            </a:r>
            <a:r>
              <a:rPr lang="en-US" dirty="0"/>
              <a:t>, </a:t>
            </a:r>
            <a:r>
              <a:rPr lang="en-US" dirty="0" err="1"/>
              <a:t>unde</a:t>
            </a:r>
            <a:r>
              <a:rPr lang="en-US" dirty="0"/>
              <a:t> </a:t>
            </a:r>
            <a:r>
              <a:rPr lang="en-US" dirty="0" err="1"/>
              <a:t>componenta</a:t>
            </a:r>
            <a:r>
              <a:rPr lang="en-US" dirty="0"/>
              <a:t> BSE </a:t>
            </a:r>
            <a:r>
              <a:rPr lang="en-US" dirty="0" err="1"/>
              <a:t>poate</a:t>
            </a:r>
            <a:r>
              <a:rPr lang="en-US" dirty="0"/>
              <a:t> fi </a:t>
            </a:r>
            <a:r>
              <a:rPr lang="en-US" dirty="0" err="1"/>
              <a:t>eliminată</a:t>
            </a:r>
            <a:r>
              <a:rPr lang="en-US" dirty="0"/>
              <a:t> </a:t>
            </a:r>
            <a:r>
              <a:rPr lang="en-US" dirty="0" err="1"/>
              <a:t>eficient</a:t>
            </a:r>
            <a:r>
              <a:rPr lang="en-US" dirty="0"/>
              <a:t>. Din </a:t>
            </a:r>
            <a:r>
              <a:rPr lang="en-US" dirty="0" err="1"/>
              <a:t>experimente</a:t>
            </a:r>
            <a:r>
              <a:rPr lang="en-US" dirty="0"/>
              <a:t> </a:t>
            </a:r>
            <a:r>
              <a:rPr lang="en-US" dirty="0" err="1"/>
              <a:t>rezultă</a:t>
            </a:r>
            <a:r>
              <a:rPr lang="en-US" dirty="0"/>
              <a:t> </a:t>
            </a:r>
            <a:r>
              <a:rPr lang="en-US" dirty="0" err="1"/>
              <a:t>că</a:t>
            </a:r>
            <a:r>
              <a:rPr lang="en-US" dirty="0"/>
              <a:t> </a:t>
            </a:r>
            <a:r>
              <a:rPr lang="en-US" dirty="0" err="1"/>
              <a:t>curentul</a:t>
            </a:r>
            <a:r>
              <a:rPr lang="en-US" dirty="0"/>
              <a:t> </a:t>
            </a:r>
            <a:r>
              <a:rPr lang="en-US" dirty="0" err="1"/>
              <a:t>asociat</a:t>
            </a:r>
            <a:r>
              <a:rPr lang="en-US" dirty="0"/>
              <a:t> cu SE2 </a:t>
            </a:r>
            <a:r>
              <a:rPr lang="en-US" dirty="0" err="1"/>
              <a:t>este</a:t>
            </a:r>
            <a:r>
              <a:rPr lang="en-US" dirty="0"/>
              <a:t> de </a:t>
            </a:r>
            <a:r>
              <a:rPr lang="en-US" dirty="0" err="1"/>
              <a:t>aproximativ</a:t>
            </a:r>
            <a:r>
              <a:rPr lang="en-US" dirty="0"/>
              <a:t> 4-6 </a:t>
            </a:r>
            <a:r>
              <a:rPr lang="en-US" dirty="0" err="1"/>
              <a:t>ori</a:t>
            </a:r>
            <a:r>
              <a:rPr lang="en-US" dirty="0"/>
              <a:t> </a:t>
            </a:r>
            <a:r>
              <a:rPr lang="en-US" dirty="0" err="1"/>
              <a:t>mai</a:t>
            </a:r>
            <a:r>
              <a:rPr lang="en-US" dirty="0"/>
              <a:t> mare </a:t>
            </a:r>
            <a:r>
              <a:rPr lang="en-US" dirty="0" err="1"/>
              <a:t>decât</a:t>
            </a:r>
            <a:r>
              <a:rPr lang="en-US" dirty="0"/>
              <a:t> cu SE1. Prin </a:t>
            </a:r>
            <a:r>
              <a:rPr lang="en-US" dirty="0" err="1"/>
              <a:t>urmare</a:t>
            </a:r>
            <a:r>
              <a:rPr lang="en-US" dirty="0"/>
              <a:t>, </a:t>
            </a:r>
            <a:r>
              <a:rPr lang="en-US" dirty="0" err="1"/>
              <a:t>rezoluția</a:t>
            </a:r>
            <a:r>
              <a:rPr lang="en-US" dirty="0"/>
              <a:t> </a:t>
            </a:r>
            <a:r>
              <a:rPr lang="en-US" dirty="0" err="1"/>
              <a:t>în</a:t>
            </a:r>
            <a:r>
              <a:rPr lang="en-US" dirty="0"/>
              <a:t> </a:t>
            </a:r>
            <a:r>
              <a:rPr lang="en-US" dirty="0" err="1"/>
              <a:t>analizele</a:t>
            </a:r>
            <a:r>
              <a:rPr lang="en-US" dirty="0"/>
              <a:t> </a:t>
            </a:r>
            <a:r>
              <a:rPr lang="en-US" dirty="0" err="1"/>
              <a:t>morfologice</a:t>
            </a:r>
            <a:r>
              <a:rPr lang="en-US" dirty="0"/>
              <a:t> </a:t>
            </a:r>
            <a:r>
              <a:rPr lang="en-US" dirty="0" err="1"/>
              <a:t>este</a:t>
            </a:r>
            <a:r>
              <a:rPr lang="en-US" dirty="0"/>
              <a:t> </a:t>
            </a:r>
            <a:r>
              <a:rPr lang="en-US" dirty="0" err="1"/>
              <a:t>limitată</a:t>
            </a:r>
            <a:r>
              <a:rPr lang="en-US" dirty="0"/>
              <a:t> la SE1</a:t>
            </a:r>
          </a:p>
        </p:txBody>
      </p:sp>
    </p:spTree>
    <p:extLst>
      <p:ext uri="{BB962C8B-B14F-4D97-AF65-F5344CB8AC3E}">
        <p14:creationId xmlns:p14="http://schemas.microsoft.com/office/powerpoint/2010/main" val="3641148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Spaial profile of SE</a:t>
            </a:r>
            <a:endParaRPr lang="en-US" dirty="0"/>
          </a:p>
        </p:txBody>
      </p:sp>
      <p:pic>
        <p:nvPicPr>
          <p:cNvPr id="4" name="Content Placeholder 3"/>
          <p:cNvPicPr>
            <a:picLocks noGrp="1" noChangeAspect="1"/>
          </p:cNvPicPr>
          <p:nvPr>
            <p:ph idx="1"/>
          </p:nvPr>
        </p:nvPicPr>
        <p:blipFill>
          <a:blip r:embed="rId2"/>
          <a:stretch>
            <a:fillRect/>
          </a:stretch>
        </p:blipFill>
        <p:spPr>
          <a:xfrm>
            <a:off x="4844824" y="1672047"/>
            <a:ext cx="4299176" cy="2518954"/>
          </a:xfrm>
          <a:prstGeom prst="rect">
            <a:avLst/>
          </a:prstGeom>
        </p:spPr>
      </p:pic>
      <p:sp>
        <p:nvSpPr>
          <p:cNvPr id="5" name="Rectangle 4"/>
          <p:cNvSpPr/>
          <p:nvPr/>
        </p:nvSpPr>
        <p:spPr>
          <a:xfrm>
            <a:off x="152400" y="1676400"/>
            <a:ext cx="4572000" cy="5078313"/>
          </a:xfrm>
          <a:prstGeom prst="rect">
            <a:avLst/>
          </a:prstGeom>
        </p:spPr>
        <p:txBody>
          <a:bodyPr>
            <a:spAutoFit/>
          </a:bodyPr>
          <a:lstStyle/>
          <a:p>
            <a:r>
              <a:rPr lang="en-US" dirty="0" err="1"/>
              <a:t>Coeficientul</a:t>
            </a:r>
            <a:r>
              <a:rPr lang="en-US" dirty="0"/>
              <a:t> total de </a:t>
            </a:r>
            <a:r>
              <a:rPr lang="en-US" dirty="0" err="1"/>
              <a:t>electroni</a:t>
            </a:r>
            <a:r>
              <a:rPr lang="en-US" dirty="0"/>
              <a:t> </a:t>
            </a:r>
            <a:r>
              <a:rPr lang="en-US" dirty="0" err="1"/>
              <a:t>secundari</a:t>
            </a:r>
            <a:r>
              <a:rPr lang="en-US" dirty="0"/>
              <a:t> </a:t>
            </a:r>
            <a:r>
              <a:rPr lang="el-GR" dirty="0"/>
              <a:t>δ </a:t>
            </a:r>
            <a:r>
              <a:rPr lang="en-US" dirty="0" err="1"/>
              <a:t>este</a:t>
            </a:r>
            <a:r>
              <a:rPr lang="en-US" dirty="0"/>
              <a:t> format din </a:t>
            </a:r>
            <a:r>
              <a:rPr lang="en-US" dirty="0" err="1"/>
              <a:t>două</a:t>
            </a:r>
            <a:r>
              <a:rPr lang="en-US" dirty="0"/>
              <a:t> </a:t>
            </a:r>
            <a:r>
              <a:rPr lang="en-US" dirty="0" err="1"/>
              <a:t>componente</a:t>
            </a:r>
            <a:r>
              <a:rPr lang="en-US" dirty="0"/>
              <a:t> </a:t>
            </a:r>
            <a:r>
              <a:rPr lang="el-GR" dirty="0"/>
              <a:t>δ1 </a:t>
            </a:r>
            <a:r>
              <a:rPr lang="en-US" dirty="0" err="1"/>
              <a:t>și</a:t>
            </a:r>
            <a:r>
              <a:rPr lang="en-US" dirty="0"/>
              <a:t> </a:t>
            </a:r>
            <a:r>
              <a:rPr lang="el-GR" dirty="0"/>
              <a:t>δ2, </a:t>
            </a:r>
            <a:r>
              <a:rPr lang="en-US" dirty="0" err="1"/>
              <a:t>corespunzătoare</a:t>
            </a:r>
            <a:r>
              <a:rPr lang="en-US" dirty="0"/>
              <a:t> </a:t>
            </a:r>
            <a:r>
              <a:rPr lang="en-US" b="1" dirty="0">
                <a:solidFill>
                  <a:srgbClr val="FF0000"/>
                </a:solidFill>
              </a:rPr>
              <a:t>SE1 </a:t>
            </a:r>
            <a:r>
              <a:rPr lang="en-US" b="1" dirty="0" err="1">
                <a:solidFill>
                  <a:srgbClr val="FF0000"/>
                </a:solidFill>
              </a:rPr>
              <a:t>și</a:t>
            </a:r>
            <a:r>
              <a:rPr lang="en-US" b="1" dirty="0">
                <a:solidFill>
                  <a:srgbClr val="FF0000"/>
                </a:solidFill>
              </a:rPr>
              <a:t> SE2: </a:t>
            </a:r>
            <a:r>
              <a:rPr lang="el-GR" b="1" dirty="0">
                <a:solidFill>
                  <a:srgbClr val="FF0000"/>
                </a:solidFill>
              </a:rPr>
              <a:t>δ= δ1 + ηδ2</a:t>
            </a:r>
            <a:endParaRPr lang="ro-RO" b="1" dirty="0">
              <a:solidFill>
                <a:srgbClr val="FF0000"/>
              </a:solidFill>
            </a:endParaRPr>
          </a:p>
          <a:p>
            <a:endParaRPr lang="ro-RO" dirty="0"/>
          </a:p>
          <a:p>
            <a:r>
              <a:rPr lang="en-US" dirty="0" err="1"/>
              <a:t>Coeficientul</a:t>
            </a:r>
            <a:r>
              <a:rPr lang="en-US" dirty="0"/>
              <a:t> de </a:t>
            </a:r>
            <a:r>
              <a:rPr lang="en-US" dirty="0" err="1"/>
              <a:t>retrodifuzie</a:t>
            </a:r>
            <a:r>
              <a:rPr lang="en-US" dirty="0"/>
              <a:t> </a:t>
            </a:r>
            <a:r>
              <a:rPr lang="el-GR" dirty="0"/>
              <a:t>η </a:t>
            </a:r>
            <a:r>
              <a:rPr lang="en-US" dirty="0" err="1"/>
              <a:t>înmulțește</a:t>
            </a:r>
            <a:r>
              <a:rPr lang="en-US" dirty="0"/>
              <a:t> </a:t>
            </a:r>
            <a:r>
              <a:rPr lang="el-GR" dirty="0"/>
              <a:t>δ2 </a:t>
            </a:r>
            <a:r>
              <a:rPr lang="en-US" dirty="0" err="1"/>
              <a:t>deoarece</a:t>
            </a:r>
            <a:r>
              <a:rPr lang="en-US" dirty="0"/>
              <a:t> </a:t>
            </a:r>
            <a:r>
              <a:rPr lang="en-US" dirty="0" err="1"/>
              <a:t>fluxul</a:t>
            </a:r>
            <a:r>
              <a:rPr lang="en-US" dirty="0"/>
              <a:t> de </a:t>
            </a:r>
            <a:r>
              <a:rPr lang="en-US" dirty="0" err="1"/>
              <a:t>electroni</a:t>
            </a:r>
            <a:r>
              <a:rPr lang="en-US" dirty="0"/>
              <a:t> </a:t>
            </a:r>
            <a:r>
              <a:rPr lang="en-US" dirty="0" err="1"/>
              <a:t>energetici</a:t>
            </a:r>
            <a:r>
              <a:rPr lang="en-US" dirty="0"/>
              <a:t> ai </a:t>
            </a:r>
            <a:r>
              <a:rPr lang="en-US" dirty="0" err="1"/>
              <a:t>fasciculului</a:t>
            </a:r>
            <a:r>
              <a:rPr lang="en-US" dirty="0"/>
              <a:t> care </a:t>
            </a:r>
            <a:r>
              <a:rPr lang="en-US" dirty="0" err="1"/>
              <a:t>călătoresc</a:t>
            </a:r>
            <a:r>
              <a:rPr lang="en-US" dirty="0"/>
              <a:t> </a:t>
            </a:r>
            <a:r>
              <a:rPr lang="en-US" dirty="0" err="1"/>
              <a:t>înapoi</a:t>
            </a:r>
            <a:r>
              <a:rPr lang="en-US" dirty="0"/>
              <a:t> la </a:t>
            </a:r>
            <a:r>
              <a:rPr lang="en-US" dirty="0" err="1"/>
              <a:t>suprafața</a:t>
            </a:r>
            <a:r>
              <a:rPr lang="en-US" dirty="0"/>
              <a:t> de </a:t>
            </a:r>
            <a:r>
              <a:rPr lang="en-US" dirty="0" err="1"/>
              <a:t>intrare</a:t>
            </a:r>
            <a:r>
              <a:rPr lang="en-US" dirty="0"/>
              <a:t> </a:t>
            </a:r>
            <a:r>
              <a:rPr lang="en-US" dirty="0" err="1"/>
              <a:t>este</a:t>
            </a:r>
            <a:r>
              <a:rPr lang="en-US" dirty="0"/>
              <a:t> </a:t>
            </a:r>
            <a:r>
              <a:rPr lang="en-US" dirty="0" err="1"/>
              <a:t>redus</a:t>
            </a:r>
            <a:r>
              <a:rPr lang="en-US" dirty="0"/>
              <a:t> cu </a:t>
            </a:r>
            <a:r>
              <a:rPr lang="el-GR" dirty="0"/>
              <a:t>η.</a:t>
            </a:r>
            <a:endParaRPr lang="ro-RO" dirty="0"/>
          </a:p>
          <a:p>
            <a:endParaRPr lang="ro-RO" dirty="0"/>
          </a:p>
          <a:p>
            <a:r>
              <a:rPr lang="en-US" dirty="0" err="1"/>
              <a:t>Valorile</a:t>
            </a:r>
            <a:r>
              <a:rPr lang="en-US" dirty="0"/>
              <a:t> </a:t>
            </a:r>
            <a:r>
              <a:rPr lang="en-US" dirty="0" err="1"/>
              <a:t>lui</a:t>
            </a:r>
            <a:r>
              <a:rPr lang="en-US" dirty="0"/>
              <a:t> </a:t>
            </a:r>
            <a:r>
              <a:rPr lang="el-GR" dirty="0"/>
              <a:t>δ1 </a:t>
            </a:r>
            <a:r>
              <a:rPr lang="en-US" dirty="0" err="1"/>
              <a:t>și</a:t>
            </a:r>
            <a:r>
              <a:rPr lang="en-US" dirty="0"/>
              <a:t> </a:t>
            </a:r>
            <a:r>
              <a:rPr lang="el-GR" dirty="0"/>
              <a:t>δ2 </a:t>
            </a:r>
            <a:r>
              <a:rPr lang="en-US" dirty="0"/>
              <a:t>nu sunt </a:t>
            </a:r>
            <a:r>
              <a:rPr lang="en-US" dirty="0" err="1"/>
              <a:t>egale</a:t>
            </a:r>
            <a:r>
              <a:rPr lang="en-US" dirty="0"/>
              <a:t>, </a:t>
            </a:r>
            <a:r>
              <a:rPr lang="en-US" dirty="0" err="1"/>
              <a:t>adică</a:t>
            </a:r>
            <a:r>
              <a:rPr lang="en-US" dirty="0"/>
              <a:t> un electron incident din </a:t>
            </a:r>
            <a:r>
              <a:rPr lang="en-US" dirty="0" err="1"/>
              <a:t>fascicul</a:t>
            </a:r>
            <a:r>
              <a:rPr lang="en-US" dirty="0"/>
              <a:t> </a:t>
            </a:r>
            <a:r>
              <a:rPr lang="en-US" dirty="0" err="1"/>
              <a:t>și</a:t>
            </a:r>
            <a:r>
              <a:rPr lang="en-US" dirty="0"/>
              <a:t> un electron </a:t>
            </a:r>
            <a:r>
              <a:rPr lang="en-US" dirty="0" err="1"/>
              <a:t>retrodifuzat</a:t>
            </a:r>
            <a:r>
              <a:rPr lang="en-US" dirty="0"/>
              <a:t> </a:t>
            </a:r>
            <a:r>
              <a:rPr lang="en-US" dirty="0" err="1"/>
              <a:t>mediu</a:t>
            </a:r>
            <a:r>
              <a:rPr lang="en-US" dirty="0"/>
              <a:t> nu sunt la </a:t>
            </a:r>
            <a:r>
              <a:rPr lang="en-US" dirty="0" err="1"/>
              <a:t>fel</a:t>
            </a:r>
            <a:r>
              <a:rPr lang="en-US" dirty="0"/>
              <a:t> de </a:t>
            </a:r>
            <a:r>
              <a:rPr lang="en-US" dirty="0" err="1"/>
              <a:t>eficienți</a:t>
            </a:r>
            <a:r>
              <a:rPr lang="en-US" dirty="0"/>
              <a:t> </a:t>
            </a:r>
            <a:r>
              <a:rPr lang="en-US" dirty="0" err="1"/>
              <a:t>în</a:t>
            </a:r>
            <a:r>
              <a:rPr lang="en-US" dirty="0"/>
              <a:t> </a:t>
            </a:r>
            <a:r>
              <a:rPr lang="en-US" dirty="0" err="1"/>
              <a:t>generarea</a:t>
            </a:r>
            <a:r>
              <a:rPr lang="en-US" dirty="0"/>
              <a:t> de SE. </a:t>
            </a:r>
            <a:endParaRPr lang="ro-RO" dirty="0"/>
          </a:p>
          <a:p>
            <a:endParaRPr lang="ro-RO" dirty="0"/>
          </a:p>
          <a:p>
            <a:r>
              <a:rPr lang="en-US" dirty="0" err="1"/>
              <a:t>În</a:t>
            </a:r>
            <a:r>
              <a:rPr lang="en-US" dirty="0"/>
              <a:t> general, </a:t>
            </a:r>
            <a:r>
              <a:rPr lang="en-US" dirty="0" err="1"/>
              <a:t>raportul</a:t>
            </a:r>
            <a:r>
              <a:rPr lang="en-US" dirty="0"/>
              <a:t> </a:t>
            </a:r>
            <a:r>
              <a:rPr lang="el-GR" dirty="0"/>
              <a:t>δ2/δ1 </a:t>
            </a:r>
            <a:r>
              <a:rPr lang="en-US" dirty="0" err="1"/>
              <a:t>este</a:t>
            </a:r>
            <a:r>
              <a:rPr lang="en-US" dirty="0"/>
              <a:t> de </a:t>
            </a:r>
            <a:r>
              <a:rPr lang="en-US" dirty="0" err="1"/>
              <a:t>ordinul</a:t>
            </a:r>
            <a:r>
              <a:rPr lang="en-US" dirty="0"/>
              <a:t> a 3-4, </a:t>
            </a:r>
            <a:r>
              <a:rPr lang="en-US" dirty="0" err="1"/>
              <a:t>adică</a:t>
            </a:r>
            <a:r>
              <a:rPr lang="en-US" dirty="0"/>
              <a:t> </a:t>
            </a:r>
            <a:r>
              <a:rPr lang="en-US" dirty="0" err="1"/>
              <a:t>electronii</a:t>
            </a:r>
            <a:r>
              <a:rPr lang="en-US" dirty="0"/>
              <a:t> </a:t>
            </a:r>
            <a:r>
              <a:rPr lang="en-US" dirty="0" err="1"/>
              <a:t>secundari</a:t>
            </a:r>
            <a:r>
              <a:rPr lang="en-US" dirty="0"/>
              <a:t> BSE sunt </a:t>
            </a:r>
            <a:r>
              <a:rPr lang="en-US" dirty="0" err="1"/>
              <a:t>semnificativ</a:t>
            </a:r>
            <a:r>
              <a:rPr lang="en-US" dirty="0"/>
              <a:t> </a:t>
            </a:r>
            <a:r>
              <a:rPr lang="en-US" dirty="0" err="1"/>
              <a:t>mai</a:t>
            </a:r>
            <a:r>
              <a:rPr lang="en-US" dirty="0"/>
              <a:t> </a:t>
            </a:r>
            <a:r>
              <a:rPr lang="en-US" dirty="0" err="1"/>
              <a:t>eficienți</a:t>
            </a:r>
            <a:r>
              <a:rPr lang="en-US" dirty="0"/>
              <a:t> </a:t>
            </a:r>
            <a:r>
              <a:rPr lang="en-US" dirty="0" err="1"/>
              <a:t>în</a:t>
            </a:r>
            <a:r>
              <a:rPr lang="en-US" dirty="0"/>
              <a:t> </a:t>
            </a:r>
            <a:r>
              <a:rPr lang="en-US" dirty="0" err="1"/>
              <a:t>generarea</a:t>
            </a:r>
            <a:r>
              <a:rPr lang="en-US" dirty="0"/>
              <a:t> de SE </a:t>
            </a:r>
            <a:r>
              <a:rPr lang="en-US" dirty="0" err="1"/>
              <a:t>decât</a:t>
            </a:r>
            <a:r>
              <a:rPr lang="en-US" dirty="0"/>
              <a:t> </a:t>
            </a:r>
            <a:r>
              <a:rPr lang="en-US" dirty="0" err="1"/>
              <a:t>electronii</a:t>
            </a:r>
            <a:r>
              <a:rPr lang="en-US" dirty="0"/>
              <a:t> din </a:t>
            </a:r>
            <a:r>
              <a:rPr lang="en-US" dirty="0" err="1"/>
              <a:t>fascicul</a:t>
            </a:r>
            <a:r>
              <a:rPr lang="en-US" dirty="0"/>
              <a:t>.</a:t>
            </a:r>
          </a:p>
        </p:txBody>
      </p:sp>
    </p:spTree>
    <p:extLst>
      <p:ext uri="{BB962C8B-B14F-4D97-AF65-F5344CB8AC3E}">
        <p14:creationId xmlns:p14="http://schemas.microsoft.com/office/powerpoint/2010/main" val="3926280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Specimen composition dependence of SE</a:t>
            </a:r>
          </a:p>
        </p:txBody>
      </p:sp>
      <p:sp>
        <p:nvSpPr>
          <p:cNvPr id="3" name="Content Placeholder 2"/>
          <p:cNvSpPr>
            <a:spLocks noGrp="1"/>
          </p:cNvSpPr>
          <p:nvPr>
            <p:ph idx="1"/>
          </p:nvPr>
        </p:nvSpPr>
        <p:spPr>
          <a:xfrm>
            <a:off x="17417" y="1676400"/>
            <a:ext cx="5545183" cy="4525962"/>
          </a:xfrm>
        </p:spPr>
        <p:txBody>
          <a:bodyPr/>
          <a:lstStyle/>
          <a:p>
            <a:pPr marL="0" indent="0">
              <a:buNone/>
            </a:pPr>
            <a:r>
              <a:rPr lang="en-US" sz="2000" dirty="0" err="1"/>
              <a:t>Comparativ</a:t>
            </a:r>
            <a:r>
              <a:rPr lang="en-US" sz="2000" dirty="0"/>
              <a:t> cu </a:t>
            </a:r>
            <a:r>
              <a:rPr lang="en-US" sz="2000" dirty="0" err="1"/>
              <a:t>comportamentul</a:t>
            </a:r>
            <a:r>
              <a:rPr lang="en-US" sz="2000" dirty="0"/>
              <a:t> BSE, al </a:t>
            </a:r>
            <a:r>
              <a:rPr lang="en-US" sz="2000" dirty="0" err="1"/>
              <a:t>cărui</a:t>
            </a:r>
            <a:r>
              <a:rPr lang="en-US" sz="2000" dirty="0"/>
              <a:t> </a:t>
            </a:r>
            <a:r>
              <a:rPr lang="en-US" sz="2000" dirty="0" err="1"/>
              <a:t>randament</a:t>
            </a:r>
            <a:r>
              <a:rPr lang="en-US" sz="2000" dirty="0"/>
              <a:t> </a:t>
            </a:r>
            <a:r>
              <a:rPr lang="en-US" sz="2000" dirty="0" err="1"/>
              <a:t>crește</a:t>
            </a:r>
            <a:r>
              <a:rPr lang="en-US" sz="2000" dirty="0"/>
              <a:t> </a:t>
            </a:r>
            <a:r>
              <a:rPr lang="en-US" sz="2000" dirty="0" err="1"/>
              <a:t>aproape</a:t>
            </a:r>
            <a:r>
              <a:rPr lang="en-US" sz="2000" dirty="0"/>
              <a:t> </a:t>
            </a:r>
            <a:r>
              <a:rPr lang="en-US" sz="2000" dirty="0" err="1"/>
              <a:t>monoton</a:t>
            </a:r>
            <a:r>
              <a:rPr lang="en-US" sz="2000" dirty="0"/>
              <a:t> cu </a:t>
            </a:r>
            <a:r>
              <a:rPr lang="en-US" sz="2000" dirty="0" err="1"/>
              <a:t>numărul</a:t>
            </a:r>
            <a:r>
              <a:rPr lang="en-US" sz="2000" dirty="0"/>
              <a:t> atomic al </a:t>
            </a:r>
            <a:r>
              <a:rPr lang="en-US" sz="2000" dirty="0" err="1"/>
              <a:t>specimenului</a:t>
            </a:r>
            <a:r>
              <a:rPr lang="en-US" sz="2000" dirty="0"/>
              <a:t>, </a:t>
            </a:r>
            <a:r>
              <a:rPr lang="en-US" sz="2000" dirty="0" err="1"/>
              <a:t>coeficientul</a:t>
            </a:r>
            <a:r>
              <a:rPr lang="en-US" sz="2000" dirty="0"/>
              <a:t> SE </a:t>
            </a:r>
            <a:r>
              <a:rPr lang="en-US" sz="2000" dirty="0" err="1"/>
              <a:t>este</a:t>
            </a:r>
            <a:r>
              <a:rPr lang="en-US" sz="2000" dirty="0"/>
              <a:t> </a:t>
            </a:r>
            <a:r>
              <a:rPr lang="en-US" sz="2000" dirty="0" err="1"/>
              <a:t>relativ</a:t>
            </a:r>
            <a:r>
              <a:rPr lang="en-US" sz="2000" dirty="0"/>
              <a:t> </a:t>
            </a:r>
            <a:r>
              <a:rPr lang="en-US" sz="2000" dirty="0" err="1"/>
              <a:t>insensibil</a:t>
            </a:r>
            <a:r>
              <a:rPr lang="en-US" sz="2000" dirty="0"/>
              <a:t> la Z.</a:t>
            </a:r>
            <a:endParaRPr lang="ro-RO" sz="2000" dirty="0"/>
          </a:p>
          <a:p>
            <a:pPr marL="0" indent="0">
              <a:buNone/>
            </a:pPr>
            <a:endParaRPr lang="ro-RO" sz="2000" dirty="0"/>
          </a:p>
          <a:p>
            <a:pPr marL="0" indent="0">
              <a:buNone/>
            </a:pPr>
            <a:r>
              <a:rPr lang="en-US" sz="2000" dirty="0"/>
              <a:t>De </a:t>
            </a:r>
            <a:r>
              <a:rPr lang="en-US" sz="2000" dirty="0" err="1"/>
              <a:t>exemplu</a:t>
            </a:r>
            <a:r>
              <a:rPr lang="en-US" sz="2000" dirty="0"/>
              <a:t>, </a:t>
            </a:r>
            <a:r>
              <a:rPr lang="en-US" sz="2000" dirty="0" err="1"/>
              <a:t>pentru</a:t>
            </a:r>
            <a:r>
              <a:rPr lang="en-US" sz="2000" dirty="0"/>
              <a:t> o </a:t>
            </a:r>
            <a:r>
              <a:rPr lang="en-US" sz="2000" dirty="0" err="1"/>
              <a:t>energie</a:t>
            </a:r>
            <a:r>
              <a:rPr lang="en-US" sz="2000" dirty="0"/>
              <a:t> a </a:t>
            </a:r>
            <a:r>
              <a:rPr lang="en-US" sz="2000" dirty="0" err="1"/>
              <a:t>fasciculului</a:t>
            </a:r>
            <a:r>
              <a:rPr lang="en-US" sz="2000" dirty="0"/>
              <a:t> de 20 keV, </a:t>
            </a:r>
            <a:r>
              <a:rPr lang="el-GR" sz="2000" dirty="0"/>
              <a:t>δ </a:t>
            </a:r>
            <a:r>
              <a:rPr lang="en-US" sz="2000" dirty="0"/>
              <a:t>are o </a:t>
            </a:r>
            <a:r>
              <a:rPr lang="en-US" sz="2000" dirty="0" err="1"/>
              <a:t>valoare</a:t>
            </a:r>
            <a:r>
              <a:rPr lang="en-US" sz="2000" dirty="0"/>
              <a:t> de </a:t>
            </a:r>
            <a:r>
              <a:rPr lang="en-US" sz="2000" dirty="0" err="1"/>
              <a:t>aproximativ</a:t>
            </a:r>
            <a:r>
              <a:rPr lang="en-US" sz="2000" dirty="0"/>
              <a:t> 0,1 </a:t>
            </a:r>
            <a:r>
              <a:rPr lang="en-US" sz="2000" dirty="0" err="1"/>
              <a:t>pentru</a:t>
            </a:r>
            <a:r>
              <a:rPr lang="en-US" sz="2000" dirty="0"/>
              <a:t> </a:t>
            </a:r>
            <a:r>
              <a:rPr lang="en-US" sz="2000" dirty="0" err="1"/>
              <a:t>majoritatea</a:t>
            </a:r>
            <a:r>
              <a:rPr lang="en-US" sz="2000" dirty="0"/>
              <a:t> </a:t>
            </a:r>
            <a:r>
              <a:rPr lang="en-US" sz="2000" dirty="0" err="1"/>
              <a:t>elementelor</a:t>
            </a:r>
            <a:r>
              <a:rPr lang="en-US" sz="2000" dirty="0"/>
              <a:t>.</a:t>
            </a:r>
            <a:endParaRPr lang="ro-RO" sz="2000" dirty="0"/>
          </a:p>
          <a:p>
            <a:pPr marL="0" indent="0">
              <a:buNone/>
            </a:pPr>
            <a:endParaRPr lang="ro-RO" sz="2000" dirty="0"/>
          </a:p>
          <a:p>
            <a:pPr marL="0" indent="0">
              <a:buNone/>
            </a:pPr>
            <a:r>
              <a:rPr lang="en-US" sz="2000" dirty="0" err="1"/>
              <a:t>Două</a:t>
            </a:r>
            <a:r>
              <a:rPr lang="en-US" sz="2000" dirty="0"/>
              <a:t> </a:t>
            </a:r>
            <a:r>
              <a:rPr lang="en-US" sz="2000" dirty="0" err="1"/>
              <a:t>excepții</a:t>
            </a:r>
            <a:r>
              <a:rPr lang="en-US" sz="2000" dirty="0"/>
              <a:t> </a:t>
            </a:r>
            <a:r>
              <a:rPr lang="en-US" sz="2000" dirty="0" err="1"/>
              <a:t>semnificative</a:t>
            </a:r>
            <a:r>
              <a:rPr lang="en-US" sz="2000" dirty="0"/>
              <a:t> de la </a:t>
            </a:r>
            <a:r>
              <a:rPr lang="en-US" sz="2000" dirty="0" err="1"/>
              <a:t>această</a:t>
            </a:r>
            <a:r>
              <a:rPr lang="en-US" sz="2000" dirty="0"/>
              <a:t> </a:t>
            </a:r>
            <a:r>
              <a:rPr lang="en-US" sz="2000" dirty="0" err="1"/>
              <a:t>valoare</a:t>
            </a:r>
            <a:r>
              <a:rPr lang="en-US" sz="2000" dirty="0"/>
              <a:t> </a:t>
            </a:r>
            <a:r>
              <a:rPr lang="en-US" sz="2000" dirty="0" err="1"/>
              <a:t>medie</a:t>
            </a:r>
            <a:r>
              <a:rPr lang="en-US" sz="2000" dirty="0"/>
              <a:t> la 20 keV sunt </a:t>
            </a:r>
            <a:r>
              <a:rPr lang="en-US" sz="2000" dirty="0" err="1"/>
              <a:t>carbonul</a:t>
            </a:r>
            <a:r>
              <a:rPr lang="en-US" sz="2000" dirty="0"/>
              <a:t>, care </a:t>
            </a:r>
            <a:r>
              <a:rPr lang="en-US" sz="2000" dirty="0" err="1"/>
              <a:t>este</a:t>
            </a:r>
            <a:r>
              <a:rPr lang="en-US" sz="2000" dirty="0"/>
              <a:t> anormal de </a:t>
            </a:r>
            <a:r>
              <a:rPr lang="en-US" sz="2000" dirty="0" err="1"/>
              <a:t>scăzut</a:t>
            </a:r>
            <a:r>
              <a:rPr lang="en-US" sz="2000" dirty="0"/>
              <a:t> (</a:t>
            </a:r>
            <a:r>
              <a:rPr lang="el-GR" sz="2000" dirty="0"/>
              <a:t>δ = 0,05) </a:t>
            </a:r>
            <a:r>
              <a:rPr lang="en-US" sz="2000" dirty="0" err="1"/>
              <a:t>și</a:t>
            </a:r>
            <a:r>
              <a:rPr lang="en-US" sz="2000" dirty="0"/>
              <a:t> </a:t>
            </a:r>
            <a:r>
              <a:rPr lang="en-US" sz="2000" dirty="0" err="1"/>
              <a:t>aurul</a:t>
            </a:r>
            <a:r>
              <a:rPr lang="en-US" sz="2000" dirty="0"/>
              <a:t>, care </a:t>
            </a:r>
            <a:r>
              <a:rPr lang="en-US" sz="2000" dirty="0" err="1"/>
              <a:t>este</a:t>
            </a:r>
            <a:r>
              <a:rPr lang="en-US" sz="2000" dirty="0"/>
              <a:t> anormal de </a:t>
            </a:r>
            <a:r>
              <a:rPr lang="en-US" sz="2000" dirty="0" err="1"/>
              <a:t>ridicat</a:t>
            </a:r>
            <a:r>
              <a:rPr lang="en-US" sz="2000" dirty="0"/>
              <a:t> (</a:t>
            </a:r>
            <a:r>
              <a:rPr lang="el-GR" sz="2000" dirty="0"/>
              <a:t>δ = 0,2).</a:t>
            </a:r>
            <a:endParaRPr lang="en-US" sz="2000" dirty="0"/>
          </a:p>
        </p:txBody>
      </p:sp>
      <p:pic>
        <p:nvPicPr>
          <p:cNvPr id="4" name="Picture 3"/>
          <p:cNvPicPr>
            <a:picLocks noChangeAspect="1"/>
          </p:cNvPicPr>
          <p:nvPr/>
        </p:nvPicPr>
        <p:blipFill>
          <a:blip r:embed="rId2"/>
          <a:stretch>
            <a:fillRect/>
          </a:stretch>
        </p:blipFill>
        <p:spPr>
          <a:xfrm>
            <a:off x="5801798" y="1687286"/>
            <a:ext cx="3322608" cy="1958510"/>
          </a:xfrm>
          <a:prstGeom prst="rect">
            <a:avLst/>
          </a:prstGeom>
        </p:spPr>
      </p:pic>
    </p:spTree>
    <p:extLst>
      <p:ext uri="{BB962C8B-B14F-4D97-AF65-F5344CB8AC3E}">
        <p14:creationId xmlns:p14="http://schemas.microsoft.com/office/powerpoint/2010/main" val="924533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Specimen tilt dependence of SE</a:t>
            </a:r>
          </a:p>
        </p:txBody>
      </p:sp>
      <p:sp>
        <p:nvSpPr>
          <p:cNvPr id="3" name="Content Placeholder 2"/>
          <p:cNvSpPr>
            <a:spLocks noGrp="1"/>
          </p:cNvSpPr>
          <p:nvPr>
            <p:ph idx="1"/>
          </p:nvPr>
        </p:nvSpPr>
        <p:spPr/>
        <p:txBody>
          <a:bodyPr/>
          <a:lstStyle/>
          <a:p>
            <a:r>
              <a:rPr lang="en-US" sz="2000" dirty="0"/>
              <a:t>Pe </a:t>
            </a:r>
            <a:r>
              <a:rPr lang="en-US" sz="2000" dirty="0" err="1"/>
              <a:t>măsură</a:t>
            </a:r>
            <a:r>
              <a:rPr lang="en-US" sz="2000" dirty="0"/>
              <a:t> </a:t>
            </a:r>
            <a:r>
              <a:rPr lang="en-US" sz="2000" dirty="0" err="1"/>
              <a:t>ce</a:t>
            </a:r>
            <a:r>
              <a:rPr lang="en-US" sz="2000" dirty="0"/>
              <a:t> </a:t>
            </a:r>
            <a:r>
              <a:rPr lang="en-US" sz="2000" dirty="0" err="1"/>
              <a:t>unghiul</a:t>
            </a:r>
            <a:r>
              <a:rPr lang="en-US" sz="2000" dirty="0"/>
              <a:t> de </a:t>
            </a:r>
            <a:r>
              <a:rPr lang="en-US" sz="2000" dirty="0" err="1"/>
              <a:t>înclinare</a:t>
            </a:r>
            <a:r>
              <a:rPr lang="en-US" sz="2000" dirty="0"/>
              <a:t> al </a:t>
            </a:r>
            <a:r>
              <a:rPr lang="en-US" sz="2000" dirty="0" err="1"/>
              <a:t>epruvetei</a:t>
            </a:r>
            <a:r>
              <a:rPr lang="en-US" sz="2000" dirty="0"/>
              <a:t> </a:t>
            </a:r>
            <a:r>
              <a:rPr lang="en-US" sz="2000" dirty="0" err="1"/>
              <a:t>crește</a:t>
            </a:r>
            <a:r>
              <a:rPr lang="en-US" sz="2000" dirty="0"/>
              <a:t>, </a:t>
            </a:r>
            <a:r>
              <a:rPr lang="el-GR" sz="2000" dirty="0"/>
              <a:t>δ </a:t>
            </a:r>
            <a:r>
              <a:rPr lang="en-US" sz="2000" dirty="0" err="1"/>
              <a:t>crește</a:t>
            </a:r>
            <a:r>
              <a:rPr lang="en-US" sz="2000" dirty="0"/>
              <a:t> </a:t>
            </a:r>
            <a:r>
              <a:rPr lang="en-US" sz="2000" dirty="0" err="1"/>
              <a:t>urmând</a:t>
            </a:r>
            <a:r>
              <a:rPr lang="en-US" sz="2000" dirty="0"/>
              <a:t> o </a:t>
            </a:r>
            <a:r>
              <a:rPr lang="en-US" sz="2000" dirty="0" err="1"/>
              <a:t>relație</a:t>
            </a:r>
            <a:r>
              <a:rPr lang="en-US" sz="2000" dirty="0"/>
              <a:t> </a:t>
            </a:r>
            <a:r>
              <a:rPr lang="en-US" sz="2000" dirty="0" err="1"/>
              <a:t>descrisă</a:t>
            </a:r>
            <a:r>
              <a:rPr lang="en-US" sz="2000" dirty="0"/>
              <a:t> </a:t>
            </a:r>
            <a:r>
              <a:rPr lang="en-US" sz="2000" dirty="0" err="1"/>
              <a:t>destul</a:t>
            </a:r>
            <a:r>
              <a:rPr lang="en-US" sz="2000" dirty="0"/>
              <a:t> de bine de o </a:t>
            </a:r>
            <a:r>
              <a:rPr lang="en-US" sz="2000" dirty="0" err="1"/>
              <a:t>funcție</a:t>
            </a:r>
            <a:r>
              <a:rPr lang="en-US" sz="2000" dirty="0"/>
              <a:t> </a:t>
            </a:r>
            <a:r>
              <a:rPr lang="en-US" sz="2000" dirty="0" err="1"/>
              <a:t>secantă</a:t>
            </a:r>
            <a:r>
              <a:rPr lang="en-US" sz="2000" dirty="0"/>
              <a:t>:</a:t>
            </a:r>
            <a:r>
              <a:rPr lang="el-GR" sz="2000" dirty="0"/>
              <a:t>δ(θ) = δ0 </a:t>
            </a:r>
            <a:r>
              <a:rPr lang="en-US" sz="2000" dirty="0"/>
              <a:t>sec </a:t>
            </a:r>
            <a:r>
              <a:rPr lang="el-GR" sz="2000" dirty="0"/>
              <a:t>θ, </a:t>
            </a:r>
            <a:r>
              <a:rPr lang="en-US" sz="2000" dirty="0" err="1"/>
              <a:t>unde</a:t>
            </a:r>
            <a:r>
              <a:rPr lang="en-US" sz="2000" dirty="0"/>
              <a:t> </a:t>
            </a:r>
            <a:r>
              <a:rPr lang="el-GR" sz="2000" dirty="0"/>
              <a:t>δ0 </a:t>
            </a:r>
            <a:r>
              <a:rPr lang="en-US" sz="2000" dirty="0" err="1"/>
              <a:t>este</a:t>
            </a:r>
            <a:r>
              <a:rPr lang="en-US" sz="2000" dirty="0"/>
              <a:t> </a:t>
            </a:r>
            <a:r>
              <a:rPr lang="en-US" sz="2000" dirty="0" err="1"/>
              <a:t>valoarea</a:t>
            </a:r>
            <a:r>
              <a:rPr lang="en-US" sz="2000" dirty="0"/>
              <a:t> </a:t>
            </a:r>
            <a:r>
              <a:rPr lang="en-US" sz="2000" dirty="0" err="1"/>
              <a:t>lui</a:t>
            </a:r>
            <a:r>
              <a:rPr lang="en-US" sz="2000" dirty="0"/>
              <a:t> </a:t>
            </a:r>
            <a:r>
              <a:rPr lang="el-GR" sz="2000" dirty="0"/>
              <a:t>δ </a:t>
            </a:r>
            <a:r>
              <a:rPr lang="en-US" sz="2000" dirty="0" err="1"/>
              <a:t>găsită</a:t>
            </a:r>
            <a:r>
              <a:rPr lang="en-US" sz="2000" dirty="0"/>
              <a:t> la </a:t>
            </a:r>
            <a:r>
              <a:rPr lang="el-GR" sz="2000" dirty="0"/>
              <a:t>θ = 0° (</a:t>
            </a:r>
            <a:r>
              <a:rPr lang="en-US" sz="2000" dirty="0" err="1"/>
              <a:t>incidență</a:t>
            </a:r>
            <a:r>
              <a:rPr lang="en-US" sz="2000" dirty="0"/>
              <a:t> </a:t>
            </a:r>
            <a:r>
              <a:rPr lang="en-US" sz="2000" dirty="0" err="1"/>
              <a:t>normală</a:t>
            </a:r>
            <a:r>
              <a:rPr lang="en-US" sz="2000" dirty="0"/>
              <a:t>)</a:t>
            </a:r>
          </a:p>
        </p:txBody>
      </p:sp>
      <p:pic>
        <p:nvPicPr>
          <p:cNvPr id="4" name="Picture 3"/>
          <p:cNvPicPr>
            <a:picLocks noChangeAspect="1"/>
          </p:cNvPicPr>
          <p:nvPr/>
        </p:nvPicPr>
        <p:blipFill>
          <a:blip r:embed="rId2"/>
          <a:stretch>
            <a:fillRect/>
          </a:stretch>
        </p:blipFill>
        <p:spPr>
          <a:xfrm>
            <a:off x="3276600" y="3276601"/>
            <a:ext cx="3486911" cy="3169920"/>
          </a:xfrm>
          <a:prstGeom prst="rect">
            <a:avLst/>
          </a:prstGeom>
        </p:spPr>
      </p:pic>
    </p:spTree>
    <p:extLst>
      <p:ext uri="{BB962C8B-B14F-4D97-AF65-F5344CB8AC3E}">
        <p14:creationId xmlns:p14="http://schemas.microsoft.com/office/powerpoint/2010/main" val="566191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71897"/>
            <a:ext cx="5257800" cy="4525962"/>
          </a:xfrm>
        </p:spPr>
        <p:txBody>
          <a:bodyPr/>
          <a:lstStyle/>
          <a:p>
            <a:pPr marL="0" indent="0">
              <a:buNone/>
            </a:pPr>
            <a:r>
              <a:rPr lang="en-US" sz="2000" dirty="0" err="1"/>
              <a:t>Originea</a:t>
            </a:r>
            <a:r>
              <a:rPr lang="en-US" sz="2000" dirty="0"/>
              <a:t> </a:t>
            </a:r>
            <a:r>
              <a:rPr lang="en-US" sz="2000" dirty="0" err="1"/>
              <a:t>comportamentului</a:t>
            </a:r>
            <a:r>
              <a:rPr lang="en-US" sz="2000" dirty="0"/>
              <a:t> </a:t>
            </a:r>
            <a:r>
              <a:rPr lang="en-US" sz="2000" dirty="0" err="1"/>
              <a:t>funcției</a:t>
            </a:r>
            <a:r>
              <a:rPr lang="en-US" sz="2000" dirty="0"/>
              <a:t> </a:t>
            </a:r>
            <a:r>
              <a:rPr lang="en-US" sz="2000" dirty="0" err="1"/>
              <a:t>secante</a:t>
            </a:r>
            <a:r>
              <a:rPr lang="en-US" sz="2000" dirty="0"/>
              <a:t> </a:t>
            </a:r>
            <a:r>
              <a:rPr lang="en-US" sz="2000" dirty="0" err="1"/>
              <a:t>poate</a:t>
            </a:r>
            <a:r>
              <a:rPr lang="en-US" sz="2000" dirty="0"/>
              <a:t> fi </a:t>
            </a:r>
            <a:r>
              <a:rPr lang="en-US" sz="2000" dirty="0" err="1"/>
              <a:t>înțeleasă</a:t>
            </a:r>
            <a:r>
              <a:rPr lang="en-US" sz="2000" dirty="0"/>
              <a:t> cu </a:t>
            </a:r>
            <a:r>
              <a:rPr lang="en-US" sz="2000" dirty="0" err="1"/>
              <a:t>argumentul</a:t>
            </a:r>
            <a:r>
              <a:rPr lang="en-US" sz="2000" dirty="0"/>
              <a:t> </a:t>
            </a:r>
            <a:r>
              <a:rPr lang="en-US" sz="2000" dirty="0" err="1"/>
              <a:t>simplu</a:t>
            </a:r>
            <a:r>
              <a:rPr lang="en-US" sz="2000" dirty="0"/>
              <a:t> </a:t>
            </a:r>
            <a:r>
              <a:rPr lang="en-US" sz="2000" dirty="0" err="1"/>
              <a:t>ilustrat</a:t>
            </a:r>
            <a:r>
              <a:rPr lang="en-US" sz="2000" dirty="0"/>
              <a:t> </a:t>
            </a:r>
            <a:r>
              <a:rPr lang="en-US" sz="2000" dirty="0" err="1"/>
              <a:t>în</a:t>
            </a:r>
            <a:r>
              <a:rPr lang="en-US" sz="2000" dirty="0"/>
              <a:t> </a:t>
            </a:r>
            <a:r>
              <a:rPr lang="en-US" sz="2000" dirty="0" err="1"/>
              <a:t>figură</a:t>
            </a:r>
            <a:r>
              <a:rPr lang="en-US" sz="2000" dirty="0"/>
              <a:t>.</a:t>
            </a:r>
            <a:endParaRPr lang="ro-RO" sz="2000" dirty="0"/>
          </a:p>
          <a:p>
            <a:pPr marL="0" indent="0">
              <a:buNone/>
            </a:pPr>
            <a:r>
              <a:rPr lang="en-US" sz="2000" dirty="0"/>
              <a:t>Se </a:t>
            </a:r>
            <a:r>
              <a:rPr lang="en-US" sz="2000" dirty="0" err="1"/>
              <a:t>consideră</a:t>
            </a:r>
            <a:r>
              <a:rPr lang="en-US" sz="2000" dirty="0"/>
              <a:t> </a:t>
            </a:r>
            <a:r>
              <a:rPr lang="en-US" sz="2000" dirty="0" err="1"/>
              <a:t>că</a:t>
            </a:r>
            <a:r>
              <a:rPr lang="en-US" sz="2000" dirty="0"/>
              <a:t> </a:t>
            </a:r>
            <a:r>
              <a:rPr lang="en-US" sz="2000" dirty="0" err="1"/>
              <a:t>toate</a:t>
            </a:r>
            <a:r>
              <a:rPr lang="en-US" sz="2000" dirty="0"/>
              <a:t> </a:t>
            </a:r>
            <a:r>
              <a:rPr lang="en-US" sz="2000" dirty="0" err="1"/>
              <a:t>electronii</a:t>
            </a:r>
            <a:r>
              <a:rPr lang="en-US" sz="2000" dirty="0"/>
              <a:t> </a:t>
            </a:r>
            <a:r>
              <a:rPr lang="en-US" sz="2000" dirty="0" err="1"/>
              <a:t>secundari</a:t>
            </a:r>
            <a:r>
              <a:rPr lang="en-US" sz="2000" dirty="0"/>
              <a:t> (SE) sunt </a:t>
            </a:r>
            <a:r>
              <a:rPr lang="en-US" sz="2000" dirty="0" err="1"/>
              <a:t>creați</a:t>
            </a:r>
            <a:r>
              <a:rPr lang="en-US" sz="2000" dirty="0"/>
              <a:t> de-a </a:t>
            </a:r>
            <a:r>
              <a:rPr lang="en-US" sz="2000" dirty="0" err="1"/>
              <a:t>lungul</a:t>
            </a:r>
            <a:r>
              <a:rPr lang="en-US" sz="2000" dirty="0"/>
              <a:t> </a:t>
            </a:r>
            <a:r>
              <a:rPr lang="en-US" sz="2000" dirty="0" err="1"/>
              <a:t>traiectoriei</a:t>
            </a:r>
            <a:r>
              <a:rPr lang="en-US" sz="2000" dirty="0"/>
              <a:t> </a:t>
            </a:r>
            <a:r>
              <a:rPr lang="en-US" sz="2000" dirty="0" err="1"/>
              <a:t>fasciculului</a:t>
            </a:r>
            <a:r>
              <a:rPr lang="en-US" sz="2000" dirty="0"/>
              <a:t> </a:t>
            </a:r>
            <a:r>
              <a:rPr lang="en-US" sz="2000" dirty="0" err="1"/>
              <a:t>primar</a:t>
            </a:r>
            <a:r>
              <a:rPr lang="en-US" sz="2000" dirty="0"/>
              <a:t>, la o </a:t>
            </a:r>
            <a:r>
              <a:rPr lang="en-US" sz="2000" dirty="0" err="1"/>
              <a:t>distanță</a:t>
            </a:r>
            <a:r>
              <a:rPr lang="en-US" sz="2000" dirty="0"/>
              <a:t> de R0 </a:t>
            </a:r>
            <a:r>
              <a:rPr lang="en-US" sz="2000" dirty="0" err="1"/>
              <a:t>față</a:t>
            </a:r>
            <a:r>
              <a:rPr lang="en-US" sz="2000" dirty="0"/>
              <a:t> de </a:t>
            </a:r>
            <a:r>
              <a:rPr lang="en-US" sz="2000" dirty="0" err="1"/>
              <a:t>suprafață</a:t>
            </a:r>
            <a:r>
              <a:rPr lang="en-US" sz="2000" dirty="0"/>
              <a:t>, de </a:t>
            </a:r>
            <a:r>
              <a:rPr lang="en-US" sz="2000" dirty="0" err="1"/>
              <a:t>unde</a:t>
            </a:r>
            <a:r>
              <a:rPr lang="en-US" sz="2000" dirty="0"/>
              <a:t> pot </a:t>
            </a:r>
            <a:r>
              <a:rPr lang="en-US" sz="2000" dirty="0" err="1"/>
              <a:t>scăpa</a:t>
            </a:r>
            <a:r>
              <a:rPr lang="en-US" sz="2000" dirty="0"/>
              <a:t>. </a:t>
            </a:r>
            <a:endParaRPr lang="ro-RO" sz="2000" dirty="0"/>
          </a:p>
          <a:p>
            <a:pPr marL="0" indent="0">
              <a:buNone/>
            </a:pPr>
            <a:r>
              <a:rPr lang="en-US" sz="2000" dirty="0" err="1"/>
              <a:t>Când</a:t>
            </a:r>
            <a:r>
              <a:rPr lang="en-US" sz="2000" dirty="0"/>
              <a:t> </a:t>
            </a:r>
            <a:r>
              <a:rPr lang="en-US" sz="2000" dirty="0" err="1"/>
              <a:t>specimenul</a:t>
            </a:r>
            <a:r>
              <a:rPr lang="en-US" sz="2000" dirty="0"/>
              <a:t> </a:t>
            </a:r>
            <a:r>
              <a:rPr lang="en-US" sz="2000" dirty="0" err="1"/>
              <a:t>este</a:t>
            </a:r>
            <a:r>
              <a:rPr lang="en-US" sz="2000" dirty="0"/>
              <a:t> </a:t>
            </a:r>
            <a:r>
              <a:rPr lang="en-US" sz="2000" dirty="0" err="1"/>
              <a:t>înclinat</a:t>
            </a:r>
            <a:r>
              <a:rPr lang="en-US" sz="2000" dirty="0"/>
              <a:t> la o </a:t>
            </a:r>
            <a:r>
              <a:rPr lang="en-US" sz="2000" dirty="0" err="1"/>
              <a:t>valoare</a:t>
            </a:r>
            <a:r>
              <a:rPr lang="en-US" sz="2000" dirty="0"/>
              <a:t> de </a:t>
            </a:r>
            <a:r>
              <a:rPr lang="el-GR" sz="2000" dirty="0"/>
              <a:t>θ, </a:t>
            </a:r>
            <a:r>
              <a:rPr lang="en-US" sz="2000" dirty="0" err="1"/>
              <a:t>lungimea</a:t>
            </a:r>
            <a:r>
              <a:rPr lang="en-US" sz="2000" dirty="0"/>
              <a:t> R a </a:t>
            </a:r>
            <a:r>
              <a:rPr lang="en-US" sz="2000" dirty="0" err="1"/>
              <a:t>traseului</a:t>
            </a:r>
            <a:r>
              <a:rPr lang="en-US" sz="2000" dirty="0"/>
              <a:t> </a:t>
            </a:r>
            <a:r>
              <a:rPr lang="en-US" sz="2000" dirty="0" err="1"/>
              <a:t>primar</a:t>
            </a:r>
            <a:r>
              <a:rPr lang="en-US" sz="2000" dirty="0"/>
              <a:t> al </a:t>
            </a:r>
            <a:r>
              <a:rPr lang="en-US" sz="2000" dirty="0" err="1"/>
              <a:t>electronilor</a:t>
            </a:r>
            <a:r>
              <a:rPr lang="en-US" sz="2000" dirty="0"/>
              <a:t> la o </a:t>
            </a:r>
            <a:r>
              <a:rPr lang="en-US" sz="2000" dirty="0" err="1"/>
              <a:t>distanță</a:t>
            </a:r>
            <a:r>
              <a:rPr lang="en-US" sz="2000" dirty="0"/>
              <a:t> de R0 </a:t>
            </a:r>
            <a:r>
              <a:rPr lang="en-US" sz="2000" dirty="0" err="1"/>
              <a:t>față</a:t>
            </a:r>
            <a:r>
              <a:rPr lang="en-US" sz="2000" dirty="0"/>
              <a:t> de </a:t>
            </a:r>
            <a:r>
              <a:rPr lang="en-US" sz="2000" dirty="0" err="1"/>
              <a:t>suprafață</a:t>
            </a:r>
            <a:r>
              <a:rPr lang="en-US" sz="2000" dirty="0"/>
              <a:t> </a:t>
            </a:r>
            <a:r>
              <a:rPr lang="en-US" sz="2000" dirty="0" err="1"/>
              <a:t>crește</a:t>
            </a:r>
            <a:r>
              <a:rPr lang="en-US" sz="2000" dirty="0"/>
              <a:t> </a:t>
            </a:r>
            <a:r>
              <a:rPr lang="en-US" sz="2000" dirty="0" err="1"/>
              <a:t>astfel</a:t>
            </a:r>
            <a:r>
              <a:rPr lang="en-US" sz="2000" dirty="0"/>
              <a:t>:</a:t>
            </a:r>
            <a:r>
              <a:rPr lang="ro-RO" sz="2000" dirty="0"/>
              <a:t> </a:t>
            </a:r>
            <a:r>
              <a:rPr lang="en-US" sz="2000" b="1" dirty="0">
                <a:solidFill>
                  <a:srgbClr val="FF0000"/>
                </a:solidFill>
              </a:rPr>
              <a:t>R = R0 sec </a:t>
            </a:r>
            <a:r>
              <a:rPr lang="el-GR" sz="2000" b="1" dirty="0">
                <a:solidFill>
                  <a:srgbClr val="FF0000"/>
                </a:solidFill>
              </a:rPr>
              <a:t>θ</a:t>
            </a:r>
            <a:r>
              <a:rPr lang="ro-RO" sz="2000" b="1" dirty="0">
                <a:solidFill>
                  <a:srgbClr val="FF0000"/>
                </a:solidFill>
              </a:rPr>
              <a:t> </a:t>
            </a:r>
            <a:r>
              <a:rPr lang="en-US" sz="2000" dirty="0" err="1"/>
              <a:t>Deoarece</a:t>
            </a:r>
            <a:r>
              <a:rPr lang="en-US" sz="2000" dirty="0"/>
              <a:t> </a:t>
            </a:r>
            <a:r>
              <a:rPr lang="en-US" sz="2000" dirty="0" err="1"/>
              <a:t>producerea</a:t>
            </a:r>
            <a:r>
              <a:rPr lang="en-US" sz="2000" dirty="0"/>
              <a:t> </a:t>
            </a:r>
            <a:r>
              <a:rPr lang="en-US" sz="2000" dirty="0" err="1"/>
              <a:t>și</a:t>
            </a:r>
            <a:r>
              <a:rPr lang="en-US" sz="2000" dirty="0"/>
              <a:t> </a:t>
            </a:r>
            <a:r>
              <a:rPr lang="en-US" sz="2000" dirty="0" err="1"/>
              <a:t>scăparea</a:t>
            </a:r>
            <a:r>
              <a:rPr lang="en-US" sz="2000" dirty="0"/>
              <a:t> de SE sunt </a:t>
            </a:r>
            <a:r>
              <a:rPr lang="en-US" sz="2000" dirty="0" err="1"/>
              <a:t>proporționale</a:t>
            </a:r>
            <a:r>
              <a:rPr lang="en-US" sz="2000" dirty="0"/>
              <a:t> cu </a:t>
            </a:r>
            <a:r>
              <a:rPr lang="en-US" sz="2000" dirty="0" err="1"/>
              <a:t>lungimea</a:t>
            </a:r>
            <a:r>
              <a:rPr lang="en-US" sz="2000" dirty="0"/>
              <a:t> </a:t>
            </a:r>
            <a:r>
              <a:rPr lang="en-US" sz="2000" dirty="0" err="1"/>
              <a:t>traseului</a:t>
            </a:r>
            <a:r>
              <a:rPr lang="en-US" sz="2000" dirty="0"/>
              <a:t>, </a:t>
            </a:r>
            <a:r>
              <a:rPr lang="en-US" sz="2000" dirty="0" err="1"/>
              <a:t>coeficientul</a:t>
            </a:r>
            <a:r>
              <a:rPr lang="en-US" sz="2000" dirty="0"/>
              <a:t> </a:t>
            </a:r>
            <a:r>
              <a:rPr lang="en-US" sz="2000" dirty="0" err="1"/>
              <a:t>electronului</a:t>
            </a:r>
            <a:r>
              <a:rPr lang="en-US" sz="2000" dirty="0"/>
              <a:t> </a:t>
            </a:r>
            <a:r>
              <a:rPr lang="en-US" sz="2000" dirty="0" err="1"/>
              <a:t>secundar</a:t>
            </a:r>
            <a:r>
              <a:rPr lang="en-US" sz="2000" dirty="0"/>
              <a:t> </a:t>
            </a:r>
            <a:r>
              <a:rPr lang="en-US" sz="2000" dirty="0" err="1"/>
              <a:t>crește</a:t>
            </a:r>
            <a:r>
              <a:rPr lang="en-US" sz="2000" dirty="0"/>
              <a:t> </a:t>
            </a:r>
            <a:r>
              <a:rPr lang="en-US" sz="2000" dirty="0" err="1"/>
              <a:t>urmând</a:t>
            </a:r>
            <a:r>
              <a:rPr lang="en-US" sz="2000" dirty="0"/>
              <a:t> o </a:t>
            </a:r>
            <a:r>
              <a:rPr lang="en-US" sz="2000" dirty="0" err="1"/>
              <a:t>relație</a:t>
            </a:r>
            <a:r>
              <a:rPr lang="en-US" sz="2000" dirty="0"/>
              <a:t> </a:t>
            </a:r>
            <a:r>
              <a:rPr lang="en-US" sz="2000" dirty="0" err="1"/>
              <a:t>secantă</a:t>
            </a:r>
            <a:r>
              <a:rPr lang="en-US" sz="2000" dirty="0"/>
              <a:t>.</a:t>
            </a:r>
          </a:p>
        </p:txBody>
      </p:sp>
      <p:pic>
        <p:nvPicPr>
          <p:cNvPr id="4" name="Picture 3"/>
          <p:cNvPicPr>
            <a:picLocks noChangeAspect="1"/>
          </p:cNvPicPr>
          <p:nvPr/>
        </p:nvPicPr>
        <p:blipFill>
          <a:blip r:embed="rId2"/>
          <a:stretch>
            <a:fillRect/>
          </a:stretch>
        </p:blipFill>
        <p:spPr>
          <a:xfrm>
            <a:off x="5422324" y="2057400"/>
            <a:ext cx="3554233" cy="4114800"/>
          </a:xfrm>
          <a:prstGeom prst="rect">
            <a:avLst/>
          </a:prstGeom>
        </p:spPr>
      </p:pic>
      <p:sp>
        <p:nvSpPr>
          <p:cNvPr id="5" name="Rectangle 4"/>
          <p:cNvSpPr/>
          <p:nvPr/>
        </p:nvSpPr>
        <p:spPr>
          <a:xfrm>
            <a:off x="0" y="6231240"/>
            <a:ext cx="9001397" cy="646331"/>
          </a:xfrm>
          <a:prstGeom prst="rect">
            <a:avLst/>
          </a:prstGeom>
        </p:spPr>
        <p:txBody>
          <a:bodyPr wrap="square">
            <a:spAutoFit/>
          </a:bodyPr>
          <a:lstStyle/>
          <a:p>
            <a:pPr marL="0" indent="0">
              <a:buNone/>
            </a:pPr>
            <a:r>
              <a:rPr lang="en-US" dirty="0"/>
              <a:t>Mai </a:t>
            </a:r>
            <a:r>
              <a:rPr lang="en-US" dirty="0" err="1"/>
              <a:t>mult</a:t>
            </a:r>
            <a:r>
              <a:rPr lang="en-US" dirty="0"/>
              <a:t>, </a:t>
            </a:r>
            <a:r>
              <a:rPr lang="en-US" dirty="0" err="1"/>
              <a:t>deoarece</a:t>
            </a:r>
            <a:r>
              <a:rPr lang="en-US" dirty="0"/>
              <a:t> </a:t>
            </a:r>
            <a:r>
              <a:rPr lang="en-US" dirty="0" err="1"/>
              <a:t>retrodifuzia</a:t>
            </a:r>
            <a:r>
              <a:rPr lang="en-US" dirty="0"/>
              <a:t> </a:t>
            </a:r>
            <a:r>
              <a:rPr lang="en-US" dirty="0" err="1"/>
              <a:t>crește</a:t>
            </a:r>
            <a:r>
              <a:rPr lang="en-US" dirty="0"/>
              <a:t> </a:t>
            </a:r>
            <a:r>
              <a:rPr lang="en-US" dirty="0" err="1"/>
              <a:t>odată</a:t>
            </a:r>
            <a:r>
              <a:rPr lang="en-US" dirty="0"/>
              <a:t> cu </a:t>
            </a:r>
            <a:r>
              <a:rPr lang="en-US" dirty="0" err="1"/>
              <a:t>unghiul</a:t>
            </a:r>
            <a:r>
              <a:rPr lang="en-US" dirty="0"/>
              <a:t> de </a:t>
            </a:r>
            <a:r>
              <a:rPr lang="en-US" dirty="0" err="1"/>
              <a:t>înclinare</a:t>
            </a:r>
            <a:r>
              <a:rPr lang="en-US" dirty="0"/>
              <a:t> </a:t>
            </a:r>
            <a:r>
              <a:rPr lang="el-GR" dirty="0"/>
              <a:t>θ, </a:t>
            </a:r>
            <a:r>
              <a:rPr lang="en-US" dirty="0" err="1"/>
              <a:t>și</a:t>
            </a:r>
            <a:r>
              <a:rPr lang="en-US" dirty="0"/>
              <a:t> SE2 </a:t>
            </a:r>
            <a:r>
              <a:rPr lang="en-US" dirty="0" err="1"/>
              <a:t>contribuie</a:t>
            </a:r>
            <a:r>
              <a:rPr lang="en-US" dirty="0"/>
              <a:t> la </a:t>
            </a:r>
            <a:r>
              <a:rPr lang="en-US" dirty="0" err="1"/>
              <a:t>creșterea</a:t>
            </a:r>
            <a:r>
              <a:rPr lang="en-US" dirty="0"/>
              <a:t> </a:t>
            </a:r>
            <a:r>
              <a:rPr lang="en-US" dirty="0" err="1"/>
              <a:t>lui</a:t>
            </a:r>
            <a:r>
              <a:rPr lang="en-US" dirty="0"/>
              <a:t> </a:t>
            </a:r>
            <a:r>
              <a:rPr lang="el-GR" dirty="0"/>
              <a:t>δ </a:t>
            </a:r>
            <a:r>
              <a:rPr lang="en-US" dirty="0"/>
              <a:t>la </a:t>
            </a:r>
            <a:r>
              <a:rPr lang="en-US" dirty="0" err="1"/>
              <a:t>unghiuri</a:t>
            </a:r>
            <a:r>
              <a:rPr lang="en-US" dirty="0"/>
              <a:t> de </a:t>
            </a:r>
            <a:r>
              <a:rPr lang="en-US" dirty="0" err="1"/>
              <a:t>înclinare</a:t>
            </a:r>
            <a:r>
              <a:rPr lang="en-US" dirty="0"/>
              <a:t> </a:t>
            </a:r>
            <a:r>
              <a:rPr lang="en-US" dirty="0" err="1"/>
              <a:t>mari</a:t>
            </a:r>
            <a:r>
              <a:rPr lang="en-US" dirty="0"/>
              <a:t>.</a:t>
            </a:r>
          </a:p>
        </p:txBody>
      </p:sp>
    </p:spTree>
    <p:extLst>
      <p:ext uri="{BB962C8B-B14F-4D97-AF65-F5344CB8AC3E}">
        <p14:creationId xmlns:p14="http://schemas.microsoft.com/office/powerpoint/2010/main" val="3514102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rot="5400000">
            <a:off x="2463955" y="-844160"/>
            <a:ext cx="3962400" cy="5689909"/>
          </a:xfrm>
          <a:prstGeom prst="rect">
            <a:avLst/>
          </a:prstGeom>
        </p:spPr>
      </p:pic>
      <p:pic>
        <p:nvPicPr>
          <p:cNvPr id="5" name="Picture 4"/>
          <p:cNvPicPr>
            <a:picLocks noChangeAspect="1"/>
          </p:cNvPicPr>
          <p:nvPr/>
        </p:nvPicPr>
        <p:blipFill>
          <a:blip r:embed="rId3"/>
          <a:stretch>
            <a:fillRect/>
          </a:stretch>
        </p:blipFill>
        <p:spPr>
          <a:xfrm rot="5400000">
            <a:off x="3460660" y="2121535"/>
            <a:ext cx="1968989" cy="5689910"/>
          </a:xfrm>
          <a:prstGeom prst="rect">
            <a:avLst/>
          </a:prstGeom>
        </p:spPr>
      </p:pic>
    </p:spTree>
    <p:extLst>
      <p:ext uri="{BB962C8B-B14F-4D97-AF65-F5344CB8AC3E}">
        <p14:creationId xmlns:p14="http://schemas.microsoft.com/office/powerpoint/2010/main" val="444642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distribution of SE</a:t>
            </a:r>
          </a:p>
        </p:txBody>
      </p:sp>
      <p:sp>
        <p:nvSpPr>
          <p:cNvPr id="3" name="Content Placeholder 2"/>
          <p:cNvSpPr>
            <a:spLocks noGrp="1"/>
          </p:cNvSpPr>
          <p:nvPr>
            <p:ph idx="1"/>
          </p:nvPr>
        </p:nvSpPr>
        <p:spPr>
          <a:xfrm>
            <a:off x="0" y="1951038"/>
            <a:ext cx="9144000" cy="4525962"/>
          </a:xfrm>
        </p:spPr>
        <p:txBody>
          <a:bodyPr/>
          <a:lstStyle/>
          <a:p>
            <a:r>
              <a:rPr lang="en-US" sz="2000" dirty="0"/>
              <a:t>Pentru </a:t>
            </a:r>
            <a:r>
              <a:rPr lang="en-US" sz="2000" dirty="0" err="1"/>
              <a:t>incidența</a:t>
            </a:r>
            <a:r>
              <a:rPr lang="en-US" sz="2000" dirty="0"/>
              <a:t> </a:t>
            </a:r>
            <a:r>
              <a:rPr lang="en-US" sz="2000" dirty="0" err="1"/>
              <a:t>normală</a:t>
            </a:r>
            <a:r>
              <a:rPr lang="en-US" sz="2000" dirty="0"/>
              <a:t> a </a:t>
            </a:r>
            <a:r>
              <a:rPr lang="en-US" sz="2000" dirty="0" err="1"/>
              <a:t>fasciculului</a:t>
            </a:r>
            <a:r>
              <a:rPr lang="en-US" sz="2000" dirty="0"/>
              <a:t> </a:t>
            </a:r>
            <a:r>
              <a:rPr lang="en-US" sz="2000" dirty="0" err="1"/>
              <a:t>primar</a:t>
            </a:r>
            <a:r>
              <a:rPr lang="en-US" sz="2000" dirty="0"/>
              <a:t>, </a:t>
            </a:r>
            <a:r>
              <a:rPr lang="en-US" sz="2000" dirty="0" err="1"/>
              <a:t>emisia</a:t>
            </a:r>
            <a:r>
              <a:rPr lang="en-US" sz="2000" dirty="0"/>
              <a:t> SE </a:t>
            </a:r>
            <a:r>
              <a:rPr lang="en-US" sz="2000" dirty="0" err="1"/>
              <a:t>urmează</a:t>
            </a:r>
            <a:r>
              <a:rPr lang="en-US" sz="2000" dirty="0"/>
              <a:t> o </a:t>
            </a:r>
            <a:r>
              <a:rPr lang="en-US" sz="2000" dirty="0" err="1"/>
              <a:t>distribuție</a:t>
            </a:r>
            <a:r>
              <a:rPr lang="en-US" sz="2000" dirty="0"/>
              <a:t> </a:t>
            </a:r>
            <a:r>
              <a:rPr lang="en-US" sz="2000" dirty="0" err="1"/>
              <a:t>cosinus</a:t>
            </a:r>
            <a:r>
              <a:rPr lang="en-US" sz="2000" dirty="0"/>
              <a:t> (cos </a:t>
            </a:r>
            <a:r>
              <a:rPr lang="el-GR" sz="2000" dirty="0"/>
              <a:t>φ), </a:t>
            </a:r>
            <a:r>
              <a:rPr lang="en-US" sz="2000" dirty="0" err="1"/>
              <a:t>unde</a:t>
            </a:r>
            <a:r>
              <a:rPr lang="en-US" sz="2000" dirty="0"/>
              <a:t> </a:t>
            </a:r>
            <a:r>
              <a:rPr lang="el-GR" sz="2000" dirty="0"/>
              <a:t>φ </a:t>
            </a:r>
            <a:r>
              <a:rPr lang="en-US" sz="2000" dirty="0" err="1"/>
              <a:t>este</a:t>
            </a:r>
            <a:r>
              <a:rPr lang="en-US" sz="2000" dirty="0"/>
              <a:t> </a:t>
            </a:r>
            <a:r>
              <a:rPr lang="en-US" sz="2000" dirty="0" err="1"/>
              <a:t>măsurată</a:t>
            </a:r>
            <a:r>
              <a:rPr lang="en-US" sz="2000" dirty="0"/>
              <a:t> </a:t>
            </a:r>
            <a:r>
              <a:rPr lang="en-US" sz="2000" dirty="0" err="1"/>
              <a:t>în</a:t>
            </a:r>
            <a:r>
              <a:rPr lang="en-US" sz="2000" dirty="0"/>
              <a:t> </a:t>
            </a:r>
            <a:r>
              <a:rPr lang="en-US" sz="2000" dirty="0" err="1"/>
              <a:t>raport</a:t>
            </a:r>
            <a:r>
              <a:rPr lang="en-US" sz="2000" dirty="0"/>
              <a:t> cu </a:t>
            </a:r>
            <a:r>
              <a:rPr lang="en-US" sz="2000" dirty="0" err="1"/>
              <a:t>suprafața</a:t>
            </a:r>
            <a:r>
              <a:rPr lang="en-US" sz="2000" dirty="0"/>
              <a:t> (</a:t>
            </a:r>
            <a:r>
              <a:rPr lang="en-US" sz="2000" dirty="0" err="1"/>
              <a:t>comportament</a:t>
            </a:r>
            <a:r>
              <a:rPr lang="en-US" sz="2000" dirty="0"/>
              <a:t> similar cu BSE).</a:t>
            </a:r>
            <a:endParaRPr lang="ro-RO" sz="2000" dirty="0"/>
          </a:p>
          <a:p>
            <a:endParaRPr lang="ro-RO" sz="2000" dirty="0"/>
          </a:p>
          <a:p>
            <a:r>
              <a:rPr lang="en-US" sz="2000" dirty="0" err="1"/>
              <a:t>Când</a:t>
            </a:r>
            <a:r>
              <a:rPr lang="en-US" sz="2000" dirty="0"/>
              <a:t> </a:t>
            </a:r>
            <a:r>
              <a:rPr lang="en-US" sz="2000" dirty="0" err="1"/>
              <a:t>specimenul</a:t>
            </a:r>
            <a:r>
              <a:rPr lang="en-US" sz="2000" dirty="0"/>
              <a:t> </a:t>
            </a:r>
            <a:r>
              <a:rPr lang="en-US" sz="2000" dirty="0" err="1"/>
              <a:t>este</a:t>
            </a:r>
            <a:r>
              <a:rPr lang="en-US" sz="2000" dirty="0"/>
              <a:t> </a:t>
            </a:r>
            <a:r>
              <a:rPr lang="en-US" sz="2000" dirty="0" err="1"/>
              <a:t>înclinat</a:t>
            </a:r>
            <a:r>
              <a:rPr lang="en-US" sz="2000" dirty="0"/>
              <a:t>, </a:t>
            </a:r>
            <a:r>
              <a:rPr lang="en-US" sz="2000" dirty="0" err="1"/>
              <a:t>comportamentele</a:t>
            </a:r>
            <a:r>
              <a:rPr lang="en-US" sz="2000" dirty="0"/>
              <a:t> </a:t>
            </a:r>
            <a:r>
              <a:rPr lang="en-US" sz="2000" dirty="0" err="1"/>
              <a:t>unghiulare</a:t>
            </a:r>
            <a:r>
              <a:rPr lang="en-US" sz="2000" dirty="0"/>
              <a:t> de </a:t>
            </a:r>
            <a:r>
              <a:rPr lang="en-US" sz="2000" dirty="0" err="1"/>
              <a:t>emisie</a:t>
            </a:r>
            <a:r>
              <a:rPr lang="en-US" sz="2000" dirty="0"/>
              <a:t> ale BSE </a:t>
            </a:r>
            <a:r>
              <a:rPr lang="en-US" sz="2000" dirty="0" err="1"/>
              <a:t>și</a:t>
            </a:r>
            <a:r>
              <a:rPr lang="en-US" sz="2000" dirty="0"/>
              <a:t> SE </a:t>
            </a:r>
            <a:r>
              <a:rPr lang="en-US" sz="2000" dirty="0" err="1"/>
              <a:t>diferă</a:t>
            </a:r>
            <a:r>
              <a:rPr lang="en-US" sz="2000" dirty="0"/>
              <a:t>.</a:t>
            </a:r>
            <a:endParaRPr lang="ro-RO" sz="2000" dirty="0"/>
          </a:p>
          <a:p>
            <a:r>
              <a:rPr lang="en-US" sz="2000" dirty="0"/>
              <a:t>Pentru BSE, </a:t>
            </a:r>
            <a:r>
              <a:rPr lang="en-US" sz="2000" dirty="0" err="1"/>
              <a:t>distribuția</a:t>
            </a:r>
            <a:r>
              <a:rPr lang="en-US" sz="2000" dirty="0"/>
              <a:t> </a:t>
            </a:r>
            <a:r>
              <a:rPr lang="en-US" sz="2000" dirty="0" err="1"/>
              <a:t>unghiulară</a:t>
            </a:r>
            <a:r>
              <a:rPr lang="en-US" sz="2000" dirty="0"/>
              <a:t> </a:t>
            </a:r>
            <a:r>
              <a:rPr lang="en-US" sz="2000" dirty="0" err="1"/>
              <a:t>devine</a:t>
            </a:r>
            <a:r>
              <a:rPr lang="en-US" sz="2000" dirty="0"/>
              <a:t> </a:t>
            </a:r>
            <a:r>
              <a:rPr lang="en-US" sz="2000" dirty="0" err="1"/>
              <a:t>asimetrică</a:t>
            </a:r>
            <a:r>
              <a:rPr lang="en-US" sz="2000" dirty="0"/>
              <a:t> </a:t>
            </a:r>
            <a:r>
              <a:rPr lang="en-US" sz="2000" dirty="0" err="1"/>
              <a:t>și</a:t>
            </a:r>
            <a:r>
              <a:rPr lang="en-US" sz="2000" dirty="0"/>
              <a:t> are </a:t>
            </a:r>
            <a:r>
              <a:rPr lang="en-US" sz="2000" dirty="0" err="1"/>
              <a:t>vârful</a:t>
            </a:r>
            <a:r>
              <a:rPr lang="en-US" sz="2000" dirty="0"/>
              <a:t> </a:t>
            </a:r>
            <a:r>
              <a:rPr lang="en-US" sz="2000" dirty="0" err="1"/>
              <a:t>în</a:t>
            </a:r>
            <a:r>
              <a:rPr lang="en-US" sz="2000" dirty="0"/>
              <a:t> </a:t>
            </a:r>
            <a:r>
              <a:rPr lang="en-US" sz="2000" dirty="0" err="1"/>
              <a:t>direcția</a:t>
            </a:r>
            <a:r>
              <a:rPr lang="en-US" sz="2000" dirty="0"/>
              <a:t> de </a:t>
            </a:r>
            <a:r>
              <a:rPr lang="en-US" sz="2000" dirty="0" err="1"/>
              <a:t>împrăștiere</a:t>
            </a:r>
            <a:r>
              <a:rPr lang="en-US" sz="2000" dirty="0"/>
              <a:t> </a:t>
            </a:r>
            <a:r>
              <a:rPr lang="en-US" sz="2000" dirty="0" err="1"/>
              <a:t>directă</a:t>
            </a:r>
            <a:r>
              <a:rPr lang="en-US" sz="2000" dirty="0"/>
              <a:t>, </a:t>
            </a:r>
            <a:r>
              <a:rPr lang="en-US" sz="2000" dirty="0" err="1"/>
              <a:t>pentru</a:t>
            </a:r>
            <a:r>
              <a:rPr lang="en-US" sz="2000" dirty="0"/>
              <a:t> SE </a:t>
            </a:r>
            <a:r>
              <a:rPr lang="en-US" sz="2000" dirty="0" err="1"/>
              <a:t>distribuția</a:t>
            </a:r>
            <a:r>
              <a:rPr lang="en-US" sz="2000" dirty="0"/>
              <a:t> </a:t>
            </a:r>
            <a:r>
              <a:rPr lang="en-US" sz="2000" dirty="0" err="1"/>
              <a:t>unghiulară</a:t>
            </a:r>
            <a:r>
              <a:rPr lang="en-US" sz="2000" dirty="0"/>
              <a:t> </a:t>
            </a:r>
            <a:r>
              <a:rPr lang="en-US" sz="2000" dirty="0" err="1"/>
              <a:t>rămâne</a:t>
            </a:r>
            <a:r>
              <a:rPr lang="en-US" sz="2000" dirty="0"/>
              <a:t> o </a:t>
            </a:r>
            <a:r>
              <a:rPr lang="en-US" sz="2000" dirty="0" err="1"/>
              <a:t>funcție</a:t>
            </a:r>
            <a:r>
              <a:rPr lang="en-US" sz="2000" dirty="0"/>
              <a:t> </a:t>
            </a:r>
            <a:r>
              <a:rPr lang="en-US" sz="2000" dirty="0" err="1"/>
              <a:t>cosinus</a:t>
            </a:r>
            <a:r>
              <a:rPr lang="en-US" sz="2000" dirty="0"/>
              <a:t> </a:t>
            </a:r>
            <a:r>
              <a:rPr lang="en-US" sz="2000" dirty="0" err="1"/>
              <a:t>simetrică</a:t>
            </a:r>
            <a:r>
              <a:rPr lang="en-US" sz="2000" dirty="0"/>
              <a:t> a </a:t>
            </a:r>
            <a:r>
              <a:rPr lang="en-US" sz="2000" dirty="0" err="1"/>
              <a:t>lui</a:t>
            </a:r>
            <a:r>
              <a:rPr lang="en-US" sz="2000" dirty="0"/>
              <a:t> </a:t>
            </a:r>
            <a:r>
              <a:rPr lang="el-GR" sz="2000" dirty="0"/>
              <a:t>φ.</a:t>
            </a:r>
            <a:endParaRPr lang="ro-RO" sz="2000" dirty="0"/>
          </a:p>
          <a:p>
            <a:endParaRPr lang="ro-RO" sz="2000" dirty="0"/>
          </a:p>
          <a:p>
            <a:r>
              <a:rPr lang="en-US" sz="2000" dirty="0" err="1"/>
              <a:t>Acest</a:t>
            </a:r>
            <a:r>
              <a:rPr lang="en-US" sz="2000" dirty="0"/>
              <a:t> </a:t>
            </a:r>
            <a:r>
              <a:rPr lang="en-US" sz="2000" dirty="0" err="1"/>
              <a:t>comportament</a:t>
            </a:r>
            <a:r>
              <a:rPr lang="en-US" sz="2000" dirty="0"/>
              <a:t> </a:t>
            </a:r>
            <a:r>
              <a:rPr lang="en-US" sz="2000" dirty="0" err="1"/>
              <a:t>este</a:t>
            </a:r>
            <a:r>
              <a:rPr lang="en-US" sz="2000" dirty="0"/>
              <a:t> </a:t>
            </a:r>
            <a:r>
              <a:rPr lang="en-US" sz="2000" dirty="0" err="1"/>
              <a:t>rezultatul</a:t>
            </a:r>
            <a:r>
              <a:rPr lang="en-US" sz="2000" dirty="0"/>
              <a:t> </a:t>
            </a:r>
            <a:r>
              <a:rPr lang="en-US" sz="2000" dirty="0" err="1"/>
              <a:t>faptului</a:t>
            </a:r>
            <a:r>
              <a:rPr lang="en-US" sz="2000" dirty="0"/>
              <a:t> </a:t>
            </a:r>
            <a:r>
              <a:rPr lang="en-US" sz="2000" dirty="0" err="1"/>
              <a:t>că</a:t>
            </a:r>
            <a:r>
              <a:rPr lang="en-US" sz="2000" dirty="0"/>
              <a:t> SE sunt generate </a:t>
            </a:r>
            <a:r>
              <a:rPr lang="en-US" sz="2000" dirty="0" err="1"/>
              <a:t>izotrop</a:t>
            </a:r>
            <a:r>
              <a:rPr lang="en-US" sz="2000" dirty="0"/>
              <a:t> de </a:t>
            </a:r>
            <a:r>
              <a:rPr lang="en-US" sz="2000" dirty="0" err="1"/>
              <a:t>electronii</a:t>
            </a:r>
            <a:r>
              <a:rPr lang="en-US" sz="2000" dirty="0"/>
              <a:t> </a:t>
            </a:r>
            <a:r>
              <a:rPr lang="en-US" sz="2000" dirty="0" err="1"/>
              <a:t>primari</a:t>
            </a:r>
            <a:r>
              <a:rPr lang="en-US" sz="2000" dirty="0"/>
              <a:t>, </a:t>
            </a:r>
            <a:r>
              <a:rPr lang="en-US" sz="2000" dirty="0" err="1"/>
              <a:t>indiferent</a:t>
            </a:r>
            <a:r>
              <a:rPr lang="en-US" sz="2000" dirty="0"/>
              <a:t> de </a:t>
            </a:r>
            <a:r>
              <a:rPr lang="en-US" sz="2000" dirty="0" err="1"/>
              <a:t>înclinare</a:t>
            </a:r>
            <a:r>
              <a:rPr lang="en-US" sz="2000" dirty="0"/>
              <a:t>.</a:t>
            </a:r>
            <a:endParaRPr lang="en-US" sz="2000" b="1" dirty="0"/>
          </a:p>
        </p:txBody>
      </p:sp>
    </p:spTree>
    <p:extLst>
      <p:ext uri="{BB962C8B-B14F-4D97-AF65-F5344CB8AC3E}">
        <p14:creationId xmlns:p14="http://schemas.microsoft.com/office/powerpoint/2010/main" val="1990697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818"/>
            <a:ext cx="8458200" cy="1143000"/>
          </a:xfrm>
        </p:spPr>
        <p:txBody>
          <a:bodyPr/>
          <a:lstStyle/>
          <a:p>
            <a:r>
              <a:rPr lang="en-US" dirty="0"/>
              <a:t>TEM Imaging and Diffraction Operational Modes</a:t>
            </a:r>
          </a:p>
        </p:txBody>
      </p:sp>
      <p:sp>
        <p:nvSpPr>
          <p:cNvPr id="4" name="AutoShape 4" descr="Transmission electron microscope Illustration [11] | Download Scientific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676400"/>
            <a:ext cx="3959225" cy="923330"/>
          </a:xfrm>
          <a:prstGeom prst="rect">
            <a:avLst/>
          </a:prstGeom>
        </p:spPr>
        <p:txBody>
          <a:bodyPr wrap="square">
            <a:spAutoFit/>
          </a:bodyPr>
          <a:lstStyle/>
          <a:p>
            <a:r>
              <a:rPr lang="en-US" dirty="0"/>
              <a:t>Un TEM </a:t>
            </a:r>
            <a:r>
              <a:rPr lang="en-US" dirty="0" err="1"/>
              <a:t>funcționează</a:t>
            </a:r>
            <a:r>
              <a:rPr lang="en-US" dirty="0"/>
              <a:t> </a:t>
            </a:r>
            <a:r>
              <a:rPr lang="ro-RO" dirty="0"/>
              <a:t>similar</a:t>
            </a:r>
          </a:p>
          <a:p>
            <a:endParaRPr lang="ro-RO" dirty="0"/>
          </a:p>
          <a:p>
            <a:r>
              <a:rPr lang="en-US" dirty="0"/>
              <a:t>un</a:t>
            </a:r>
            <a:r>
              <a:rPr lang="ro-RO" dirty="0"/>
              <a:t>ui </a:t>
            </a:r>
            <a:r>
              <a:rPr lang="en-US" dirty="0" err="1"/>
              <a:t>proiector</a:t>
            </a:r>
            <a:r>
              <a:rPr lang="en-US" dirty="0"/>
              <a:t> de </a:t>
            </a:r>
            <a:r>
              <a:rPr lang="en-US" dirty="0" err="1"/>
              <a:t>diapozitive</a:t>
            </a:r>
            <a:r>
              <a:rPr lang="en-US" dirty="0"/>
              <a:t>. </a:t>
            </a:r>
          </a:p>
        </p:txBody>
      </p:sp>
      <p:pic>
        <p:nvPicPr>
          <p:cNvPr id="4102" name="Picture 6" descr="TEM Ima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006" y="1599343"/>
            <a:ext cx="5867400" cy="52586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011" y="3429000"/>
            <a:ext cx="2780211" cy="923330"/>
          </a:xfrm>
          <a:prstGeom prst="rect">
            <a:avLst/>
          </a:prstGeom>
        </p:spPr>
        <p:txBody>
          <a:bodyPr wrap="square">
            <a:spAutoFit/>
          </a:bodyPr>
          <a:lstStyle/>
          <a:p>
            <a:r>
              <a:rPr lang="en-US" dirty="0">
                <a:hlinkClick r:id="rId3"/>
              </a:rPr>
              <a:t>https://vaccoat.com/blog/electron-microscope/</a:t>
            </a:r>
            <a:endParaRPr lang="ro-RO" dirty="0"/>
          </a:p>
          <a:p>
            <a:endParaRPr lang="en-US" dirty="0"/>
          </a:p>
        </p:txBody>
      </p:sp>
    </p:spTree>
    <p:extLst>
      <p:ext uri="{BB962C8B-B14F-4D97-AF65-F5344CB8AC3E}">
        <p14:creationId xmlns:p14="http://schemas.microsoft.com/office/powerpoint/2010/main" val="2309713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Scanning electron microscope</a:t>
            </a:r>
            <a:endParaRPr lang="en-US" dirty="0"/>
          </a:p>
        </p:txBody>
      </p:sp>
      <p:sp>
        <p:nvSpPr>
          <p:cNvPr id="3" name="Content Placeholder 2"/>
          <p:cNvSpPr>
            <a:spLocks noGrp="1"/>
          </p:cNvSpPr>
          <p:nvPr>
            <p:ph idx="1"/>
          </p:nvPr>
        </p:nvSpPr>
        <p:spPr>
          <a:xfrm>
            <a:off x="0" y="1524000"/>
            <a:ext cx="9144000" cy="4525962"/>
          </a:xfrm>
        </p:spPr>
        <p:txBody>
          <a:bodyPr/>
          <a:lstStyle/>
          <a:p>
            <a:pPr marL="0" indent="0">
              <a:buNone/>
            </a:pPr>
            <a:r>
              <a:rPr lang="en-US" sz="2000" dirty="0" err="1"/>
              <a:t>Microscopia</a:t>
            </a:r>
            <a:r>
              <a:rPr lang="en-US" sz="2000" dirty="0"/>
              <a:t> </a:t>
            </a:r>
            <a:r>
              <a:rPr lang="en-US" sz="2000" dirty="0" err="1"/>
              <a:t>electronică</a:t>
            </a:r>
            <a:r>
              <a:rPr lang="en-US" sz="2000" dirty="0"/>
              <a:t> cu </a:t>
            </a:r>
            <a:r>
              <a:rPr lang="en-US" sz="2000" dirty="0" err="1"/>
              <a:t>scanare</a:t>
            </a:r>
            <a:r>
              <a:rPr lang="en-US" sz="2000" dirty="0"/>
              <a:t> se </a:t>
            </a:r>
            <a:r>
              <a:rPr lang="en-US" sz="2000" dirty="0" err="1"/>
              <a:t>bazează</a:t>
            </a:r>
            <a:r>
              <a:rPr lang="en-US" sz="2000" dirty="0"/>
              <a:t> </a:t>
            </a:r>
            <a:r>
              <a:rPr lang="en-US" sz="2000" dirty="0" err="1"/>
              <a:t>pe</a:t>
            </a:r>
            <a:r>
              <a:rPr lang="en-US" sz="2000" dirty="0"/>
              <a:t> </a:t>
            </a:r>
            <a:r>
              <a:rPr lang="en-US" sz="2000" dirty="0" err="1"/>
              <a:t>emisia</a:t>
            </a:r>
            <a:r>
              <a:rPr lang="en-US" sz="2000" dirty="0"/>
              <a:t> de </a:t>
            </a:r>
            <a:r>
              <a:rPr lang="en-US" sz="2000" dirty="0" err="1"/>
              <a:t>electroni</a:t>
            </a:r>
            <a:r>
              <a:rPr lang="en-US" sz="2000" dirty="0"/>
              <a:t> </a:t>
            </a:r>
            <a:r>
              <a:rPr lang="en-US" sz="2000" dirty="0" err="1"/>
              <a:t>secundari</a:t>
            </a:r>
            <a:r>
              <a:rPr lang="en-US" sz="2000" dirty="0"/>
              <a:t> </a:t>
            </a:r>
            <a:r>
              <a:rPr lang="en-US" sz="2000" dirty="0" err="1"/>
              <a:t>și</a:t>
            </a:r>
            <a:r>
              <a:rPr lang="en-US" sz="2000" dirty="0"/>
              <a:t> </a:t>
            </a:r>
            <a:r>
              <a:rPr lang="en-US" sz="2000" dirty="0" err="1"/>
              <a:t>electroni</a:t>
            </a:r>
            <a:r>
              <a:rPr lang="en-US" sz="2000" dirty="0"/>
              <a:t> </a:t>
            </a:r>
            <a:r>
              <a:rPr lang="en-US" sz="2000" dirty="0" err="1"/>
              <a:t>retroîmprăștiați</a:t>
            </a:r>
            <a:r>
              <a:rPr lang="en-US" sz="2000" dirty="0"/>
              <a:t> </a:t>
            </a:r>
            <a:r>
              <a:rPr lang="en-US" sz="2000" dirty="0" err="1"/>
              <a:t>și</a:t>
            </a:r>
            <a:r>
              <a:rPr lang="en-US" sz="2000" dirty="0"/>
              <a:t> </a:t>
            </a:r>
            <a:r>
              <a:rPr lang="en-US" sz="2000" dirty="0" err="1"/>
              <a:t>dezvăluie</a:t>
            </a:r>
            <a:r>
              <a:rPr lang="en-US" sz="2000" dirty="0"/>
              <a:t> </a:t>
            </a:r>
            <a:r>
              <a:rPr lang="en-US" sz="2000" dirty="0" err="1"/>
              <a:t>informații</a:t>
            </a:r>
            <a:r>
              <a:rPr lang="en-US" sz="2000" dirty="0"/>
              <a:t> </a:t>
            </a:r>
            <a:r>
              <a:rPr lang="en-US" sz="2000" dirty="0" err="1"/>
              <a:t>despre</a:t>
            </a:r>
            <a:r>
              <a:rPr lang="en-US" sz="2000" dirty="0"/>
              <a:t> </a:t>
            </a:r>
            <a:r>
              <a:rPr lang="en-US" sz="2000" dirty="0" err="1"/>
              <a:t>eșantion</a:t>
            </a:r>
            <a:r>
              <a:rPr lang="en-US" sz="2000" dirty="0"/>
              <a:t>, </a:t>
            </a:r>
            <a:r>
              <a:rPr lang="en-US" sz="2000" dirty="0" err="1"/>
              <a:t>inclusiv</a:t>
            </a:r>
            <a:r>
              <a:rPr lang="en-US" sz="2000" dirty="0"/>
              <a:t> </a:t>
            </a:r>
            <a:r>
              <a:rPr lang="en-US" sz="2000" dirty="0" err="1"/>
              <a:t>morfologia</a:t>
            </a:r>
            <a:r>
              <a:rPr lang="en-US" sz="2000" dirty="0"/>
              <a:t> </a:t>
            </a:r>
            <a:r>
              <a:rPr lang="en-US" sz="2000" dirty="0" err="1"/>
              <a:t>suprafeței</a:t>
            </a:r>
            <a:r>
              <a:rPr lang="en-US" sz="2000" dirty="0"/>
              <a:t>, </a:t>
            </a:r>
            <a:r>
              <a:rPr lang="en-US" sz="2000" dirty="0" err="1"/>
              <a:t>compoziția</a:t>
            </a:r>
            <a:r>
              <a:rPr lang="en-US" sz="2000" dirty="0"/>
              <a:t> </a:t>
            </a:r>
            <a:r>
              <a:rPr lang="en-US" sz="2000" dirty="0" err="1"/>
              <a:t>chimică</a:t>
            </a:r>
            <a:r>
              <a:rPr lang="en-US" sz="2000" dirty="0"/>
              <a:t> </a:t>
            </a:r>
            <a:r>
              <a:rPr lang="en-US" sz="2000" dirty="0" err="1"/>
              <a:t>și</a:t>
            </a:r>
            <a:r>
              <a:rPr lang="en-US" sz="2000" dirty="0"/>
              <a:t> </a:t>
            </a:r>
            <a:r>
              <a:rPr lang="en-US" sz="2000" dirty="0" err="1"/>
              <a:t>structura</a:t>
            </a:r>
            <a:r>
              <a:rPr lang="en-US" sz="2000" dirty="0"/>
              <a:t> </a:t>
            </a:r>
            <a:r>
              <a:rPr lang="en-US" sz="2000" dirty="0" err="1"/>
              <a:t>cristalină</a:t>
            </a:r>
            <a:r>
              <a:rPr lang="en-US" sz="2000" dirty="0"/>
              <a:t> a </a:t>
            </a:r>
            <a:r>
              <a:rPr lang="en-US" sz="2000" dirty="0" err="1"/>
              <a:t>probei</a:t>
            </a:r>
            <a:r>
              <a:rPr lang="en-US" sz="2000" dirty="0"/>
              <a:t>. </a:t>
            </a:r>
            <a:r>
              <a:rPr lang="en-US" sz="2000" dirty="0" err="1"/>
              <a:t>Deoarece</a:t>
            </a:r>
            <a:r>
              <a:rPr lang="en-US" sz="2000" dirty="0"/>
              <a:t> </a:t>
            </a:r>
            <a:r>
              <a:rPr lang="en-US" sz="2000" dirty="0" err="1"/>
              <a:t>electronii</a:t>
            </a:r>
            <a:r>
              <a:rPr lang="en-US" sz="2000" dirty="0"/>
              <a:t> </a:t>
            </a:r>
            <a:r>
              <a:rPr lang="en-US" sz="2000" dirty="0" err="1"/>
              <a:t>secundari</a:t>
            </a:r>
            <a:r>
              <a:rPr lang="en-US" sz="2000" dirty="0"/>
              <a:t> au </a:t>
            </a:r>
            <a:r>
              <a:rPr lang="en-US" sz="2000" dirty="0" err="1"/>
              <a:t>energie</a:t>
            </a:r>
            <a:r>
              <a:rPr lang="en-US" sz="2000" dirty="0"/>
              <a:t> </a:t>
            </a:r>
            <a:r>
              <a:rPr lang="en-US" sz="2000" dirty="0" err="1"/>
              <a:t>scăzută</a:t>
            </a:r>
            <a:r>
              <a:rPr lang="en-US" sz="2000" dirty="0"/>
              <a:t>, </a:t>
            </a:r>
            <a:r>
              <a:rPr lang="en-US" sz="2000" dirty="0" err="1"/>
              <a:t>ei</a:t>
            </a:r>
            <a:r>
              <a:rPr lang="en-US" sz="2000" dirty="0"/>
              <a:t> </a:t>
            </a:r>
            <a:r>
              <a:rPr lang="ro-RO" sz="2000" dirty="0"/>
              <a:t>un parcurs </a:t>
            </a:r>
            <a:r>
              <a:rPr lang="en-US" sz="2000" dirty="0"/>
              <a:t>liber </a:t>
            </a:r>
            <a:r>
              <a:rPr lang="en-US" sz="2000" dirty="0" err="1"/>
              <a:t>medi</a:t>
            </a:r>
            <a:r>
              <a:rPr lang="ro-RO" sz="2000" dirty="0"/>
              <a:t>u</a:t>
            </a:r>
            <a:r>
              <a:rPr lang="en-US" sz="2000" dirty="0"/>
              <a:t> mic </a:t>
            </a:r>
            <a:r>
              <a:rPr lang="en-US" sz="2000" dirty="0" err="1"/>
              <a:t>în</a:t>
            </a:r>
            <a:r>
              <a:rPr lang="en-US" sz="2000" dirty="0"/>
              <a:t> </a:t>
            </a:r>
            <a:r>
              <a:rPr lang="en-US" sz="2000" dirty="0" err="1"/>
              <a:t>materialele</a:t>
            </a:r>
            <a:r>
              <a:rPr lang="en-US" sz="2000" dirty="0"/>
              <a:t> </a:t>
            </a:r>
            <a:r>
              <a:rPr lang="en-US" sz="2000" dirty="0" err="1"/>
              <a:t>solide</a:t>
            </a:r>
            <a:r>
              <a:rPr lang="en-US" sz="2000" dirty="0"/>
              <a:t> </a:t>
            </a:r>
            <a:r>
              <a:rPr lang="en-US" sz="2000" dirty="0" err="1"/>
              <a:t>și</a:t>
            </a:r>
            <a:r>
              <a:rPr lang="en-US" sz="2000" dirty="0"/>
              <a:t> </a:t>
            </a:r>
            <a:r>
              <a:rPr lang="ro-RO" sz="2000" dirty="0"/>
              <a:t>penetreză </a:t>
            </a:r>
            <a:r>
              <a:rPr lang="en-US" sz="2000" dirty="0" err="1"/>
              <a:t>suprafaț</a:t>
            </a:r>
            <a:r>
              <a:rPr lang="ro-RO" sz="2000" dirty="0"/>
              <a:t>a</a:t>
            </a:r>
            <a:r>
              <a:rPr lang="en-US" sz="2000" dirty="0"/>
              <a:t> la o </a:t>
            </a:r>
            <a:r>
              <a:rPr lang="en-US" sz="2000" dirty="0" err="1"/>
              <a:t>adâncime</a:t>
            </a:r>
            <a:r>
              <a:rPr lang="en-US" sz="2000" dirty="0"/>
              <a:t> de </a:t>
            </a:r>
            <a:r>
              <a:rPr lang="en-US" sz="2000" dirty="0" err="1"/>
              <a:t>câțiva</a:t>
            </a:r>
            <a:r>
              <a:rPr lang="en-US" sz="2000" dirty="0"/>
              <a:t> </a:t>
            </a:r>
            <a:r>
              <a:rPr lang="en-US" sz="2000" dirty="0" err="1"/>
              <a:t>nanometri</a:t>
            </a:r>
            <a:r>
              <a:rPr lang="en-US" sz="2000" dirty="0"/>
              <a:t>.</a:t>
            </a:r>
          </a:p>
        </p:txBody>
      </p:sp>
      <p:pic>
        <p:nvPicPr>
          <p:cNvPr id="6150" name="Picture 6" descr="Electron Interactions with the Speci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2857500" cy="2771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88668"/>
            <a:ext cx="4239237" cy="369332"/>
          </a:xfrm>
          <a:prstGeom prst="rect">
            <a:avLst/>
          </a:prstGeom>
        </p:spPr>
        <p:txBody>
          <a:bodyPr wrap="none">
            <a:spAutoFit/>
          </a:bodyPr>
          <a:lstStyle/>
          <a:p>
            <a:r>
              <a:rPr lang="en-US" dirty="0">
                <a:solidFill>
                  <a:srgbClr val="444444"/>
                </a:solidFill>
                <a:latin typeface="tahoma" panose="020B0604030504040204" pitchFamily="34" charset="0"/>
              </a:rPr>
              <a:t>Electron Interactions with the Specimen</a:t>
            </a:r>
            <a:endParaRPr lang="en-US" dirty="0"/>
          </a:p>
        </p:txBody>
      </p:sp>
    </p:spTree>
    <p:extLst>
      <p:ext uri="{BB962C8B-B14F-4D97-AF65-F5344CB8AC3E}">
        <p14:creationId xmlns:p14="http://schemas.microsoft.com/office/powerpoint/2010/main" val="150861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839200" cy="3200400"/>
          </a:xfrm>
        </p:spPr>
        <p:txBody>
          <a:bodyPr/>
          <a:lstStyle/>
          <a:p>
            <a:pPr marL="0" indent="0" algn="ctr">
              <a:buNone/>
            </a:pPr>
            <a:r>
              <a:rPr lang="ro-RO" sz="1800" b="1" i="1" dirty="0"/>
              <a:t>Rezoluție și mărire</a:t>
            </a:r>
          </a:p>
          <a:p>
            <a:pPr marL="0" indent="0">
              <a:buNone/>
            </a:pPr>
            <a:r>
              <a:rPr lang="en-US" sz="1800" b="1" dirty="0" err="1">
                <a:solidFill>
                  <a:srgbClr val="FF0000"/>
                </a:solidFill>
              </a:rPr>
              <a:t>Ochiul</a:t>
            </a:r>
            <a:r>
              <a:rPr lang="en-US" sz="1800" b="1" dirty="0">
                <a:solidFill>
                  <a:srgbClr val="FF0000"/>
                </a:solidFill>
              </a:rPr>
              <a:t> </a:t>
            </a:r>
            <a:r>
              <a:rPr lang="en-US" sz="1800" b="1" dirty="0" err="1">
                <a:solidFill>
                  <a:srgbClr val="FF0000"/>
                </a:solidFill>
              </a:rPr>
              <a:t>uman</a:t>
            </a:r>
            <a:r>
              <a:rPr lang="en-US" sz="1800" dirty="0"/>
              <a:t>: Are o </a:t>
            </a:r>
            <a:r>
              <a:rPr lang="en-US" sz="1800" dirty="0" err="1"/>
              <a:t>limită</a:t>
            </a:r>
            <a:r>
              <a:rPr lang="en-US" sz="1800" dirty="0"/>
              <a:t> de </a:t>
            </a:r>
            <a:r>
              <a:rPr lang="en-US" sz="1800" dirty="0" err="1"/>
              <a:t>rezoluție</a:t>
            </a:r>
            <a:r>
              <a:rPr lang="en-US" sz="1800" dirty="0"/>
              <a:t> </a:t>
            </a:r>
            <a:r>
              <a:rPr lang="en-US" sz="1800" dirty="0" err="1"/>
              <a:t>spațială</a:t>
            </a:r>
            <a:r>
              <a:rPr lang="en-US" sz="1800" dirty="0"/>
              <a:t> de </a:t>
            </a:r>
            <a:r>
              <a:rPr lang="en-US" sz="1800" dirty="0" err="1"/>
              <a:t>aproximativ</a:t>
            </a:r>
            <a:r>
              <a:rPr lang="en-US" sz="1800" dirty="0"/>
              <a:t> </a:t>
            </a:r>
            <a:r>
              <a:rPr lang="ro-RO" sz="1800" dirty="0"/>
              <a:t>100 mcm </a:t>
            </a:r>
            <a:r>
              <a:rPr lang="en-US" sz="1800" dirty="0"/>
              <a:t>la o </a:t>
            </a:r>
            <a:r>
              <a:rPr lang="en-US" sz="1800" dirty="0" err="1"/>
              <a:t>distanță</a:t>
            </a:r>
            <a:r>
              <a:rPr lang="en-US" sz="1800" dirty="0"/>
              <a:t> standard de </a:t>
            </a:r>
            <a:r>
              <a:rPr lang="en-US" sz="1800" dirty="0" err="1"/>
              <a:t>vizualizare</a:t>
            </a:r>
            <a:r>
              <a:rPr lang="en-US" sz="1800" dirty="0"/>
              <a:t> de 25 cm. </a:t>
            </a:r>
            <a:r>
              <a:rPr lang="en-US" sz="1800" dirty="0" err="1"/>
              <a:t>Acest</a:t>
            </a:r>
            <a:r>
              <a:rPr lang="en-US" sz="1800" dirty="0"/>
              <a:t> </a:t>
            </a:r>
            <a:r>
              <a:rPr lang="en-US" sz="1800" dirty="0" err="1"/>
              <a:t>lucru</a:t>
            </a:r>
            <a:r>
              <a:rPr lang="en-US" sz="1800" dirty="0"/>
              <a:t> </a:t>
            </a:r>
            <a:r>
              <a:rPr lang="en-US" sz="1800" dirty="0" err="1"/>
              <a:t>împiedică</a:t>
            </a:r>
            <a:r>
              <a:rPr lang="en-US" sz="1800" dirty="0"/>
              <a:t> </a:t>
            </a:r>
            <a:r>
              <a:rPr lang="en-US" sz="1800" dirty="0" err="1"/>
              <a:t>să</a:t>
            </a:r>
            <a:r>
              <a:rPr lang="en-US" sz="1800" dirty="0"/>
              <a:t> </a:t>
            </a:r>
            <a:r>
              <a:rPr lang="en-US" sz="1800" dirty="0" err="1"/>
              <a:t>vede</a:t>
            </a:r>
            <a:r>
              <a:rPr lang="ro-RO" sz="1800" dirty="0"/>
              <a:t>m</a:t>
            </a:r>
            <a:r>
              <a:rPr lang="en-US" sz="1800" dirty="0"/>
              <a:t> </a:t>
            </a:r>
            <a:r>
              <a:rPr lang="en-US" sz="1800" dirty="0" err="1"/>
              <a:t>celule</a:t>
            </a:r>
            <a:r>
              <a:rPr lang="en-US" sz="1800" dirty="0"/>
              <a:t> </a:t>
            </a:r>
            <a:r>
              <a:rPr lang="en-US" sz="1800" dirty="0" err="1"/>
              <a:t>individuale</a:t>
            </a:r>
            <a:r>
              <a:rPr lang="en-US" sz="1800" dirty="0"/>
              <a:t>, care </a:t>
            </a:r>
            <a:r>
              <a:rPr lang="en-US" sz="1800" dirty="0" err="1"/>
              <a:t>măsoară</a:t>
            </a:r>
            <a:r>
              <a:rPr lang="en-US" sz="1800" dirty="0"/>
              <a:t> de </a:t>
            </a:r>
            <a:r>
              <a:rPr lang="en-US" sz="1800" dirty="0" err="1"/>
              <a:t>obicei</a:t>
            </a:r>
            <a:r>
              <a:rPr lang="en-US" sz="1800" dirty="0"/>
              <a:t> </a:t>
            </a:r>
            <a:r>
              <a:rPr lang="ro-RO" sz="1800" dirty="0"/>
              <a:t>1</a:t>
            </a:r>
            <a:r>
              <a:rPr lang="en-US" sz="1800" dirty="0"/>
              <a:t>0 – 20</a:t>
            </a:r>
            <a:r>
              <a:rPr lang="ro-RO" sz="1800" dirty="0"/>
              <a:t> </a:t>
            </a:r>
            <a:r>
              <a:rPr lang="en-US" sz="1800" dirty="0"/>
              <a:t>m</a:t>
            </a:r>
            <a:r>
              <a:rPr lang="ro-RO" sz="1800" dirty="0"/>
              <a:t>cm</a:t>
            </a:r>
            <a:r>
              <a:rPr lang="en-US" sz="1800" dirty="0"/>
              <a:t>.</a:t>
            </a:r>
            <a:endParaRPr lang="ro-RO" sz="1800" dirty="0"/>
          </a:p>
          <a:p>
            <a:pPr marL="0" indent="0">
              <a:buNone/>
            </a:pPr>
            <a:r>
              <a:rPr lang="en-US" sz="1800" b="1" dirty="0" err="1">
                <a:solidFill>
                  <a:srgbClr val="FF0000"/>
                </a:solidFill>
              </a:rPr>
              <a:t>Microscop</a:t>
            </a:r>
            <a:r>
              <a:rPr lang="en-US" sz="1800" b="1" dirty="0">
                <a:solidFill>
                  <a:srgbClr val="FF0000"/>
                </a:solidFill>
              </a:rPr>
              <a:t> optic: </a:t>
            </a:r>
            <a:r>
              <a:rPr lang="en-US" sz="1800" dirty="0" err="1"/>
              <a:t>Curbează</a:t>
            </a:r>
            <a:r>
              <a:rPr lang="en-US" sz="1800" dirty="0"/>
              <a:t> lumina </a:t>
            </a:r>
            <a:r>
              <a:rPr lang="en-US" sz="1800" dirty="0" err="1"/>
              <a:t>vizibilă</a:t>
            </a:r>
            <a:r>
              <a:rPr lang="en-US" sz="1800" dirty="0"/>
              <a:t> (</a:t>
            </a:r>
            <a:r>
              <a:rPr lang="en-US" sz="1800" dirty="0" err="1"/>
              <a:t>lungimi</a:t>
            </a:r>
            <a:r>
              <a:rPr lang="en-US" sz="1800" dirty="0"/>
              <a:t> de </a:t>
            </a:r>
            <a:r>
              <a:rPr lang="en-US" sz="1800" dirty="0" err="1"/>
              <a:t>undă</a:t>
            </a:r>
            <a:r>
              <a:rPr lang="en-US" sz="1800" dirty="0"/>
              <a:t> de 400 – 700</a:t>
            </a:r>
            <a:r>
              <a:rPr lang="ro-RO" sz="1800" dirty="0"/>
              <a:t> </a:t>
            </a:r>
            <a:r>
              <a:rPr lang="en-US" sz="1800" dirty="0"/>
              <a:t>nm</a:t>
            </a:r>
            <a:r>
              <a:rPr lang="ro-RO" sz="1800" dirty="0"/>
              <a:t> </a:t>
            </a:r>
            <a:r>
              <a:rPr lang="en-US" sz="1800" dirty="0" err="1"/>
              <a:t>prin</a:t>
            </a:r>
            <a:r>
              <a:rPr lang="en-US" sz="1800" dirty="0"/>
              <a:t> </a:t>
            </a:r>
            <a:r>
              <a:rPr lang="en-US" sz="1800" dirty="0" err="1"/>
              <a:t>lentile</a:t>
            </a:r>
            <a:r>
              <a:rPr lang="en-US" sz="1800" dirty="0"/>
              <a:t> </a:t>
            </a:r>
            <a:r>
              <a:rPr lang="en-US" sz="1800" dirty="0" err="1"/>
              <a:t>specializate</a:t>
            </a:r>
            <a:r>
              <a:rPr lang="en-US" sz="1800" dirty="0"/>
              <a:t> din </a:t>
            </a:r>
            <a:r>
              <a:rPr lang="en-US" sz="1800" dirty="0" err="1"/>
              <a:t>sticlă</a:t>
            </a:r>
            <a:r>
              <a:rPr lang="en-US" sz="1800" dirty="0"/>
              <a:t> </a:t>
            </a:r>
            <a:r>
              <a:rPr lang="en-US" sz="1800" dirty="0" err="1"/>
              <a:t>pentru</a:t>
            </a:r>
            <a:r>
              <a:rPr lang="en-US" sz="1800" dirty="0"/>
              <a:t> a </a:t>
            </a:r>
            <a:r>
              <a:rPr lang="en-US" sz="1800" dirty="0" err="1"/>
              <a:t>obține</a:t>
            </a:r>
            <a:r>
              <a:rPr lang="en-US" sz="1800" dirty="0"/>
              <a:t> o </a:t>
            </a:r>
            <a:r>
              <a:rPr lang="en-US" sz="1800" dirty="0" err="1"/>
              <a:t>rezoluție</a:t>
            </a:r>
            <a:r>
              <a:rPr lang="en-US" sz="1800" dirty="0"/>
              <a:t> de </a:t>
            </a:r>
            <a:r>
              <a:rPr lang="en-US" sz="1800" dirty="0" err="1"/>
              <a:t>aproximativ</a:t>
            </a:r>
            <a:r>
              <a:rPr lang="en-US" sz="1800" dirty="0"/>
              <a:t> 0,2</a:t>
            </a:r>
            <a:r>
              <a:rPr lang="ro-RO" sz="1800" dirty="0"/>
              <a:t> mcm </a:t>
            </a:r>
            <a:r>
              <a:rPr lang="en-US" sz="1800" dirty="0" err="1"/>
              <a:t>sau</a:t>
            </a:r>
            <a:r>
              <a:rPr lang="en-US" sz="1800" dirty="0"/>
              <a:t> 200\</a:t>
            </a:r>
            <a:r>
              <a:rPr lang="en-US" sz="1800" dirty="0" err="1"/>
              <a:t>te</a:t>
            </a:r>
            <a:r>
              <a:rPr lang="ro-RO" sz="1800" dirty="0"/>
              <a:t> nm</a:t>
            </a:r>
            <a:r>
              <a:rPr lang="en-US" sz="1800" dirty="0"/>
              <a:t>. </a:t>
            </a:r>
            <a:r>
              <a:rPr lang="en-US" sz="1800" dirty="0" err="1"/>
              <a:t>Acest</a:t>
            </a:r>
            <a:r>
              <a:rPr lang="en-US" sz="1800" dirty="0"/>
              <a:t> </a:t>
            </a:r>
            <a:r>
              <a:rPr lang="en-US" sz="1800" dirty="0" err="1"/>
              <a:t>lucru</a:t>
            </a:r>
            <a:r>
              <a:rPr lang="en-US" sz="1800" dirty="0"/>
              <a:t> </a:t>
            </a:r>
            <a:r>
              <a:rPr lang="en-US" sz="1800" dirty="0" err="1"/>
              <a:t>permite</a:t>
            </a:r>
            <a:r>
              <a:rPr lang="en-US" sz="1800" dirty="0"/>
              <a:t> o </a:t>
            </a:r>
            <a:r>
              <a:rPr lang="en-US" sz="1800" dirty="0" err="1"/>
              <a:t>putere</a:t>
            </a:r>
            <a:r>
              <a:rPr lang="en-US" sz="1800" dirty="0"/>
              <a:t> de </a:t>
            </a:r>
            <a:r>
              <a:rPr lang="en-US" sz="1800" dirty="0" err="1"/>
              <a:t>mărire</a:t>
            </a:r>
            <a:r>
              <a:rPr lang="en-US" sz="1800" dirty="0"/>
              <a:t> </a:t>
            </a:r>
            <a:r>
              <a:rPr lang="en-US" sz="1800" dirty="0" err="1"/>
              <a:t>utilă</a:t>
            </a:r>
            <a:r>
              <a:rPr lang="en-US" sz="1800" dirty="0"/>
              <a:t> de </a:t>
            </a:r>
            <a:r>
              <a:rPr lang="en-US" sz="1800" dirty="0" err="1"/>
              <a:t>până</a:t>
            </a:r>
            <a:r>
              <a:rPr lang="en-US" sz="1800" dirty="0"/>
              <a:t> la 1000</a:t>
            </a:r>
            <a:r>
              <a:rPr lang="ro-RO" sz="1800" dirty="0"/>
              <a:t> </a:t>
            </a:r>
            <a:r>
              <a:rPr lang="en-US" sz="1800" dirty="0" err="1"/>
              <a:t>ori</a:t>
            </a:r>
            <a:r>
              <a:rPr lang="en-US" sz="1800" dirty="0"/>
              <a:t>.</a:t>
            </a:r>
            <a:endParaRPr lang="ro-RO" sz="1800" dirty="0"/>
          </a:p>
          <a:p>
            <a:pPr marL="0" indent="0" algn="ctr">
              <a:buNone/>
            </a:pPr>
            <a:r>
              <a:rPr lang="ro-RO" sz="1800" b="1" i="1" dirty="0"/>
              <a:t>Lentilă și focalizare</a:t>
            </a:r>
          </a:p>
          <a:p>
            <a:pPr marL="0" indent="0">
              <a:buNone/>
            </a:pPr>
            <a:r>
              <a:rPr lang="ro-RO" sz="1800" b="1" dirty="0">
                <a:solidFill>
                  <a:srgbClr val="FF0000"/>
                </a:solidFill>
              </a:rPr>
              <a:t>Ochiul uman</a:t>
            </a:r>
            <a:r>
              <a:rPr lang="ro-RO" sz="1800" dirty="0"/>
              <a:t>: Prezintă o singură lentilă cristalină flexibilă care își schimbă forma (acomodarea) pentru a focaliza instantaneu pe obiecte aflate la distanțe variabile. Este extrem de dinamic, procesând mișcarea constantă și adâncimea de urmărire în timp real. </a:t>
            </a:r>
          </a:p>
          <a:p>
            <a:pPr marL="0" indent="0">
              <a:buNone/>
            </a:pPr>
            <a:r>
              <a:rPr lang="ro-RO" sz="1800" b="1" dirty="0">
                <a:solidFill>
                  <a:srgbClr val="FF0000"/>
                </a:solidFill>
              </a:rPr>
              <a:t>Microscop optic</a:t>
            </a:r>
            <a:r>
              <a:rPr lang="ro-RO" sz="1800" dirty="0"/>
              <a:t>: Folosește un sistem rigid, cu mai multe lentile (lentile obiectiv și ocular). Pentru a focaliza, mișcați platforma mecanică sau ansamblul lentilelor în sus și în jos. Spre deosebire de ochi, adâncimea sa de focalizare este excepțional de mică, ceea ce înseamnă că doar o „felie” foarte subțire a unei specimene este focalizată la un moment dat</a:t>
            </a:r>
          </a:p>
        </p:txBody>
      </p:sp>
      <p:sp>
        <p:nvSpPr>
          <p:cNvPr id="4" name="Title 3">
            <a:extLst>
              <a:ext uri="{FF2B5EF4-FFF2-40B4-BE49-F238E27FC236}">
                <a16:creationId xmlns:a16="http://schemas.microsoft.com/office/drawing/2014/main" id="{DBE49570-53B9-4571-8F7C-7006A50A7F9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81172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C4FEA0-5E0B-43CE-29C9-FD6EBFC121EA}"/>
              </a:ext>
            </a:extLst>
          </p:cNvPr>
          <p:cNvPicPr>
            <a:picLocks noChangeAspect="1"/>
          </p:cNvPicPr>
          <p:nvPr/>
        </p:nvPicPr>
        <p:blipFill>
          <a:blip r:embed="rId2"/>
          <a:stretch>
            <a:fillRect/>
          </a:stretch>
        </p:blipFill>
        <p:spPr>
          <a:xfrm>
            <a:off x="0" y="936480"/>
            <a:ext cx="6982406" cy="4577710"/>
          </a:xfrm>
          <a:prstGeom prst="rect">
            <a:avLst/>
          </a:prstGeom>
        </p:spPr>
      </p:pic>
      <p:pic>
        <p:nvPicPr>
          <p:cNvPr id="12" name="Picture 11">
            <a:extLst>
              <a:ext uri="{FF2B5EF4-FFF2-40B4-BE49-F238E27FC236}">
                <a16:creationId xmlns:a16="http://schemas.microsoft.com/office/drawing/2014/main" id="{DE6DC264-AA36-D2D9-6FAE-2110E0E9BD9E}"/>
              </a:ext>
            </a:extLst>
          </p:cNvPr>
          <p:cNvPicPr>
            <a:picLocks noChangeAspect="1"/>
          </p:cNvPicPr>
          <p:nvPr/>
        </p:nvPicPr>
        <p:blipFill>
          <a:blip r:embed="rId3"/>
          <a:stretch>
            <a:fillRect/>
          </a:stretch>
        </p:blipFill>
        <p:spPr>
          <a:xfrm>
            <a:off x="3491203" y="936480"/>
            <a:ext cx="4696480" cy="4577710"/>
          </a:xfrm>
          <a:prstGeom prst="rect">
            <a:avLst/>
          </a:prstGeom>
        </p:spPr>
      </p:pic>
    </p:spTree>
    <p:extLst>
      <p:ext uri="{BB962C8B-B14F-4D97-AF65-F5344CB8AC3E}">
        <p14:creationId xmlns:p14="http://schemas.microsoft.com/office/powerpoint/2010/main" val="589282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E281-CB87-E1B6-E5EE-8AEEE0D0211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6EC977F-5253-62C4-B816-20F95C64B19E}"/>
              </a:ext>
            </a:extLst>
          </p:cNvPr>
          <p:cNvPicPr>
            <a:picLocks noGrp="1" noChangeAspect="1"/>
          </p:cNvPicPr>
          <p:nvPr>
            <p:ph idx="1"/>
          </p:nvPr>
        </p:nvPicPr>
        <p:blipFill>
          <a:blip r:embed="rId2"/>
          <a:stretch>
            <a:fillRect/>
          </a:stretch>
        </p:blipFill>
        <p:spPr bwMode="auto">
          <a:xfrm>
            <a:off x="1349675" y="0"/>
            <a:ext cx="6251314" cy="357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16268BC-29DA-C631-83D3-D198B9ED3986}"/>
              </a:ext>
            </a:extLst>
          </p:cNvPr>
          <p:cNvPicPr>
            <a:picLocks noChangeAspect="1"/>
          </p:cNvPicPr>
          <p:nvPr/>
        </p:nvPicPr>
        <p:blipFill>
          <a:blip r:embed="rId3"/>
          <a:stretch>
            <a:fillRect/>
          </a:stretch>
        </p:blipFill>
        <p:spPr>
          <a:xfrm>
            <a:off x="1752600" y="3576021"/>
            <a:ext cx="1857634" cy="2943636"/>
          </a:xfrm>
          <a:prstGeom prst="rect">
            <a:avLst/>
          </a:prstGeom>
        </p:spPr>
      </p:pic>
      <p:pic>
        <p:nvPicPr>
          <p:cNvPr id="10" name="Picture 9">
            <a:extLst>
              <a:ext uri="{FF2B5EF4-FFF2-40B4-BE49-F238E27FC236}">
                <a16:creationId xmlns:a16="http://schemas.microsoft.com/office/drawing/2014/main" id="{A2F87622-8C80-F485-C010-FEDD25E9A446}"/>
              </a:ext>
            </a:extLst>
          </p:cNvPr>
          <p:cNvPicPr>
            <a:picLocks noChangeAspect="1"/>
          </p:cNvPicPr>
          <p:nvPr/>
        </p:nvPicPr>
        <p:blipFill>
          <a:blip r:embed="rId4"/>
          <a:stretch>
            <a:fillRect/>
          </a:stretch>
        </p:blipFill>
        <p:spPr>
          <a:xfrm>
            <a:off x="3610234" y="3576021"/>
            <a:ext cx="5553850" cy="3153215"/>
          </a:xfrm>
          <a:prstGeom prst="rect">
            <a:avLst/>
          </a:prstGeom>
        </p:spPr>
      </p:pic>
    </p:spTree>
    <p:extLst>
      <p:ext uri="{BB962C8B-B14F-4D97-AF65-F5344CB8AC3E}">
        <p14:creationId xmlns:p14="http://schemas.microsoft.com/office/powerpoint/2010/main" val="256514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5470-3B2A-68B0-7EF4-F229685648EE}"/>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D0155FE1-0C45-3D73-AEE7-70C63B1C5A8C}"/>
              </a:ext>
            </a:extLst>
          </p:cNvPr>
          <p:cNvPicPr>
            <a:picLocks noGrp="1" noChangeAspect="1"/>
          </p:cNvPicPr>
          <p:nvPr>
            <p:ph idx="1"/>
          </p:nvPr>
        </p:nvPicPr>
        <p:blipFill>
          <a:blip r:embed="rId2"/>
          <a:stretch>
            <a:fillRect/>
          </a:stretch>
        </p:blipFill>
        <p:spPr bwMode="auto">
          <a:xfrm>
            <a:off x="0" y="2827813"/>
            <a:ext cx="4973395" cy="366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2FEE374C-F87B-49EF-D4C8-0F5B271F7CB4}"/>
              </a:ext>
            </a:extLst>
          </p:cNvPr>
          <p:cNvPicPr>
            <a:picLocks noChangeAspect="1"/>
          </p:cNvPicPr>
          <p:nvPr/>
        </p:nvPicPr>
        <p:blipFill>
          <a:blip r:embed="rId3"/>
          <a:stretch>
            <a:fillRect/>
          </a:stretch>
        </p:blipFill>
        <p:spPr>
          <a:xfrm>
            <a:off x="5076257" y="1670745"/>
            <a:ext cx="4067743" cy="4820323"/>
          </a:xfrm>
          <a:prstGeom prst="rect">
            <a:avLst/>
          </a:prstGeom>
        </p:spPr>
      </p:pic>
    </p:spTree>
    <p:extLst>
      <p:ext uri="{BB962C8B-B14F-4D97-AF65-F5344CB8AC3E}">
        <p14:creationId xmlns:p14="http://schemas.microsoft.com/office/powerpoint/2010/main" val="1141638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545"/>
            <a:ext cx="6161314" cy="3493655"/>
          </a:xfrm>
        </p:spPr>
        <p:txBody>
          <a:bodyPr/>
          <a:lstStyle/>
          <a:p>
            <a:pPr marL="0" indent="0">
              <a:buNone/>
            </a:pPr>
            <a:r>
              <a:rPr lang="en-US" sz="2000" dirty="0"/>
              <a:t>„</a:t>
            </a:r>
            <a:r>
              <a:rPr lang="en-US" sz="2000" dirty="0" err="1"/>
              <a:t>Sursa</a:t>
            </a:r>
            <a:r>
              <a:rPr lang="en-US" sz="2000" dirty="0"/>
              <a:t> </a:t>
            </a:r>
            <a:r>
              <a:rPr lang="en-US" sz="2000" dirty="0" err="1"/>
              <a:t>virtuală</a:t>
            </a:r>
            <a:r>
              <a:rPr lang="en-US" sz="2000" dirty="0"/>
              <a:t>” </a:t>
            </a:r>
            <a:r>
              <a:rPr lang="en-US" sz="2000" dirty="0" err="1"/>
              <a:t>reprezintă</a:t>
            </a:r>
            <a:r>
              <a:rPr lang="en-US" sz="2000" dirty="0"/>
              <a:t> </a:t>
            </a:r>
            <a:r>
              <a:rPr lang="en-US" sz="2000" dirty="0" err="1"/>
              <a:t>tunul</a:t>
            </a:r>
            <a:r>
              <a:rPr lang="en-US" sz="2000" dirty="0"/>
              <a:t> de </a:t>
            </a:r>
            <a:r>
              <a:rPr lang="en-US" sz="2000" dirty="0" err="1"/>
              <a:t>electroni</a:t>
            </a:r>
            <a:r>
              <a:rPr lang="en-US" sz="2000" dirty="0"/>
              <a:t>, care produce un flux de </a:t>
            </a:r>
            <a:r>
              <a:rPr lang="en-US" sz="2000" dirty="0" err="1"/>
              <a:t>electroni</a:t>
            </a:r>
            <a:r>
              <a:rPr lang="en-US" sz="2000" dirty="0"/>
              <a:t> </a:t>
            </a:r>
            <a:r>
              <a:rPr lang="en-US" sz="2000" dirty="0" err="1"/>
              <a:t>monocromatici</a:t>
            </a:r>
            <a:r>
              <a:rPr lang="ro-RO" sz="2000" dirty="0"/>
              <a:t>, care este </a:t>
            </a:r>
            <a:r>
              <a:rPr lang="en-US" sz="2000" dirty="0" err="1"/>
              <a:t>focalizat</a:t>
            </a:r>
            <a:r>
              <a:rPr lang="en-US" sz="2000" dirty="0"/>
              <a:t> </a:t>
            </a:r>
            <a:r>
              <a:rPr lang="ro-RO" sz="2000" dirty="0"/>
              <a:t>ca</a:t>
            </a:r>
            <a:r>
              <a:rPr lang="en-US" sz="2000" dirty="0"/>
              <a:t> un </a:t>
            </a:r>
            <a:r>
              <a:rPr lang="en-US" sz="2000" dirty="0" err="1"/>
              <a:t>fascicul</a:t>
            </a:r>
            <a:r>
              <a:rPr lang="en-US" sz="2000" dirty="0"/>
              <a:t> mic, </a:t>
            </a:r>
            <a:r>
              <a:rPr lang="en-US" sz="2000" dirty="0" err="1"/>
              <a:t>subțire</a:t>
            </a:r>
            <a:r>
              <a:rPr lang="en-US" sz="2000" dirty="0"/>
              <a:t> </a:t>
            </a:r>
            <a:r>
              <a:rPr lang="en-US" sz="2000" dirty="0" err="1"/>
              <a:t>și</a:t>
            </a:r>
            <a:r>
              <a:rPr lang="en-US" sz="2000" dirty="0"/>
              <a:t> </a:t>
            </a:r>
            <a:r>
              <a:rPr lang="en-US" sz="2000" dirty="0" err="1"/>
              <a:t>coerent</a:t>
            </a:r>
            <a:r>
              <a:rPr lang="en-US" sz="2000" dirty="0"/>
              <a:t> </a:t>
            </a:r>
            <a:r>
              <a:rPr lang="en-US" sz="2000" dirty="0" err="1"/>
              <a:t>prin</a:t>
            </a:r>
            <a:r>
              <a:rPr lang="en-US" sz="2000" dirty="0"/>
              <a:t> </a:t>
            </a:r>
            <a:r>
              <a:rPr lang="en-US" sz="2000" dirty="0" err="1"/>
              <a:t>utilizarea</a:t>
            </a:r>
            <a:r>
              <a:rPr lang="en-US" sz="2000" dirty="0"/>
              <a:t> </a:t>
            </a:r>
            <a:r>
              <a:rPr lang="en-US" sz="2000" dirty="0" err="1"/>
              <a:t>lentilelor</a:t>
            </a:r>
            <a:r>
              <a:rPr lang="en-US" sz="2000" dirty="0"/>
              <a:t> </a:t>
            </a:r>
            <a:r>
              <a:rPr lang="en-US" sz="2000" dirty="0" err="1"/>
              <a:t>condensatoare</a:t>
            </a:r>
            <a:r>
              <a:rPr lang="en-US" sz="2000" dirty="0"/>
              <a:t> 1 </a:t>
            </a:r>
            <a:r>
              <a:rPr lang="en-US" sz="2000" dirty="0" err="1"/>
              <a:t>și</a:t>
            </a:r>
            <a:r>
              <a:rPr lang="en-US" sz="2000" dirty="0"/>
              <a:t> 2. Prima </a:t>
            </a:r>
            <a:r>
              <a:rPr lang="en-US" sz="2000" dirty="0" err="1"/>
              <a:t>lentilă</a:t>
            </a:r>
            <a:r>
              <a:rPr lang="en-US" sz="2000" dirty="0"/>
              <a:t> (</a:t>
            </a:r>
            <a:r>
              <a:rPr lang="en-US" sz="2000" dirty="0" err="1"/>
              <a:t>pentru</a:t>
            </a:r>
            <a:r>
              <a:rPr lang="en-US" sz="2000" dirty="0"/>
              <a:t> </a:t>
            </a:r>
            <a:r>
              <a:rPr lang="en-US" sz="2000" dirty="0" err="1"/>
              <a:t>dimensiunea</a:t>
            </a:r>
            <a:r>
              <a:rPr lang="en-US" sz="2000" dirty="0"/>
              <a:t> </a:t>
            </a:r>
            <a:r>
              <a:rPr lang="en-US" sz="2000" dirty="0" err="1"/>
              <a:t>punctului</a:t>
            </a:r>
            <a:r>
              <a:rPr lang="en-US" sz="2000" dirty="0"/>
              <a:t>”) </a:t>
            </a:r>
            <a:r>
              <a:rPr lang="en-US" sz="2000" dirty="0" err="1"/>
              <a:t>determină</a:t>
            </a:r>
            <a:r>
              <a:rPr lang="en-US" sz="2000" dirty="0"/>
              <a:t> </a:t>
            </a:r>
            <a:r>
              <a:rPr lang="en-US" sz="2000" dirty="0" err="1"/>
              <a:t>în</a:t>
            </a:r>
            <a:r>
              <a:rPr lang="en-US" sz="2000" dirty="0"/>
              <a:t> mare </a:t>
            </a:r>
            <a:r>
              <a:rPr lang="en-US" sz="2000" dirty="0" err="1"/>
              <a:t>măsură</a:t>
            </a:r>
            <a:r>
              <a:rPr lang="en-US" sz="2000" dirty="0"/>
              <a:t> „</a:t>
            </a:r>
            <a:r>
              <a:rPr lang="en-US" sz="2000" dirty="0" err="1"/>
              <a:t>dimensiunea</a:t>
            </a:r>
            <a:r>
              <a:rPr lang="en-US" sz="2000" dirty="0"/>
              <a:t> </a:t>
            </a:r>
            <a:r>
              <a:rPr lang="en-US" sz="2000" dirty="0" err="1"/>
              <a:t>spotului</a:t>
            </a:r>
            <a:r>
              <a:rPr lang="en-US" sz="2000" dirty="0"/>
              <a:t>”; </a:t>
            </a:r>
            <a:r>
              <a:rPr lang="en-US" sz="2000" dirty="0" err="1"/>
              <a:t>intervalul</a:t>
            </a:r>
            <a:r>
              <a:rPr lang="en-US" sz="2000" dirty="0"/>
              <a:t> general de </a:t>
            </a:r>
            <a:r>
              <a:rPr lang="en-US" sz="2000" dirty="0" err="1"/>
              <a:t>mărime</a:t>
            </a:r>
            <a:r>
              <a:rPr lang="en-US" sz="2000" dirty="0"/>
              <a:t> al </a:t>
            </a:r>
            <a:r>
              <a:rPr lang="en-US" sz="2000" dirty="0" err="1"/>
              <a:t>punctului</a:t>
            </a:r>
            <a:r>
              <a:rPr lang="en-US" sz="2000" dirty="0"/>
              <a:t> final care </a:t>
            </a:r>
            <a:r>
              <a:rPr lang="en-US" sz="2000" dirty="0" err="1"/>
              <a:t>lovește</a:t>
            </a:r>
            <a:r>
              <a:rPr lang="en-US" sz="2000" dirty="0"/>
              <a:t> </a:t>
            </a:r>
            <a:r>
              <a:rPr lang="en-US" sz="2000" dirty="0" err="1"/>
              <a:t>eșantionul</a:t>
            </a:r>
            <a:r>
              <a:rPr lang="en-US" sz="2000" dirty="0"/>
              <a:t>. A </a:t>
            </a:r>
            <a:r>
              <a:rPr lang="en-US" sz="2000" dirty="0" err="1"/>
              <a:t>doua</a:t>
            </a:r>
            <a:r>
              <a:rPr lang="en-US" sz="2000" dirty="0"/>
              <a:t> </a:t>
            </a:r>
            <a:r>
              <a:rPr lang="en-US" sz="2000" dirty="0" err="1"/>
              <a:t>lentilă</a:t>
            </a:r>
            <a:r>
              <a:rPr lang="en-US" sz="2000" dirty="0"/>
              <a:t> (</a:t>
            </a:r>
            <a:r>
              <a:rPr lang="en-US" sz="2000" dirty="0" err="1"/>
              <a:t>intensitate</a:t>
            </a:r>
            <a:r>
              <a:rPr lang="en-US" sz="2000" dirty="0"/>
              <a:t> </a:t>
            </a:r>
            <a:r>
              <a:rPr lang="en-US" sz="2000" dirty="0" err="1"/>
              <a:t>sau</a:t>
            </a:r>
            <a:r>
              <a:rPr lang="en-US" sz="2000" dirty="0"/>
              <a:t> </a:t>
            </a:r>
            <a:r>
              <a:rPr lang="en-US" sz="2000" dirty="0" err="1"/>
              <a:t>luminozitate</a:t>
            </a:r>
            <a:r>
              <a:rPr lang="en-US" sz="2000" dirty="0"/>
              <a:t>” </a:t>
            </a:r>
            <a:r>
              <a:rPr lang="en-US" sz="2000" dirty="0" err="1"/>
              <a:t>schimbă</a:t>
            </a:r>
            <a:r>
              <a:rPr lang="en-US" sz="2000" dirty="0"/>
              <a:t> de </a:t>
            </a:r>
            <a:r>
              <a:rPr lang="en-US" sz="2000" dirty="0" err="1"/>
              <a:t>fapt</a:t>
            </a:r>
            <a:r>
              <a:rPr lang="en-US" sz="2000" dirty="0"/>
              <a:t> </a:t>
            </a:r>
            <a:r>
              <a:rPr lang="en-US" sz="2000" dirty="0" err="1"/>
              <a:t>dimensiunea</a:t>
            </a:r>
            <a:r>
              <a:rPr lang="en-US" sz="2000" dirty="0"/>
              <a:t> </a:t>
            </a:r>
            <a:r>
              <a:rPr lang="en-US" sz="2000" dirty="0" err="1"/>
              <a:t>punctului</a:t>
            </a:r>
            <a:r>
              <a:rPr lang="en-US" sz="2000" dirty="0"/>
              <a:t> de </a:t>
            </a:r>
            <a:r>
              <a:rPr lang="en-US" sz="2000" dirty="0" err="1"/>
              <a:t>pe</a:t>
            </a:r>
            <a:r>
              <a:rPr lang="en-US" sz="2000" dirty="0"/>
              <a:t> </a:t>
            </a:r>
            <a:r>
              <a:rPr lang="en-US" sz="2000" dirty="0" err="1"/>
              <a:t>eșantion</a:t>
            </a:r>
            <a:r>
              <a:rPr lang="en-US" sz="2000" dirty="0"/>
              <a:t>; </a:t>
            </a:r>
            <a:r>
              <a:rPr lang="en-US" sz="2000" dirty="0" err="1"/>
              <a:t>schimbându</a:t>
            </a:r>
            <a:r>
              <a:rPr lang="en-US" sz="2000" dirty="0"/>
              <a:t>-l </a:t>
            </a:r>
            <a:r>
              <a:rPr lang="en-US" sz="2000" dirty="0" err="1"/>
              <a:t>dintr</a:t>
            </a:r>
            <a:r>
              <a:rPr lang="en-US" sz="2000" dirty="0"/>
              <a:t>-un </a:t>
            </a:r>
            <a:r>
              <a:rPr lang="en-US" sz="2000" dirty="0" err="1"/>
              <a:t>punct</a:t>
            </a:r>
            <a:r>
              <a:rPr lang="en-US" sz="2000" dirty="0"/>
              <a:t> </a:t>
            </a:r>
            <a:r>
              <a:rPr lang="en-US" sz="2000" dirty="0" err="1"/>
              <a:t>larg</a:t>
            </a:r>
            <a:r>
              <a:rPr lang="en-US" sz="2000" dirty="0"/>
              <a:t> </a:t>
            </a:r>
            <a:r>
              <a:rPr lang="en-US" sz="2000" dirty="0" err="1"/>
              <a:t>dispersat</a:t>
            </a:r>
            <a:r>
              <a:rPr lang="en-US" sz="2000" dirty="0"/>
              <a:t> </a:t>
            </a:r>
            <a:r>
              <a:rPr lang="en-US" sz="2000" dirty="0" err="1"/>
              <a:t>într</a:t>
            </a:r>
            <a:r>
              <a:rPr lang="en-US" sz="2000" dirty="0"/>
              <a:t>-un </a:t>
            </a:r>
            <a:r>
              <a:rPr lang="en-US" sz="2000" dirty="0" err="1"/>
              <a:t>fascicul</a:t>
            </a:r>
            <a:r>
              <a:rPr lang="en-US" sz="2000" dirty="0"/>
              <a:t> punctual.</a:t>
            </a:r>
          </a:p>
        </p:txBody>
      </p:sp>
      <p:sp>
        <p:nvSpPr>
          <p:cNvPr id="5" name="Rectangle 4"/>
          <p:cNvSpPr/>
          <p:nvPr/>
        </p:nvSpPr>
        <p:spPr>
          <a:xfrm>
            <a:off x="83127" y="3441700"/>
            <a:ext cx="9122229" cy="3477875"/>
          </a:xfrm>
          <a:prstGeom prst="rect">
            <a:avLst/>
          </a:prstGeom>
        </p:spPr>
        <p:txBody>
          <a:bodyPr wrap="square">
            <a:spAutoFit/>
          </a:bodyPr>
          <a:lstStyle/>
          <a:p>
            <a:r>
              <a:rPr lang="en-US" sz="2000" dirty="0" err="1"/>
              <a:t>Fasciculul</a:t>
            </a:r>
            <a:r>
              <a:rPr lang="en-US" sz="2000" dirty="0"/>
              <a:t> </a:t>
            </a:r>
            <a:r>
              <a:rPr lang="en-US" sz="2000" dirty="0" err="1"/>
              <a:t>este</a:t>
            </a:r>
            <a:r>
              <a:rPr lang="en-US" sz="2000" dirty="0"/>
              <a:t> </a:t>
            </a:r>
            <a:r>
              <a:rPr lang="en-US" sz="2000" dirty="0" err="1"/>
              <a:t>limitat</a:t>
            </a:r>
            <a:r>
              <a:rPr lang="en-US" sz="2000" dirty="0"/>
              <a:t> de </a:t>
            </a:r>
            <a:r>
              <a:rPr lang="en-US" sz="2000" dirty="0" err="1"/>
              <a:t>deschiderea</a:t>
            </a:r>
            <a:r>
              <a:rPr lang="en-US" sz="2000" dirty="0"/>
              <a:t> </a:t>
            </a:r>
            <a:r>
              <a:rPr lang="en-US" sz="2000" dirty="0" err="1"/>
              <a:t>condensatorului</a:t>
            </a:r>
            <a:r>
              <a:rPr lang="ro-RO" sz="2000" dirty="0"/>
              <a:t> </a:t>
            </a:r>
            <a:r>
              <a:rPr lang="en-US" sz="2000" dirty="0"/>
              <a:t>(de </a:t>
            </a:r>
            <a:r>
              <a:rPr lang="en-US" sz="2000" dirty="0" err="1"/>
              <a:t>obicei</a:t>
            </a:r>
            <a:r>
              <a:rPr lang="en-US" sz="2000" dirty="0"/>
              <a:t>, </a:t>
            </a:r>
            <a:r>
              <a:rPr lang="en-US" sz="2000" dirty="0" err="1"/>
              <a:t>selectabil</a:t>
            </a:r>
            <a:r>
              <a:rPr lang="en-US" sz="2000" dirty="0"/>
              <a:t> de </a:t>
            </a:r>
            <a:r>
              <a:rPr lang="en-US" sz="2000" dirty="0" err="1"/>
              <a:t>utilizator</a:t>
            </a:r>
            <a:r>
              <a:rPr lang="en-US" sz="2000" dirty="0"/>
              <a:t>), </a:t>
            </a:r>
            <a:r>
              <a:rPr lang="en-US" sz="2000" dirty="0" err="1"/>
              <a:t>eliminând</a:t>
            </a:r>
            <a:r>
              <a:rPr lang="en-US" sz="2000" dirty="0"/>
              <a:t> </a:t>
            </a:r>
            <a:r>
              <a:rPr lang="en-US" sz="2000" dirty="0" err="1"/>
              <a:t>unghiul</a:t>
            </a:r>
            <a:r>
              <a:rPr lang="en-US" sz="2000" dirty="0"/>
              <a:t> </a:t>
            </a:r>
            <a:r>
              <a:rPr lang="en-US" sz="2000" dirty="0" err="1"/>
              <a:t>înalt</a:t>
            </a:r>
            <a:r>
              <a:rPr lang="ro-RO" sz="2000" dirty="0"/>
              <a:t> de </a:t>
            </a:r>
            <a:r>
              <a:rPr lang="en-US" sz="2000" dirty="0" err="1"/>
              <a:t>electroni</a:t>
            </a:r>
            <a:r>
              <a:rPr lang="en-US" sz="2000" dirty="0"/>
              <a:t> (</a:t>
            </a:r>
            <a:r>
              <a:rPr lang="en-US" sz="2000" dirty="0" err="1"/>
              <a:t>cei</a:t>
            </a:r>
            <a:r>
              <a:rPr lang="en-US" sz="2000" dirty="0"/>
              <a:t> </a:t>
            </a:r>
            <a:r>
              <a:rPr lang="en-US" sz="2000" dirty="0" err="1"/>
              <a:t>departe</a:t>
            </a:r>
            <a:r>
              <a:rPr lang="en-US" sz="2000" dirty="0"/>
              <a:t> de </a:t>
            </a:r>
            <a:r>
              <a:rPr lang="en-US" sz="2000" dirty="0" err="1"/>
              <a:t>axa</a:t>
            </a:r>
            <a:r>
              <a:rPr lang="en-US" sz="2000" dirty="0"/>
              <a:t> </a:t>
            </a:r>
            <a:r>
              <a:rPr lang="en-US" sz="2000" dirty="0" err="1"/>
              <a:t>optică</a:t>
            </a:r>
            <a:r>
              <a:rPr lang="en-US" sz="2000" dirty="0"/>
              <a:t>, </a:t>
            </a:r>
            <a:r>
              <a:rPr lang="en-US" sz="2000" dirty="0" err="1"/>
              <a:t>linia</a:t>
            </a:r>
            <a:r>
              <a:rPr lang="en-US" sz="2000" dirty="0"/>
              <a:t> </a:t>
            </a:r>
            <a:r>
              <a:rPr lang="en-US" sz="2000" dirty="0" err="1"/>
              <a:t>punctată</a:t>
            </a:r>
            <a:r>
              <a:rPr lang="en-US" sz="2000" dirty="0"/>
              <a:t> </a:t>
            </a:r>
            <a:r>
              <a:rPr lang="en-US" sz="2000" dirty="0" err="1"/>
              <a:t>în</a:t>
            </a:r>
            <a:r>
              <a:rPr lang="en-US" sz="2000" dirty="0"/>
              <a:t> </a:t>
            </a:r>
            <a:r>
              <a:rPr lang="en-US" sz="2000" dirty="0" err="1"/>
              <a:t>centru</a:t>
            </a:r>
            <a:r>
              <a:rPr lang="en-US" sz="2000" dirty="0"/>
              <a:t>)</a:t>
            </a:r>
            <a:r>
              <a:rPr lang="ro-RO" sz="2000" dirty="0"/>
              <a:t>. </a:t>
            </a:r>
            <a:r>
              <a:rPr lang="en-US" sz="2000" dirty="0" err="1"/>
              <a:t>Fasciculul</a:t>
            </a:r>
            <a:r>
              <a:rPr lang="en-US" sz="2000" dirty="0"/>
              <a:t> </a:t>
            </a:r>
            <a:r>
              <a:rPr lang="en-US" sz="2000" dirty="0" err="1"/>
              <a:t>lovește</a:t>
            </a:r>
            <a:r>
              <a:rPr lang="en-US" sz="2000" dirty="0"/>
              <a:t> </a:t>
            </a:r>
            <a:r>
              <a:rPr lang="en-US" sz="2000" dirty="0" err="1"/>
              <a:t>specimenul</a:t>
            </a:r>
            <a:r>
              <a:rPr lang="en-US" sz="2000" dirty="0"/>
              <a:t> </a:t>
            </a:r>
            <a:r>
              <a:rPr lang="en-US" sz="2000" dirty="0" err="1"/>
              <a:t>și</a:t>
            </a:r>
            <a:r>
              <a:rPr lang="en-US" sz="2000" dirty="0"/>
              <a:t> </a:t>
            </a:r>
            <a:r>
              <a:rPr lang="en-US" sz="2000" dirty="0" err="1"/>
              <a:t>părți</a:t>
            </a:r>
            <a:r>
              <a:rPr lang="en-US" sz="2000" dirty="0"/>
              <a:t> din </a:t>
            </a:r>
            <a:r>
              <a:rPr lang="en-US" sz="2000" dirty="0" err="1"/>
              <a:t>acesta</a:t>
            </a:r>
            <a:r>
              <a:rPr lang="en-US" sz="2000" dirty="0"/>
              <a:t> </a:t>
            </a:r>
            <a:r>
              <a:rPr lang="en-US" sz="2000" dirty="0" err="1"/>
              <a:t>sunt</a:t>
            </a:r>
            <a:r>
              <a:rPr lang="en-US" sz="2000" dirty="0"/>
              <a:t> </a:t>
            </a:r>
            <a:r>
              <a:rPr lang="en-US" sz="2000" dirty="0" err="1"/>
              <a:t>transmise</a:t>
            </a:r>
            <a:r>
              <a:rPr lang="ro-RO" sz="2000" dirty="0"/>
              <a:t>. </a:t>
            </a:r>
            <a:r>
              <a:rPr lang="en-US" sz="2000" dirty="0" err="1"/>
              <a:t>Această</a:t>
            </a:r>
            <a:r>
              <a:rPr lang="en-US" sz="2000" dirty="0"/>
              <a:t> </a:t>
            </a:r>
            <a:r>
              <a:rPr lang="en-US" sz="2000" dirty="0" err="1"/>
              <a:t>porțiune</a:t>
            </a:r>
            <a:r>
              <a:rPr lang="en-US" sz="2000" dirty="0"/>
              <a:t> </a:t>
            </a:r>
            <a:r>
              <a:rPr lang="en-US" sz="2000" dirty="0" err="1"/>
              <a:t>transmisă</a:t>
            </a:r>
            <a:r>
              <a:rPr lang="en-US" sz="2000" dirty="0"/>
              <a:t> </a:t>
            </a:r>
            <a:r>
              <a:rPr lang="en-US" sz="2000" dirty="0" err="1"/>
              <a:t>este</a:t>
            </a:r>
            <a:r>
              <a:rPr lang="en-US" sz="2000" dirty="0"/>
              <a:t> </a:t>
            </a:r>
            <a:r>
              <a:rPr lang="en-US" sz="2000" dirty="0" err="1"/>
              <a:t>focalizată</a:t>
            </a:r>
            <a:r>
              <a:rPr lang="en-US" sz="2000" dirty="0"/>
              <a:t> de </a:t>
            </a:r>
            <a:r>
              <a:rPr lang="en-US" sz="2000" dirty="0" err="1"/>
              <a:t>obiectivul</a:t>
            </a:r>
            <a:r>
              <a:rPr lang="en-US" sz="2000" dirty="0"/>
              <a:t> </a:t>
            </a:r>
            <a:r>
              <a:rPr lang="en-US" sz="2000" dirty="0" err="1"/>
              <a:t>într</a:t>
            </a:r>
            <a:r>
              <a:rPr lang="en-US" sz="2000" dirty="0"/>
              <a:t>-o imagine</a:t>
            </a:r>
            <a:r>
              <a:rPr lang="ro-RO" sz="2000" dirty="0"/>
              <a:t>. </a:t>
            </a:r>
          </a:p>
          <a:p>
            <a:r>
              <a:rPr lang="en-US" sz="2000" dirty="0" err="1"/>
              <a:t>Deschiderile</a:t>
            </a:r>
            <a:r>
              <a:rPr lang="en-US" sz="2000" dirty="0"/>
              <a:t> </a:t>
            </a:r>
            <a:r>
              <a:rPr lang="en-US" sz="2000" dirty="0" err="1"/>
              <a:t>metalice</a:t>
            </a:r>
            <a:r>
              <a:rPr lang="en-US" sz="2000" dirty="0"/>
              <a:t> </a:t>
            </a:r>
            <a:r>
              <a:rPr lang="en-US" sz="2000" dirty="0" err="1"/>
              <a:t>opționale</a:t>
            </a:r>
            <a:r>
              <a:rPr lang="en-US" sz="2000" dirty="0"/>
              <a:t> ale </a:t>
            </a:r>
            <a:r>
              <a:rPr lang="en-US" sz="2000" dirty="0" err="1"/>
              <a:t>obiectivului</a:t>
            </a:r>
            <a:r>
              <a:rPr lang="en-US" sz="2000" dirty="0"/>
              <a:t> </a:t>
            </a:r>
            <a:r>
              <a:rPr lang="en-US" sz="2000" dirty="0" err="1"/>
              <a:t>și</a:t>
            </a:r>
            <a:r>
              <a:rPr lang="en-US" sz="2000" dirty="0"/>
              <a:t> ale </a:t>
            </a:r>
            <a:r>
              <a:rPr lang="en-US" sz="2000" dirty="0" err="1"/>
              <a:t>zonei</a:t>
            </a:r>
            <a:r>
              <a:rPr lang="en-US" sz="2000" dirty="0"/>
              <a:t> </a:t>
            </a:r>
            <a:r>
              <a:rPr lang="en-US" sz="2000" dirty="0" err="1"/>
              <a:t>selectate</a:t>
            </a:r>
            <a:r>
              <a:rPr lang="en-US" sz="2000" dirty="0"/>
              <a:t> pot </a:t>
            </a:r>
            <a:r>
              <a:rPr lang="en-US" sz="2000" dirty="0" err="1"/>
              <a:t>restricționa</a:t>
            </a:r>
            <a:r>
              <a:rPr lang="en-US" sz="2000" dirty="0"/>
              <a:t> </a:t>
            </a:r>
            <a:r>
              <a:rPr lang="en-US" sz="2000" dirty="0" err="1"/>
              <a:t>fasciculul</a:t>
            </a:r>
            <a:r>
              <a:rPr lang="en-US" sz="2000" dirty="0"/>
              <a:t>; </a:t>
            </a:r>
            <a:endParaRPr lang="ro-RO" sz="2000" dirty="0"/>
          </a:p>
          <a:p>
            <a:r>
              <a:rPr lang="en-US" sz="2000" dirty="0" err="1"/>
              <a:t>deschiderea</a:t>
            </a:r>
            <a:r>
              <a:rPr lang="en-US" sz="2000" dirty="0"/>
              <a:t> </a:t>
            </a:r>
            <a:r>
              <a:rPr lang="en-US" sz="2000" dirty="0" err="1"/>
              <a:t>obiectivă</a:t>
            </a:r>
            <a:r>
              <a:rPr lang="en-US" sz="2000" dirty="0"/>
              <a:t> </a:t>
            </a:r>
            <a:r>
              <a:rPr lang="en-US" sz="2000" dirty="0" err="1"/>
              <a:t>sporește</a:t>
            </a:r>
            <a:r>
              <a:rPr lang="en-US" sz="2000" dirty="0"/>
              <a:t> </a:t>
            </a:r>
            <a:r>
              <a:rPr lang="en-US" sz="2000" dirty="0" err="1"/>
              <a:t>contrastul</a:t>
            </a:r>
            <a:r>
              <a:rPr lang="en-US" sz="2000" dirty="0"/>
              <a:t> </a:t>
            </a:r>
            <a:r>
              <a:rPr lang="en-US" sz="2000" dirty="0" err="1"/>
              <a:t>prin</a:t>
            </a:r>
            <a:r>
              <a:rPr lang="en-US" sz="2000" dirty="0"/>
              <a:t> </a:t>
            </a:r>
            <a:r>
              <a:rPr lang="en-US" sz="2000" dirty="0" err="1"/>
              <a:t>blocarea</a:t>
            </a:r>
            <a:r>
              <a:rPr lang="en-US" sz="2000" dirty="0"/>
              <a:t> </a:t>
            </a:r>
            <a:r>
              <a:rPr lang="en-US" sz="2000" dirty="0" err="1"/>
              <a:t>electronilor</a:t>
            </a:r>
            <a:r>
              <a:rPr lang="en-US" sz="2000" dirty="0"/>
              <a:t> </a:t>
            </a:r>
            <a:r>
              <a:rPr lang="en-US" sz="2000" dirty="0" err="1"/>
              <a:t>difracți</a:t>
            </a:r>
            <a:r>
              <a:rPr lang="en-US" sz="2000" dirty="0"/>
              <a:t> cu </a:t>
            </a:r>
            <a:r>
              <a:rPr lang="en-US" sz="2000" dirty="0" err="1"/>
              <a:t>unghi</a:t>
            </a:r>
            <a:r>
              <a:rPr lang="en-US" sz="2000" dirty="0"/>
              <a:t> </a:t>
            </a:r>
            <a:r>
              <a:rPr lang="en-US" sz="2000" dirty="0" err="1"/>
              <a:t>înalt</a:t>
            </a:r>
            <a:r>
              <a:rPr lang="en-US" sz="2000" dirty="0"/>
              <a:t>, </a:t>
            </a:r>
            <a:endParaRPr lang="ro-RO" sz="2000" dirty="0"/>
          </a:p>
          <a:p>
            <a:r>
              <a:rPr lang="en-US" sz="2000" dirty="0" err="1"/>
              <a:t>deschiderea</a:t>
            </a:r>
            <a:r>
              <a:rPr lang="en-US" sz="2000" dirty="0"/>
              <a:t> </a:t>
            </a:r>
            <a:r>
              <a:rPr lang="en-US" sz="2000" dirty="0" err="1"/>
              <a:t>zonei</a:t>
            </a:r>
            <a:r>
              <a:rPr lang="en-US" sz="2000" dirty="0"/>
              <a:t> </a:t>
            </a:r>
            <a:r>
              <a:rPr lang="en-US" sz="2000" dirty="0" err="1"/>
              <a:t>selectate</a:t>
            </a:r>
            <a:r>
              <a:rPr lang="en-US" sz="2000" dirty="0"/>
              <a:t> </a:t>
            </a:r>
            <a:r>
              <a:rPr lang="en-US" sz="2000" dirty="0" err="1"/>
              <a:t>permi</a:t>
            </a:r>
            <a:r>
              <a:rPr lang="ro-RO" sz="2000" dirty="0"/>
              <a:t>te</a:t>
            </a:r>
            <a:r>
              <a:rPr lang="en-US" sz="2000" dirty="0"/>
              <a:t> </a:t>
            </a:r>
            <a:r>
              <a:rPr lang="en-US" sz="2000" dirty="0" err="1"/>
              <a:t>utilizatorului</a:t>
            </a:r>
            <a:r>
              <a:rPr lang="en-US" sz="2000" dirty="0"/>
              <a:t> </a:t>
            </a:r>
            <a:r>
              <a:rPr lang="en-US" sz="2000" dirty="0" err="1"/>
              <a:t>să</a:t>
            </a:r>
            <a:r>
              <a:rPr lang="en-US" sz="2000" dirty="0"/>
              <a:t> </a:t>
            </a:r>
            <a:r>
              <a:rPr lang="en-US" sz="2000" dirty="0" err="1"/>
              <a:t>examineze</a:t>
            </a:r>
            <a:r>
              <a:rPr lang="en-US" sz="2000" dirty="0"/>
              <a:t> </a:t>
            </a:r>
            <a:r>
              <a:rPr lang="en-US" sz="2000" dirty="0" err="1"/>
              <a:t>difracția</a:t>
            </a:r>
            <a:r>
              <a:rPr lang="en-US" sz="2000" dirty="0"/>
              <a:t> </a:t>
            </a:r>
            <a:r>
              <a:rPr lang="en-US" sz="2000" dirty="0" err="1"/>
              <a:t>periodică</a:t>
            </a:r>
            <a:r>
              <a:rPr lang="en-US" sz="2000" dirty="0"/>
              <a:t> a </a:t>
            </a:r>
            <a:r>
              <a:rPr lang="en-US" sz="2000" dirty="0" err="1"/>
              <a:t>electronilor</a:t>
            </a:r>
            <a:r>
              <a:rPr lang="en-US" sz="2000" dirty="0"/>
              <a:t> </a:t>
            </a:r>
            <a:r>
              <a:rPr lang="en-US" sz="2000" dirty="0" err="1"/>
              <a:t>prin</a:t>
            </a:r>
            <a:r>
              <a:rPr lang="en-US" sz="2000" dirty="0"/>
              <a:t> </a:t>
            </a:r>
            <a:r>
              <a:rPr lang="en-US" sz="2000" dirty="0" err="1"/>
              <a:t>aranjamente</a:t>
            </a:r>
            <a:r>
              <a:rPr lang="en-US" sz="2000" dirty="0"/>
              <a:t> </a:t>
            </a:r>
            <a:r>
              <a:rPr lang="en-US" sz="2000" dirty="0" err="1"/>
              <a:t>ordonate</a:t>
            </a:r>
            <a:r>
              <a:rPr lang="en-US" sz="2000" dirty="0"/>
              <a:t> ale </a:t>
            </a:r>
            <a:r>
              <a:rPr lang="en-US" sz="2000" dirty="0" err="1"/>
              <a:t>atomilor</a:t>
            </a:r>
            <a:r>
              <a:rPr lang="en-US" sz="2000" dirty="0"/>
              <a:t> din </a:t>
            </a:r>
            <a:r>
              <a:rPr lang="en-US" sz="2000" dirty="0" err="1"/>
              <a:t>probă</a:t>
            </a:r>
            <a:r>
              <a:rPr lang="ro-RO" sz="2000" dirty="0"/>
              <a:t>. </a:t>
            </a:r>
            <a:endParaRPr lang="en-US" dirty="0"/>
          </a:p>
        </p:txBody>
      </p:sp>
      <p:pic>
        <p:nvPicPr>
          <p:cNvPr id="6" name="Picture 5"/>
          <p:cNvPicPr>
            <a:picLocks noChangeAspect="1"/>
          </p:cNvPicPr>
          <p:nvPr/>
        </p:nvPicPr>
        <p:blipFill>
          <a:blip r:embed="rId2"/>
          <a:stretch>
            <a:fillRect/>
          </a:stretch>
        </p:blipFill>
        <p:spPr>
          <a:xfrm>
            <a:off x="6164139" y="369054"/>
            <a:ext cx="2979861" cy="2778635"/>
          </a:xfrm>
          <a:prstGeom prst="rect">
            <a:avLst/>
          </a:prstGeom>
        </p:spPr>
      </p:pic>
    </p:spTree>
    <p:extLst>
      <p:ext uri="{BB962C8B-B14F-4D97-AF65-F5344CB8AC3E}">
        <p14:creationId xmlns:p14="http://schemas.microsoft.com/office/powerpoint/2010/main" val="1845033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5867400" cy="4525962"/>
          </a:xfrm>
        </p:spPr>
        <p:txBody>
          <a:bodyPr/>
          <a:lstStyle/>
          <a:p>
            <a:r>
              <a:rPr lang="en-US" sz="2000" dirty="0"/>
              <a:t>Imaginea </a:t>
            </a:r>
            <a:r>
              <a:rPr lang="en-US" sz="2000" dirty="0" err="1"/>
              <a:t>este</a:t>
            </a:r>
            <a:r>
              <a:rPr lang="en-US" sz="2000" dirty="0"/>
              <a:t> </a:t>
            </a:r>
            <a:r>
              <a:rPr lang="en-US" sz="2000" dirty="0" err="1"/>
              <a:t>transmisă</a:t>
            </a:r>
            <a:r>
              <a:rPr lang="en-US" sz="2000" dirty="0"/>
              <a:t> </a:t>
            </a:r>
            <a:r>
              <a:rPr lang="en-US" sz="2000" dirty="0" err="1"/>
              <a:t>pe</a:t>
            </a:r>
            <a:r>
              <a:rPr lang="en-US" sz="2000" dirty="0"/>
              <a:t> </a:t>
            </a:r>
            <a:r>
              <a:rPr lang="en-US" sz="2000" dirty="0" err="1"/>
              <a:t>coloană</a:t>
            </a:r>
            <a:r>
              <a:rPr lang="en-US" sz="2000" dirty="0"/>
              <a:t> </a:t>
            </a:r>
            <a:r>
              <a:rPr lang="en-US" sz="2000" dirty="0" err="1"/>
              <a:t>prin</a:t>
            </a:r>
            <a:r>
              <a:rPr lang="en-US" sz="2000" dirty="0"/>
              <a:t> </a:t>
            </a:r>
            <a:r>
              <a:rPr lang="en-US" sz="2000" dirty="0" err="1"/>
              <a:t>lentilele</a:t>
            </a:r>
            <a:r>
              <a:rPr lang="en-US" sz="2000" dirty="0"/>
              <a:t> </a:t>
            </a:r>
            <a:r>
              <a:rPr lang="en-US" sz="2000" dirty="0" err="1"/>
              <a:t>intermediare</a:t>
            </a:r>
            <a:r>
              <a:rPr lang="en-US" sz="2000" dirty="0"/>
              <a:t> </a:t>
            </a:r>
            <a:r>
              <a:rPr lang="en-US" sz="2000" dirty="0" err="1"/>
              <a:t>și</a:t>
            </a:r>
            <a:r>
              <a:rPr lang="en-US" sz="2000" dirty="0"/>
              <a:t> de </a:t>
            </a:r>
            <a:r>
              <a:rPr lang="en-US" sz="2000" dirty="0" err="1"/>
              <a:t>proiector</a:t>
            </a:r>
            <a:r>
              <a:rPr lang="en-US" sz="2000" dirty="0"/>
              <a:t>, </a:t>
            </a:r>
            <a:r>
              <a:rPr lang="en-US" sz="2000" dirty="0" err="1"/>
              <a:t>fiind</a:t>
            </a:r>
            <a:r>
              <a:rPr lang="en-US" sz="2000" dirty="0"/>
              <a:t> </a:t>
            </a:r>
            <a:r>
              <a:rPr lang="en-US" sz="2000" dirty="0" err="1"/>
              <a:t>mărită</a:t>
            </a:r>
            <a:r>
              <a:rPr lang="en-US" sz="2000" dirty="0"/>
              <a:t> </a:t>
            </a:r>
            <a:r>
              <a:rPr lang="en-US" sz="2000" dirty="0" err="1"/>
              <a:t>până</a:t>
            </a:r>
            <a:r>
              <a:rPr lang="en-US" sz="2000" dirty="0"/>
              <a:t> la </a:t>
            </a:r>
            <a:r>
              <a:rPr lang="en-US" sz="2000" dirty="0" err="1"/>
              <a:t>capăt</a:t>
            </a:r>
            <a:r>
              <a:rPr lang="ro-RO" sz="2000" dirty="0"/>
              <a:t>. </a:t>
            </a:r>
          </a:p>
          <a:p>
            <a:r>
              <a:rPr lang="en-US" sz="2000" dirty="0"/>
              <a:t>Imaginea </a:t>
            </a:r>
            <a:r>
              <a:rPr lang="en-US" sz="2000" dirty="0" err="1"/>
              <a:t>lovește</a:t>
            </a:r>
            <a:r>
              <a:rPr lang="en-US" sz="2000" dirty="0"/>
              <a:t> </a:t>
            </a:r>
            <a:r>
              <a:rPr lang="en-US" sz="2000" dirty="0" err="1"/>
              <a:t>ecranul</a:t>
            </a:r>
            <a:r>
              <a:rPr lang="en-US" sz="2000" dirty="0"/>
              <a:t> </a:t>
            </a:r>
            <a:r>
              <a:rPr lang="en-US" sz="2000" dirty="0" err="1"/>
              <a:t>imaginii</a:t>
            </a:r>
            <a:r>
              <a:rPr lang="en-US" sz="2000" dirty="0"/>
              <a:t> cu </a:t>
            </a:r>
            <a:r>
              <a:rPr lang="en-US" sz="2000" dirty="0" err="1"/>
              <a:t>fosfor</a:t>
            </a:r>
            <a:r>
              <a:rPr lang="en-US" sz="2000" dirty="0"/>
              <a:t> </a:t>
            </a:r>
            <a:r>
              <a:rPr lang="en-US" sz="2000" dirty="0" err="1"/>
              <a:t>și</a:t>
            </a:r>
            <a:r>
              <a:rPr lang="en-US" sz="2000" dirty="0"/>
              <a:t> </a:t>
            </a:r>
            <a:r>
              <a:rPr lang="en-US" sz="2000" dirty="0" err="1"/>
              <a:t>este</a:t>
            </a:r>
            <a:r>
              <a:rPr lang="en-US" sz="2000" dirty="0"/>
              <a:t> </a:t>
            </a:r>
            <a:r>
              <a:rPr lang="en-US" sz="2000" dirty="0" err="1"/>
              <a:t>generată</a:t>
            </a:r>
            <a:r>
              <a:rPr lang="en-US" sz="2000" dirty="0"/>
              <a:t> </a:t>
            </a:r>
            <a:r>
              <a:rPr lang="en-US" sz="2000" dirty="0" err="1"/>
              <a:t>lumină</a:t>
            </a:r>
            <a:r>
              <a:rPr lang="en-US" sz="2000" dirty="0"/>
              <a:t>, </a:t>
            </a:r>
            <a:r>
              <a:rPr lang="en-US" sz="2000" dirty="0" err="1"/>
              <a:t>permițând</a:t>
            </a:r>
            <a:r>
              <a:rPr lang="en-US" sz="2000" dirty="0"/>
              <a:t> </a:t>
            </a:r>
            <a:r>
              <a:rPr lang="en-US" sz="2000" dirty="0" err="1"/>
              <a:t>utilizatorului</a:t>
            </a:r>
            <a:r>
              <a:rPr lang="en-US" sz="2000" dirty="0"/>
              <a:t> </a:t>
            </a:r>
            <a:r>
              <a:rPr lang="en-US" sz="2000" dirty="0" err="1"/>
              <a:t>să</a:t>
            </a:r>
            <a:r>
              <a:rPr lang="en-US" sz="2000" dirty="0"/>
              <a:t> </a:t>
            </a:r>
            <a:r>
              <a:rPr lang="en-US" sz="2000" dirty="0" err="1"/>
              <a:t>vadă</a:t>
            </a:r>
            <a:r>
              <a:rPr lang="en-US" sz="2000" dirty="0"/>
              <a:t> </a:t>
            </a:r>
            <a:r>
              <a:rPr lang="en-US" sz="2000" dirty="0" err="1"/>
              <a:t>imaginea</a:t>
            </a:r>
            <a:r>
              <a:rPr lang="en-US" sz="2000" dirty="0"/>
              <a:t>. </a:t>
            </a:r>
            <a:endParaRPr lang="ro-RO" sz="2000" dirty="0"/>
          </a:p>
          <a:p>
            <a:r>
              <a:rPr lang="en-US" sz="2000" dirty="0" err="1"/>
              <a:t>Zonele</a:t>
            </a:r>
            <a:r>
              <a:rPr lang="en-US" sz="2000" dirty="0"/>
              <a:t> </a:t>
            </a:r>
            <a:r>
              <a:rPr lang="en-US" sz="2000" dirty="0" err="1"/>
              <a:t>mai</a:t>
            </a:r>
            <a:r>
              <a:rPr lang="en-US" sz="2000" dirty="0"/>
              <a:t> </a:t>
            </a:r>
            <a:r>
              <a:rPr lang="en-US" sz="2000" dirty="0" err="1"/>
              <a:t>întunecate</a:t>
            </a:r>
            <a:r>
              <a:rPr lang="en-US" sz="2000" dirty="0"/>
              <a:t> ale </a:t>
            </a:r>
            <a:r>
              <a:rPr lang="en-US" sz="2000" dirty="0" err="1"/>
              <a:t>imaginii</a:t>
            </a:r>
            <a:r>
              <a:rPr lang="en-US" sz="2000" dirty="0"/>
              <a:t> </a:t>
            </a:r>
            <a:r>
              <a:rPr lang="en-US" sz="2000" dirty="0" err="1"/>
              <a:t>reprezintă</a:t>
            </a:r>
            <a:r>
              <a:rPr lang="en-US" sz="2000" dirty="0"/>
              <a:t> </a:t>
            </a:r>
            <a:r>
              <a:rPr lang="en-US" sz="2000" dirty="0" err="1"/>
              <a:t>acele</a:t>
            </a:r>
            <a:r>
              <a:rPr lang="en-US" sz="2000" dirty="0"/>
              <a:t> zone ale </a:t>
            </a:r>
            <a:r>
              <a:rPr lang="en-US" sz="2000" dirty="0" err="1"/>
              <a:t>probei</a:t>
            </a:r>
            <a:r>
              <a:rPr lang="en-US" sz="2000" dirty="0"/>
              <a:t> </a:t>
            </a:r>
            <a:r>
              <a:rPr lang="en-US" sz="2000" dirty="0" err="1"/>
              <a:t>prin</a:t>
            </a:r>
            <a:r>
              <a:rPr lang="en-US" sz="2000" dirty="0"/>
              <a:t> care au </a:t>
            </a:r>
            <a:r>
              <a:rPr lang="en-US" sz="2000" dirty="0" err="1"/>
              <a:t>fost</a:t>
            </a:r>
            <a:r>
              <a:rPr lang="en-US" sz="2000" dirty="0"/>
              <a:t> </a:t>
            </a:r>
            <a:r>
              <a:rPr lang="en-US" sz="2000" dirty="0" err="1"/>
              <a:t>transmise</a:t>
            </a:r>
            <a:r>
              <a:rPr lang="en-US" sz="2000" dirty="0"/>
              <a:t> </a:t>
            </a:r>
            <a:r>
              <a:rPr lang="en-US" sz="2000" dirty="0" err="1"/>
              <a:t>mai</a:t>
            </a:r>
            <a:r>
              <a:rPr lang="en-US" sz="2000" dirty="0"/>
              <a:t> </a:t>
            </a:r>
            <a:r>
              <a:rPr lang="en-US" sz="2000" dirty="0" err="1"/>
              <a:t>puțini</a:t>
            </a:r>
            <a:r>
              <a:rPr lang="en-US" sz="2000" dirty="0"/>
              <a:t> </a:t>
            </a:r>
            <a:r>
              <a:rPr lang="en-US" sz="2000" dirty="0" err="1"/>
              <a:t>electroni</a:t>
            </a:r>
            <a:r>
              <a:rPr lang="en-US" sz="2000" dirty="0"/>
              <a:t> (</a:t>
            </a:r>
            <a:r>
              <a:rPr lang="en-US" sz="2000" dirty="0" err="1"/>
              <a:t>sunt</a:t>
            </a:r>
            <a:r>
              <a:rPr lang="en-US" sz="2000" dirty="0"/>
              <a:t> </a:t>
            </a:r>
            <a:r>
              <a:rPr lang="en-US" sz="2000" dirty="0" err="1"/>
              <a:t>mai</a:t>
            </a:r>
            <a:r>
              <a:rPr lang="en-US" sz="2000" dirty="0"/>
              <a:t> </a:t>
            </a:r>
            <a:r>
              <a:rPr lang="en-US" sz="2000" dirty="0" err="1"/>
              <a:t>groase</a:t>
            </a:r>
            <a:r>
              <a:rPr lang="en-US" sz="2000" dirty="0"/>
              <a:t> </a:t>
            </a:r>
            <a:r>
              <a:rPr lang="en-US" sz="2000" dirty="0" err="1"/>
              <a:t>sau</a:t>
            </a:r>
            <a:r>
              <a:rPr lang="en-US" sz="2000" dirty="0"/>
              <a:t> </a:t>
            </a:r>
            <a:r>
              <a:rPr lang="en-US" sz="2000" dirty="0" err="1"/>
              <a:t>mai</a:t>
            </a:r>
            <a:r>
              <a:rPr lang="en-US" sz="2000" dirty="0"/>
              <a:t> dense). </a:t>
            </a:r>
            <a:endParaRPr lang="ro-RO" sz="2000" dirty="0"/>
          </a:p>
          <a:p>
            <a:r>
              <a:rPr lang="en-US" sz="2000" dirty="0" err="1"/>
              <a:t>Zonele</a:t>
            </a:r>
            <a:r>
              <a:rPr lang="en-US" sz="2000" dirty="0"/>
              <a:t> </a:t>
            </a:r>
            <a:r>
              <a:rPr lang="en-US" sz="2000" dirty="0" err="1"/>
              <a:t>mai</a:t>
            </a:r>
            <a:r>
              <a:rPr lang="en-US" sz="2000" dirty="0"/>
              <a:t> </a:t>
            </a:r>
            <a:r>
              <a:rPr lang="en-US" sz="2000" dirty="0" err="1"/>
              <a:t>luminoase</a:t>
            </a:r>
            <a:r>
              <a:rPr lang="en-US" sz="2000" dirty="0"/>
              <a:t> ale </a:t>
            </a:r>
            <a:r>
              <a:rPr lang="en-US" sz="2000" dirty="0" err="1"/>
              <a:t>imaginii</a:t>
            </a:r>
            <a:r>
              <a:rPr lang="en-US" sz="2000" dirty="0"/>
              <a:t> </a:t>
            </a:r>
            <a:r>
              <a:rPr lang="en-US" sz="2000" dirty="0" err="1"/>
              <a:t>reprezintă</a:t>
            </a:r>
            <a:r>
              <a:rPr lang="en-US" sz="2000" dirty="0"/>
              <a:t> </a:t>
            </a:r>
            <a:r>
              <a:rPr lang="en-US" sz="2000" dirty="0" err="1"/>
              <a:t>acele</a:t>
            </a:r>
            <a:r>
              <a:rPr lang="en-US" sz="2000" dirty="0"/>
              <a:t> zone ale </a:t>
            </a:r>
            <a:r>
              <a:rPr lang="en-US" sz="2000" dirty="0" err="1"/>
              <a:t>probei</a:t>
            </a:r>
            <a:r>
              <a:rPr lang="en-US" sz="2000" dirty="0"/>
              <a:t> </a:t>
            </a:r>
            <a:r>
              <a:rPr lang="en-US" sz="2000" dirty="0" err="1"/>
              <a:t>prin</a:t>
            </a:r>
            <a:r>
              <a:rPr lang="en-US" sz="2000" dirty="0"/>
              <a:t> care au </a:t>
            </a:r>
            <a:r>
              <a:rPr lang="en-US" sz="2000" dirty="0" err="1"/>
              <a:t>fost</a:t>
            </a:r>
            <a:r>
              <a:rPr lang="en-US" sz="2000" dirty="0"/>
              <a:t> </a:t>
            </a:r>
            <a:r>
              <a:rPr lang="en-US" sz="2000" dirty="0" err="1"/>
              <a:t>transmise</a:t>
            </a:r>
            <a:r>
              <a:rPr lang="en-US" sz="2000" dirty="0"/>
              <a:t> </a:t>
            </a:r>
            <a:r>
              <a:rPr lang="en-US" sz="2000" dirty="0" err="1"/>
              <a:t>mai</a:t>
            </a:r>
            <a:r>
              <a:rPr lang="en-US" sz="2000" dirty="0"/>
              <a:t> </a:t>
            </a:r>
            <a:r>
              <a:rPr lang="en-US" sz="2000" dirty="0" err="1"/>
              <a:t>mulți</a:t>
            </a:r>
            <a:r>
              <a:rPr lang="en-US" sz="2000" dirty="0"/>
              <a:t> </a:t>
            </a:r>
            <a:r>
              <a:rPr lang="en-US" sz="2000" dirty="0" err="1"/>
              <a:t>electroni</a:t>
            </a:r>
            <a:r>
              <a:rPr lang="en-US" sz="2000" dirty="0"/>
              <a:t> (</a:t>
            </a:r>
            <a:r>
              <a:rPr lang="en-US" sz="2000" dirty="0" err="1"/>
              <a:t>sunt</a:t>
            </a:r>
            <a:r>
              <a:rPr lang="en-US" sz="2000" dirty="0"/>
              <a:t> </a:t>
            </a:r>
            <a:r>
              <a:rPr lang="en-US" sz="2000" dirty="0" err="1"/>
              <a:t>mai</a:t>
            </a:r>
            <a:r>
              <a:rPr lang="en-US" sz="2000" dirty="0"/>
              <a:t> </a:t>
            </a:r>
            <a:r>
              <a:rPr lang="en-US" sz="2000" dirty="0" err="1"/>
              <a:t>subțiri</a:t>
            </a:r>
            <a:r>
              <a:rPr lang="en-US" sz="2000" dirty="0"/>
              <a:t> </a:t>
            </a:r>
            <a:r>
              <a:rPr lang="en-US" sz="2000" dirty="0" err="1"/>
              <a:t>sau</a:t>
            </a:r>
            <a:r>
              <a:rPr lang="en-US" sz="2000" dirty="0"/>
              <a:t> </a:t>
            </a:r>
            <a:r>
              <a:rPr lang="en-US" sz="2000" dirty="0" err="1"/>
              <a:t>mai</a:t>
            </a:r>
            <a:r>
              <a:rPr lang="en-US" sz="2000" dirty="0"/>
              <a:t> </a:t>
            </a:r>
            <a:r>
              <a:rPr lang="en-US" sz="2000" dirty="0" err="1"/>
              <a:t>puțin</a:t>
            </a:r>
            <a:r>
              <a:rPr lang="en-US" sz="2000" dirty="0"/>
              <a:t> dense)</a:t>
            </a:r>
          </a:p>
          <a:p>
            <a:endParaRPr lang="en-US" dirty="0"/>
          </a:p>
        </p:txBody>
      </p:sp>
      <p:pic>
        <p:nvPicPr>
          <p:cNvPr id="5" name="Picture 4"/>
          <p:cNvPicPr>
            <a:picLocks noChangeAspect="1"/>
          </p:cNvPicPr>
          <p:nvPr/>
        </p:nvPicPr>
        <p:blipFill>
          <a:blip r:embed="rId2"/>
          <a:stretch>
            <a:fillRect/>
          </a:stretch>
        </p:blipFill>
        <p:spPr>
          <a:xfrm>
            <a:off x="5747581" y="2743200"/>
            <a:ext cx="3396419" cy="3167063"/>
          </a:xfrm>
          <a:prstGeom prst="rect">
            <a:avLst/>
          </a:prstGeom>
        </p:spPr>
      </p:pic>
    </p:spTree>
    <p:extLst>
      <p:ext uri="{BB962C8B-B14F-4D97-AF65-F5344CB8AC3E}">
        <p14:creationId xmlns:p14="http://schemas.microsoft.com/office/powerpoint/2010/main" val="1237032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1143000"/>
          </a:xfrm>
        </p:spPr>
        <p:txBody>
          <a:bodyPr/>
          <a:lstStyle/>
          <a:p>
            <a:r>
              <a:rPr lang="en-US" b="1" dirty="0"/>
              <a:t>Field Emission Scanning Electron Microscope</a:t>
            </a:r>
            <a:r>
              <a:rPr lang="ro-RO" b="1" dirty="0"/>
              <a:t> (FE-SEM)</a:t>
            </a:r>
            <a:endParaRPr lang="en-US" dirty="0"/>
          </a:p>
        </p:txBody>
      </p:sp>
      <p:sp>
        <p:nvSpPr>
          <p:cNvPr id="3" name="Content Placeholder 2"/>
          <p:cNvSpPr>
            <a:spLocks noGrp="1"/>
          </p:cNvSpPr>
          <p:nvPr>
            <p:ph idx="1"/>
          </p:nvPr>
        </p:nvSpPr>
        <p:spPr>
          <a:xfrm>
            <a:off x="38100" y="1828800"/>
            <a:ext cx="9105900" cy="609600"/>
          </a:xfrm>
        </p:spPr>
        <p:txBody>
          <a:bodyPr/>
          <a:lstStyle/>
          <a:p>
            <a:pPr marL="0" indent="0">
              <a:buNone/>
            </a:pPr>
            <a:r>
              <a:rPr lang="en-US" sz="2000" dirty="0">
                <a:hlinkClick r:id="rId2"/>
              </a:rPr>
              <a:t>https://vaccoat.com/blog/field-emission-scanning-electron-microscopy-fesem/</a:t>
            </a:r>
            <a:endParaRPr lang="ro-RO" sz="2000" dirty="0"/>
          </a:p>
          <a:p>
            <a:endParaRPr lang="en-US" dirty="0"/>
          </a:p>
        </p:txBody>
      </p:sp>
      <p:pic>
        <p:nvPicPr>
          <p:cNvPr id="4" name="Picture 3"/>
          <p:cNvPicPr>
            <a:picLocks noChangeAspect="1"/>
          </p:cNvPicPr>
          <p:nvPr/>
        </p:nvPicPr>
        <p:blipFill>
          <a:blip r:embed="rId3"/>
          <a:stretch>
            <a:fillRect/>
          </a:stretch>
        </p:blipFill>
        <p:spPr>
          <a:xfrm>
            <a:off x="4305242" y="2438400"/>
            <a:ext cx="4812632" cy="3048000"/>
          </a:xfrm>
          <a:prstGeom prst="rect">
            <a:avLst/>
          </a:prstGeom>
        </p:spPr>
      </p:pic>
      <p:sp>
        <p:nvSpPr>
          <p:cNvPr id="5" name="Rectangle 4"/>
          <p:cNvSpPr/>
          <p:nvPr/>
        </p:nvSpPr>
        <p:spPr>
          <a:xfrm>
            <a:off x="62049" y="2418806"/>
            <a:ext cx="4243193" cy="3139321"/>
          </a:xfrm>
          <a:prstGeom prst="rect">
            <a:avLst/>
          </a:prstGeom>
        </p:spPr>
        <p:txBody>
          <a:bodyPr wrap="square">
            <a:spAutoFit/>
          </a:bodyPr>
          <a:lstStyle/>
          <a:p>
            <a:r>
              <a:rPr lang="en-US" dirty="0" err="1"/>
              <a:t>Metoda</a:t>
            </a:r>
            <a:r>
              <a:rPr lang="en-US" dirty="0"/>
              <a:t> de </a:t>
            </a:r>
            <a:r>
              <a:rPr lang="en-US" dirty="0" err="1"/>
              <a:t>funcționare</a:t>
            </a:r>
            <a:r>
              <a:rPr lang="ro-RO" dirty="0"/>
              <a:t> </a:t>
            </a:r>
            <a:r>
              <a:rPr lang="en-US" dirty="0" err="1"/>
              <a:t>este</a:t>
            </a:r>
            <a:r>
              <a:rPr lang="en-US" dirty="0"/>
              <a:t> </a:t>
            </a:r>
            <a:r>
              <a:rPr lang="en-US" dirty="0" err="1"/>
              <a:t>similară</a:t>
            </a:r>
            <a:r>
              <a:rPr lang="en-US" dirty="0"/>
              <a:t> cu </a:t>
            </a:r>
            <a:r>
              <a:rPr lang="en-US" dirty="0" err="1"/>
              <a:t>cea</a:t>
            </a:r>
            <a:r>
              <a:rPr lang="en-US" dirty="0"/>
              <a:t> a </a:t>
            </a:r>
            <a:r>
              <a:rPr lang="en-US" dirty="0" err="1"/>
              <a:t>microscoapelor</a:t>
            </a:r>
            <a:r>
              <a:rPr lang="en-US" dirty="0"/>
              <a:t> </a:t>
            </a:r>
            <a:r>
              <a:rPr lang="en-US" dirty="0" err="1"/>
              <a:t>electronice</a:t>
            </a:r>
            <a:r>
              <a:rPr lang="en-US" dirty="0"/>
              <a:t> cu </a:t>
            </a:r>
            <a:r>
              <a:rPr lang="en-US" dirty="0" err="1"/>
              <a:t>scanare</a:t>
            </a:r>
            <a:r>
              <a:rPr lang="en-US" dirty="0"/>
              <a:t> </a:t>
            </a:r>
            <a:r>
              <a:rPr lang="en-US" dirty="0" err="1"/>
              <a:t>convenționale</a:t>
            </a:r>
            <a:r>
              <a:rPr lang="en-US" dirty="0"/>
              <a:t> (SEM). Un </a:t>
            </a:r>
            <a:r>
              <a:rPr lang="en-US" dirty="0" err="1"/>
              <a:t>fascicul</a:t>
            </a:r>
            <a:r>
              <a:rPr lang="en-US" dirty="0"/>
              <a:t> de </a:t>
            </a:r>
            <a:r>
              <a:rPr lang="en-US" dirty="0" err="1"/>
              <a:t>electroni</a:t>
            </a:r>
            <a:r>
              <a:rPr lang="en-US" dirty="0"/>
              <a:t> </a:t>
            </a:r>
            <a:r>
              <a:rPr lang="en-US" dirty="0" err="1"/>
              <a:t>focalizat</a:t>
            </a:r>
            <a:r>
              <a:rPr lang="en-US" dirty="0"/>
              <a:t> de </a:t>
            </a:r>
            <a:r>
              <a:rPr lang="en-US" dirty="0" err="1"/>
              <a:t>lentile</a:t>
            </a:r>
            <a:r>
              <a:rPr lang="en-US" dirty="0"/>
              <a:t> </a:t>
            </a:r>
            <a:r>
              <a:rPr lang="en-US" dirty="0" err="1"/>
              <a:t>electromagnetice</a:t>
            </a:r>
            <a:r>
              <a:rPr lang="en-US" dirty="0"/>
              <a:t> </a:t>
            </a:r>
            <a:r>
              <a:rPr lang="en-US" dirty="0" err="1"/>
              <a:t>scanează</a:t>
            </a:r>
            <a:r>
              <a:rPr lang="en-US" dirty="0"/>
              <a:t> </a:t>
            </a:r>
            <a:r>
              <a:rPr lang="en-US" dirty="0" err="1"/>
              <a:t>suprafața</a:t>
            </a:r>
            <a:r>
              <a:rPr lang="en-US" dirty="0"/>
              <a:t> </a:t>
            </a:r>
            <a:r>
              <a:rPr lang="en-US" dirty="0" err="1"/>
              <a:t>specimenului</a:t>
            </a:r>
            <a:r>
              <a:rPr lang="en-US" dirty="0"/>
              <a:t>, </a:t>
            </a:r>
            <a:r>
              <a:rPr lang="en-US" dirty="0" err="1"/>
              <a:t>unde</a:t>
            </a:r>
            <a:r>
              <a:rPr lang="en-US" dirty="0"/>
              <a:t> </a:t>
            </a:r>
            <a:r>
              <a:rPr lang="en-US" dirty="0" err="1"/>
              <a:t>electronii</a:t>
            </a:r>
            <a:r>
              <a:rPr lang="en-US" dirty="0"/>
              <a:t> </a:t>
            </a:r>
            <a:r>
              <a:rPr lang="en-US" dirty="0" err="1"/>
              <a:t>reflectați</a:t>
            </a:r>
            <a:r>
              <a:rPr lang="en-US" dirty="0"/>
              <a:t>/</a:t>
            </a:r>
            <a:r>
              <a:rPr lang="en-US" dirty="0" err="1"/>
              <a:t>interacționați</a:t>
            </a:r>
            <a:r>
              <a:rPr lang="en-US" dirty="0"/>
              <a:t> </a:t>
            </a:r>
            <a:r>
              <a:rPr lang="en-US" dirty="0" err="1"/>
              <a:t>creează</a:t>
            </a:r>
            <a:r>
              <a:rPr lang="en-US" dirty="0"/>
              <a:t> o imagine a </a:t>
            </a:r>
            <a:r>
              <a:rPr lang="en-US" dirty="0" err="1"/>
              <a:t>suprafeței</a:t>
            </a:r>
            <a:r>
              <a:rPr lang="en-US" dirty="0"/>
              <a:t> </a:t>
            </a:r>
            <a:r>
              <a:rPr lang="en-US" dirty="0" err="1"/>
              <a:t>probei</a:t>
            </a:r>
            <a:r>
              <a:rPr lang="en-US" dirty="0"/>
              <a:t> </a:t>
            </a:r>
            <a:r>
              <a:rPr lang="en-US" dirty="0" err="1"/>
              <a:t>și</a:t>
            </a:r>
            <a:r>
              <a:rPr lang="en-US" dirty="0"/>
              <a:t> a </a:t>
            </a:r>
            <a:r>
              <a:rPr lang="en-US" dirty="0" err="1"/>
              <a:t>topografiei</a:t>
            </a:r>
            <a:r>
              <a:rPr lang="en-US" dirty="0"/>
              <a:t>. În general, FESEM </a:t>
            </a:r>
            <a:r>
              <a:rPr lang="en-US" dirty="0" err="1"/>
              <a:t>urmează</a:t>
            </a:r>
            <a:r>
              <a:rPr lang="en-US" dirty="0"/>
              <a:t> </a:t>
            </a:r>
            <a:r>
              <a:rPr lang="en-US" dirty="0" err="1"/>
              <a:t>aceleași</a:t>
            </a:r>
            <a:r>
              <a:rPr lang="en-US" dirty="0"/>
              <a:t> </a:t>
            </a:r>
            <a:r>
              <a:rPr lang="en-US" dirty="0" err="1"/>
              <a:t>principii</a:t>
            </a:r>
            <a:r>
              <a:rPr lang="en-US" dirty="0"/>
              <a:t> ca </a:t>
            </a:r>
            <a:r>
              <a:rPr lang="en-US" dirty="0" err="1"/>
              <a:t>și</a:t>
            </a:r>
            <a:r>
              <a:rPr lang="en-US" dirty="0"/>
              <a:t> </a:t>
            </a:r>
            <a:r>
              <a:rPr lang="en-US" dirty="0" err="1"/>
              <a:t>cel</a:t>
            </a:r>
            <a:r>
              <a:rPr lang="en-US" dirty="0"/>
              <a:t> din SEM</a:t>
            </a:r>
            <a:r>
              <a:rPr lang="ro-RO" dirty="0"/>
              <a:t>. </a:t>
            </a:r>
            <a:endParaRPr lang="en-US" dirty="0"/>
          </a:p>
        </p:txBody>
      </p:sp>
      <p:sp>
        <p:nvSpPr>
          <p:cNvPr id="6" name="Rectangle 5"/>
          <p:cNvSpPr/>
          <p:nvPr/>
        </p:nvSpPr>
        <p:spPr>
          <a:xfrm>
            <a:off x="62048" y="5577721"/>
            <a:ext cx="9081951" cy="1200329"/>
          </a:xfrm>
          <a:prstGeom prst="rect">
            <a:avLst/>
          </a:prstGeom>
        </p:spPr>
        <p:txBody>
          <a:bodyPr wrap="square">
            <a:spAutoFit/>
          </a:bodyPr>
          <a:lstStyle/>
          <a:p>
            <a:r>
              <a:rPr lang="ro-RO" dirty="0"/>
              <a:t>D</a:t>
            </a:r>
            <a:r>
              <a:rPr lang="en-US" dirty="0" err="1"/>
              <a:t>iferență</a:t>
            </a:r>
            <a:r>
              <a:rPr lang="en-US" dirty="0"/>
              <a:t> </a:t>
            </a:r>
            <a:r>
              <a:rPr lang="ro-RO" dirty="0"/>
              <a:t>majoră </a:t>
            </a:r>
            <a:r>
              <a:rPr lang="en-US" dirty="0" err="1"/>
              <a:t>între</a:t>
            </a:r>
            <a:r>
              <a:rPr lang="en-US" dirty="0"/>
              <a:t> SEM </a:t>
            </a:r>
            <a:r>
              <a:rPr lang="en-US" dirty="0" err="1"/>
              <a:t>și</a:t>
            </a:r>
            <a:r>
              <a:rPr lang="en-US" dirty="0"/>
              <a:t> FE-SEM </a:t>
            </a:r>
            <a:r>
              <a:rPr lang="en-US" dirty="0" err="1"/>
              <a:t>este</a:t>
            </a:r>
            <a:r>
              <a:rPr lang="en-US" dirty="0"/>
              <a:t> </a:t>
            </a:r>
            <a:r>
              <a:rPr lang="en-US" dirty="0" err="1"/>
              <a:t>sistemul</a:t>
            </a:r>
            <a:r>
              <a:rPr lang="en-US" dirty="0"/>
              <a:t> de </a:t>
            </a:r>
            <a:r>
              <a:rPr lang="en-US" dirty="0" err="1"/>
              <a:t>generare</a:t>
            </a:r>
            <a:r>
              <a:rPr lang="en-US" dirty="0"/>
              <a:t> de </a:t>
            </a:r>
            <a:r>
              <a:rPr lang="en-US" dirty="0" err="1"/>
              <a:t>electroni</a:t>
            </a:r>
            <a:r>
              <a:rPr lang="en-US" dirty="0"/>
              <a:t>. FE-SEM </a:t>
            </a:r>
            <a:r>
              <a:rPr lang="en-US" dirty="0" err="1"/>
              <a:t>utilizează</a:t>
            </a:r>
            <a:r>
              <a:rPr lang="en-US" dirty="0"/>
              <a:t> un pistol de </a:t>
            </a:r>
            <a:r>
              <a:rPr lang="en-US" dirty="0" err="1"/>
              <a:t>emisie</a:t>
            </a:r>
            <a:r>
              <a:rPr lang="en-US" dirty="0"/>
              <a:t> de </a:t>
            </a:r>
            <a:r>
              <a:rPr lang="en-US" dirty="0" err="1"/>
              <a:t>câmp</a:t>
            </a:r>
            <a:r>
              <a:rPr lang="en-US" dirty="0"/>
              <a:t> (FEG) ca </a:t>
            </a:r>
            <a:r>
              <a:rPr lang="en-US" dirty="0" err="1"/>
              <a:t>sursă</a:t>
            </a:r>
            <a:r>
              <a:rPr lang="en-US" dirty="0"/>
              <a:t> de </a:t>
            </a:r>
            <a:r>
              <a:rPr lang="en-US" dirty="0" err="1"/>
              <a:t>electroni</a:t>
            </a:r>
            <a:r>
              <a:rPr lang="en-US" dirty="0"/>
              <a:t>. În FEG se </a:t>
            </a:r>
            <a:r>
              <a:rPr lang="en-US" dirty="0" err="1"/>
              <a:t>aplică</a:t>
            </a:r>
            <a:r>
              <a:rPr lang="en-US" dirty="0"/>
              <a:t> un gradient de </a:t>
            </a:r>
            <a:r>
              <a:rPr lang="en-US" dirty="0" err="1"/>
              <a:t>potențial</a:t>
            </a:r>
            <a:r>
              <a:rPr lang="en-US" dirty="0"/>
              <a:t> </a:t>
            </a:r>
            <a:r>
              <a:rPr lang="en-US" dirty="0" err="1"/>
              <a:t>pentru</a:t>
            </a:r>
            <a:r>
              <a:rPr lang="en-US" dirty="0"/>
              <a:t> a </a:t>
            </a:r>
            <a:r>
              <a:rPr lang="en-US" dirty="0" err="1"/>
              <a:t>emite</a:t>
            </a:r>
            <a:r>
              <a:rPr lang="en-US" dirty="0"/>
              <a:t> </a:t>
            </a:r>
            <a:r>
              <a:rPr lang="en-US" dirty="0" err="1"/>
              <a:t>fasciculul</a:t>
            </a:r>
            <a:r>
              <a:rPr lang="en-US" dirty="0"/>
              <a:t> de </a:t>
            </a:r>
            <a:r>
              <a:rPr lang="en-US" dirty="0" err="1"/>
              <a:t>electroni</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în</a:t>
            </a:r>
            <a:r>
              <a:rPr lang="en-US" dirty="0"/>
              <a:t> SEM se </a:t>
            </a:r>
            <a:r>
              <a:rPr lang="en-US" dirty="0" err="1"/>
              <a:t>utilizează</a:t>
            </a:r>
            <a:r>
              <a:rPr lang="en-US" dirty="0"/>
              <a:t> </a:t>
            </a:r>
            <a:r>
              <a:rPr lang="en-US" dirty="0" err="1"/>
              <a:t>emisia</a:t>
            </a:r>
            <a:r>
              <a:rPr lang="en-US" dirty="0"/>
              <a:t> </a:t>
            </a:r>
            <a:r>
              <a:rPr lang="en-US" dirty="0" err="1"/>
              <a:t>termoionică</a:t>
            </a:r>
            <a:r>
              <a:rPr lang="en-US" dirty="0"/>
              <a:t>.</a:t>
            </a:r>
          </a:p>
        </p:txBody>
      </p:sp>
    </p:spTree>
    <p:extLst>
      <p:ext uri="{BB962C8B-B14F-4D97-AF65-F5344CB8AC3E}">
        <p14:creationId xmlns:p14="http://schemas.microsoft.com/office/powerpoint/2010/main" val="3484286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188" y="1828800"/>
            <a:ext cx="8952411" cy="4525962"/>
          </a:xfrm>
        </p:spPr>
        <p:txBody>
          <a:bodyPr/>
          <a:lstStyle/>
          <a:p>
            <a:r>
              <a:rPr lang="en-US" sz="2000" dirty="0" err="1"/>
              <a:t>Emisia</a:t>
            </a:r>
            <a:r>
              <a:rPr lang="en-US" sz="2000" dirty="0"/>
              <a:t> de </a:t>
            </a:r>
            <a:r>
              <a:rPr lang="en-US" sz="2000" dirty="0" err="1"/>
              <a:t>câmp</a:t>
            </a:r>
            <a:r>
              <a:rPr lang="en-US" sz="2000" dirty="0"/>
              <a:t> </a:t>
            </a:r>
            <a:r>
              <a:rPr lang="en-US" sz="2000" dirty="0" err="1"/>
              <a:t>în</a:t>
            </a:r>
            <a:r>
              <a:rPr lang="en-US" sz="2000" dirty="0"/>
              <a:t> FE-SEM </a:t>
            </a:r>
            <a:r>
              <a:rPr lang="en-US" sz="2000" dirty="0" err="1"/>
              <a:t>este</a:t>
            </a:r>
            <a:r>
              <a:rPr lang="en-US" sz="2000" dirty="0"/>
              <a:t> </a:t>
            </a:r>
            <a:r>
              <a:rPr lang="en-US" sz="2000" dirty="0" err="1"/>
              <a:t>realizată</a:t>
            </a:r>
            <a:r>
              <a:rPr lang="en-US" sz="2000" dirty="0"/>
              <a:t> de FEG </a:t>
            </a:r>
            <a:r>
              <a:rPr lang="en-US" sz="2000" dirty="0" err="1"/>
              <a:t>prin</a:t>
            </a:r>
            <a:r>
              <a:rPr lang="en-US" sz="2000" dirty="0"/>
              <a:t> </a:t>
            </a:r>
            <a:r>
              <a:rPr lang="en-US" sz="2000" dirty="0" err="1"/>
              <a:t>aplicarea</a:t>
            </a:r>
            <a:r>
              <a:rPr lang="en-US" sz="2000" dirty="0"/>
              <a:t> </a:t>
            </a:r>
            <a:r>
              <a:rPr lang="en-US" sz="2000" dirty="0" err="1"/>
              <a:t>unor</a:t>
            </a:r>
            <a:r>
              <a:rPr lang="en-US" sz="2000" dirty="0"/>
              <a:t> </a:t>
            </a:r>
            <a:r>
              <a:rPr lang="en-US" sz="2000" dirty="0" err="1"/>
              <a:t>tensiuni</a:t>
            </a:r>
            <a:r>
              <a:rPr lang="en-US" sz="2000" dirty="0"/>
              <a:t> </a:t>
            </a:r>
            <a:r>
              <a:rPr lang="en-US" sz="2000" dirty="0" err="1"/>
              <a:t>joase</a:t>
            </a:r>
            <a:r>
              <a:rPr lang="en-US" sz="2000" dirty="0"/>
              <a:t> </a:t>
            </a:r>
            <a:r>
              <a:rPr lang="en-US" sz="2000" dirty="0" err="1"/>
              <a:t>pe</a:t>
            </a:r>
            <a:r>
              <a:rPr lang="en-US" sz="2000" dirty="0"/>
              <a:t> o </a:t>
            </a:r>
            <a:r>
              <a:rPr lang="en-US" sz="2000" dirty="0" err="1"/>
              <a:t>sursă</a:t>
            </a:r>
            <a:r>
              <a:rPr lang="en-US" sz="2000" dirty="0"/>
              <a:t> de </a:t>
            </a:r>
            <a:r>
              <a:rPr lang="en-US" sz="2000" dirty="0" err="1"/>
              <a:t>electroni</a:t>
            </a:r>
            <a:r>
              <a:rPr lang="en-US" sz="2000" dirty="0"/>
              <a:t>, de </a:t>
            </a:r>
            <a:r>
              <a:rPr lang="en-US" sz="2000" dirty="0" err="1"/>
              <a:t>obicei</a:t>
            </a:r>
            <a:r>
              <a:rPr lang="en-US" sz="2000" dirty="0"/>
              <a:t> un </a:t>
            </a:r>
            <a:r>
              <a:rPr lang="en-US" sz="2000" dirty="0" err="1"/>
              <a:t>singur</a:t>
            </a:r>
            <a:r>
              <a:rPr lang="en-US" sz="2000" dirty="0"/>
              <a:t> filament de wolfram cu un </a:t>
            </a:r>
            <a:r>
              <a:rPr lang="en-US" sz="2000" dirty="0" err="1"/>
              <a:t>vârf</a:t>
            </a:r>
            <a:r>
              <a:rPr lang="en-US" sz="2000" dirty="0"/>
              <a:t> </a:t>
            </a:r>
            <a:r>
              <a:rPr lang="en-US" sz="2000" dirty="0" err="1"/>
              <a:t>ascuțit</a:t>
            </a:r>
            <a:r>
              <a:rPr lang="en-US" sz="2000" dirty="0"/>
              <a:t> (</a:t>
            </a:r>
            <a:r>
              <a:rPr lang="en-US" sz="2000" dirty="0" err="1"/>
              <a:t>Figura</a:t>
            </a:r>
            <a:r>
              <a:rPr lang="en-US" sz="2000" dirty="0"/>
              <a:t>), care </a:t>
            </a:r>
            <a:r>
              <a:rPr lang="en-US" sz="2000" dirty="0" err="1"/>
              <a:t>concentrează</a:t>
            </a:r>
            <a:r>
              <a:rPr lang="en-US" sz="2000" dirty="0"/>
              <a:t> </a:t>
            </a:r>
            <a:r>
              <a:rPr lang="en-US" sz="2000" dirty="0" err="1"/>
              <a:t>electronii</a:t>
            </a:r>
            <a:r>
              <a:rPr lang="en-US" sz="2000" dirty="0"/>
              <a:t> de </a:t>
            </a:r>
            <a:r>
              <a:rPr lang="en-US" sz="2000" dirty="0" err="1"/>
              <a:t>energie</a:t>
            </a:r>
            <a:r>
              <a:rPr lang="en-US" sz="2000" dirty="0"/>
              <a:t> </a:t>
            </a:r>
            <a:r>
              <a:rPr lang="en-US" sz="2000" dirty="0" err="1"/>
              <a:t>scăzută</a:t>
            </a:r>
            <a:r>
              <a:rPr lang="en-US" sz="2000" dirty="0"/>
              <a:t> </a:t>
            </a:r>
            <a:r>
              <a:rPr lang="en-US" sz="2000" dirty="0" err="1"/>
              <a:t>și</a:t>
            </a:r>
            <a:r>
              <a:rPr lang="en-US" sz="2000" dirty="0"/>
              <a:t> de </a:t>
            </a:r>
            <a:r>
              <a:rPr lang="en-US" sz="2000" dirty="0" err="1"/>
              <a:t>înaltă</a:t>
            </a:r>
            <a:r>
              <a:rPr lang="en-US" sz="2000" dirty="0"/>
              <a:t> </a:t>
            </a:r>
            <a:r>
              <a:rPr lang="en-US" sz="2000" dirty="0" err="1"/>
              <a:t>energie</a:t>
            </a:r>
            <a:r>
              <a:rPr lang="en-US" sz="2000" dirty="0"/>
              <a:t> la un </a:t>
            </a:r>
            <a:r>
              <a:rPr lang="en-US" sz="2000" dirty="0" err="1"/>
              <a:t>potențial</a:t>
            </a:r>
            <a:r>
              <a:rPr lang="en-US" sz="2000" dirty="0"/>
              <a:t> electric </a:t>
            </a:r>
            <a:r>
              <a:rPr lang="en-US" sz="2000" dirty="0" err="1"/>
              <a:t>scăzut</a:t>
            </a:r>
            <a:r>
              <a:rPr lang="en-US" sz="2000" dirty="0"/>
              <a:t> ( </a:t>
            </a:r>
            <a:r>
              <a:rPr lang="en-US" sz="2000" dirty="0" err="1"/>
              <a:t>aproximativ</a:t>
            </a:r>
            <a:r>
              <a:rPr lang="en-US" sz="2000" dirty="0"/>
              <a:t> 0,02 </a:t>
            </a:r>
            <a:r>
              <a:rPr lang="en-US" sz="2000" dirty="0" err="1"/>
              <a:t>până</a:t>
            </a:r>
            <a:r>
              <a:rPr lang="en-US" sz="2000" dirty="0"/>
              <a:t> la 5 kV) </a:t>
            </a:r>
            <a:r>
              <a:rPr lang="en-US" sz="2000" dirty="0" err="1"/>
              <a:t>și</a:t>
            </a:r>
            <a:r>
              <a:rPr lang="en-US" sz="2000" dirty="0"/>
              <a:t> </a:t>
            </a:r>
            <a:r>
              <a:rPr lang="en-US" sz="2000" dirty="0" err="1"/>
              <a:t>rezoluție</a:t>
            </a:r>
            <a:r>
              <a:rPr lang="en-US" sz="2000" dirty="0"/>
              <a:t> </a:t>
            </a:r>
            <a:r>
              <a:rPr lang="en-US" sz="2000" dirty="0" err="1"/>
              <a:t>spațială</a:t>
            </a:r>
            <a:r>
              <a:rPr lang="en-US" sz="2000" dirty="0"/>
              <a:t> </a:t>
            </a:r>
            <a:r>
              <a:rPr lang="en-US" sz="2000" dirty="0" err="1"/>
              <a:t>crescută</a:t>
            </a:r>
            <a:r>
              <a:rPr lang="en-US" sz="2000" dirty="0"/>
              <a:t>. </a:t>
            </a:r>
            <a:r>
              <a:rPr lang="en-US" sz="2000" dirty="0" err="1"/>
              <a:t>Această</a:t>
            </a:r>
            <a:r>
              <a:rPr lang="en-US" sz="2000" dirty="0"/>
              <a:t> </a:t>
            </a:r>
            <a:r>
              <a:rPr lang="en-US" sz="2000" dirty="0" err="1"/>
              <a:t>metodă</a:t>
            </a:r>
            <a:r>
              <a:rPr lang="en-US" sz="2000" dirty="0"/>
              <a:t> </a:t>
            </a:r>
            <a:r>
              <a:rPr lang="en-US" sz="2000" dirty="0" err="1"/>
              <a:t>previne</a:t>
            </a:r>
            <a:r>
              <a:rPr lang="en-US" sz="2000" dirty="0"/>
              <a:t> </a:t>
            </a:r>
            <a:r>
              <a:rPr lang="en-US" sz="2000" dirty="0" err="1"/>
              <a:t>contaminarea</a:t>
            </a:r>
            <a:r>
              <a:rPr lang="en-US" sz="2000" dirty="0"/>
              <a:t> </a:t>
            </a:r>
            <a:r>
              <a:rPr lang="en-US" sz="2000" dirty="0" err="1"/>
              <a:t>suprafeței</a:t>
            </a:r>
            <a:r>
              <a:rPr lang="en-US" sz="2000" dirty="0"/>
              <a:t> </a:t>
            </a:r>
            <a:r>
              <a:rPr lang="en-US" sz="2000" dirty="0" err="1"/>
              <a:t>probei</a:t>
            </a:r>
            <a:r>
              <a:rPr lang="en-US" sz="2000" dirty="0"/>
              <a:t>, </a:t>
            </a:r>
            <a:r>
              <a:rPr lang="en-US" sz="2000" dirty="0" err="1"/>
              <a:t>deoarece</a:t>
            </a:r>
            <a:r>
              <a:rPr lang="en-US" sz="2000" dirty="0"/>
              <a:t> nu </a:t>
            </a:r>
            <a:r>
              <a:rPr lang="en-US" sz="2000" dirty="0" err="1"/>
              <a:t>necesită</a:t>
            </a:r>
            <a:r>
              <a:rPr lang="en-US" sz="2000" dirty="0"/>
              <a:t> </a:t>
            </a:r>
            <a:r>
              <a:rPr lang="en-US" sz="2000" dirty="0" err="1"/>
              <a:t>energie</a:t>
            </a:r>
            <a:r>
              <a:rPr lang="en-US" sz="2000" dirty="0"/>
              <a:t> </a:t>
            </a:r>
            <a:r>
              <a:rPr lang="en-US" sz="2000" dirty="0" err="1"/>
              <a:t>termică</a:t>
            </a:r>
            <a:r>
              <a:rPr lang="en-US" sz="2000" dirty="0"/>
              <a:t> </a:t>
            </a:r>
            <a:r>
              <a:rPr lang="en-US" sz="2000" dirty="0" err="1"/>
              <a:t>pentru</a:t>
            </a:r>
            <a:r>
              <a:rPr lang="en-US" sz="2000" dirty="0"/>
              <a:t> a </a:t>
            </a:r>
            <a:r>
              <a:rPr lang="en-US" sz="2000" dirty="0" err="1"/>
              <a:t>depăși</a:t>
            </a:r>
            <a:r>
              <a:rPr lang="en-US" sz="2000" dirty="0"/>
              <a:t> </a:t>
            </a:r>
            <a:r>
              <a:rPr lang="en-US" sz="2000" dirty="0" err="1"/>
              <a:t>potențialul</a:t>
            </a:r>
            <a:r>
              <a:rPr lang="en-US" sz="2000" dirty="0"/>
              <a:t> de </a:t>
            </a:r>
            <a:r>
              <a:rPr lang="en-US" sz="2000" dirty="0" err="1"/>
              <a:t>suprafață</a:t>
            </a:r>
            <a:r>
              <a:rPr lang="en-US" sz="2000" dirty="0"/>
              <a:t>.</a:t>
            </a:r>
          </a:p>
        </p:txBody>
      </p:sp>
      <p:pic>
        <p:nvPicPr>
          <p:cNvPr id="7170" name="Picture 2" descr="Field Emission Gun in FE-S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743" y="4351246"/>
            <a:ext cx="65913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645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Field emission guns</a:t>
            </a:r>
            <a:br>
              <a:rPr lang="ro-RO" dirty="0"/>
            </a:br>
            <a:endParaRPr lang="en-US" dirty="0"/>
          </a:p>
        </p:txBody>
      </p:sp>
      <p:sp>
        <p:nvSpPr>
          <p:cNvPr id="3" name="Content Placeholder 2"/>
          <p:cNvSpPr>
            <a:spLocks noGrp="1"/>
          </p:cNvSpPr>
          <p:nvPr>
            <p:ph idx="1"/>
          </p:nvPr>
        </p:nvSpPr>
        <p:spPr>
          <a:xfrm>
            <a:off x="0" y="1600200"/>
            <a:ext cx="9144000" cy="4525962"/>
          </a:xfrm>
        </p:spPr>
        <p:txBody>
          <a:bodyPr/>
          <a:lstStyle/>
          <a:p>
            <a:pPr marL="0" indent="0">
              <a:buNone/>
            </a:pPr>
            <a:r>
              <a:rPr lang="en-US" sz="2000" b="1" dirty="0"/>
              <a:t>Cold field Emission (CFE) Source</a:t>
            </a:r>
            <a:r>
              <a:rPr lang="ro-RO" sz="2000" b="1" dirty="0"/>
              <a:t> </a:t>
            </a:r>
            <a:r>
              <a:rPr lang="ro-RO" sz="2000" dirty="0"/>
              <a:t>emisia de electroni funcționează la temperatura camerei și depinde doar de câmpul electric aplicat între electrozi, folosind emitori din monocristal de tungsten. Deși curentul fasciculului de electroni emis este scăzut, se poate obține o luminozitate ridicată datorită diametrului mic al fasciculului de electroni și a zonei de emisie. Acest tip de FEG necesită condiții de vid înalt pentru a funcționa, în caz contrar, după o perioadă lungă de funcționare, moleculele de gaz adsorbite pe vârful FE-SEM vor forma un strat și pot duce la emisie de curent instabilă.</a:t>
            </a:r>
          </a:p>
          <a:p>
            <a:pPr marL="0" indent="0">
              <a:buNone/>
            </a:pPr>
            <a:endParaRPr lang="ro-RO" sz="2000" dirty="0"/>
          </a:p>
          <a:p>
            <a:pPr marL="0" indent="0">
              <a:buNone/>
            </a:pPr>
            <a:endParaRPr lang="en-US" sz="2000" dirty="0"/>
          </a:p>
          <a:p>
            <a:r>
              <a:rPr lang="en-US" sz="2000" b="1" dirty="0"/>
              <a:t>Thermal Field Emission (TFE) Source</a:t>
            </a:r>
            <a:r>
              <a:rPr lang="ro-RO" sz="2000" b="1" dirty="0"/>
              <a:t> </a:t>
            </a:r>
            <a:r>
              <a:rPr lang="ro-RO" sz="2000" dirty="0"/>
              <a:t>funcționează la temperatură ridicată</a:t>
            </a:r>
          </a:p>
          <a:p>
            <a:pPr marL="0" indent="0">
              <a:buNone/>
            </a:pPr>
            <a:r>
              <a:rPr lang="ro-RO" sz="2000" dirty="0"/>
              <a:t>(1800K), ceea ce minimizează adsorbția moleculelor de gaz pe vârful pistolului, iar stabilitatea emisiei de electroni este îmbunătățită chiar și în condiții de vid mai scăzut.</a:t>
            </a:r>
            <a:endParaRPr lang="en-US" sz="2000" dirty="0"/>
          </a:p>
          <a:p>
            <a:endParaRPr lang="en-US" dirty="0"/>
          </a:p>
        </p:txBody>
      </p:sp>
    </p:spTree>
    <p:extLst>
      <p:ext uri="{BB962C8B-B14F-4D97-AF65-F5344CB8AC3E}">
        <p14:creationId xmlns:p14="http://schemas.microsoft.com/office/powerpoint/2010/main" val="3515660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Field emission guns...</a:t>
            </a:r>
            <a:endParaRPr lang="en-US" dirty="0"/>
          </a:p>
        </p:txBody>
      </p:sp>
      <p:sp>
        <p:nvSpPr>
          <p:cNvPr id="3" name="Content Placeholder 2"/>
          <p:cNvSpPr>
            <a:spLocks noGrp="1"/>
          </p:cNvSpPr>
          <p:nvPr>
            <p:ph idx="1"/>
          </p:nvPr>
        </p:nvSpPr>
        <p:spPr/>
        <p:txBody>
          <a:bodyPr/>
          <a:lstStyle/>
          <a:p>
            <a:r>
              <a:rPr lang="en-US" sz="2000" b="1" dirty="0"/>
              <a:t>Schottky Emission (SC) </a:t>
            </a:r>
            <a:r>
              <a:rPr lang="ro-RO" sz="2000" b="1" dirty="0"/>
              <a:t>- </a:t>
            </a:r>
            <a:r>
              <a:rPr lang="ro-RO" sz="2000" dirty="0"/>
              <a:t>surse de electroni mai extins comparativ cu CFE la energie furnizată similar, ceea ce a permis să prevină vibrațiile. Aceste tunuri pot utiliza emitori de monocristale de W acoperite cu ZrO</a:t>
            </a:r>
            <a:r>
              <a:rPr lang="en-US" sz="2000" dirty="0"/>
              <a:t>.</a:t>
            </a:r>
          </a:p>
          <a:p>
            <a:endParaRPr lang="en-US" sz="2000" dirty="0"/>
          </a:p>
        </p:txBody>
      </p:sp>
      <p:pic>
        <p:nvPicPr>
          <p:cNvPr id="8194" name="Picture 2" descr="Schottky Em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50623"/>
            <a:ext cx="7651437" cy="335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0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FESEM vs SEM: Benefits and Limitations</a:t>
            </a:r>
            <a:endParaRPr lang="en-US" dirty="0"/>
          </a:p>
        </p:txBody>
      </p:sp>
      <p:sp>
        <p:nvSpPr>
          <p:cNvPr id="3" name="Content Placeholder 2"/>
          <p:cNvSpPr>
            <a:spLocks noGrp="1"/>
          </p:cNvSpPr>
          <p:nvPr>
            <p:ph idx="1"/>
          </p:nvPr>
        </p:nvSpPr>
        <p:spPr>
          <a:xfrm>
            <a:off x="152400" y="1828800"/>
            <a:ext cx="8686800" cy="4525962"/>
          </a:xfrm>
        </p:spPr>
        <p:txBody>
          <a:bodyPr/>
          <a:lstStyle/>
          <a:p>
            <a:pPr marL="0" indent="0">
              <a:buNone/>
            </a:pPr>
            <a:r>
              <a:rPr lang="en-US" sz="2000" dirty="0" err="1"/>
              <a:t>Emisia</a:t>
            </a:r>
            <a:r>
              <a:rPr lang="en-US" sz="2000" dirty="0"/>
              <a:t> </a:t>
            </a:r>
            <a:r>
              <a:rPr lang="en-US" sz="2000" dirty="0" err="1"/>
              <a:t>termoionică</a:t>
            </a:r>
            <a:r>
              <a:rPr lang="en-US" sz="2000" dirty="0"/>
              <a:t> a </a:t>
            </a:r>
            <a:r>
              <a:rPr lang="en-US" sz="2000" dirty="0" err="1"/>
              <a:t>electronilor</a:t>
            </a:r>
            <a:r>
              <a:rPr lang="en-US" sz="2000" dirty="0"/>
              <a:t> are ca </a:t>
            </a:r>
            <a:r>
              <a:rPr lang="en-US" sz="2000" dirty="0" err="1"/>
              <a:t>rezultat</a:t>
            </a:r>
            <a:r>
              <a:rPr lang="en-US" sz="2000" dirty="0"/>
              <a:t> </a:t>
            </a:r>
            <a:r>
              <a:rPr lang="en-US" sz="2000" dirty="0" err="1"/>
              <a:t>contaminarea</a:t>
            </a:r>
            <a:r>
              <a:rPr lang="en-US" sz="2000" dirty="0"/>
              <a:t> </a:t>
            </a:r>
            <a:r>
              <a:rPr lang="en-US" sz="2000" dirty="0" err="1"/>
              <a:t>substratului</a:t>
            </a:r>
            <a:r>
              <a:rPr lang="en-US" sz="2000" dirty="0"/>
              <a:t>, care nu are </a:t>
            </a:r>
            <a:r>
              <a:rPr lang="en-US" sz="2000" dirty="0" err="1"/>
              <a:t>loc</a:t>
            </a:r>
            <a:r>
              <a:rPr lang="en-US" sz="2000" dirty="0"/>
              <a:t> </a:t>
            </a:r>
            <a:r>
              <a:rPr lang="en-US" sz="2000" dirty="0" err="1"/>
              <a:t>în</a:t>
            </a:r>
            <a:r>
              <a:rPr lang="en-US" sz="2000" dirty="0"/>
              <a:t> </a:t>
            </a:r>
            <a:r>
              <a:rPr lang="en-US" sz="2000" dirty="0" err="1"/>
              <a:t>câmpul</a:t>
            </a:r>
            <a:r>
              <a:rPr lang="en-US" sz="2000" dirty="0"/>
              <a:t> de </a:t>
            </a:r>
            <a:r>
              <a:rPr lang="en-US" sz="2000" dirty="0" err="1"/>
              <a:t>emisie</a:t>
            </a:r>
            <a:r>
              <a:rPr lang="en-US" sz="2000" dirty="0"/>
              <a:t> a </a:t>
            </a:r>
            <a:r>
              <a:rPr lang="en-US" sz="2000" dirty="0" err="1"/>
              <a:t>surselor</a:t>
            </a:r>
            <a:r>
              <a:rPr lang="en-US" sz="2000" dirty="0"/>
              <a:t> de </a:t>
            </a:r>
            <a:r>
              <a:rPr lang="en-US" sz="2000" dirty="0" err="1"/>
              <a:t>electroni</a:t>
            </a:r>
            <a:endParaRPr lang="ro-RO" sz="2000" dirty="0"/>
          </a:p>
          <a:p>
            <a:pPr marL="0" indent="0">
              <a:buNone/>
            </a:pPr>
            <a:r>
              <a:rPr lang="ro-RO" sz="2000" dirty="0"/>
              <a:t>Î</a:t>
            </a:r>
            <a:r>
              <a:rPr lang="en-US" sz="2000" dirty="0"/>
              <a:t>n </a:t>
            </a:r>
            <a:r>
              <a:rPr lang="en-US" sz="2000" dirty="0" err="1"/>
              <a:t>metoda</a:t>
            </a:r>
            <a:r>
              <a:rPr lang="en-US" sz="2000" dirty="0"/>
              <a:t> SEM, </a:t>
            </a:r>
            <a:r>
              <a:rPr lang="en-US" sz="2000" dirty="0" err="1"/>
              <a:t>este</a:t>
            </a:r>
            <a:r>
              <a:rPr lang="en-US" sz="2000" dirty="0"/>
              <a:t> </a:t>
            </a:r>
            <a:r>
              <a:rPr lang="en-US" sz="2000" dirty="0" err="1"/>
              <a:t>posibilă</a:t>
            </a:r>
            <a:r>
              <a:rPr lang="en-US" sz="2000" dirty="0"/>
              <a:t> o </a:t>
            </a:r>
            <a:r>
              <a:rPr lang="en-US" sz="2000" dirty="0" err="1"/>
              <a:t>rezoluție</a:t>
            </a:r>
            <a:r>
              <a:rPr lang="en-US" sz="2000" dirty="0"/>
              <a:t> de 3-7 nm, </a:t>
            </a:r>
            <a:r>
              <a:rPr lang="en-US" sz="2000" dirty="0" err="1"/>
              <a:t>în</a:t>
            </a:r>
            <a:r>
              <a:rPr lang="en-US" sz="2000" dirty="0"/>
              <a:t> </a:t>
            </a:r>
            <a:r>
              <a:rPr lang="en-US" sz="2000" dirty="0" err="1"/>
              <a:t>timp</a:t>
            </a:r>
            <a:r>
              <a:rPr lang="en-US" sz="2000" dirty="0"/>
              <a:t> </a:t>
            </a:r>
            <a:r>
              <a:rPr lang="en-US" sz="2000" dirty="0" err="1"/>
              <a:t>ce</a:t>
            </a:r>
            <a:r>
              <a:rPr lang="en-US" sz="2000" dirty="0"/>
              <a:t> </a:t>
            </a:r>
            <a:r>
              <a:rPr lang="en-US" sz="2000" dirty="0" err="1"/>
              <a:t>în</a:t>
            </a:r>
            <a:r>
              <a:rPr lang="en-US" sz="2000" dirty="0"/>
              <a:t> FE-SEM </a:t>
            </a:r>
            <a:r>
              <a:rPr lang="en-US" sz="2000" dirty="0" err="1"/>
              <a:t>rezoluția</a:t>
            </a:r>
            <a:r>
              <a:rPr lang="en-US" sz="2000" dirty="0"/>
              <a:t> </a:t>
            </a:r>
            <a:r>
              <a:rPr lang="en-US" sz="2000" dirty="0" err="1"/>
              <a:t>este</a:t>
            </a:r>
            <a:r>
              <a:rPr lang="en-US" sz="2000" dirty="0"/>
              <a:t> de 1,5 nm </a:t>
            </a:r>
            <a:r>
              <a:rPr lang="en-US" sz="2000" dirty="0" err="1"/>
              <a:t>sau</a:t>
            </a:r>
            <a:r>
              <a:rPr lang="en-US" sz="2000" dirty="0"/>
              <a:t> </a:t>
            </a:r>
            <a:r>
              <a:rPr lang="en-US" sz="2000" dirty="0" err="1"/>
              <a:t>mai</a:t>
            </a:r>
            <a:r>
              <a:rPr lang="en-US" sz="2000" dirty="0"/>
              <a:t> </a:t>
            </a:r>
            <a:r>
              <a:rPr lang="en-US" sz="2000" dirty="0" err="1"/>
              <a:t>bună</a:t>
            </a:r>
            <a:r>
              <a:rPr lang="en-US" sz="2000" dirty="0"/>
              <a:t>.</a:t>
            </a:r>
            <a:endParaRPr lang="ro-RO" sz="2000" dirty="0"/>
          </a:p>
          <a:p>
            <a:pPr marL="0" indent="0">
              <a:buNone/>
            </a:pPr>
            <a:r>
              <a:rPr lang="en-US" sz="2000" dirty="0" err="1"/>
              <a:t>Stratul</a:t>
            </a:r>
            <a:r>
              <a:rPr lang="en-US" sz="2000" dirty="0"/>
              <a:t> </a:t>
            </a:r>
            <a:r>
              <a:rPr lang="en-US" sz="2000" dirty="0" err="1"/>
              <a:t>conductiv</a:t>
            </a:r>
            <a:r>
              <a:rPr lang="en-US" sz="2000" dirty="0"/>
              <a:t> </a:t>
            </a:r>
            <a:r>
              <a:rPr lang="en-US" sz="2000" dirty="0" err="1"/>
              <a:t>acoperit</a:t>
            </a:r>
            <a:r>
              <a:rPr lang="en-US" sz="2000" dirty="0"/>
              <a:t> pe o </a:t>
            </a:r>
            <a:r>
              <a:rPr lang="en-US" sz="2000" dirty="0" err="1"/>
              <a:t>probă</a:t>
            </a:r>
            <a:r>
              <a:rPr lang="en-US" sz="2000" dirty="0"/>
              <a:t> care </a:t>
            </a:r>
            <a:r>
              <a:rPr lang="en-US" sz="2000" dirty="0" err="1"/>
              <a:t>urmează</a:t>
            </a:r>
            <a:r>
              <a:rPr lang="en-US" sz="2000" dirty="0"/>
              <a:t> </a:t>
            </a:r>
            <a:r>
              <a:rPr lang="en-US" sz="2000" dirty="0" err="1"/>
              <a:t>să</a:t>
            </a:r>
            <a:r>
              <a:rPr lang="en-US" sz="2000" dirty="0"/>
              <a:t> fie </a:t>
            </a:r>
            <a:r>
              <a:rPr lang="en-US" sz="2000" dirty="0" err="1"/>
              <a:t>fotografiată</a:t>
            </a:r>
            <a:r>
              <a:rPr lang="en-US" sz="2000" dirty="0"/>
              <a:t> ulterior de FE-SEM </a:t>
            </a:r>
            <a:r>
              <a:rPr lang="en-US" sz="2000" dirty="0" err="1"/>
              <a:t>trebuie</a:t>
            </a:r>
            <a:r>
              <a:rPr lang="en-US" sz="2000" dirty="0"/>
              <a:t> </a:t>
            </a:r>
            <a:r>
              <a:rPr lang="en-US" sz="2000" dirty="0" err="1"/>
              <a:t>să</a:t>
            </a:r>
            <a:r>
              <a:rPr lang="en-US" sz="2000" dirty="0"/>
              <a:t> fie </a:t>
            </a:r>
            <a:r>
              <a:rPr lang="en-US" sz="2000" dirty="0" err="1"/>
              <a:t>foarte</a:t>
            </a:r>
            <a:r>
              <a:rPr lang="en-US" sz="2000" dirty="0"/>
              <a:t> </a:t>
            </a:r>
            <a:r>
              <a:rPr lang="en-US" sz="2000" dirty="0" err="1"/>
              <a:t>subțire</a:t>
            </a:r>
            <a:r>
              <a:rPr lang="en-US" sz="2000" dirty="0"/>
              <a:t> </a:t>
            </a:r>
            <a:r>
              <a:rPr lang="en-US" sz="2000" dirty="0" err="1"/>
              <a:t>și</a:t>
            </a:r>
            <a:r>
              <a:rPr lang="en-US" sz="2000" dirty="0"/>
              <a:t> uniform </a:t>
            </a:r>
            <a:r>
              <a:rPr lang="en-US" sz="2000" dirty="0" err="1"/>
              <a:t>și</a:t>
            </a:r>
            <a:r>
              <a:rPr lang="en-US" sz="2000" dirty="0"/>
              <a:t> </a:t>
            </a:r>
            <a:r>
              <a:rPr lang="en-US" sz="2000" dirty="0" err="1"/>
              <a:t>să</a:t>
            </a:r>
            <a:r>
              <a:rPr lang="en-US" sz="2000" dirty="0"/>
              <a:t> </a:t>
            </a:r>
            <a:r>
              <a:rPr lang="en-US" sz="2000" dirty="0" err="1"/>
              <a:t>aibă</a:t>
            </a:r>
            <a:r>
              <a:rPr lang="en-US" sz="2000" dirty="0"/>
              <a:t> o </a:t>
            </a:r>
            <a:r>
              <a:rPr lang="en-US" sz="2000" dirty="0" err="1"/>
              <a:t>dimensiune</a:t>
            </a:r>
            <a:r>
              <a:rPr lang="en-US" sz="2000" dirty="0"/>
              <a:t> a </a:t>
            </a:r>
            <a:r>
              <a:rPr lang="en-US" sz="2000" dirty="0" err="1"/>
              <a:t>granulelor</a:t>
            </a:r>
            <a:r>
              <a:rPr lang="en-US" sz="2000" dirty="0"/>
              <a:t> </a:t>
            </a:r>
            <a:r>
              <a:rPr lang="en-US" sz="2000" dirty="0" err="1"/>
              <a:t>mai</a:t>
            </a:r>
            <a:r>
              <a:rPr lang="en-US" sz="2000" dirty="0"/>
              <a:t> fine </a:t>
            </a:r>
            <a:r>
              <a:rPr lang="en-US" sz="2000" dirty="0" err="1"/>
              <a:t>în</a:t>
            </a:r>
            <a:r>
              <a:rPr lang="en-US" sz="2000" dirty="0"/>
              <a:t> </a:t>
            </a:r>
            <a:r>
              <a:rPr lang="en-US" sz="2000" dirty="0" err="1"/>
              <a:t>comparație</a:t>
            </a:r>
            <a:r>
              <a:rPr lang="en-US" sz="2000" dirty="0"/>
              <a:t> cu </a:t>
            </a:r>
            <a:r>
              <a:rPr lang="en-US" sz="2000" dirty="0" err="1"/>
              <a:t>ceea</a:t>
            </a:r>
            <a:r>
              <a:rPr lang="en-US" sz="2000" dirty="0"/>
              <a:t> </a:t>
            </a:r>
            <a:r>
              <a:rPr lang="en-US" sz="2000" dirty="0" err="1"/>
              <a:t>ce</a:t>
            </a:r>
            <a:r>
              <a:rPr lang="en-US" sz="2000" dirty="0"/>
              <a:t> </a:t>
            </a:r>
            <a:r>
              <a:rPr lang="en-US" sz="2000" dirty="0" err="1"/>
              <a:t>este</a:t>
            </a:r>
            <a:r>
              <a:rPr lang="en-US" sz="2000" dirty="0"/>
              <a:t> </a:t>
            </a:r>
            <a:r>
              <a:rPr lang="en-US" sz="2000" dirty="0" err="1"/>
              <a:t>necesar</a:t>
            </a:r>
            <a:r>
              <a:rPr lang="en-US" sz="2000" dirty="0"/>
              <a:t> </a:t>
            </a:r>
            <a:r>
              <a:rPr lang="en-US" sz="2000" dirty="0" err="1"/>
              <a:t>pentru</a:t>
            </a:r>
            <a:r>
              <a:rPr lang="en-US" sz="2000" dirty="0"/>
              <a:t> </a:t>
            </a:r>
            <a:r>
              <a:rPr lang="en-US" sz="2000" dirty="0" err="1"/>
              <a:t>imagistica</a:t>
            </a:r>
            <a:r>
              <a:rPr lang="en-US" sz="2000" dirty="0"/>
              <a:t> SEM</a:t>
            </a:r>
            <a:endParaRPr lang="ro-RO" sz="2000" dirty="0"/>
          </a:p>
          <a:p>
            <a:pPr marL="0" indent="0">
              <a:buNone/>
            </a:pPr>
            <a:r>
              <a:rPr lang="en-US" sz="2000" dirty="0"/>
              <a:t>Este </a:t>
            </a:r>
            <a:r>
              <a:rPr lang="en-US" sz="2000" dirty="0" err="1"/>
              <a:t>posibil</a:t>
            </a:r>
            <a:r>
              <a:rPr lang="en-US" sz="2000" dirty="0"/>
              <a:t> un contrast </a:t>
            </a:r>
            <a:r>
              <a:rPr lang="en-US" sz="2000" dirty="0" err="1"/>
              <a:t>mai</a:t>
            </a:r>
            <a:r>
              <a:rPr lang="en-US" sz="2000" dirty="0"/>
              <a:t> bun </a:t>
            </a:r>
            <a:r>
              <a:rPr lang="en-US" sz="2000" dirty="0" err="1"/>
              <a:t>în</a:t>
            </a:r>
            <a:r>
              <a:rPr lang="en-US" sz="2000" dirty="0"/>
              <a:t> </a:t>
            </a:r>
            <a:r>
              <a:rPr lang="en-US" sz="2000" dirty="0" err="1"/>
              <a:t>imagistica</a:t>
            </a:r>
            <a:r>
              <a:rPr lang="en-US" sz="2000" dirty="0"/>
              <a:t> </a:t>
            </a:r>
            <a:r>
              <a:rPr lang="en-US" sz="2000" dirty="0" err="1"/>
              <a:t>materialelor</a:t>
            </a:r>
            <a:r>
              <a:rPr lang="en-US" sz="2000" dirty="0"/>
              <a:t> cu </a:t>
            </a:r>
            <a:r>
              <a:rPr lang="en-US" sz="2000" dirty="0" err="1"/>
              <a:t>densitate</a:t>
            </a:r>
            <a:r>
              <a:rPr lang="en-US" sz="2000" dirty="0"/>
              <a:t> </a:t>
            </a:r>
            <a:r>
              <a:rPr lang="en-US" sz="2000" dirty="0" err="1"/>
              <a:t>scăzută</a:t>
            </a:r>
            <a:r>
              <a:rPr lang="en-US" sz="2000" dirty="0"/>
              <a:t> </a:t>
            </a:r>
            <a:r>
              <a:rPr lang="en-US" sz="2000" dirty="0" err="1"/>
              <a:t>prin</a:t>
            </a:r>
            <a:r>
              <a:rPr lang="en-US" sz="2000" dirty="0"/>
              <a:t> </a:t>
            </a:r>
            <a:r>
              <a:rPr lang="en-US" sz="2000" dirty="0" err="1"/>
              <a:t>tehnica</a:t>
            </a:r>
            <a:r>
              <a:rPr lang="en-US" sz="2000" dirty="0"/>
              <a:t> FE SEM</a:t>
            </a:r>
            <a:endParaRPr lang="ro-RO" sz="2000" dirty="0"/>
          </a:p>
          <a:p>
            <a:pPr marL="0" indent="0">
              <a:buNone/>
            </a:pPr>
            <a:r>
              <a:rPr lang="en-US" sz="2000" dirty="0"/>
              <a:t>În FESEM, </a:t>
            </a:r>
            <a:r>
              <a:rPr lang="en-US" sz="2000" dirty="0" err="1"/>
              <a:t>sursa</a:t>
            </a:r>
            <a:r>
              <a:rPr lang="en-US" sz="2000" dirty="0"/>
              <a:t> de </a:t>
            </a:r>
            <a:r>
              <a:rPr lang="en-US" sz="2000" dirty="0" err="1"/>
              <a:t>electroni</a:t>
            </a:r>
            <a:r>
              <a:rPr lang="en-US" sz="2000" dirty="0"/>
              <a:t> </a:t>
            </a:r>
            <a:r>
              <a:rPr lang="en-US" sz="2000" dirty="0" err="1"/>
              <a:t>necesită</a:t>
            </a:r>
            <a:r>
              <a:rPr lang="en-US" sz="2000" dirty="0"/>
              <a:t> un </a:t>
            </a:r>
            <a:r>
              <a:rPr lang="en-US" sz="2000" dirty="0" err="1"/>
              <a:t>mediu</a:t>
            </a:r>
            <a:r>
              <a:rPr lang="en-US" sz="2000" dirty="0"/>
              <a:t> de vid </a:t>
            </a:r>
            <a:r>
              <a:rPr lang="en-US" sz="2000" dirty="0" err="1"/>
              <a:t>mai</a:t>
            </a:r>
            <a:r>
              <a:rPr lang="en-US" sz="2000" dirty="0"/>
              <a:t> mare (</a:t>
            </a:r>
            <a:r>
              <a:rPr lang="en-US" sz="2000" dirty="0" err="1"/>
              <a:t>mai</a:t>
            </a:r>
            <a:r>
              <a:rPr lang="en-US" sz="2000" dirty="0"/>
              <a:t> mare de 10-9 Torr) </a:t>
            </a:r>
            <a:r>
              <a:rPr lang="en-US" sz="2000" dirty="0" err="1"/>
              <a:t>în</a:t>
            </a:r>
            <a:r>
              <a:rPr lang="en-US" sz="2000" dirty="0"/>
              <a:t> </a:t>
            </a:r>
            <a:r>
              <a:rPr lang="en-US" sz="2000" dirty="0" err="1"/>
              <a:t>timpul</a:t>
            </a:r>
            <a:r>
              <a:rPr lang="en-US" sz="2000" dirty="0"/>
              <a:t> </a:t>
            </a:r>
            <a:r>
              <a:rPr lang="en-US" sz="2000" dirty="0" err="1"/>
              <a:t>funcționării</a:t>
            </a:r>
            <a:r>
              <a:rPr lang="en-US" sz="2000" dirty="0"/>
              <a:t> </a:t>
            </a:r>
            <a:r>
              <a:rPr lang="en-US" sz="2000" dirty="0" err="1"/>
              <a:t>pentru</a:t>
            </a:r>
            <a:r>
              <a:rPr lang="en-US" sz="2000" dirty="0"/>
              <a:t> a </a:t>
            </a:r>
            <a:r>
              <a:rPr lang="en-US" sz="2000" dirty="0" err="1"/>
              <a:t>asigura</a:t>
            </a:r>
            <a:r>
              <a:rPr lang="en-US" sz="2000" dirty="0"/>
              <a:t> </a:t>
            </a:r>
            <a:r>
              <a:rPr lang="en-US" sz="2000" dirty="0" err="1"/>
              <a:t>stabilitatea</a:t>
            </a:r>
            <a:r>
              <a:rPr lang="en-US" sz="2000" dirty="0"/>
              <a:t> </a:t>
            </a:r>
            <a:r>
              <a:rPr lang="en-US" sz="2000" dirty="0" err="1"/>
              <a:t>electronilor</a:t>
            </a:r>
            <a:r>
              <a:rPr lang="en-US" sz="2000" dirty="0"/>
              <a:t> </a:t>
            </a:r>
            <a:r>
              <a:rPr lang="en-US" sz="2000" dirty="0" err="1"/>
              <a:t>și</a:t>
            </a:r>
            <a:r>
              <a:rPr lang="en-US" sz="2000" dirty="0"/>
              <a:t> </a:t>
            </a:r>
            <a:r>
              <a:rPr lang="en-US" sz="2000" dirty="0" err="1"/>
              <a:t>pentru</a:t>
            </a:r>
            <a:r>
              <a:rPr lang="en-US" sz="2000" dirty="0"/>
              <a:t> a </a:t>
            </a:r>
            <a:r>
              <a:rPr lang="en-US" sz="2000" dirty="0" err="1"/>
              <a:t>preveni</a:t>
            </a:r>
            <a:r>
              <a:rPr lang="en-US" sz="2000" dirty="0"/>
              <a:t> </a:t>
            </a:r>
            <a:r>
              <a:rPr lang="en-US" sz="2000" dirty="0" err="1"/>
              <a:t>contaminarea</a:t>
            </a:r>
            <a:r>
              <a:rPr lang="en-US" sz="2000" dirty="0"/>
              <a:t> </a:t>
            </a:r>
            <a:r>
              <a:rPr lang="en-US" sz="2000" dirty="0" err="1"/>
              <a:t>catodului</a:t>
            </a:r>
            <a:endParaRPr lang="ro-RO" sz="2000" dirty="0"/>
          </a:p>
          <a:p>
            <a:pPr marL="0" indent="0">
              <a:buNone/>
            </a:pPr>
            <a:r>
              <a:rPr lang="en-US" sz="2000" dirty="0" err="1"/>
              <a:t>Sursele</a:t>
            </a:r>
            <a:r>
              <a:rPr lang="en-US" sz="2000" dirty="0"/>
              <a:t> de </a:t>
            </a:r>
            <a:r>
              <a:rPr lang="en-US" sz="2000" dirty="0" err="1"/>
              <a:t>electroni</a:t>
            </a:r>
            <a:r>
              <a:rPr lang="en-US" sz="2000" dirty="0"/>
              <a:t> FE-SEM </a:t>
            </a:r>
            <a:r>
              <a:rPr lang="en-US" sz="2000" dirty="0" err="1"/>
              <a:t>suferă</a:t>
            </a:r>
            <a:r>
              <a:rPr lang="en-US" sz="2000" dirty="0"/>
              <a:t> </a:t>
            </a:r>
            <a:r>
              <a:rPr lang="en-US" sz="2000" dirty="0" err="1"/>
              <a:t>stabilitate</a:t>
            </a:r>
            <a:r>
              <a:rPr lang="en-US" sz="2000" dirty="0"/>
              <a:t> de </a:t>
            </a:r>
            <a:r>
              <a:rPr lang="en-US" sz="2000" dirty="0" err="1"/>
              <a:t>curent</a:t>
            </a:r>
            <a:r>
              <a:rPr lang="en-US" sz="2000" dirty="0"/>
              <a:t> al </a:t>
            </a:r>
            <a:r>
              <a:rPr lang="en-US" sz="2000" dirty="0" err="1"/>
              <a:t>fasciculului</a:t>
            </a:r>
            <a:r>
              <a:rPr lang="en-US" sz="2000" dirty="0"/>
              <a:t> </a:t>
            </a:r>
            <a:r>
              <a:rPr lang="en-US" sz="2000" dirty="0" err="1"/>
              <a:t>scăzut</a:t>
            </a:r>
            <a:endParaRPr lang="en-US" sz="2000" dirty="0"/>
          </a:p>
        </p:txBody>
      </p:sp>
    </p:spTree>
    <p:extLst>
      <p:ext uri="{BB962C8B-B14F-4D97-AF65-F5344CB8AC3E}">
        <p14:creationId xmlns:p14="http://schemas.microsoft.com/office/powerpoint/2010/main" val="282943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B1B8-E71E-3F16-9DE8-FAA0A686B1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1D7233-DD73-E882-FE3B-BCF16E8A9F78}"/>
              </a:ext>
            </a:extLst>
          </p:cNvPr>
          <p:cNvSpPr>
            <a:spLocks noGrp="1"/>
          </p:cNvSpPr>
          <p:nvPr>
            <p:ph idx="1"/>
          </p:nvPr>
        </p:nvSpPr>
        <p:spPr/>
        <p:txBody>
          <a:bodyPr/>
          <a:lstStyle/>
          <a:p>
            <a:pPr marL="0" indent="0" algn="ctr">
              <a:buNone/>
            </a:pPr>
            <a:r>
              <a:rPr lang="en-US" sz="1800" b="1" i="1" dirty="0" err="1"/>
              <a:t>Câmp</a:t>
            </a:r>
            <a:r>
              <a:rPr lang="en-US" sz="1800" b="1" i="1" dirty="0"/>
              <a:t> </a:t>
            </a:r>
            <a:r>
              <a:rPr lang="en-US" sz="1800" b="1" i="1" dirty="0" err="1"/>
              <a:t>vizual</a:t>
            </a:r>
            <a:r>
              <a:rPr lang="en-US" sz="1800" b="1" i="1" dirty="0"/>
              <a:t> </a:t>
            </a:r>
            <a:r>
              <a:rPr lang="en-US" sz="1800" b="1" i="1" dirty="0" err="1"/>
              <a:t>și</a:t>
            </a:r>
            <a:r>
              <a:rPr lang="en-US" sz="1800" b="1" i="1" dirty="0"/>
              <a:t> </a:t>
            </a:r>
            <a:r>
              <a:rPr lang="en-US" sz="1800" b="1" i="1" dirty="0" err="1"/>
              <a:t>adaptabilitate</a:t>
            </a:r>
            <a:r>
              <a:rPr lang="en-US" sz="1800" b="1" i="1" dirty="0"/>
              <a:t> </a:t>
            </a:r>
            <a:endParaRPr lang="ro-RO" sz="1800" b="1" i="1" dirty="0"/>
          </a:p>
          <a:p>
            <a:r>
              <a:rPr lang="en-US" sz="1800" b="1" dirty="0" err="1">
                <a:solidFill>
                  <a:srgbClr val="FF0000"/>
                </a:solidFill>
              </a:rPr>
              <a:t>Ochiul</a:t>
            </a:r>
            <a:r>
              <a:rPr lang="en-US" sz="1800" b="1" dirty="0">
                <a:solidFill>
                  <a:srgbClr val="FF0000"/>
                </a:solidFill>
              </a:rPr>
              <a:t> </a:t>
            </a:r>
            <a:r>
              <a:rPr lang="en-US" sz="1800" b="1" dirty="0" err="1">
                <a:solidFill>
                  <a:srgbClr val="FF0000"/>
                </a:solidFill>
              </a:rPr>
              <a:t>uman</a:t>
            </a:r>
            <a:r>
              <a:rPr lang="en-US" sz="1800" b="1" dirty="0">
                <a:solidFill>
                  <a:srgbClr val="FF0000"/>
                </a:solidFill>
              </a:rPr>
              <a:t>: </a:t>
            </a:r>
            <a:r>
              <a:rPr lang="en-US" sz="1800" dirty="0" err="1"/>
              <a:t>Oferă</a:t>
            </a:r>
            <a:r>
              <a:rPr lang="en-US" sz="1800" dirty="0"/>
              <a:t> un </a:t>
            </a:r>
            <a:r>
              <a:rPr lang="en-US" sz="1800" dirty="0" err="1"/>
              <a:t>câmp</a:t>
            </a:r>
            <a:r>
              <a:rPr lang="en-US" sz="1800" dirty="0"/>
              <a:t> </a:t>
            </a:r>
            <a:r>
              <a:rPr lang="en-US" sz="1800" dirty="0" err="1"/>
              <a:t>vizual</a:t>
            </a:r>
            <a:r>
              <a:rPr lang="en-US" sz="1800" dirty="0"/>
              <a:t> </a:t>
            </a:r>
            <a:r>
              <a:rPr lang="en-US" sz="1800" dirty="0" err="1"/>
              <a:t>larg</a:t>
            </a:r>
            <a:r>
              <a:rPr lang="en-US" sz="1800" dirty="0"/>
              <a:t>, cu o </a:t>
            </a:r>
            <a:r>
              <a:rPr lang="en-US" sz="1800" dirty="0" err="1"/>
              <a:t>gamă</a:t>
            </a:r>
            <a:r>
              <a:rPr lang="en-US" sz="1800" dirty="0"/>
              <a:t> </a:t>
            </a:r>
            <a:r>
              <a:rPr lang="en-US" sz="1800" dirty="0" err="1"/>
              <a:t>dinamică</a:t>
            </a:r>
            <a:r>
              <a:rPr lang="en-US" sz="1800" dirty="0"/>
              <a:t> </a:t>
            </a:r>
            <a:r>
              <a:rPr lang="en-US" sz="1800" dirty="0" err="1"/>
              <a:t>incredibilă</a:t>
            </a:r>
            <a:r>
              <a:rPr lang="en-US" sz="1800" dirty="0"/>
              <a:t>, </a:t>
            </a:r>
            <a:r>
              <a:rPr lang="en-US" sz="1800" dirty="0" err="1"/>
              <a:t>distingând</a:t>
            </a:r>
            <a:r>
              <a:rPr lang="en-US" sz="1800" dirty="0"/>
              <a:t> cu </a:t>
            </a:r>
            <a:r>
              <a:rPr lang="en-US" sz="1800" dirty="0" err="1"/>
              <a:t>ușurință</a:t>
            </a:r>
            <a:r>
              <a:rPr lang="en-US" sz="1800" dirty="0"/>
              <a:t> </a:t>
            </a:r>
            <a:r>
              <a:rPr lang="en-US" sz="1800" dirty="0" err="1"/>
              <a:t>între</a:t>
            </a:r>
            <a:r>
              <a:rPr lang="en-US" sz="1800" dirty="0"/>
              <a:t> </a:t>
            </a:r>
            <a:r>
              <a:rPr lang="en-US" sz="1800" dirty="0" err="1"/>
              <a:t>lumină</a:t>
            </a:r>
            <a:r>
              <a:rPr lang="en-US" sz="1800" dirty="0"/>
              <a:t> </a:t>
            </a:r>
            <a:r>
              <a:rPr lang="en-US" sz="1800" dirty="0" err="1"/>
              <a:t>și</a:t>
            </a:r>
            <a:r>
              <a:rPr lang="en-US" sz="1800" dirty="0"/>
              <a:t> </a:t>
            </a:r>
            <a:r>
              <a:rPr lang="en-US" sz="1800" dirty="0" err="1"/>
              <a:t>umbră</a:t>
            </a:r>
            <a:r>
              <a:rPr lang="en-US" sz="1800" dirty="0"/>
              <a:t> </a:t>
            </a:r>
            <a:r>
              <a:rPr lang="en-US" sz="1800" dirty="0" err="1"/>
              <a:t>și</a:t>
            </a:r>
            <a:r>
              <a:rPr lang="en-US" sz="1800" dirty="0"/>
              <a:t> </a:t>
            </a:r>
            <a:r>
              <a:rPr lang="en-US" sz="1800" dirty="0" err="1"/>
              <a:t>procesând</a:t>
            </a:r>
            <a:r>
              <a:rPr lang="en-US" sz="1800" dirty="0"/>
              <a:t> </a:t>
            </a:r>
            <a:r>
              <a:rPr lang="en-US" sz="1800" dirty="0" err="1"/>
              <a:t>aproximativ</a:t>
            </a:r>
            <a:r>
              <a:rPr lang="en-US" sz="1800" dirty="0"/>
              <a:t> 10-12 </a:t>
            </a:r>
            <a:r>
              <a:rPr lang="en-US" sz="1800" dirty="0" err="1"/>
              <a:t>biți</a:t>
            </a:r>
            <a:r>
              <a:rPr lang="en-US" sz="1800" dirty="0"/>
              <a:t> de date de </a:t>
            </a:r>
            <a:r>
              <a:rPr lang="en-US" sz="1800" dirty="0" err="1"/>
              <a:t>culoare</a:t>
            </a:r>
            <a:r>
              <a:rPr lang="en-US" sz="1800" dirty="0"/>
              <a:t> </a:t>
            </a:r>
            <a:r>
              <a:rPr lang="en-US" sz="1800" dirty="0" err="1"/>
              <a:t>într</a:t>
            </a:r>
            <a:r>
              <a:rPr lang="en-US" sz="1800" dirty="0"/>
              <a:t>-un flux </a:t>
            </a:r>
            <a:r>
              <a:rPr lang="en-US" sz="1800" dirty="0" err="1"/>
              <a:t>continuu</a:t>
            </a:r>
            <a:r>
              <a:rPr lang="en-US" sz="1800" dirty="0"/>
              <a:t>. </a:t>
            </a:r>
            <a:endParaRPr lang="ro-RO" sz="1800" dirty="0"/>
          </a:p>
          <a:p>
            <a:endParaRPr lang="ro-RO" sz="1800" dirty="0"/>
          </a:p>
          <a:p>
            <a:r>
              <a:rPr lang="en-US" sz="1800" b="1" dirty="0" err="1">
                <a:solidFill>
                  <a:srgbClr val="FF0000"/>
                </a:solidFill>
              </a:rPr>
              <a:t>Microscop</a:t>
            </a:r>
            <a:r>
              <a:rPr lang="en-US" sz="1800" b="1" dirty="0">
                <a:solidFill>
                  <a:srgbClr val="FF0000"/>
                </a:solidFill>
              </a:rPr>
              <a:t> optic: </a:t>
            </a:r>
            <a:r>
              <a:rPr lang="en-US" sz="1800" dirty="0" err="1"/>
              <a:t>Vă</a:t>
            </a:r>
            <a:r>
              <a:rPr lang="en-US" sz="1800" dirty="0"/>
              <a:t> </a:t>
            </a:r>
            <a:r>
              <a:rPr lang="en-US" sz="1800" dirty="0" err="1"/>
              <a:t>oferă</a:t>
            </a:r>
            <a:r>
              <a:rPr lang="en-US" sz="1800" dirty="0"/>
              <a:t> un </a:t>
            </a:r>
            <a:r>
              <a:rPr lang="en-US" sz="1800" dirty="0" err="1"/>
              <a:t>câmp</a:t>
            </a:r>
            <a:r>
              <a:rPr lang="en-US" sz="1800" dirty="0"/>
              <a:t> </a:t>
            </a:r>
            <a:r>
              <a:rPr lang="en-US" sz="1800" dirty="0" err="1"/>
              <a:t>vizual</a:t>
            </a:r>
            <a:r>
              <a:rPr lang="en-US" sz="1800" dirty="0"/>
              <a:t> microscopic, care se </a:t>
            </a:r>
            <a:r>
              <a:rPr lang="en-US" sz="1800" dirty="0" err="1"/>
              <a:t>îngustează</a:t>
            </a:r>
            <a:r>
              <a:rPr lang="en-US" sz="1800" dirty="0"/>
              <a:t> cu </a:t>
            </a:r>
            <a:r>
              <a:rPr lang="en-US" sz="1800" dirty="0" err="1"/>
              <a:t>cât</a:t>
            </a:r>
            <a:r>
              <a:rPr lang="en-US" sz="1800" dirty="0"/>
              <a:t> </a:t>
            </a:r>
            <a:r>
              <a:rPr lang="en-US" sz="1800" dirty="0" err="1"/>
              <a:t>mărirea</a:t>
            </a:r>
            <a:r>
              <a:rPr lang="en-US" sz="1800" dirty="0"/>
              <a:t> </a:t>
            </a:r>
            <a:r>
              <a:rPr lang="en-US" sz="1800" dirty="0" err="1"/>
              <a:t>este</a:t>
            </a:r>
            <a:r>
              <a:rPr lang="en-US" sz="1800" dirty="0"/>
              <a:t> </a:t>
            </a:r>
            <a:r>
              <a:rPr lang="en-US" sz="1800" dirty="0" err="1"/>
              <a:t>mai</a:t>
            </a:r>
            <a:r>
              <a:rPr lang="en-US" sz="1800" dirty="0"/>
              <a:t> mare. </a:t>
            </a:r>
            <a:r>
              <a:rPr lang="en-US" sz="1800" dirty="0" err="1"/>
              <a:t>Specimenele</a:t>
            </a:r>
            <a:r>
              <a:rPr lang="en-US" sz="1800" dirty="0"/>
              <a:t> </a:t>
            </a:r>
            <a:r>
              <a:rPr lang="en-US" sz="1800" dirty="0" err="1"/>
              <a:t>trebuie</a:t>
            </a:r>
            <a:r>
              <a:rPr lang="en-US" sz="1800" dirty="0"/>
              <a:t> </a:t>
            </a:r>
            <a:r>
              <a:rPr lang="en-US" sz="1800" dirty="0" err="1"/>
              <a:t>adesea</a:t>
            </a:r>
            <a:r>
              <a:rPr lang="en-US" sz="1800" dirty="0"/>
              <a:t> </a:t>
            </a:r>
            <a:r>
              <a:rPr lang="en-US" sz="1800" dirty="0" err="1"/>
              <a:t>pregătite</a:t>
            </a:r>
            <a:r>
              <a:rPr lang="en-US" sz="1800" dirty="0"/>
              <a:t> </a:t>
            </a:r>
            <a:r>
              <a:rPr lang="en-US" sz="1800" dirty="0" err="1"/>
              <a:t>temeinic</a:t>
            </a:r>
            <a:r>
              <a:rPr lang="en-US" sz="1800" dirty="0"/>
              <a:t> (</a:t>
            </a:r>
            <a:r>
              <a:rPr lang="en-US" sz="1800" dirty="0" err="1"/>
              <a:t>colorate</a:t>
            </a:r>
            <a:r>
              <a:rPr lang="en-US" sz="1800" dirty="0"/>
              <a:t> </a:t>
            </a:r>
            <a:r>
              <a:rPr lang="en-US" sz="1800" dirty="0" err="1"/>
              <a:t>sau</a:t>
            </a:r>
            <a:r>
              <a:rPr lang="en-US" sz="1800" dirty="0"/>
              <a:t> </a:t>
            </a:r>
            <a:r>
              <a:rPr lang="en-US" sz="1800" dirty="0" err="1"/>
              <a:t>feliate</a:t>
            </a:r>
            <a:r>
              <a:rPr lang="en-US" sz="1800" dirty="0"/>
              <a:t> </a:t>
            </a:r>
            <a:r>
              <a:rPr lang="en-US" sz="1800" dirty="0" err="1"/>
              <a:t>subțire</a:t>
            </a:r>
            <a:r>
              <a:rPr lang="en-US" sz="1800" dirty="0"/>
              <a:t> </a:t>
            </a:r>
            <a:r>
              <a:rPr lang="en-US" sz="1800" dirty="0" err="1"/>
              <a:t>în</a:t>
            </a:r>
            <a:r>
              <a:rPr lang="en-US" sz="1800" dirty="0"/>
              <a:t> </a:t>
            </a:r>
            <a:r>
              <a:rPr lang="en-US" sz="1800" dirty="0" err="1"/>
              <a:t>secțiuni</a:t>
            </a:r>
            <a:r>
              <a:rPr lang="en-US" sz="1800" dirty="0"/>
              <a:t>) </a:t>
            </a:r>
            <a:r>
              <a:rPr lang="en-US" sz="1800" dirty="0" err="1"/>
              <a:t>pentru</a:t>
            </a:r>
            <a:r>
              <a:rPr lang="en-US" sz="1800" dirty="0"/>
              <a:t> ca lumina </a:t>
            </a:r>
            <a:r>
              <a:rPr lang="en-US" sz="1800" dirty="0" err="1"/>
              <a:t>să</a:t>
            </a:r>
            <a:r>
              <a:rPr lang="en-US" sz="1800" dirty="0"/>
              <a:t> </a:t>
            </a:r>
            <a:r>
              <a:rPr lang="en-US" sz="1800" dirty="0" err="1"/>
              <a:t>treacă</a:t>
            </a:r>
            <a:r>
              <a:rPr lang="en-US" sz="1800" dirty="0"/>
              <a:t> </a:t>
            </a:r>
            <a:r>
              <a:rPr lang="en-US" sz="1800" dirty="0" err="1"/>
              <a:t>prin</a:t>
            </a:r>
            <a:r>
              <a:rPr lang="en-US" sz="1800" dirty="0"/>
              <a:t> </a:t>
            </a:r>
            <a:r>
              <a:rPr lang="en-US" sz="1800" dirty="0" err="1"/>
              <a:t>ele</a:t>
            </a:r>
            <a:r>
              <a:rPr lang="en-US" sz="1800" dirty="0"/>
              <a:t> </a:t>
            </a:r>
            <a:r>
              <a:rPr lang="en-US" sz="1800" dirty="0" err="1"/>
              <a:t>în</a:t>
            </a:r>
            <a:r>
              <a:rPr lang="en-US" sz="1800" dirty="0"/>
              <a:t> mod </a:t>
            </a:r>
            <a:r>
              <a:rPr lang="en-US" sz="1800" dirty="0" err="1"/>
              <a:t>adecvat</a:t>
            </a:r>
            <a:r>
              <a:rPr lang="en-US" sz="1800" dirty="0"/>
              <a:t>.</a:t>
            </a:r>
          </a:p>
        </p:txBody>
      </p:sp>
    </p:spTree>
    <p:extLst>
      <p:ext uri="{BB962C8B-B14F-4D97-AF65-F5344CB8AC3E}">
        <p14:creationId xmlns:p14="http://schemas.microsoft.com/office/powerpoint/2010/main" val="1940325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FE-SEM applications</a:t>
            </a:r>
            <a:endParaRPr lang="en-US" dirty="0"/>
          </a:p>
        </p:txBody>
      </p:sp>
      <p:sp>
        <p:nvSpPr>
          <p:cNvPr id="3" name="Content Placeholder 2"/>
          <p:cNvSpPr>
            <a:spLocks noGrp="1"/>
          </p:cNvSpPr>
          <p:nvPr>
            <p:ph idx="1"/>
          </p:nvPr>
        </p:nvSpPr>
        <p:spPr>
          <a:xfrm>
            <a:off x="191086" y="1828800"/>
            <a:ext cx="8495714" cy="5105400"/>
          </a:xfrm>
        </p:spPr>
        <p:txBody>
          <a:bodyPr/>
          <a:lstStyle/>
          <a:p>
            <a:pPr algn="just"/>
            <a:r>
              <a:rPr lang="en-US" sz="1600" dirty="0" err="1"/>
              <a:t>Morfologia</a:t>
            </a:r>
            <a:r>
              <a:rPr lang="en-US" sz="1600" dirty="0"/>
              <a:t> </a:t>
            </a:r>
            <a:r>
              <a:rPr lang="en-US" sz="1600" dirty="0" err="1"/>
              <a:t>imaginii</a:t>
            </a:r>
            <a:r>
              <a:rPr lang="en-US" sz="1600" dirty="0"/>
              <a:t> </a:t>
            </a:r>
            <a:r>
              <a:rPr lang="en-US" sz="1600" dirty="0" err="1"/>
              <a:t>probelor</a:t>
            </a:r>
            <a:r>
              <a:rPr lang="en-US" sz="1600" dirty="0"/>
              <a:t> (</a:t>
            </a:r>
            <a:r>
              <a:rPr lang="ro-RO" sz="1600" dirty="0"/>
              <a:t>e.g.</a:t>
            </a:r>
            <a:r>
              <a:rPr lang="en-US" sz="1600" dirty="0"/>
              <a:t> </a:t>
            </a:r>
            <a:r>
              <a:rPr lang="en-US" sz="1600" dirty="0" err="1"/>
              <a:t>vizualizarea</a:t>
            </a:r>
            <a:r>
              <a:rPr lang="en-US" sz="1600" dirty="0"/>
              <a:t> </a:t>
            </a:r>
            <a:r>
              <a:rPr lang="en-US" sz="1600" dirty="0" err="1"/>
              <a:t>materialului</a:t>
            </a:r>
            <a:r>
              <a:rPr lang="en-US" sz="1600" dirty="0"/>
              <a:t> </a:t>
            </a:r>
            <a:r>
              <a:rPr lang="en-US" sz="1600" dirty="0" err="1"/>
              <a:t>vrac</a:t>
            </a:r>
            <a:r>
              <a:rPr lang="en-US" sz="1600" dirty="0"/>
              <a:t>, a </a:t>
            </a:r>
            <a:r>
              <a:rPr lang="en-US" sz="1600" dirty="0" err="1"/>
              <a:t>acoperirilor</a:t>
            </a:r>
            <a:r>
              <a:rPr lang="en-US" sz="1600" dirty="0"/>
              <a:t>, a </a:t>
            </a:r>
            <a:r>
              <a:rPr lang="en-US" sz="1600" dirty="0" err="1"/>
              <a:t>materialului</a:t>
            </a:r>
            <a:r>
              <a:rPr lang="en-US" sz="1600" dirty="0"/>
              <a:t> </a:t>
            </a:r>
            <a:r>
              <a:rPr lang="en-US" sz="1600" dirty="0" err="1"/>
              <a:t>secționat</a:t>
            </a:r>
            <a:r>
              <a:rPr lang="en-US" sz="1600" dirty="0"/>
              <a:t>).</a:t>
            </a:r>
            <a:endParaRPr lang="ro-RO" sz="1600" dirty="0"/>
          </a:p>
          <a:p>
            <a:pPr algn="just"/>
            <a:r>
              <a:rPr lang="en-US" sz="1600" dirty="0" err="1"/>
              <a:t>Diferențe</a:t>
            </a:r>
            <a:r>
              <a:rPr lang="en-US" sz="1600" dirty="0"/>
              <a:t> </a:t>
            </a:r>
            <a:r>
              <a:rPr lang="en-US" sz="1600" dirty="0" err="1"/>
              <a:t>compoziționale</a:t>
            </a:r>
            <a:r>
              <a:rPr lang="en-US" sz="1600" dirty="0"/>
              <a:t> ale </a:t>
            </a:r>
            <a:r>
              <a:rPr lang="en-US" sz="1600" dirty="0" err="1"/>
              <a:t>imaginii</a:t>
            </a:r>
            <a:r>
              <a:rPr lang="en-US" sz="1600" dirty="0"/>
              <a:t> </a:t>
            </a:r>
            <a:r>
              <a:rPr lang="en-US" sz="1600" dirty="0" err="1"/>
              <a:t>și</a:t>
            </a:r>
            <a:r>
              <a:rPr lang="en-US" sz="1600" dirty="0"/>
              <a:t> </a:t>
            </a:r>
            <a:r>
              <a:rPr lang="en-US" sz="1600" dirty="0" err="1"/>
              <a:t>unele</a:t>
            </a:r>
            <a:r>
              <a:rPr lang="en-US" sz="1600" dirty="0"/>
              <a:t> </a:t>
            </a:r>
            <a:r>
              <a:rPr lang="en-US" sz="1600" dirty="0" err="1"/>
              <a:t>diferențe</a:t>
            </a:r>
            <a:r>
              <a:rPr lang="en-US" sz="1600" dirty="0"/>
              <a:t> de </a:t>
            </a:r>
            <a:r>
              <a:rPr lang="en-US" sz="1600" dirty="0" err="1"/>
              <a:t>legătură</a:t>
            </a:r>
            <a:r>
              <a:rPr lang="en-US" sz="1600" dirty="0"/>
              <a:t> </a:t>
            </a:r>
            <a:r>
              <a:rPr lang="en-US" sz="1600" dirty="0" err="1"/>
              <a:t>prin</a:t>
            </a:r>
            <a:r>
              <a:rPr lang="en-US" sz="1600" dirty="0"/>
              <a:t> contrast </a:t>
            </a:r>
            <a:r>
              <a:rPr lang="en-US" sz="1600" dirty="0" err="1"/>
              <a:t>și</a:t>
            </a:r>
            <a:r>
              <a:rPr lang="en-US" sz="1600" dirty="0"/>
              <a:t> </a:t>
            </a:r>
            <a:r>
              <a:rPr lang="en-US" sz="1600" dirty="0" err="1"/>
              <a:t>prin</a:t>
            </a:r>
            <a:r>
              <a:rPr lang="en-US" sz="1600" dirty="0"/>
              <a:t> </a:t>
            </a:r>
            <a:r>
              <a:rPr lang="en-US" sz="1600" dirty="0" err="1"/>
              <a:t>utilizarea</a:t>
            </a:r>
            <a:r>
              <a:rPr lang="en-US" sz="1600" dirty="0"/>
              <a:t> </a:t>
            </a:r>
            <a:r>
              <a:rPr lang="en-US" sz="1600" dirty="0" err="1"/>
              <a:t>electronilor</a:t>
            </a:r>
            <a:r>
              <a:rPr lang="en-US" sz="1600" dirty="0"/>
              <a:t> </a:t>
            </a:r>
            <a:r>
              <a:rPr lang="en-US" sz="1600" dirty="0" err="1"/>
              <a:t>retrodifuzați.Imaginarea</a:t>
            </a:r>
            <a:r>
              <a:rPr lang="en-US" sz="1600" dirty="0"/>
              <a:t> </a:t>
            </a:r>
            <a:r>
              <a:rPr lang="en-US" sz="1600" dirty="0" err="1"/>
              <a:t>sondelor</a:t>
            </a:r>
            <a:r>
              <a:rPr lang="en-US" sz="1600" dirty="0"/>
              <a:t> </a:t>
            </a:r>
            <a:r>
              <a:rPr lang="en-US" sz="1600" dirty="0" err="1"/>
              <a:t>moleculare</a:t>
            </a:r>
            <a:r>
              <a:rPr lang="en-US" sz="1600" dirty="0"/>
              <a:t> </a:t>
            </a:r>
            <a:r>
              <a:rPr lang="en-US" sz="1600" dirty="0" err="1"/>
              <a:t>utilizând</a:t>
            </a:r>
            <a:r>
              <a:rPr lang="en-US" sz="1600" dirty="0"/>
              <a:t> sonde </a:t>
            </a:r>
            <a:r>
              <a:rPr lang="en-US" sz="1600" dirty="0" err="1"/>
              <a:t>metalice</a:t>
            </a:r>
            <a:r>
              <a:rPr lang="en-US" sz="1600" dirty="0"/>
              <a:t> </a:t>
            </a:r>
            <a:r>
              <a:rPr lang="en-US" sz="1600" dirty="0" err="1"/>
              <a:t>și</a:t>
            </a:r>
            <a:r>
              <a:rPr lang="en-US" sz="1600" dirty="0"/>
              <a:t> </a:t>
            </a:r>
            <a:r>
              <a:rPr lang="en-US" sz="1600" dirty="0" err="1"/>
              <a:t>fluorescente</a:t>
            </a:r>
            <a:r>
              <a:rPr lang="en-US" sz="1600" dirty="0"/>
              <a:t> </a:t>
            </a:r>
            <a:r>
              <a:rPr lang="en-US" sz="1600" dirty="0" err="1"/>
              <a:t>în</a:t>
            </a:r>
            <a:r>
              <a:rPr lang="en-US" sz="1600" dirty="0"/>
              <a:t> probe </a:t>
            </a:r>
            <a:r>
              <a:rPr lang="en-US" sz="1600" dirty="0" err="1"/>
              <a:t>biologice</a:t>
            </a:r>
            <a:r>
              <a:rPr lang="en-US" sz="1600" dirty="0"/>
              <a:t>.</a:t>
            </a:r>
            <a:endParaRPr lang="ro-RO" sz="1600" dirty="0"/>
          </a:p>
          <a:p>
            <a:pPr algn="just"/>
            <a:r>
              <a:rPr lang="en-US" sz="1600" dirty="0" err="1"/>
              <a:t>Efectuarea</a:t>
            </a:r>
            <a:r>
              <a:rPr lang="en-US" sz="1600" dirty="0"/>
              <a:t> de micro- </a:t>
            </a:r>
            <a:r>
              <a:rPr lang="en-US" sz="1600" dirty="0" err="1"/>
              <a:t>și</a:t>
            </a:r>
            <a:r>
              <a:rPr lang="en-US" sz="1600" dirty="0"/>
              <a:t> </a:t>
            </a:r>
            <a:r>
              <a:rPr lang="en-US" sz="1600" dirty="0" err="1"/>
              <a:t>nanolitografie</a:t>
            </a:r>
            <a:r>
              <a:rPr lang="en-US" sz="1600" dirty="0"/>
              <a:t> (</a:t>
            </a:r>
            <a:r>
              <a:rPr lang="en-US" sz="1600" dirty="0" err="1"/>
              <a:t>îndepărtarea</a:t>
            </a:r>
            <a:r>
              <a:rPr lang="en-US" sz="1600" dirty="0"/>
              <a:t> </a:t>
            </a:r>
            <a:r>
              <a:rPr lang="en-US" sz="1600" dirty="0" err="1"/>
              <a:t>materialului</a:t>
            </a:r>
            <a:r>
              <a:rPr lang="en-US" sz="1600" dirty="0"/>
              <a:t> din probe; </a:t>
            </a:r>
            <a:r>
              <a:rPr lang="en-US" sz="1600" dirty="0" err="1"/>
              <a:t>decuparea</a:t>
            </a:r>
            <a:r>
              <a:rPr lang="en-US" sz="1600" dirty="0"/>
              <a:t> </a:t>
            </a:r>
            <a:r>
              <a:rPr lang="en-US" sz="1600" dirty="0" err="1"/>
              <a:t>bucăților</a:t>
            </a:r>
            <a:r>
              <a:rPr lang="en-US" sz="1600" dirty="0"/>
              <a:t> </a:t>
            </a:r>
            <a:r>
              <a:rPr lang="en-US" sz="1600" dirty="0" err="1"/>
              <a:t>sau</a:t>
            </a:r>
            <a:r>
              <a:rPr lang="en-US" sz="1600" dirty="0"/>
              <a:t> </a:t>
            </a:r>
            <a:r>
              <a:rPr lang="en-US" sz="1600" dirty="0" err="1"/>
              <a:t>îndepărtarea</a:t>
            </a:r>
            <a:r>
              <a:rPr lang="en-US" sz="1600" dirty="0"/>
              <a:t> </a:t>
            </a:r>
            <a:r>
              <a:rPr lang="en-US" sz="1600" dirty="0" err="1"/>
              <a:t>feliilor</a:t>
            </a:r>
            <a:r>
              <a:rPr lang="en-US" sz="1600" dirty="0"/>
              <a:t> </a:t>
            </a:r>
            <a:r>
              <a:rPr lang="en-US" sz="1600" dirty="0" err="1"/>
              <a:t>progresive</a:t>
            </a:r>
            <a:r>
              <a:rPr lang="en-US" sz="1600" dirty="0"/>
              <a:t> [de </a:t>
            </a:r>
            <a:r>
              <a:rPr lang="en-US" sz="1600" dirty="0" err="1"/>
              <a:t>exemplu</a:t>
            </a:r>
            <a:r>
              <a:rPr lang="en-US" sz="1600" dirty="0"/>
              <a:t>, </a:t>
            </a:r>
            <a:r>
              <a:rPr lang="en-US" sz="1600" dirty="0" err="1"/>
              <a:t>utilizând</a:t>
            </a:r>
            <a:r>
              <a:rPr lang="en-US" sz="1600" dirty="0"/>
              <a:t> un </a:t>
            </a:r>
            <a:r>
              <a:rPr lang="en-US" sz="1600" dirty="0" err="1"/>
              <a:t>fascicul</a:t>
            </a:r>
            <a:r>
              <a:rPr lang="en-US" sz="1600" dirty="0"/>
              <a:t> de </a:t>
            </a:r>
            <a:r>
              <a:rPr lang="en-US" sz="1600" dirty="0" err="1"/>
              <a:t>ioni</a:t>
            </a:r>
            <a:r>
              <a:rPr lang="en-US" sz="1600" dirty="0"/>
              <a:t> </a:t>
            </a:r>
            <a:r>
              <a:rPr lang="en-US" sz="1600" dirty="0" err="1"/>
              <a:t>focalizat</a:t>
            </a:r>
            <a:r>
              <a:rPr lang="en-US" sz="1600" dirty="0"/>
              <a:t>]).</a:t>
            </a:r>
            <a:endParaRPr lang="ro-RO" sz="1600" dirty="0"/>
          </a:p>
          <a:p>
            <a:pPr algn="just"/>
            <a:r>
              <a:rPr lang="en-US" sz="1600" dirty="0" err="1"/>
              <a:t>Încălzirea</a:t>
            </a:r>
            <a:r>
              <a:rPr lang="en-US" sz="1600" dirty="0"/>
              <a:t> </a:t>
            </a:r>
            <a:r>
              <a:rPr lang="en-US" sz="1600" dirty="0" err="1"/>
              <a:t>sau</a:t>
            </a:r>
            <a:r>
              <a:rPr lang="en-US" sz="1600" dirty="0"/>
              <a:t> </a:t>
            </a:r>
            <a:r>
              <a:rPr lang="en-US" sz="1600" dirty="0" err="1"/>
              <a:t>răcirea</a:t>
            </a:r>
            <a:r>
              <a:rPr lang="en-US" sz="1600" dirty="0"/>
              <a:t> </a:t>
            </a:r>
            <a:r>
              <a:rPr lang="en-US" sz="1600" dirty="0" err="1"/>
              <a:t>probelor</a:t>
            </a:r>
            <a:r>
              <a:rPr lang="en-US" sz="1600" dirty="0"/>
              <a:t> </a:t>
            </a:r>
            <a:r>
              <a:rPr lang="en-US" sz="1600" dirty="0" err="1"/>
              <a:t>în</a:t>
            </a:r>
            <a:r>
              <a:rPr lang="en-US" sz="1600" dirty="0"/>
              <a:t> </a:t>
            </a:r>
            <a:r>
              <a:rPr lang="en-US" sz="1600" dirty="0" err="1"/>
              <a:t>timp</a:t>
            </a:r>
            <a:r>
              <a:rPr lang="en-US" sz="1600" dirty="0"/>
              <a:t> </a:t>
            </a:r>
            <a:r>
              <a:rPr lang="en-US" sz="1600" dirty="0" err="1"/>
              <a:t>ce</a:t>
            </a:r>
            <a:r>
              <a:rPr lang="en-US" sz="1600" dirty="0"/>
              <a:t> sunt </a:t>
            </a:r>
            <a:r>
              <a:rPr lang="en-US" sz="1600" dirty="0" err="1"/>
              <a:t>vizualizate</a:t>
            </a:r>
            <a:r>
              <a:rPr lang="en-US" sz="1600" dirty="0"/>
              <a:t> (</a:t>
            </a:r>
            <a:r>
              <a:rPr lang="en-US" sz="1600" dirty="0" err="1"/>
              <a:t>aceasta</a:t>
            </a:r>
            <a:r>
              <a:rPr lang="en-US" sz="1600" dirty="0"/>
              <a:t> </a:t>
            </a:r>
            <a:r>
              <a:rPr lang="en-US" sz="1600" dirty="0" err="1"/>
              <a:t>necesită</a:t>
            </a:r>
            <a:r>
              <a:rPr lang="en-US" sz="1600" dirty="0"/>
              <a:t> un </a:t>
            </a:r>
            <a:r>
              <a:rPr lang="en-US" sz="1600" dirty="0" err="1"/>
              <a:t>anumit</a:t>
            </a:r>
            <a:r>
              <a:rPr lang="en-US" sz="1600" dirty="0"/>
              <a:t> tip de </a:t>
            </a:r>
            <a:r>
              <a:rPr lang="en-US" sz="1600" dirty="0" err="1"/>
              <a:t>platformă</a:t>
            </a:r>
            <a:r>
              <a:rPr lang="en-US" sz="1600" dirty="0"/>
              <a:t>).</a:t>
            </a:r>
            <a:endParaRPr lang="ro-RO" sz="1600" dirty="0"/>
          </a:p>
          <a:p>
            <a:pPr algn="just"/>
            <a:r>
              <a:rPr lang="en-US" sz="1600" dirty="0" err="1"/>
              <a:t>Umezirea</a:t>
            </a:r>
            <a:r>
              <a:rPr lang="en-US" sz="1600" dirty="0"/>
              <a:t> </a:t>
            </a:r>
            <a:r>
              <a:rPr lang="en-US" sz="1600" dirty="0" err="1"/>
              <a:t>și</a:t>
            </a:r>
            <a:r>
              <a:rPr lang="en-US" sz="1600" dirty="0"/>
              <a:t> </a:t>
            </a:r>
            <a:r>
              <a:rPr lang="en-US" sz="1600" dirty="0" err="1"/>
              <a:t>uscarea</a:t>
            </a:r>
            <a:r>
              <a:rPr lang="en-US" sz="1600" dirty="0"/>
              <a:t> </a:t>
            </a:r>
            <a:r>
              <a:rPr lang="en-US" sz="1600" dirty="0" err="1"/>
              <a:t>probelor</a:t>
            </a:r>
            <a:r>
              <a:rPr lang="en-US" sz="1600" dirty="0"/>
              <a:t> </a:t>
            </a:r>
            <a:r>
              <a:rPr lang="en-US" sz="1600" dirty="0" err="1"/>
              <a:t>în</a:t>
            </a:r>
            <a:r>
              <a:rPr lang="en-US" sz="1600" dirty="0"/>
              <a:t> </a:t>
            </a:r>
            <a:r>
              <a:rPr lang="en-US" sz="1600" dirty="0" err="1"/>
              <a:t>timp</a:t>
            </a:r>
            <a:r>
              <a:rPr lang="en-US" sz="1600" dirty="0"/>
              <a:t> </a:t>
            </a:r>
            <a:r>
              <a:rPr lang="en-US" sz="1600" dirty="0" err="1"/>
              <a:t>ce</a:t>
            </a:r>
            <a:r>
              <a:rPr lang="en-US" sz="1600" dirty="0"/>
              <a:t> sunt </a:t>
            </a:r>
            <a:r>
              <a:rPr lang="en-US" sz="1600" dirty="0" err="1"/>
              <a:t>vizualizate</a:t>
            </a:r>
            <a:r>
              <a:rPr lang="en-US" sz="1600" dirty="0"/>
              <a:t> (</a:t>
            </a:r>
            <a:r>
              <a:rPr lang="en-US" sz="1600" dirty="0" err="1"/>
              <a:t>doar</a:t>
            </a:r>
            <a:r>
              <a:rPr lang="en-US" sz="1600" dirty="0"/>
              <a:t> </a:t>
            </a:r>
            <a:r>
              <a:rPr lang="en-US" sz="1600" dirty="0" err="1"/>
              <a:t>într</a:t>
            </a:r>
            <a:r>
              <a:rPr lang="en-US" sz="1600" dirty="0"/>
              <a:t>-un SEM de </a:t>
            </a:r>
            <a:r>
              <a:rPr lang="en-US" sz="1600" dirty="0" err="1"/>
              <a:t>mediu</a:t>
            </a:r>
            <a:r>
              <a:rPr lang="en-US" sz="1600" dirty="0"/>
              <a:t>).</a:t>
            </a:r>
            <a:r>
              <a:rPr lang="en-US" sz="1600" dirty="0" err="1"/>
              <a:t>Vizualizarea</a:t>
            </a:r>
            <a:r>
              <a:rPr lang="en-US" sz="1600" dirty="0"/>
              <a:t> </a:t>
            </a:r>
            <a:r>
              <a:rPr lang="en-US" sz="1600" dirty="0" err="1"/>
              <a:t>materialului</a:t>
            </a:r>
            <a:r>
              <a:rPr lang="en-US" sz="1600" dirty="0"/>
              <a:t> </a:t>
            </a:r>
            <a:r>
              <a:rPr lang="en-US" sz="1600" dirty="0" err="1"/>
              <a:t>congelat</a:t>
            </a:r>
            <a:r>
              <a:rPr lang="en-US" sz="1600" dirty="0"/>
              <a:t> </a:t>
            </a:r>
            <a:r>
              <a:rPr lang="en-US" sz="1600" dirty="0" err="1"/>
              <a:t>utilizând</a:t>
            </a:r>
            <a:r>
              <a:rPr lang="en-US" sz="1600" dirty="0"/>
              <a:t> o </a:t>
            </a:r>
            <a:r>
              <a:rPr lang="en-US" sz="1600" dirty="0" err="1"/>
              <a:t>crioplatformă</a:t>
            </a:r>
            <a:r>
              <a:rPr lang="en-US" sz="1600" dirty="0"/>
              <a:t>.</a:t>
            </a:r>
            <a:endParaRPr lang="ro-RO" sz="1600" dirty="0"/>
          </a:p>
          <a:p>
            <a:pPr algn="just"/>
            <a:r>
              <a:rPr lang="en-US" sz="1600" dirty="0" err="1"/>
              <a:t>Analizarea</a:t>
            </a:r>
            <a:r>
              <a:rPr lang="en-US" sz="1600" dirty="0"/>
              <a:t> </a:t>
            </a:r>
            <a:r>
              <a:rPr lang="en-US" sz="1600" dirty="0" err="1"/>
              <a:t>razelor</a:t>
            </a:r>
            <a:r>
              <a:rPr lang="en-US" sz="1600" dirty="0"/>
              <a:t> X din probe </a:t>
            </a:r>
            <a:r>
              <a:rPr lang="en-US" sz="1600" dirty="0" err="1"/>
              <a:t>pentru</a:t>
            </a:r>
            <a:r>
              <a:rPr lang="en-US" sz="1600" dirty="0"/>
              <a:t> </a:t>
            </a:r>
            <a:r>
              <a:rPr lang="en-US" sz="1600" dirty="0" err="1"/>
              <a:t>microanaliză</a:t>
            </a:r>
            <a:r>
              <a:rPr lang="en-US" sz="1600" dirty="0"/>
              <a:t> (</a:t>
            </a:r>
            <a:r>
              <a:rPr lang="en-US" sz="1600" dirty="0" err="1"/>
              <a:t>necesită</a:t>
            </a:r>
            <a:r>
              <a:rPr lang="en-US" sz="1600" dirty="0"/>
              <a:t> un detector EDS </a:t>
            </a:r>
            <a:r>
              <a:rPr lang="en-US" sz="1600" dirty="0" err="1"/>
              <a:t>sau</a:t>
            </a:r>
            <a:r>
              <a:rPr lang="en-US" sz="1600" dirty="0"/>
              <a:t> WDS).</a:t>
            </a:r>
            <a:endParaRPr lang="ro-RO" sz="1600" dirty="0"/>
          </a:p>
          <a:p>
            <a:pPr algn="just"/>
            <a:r>
              <a:rPr lang="en-US" sz="1600" dirty="0" err="1"/>
              <a:t>Studierea</a:t>
            </a:r>
            <a:r>
              <a:rPr lang="en-US" sz="1600" dirty="0"/>
              <a:t> </a:t>
            </a:r>
            <a:r>
              <a:rPr lang="en-US" sz="1600" dirty="0" err="1"/>
              <a:t>comportamentului</a:t>
            </a:r>
            <a:r>
              <a:rPr lang="en-US" sz="1600" dirty="0"/>
              <a:t> optoelectronic al </a:t>
            </a:r>
            <a:r>
              <a:rPr lang="en-US" sz="1600" dirty="0" err="1"/>
              <a:t>semiconductorilor</a:t>
            </a:r>
            <a:r>
              <a:rPr lang="en-US" sz="1600" dirty="0"/>
              <a:t> (</a:t>
            </a:r>
            <a:r>
              <a:rPr lang="en-US" sz="1600" dirty="0" err="1"/>
              <a:t>necesită</a:t>
            </a:r>
            <a:r>
              <a:rPr lang="en-US" sz="1600" dirty="0"/>
              <a:t> un detector de </a:t>
            </a:r>
            <a:r>
              <a:rPr lang="en-US" sz="1600" dirty="0" err="1"/>
              <a:t>catodoluminescență</a:t>
            </a:r>
            <a:r>
              <a:rPr lang="en-US" sz="1600" dirty="0"/>
              <a:t> [CL]).</a:t>
            </a:r>
            <a:endParaRPr lang="ro-RO" sz="1600" dirty="0"/>
          </a:p>
          <a:p>
            <a:pPr algn="just"/>
            <a:r>
              <a:rPr lang="en-US" sz="1600" dirty="0" err="1"/>
              <a:t>Vizualizarea</a:t>
            </a:r>
            <a:r>
              <a:rPr lang="en-US" sz="1600" dirty="0"/>
              <a:t>/</a:t>
            </a:r>
            <a:r>
              <a:rPr lang="en-US" sz="1600" dirty="0" err="1"/>
              <a:t>cartografierea</a:t>
            </a:r>
            <a:r>
              <a:rPr lang="en-US" sz="1600" dirty="0"/>
              <a:t> </a:t>
            </a:r>
            <a:r>
              <a:rPr lang="en-US" sz="1600" dirty="0" err="1"/>
              <a:t>orientării</a:t>
            </a:r>
            <a:r>
              <a:rPr lang="en-US" sz="1600" dirty="0"/>
              <a:t> </a:t>
            </a:r>
            <a:r>
              <a:rPr lang="en-US" sz="1600" dirty="0" err="1"/>
              <a:t>granulelor</a:t>
            </a:r>
            <a:r>
              <a:rPr lang="en-US" sz="1600" dirty="0"/>
              <a:t>/</a:t>
            </a:r>
            <a:r>
              <a:rPr lang="en-US" sz="1600" dirty="0" err="1"/>
              <a:t>orientarea</a:t>
            </a:r>
            <a:r>
              <a:rPr lang="en-US" sz="1600" dirty="0"/>
              <a:t> </a:t>
            </a:r>
            <a:r>
              <a:rPr lang="en-US" sz="1600" dirty="0" err="1"/>
              <a:t>cristalografică</a:t>
            </a:r>
            <a:r>
              <a:rPr lang="en-US" sz="1600" dirty="0"/>
              <a:t> </a:t>
            </a:r>
            <a:r>
              <a:rPr lang="en-US" sz="1600" dirty="0" err="1"/>
              <a:t>și</a:t>
            </a:r>
            <a:r>
              <a:rPr lang="en-US" sz="1600" dirty="0"/>
              <a:t> </a:t>
            </a:r>
            <a:r>
              <a:rPr lang="en-US" sz="1600" dirty="0" err="1"/>
              <a:t>studierea</a:t>
            </a:r>
            <a:r>
              <a:rPr lang="en-US" sz="1600" dirty="0"/>
              <a:t> </a:t>
            </a:r>
            <a:r>
              <a:rPr lang="en-US" sz="1600" dirty="0" err="1"/>
              <a:t>informațiilor</a:t>
            </a:r>
            <a:r>
              <a:rPr lang="en-US" sz="1600" dirty="0"/>
              <a:t> </a:t>
            </a:r>
            <a:r>
              <a:rPr lang="en-US" sz="1600" dirty="0" err="1"/>
              <a:t>conexe</a:t>
            </a:r>
            <a:r>
              <a:rPr lang="en-US" sz="1600" dirty="0"/>
              <a:t>, cum </a:t>
            </a:r>
            <a:r>
              <a:rPr lang="en-US" sz="1600" dirty="0" err="1"/>
              <a:t>ar</a:t>
            </a:r>
            <a:r>
              <a:rPr lang="en-US" sz="1600" dirty="0"/>
              <a:t> fi </a:t>
            </a:r>
            <a:r>
              <a:rPr lang="en-US" sz="1600" dirty="0" err="1"/>
              <a:t>heterogenitatea</a:t>
            </a:r>
            <a:r>
              <a:rPr lang="en-US" sz="1600" dirty="0"/>
              <a:t> </a:t>
            </a:r>
            <a:r>
              <a:rPr lang="en-US" sz="1600" dirty="0" err="1"/>
              <a:t>și</a:t>
            </a:r>
            <a:r>
              <a:rPr lang="en-US" sz="1600" dirty="0"/>
              <a:t> </a:t>
            </a:r>
            <a:r>
              <a:rPr lang="en-US" sz="1600" dirty="0" err="1"/>
              <a:t>microdeformarea</a:t>
            </a:r>
            <a:r>
              <a:rPr lang="en-US" sz="1600" dirty="0"/>
              <a:t> </a:t>
            </a:r>
            <a:r>
              <a:rPr lang="en-US" sz="1600" dirty="0" err="1"/>
              <a:t>în</a:t>
            </a:r>
            <a:r>
              <a:rPr lang="en-US" sz="1600" dirty="0"/>
              <a:t> probe plate (</a:t>
            </a:r>
            <a:r>
              <a:rPr lang="en-US" sz="1600" dirty="0" err="1"/>
              <a:t>necesită</a:t>
            </a:r>
            <a:r>
              <a:rPr lang="en-US" sz="1600" dirty="0"/>
              <a:t> un detector EBSD).</a:t>
            </a:r>
            <a:endParaRPr lang="ro-RO" sz="1600" dirty="0"/>
          </a:p>
          <a:p>
            <a:pPr marL="0" indent="0">
              <a:buNone/>
            </a:pPr>
            <a:endParaRPr lang="en-US" dirty="0"/>
          </a:p>
        </p:txBody>
      </p:sp>
    </p:spTree>
    <p:extLst>
      <p:ext uri="{BB962C8B-B14F-4D97-AF65-F5344CB8AC3E}">
        <p14:creationId xmlns:p14="http://schemas.microsoft.com/office/powerpoint/2010/main" val="328270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Scanning Electron Microscopy (SEM) Lecture with Animations and Real Measurement</a:t>
            </a:r>
            <a:endParaRPr lang="ro-RO" dirty="0"/>
          </a:p>
          <a:p>
            <a:endParaRPr lang="ro-RO" dirty="0"/>
          </a:p>
          <a:p>
            <a:r>
              <a:rPr lang="en-US" dirty="0">
                <a:hlinkClick r:id="rId3"/>
              </a:rPr>
              <a:t>https://vaccoat.com/blog/field-emission-scanning-electron-microscopy-fesem/</a:t>
            </a:r>
            <a:endParaRPr lang="ro-RO" dirty="0"/>
          </a:p>
          <a:p>
            <a:endParaRPr lang="en-US" dirty="0"/>
          </a:p>
        </p:txBody>
      </p:sp>
    </p:spTree>
    <p:extLst>
      <p:ext uri="{BB962C8B-B14F-4D97-AF65-F5344CB8AC3E}">
        <p14:creationId xmlns:p14="http://schemas.microsoft.com/office/powerpoint/2010/main" val="1862175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ELECTRON MICROSCOPY (REM)</a:t>
            </a:r>
          </a:p>
        </p:txBody>
      </p:sp>
      <p:sp>
        <p:nvSpPr>
          <p:cNvPr id="3" name="Content Placeholder 2"/>
          <p:cNvSpPr>
            <a:spLocks noGrp="1"/>
          </p:cNvSpPr>
          <p:nvPr>
            <p:ph idx="1"/>
          </p:nvPr>
        </p:nvSpPr>
        <p:spPr>
          <a:xfrm>
            <a:off x="-15240" y="1600200"/>
            <a:ext cx="9144000" cy="5029200"/>
          </a:xfrm>
        </p:spPr>
        <p:txBody>
          <a:bodyPr/>
          <a:lstStyle/>
          <a:p>
            <a:pPr marL="0" indent="0">
              <a:buNone/>
            </a:pPr>
            <a:r>
              <a:rPr lang="en-US" sz="2000" dirty="0"/>
              <a:t>REM </a:t>
            </a:r>
            <a:r>
              <a:rPr lang="en-US" sz="2000" dirty="0" err="1"/>
              <a:t>este</a:t>
            </a:r>
            <a:r>
              <a:rPr lang="en-US" sz="2000" dirty="0"/>
              <a:t> o </a:t>
            </a:r>
            <a:r>
              <a:rPr lang="en-US" sz="2000" dirty="0" err="1"/>
              <a:t>combinație</a:t>
            </a:r>
            <a:r>
              <a:rPr lang="en-US" sz="2000" dirty="0"/>
              <a:t> de </a:t>
            </a:r>
            <a:r>
              <a:rPr lang="en-US" sz="2000" dirty="0" err="1"/>
              <a:t>tehnici</a:t>
            </a:r>
            <a:r>
              <a:rPr lang="en-US" sz="2000" dirty="0"/>
              <a:t> de </a:t>
            </a:r>
            <a:r>
              <a:rPr lang="en-US" sz="2000" dirty="0" err="1"/>
              <a:t>imagistică</a:t>
            </a:r>
            <a:r>
              <a:rPr lang="en-US" sz="2000" dirty="0"/>
              <a:t>, </a:t>
            </a:r>
            <a:r>
              <a:rPr lang="en-US" sz="2000" dirty="0" err="1"/>
              <a:t>difracție</a:t>
            </a:r>
            <a:r>
              <a:rPr lang="en-US" sz="2000" dirty="0"/>
              <a:t> </a:t>
            </a:r>
            <a:r>
              <a:rPr lang="en-US" sz="2000" dirty="0" err="1"/>
              <a:t>și</a:t>
            </a:r>
            <a:r>
              <a:rPr lang="en-US" sz="2000" dirty="0"/>
              <a:t> </a:t>
            </a:r>
            <a:r>
              <a:rPr lang="en-US" sz="2000" dirty="0" err="1"/>
              <a:t>spectroscopie</a:t>
            </a:r>
            <a:r>
              <a:rPr lang="en-US" sz="2000" dirty="0"/>
              <a:t> </a:t>
            </a:r>
            <a:r>
              <a:rPr lang="en-US" sz="2000" dirty="0" err="1"/>
              <a:t>pentru</a:t>
            </a:r>
            <a:r>
              <a:rPr lang="en-US" sz="2000" dirty="0"/>
              <a:t> </a:t>
            </a:r>
            <a:r>
              <a:rPr lang="en-US" sz="2000" dirty="0" err="1"/>
              <a:t>caracterizarea</a:t>
            </a:r>
            <a:r>
              <a:rPr lang="en-US" sz="2000" dirty="0"/>
              <a:t> </a:t>
            </a:r>
            <a:r>
              <a:rPr lang="en-US" sz="2000" dirty="0" err="1"/>
              <a:t>topografiei</a:t>
            </a:r>
            <a:r>
              <a:rPr lang="en-US" sz="2000" dirty="0"/>
              <a:t>,</a:t>
            </a:r>
            <a:r>
              <a:rPr lang="ro-RO" sz="2000" dirty="0"/>
              <a:t> </a:t>
            </a:r>
            <a:r>
              <a:rPr lang="en-US" sz="2000" dirty="0" err="1"/>
              <a:t>structura</a:t>
            </a:r>
            <a:r>
              <a:rPr lang="en-US" sz="2000" dirty="0"/>
              <a:t> </a:t>
            </a:r>
            <a:r>
              <a:rPr lang="en-US" sz="2000" dirty="0" err="1"/>
              <a:t>cristalină</a:t>
            </a:r>
            <a:r>
              <a:rPr lang="en-US" sz="2000" dirty="0"/>
              <a:t> </a:t>
            </a:r>
            <a:r>
              <a:rPr lang="en-US" sz="2000" dirty="0" err="1"/>
              <a:t>și</a:t>
            </a:r>
            <a:r>
              <a:rPr lang="en-US" sz="2000" dirty="0"/>
              <a:t> </a:t>
            </a:r>
            <a:r>
              <a:rPr lang="en-US" sz="2000" dirty="0" err="1"/>
              <a:t>compoziția</a:t>
            </a:r>
            <a:r>
              <a:rPr lang="en-US" sz="2000" dirty="0"/>
              <a:t> </a:t>
            </a:r>
            <a:r>
              <a:rPr lang="en-US" sz="2000" dirty="0" err="1"/>
              <a:t>suprafețelor</a:t>
            </a:r>
            <a:r>
              <a:rPr lang="en-US" sz="2000" dirty="0"/>
              <a:t> </a:t>
            </a:r>
            <a:r>
              <a:rPr lang="en-US" sz="2000" dirty="0" err="1"/>
              <a:t>monocristalelor</a:t>
            </a:r>
            <a:r>
              <a:rPr lang="en-US" sz="2000" dirty="0"/>
              <a:t>.</a:t>
            </a:r>
            <a:endParaRPr lang="ro-RO" sz="2000" dirty="0"/>
          </a:p>
          <a:p>
            <a:pPr marL="0" indent="0">
              <a:buNone/>
            </a:pPr>
            <a:r>
              <a:rPr lang="ro-RO" sz="2000" dirty="0"/>
              <a:t>În REM un fascicul de electroni este incident pe o suprafață identic cu metodele anterioare, dar în loc să utilizeze transmisia (TEM) sau electroni secundari (SEM), </a:t>
            </a:r>
            <a:r>
              <a:rPr lang="ro-RO" sz="2000" b="1" dirty="0"/>
              <a:t>fasciculul reflectat de electroni împrăștiați elastic este detectat</a:t>
            </a:r>
            <a:r>
              <a:rPr lang="ro-RO" sz="2000" dirty="0"/>
              <a:t>. </a:t>
            </a:r>
          </a:p>
          <a:p>
            <a:pPr marL="0" indent="0">
              <a:buNone/>
            </a:pPr>
            <a:r>
              <a:rPr lang="ro-RO" sz="2000" dirty="0"/>
              <a:t>Această tehnică este în mod obișnuit combinată cu alte metode de caracterizare, cum ar fi difracția electronilor cu energie înaltă prin reflexie (RHEED), spectroscopia cu pierderi de energie înaltă prin reflexie (RHELS) și microscopia electronică cu energie joasă energie polarizată prin spin (SPLEEM), care este utilizată pentru investigarea microstructura domeniilor magnetice. De asemenea, datele REM pot fi corelate cu datele de la microscopia electronică Auger (AES). </a:t>
            </a:r>
          </a:p>
          <a:p>
            <a:pPr marL="0" indent="0">
              <a:buNone/>
            </a:pPr>
            <a:r>
              <a:rPr lang="ro-RO" sz="2000" dirty="0"/>
              <a:t>REM este acum o tehnică avansată pentru a studia structura de suprafață a cristalelor cu o rezoluție mai bună de 1 nm, în care sunt accesibile imagini clare ale pașilor de suprafață cu înălțimea de 0,1 până la 0,2 nm.</a:t>
            </a:r>
          </a:p>
          <a:p>
            <a:endParaRPr lang="ro-RO" sz="2000" dirty="0"/>
          </a:p>
          <a:p>
            <a:endParaRPr lang="ro-RO" sz="2000" dirty="0"/>
          </a:p>
          <a:p>
            <a:endParaRPr lang="ro-RO" sz="2000" dirty="0"/>
          </a:p>
        </p:txBody>
      </p:sp>
    </p:spTree>
    <p:extLst>
      <p:ext uri="{BB962C8B-B14F-4D97-AF65-F5344CB8AC3E}">
        <p14:creationId xmlns:p14="http://schemas.microsoft.com/office/powerpoint/2010/main" val="4229086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 Imaging Schematic</a:t>
            </a:r>
          </a:p>
        </p:txBody>
      </p:sp>
      <p:pic>
        <p:nvPicPr>
          <p:cNvPr id="9218" name="Picture 2" descr="REM Imaging Schemat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0780" y="2590800"/>
            <a:ext cx="706244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529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REM </a:t>
            </a:r>
            <a:r>
              <a:rPr lang="en-US" dirty="0"/>
              <a:t>Possible Applications </a:t>
            </a:r>
            <a:r>
              <a:rPr lang="ro-RO" dirty="0"/>
              <a:t>and Limitations</a:t>
            </a:r>
            <a:endParaRPr lang="en-US" dirty="0"/>
          </a:p>
        </p:txBody>
      </p:sp>
      <p:sp>
        <p:nvSpPr>
          <p:cNvPr id="3" name="Content Placeholder 2"/>
          <p:cNvSpPr>
            <a:spLocks noGrp="1"/>
          </p:cNvSpPr>
          <p:nvPr>
            <p:ph idx="1"/>
          </p:nvPr>
        </p:nvSpPr>
        <p:spPr/>
        <p:txBody>
          <a:bodyPr/>
          <a:lstStyle/>
          <a:p>
            <a:r>
              <a:rPr lang="ro-RO" sz="2000" b="1" dirty="0"/>
              <a:t>Aplicații</a:t>
            </a:r>
          </a:p>
          <a:p>
            <a:r>
              <a:rPr lang="en-US" sz="2000" dirty="0"/>
              <a:t> Surface reconstructions and phase transformations </a:t>
            </a:r>
            <a:endParaRPr lang="ro-RO" sz="2000" dirty="0"/>
          </a:p>
          <a:p>
            <a:r>
              <a:rPr lang="en-US" sz="2000" dirty="0"/>
              <a:t> Correlation between topographical features and reconstructions </a:t>
            </a:r>
            <a:endParaRPr lang="ro-RO" sz="2000" dirty="0"/>
          </a:p>
          <a:p>
            <a:r>
              <a:rPr lang="en-US" sz="2000" dirty="0"/>
              <a:t> Directions, distribution and motion of surface steps </a:t>
            </a:r>
            <a:endParaRPr lang="ro-RO" sz="2000" dirty="0"/>
          </a:p>
          <a:p>
            <a:r>
              <a:rPr lang="en-US" sz="2000" dirty="0"/>
              <a:t> Dislocations on surfaces </a:t>
            </a:r>
            <a:endParaRPr lang="ro-RO" sz="2000" dirty="0"/>
          </a:p>
          <a:p>
            <a:r>
              <a:rPr lang="en-US" sz="2000" dirty="0"/>
              <a:t> Nucleation and growth of films </a:t>
            </a:r>
            <a:endParaRPr lang="ro-RO" sz="2000" dirty="0"/>
          </a:p>
          <a:p>
            <a:r>
              <a:rPr lang="en-US" sz="2000" dirty="0"/>
              <a:t> Surface reactions</a:t>
            </a:r>
            <a:endParaRPr lang="ro-RO" sz="2000" dirty="0"/>
          </a:p>
          <a:p>
            <a:r>
              <a:rPr lang="ro-RO" sz="2000" b="1" dirty="0"/>
              <a:t>Limitarea</a:t>
            </a:r>
          </a:p>
          <a:p>
            <a:r>
              <a:rPr lang="en-US" sz="2000" dirty="0"/>
              <a:t>Imaginea REM </a:t>
            </a:r>
            <a:r>
              <a:rPr lang="en-US" sz="2000" dirty="0" err="1"/>
              <a:t>este</a:t>
            </a:r>
            <a:r>
              <a:rPr lang="en-US" sz="2000" dirty="0"/>
              <a:t> </a:t>
            </a:r>
            <a:r>
              <a:rPr lang="en-US" sz="2000" dirty="0" err="1"/>
              <a:t>scurtată</a:t>
            </a:r>
            <a:r>
              <a:rPr lang="en-US" sz="2000" dirty="0"/>
              <a:t> </a:t>
            </a:r>
            <a:r>
              <a:rPr lang="en-US" sz="2000" dirty="0" err="1"/>
              <a:t>în</a:t>
            </a:r>
            <a:r>
              <a:rPr lang="en-US" sz="2000" dirty="0"/>
              <a:t> </a:t>
            </a:r>
            <a:r>
              <a:rPr lang="en-US" sz="2000" dirty="0" err="1"/>
              <a:t>direcția</a:t>
            </a:r>
            <a:r>
              <a:rPr lang="en-US" sz="2000" dirty="0"/>
              <a:t> </a:t>
            </a:r>
            <a:r>
              <a:rPr lang="en-US" sz="2000" dirty="0" err="1"/>
              <a:t>incidenței</a:t>
            </a:r>
            <a:r>
              <a:rPr lang="en-US" sz="2000" dirty="0"/>
              <a:t> </a:t>
            </a:r>
            <a:r>
              <a:rPr lang="en-US" sz="2000" dirty="0" err="1"/>
              <a:t>electronilor</a:t>
            </a:r>
            <a:r>
              <a:rPr lang="en-US" sz="2000" dirty="0"/>
              <a:t> </a:t>
            </a:r>
            <a:r>
              <a:rPr lang="en-US" sz="2000" dirty="0" err="1"/>
              <a:t>și</a:t>
            </a:r>
            <a:r>
              <a:rPr lang="en-US" sz="2000" dirty="0"/>
              <a:t> </a:t>
            </a:r>
            <a:r>
              <a:rPr lang="en-US" sz="2000" dirty="0" err="1"/>
              <a:t>rezoluția</a:t>
            </a:r>
            <a:r>
              <a:rPr lang="en-US" sz="2000" dirty="0"/>
              <a:t> </a:t>
            </a:r>
            <a:r>
              <a:rPr lang="en-US" sz="2000" dirty="0" err="1"/>
              <a:t>înaltă</a:t>
            </a:r>
            <a:r>
              <a:rPr lang="en-US" sz="2000" dirty="0"/>
              <a:t> </a:t>
            </a:r>
            <a:r>
              <a:rPr lang="en-US" sz="2000" dirty="0" err="1"/>
              <a:t>este</a:t>
            </a:r>
            <a:r>
              <a:rPr lang="en-US" sz="2000" dirty="0"/>
              <a:t> </a:t>
            </a:r>
            <a:r>
              <a:rPr lang="en-US" sz="2000" dirty="0" err="1"/>
              <a:t>atinsă</a:t>
            </a:r>
            <a:r>
              <a:rPr lang="en-US" sz="2000" dirty="0"/>
              <a:t> </a:t>
            </a:r>
            <a:r>
              <a:rPr lang="en-US" sz="2000" dirty="0" err="1"/>
              <a:t>numai</a:t>
            </a:r>
            <a:r>
              <a:rPr lang="en-US" sz="2000" dirty="0"/>
              <a:t> </a:t>
            </a:r>
            <a:r>
              <a:rPr lang="en-US" sz="2000" dirty="0" err="1"/>
              <a:t>în</a:t>
            </a:r>
            <a:r>
              <a:rPr lang="ro-RO" sz="2000" dirty="0"/>
              <a:t> </a:t>
            </a:r>
            <a:r>
              <a:rPr lang="en-US" sz="2000" dirty="0" err="1"/>
              <a:t>direcția</a:t>
            </a:r>
            <a:r>
              <a:rPr lang="en-US" sz="2000" dirty="0"/>
              <a:t> </a:t>
            </a:r>
            <a:r>
              <a:rPr lang="en-US" sz="2000" dirty="0" err="1"/>
              <a:t>normală</a:t>
            </a:r>
            <a:r>
              <a:rPr lang="en-US" sz="2000" dirty="0"/>
              <a:t>. Pot fi </a:t>
            </a:r>
            <a:r>
              <a:rPr lang="en-US" sz="2000" dirty="0" err="1"/>
              <a:t>necesare</a:t>
            </a:r>
            <a:r>
              <a:rPr lang="en-US" sz="2000" dirty="0"/>
              <a:t> </a:t>
            </a:r>
            <a:r>
              <a:rPr lang="en-US" sz="2000" dirty="0" err="1"/>
              <a:t>imagini</a:t>
            </a:r>
            <a:r>
              <a:rPr lang="en-US" sz="2000" dirty="0"/>
              <a:t> </a:t>
            </a:r>
            <a:r>
              <a:rPr lang="en-US" sz="2000" dirty="0" err="1"/>
              <a:t>în</a:t>
            </a:r>
            <a:r>
              <a:rPr lang="en-US" sz="2000" dirty="0"/>
              <a:t> </a:t>
            </a:r>
            <a:r>
              <a:rPr lang="en-US" sz="2000" dirty="0" err="1"/>
              <a:t>mai</a:t>
            </a:r>
            <a:r>
              <a:rPr lang="en-US" sz="2000" dirty="0"/>
              <a:t> </a:t>
            </a:r>
            <a:r>
              <a:rPr lang="en-US" sz="2000" dirty="0" err="1"/>
              <a:t>mult</a:t>
            </a:r>
            <a:r>
              <a:rPr lang="en-US" sz="2000" dirty="0"/>
              <a:t> de un </a:t>
            </a:r>
            <a:r>
              <a:rPr lang="en-US" sz="2000" dirty="0" err="1"/>
              <a:t>azimut</a:t>
            </a:r>
            <a:r>
              <a:rPr lang="en-US" sz="2000" dirty="0"/>
              <a:t> </a:t>
            </a:r>
            <a:r>
              <a:rPr lang="en-US" sz="2000" dirty="0" err="1"/>
              <a:t>pentru</a:t>
            </a:r>
            <a:r>
              <a:rPr lang="en-US" sz="2000" dirty="0"/>
              <a:t> a </a:t>
            </a:r>
            <a:r>
              <a:rPr lang="en-US" sz="2000" dirty="0" err="1"/>
              <a:t>determina</a:t>
            </a:r>
            <a:r>
              <a:rPr lang="en-US" sz="2000" dirty="0"/>
              <a:t> </a:t>
            </a:r>
            <a:r>
              <a:rPr lang="en-US" sz="2000" dirty="0" err="1"/>
              <a:t>toate</a:t>
            </a:r>
            <a:r>
              <a:rPr lang="en-US" sz="2000" dirty="0"/>
              <a:t> </a:t>
            </a:r>
            <a:r>
              <a:rPr lang="en-US" sz="2000" dirty="0" err="1"/>
              <a:t>detaliile</a:t>
            </a:r>
            <a:r>
              <a:rPr lang="ro-RO" sz="2000" dirty="0"/>
              <a:t> </a:t>
            </a:r>
            <a:r>
              <a:rPr lang="en-US" sz="2000" dirty="0" err="1"/>
              <a:t>topografia</a:t>
            </a:r>
            <a:r>
              <a:rPr lang="en-US" sz="2000" dirty="0"/>
              <a:t> </a:t>
            </a:r>
            <a:r>
              <a:rPr lang="en-US" sz="2000" dirty="0" err="1"/>
              <a:t>suprafeței</a:t>
            </a:r>
            <a:r>
              <a:rPr lang="en-US" sz="2000" dirty="0"/>
              <a:t>.</a:t>
            </a:r>
          </a:p>
        </p:txBody>
      </p:sp>
    </p:spTree>
    <p:extLst>
      <p:ext uri="{BB962C8B-B14F-4D97-AF65-F5344CB8AC3E}">
        <p14:creationId xmlns:p14="http://schemas.microsoft.com/office/powerpoint/2010/main" val="2377543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b="1" dirty="0"/>
              <a:t>Scanning Tunneling</a:t>
            </a:r>
            <a:r>
              <a:rPr lang="ro-RO" b="1" dirty="0"/>
              <a:t> M</a:t>
            </a:r>
            <a:r>
              <a:rPr lang="en-US" b="1" dirty="0" err="1"/>
              <a:t>icroscopy</a:t>
            </a:r>
            <a:r>
              <a:rPr lang="en-US" b="1" dirty="0"/>
              <a:t> (STM)</a:t>
            </a:r>
            <a:endParaRPr lang="en-US" dirty="0"/>
          </a:p>
        </p:txBody>
      </p:sp>
      <p:sp>
        <p:nvSpPr>
          <p:cNvPr id="3" name="Content Placeholder 2"/>
          <p:cNvSpPr>
            <a:spLocks noGrp="1"/>
          </p:cNvSpPr>
          <p:nvPr>
            <p:ph idx="1"/>
          </p:nvPr>
        </p:nvSpPr>
        <p:spPr>
          <a:xfrm>
            <a:off x="76200" y="1600200"/>
            <a:ext cx="9067800" cy="4525962"/>
          </a:xfrm>
        </p:spPr>
        <p:txBody>
          <a:bodyPr/>
          <a:lstStyle/>
          <a:p>
            <a:pPr marL="0" indent="0">
              <a:buNone/>
            </a:pPr>
            <a:r>
              <a:rPr lang="en-US" sz="2000" dirty="0"/>
              <a:t>STM </a:t>
            </a:r>
            <a:r>
              <a:rPr lang="en-US" sz="2000" dirty="0" err="1"/>
              <a:t>este</a:t>
            </a:r>
            <a:r>
              <a:rPr lang="en-US" sz="2000" dirty="0"/>
              <a:t> </a:t>
            </a:r>
            <a:r>
              <a:rPr lang="en-US" sz="2000" dirty="0" err="1"/>
              <a:t>utilizat</a:t>
            </a:r>
            <a:r>
              <a:rPr lang="en-US" sz="2000" dirty="0"/>
              <a:t> </a:t>
            </a:r>
            <a:r>
              <a:rPr lang="en-US" sz="2000" dirty="0" err="1"/>
              <a:t>în</a:t>
            </a:r>
            <a:r>
              <a:rPr lang="en-US" sz="2000" dirty="0"/>
              <a:t> principal </a:t>
            </a:r>
            <a:r>
              <a:rPr lang="en-US" sz="2000" dirty="0" err="1"/>
              <a:t>pentru</a:t>
            </a:r>
            <a:r>
              <a:rPr lang="en-US" sz="2000" dirty="0"/>
              <a:t> </a:t>
            </a:r>
            <a:r>
              <a:rPr lang="en-US" sz="2000" dirty="0" err="1"/>
              <a:t>imagistica</a:t>
            </a:r>
            <a:r>
              <a:rPr lang="en-US" sz="2000" dirty="0"/>
              <a:t> </a:t>
            </a:r>
            <a:r>
              <a:rPr lang="en-US" sz="2000" dirty="0" err="1"/>
              <a:t>suprafețelor</a:t>
            </a:r>
            <a:r>
              <a:rPr lang="en-US" sz="2000" dirty="0"/>
              <a:t> la </a:t>
            </a:r>
            <a:r>
              <a:rPr lang="en-US" sz="2000" dirty="0" err="1"/>
              <a:t>nivel</a:t>
            </a:r>
            <a:r>
              <a:rPr lang="en-US" sz="2000" dirty="0"/>
              <a:t> atomic pe </a:t>
            </a:r>
            <a:r>
              <a:rPr lang="en-US" sz="2000" dirty="0" err="1"/>
              <a:t>baza</a:t>
            </a:r>
            <a:r>
              <a:rPr lang="en-US" sz="2000" dirty="0"/>
              <a:t> </a:t>
            </a:r>
            <a:r>
              <a:rPr lang="en-US" sz="2000" dirty="0" err="1"/>
              <a:t>conceptului</a:t>
            </a:r>
            <a:r>
              <a:rPr lang="en-US" sz="2000" dirty="0"/>
              <a:t> de </a:t>
            </a:r>
            <a:r>
              <a:rPr lang="en-US" sz="2000" dirty="0" err="1"/>
              <a:t>tunel</a:t>
            </a:r>
            <a:r>
              <a:rPr lang="en-US" sz="2000" dirty="0"/>
              <a:t> </a:t>
            </a:r>
            <a:r>
              <a:rPr lang="en-US" sz="2000" dirty="0" err="1"/>
              <a:t>cuantic</a:t>
            </a:r>
            <a:r>
              <a:rPr lang="en-US" sz="2000" dirty="0"/>
              <a:t>. </a:t>
            </a:r>
            <a:endParaRPr lang="ro-RO" sz="2000" dirty="0"/>
          </a:p>
          <a:p>
            <a:pPr marL="0" indent="0">
              <a:buNone/>
            </a:pPr>
            <a:r>
              <a:rPr lang="en-US" sz="2000" dirty="0"/>
              <a:t>În STM, un </a:t>
            </a:r>
            <a:r>
              <a:rPr lang="en-US" sz="2000" dirty="0" err="1"/>
              <a:t>vârf</a:t>
            </a:r>
            <a:r>
              <a:rPr lang="en-US" sz="2000" dirty="0"/>
              <a:t> </a:t>
            </a:r>
            <a:r>
              <a:rPr lang="en-US" sz="2000" dirty="0" err="1"/>
              <a:t>extrem</a:t>
            </a:r>
            <a:r>
              <a:rPr lang="en-US" sz="2000" dirty="0"/>
              <a:t> de </a:t>
            </a:r>
            <a:r>
              <a:rPr lang="en-US" sz="2000" dirty="0" err="1"/>
              <a:t>conductiv</a:t>
            </a:r>
            <a:r>
              <a:rPr lang="en-US" sz="2000" dirty="0"/>
              <a:t> </a:t>
            </a:r>
            <a:r>
              <a:rPr lang="en-US" sz="2000" dirty="0" err="1"/>
              <a:t>este</a:t>
            </a:r>
            <a:r>
              <a:rPr lang="en-US" sz="2000" dirty="0"/>
              <a:t> </a:t>
            </a:r>
            <a:r>
              <a:rPr lang="en-US" sz="2000" dirty="0" err="1"/>
              <a:t>adus</a:t>
            </a:r>
            <a:r>
              <a:rPr lang="en-US" sz="2000" dirty="0"/>
              <a:t> </a:t>
            </a:r>
            <a:r>
              <a:rPr lang="en-US" sz="2000" dirty="0" err="1"/>
              <a:t>foarte</a:t>
            </a:r>
            <a:r>
              <a:rPr lang="en-US" sz="2000" dirty="0"/>
              <a:t> </a:t>
            </a:r>
            <a:r>
              <a:rPr lang="en-US" sz="2000" dirty="0" err="1"/>
              <a:t>aproape</a:t>
            </a:r>
            <a:r>
              <a:rPr lang="en-US" sz="2000" dirty="0"/>
              <a:t> de </a:t>
            </a:r>
            <a:r>
              <a:rPr lang="en-US" sz="2000" dirty="0" err="1"/>
              <a:t>suprafața</a:t>
            </a:r>
            <a:r>
              <a:rPr lang="en-US" sz="2000" dirty="0"/>
              <a:t> </a:t>
            </a:r>
            <a:r>
              <a:rPr lang="en-US" sz="2000" dirty="0" err="1"/>
              <a:t>probei</a:t>
            </a:r>
            <a:r>
              <a:rPr lang="en-US" sz="2000" dirty="0"/>
              <a:t> cu o </a:t>
            </a:r>
            <a:r>
              <a:rPr lang="en-US" sz="2000" dirty="0" err="1"/>
              <a:t>tensiune</a:t>
            </a:r>
            <a:r>
              <a:rPr lang="en-US" sz="2000" dirty="0"/>
              <a:t> de </a:t>
            </a:r>
            <a:r>
              <a:rPr lang="en-US" sz="2000" dirty="0" err="1"/>
              <a:t>polarizare</a:t>
            </a:r>
            <a:r>
              <a:rPr lang="en-US" sz="2000" dirty="0"/>
              <a:t> </a:t>
            </a:r>
            <a:r>
              <a:rPr lang="en-US" sz="2000" dirty="0" err="1"/>
              <a:t>aplicată</a:t>
            </a:r>
            <a:r>
              <a:rPr lang="en-US" sz="2000" dirty="0"/>
              <a:t> </a:t>
            </a:r>
            <a:r>
              <a:rPr lang="en-US" sz="2000" dirty="0" err="1"/>
              <a:t>între</a:t>
            </a:r>
            <a:r>
              <a:rPr lang="en-US" sz="2000" dirty="0"/>
              <a:t> </a:t>
            </a:r>
            <a:r>
              <a:rPr lang="en-US" sz="2000" dirty="0" err="1"/>
              <a:t>ele</a:t>
            </a:r>
            <a:r>
              <a:rPr lang="en-US" sz="2000" dirty="0"/>
              <a:t>, </a:t>
            </a:r>
            <a:r>
              <a:rPr lang="en-US" sz="2000" dirty="0" err="1"/>
              <a:t>ceea</a:t>
            </a:r>
            <a:r>
              <a:rPr lang="en-US" sz="2000" dirty="0"/>
              <a:t> </a:t>
            </a:r>
            <a:r>
              <a:rPr lang="en-US" sz="2000" dirty="0" err="1"/>
              <a:t>ce</a:t>
            </a:r>
            <a:r>
              <a:rPr lang="en-US" sz="2000" dirty="0"/>
              <a:t> </a:t>
            </a:r>
            <a:r>
              <a:rPr lang="en-US" sz="2000" dirty="0" err="1"/>
              <a:t>permite</a:t>
            </a:r>
            <a:r>
              <a:rPr lang="en-US" sz="2000" dirty="0"/>
              <a:t> </a:t>
            </a:r>
            <a:r>
              <a:rPr lang="en-US" sz="2000" dirty="0" err="1"/>
              <a:t>electronilor</a:t>
            </a:r>
            <a:r>
              <a:rPr lang="en-US" sz="2000" dirty="0"/>
              <a:t> </a:t>
            </a:r>
            <a:r>
              <a:rPr lang="en-US" sz="2000" dirty="0" err="1"/>
              <a:t>să</a:t>
            </a:r>
            <a:r>
              <a:rPr lang="en-US" sz="2000" dirty="0"/>
              <a:t> </a:t>
            </a:r>
            <a:r>
              <a:rPr lang="en-US" sz="2000" dirty="0" err="1"/>
              <a:t>treacă</a:t>
            </a:r>
            <a:r>
              <a:rPr lang="en-US" sz="2000" dirty="0"/>
              <a:t> </a:t>
            </a:r>
            <a:r>
              <a:rPr lang="en-US" sz="2000" dirty="0" err="1"/>
              <a:t>prin</a:t>
            </a:r>
            <a:r>
              <a:rPr lang="en-US" sz="2000" dirty="0"/>
              <a:t> </a:t>
            </a:r>
            <a:r>
              <a:rPr lang="en-US" sz="2000" dirty="0" err="1"/>
              <a:t>tunel</a:t>
            </a:r>
            <a:r>
              <a:rPr lang="en-US" sz="2000" dirty="0"/>
              <a:t> </a:t>
            </a:r>
            <a:r>
              <a:rPr lang="en-US" sz="2000" dirty="0" err="1"/>
              <a:t>prin</a:t>
            </a:r>
            <a:r>
              <a:rPr lang="en-US" sz="2000" dirty="0"/>
              <a:t> </a:t>
            </a:r>
            <a:r>
              <a:rPr lang="en-US" sz="2000" dirty="0" err="1"/>
              <a:t>vidul</a:t>
            </a:r>
            <a:r>
              <a:rPr lang="en-US" sz="2000" dirty="0"/>
              <a:t> de </a:t>
            </a:r>
            <a:r>
              <a:rPr lang="en-US" sz="2000" dirty="0" err="1"/>
              <a:t>separare</a:t>
            </a:r>
            <a:r>
              <a:rPr lang="en-US" sz="2000" dirty="0"/>
              <a:t>.</a:t>
            </a:r>
            <a:endParaRPr lang="ro-RO" sz="2000" dirty="0"/>
          </a:p>
          <a:p>
            <a:pPr marL="0" indent="0">
              <a:buNone/>
            </a:pPr>
            <a:r>
              <a:rPr lang="en-US" sz="2000" dirty="0" err="1"/>
              <a:t>Curentul</a:t>
            </a:r>
            <a:r>
              <a:rPr lang="en-US" sz="2000" dirty="0"/>
              <a:t> de </a:t>
            </a:r>
            <a:r>
              <a:rPr lang="en-US" sz="2000" dirty="0" err="1"/>
              <a:t>tunelare</a:t>
            </a:r>
            <a:r>
              <a:rPr lang="en-US" sz="2000" dirty="0"/>
              <a:t> </a:t>
            </a:r>
            <a:r>
              <a:rPr lang="en-US" sz="2000" dirty="0" err="1"/>
              <a:t>rezultat</a:t>
            </a:r>
            <a:r>
              <a:rPr lang="en-US" sz="2000" dirty="0"/>
              <a:t> </a:t>
            </a:r>
            <a:r>
              <a:rPr lang="en-US" sz="2000" dirty="0" err="1"/>
              <a:t>oferă</a:t>
            </a:r>
            <a:r>
              <a:rPr lang="en-US" sz="2000" dirty="0"/>
              <a:t> un </a:t>
            </a:r>
            <a:r>
              <a:rPr lang="en-US" sz="2000" dirty="0" err="1"/>
              <a:t>profil</a:t>
            </a:r>
            <a:r>
              <a:rPr lang="en-US" sz="2000" dirty="0"/>
              <a:t> </a:t>
            </a:r>
            <a:r>
              <a:rPr lang="en-US" sz="2000" dirty="0" err="1"/>
              <a:t>bazat</a:t>
            </a:r>
            <a:r>
              <a:rPr lang="en-US" sz="2000" dirty="0"/>
              <a:t> </a:t>
            </a:r>
            <a:r>
              <a:rPr lang="en-US" sz="2000" dirty="0" err="1"/>
              <a:t>pe</a:t>
            </a:r>
            <a:r>
              <a:rPr lang="en-US" sz="2000" dirty="0"/>
              <a:t> </a:t>
            </a:r>
            <a:r>
              <a:rPr lang="en-US" sz="2000" dirty="0" err="1"/>
              <a:t>probabilitatea</a:t>
            </a:r>
            <a:r>
              <a:rPr lang="en-US" sz="2000" dirty="0"/>
              <a:t> de </a:t>
            </a:r>
            <a:r>
              <a:rPr lang="en-US" sz="2000" dirty="0" err="1"/>
              <a:t>tunelare</a:t>
            </a:r>
            <a:r>
              <a:rPr lang="en-US" sz="2000" dirty="0"/>
              <a:t> a </a:t>
            </a:r>
            <a:r>
              <a:rPr lang="en-US" sz="2000" dirty="0" err="1"/>
              <a:t>unui</a:t>
            </a:r>
            <a:r>
              <a:rPr lang="en-US" sz="2000" dirty="0"/>
              <a:t> electron de la </a:t>
            </a:r>
            <a:r>
              <a:rPr lang="en-US" sz="2000" dirty="0" err="1"/>
              <a:t>vârf</a:t>
            </a:r>
            <a:r>
              <a:rPr lang="en-US" sz="2000" dirty="0"/>
              <a:t> la </a:t>
            </a:r>
            <a:r>
              <a:rPr lang="en-US" sz="2000" dirty="0" err="1"/>
              <a:t>probă</a:t>
            </a:r>
            <a:r>
              <a:rPr lang="en-US" sz="2000" dirty="0"/>
              <a:t>, </a:t>
            </a:r>
            <a:r>
              <a:rPr lang="en-US" sz="2000" dirty="0" err="1"/>
              <a:t>deoarece</a:t>
            </a:r>
            <a:r>
              <a:rPr lang="en-US" sz="2000" dirty="0"/>
              <a:t> </a:t>
            </a:r>
            <a:r>
              <a:rPr lang="en-US" sz="2000" dirty="0" err="1"/>
              <a:t>este</a:t>
            </a:r>
            <a:r>
              <a:rPr lang="en-US" sz="2000" dirty="0"/>
              <a:t> o </a:t>
            </a:r>
            <a:r>
              <a:rPr lang="en-US" sz="2000" dirty="0" err="1"/>
              <a:t>funcție</a:t>
            </a:r>
            <a:r>
              <a:rPr lang="en-US" sz="2000" dirty="0"/>
              <a:t> de </a:t>
            </a:r>
            <a:r>
              <a:rPr lang="en-US" sz="2000" dirty="0" err="1"/>
              <a:t>distanță</a:t>
            </a:r>
            <a:r>
              <a:rPr lang="en-US" sz="2000" dirty="0"/>
              <a:t>, </a:t>
            </a:r>
            <a:r>
              <a:rPr lang="en-US" sz="2000" dirty="0" err="1"/>
              <a:t>tensiune</a:t>
            </a:r>
            <a:r>
              <a:rPr lang="en-US" sz="2000" dirty="0"/>
              <a:t> </a:t>
            </a:r>
            <a:r>
              <a:rPr lang="en-US" sz="2000" dirty="0" err="1"/>
              <a:t>aplicată</a:t>
            </a:r>
            <a:r>
              <a:rPr lang="en-US" sz="2000" dirty="0"/>
              <a:t> </a:t>
            </a:r>
            <a:r>
              <a:rPr lang="en-US" sz="2000" dirty="0" err="1"/>
              <a:t>și</a:t>
            </a:r>
            <a:r>
              <a:rPr lang="en-US" sz="2000" dirty="0"/>
              <a:t> </a:t>
            </a:r>
            <a:r>
              <a:rPr lang="en-US" sz="2000" dirty="0" err="1"/>
              <a:t>densitatea</a:t>
            </a:r>
            <a:r>
              <a:rPr lang="en-US" sz="2000" dirty="0"/>
              <a:t> </a:t>
            </a:r>
            <a:r>
              <a:rPr lang="en-US" sz="2000" dirty="0" err="1"/>
              <a:t>locală</a:t>
            </a:r>
            <a:r>
              <a:rPr lang="en-US" sz="2000" dirty="0"/>
              <a:t> a </a:t>
            </a:r>
            <a:r>
              <a:rPr lang="en-US" sz="2000" dirty="0" err="1"/>
              <a:t>stărilor</a:t>
            </a:r>
            <a:r>
              <a:rPr lang="en-US" sz="2000" dirty="0"/>
              <a:t> (LDOS) a </a:t>
            </a:r>
            <a:r>
              <a:rPr lang="en-US" sz="2000" dirty="0" err="1"/>
              <a:t>probei</a:t>
            </a:r>
            <a:r>
              <a:rPr lang="en-US" sz="2000" dirty="0"/>
              <a:t>. </a:t>
            </a:r>
            <a:endParaRPr lang="ro-RO" sz="2000" dirty="0"/>
          </a:p>
          <a:p>
            <a:pPr marL="0" indent="0">
              <a:buNone/>
            </a:pPr>
            <a:r>
              <a:rPr lang="en-US" sz="2000" dirty="0" err="1"/>
              <a:t>Această</a:t>
            </a:r>
            <a:r>
              <a:rPr lang="en-US" sz="2000" dirty="0"/>
              <a:t> </a:t>
            </a:r>
            <a:r>
              <a:rPr lang="en-US" sz="2000" dirty="0" err="1"/>
              <a:t>metodă</a:t>
            </a:r>
            <a:r>
              <a:rPr lang="en-US" sz="2000" dirty="0"/>
              <a:t> </a:t>
            </a:r>
            <a:r>
              <a:rPr lang="en-US" sz="2000" dirty="0" err="1"/>
              <a:t>poate</a:t>
            </a:r>
            <a:r>
              <a:rPr lang="en-US" sz="2000" dirty="0"/>
              <a:t> </a:t>
            </a:r>
            <a:r>
              <a:rPr lang="en-US" sz="2000" dirty="0" err="1"/>
              <a:t>distinge</a:t>
            </a:r>
            <a:r>
              <a:rPr lang="en-US" sz="2000" dirty="0"/>
              <a:t> </a:t>
            </a:r>
            <a:r>
              <a:rPr lang="en-US" sz="2000" dirty="0" err="1"/>
              <a:t>caracteristici</a:t>
            </a:r>
            <a:r>
              <a:rPr lang="en-US" sz="2000" dirty="0"/>
              <a:t> </a:t>
            </a:r>
            <a:r>
              <a:rPr lang="en-US" sz="2000" dirty="0" err="1"/>
              <a:t>mai</a:t>
            </a:r>
            <a:r>
              <a:rPr lang="en-US" sz="2000" dirty="0"/>
              <a:t> </a:t>
            </a:r>
            <a:r>
              <a:rPr lang="en-US" sz="2000" dirty="0" err="1"/>
              <a:t>mici</a:t>
            </a:r>
            <a:r>
              <a:rPr lang="en-US" sz="2000" dirty="0"/>
              <a:t> de 0,1 nm cu o </a:t>
            </a:r>
            <a:r>
              <a:rPr lang="en-US" sz="2000" dirty="0" err="1"/>
              <a:t>rezoluție</a:t>
            </a:r>
            <a:r>
              <a:rPr lang="en-US" sz="2000" dirty="0"/>
              <a:t> de </a:t>
            </a:r>
            <a:r>
              <a:rPr lang="en-US" sz="2000" dirty="0" err="1"/>
              <a:t>adâncime</a:t>
            </a:r>
            <a:r>
              <a:rPr lang="en-US" sz="2000" dirty="0"/>
              <a:t> de 0,01 nm (10 pm)</a:t>
            </a:r>
          </a:p>
        </p:txBody>
      </p:sp>
    </p:spTree>
    <p:extLst>
      <p:ext uri="{BB962C8B-B14F-4D97-AF65-F5344CB8AC3E}">
        <p14:creationId xmlns:p14="http://schemas.microsoft.com/office/powerpoint/2010/main" val="16844374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Schematic of STM Imaging Process</a:t>
            </a:r>
          </a:p>
        </p:txBody>
      </p:sp>
      <p:pic>
        <p:nvPicPr>
          <p:cNvPr id="10242" name="Picture 2" descr="Schematic of STM Imaging Proc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6472" y="1951038"/>
            <a:ext cx="5631056"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31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Scanning Tunneling Microscope Operating Principle</a:t>
            </a:r>
            <a:endParaRPr lang="ro-RO" dirty="0"/>
          </a:p>
          <a:p>
            <a:endParaRPr lang="ro-RO" dirty="0"/>
          </a:p>
          <a:p>
            <a:r>
              <a:rPr lang="en-US" dirty="0">
                <a:hlinkClick r:id="rId2"/>
              </a:rPr>
              <a:t>https://vaccoat.com/blog/electron-microscope/</a:t>
            </a:r>
            <a:endParaRPr lang="ro-RO" dirty="0"/>
          </a:p>
          <a:p>
            <a:endParaRPr lang="en-US" dirty="0"/>
          </a:p>
        </p:txBody>
      </p:sp>
    </p:spTree>
    <p:extLst>
      <p:ext uri="{BB962C8B-B14F-4D97-AF65-F5344CB8AC3E}">
        <p14:creationId xmlns:p14="http://schemas.microsoft.com/office/powerpoint/2010/main" val="4150396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Disadvantages of Electron Microscopes</a:t>
            </a:r>
            <a:endParaRPr lang="en-US" dirty="0"/>
          </a:p>
        </p:txBody>
      </p:sp>
      <p:sp>
        <p:nvSpPr>
          <p:cNvPr id="3" name="Content Placeholder 2"/>
          <p:cNvSpPr>
            <a:spLocks noGrp="1"/>
          </p:cNvSpPr>
          <p:nvPr>
            <p:ph idx="1"/>
          </p:nvPr>
        </p:nvSpPr>
        <p:spPr/>
        <p:txBody>
          <a:bodyPr/>
          <a:lstStyle/>
          <a:p>
            <a:r>
              <a:rPr lang="en-US" sz="2000" dirty="0" err="1"/>
              <a:t>Microscoapele</a:t>
            </a:r>
            <a:r>
              <a:rPr lang="en-US" sz="2000" dirty="0"/>
              <a:t> </a:t>
            </a:r>
            <a:r>
              <a:rPr lang="en-US" sz="2000" dirty="0" err="1"/>
              <a:t>electronice</a:t>
            </a:r>
            <a:r>
              <a:rPr lang="en-US" sz="2000" dirty="0"/>
              <a:t> </a:t>
            </a:r>
            <a:r>
              <a:rPr lang="en-US" sz="2000" dirty="0" err="1"/>
              <a:t>sunt</a:t>
            </a:r>
            <a:r>
              <a:rPr lang="en-US" sz="2000" dirty="0"/>
              <a:t> </a:t>
            </a:r>
            <a:r>
              <a:rPr lang="en-US" sz="2000" dirty="0" err="1"/>
              <a:t>costisitoare</a:t>
            </a:r>
            <a:r>
              <a:rPr lang="en-US" sz="2000" dirty="0"/>
              <a:t> de </a:t>
            </a:r>
            <a:r>
              <a:rPr lang="en-US" sz="2000" dirty="0" err="1"/>
              <a:t>construit</a:t>
            </a:r>
            <a:r>
              <a:rPr lang="en-US" sz="2000" dirty="0"/>
              <a:t> </a:t>
            </a:r>
            <a:r>
              <a:rPr lang="en-US" sz="2000" dirty="0" err="1"/>
              <a:t>și</a:t>
            </a:r>
            <a:r>
              <a:rPr lang="en-US" sz="2000" dirty="0"/>
              <a:t> </a:t>
            </a:r>
            <a:r>
              <a:rPr lang="en-US" sz="2000" dirty="0" err="1"/>
              <a:t>întreținut</a:t>
            </a:r>
            <a:endParaRPr lang="ro-RO" sz="2000" dirty="0"/>
          </a:p>
          <a:p>
            <a:r>
              <a:rPr lang="en-US" sz="2000" dirty="0" err="1"/>
              <a:t>Acestea</a:t>
            </a:r>
            <a:r>
              <a:rPr lang="en-US" sz="2000" dirty="0"/>
              <a:t> </a:t>
            </a:r>
            <a:r>
              <a:rPr lang="en-US" sz="2000" dirty="0" err="1"/>
              <a:t>trebuie</a:t>
            </a:r>
            <a:r>
              <a:rPr lang="en-US" sz="2000" dirty="0"/>
              <a:t> </a:t>
            </a:r>
            <a:r>
              <a:rPr lang="en-US" sz="2000" dirty="0" err="1"/>
              <a:t>să</a:t>
            </a:r>
            <a:r>
              <a:rPr lang="en-US" sz="2000" dirty="0"/>
              <a:t> fie </a:t>
            </a:r>
            <a:r>
              <a:rPr lang="en-US" sz="2000" dirty="0" err="1"/>
              <a:t>așezate</a:t>
            </a:r>
            <a:r>
              <a:rPr lang="en-US" sz="2000" dirty="0"/>
              <a:t> </a:t>
            </a:r>
            <a:r>
              <a:rPr lang="en-US" sz="2000" dirty="0" err="1"/>
              <a:t>în</a:t>
            </a:r>
            <a:r>
              <a:rPr lang="en-US" sz="2000" dirty="0"/>
              <a:t> </a:t>
            </a:r>
            <a:r>
              <a:rPr lang="en-US" sz="2000" dirty="0" err="1"/>
              <a:t>clădiri</a:t>
            </a:r>
            <a:r>
              <a:rPr lang="en-US" sz="2000" dirty="0"/>
              <a:t> stabile (</a:t>
            </a:r>
            <a:r>
              <a:rPr lang="en-US" sz="2000" dirty="0" err="1"/>
              <a:t>uneori</a:t>
            </a:r>
            <a:r>
              <a:rPr lang="en-US" sz="2000" dirty="0"/>
              <a:t> </a:t>
            </a:r>
            <a:r>
              <a:rPr lang="en-US" sz="2000" dirty="0" err="1"/>
              <a:t>subterane</a:t>
            </a:r>
            <a:r>
              <a:rPr lang="en-US" sz="2000" dirty="0"/>
              <a:t>) cu </a:t>
            </a:r>
            <a:r>
              <a:rPr lang="en-US" sz="2000" dirty="0" err="1"/>
              <a:t>instrumente</a:t>
            </a:r>
            <a:r>
              <a:rPr lang="en-US" sz="2000" dirty="0"/>
              <a:t> </a:t>
            </a:r>
            <a:r>
              <a:rPr lang="en-US" sz="2000" dirty="0" err="1"/>
              <a:t>speciale</a:t>
            </a:r>
            <a:r>
              <a:rPr lang="en-US" sz="2000" dirty="0"/>
              <a:t>, cum </a:t>
            </a:r>
            <a:r>
              <a:rPr lang="en-US" sz="2000" dirty="0" err="1"/>
              <a:t>ar</a:t>
            </a:r>
            <a:r>
              <a:rPr lang="en-US" sz="2000" dirty="0"/>
              <a:t> fi </a:t>
            </a:r>
            <a:r>
              <a:rPr lang="en-US" sz="2000" dirty="0" err="1"/>
              <a:t>sisteme</a:t>
            </a:r>
            <a:r>
              <a:rPr lang="en-US" sz="2000" dirty="0"/>
              <a:t> de </a:t>
            </a:r>
            <a:r>
              <a:rPr lang="en-US" sz="2000" dirty="0" err="1"/>
              <a:t>anulare</a:t>
            </a:r>
            <a:r>
              <a:rPr lang="en-US" sz="2000" dirty="0"/>
              <a:t> a </a:t>
            </a:r>
            <a:r>
              <a:rPr lang="en-US" sz="2000" dirty="0" err="1"/>
              <a:t>câmpului</a:t>
            </a:r>
            <a:r>
              <a:rPr lang="en-US" sz="2000" dirty="0"/>
              <a:t> magnetic.</a:t>
            </a:r>
            <a:endParaRPr lang="ro-RO" sz="2000" dirty="0"/>
          </a:p>
          <a:p>
            <a:r>
              <a:rPr lang="en-US" sz="2000" dirty="0" err="1"/>
              <a:t>Mostrele</a:t>
            </a:r>
            <a:r>
              <a:rPr lang="en-US" sz="2000" dirty="0"/>
              <a:t> </a:t>
            </a:r>
            <a:r>
              <a:rPr lang="en-US" sz="2000" dirty="0" err="1"/>
              <a:t>trebuie</a:t>
            </a:r>
            <a:r>
              <a:rPr lang="en-US" sz="2000" dirty="0"/>
              <a:t> </a:t>
            </a:r>
            <a:r>
              <a:rPr lang="en-US" sz="2000" dirty="0" err="1"/>
              <a:t>privite</a:t>
            </a:r>
            <a:r>
              <a:rPr lang="en-US" sz="2000" dirty="0"/>
              <a:t> </a:t>
            </a:r>
            <a:r>
              <a:rPr lang="en-US" sz="2000" dirty="0" err="1"/>
              <a:t>în</a:t>
            </a:r>
            <a:r>
              <a:rPr lang="en-US" sz="2000" dirty="0"/>
              <a:t> mare parte </a:t>
            </a:r>
            <a:r>
              <a:rPr lang="en-US" sz="2000" dirty="0" err="1"/>
              <a:t>în</a:t>
            </a:r>
            <a:r>
              <a:rPr lang="en-US" sz="2000" dirty="0"/>
              <a:t> </a:t>
            </a:r>
            <a:r>
              <a:rPr lang="en-US" sz="2000" dirty="0" err="1"/>
              <a:t>condiții</a:t>
            </a:r>
            <a:r>
              <a:rPr lang="en-US" sz="2000" dirty="0"/>
              <a:t> de vid</a:t>
            </a:r>
            <a:endParaRPr lang="ro-RO" sz="2000" dirty="0"/>
          </a:p>
          <a:p>
            <a:r>
              <a:rPr lang="en-US" sz="2000" dirty="0" err="1"/>
              <a:t>Observarea</a:t>
            </a:r>
            <a:r>
              <a:rPr lang="en-US" sz="2000" dirty="0"/>
              <a:t> </a:t>
            </a:r>
            <a:r>
              <a:rPr lang="en-US" sz="2000" dirty="0" err="1"/>
              <a:t>materialelor</a:t>
            </a:r>
            <a:r>
              <a:rPr lang="en-US" sz="2000" dirty="0"/>
              <a:t> </a:t>
            </a:r>
            <a:r>
              <a:rPr lang="en-US" sz="2000" dirty="0" err="1"/>
              <a:t>neconductoare</a:t>
            </a:r>
            <a:r>
              <a:rPr lang="en-US" sz="2000" dirty="0"/>
              <a:t> </a:t>
            </a:r>
            <a:r>
              <a:rPr lang="en-US" sz="2000" dirty="0" err="1"/>
              <a:t>necesită</a:t>
            </a:r>
            <a:r>
              <a:rPr lang="en-US" sz="2000" dirty="0"/>
              <a:t> o </a:t>
            </a:r>
            <a:r>
              <a:rPr lang="en-US" sz="2000" dirty="0" err="1"/>
              <a:t>acoperire</a:t>
            </a:r>
            <a:r>
              <a:rPr lang="en-US" sz="2000" dirty="0"/>
              <a:t> </a:t>
            </a:r>
            <a:r>
              <a:rPr lang="en-US" sz="2000" dirty="0" err="1"/>
              <a:t>conductivă</a:t>
            </a:r>
            <a:r>
              <a:rPr lang="en-US" sz="2000" dirty="0"/>
              <a:t> (</a:t>
            </a:r>
            <a:r>
              <a:rPr lang="en-US" sz="2000" dirty="0" err="1"/>
              <a:t>aliaj</a:t>
            </a:r>
            <a:r>
              <a:rPr lang="en-US" sz="2000" dirty="0"/>
              <a:t> de </a:t>
            </a:r>
            <a:r>
              <a:rPr lang="en-US" sz="2000" dirty="0" err="1"/>
              <a:t>aur</a:t>
            </a:r>
            <a:r>
              <a:rPr lang="en-US" sz="2000" dirty="0"/>
              <a:t>/</a:t>
            </a:r>
            <a:r>
              <a:rPr lang="en-US" sz="2000" dirty="0" err="1"/>
              <a:t>paladiu</a:t>
            </a:r>
            <a:r>
              <a:rPr lang="en-US" sz="2000" dirty="0"/>
              <a:t>, carbon, </a:t>
            </a:r>
            <a:r>
              <a:rPr lang="en-US" sz="2000" dirty="0" err="1"/>
              <a:t>osmiu</a:t>
            </a:r>
            <a:r>
              <a:rPr lang="en-US" sz="2000" dirty="0"/>
              <a:t> etc.)</a:t>
            </a:r>
            <a:endParaRPr lang="ro-RO" sz="2000" dirty="0"/>
          </a:p>
          <a:p>
            <a:r>
              <a:rPr lang="en-US" sz="2000" dirty="0" err="1"/>
              <a:t>Probele</a:t>
            </a:r>
            <a:r>
              <a:rPr lang="en-US" sz="2000" dirty="0"/>
              <a:t> de </a:t>
            </a:r>
            <a:r>
              <a:rPr lang="en-US" sz="2000" dirty="0" err="1"/>
              <a:t>materiale</a:t>
            </a:r>
            <a:r>
              <a:rPr lang="en-US" sz="2000" dirty="0"/>
              <a:t> </a:t>
            </a:r>
            <a:r>
              <a:rPr lang="en-US" sz="2000" dirty="0" err="1"/>
              <a:t>hidratate</a:t>
            </a:r>
            <a:r>
              <a:rPr lang="en-US" sz="2000" dirty="0"/>
              <a:t>, </a:t>
            </a:r>
            <a:r>
              <a:rPr lang="en-US" sz="2000" dirty="0" err="1"/>
              <a:t>inclusiv</a:t>
            </a:r>
            <a:r>
              <a:rPr lang="en-US" sz="2000" dirty="0"/>
              <a:t> </a:t>
            </a:r>
            <a:r>
              <a:rPr lang="en-US" sz="2000" dirty="0" err="1"/>
              <a:t>aproape</a:t>
            </a:r>
            <a:r>
              <a:rPr lang="en-US" sz="2000" dirty="0"/>
              <a:t> </a:t>
            </a:r>
            <a:r>
              <a:rPr lang="en-US" sz="2000" dirty="0" err="1"/>
              <a:t>toate</a:t>
            </a:r>
            <a:r>
              <a:rPr lang="en-US" sz="2000" dirty="0"/>
              <a:t> </a:t>
            </a:r>
            <a:r>
              <a:rPr lang="en-US" sz="2000" dirty="0" err="1"/>
              <a:t>specimenele</a:t>
            </a:r>
            <a:r>
              <a:rPr lang="en-US" sz="2000" dirty="0"/>
              <a:t> </a:t>
            </a:r>
            <a:r>
              <a:rPr lang="en-US" sz="2000" dirty="0" err="1"/>
              <a:t>biologice</a:t>
            </a:r>
            <a:r>
              <a:rPr lang="en-US" sz="2000" dirty="0"/>
              <a:t>, </a:t>
            </a:r>
            <a:r>
              <a:rPr lang="en-US" sz="2000" dirty="0" err="1"/>
              <a:t>trebuie</a:t>
            </a:r>
            <a:r>
              <a:rPr lang="en-US" sz="2000" dirty="0"/>
              <a:t> </a:t>
            </a:r>
            <a:r>
              <a:rPr lang="en-US" sz="2000" dirty="0" err="1"/>
              <a:t>să</a:t>
            </a:r>
            <a:r>
              <a:rPr lang="en-US" sz="2000" dirty="0"/>
              <a:t> fie </a:t>
            </a:r>
            <a:r>
              <a:rPr lang="en-US" sz="2000" dirty="0" err="1"/>
              <a:t>pregătite</a:t>
            </a:r>
            <a:r>
              <a:rPr lang="en-US" sz="2000" dirty="0"/>
              <a:t> </a:t>
            </a:r>
            <a:r>
              <a:rPr lang="en-US" sz="2000" dirty="0" err="1"/>
              <a:t>în</a:t>
            </a:r>
            <a:r>
              <a:rPr lang="en-US" sz="2000" dirty="0"/>
              <a:t> </a:t>
            </a:r>
            <a:r>
              <a:rPr lang="en-US" sz="2000" dirty="0" err="1"/>
              <a:t>diferite</a:t>
            </a:r>
            <a:r>
              <a:rPr lang="en-US" sz="2000" dirty="0"/>
              <a:t> </a:t>
            </a:r>
            <a:r>
              <a:rPr lang="en-US" sz="2000" dirty="0" err="1"/>
              <a:t>moduri</a:t>
            </a:r>
            <a:r>
              <a:rPr lang="en-US" sz="2000" dirty="0"/>
              <a:t> </a:t>
            </a:r>
            <a:r>
              <a:rPr lang="en-US" sz="2000" dirty="0" err="1"/>
              <a:t>pentru</a:t>
            </a:r>
            <a:r>
              <a:rPr lang="en-US" sz="2000" dirty="0"/>
              <a:t> a se </a:t>
            </a:r>
            <a:r>
              <a:rPr lang="en-US" sz="2000" dirty="0" err="1"/>
              <a:t>stabiliza</a:t>
            </a:r>
            <a:r>
              <a:rPr lang="en-US" sz="2000" dirty="0"/>
              <a:t>, de </a:t>
            </a:r>
            <a:r>
              <a:rPr lang="en-US" sz="2000" dirty="0" err="1"/>
              <a:t>asemenea</a:t>
            </a:r>
            <a:r>
              <a:rPr lang="en-US" sz="2000" dirty="0"/>
              <a:t>, </a:t>
            </a:r>
            <a:r>
              <a:rPr lang="en-US" sz="2000" dirty="0" err="1"/>
              <a:t>grosimea</a:t>
            </a:r>
            <a:r>
              <a:rPr lang="en-US" sz="2000" dirty="0"/>
              <a:t> lor </a:t>
            </a:r>
            <a:r>
              <a:rPr lang="en-US" sz="2000" dirty="0" err="1"/>
              <a:t>poate</a:t>
            </a:r>
            <a:r>
              <a:rPr lang="en-US" sz="2000" dirty="0"/>
              <a:t> fi </a:t>
            </a:r>
            <a:r>
              <a:rPr lang="en-US" sz="2000" dirty="0" err="1"/>
              <a:t>redusă</a:t>
            </a:r>
            <a:r>
              <a:rPr lang="en-US" sz="2000" dirty="0"/>
              <a:t> </a:t>
            </a:r>
            <a:r>
              <a:rPr lang="en-US" sz="2000" dirty="0" err="1"/>
              <a:t>prin</a:t>
            </a:r>
            <a:r>
              <a:rPr lang="en-US" sz="2000" dirty="0"/>
              <a:t> </a:t>
            </a:r>
            <a:r>
              <a:rPr lang="en-US" sz="2000" dirty="0" err="1"/>
              <a:t>secționare</a:t>
            </a:r>
            <a:r>
              <a:rPr lang="en-US" sz="2000" dirty="0"/>
              <a:t> ultra-</a:t>
            </a:r>
            <a:r>
              <a:rPr lang="en-US" sz="2000" dirty="0" err="1"/>
              <a:t>subțire</a:t>
            </a:r>
            <a:r>
              <a:rPr lang="en-US" sz="2000" dirty="0"/>
              <a:t>, </a:t>
            </a:r>
            <a:r>
              <a:rPr lang="en-US" sz="2000" dirty="0" err="1"/>
              <a:t>iar</a:t>
            </a:r>
            <a:r>
              <a:rPr lang="en-US" sz="2000" dirty="0"/>
              <a:t> </a:t>
            </a:r>
            <a:r>
              <a:rPr lang="en-US" sz="2000" dirty="0" err="1"/>
              <a:t>contrastul</a:t>
            </a:r>
            <a:r>
              <a:rPr lang="en-US" sz="2000" dirty="0"/>
              <a:t> lor optic electronic </a:t>
            </a:r>
            <a:r>
              <a:rPr lang="en-US" sz="2000" dirty="0" err="1"/>
              <a:t>ar</a:t>
            </a:r>
            <a:r>
              <a:rPr lang="en-US" sz="2000" dirty="0"/>
              <a:t> </a:t>
            </a:r>
            <a:r>
              <a:rPr lang="en-US" sz="2000" dirty="0" err="1"/>
              <a:t>trebui</a:t>
            </a:r>
            <a:r>
              <a:rPr lang="en-US" sz="2000" dirty="0"/>
              <a:t> </a:t>
            </a:r>
            <a:r>
              <a:rPr lang="en-US" sz="2000" dirty="0" err="1"/>
              <a:t>să</a:t>
            </a:r>
            <a:r>
              <a:rPr lang="en-US" sz="2000" dirty="0"/>
              <a:t> </a:t>
            </a:r>
            <a:r>
              <a:rPr lang="en-US" sz="2000" dirty="0" err="1"/>
              <a:t>crească</a:t>
            </a:r>
            <a:r>
              <a:rPr lang="en-US" sz="2000" dirty="0"/>
              <a:t> </a:t>
            </a:r>
            <a:r>
              <a:rPr lang="en-US" sz="2000" dirty="0" err="1"/>
              <a:t>prin</a:t>
            </a:r>
            <a:r>
              <a:rPr lang="en-US" sz="2000" dirty="0"/>
              <a:t> </a:t>
            </a:r>
            <a:r>
              <a:rPr lang="en-US" sz="2000" dirty="0" err="1"/>
              <a:t>colorare</a:t>
            </a:r>
            <a:r>
              <a:rPr lang="en-US" sz="2000" dirty="0"/>
              <a:t>.</a:t>
            </a:r>
          </a:p>
        </p:txBody>
      </p:sp>
    </p:spTree>
    <p:extLst>
      <p:ext uri="{BB962C8B-B14F-4D97-AF65-F5344CB8AC3E}">
        <p14:creationId xmlns:p14="http://schemas.microsoft.com/office/powerpoint/2010/main" val="124349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ro-RO" dirty="0"/>
              <a:t>Imaging in SEM, TEM ...capitol in PPT</a:t>
            </a:r>
            <a:endParaRPr lang="en-US" dirty="0"/>
          </a:p>
        </p:txBody>
      </p:sp>
    </p:spTree>
    <p:extLst>
      <p:ext uri="{BB962C8B-B14F-4D97-AF65-F5344CB8AC3E}">
        <p14:creationId xmlns:p14="http://schemas.microsoft.com/office/powerpoint/2010/main" val="150101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4E12-3468-7989-4298-216B40514C40}"/>
              </a:ext>
            </a:extLst>
          </p:cNvPr>
          <p:cNvSpPr>
            <a:spLocks noGrp="1"/>
          </p:cNvSpPr>
          <p:nvPr>
            <p:ph type="title"/>
          </p:nvPr>
        </p:nvSpPr>
        <p:spPr/>
        <p:txBody>
          <a:bodyPr/>
          <a:lstStyle/>
          <a:p>
            <a:endParaRPr lang="en-US"/>
          </a:p>
        </p:txBody>
      </p:sp>
      <p:graphicFrame>
        <p:nvGraphicFramePr>
          <p:cNvPr id="7" name="Content Placeholder 6">
            <a:extLst>
              <a:ext uri="{FF2B5EF4-FFF2-40B4-BE49-F238E27FC236}">
                <a16:creationId xmlns:a16="http://schemas.microsoft.com/office/drawing/2014/main" id="{387AEA18-3F3C-8781-89D4-12BE8D9098DD}"/>
              </a:ext>
            </a:extLst>
          </p:cNvPr>
          <p:cNvGraphicFramePr>
            <a:graphicFrameLocks noGrp="1"/>
          </p:cNvGraphicFramePr>
          <p:nvPr>
            <p:ph idx="1"/>
            <p:extLst>
              <p:ext uri="{D42A27DB-BD31-4B8C-83A1-F6EECF244321}">
                <p14:modId xmlns:p14="http://schemas.microsoft.com/office/powerpoint/2010/main" val="565180959"/>
              </p:ext>
            </p:extLst>
          </p:nvPr>
        </p:nvGraphicFramePr>
        <p:xfrm>
          <a:off x="457200" y="1951038"/>
          <a:ext cx="8229600" cy="35915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91858759"/>
                    </a:ext>
                  </a:extLst>
                </a:gridCol>
                <a:gridCol w="1645920">
                  <a:extLst>
                    <a:ext uri="{9D8B030D-6E8A-4147-A177-3AD203B41FA5}">
                      <a16:colId xmlns:a16="http://schemas.microsoft.com/office/drawing/2014/main" val="540125011"/>
                    </a:ext>
                  </a:extLst>
                </a:gridCol>
                <a:gridCol w="1645920">
                  <a:extLst>
                    <a:ext uri="{9D8B030D-6E8A-4147-A177-3AD203B41FA5}">
                      <a16:colId xmlns:a16="http://schemas.microsoft.com/office/drawing/2014/main" val="3026257768"/>
                    </a:ext>
                  </a:extLst>
                </a:gridCol>
                <a:gridCol w="1645920">
                  <a:extLst>
                    <a:ext uri="{9D8B030D-6E8A-4147-A177-3AD203B41FA5}">
                      <a16:colId xmlns:a16="http://schemas.microsoft.com/office/drawing/2014/main" val="3761895997"/>
                    </a:ext>
                  </a:extLst>
                </a:gridCol>
                <a:gridCol w="1645920">
                  <a:extLst>
                    <a:ext uri="{9D8B030D-6E8A-4147-A177-3AD203B41FA5}">
                      <a16:colId xmlns:a16="http://schemas.microsoft.com/office/drawing/2014/main" val="779873221"/>
                    </a:ext>
                  </a:extLst>
                </a:gridCol>
              </a:tblGrid>
              <a:tr h="370840">
                <a:tc>
                  <a:txBody>
                    <a:bodyPr/>
                    <a:lstStyle/>
                    <a:p>
                      <a:endParaRPr lang="en-US" dirty="0">
                        <a:solidFill>
                          <a:schemeClr val="tx1"/>
                        </a:solidFill>
                      </a:endParaRPr>
                    </a:p>
                  </a:txBody>
                  <a:tcPr/>
                </a:tc>
                <a:tc>
                  <a:txBody>
                    <a:bodyPr/>
                    <a:lstStyle/>
                    <a:p>
                      <a:r>
                        <a:rPr lang="ro-RO" dirty="0" err="1">
                          <a:solidFill>
                            <a:schemeClr val="tx1"/>
                          </a:solidFill>
                        </a:rPr>
                        <a:t>Human</a:t>
                      </a:r>
                      <a:r>
                        <a:rPr lang="ro-RO" dirty="0">
                          <a:solidFill>
                            <a:schemeClr val="tx1"/>
                          </a:solidFill>
                        </a:rPr>
                        <a:t> </a:t>
                      </a:r>
                      <a:r>
                        <a:rPr lang="ro-RO" dirty="0" err="1">
                          <a:solidFill>
                            <a:schemeClr val="tx1"/>
                          </a:solidFill>
                        </a:rPr>
                        <a:t>eye</a:t>
                      </a:r>
                      <a:endParaRPr lang="en-US" dirty="0">
                        <a:solidFill>
                          <a:schemeClr val="tx1"/>
                        </a:solidFill>
                      </a:endParaRPr>
                    </a:p>
                  </a:txBody>
                  <a:tcPr/>
                </a:tc>
                <a:tc>
                  <a:txBody>
                    <a:bodyPr/>
                    <a:lstStyle/>
                    <a:p>
                      <a:r>
                        <a:rPr lang="ro-RO" dirty="0" err="1">
                          <a:solidFill>
                            <a:schemeClr val="tx1"/>
                          </a:solidFill>
                        </a:rPr>
                        <a:t>Light</a:t>
                      </a:r>
                      <a:r>
                        <a:rPr lang="ro-RO" dirty="0">
                          <a:solidFill>
                            <a:schemeClr val="tx1"/>
                          </a:solidFill>
                        </a:rPr>
                        <a:t> M</a:t>
                      </a:r>
                      <a:endParaRPr lang="en-US" dirty="0">
                        <a:solidFill>
                          <a:schemeClr val="tx1"/>
                        </a:solidFill>
                      </a:endParaRPr>
                    </a:p>
                  </a:txBody>
                  <a:tcPr/>
                </a:tc>
                <a:tc>
                  <a:txBody>
                    <a:bodyPr/>
                    <a:lstStyle/>
                    <a:p>
                      <a:r>
                        <a:rPr lang="ro-RO" dirty="0">
                          <a:solidFill>
                            <a:schemeClr val="tx1"/>
                          </a:solidFill>
                        </a:rPr>
                        <a:t>SEM</a:t>
                      </a:r>
                      <a:endParaRPr lang="en-US" dirty="0">
                        <a:solidFill>
                          <a:schemeClr val="tx1"/>
                        </a:solidFill>
                      </a:endParaRPr>
                    </a:p>
                  </a:txBody>
                  <a:tcPr/>
                </a:tc>
                <a:tc>
                  <a:txBody>
                    <a:bodyPr/>
                    <a:lstStyle/>
                    <a:p>
                      <a:r>
                        <a:rPr lang="ro-RO" dirty="0">
                          <a:solidFill>
                            <a:schemeClr val="tx1"/>
                          </a:solidFill>
                        </a:rPr>
                        <a:t>TEM</a:t>
                      </a:r>
                      <a:endParaRPr lang="en-US" dirty="0">
                        <a:solidFill>
                          <a:schemeClr val="tx1"/>
                        </a:solidFill>
                      </a:endParaRPr>
                    </a:p>
                  </a:txBody>
                  <a:tcPr/>
                </a:tc>
                <a:extLst>
                  <a:ext uri="{0D108BD9-81ED-4DB2-BD59-A6C34878D82A}">
                    <a16:rowId xmlns:a16="http://schemas.microsoft.com/office/drawing/2014/main" val="3854814080"/>
                  </a:ext>
                </a:extLst>
              </a:tr>
              <a:tr h="370840">
                <a:tc>
                  <a:txBody>
                    <a:bodyPr/>
                    <a:lstStyle/>
                    <a:p>
                      <a:r>
                        <a:rPr lang="ro-RO" dirty="0" err="1">
                          <a:solidFill>
                            <a:schemeClr val="tx1"/>
                          </a:solidFill>
                        </a:rPr>
                        <a:t>Invented</a:t>
                      </a:r>
                      <a:endParaRPr lang="en-US" dirty="0">
                        <a:solidFill>
                          <a:schemeClr val="tx1"/>
                        </a:solidFill>
                      </a:endParaRPr>
                    </a:p>
                  </a:txBody>
                  <a:tcPr/>
                </a:tc>
                <a:tc>
                  <a:txBody>
                    <a:bodyPr/>
                    <a:lstStyle/>
                    <a:p>
                      <a:endParaRPr lang="en-US" dirty="0">
                        <a:solidFill>
                          <a:schemeClr val="tx1"/>
                        </a:solidFill>
                      </a:endParaRPr>
                    </a:p>
                  </a:txBody>
                  <a:tcPr/>
                </a:tc>
                <a:tc>
                  <a:txBody>
                    <a:bodyPr/>
                    <a:lstStyle/>
                    <a:p>
                      <a:r>
                        <a:rPr lang="ro-RO" dirty="0">
                          <a:solidFill>
                            <a:schemeClr val="tx1"/>
                          </a:solidFill>
                        </a:rPr>
                        <a:t>Cca 400 ani</a:t>
                      </a:r>
                      <a:endParaRPr lang="en-US" dirty="0">
                        <a:solidFill>
                          <a:schemeClr val="tx1"/>
                        </a:solidFill>
                      </a:endParaRPr>
                    </a:p>
                  </a:txBody>
                  <a:tcPr/>
                </a:tc>
                <a:tc>
                  <a:txBody>
                    <a:bodyPr/>
                    <a:lstStyle/>
                    <a:p>
                      <a:r>
                        <a:rPr lang="ro-RO" dirty="0">
                          <a:solidFill>
                            <a:schemeClr val="tx1"/>
                          </a:solidFill>
                        </a:rPr>
                        <a:t>1938</a:t>
                      </a:r>
                      <a:endParaRPr lang="en-US" dirty="0">
                        <a:solidFill>
                          <a:schemeClr val="tx1"/>
                        </a:solidFill>
                      </a:endParaRPr>
                    </a:p>
                  </a:txBody>
                  <a:tcPr/>
                </a:tc>
                <a:tc>
                  <a:txBody>
                    <a:bodyPr/>
                    <a:lstStyle/>
                    <a:p>
                      <a:r>
                        <a:rPr lang="ro-RO" dirty="0">
                          <a:solidFill>
                            <a:schemeClr val="tx1"/>
                          </a:solidFill>
                        </a:rPr>
                        <a:t>1931</a:t>
                      </a:r>
                      <a:endParaRPr lang="en-US" dirty="0">
                        <a:solidFill>
                          <a:schemeClr val="tx1"/>
                        </a:solidFill>
                      </a:endParaRPr>
                    </a:p>
                  </a:txBody>
                  <a:tcPr/>
                </a:tc>
                <a:extLst>
                  <a:ext uri="{0D108BD9-81ED-4DB2-BD59-A6C34878D82A}">
                    <a16:rowId xmlns:a16="http://schemas.microsoft.com/office/drawing/2014/main" val="304562898"/>
                  </a:ext>
                </a:extLst>
              </a:tr>
              <a:tr h="370840">
                <a:tc>
                  <a:txBody>
                    <a:bodyPr/>
                    <a:lstStyle/>
                    <a:p>
                      <a:r>
                        <a:rPr lang="ro-RO" sz="1200" dirty="0">
                          <a:solidFill>
                            <a:schemeClr val="tx1"/>
                          </a:solidFill>
                        </a:rPr>
                        <a:t>Sursa iluminare</a:t>
                      </a:r>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r>
                        <a:rPr lang="ro-RO" sz="1200" dirty="0">
                          <a:solidFill>
                            <a:schemeClr val="tx1"/>
                          </a:solidFill>
                        </a:rPr>
                        <a:t>400-700 nm</a:t>
                      </a:r>
                      <a:endParaRPr lang="en-US" sz="1200" dirty="0">
                        <a:solidFill>
                          <a:schemeClr val="tx1"/>
                        </a:solidFill>
                      </a:endParaRPr>
                    </a:p>
                  </a:txBody>
                  <a:tcPr/>
                </a:tc>
                <a:tc>
                  <a:txBody>
                    <a:bodyPr/>
                    <a:lstStyle/>
                    <a:p>
                      <a:r>
                        <a:rPr lang="ro-RO" sz="1200" dirty="0">
                          <a:solidFill>
                            <a:schemeClr val="tx1"/>
                          </a:solidFill>
                        </a:rPr>
                        <a:t>Electroni viteza mare 0,007 – 0,04 nm</a:t>
                      </a:r>
                      <a:endParaRPr lang="en-US" sz="1200" dirty="0">
                        <a:solidFill>
                          <a:schemeClr val="tx1"/>
                        </a:solidFill>
                      </a:endParaRPr>
                    </a:p>
                  </a:txBody>
                  <a:tcPr/>
                </a:tc>
                <a:tc>
                  <a:txBody>
                    <a:bodyPr/>
                    <a:lstStyle/>
                    <a:p>
                      <a:r>
                        <a:rPr lang="ro-RO" sz="1200" dirty="0">
                          <a:solidFill>
                            <a:schemeClr val="tx1"/>
                          </a:solidFill>
                        </a:rPr>
                        <a:t>Electroni viteza mare </a:t>
                      </a:r>
                      <a:r>
                        <a:rPr lang="en-US" sz="1200" dirty="0">
                          <a:solidFill>
                            <a:schemeClr val="tx1"/>
                          </a:solidFill>
                        </a:rPr>
                        <a:t>0.004-0.006 nm)</a:t>
                      </a:r>
                    </a:p>
                  </a:txBody>
                  <a:tcPr/>
                </a:tc>
                <a:extLst>
                  <a:ext uri="{0D108BD9-81ED-4DB2-BD59-A6C34878D82A}">
                    <a16:rowId xmlns:a16="http://schemas.microsoft.com/office/drawing/2014/main" val="3742528716"/>
                  </a:ext>
                </a:extLst>
              </a:tr>
              <a:tr h="370840">
                <a:tc>
                  <a:txBody>
                    <a:bodyPr/>
                    <a:lstStyle/>
                    <a:p>
                      <a:r>
                        <a:rPr lang="ro-RO" dirty="0" err="1">
                          <a:solidFill>
                            <a:schemeClr val="tx1"/>
                          </a:solidFill>
                        </a:rPr>
                        <a:t>rezolutia</a:t>
                      </a:r>
                      <a:endParaRPr lang="en-US" dirty="0">
                        <a:solidFill>
                          <a:schemeClr val="tx1"/>
                        </a:solidFill>
                      </a:endParaRPr>
                    </a:p>
                  </a:txBody>
                  <a:tcPr/>
                </a:tc>
                <a:tc>
                  <a:txBody>
                    <a:bodyPr/>
                    <a:lstStyle/>
                    <a:p>
                      <a:r>
                        <a:rPr lang="ro-RO" dirty="0">
                          <a:solidFill>
                            <a:schemeClr val="tx1"/>
                          </a:solidFill>
                        </a:rPr>
                        <a:t>200 nm</a:t>
                      </a:r>
                      <a:endParaRPr lang="en-US" dirty="0">
                        <a:solidFill>
                          <a:schemeClr val="tx1"/>
                        </a:solidFill>
                      </a:endParaRPr>
                    </a:p>
                  </a:txBody>
                  <a:tcPr/>
                </a:tc>
                <a:tc>
                  <a:txBody>
                    <a:bodyPr/>
                    <a:lstStyle/>
                    <a:p>
                      <a:r>
                        <a:rPr lang="ro-RO" dirty="0">
                          <a:solidFill>
                            <a:schemeClr val="tx1"/>
                          </a:solidFill>
                        </a:rPr>
                        <a:t>200 nm</a:t>
                      </a:r>
                      <a:endParaRPr lang="en-US" dirty="0">
                        <a:solidFill>
                          <a:schemeClr val="tx1"/>
                        </a:solidFill>
                      </a:endParaRPr>
                    </a:p>
                  </a:txBody>
                  <a:tcPr/>
                </a:tc>
                <a:tc>
                  <a:txBody>
                    <a:bodyPr/>
                    <a:lstStyle/>
                    <a:p>
                      <a:r>
                        <a:rPr lang="ro-RO" dirty="0">
                          <a:solidFill>
                            <a:schemeClr val="tx1"/>
                          </a:solidFill>
                        </a:rPr>
                        <a:t>2 nm</a:t>
                      </a:r>
                      <a:endParaRPr lang="en-US" dirty="0">
                        <a:solidFill>
                          <a:schemeClr val="tx1"/>
                        </a:solidFill>
                      </a:endParaRPr>
                    </a:p>
                  </a:txBody>
                  <a:tcPr/>
                </a:tc>
                <a:tc>
                  <a:txBody>
                    <a:bodyPr/>
                    <a:lstStyle/>
                    <a:p>
                      <a:r>
                        <a:rPr lang="ro-RO" dirty="0">
                          <a:solidFill>
                            <a:schemeClr val="tx1"/>
                          </a:solidFill>
                        </a:rPr>
                        <a:t>0,2 nm</a:t>
                      </a:r>
                      <a:endParaRPr lang="en-US" dirty="0">
                        <a:solidFill>
                          <a:schemeClr val="tx1"/>
                        </a:solidFill>
                      </a:endParaRPr>
                    </a:p>
                  </a:txBody>
                  <a:tcPr/>
                </a:tc>
                <a:extLst>
                  <a:ext uri="{0D108BD9-81ED-4DB2-BD59-A6C34878D82A}">
                    <a16:rowId xmlns:a16="http://schemas.microsoft.com/office/drawing/2014/main" val="1476862073"/>
                  </a:ext>
                </a:extLst>
              </a:tr>
              <a:tr h="370840">
                <a:tc>
                  <a:txBody>
                    <a:bodyPr/>
                    <a:lstStyle/>
                    <a:p>
                      <a:r>
                        <a:rPr lang="ro-RO" dirty="0">
                          <a:solidFill>
                            <a:schemeClr val="tx1"/>
                          </a:solidFill>
                        </a:rPr>
                        <a:t>Amplificarea </a:t>
                      </a:r>
                      <a:r>
                        <a:rPr lang="ro-RO" dirty="0" err="1">
                          <a:solidFill>
                            <a:schemeClr val="tx1"/>
                          </a:solidFill>
                        </a:rPr>
                        <a:t>max</a:t>
                      </a:r>
                      <a:endParaRPr lang="en-US" dirty="0">
                        <a:solidFill>
                          <a:schemeClr val="tx1"/>
                        </a:solidFill>
                      </a:endParaRPr>
                    </a:p>
                  </a:txBody>
                  <a:tcPr/>
                </a:tc>
                <a:tc>
                  <a:txBody>
                    <a:bodyPr/>
                    <a:lstStyle/>
                    <a:p>
                      <a:r>
                        <a:rPr lang="ro-RO" dirty="0">
                          <a:solidFill>
                            <a:schemeClr val="tx1"/>
                          </a:solidFill>
                        </a:rPr>
                        <a:t>-</a:t>
                      </a:r>
                      <a:endParaRPr lang="en-US" dirty="0">
                        <a:solidFill>
                          <a:schemeClr val="tx1"/>
                        </a:solidFill>
                      </a:endParaRPr>
                    </a:p>
                  </a:txBody>
                  <a:tcPr/>
                </a:tc>
                <a:tc>
                  <a:txBody>
                    <a:bodyPr/>
                    <a:lstStyle/>
                    <a:p>
                      <a:r>
                        <a:rPr lang="ro-RO" dirty="0">
                          <a:solidFill>
                            <a:schemeClr val="tx1"/>
                          </a:solidFill>
                        </a:rPr>
                        <a:t>1</a:t>
                      </a:r>
                      <a:endParaRPr lang="en-US" dirty="0">
                        <a:solidFill>
                          <a:schemeClr val="tx1"/>
                        </a:solidFill>
                      </a:endParaRPr>
                    </a:p>
                  </a:txBody>
                  <a:tcPr/>
                </a:tc>
                <a:tc>
                  <a:txBody>
                    <a:bodyPr/>
                    <a:lstStyle/>
                    <a:p>
                      <a:r>
                        <a:rPr lang="ro-RO" dirty="0">
                          <a:solidFill>
                            <a:schemeClr val="tx1"/>
                          </a:solidFill>
                        </a:rPr>
                        <a:t>50000</a:t>
                      </a:r>
                      <a:endParaRPr lang="en-US" dirty="0">
                        <a:solidFill>
                          <a:schemeClr val="tx1"/>
                        </a:solidFill>
                      </a:endParaRPr>
                    </a:p>
                  </a:txBody>
                  <a:tcPr/>
                </a:tc>
                <a:tc>
                  <a:txBody>
                    <a:bodyPr/>
                    <a:lstStyle/>
                    <a:p>
                      <a:r>
                        <a:rPr lang="ro-RO" dirty="0">
                          <a:solidFill>
                            <a:schemeClr val="tx1"/>
                          </a:solidFill>
                        </a:rPr>
                        <a:t>500000</a:t>
                      </a:r>
                      <a:endParaRPr lang="en-US" dirty="0">
                        <a:solidFill>
                          <a:schemeClr val="tx1"/>
                        </a:solidFill>
                      </a:endParaRPr>
                    </a:p>
                  </a:txBody>
                  <a:tcPr/>
                </a:tc>
                <a:extLst>
                  <a:ext uri="{0D108BD9-81ED-4DB2-BD59-A6C34878D82A}">
                    <a16:rowId xmlns:a16="http://schemas.microsoft.com/office/drawing/2014/main" val="142949585"/>
                  </a:ext>
                </a:extLst>
              </a:tr>
              <a:tr h="370840">
                <a:tc>
                  <a:txBody>
                    <a:bodyPr/>
                    <a:lstStyle/>
                    <a:p>
                      <a:r>
                        <a:rPr lang="ro-RO" dirty="0">
                          <a:solidFill>
                            <a:schemeClr val="tx1"/>
                          </a:solidFill>
                        </a:rPr>
                        <a:t>Grosimea </a:t>
                      </a:r>
                      <a:r>
                        <a:rPr lang="ro-RO" dirty="0" err="1">
                          <a:solidFill>
                            <a:schemeClr val="tx1"/>
                          </a:solidFill>
                        </a:rPr>
                        <a:t>specimentului</a:t>
                      </a:r>
                      <a:endParaRPr lang="en-US" dirty="0">
                        <a:solidFill>
                          <a:schemeClr val="tx1"/>
                        </a:solidFill>
                      </a:endParaRPr>
                    </a:p>
                  </a:txBody>
                  <a:tcPr/>
                </a:tc>
                <a:tc>
                  <a:txBody>
                    <a:bodyPr/>
                    <a:lstStyle/>
                    <a:p>
                      <a:r>
                        <a:rPr lang="ro-RO" dirty="0">
                          <a:solidFill>
                            <a:schemeClr val="tx1"/>
                          </a:solidFill>
                        </a:rPr>
                        <a:t>-</a:t>
                      </a:r>
                      <a:endParaRPr lang="en-US" dirty="0">
                        <a:solidFill>
                          <a:schemeClr val="tx1"/>
                        </a:solidFill>
                      </a:endParaRPr>
                    </a:p>
                  </a:txBody>
                  <a:tcPr/>
                </a:tc>
                <a:tc>
                  <a:txBody>
                    <a:bodyPr/>
                    <a:lstStyle/>
                    <a:p>
                      <a:r>
                        <a:rPr lang="ro-RO" dirty="0">
                          <a:solidFill>
                            <a:schemeClr val="tx1"/>
                          </a:solidFill>
                        </a:rPr>
                        <a:t>1 – 10 nm</a:t>
                      </a:r>
                      <a:endParaRPr lang="en-US" dirty="0">
                        <a:solidFill>
                          <a:schemeClr val="tx1"/>
                        </a:solidFill>
                      </a:endParaRPr>
                    </a:p>
                  </a:txBody>
                  <a:tcPr/>
                </a:tc>
                <a:tc>
                  <a:txBody>
                    <a:bodyPr/>
                    <a:lstStyle/>
                    <a:p>
                      <a:r>
                        <a:rPr lang="ro-RO" dirty="0">
                          <a:solidFill>
                            <a:schemeClr val="tx1"/>
                          </a:solidFill>
                        </a:rPr>
                        <a:t>Fără </a:t>
                      </a:r>
                      <a:r>
                        <a:rPr lang="ro-RO" dirty="0" err="1">
                          <a:solidFill>
                            <a:schemeClr val="tx1"/>
                          </a:solidFill>
                        </a:rPr>
                        <a:t>cerinte</a:t>
                      </a:r>
                      <a:endParaRPr lang="en-US" dirty="0">
                        <a:solidFill>
                          <a:schemeClr val="tx1"/>
                        </a:solidFill>
                      </a:endParaRPr>
                    </a:p>
                  </a:txBody>
                  <a:tcPr/>
                </a:tc>
                <a:tc>
                  <a:txBody>
                    <a:bodyPr/>
                    <a:lstStyle/>
                    <a:p>
                      <a:r>
                        <a:rPr lang="ro-RO" dirty="0">
                          <a:solidFill>
                            <a:schemeClr val="tx1"/>
                          </a:solidFill>
                        </a:rPr>
                        <a:t>50-70 nm</a:t>
                      </a:r>
                      <a:endParaRPr lang="en-US" dirty="0">
                        <a:solidFill>
                          <a:schemeClr val="tx1"/>
                        </a:solidFill>
                      </a:endParaRPr>
                    </a:p>
                  </a:txBody>
                  <a:tcPr/>
                </a:tc>
                <a:extLst>
                  <a:ext uri="{0D108BD9-81ED-4DB2-BD59-A6C34878D82A}">
                    <a16:rowId xmlns:a16="http://schemas.microsoft.com/office/drawing/2014/main" val="3845012444"/>
                  </a:ext>
                </a:extLst>
              </a:tr>
              <a:tr h="370840">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a:solidFill>
                          <a:schemeClr val="tx1"/>
                        </a:solidFill>
                      </a:endParaRPr>
                    </a:p>
                  </a:txBody>
                  <a:tcPr/>
                </a:tc>
                <a:extLst>
                  <a:ext uri="{0D108BD9-81ED-4DB2-BD59-A6C34878D82A}">
                    <a16:rowId xmlns:a16="http://schemas.microsoft.com/office/drawing/2014/main" val="4253359503"/>
                  </a:ext>
                </a:extLst>
              </a:tr>
              <a:tr h="370840">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1963137077"/>
                  </a:ext>
                </a:extLst>
              </a:tr>
            </a:tbl>
          </a:graphicData>
        </a:graphic>
      </p:graphicFrame>
    </p:spTree>
    <p:extLst>
      <p:ext uri="{BB962C8B-B14F-4D97-AF65-F5344CB8AC3E}">
        <p14:creationId xmlns:p14="http://schemas.microsoft.com/office/powerpoint/2010/main" val="102525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953000"/>
          </a:xfrm>
        </p:spPr>
        <p:txBody>
          <a:bodyPr/>
          <a:lstStyle/>
          <a:p>
            <a:pPr algn="just"/>
            <a:r>
              <a:rPr lang="en-US" sz="2000" dirty="0"/>
              <a:t>Căile </a:t>
            </a:r>
            <a:r>
              <a:rPr lang="en-US" sz="2000" dirty="0" err="1"/>
              <a:t>optice</a:t>
            </a:r>
            <a:r>
              <a:rPr lang="en-US" sz="2000" dirty="0"/>
              <a:t> ale </a:t>
            </a:r>
            <a:r>
              <a:rPr lang="en-US" sz="2000" dirty="0" err="1"/>
              <a:t>fasciculului</a:t>
            </a:r>
            <a:r>
              <a:rPr lang="en-US" sz="2000" dirty="0"/>
              <a:t> de </a:t>
            </a:r>
            <a:r>
              <a:rPr lang="en-US" sz="2000" dirty="0" err="1"/>
              <a:t>iluminare</a:t>
            </a:r>
            <a:r>
              <a:rPr lang="en-US" sz="2000" dirty="0"/>
              <a:t> </a:t>
            </a:r>
            <a:r>
              <a:rPr lang="en-US" sz="2000" dirty="0" err="1"/>
              <a:t>în</a:t>
            </a:r>
            <a:r>
              <a:rPr lang="en-US" sz="2000" dirty="0"/>
              <a:t> </a:t>
            </a:r>
            <a:r>
              <a:rPr lang="en-US" sz="2000" b="1" dirty="0" err="1"/>
              <a:t>microscoapele</a:t>
            </a:r>
            <a:r>
              <a:rPr lang="en-US" sz="2000" b="1" dirty="0"/>
              <a:t> </a:t>
            </a:r>
            <a:r>
              <a:rPr lang="ro-RO" sz="2000" b="1" dirty="0"/>
              <a:t>optice</a:t>
            </a:r>
            <a:r>
              <a:rPr lang="en-US" sz="2000" dirty="0"/>
              <a:t> </a:t>
            </a:r>
            <a:r>
              <a:rPr lang="en-US" sz="2000" dirty="0" err="1"/>
              <a:t>și</a:t>
            </a:r>
            <a:r>
              <a:rPr lang="en-US" sz="2000" dirty="0"/>
              <a:t> </a:t>
            </a:r>
            <a:r>
              <a:rPr lang="en-US" sz="2000" b="1" dirty="0"/>
              <a:t>TEM</a:t>
            </a:r>
            <a:r>
              <a:rPr lang="en-US" sz="2000" dirty="0"/>
              <a:t> sunt </a:t>
            </a:r>
            <a:r>
              <a:rPr lang="en-US" sz="2000" dirty="0" err="1"/>
              <a:t>aproape</a:t>
            </a:r>
            <a:r>
              <a:rPr lang="en-US" sz="2000" dirty="0"/>
              <a:t> </a:t>
            </a:r>
            <a:r>
              <a:rPr lang="en-US" sz="2000" dirty="0" err="1"/>
              <a:t>identice</a:t>
            </a:r>
            <a:r>
              <a:rPr lang="en-US" sz="2000" dirty="0"/>
              <a:t>. </a:t>
            </a:r>
            <a:endParaRPr lang="ro-RO" sz="2000" dirty="0"/>
          </a:p>
          <a:p>
            <a:pPr algn="just"/>
            <a:r>
              <a:rPr lang="en-US" sz="2000" dirty="0" err="1"/>
              <a:t>Ambele</a:t>
            </a:r>
            <a:r>
              <a:rPr lang="en-US" sz="2000" dirty="0"/>
              <a:t> </a:t>
            </a:r>
            <a:r>
              <a:rPr lang="en-US" sz="2000" dirty="0" err="1"/>
              <a:t>tipuri</a:t>
            </a:r>
            <a:r>
              <a:rPr lang="en-US" sz="2000" dirty="0"/>
              <a:t> de </a:t>
            </a:r>
            <a:r>
              <a:rPr lang="en-US" sz="2000" dirty="0" err="1"/>
              <a:t>microscoape</a:t>
            </a:r>
            <a:r>
              <a:rPr lang="en-US" sz="2000" dirty="0"/>
              <a:t> </a:t>
            </a:r>
            <a:r>
              <a:rPr lang="en-US" sz="2000" dirty="0" err="1"/>
              <a:t>folosesc</a:t>
            </a:r>
            <a:r>
              <a:rPr lang="en-US" sz="2000" dirty="0"/>
              <a:t> o </a:t>
            </a:r>
            <a:r>
              <a:rPr lang="en-US" sz="2000" dirty="0" err="1"/>
              <a:t>lentilă</a:t>
            </a:r>
            <a:r>
              <a:rPr lang="en-US" sz="2000" dirty="0"/>
              <a:t> de </a:t>
            </a:r>
            <a:r>
              <a:rPr lang="en-US" sz="2000" dirty="0" err="1"/>
              <a:t>condensare</a:t>
            </a:r>
            <a:r>
              <a:rPr lang="en-US" sz="2000" dirty="0"/>
              <a:t> </a:t>
            </a:r>
            <a:r>
              <a:rPr lang="en-US" sz="2000" dirty="0" err="1"/>
              <a:t>pentru</a:t>
            </a:r>
            <a:r>
              <a:rPr lang="en-US" sz="2000" dirty="0"/>
              <a:t> a converge </a:t>
            </a:r>
            <a:r>
              <a:rPr lang="en-US" sz="2000" dirty="0" err="1"/>
              <a:t>fasciculul</a:t>
            </a:r>
            <a:r>
              <a:rPr lang="en-US" sz="2000" dirty="0"/>
              <a:t> </a:t>
            </a:r>
            <a:r>
              <a:rPr lang="en-US" sz="2000" dirty="0" err="1"/>
              <a:t>către</a:t>
            </a:r>
            <a:r>
              <a:rPr lang="en-US" sz="2000" dirty="0"/>
              <a:t> </a:t>
            </a:r>
            <a:r>
              <a:rPr lang="en-US" sz="2000" dirty="0" err="1"/>
              <a:t>probă</a:t>
            </a:r>
            <a:r>
              <a:rPr lang="en-US" sz="2000" dirty="0"/>
              <a:t>. </a:t>
            </a:r>
            <a:r>
              <a:rPr lang="en-US" sz="2000" dirty="0" err="1"/>
              <a:t>Fasciculul</a:t>
            </a:r>
            <a:r>
              <a:rPr lang="en-US" sz="2000" dirty="0"/>
              <a:t> </a:t>
            </a:r>
            <a:r>
              <a:rPr lang="en-US" sz="2000" dirty="0" err="1"/>
              <a:t>pătrunde</a:t>
            </a:r>
            <a:r>
              <a:rPr lang="en-US" sz="2000" dirty="0"/>
              <a:t> </a:t>
            </a:r>
            <a:r>
              <a:rPr lang="en-US" sz="2000" dirty="0" err="1"/>
              <a:t>în</a:t>
            </a:r>
            <a:r>
              <a:rPr lang="en-US" sz="2000" dirty="0"/>
              <a:t> </a:t>
            </a:r>
            <a:r>
              <a:rPr lang="en-US" sz="2000" dirty="0" err="1"/>
              <a:t>eșantion</a:t>
            </a:r>
            <a:r>
              <a:rPr lang="en-US" sz="2000" dirty="0"/>
              <a:t> </a:t>
            </a:r>
            <a:r>
              <a:rPr lang="en-US" sz="2000" dirty="0" err="1"/>
              <a:t>și</a:t>
            </a:r>
            <a:r>
              <a:rPr lang="en-US" sz="2000" dirty="0"/>
              <a:t> </a:t>
            </a:r>
            <a:r>
              <a:rPr lang="en-US" sz="2000" dirty="0" err="1"/>
              <a:t>obiectivul</a:t>
            </a:r>
            <a:r>
              <a:rPr lang="en-US" sz="2000" dirty="0"/>
              <a:t> </a:t>
            </a:r>
            <a:r>
              <a:rPr lang="en-US" sz="2000" dirty="0" err="1"/>
              <a:t>formează</a:t>
            </a:r>
            <a:r>
              <a:rPr lang="en-US" sz="2000" dirty="0"/>
              <a:t> o imagine </a:t>
            </a:r>
            <a:r>
              <a:rPr lang="en-US" sz="2000" dirty="0" err="1"/>
              <a:t>mărită</a:t>
            </a:r>
            <a:r>
              <a:rPr lang="en-US" sz="2000" dirty="0"/>
              <a:t>, care </a:t>
            </a:r>
            <a:r>
              <a:rPr lang="en-US" sz="2000" dirty="0" err="1"/>
              <a:t>este</a:t>
            </a:r>
            <a:r>
              <a:rPr lang="en-US" sz="2000" dirty="0"/>
              <a:t> </a:t>
            </a:r>
            <a:r>
              <a:rPr lang="en-US" sz="2000" dirty="0" err="1"/>
              <a:t>proiectată</a:t>
            </a:r>
            <a:r>
              <a:rPr lang="en-US" sz="2000" dirty="0"/>
              <a:t> </a:t>
            </a:r>
            <a:r>
              <a:rPr lang="en-US" sz="2000" dirty="0" err="1"/>
              <a:t>în</a:t>
            </a:r>
            <a:r>
              <a:rPr lang="en-US" sz="2000" dirty="0"/>
              <a:t> </a:t>
            </a:r>
            <a:r>
              <a:rPr lang="en-US" sz="2000" dirty="0" err="1"/>
              <a:t>planul</a:t>
            </a:r>
            <a:r>
              <a:rPr lang="en-US" sz="2000" dirty="0"/>
              <a:t> de </a:t>
            </a:r>
            <a:r>
              <a:rPr lang="en-US" sz="2000" dirty="0" err="1"/>
              <a:t>vizualizare</a:t>
            </a:r>
            <a:r>
              <a:rPr lang="en-US" sz="2000" dirty="0"/>
              <a:t>. </a:t>
            </a:r>
            <a:endParaRPr lang="ro-RO" sz="2000" dirty="0"/>
          </a:p>
          <a:p>
            <a:pPr algn="just"/>
            <a:r>
              <a:rPr lang="en-US" sz="2000" dirty="0"/>
              <a:t>SEM </a:t>
            </a:r>
            <a:r>
              <a:rPr lang="en-US" sz="2000" dirty="0" err="1"/>
              <a:t>este</a:t>
            </a:r>
            <a:r>
              <a:rPr lang="en-US" sz="2000" dirty="0"/>
              <a:t> </a:t>
            </a:r>
            <a:r>
              <a:rPr lang="en-US" sz="2000" dirty="0" err="1"/>
              <a:t>aproape</a:t>
            </a:r>
            <a:r>
              <a:rPr lang="en-US" sz="2000" dirty="0"/>
              <a:t> identic cu TEM </a:t>
            </a:r>
            <a:r>
              <a:rPr lang="en-US" sz="2000" dirty="0" err="1"/>
              <a:t>în</a:t>
            </a:r>
            <a:r>
              <a:rPr lang="en-US" sz="2000" dirty="0"/>
              <a:t> </a:t>
            </a:r>
            <a:r>
              <a:rPr lang="en-US" sz="2000" dirty="0" err="1"/>
              <a:t>ceea</a:t>
            </a:r>
            <a:r>
              <a:rPr lang="en-US" sz="2000" dirty="0"/>
              <a:t> </a:t>
            </a:r>
            <a:r>
              <a:rPr lang="en-US" sz="2000" dirty="0" err="1"/>
              <a:t>ce</a:t>
            </a:r>
            <a:r>
              <a:rPr lang="en-US" sz="2000" dirty="0"/>
              <a:t> </a:t>
            </a:r>
            <a:r>
              <a:rPr lang="en-US" sz="2000" dirty="0" err="1"/>
              <a:t>privește</a:t>
            </a:r>
            <a:r>
              <a:rPr lang="en-US" sz="2000" dirty="0"/>
              <a:t> </a:t>
            </a:r>
            <a:r>
              <a:rPr lang="en-US" sz="2000" dirty="0" err="1"/>
              <a:t>sursa</a:t>
            </a:r>
            <a:r>
              <a:rPr lang="en-US" sz="2000" dirty="0"/>
              <a:t> de </a:t>
            </a:r>
            <a:r>
              <a:rPr lang="en-US" sz="2000" dirty="0" err="1"/>
              <a:t>iluminare</a:t>
            </a:r>
            <a:r>
              <a:rPr lang="en-US" sz="2000" dirty="0"/>
              <a:t> </a:t>
            </a:r>
            <a:r>
              <a:rPr lang="en-US" sz="2000" dirty="0" err="1"/>
              <a:t>și</a:t>
            </a:r>
            <a:r>
              <a:rPr lang="en-US" sz="2000" dirty="0"/>
              <a:t> </a:t>
            </a:r>
            <a:r>
              <a:rPr lang="en-US" sz="2000" dirty="0" err="1"/>
              <a:t>condensarea</a:t>
            </a:r>
            <a:r>
              <a:rPr lang="en-US" sz="2000" dirty="0"/>
              <a:t> </a:t>
            </a:r>
            <a:r>
              <a:rPr lang="en-US" sz="2000" dirty="0" err="1"/>
              <a:t>fasciculului</a:t>
            </a:r>
            <a:r>
              <a:rPr lang="en-US" sz="2000" dirty="0"/>
              <a:t> pe </a:t>
            </a:r>
            <a:r>
              <a:rPr lang="en-US" sz="2000" dirty="0" err="1"/>
              <a:t>probă</a:t>
            </a:r>
            <a:r>
              <a:rPr lang="en-US" sz="2000" dirty="0"/>
              <a:t>. </a:t>
            </a:r>
            <a:endParaRPr lang="ro-RO" sz="2000" dirty="0"/>
          </a:p>
          <a:p>
            <a:pPr algn="just"/>
            <a:r>
              <a:rPr lang="ro-RO" sz="2000" dirty="0"/>
              <a:t>TOTUȘI</a:t>
            </a:r>
            <a:r>
              <a:rPr lang="en-US" sz="2000" dirty="0"/>
              <a:t>, </a:t>
            </a:r>
            <a:r>
              <a:rPr lang="en-US" sz="2000" dirty="0" err="1"/>
              <a:t>caracteristicile</a:t>
            </a:r>
            <a:r>
              <a:rPr lang="en-US" sz="2000" dirty="0"/>
              <a:t> </a:t>
            </a:r>
            <a:r>
              <a:rPr lang="en-US" sz="2000" dirty="0" err="1"/>
              <a:t>semnificative</a:t>
            </a:r>
            <a:r>
              <a:rPr lang="en-US" sz="2000" dirty="0"/>
              <a:t> </a:t>
            </a:r>
            <a:r>
              <a:rPr lang="en-US" sz="2000" dirty="0" err="1"/>
              <a:t>diferă</a:t>
            </a:r>
            <a:r>
              <a:rPr lang="en-US" sz="2000" dirty="0"/>
              <a:t> SEM </a:t>
            </a:r>
            <a:r>
              <a:rPr lang="en-US" sz="2000" dirty="0" err="1"/>
              <a:t>și</a:t>
            </a:r>
            <a:r>
              <a:rPr lang="en-US" sz="2000" dirty="0"/>
              <a:t> TEM. </a:t>
            </a:r>
            <a:r>
              <a:rPr lang="en-US" sz="2000" dirty="0" err="1"/>
              <a:t>Înainte</a:t>
            </a:r>
            <a:r>
              <a:rPr lang="en-US" sz="2000" dirty="0"/>
              <a:t> de a </a:t>
            </a:r>
            <a:r>
              <a:rPr lang="en-US" sz="2000" dirty="0" err="1"/>
              <a:t>contacta</a:t>
            </a:r>
            <a:r>
              <a:rPr lang="en-US" sz="2000" dirty="0"/>
              <a:t> </a:t>
            </a:r>
            <a:r>
              <a:rPr lang="en-US" sz="2000" dirty="0" err="1"/>
              <a:t>proba</a:t>
            </a:r>
            <a:r>
              <a:rPr lang="en-US" sz="2000" dirty="0"/>
              <a:t>, </a:t>
            </a:r>
            <a:r>
              <a:rPr lang="en-US" sz="2000" dirty="0" err="1"/>
              <a:t>fasciculul</a:t>
            </a:r>
            <a:r>
              <a:rPr lang="en-US" sz="2000" dirty="0"/>
              <a:t> SEM </a:t>
            </a:r>
            <a:r>
              <a:rPr lang="en-US" sz="2000" dirty="0" err="1"/>
              <a:t>este</a:t>
            </a:r>
            <a:r>
              <a:rPr lang="en-US" sz="2000" dirty="0"/>
              <a:t> </a:t>
            </a:r>
            <a:r>
              <a:rPr lang="en-US" sz="2000" dirty="0" err="1"/>
              <a:t>deviat</a:t>
            </a:r>
            <a:r>
              <a:rPr lang="en-US" sz="2000" dirty="0"/>
              <a:t> de </a:t>
            </a:r>
            <a:r>
              <a:rPr lang="en-US" sz="2000" dirty="0" err="1"/>
              <a:t>bobine</a:t>
            </a:r>
            <a:r>
              <a:rPr lang="en-US" sz="2000" dirty="0"/>
              <a:t> care </a:t>
            </a:r>
            <a:r>
              <a:rPr lang="en-US" sz="2000" dirty="0" err="1"/>
              <a:t>mișcă</a:t>
            </a:r>
            <a:r>
              <a:rPr lang="en-US" sz="2000" dirty="0"/>
              <a:t> </a:t>
            </a:r>
            <a:r>
              <a:rPr lang="en-US" sz="2000" dirty="0" err="1"/>
              <a:t>fasciculul</a:t>
            </a:r>
            <a:r>
              <a:rPr lang="en-US" sz="2000" dirty="0"/>
              <a:t> </a:t>
            </a:r>
            <a:r>
              <a:rPr lang="en-US" sz="2000" dirty="0" err="1"/>
              <a:t>în</a:t>
            </a:r>
            <a:r>
              <a:rPr lang="en-US" sz="2000" dirty="0"/>
              <a:t> </a:t>
            </a:r>
            <a:r>
              <a:rPr lang="en-US" sz="2000" dirty="0" err="1"/>
              <a:t>modelul</a:t>
            </a:r>
            <a:r>
              <a:rPr lang="en-US" sz="2000" dirty="0"/>
              <a:t> de </a:t>
            </a:r>
            <a:r>
              <a:rPr lang="en-US" sz="2000" dirty="0" err="1"/>
              <a:t>scanare</a:t>
            </a:r>
            <a:r>
              <a:rPr lang="en-US" sz="2000" dirty="0"/>
              <a:t>. </a:t>
            </a:r>
            <a:r>
              <a:rPr lang="en-US" sz="2000" dirty="0" err="1"/>
              <a:t>Apoi</a:t>
            </a:r>
            <a:r>
              <a:rPr lang="en-US" sz="2000" dirty="0"/>
              <a:t>, o </a:t>
            </a:r>
            <a:r>
              <a:rPr lang="en-US" sz="2000" dirty="0" err="1"/>
              <a:t>lentilă</a:t>
            </a:r>
            <a:r>
              <a:rPr lang="en-US" sz="2000" dirty="0"/>
              <a:t> </a:t>
            </a:r>
            <a:r>
              <a:rPr lang="en-US" sz="2000" dirty="0" err="1"/>
              <a:t>finală</a:t>
            </a:r>
            <a:r>
              <a:rPr lang="en-US" sz="2000" dirty="0"/>
              <a:t> (care </a:t>
            </a:r>
            <a:r>
              <a:rPr lang="en-US" sz="2000" dirty="0" err="1"/>
              <a:t>mai</a:t>
            </a:r>
            <a:r>
              <a:rPr lang="en-US" sz="2000" dirty="0"/>
              <a:t> </a:t>
            </a:r>
            <a:r>
              <a:rPr lang="en-US" sz="2000" dirty="0" err="1"/>
              <a:t>este</a:t>
            </a:r>
            <a:r>
              <a:rPr lang="en-US" sz="2000" dirty="0"/>
              <a:t> </a:t>
            </a:r>
            <a:r>
              <a:rPr lang="en-US" sz="2000" dirty="0" err="1"/>
              <a:t>numită</a:t>
            </a:r>
            <a:r>
              <a:rPr lang="en-US" sz="2000" dirty="0"/>
              <a:t> </a:t>
            </a:r>
            <a:r>
              <a:rPr lang="en-US" sz="2000" dirty="0" err="1"/>
              <a:t>și</a:t>
            </a:r>
            <a:r>
              <a:rPr lang="en-US" sz="2000" dirty="0"/>
              <a:t> </a:t>
            </a:r>
            <a:r>
              <a:rPr lang="en-US" sz="2000" dirty="0" err="1"/>
              <a:t>lentilă</a:t>
            </a:r>
            <a:r>
              <a:rPr lang="en-US" sz="2000" dirty="0"/>
              <a:t> </a:t>
            </a:r>
            <a:r>
              <a:rPr lang="en-US" sz="2000" dirty="0" err="1"/>
              <a:t>obiectiv</a:t>
            </a:r>
            <a:r>
              <a:rPr lang="en-US" sz="2000" dirty="0"/>
              <a:t>) </a:t>
            </a:r>
            <a:r>
              <a:rPr lang="en-US" sz="2000" dirty="0" err="1"/>
              <a:t>condensează</a:t>
            </a:r>
            <a:r>
              <a:rPr lang="en-US" sz="2000" dirty="0"/>
              <a:t> </a:t>
            </a:r>
            <a:r>
              <a:rPr lang="en-US" sz="2000" dirty="0" err="1"/>
              <a:t>fasciculul</a:t>
            </a:r>
            <a:r>
              <a:rPr lang="en-US" sz="2000" dirty="0"/>
              <a:t> </a:t>
            </a:r>
            <a:r>
              <a:rPr lang="en-US" sz="2000" dirty="0" err="1"/>
              <a:t>într</a:t>
            </a:r>
            <a:r>
              <a:rPr lang="en-US" sz="2000" dirty="0"/>
              <a:t>-un </a:t>
            </a:r>
            <a:r>
              <a:rPr lang="en-US" sz="2000" dirty="0" err="1"/>
              <a:t>punct</a:t>
            </a:r>
            <a:r>
              <a:rPr lang="en-US" sz="2000" dirty="0"/>
              <a:t> fin pe </a:t>
            </a:r>
            <a:r>
              <a:rPr lang="en-US" sz="2000" dirty="0" err="1"/>
              <a:t>suprafața</a:t>
            </a:r>
            <a:r>
              <a:rPr lang="en-US" sz="2000" dirty="0"/>
              <a:t> </a:t>
            </a:r>
            <a:r>
              <a:rPr lang="en-US" sz="2000" dirty="0" err="1"/>
              <a:t>specimenului</a:t>
            </a:r>
            <a:r>
              <a:rPr lang="en-US" sz="2000" dirty="0"/>
              <a:t>. </a:t>
            </a:r>
            <a:endParaRPr lang="ro-RO" sz="2000" dirty="0"/>
          </a:p>
          <a:p>
            <a:pPr algn="just"/>
            <a:r>
              <a:rPr lang="en-US" sz="2000" dirty="0" err="1"/>
              <a:t>Semnalele</a:t>
            </a:r>
            <a:r>
              <a:rPr lang="en-US" sz="2000" dirty="0"/>
              <a:t> </a:t>
            </a:r>
            <a:r>
              <a:rPr lang="en-US" sz="2000" dirty="0" err="1"/>
              <a:t>produse</a:t>
            </a:r>
            <a:r>
              <a:rPr lang="en-US" sz="2000" dirty="0"/>
              <a:t> de </a:t>
            </a:r>
            <a:r>
              <a:rPr lang="en-US" sz="2000" dirty="0" err="1"/>
              <a:t>efectul</a:t>
            </a:r>
            <a:r>
              <a:rPr lang="en-US" sz="2000" dirty="0"/>
              <a:t> </a:t>
            </a:r>
            <a:r>
              <a:rPr lang="en-US" sz="2000" dirty="0" err="1"/>
              <a:t>fasciculului</a:t>
            </a:r>
            <a:r>
              <a:rPr lang="en-US" sz="2000" dirty="0"/>
              <a:t> </a:t>
            </a:r>
            <a:r>
              <a:rPr lang="en-US" sz="2000" dirty="0" err="1"/>
              <a:t>asupra</a:t>
            </a:r>
            <a:r>
              <a:rPr lang="en-US" sz="2000" dirty="0"/>
              <a:t> </a:t>
            </a:r>
            <a:r>
              <a:rPr lang="en-US" sz="2000" dirty="0" err="1"/>
              <a:t>probei</a:t>
            </a:r>
            <a:r>
              <a:rPr lang="en-US" sz="2000" dirty="0"/>
              <a:t> sunt interpretate de </a:t>
            </a:r>
            <a:r>
              <a:rPr lang="en-US" sz="2000" dirty="0" err="1"/>
              <a:t>detectoare</a:t>
            </a:r>
            <a:r>
              <a:rPr lang="en-US" sz="2000" dirty="0"/>
              <a:t> de </a:t>
            </a:r>
            <a:r>
              <a:rPr lang="en-US" sz="2000" dirty="0" err="1"/>
              <a:t>semnal</a:t>
            </a:r>
            <a:r>
              <a:rPr lang="en-US" sz="2000" dirty="0"/>
              <a:t> </a:t>
            </a:r>
            <a:r>
              <a:rPr lang="en-US" sz="2000" dirty="0" err="1"/>
              <a:t>specializate</a:t>
            </a:r>
            <a:r>
              <a:rPr lang="en-US" sz="2000" dirty="0"/>
              <a:t>.</a:t>
            </a:r>
          </a:p>
          <a:p>
            <a:endParaRPr lang="en-US" dirty="0"/>
          </a:p>
        </p:txBody>
      </p:sp>
    </p:spTree>
    <p:extLst>
      <p:ext uri="{BB962C8B-B14F-4D97-AF65-F5344CB8AC3E}">
        <p14:creationId xmlns:p14="http://schemas.microsoft.com/office/powerpoint/2010/main" val="384040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F8FACF-7FB1-6A07-FC61-3C60DBE9F15F}"/>
              </a:ext>
            </a:extLst>
          </p:cNvPr>
          <p:cNvPicPr>
            <a:picLocks noGrp="1" noChangeAspect="1"/>
          </p:cNvPicPr>
          <p:nvPr>
            <p:ph idx="1"/>
          </p:nvPr>
        </p:nvPicPr>
        <p:blipFill>
          <a:blip r:embed="rId2"/>
          <a:stretch>
            <a:fillRect/>
          </a:stretch>
        </p:blipFill>
        <p:spPr bwMode="auto">
          <a:xfrm>
            <a:off x="476799" y="609600"/>
            <a:ext cx="819040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81315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00226F</Template>
  <TotalTime>876</TotalTime>
  <Words>6434</Words>
  <Application>Microsoft Office PowerPoint</Application>
  <PresentationFormat>On-screen Show (4:3)</PresentationFormat>
  <Paragraphs>344</Paragraphs>
  <Slides>69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Roboto</vt:lpstr>
      <vt:lpstr>Tahoma</vt:lpstr>
      <vt:lpstr>Times New Roman</vt:lpstr>
      <vt:lpstr>Default Design</vt:lpstr>
      <vt:lpstr>Tema  Bazele teoretice ale microscopiei electronice cu scanare /rastru</vt:lpstr>
      <vt:lpstr>Clasificarea microscoapelor</vt:lpstr>
      <vt:lpstr>Geneza dezvoltării instrumentației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Proprietățile fasciculelor de electroni</vt:lpstr>
      <vt:lpstr>PowerPoint Presentation</vt:lpstr>
      <vt:lpstr>Electron wavelengths at some acceleration voltages used in TEM.</vt:lpstr>
      <vt:lpstr>PowerPoint Presentation</vt:lpstr>
      <vt:lpstr>Electron – matter Interactions</vt:lpstr>
      <vt:lpstr>Elastic and inelastic scattering</vt:lpstr>
      <vt:lpstr>Specimen interaction</vt:lpstr>
      <vt:lpstr>Different Interactions of the Incident Electron Beam to the Specimen</vt:lpstr>
      <vt:lpstr>Generation depth</vt:lpstr>
      <vt:lpstr>Bulk Specimen Interactions: Backscattered Electrons:</vt:lpstr>
      <vt:lpstr>Secondary Electrons: </vt:lpstr>
      <vt:lpstr>Electronii Auger</vt:lpstr>
      <vt:lpstr>Raze X</vt:lpstr>
      <vt:lpstr>Thin Speciment Interactios: Unscattered Electrons</vt:lpstr>
      <vt:lpstr>Elasticity Scattered electrons: </vt:lpstr>
      <vt:lpstr>Inelastically Scattered Electrons:</vt:lpstr>
      <vt:lpstr>Imaging signals from the interaction volume :  backscattered (BSE) and secondary electrons (SE)</vt:lpstr>
      <vt:lpstr>Electronii retrodifuzați</vt:lpstr>
      <vt:lpstr>PowerPoint Presentation</vt:lpstr>
      <vt:lpstr>Beam energy dependence of BSE / electronilor retrodifuzați</vt:lpstr>
      <vt:lpstr>Dependența de înclinare a ESB</vt:lpstr>
      <vt:lpstr>PowerPoint Presentation</vt:lpstr>
      <vt:lpstr>Energy distribution of BSE</vt:lpstr>
      <vt:lpstr>Din distribuția energiei,se evidențieze câteva caracteristici distincte:</vt:lpstr>
      <vt:lpstr>PowerPoint Presentation</vt:lpstr>
      <vt:lpstr>Secondary electrons (SE)</vt:lpstr>
      <vt:lpstr>SE</vt:lpstr>
      <vt:lpstr>SE</vt:lpstr>
      <vt:lpstr>SE yield with primary beam energy</vt:lpstr>
      <vt:lpstr>Relative contributions of SE1 and SE 2</vt:lpstr>
      <vt:lpstr>Spaial profile of SE</vt:lpstr>
      <vt:lpstr>Specimen composition dependence of SE</vt:lpstr>
      <vt:lpstr>Specimen tilt dependence of SE</vt:lpstr>
      <vt:lpstr>PowerPoint Presentation</vt:lpstr>
      <vt:lpstr>PowerPoint Presentation</vt:lpstr>
      <vt:lpstr>Angular distribution of SE</vt:lpstr>
      <vt:lpstr>TEM Imaging and Diffraction Operational Modes</vt:lpstr>
      <vt:lpstr>Scanning electron microscope</vt:lpstr>
      <vt:lpstr>PowerPoint Presentation</vt:lpstr>
      <vt:lpstr>PowerPoint Presentation</vt:lpstr>
      <vt:lpstr>PowerPoint Presentation</vt:lpstr>
      <vt:lpstr>PowerPoint Presentation</vt:lpstr>
      <vt:lpstr>PowerPoint Presentation</vt:lpstr>
      <vt:lpstr>Field Emission Scanning Electron Microscope (FE-SEM)</vt:lpstr>
      <vt:lpstr>PowerPoint Presentation</vt:lpstr>
      <vt:lpstr>Field emission guns </vt:lpstr>
      <vt:lpstr>Field emission guns...</vt:lpstr>
      <vt:lpstr>FESEM vs SEM: Benefits and Limitations</vt:lpstr>
      <vt:lpstr>FE-SEM applications</vt:lpstr>
      <vt:lpstr>PowerPoint Presentation</vt:lpstr>
      <vt:lpstr>REFLECTION ELECTRON MICROSCOPY (REM)</vt:lpstr>
      <vt:lpstr>REM Imaging Schematic</vt:lpstr>
      <vt:lpstr>REM Possible Applications and Limitations</vt:lpstr>
      <vt:lpstr>Scanning Tunneling Microscopy (STM)</vt:lpstr>
      <vt:lpstr>Schematic of STM Imaging Process</vt:lpstr>
      <vt:lpstr>PowerPoint Presentation</vt:lpstr>
      <vt:lpstr>Disadvantages of Electron Microscopes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 Întroducere în Instrumentație și Metrologie pentru Nanoinginerie</dc:title>
  <dc:subject>DigitalOfficePro Free Templates</dc:subject>
  <dc:creator>buzdugan artur</dc:creator>
  <cp:keywords>Templates; PowerPoint; DigitalOfficePro; Free</cp:keywords>
  <cp:lastModifiedBy>Artur Buzdugan</cp:lastModifiedBy>
  <cp:revision>69</cp:revision>
  <dcterms:created xsi:type="dcterms:W3CDTF">2024-06-17T15:33:16Z</dcterms:created>
  <dcterms:modified xsi:type="dcterms:W3CDTF">2026-05-21T10:02:23Z</dcterms:modified>
  <cp:category>Templates;PowerPoint</cp:category>
</cp:coreProperties>
</file>