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4660"/>
  </p:normalViewPr>
  <p:slideViewPr>
    <p:cSldViewPr>
      <p:cViewPr varScale="1">
        <p:scale>
          <a:sx n="71" d="100"/>
          <a:sy n="71" d="100"/>
        </p:scale>
        <p:origin x="72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zdugan artur" userId="1770a38c255ab84c" providerId="LiveId" clId="{0C6A6527-9075-40B1-999C-AFFF59D9A5D9}"/>
    <pc:docChg chg="delSld modSld">
      <pc:chgData name="buzdugan artur" userId="1770a38c255ab84c" providerId="LiveId" clId="{0C6A6527-9075-40B1-999C-AFFF59D9A5D9}" dt="2024-12-10T19:03:54.293" v="1" actId="478"/>
      <pc:docMkLst>
        <pc:docMk/>
      </pc:docMkLst>
      <pc:sldChg chg="del">
        <pc:chgData name="buzdugan artur" userId="1770a38c255ab84c" providerId="LiveId" clId="{0C6A6527-9075-40B1-999C-AFFF59D9A5D9}" dt="2024-12-10T19:03:17.255" v="0" actId="47"/>
        <pc:sldMkLst>
          <pc:docMk/>
          <pc:sldMk cId="718485972" sldId="278"/>
        </pc:sldMkLst>
      </pc:sldChg>
      <pc:sldChg chg="delSp">
        <pc:chgData name="buzdugan artur" userId="1770a38c255ab84c" providerId="LiveId" clId="{0C6A6527-9075-40B1-999C-AFFF59D9A5D9}" dt="2024-12-10T19:03:54.293" v="1" actId="478"/>
        <pc:sldMkLst>
          <pc:docMk/>
          <pc:sldMk cId="807854978" sldId="279"/>
        </pc:sldMkLst>
        <pc:picChg chg="del">
          <ac:chgData name="buzdugan artur" userId="1770a38c255ab84c" providerId="LiveId" clId="{0C6A6527-9075-40B1-999C-AFFF59D9A5D9}" dt="2024-12-10T19:03:54.293" v="1" actId="478"/>
          <ac:picMkLst>
            <pc:docMk/>
            <pc:sldMk cId="807854978" sldId="279"/>
            <ac:picMk id="3074" creationId="{7FB521B4-64BA-F4C9-6653-AEC446CB3FF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5A26E8F-0A29-2D73-FA6D-9755C1458E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38400" y="53975"/>
            <a:ext cx="6400800" cy="10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o-RO" altLang="en-US" noProof="0"/>
              <a:t>Faceți clic pentru a edita stilul de titlu coordonator</a:t>
            </a:r>
            <a:endParaRPr lang="en-US" altLang="en-US" noProof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3322552-EFB4-EBA7-850A-E318154ABBB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38400" y="892175"/>
            <a:ext cx="6400800" cy="6985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o-RO" altLang="en-US" noProof="0"/>
              <a:t>Faceți clic pentru a edita stilul de subtitlu coordonator</a:t>
            </a:r>
            <a:endParaRPr lang="en-US" altLang="en-US" noProof="0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A1B93AE-7F3B-9AD1-A58B-48C8B24FAE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762000" y="61595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D7D3010-1A1E-EFB1-05BB-E5DF920783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1595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CFF64D8-5F3F-039A-6660-DD3E4741B0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1595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E4EDCD7-ED84-464F-8199-F67E42EA4E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1959A5C-E72E-9915-A4D6-720F3430E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4EC274F8-4B07-B7CA-A29F-585436A60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6F14C4DC-5C04-FFAF-DC7B-E609D3577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128FB2D0-4034-0B98-6154-808DFEF5F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EDDD6F7-403F-5D9D-E6E4-C42C8A1D9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2F00B-47A7-417C-B28E-362725A79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65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E0BFF682-87CE-C122-045D-A6BBF745D3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248400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36AEEF2-F786-56C4-3378-2CE03280C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248400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CB965A5-6DBB-3B76-D074-FBEA6745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D084893-2C18-6453-4C6C-E5791B7AC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3622F527-6A91-91E5-EA3F-B9A89379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EC50B-6B96-4F39-840E-6572DA0163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08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65B8C71-93B0-BADE-3FA8-EE361DB2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AA85C1E-7FCE-2B92-9BDB-B7CA49E2A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BE798B8-8009-343F-6E47-067C1890A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F0DFE9F-DF8E-3534-3F87-8EC664CF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F45B203-B159-E508-DEA7-758F3347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113DD-E872-47E2-BCF5-6EE8FF8547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37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5042DFB-34AE-D67E-0F1C-B9FE0894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E458E953-9E4B-EB00-5A6B-1F74F6A77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60800EBA-380F-D353-9271-46CC7EAD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2DF33EF6-3573-C170-A9A9-2E5AB3592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8B5E4921-4E39-AC39-0E4C-9DAA3A77D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9A4A7-D508-40C5-BA26-07B296098E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38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1EBDB38-3CF5-D525-0CCD-781F7E0C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F7E6E99-048F-96B7-B530-53ECB52CF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51038"/>
            <a:ext cx="4038600" cy="4525962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103B6314-534A-DE7A-5AE2-B553316B5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51038"/>
            <a:ext cx="4038600" cy="4525962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7DE28625-DA50-F2C6-D0EC-E70789ABF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53DF993C-BD49-8CC6-5202-AEBA7B586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40AB6B9B-EFB9-AE56-0F8F-E45E8FC7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E6A37-5B0B-4D92-997C-E921FCB58D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93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DAF06AF-0B0C-A350-AEE0-77F163D4C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97F98998-ACA8-10FD-E1DF-734CF4373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032E1ECE-899D-08B8-10D5-5E9124FE8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747DC235-4ABC-1131-3502-B66B5053C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4EAD615F-1A08-5F7A-7AB8-26BB1EC2F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6A6C2C9A-A047-E368-D06C-A799B8BFB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A36F800E-04D9-643C-BA1F-ED76005A9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4B2A404E-1BE6-2B63-3C0C-B0EC7B942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71F63-D343-4FD8-A951-4AFFE7C82E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51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C899CC9-A9C7-056A-5A51-FE17A9FCE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BFD5AC7A-71A4-4886-29C1-BEA389EA0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E316FC0A-2A26-9189-C85C-F5A4B71ED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A104A71D-D0D0-4798-5943-C3321016B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38744-CCF5-4050-B957-6DC2F848EA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95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DA39EC3D-9A06-AD85-4FCD-ABA662AEC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980E98E0-D40B-94E9-2E29-3EC4A3CB9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A46222AF-CB4D-4E11-6230-AF70CCD8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18EBC-5B11-42DB-8D82-C8F9453C73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42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720EC66-AAFE-9EBF-1DE8-47A79EF49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7DA53BC-34C5-31E1-6BE0-471CB29D2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B1AA858D-ABB9-DF46-B5A5-125E59CB7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50887940-874E-E769-81BB-2565B8FE0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75424B1-D341-CF14-9630-63D7293B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5596181E-5CC6-DCC5-1D9B-ED44173E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399A9-91B5-4064-8752-D18E4EDD80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2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BA560DF-C4E6-FF7D-A2C1-9CA8BD519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518EABFF-A966-3F9B-376F-AF2002FAF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311D0C50-3E29-EEA0-253E-E4E830976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64F4353C-79C2-8968-DD39-68FE96423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0DE826EE-A44A-C494-650D-91064DADE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552AD6FF-CD24-1980-B0B1-9288FABD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B5A24-CA67-4754-9B12-E1EB0AD925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43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D33CC3B-8879-E2E2-F0D2-5A66222F8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en-US"/>
              <a:t>Faceți clic pentru a edita stilul de titlu coordonator</a:t>
            </a:r>
            <a:endParaRPr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66DED8-EBD4-C2DD-8D76-C21AD4646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510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en-US"/>
              <a:t>Faceţi clic pentru a edita Master stiluri text</a:t>
            </a:r>
          </a:p>
          <a:p>
            <a:pPr lvl="1"/>
            <a:r>
              <a:rPr lang="ro-RO" altLang="en-US"/>
              <a:t>al doilea nivel</a:t>
            </a:r>
          </a:p>
          <a:p>
            <a:pPr lvl="2"/>
            <a:r>
              <a:rPr lang="ro-RO" altLang="en-US"/>
              <a:t>al treilea nivel</a:t>
            </a:r>
          </a:p>
          <a:p>
            <a:pPr lvl="3"/>
            <a:r>
              <a:rPr lang="ro-RO" altLang="en-US"/>
              <a:t>al patrulea nivel</a:t>
            </a:r>
          </a:p>
          <a:p>
            <a:pPr lvl="4"/>
            <a:r>
              <a:rPr lang="ro-RO" altLang="en-US"/>
              <a:t>al cincilea nivel</a:t>
            </a:r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1F938BD-1E1D-8201-9E7E-6943504CE0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C973BF-B738-2792-AD06-1C458C0C50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E2D66EE-0704-A764-A7C5-A723F95AEF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D5F1F1-C029-4221-9A70-CEBA66A76F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A262803-05AD-A4FA-44CC-661D89DA441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1447800"/>
            <a:ext cx="8610600" cy="1016000"/>
          </a:xfrm>
        </p:spPr>
        <p:txBody>
          <a:bodyPr/>
          <a:lstStyle/>
          <a:p>
            <a:r>
              <a:rPr lang="ro-RO" altLang="en-US" b="1" dirty="0"/>
              <a:t>Tema E</a:t>
            </a:r>
            <a:r>
              <a:rPr lang="ro-RO" dirty="0"/>
              <a:t>merging applications of nanotehnology and metrology</a:t>
            </a:r>
            <a:endParaRPr lang="en-US" altLang="en-US" b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7E34CD9-DC25-7A3F-E326-F58C1915C1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38400" y="5715000"/>
            <a:ext cx="6400800" cy="698500"/>
          </a:xfrm>
        </p:spPr>
        <p:txBody>
          <a:bodyPr/>
          <a:lstStyle/>
          <a:p>
            <a:r>
              <a:rPr lang="en-US" altLang="en-US" dirty="0"/>
              <a:t>Company Name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B2DAB41-4620-0F77-E6DA-BE6EFEF26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„Centrul de </a:t>
            </a:r>
            <a:r>
              <a:rPr lang="en-US" dirty="0" err="1"/>
              <a:t>standardizare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metrologie</a:t>
            </a:r>
            <a:r>
              <a:rPr lang="en-US" dirty="0"/>
              <a:t> – la </a:t>
            </a:r>
            <a:r>
              <a:rPr lang="en-US" dirty="0" err="1"/>
              <a:t>cheie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8237651-07DD-ADCD-F5D2-EBB70357F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452596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SADAT </a:t>
            </a:r>
            <a:r>
              <a:rPr lang="en-US" sz="2000" dirty="0" err="1"/>
              <a:t>Apărare</a:t>
            </a:r>
            <a:r>
              <a:rPr lang="en-US" sz="2000" dirty="0"/>
              <a:t> </a:t>
            </a:r>
            <a:r>
              <a:rPr lang="en-US" sz="2000" dirty="0" err="1"/>
              <a:t>înființează</a:t>
            </a:r>
            <a:r>
              <a:rPr lang="en-US" sz="2000" dirty="0"/>
              <a:t> Centre de </a:t>
            </a:r>
            <a:r>
              <a:rPr lang="en-US" sz="2000" dirty="0" err="1"/>
              <a:t>Standardizare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Metrologie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cadrul</a:t>
            </a:r>
            <a:r>
              <a:rPr lang="en-US" sz="2000" dirty="0"/>
              <a:t> </a:t>
            </a:r>
            <a:r>
              <a:rPr lang="en-US" sz="2000" dirty="0" err="1"/>
              <a:t>ministerului</a:t>
            </a:r>
            <a:r>
              <a:rPr lang="en-US" sz="2000" dirty="0"/>
              <a:t> </a:t>
            </a:r>
            <a:r>
              <a:rPr lang="en-US" sz="2000" dirty="0" err="1"/>
              <a:t>apărării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al </a:t>
            </a:r>
            <a:r>
              <a:rPr lang="en-US" sz="2000" dirty="0" err="1"/>
              <a:t>președințiilor</a:t>
            </a:r>
            <a:r>
              <a:rPr lang="en-US" sz="2000" dirty="0"/>
              <a:t> </a:t>
            </a:r>
            <a:r>
              <a:rPr lang="en-US" sz="2000" dirty="0" err="1"/>
              <a:t>industriei</a:t>
            </a:r>
            <a:r>
              <a:rPr lang="en-US" sz="2000" dirty="0"/>
              <a:t> de </a:t>
            </a:r>
            <a:r>
              <a:rPr lang="en-US" sz="2000" dirty="0" err="1"/>
              <a:t>apărare</a:t>
            </a:r>
            <a:r>
              <a:rPr lang="en-US" sz="2000" dirty="0"/>
              <a:t> ale </a:t>
            </a:r>
            <a:r>
              <a:rPr lang="en-US" sz="2000" dirty="0" err="1"/>
              <a:t>țărilor</a:t>
            </a:r>
            <a:r>
              <a:rPr lang="en-US" sz="2000" dirty="0"/>
              <a:t> </a:t>
            </a:r>
            <a:r>
              <a:rPr lang="en-US" sz="2000" dirty="0" err="1"/>
              <a:t>prietene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aliate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a </a:t>
            </a:r>
            <a:r>
              <a:rPr lang="en-US" sz="2000" dirty="0" err="1"/>
              <a:t>desfășura</a:t>
            </a:r>
            <a:r>
              <a:rPr lang="en-US" sz="2000" dirty="0"/>
              <a:t> </a:t>
            </a:r>
            <a:r>
              <a:rPr lang="en-US" sz="2000" dirty="0" err="1"/>
              <a:t>activitățile</a:t>
            </a:r>
            <a:r>
              <a:rPr lang="en-US" sz="2000" dirty="0"/>
              <a:t> de </a:t>
            </a:r>
            <a:r>
              <a:rPr lang="en-US" sz="2000" dirty="0" err="1"/>
              <a:t>standardizare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mod </a:t>
            </a:r>
            <a:r>
              <a:rPr lang="en-US" sz="2000" dirty="0" err="1"/>
              <a:t>instituțional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 err="1"/>
              <a:t>Ea</a:t>
            </a:r>
            <a:r>
              <a:rPr lang="en-US" sz="2000" dirty="0"/>
              <a:t> </a:t>
            </a:r>
            <a:r>
              <a:rPr lang="en-US" sz="2000" dirty="0" err="1"/>
              <a:t>poate</a:t>
            </a:r>
            <a:r>
              <a:rPr lang="en-US" sz="2000" dirty="0"/>
              <a:t> fi </a:t>
            </a:r>
            <a:r>
              <a:rPr lang="en-US" sz="2000" dirty="0" err="1"/>
              <a:t>realizată</a:t>
            </a:r>
            <a:r>
              <a:rPr lang="en-US" sz="2000" dirty="0"/>
              <a:t> </a:t>
            </a:r>
            <a:r>
              <a:rPr lang="en-US" sz="2000" dirty="0" err="1"/>
              <a:t>prin</a:t>
            </a:r>
            <a:r>
              <a:rPr lang="en-US" sz="2000" dirty="0"/>
              <a:t> </a:t>
            </a:r>
            <a:r>
              <a:rPr lang="en-US" sz="2000" dirty="0" err="1"/>
              <a:t>formarea</a:t>
            </a:r>
            <a:r>
              <a:rPr lang="en-US" sz="2000" dirty="0"/>
              <a:t>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instituții</a:t>
            </a:r>
            <a:r>
              <a:rPr lang="en-US" sz="2000" dirty="0"/>
              <a:t> de la </a:t>
            </a:r>
            <a:r>
              <a:rPr lang="en-US" sz="2000" i="1" dirty="0"/>
              <a:t>a</a:t>
            </a:r>
            <a:r>
              <a:rPr lang="en-US" sz="2000" dirty="0"/>
              <a:t> la </a:t>
            </a:r>
            <a:r>
              <a:rPr lang="en-US" sz="2000" i="1" dirty="0"/>
              <a:t>z</a:t>
            </a:r>
            <a:r>
              <a:rPr lang="en-US" sz="2000" dirty="0"/>
              <a:t> </a:t>
            </a:r>
            <a:r>
              <a:rPr lang="en-US" sz="2000" dirty="0" err="1"/>
              <a:t>pornind</a:t>
            </a:r>
            <a:r>
              <a:rPr lang="en-US" sz="2000" dirty="0"/>
              <a:t> de la zero,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prin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precum </a:t>
            </a:r>
            <a:r>
              <a:rPr lang="en-US" sz="2000" dirty="0" err="1"/>
              <a:t>reorganizarea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modernizarea</a:t>
            </a:r>
            <a:r>
              <a:rPr lang="en-US" sz="2000" dirty="0"/>
              <a:t>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unități</a:t>
            </a:r>
            <a:r>
              <a:rPr lang="en-US" sz="2000" dirty="0"/>
              <a:t> </a:t>
            </a:r>
            <a:r>
              <a:rPr lang="en-US" sz="2000" dirty="0" err="1"/>
              <a:t>deja</a:t>
            </a:r>
            <a:r>
              <a:rPr lang="en-US" sz="2000" dirty="0"/>
              <a:t> </a:t>
            </a:r>
            <a:r>
              <a:rPr lang="en-US" sz="2000" dirty="0" err="1"/>
              <a:t>existente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 err="1"/>
              <a:t>Lucrarea</a:t>
            </a:r>
            <a:r>
              <a:rPr lang="en-US" sz="2000" dirty="0"/>
              <a:t> </a:t>
            </a:r>
            <a:r>
              <a:rPr lang="en-US" sz="2000" dirty="0" err="1"/>
              <a:t>este</a:t>
            </a:r>
            <a:r>
              <a:rPr lang="en-US" sz="2000" dirty="0"/>
              <a:t> </a:t>
            </a:r>
            <a:r>
              <a:rPr lang="en-US" sz="2000" dirty="0" err="1"/>
              <a:t>grupată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trei</a:t>
            </a:r>
            <a:r>
              <a:rPr lang="en-US" sz="2000" dirty="0"/>
              <a:t> </a:t>
            </a:r>
            <a:r>
              <a:rPr lang="en-US" sz="2000" dirty="0" err="1"/>
              <a:t>rubrici</a:t>
            </a:r>
            <a:r>
              <a:rPr lang="en-US" sz="2000" dirty="0"/>
              <a:t> </a:t>
            </a:r>
            <a:r>
              <a:rPr lang="en-US" sz="2000" dirty="0" err="1"/>
              <a:t>principale</a:t>
            </a:r>
            <a:r>
              <a:rPr lang="en-US" sz="2000" dirty="0"/>
              <a:t>;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E69C3F6E-BCB9-C51B-08D7-5BB42C052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4343400"/>
            <a:ext cx="4967452" cy="251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74E7BDA-D049-601D-B86F-2CB55B8A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FB4C528D-1412-1FF5-BFE8-CCD820F4E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4118"/>
            <a:ext cx="9190936" cy="5567082"/>
          </a:xfrm>
        </p:spPr>
      </p:pic>
    </p:spTree>
    <p:extLst>
      <p:ext uri="{BB962C8B-B14F-4D97-AF65-F5344CB8AC3E}">
        <p14:creationId xmlns:p14="http://schemas.microsoft.com/office/powerpoint/2010/main" val="177287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B37B812-C0DF-D650-1D7A-87E9CB0F9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795B8B6-14A9-39CA-5076-584894005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2819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Metoda</a:t>
            </a:r>
            <a:r>
              <a:rPr lang="en-US" sz="2000" dirty="0"/>
              <a:t> </a:t>
            </a:r>
            <a:r>
              <a:rPr lang="en-US" sz="2000" dirty="0" err="1"/>
              <a:t>constă</a:t>
            </a:r>
            <a:r>
              <a:rPr lang="en-US" sz="2000" dirty="0"/>
              <a:t> din 6  </a:t>
            </a:r>
            <a:r>
              <a:rPr lang="en-US" sz="2000" dirty="0" err="1"/>
              <a:t>pași</a:t>
            </a:r>
            <a:r>
              <a:rPr lang="en-US" sz="2000" dirty="0"/>
              <a:t> </a:t>
            </a:r>
            <a:r>
              <a:rPr lang="en-US" sz="2000" dirty="0" err="1"/>
              <a:t>principali</a:t>
            </a:r>
            <a:r>
              <a:rPr lang="en-US" sz="2000" dirty="0"/>
              <a:t>:</a:t>
            </a:r>
          </a:p>
          <a:p>
            <a:r>
              <a:rPr lang="en-US" sz="2000" dirty="0" err="1"/>
              <a:t>Calibrați</a:t>
            </a:r>
            <a:r>
              <a:rPr lang="en-US" sz="2000" dirty="0"/>
              <a:t> </a:t>
            </a:r>
            <a:r>
              <a:rPr lang="en-US" sz="2000" dirty="0" err="1"/>
              <a:t>perechea</a:t>
            </a:r>
            <a:r>
              <a:rPr lang="en-US" sz="2000" dirty="0"/>
              <a:t> </a:t>
            </a:r>
            <a:r>
              <a:rPr lang="en-US" sz="2000" dirty="0" err="1"/>
              <a:t>cameră-proiector</a:t>
            </a:r>
            <a:endParaRPr lang="en-US" sz="2000" dirty="0"/>
          </a:p>
          <a:p>
            <a:r>
              <a:rPr lang="en-US" sz="2000" dirty="0" err="1"/>
              <a:t>Proiectați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 </a:t>
            </a:r>
            <a:r>
              <a:rPr lang="en-US" sz="2000" dirty="0" err="1"/>
              <a:t>multe</a:t>
            </a:r>
            <a:r>
              <a:rPr lang="en-US" sz="2000" dirty="0"/>
              <a:t> </a:t>
            </a:r>
            <a:r>
              <a:rPr lang="en-US" sz="2000" dirty="0" err="1"/>
              <a:t>modele</a:t>
            </a:r>
            <a:r>
              <a:rPr lang="en-US" sz="2000" dirty="0"/>
              <a:t> Moiré pe </a:t>
            </a:r>
            <a:r>
              <a:rPr lang="en-US" sz="2000" dirty="0" err="1"/>
              <a:t>obiect</a:t>
            </a:r>
            <a:r>
              <a:rPr lang="en-US" sz="2000" dirty="0"/>
              <a:t> din </a:t>
            </a:r>
            <a:r>
              <a:rPr lang="en-US" sz="2000" dirty="0" err="1"/>
              <a:t>diferite</a:t>
            </a:r>
            <a:r>
              <a:rPr lang="en-US" sz="2000" dirty="0"/>
              <a:t> </a:t>
            </a:r>
            <a:r>
              <a:rPr lang="en-US" sz="2000" dirty="0" err="1"/>
              <a:t>vederi</a:t>
            </a:r>
            <a:r>
              <a:rPr lang="en-US" sz="2000" dirty="0"/>
              <a:t> (Fig. 2a)</a:t>
            </a:r>
          </a:p>
          <a:p>
            <a:r>
              <a:rPr lang="en-US" sz="2000" dirty="0" err="1"/>
              <a:t>Calculați</a:t>
            </a:r>
            <a:r>
              <a:rPr lang="en-US" sz="2000" dirty="0"/>
              <a:t> </a:t>
            </a:r>
            <a:r>
              <a:rPr lang="en-US" sz="2000" dirty="0" err="1"/>
              <a:t>informațiile</a:t>
            </a:r>
            <a:r>
              <a:rPr lang="en-US" sz="2000" dirty="0"/>
              <a:t> </a:t>
            </a:r>
            <a:r>
              <a:rPr lang="en-US" sz="2000" dirty="0" err="1"/>
              <a:t>despre</a:t>
            </a:r>
            <a:r>
              <a:rPr lang="en-US" sz="2000" dirty="0"/>
              <a:t> </a:t>
            </a:r>
            <a:r>
              <a:rPr lang="en-US" sz="2000" dirty="0" err="1"/>
              <a:t>adâncime</a:t>
            </a:r>
            <a:r>
              <a:rPr lang="en-US" sz="2000" dirty="0"/>
              <a:t> ale </a:t>
            </a:r>
            <a:r>
              <a:rPr lang="en-US" sz="2000" dirty="0" err="1"/>
              <a:t>obiectului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fiecare</a:t>
            </a:r>
            <a:r>
              <a:rPr lang="en-US" sz="2000" dirty="0"/>
              <a:t> </a:t>
            </a:r>
            <a:r>
              <a:rPr lang="en-US" sz="2000" dirty="0" err="1"/>
              <a:t>vedere</a:t>
            </a:r>
            <a:r>
              <a:rPr lang="en-US" sz="2000" dirty="0"/>
              <a:t> (Fig. 2b)</a:t>
            </a:r>
          </a:p>
          <a:p>
            <a:r>
              <a:rPr lang="en-US" sz="2000" dirty="0" err="1"/>
              <a:t>Eliminați</a:t>
            </a:r>
            <a:r>
              <a:rPr lang="en-US" sz="2000" dirty="0"/>
              <a:t> </a:t>
            </a:r>
            <a:r>
              <a:rPr lang="en-US" sz="2000" dirty="0" err="1"/>
              <a:t>fundalul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extrageți</a:t>
            </a:r>
            <a:r>
              <a:rPr lang="en-US" sz="2000" dirty="0"/>
              <a:t> </a:t>
            </a:r>
            <a:r>
              <a:rPr lang="en-US" sz="2000" dirty="0" err="1"/>
              <a:t>norul</a:t>
            </a:r>
            <a:r>
              <a:rPr lang="en-US" sz="2000" dirty="0"/>
              <a:t> de </a:t>
            </a:r>
            <a:r>
              <a:rPr lang="en-US" sz="2000" dirty="0" err="1"/>
              <a:t>puncte</a:t>
            </a:r>
            <a:r>
              <a:rPr lang="en-US" sz="2000" dirty="0"/>
              <a:t> al </a:t>
            </a:r>
            <a:r>
              <a:rPr lang="en-US" sz="2000" dirty="0" err="1"/>
              <a:t>părților</a:t>
            </a:r>
            <a:r>
              <a:rPr lang="en-US" sz="2000" dirty="0"/>
              <a:t> </a:t>
            </a:r>
            <a:r>
              <a:rPr lang="en-US" sz="2000" dirty="0" err="1"/>
              <a:t>obiectului</a:t>
            </a:r>
            <a:endParaRPr lang="en-US" sz="2000" dirty="0"/>
          </a:p>
          <a:p>
            <a:r>
              <a:rPr lang="en-US" sz="2000" dirty="0" err="1"/>
              <a:t>Înregistrați</a:t>
            </a:r>
            <a:r>
              <a:rPr lang="en-US" sz="2000" dirty="0"/>
              <a:t> nori de </a:t>
            </a:r>
            <a:r>
              <a:rPr lang="en-US" sz="2000" dirty="0" err="1"/>
              <a:t>puncte</a:t>
            </a:r>
            <a:r>
              <a:rPr lang="en-US" sz="2000" dirty="0"/>
              <a:t> din </a:t>
            </a:r>
            <a:r>
              <a:rPr lang="en-US" sz="2000" dirty="0" err="1"/>
              <a:t>mai</a:t>
            </a:r>
            <a:r>
              <a:rPr lang="en-US" sz="2000" dirty="0"/>
              <a:t> </a:t>
            </a:r>
            <a:r>
              <a:rPr lang="en-US" sz="2000" dirty="0" err="1"/>
              <a:t>multe</a:t>
            </a:r>
            <a:r>
              <a:rPr lang="en-US" sz="2000" dirty="0"/>
              <a:t> </a:t>
            </a:r>
            <a:r>
              <a:rPr lang="en-US" sz="2000" dirty="0" err="1"/>
              <a:t>vederi</a:t>
            </a:r>
            <a:r>
              <a:rPr lang="en-US" sz="2000" dirty="0"/>
              <a:t> </a:t>
            </a:r>
            <a:r>
              <a:rPr lang="en-US" sz="2000" dirty="0" err="1"/>
              <a:t>într-una</a:t>
            </a:r>
            <a:r>
              <a:rPr lang="en-US" sz="2000" dirty="0"/>
              <a:t> </a:t>
            </a:r>
            <a:r>
              <a:rPr lang="en-US" sz="2000" dirty="0" err="1"/>
              <a:t>singură</a:t>
            </a:r>
            <a:r>
              <a:rPr lang="en-US" sz="2000" dirty="0"/>
              <a:t> (Fig. 2c)</a:t>
            </a:r>
          </a:p>
          <a:p>
            <a:r>
              <a:rPr lang="en-US" sz="2000" dirty="0" err="1"/>
              <a:t>Transformați</a:t>
            </a:r>
            <a:r>
              <a:rPr lang="en-US" sz="2000" dirty="0"/>
              <a:t> nor de </a:t>
            </a:r>
            <a:r>
              <a:rPr lang="en-US" sz="2000" dirty="0" err="1"/>
              <a:t>puncte</a:t>
            </a:r>
            <a:r>
              <a:rPr lang="en-US" sz="2000" dirty="0"/>
              <a:t> </a:t>
            </a:r>
            <a:r>
              <a:rPr lang="en-US" sz="2000" dirty="0" err="1"/>
              <a:t>într</a:t>
            </a:r>
            <a:r>
              <a:rPr lang="en-US" sz="2000" dirty="0"/>
              <a:t>-o </a:t>
            </a:r>
            <a:r>
              <a:rPr lang="en-US" sz="2000" dirty="0" err="1"/>
              <a:t>plasă</a:t>
            </a:r>
            <a:r>
              <a:rPr lang="en-US" sz="2000" dirty="0"/>
              <a:t> (Fig. 2d)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B306214B-EFE0-3678-140C-191EFF061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59" y="4697689"/>
            <a:ext cx="4419600" cy="214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85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897866C-F568-901A-F615-1CDE1DF25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Time-of-flight (TOF) Scanners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D9BB0BC-70C3-D354-8105-212B4324A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Scanerele</a:t>
            </a:r>
            <a:r>
              <a:rPr lang="en-US" sz="2000" dirty="0"/>
              <a:t> TOF </a:t>
            </a:r>
            <a:r>
              <a:rPr lang="en-US" sz="2000" dirty="0" err="1"/>
              <a:t>măsoară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mod </a:t>
            </a:r>
            <a:r>
              <a:rPr lang="en-US" sz="2000" dirty="0" err="1"/>
              <a:t>eficient</a:t>
            </a:r>
            <a:r>
              <a:rPr lang="en-US" sz="2000" dirty="0"/>
              <a:t> </a:t>
            </a:r>
            <a:r>
              <a:rPr lang="en-US" sz="2000" dirty="0" err="1"/>
              <a:t>timpul</a:t>
            </a:r>
            <a:r>
              <a:rPr lang="en-US" sz="2000" dirty="0"/>
              <a:t> </a:t>
            </a:r>
            <a:r>
              <a:rPr lang="en-US" sz="2000" dirty="0" err="1"/>
              <a:t>necesar</a:t>
            </a:r>
            <a:r>
              <a:rPr lang="en-US" sz="2000" dirty="0"/>
              <a:t> </a:t>
            </a:r>
            <a:r>
              <a:rPr lang="en-US" sz="2000" dirty="0" err="1"/>
              <a:t>unui</a:t>
            </a:r>
            <a:r>
              <a:rPr lang="en-US" sz="2000" dirty="0"/>
              <a:t> </a:t>
            </a:r>
            <a:r>
              <a:rPr lang="en-US" sz="2000" dirty="0" err="1"/>
              <a:t>impuls</a:t>
            </a:r>
            <a:r>
              <a:rPr lang="en-US" sz="2000" dirty="0"/>
              <a:t> de </a:t>
            </a:r>
            <a:r>
              <a:rPr lang="en-US" sz="2000" dirty="0" err="1"/>
              <a:t>lumină</a:t>
            </a:r>
            <a:r>
              <a:rPr lang="en-US" sz="2000" dirty="0"/>
              <a:t> </a:t>
            </a:r>
            <a:r>
              <a:rPr lang="en-US" sz="2000" dirty="0" err="1"/>
              <a:t>generat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a </a:t>
            </a:r>
            <a:r>
              <a:rPr lang="en-US" sz="2000" dirty="0" err="1"/>
              <a:t>ajunge</a:t>
            </a:r>
            <a:r>
              <a:rPr lang="en-US" sz="2000" dirty="0"/>
              <a:t> la un </a:t>
            </a:r>
            <a:r>
              <a:rPr lang="en-US" sz="2000" dirty="0" err="1"/>
              <a:t>obiect</a:t>
            </a:r>
            <a:r>
              <a:rPr lang="en-US" sz="2000" dirty="0"/>
              <a:t>, a </a:t>
            </a:r>
            <a:r>
              <a:rPr lang="en-US" sz="2000" dirty="0" err="1"/>
              <a:t>sări</a:t>
            </a:r>
            <a:r>
              <a:rPr lang="en-US" sz="2000" dirty="0"/>
              <a:t> de pe </a:t>
            </a:r>
            <a:r>
              <a:rPr lang="en-US" sz="2000" dirty="0" err="1"/>
              <a:t>acesta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a </a:t>
            </a:r>
            <a:r>
              <a:rPr lang="en-US" sz="2000" dirty="0" err="1"/>
              <a:t>reveni</a:t>
            </a:r>
            <a:r>
              <a:rPr lang="en-US" sz="2000" dirty="0"/>
              <a:t> la un receptor. </a:t>
            </a:r>
          </a:p>
          <a:p>
            <a:r>
              <a:rPr lang="en-US" sz="2000" dirty="0" err="1"/>
              <a:t>Distanța</a:t>
            </a:r>
            <a:r>
              <a:rPr lang="en-US" sz="2000" dirty="0"/>
              <a:t> de la </a:t>
            </a:r>
            <a:r>
              <a:rPr lang="en-US" sz="2000" dirty="0" err="1"/>
              <a:t>scaner</a:t>
            </a:r>
            <a:r>
              <a:rPr lang="en-US" sz="2000" dirty="0"/>
              <a:t> la </a:t>
            </a:r>
            <a:r>
              <a:rPr lang="en-US" sz="2000" dirty="0" err="1"/>
              <a:t>piesă</a:t>
            </a:r>
            <a:r>
              <a:rPr lang="en-US" sz="2000" dirty="0"/>
              <a:t> </a:t>
            </a:r>
            <a:r>
              <a:rPr lang="en-US" sz="2000" dirty="0" err="1"/>
              <a:t>poate</a:t>
            </a:r>
            <a:r>
              <a:rPr lang="en-US" sz="2000" dirty="0"/>
              <a:t> fi </a:t>
            </a:r>
            <a:r>
              <a:rPr lang="en-US" sz="2000" dirty="0" err="1"/>
              <a:t>calculată</a:t>
            </a:r>
            <a:r>
              <a:rPr lang="en-US" sz="2000" dirty="0"/>
              <a:t> </a:t>
            </a:r>
            <a:r>
              <a:rPr lang="en-US" sz="2000" dirty="0" err="1"/>
              <a:t>folosind</a:t>
            </a:r>
            <a:r>
              <a:rPr lang="en-US" sz="2000" dirty="0"/>
              <a:t> </a:t>
            </a:r>
            <a:r>
              <a:rPr lang="en-US" sz="2000" dirty="0" err="1"/>
              <a:t>viteza</a:t>
            </a:r>
            <a:r>
              <a:rPr lang="en-US" sz="2000" dirty="0"/>
              <a:t> </a:t>
            </a:r>
            <a:r>
              <a:rPr lang="en-US" sz="2000" dirty="0" err="1"/>
              <a:t>cunoscută</a:t>
            </a:r>
            <a:r>
              <a:rPr lang="en-US" sz="2000" dirty="0"/>
              <a:t> a </a:t>
            </a:r>
            <a:r>
              <a:rPr lang="en-US" sz="2000" dirty="0" err="1"/>
              <a:t>luminii</a:t>
            </a:r>
            <a:r>
              <a:rPr lang="en-US" sz="2000" dirty="0"/>
              <a:t>.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practică</a:t>
            </a:r>
            <a:r>
              <a:rPr lang="en-US" sz="2000" dirty="0"/>
              <a:t>, </a:t>
            </a:r>
            <a:r>
              <a:rPr lang="en-US" sz="2000" dirty="0" err="1"/>
              <a:t>defazarea</a:t>
            </a:r>
            <a:r>
              <a:rPr lang="en-US" sz="2000" dirty="0"/>
              <a:t> </a:t>
            </a:r>
            <a:r>
              <a:rPr lang="en-US" sz="2000" dirty="0" err="1"/>
              <a:t>este</a:t>
            </a:r>
            <a:r>
              <a:rPr lang="en-US" sz="2000" dirty="0"/>
              <a:t> </a:t>
            </a:r>
            <a:r>
              <a:rPr lang="en-US" sz="2000" dirty="0" err="1"/>
              <a:t>adesea</a:t>
            </a:r>
            <a:r>
              <a:rPr lang="en-US" sz="2000" dirty="0"/>
              <a:t> </a:t>
            </a:r>
            <a:r>
              <a:rPr lang="en-US" sz="2000" dirty="0" err="1"/>
              <a:t>folosită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locul</a:t>
            </a:r>
            <a:r>
              <a:rPr lang="en-US" sz="2000" dirty="0"/>
              <a:t> </a:t>
            </a:r>
            <a:r>
              <a:rPr lang="en-US" sz="2000" dirty="0" err="1"/>
              <a:t>măsurării</a:t>
            </a:r>
            <a:r>
              <a:rPr lang="en-US" sz="2000" dirty="0"/>
              <a:t> </a:t>
            </a:r>
            <a:r>
              <a:rPr lang="en-US" sz="2000" dirty="0" err="1"/>
              <a:t>directe</a:t>
            </a:r>
            <a:r>
              <a:rPr lang="en-US" sz="2000" dirty="0"/>
              <a:t> a </a:t>
            </a:r>
            <a:r>
              <a:rPr lang="en-US" sz="2000" dirty="0" err="1"/>
              <a:t>timpului</a:t>
            </a:r>
            <a:r>
              <a:rPr lang="en-US" sz="2000" dirty="0"/>
              <a:t>, </a:t>
            </a:r>
            <a:r>
              <a:rPr lang="en-US" sz="2000" dirty="0" err="1"/>
              <a:t>ceea</a:t>
            </a:r>
            <a:r>
              <a:rPr lang="en-US" sz="2000" dirty="0"/>
              <a:t> </a:t>
            </a:r>
            <a:r>
              <a:rPr lang="en-US" sz="2000" dirty="0" err="1"/>
              <a:t>ce</a:t>
            </a:r>
            <a:r>
              <a:rPr lang="en-US" sz="2000" dirty="0"/>
              <a:t> </a:t>
            </a:r>
            <a:r>
              <a:rPr lang="en-US" sz="2000" dirty="0" err="1"/>
              <a:t>permite</a:t>
            </a:r>
            <a:r>
              <a:rPr lang="en-US" sz="2000" dirty="0"/>
              <a:t>, de </a:t>
            </a:r>
            <a:r>
              <a:rPr lang="en-US" sz="2000" dirty="0" err="1"/>
              <a:t>asemenea</a:t>
            </a:r>
            <a:r>
              <a:rPr lang="en-US" sz="2000" dirty="0"/>
              <a:t>, o </a:t>
            </a:r>
            <a:r>
              <a:rPr lang="en-US" sz="2000" dirty="0" err="1"/>
              <a:t>singură</a:t>
            </a:r>
            <a:r>
              <a:rPr lang="en-US" sz="2000" dirty="0"/>
              <a:t> </a:t>
            </a:r>
            <a:r>
              <a:rPr lang="en-US" sz="2000" dirty="0" err="1"/>
              <a:t>linie</a:t>
            </a:r>
            <a:r>
              <a:rPr lang="en-US" sz="2000" dirty="0"/>
              <a:t> de </a:t>
            </a:r>
            <a:r>
              <a:rPr lang="en-US" sz="2000" dirty="0" err="1"/>
              <a:t>vedere</a:t>
            </a:r>
            <a:r>
              <a:rPr lang="en-US" sz="2000" dirty="0"/>
              <a:t>, </a:t>
            </a:r>
            <a:r>
              <a:rPr lang="en-US" sz="2000" dirty="0" err="1"/>
              <a:t>mai</a:t>
            </a:r>
            <a:r>
              <a:rPr lang="en-US" sz="2000" dirty="0"/>
              <a:t> </a:t>
            </a:r>
            <a:r>
              <a:rPr lang="en-US" sz="2000" dirty="0" err="1"/>
              <a:t>degrabă</a:t>
            </a:r>
            <a:r>
              <a:rPr lang="en-US" sz="2000" dirty="0"/>
              <a:t> </a:t>
            </a:r>
            <a:r>
              <a:rPr lang="en-US" sz="2000" dirty="0" err="1"/>
              <a:t>decât</a:t>
            </a:r>
            <a:r>
              <a:rPr lang="en-US" sz="2000" dirty="0"/>
              <a:t> un </a:t>
            </a:r>
            <a:r>
              <a:rPr lang="en-US" sz="2000" dirty="0" err="1"/>
              <a:t>transmițător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un receptor </a:t>
            </a:r>
            <a:r>
              <a:rPr lang="en-US" sz="2000" dirty="0" err="1"/>
              <a:t>discret</a:t>
            </a:r>
            <a:r>
              <a:rPr lang="en-US" sz="2000" dirty="0"/>
              <a:t> la o </a:t>
            </a:r>
            <a:r>
              <a:rPr lang="en-US" sz="2000" dirty="0" err="1"/>
              <a:t>distanță</a:t>
            </a:r>
            <a:r>
              <a:rPr lang="en-US" sz="2000" dirty="0"/>
              <a:t> </a:t>
            </a:r>
            <a:r>
              <a:rPr lang="en-US" sz="2000" dirty="0" err="1"/>
              <a:t>stabilită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Scanerele</a:t>
            </a:r>
            <a:r>
              <a:rPr lang="en-US" sz="2000" dirty="0"/>
              <a:t> TOF </a:t>
            </a:r>
            <a:r>
              <a:rPr lang="en-US" sz="2000" dirty="0" err="1"/>
              <a:t>oferă</a:t>
            </a:r>
            <a:r>
              <a:rPr lang="en-US" sz="2000" dirty="0"/>
              <a:t> </a:t>
            </a:r>
            <a:r>
              <a:rPr lang="en-US" sz="2000" dirty="0" err="1"/>
              <a:t>geometria</a:t>
            </a:r>
            <a:r>
              <a:rPr lang="en-US" sz="2000" dirty="0"/>
              <a:t> </a:t>
            </a:r>
            <a:r>
              <a:rPr lang="en-US" sz="2000" dirty="0" err="1"/>
              <a:t>unui</a:t>
            </a:r>
            <a:r>
              <a:rPr lang="en-US" sz="2000" dirty="0"/>
              <a:t> </a:t>
            </a:r>
            <a:r>
              <a:rPr lang="en-US" sz="2000" dirty="0" err="1"/>
              <a:t>obiect</a:t>
            </a:r>
            <a:r>
              <a:rPr lang="en-US" sz="2000" dirty="0"/>
              <a:t>, </a:t>
            </a:r>
            <a:r>
              <a:rPr lang="en-US" sz="2000" dirty="0" err="1"/>
              <a:t>dar</a:t>
            </a:r>
            <a:r>
              <a:rPr lang="en-US" sz="2000" dirty="0"/>
              <a:t> nu </a:t>
            </a:r>
            <a:r>
              <a:rPr lang="en-US" sz="2000" dirty="0" err="1"/>
              <a:t>textura</a:t>
            </a:r>
            <a:r>
              <a:rPr lang="en-US" sz="2000" dirty="0"/>
              <a:t> </a:t>
            </a:r>
            <a:r>
              <a:rPr lang="en-US" sz="2000" dirty="0" err="1"/>
              <a:t>acestuia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Aceste</a:t>
            </a:r>
            <a:r>
              <a:rPr lang="en-US" sz="2000" dirty="0"/>
              <a:t> </a:t>
            </a:r>
            <a:r>
              <a:rPr lang="en-US" sz="2000" dirty="0" err="1"/>
              <a:t>scanere</a:t>
            </a:r>
            <a:r>
              <a:rPr lang="en-US" sz="2000" dirty="0"/>
              <a:t> sunt </a:t>
            </a:r>
            <a:r>
              <a:rPr lang="en-US" sz="2000" dirty="0" err="1"/>
              <a:t>rapide</a:t>
            </a:r>
            <a:r>
              <a:rPr lang="en-US" sz="2000" dirty="0"/>
              <a:t>, </a:t>
            </a:r>
            <a:r>
              <a:rPr lang="en-US" sz="2000" dirty="0" err="1"/>
              <a:t>potrivite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măsurarea</a:t>
            </a:r>
            <a:r>
              <a:rPr lang="en-US" sz="2000" dirty="0"/>
              <a:t> </a:t>
            </a:r>
            <a:r>
              <a:rPr lang="en-US" sz="2000" dirty="0" err="1"/>
              <a:t>obiectelor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 </a:t>
            </a:r>
            <a:r>
              <a:rPr lang="en-US" sz="2000" dirty="0" err="1"/>
              <a:t>mari</a:t>
            </a:r>
            <a:r>
              <a:rPr lang="en-US" sz="2000" dirty="0"/>
              <a:t> de 10 ft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capabile</a:t>
            </a:r>
            <a:r>
              <a:rPr lang="en-US" sz="2000" dirty="0"/>
              <a:t> de o </a:t>
            </a:r>
            <a:r>
              <a:rPr lang="en-US" sz="2000" dirty="0" err="1"/>
              <a:t>precizie</a:t>
            </a:r>
            <a:r>
              <a:rPr lang="en-US" sz="2000" dirty="0"/>
              <a:t> </a:t>
            </a:r>
            <a:r>
              <a:rPr lang="en-US" sz="2000" dirty="0" err="1"/>
              <a:t>medie</a:t>
            </a:r>
            <a:r>
              <a:rPr lang="en-US" sz="2000" dirty="0"/>
              <a:t> (de la </a:t>
            </a:r>
            <a:r>
              <a:rPr lang="en-US" sz="2000" dirty="0" err="1"/>
              <a:t>aproximativ</a:t>
            </a:r>
            <a:r>
              <a:rPr lang="en-US" sz="2000" dirty="0"/>
              <a:t> 0,02 </a:t>
            </a:r>
            <a:r>
              <a:rPr lang="en-US" sz="2000" dirty="0" err="1"/>
              <a:t>inci</a:t>
            </a:r>
            <a:r>
              <a:rPr lang="en-US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70700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CCB0934-130F-7602-2AF6-56C1606B2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Coherent Laser Radar (CLR)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2A75F55-C1FB-78E2-B507-6C782C10A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525962"/>
          </a:xfrm>
        </p:spPr>
        <p:txBody>
          <a:bodyPr/>
          <a:lstStyle/>
          <a:p>
            <a:r>
              <a:rPr lang="en-US" sz="2000" dirty="0" err="1"/>
              <a:t>Scanerele</a:t>
            </a:r>
            <a:r>
              <a:rPr lang="en-US" sz="2000" dirty="0"/>
              <a:t> CLR transmit un </a:t>
            </a:r>
            <a:r>
              <a:rPr lang="en-US" sz="2000" dirty="0" err="1"/>
              <a:t>fascicul</a:t>
            </a:r>
            <a:r>
              <a:rPr lang="en-US" sz="2000" dirty="0"/>
              <a:t> laser </a:t>
            </a:r>
            <a:r>
              <a:rPr lang="en-US" sz="2000" dirty="0" err="1"/>
              <a:t>infraroșu</a:t>
            </a:r>
            <a:r>
              <a:rPr lang="en-US" sz="2000" dirty="0"/>
              <a:t> </a:t>
            </a:r>
            <a:r>
              <a:rPr lang="en-US" sz="2000" dirty="0" err="1"/>
              <a:t>invizibil</a:t>
            </a:r>
            <a:r>
              <a:rPr lang="en-US" sz="2000" dirty="0"/>
              <a:t> </a:t>
            </a:r>
            <a:r>
              <a:rPr lang="en-US" sz="2000" dirty="0" err="1"/>
              <a:t>către</a:t>
            </a:r>
            <a:r>
              <a:rPr lang="en-US" sz="2000" dirty="0"/>
              <a:t> un </a:t>
            </a:r>
            <a:r>
              <a:rPr lang="en-US" sz="2000" dirty="0" err="1"/>
              <a:t>punct</a:t>
            </a:r>
            <a:r>
              <a:rPr lang="en-US" sz="2000" dirty="0"/>
              <a:t> de pe </a:t>
            </a:r>
            <a:r>
              <a:rPr lang="en-US" sz="2000" dirty="0" err="1"/>
              <a:t>suprafața</a:t>
            </a:r>
            <a:r>
              <a:rPr lang="en-US" sz="2000" dirty="0"/>
              <a:t> de </a:t>
            </a:r>
            <a:r>
              <a:rPr lang="en-US" sz="2000" dirty="0" err="1"/>
              <a:t>măsurare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procesează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mod </a:t>
            </a:r>
            <a:r>
              <a:rPr lang="en-US" sz="2000" dirty="0" err="1"/>
              <a:t>coerent</a:t>
            </a:r>
            <a:r>
              <a:rPr lang="en-US" sz="2000" dirty="0"/>
              <a:t> lumina </a:t>
            </a:r>
            <a:r>
              <a:rPr lang="en-US" sz="2000" dirty="0" err="1"/>
              <a:t>reflectată</a:t>
            </a:r>
            <a:r>
              <a:rPr lang="en-US" sz="2000" dirty="0"/>
              <a:t>. </a:t>
            </a:r>
            <a:r>
              <a:rPr lang="en-US" sz="2000" dirty="0" err="1"/>
              <a:t>Fasciculul</a:t>
            </a:r>
            <a:r>
              <a:rPr lang="en-US" sz="2000" dirty="0"/>
              <a:t> </a:t>
            </a:r>
            <a:r>
              <a:rPr lang="en-US" sz="2000" dirty="0" err="1"/>
              <a:t>trece</a:t>
            </a:r>
            <a:r>
              <a:rPr lang="en-US" sz="2000" dirty="0"/>
              <a:t> </a:t>
            </a:r>
            <a:r>
              <a:rPr lang="en-US" sz="2000" dirty="0" err="1"/>
              <a:t>printr</a:t>
            </a:r>
            <a:r>
              <a:rPr lang="en-US" sz="2000" dirty="0"/>
              <a:t>-o cale de </a:t>
            </a:r>
            <a:r>
              <a:rPr lang="en-US" sz="2000" dirty="0" err="1"/>
              <a:t>referință</a:t>
            </a:r>
            <a:r>
              <a:rPr lang="en-US" sz="2000" dirty="0"/>
              <a:t> a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fibre</a:t>
            </a:r>
            <a:r>
              <a:rPr lang="en-US" sz="2000" dirty="0"/>
              <a:t> </a:t>
            </a:r>
            <a:r>
              <a:rPr lang="en-US" sz="2000" dirty="0" err="1"/>
              <a:t>optice</a:t>
            </a:r>
            <a:r>
              <a:rPr lang="en-US" sz="2000" dirty="0"/>
              <a:t> calibrate. Cele </a:t>
            </a:r>
            <a:r>
              <a:rPr lang="en-US" sz="2000" dirty="0" err="1"/>
              <a:t>două</a:t>
            </a:r>
            <a:r>
              <a:rPr lang="en-US" sz="2000" dirty="0"/>
              <a:t> </a:t>
            </a:r>
            <a:r>
              <a:rPr lang="en-US" sz="2000" dirty="0" err="1"/>
              <a:t>căi</a:t>
            </a:r>
            <a:r>
              <a:rPr lang="en-US" sz="2000" dirty="0"/>
              <a:t> sunt combinate </a:t>
            </a:r>
            <a:r>
              <a:rPr lang="en-US" sz="2000" dirty="0" err="1"/>
              <a:t>pentru</a:t>
            </a:r>
            <a:r>
              <a:rPr lang="en-US" sz="2000" dirty="0"/>
              <a:t> a </a:t>
            </a:r>
            <a:r>
              <a:rPr lang="en-US" sz="2000" dirty="0" err="1"/>
              <a:t>determina</a:t>
            </a:r>
            <a:r>
              <a:rPr lang="en-US" sz="2000" dirty="0"/>
              <a:t> </a:t>
            </a:r>
            <a:r>
              <a:rPr lang="en-US" sz="2000" dirty="0" err="1"/>
              <a:t>intervalul</a:t>
            </a:r>
            <a:r>
              <a:rPr lang="en-US" sz="2000" dirty="0"/>
              <a:t> </a:t>
            </a:r>
            <a:r>
              <a:rPr lang="en-US" sz="2000" dirty="0" err="1"/>
              <a:t>până</a:t>
            </a:r>
            <a:r>
              <a:rPr lang="en-US" sz="2000" dirty="0"/>
              <a:t> la </a:t>
            </a:r>
            <a:r>
              <a:rPr lang="en-US" sz="2000" dirty="0" err="1"/>
              <a:t>punctul</a:t>
            </a:r>
            <a:r>
              <a:rPr lang="en-US" sz="2000" dirty="0"/>
              <a:t> care, </a:t>
            </a:r>
            <a:r>
              <a:rPr lang="en-US" sz="2000" dirty="0" err="1"/>
              <a:t>atunci</a:t>
            </a:r>
            <a:r>
              <a:rPr lang="en-US" sz="2000" dirty="0"/>
              <a:t> </a:t>
            </a:r>
            <a:r>
              <a:rPr lang="en-US" sz="2000" dirty="0" err="1"/>
              <a:t>când</a:t>
            </a:r>
            <a:r>
              <a:rPr lang="en-US" sz="2000" dirty="0"/>
              <a:t> </a:t>
            </a:r>
            <a:r>
              <a:rPr lang="en-US" sz="2000" dirty="0" err="1"/>
              <a:t>este</a:t>
            </a:r>
            <a:r>
              <a:rPr lang="en-US" sz="2000" dirty="0"/>
              <a:t> </a:t>
            </a:r>
            <a:r>
              <a:rPr lang="en-US" sz="2000" dirty="0" err="1"/>
              <a:t>combinat</a:t>
            </a:r>
            <a:r>
              <a:rPr lang="en-US" sz="2000" dirty="0"/>
              <a:t> cu </a:t>
            </a:r>
            <a:r>
              <a:rPr lang="en-US" sz="2000" dirty="0" err="1"/>
              <a:t>informații</a:t>
            </a:r>
            <a:r>
              <a:rPr lang="en-US" sz="2000" dirty="0"/>
              <a:t> </a:t>
            </a:r>
            <a:r>
              <a:rPr lang="en-US" sz="2000" dirty="0" err="1"/>
              <a:t>unghiulare</a:t>
            </a:r>
            <a:r>
              <a:rPr lang="en-US" sz="2000" dirty="0"/>
              <a:t> de la </a:t>
            </a:r>
            <a:r>
              <a:rPr lang="en-US" sz="2000" dirty="0" err="1"/>
              <a:t>două</a:t>
            </a:r>
            <a:r>
              <a:rPr lang="en-US" sz="2000" dirty="0"/>
              <a:t> </a:t>
            </a:r>
            <a:r>
              <a:rPr lang="en-US" sz="2000" dirty="0" err="1"/>
              <a:t>codificatoare</a:t>
            </a:r>
            <a:r>
              <a:rPr lang="en-US" sz="2000" dirty="0"/>
              <a:t>, </a:t>
            </a:r>
            <a:r>
              <a:rPr lang="en-US" sz="2000" dirty="0" err="1"/>
              <a:t>oferă</a:t>
            </a:r>
            <a:r>
              <a:rPr lang="en-US" sz="2000" dirty="0"/>
              <a:t> </a:t>
            </a:r>
            <a:r>
              <a:rPr lang="en-US" sz="2000" dirty="0" err="1"/>
              <a:t>poziția</a:t>
            </a:r>
            <a:r>
              <a:rPr lang="en-US" sz="2000" dirty="0"/>
              <a:t> </a:t>
            </a:r>
            <a:r>
              <a:rPr lang="en-US" sz="2000" dirty="0" err="1"/>
              <a:t>punctului</a:t>
            </a:r>
            <a:r>
              <a:rPr lang="en-US" sz="2000" dirty="0"/>
              <a:t> </a:t>
            </a:r>
            <a:r>
              <a:rPr lang="en-US" sz="2000" dirty="0" err="1"/>
              <a:t>măsurat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spațiu</a:t>
            </a:r>
            <a:r>
              <a:rPr lang="en-US" sz="2000" dirty="0"/>
              <a:t>. </a:t>
            </a:r>
          </a:p>
          <a:p>
            <a:r>
              <a:rPr lang="en-US" sz="2000" dirty="0"/>
              <a:t>CLR-urile sunt </a:t>
            </a:r>
            <a:r>
              <a:rPr lang="en-US" sz="2000" dirty="0" err="1"/>
              <a:t>capabile</a:t>
            </a:r>
            <a:r>
              <a:rPr lang="en-US" sz="2000" dirty="0"/>
              <a:t> de </a:t>
            </a:r>
            <a:r>
              <a:rPr lang="en-US" sz="2000" dirty="0" err="1"/>
              <a:t>măsurare</a:t>
            </a:r>
            <a:r>
              <a:rPr lang="en-US" sz="2000" dirty="0"/>
              <a:t> la </a:t>
            </a:r>
            <a:r>
              <a:rPr lang="en-US" sz="2000" dirty="0" err="1"/>
              <a:t>distanță</a:t>
            </a:r>
            <a:r>
              <a:rPr lang="en-US" sz="2000" dirty="0"/>
              <a:t> </a:t>
            </a:r>
            <a:r>
              <a:rPr lang="en-US" sz="2000" dirty="0" err="1"/>
              <a:t>lungă</a:t>
            </a:r>
            <a:r>
              <a:rPr lang="en-US" sz="2000" dirty="0"/>
              <a:t> (</a:t>
            </a:r>
            <a:r>
              <a:rPr lang="en-US" sz="2000" dirty="0" err="1"/>
              <a:t>până</a:t>
            </a:r>
            <a:r>
              <a:rPr lang="en-US" sz="2000" dirty="0"/>
              <a:t> la 150 ft) </a:t>
            </a:r>
            <a:r>
              <a:rPr lang="en-US" sz="2000" dirty="0" err="1"/>
              <a:t>și</a:t>
            </a:r>
            <a:r>
              <a:rPr lang="en-US" sz="2000" dirty="0"/>
              <a:t> au o </a:t>
            </a:r>
            <a:r>
              <a:rPr lang="en-US" sz="2000" dirty="0" err="1"/>
              <a:t>precizie</a:t>
            </a:r>
            <a:r>
              <a:rPr lang="en-US" sz="2000" dirty="0"/>
              <a:t> </a:t>
            </a:r>
            <a:r>
              <a:rPr lang="en-US" sz="2000" dirty="0" err="1"/>
              <a:t>utilizabilă</a:t>
            </a:r>
            <a:r>
              <a:rPr lang="en-US" sz="2000" dirty="0"/>
              <a:t> de 0,004 </a:t>
            </a:r>
            <a:r>
              <a:rPr lang="en-US" sz="2000" dirty="0" err="1"/>
              <a:t>inci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 </a:t>
            </a:r>
            <a:r>
              <a:rPr lang="en-US" sz="2000" dirty="0" err="1"/>
              <a:t>mult</a:t>
            </a:r>
            <a:r>
              <a:rPr lang="en-US" sz="2000" dirty="0"/>
              <a:t>. </a:t>
            </a:r>
            <a:r>
              <a:rPr lang="en-US" sz="2000" dirty="0" err="1"/>
              <a:t>Acestea</a:t>
            </a:r>
            <a:r>
              <a:rPr lang="en-US" sz="2000" dirty="0"/>
              <a:t> </a:t>
            </a:r>
            <a:r>
              <a:rPr lang="en-US" sz="2000" dirty="0" err="1"/>
              <a:t>funcționează</a:t>
            </a:r>
            <a:r>
              <a:rPr lang="en-US" sz="2000" dirty="0"/>
              <a:t> </a:t>
            </a:r>
            <a:r>
              <a:rPr lang="en-US" sz="2000" dirty="0" err="1"/>
              <a:t>relativ</a:t>
            </a:r>
            <a:r>
              <a:rPr lang="en-US" sz="2000" dirty="0"/>
              <a:t> lent, </a:t>
            </a:r>
            <a:r>
              <a:rPr lang="en-US" sz="2000" dirty="0" err="1"/>
              <a:t>dar</a:t>
            </a:r>
            <a:r>
              <a:rPr lang="en-US" sz="2000" dirty="0"/>
              <a:t> pot </a:t>
            </a:r>
            <a:r>
              <a:rPr lang="en-US" sz="2000" dirty="0" err="1"/>
              <a:t>rula</a:t>
            </a:r>
            <a:r>
              <a:rPr lang="en-US" sz="2000" dirty="0"/>
              <a:t> </a:t>
            </a:r>
            <a:r>
              <a:rPr lang="en-US" sz="2000" dirty="0" err="1"/>
              <a:t>nesupravegheate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pot </a:t>
            </a:r>
            <a:r>
              <a:rPr lang="en-US" sz="2000" dirty="0" err="1"/>
              <a:t>măsura</a:t>
            </a:r>
            <a:r>
              <a:rPr lang="en-US" sz="2000" dirty="0"/>
              <a:t> cu </a:t>
            </a:r>
            <a:r>
              <a:rPr lang="en-US" sz="2000" dirty="0" err="1"/>
              <a:t>succes</a:t>
            </a:r>
            <a:r>
              <a:rPr lang="en-US" sz="2000" dirty="0"/>
              <a:t> pe </a:t>
            </a:r>
            <a:r>
              <a:rPr lang="en-US" sz="2000" dirty="0" err="1"/>
              <a:t>suprafețe</a:t>
            </a:r>
            <a:r>
              <a:rPr lang="en-US" sz="2000" dirty="0"/>
              <a:t> </a:t>
            </a:r>
            <a:r>
              <a:rPr lang="en-US" sz="2000" dirty="0" err="1"/>
              <a:t>negre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reflectorizante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În</a:t>
            </a:r>
            <a:r>
              <a:rPr lang="en-US" sz="2000" dirty="0"/>
              <a:t> plus, CLR-urile </a:t>
            </a:r>
            <a:r>
              <a:rPr lang="en-US" sz="2000" dirty="0" err="1"/>
              <a:t>furnizează</a:t>
            </a:r>
            <a:r>
              <a:rPr lang="en-US" sz="2000" dirty="0"/>
              <a:t> date de </a:t>
            </a:r>
            <a:r>
              <a:rPr lang="en-US" sz="2000" dirty="0" err="1"/>
              <a:t>înaltă</a:t>
            </a:r>
            <a:r>
              <a:rPr lang="en-US" sz="2000" dirty="0"/>
              <a:t> </a:t>
            </a:r>
            <a:r>
              <a:rPr lang="en-US" sz="2000" dirty="0" err="1"/>
              <a:t>calitate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nor de </a:t>
            </a:r>
            <a:r>
              <a:rPr lang="en-US" sz="2000" dirty="0" err="1"/>
              <a:t>puncte</a:t>
            </a:r>
            <a:r>
              <a:rPr lang="en-US" sz="2000" dirty="0"/>
              <a:t>, </a:t>
            </a:r>
            <a:r>
              <a:rPr lang="en-US" sz="2000" dirty="0" err="1"/>
              <a:t>practic</a:t>
            </a:r>
            <a:r>
              <a:rPr lang="en-US" sz="2000" dirty="0"/>
              <a:t> </a:t>
            </a:r>
            <a:r>
              <a:rPr lang="en-US" sz="2000" dirty="0" err="1"/>
              <a:t>fără</a:t>
            </a:r>
            <a:r>
              <a:rPr lang="en-US" sz="2000" dirty="0"/>
              <a:t> </a:t>
            </a:r>
            <a:r>
              <a:rPr lang="en-US" sz="2000" dirty="0" err="1"/>
              <a:t>mici</a:t>
            </a:r>
            <a:r>
              <a:rPr lang="en-US" sz="2000" dirty="0"/>
              <a:t> </a:t>
            </a:r>
            <a:r>
              <a:rPr lang="en-US" sz="2000" dirty="0" err="1"/>
              <a:t>incertitudini</a:t>
            </a:r>
            <a:r>
              <a:rPr lang="en-US" sz="2000" dirty="0"/>
              <a:t> </a:t>
            </a:r>
            <a:r>
              <a:rPr lang="en-US" sz="2000" dirty="0" err="1"/>
              <a:t>aleatorii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puncte</a:t>
            </a:r>
            <a:r>
              <a:rPr lang="en-US" sz="2000" dirty="0"/>
              <a:t>. </a:t>
            </a:r>
            <a:r>
              <a:rPr lang="en-US" sz="2000" dirty="0" err="1"/>
              <a:t>Și</a:t>
            </a:r>
            <a:r>
              <a:rPr lang="en-US" sz="2000" dirty="0"/>
              <a:t> CLR-urile pot fi </a:t>
            </a:r>
            <a:r>
              <a:rPr lang="en-US" sz="2000" dirty="0" err="1"/>
              <a:t>utilizate</a:t>
            </a:r>
            <a:r>
              <a:rPr lang="en-US" sz="2000" dirty="0"/>
              <a:t> cu </a:t>
            </a:r>
            <a:r>
              <a:rPr lang="en-US" sz="2000" dirty="0" err="1"/>
              <a:t>anumite</a:t>
            </a:r>
            <a:r>
              <a:rPr lang="en-US" sz="2000" dirty="0"/>
              <a:t> </a:t>
            </a:r>
            <a:r>
              <a:rPr lang="en-US" sz="2000" dirty="0" err="1"/>
              <a:t>tehnici</a:t>
            </a:r>
            <a:r>
              <a:rPr lang="en-US" sz="2000" dirty="0"/>
              <a:t> de </a:t>
            </a:r>
            <a:r>
              <a:rPr lang="en-US" sz="2000" dirty="0" err="1"/>
              <a:t>măsurare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a </a:t>
            </a:r>
            <a:r>
              <a:rPr lang="en-US" sz="2000" dirty="0" err="1"/>
              <a:t>măsura</a:t>
            </a:r>
            <a:r>
              <a:rPr lang="en-US" sz="2000" dirty="0"/>
              <a:t> </a:t>
            </a:r>
            <a:r>
              <a:rPr lang="en-US" sz="2000" dirty="0" err="1"/>
              <a:t>obiecte</a:t>
            </a:r>
            <a:r>
              <a:rPr lang="en-US" sz="2000" dirty="0"/>
              <a:t> </a:t>
            </a:r>
            <a:r>
              <a:rPr lang="en-US" sz="2000" dirty="0" err="1"/>
              <a:t>greu</a:t>
            </a:r>
            <a:r>
              <a:rPr lang="en-US" sz="2000" dirty="0"/>
              <a:t> </a:t>
            </a:r>
            <a:r>
              <a:rPr lang="en-US" sz="2000" dirty="0" err="1"/>
              <a:t>accesibile</a:t>
            </a:r>
            <a:r>
              <a:rPr lang="en-US" sz="2000" dirty="0"/>
              <a:t>. De </a:t>
            </a:r>
            <a:r>
              <a:rPr lang="en-US" sz="2000" dirty="0" err="1"/>
              <a:t>exemplu</a:t>
            </a:r>
            <a:r>
              <a:rPr lang="en-US" sz="2000" dirty="0"/>
              <a:t>, un CLR </a:t>
            </a:r>
            <a:r>
              <a:rPr lang="en-US" sz="2000" dirty="0" err="1"/>
              <a:t>și</a:t>
            </a:r>
            <a:r>
              <a:rPr lang="en-US" sz="2000" dirty="0"/>
              <a:t> o </a:t>
            </a:r>
            <a:r>
              <a:rPr lang="en-US" sz="2000" dirty="0" err="1"/>
              <a:t>oglindă</a:t>
            </a:r>
            <a:r>
              <a:rPr lang="en-US" sz="2000" dirty="0"/>
              <a:t> </a:t>
            </a:r>
            <a:r>
              <a:rPr lang="en-US" sz="2000" dirty="0" err="1"/>
              <a:t>frontală</a:t>
            </a:r>
            <a:r>
              <a:rPr lang="en-US" sz="2000" dirty="0"/>
              <a:t> </a:t>
            </a:r>
            <a:r>
              <a:rPr lang="en-US" sz="2000" dirty="0" err="1"/>
              <a:t>argintie</a:t>
            </a:r>
            <a:r>
              <a:rPr lang="en-US" sz="2000" dirty="0"/>
              <a:t> pot fi </a:t>
            </a:r>
            <a:r>
              <a:rPr lang="en-US" sz="2000" dirty="0" err="1"/>
              <a:t>folosite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a </a:t>
            </a:r>
            <a:r>
              <a:rPr lang="en-US" sz="2000" dirty="0" err="1"/>
              <a:t>măsura</a:t>
            </a:r>
            <a:r>
              <a:rPr lang="en-US" sz="2000" dirty="0"/>
              <a:t> </a:t>
            </a:r>
            <a:r>
              <a:rPr lang="en-US" sz="2000" dirty="0" err="1"/>
              <a:t>partea</a:t>
            </a:r>
            <a:r>
              <a:rPr lang="en-US" sz="2000" dirty="0"/>
              <a:t> </a:t>
            </a:r>
            <a:r>
              <a:rPr lang="en-US" sz="2000" dirty="0" err="1"/>
              <a:t>inferioară</a:t>
            </a:r>
            <a:r>
              <a:rPr lang="en-US" sz="2000" dirty="0"/>
              <a:t> a </a:t>
            </a:r>
            <a:r>
              <a:rPr lang="en-US" sz="2000" dirty="0" err="1"/>
              <a:t>unui</a:t>
            </a:r>
            <a:r>
              <a:rPr lang="en-US" sz="2000" dirty="0"/>
              <a:t> </a:t>
            </a:r>
            <a:r>
              <a:rPr lang="en-US" sz="2000" dirty="0" err="1"/>
              <a:t>vehicul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interiorul</a:t>
            </a:r>
            <a:r>
              <a:rPr lang="en-US" sz="2000" dirty="0"/>
              <a:t> </a:t>
            </a:r>
            <a:r>
              <a:rPr lang="en-US" sz="2000" dirty="0" err="1"/>
              <a:t>țevii</a:t>
            </a:r>
            <a:r>
              <a:rPr lang="en-US" sz="2000" dirty="0"/>
              <a:t> de pistol.</a:t>
            </a:r>
          </a:p>
        </p:txBody>
      </p:sp>
    </p:spTree>
    <p:extLst>
      <p:ext uri="{BB962C8B-B14F-4D97-AF65-F5344CB8AC3E}">
        <p14:creationId xmlns:p14="http://schemas.microsoft.com/office/powerpoint/2010/main" val="4234924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BD8B137-7BF0-AF4A-0F12-9BB854F8F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Computed Tomography (CT)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6787E55-1B55-A4A3-6B02-6A34D0101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cele</a:t>
            </a:r>
            <a:r>
              <a:rPr lang="en-US" sz="2000" dirty="0"/>
              <a:t> din </a:t>
            </a:r>
            <a:r>
              <a:rPr lang="en-US" sz="2000" dirty="0" err="1"/>
              <a:t>urmă</a:t>
            </a:r>
            <a:r>
              <a:rPr lang="en-US" sz="2000" dirty="0"/>
              <a:t>, </a:t>
            </a:r>
            <a:r>
              <a:rPr lang="en-US" sz="2000" dirty="0" err="1"/>
              <a:t>deși</a:t>
            </a:r>
            <a:r>
              <a:rPr lang="en-US" sz="2000" dirty="0"/>
              <a:t> CT nu </a:t>
            </a:r>
            <a:r>
              <a:rPr lang="en-US" sz="2000" dirty="0" err="1"/>
              <a:t>este</a:t>
            </a:r>
            <a:r>
              <a:rPr lang="en-US" sz="2000" dirty="0"/>
              <a:t> o </a:t>
            </a:r>
            <a:r>
              <a:rPr lang="en-US" sz="2000" dirty="0" err="1"/>
              <a:t>tehnologie</a:t>
            </a:r>
            <a:r>
              <a:rPr lang="en-US" sz="2000" dirty="0"/>
              <a:t> </a:t>
            </a:r>
            <a:r>
              <a:rPr lang="en-US" sz="2000" dirty="0" err="1"/>
              <a:t>portabilă</a:t>
            </a:r>
            <a:r>
              <a:rPr lang="en-US" sz="2000" dirty="0"/>
              <a:t>, </a:t>
            </a:r>
            <a:r>
              <a:rPr lang="en-US" sz="2000" dirty="0" err="1"/>
              <a:t>este</a:t>
            </a:r>
            <a:r>
              <a:rPr lang="en-US" sz="2000" dirty="0"/>
              <a:t> </a:t>
            </a:r>
            <a:r>
              <a:rPr lang="en-US" sz="2000" dirty="0" err="1"/>
              <a:t>menționată</a:t>
            </a:r>
            <a:r>
              <a:rPr lang="en-US" sz="2000" dirty="0"/>
              <a:t> </a:t>
            </a:r>
            <a:r>
              <a:rPr lang="en-US" sz="2000" dirty="0" err="1"/>
              <a:t>aici</a:t>
            </a:r>
            <a:r>
              <a:rPr lang="en-US" sz="2000" dirty="0"/>
              <a:t> </a:t>
            </a:r>
            <a:r>
              <a:rPr lang="en-US" sz="2000" dirty="0" err="1"/>
              <a:t>datorită</a:t>
            </a:r>
            <a:r>
              <a:rPr lang="en-US" sz="2000" dirty="0"/>
              <a:t> </a:t>
            </a:r>
            <a:r>
              <a:rPr lang="en-US" sz="2000" dirty="0" err="1"/>
              <a:t>capacității</a:t>
            </a:r>
            <a:r>
              <a:rPr lang="en-US" sz="2000" dirty="0"/>
              <a:t> sale de a </a:t>
            </a:r>
            <a:r>
              <a:rPr lang="en-US" sz="2000" dirty="0" err="1"/>
              <a:t>determina</a:t>
            </a:r>
            <a:r>
              <a:rPr lang="en-US" sz="2000" dirty="0"/>
              <a:t> </a:t>
            </a:r>
            <a:r>
              <a:rPr lang="en-US" sz="2000" dirty="0" err="1"/>
              <a:t>deteriorarea</a:t>
            </a:r>
            <a:r>
              <a:rPr lang="en-US" sz="2000" dirty="0"/>
              <a:t> </a:t>
            </a:r>
            <a:r>
              <a:rPr lang="en-US" sz="2000" dirty="0" err="1"/>
              <a:t>internă</a:t>
            </a:r>
            <a:r>
              <a:rPr lang="en-US" sz="2000" dirty="0"/>
              <a:t> a, de </a:t>
            </a:r>
            <a:r>
              <a:rPr lang="en-US" sz="2000" dirty="0" err="1"/>
              <a:t>exemplu</a:t>
            </a:r>
            <a:r>
              <a:rPr lang="en-US" sz="2000" dirty="0"/>
              <a:t>, </a:t>
            </a:r>
            <a:r>
              <a:rPr lang="en-US" sz="2000" dirty="0" err="1"/>
              <a:t>armura</a:t>
            </a:r>
            <a:r>
              <a:rPr lang="en-US" sz="2000" dirty="0"/>
              <a:t> </a:t>
            </a:r>
            <a:r>
              <a:rPr lang="en-US" sz="2000" dirty="0" err="1"/>
              <a:t>corporală</a:t>
            </a:r>
            <a:r>
              <a:rPr lang="en-US" sz="2000" dirty="0"/>
              <a:t>. </a:t>
            </a:r>
          </a:p>
          <a:p>
            <a:r>
              <a:rPr lang="en-US" sz="2000" dirty="0"/>
              <a:t>CT </a:t>
            </a:r>
            <a:r>
              <a:rPr lang="en-US" sz="2000" dirty="0" err="1"/>
              <a:t>este</a:t>
            </a:r>
            <a:r>
              <a:rPr lang="en-US" sz="2000" dirty="0"/>
              <a:t> o </a:t>
            </a:r>
            <a:r>
              <a:rPr lang="en-US" sz="2000" dirty="0" err="1"/>
              <a:t>procedură</a:t>
            </a:r>
            <a:r>
              <a:rPr lang="en-US" sz="2000" dirty="0"/>
              <a:t> de </a:t>
            </a:r>
            <a:r>
              <a:rPr lang="en-US" sz="2000" dirty="0" err="1"/>
              <a:t>imagistică</a:t>
            </a:r>
            <a:r>
              <a:rPr lang="en-US" sz="2000" dirty="0"/>
              <a:t> care </a:t>
            </a:r>
            <a:r>
              <a:rPr lang="en-US" sz="2000" dirty="0" err="1"/>
              <a:t>utilizează</a:t>
            </a:r>
            <a:r>
              <a:rPr lang="en-US" sz="2000" dirty="0"/>
              <a:t> raze X </a:t>
            </a:r>
            <a:r>
              <a:rPr lang="en-US" sz="2000" dirty="0" err="1"/>
              <a:t>procesate</a:t>
            </a:r>
            <a:r>
              <a:rPr lang="en-US" sz="2000" dirty="0"/>
              <a:t> de computer </a:t>
            </a:r>
            <a:r>
              <a:rPr lang="en-US" sz="2000" dirty="0" err="1"/>
              <a:t>pentru</a:t>
            </a:r>
            <a:r>
              <a:rPr lang="en-US" sz="2000" dirty="0"/>
              <a:t> a produce </a:t>
            </a:r>
            <a:r>
              <a:rPr lang="en-US" sz="2000" dirty="0" err="1"/>
              <a:t>vizualizări</a:t>
            </a:r>
            <a:r>
              <a:rPr lang="en-US" sz="2000" dirty="0"/>
              <a:t> 3-D ale </a:t>
            </a:r>
            <a:r>
              <a:rPr lang="en-US" sz="2000" dirty="0" err="1"/>
              <a:t>interiorului</a:t>
            </a:r>
            <a:r>
              <a:rPr lang="en-US" sz="2000" dirty="0"/>
              <a:t>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piese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Razele</a:t>
            </a:r>
            <a:r>
              <a:rPr lang="en-US" sz="2000" dirty="0"/>
              <a:t> X </a:t>
            </a:r>
            <a:r>
              <a:rPr lang="en-US" sz="2000" dirty="0" err="1"/>
              <a:t>prin</a:t>
            </a:r>
            <a:r>
              <a:rPr lang="en-US" sz="2000" dirty="0"/>
              <a:t> </a:t>
            </a:r>
            <a:r>
              <a:rPr lang="en-US" sz="2000" dirty="0" err="1"/>
              <a:t>piesă</a:t>
            </a:r>
            <a:r>
              <a:rPr lang="en-US" sz="2000" dirty="0"/>
              <a:t> </a:t>
            </a:r>
            <a:r>
              <a:rPr lang="en-US" sz="2000" dirty="0" err="1"/>
              <a:t>oferă</a:t>
            </a:r>
            <a:r>
              <a:rPr lang="en-US" sz="2000" dirty="0"/>
              <a:t> </a:t>
            </a:r>
            <a:r>
              <a:rPr lang="en-US" sz="2000" dirty="0" err="1"/>
              <a:t>multe</a:t>
            </a:r>
            <a:r>
              <a:rPr lang="en-US" sz="2000" dirty="0"/>
              <a:t> </a:t>
            </a:r>
            <a:r>
              <a:rPr lang="en-US" sz="2000" dirty="0" err="1"/>
              <a:t>imagini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secțiune</a:t>
            </a:r>
            <a:r>
              <a:rPr lang="en-US" sz="2000" dirty="0"/>
              <a:t> </a:t>
            </a:r>
            <a:r>
              <a:rPr lang="en-US" sz="2000" dirty="0" err="1"/>
              <a:t>transversală</a:t>
            </a:r>
            <a:r>
              <a:rPr lang="en-US" sz="2000" dirty="0"/>
              <a:t>, care sunt </a:t>
            </a:r>
            <a:r>
              <a:rPr lang="en-US" sz="2000" dirty="0" err="1"/>
              <a:t>apoi</a:t>
            </a:r>
            <a:r>
              <a:rPr lang="en-US" sz="2000" dirty="0"/>
              <a:t> </a:t>
            </a:r>
            <a:r>
              <a:rPr lang="en-US" sz="2000" dirty="0" err="1"/>
              <a:t>utilizate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a </a:t>
            </a:r>
            <a:r>
              <a:rPr lang="en-US" sz="2000" dirty="0" err="1"/>
              <a:t>construi</a:t>
            </a:r>
            <a:r>
              <a:rPr lang="en-US" sz="2000" dirty="0"/>
              <a:t> o imagine 3-D. </a:t>
            </a:r>
          </a:p>
          <a:p>
            <a:r>
              <a:rPr lang="en-US" sz="2000" dirty="0" err="1"/>
              <a:t>Scanerele</a:t>
            </a:r>
            <a:r>
              <a:rPr lang="en-US" sz="2000" dirty="0"/>
              <a:t> CT </a:t>
            </a:r>
            <a:r>
              <a:rPr lang="en-US" sz="2000" dirty="0" err="1"/>
              <a:t>oferă</a:t>
            </a:r>
            <a:r>
              <a:rPr lang="en-US" sz="2000" dirty="0"/>
              <a:t> </a:t>
            </a:r>
            <a:r>
              <a:rPr lang="en-US" sz="2000" dirty="0" err="1"/>
              <a:t>modele</a:t>
            </a:r>
            <a:r>
              <a:rPr lang="en-US" sz="2000" dirty="0"/>
              <a:t> de </a:t>
            </a:r>
            <a:r>
              <a:rPr lang="en-US" sz="2000" dirty="0" err="1"/>
              <a:t>înaltă</a:t>
            </a:r>
            <a:r>
              <a:rPr lang="en-US" sz="2000" dirty="0"/>
              <a:t> </a:t>
            </a:r>
            <a:r>
              <a:rPr lang="en-US" sz="2000" dirty="0" err="1"/>
              <a:t>calitate</a:t>
            </a:r>
            <a:r>
              <a:rPr lang="en-US" sz="2000" dirty="0"/>
              <a:t> de </a:t>
            </a:r>
            <a:r>
              <a:rPr lang="en-US" sz="2000" dirty="0" err="1"/>
              <a:t>componente</a:t>
            </a:r>
            <a:r>
              <a:rPr lang="en-US" sz="2000" dirty="0"/>
              <a:t> interne (</a:t>
            </a:r>
            <a:r>
              <a:rPr lang="en-US" sz="2000" dirty="0" err="1"/>
              <a:t>precizia</a:t>
            </a:r>
            <a:r>
              <a:rPr lang="en-US" sz="2000" dirty="0"/>
              <a:t> </a:t>
            </a:r>
            <a:r>
              <a:rPr lang="en-US" sz="2000" dirty="0" err="1"/>
              <a:t>este</a:t>
            </a:r>
            <a:r>
              <a:rPr lang="en-US" sz="2000" dirty="0"/>
              <a:t> de la 0,001 </a:t>
            </a:r>
            <a:r>
              <a:rPr lang="en-US" sz="2000" dirty="0" err="1"/>
              <a:t>inchi</a:t>
            </a:r>
            <a:r>
              <a:rPr lang="en-US" sz="2000" dirty="0"/>
              <a:t>) </a:t>
            </a:r>
            <a:r>
              <a:rPr lang="en-US" sz="2000" dirty="0" err="1"/>
              <a:t>fără</a:t>
            </a:r>
            <a:r>
              <a:rPr lang="en-US" sz="2000" dirty="0"/>
              <a:t> a </a:t>
            </a:r>
            <a:r>
              <a:rPr lang="en-US" sz="2000" dirty="0" err="1"/>
              <a:t>deteriora</a:t>
            </a:r>
            <a:r>
              <a:rPr lang="en-US" sz="2000" dirty="0"/>
              <a:t> </a:t>
            </a:r>
            <a:r>
              <a:rPr lang="en-US" sz="2000" dirty="0" err="1"/>
              <a:t>piesa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r>
              <a:rPr lang="en-US" sz="2000" dirty="0"/>
              <a:t>Din </a:t>
            </a:r>
            <a:r>
              <a:rPr lang="en-US" sz="2000" dirty="0" err="1"/>
              <a:t>păcate</a:t>
            </a:r>
            <a:r>
              <a:rPr lang="en-US" sz="2000" dirty="0"/>
              <a:t>, </a:t>
            </a:r>
            <a:r>
              <a:rPr lang="en-US" sz="2000" dirty="0" err="1"/>
              <a:t>tomografele</a:t>
            </a:r>
            <a:r>
              <a:rPr lang="en-US" sz="2000" dirty="0"/>
              <a:t> sunt </a:t>
            </a:r>
            <a:r>
              <a:rPr lang="en-US" sz="2000" dirty="0" err="1"/>
              <a:t>mari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fixe </a:t>
            </a:r>
            <a:r>
              <a:rPr lang="en-US" sz="2000" dirty="0" err="1"/>
              <a:t>și</a:t>
            </a:r>
            <a:r>
              <a:rPr lang="en-US" sz="2000" dirty="0"/>
              <a:t> sunt </a:t>
            </a:r>
            <a:r>
              <a:rPr lang="en-US" sz="2000" dirty="0" err="1"/>
              <a:t>printre</a:t>
            </a:r>
            <a:r>
              <a:rPr lang="en-US" sz="2000" dirty="0"/>
              <a:t> </a:t>
            </a:r>
            <a:r>
              <a:rPr lang="en-US" sz="2000" dirty="0" err="1"/>
              <a:t>cele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 </a:t>
            </a:r>
            <a:r>
              <a:rPr lang="en-US" sz="2000" dirty="0" err="1"/>
              <a:t>scumpe</a:t>
            </a:r>
            <a:r>
              <a:rPr lang="en-US" sz="2000" dirty="0"/>
              <a:t> </a:t>
            </a:r>
            <a:r>
              <a:rPr lang="en-US" sz="2000" dirty="0" err="1"/>
              <a:t>soluții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8731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C06FB24-F07C-4AC4-2B27-CF3C47DCC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b="1" i="1" dirty="0">
                <a:solidFill>
                  <a:srgbClr val="212529"/>
                </a:solidFill>
                <a:effectLst/>
                <a:latin typeface="system-ui"/>
              </a:rPr>
              <a:t>MRAP Cougar Modeling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0AD3036-B8B8-5474-D682-4BB0B0852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447800"/>
            <a:ext cx="8915400" cy="4525962"/>
          </a:xfrm>
        </p:spPr>
        <p:txBody>
          <a:bodyPr/>
          <a:lstStyle/>
          <a:p>
            <a:r>
              <a:rPr lang="en-US" sz="1800" dirty="0"/>
              <a:t>U.S. Marine Corps din Quantico, VA, a </a:t>
            </a:r>
            <a:r>
              <a:rPr lang="en-US" sz="1800" dirty="0" err="1"/>
              <a:t>cerut</a:t>
            </a:r>
            <a:r>
              <a:rPr lang="en-US" sz="1800" dirty="0"/>
              <a:t> </a:t>
            </a:r>
            <a:r>
              <a:rPr lang="en-US" sz="1800" dirty="0" err="1"/>
              <a:t>să</a:t>
            </a:r>
            <a:r>
              <a:rPr lang="en-US" sz="1800" dirty="0"/>
              <a:t> fie create </a:t>
            </a:r>
            <a:r>
              <a:rPr lang="en-US" sz="1800" dirty="0" err="1"/>
              <a:t>modele</a:t>
            </a:r>
            <a:r>
              <a:rPr lang="en-US" sz="1800" dirty="0"/>
              <a:t> 3-D ale </a:t>
            </a:r>
            <a:r>
              <a:rPr lang="en-US" sz="1800" dirty="0" err="1"/>
              <a:t>variantelor</a:t>
            </a:r>
            <a:r>
              <a:rPr lang="en-US" sz="1800" dirty="0"/>
              <a:t> </a:t>
            </a:r>
            <a:r>
              <a:rPr lang="en-US" sz="1800" dirty="0" err="1"/>
              <a:t>vehiculului</a:t>
            </a:r>
            <a:r>
              <a:rPr lang="en-US" sz="1800" dirty="0"/>
              <a:t> MRAP Cougar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testare</a:t>
            </a:r>
            <a:r>
              <a:rPr lang="en-US" sz="1800" dirty="0"/>
              <a:t> </a:t>
            </a:r>
            <a:r>
              <a:rPr lang="en-US" sz="1800" dirty="0" err="1"/>
              <a:t>și</a:t>
            </a:r>
            <a:r>
              <a:rPr lang="en-US" sz="1800" dirty="0"/>
              <a:t> </a:t>
            </a:r>
            <a:r>
              <a:rPr lang="en-US" sz="1800" dirty="0" err="1"/>
              <a:t>revendicare</a:t>
            </a:r>
            <a:r>
              <a:rPr lang="en-US" sz="1800" dirty="0"/>
              <a:t> </a:t>
            </a:r>
            <a:r>
              <a:rPr lang="en-US" sz="1800" dirty="0" err="1"/>
              <a:t>spațiu</a:t>
            </a:r>
            <a:r>
              <a:rPr lang="en-US" sz="1800" dirty="0"/>
              <a:t>. </a:t>
            </a:r>
            <a:r>
              <a:rPr lang="en-US" sz="1800" dirty="0" err="1"/>
              <a:t>Cerința</a:t>
            </a:r>
            <a:r>
              <a:rPr lang="en-US" sz="1800" dirty="0"/>
              <a:t> de </a:t>
            </a:r>
            <a:r>
              <a:rPr lang="en-US" sz="1800" dirty="0" err="1"/>
              <a:t>revendicare</a:t>
            </a:r>
            <a:r>
              <a:rPr lang="en-US" sz="1800" dirty="0"/>
              <a:t> a </a:t>
            </a:r>
            <a:r>
              <a:rPr lang="en-US" sz="1800" dirty="0" err="1"/>
              <a:t>spațiului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modelare</a:t>
            </a:r>
            <a:r>
              <a:rPr lang="en-US" sz="1800" dirty="0"/>
              <a:t> a </a:t>
            </a:r>
            <a:r>
              <a:rPr lang="en-US" sz="1800" dirty="0" err="1"/>
              <a:t>fost</a:t>
            </a:r>
            <a:r>
              <a:rPr lang="en-US" sz="1800" dirty="0"/>
              <a:t> </a:t>
            </a:r>
            <a:r>
              <a:rPr lang="en-US" sz="1800" dirty="0" err="1"/>
              <a:t>astfel</a:t>
            </a:r>
            <a:r>
              <a:rPr lang="en-US" sz="1800" dirty="0"/>
              <a:t> </a:t>
            </a:r>
            <a:r>
              <a:rPr lang="en-US" sz="1800" dirty="0" err="1"/>
              <a:t>încât</a:t>
            </a:r>
            <a:r>
              <a:rPr lang="en-US" sz="1800" dirty="0"/>
              <a:t> </a:t>
            </a:r>
            <a:r>
              <a:rPr lang="en-US" sz="1800" dirty="0" err="1"/>
              <a:t>să</a:t>
            </a:r>
            <a:r>
              <a:rPr lang="en-US" sz="1800" dirty="0"/>
              <a:t> se </a:t>
            </a:r>
            <a:r>
              <a:rPr lang="en-US" sz="1800" dirty="0" err="1"/>
              <a:t>poată</a:t>
            </a:r>
            <a:r>
              <a:rPr lang="en-US" sz="1800" dirty="0"/>
              <a:t> face </a:t>
            </a:r>
            <a:r>
              <a:rPr lang="en-US" sz="1800" dirty="0" err="1"/>
              <a:t>ajustări</a:t>
            </a:r>
            <a:r>
              <a:rPr lang="en-US" sz="1800" dirty="0"/>
              <a:t> la </a:t>
            </a:r>
            <a:r>
              <a:rPr lang="en-US" sz="1800" dirty="0" err="1"/>
              <a:t>vehicule</a:t>
            </a:r>
            <a:r>
              <a:rPr lang="en-US" sz="1800" dirty="0"/>
              <a:t> sub </a:t>
            </a:r>
            <a:r>
              <a:rPr lang="en-US" sz="1800" dirty="0" err="1"/>
              <a:t>formă</a:t>
            </a:r>
            <a:r>
              <a:rPr lang="en-US" sz="1800" dirty="0"/>
              <a:t> de </a:t>
            </a:r>
            <a:r>
              <a:rPr lang="en-US" sz="1800" dirty="0" err="1"/>
              <a:t>instrumente</a:t>
            </a:r>
            <a:r>
              <a:rPr lang="en-US" sz="1800" dirty="0"/>
              <a:t> </a:t>
            </a:r>
            <a:r>
              <a:rPr lang="en-US" sz="1800" dirty="0" err="1"/>
              <a:t>suplimentare</a:t>
            </a:r>
            <a:r>
              <a:rPr lang="en-US" sz="1800" dirty="0"/>
              <a:t>, </a:t>
            </a:r>
            <a:r>
              <a:rPr lang="en-US" sz="1800" dirty="0" err="1"/>
              <a:t>antene</a:t>
            </a:r>
            <a:r>
              <a:rPr lang="en-US" sz="1800" dirty="0"/>
              <a:t> </a:t>
            </a:r>
            <a:r>
              <a:rPr lang="en-US" sz="1800" dirty="0" err="1"/>
              <a:t>și</a:t>
            </a:r>
            <a:r>
              <a:rPr lang="en-US" sz="1800" dirty="0"/>
              <a:t> </a:t>
            </a:r>
            <a:r>
              <a:rPr lang="en-US" sz="1800" dirty="0" err="1"/>
              <a:t>sisteme</a:t>
            </a:r>
            <a:r>
              <a:rPr lang="en-US" sz="1800" dirty="0"/>
              <a:t> de </a:t>
            </a:r>
            <a:r>
              <a:rPr lang="en-US" sz="1800" dirty="0" err="1"/>
              <a:t>arme</a:t>
            </a:r>
            <a:r>
              <a:rPr lang="en-US" sz="1800" dirty="0"/>
              <a:t>. </a:t>
            </a:r>
          </a:p>
          <a:p>
            <a:r>
              <a:rPr lang="en-US" sz="1800" dirty="0" err="1"/>
              <a:t>Următoarele</a:t>
            </a:r>
            <a:r>
              <a:rPr lang="en-US" sz="1800" dirty="0"/>
              <a:t> 3 </a:t>
            </a:r>
            <a:r>
              <a:rPr lang="en-US" sz="1800" dirty="0" err="1"/>
              <a:t>sisteme</a:t>
            </a:r>
            <a:r>
              <a:rPr lang="en-US" sz="1800" dirty="0"/>
              <a:t> de </a:t>
            </a:r>
            <a:r>
              <a:rPr lang="en-US" sz="1800" dirty="0" err="1"/>
              <a:t>măsurare</a:t>
            </a:r>
            <a:r>
              <a:rPr lang="en-US" sz="1800" dirty="0"/>
              <a:t> au </a:t>
            </a:r>
            <a:r>
              <a:rPr lang="en-US" sz="1800" dirty="0" err="1"/>
              <a:t>fost</a:t>
            </a:r>
            <a:r>
              <a:rPr lang="en-US" sz="1800" dirty="0"/>
              <a:t> </a:t>
            </a:r>
            <a:r>
              <a:rPr lang="en-US" sz="1800" dirty="0" err="1"/>
              <a:t>utilizate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această</a:t>
            </a:r>
            <a:r>
              <a:rPr lang="en-US" sz="1800" dirty="0"/>
              <a:t> </a:t>
            </a:r>
            <a:r>
              <a:rPr lang="en-US" sz="1800" dirty="0" err="1"/>
              <a:t>sarcină</a:t>
            </a:r>
            <a:r>
              <a:rPr lang="en-US" sz="1800" dirty="0"/>
              <a:t>:</a:t>
            </a:r>
          </a:p>
          <a:p>
            <a:r>
              <a:rPr lang="en-US" sz="1800" dirty="0" err="1"/>
              <a:t>Exteriorul</a:t>
            </a:r>
            <a:r>
              <a:rPr lang="en-US" sz="1800" dirty="0"/>
              <a:t> </a:t>
            </a:r>
            <a:r>
              <a:rPr lang="en-US" sz="1800" dirty="0" err="1"/>
              <a:t>vehiculelor</a:t>
            </a:r>
            <a:r>
              <a:rPr lang="en-US" sz="1800" dirty="0"/>
              <a:t> a </a:t>
            </a:r>
            <a:r>
              <a:rPr lang="en-US" sz="1800" dirty="0" err="1"/>
              <a:t>fost</a:t>
            </a:r>
            <a:r>
              <a:rPr lang="en-US" sz="1800" dirty="0"/>
              <a:t> </a:t>
            </a:r>
            <a:r>
              <a:rPr lang="en-US" sz="1800" dirty="0" err="1"/>
              <a:t>modelat</a:t>
            </a:r>
            <a:r>
              <a:rPr lang="en-US" sz="1800" dirty="0"/>
              <a:t> </a:t>
            </a:r>
            <a:r>
              <a:rPr lang="en-US" sz="1800" dirty="0" err="1"/>
              <a:t>folosind</a:t>
            </a:r>
            <a:r>
              <a:rPr lang="en-US" sz="1800" dirty="0"/>
              <a:t> </a:t>
            </a:r>
            <a:r>
              <a:rPr lang="en-US" sz="1800" dirty="0" err="1"/>
              <a:t>sistemul</a:t>
            </a:r>
            <a:r>
              <a:rPr lang="en-US" sz="1800" dirty="0"/>
              <a:t> </a:t>
            </a:r>
            <a:r>
              <a:rPr lang="en-US" sz="1800" dirty="0" err="1"/>
              <a:t>iGPS</a:t>
            </a:r>
            <a:r>
              <a:rPr lang="en-US" sz="1800" dirty="0"/>
              <a:t> (</a:t>
            </a:r>
            <a:r>
              <a:rPr lang="en-US" sz="1800" dirty="0" err="1"/>
              <a:t>vezi</a:t>
            </a:r>
            <a:r>
              <a:rPr lang="en-US" sz="1800" dirty="0"/>
              <a:t> Fig; 8).</a:t>
            </a:r>
          </a:p>
          <a:p>
            <a:r>
              <a:rPr lang="en-US" sz="1800" dirty="0" err="1"/>
              <a:t>Interiorul</a:t>
            </a:r>
            <a:r>
              <a:rPr lang="en-US" sz="1800" dirty="0"/>
              <a:t> </a:t>
            </a:r>
            <a:r>
              <a:rPr lang="en-US" sz="1800" dirty="0" err="1"/>
              <a:t>vehiculelor</a:t>
            </a:r>
            <a:r>
              <a:rPr lang="en-US" sz="1800" dirty="0"/>
              <a:t> a </a:t>
            </a:r>
            <a:r>
              <a:rPr lang="en-US" sz="1800" dirty="0" err="1"/>
              <a:t>fost</a:t>
            </a:r>
            <a:r>
              <a:rPr lang="en-US" sz="1800" dirty="0"/>
              <a:t> </a:t>
            </a:r>
            <a:r>
              <a:rPr lang="en-US" sz="1800" dirty="0" err="1"/>
              <a:t>modelat</a:t>
            </a:r>
            <a:r>
              <a:rPr lang="en-US" sz="1800" dirty="0"/>
              <a:t> </a:t>
            </a:r>
            <a:r>
              <a:rPr lang="en-US" sz="1800" dirty="0" err="1"/>
              <a:t>folosind</a:t>
            </a:r>
            <a:r>
              <a:rPr lang="en-US" sz="1800" dirty="0"/>
              <a:t> </a:t>
            </a:r>
            <a:r>
              <a:rPr lang="en-US" sz="1800" dirty="0" err="1"/>
              <a:t>capacitatea</a:t>
            </a:r>
            <a:r>
              <a:rPr lang="en-US" sz="1800" dirty="0"/>
              <a:t> de </a:t>
            </a:r>
            <a:r>
              <a:rPr lang="en-US" sz="1800" dirty="0" err="1"/>
              <a:t>sondare</a:t>
            </a:r>
            <a:r>
              <a:rPr lang="en-US" sz="1800" dirty="0"/>
              <a:t> a </a:t>
            </a:r>
            <a:r>
              <a:rPr lang="en-US" sz="1800" dirty="0" err="1"/>
              <a:t>punctelor</a:t>
            </a:r>
            <a:r>
              <a:rPr lang="en-US" sz="1800" dirty="0"/>
              <a:t> a </a:t>
            </a:r>
            <a:r>
              <a:rPr lang="en-US" sz="1800" dirty="0" err="1"/>
              <a:t>brațelor</a:t>
            </a:r>
            <a:r>
              <a:rPr lang="en-US" sz="1800" dirty="0"/>
              <a:t> de </a:t>
            </a:r>
            <a:r>
              <a:rPr lang="en-US" sz="1800" dirty="0" err="1"/>
              <a:t>măsurare</a:t>
            </a:r>
            <a:r>
              <a:rPr lang="en-US" sz="1800" dirty="0"/>
              <a:t>. </a:t>
            </a:r>
          </a:p>
          <a:p>
            <a:r>
              <a:rPr lang="en-US" sz="1800" dirty="0" err="1"/>
              <a:t>Motorul</a:t>
            </a:r>
            <a:r>
              <a:rPr lang="en-US" sz="1800" dirty="0"/>
              <a:t> </a:t>
            </a:r>
            <a:r>
              <a:rPr lang="en-US" sz="1800" dirty="0" err="1"/>
              <a:t>și</a:t>
            </a:r>
            <a:r>
              <a:rPr lang="en-US" sz="1800" dirty="0"/>
              <a:t> </a:t>
            </a:r>
            <a:r>
              <a:rPr lang="en-US" sz="1800" dirty="0" err="1"/>
              <a:t>suspensia</a:t>
            </a:r>
            <a:r>
              <a:rPr lang="en-US" sz="1800" dirty="0"/>
              <a:t> au </a:t>
            </a:r>
            <a:r>
              <a:rPr lang="en-US" sz="1800" dirty="0" err="1"/>
              <a:t>fost</a:t>
            </a:r>
            <a:r>
              <a:rPr lang="en-US" sz="1800" dirty="0"/>
              <a:t> </a:t>
            </a:r>
            <a:r>
              <a:rPr lang="en-US" sz="1800" dirty="0" err="1"/>
              <a:t>măsurate</a:t>
            </a:r>
            <a:r>
              <a:rPr lang="en-US" sz="1800" dirty="0"/>
              <a:t> </a:t>
            </a:r>
            <a:r>
              <a:rPr lang="en-US" sz="1800" dirty="0" err="1"/>
              <a:t>folosind</a:t>
            </a:r>
            <a:r>
              <a:rPr lang="en-US" sz="1800" dirty="0"/>
              <a:t> </a:t>
            </a:r>
            <a:r>
              <a:rPr lang="en-US" sz="1800" dirty="0" err="1"/>
              <a:t>sistemul</a:t>
            </a:r>
            <a:r>
              <a:rPr lang="en-US" sz="1800" dirty="0"/>
              <a:t> SURVICE Reverse Engineering (SRE), care </a:t>
            </a:r>
            <a:r>
              <a:rPr lang="en-US" sz="1800" dirty="0" err="1"/>
              <a:t>este</a:t>
            </a:r>
            <a:r>
              <a:rPr lang="en-US" sz="1800" dirty="0"/>
              <a:t> un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personalizat</a:t>
            </a:r>
            <a:r>
              <a:rPr lang="en-US" sz="1800" dirty="0"/>
              <a:t> </a:t>
            </a:r>
            <a:r>
              <a:rPr lang="en-US" sz="1800" dirty="0" err="1"/>
              <a:t>dezvoltat</a:t>
            </a:r>
            <a:r>
              <a:rPr lang="en-US" sz="1800" dirty="0"/>
              <a:t> de </a:t>
            </a:r>
            <a:r>
              <a:rPr lang="en-US" sz="1800" dirty="0" err="1"/>
              <a:t>compania</a:t>
            </a:r>
            <a:r>
              <a:rPr lang="en-US" sz="1800" dirty="0"/>
              <a:t> SURVICE Engineering care </a:t>
            </a:r>
            <a:r>
              <a:rPr lang="en-US" sz="1800" dirty="0" err="1"/>
              <a:t>utilizează</a:t>
            </a:r>
            <a:r>
              <a:rPr lang="en-US" sz="1800" dirty="0"/>
              <a:t> un </a:t>
            </a:r>
            <a:r>
              <a:rPr lang="en-US" sz="1800" dirty="0" err="1"/>
              <a:t>braț</a:t>
            </a:r>
            <a:r>
              <a:rPr lang="en-US" sz="1800" dirty="0"/>
              <a:t> de </a:t>
            </a:r>
            <a:r>
              <a:rPr lang="en-US" sz="1800" dirty="0" err="1"/>
              <a:t>măsurare</a:t>
            </a:r>
            <a:r>
              <a:rPr lang="en-US" sz="1800" dirty="0"/>
              <a:t> </a:t>
            </a:r>
            <a:r>
              <a:rPr lang="en-US" sz="1800" dirty="0" err="1"/>
              <a:t>și</a:t>
            </a:r>
            <a:r>
              <a:rPr lang="en-US" sz="1800" dirty="0"/>
              <a:t> un software </a:t>
            </a:r>
            <a:r>
              <a:rPr lang="en-US" sz="1800" dirty="0" err="1"/>
              <a:t>specializat</a:t>
            </a:r>
            <a:r>
              <a:rPr lang="en-US" sz="1800" dirty="0"/>
              <a:t>, </a:t>
            </a:r>
            <a:r>
              <a:rPr lang="en-US" sz="1800" dirty="0" err="1"/>
              <a:t>permițând</a:t>
            </a:r>
            <a:r>
              <a:rPr lang="en-US" sz="1800" dirty="0"/>
              <a:t> un </a:t>
            </a:r>
            <a:r>
              <a:rPr lang="en-US" sz="1800" dirty="0" err="1"/>
              <a:t>proces</a:t>
            </a:r>
            <a:r>
              <a:rPr lang="en-US" sz="1800" dirty="0"/>
              <a:t> de </a:t>
            </a:r>
            <a:r>
              <a:rPr lang="en-US" sz="1800" dirty="0" err="1"/>
              <a:t>modelare</a:t>
            </a:r>
            <a:r>
              <a:rPr lang="en-US" sz="1800" dirty="0"/>
              <a:t> „direct </a:t>
            </a:r>
            <a:r>
              <a:rPr lang="en-US" sz="1800" dirty="0" err="1"/>
              <a:t>către</a:t>
            </a:r>
            <a:r>
              <a:rPr lang="en-US" sz="1800" dirty="0"/>
              <a:t> CAD” (</a:t>
            </a:r>
            <a:r>
              <a:rPr lang="en-US" sz="1800" dirty="0" err="1"/>
              <a:t>vezi</a:t>
            </a:r>
            <a:r>
              <a:rPr lang="en-US" sz="1800" dirty="0"/>
              <a:t> Fig 9). ). </a:t>
            </a:r>
          </a:p>
          <a:p>
            <a:r>
              <a:rPr lang="en-US" sz="1800" dirty="0" err="1"/>
              <a:t>Întrucât</a:t>
            </a:r>
            <a:r>
              <a:rPr lang="en-US" sz="1800" dirty="0"/>
              <a:t> </a:t>
            </a:r>
            <a:r>
              <a:rPr lang="en-US" sz="1800" dirty="0" err="1"/>
              <a:t>metrologul</a:t>
            </a:r>
            <a:r>
              <a:rPr lang="en-US" sz="1800" dirty="0"/>
              <a:t> are </a:t>
            </a:r>
            <a:r>
              <a:rPr lang="en-US" sz="1800" dirty="0" err="1"/>
              <a:t>piesa</a:t>
            </a:r>
            <a:r>
              <a:rPr lang="en-US" sz="1800" dirty="0"/>
              <a:t> </a:t>
            </a:r>
            <a:r>
              <a:rPr lang="en-US" sz="1800" dirty="0" err="1"/>
              <a:t>vehiculului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fața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timpul</a:t>
            </a:r>
            <a:r>
              <a:rPr lang="en-US" sz="1800" dirty="0"/>
              <a:t> </a:t>
            </a:r>
            <a:r>
              <a:rPr lang="en-US" sz="1800" dirty="0" err="1"/>
              <a:t>construcției</a:t>
            </a:r>
            <a:r>
              <a:rPr lang="en-US" sz="1800" dirty="0"/>
              <a:t> </a:t>
            </a:r>
            <a:r>
              <a:rPr lang="en-US" sz="1800" dirty="0" err="1"/>
              <a:t>modelului</a:t>
            </a:r>
            <a:r>
              <a:rPr lang="en-US" sz="1800" dirty="0"/>
              <a:t>, </a:t>
            </a:r>
            <a:r>
              <a:rPr lang="en-US" sz="1800" dirty="0" err="1"/>
              <a:t>erorile</a:t>
            </a:r>
            <a:r>
              <a:rPr lang="en-US" sz="1800" dirty="0"/>
              <a:t> sunt </a:t>
            </a:r>
            <a:r>
              <a:rPr lang="en-US" sz="1800" dirty="0" err="1"/>
              <a:t>mult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</a:t>
            </a:r>
            <a:r>
              <a:rPr lang="en-US" sz="1800" dirty="0" err="1"/>
              <a:t>puțin</a:t>
            </a:r>
            <a:r>
              <a:rPr lang="en-US" sz="1800" dirty="0"/>
              <a:t> </a:t>
            </a:r>
            <a:r>
              <a:rPr lang="en-US" sz="1800" dirty="0" err="1"/>
              <a:t>probabile</a:t>
            </a:r>
            <a:r>
              <a:rPr lang="en-US" sz="1800" dirty="0"/>
              <a:t>. Este </a:t>
            </a:r>
            <a:r>
              <a:rPr lang="en-US" sz="1800" dirty="0" err="1"/>
              <a:t>astfel</a:t>
            </a:r>
            <a:r>
              <a:rPr lang="en-US" sz="1800" dirty="0"/>
              <a:t> </a:t>
            </a:r>
            <a:r>
              <a:rPr lang="en-US" sz="1800" dirty="0" err="1"/>
              <a:t>posibil</a:t>
            </a:r>
            <a:r>
              <a:rPr lang="en-US" sz="1800" dirty="0"/>
              <a:t> </a:t>
            </a:r>
            <a:r>
              <a:rPr lang="en-US" sz="1800" dirty="0" err="1"/>
              <a:t>să</a:t>
            </a:r>
            <a:r>
              <a:rPr lang="en-US" sz="1800" dirty="0"/>
              <a:t> se </a:t>
            </a:r>
            <a:r>
              <a:rPr lang="en-US" sz="1800" dirty="0" err="1"/>
              <a:t>genereze</a:t>
            </a:r>
            <a:r>
              <a:rPr lang="en-US" sz="1800" dirty="0"/>
              <a:t> rapid </a:t>
            </a:r>
            <a:r>
              <a:rPr lang="en-US" sz="1800" dirty="0" err="1"/>
              <a:t>și</a:t>
            </a:r>
            <a:r>
              <a:rPr lang="en-US" sz="1800" dirty="0"/>
              <a:t> precis </a:t>
            </a:r>
            <a:r>
              <a:rPr lang="en-US" sz="1800" dirty="0" err="1"/>
              <a:t>modele</a:t>
            </a:r>
            <a:r>
              <a:rPr lang="en-US" sz="1800" dirty="0"/>
              <a:t> </a:t>
            </a:r>
            <a:r>
              <a:rPr lang="en-US" sz="1800" dirty="0" err="1"/>
              <a:t>foarte</a:t>
            </a:r>
            <a:r>
              <a:rPr lang="en-US" sz="1800" dirty="0"/>
              <a:t> </a:t>
            </a:r>
            <a:r>
              <a:rPr lang="en-US" sz="1800" dirty="0" err="1"/>
              <a:t>detaliate</a:t>
            </a:r>
            <a:r>
              <a:rPr lang="en-US" sz="1800" dirty="0"/>
              <a:t>. </a:t>
            </a:r>
          </a:p>
          <a:p>
            <a:r>
              <a:rPr lang="en-US" sz="1800" dirty="0" err="1"/>
              <a:t>Culegerea</a:t>
            </a:r>
            <a:r>
              <a:rPr lang="en-US" sz="1800" dirty="0"/>
              <a:t> </a:t>
            </a:r>
            <a:r>
              <a:rPr lang="en-US" sz="1800" dirty="0" err="1"/>
              <a:t>datelor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desigur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</a:t>
            </a:r>
            <a:r>
              <a:rPr lang="en-US" sz="1800" dirty="0" err="1"/>
              <a:t>lentă</a:t>
            </a:r>
            <a:r>
              <a:rPr lang="en-US" sz="1800" dirty="0"/>
              <a:t> </a:t>
            </a:r>
            <a:r>
              <a:rPr lang="en-US" sz="1800" dirty="0" err="1"/>
              <a:t>utilizând</a:t>
            </a:r>
            <a:r>
              <a:rPr lang="en-US" sz="1800" dirty="0"/>
              <a:t> SRE, </a:t>
            </a:r>
            <a:r>
              <a:rPr lang="en-US" sz="1800" dirty="0" err="1"/>
              <a:t>dar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necesară</a:t>
            </a:r>
            <a:r>
              <a:rPr lang="en-US" sz="1800" dirty="0"/>
              <a:t> </a:t>
            </a:r>
            <a:r>
              <a:rPr lang="en-US" sz="1800" dirty="0" err="1"/>
              <a:t>puțină</a:t>
            </a:r>
            <a:r>
              <a:rPr lang="en-US" sz="1800" dirty="0"/>
              <a:t> post-</a:t>
            </a:r>
            <a:r>
              <a:rPr lang="en-US" sz="1800" dirty="0" err="1"/>
              <a:t>procesare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9304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BE11D8F-9EAA-DE1C-EA6C-560E2B022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32E1C858-9BF4-D986-6E0D-1676D95CE3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67092"/>
            <a:ext cx="8229600" cy="3523815"/>
          </a:xfrm>
        </p:spPr>
      </p:pic>
    </p:spTree>
    <p:extLst>
      <p:ext uri="{BB962C8B-B14F-4D97-AF65-F5344CB8AC3E}">
        <p14:creationId xmlns:p14="http://schemas.microsoft.com/office/powerpoint/2010/main" val="1966856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C7C4310-57DF-855C-4729-AB3DC8C7C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Centrele</a:t>
            </a:r>
            <a:r>
              <a:rPr lang="en-US" dirty="0"/>
              <a:t> de </a:t>
            </a:r>
            <a:r>
              <a:rPr lang="en-US" dirty="0" err="1"/>
              <a:t>Standardizare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Metrologie</a:t>
            </a:r>
            <a:r>
              <a:rPr lang="en-US" dirty="0"/>
              <a:t> </a:t>
            </a:r>
            <a:r>
              <a:rPr lang="en-US" dirty="0" err="1"/>
              <a:t>Militară</a:t>
            </a:r>
            <a:r>
              <a:rPr lang="en-US" dirty="0"/>
              <a:t>” 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5E458C9-8FE9-CB58-19A6-A295E22C7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/>
              <a:t>Urmăresc</a:t>
            </a:r>
            <a:r>
              <a:rPr lang="en-US" sz="2000" dirty="0"/>
              <a:t> </a:t>
            </a:r>
            <a:r>
              <a:rPr lang="en-US" sz="2000" dirty="0" err="1"/>
              <a:t>realizarea</a:t>
            </a:r>
            <a:r>
              <a:rPr lang="en-US" sz="2000" dirty="0"/>
              <a:t>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standardizări</a:t>
            </a:r>
            <a:r>
              <a:rPr lang="en-US" sz="2000" dirty="0"/>
              <a:t> </a:t>
            </a:r>
            <a:r>
              <a:rPr lang="en-US" sz="2000" dirty="0" err="1"/>
              <a:t>militare</a:t>
            </a:r>
            <a:r>
              <a:rPr lang="en-US" sz="2000" dirty="0"/>
              <a:t> </a:t>
            </a:r>
            <a:r>
              <a:rPr lang="en-US" sz="2000" dirty="0" err="1"/>
              <a:t>comune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domeniul</a:t>
            </a:r>
            <a:r>
              <a:rPr lang="en-US" sz="2000" dirty="0"/>
              <a:t> </a:t>
            </a:r>
            <a:r>
              <a:rPr lang="en-US" sz="2000" dirty="0" err="1"/>
              <a:t>industriei</a:t>
            </a:r>
            <a:r>
              <a:rPr lang="en-US" sz="2000" dirty="0"/>
              <a:t> de </a:t>
            </a:r>
            <a:r>
              <a:rPr lang="en-US" sz="2000" dirty="0" err="1"/>
              <a:t>apărare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desfășurarea</a:t>
            </a:r>
            <a:r>
              <a:rPr lang="en-US" sz="2000" dirty="0"/>
              <a:t> cu </a:t>
            </a:r>
            <a:r>
              <a:rPr lang="en-US" sz="2000" dirty="0" err="1"/>
              <a:t>ușurință</a:t>
            </a:r>
            <a:r>
              <a:rPr lang="en-US" sz="2000" dirty="0"/>
              <a:t> a </a:t>
            </a:r>
            <a:r>
              <a:rPr lang="en-US" sz="2000" dirty="0" err="1"/>
              <a:t>activităților</a:t>
            </a:r>
            <a:r>
              <a:rPr lang="en-US" sz="2000" dirty="0"/>
              <a:t> de </a:t>
            </a:r>
            <a:r>
              <a:rPr lang="en-US" sz="2000" dirty="0" err="1"/>
              <a:t>logistică</a:t>
            </a:r>
            <a:r>
              <a:rPr lang="en-US" sz="2000" dirty="0"/>
              <a:t> </a:t>
            </a:r>
            <a:r>
              <a:rPr lang="en-US" sz="2000" dirty="0" err="1"/>
              <a:t>militară</a:t>
            </a:r>
            <a:r>
              <a:rPr lang="en-US" sz="2000" dirty="0"/>
              <a:t> </a:t>
            </a:r>
            <a:r>
              <a:rPr lang="en-US" sz="2000" dirty="0" err="1"/>
              <a:t>între</a:t>
            </a:r>
            <a:r>
              <a:rPr lang="en-US" sz="2000" dirty="0"/>
              <a:t> </a:t>
            </a:r>
            <a:r>
              <a:rPr lang="en-US" sz="2000" dirty="0" err="1"/>
              <a:t>țări</a:t>
            </a:r>
            <a:r>
              <a:rPr lang="en-US" sz="2000" dirty="0"/>
              <a:t> </a:t>
            </a:r>
            <a:r>
              <a:rPr lang="en-US" sz="2000" dirty="0" err="1"/>
              <a:t>prin</a:t>
            </a:r>
            <a:r>
              <a:rPr lang="en-US" sz="2000" dirty="0"/>
              <a:t> </a:t>
            </a:r>
            <a:r>
              <a:rPr lang="en-US" sz="2000" dirty="0" err="1"/>
              <a:t>instituțiile</a:t>
            </a:r>
            <a:r>
              <a:rPr lang="en-US" sz="2000" dirty="0"/>
              <a:t> </a:t>
            </a:r>
            <a:r>
              <a:rPr lang="en-US" sz="2000" dirty="0" err="1"/>
              <a:t>proprii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 err="1"/>
              <a:t>Serviciile</a:t>
            </a:r>
            <a:r>
              <a:rPr lang="en-US" sz="2000" dirty="0"/>
              <a:t> de </a:t>
            </a:r>
            <a:r>
              <a:rPr lang="en-US" sz="2000" dirty="0" err="1"/>
              <a:t>logistică</a:t>
            </a:r>
            <a:r>
              <a:rPr lang="en-US" sz="2000" dirty="0"/>
              <a:t> </a:t>
            </a:r>
            <a:r>
              <a:rPr lang="en-US" sz="2000" dirty="0" err="1"/>
              <a:t>includ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principal:</a:t>
            </a:r>
          </a:p>
          <a:p>
            <a:pPr marL="0" indent="0">
              <a:buNone/>
            </a:pPr>
            <a:r>
              <a:rPr lang="en-US" sz="2000" dirty="0" err="1"/>
              <a:t>Managementul</a:t>
            </a:r>
            <a:r>
              <a:rPr lang="en-US" sz="2000" dirty="0"/>
              <a:t> </a:t>
            </a:r>
            <a:r>
              <a:rPr lang="en-US" sz="2000" dirty="0" err="1"/>
              <a:t>lanțului</a:t>
            </a:r>
            <a:r>
              <a:rPr lang="en-US" sz="2000" dirty="0"/>
              <a:t> de </a:t>
            </a:r>
            <a:r>
              <a:rPr lang="en-US" sz="2000" dirty="0" err="1"/>
              <a:t>aprovizionare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Întreținerea</a:t>
            </a:r>
            <a:r>
              <a:rPr lang="en-US" sz="2000" dirty="0"/>
              <a:t> </a:t>
            </a:r>
            <a:r>
              <a:rPr lang="en-US" sz="2000" dirty="0" err="1"/>
              <a:t>echipamentelor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Achiziții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Depozitare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transport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Servicii</a:t>
            </a:r>
            <a:r>
              <a:rPr lang="en-US" sz="2000" dirty="0"/>
              <a:t> de </a:t>
            </a:r>
            <a:r>
              <a:rPr lang="en-US" sz="2000" dirty="0" err="1"/>
              <a:t>inginerie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suport</a:t>
            </a:r>
            <a:r>
              <a:rPr lang="en-US" sz="2000" dirty="0"/>
              <a:t> ethnic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Administrare</a:t>
            </a:r>
            <a:r>
              <a:rPr lang="en-US" sz="2000" dirty="0"/>
              <a:t> contract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Suport</a:t>
            </a:r>
            <a:r>
              <a:rPr lang="en-US" sz="2000" dirty="0"/>
              <a:t> de </a:t>
            </a:r>
            <a:r>
              <a:rPr lang="en-US" sz="2000" dirty="0" err="1"/>
              <a:t>viață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Lucrări</a:t>
            </a:r>
            <a:r>
              <a:rPr lang="en-US" sz="2000" dirty="0"/>
              <a:t> de </a:t>
            </a:r>
            <a:r>
              <a:rPr lang="en-US" sz="2000" dirty="0" err="1"/>
              <a:t>infrastructură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295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9B5A4B5-7732-7B42-06DD-5FD93E8C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Beneficiile</a:t>
            </a:r>
            <a:r>
              <a:rPr lang="en-US" dirty="0"/>
              <a:t> </a:t>
            </a:r>
            <a:r>
              <a:rPr lang="en-US" dirty="0" err="1"/>
              <a:t>standardizarii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1D40B57-B830-069C-6B45-B28072CC5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Standardizarea</a:t>
            </a:r>
            <a:r>
              <a:rPr lang="en-US" sz="2000" dirty="0"/>
              <a:t> </a:t>
            </a:r>
            <a:r>
              <a:rPr lang="en-US" sz="2000" dirty="0" err="1"/>
              <a:t>ajută</a:t>
            </a:r>
            <a:r>
              <a:rPr lang="en-US" sz="2000" dirty="0"/>
              <a:t> la </a:t>
            </a:r>
            <a:r>
              <a:rPr lang="en-US" sz="2000" dirty="0" err="1"/>
              <a:t>maximizarea</a:t>
            </a:r>
            <a:r>
              <a:rPr lang="en-US" sz="2000" dirty="0"/>
              <a:t> </a:t>
            </a:r>
            <a:r>
              <a:rPr lang="en-US" sz="2000" dirty="0" err="1"/>
              <a:t>compatibilității</a:t>
            </a:r>
            <a:r>
              <a:rPr lang="en-US" sz="2000" dirty="0"/>
              <a:t>, </a:t>
            </a:r>
            <a:r>
              <a:rPr lang="en-US" sz="2000" dirty="0" err="1"/>
              <a:t>interoperabilității</a:t>
            </a:r>
            <a:r>
              <a:rPr lang="en-US" sz="2000" dirty="0"/>
              <a:t>, </a:t>
            </a:r>
            <a:r>
              <a:rPr lang="en-US" sz="2000" dirty="0" err="1"/>
              <a:t>fiabilității</a:t>
            </a:r>
            <a:r>
              <a:rPr lang="en-US" sz="2000" dirty="0"/>
              <a:t>, </a:t>
            </a:r>
            <a:r>
              <a:rPr lang="en-US" sz="2000" dirty="0" err="1"/>
              <a:t>repetabilității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calității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Activitățile</a:t>
            </a:r>
            <a:r>
              <a:rPr lang="en-US" sz="2000" dirty="0"/>
              <a:t> de </a:t>
            </a:r>
            <a:r>
              <a:rPr lang="en-US" sz="2000" dirty="0" err="1"/>
              <a:t>Standardizare</a:t>
            </a:r>
            <a:r>
              <a:rPr lang="en-US" sz="2000" dirty="0"/>
              <a:t>, </a:t>
            </a:r>
            <a:r>
              <a:rPr lang="en-US" sz="2000" dirty="0" err="1"/>
              <a:t>Codificare</a:t>
            </a:r>
            <a:r>
              <a:rPr lang="en-US" sz="2000" dirty="0"/>
              <a:t>, </a:t>
            </a:r>
            <a:r>
              <a:rPr lang="en-US" sz="2000" dirty="0" err="1"/>
              <a:t>Acreditare</a:t>
            </a:r>
            <a:r>
              <a:rPr lang="en-US" sz="2000" dirty="0"/>
              <a:t>, </a:t>
            </a:r>
            <a:r>
              <a:rPr lang="en-US" sz="2000" dirty="0" err="1"/>
              <a:t>Calificare</a:t>
            </a:r>
            <a:r>
              <a:rPr lang="en-US" sz="2000" dirty="0"/>
              <a:t>, </a:t>
            </a:r>
            <a:r>
              <a:rPr lang="en-US" sz="2000" dirty="0" err="1"/>
              <a:t>Metrologie</a:t>
            </a:r>
            <a:r>
              <a:rPr lang="en-US" sz="2000" dirty="0"/>
              <a:t> sunt </a:t>
            </a:r>
            <a:r>
              <a:rPr lang="en-US" sz="2000" dirty="0" err="1"/>
              <a:t>împletite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denumite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general „</a:t>
            </a:r>
            <a:r>
              <a:rPr lang="en-US" sz="2000" dirty="0" err="1"/>
              <a:t>Standardizare</a:t>
            </a:r>
            <a:r>
              <a:rPr lang="en-US" sz="2000" dirty="0"/>
              <a:t>”.</a:t>
            </a:r>
          </a:p>
          <a:p>
            <a:r>
              <a:rPr lang="en-US" sz="2000" dirty="0" err="1"/>
              <a:t>Standardele</a:t>
            </a:r>
            <a:r>
              <a:rPr lang="en-US" sz="2000" dirty="0"/>
              <a:t> </a:t>
            </a:r>
            <a:r>
              <a:rPr lang="en-US" sz="2000" dirty="0" err="1"/>
              <a:t>militare</a:t>
            </a:r>
            <a:r>
              <a:rPr lang="en-US" sz="2000" dirty="0"/>
              <a:t> sunt </a:t>
            </a:r>
            <a:r>
              <a:rPr lang="en-US" sz="2000" dirty="0" err="1"/>
              <a:t>utilizate</a:t>
            </a:r>
            <a:r>
              <a:rPr lang="en-US" sz="2000" dirty="0"/>
              <a:t> de </a:t>
            </a:r>
            <a:r>
              <a:rPr lang="en-US" sz="2000" dirty="0" err="1"/>
              <a:t>organizațiile</a:t>
            </a:r>
            <a:r>
              <a:rPr lang="en-US" sz="2000" dirty="0"/>
              <a:t> </a:t>
            </a:r>
            <a:r>
              <a:rPr lang="en-US" sz="2000" dirty="0" err="1"/>
              <a:t>tehnice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organizațiile</a:t>
            </a:r>
            <a:r>
              <a:rPr lang="en-US" sz="2000" dirty="0"/>
              <a:t> din </a:t>
            </a:r>
            <a:r>
              <a:rPr lang="en-US" sz="2000" dirty="0" err="1"/>
              <a:t>industria</a:t>
            </a:r>
            <a:r>
              <a:rPr lang="en-US" sz="2000" dirty="0"/>
              <a:t> de </a:t>
            </a:r>
            <a:r>
              <a:rPr lang="en-US" sz="2000" dirty="0" err="1"/>
              <a:t>apărare</a:t>
            </a:r>
            <a:r>
              <a:rPr lang="en-US" sz="2000" dirty="0"/>
              <a:t> care </a:t>
            </a:r>
            <a:r>
              <a:rPr lang="en-US" sz="2000" dirty="0" err="1"/>
              <a:t>asigură</a:t>
            </a:r>
            <a:r>
              <a:rPr lang="en-US" sz="2000" dirty="0"/>
              <a:t> </a:t>
            </a:r>
            <a:r>
              <a:rPr lang="en-US" sz="2000" dirty="0" err="1"/>
              <a:t>coordonarea</a:t>
            </a:r>
            <a:r>
              <a:rPr lang="en-US" sz="2000" dirty="0"/>
              <a:t> </a:t>
            </a:r>
            <a:r>
              <a:rPr lang="en-US" sz="2000" dirty="0" err="1"/>
              <a:t>dintre</a:t>
            </a:r>
            <a:r>
              <a:rPr lang="en-US" sz="2000" dirty="0"/>
              <a:t> </a:t>
            </a:r>
            <a:r>
              <a:rPr lang="en-US" sz="2000" dirty="0" err="1"/>
              <a:t>unitățile</a:t>
            </a:r>
            <a:r>
              <a:rPr lang="en-US" sz="2000" dirty="0"/>
              <a:t> de </a:t>
            </a:r>
            <a:r>
              <a:rPr lang="en-US" sz="2000" dirty="0" err="1"/>
              <a:t>apărare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organizațiile</a:t>
            </a:r>
            <a:r>
              <a:rPr lang="en-US" sz="2000" dirty="0"/>
              <a:t> din </a:t>
            </a:r>
            <a:r>
              <a:rPr lang="en-US" sz="2000" dirty="0" err="1"/>
              <a:t>industria</a:t>
            </a:r>
            <a:r>
              <a:rPr lang="en-US" sz="2000" dirty="0"/>
              <a:t> de </a:t>
            </a:r>
            <a:r>
              <a:rPr lang="en-US" sz="2000" dirty="0" err="1"/>
              <a:t>apărare</a:t>
            </a:r>
            <a:r>
              <a:rPr lang="en-US" sz="2000" dirty="0"/>
              <a:t> ale </a:t>
            </a:r>
            <a:r>
              <a:rPr lang="en-US" sz="2000" dirty="0" err="1"/>
              <a:t>statului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Ea</a:t>
            </a:r>
            <a:r>
              <a:rPr lang="en-US" sz="2000" dirty="0"/>
              <a:t> conduce </a:t>
            </a:r>
            <a:r>
              <a:rPr lang="en-US" sz="2000" dirty="0" err="1"/>
              <a:t>înființarea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dezvoltarea</a:t>
            </a:r>
            <a:r>
              <a:rPr lang="en-US" sz="2000" dirty="0"/>
              <a:t>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industrii</a:t>
            </a:r>
            <a:r>
              <a:rPr lang="en-US" sz="2000" dirty="0"/>
              <a:t> de </a:t>
            </a:r>
            <a:r>
              <a:rPr lang="en-US" sz="2000" dirty="0" err="1"/>
              <a:t>apărare</a:t>
            </a:r>
            <a:r>
              <a:rPr lang="en-US" sz="2000" dirty="0"/>
              <a:t> cu </a:t>
            </a:r>
            <a:r>
              <a:rPr lang="en-US" sz="2000" dirty="0" err="1"/>
              <a:t>caracter</a:t>
            </a:r>
            <a:r>
              <a:rPr lang="en-US" sz="2000" dirty="0"/>
              <a:t> </a:t>
            </a:r>
            <a:r>
              <a:rPr lang="en-US" sz="2000" dirty="0" err="1"/>
              <a:t>comun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țările</a:t>
            </a:r>
            <a:r>
              <a:rPr lang="en-US" sz="2000" dirty="0"/>
              <a:t> </a:t>
            </a:r>
            <a:r>
              <a:rPr lang="en-US" sz="2000" dirty="0" err="1"/>
              <a:t>prietene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aliate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Deoarece</a:t>
            </a:r>
            <a:r>
              <a:rPr lang="en-US" sz="2000" dirty="0"/>
              <a:t> </a:t>
            </a:r>
            <a:r>
              <a:rPr lang="en-US" sz="2000" dirty="0" err="1"/>
              <a:t>standardele</a:t>
            </a:r>
            <a:r>
              <a:rPr lang="en-US" sz="2000" dirty="0"/>
              <a:t> se </a:t>
            </a:r>
            <a:r>
              <a:rPr lang="en-US" sz="2000" dirty="0" err="1"/>
              <a:t>numără</a:t>
            </a:r>
            <a:r>
              <a:rPr lang="en-US" sz="2000" dirty="0"/>
              <a:t> </a:t>
            </a:r>
            <a:r>
              <a:rPr lang="en-US" sz="2000" dirty="0" err="1"/>
              <a:t>printre</a:t>
            </a:r>
            <a:r>
              <a:rPr lang="en-US" sz="2000" dirty="0"/>
              <a:t> </a:t>
            </a:r>
            <a:r>
              <a:rPr lang="en-US" sz="2000" dirty="0" err="1"/>
              <a:t>elementele</a:t>
            </a:r>
            <a:r>
              <a:rPr lang="en-US" sz="2000" dirty="0"/>
              <a:t> care </a:t>
            </a:r>
            <a:r>
              <a:rPr lang="en-US" sz="2000" dirty="0" err="1"/>
              <a:t>predetermină</a:t>
            </a:r>
            <a:r>
              <a:rPr lang="en-US" sz="2000" dirty="0"/>
              <a:t> forma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nivelul</a:t>
            </a:r>
            <a:r>
              <a:rPr lang="en-US" sz="2000" dirty="0"/>
              <a:t> pe care </a:t>
            </a:r>
            <a:r>
              <a:rPr lang="en-US" sz="2000" dirty="0" err="1"/>
              <a:t>industria</a:t>
            </a:r>
            <a:r>
              <a:rPr lang="en-US" sz="2000" dirty="0"/>
              <a:t> le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lua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viitor</a:t>
            </a:r>
            <a:r>
              <a:rPr lang="en-US" sz="2000" dirty="0"/>
              <a:t>, </a:t>
            </a:r>
            <a:r>
              <a:rPr lang="en-US" sz="2000" dirty="0" err="1"/>
              <a:t>acestea</a:t>
            </a:r>
            <a:r>
              <a:rPr lang="en-US" sz="2000" dirty="0"/>
              <a:t> permit </a:t>
            </a:r>
            <a:r>
              <a:rPr lang="en-US" sz="2000" dirty="0" err="1"/>
              <a:t>industriei</a:t>
            </a:r>
            <a:r>
              <a:rPr lang="en-US" sz="2000" dirty="0"/>
              <a:t> </a:t>
            </a:r>
            <a:r>
              <a:rPr lang="en-US" sz="2000" dirty="0" err="1"/>
              <a:t>naționale</a:t>
            </a:r>
            <a:r>
              <a:rPr lang="en-US" sz="2000" dirty="0"/>
              <a:t> </a:t>
            </a:r>
            <a:r>
              <a:rPr lang="en-US" sz="2000" dirty="0" err="1"/>
              <a:t>să</a:t>
            </a:r>
            <a:r>
              <a:rPr lang="en-US" sz="2000" dirty="0"/>
              <a:t> </a:t>
            </a:r>
            <a:r>
              <a:rPr lang="en-US" sz="2000" dirty="0" err="1"/>
              <a:t>coopereze</a:t>
            </a:r>
            <a:r>
              <a:rPr lang="en-US" sz="2000" dirty="0"/>
              <a:t> cu </a:t>
            </a:r>
            <a:r>
              <a:rPr lang="en-US" sz="2000" dirty="0" err="1"/>
              <a:t>industriile</a:t>
            </a:r>
            <a:r>
              <a:rPr lang="en-US" sz="2000" dirty="0"/>
              <a:t> </a:t>
            </a:r>
            <a:r>
              <a:rPr lang="en-US" sz="2000" dirty="0" err="1"/>
              <a:t>țărilor</a:t>
            </a:r>
            <a:r>
              <a:rPr lang="en-US" sz="2000" dirty="0"/>
              <a:t> </a:t>
            </a:r>
            <a:r>
              <a:rPr lang="en-US" sz="2000" dirty="0" err="1"/>
              <a:t>prietene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aliate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545667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00226F</Template>
  <TotalTime>401</TotalTime>
  <Words>987</Words>
  <Application>Microsoft Office PowerPoint</Application>
  <PresentationFormat>Expunere pe ecran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11</vt:i4>
      </vt:variant>
    </vt:vector>
  </HeadingPairs>
  <TitlesOfParts>
    <vt:vector size="14" baseType="lpstr">
      <vt:lpstr>Arial</vt:lpstr>
      <vt:lpstr>system-ui</vt:lpstr>
      <vt:lpstr>Default Design</vt:lpstr>
      <vt:lpstr>Tema Emerging applications of nanotehnology and metrology</vt:lpstr>
      <vt:lpstr>Prezentare PowerPoint</vt:lpstr>
      <vt:lpstr>Time-of-flight (TOF) Scanners</vt:lpstr>
      <vt:lpstr>Coherent Laser Radar (CLR)</vt:lpstr>
      <vt:lpstr>Computed Tomography (CT)</vt:lpstr>
      <vt:lpstr>MRAP Cougar Modeling</vt:lpstr>
      <vt:lpstr>Prezentare PowerPoint</vt:lpstr>
      <vt:lpstr>Centrele de Standardizare și Metrologie Militară” </vt:lpstr>
      <vt:lpstr>Beneficiile standardizarii</vt:lpstr>
      <vt:lpstr>„Centrul de standardizare și metrologie – la cheie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1 Întroducere în Instrumentație și Metrologie pentru Nanoinginerie</dc:title>
  <dc:subject>DigitalOfficePro Free Templates</dc:subject>
  <dc:creator>buzdugan artur</dc:creator>
  <cp:keywords>Templates; PowerPoint; DigitalOfficePro; Free</cp:keywords>
  <cp:lastModifiedBy>buzdugan artur</cp:lastModifiedBy>
  <cp:revision>32</cp:revision>
  <dcterms:created xsi:type="dcterms:W3CDTF">2024-06-17T15:33:16Z</dcterms:created>
  <dcterms:modified xsi:type="dcterms:W3CDTF">2024-12-10T19:03:56Z</dcterms:modified>
  <cp:category>Templates;PowerPoint</cp:category>
</cp:coreProperties>
</file>