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69" r:id="rId4"/>
    <p:sldId id="308" r:id="rId5"/>
    <p:sldId id="258" r:id="rId6"/>
    <p:sldId id="309" r:id="rId7"/>
    <p:sldId id="310" r:id="rId8"/>
    <p:sldId id="311" r:id="rId9"/>
    <p:sldId id="259" r:id="rId10"/>
    <p:sldId id="260" r:id="rId11"/>
    <p:sldId id="270" r:id="rId12"/>
    <p:sldId id="261" r:id="rId13"/>
    <p:sldId id="262" r:id="rId14"/>
    <p:sldId id="263" r:id="rId15"/>
    <p:sldId id="264" r:id="rId16"/>
    <p:sldId id="265" r:id="rId17"/>
    <p:sldId id="282" r:id="rId18"/>
    <p:sldId id="266" r:id="rId19"/>
    <p:sldId id="267" r:id="rId20"/>
    <p:sldId id="268" r:id="rId21"/>
    <p:sldId id="271" r:id="rId22"/>
    <p:sldId id="272" r:id="rId23"/>
    <p:sldId id="274" r:id="rId24"/>
    <p:sldId id="289" r:id="rId25"/>
    <p:sldId id="275" r:id="rId26"/>
    <p:sldId id="276" r:id="rId27"/>
    <p:sldId id="277" r:id="rId28"/>
    <p:sldId id="278" r:id="rId29"/>
    <p:sldId id="279" r:id="rId30"/>
    <p:sldId id="290" r:id="rId31"/>
    <p:sldId id="291" r:id="rId32"/>
    <p:sldId id="292" r:id="rId33"/>
    <p:sldId id="293" r:id="rId34"/>
    <p:sldId id="273" r:id="rId35"/>
    <p:sldId id="280" r:id="rId36"/>
    <p:sldId id="281" r:id="rId37"/>
    <p:sldId id="283" r:id="rId38"/>
    <p:sldId id="285" r:id="rId39"/>
    <p:sldId id="284" r:id="rId40"/>
    <p:sldId id="286" r:id="rId41"/>
    <p:sldId id="287" r:id="rId42"/>
    <p:sldId id="288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3" autoAdjust="0"/>
  </p:normalViewPr>
  <p:slideViewPr>
    <p:cSldViewPr snapToGrid="0">
      <p:cViewPr varScale="1">
        <p:scale>
          <a:sx n="107" d="100"/>
          <a:sy n="107" d="100"/>
        </p:scale>
        <p:origin x="10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Circuite și Dispozitive Electronice </a:t>
            </a:r>
            <a:b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 bipolare. Tipuri. Caracteristici. Conexiuni. Utilizare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en-US" dirty="0" err="1"/>
              <a:t>Lect</a:t>
            </a:r>
            <a:r>
              <a:rPr lang="x-none" dirty="0"/>
              <a:t>. Univ</a:t>
            </a:r>
            <a:r>
              <a:rPr lang="x-none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smtClean="0"/>
              <a:t>r.,</a:t>
            </a:r>
            <a:r>
              <a:rPr lang="x-none" smtClean="0"/>
              <a:t> </a:t>
            </a:r>
            <a:r>
              <a:rPr lang="en-US" dirty="0" err="1" smtClean="0"/>
              <a:t>Magariu</a:t>
            </a:r>
            <a:r>
              <a:rPr lang="en-US" dirty="0" smtClean="0"/>
              <a:t> </a:t>
            </a:r>
            <a:r>
              <a:rPr lang="en-US" dirty="0" err="1" smtClean="0"/>
              <a:t>Nicolae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3658" y="2938231"/>
            <a:ext cx="1042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Scopul: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 face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ștință cu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ipuri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simboluri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tranzistoarelor bipolare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Principiul de funcţionare. Circuite echivalente pentru analiza tranzistorului bipolar în c.c. Montaje cu tranzistoare bipolare. Caracteristicile statice ale tranzistorului bipolar. Circuite de polarizare.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Procedee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neliniare pentru stabilizarea punctului static de funcţionare.</a:t>
            </a:r>
            <a:endParaRPr lang="en-US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90099"/>
          </a:xfrm>
        </p:spPr>
        <p:txBody>
          <a:bodyPr/>
          <a:lstStyle/>
          <a:p>
            <a:r>
              <a:rPr lang="it-IT" b="1" dirty="0" smtClean="0"/>
              <a:t>Conexiunile </a:t>
            </a:r>
            <a:r>
              <a:rPr lang="it-IT" b="1" dirty="0"/>
              <a:t>tranzistorului. Tipuri de caracteristici</a:t>
            </a:r>
            <a:r>
              <a:rPr lang="it-IT" dirty="0"/>
              <a:t> </a:t>
            </a:r>
            <a:br>
              <a:rPr lang="it-IT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7" y="427291"/>
            <a:ext cx="5438775" cy="1562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4369" y="357424"/>
            <a:ext cx="6427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Un </a:t>
            </a:r>
            <a:r>
              <a:rPr lang="en-US" dirty="0" err="1">
                <a:solidFill>
                  <a:srgbClr val="000000"/>
                </a:solidFill>
              </a:rPr>
              <a:t>diport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cuadripol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caracterizat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patru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mărimi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două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intrare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şi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două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ieşire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dirty="0" smtClean="0"/>
              <a:t>Cum </a:t>
            </a:r>
            <a:r>
              <a:rPr lang="en-US" dirty="0" err="1"/>
              <a:t>diportul</a:t>
            </a:r>
            <a:r>
              <a:rPr lang="en-US" dirty="0"/>
              <a:t> (care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văzut</a:t>
            </a:r>
            <a:r>
              <a:rPr lang="en-US" dirty="0"/>
              <a:t> ca o “</a:t>
            </a:r>
            <a:r>
              <a:rPr lang="en-US" dirty="0" smtClean="0"/>
              <a:t>cutie </a:t>
            </a:r>
            <a:r>
              <a:rPr lang="en-US" dirty="0" err="1" smtClean="0"/>
              <a:t>neagră</a:t>
            </a:r>
            <a:r>
              <a:rPr lang="en-US" dirty="0"/>
              <a:t>”,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imagina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se </a:t>
            </a:r>
            <a:r>
              <a:rPr lang="en-US" dirty="0" err="1" smtClean="0"/>
              <a:t>află</a:t>
            </a:r>
            <a:r>
              <a:rPr lang="en-US" dirty="0" smtClean="0"/>
              <a:t> </a:t>
            </a:r>
            <a:r>
              <a:rPr lang="en-US" dirty="0" err="1" smtClean="0"/>
              <a:t>orice</a:t>
            </a:r>
            <a:r>
              <a:rPr lang="en-US" dirty="0" smtClean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circuit electric, cu o</a:t>
            </a:r>
            <a:br>
              <a:rPr lang="en-US" dirty="0"/>
            </a:br>
            <a:r>
              <a:rPr lang="en-US" dirty="0" err="1"/>
              <a:t>schemă</a:t>
            </a:r>
            <a:r>
              <a:rPr lang="en-US" dirty="0"/>
              <a:t> </a:t>
            </a:r>
            <a:r>
              <a:rPr lang="en-US" dirty="0" err="1"/>
              <a:t>oricât</a:t>
            </a:r>
            <a:r>
              <a:rPr lang="en-US" dirty="0"/>
              <a:t> de </a:t>
            </a:r>
            <a:r>
              <a:rPr lang="en-US" dirty="0" err="1"/>
              <a:t>complexă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caracterizat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/>
              <a:t>patru</a:t>
            </a:r>
            <a:r>
              <a:rPr lang="en-US" dirty="0"/>
              <a:t> borne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tranzistorul</a:t>
            </a:r>
            <a:r>
              <a:rPr lang="en-US" dirty="0"/>
              <a:t> are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comună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 smtClean="0"/>
              <a:t>intrării</a:t>
            </a:r>
            <a:r>
              <a:rPr lang="en-US" dirty="0" smtClean="0"/>
              <a:t> </a:t>
            </a:r>
            <a:r>
              <a:rPr lang="en-US" dirty="0" err="1" smtClean="0"/>
              <a:t>cât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ieşirii</a:t>
            </a:r>
            <a:r>
              <a:rPr lang="en-US" dirty="0" smtClean="0"/>
              <a:t>. </a:t>
            </a:r>
            <a:r>
              <a:rPr lang="en-US" dirty="0" err="1" smtClean="0"/>
              <a:t>Borna</a:t>
            </a:r>
            <a:r>
              <a:rPr lang="en-US" dirty="0" smtClean="0"/>
              <a:t> </a:t>
            </a:r>
            <a:r>
              <a:rPr lang="en-US" dirty="0" err="1"/>
              <a:t>comună</a:t>
            </a:r>
            <a:r>
              <a:rPr lang="en-US" dirty="0"/>
              <a:t> </a:t>
            </a:r>
            <a:r>
              <a:rPr lang="en-US" dirty="0" err="1"/>
              <a:t>defineşte</a:t>
            </a:r>
            <a:r>
              <a:rPr lang="en-US" dirty="0"/>
              <a:t> </a:t>
            </a:r>
            <a:r>
              <a:rPr lang="en-US" dirty="0" err="1"/>
              <a:t>conexiunea</a:t>
            </a:r>
            <a:r>
              <a:rPr lang="en-US" dirty="0"/>
              <a:t> TB.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157" y="2276948"/>
            <a:ext cx="11835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Descrierea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funcţionării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cuadripolului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determinarea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curenţilor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cunosc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respectiv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cuadripolului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vor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exprima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fiecare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1" y="3200278"/>
            <a:ext cx="2266950" cy="962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4981" y="29638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Mărimile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variabile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adică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vedere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grafic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cuadripolul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tranzistorul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descris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familii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caracteristici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sub forma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suprafeţe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practică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folosesc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caracteristicile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posibile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curbe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nivel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suprafeţele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respective),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anume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308273"/>
            <a:ext cx="12188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Caracteristica</a:t>
            </a:r>
            <a:r>
              <a:rPr lang="en-US" sz="2400" dirty="0"/>
              <a:t> de </a:t>
            </a:r>
            <a:r>
              <a:rPr lang="en-US" sz="2400" dirty="0" err="1"/>
              <a:t>intrare</a:t>
            </a:r>
            <a:r>
              <a:rPr lang="en-US" sz="2400" dirty="0"/>
              <a:t> i</a:t>
            </a:r>
            <a:r>
              <a:rPr lang="en-US" sz="2400" baseline="-25000" dirty="0"/>
              <a:t>1</a:t>
            </a:r>
            <a:r>
              <a:rPr lang="en-US" sz="2400" dirty="0"/>
              <a:t> = i</a:t>
            </a:r>
            <a:r>
              <a:rPr lang="en-US" sz="2400" baseline="-25000" dirty="0"/>
              <a:t>1</a:t>
            </a:r>
            <a:r>
              <a:rPr lang="en-US" sz="2400" dirty="0"/>
              <a:t>(v</a:t>
            </a:r>
            <a:r>
              <a:rPr lang="en-US" sz="2400" baseline="-25000" dirty="0"/>
              <a:t>1</a:t>
            </a:r>
            <a:r>
              <a:rPr lang="en-US" sz="2400" dirty="0"/>
              <a:t>) ; v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x-none" sz="2400" dirty="0" smtClean="0"/>
              <a:t>Constant</a:t>
            </a:r>
            <a:endParaRPr lang="en-US" sz="2400" dirty="0"/>
          </a:p>
          <a:p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dependenţa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diverse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ale </a:t>
            </a:r>
            <a:r>
              <a:rPr lang="en-US" dirty="0" err="1"/>
              <a:t>tensiunii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. </a:t>
            </a:r>
          </a:p>
          <a:p>
            <a:r>
              <a:rPr lang="en-US" sz="2400" dirty="0" err="1"/>
              <a:t>Caracteristica</a:t>
            </a:r>
            <a:r>
              <a:rPr lang="en-US" sz="2400" dirty="0"/>
              <a:t> de transfer  i</a:t>
            </a:r>
            <a:r>
              <a:rPr lang="en-US" sz="2400" baseline="-25000" dirty="0"/>
              <a:t>2</a:t>
            </a:r>
            <a:r>
              <a:rPr lang="en-US" sz="2400" dirty="0"/>
              <a:t> = i</a:t>
            </a:r>
            <a:r>
              <a:rPr lang="en-US" sz="2400" baseline="-25000" dirty="0"/>
              <a:t>2</a:t>
            </a:r>
            <a:r>
              <a:rPr lang="en-US" sz="2400" dirty="0"/>
              <a:t> (v</a:t>
            </a:r>
            <a:r>
              <a:rPr lang="en-US" sz="2400" baseline="-25000" dirty="0"/>
              <a:t>1</a:t>
            </a:r>
            <a:r>
              <a:rPr lang="en-US" sz="2400" dirty="0"/>
              <a:t>) ; v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x-none" sz="2400" dirty="0"/>
              <a:t>Constant</a:t>
            </a:r>
            <a:endParaRPr lang="en-US" sz="2400" dirty="0"/>
          </a:p>
          <a:p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/>
              <a:t>dependenţa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diverse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ale </a:t>
            </a:r>
            <a:r>
              <a:rPr lang="en-US" dirty="0" err="1"/>
              <a:t>tensiunii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 </a:t>
            </a:r>
          </a:p>
          <a:p>
            <a:r>
              <a:rPr lang="en-US" sz="2400" dirty="0" err="1"/>
              <a:t>Caracteristica</a:t>
            </a:r>
            <a:r>
              <a:rPr lang="en-US" sz="2400" dirty="0"/>
              <a:t> de </a:t>
            </a:r>
            <a:r>
              <a:rPr lang="en-US" sz="2400" dirty="0" err="1"/>
              <a:t>ieşire</a:t>
            </a:r>
            <a:r>
              <a:rPr lang="en-US" sz="2400" dirty="0"/>
              <a:t> i</a:t>
            </a:r>
            <a:r>
              <a:rPr lang="en-US" sz="2400" baseline="-25000" dirty="0"/>
              <a:t>2</a:t>
            </a:r>
            <a:r>
              <a:rPr lang="en-US" sz="2400" dirty="0"/>
              <a:t> = i</a:t>
            </a:r>
            <a:r>
              <a:rPr lang="en-US" sz="2400" baseline="-25000" dirty="0"/>
              <a:t>2</a:t>
            </a:r>
            <a:r>
              <a:rPr lang="en-US" sz="2400" dirty="0"/>
              <a:t> (v</a:t>
            </a:r>
            <a:r>
              <a:rPr lang="en-US" sz="2400" baseline="-25000" dirty="0"/>
              <a:t>2</a:t>
            </a:r>
            <a:r>
              <a:rPr lang="en-US" sz="2400" dirty="0"/>
              <a:t>) ; 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i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x-none" sz="2400" dirty="0"/>
              <a:t>Constant</a:t>
            </a:r>
            <a:endParaRPr lang="en-US" sz="2400" dirty="0"/>
          </a:p>
          <a:p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/>
              <a:t>dependenţa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diverse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ale </a:t>
            </a:r>
            <a:r>
              <a:rPr lang="en-US" dirty="0" err="1"/>
              <a:t>curentului</a:t>
            </a:r>
            <a:r>
              <a:rPr lang="en-US" dirty="0"/>
              <a:t> (</a:t>
            </a:r>
            <a:r>
              <a:rPr lang="en-US" dirty="0" err="1"/>
              <a:t>tensiunii</a:t>
            </a:r>
            <a:r>
              <a:rPr lang="en-US" dirty="0"/>
              <a:t>) de </a:t>
            </a:r>
            <a:r>
              <a:rPr lang="en-US" dirty="0" err="1"/>
              <a:t>intrare</a:t>
            </a:r>
            <a:r>
              <a:rPr lang="en-US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7" y="119558"/>
            <a:ext cx="5358492" cy="58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ETAJE FUNDAMENTALE REALIZATE CU TRANZISTOARE BIPOLARE"/>
          <p:cNvSpPr>
            <a:spLocks noChangeAspect="1" noChangeArrowheads="1"/>
          </p:cNvSpPr>
          <p:nvPr/>
        </p:nvSpPr>
        <p:spPr bwMode="auto">
          <a:xfrm>
            <a:off x="307975" y="7937"/>
            <a:ext cx="2818946" cy="28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alculator schemă amplificator cu un tranzistor bipolar - Hobbytro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3" y="372154"/>
            <a:ext cx="3861253" cy="52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4" y="0"/>
            <a:ext cx="6143625" cy="689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62" y="391656"/>
            <a:ext cx="3981450" cy="1276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62" y="2365312"/>
            <a:ext cx="3943350" cy="1276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574" y="4810691"/>
            <a:ext cx="3971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90099"/>
          </a:xfrm>
        </p:spPr>
        <p:txBody>
          <a:bodyPr>
            <a:normAutofit/>
          </a:bodyPr>
          <a:lstStyle/>
          <a:p>
            <a:r>
              <a:rPr lang="en-US" b="1" dirty="0"/>
              <a:t>PRINCIPIUL DE </a:t>
            </a:r>
            <a:r>
              <a:rPr lang="en-US" b="1" dirty="0" smtClean="0"/>
              <a:t>FUNCŢIONARE</a:t>
            </a:r>
          </a:p>
          <a:p>
            <a:pPr marL="0" indent="0">
              <a:buNone/>
            </a:pPr>
            <a:r>
              <a:rPr lang="en-US" b="1" dirty="0" err="1"/>
              <a:t>Generalităţi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err="1"/>
              <a:t>Funcţionarea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tranzistor</a:t>
            </a:r>
            <a:r>
              <a:rPr lang="en-US" sz="2000" dirty="0"/>
              <a:t> (</a:t>
            </a:r>
            <a:r>
              <a:rPr lang="en-US" sz="2000" dirty="0" err="1"/>
              <a:t>într</a:t>
            </a:r>
            <a:r>
              <a:rPr lang="en-US" sz="2000" dirty="0"/>
              <a:t>-un circuit </a:t>
            </a:r>
            <a:r>
              <a:rPr lang="en-US" sz="2000" dirty="0" err="1"/>
              <a:t>oarecare</a:t>
            </a:r>
            <a:r>
              <a:rPr lang="en-US" sz="2000" dirty="0"/>
              <a:t>)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înţeleasă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foarte</a:t>
            </a:r>
            <a:r>
              <a:rPr lang="en-US" sz="2000" dirty="0" smtClean="0"/>
              <a:t> </a:t>
            </a:r>
            <a:r>
              <a:rPr lang="en-US" sz="2000" dirty="0" err="1"/>
              <a:t>clară</a:t>
            </a:r>
            <a:r>
              <a:rPr lang="en-US" sz="2000" dirty="0"/>
              <a:t> </a:t>
            </a:r>
            <a:r>
              <a:rPr lang="en-US" sz="2000" dirty="0" err="1"/>
              <a:t>comportarea</a:t>
            </a:r>
            <a:r>
              <a:rPr lang="en-US" sz="2000" dirty="0"/>
              <a:t> </a:t>
            </a:r>
            <a:r>
              <a:rPr lang="en-US" sz="2000" dirty="0" err="1"/>
              <a:t>acestuia</a:t>
            </a:r>
            <a:r>
              <a:rPr lang="en-US" sz="2000" dirty="0"/>
              <a:t>: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regim</a:t>
            </a:r>
            <a:r>
              <a:rPr lang="en-US" sz="2000" dirty="0"/>
              <a:t> static (la </a:t>
            </a:r>
            <a:r>
              <a:rPr lang="en-US" sz="2000" dirty="0" err="1"/>
              <a:t>bornele</a:t>
            </a:r>
            <a:r>
              <a:rPr lang="en-US" sz="2000" dirty="0"/>
              <a:t> </a:t>
            </a:r>
            <a:r>
              <a:rPr lang="en-US" sz="2000" dirty="0" err="1"/>
              <a:t>tranzistorului</a:t>
            </a:r>
            <a:r>
              <a:rPr lang="en-US" sz="2000" dirty="0"/>
              <a:t> se </a:t>
            </a:r>
            <a:r>
              <a:rPr lang="en-US" sz="2000" dirty="0" err="1"/>
              <a:t>aplică</a:t>
            </a:r>
            <a:r>
              <a:rPr lang="en-US" sz="2000" dirty="0"/>
              <a:t> </a:t>
            </a:r>
            <a:r>
              <a:rPr lang="en-US" sz="2000" dirty="0" err="1"/>
              <a:t>tensiuni</a:t>
            </a:r>
            <a:r>
              <a:rPr lang="en-US" sz="2000" dirty="0"/>
              <a:t> continue);</a:t>
            </a:r>
          </a:p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regim</a:t>
            </a:r>
            <a:r>
              <a:rPr lang="en-US" sz="2000" dirty="0"/>
              <a:t> </a:t>
            </a:r>
            <a:r>
              <a:rPr lang="en-US" sz="2000" dirty="0" err="1"/>
              <a:t>dinamic</a:t>
            </a:r>
            <a:r>
              <a:rPr lang="en-US" sz="2000" dirty="0"/>
              <a:t> (la </a:t>
            </a:r>
            <a:r>
              <a:rPr lang="en-US" sz="2000" dirty="0" err="1"/>
              <a:t>intrarea</a:t>
            </a:r>
            <a:r>
              <a:rPr lang="en-US" sz="2000" dirty="0"/>
              <a:t> </a:t>
            </a:r>
            <a:r>
              <a:rPr lang="en-US" sz="2000" dirty="0" err="1"/>
              <a:t>tranzistorului</a:t>
            </a:r>
            <a:r>
              <a:rPr lang="en-US" sz="2000" dirty="0"/>
              <a:t> </a:t>
            </a:r>
            <a:r>
              <a:rPr lang="en-US" sz="2000" dirty="0" err="1"/>
              <a:t>văzut</a:t>
            </a:r>
            <a:r>
              <a:rPr lang="en-US" sz="2000" dirty="0"/>
              <a:t> ca un </a:t>
            </a:r>
            <a:r>
              <a:rPr lang="en-US" sz="2000" dirty="0" err="1"/>
              <a:t>diport</a:t>
            </a:r>
            <a:r>
              <a:rPr lang="en-US" sz="2000" dirty="0"/>
              <a:t> </a:t>
            </a:r>
            <a:r>
              <a:rPr lang="en-US" sz="2000" dirty="0" err="1"/>
              <a:t>apare</a:t>
            </a:r>
            <a:r>
              <a:rPr lang="en-US" sz="2000" dirty="0"/>
              <a:t> un </a:t>
            </a:r>
            <a:r>
              <a:rPr lang="en-US" sz="2000" dirty="0" err="1"/>
              <a:t>semnal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comandă</a:t>
            </a:r>
            <a:r>
              <a:rPr lang="en-US" sz="2000" dirty="0" smtClean="0"/>
              <a:t> </a:t>
            </a:r>
            <a:r>
              <a:rPr lang="en-US" sz="2000" dirty="0"/>
              <a:t>(sinusoidal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impuls</a:t>
            </a:r>
            <a:r>
              <a:rPr lang="en-US" sz="2000" dirty="0"/>
              <a:t>), sub forma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tensiuni</a:t>
            </a:r>
            <a:r>
              <a:rPr lang="en-US" sz="2000" dirty="0"/>
              <a:t>, </a:t>
            </a:r>
            <a:r>
              <a:rPr lang="en-US" sz="2000" dirty="0" err="1"/>
              <a:t>semnal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se </a:t>
            </a:r>
            <a:r>
              <a:rPr lang="en-US" sz="2000" dirty="0" err="1"/>
              <a:t>suprapune</a:t>
            </a:r>
            <a:r>
              <a:rPr lang="en-US" sz="2000" dirty="0"/>
              <a:t> </a:t>
            </a:r>
            <a:r>
              <a:rPr lang="en-US" sz="2000" dirty="0" err="1"/>
              <a:t>peste</a:t>
            </a:r>
            <a:r>
              <a:rPr lang="en-US" sz="2000" dirty="0"/>
              <a:t> o </a:t>
            </a:r>
            <a:r>
              <a:rPr lang="en-US" sz="2000" dirty="0" err="1"/>
              <a:t>tensiune</a:t>
            </a:r>
            <a:r>
              <a:rPr lang="en-US" sz="2000" dirty="0"/>
              <a:t> </a:t>
            </a:r>
            <a:r>
              <a:rPr lang="en-US" sz="2000" dirty="0" err="1"/>
              <a:t>continuă</a:t>
            </a:r>
            <a:r>
              <a:rPr lang="en-US" sz="2000" dirty="0"/>
              <a:t> </a:t>
            </a:r>
            <a:r>
              <a:rPr lang="en-US" sz="2000" dirty="0" err="1"/>
              <a:t>preexistentă</a:t>
            </a:r>
            <a:r>
              <a:rPr lang="en-US" sz="2000" dirty="0"/>
              <a:t>). </a:t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r>
              <a:rPr lang="pt-BR" sz="2000" dirty="0"/>
              <a:t>Curentul de emitor şi cel de colector sunt aproximativ egali: 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regim</a:t>
            </a:r>
            <a:r>
              <a:rPr lang="en-US" sz="2000" dirty="0"/>
              <a:t> static, </a:t>
            </a:r>
            <a:r>
              <a:rPr lang="en-US" sz="2000" dirty="0" err="1"/>
              <a:t>curentul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mic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curentul</a:t>
            </a:r>
            <a:r>
              <a:rPr lang="en-US" sz="2000" dirty="0"/>
              <a:t> de </a:t>
            </a:r>
            <a:r>
              <a:rPr lang="en-US" sz="2000" dirty="0" err="1"/>
              <a:t>colector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Unde</a:t>
            </a:r>
            <a:r>
              <a:rPr lang="en-US" sz="2000" dirty="0" smtClean="0"/>
              <a:t> </a:t>
            </a:r>
            <a:r>
              <a:rPr lang="el-GR" sz="2000" dirty="0" smtClean="0"/>
              <a:t>β</a:t>
            </a:r>
            <a:r>
              <a:rPr lang="en-US" sz="2000" baseline="-25000" dirty="0"/>
              <a:t>F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amplificarea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 la </a:t>
            </a:r>
            <a:r>
              <a:rPr lang="en-US" sz="2000" dirty="0" err="1"/>
              <a:t>semnale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, </a:t>
            </a:r>
            <a:r>
              <a:rPr lang="en-US" sz="2000" dirty="0" err="1"/>
              <a:t>fiind</a:t>
            </a:r>
            <a:r>
              <a:rPr lang="en-US" sz="2000" dirty="0"/>
              <a:t> o </a:t>
            </a:r>
            <a:r>
              <a:rPr lang="en-US" sz="2000" dirty="0" err="1"/>
              <a:t>mărime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 smtClean="0"/>
              <a:t>depinde</a:t>
            </a:r>
            <a:r>
              <a:rPr lang="en-US" sz="2000" dirty="0" smtClean="0"/>
              <a:t> de </a:t>
            </a:r>
            <a:r>
              <a:rPr lang="en-US" sz="2000" dirty="0" err="1"/>
              <a:t>tranzistor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Tranzistoarele</a:t>
            </a:r>
            <a:r>
              <a:rPr lang="en-US" sz="2000" dirty="0"/>
              <a:t> de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putere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caracterizate</a:t>
            </a:r>
            <a:r>
              <a:rPr lang="en-US" sz="2000" dirty="0"/>
              <a:t> de </a:t>
            </a:r>
            <a:r>
              <a:rPr lang="en-US" sz="2000" dirty="0" err="1"/>
              <a:t>valori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 ale </a:t>
            </a:r>
            <a:r>
              <a:rPr lang="en-US" sz="2000" dirty="0" err="1"/>
              <a:t>lui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baseline="-25000" dirty="0"/>
              <a:t>F</a:t>
            </a:r>
            <a:r>
              <a:rPr lang="en-US" sz="2000" dirty="0"/>
              <a:t> (</a:t>
            </a:r>
            <a:r>
              <a:rPr lang="en-US" sz="2000" dirty="0" smtClean="0"/>
              <a:t>de </a:t>
            </a:r>
            <a:r>
              <a:rPr lang="en-US" sz="2000" dirty="0" err="1" smtClean="0"/>
              <a:t>ordinul</a:t>
            </a:r>
            <a:r>
              <a:rPr lang="en-US" sz="2000" dirty="0" smtClean="0"/>
              <a:t> </a:t>
            </a:r>
            <a:r>
              <a:rPr lang="en-US" sz="2000" dirty="0" err="1"/>
              <a:t>sutelor</a:t>
            </a:r>
            <a:r>
              <a:rPr lang="en-US" sz="2000" dirty="0"/>
              <a:t>),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de </a:t>
            </a:r>
            <a:r>
              <a:rPr lang="en-US" sz="2000" dirty="0" err="1"/>
              <a:t>putere</a:t>
            </a:r>
            <a:r>
              <a:rPr lang="en-US" sz="2000" dirty="0"/>
              <a:t> </a:t>
            </a:r>
            <a:r>
              <a:rPr lang="en-US" sz="2000" dirty="0" err="1"/>
              <a:t>medie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mare </a:t>
            </a:r>
            <a:r>
              <a:rPr lang="en-US" sz="2000" dirty="0" err="1"/>
              <a:t>prezintă</a:t>
            </a:r>
            <a:r>
              <a:rPr lang="en-US" sz="2000" dirty="0"/>
              <a:t> </a:t>
            </a:r>
            <a:r>
              <a:rPr lang="en-US" sz="2000" dirty="0" err="1"/>
              <a:t>valori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(</a:t>
            </a:r>
            <a:r>
              <a:rPr lang="en-US" sz="2000" dirty="0" smtClean="0"/>
              <a:t>de </a:t>
            </a:r>
            <a:r>
              <a:rPr lang="en-US" sz="2000" dirty="0" err="1" smtClean="0"/>
              <a:t>ordinul</a:t>
            </a:r>
            <a:r>
              <a:rPr lang="en-US" sz="2000" dirty="0" smtClean="0"/>
              <a:t> </a:t>
            </a:r>
            <a:r>
              <a:rPr lang="en-US" sz="2000" dirty="0" err="1"/>
              <a:t>zecilor</a:t>
            </a:r>
            <a:r>
              <a:rPr lang="en-US" sz="2000" dirty="0"/>
              <a:t>) ale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parametru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subliniată</a:t>
            </a:r>
            <a:r>
              <a:rPr lang="en-US" sz="2000" dirty="0"/>
              <a:t> </a:t>
            </a:r>
            <a:r>
              <a:rPr lang="en-US" sz="2000" dirty="0" err="1"/>
              <a:t>dispersia</a:t>
            </a:r>
            <a:r>
              <a:rPr lang="en-US" sz="2000" dirty="0"/>
              <a:t> mare a </a:t>
            </a:r>
            <a:r>
              <a:rPr lang="en-US" sz="2000" dirty="0" err="1"/>
              <a:t>parametrului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, </a:t>
            </a:r>
            <a:r>
              <a:rPr lang="en-US" sz="2000" dirty="0" err="1"/>
              <a:t>chiar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 smtClean="0"/>
              <a:t>tranzistoare</a:t>
            </a:r>
            <a:r>
              <a:rPr lang="en-US" sz="2000" dirty="0" smtClean="0"/>
              <a:t> </a:t>
            </a:r>
            <a:r>
              <a:rPr lang="en-US" sz="2000" dirty="0" err="1" smtClean="0"/>
              <a:t>făcând</a:t>
            </a:r>
            <a:r>
              <a:rPr lang="en-US" sz="2000" dirty="0" smtClean="0"/>
              <a:t> </a:t>
            </a:r>
            <a:r>
              <a:rPr lang="en-US" sz="2000" dirty="0"/>
              <a:t>parte din </a:t>
            </a:r>
            <a:r>
              <a:rPr lang="en-US" sz="2000" dirty="0" err="1"/>
              <a:t>aceeaşi</a:t>
            </a:r>
            <a:r>
              <a:rPr lang="en-US" sz="2000" dirty="0"/>
              <a:t> </a:t>
            </a:r>
            <a:r>
              <a:rPr lang="en-US" sz="2000" dirty="0" err="1"/>
              <a:t>familie</a:t>
            </a:r>
            <a:r>
              <a:rPr lang="en-US" sz="2000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36" y="3549288"/>
            <a:ext cx="2419350" cy="80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8" y="4784272"/>
            <a:ext cx="2501993" cy="3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35" y="63374"/>
            <a:ext cx="12004895" cy="6708618"/>
          </a:xfrm>
        </p:spPr>
        <p:txBody>
          <a:bodyPr>
            <a:norm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regim</a:t>
            </a:r>
            <a:r>
              <a:rPr lang="en-US" sz="2000" dirty="0"/>
              <a:t> </a:t>
            </a:r>
            <a:r>
              <a:rPr lang="en-US" sz="2000" dirty="0" err="1"/>
              <a:t>dinamic</a:t>
            </a:r>
            <a:r>
              <a:rPr lang="en-US" sz="2000" dirty="0"/>
              <a:t>, </a:t>
            </a:r>
            <a:r>
              <a:rPr lang="en-US" sz="2000" dirty="0" err="1"/>
              <a:t>variaţia</a:t>
            </a:r>
            <a:r>
              <a:rPr lang="en-US" sz="2000" dirty="0"/>
              <a:t> </a:t>
            </a:r>
            <a:r>
              <a:rPr lang="en-US" sz="2000" dirty="0" err="1"/>
              <a:t>curentului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 smtClean="0"/>
              <a:t>variaţia</a:t>
            </a:r>
            <a:r>
              <a:rPr lang="ru-RU" sz="2000" dirty="0" smtClean="0"/>
              <a:t> с</a:t>
            </a:r>
            <a:r>
              <a:rPr lang="en-US" sz="2000" dirty="0" err="1" smtClean="0"/>
              <a:t>urentului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colector</a:t>
            </a:r>
            <a:r>
              <a:rPr lang="en-US" sz="2000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r>
              <a:rPr lang="en-US" sz="2000" dirty="0"/>
              <a:t>h</a:t>
            </a:r>
            <a:r>
              <a:rPr lang="en-US" sz="2000" baseline="-25000" dirty="0"/>
              <a:t>21</a:t>
            </a:r>
            <a:r>
              <a:rPr lang="en-US" sz="2000" dirty="0"/>
              <a:t> (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fe</a:t>
            </a:r>
            <a:r>
              <a:rPr lang="en-US" sz="2000" dirty="0" smtClean="0"/>
              <a:t> </a:t>
            </a:r>
            <a:r>
              <a:rPr lang="en-US" sz="2000" dirty="0"/>
              <a:t>)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amplificarea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 la </a:t>
            </a:r>
            <a:r>
              <a:rPr lang="en-US" sz="2000" dirty="0" err="1"/>
              <a:t>semnale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cu </a:t>
            </a:r>
            <a:r>
              <a:rPr lang="en-US" sz="2000" dirty="0" err="1"/>
              <a:t>ieşirea</a:t>
            </a:r>
            <a:r>
              <a:rPr lang="en-US" sz="2000" dirty="0"/>
              <a:t> </a:t>
            </a:r>
            <a:r>
              <a:rPr lang="en-US" sz="2000" dirty="0" err="1" smtClean="0"/>
              <a:t>în</a:t>
            </a:r>
            <a:r>
              <a:rPr lang="ru-RU" sz="2000" dirty="0" smtClean="0"/>
              <a:t> </a:t>
            </a:r>
            <a:r>
              <a:rPr lang="en-US" sz="2000" dirty="0" err="1" smtClean="0"/>
              <a:t>scurtcircuit</a:t>
            </a:r>
            <a:r>
              <a:rPr lang="en-US" sz="2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endParaRPr lang="ru-RU" dirty="0"/>
          </a:p>
          <a:p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funcţionarea</a:t>
            </a:r>
            <a:r>
              <a:rPr lang="en-US" sz="2600" dirty="0"/>
              <a:t> </a:t>
            </a:r>
            <a:r>
              <a:rPr lang="en-US" sz="2600" dirty="0" err="1"/>
              <a:t>normală</a:t>
            </a:r>
            <a:r>
              <a:rPr lang="en-US" sz="2600" dirty="0"/>
              <a:t> a </a:t>
            </a:r>
            <a:r>
              <a:rPr lang="en-US" sz="2600" dirty="0" err="1"/>
              <a:t>unui</a:t>
            </a:r>
            <a:r>
              <a:rPr lang="en-US" sz="2600" dirty="0"/>
              <a:t> </a:t>
            </a:r>
            <a:r>
              <a:rPr lang="en-US" sz="2600" dirty="0" err="1"/>
              <a:t>tranzistor</a:t>
            </a:r>
            <a:r>
              <a:rPr lang="en-US" sz="2600" dirty="0"/>
              <a:t> </a:t>
            </a:r>
            <a:r>
              <a:rPr lang="en-US" sz="2600" dirty="0" err="1"/>
              <a:t>joncţiunea</a:t>
            </a:r>
            <a:r>
              <a:rPr lang="en-US" sz="2600" dirty="0"/>
              <a:t> </a:t>
            </a:r>
            <a:r>
              <a:rPr lang="en-US" sz="2600" dirty="0" err="1"/>
              <a:t>emitor-bază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polarizată</a:t>
            </a:r>
            <a:r>
              <a:rPr lang="en-US" sz="2600" dirty="0"/>
              <a:t> direct, </a:t>
            </a:r>
            <a:r>
              <a:rPr lang="en-US" sz="2600" dirty="0" err="1" smtClean="0"/>
              <a:t>iar</a:t>
            </a:r>
            <a:r>
              <a:rPr lang="ru-RU" sz="2600" dirty="0" smtClean="0"/>
              <a:t> </a:t>
            </a:r>
            <a:r>
              <a:rPr lang="en-US" sz="2600" dirty="0" err="1" smtClean="0"/>
              <a:t>cea</a:t>
            </a:r>
            <a:r>
              <a:rPr lang="en-US" sz="2600" dirty="0" smtClean="0"/>
              <a:t> </a:t>
            </a:r>
            <a:r>
              <a:rPr lang="en-US" sz="2600" dirty="0" err="1"/>
              <a:t>colector-bază</a:t>
            </a:r>
            <a:r>
              <a:rPr lang="en-US" sz="2600" dirty="0"/>
              <a:t> </a:t>
            </a:r>
            <a:r>
              <a:rPr lang="en-US" sz="2600" dirty="0" err="1"/>
              <a:t>polarizată</a:t>
            </a:r>
            <a:r>
              <a:rPr lang="en-US" sz="2600" dirty="0"/>
              <a:t> invers. </a:t>
            </a:r>
            <a:r>
              <a:rPr lang="en-US" sz="2600" dirty="0" err="1"/>
              <a:t>Specificitatea</a:t>
            </a:r>
            <a:r>
              <a:rPr lang="en-US" sz="2600" dirty="0"/>
              <a:t> </a:t>
            </a:r>
            <a:r>
              <a:rPr lang="en-US" sz="2600" dirty="0" err="1"/>
              <a:t>tranzistorului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cuplarea</a:t>
            </a:r>
            <a:r>
              <a:rPr lang="en-US" sz="2600" dirty="0"/>
              <a:t> </a:t>
            </a:r>
            <a:r>
              <a:rPr lang="en-US" sz="2600" dirty="0" err="1"/>
              <a:t>electrică</a:t>
            </a:r>
            <a:r>
              <a:rPr lang="en-US" sz="2600" dirty="0"/>
              <a:t> </a:t>
            </a:r>
            <a:r>
              <a:rPr lang="en-US" sz="2600" dirty="0" smtClean="0"/>
              <a:t>a</a:t>
            </a:r>
            <a:r>
              <a:rPr lang="ru-RU" sz="2600" dirty="0" smtClean="0"/>
              <a:t> </a:t>
            </a:r>
            <a:r>
              <a:rPr lang="en-US" sz="2600" dirty="0" err="1" smtClean="0"/>
              <a:t>acestor</a:t>
            </a:r>
            <a:r>
              <a:rPr lang="en-US" sz="2600" dirty="0" smtClean="0"/>
              <a:t> </a:t>
            </a:r>
            <a:r>
              <a:rPr lang="en-US" sz="2600" dirty="0" err="1"/>
              <a:t>două</a:t>
            </a:r>
            <a:r>
              <a:rPr lang="en-US" sz="2600" dirty="0"/>
              <a:t> </a:t>
            </a:r>
            <a:r>
              <a:rPr lang="en-US" sz="2600" dirty="0" err="1"/>
              <a:t>joncţiuni</a:t>
            </a:r>
            <a:r>
              <a:rPr lang="en-US" sz="2600" dirty="0"/>
              <a:t> </a:t>
            </a:r>
            <a:r>
              <a:rPr lang="en-US" sz="2600" dirty="0" err="1"/>
              <a:t>pn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ru-RU" sz="2600" dirty="0" smtClean="0"/>
              <a:t>	</a:t>
            </a:r>
            <a:r>
              <a:rPr lang="en-US" sz="2600" dirty="0" err="1" smtClean="0"/>
              <a:t>Constructiv</a:t>
            </a:r>
            <a:r>
              <a:rPr lang="en-US" sz="2600" dirty="0"/>
              <a:t>, </a:t>
            </a:r>
            <a:r>
              <a:rPr lang="en-US" sz="2600" dirty="0" err="1"/>
              <a:t>trebuie</a:t>
            </a:r>
            <a:r>
              <a:rPr lang="en-US" sz="2600" dirty="0"/>
              <a:t> </a:t>
            </a:r>
            <a:r>
              <a:rPr lang="en-US" sz="2600" dirty="0" err="1"/>
              <a:t>îndeplinite</a:t>
            </a:r>
            <a:r>
              <a:rPr lang="en-US" sz="2600" dirty="0"/>
              <a:t> </a:t>
            </a:r>
            <a:r>
              <a:rPr lang="en-US" sz="2600" dirty="0" err="1"/>
              <a:t>două</a:t>
            </a:r>
            <a:r>
              <a:rPr lang="en-US" sz="2600" dirty="0"/>
              <a:t> </a:t>
            </a:r>
            <a:r>
              <a:rPr lang="en-US" sz="2600" dirty="0" err="1"/>
              <a:t>condiţii</a:t>
            </a:r>
            <a:r>
              <a:rPr lang="en-US" sz="2600" dirty="0"/>
              <a:t> 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/>
              <a:t>Joncţiunea</a:t>
            </a:r>
            <a:r>
              <a:rPr lang="en-US" sz="2600" dirty="0"/>
              <a:t> </a:t>
            </a:r>
            <a:r>
              <a:rPr lang="en-US" sz="2600" dirty="0" err="1"/>
              <a:t>emitor-bază</a:t>
            </a:r>
            <a:r>
              <a:rPr lang="en-US" sz="2600" dirty="0"/>
              <a:t> </a:t>
            </a:r>
            <a:r>
              <a:rPr lang="en-US" sz="2600" dirty="0" err="1"/>
              <a:t>trebuie</a:t>
            </a:r>
            <a:r>
              <a:rPr lang="en-US" sz="2600" dirty="0"/>
              <a:t> </a:t>
            </a:r>
            <a:r>
              <a:rPr lang="en-US" sz="2600" dirty="0" err="1"/>
              <a:t>să</a:t>
            </a:r>
            <a:r>
              <a:rPr lang="en-US" sz="2600" dirty="0"/>
              <a:t> fie </a:t>
            </a:r>
            <a:r>
              <a:rPr lang="en-US" sz="2600" dirty="0" err="1"/>
              <a:t>puternic</a:t>
            </a:r>
            <a:r>
              <a:rPr lang="en-US" sz="2600" dirty="0"/>
              <a:t> </a:t>
            </a:r>
            <a:r>
              <a:rPr lang="en-US" sz="2600" dirty="0" err="1"/>
              <a:t>asimetrică</a:t>
            </a:r>
            <a:r>
              <a:rPr lang="en-US" sz="2600" dirty="0"/>
              <a:t>: </a:t>
            </a:r>
            <a:r>
              <a:rPr lang="en-US" sz="2600" dirty="0" err="1"/>
              <a:t>p</a:t>
            </a:r>
            <a:r>
              <a:rPr lang="en-US" sz="2600" baseline="30000" dirty="0" err="1"/>
              <a:t>+</a:t>
            </a:r>
            <a:r>
              <a:rPr lang="en-US" sz="2600" dirty="0" err="1"/>
              <a:t>n</a:t>
            </a:r>
            <a:r>
              <a:rPr lang="en-US" sz="2600" dirty="0"/>
              <a:t>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 smtClean="0"/>
              <a:t>cazul</a:t>
            </a:r>
            <a:r>
              <a:rPr lang="ru-RU" sz="2600" dirty="0" smtClean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err="1" smtClean="0"/>
              <a:t>tranzistoarelor</a:t>
            </a:r>
            <a:r>
              <a:rPr lang="en-US" sz="2600" dirty="0" smtClean="0"/>
              <a:t> </a:t>
            </a:r>
            <a:r>
              <a:rPr lang="en-US" sz="2600" dirty="0" err="1"/>
              <a:t>pnp</a:t>
            </a:r>
            <a:r>
              <a:rPr lang="en-US" sz="2600" dirty="0"/>
              <a:t> </a:t>
            </a:r>
            <a:r>
              <a:rPr lang="en-US" sz="2600" dirty="0" err="1"/>
              <a:t>şi</a:t>
            </a:r>
            <a:r>
              <a:rPr lang="en-US" sz="2600" dirty="0"/>
              <a:t> </a:t>
            </a:r>
            <a:r>
              <a:rPr lang="en-US" sz="2600" dirty="0" err="1"/>
              <a:t>n</a:t>
            </a:r>
            <a:r>
              <a:rPr lang="en-US" sz="2600" baseline="30000" dirty="0" err="1"/>
              <a:t>+</a:t>
            </a:r>
            <a:r>
              <a:rPr lang="en-US" sz="2600" dirty="0" err="1"/>
              <a:t>p</a:t>
            </a:r>
            <a:r>
              <a:rPr lang="en-US" sz="2600" dirty="0"/>
              <a:t>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cazul</a:t>
            </a:r>
            <a:r>
              <a:rPr lang="en-US" sz="2600" dirty="0"/>
              <a:t> </a:t>
            </a:r>
            <a:r>
              <a:rPr lang="en-US" sz="2600" dirty="0" err="1"/>
              <a:t>tranzistoarelor</a:t>
            </a:r>
            <a:r>
              <a:rPr lang="en-US" sz="2600" dirty="0"/>
              <a:t> </a:t>
            </a:r>
            <a:r>
              <a:rPr lang="en-US" sz="2600" dirty="0" err="1"/>
              <a:t>npn</a:t>
            </a:r>
            <a:r>
              <a:rPr lang="en-US" sz="2600" dirty="0"/>
              <a:t> (</a:t>
            </a:r>
            <a:r>
              <a:rPr lang="en-US" sz="2600" dirty="0" err="1"/>
              <a:t>adică</a:t>
            </a:r>
            <a:r>
              <a:rPr lang="en-US" sz="2600" dirty="0"/>
              <a:t> zona </a:t>
            </a:r>
            <a:r>
              <a:rPr lang="en-US" sz="2600" dirty="0" err="1"/>
              <a:t>puternic</a:t>
            </a:r>
            <a:r>
              <a:rPr lang="en-US" sz="2600" dirty="0"/>
              <a:t> </a:t>
            </a:r>
            <a:r>
              <a:rPr lang="en-US" sz="2600" dirty="0" err="1"/>
              <a:t>dopată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emitorul</a:t>
            </a:r>
            <a:r>
              <a:rPr lang="en-US" sz="2600" dirty="0" smtClean="0"/>
              <a:t>).</a:t>
            </a:r>
            <a:endParaRPr lang="ru-RU" sz="2600" dirty="0" smtClean="0"/>
          </a:p>
          <a:p>
            <a:r>
              <a:rPr lang="en-US" sz="2600" dirty="0" err="1" smtClean="0"/>
              <a:t>Baza</a:t>
            </a:r>
            <a:r>
              <a:rPr lang="en-US" sz="2600" dirty="0" smtClean="0"/>
              <a:t> </a:t>
            </a:r>
            <a:r>
              <a:rPr lang="en-US" sz="2600" dirty="0" err="1"/>
              <a:t>trebuie</a:t>
            </a:r>
            <a:r>
              <a:rPr lang="en-US" sz="2600" dirty="0"/>
              <a:t> </a:t>
            </a:r>
            <a:r>
              <a:rPr lang="en-US" sz="2600" dirty="0" err="1"/>
              <a:t>să</a:t>
            </a:r>
            <a:r>
              <a:rPr lang="en-US" sz="2600" dirty="0"/>
              <a:t> fie </a:t>
            </a:r>
            <a:r>
              <a:rPr lang="en-US" sz="2600" dirty="0" err="1"/>
              <a:t>subţire</a:t>
            </a:r>
            <a:r>
              <a:rPr lang="en-US" sz="2600" dirty="0"/>
              <a:t> (</a:t>
            </a:r>
            <a:r>
              <a:rPr lang="en-US" sz="2600" dirty="0" err="1"/>
              <a:t>îngustă</a:t>
            </a:r>
            <a:r>
              <a:rPr lang="en-US" sz="2600" dirty="0"/>
              <a:t>)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comparaţie</a:t>
            </a:r>
            <a:r>
              <a:rPr lang="en-US" sz="2600" dirty="0"/>
              <a:t> cu </a:t>
            </a:r>
            <a:r>
              <a:rPr lang="en-US" sz="2600" dirty="0" err="1"/>
              <a:t>lungimea</a:t>
            </a:r>
            <a:r>
              <a:rPr lang="en-US" sz="2600" dirty="0"/>
              <a:t> de </a:t>
            </a:r>
            <a:r>
              <a:rPr lang="en-US" sz="2600" dirty="0" err="1"/>
              <a:t>difuzie</a:t>
            </a:r>
            <a:r>
              <a:rPr lang="en-US" sz="2600" dirty="0"/>
              <a:t> </a:t>
            </a:r>
            <a:r>
              <a:rPr lang="en-US" sz="2600" dirty="0" err="1"/>
              <a:t>L</a:t>
            </a:r>
            <a:r>
              <a:rPr lang="en-US" sz="2600" baseline="-25000" dirty="0" err="1"/>
              <a:t>p</a:t>
            </a:r>
            <a:r>
              <a:rPr lang="en-US" sz="2600" dirty="0"/>
              <a:t> a</a:t>
            </a:r>
            <a:br>
              <a:rPr lang="en-US" sz="2600" dirty="0"/>
            </a:br>
            <a:r>
              <a:rPr lang="en-US" sz="2600" dirty="0" err="1"/>
              <a:t>purtătorilor</a:t>
            </a:r>
            <a:r>
              <a:rPr lang="en-US" sz="2600" dirty="0"/>
              <a:t> </a:t>
            </a:r>
            <a:r>
              <a:rPr lang="en-US" sz="2600" dirty="0" err="1"/>
              <a:t>majoritari</a:t>
            </a:r>
            <a:r>
              <a:rPr lang="en-US" sz="2600" dirty="0"/>
              <a:t> din </a:t>
            </a:r>
            <a:r>
              <a:rPr lang="en-US" sz="2600" dirty="0" err="1"/>
              <a:t>emitor</a:t>
            </a:r>
            <a:r>
              <a:rPr lang="en-US" sz="2600" dirty="0"/>
              <a:t> </a:t>
            </a:r>
            <a:r>
              <a:rPr lang="en-US" sz="2600" dirty="0" err="1"/>
              <a:t>ce</a:t>
            </a:r>
            <a:r>
              <a:rPr lang="en-US" sz="2600" dirty="0"/>
              <a:t> </a:t>
            </a:r>
            <a:r>
              <a:rPr lang="en-US" sz="2600" dirty="0" err="1"/>
              <a:t>ajung</a:t>
            </a:r>
            <a:r>
              <a:rPr lang="en-US" sz="2600" dirty="0"/>
              <a:t>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bază</a:t>
            </a:r>
            <a:r>
              <a:rPr lang="en-US" sz="2600" dirty="0"/>
              <a:t>, </a:t>
            </a:r>
            <a:r>
              <a:rPr lang="en-US" sz="2600" dirty="0" err="1"/>
              <a:t>astfel</a:t>
            </a:r>
            <a:r>
              <a:rPr lang="en-US" sz="2600" dirty="0"/>
              <a:t> </a:t>
            </a:r>
            <a:r>
              <a:rPr lang="en-US" sz="2600" dirty="0" err="1"/>
              <a:t>încât</a:t>
            </a:r>
            <a:r>
              <a:rPr lang="en-US" sz="2600" dirty="0"/>
              <a:t> </a:t>
            </a:r>
            <a:r>
              <a:rPr lang="en-US" sz="2600" dirty="0" err="1"/>
              <a:t>cea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mare parte</a:t>
            </a:r>
            <a:br>
              <a:rPr lang="en-US" sz="2600" dirty="0"/>
            </a:br>
            <a:r>
              <a:rPr lang="en-US" sz="2600" dirty="0" err="1"/>
              <a:t>dintre</a:t>
            </a:r>
            <a:r>
              <a:rPr lang="en-US" sz="2600" dirty="0"/>
              <a:t> </a:t>
            </a:r>
            <a:r>
              <a:rPr lang="en-US" sz="2600" dirty="0" err="1"/>
              <a:t>ei</a:t>
            </a:r>
            <a:r>
              <a:rPr lang="en-US" sz="2600" dirty="0"/>
              <a:t> </a:t>
            </a:r>
            <a:r>
              <a:rPr lang="en-US" sz="2600" dirty="0" err="1"/>
              <a:t>să</a:t>
            </a:r>
            <a:r>
              <a:rPr lang="en-US" sz="2600" dirty="0"/>
              <a:t> fie </a:t>
            </a:r>
            <a:r>
              <a:rPr lang="en-US" sz="2600" dirty="0" err="1"/>
              <a:t>captaţi</a:t>
            </a:r>
            <a:r>
              <a:rPr lang="en-US" sz="2600" dirty="0"/>
              <a:t> de </a:t>
            </a:r>
            <a:r>
              <a:rPr lang="en-US" sz="2600" dirty="0" err="1"/>
              <a:t>colector</a:t>
            </a:r>
            <a:r>
              <a:rPr lang="en-US" sz="2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5" y="489857"/>
            <a:ext cx="2038073" cy="271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6" y="1290071"/>
            <a:ext cx="6286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7" y="99588"/>
            <a:ext cx="11977735" cy="6758412"/>
          </a:xfrm>
        </p:spPr>
        <p:txBody>
          <a:bodyPr/>
          <a:lstStyle/>
          <a:p>
            <a:r>
              <a:rPr lang="en-US" b="1" dirty="0" err="1"/>
              <a:t>Funcţionarea</a:t>
            </a:r>
            <a:r>
              <a:rPr lang="en-US" b="1" dirty="0"/>
              <a:t> </a:t>
            </a:r>
            <a:r>
              <a:rPr lang="en-US" b="1" dirty="0" err="1"/>
              <a:t>tranzistorului</a:t>
            </a:r>
            <a:r>
              <a:rPr lang="en-US" b="1" dirty="0"/>
              <a:t> </a:t>
            </a:r>
            <a:r>
              <a:rPr lang="en-US" b="1" dirty="0" err="1"/>
              <a:t>pnp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2" y="563484"/>
            <a:ext cx="4422194" cy="2798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4384" y="652346"/>
            <a:ext cx="6762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activ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normal </a:t>
            </a:r>
            <a:r>
              <a:rPr lang="en-US" dirty="0"/>
              <a:t>Un TB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 </a:t>
            </a:r>
            <a:r>
              <a:rPr lang="en-US" dirty="0" err="1"/>
              <a:t>cest</a:t>
            </a:r>
            <a:r>
              <a:rPr lang="en-US" dirty="0"/>
              <a:t> </a:t>
            </a:r>
            <a:r>
              <a:rPr lang="en-US" dirty="0" err="1"/>
              <a:t>regim</a:t>
            </a:r>
            <a:r>
              <a:rPr lang="en-US" dirty="0"/>
              <a:t> de </a:t>
            </a:r>
            <a:r>
              <a:rPr lang="en-US" dirty="0" err="1"/>
              <a:t>funcţionare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EB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direct, </a:t>
            </a:r>
            <a:r>
              <a:rPr lang="en-US" dirty="0" err="1" smtClean="0"/>
              <a:t>iar</a:t>
            </a:r>
            <a:r>
              <a:rPr lang="ru-RU" dirty="0" smtClean="0"/>
              <a:t> </a:t>
            </a:r>
            <a:r>
              <a:rPr lang="en-US" dirty="0" err="1" smtClean="0"/>
              <a:t>joncţiunea</a:t>
            </a:r>
            <a:r>
              <a:rPr lang="en-US" dirty="0" smtClean="0"/>
              <a:t> </a:t>
            </a:r>
            <a:r>
              <a:rPr lang="en-US" dirty="0"/>
              <a:t>CB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TB de tip </a:t>
            </a:r>
            <a:r>
              <a:rPr lang="en-US" dirty="0" err="1"/>
              <a:t>pnp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: </a:t>
            </a:r>
            <a:r>
              <a:rPr lang="en-GB" dirty="0"/>
              <a:t>U</a:t>
            </a:r>
            <a:r>
              <a:rPr lang="de-DE" baseline="-25000" dirty="0" smtClean="0"/>
              <a:t>EB</a:t>
            </a:r>
            <a:r>
              <a:rPr lang="de-DE" dirty="0" smtClean="0"/>
              <a:t> </a:t>
            </a:r>
            <a:r>
              <a:rPr lang="de-DE" dirty="0"/>
              <a:t>&gt; 0 ; </a:t>
            </a:r>
            <a:r>
              <a:rPr lang="de-DE" dirty="0" smtClean="0"/>
              <a:t>U</a:t>
            </a:r>
            <a:r>
              <a:rPr lang="de-DE" baseline="-25000" dirty="0" smtClean="0"/>
              <a:t>CB</a:t>
            </a:r>
            <a:r>
              <a:rPr lang="de-DE" dirty="0" smtClean="0"/>
              <a:t> </a:t>
            </a:r>
            <a:r>
              <a:rPr lang="de-DE" dirty="0"/>
              <a:t>&lt; 0 </a:t>
            </a:r>
            <a:endParaRPr lang="de-DE" dirty="0" smtClean="0"/>
          </a:p>
          <a:p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EB,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micşora</a:t>
            </a:r>
            <a:r>
              <a:rPr lang="en-US" dirty="0" smtClean="0"/>
              <a:t>. </a:t>
            </a:r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inverse a </a:t>
            </a:r>
            <a:r>
              <a:rPr lang="en-US" dirty="0" err="1"/>
              <a:t>joncţiunii</a:t>
            </a:r>
            <a:r>
              <a:rPr lang="en-US" dirty="0"/>
              <a:t> CB</a:t>
            </a:r>
            <a:r>
              <a:rPr lang="en-US" dirty="0" smtClean="0"/>
              <a:t>, </a:t>
            </a:r>
            <a:r>
              <a:rPr lang="en-US" dirty="0" err="1" smtClean="0"/>
              <a:t>lungimea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mări</a:t>
            </a:r>
            <a:r>
              <a:rPr lang="en-US" dirty="0" smtClean="0"/>
              <a:t>, </a:t>
            </a:r>
            <a:r>
              <a:rPr lang="en-US" dirty="0" err="1" smtClean="0"/>
              <a:t>rezultând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/>
              <a:t>suprapunerea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 smtClean="0"/>
              <a:t>zonă</a:t>
            </a:r>
            <a:r>
              <a:rPr lang="en-US" dirty="0" smtClean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semnificaţia</a:t>
            </a:r>
            <a:r>
              <a:rPr lang="en-US" dirty="0"/>
              <a:t> </a:t>
            </a:r>
            <a:r>
              <a:rPr lang="en-US" dirty="0" err="1" smtClean="0"/>
              <a:t>noţiunii</a:t>
            </a:r>
            <a:r>
              <a:rPr lang="en-US" dirty="0" smtClean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subţire</a:t>
            </a:r>
            <a:r>
              <a:rPr lang="en-US" dirty="0"/>
              <a:t>, </a:t>
            </a:r>
            <a:r>
              <a:rPr lang="en-US" dirty="0" err="1"/>
              <a:t>menţionată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paragraful</a:t>
            </a:r>
            <a:r>
              <a:rPr lang="en-US" dirty="0"/>
              <a:t> anterior. </a:t>
            </a:r>
            <a:endParaRPr lang="ru-RU" b="1" dirty="0" smtClean="0">
              <a:solidFill>
                <a:srgbClr val="000000"/>
              </a:solidFill>
              <a:latin typeface="TimesNewRomanPS-Bold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237669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mod,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injectaţi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din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EB (</a:t>
            </a:r>
            <a:r>
              <a:rPr lang="en-US" dirty="0" err="1"/>
              <a:t>goluri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TB de tip </a:t>
            </a:r>
            <a:r>
              <a:rPr lang="en-US" dirty="0" err="1"/>
              <a:t>pnp</a:t>
            </a:r>
            <a:r>
              <a:rPr lang="en-US" dirty="0"/>
              <a:t>) </a:t>
            </a:r>
            <a:r>
              <a:rPr lang="en-US" dirty="0" err="1"/>
              <a:t>ajung</a:t>
            </a:r>
            <a:r>
              <a:rPr lang="en-US" dirty="0"/>
              <a:t> sub </a:t>
            </a:r>
            <a:r>
              <a:rPr lang="en-US" dirty="0" err="1"/>
              <a:t>influenţa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electric E</a:t>
            </a:r>
            <a:r>
              <a:rPr lang="en-US" baseline="-25000" dirty="0"/>
              <a:t>CB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produce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CB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U</a:t>
            </a:r>
            <a:r>
              <a:rPr lang="en-US" baseline="-25000" dirty="0"/>
              <a:t>CB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o </a:t>
            </a:r>
            <a:r>
              <a:rPr lang="en-US" dirty="0" err="1"/>
              <a:t>polarizează</a:t>
            </a:r>
            <a:r>
              <a:rPr lang="en-US" dirty="0"/>
              <a:t> invers.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câmp</a:t>
            </a:r>
            <a:r>
              <a:rPr lang="en-US" dirty="0"/>
              <a:t> electric </a:t>
            </a:r>
            <a:r>
              <a:rPr lang="en-US" dirty="0" err="1"/>
              <a:t>acţionează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purtătorilor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cu </a:t>
            </a:r>
            <a:r>
              <a:rPr lang="en-US" dirty="0" err="1"/>
              <a:t>forţe</a:t>
            </a:r>
            <a:r>
              <a:rPr lang="en-US" dirty="0"/>
              <a:t> </a:t>
            </a:r>
            <a:r>
              <a:rPr lang="en-US" dirty="0" err="1"/>
              <a:t>electrostatice</a:t>
            </a:r>
            <a:r>
              <a:rPr lang="en-US" dirty="0"/>
              <a:t> F = </a:t>
            </a:r>
            <a:r>
              <a:rPr lang="en-US" dirty="0" err="1"/>
              <a:t>qE</a:t>
            </a:r>
            <a:r>
              <a:rPr lang="en-US" baseline="-25000" dirty="0" err="1"/>
              <a:t>CB</a:t>
            </a:r>
            <a:r>
              <a:rPr lang="en-US" dirty="0"/>
              <a:t> , </a:t>
            </a:r>
            <a:r>
              <a:rPr lang="en-US" dirty="0" err="1"/>
              <a:t>unde</a:t>
            </a:r>
            <a:r>
              <a:rPr lang="en-US" dirty="0"/>
              <a:t> q = 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golurilor</a:t>
            </a:r>
            <a:r>
              <a:rPr lang="en-US" dirty="0"/>
              <a:t>, </a:t>
            </a:r>
            <a:r>
              <a:rPr lang="en-US" dirty="0" err="1"/>
              <a:t>respectiv</a:t>
            </a:r>
            <a:r>
              <a:rPr lang="en-US" dirty="0"/>
              <a:t> q = -e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/>
              <a:t>electronilor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forţe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orientate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imprime</a:t>
            </a:r>
            <a:r>
              <a:rPr lang="en-US" dirty="0"/>
              <a:t> </a:t>
            </a:r>
            <a:r>
              <a:rPr lang="en-US" dirty="0" err="1"/>
              <a:t>purtătorilor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o </a:t>
            </a:r>
            <a:r>
              <a:rPr lang="en-US" dirty="0" err="1"/>
              <a:t>deplasare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Traversarea</a:t>
            </a:r>
            <a:r>
              <a:rPr lang="en-US" dirty="0" smtClean="0"/>
              <a:t> </a:t>
            </a:r>
            <a:r>
              <a:rPr lang="en-US" dirty="0" err="1"/>
              <a:t>bazei</a:t>
            </a:r>
            <a:r>
              <a:rPr lang="en-US" dirty="0"/>
              <a:t> (de </a:t>
            </a:r>
            <a:r>
              <a:rPr lang="en-US" dirty="0" err="1"/>
              <a:t>fapt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CB, </a:t>
            </a:r>
            <a:r>
              <a:rPr lang="en-US" dirty="0" err="1"/>
              <a:t>polarizată</a:t>
            </a:r>
            <a:r>
              <a:rPr lang="en-US" dirty="0"/>
              <a:t> invers)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purtătorii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TB </a:t>
            </a:r>
            <a:r>
              <a:rPr lang="en-US" dirty="0" err="1"/>
              <a:t>funcţionând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RAN se </a:t>
            </a:r>
            <a:r>
              <a:rPr lang="en-US" dirty="0" err="1"/>
              <a:t>numeşte</a:t>
            </a:r>
            <a:r>
              <a:rPr lang="en-US" dirty="0"/>
              <a:t>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tranzistor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Cantitativ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transfer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EB</a:t>
            </a:r>
            <a:r>
              <a:rPr lang="en-US" dirty="0" smtClean="0"/>
              <a:t>. </a:t>
            </a:r>
            <a:r>
              <a:rPr lang="en-US" dirty="0" err="1" smtClean="0"/>
              <a:t>După</a:t>
            </a:r>
            <a:r>
              <a:rPr lang="en-US" dirty="0" smtClean="0"/>
              <a:t> </a:t>
            </a:r>
            <a:r>
              <a:rPr lang="en-US" dirty="0"/>
              <a:t>cum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constata</a:t>
            </a:r>
            <a:r>
              <a:rPr lang="en-US" dirty="0"/>
              <a:t> cu </a:t>
            </a:r>
            <a:r>
              <a:rPr lang="en-US" dirty="0" err="1"/>
              <a:t>uşurinţă</a:t>
            </a:r>
            <a:r>
              <a:rPr lang="en-US" dirty="0"/>
              <a:t>, </a:t>
            </a:r>
            <a:r>
              <a:rPr lang="en-US" dirty="0" err="1"/>
              <a:t>manifestarea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efect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consecinţă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construcţiei</a:t>
            </a:r>
            <a:r>
              <a:rPr lang="en-US" dirty="0" smtClean="0"/>
              <a:t> </a:t>
            </a:r>
            <a:r>
              <a:rPr lang="en-US" dirty="0" err="1"/>
              <a:t>tranzistorului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a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“</a:t>
            </a:r>
            <a:r>
              <a:rPr lang="en-US" dirty="0" err="1"/>
              <a:t>subţire</a:t>
            </a:r>
            <a:r>
              <a:rPr lang="en-US" dirty="0" smtClean="0"/>
              <a:t>”. </a:t>
            </a:r>
            <a:r>
              <a:rPr lang="en-US" dirty="0" err="1" smtClean="0"/>
              <a:t>Datorită</a:t>
            </a:r>
            <a:r>
              <a:rPr lang="en-US" dirty="0" smtClean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emitorului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dopată</a:t>
            </a:r>
            <a:r>
              <a:rPr lang="en-US" dirty="0"/>
              <a:t> (p+)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bazei</a:t>
            </a:r>
            <a:r>
              <a:rPr lang="en-US" dirty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baseline="-25000" dirty="0" err="1"/>
              <a:t>E</a:t>
            </a:r>
            <a:r>
              <a:rPr lang="en-US" dirty="0"/>
              <a:t> </a:t>
            </a:r>
            <a:r>
              <a:rPr lang="en-US" dirty="0" err="1"/>
              <a:t>predomină</a:t>
            </a:r>
            <a:r>
              <a:rPr lang="en-US" dirty="0"/>
              <a:t>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</a:t>
            </a:r>
            <a:r>
              <a:rPr lang="en-US" dirty="0" err="1"/>
              <a:t>injectaţi</a:t>
            </a:r>
            <a:r>
              <a:rPr lang="en-US" dirty="0"/>
              <a:t> (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difuzie</a:t>
            </a:r>
            <a:r>
              <a:rPr lang="en-US" dirty="0"/>
              <a:t>) din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bază</a:t>
            </a:r>
            <a:r>
              <a:rPr lang="en-US" dirty="0" smtClean="0"/>
              <a:t> (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TB de tip </a:t>
            </a:r>
            <a:r>
              <a:rPr lang="en-US" dirty="0" err="1"/>
              <a:t>pnp</a:t>
            </a:r>
            <a:r>
              <a:rPr lang="en-US" dirty="0"/>
              <a:t>).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 din </a:t>
            </a:r>
            <a:r>
              <a:rPr lang="en-US" dirty="0" err="1"/>
              <a:t>bază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TB de tip </a:t>
            </a:r>
            <a:r>
              <a:rPr lang="en-US" dirty="0" err="1"/>
              <a:t>pnp</a:t>
            </a:r>
            <a:r>
              <a:rPr lang="en-US" dirty="0"/>
              <a:t>, </a:t>
            </a:r>
            <a:r>
              <a:rPr lang="en-US" dirty="0" err="1"/>
              <a:t>atât</a:t>
            </a:r>
            <a:endParaRPr lang="en-US" dirty="0"/>
          </a:p>
          <a:p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err="1"/>
              <a:t>înaintea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au </a:t>
            </a:r>
            <a:r>
              <a:rPr lang="en-US" dirty="0" err="1"/>
              <a:t>difuzat</a:t>
            </a:r>
            <a:r>
              <a:rPr lang="en-US" dirty="0"/>
              <a:t> din </a:t>
            </a:r>
            <a:r>
              <a:rPr lang="en-US" dirty="0" err="1"/>
              <a:t>emitor</a:t>
            </a:r>
            <a:r>
              <a:rPr lang="en-US" dirty="0"/>
              <a:t>)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 smtClean="0"/>
              <a:t>deplasa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/>
              <a:t>colector</a:t>
            </a:r>
            <a:r>
              <a:rPr lang="en-US" dirty="0"/>
              <a:t>, </a:t>
            </a:r>
            <a:r>
              <a:rPr lang="en-US" dirty="0" err="1"/>
              <a:t>generându</a:t>
            </a:r>
            <a:r>
              <a:rPr lang="en-US" dirty="0"/>
              <a:t>-se </a:t>
            </a:r>
            <a:r>
              <a:rPr lang="en-US" dirty="0" err="1"/>
              <a:t>astfel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(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),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aproximativ</a:t>
            </a:r>
            <a:r>
              <a:rPr lang="en-US" dirty="0" smtClean="0"/>
              <a:t> </a:t>
            </a:r>
            <a:r>
              <a:rPr lang="en-US" dirty="0" err="1" smtClean="0"/>
              <a:t>egal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cel</a:t>
            </a:r>
            <a:r>
              <a:rPr lang="en-US" dirty="0"/>
              <a:t> de </a:t>
            </a:r>
            <a:r>
              <a:rPr lang="en-US" dirty="0" err="1"/>
              <a:t>emitor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≈ </a:t>
            </a:r>
            <a:r>
              <a:rPr lang="en-US" dirty="0" err="1"/>
              <a:t>i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744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21" y="114300"/>
            <a:ext cx="11936186" cy="67437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joncţiunea</a:t>
            </a:r>
            <a:r>
              <a:rPr lang="en-US" sz="2000" dirty="0" smtClean="0"/>
              <a:t> </a:t>
            </a:r>
            <a:r>
              <a:rPr lang="en-US" sz="2000" dirty="0"/>
              <a:t>EB (</a:t>
            </a:r>
            <a:r>
              <a:rPr lang="en-US" sz="2000" dirty="0" err="1"/>
              <a:t>polarizată</a:t>
            </a:r>
            <a:r>
              <a:rPr lang="en-US" sz="2000" dirty="0"/>
              <a:t> direct)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asemănată</a:t>
            </a:r>
            <a:r>
              <a:rPr lang="en-US" sz="2000" dirty="0"/>
              <a:t> cu o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en-US" sz="2000" dirty="0" err="1"/>
              <a:t>polarizată</a:t>
            </a:r>
            <a:r>
              <a:rPr lang="en-US" sz="2000" dirty="0"/>
              <a:t> direct.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schimb</a:t>
            </a:r>
            <a:r>
              <a:rPr lang="en-US" sz="2000" dirty="0" smtClean="0"/>
              <a:t> </a:t>
            </a:r>
            <a:r>
              <a:rPr lang="en-US" sz="2000" dirty="0" err="1"/>
              <a:t>joncţiunea</a:t>
            </a:r>
            <a:r>
              <a:rPr lang="en-US" sz="2000" dirty="0"/>
              <a:t> CB nu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comparată</a:t>
            </a:r>
            <a:r>
              <a:rPr lang="en-US" sz="2000" dirty="0"/>
              <a:t> cu o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en-US" sz="2000" dirty="0" err="1"/>
              <a:t>polarizată</a:t>
            </a:r>
            <a:r>
              <a:rPr lang="en-US" sz="2000" dirty="0"/>
              <a:t> invers, </a:t>
            </a:r>
            <a:r>
              <a:rPr lang="en-US" sz="2000" dirty="0" err="1" smtClean="0"/>
              <a:t>deoarece</a:t>
            </a:r>
            <a:r>
              <a:rPr lang="en-US" sz="2000" dirty="0" smtClean="0"/>
              <a:t> </a:t>
            </a:r>
            <a:r>
              <a:rPr lang="en-US" sz="2000" dirty="0" err="1" smtClean="0"/>
              <a:t>într</a:t>
            </a:r>
            <a:r>
              <a:rPr lang="en-US" sz="2000" dirty="0" smtClean="0"/>
              <a:t>-o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situaţie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circula</a:t>
            </a:r>
            <a:r>
              <a:rPr lang="en-US" sz="2000" dirty="0"/>
              <a:t> un </a:t>
            </a:r>
            <a:r>
              <a:rPr lang="en-US" sz="2000" dirty="0" err="1"/>
              <a:t>curent</a:t>
            </a:r>
            <a:r>
              <a:rPr lang="en-US" sz="2000" dirty="0"/>
              <a:t> (invers) de </a:t>
            </a:r>
            <a:r>
              <a:rPr lang="en-US" sz="2000" dirty="0" err="1"/>
              <a:t>valoare</a:t>
            </a:r>
            <a:r>
              <a:rPr lang="en-US" sz="2000" dirty="0"/>
              <a:t> </a:t>
            </a:r>
            <a:r>
              <a:rPr lang="en-US" sz="2000" dirty="0" err="1" smtClean="0"/>
              <a:t>foarte</a:t>
            </a:r>
            <a:r>
              <a:rPr lang="en-US" sz="2000" dirty="0" smtClean="0"/>
              <a:t> </a:t>
            </a:r>
            <a:r>
              <a:rPr lang="en-US" sz="2000" dirty="0" err="1" smtClean="0"/>
              <a:t>mică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nici</a:t>
            </a:r>
            <a:r>
              <a:rPr lang="en-US" sz="2000" dirty="0"/>
              <a:t> un </a:t>
            </a:r>
            <a:r>
              <a:rPr lang="en-US" sz="2000" dirty="0" err="1"/>
              <a:t>caz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baseline="-25000" dirty="0" err="1"/>
              <a:t>C</a:t>
            </a:r>
            <a:r>
              <a:rPr lang="en-US" sz="2000" dirty="0"/>
              <a:t> ≈ </a:t>
            </a:r>
            <a:r>
              <a:rPr lang="en-US" sz="2000" dirty="0" err="1"/>
              <a:t>i</a:t>
            </a:r>
            <a:r>
              <a:rPr lang="en-US" sz="2000" baseline="-25000" dirty="0" err="1"/>
              <a:t>E</a:t>
            </a:r>
            <a:r>
              <a:rPr lang="en-US" sz="2000" dirty="0"/>
              <a:t> . </a:t>
            </a:r>
            <a:endParaRPr lang="en-US" sz="2000" dirty="0" smtClean="0"/>
          </a:p>
          <a:p>
            <a:r>
              <a:rPr lang="en-US" sz="2000" dirty="0" smtClean="0"/>
              <a:t>Un </a:t>
            </a:r>
            <a:r>
              <a:rPr lang="en-US" sz="2000" dirty="0"/>
              <a:t>TB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echivalent</a:t>
            </a:r>
            <a:r>
              <a:rPr lang="en-US" sz="2000" dirty="0"/>
              <a:t> cu </a:t>
            </a:r>
            <a:r>
              <a:rPr lang="en-US" sz="2000" dirty="0" err="1" smtClean="0"/>
              <a:t>două</a:t>
            </a:r>
            <a:r>
              <a:rPr lang="en-US" sz="2000" dirty="0" smtClean="0"/>
              <a:t> diode </a:t>
            </a:r>
            <a:r>
              <a:rPr lang="en-US" sz="2000" dirty="0"/>
              <a:t>legate 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/>
              <a:t>definirea</a:t>
            </a:r>
            <a:r>
              <a:rPr lang="en-US" sz="2000" dirty="0"/>
              <a:t> TB s-a </a:t>
            </a:r>
            <a:r>
              <a:rPr lang="en-US" sz="2000" dirty="0" err="1"/>
              <a:t>amintit</a:t>
            </a:r>
            <a:r>
              <a:rPr lang="en-US" sz="2000" dirty="0"/>
              <a:t> </a:t>
            </a:r>
            <a:r>
              <a:rPr lang="en-US" sz="2000" dirty="0" err="1"/>
              <a:t>faptul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 smtClean="0"/>
              <a:t>tipuri</a:t>
            </a:r>
            <a:r>
              <a:rPr lang="en-US" sz="2000" dirty="0" smtClean="0"/>
              <a:t> de </a:t>
            </a:r>
            <a:r>
              <a:rPr lang="en-US" sz="2000" dirty="0" err="1"/>
              <a:t>purtători</a:t>
            </a:r>
            <a:r>
              <a:rPr lang="en-US" sz="2000" dirty="0"/>
              <a:t> 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conducţia</a:t>
            </a:r>
            <a:r>
              <a:rPr lang="en-US" sz="2000" dirty="0"/>
              <a:t> (</a:t>
            </a:r>
            <a:r>
              <a:rPr lang="en-US" sz="2000" dirty="0" err="1"/>
              <a:t>goluri</a:t>
            </a:r>
            <a:r>
              <a:rPr lang="en-US" sz="2000" dirty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electroni</a:t>
            </a:r>
            <a:r>
              <a:rPr lang="en-US" sz="2000" dirty="0"/>
              <a:t>). </a:t>
            </a:r>
            <a:r>
              <a:rPr lang="en-US" sz="2000" dirty="0" err="1"/>
              <a:t>Explicaţia</a:t>
            </a:r>
            <a:r>
              <a:rPr lang="en-US" sz="2000" dirty="0"/>
              <a:t> de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 smtClean="0"/>
              <a:t>accentuează</a:t>
            </a:r>
            <a:r>
              <a:rPr lang="en-US" sz="2000" dirty="0" smtClean="0"/>
              <a:t> </a:t>
            </a: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/>
              <a:t>faptul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</a:t>
            </a:r>
            <a:r>
              <a:rPr lang="en-US" sz="2000" dirty="0" err="1"/>
              <a:t>tranzistorului</a:t>
            </a:r>
            <a:r>
              <a:rPr lang="en-US" sz="2000" dirty="0"/>
              <a:t> de tip </a:t>
            </a:r>
            <a:r>
              <a:rPr lang="en-US" sz="2000" dirty="0" err="1" smtClean="0"/>
              <a:t>pnp</a:t>
            </a:r>
            <a:r>
              <a:rPr lang="en-US" sz="2000" dirty="0" smtClean="0"/>
              <a:t> </a:t>
            </a:r>
            <a:r>
              <a:rPr lang="en-US" sz="2000" dirty="0" err="1" smtClean="0"/>
              <a:t>curentul</a:t>
            </a:r>
            <a:r>
              <a:rPr lang="en-US" sz="2000" dirty="0" smtClean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majoritate</a:t>
            </a:r>
            <a:r>
              <a:rPr lang="en-US" sz="2000" dirty="0"/>
              <a:t> format din </a:t>
            </a:r>
            <a:r>
              <a:rPr lang="en-US" sz="2000" dirty="0" err="1"/>
              <a:t>goluri</a:t>
            </a:r>
            <a:r>
              <a:rPr lang="en-US" sz="2000" dirty="0" smtClean="0"/>
              <a:t>. Din </a:t>
            </a:r>
            <a:r>
              <a:rPr lang="en-US" sz="2000" dirty="0" err="1"/>
              <a:t>comparaţia</a:t>
            </a:r>
            <a:r>
              <a:rPr lang="en-US" sz="2000" dirty="0"/>
              <a:t> </a:t>
            </a:r>
            <a:r>
              <a:rPr lang="en-US" sz="2000" dirty="0" err="1"/>
              <a:t>joncţiunii</a:t>
            </a:r>
            <a:r>
              <a:rPr lang="en-US" sz="2000" dirty="0"/>
              <a:t> </a:t>
            </a:r>
            <a:r>
              <a:rPr lang="en-US" sz="2000" dirty="0" err="1"/>
              <a:t>emitor</a:t>
            </a:r>
            <a:r>
              <a:rPr lang="en-US" sz="2000" dirty="0"/>
              <a:t> </a:t>
            </a:r>
            <a:r>
              <a:rPr lang="en-US" sz="2000" dirty="0" err="1"/>
              <a:t>bază</a:t>
            </a:r>
            <a:r>
              <a:rPr lang="en-US" sz="2000" dirty="0"/>
              <a:t> cu </a:t>
            </a:r>
            <a:r>
              <a:rPr lang="en-US" sz="2000" dirty="0" smtClean="0"/>
              <a:t>o </a:t>
            </a:r>
            <a:r>
              <a:rPr lang="en-US" sz="2000" dirty="0" err="1" smtClean="0"/>
              <a:t>diodă</a:t>
            </a:r>
            <a:r>
              <a:rPr lang="en-US" sz="2000" dirty="0" smtClean="0"/>
              <a:t> </a:t>
            </a:r>
            <a:r>
              <a:rPr lang="en-US" sz="2000" dirty="0" err="1"/>
              <a:t>polarizată</a:t>
            </a:r>
            <a:r>
              <a:rPr lang="en-US" sz="2000" dirty="0"/>
              <a:t> direct </a:t>
            </a:r>
            <a:r>
              <a:rPr lang="en-US" sz="2000" dirty="0" err="1"/>
              <a:t>rezultă</a:t>
            </a:r>
            <a:r>
              <a:rPr lang="en-US" sz="2000" dirty="0"/>
              <a:t> </a:t>
            </a:r>
            <a:r>
              <a:rPr lang="en-US" sz="2000" dirty="0" err="1" smtClean="0"/>
              <a:t>că</a:t>
            </a:r>
            <a:r>
              <a:rPr lang="en-US" sz="2000" dirty="0" smtClean="0"/>
              <a:t>: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EB</a:t>
            </a:r>
            <a:r>
              <a:rPr lang="en-US" sz="2000" dirty="0" smtClean="0"/>
              <a:t> </a:t>
            </a:r>
            <a:r>
              <a:rPr lang="en-US" sz="2000" dirty="0"/>
              <a:t>≈ </a:t>
            </a:r>
            <a:r>
              <a:rPr lang="en-US" sz="2000" dirty="0" smtClean="0"/>
              <a:t>ct. cu </a:t>
            </a:r>
            <a:r>
              <a:rPr lang="en-US" sz="2000" dirty="0" err="1"/>
              <a:t>valori</a:t>
            </a:r>
            <a:r>
              <a:rPr lang="en-US" sz="2000" dirty="0"/>
              <a:t> </a:t>
            </a:r>
            <a:r>
              <a:rPr lang="en-US" sz="2000" dirty="0" err="1"/>
              <a:t>tipice</a:t>
            </a:r>
            <a:r>
              <a:rPr lang="en-US" sz="2000" dirty="0"/>
              <a:t> de </a:t>
            </a:r>
            <a:r>
              <a:rPr lang="en-US" sz="2000" dirty="0" err="1"/>
              <a:t>ordinul</a:t>
            </a:r>
            <a:r>
              <a:rPr lang="en-US" sz="2000" dirty="0"/>
              <a:t> 0,6 – 0,7V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smtClean="0"/>
              <a:t>Si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/>
              <a:t>0,2 – 0,3V </a:t>
            </a:r>
            <a:r>
              <a:rPr lang="en-US" sz="2000" dirty="0" err="1"/>
              <a:t>pentru</a:t>
            </a:r>
            <a:r>
              <a:rPr lang="en-US" sz="2000" dirty="0"/>
              <a:t> Ge</a:t>
            </a:r>
            <a:r>
              <a:rPr lang="en-US" sz="2000" dirty="0" smtClean="0"/>
              <a:t>. Dar </a:t>
            </a:r>
            <a:r>
              <a:rPr lang="en-US" sz="2000" dirty="0" err="1" smtClean="0"/>
              <a:t>privind</a:t>
            </a:r>
            <a:r>
              <a:rPr lang="en-US" sz="2000" dirty="0" smtClean="0"/>
              <a:t> </a:t>
            </a:r>
            <a:r>
              <a:rPr lang="en-US" sz="2000" dirty="0" err="1" smtClean="0"/>
              <a:t>tranzistorul</a:t>
            </a:r>
            <a:r>
              <a:rPr lang="en-US" sz="2000" dirty="0" smtClean="0"/>
              <a:t> ca un </a:t>
            </a:r>
            <a:r>
              <a:rPr lang="en-US" sz="2000" dirty="0" err="1" smtClean="0"/>
              <a:t>dispozitiv</a:t>
            </a:r>
            <a:r>
              <a:rPr lang="en-US" sz="2000" dirty="0" smtClean="0"/>
              <a:t> </a:t>
            </a:r>
            <a:r>
              <a:rPr lang="x-none" sz="2000" dirty="0" smtClean="0"/>
              <a:t>s</a:t>
            </a:r>
            <a:r>
              <a:rPr lang="en-US" sz="2000" dirty="0" err="1" smtClean="0"/>
              <a:t>emiconductor</a:t>
            </a:r>
            <a:r>
              <a:rPr lang="en-US" sz="2000" dirty="0" smtClean="0"/>
              <a:t> </a:t>
            </a:r>
            <a:r>
              <a:rPr lang="en-US" sz="2000" dirty="0" err="1" smtClean="0"/>
              <a:t>putem</a:t>
            </a:r>
            <a:r>
              <a:rPr lang="en-US" sz="2000" dirty="0" smtClean="0"/>
              <a:t> </a:t>
            </a:r>
            <a:r>
              <a:rPr lang="en-US" sz="2000" dirty="0" err="1" smtClean="0"/>
              <a:t>afirma</a:t>
            </a:r>
            <a:r>
              <a:rPr lang="en-US" sz="2000" dirty="0" smtClean="0"/>
              <a:t> c</a:t>
            </a:r>
            <a:r>
              <a:rPr lang="x-none" sz="2000" dirty="0" smtClean="0"/>
              <a:t>ă căderea de tensiune pe joncțiunile tranzistorului în regim de saturație nu este mai mare decît 0,4V pentru Si.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4" y="3486150"/>
            <a:ext cx="3733800" cy="2085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51" y="3533774"/>
            <a:ext cx="3648075" cy="1990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0847" y="5718750"/>
            <a:ext cx="768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 smtClean="0"/>
              <a:t>aletranzistorului</a:t>
            </a:r>
            <a:r>
              <a:rPr lang="en-US" dirty="0" smtClean="0"/>
              <a:t> </a:t>
            </a:r>
            <a:r>
              <a:rPr lang="en-US" dirty="0" err="1"/>
              <a:t>pnp</a:t>
            </a:r>
            <a:endParaRPr lang="en-US" dirty="0"/>
          </a:p>
          <a:p>
            <a:r>
              <a:rPr lang="en-US" dirty="0"/>
              <a:t>a) </a:t>
            </a: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de </a:t>
            </a:r>
            <a:r>
              <a:rPr lang="en-US" dirty="0" err="1"/>
              <a:t>intrare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de </a:t>
            </a:r>
            <a:r>
              <a:rPr lang="en-US" dirty="0" err="1"/>
              <a:t>ieşire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50" y="274410"/>
            <a:ext cx="8245849" cy="64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42" y="99588"/>
            <a:ext cx="11245158" cy="6636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activ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invers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un T.B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află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direct,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iar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EB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cazul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TB de tip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pnp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r>
              <a:rPr lang="de-DE" sz="2000" dirty="0" err="1" smtClean="0">
                <a:solidFill>
                  <a:srgbClr val="000000"/>
                </a:solidFill>
                <a:latin typeface="TimesNewRomanPS-BoldMT"/>
              </a:rPr>
              <a:t>u</a:t>
            </a:r>
            <a:r>
              <a:rPr lang="de-DE" sz="2000" baseline="-25000" dirty="0" err="1" smtClean="0">
                <a:solidFill>
                  <a:srgbClr val="000000"/>
                </a:solidFill>
                <a:latin typeface="TimesNewRomanPS-BoldMT"/>
              </a:rPr>
              <a:t>EB</a:t>
            </a:r>
            <a:r>
              <a:rPr lang="de-DE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imesNewRomanPS-BoldMT"/>
              </a:rPr>
              <a:t>&lt; 0 ; </a:t>
            </a:r>
            <a:r>
              <a:rPr lang="de-DE" sz="2000" dirty="0" err="1" smtClean="0">
                <a:solidFill>
                  <a:srgbClr val="000000"/>
                </a:solidFill>
                <a:latin typeface="TimesNewRomanPS-BoldMT"/>
              </a:rPr>
              <a:t>u</a:t>
            </a:r>
            <a:r>
              <a:rPr lang="de-DE" sz="2000" baseline="-25000" dirty="0" err="1" smtClean="0">
                <a:solidFill>
                  <a:srgbClr val="000000"/>
                </a:solidFill>
                <a:latin typeface="TimesNewRomanPS-BoldMT"/>
              </a:rPr>
              <a:t>CB</a:t>
            </a:r>
            <a:r>
              <a:rPr lang="de-DE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TimesNewRomanPS-BoldMT"/>
              </a:rPr>
              <a:t>&gt; 0 </a:t>
            </a:r>
            <a:endParaRPr lang="de-DE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această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situaţie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punct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vedere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calitativ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fenomenele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asemănătoare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cu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cele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descrise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la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TB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RAN,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schimbându-şi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rolurile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între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ele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TB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circula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sens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opus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faţă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RAN,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datorat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purtătorilor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injectaţi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difuzie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colector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transportaţi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emitor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datorită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câmpului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electric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polarizează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EB. 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punct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vedere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cantitativ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însă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fenomenele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diferă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sensibil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datorită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modului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dopare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specific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două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regiunea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colectorului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are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dopare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medie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mult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mic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faţă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obţinut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la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funcţionarea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RAN,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aceleaşi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condiţii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.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al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doilea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rând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datorită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modului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dopare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EB nu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suportă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tensiuni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inverse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majoritatea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TB au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tensiunea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străpungere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EB de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ordinal 5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– 6V),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lucru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posibil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numai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cazul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funcţionării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cu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tensiuni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alimentare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valori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mici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consecinţă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activ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 </a:t>
            </a:r>
            <a:r>
              <a:rPr lang="en-US" sz="2000" dirty="0">
                <a:solidFill>
                  <a:srgbClr val="FF0000"/>
                </a:solidFill>
                <a:latin typeface="TimesNewRomanPS-BoldMT"/>
              </a:rPr>
              <a:t>nu </a:t>
            </a:r>
            <a:r>
              <a:rPr lang="en-US" sz="2000" dirty="0" err="1">
                <a:solidFill>
                  <a:srgbClr val="FF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FF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NewRomanPS-BoldMT"/>
              </a:rPr>
              <a:t>utilizat</a:t>
            </a:r>
            <a:r>
              <a:rPr lang="en-US" sz="2000" dirty="0">
                <a:solidFill>
                  <a:srgbClr val="FF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FF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NewRomanPS-BoldMT"/>
              </a:rPr>
              <a:t>aplicaţii</a:t>
            </a:r>
            <a:r>
              <a:rPr lang="en-US" sz="2000" dirty="0">
                <a:solidFill>
                  <a:srgbClr val="FF0000"/>
                </a:solidFill>
                <a:latin typeface="TimesNewRomanPS-BoldMT"/>
              </a:rPr>
              <a:t> practice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dispozitiv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gândit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construit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scopul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asigura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conducţie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controlată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unidirecţională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motiv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nu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activ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invers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constituit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preocuparea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proiectanţilor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Posibilitatea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existenţei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acestui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lucru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consecinţă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structurii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constructive a TB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are o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semnificaţie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pur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teoretică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6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saturaţie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Un TB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funcţionează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saturaţie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ambele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direct.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cazul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TB de tip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pnp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dirty="0" err="1" smtClean="0"/>
              <a:t>u</a:t>
            </a:r>
            <a:r>
              <a:rPr lang="en-US" baseline="-25000" dirty="0" err="1" smtClean="0"/>
              <a:t>EB</a:t>
            </a:r>
            <a:r>
              <a:rPr lang="en-US" dirty="0" smtClean="0"/>
              <a:t> </a:t>
            </a:r>
            <a:r>
              <a:rPr lang="en-US" dirty="0"/>
              <a:t>&lt; 0 ;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CB</a:t>
            </a:r>
            <a:r>
              <a:rPr lang="en-US" dirty="0" smtClean="0"/>
              <a:t> </a:t>
            </a:r>
            <a:r>
              <a:rPr lang="en-US" dirty="0"/>
              <a:t>≤ 0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Ca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urmare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polarizării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directe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ambelor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favorizată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difuzia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mod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avea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loc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injecţie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masivă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purtători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majoritari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goluri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cazul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faţă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atât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emitor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colector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Aceşti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purtători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intră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sub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influenţa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câmpului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electric. 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NewRomanPS-BoldMT"/>
              </a:rPr>
              <a:t>EC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= E</a:t>
            </a:r>
            <a:r>
              <a:rPr lang="en-US" sz="2000" baseline="-25000" dirty="0">
                <a:solidFill>
                  <a:srgbClr val="000000"/>
                </a:solidFill>
                <a:latin typeface="TimesNewRomanPS-BoldMT"/>
              </a:rPr>
              <a:t>EB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+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TimesNewRomanPS-BoldMT"/>
              </a:rPr>
              <a:t>BC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între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colector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emitor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urmare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polarizării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căderea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tensiune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între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emitor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colector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este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dirty="0" err="1" smtClean="0"/>
              <a:t>u</a:t>
            </a:r>
            <a:r>
              <a:rPr lang="en-US" baseline="-25000" dirty="0" err="1" smtClean="0"/>
              <a:t>EC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EB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BC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câmpurile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electrice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</a:t>
            </a:r>
            <a:r>
              <a:rPr lang="en-US" sz="2000" baseline="-25000" dirty="0">
                <a:solidFill>
                  <a:srgbClr val="000000"/>
                </a:solidFill>
                <a:latin typeface="TimesNewRomanPS-BoldMT"/>
              </a:rPr>
              <a:t>EB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</a:t>
            </a:r>
            <a:r>
              <a:rPr lang="en-US" sz="2000" baseline="-25000" dirty="0">
                <a:solidFill>
                  <a:srgbClr val="000000"/>
                </a:solidFill>
                <a:latin typeface="TimesNewRomanPS-BoldMT"/>
              </a:rPr>
              <a:t>BC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avea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sensuri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opuse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principiu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câmpul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  <a:latin typeface="TimesNewRomanPS-BoldMT"/>
              </a:rPr>
              <a:t>EC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avea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orice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orientare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imprimând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purtătorilor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din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bază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deplasări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corespunzătoare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printr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-un TB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funcţionează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acest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lucru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TimesNewRomanPS-BoldMT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≈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TimesNewRomanPS-BoldMT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avea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oricare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două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sensuri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posibile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endParaRPr lang="en-US" sz="2000" dirty="0">
              <a:solidFill>
                <a:srgbClr val="000000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084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971" y="97972"/>
            <a:ext cx="12009665" cy="6066064"/>
          </a:xfrm>
        </p:spPr>
        <p:txBody>
          <a:bodyPr/>
          <a:lstStyle/>
          <a:p>
            <a:pPr marL="0" algn="just">
              <a:buNone/>
            </a:pPr>
            <a:r>
              <a:rPr lang="en-US" dirty="0" err="1"/>
              <a:t>Tranzistorul</a:t>
            </a:r>
            <a:r>
              <a:rPr lang="en-US" dirty="0"/>
              <a:t> bipolar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electronic </a:t>
            </a:r>
            <a:r>
              <a:rPr lang="en-US" dirty="0" err="1"/>
              <a:t>activ</a:t>
            </a:r>
            <a:r>
              <a:rPr lang="en-US" dirty="0"/>
              <a:t> cu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: </a:t>
            </a:r>
            <a:r>
              <a:rPr lang="en-US" dirty="0" err="1" smtClean="0"/>
              <a:t>emitorul</a:t>
            </a:r>
            <a:r>
              <a:rPr lang="x-none" dirty="0" smtClean="0"/>
              <a:t> </a:t>
            </a:r>
            <a:r>
              <a:rPr lang="en-US" dirty="0" smtClean="0"/>
              <a:t>(E</a:t>
            </a:r>
            <a:r>
              <a:rPr lang="en-US" dirty="0"/>
              <a:t>), </a:t>
            </a:r>
            <a:r>
              <a:rPr lang="en-US" dirty="0" err="1"/>
              <a:t>baza</a:t>
            </a:r>
            <a:r>
              <a:rPr lang="en-US" dirty="0"/>
              <a:t> (B)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colectorul</a:t>
            </a:r>
            <a:r>
              <a:rPr lang="en-US" dirty="0"/>
              <a:t> (C).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plasate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de </a:t>
            </a:r>
            <a:r>
              <a:rPr lang="en-US" dirty="0" err="1"/>
              <a:t>conductibilitate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 (p </a:t>
            </a:r>
            <a:r>
              <a:rPr lang="en-US" dirty="0" err="1"/>
              <a:t>sau</a:t>
            </a:r>
            <a:r>
              <a:rPr lang="en-US" dirty="0"/>
              <a:t> n) ale </a:t>
            </a:r>
            <a:r>
              <a:rPr lang="en-US" dirty="0" err="1"/>
              <a:t>aceluiaşi</a:t>
            </a:r>
            <a:r>
              <a:rPr lang="en-US" dirty="0"/>
              <a:t> </a:t>
            </a:r>
            <a:r>
              <a:rPr lang="en-US" dirty="0" err="1"/>
              <a:t>cristal</a:t>
            </a:r>
            <a:r>
              <a:rPr lang="en-US" dirty="0"/>
              <a:t> semiconductor (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germaniu</a:t>
            </a:r>
            <a:r>
              <a:rPr lang="en-US" dirty="0"/>
              <a:t> – Ge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siliciu</a:t>
            </a:r>
            <a:r>
              <a:rPr lang="en-US" dirty="0"/>
              <a:t> – Si). </a:t>
            </a:r>
            <a:r>
              <a:rPr lang="en-US" dirty="0" err="1"/>
              <a:t>Denumirea</a:t>
            </a:r>
            <a:r>
              <a:rPr lang="en-US" dirty="0"/>
              <a:t> de </a:t>
            </a:r>
            <a:r>
              <a:rPr lang="en-US" dirty="0" err="1"/>
              <a:t>tranzistor</a:t>
            </a:r>
            <a:r>
              <a:rPr lang="en-US" dirty="0"/>
              <a:t> bipolar </a:t>
            </a:r>
            <a:r>
              <a:rPr lang="en-US" dirty="0" err="1"/>
              <a:t>provine</a:t>
            </a:r>
            <a:r>
              <a:rPr lang="en-US" dirty="0"/>
              <a:t> de la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: </a:t>
            </a:r>
            <a:r>
              <a:rPr lang="en-US" dirty="0" err="1"/>
              <a:t>conducţia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asigurată</a:t>
            </a:r>
            <a:r>
              <a:rPr lang="en-US" dirty="0"/>
              <a:t> de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purtători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de </a:t>
            </a:r>
            <a:r>
              <a:rPr lang="en-US" dirty="0" err="1"/>
              <a:t>polaritate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 (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goluri</a:t>
            </a:r>
            <a:r>
              <a:rPr lang="en-US" dirty="0" smtClean="0"/>
              <a:t>).</a:t>
            </a:r>
            <a:endParaRPr lang="x-none" dirty="0" smtClean="0"/>
          </a:p>
          <a:p>
            <a:pPr marL="0">
              <a:buNone/>
            </a:pPr>
            <a:endParaRPr lang="ro-RO" dirty="0" smtClean="0"/>
          </a:p>
          <a:p>
            <a:pPr marL="0">
              <a:buNone/>
            </a:pPr>
            <a:r>
              <a:rPr lang="en-US" dirty="0" smtClean="0"/>
              <a:t>William Shockley – </a:t>
            </a:r>
            <a:r>
              <a:rPr lang="en-US" dirty="0" err="1" smtClean="0"/>
              <a:t>fizician</a:t>
            </a:r>
            <a:r>
              <a:rPr lang="en-US" dirty="0" smtClean="0"/>
              <a:t> </a:t>
            </a:r>
            <a:r>
              <a:rPr lang="en-US" dirty="0" err="1" smtClean="0"/>
              <a:t>american</a:t>
            </a:r>
            <a:r>
              <a:rPr lang="en-US" dirty="0" smtClean="0"/>
              <a:t>, </a:t>
            </a:r>
            <a:r>
              <a:rPr lang="en-US" dirty="0" err="1" smtClean="0"/>
              <a:t>laureat</a:t>
            </a:r>
            <a:r>
              <a:rPr lang="en-US" dirty="0" smtClean="0"/>
              <a:t> al </a:t>
            </a:r>
            <a:r>
              <a:rPr lang="en-US" dirty="0" err="1" smtClean="0"/>
              <a:t>premiului</a:t>
            </a:r>
            <a:r>
              <a:rPr lang="en-US" dirty="0" smtClean="0"/>
              <a:t> Nobel </a:t>
            </a:r>
            <a:r>
              <a:rPr lang="en-US" dirty="0" err="1" smtClean="0"/>
              <a:t>în</a:t>
            </a:r>
            <a:r>
              <a:rPr lang="en-US" dirty="0" smtClean="0"/>
              <a:t> 1956 </a:t>
            </a:r>
            <a:r>
              <a:rPr lang="en-US" dirty="0" err="1" smtClean="0"/>
              <a:t>împreună</a:t>
            </a:r>
            <a:r>
              <a:rPr lang="en-US" dirty="0" smtClean="0"/>
              <a:t> cu J. Bardeen  </a:t>
            </a:r>
            <a:r>
              <a:rPr lang="en-US" dirty="0" err="1" smtClean="0"/>
              <a:t>şi</a:t>
            </a:r>
            <a:r>
              <a:rPr lang="en-US" dirty="0" smtClean="0"/>
              <a:t> W.H Brattain. Au pus la </a:t>
            </a:r>
            <a:r>
              <a:rPr lang="en-US" dirty="0" err="1" smtClean="0"/>
              <a:t>punct</a:t>
            </a:r>
            <a:r>
              <a:rPr lang="en-US" dirty="0" smtClean="0"/>
              <a:t> </a:t>
            </a:r>
            <a:r>
              <a:rPr lang="en-US" dirty="0" err="1" smtClean="0"/>
              <a:t>tehnologia</a:t>
            </a:r>
            <a:r>
              <a:rPr lang="en-US" dirty="0" smtClean="0"/>
              <a:t> </a:t>
            </a:r>
            <a:r>
              <a:rPr lang="en-US" dirty="0" err="1" smtClean="0"/>
              <a:t>tranzistorului</a:t>
            </a:r>
            <a:r>
              <a:rPr lang="en-US" dirty="0" smtClean="0"/>
              <a:t>.</a:t>
            </a:r>
            <a:endParaRPr lang="ru-RU" dirty="0" smtClean="0"/>
          </a:p>
          <a:p>
            <a:pPr marL="0"/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81" y="3887144"/>
            <a:ext cx="2509530" cy="281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r>
              <a:rPr lang="en-US" sz="2200" dirty="0" err="1"/>
              <a:t>Totuşi</a:t>
            </a:r>
            <a:r>
              <a:rPr lang="en-US" sz="2200" dirty="0"/>
              <a:t>, se </a:t>
            </a:r>
            <a:r>
              <a:rPr lang="en-US" sz="2200" dirty="0" err="1"/>
              <a:t>impun</a:t>
            </a:r>
            <a:r>
              <a:rPr lang="en-US" sz="2200" dirty="0"/>
              <a:t> </a:t>
            </a:r>
            <a:r>
              <a:rPr lang="en-US" sz="2200" dirty="0" err="1"/>
              <a:t>următoarele</a:t>
            </a:r>
            <a:r>
              <a:rPr lang="en-US" sz="2200" dirty="0"/>
              <a:t> </a:t>
            </a:r>
            <a:r>
              <a:rPr lang="en-US" sz="2200" dirty="0" err="1"/>
              <a:t>precizări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Tensiunea</a:t>
            </a:r>
            <a:r>
              <a:rPr lang="en-US" sz="2200" dirty="0" smtClean="0"/>
              <a:t> </a:t>
            </a:r>
            <a:r>
              <a:rPr lang="en-US" sz="2200" dirty="0" err="1" smtClean="0"/>
              <a:t>u</a:t>
            </a:r>
            <a:r>
              <a:rPr lang="en-US" sz="2200" baseline="-25000" dirty="0" err="1" smtClean="0"/>
              <a:t>EC</a:t>
            </a:r>
            <a:r>
              <a:rPr lang="en-US" sz="2200" dirty="0" smtClean="0"/>
              <a:t> ,are </a:t>
            </a:r>
            <a:r>
              <a:rPr lang="en-US" sz="2200" dirty="0"/>
              <a:t>o </a:t>
            </a:r>
            <a:r>
              <a:rPr lang="en-US" sz="2200" dirty="0" err="1"/>
              <a:t>valoare</a:t>
            </a:r>
            <a:r>
              <a:rPr lang="en-US" sz="2200" dirty="0"/>
              <a:t> </a:t>
            </a:r>
            <a:r>
              <a:rPr lang="en-US" sz="2200" dirty="0" err="1"/>
              <a:t>mică</a:t>
            </a:r>
            <a:r>
              <a:rPr lang="en-US" sz="2200" dirty="0"/>
              <a:t>, </a:t>
            </a:r>
            <a:r>
              <a:rPr lang="en-US" sz="2200" dirty="0" err="1"/>
              <a:t>astfel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valoarea</a:t>
            </a:r>
            <a:r>
              <a:rPr lang="en-US" sz="2200" dirty="0"/>
              <a:t> </a:t>
            </a:r>
            <a:r>
              <a:rPr lang="en-US" sz="2200" dirty="0" err="1"/>
              <a:t>curentului</a:t>
            </a:r>
            <a:r>
              <a:rPr lang="en-US" sz="2200" dirty="0"/>
              <a:t> </a:t>
            </a:r>
            <a:r>
              <a:rPr lang="en-US" sz="2200" dirty="0" err="1" smtClean="0"/>
              <a:t>prin</a:t>
            </a:r>
            <a:r>
              <a:rPr lang="en-US" sz="2200" dirty="0" smtClean="0"/>
              <a:t> </a:t>
            </a:r>
            <a:r>
              <a:rPr lang="en-US" sz="2200" dirty="0" err="1" smtClean="0"/>
              <a:t>tranzistor</a:t>
            </a:r>
            <a:r>
              <a:rPr lang="en-US" sz="2200" dirty="0" smtClean="0"/>
              <a:t> </a:t>
            </a:r>
            <a:r>
              <a:rPr lang="en-US" sz="2200" dirty="0" err="1"/>
              <a:t>va</a:t>
            </a:r>
            <a:r>
              <a:rPr lang="en-US" sz="2200" dirty="0"/>
              <a:t> fi </a:t>
            </a:r>
            <a:r>
              <a:rPr lang="en-US" sz="2200" dirty="0" err="1"/>
              <a:t>stabilită</a:t>
            </a:r>
            <a:r>
              <a:rPr lang="en-US" sz="2200" dirty="0"/>
              <a:t> de </a:t>
            </a:r>
            <a:r>
              <a:rPr lang="en-US" sz="2200" dirty="0" err="1"/>
              <a:t>rezistenţa</a:t>
            </a:r>
            <a:r>
              <a:rPr lang="en-US" sz="2200" dirty="0"/>
              <a:t> de </a:t>
            </a:r>
            <a:r>
              <a:rPr lang="en-US" sz="2200" dirty="0" err="1"/>
              <a:t>sarcină</a:t>
            </a:r>
            <a:r>
              <a:rPr lang="en-US" sz="2200" dirty="0"/>
              <a:t> </a:t>
            </a:r>
            <a:r>
              <a:rPr lang="en-US" sz="2200" dirty="0" err="1"/>
              <a:t>conectată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colector</a:t>
            </a:r>
            <a:r>
              <a:rPr lang="en-US" sz="2200" dirty="0"/>
              <a:t> (</a:t>
            </a:r>
            <a:r>
              <a:rPr lang="en-US" sz="2200" dirty="0" err="1"/>
              <a:t>şi</a:t>
            </a:r>
            <a:r>
              <a:rPr lang="en-US" sz="2200" dirty="0"/>
              <a:t>/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 smtClean="0"/>
              <a:t>în</a:t>
            </a:r>
            <a:r>
              <a:rPr lang="en-US" sz="2200" dirty="0" smtClean="0"/>
              <a:t> </a:t>
            </a:r>
            <a:r>
              <a:rPr lang="en-US" sz="2200" dirty="0" err="1" smtClean="0"/>
              <a:t>emitor</a:t>
            </a:r>
            <a:r>
              <a:rPr lang="en-US" sz="2200" dirty="0"/>
              <a:t>). Nu </a:t>
            </a:r>
            <a:r>
              <a:rPr lang="en-US" sz="2200" dirty="0" err="1"/>
              <a:t>toţi</a:t>
            </a:r>
            <a:r>
              <a:rPr lang="en-US" sz="2200" dirty="0"/>
              <a:t> </a:t>
            </a:r>
            <a:r>
              <a:rPr lang="en-US" sz="2200" dirty="0" err="1"/>
              <a:t>purtătorii</a:t>
            </a:r>
            <a:r>
              <a:rPr lang="en-US" sz="2200" dirty="0"/>
              <a:t> de </a:t>
            </a:r>
            <a:r>
              <a:rPr lang="en-US" sz="2200" dirty="0" err="1"/>
              <a:t>sarcină</a:t>
            </a:r>
            <a:r>
              <a:rPr lang="en-US" sz="2200" dirty="0"/>
              <a:t> din </a:t>
            </a:r>
            <a:r>
              <a:rPr lang="en-US" sz="2200" dirty="0" err="1"/>
              <a:t>bază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participa</a:t>
            </a:r>
            <a:r>
              <a:rPr lang="en-US" sz="2200" dirty="0"/>
              <a:t> la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curent</a:t>
            </a:r>
            <a:r>
              <a:rPr lang="en-US" sz="2200" dirty="0"/>
              <a:t> (a nu </a:t>
            </a:r>
            <a:r>
              <a:rPr lang="en-US" sz="2200" dirty="0" smtClean="0"/>
              <a:t>se </a:t>
            </a:r>
            <a:r>
              <a:rPr lang="en-US" sz="2200" dirty="0" err="1" smtClean="0"/>
              <a:t>uita</a:t>
            </a:r>
            <a:r>
              <a:rPr lang="en-US" sz="2200" dirty="0" smtClean="0"/>
              <a:t>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faţă</a:t>
            </a:r>
            <a:r>
              <a:rPr lang="en-US" sz="2200" dirty="0"/>
              <a:t> de RAN </a:t>
            </a:r>
            <a:r>
              <a:rPr lang="en-US" sz="2200" dirty="0" err="1"/>
              <a:t>există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mulţi</a:t>
            </a:r>
            <a:r>
              <a:rPr lang="en-US" sz="2200" dirty="0"/>
              <a:t> </a:t>
            </a:r>
            <a:r>
              <a:rPr lang="en-US" sz="2200" dirty="0" err="1"/>
              <a:t>purtători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bază</a:t>
            </a:r>
            <a:r>
              <a:rPr lang="en-US" sz="2200" dirty="0"/>
              <a:t>, </a:t>
            </a:r>
            <a:r>
              <a:rPr lang="en-US" sz="2200" dirty="0" err="1"/>
              <a:t>iar</a:t>
            </a:r>
            <a:r>
              <a:rPr lang="en-US" sz="2200" dirty="0"/>
              <a:t> </a:t>
            </a:r>
            <a:r>
              <a:rPr lang="en-US" sz="2200" dirty="0" err="1"/>
              <a:t>valoarea</a:t>
            </a:r>
            <a:r>
              <a:rPr lang="en-US" sz="2200" dirty="0"/>
              <a:t> </a:t>
            </a:r>
            <a:r>
              <a:rPr lang="en-US" sz="2200" dirty="0" err="1" smtClean="0"/>
              <a:t>curentului</a:t>
            </a:r>
            <a:r>
              <a:rPr lang="en-US" sz="2200" dirty="0" smtClean="0"/>
              <a:t> nu </a:t>
            </a:r>
            <a:r>
              <a:rPr lang="en-US" sz="2200" dirty="0" err="1"/>
              <a:t>creşte</a:t>
            </a:r>
            <a:r>
              <a:rPr lang="en-US" sz="2200" dirty="0"/>
              <a:t> </a:t>
            </a:r>
            <a:r>
              <a:rPr lang="en-US" sz="2200" dirty="0" err="1"/>
              <a:t>semnificativ</a:t>
            </a:r>
            <a:r>
              <a:rPr lang="en-US" sz="2200" dirty="0"/>
              <a:t>), </a:t>
            </a:r>
            <a:r>
              <a:rPr lang="en-US" sz="2200" dirty="0" err="1"/>
              <a:t>astfel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exista</a:t>
            </a:r>
            <a:r>
              <a:rPr lang="en-US" sz="2200" dirty="0"/>
              <a:t> </a:t>
            </a:r>
            <a:r>
              <a:rPr lang="en-US" sz="2200" dirty="0" err="1"/>
              <a:t>purtători</a:t>
            </a:r>
            <a:r>
              <a:rPr lang="en-US" sz="2200" dirty="0"/>
              <a:t> de </a:t>
            </a:r>
            <a:r>
              <a:rPr lang="en-US" sz="2200" dirty="0" err="1"/>
              <a:t>sarcină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staţionează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 smtClean="0"/>
              <a:t>bază</a:t>
            </a:r>
            <a:r>
              <a:rPr lang="en-US" sz="2200" dirty="0" smtClean="0"/>
              <a:t> (</a:t>
            </a:r>
            <a:r>
              <a:rPr lang="en-US" sz="2200" dirty="0" err="1"/>
              <a:t>aşa</a:t>
            </a:r>
            <a:r>
              <a:rPr lang="en-US" sz="2200" dirty="0"/>
              <a:t> </a:t>
            </a:r>
            <a:r>
              <a:rPr lang="en-US" sz="2200" dirty="0" err="1"/>
              <a:t>numiţii</a:t>
            </a:r>
            <a:r>
              <a:rPr lang="en-US" sz="2200" dirty="0"/>
              <a:t> </a:t>
            </a:r>
            <a:r>
              <a:rPr lang="en-US" sz="2200" dirty="0" err="1"/>
              <a:t>purtători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exces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sarcina</a:t>
            </a:r>
            <a:r>
              <a:rPr lang="en-US" sz="2200" dirty="0"/>
              <a:t> </a:t>
            </a:r>
            <a:r>
              <a:rPr lang="en-US" sz="2200" dirty="0" err="1"/>
              <a:t>stocată</a:t>
            </a:r>
            <a:r>
              <a:rPr lang="en-US" sz="2200" dirty="0"/>
              <a:t>). </a:t>
            </a:r>
            <a:r>
              <a:rPr lang="en-US" sz="2200" dirty="0" err="1"/>
              <a:t>Aceştia</a:t>
            </a:r>
            <a:r>
              <a:rPr lang="en-US" sz="2200" dirty="0"/>
              <a:t> </a:t>
            </a:r>
            <a:r>
              <a:rPr lang="en-US" sz="2200" dirty="0" err="1"/>
              <a:t>creează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</a:t>
            </a:r>
            <a:r>
              <a:rPr lang="en-US" sz="2200" dirty="0" smtClean="0"/>
              <a:t>la </a:t>
            </a:r>
            <a:r>
              <a:rPr lang="en-US" sz="2200" dirty="0" err="1" smtClean="0"/>
              <a:t>blocarea</a:t>
            </a:r>
            <a:r>
              <a:rPr lang="en-US" sz="2200" dirty="0" smtClean="0"/>
              <a:t> </a:t>
            </a:r>
            <a:r>
              <a:rPr lang="en-US" sz="2200" dirty="0"/>
              <a:t>TB,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trebuie</a:t>
            </a:r>
            <a:r>
              <a:rPr lang="en-US" sz="2200" dirty="0"/>
              <a:t> </a:t>
            </a:r>
            <a:r>
              <a:rPr lang="en-US" sz="2200" dirty="0" err="1"/>
              <a:t>evacuaţi</a:t>
            </a:r>
            <a:r>
              <a:rPr lang="en-US" sz="2200" dirty="0"/>
              <a:t> din </a:t>
            </a:r>
            <a:r>
              <a:rPr lang="en-US" sz="2200" dirty="0" err="1"/>
              <a:t>bază</a:t>
            </a:r>
            <a:r>
              <a:rPr lang="en-US" sz="2200" dirty="0"/>
              <a:t>, </a:t>
            </a:r>
            <a:r>
              <a:rPr lang="en-US" sz="2200" dirty="0" err="1"/>
              <a:t>fenomen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nu se </a:t>
            </a:r>
            <a:r>
              <a:rPr lang="en-US" sz="2200" dirty="0" err="1" smtClean="0"/>
              <a:t>desfăşoară</a:t>
            </a:r>
            <a:r>
              <a:rPr lang="en-US" sz="2200" dirty="0" smtClean="0"/>
              <a:t> </a:t>
            </a:r>
            <a:r>
              <a:rPr lang="en-US" sz="2200" dirty="0" err="1" smtClean="0"/>
              <a:t>instantaneu</a:t>
            </a:r>
            <a:r>
              <a:rPr lang="en-US" sz="2200" dirty="0"/>
              <a:t>. </a:t>
            </a:r>
            <a:r>
              <a:rPr lang="en-US" sz="2200" dirty="0" err="1"/>
              <a:t>Rezultă</a:t>
            </a:r>
            <a:r>
              <a:rPr lang="en-US" sz="2200" dirty="0"/>
              <a:t> o </a:t>
            </a:r>
            <a:r>
              <a:rPr lang="en-US" sz="2200" dirty="0" err="1"/>
              <a:t>creştere</a:t>
            </a:r>
            <a:r>
              <a:rPr lang="en-US" sz="2200" dirty="0"/>
              <a:t> a </a:t>
            </a:r>
            <a:r>
              <a:rPr lang="en-US" sz="2200" dirty="0" err="1"/>
              <a:t>timpului</a:t>
            </a:r>
            <a:r>
              <a:rPr lang="en-US" sz="2200" dirty="0"/>
              <a:t> de </a:t>
            </a:r>
            <a:r>
              <a:rPr lang="en-US" sz="2200" dirty="0" err="1"/>
              <a:t>blocare</a:t>
            </a:r>
            <a:r>
              <a:rPr lang="en-US" sz="2200" dirty="0"/>
              <a:t>, </a:t>
            </a:r>
            <a:r>
              <a:rPr lang="en-US" sz="2200" dirty="0" err="1"/>
              <a:t>ceea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inacceptabil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 smtClean="0"/>
              <a:t>cele</a:t>
            </a:r>
            <a:r>
              <a:rPr lang="en-US" sz="2200" dirty="0" smtClean="0"/>
              <a:t>  </a:t>
            </a:r>
            <a:r>
              <a:rPr lang="en-US" sz="2200" dirty="0" err="1" smtClean="0"/>
              <a:t>mai</a:t>
            </a:r>
            <a:r>
              <a:rPr lang="en-US" sz="2200" dirty="0" smtClean="0"/>
              <a:t> </a:t>
            </a:r>
            <a:r>
              <a:rPr lang="en-US" sz="2200" dirty="0" err="1"/>
              <a:t>multe</a:t>
            </a:r>
            <a:r>
              <a:rPr lang="en-US" sz="2200" dirty="0"/>
              <a:t> </a:t>
            </a:r>
            <a:r>
              <a:rPr lang="en-US" sz="2200" dirty="0" err="1"/>
              <a:t>aplicaţii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Cea</a:t>
            </a:r>
            <a:r>
              <a:rPr lang="en-US" sz="2200" dirty="0" smtClean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simplă</a:t>
            </a:r>
            <a:r>
              <a:rPr lang="en-US" sz="2200" dirty="0"/>
              <a:t> </a:t>
            </a:r>
            <a:r>
              <a:rPr lang="en-US" sz="2200" dirty="0" err="1"/>
              <a:t>metodă</a:t>
            </a:r>
            <a:r>
              <a:rPr lang="en-US" sz="2200" dirty="0"/>
              <a:t> de a </a:t>
            </a:r>
            <a:r>
              <a:rPr lang="en-US" sz="2200" dirty="0" err="1"/>
              <a:t>micşora</a:t>
            </a:r>
            <a:r>
              <a:rPr lang="en-US" sz="2200" dirty="0"/>
              <a:t> </a:t>
            </a:r>
            <a:r>
              <a:rPr lang="en-US" sz="2200" dirty="0" err="1"/>
              <a:t>timpul</a:t>
            </a:r>
            <a:r>
              <a:rPr lang="en-US" sz="2200" dirty="0"/>
              <a:t> de </a:t>
            </a:r>
            <a:r>
              <a:rPr lang="en-US" sz="2200" dirty="0" err="1"/>
              <a:t>evacuare</a:t>
            </a:r>
            <a:r>
              <a:rPr lang="en-US" sz="2200" dirty="0"/>
              <a:t> a </a:t>
            </a:r>
            <a:r>
              <a:rPr lang="en-US" sz="2200" dirty="0" err="1"/>
              <a:t>sarcinii</a:t>
            </a:r>
            <a:r>
              <a:rPr lang="en-US" sz="2200" dirty="0"/>
              <a:t> </a:t>
            </a:r>
            <a:r>
              <a:rPr lang="en-US" sz="2200" dirty="0" err="1"/>
              <a:t>stocate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 smtClean="0"/>
              <a:t>bază</a:t>
            </a:r>
            <a:r>
              <a:rPr lang="en-US" sz="2200" dirty="0" smtClean="0"/>
              <a:t> </a:t>
            </a:r>
            <a:r>
              <a:rPr lang="en-US" sz="2200" dirty="0" err="1" smtClean="0"/>
              <a:t>este</a:t>
            </a:r>
            <a:r>
              <a:rPr lang="en-US" sz="2200" dirty="0" smtClean="0"/>
              <a:t> </a:t>
            </a:r>
            <a:r>
              <a:rPr lang="en-US" sz="2200" dirty="0"/>
              <a:t>de a </a:t>
            </a:r>
            <a:r>
              <a:rPr lang="en-US" sz="2200" dirty="0" err="1"/>
              <a:t>micşora</a:t>
            </a:r>
            <a:r>
              <a:rPr lang="en-US" sz="2200" dirty="0"/>
              <a:t> </a:t>
            </a:r>
            <a:r>
              <a:rPr lang="en-US" sz="2200" dirty="0" err="1"/>
              <a:t>numărul</a:t>
            </a:r>
            <a:r>
              <a:rPr lang="en-US" sz="2200" dirty="0"/>
              <a:t> de </a:t>
            </a:r>
            <a:r>
              <a:rPr lang="en-US" sz="2200" dirty="0" err="1"/>
              <a:t>purtători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stagnează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bază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lucru</a:t>
            </a:r>
            <a:r>
              <a:rPr lang="en-US" sz="2200" dirty="0"/>
              <a:t> </a:t>
            </a:r>
            <a:r>
              <a:rPr lang="en-US" sz="2200" dirty="0" err="1" smtClean="0"/>
              <a:t>este</a:t>
            </a:r>
            <a:r>
              <a:rPr lang="en-US" sz="2200" dirty="0" smtClean="0"/>
              <a:t> </a:t>
            </a:r>
            <a:r>
              <a:rPr lang="en-US" sz="2200" dirty="0" err="1" smtClean="0"/>
              <a:t>obtenabil</a:t>
            </a:r>
            <a:r>
              <a:rPr lang="en-US" sz="2200" dirty="0" smtClean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polarizarea</a:t>
            </a:r>
            <a:r>
              <a:rPr lang="en-US" sz="2200" dirty="0"/>
              <a:t> </a:t>
            </a:r>
            <a:r>
              <a:rPr lang="en-US" sz="2200" dirty="0" err="1"/>
              <a:t>joncţiunii</a:t>
            </a:r>
            <a:r>
              <a:rPr lang="en-US" sz="2200" dirty="0"/>
              <a:t> CB la </a:t>
            </a:r>
            <a:r>
              <a:rPr lang="en-US" sz="2200" dirty="0" err="1"/>
              <a:t>limita</a:t>
            </a:r>
            <a:r>
              <a:rPr lang="en-US" sz="2200" dirty="0"/>
              <a:t> </a:t>
            </a:r>
            <a:r>
              <a:rPr lang="en-US" sz="2200" dirty="0" err="1"/>
              <a:t>intrării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conducţie</a:t>
            </a:r>
            <a:r>
              <a:rPr lang="en-US" sz="2200" dirty="0"/>
              <a:t>, de </a:t>
            </a:r>
            <a:r>
              <a:rPr lang="en-US" sz="2200" dirty="0" err="1"/>
              <a:t>obicei</a:t>
            </a:r>
            <a:r>
              <a:rPr lang="en-US" sz="2200" dirty="0"/>
              <a:t> </a:t>
            </a:r>
            <a:r>
              <a:rPr lang="en-US" sz="2200" dirty="0" smtClean="0"/>
              <a:t>cu </a:t>
            </a:r>
            <a:r>
              <a:rPr lang="en-US" sz="2200" dirty="0" err="1" smtClean="0"/>
              <a:t>u</a:t>
            </a:r>
            <a:r>
              <a:rPr lang="en-US" sz="2200" baseline="-25000" dirty="0" err="1" smtClean="0"/>
              <a:t>BC</a:t>
            </a:r>
            <a:r>
              <a:rPr lang="en-US" sz="2200" dirty="0" smtClean="0"/>
              <a:t>=0 </a:t>
            </a:r>
            <a:r>
              <a:rPr lang="en-US" sz="2200" dirty="0" err="1" smtClean="0"/>
              <a:t>sau</a:t>
            </a:r>
            <a:r>
              <a:rPr lang="en-US" sz="2200" dirty="0" smtClean="0"/>
              <a:t> </a:t>
            </a:r>
            <a:r>
              <a:rPr lang="en-US" sz="2200" dirty="0" err="1"/>
              <a:t>chiar</a:t>
            </a:r>
            <a:r>
              <a:rPr lang="en-US" sz="2200" dirty="0"/>
              <a:t> </a:t>
            </a:r>
            <a:r>
              <a:rPr lang="en-US" sz="2200" dirty="0" err="1"/>
              <a:t>uşor</a:t>
            </a:r>
            <a:r>
              <a:rPr lang="en-US" sz="2200" dirty="0"/>
              <a:t> </a:t>
            </a:r>
            <a:r>
              <a:rPr lang="en-US" sz="2200" dirty="0" err="1"/>
              <a:t>pozitivă</a:t>
            </a:r>
            <a:r>
              <a:rPr lang="en-US" sz="2200" dirty="0"/>
              <a:t>, </a:t>
            </a:r>
            <a:r>
              <a:rPr lang="en-US" sz="2200" dirty="0" err="1"/>
              <a:t>ceea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limitează</a:t>
            </a:r>
            <a:r>
              <a:rPr lang="en-US" sz="2200" dirty="0"/>
              <a:t> </a:t>
            </a:r>
            <a:r>
              <a:rPr lang="en-US" sz="2200" dirty="0" err="1"/>
              <a:t>substanţial</a:t>
            </a:r>
            <a:r>
              <a:rPr lang="en-US" sz="2200" dirty="0"/>
              <a:t> </a:t>
            </a:r>
            <a:r>
              <a:rPr lang="en-US" sz="2200" dirty="0" err="1"/>
              <a:t>difuzia</a:t>
            </a:r>
            <a:r>
              <a:rPr lang="en-US" sz="2200" dirty="0"/>
              <a:t> </a:t>
            </a:r>
            <a:r>
              <a:rPr lang="en-US" sz="2200" dirty="0" err="1"/>
              <a:t>purtătorilor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 err="1" smtClean="0"/>
              <a:t>sarcină</a:t>
            </a:r>
            <a:r>
              <a:rPr lang="en-US" sz="2200" dirty="0" smtClean="0"/>
              <a:t> </a:t>
            </a:r>
            <a:r>
              <a:rPr lang="en-US" sz="2200" dirty="0"/>
              <a:t>din </a:t>
            </a:r>
            <a:r>
              <a:rPr lang="en-US" sz="2200" dirty="0" err="1"/>
              <a:t>colector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bază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condiţii</a:t>
            </a:r>
            <a:r>
              <a:rPr lang="en-US" sz="2200" dirty="0"/>
              <a:t>, </a:t>
            </a:r>
            <a:r>
              <a:rPr lang="en-US" sz="2200" dirty="0" err="1"/>
              <a:t>este</a:t>
            </a:r>
            <a:r>
              <a:rPr lang="en-US" sz="2200" dirty="0"/>
              <a:t> evident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purtătorii</a:t>
            </a:r>
            <a:r>
              <a:rPr lang="en-US" sz="2200" dirty="0"/>
              <a:t> de </a:t>
            </a:r>
            <a:r>
              <a:rPr lang="en-US" sz="2200" dirty="0" err="1"/>
              <a:t>sarcină</a:t>
            </a:r>
            <a:r>
              <a:rPr lang="en-US" sz="2200" dirty="0"/>
              <a:t> se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deplasa</a:t>
            </a:r>
            <a:r>
              <a:rPr lang="en-US" sz="2200" dirty="0"/>
              <a:t> </a:t>
            </a:r>
            <a:r>
              <a:rPr lang="en-US" sz="2200" dirty="0" err="1"/>
              <a:t>spre</a:t>
            </a:r>
            <a:r>
              <a:rPr lang="en-US" sz="2200" dirty="0"/>
              <a:t> </a:t>
            </a:r>
            <a:r>
              <a:rPr lang="en-US" sz="2200" dirty="0" err="1"/>
              <a:t>colector</a:t>
            </a:r>
            <a:r>
              <a:rPr lang="en-US" sz="2200" dirty="0"/>
              <a:t> (</a:t>
            </a:r>
            <a:r>
              <a:rPr lang="en-US" sz="2200" dirty="0" smtClean="0"/>
              <a:t>ca </a:t>
            </a:r>
            <a:r>
              <a:rPr lang="en-US" sz="2200" dirty="0" err="1" smtClean="0"/>
              <a:t>şi</a:t>
            </a:r>
            <a:r>
              <a:rPr lang="en-US" sz="2200" dirty="0" smtClean="0"/>
              <a:t> </a:t>
            </a:r>
            <a:r>
              <a:rPr lang="en-US" sz="2200" dirty="0"/>
              <a:t>la </a:t>
            </a:r>
            <a:r>
              <a:rPr lang="en-US" sz="2200" dirty="0" err="1"/>
              <a:t>funcţionarea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RAN). </a:t>
            </a:r>
            <a:r>
              <a:rPr lang="en-US" sz="2200" dirty="0" err="1"/>
              <a:t>Sensul</a:t>
            </a:r>
            <a:r>
              <a:rPr lang="en-US" sz="2200" dirty="0"/>
              <a:t> </a:t>
            </a:r>
            <a:r>
              <a:rPr lang="en-US" sz="2200" dirty="0" err="1"/>
              <a:t>curentului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fi </a:t>
            </a:r>
            <a:r>
              <a:rPr lang="en-US" sz="2200" dirty="0" err="1"/>
              <a:t>acelaşi</a:t>
            </a:r>
            <a:r>
              <a:rPr lang="en-US" sz="2200" dirty="0"/>
              <a:t>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purtătorii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 err="1" smtClean="0"/>
              <a:t>sarcină</a:t>
            </a:r>
            <a:r>
              <a:rPr lang="en-US" sz="2200" dirty="0" smtClean="0"/>
              <a:t> </a:t>
            </a:r>
            <a:r>
              <a:rPr lang="en-US" sz="2200" dirty="0" err="1"/>
              <a:t>sunt</a:t>
            </a:r>
            <a:r>
              <a:rPr lang="en-US" sz="2200" dirty="0"/>
              <a:t> </a:t>
            </a:r>
            <a:r>
              <a:rPr lang="en-US" sz="2200" dirty="0" err="1"/>
              <a:t>golurile</a:t>
            </a:r>
            <a:r>
              <a:rPr lang="en-US" sz="2200" dirty="0"/>
              <a:t>, </a:t>
            </a:r>
            <a:r>
              <a:rPr lang="en-US" sz="2200" dirty="0" err="1"/>
              <a:t>adică</a:t>
            </a:r>
            <a:r>
              <a:rPr lang="en-US" sz="2200" dirty="0"/>
              <a:t> </a:t>
            </a:r>
            <a:r>
              <a:rPr lang="en-US" sz="2200" dirty="0" err="1"/>
              <a:t>sarcini</a:t>
            </a:r>
            <a:r>
              <a:rPr lang="en-US" sz="2200" dirty="0"/>
              <a:t> </a:t>
            </a:r>
            <a:r>
              <a:rPr lang="en-US" sz="2200" dirty="0" err="1"/>
              <a:t>pozitive</a:t>
            </a:r>
            <a:r>
              <a:rPr lang="en-US" sz="2200" dirty="0"/>
              <a:t>. </a:t>
            </a:r>
            <a:br>
              <a:rPr lang="en-US" sz="2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15800" cy="676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blocare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tăiere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) </a:t>
            </a:r>
            <a:endParaRPr lang="en-US" sz="2000" b="1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Un TB “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funcţionează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blocare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blocat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tăiat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ambele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cazul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TB de tip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pnp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rezultă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</a:t>
            </a:r>
            <a:r>
              <a:rPr lang="en-US" sz="2000" baseline="-25000" dirty="0" err="1">
                <a:solidFill>
                  <a:srgbClr val="000000"/>
                </a:solidFill>
                <a:latin typeface="TimesNewRomanPS-BoldMT"/>
              </a:rPr>
              <a:t>EB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&gt; 0 ;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</a:t>
            </a:r>
            <a:r>
              <a:rPr lang="en-US" sz="2000" baseline="-25000" dirty="0" err="1">
                <a:solidFill>
                  <a:srgbClr val="000000"/>
                </a:solidFill>
                <a:latin typeface="TimesNewRomanPS-BoldMT"/>
              </a:rPr>
              <a:t>CB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&gt; 0 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Ca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urmare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polarizării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inverse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ambelor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nu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avea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loc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difuzia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purtători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bază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Fenomenele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asemănătoare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specifice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unei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regim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inversă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structură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circula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neglijabil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cu 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puţin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3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ordine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mărime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mic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decât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regimurile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conducţie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(RAN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saturaţie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) </a:t>
            </a:r>
            <a:endParaRPr lang="en-US" sz="2000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sintetiza</a:t>
            </a:r>
            <a:r>
              <a:rPr lang="en-US" sz="2000" dirty="0"/>
              <a:t> </a:t>
            </a:r>
            <a:r>
              <a:rPr lang="en-US" sz="2000" dirty="0" err="1"/>
              <a:t>regimurile</a:t>
            </a:r>
            <a:r>
              <a:rPr lang="en-US" sz="2000" dirty="0"/>
              <a:t> de </a:t>
            </a:r>
            <a:r>
              <a:rPr lang="en-US" sz="2000" dirty="0" err="1"/>
              <a:t>funcţionare</a:t>
            </a:r>
            <a:r>
              <a:rPr lang="en-US" sz="2000" dirty="0"/>
              <a:t> ale </a:t>
            </a:r>
            <a:r>
              <a:rPr lang="en-US" sz="2000" dirty="0" err="1" smtClean="0"/>
              <a:t>tranzistorului</a:t>
            </a:r>
            <a:r>
              <a:rPr lang="en-US" sz="2000" dirty="0" smtClean="0"/>
              <a:t> bipolar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felul</a:t>
            </a:r>
            <a:r>
              <a:rPr lang="en-US" sz="2000" dirty="0"/>
              <a:t> </a:t>
            </a:r>
            <a:r>
              <a:rPr lang="en-US" sz="2000" dirty="0" err="1"/>
              <a:t>următor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regimul</a:t>
            </a:r>
            <a:r>
              <a:rPr lang="en-US" sz="2000" dirty="0"/>
              <a:t> </a:t>
            </a:r>
            <a:r>
              <a:rPr lang="en-US" sz="2000" dirty="0" err="1"/>
              <a:t>blocat</a:t>
            </a:r>
            <a:r>
              <a:rPr lang="en-US" sz="2000" dirty="0"/>
              <a:t> </a:t>
            </a:r>
            <a:r>
              <a:rPr lang="en-US" sz="2000" dirty="0" err="1" smtClean="0"/>
              <a:t>jE</a:t>
            </a:r>
            <a:r>
              <a:rPr lang="en-US" sz="2000" dirty="0" smtClean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 smtClean="0"/>
              <a:t>jC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blocate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smtClean="0"/>
              <a:t>		I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0, U</a:t>
            </a:r>
            <a:r>
              <a:rPr lang="en-US" sz="2000" baseline="-25000" dirty="0"/>
              <a:t>CE</a:t>
            </a:r>
            <a:r>
              <a:rPr lang="en-US" sz="2000" dirty="0"/>
              <a:t> =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c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regimul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zona </a:t>
            </a:r>
            <a:r>
              <a:rPr lang="en-US" sz="2000" dirty="0" err="1"/>
              <a:t>activă</a:t>
            </a:r>
            <a:r>
              <a:rPr lang="en-US" sz="2000" dirty="0"/>
              <a:t> </a:t>
            </a:r>
            <a:r>
              <a:rPr lang="en-US" sz="2000" dirty="0" err="1" smtClean="0"/>
              <a:t>jE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conducţie</a:t>
            </a:r>
            <a:r>
              <a:rPr lang="en-US" sz="2000" dirty="0"/>
              <a:t>, </a:t>
            </a:r>
            <a:r>
              <a:rPr lang="en-US" sz="2000" dirty="0" err="1" smtClean="0"/>
              <a:t>jC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blocată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smtClean="0"/>
              <a:t>		I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≠0, U</a:t>
            </a:r>
            <a:r>
              <a:rPr lang="en-US" sz="2000" baseline="-25000" dirty="0" smtClean="0"/>
              <a:t>CE</a:t>
            </a:r>
            <a:r>
              <a:rPr lang="en-US" sz="2000" dirty="0"/>
              <a:t>= 5 → </a:t>
            </a:r>
            <a:r>
              <a:rPr lang="en-US" sz="2000" dirty="0" smtClean="0"/>
              <a:t>0,2</a:t>
            </a:r>
            <a:r>
              <a:rPr lang="en-US" sz="2000" dirty="0"/>
              <a:t> V</a:t>
            </a:r>
          </a:p>
          <a:p>
            <a:pPr marL="0" indent="0">
              <a:buNone/>
            </a:pPr>
            <a:r>
              <a:rPr lang="en-US" sz="2000" dirty="0" smtClean="0"/>
              <a:t> • </a:t>
            </a:r>
            <a:r>
              <a:rPr lang="en-US" sz="2000" dirty="0" err="1"/>
              <a:t>regimul</a:t>
            </a:r>
            <a:r>
              <a:rPr lang="en-US" sz="2000" dirty="0"/>
              <a:t> </a:t>
            </a:r>
            <a:r>
              <a:rPr lang="en-US" sz="2000" dirty="0" err="1"/>
              <a:t>saturat</a:t>
            </a:r>
            <a:r>
              <a:rPr lang="en-US" sz="2000" dirty="0"/>
              <a:t>: </a:t>
            </a:r>
            <a:r>
              <a:rPr lang="en-US" sz="2000" dirty="0" err="1" smtClean="0"/>
              <a:t>jE</a:t>
            </a:r>
            <a:r>
              <a:rPr lang="en-US" sz="2000" dirty="0" smtClean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 smtClean="0"/>
              <a:t>jC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conducţie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smtClean="0"/>
              <a:t>		I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≠ 0</a:t>
            </a:r>
            <a:r>
              <a:rPr lang="en-US" sz="2000" dirty="0" smtClean="0"/>
              <a:t>, U</a:t>
            </a:r>
            <a:r>
              <a:rPr lang="en-US" sz="2000" baseline="-25000" dirty="0" smtClean="0"/>
              <a:t>CE</a:t>
            </a:r>
            <a:r>
              <a:rPr lang="en-US" sz="2000" dirty="0" smtClean="0"/>
              <a:t> </a:t>
            </a:r>
            <a:r>
              <a:rPr lang="en-US" sz="2000" dirty="0"/>
              <a:t>= 0,1− 0,2V =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CEsat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imesNewRomanPS-BoldMT"/>
              </a:rPr>
            </a:br>
            <a:endParaRPr lang="en-US" sz="2000" b="1" dirty="0">
              <a:solidFill>
                <a:srgbClr val="000000"/>
              </a:solidFill>
              <a:latin typeface="TimesNewRomanPS-BoldM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392" y="3245812"/>
            <a:ext cx="4505608" cy="36121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049986" y="4465864"/>
            <a:ext cx="2326821" cy="19675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2" y="236763"/>
            <a:ext cx="11967480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Polarizarea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tranzistorului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bipolar </a:t>
            </a:r>
            <a:endParaRPr lang="ru-RU" sz="2000" b="1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Polarizarea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cu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divizor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tensiune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bază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zona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activă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folosit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într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-o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schemă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amplificare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exemplu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bipolar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trebuie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continuu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încât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emitoare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direct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iar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joncţiunea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colectoare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invers.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se face de la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o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singură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sursă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alimentare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existând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multe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scheme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folosite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acest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scop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dintre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utilizate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scheme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continuu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cu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divizor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tensiune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baza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Practic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problema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pune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felul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următor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cunoaştem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tipul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de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tranzistor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folosit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dorim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joncţiunilor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sale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încât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el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să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lucreze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într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-un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anumit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punct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static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Evident,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cunoaşte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tensiunea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alimentare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folosită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calcularea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valorilor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rezistenţelor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din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circuitul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folosesc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o parte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ecuaţiile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legătură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dintre</a:t>
            </a:r>
            <a:r>
              <a:rPr lang="ru-RU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curenţii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care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intră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ies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care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neglija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influenţa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TimesNewRomanPS-BoldMT"/>
              </a:rPr>
              <a:t>CBo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mult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mic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decât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ceilalţi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curenţi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endParaRPr lang="en-US" sz="2000" dirty="0">
              <a:solidFill>
                <a:srgbClr val="000000"/>
              </a:solidFill>
              <a:latin typeface="TimesNewRomanPS-BoldM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481" y="3429000"/>
            <a:ext cx="1701303" cy="3426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463" y="3942453"/>
            <a:ext cx="98350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Fracţiunea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emitor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contribuie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la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formarea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colector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notată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l-GR" sz="2000" dirty="0">
                <a:solidFill>
                  <a:srgbClr val="000000"/>
                </a:solidFill>
                <a:latin typeface="SymbolMT"/>
              </a:rPr>
              <a:t>α</a:t>
            </a:r>
            <a:r>
              <a:rPr lang="el-GR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l-GR" sz="2000" dirty="0">
                <a:solidFill>
                  <a:srgbClr val="000000"/>
                </a:solidFill>
                <a:latin typeface="SymbolMT"/>
              </a:rPr>
              <a:t>α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factor </a:t>
            </a:r>
            <a:r>
              <a:rPr lang="en-US" b="1" dirty="0" smtClean="0">
                <a:solidFill>
                  <a:srgbClr val="000000"/>
                </a:solidFill>
                <a:latin typeface="TimesNewRomanPS-BoldMT"/>
              </a:rPr>
              <a:t>de</a:t>
            </a:r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apropiate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1: </a:t>
            </a:r>
            <a:r>
              <a:rPr lang="el-GR" sz="2000" dirty="0">
                <a:solidFill>
                  <a:srgbClr val="000000"/>
                </a:solidFill>
                <a:latin typeface="SymbolMT"/>
              </a:rPr>
              <a:t>α </a:t>
            </a:r>
            <a:r>
              <a:rPr lang="el-GR" dirty="0">
                <a:solidFill>
                  <a:srgbClr val="000000"/>
                </a:solidFill>
                <a:latin typeface="SymbolMT"/>
              </a:rPr>
              <a:t>≅ </a:t>
            </a:r>
            <a:r>
              <a:rPr lang="el-GR" dirty="0">
                <a:solidFill>
                  <a:srgbClr val="000000"/>
                </a:solidFill>
                <a:latin typeface="TimesNewRomanPSMT"/>
              </a:rPr>
              <a:t>0,97 </a:t>
            </a:r>
            <a:r>
              <a:rPr lang="el-GR" dirty="0">
                <a:solidFill>
                  <a:srgbClr val="000000"/>
                </a:solidFill>
                <a:latin typeface="SymbolMT"/>
              </a:rPr>
              <a:t>- </a:t>
            </a:r>
            <a:r>
              <a:rPr lang="el-GR" dirty="0">
                <a:solidFill>
                  <a:srgbClr val="000000"/>
                </a:solidFill>
                <a:latin typeface="TimesNewRomanPSMT"/>
              </a:rPr>
              <a:t>0,99 . </a:t>
            </a:r>
            <a:r>
              <a:rPr lang="el-GR" dirty="0"/>
              <a:t/>
            </a:r>
            <a:br>
              <a:rPr lang="el-GR" dirty="0"/>
            </a:b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i="1" dirty="0"/>
              <a:t>I</a:t>
            </a:r>
            <a:r>
              <a:rPr lang="en-US" i="1" baseline="-25000" dirty="0"/>
              <a:t>E</a:t>
            </a:r>
            <a:r>
              <a:rPr lang="en-US" i="1" dirty="0"/>
              <a:t>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>
                <a:solidFill>
                  <a:srgbClr val="FF0000"/>
                </a:solidFill>
              </a:rPr>
              <a:t>curentul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purtători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minoritari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baseline="-25000" dirty="0" err="1">
                <a:solidFill>
                  <a:srgbClr val="FF0000"/>
                </a:solidFill>
              </a:rPr>
              <a:t>CBo</a:t>
            </a:r>
            <a:r>
              <a:rPr lang="en-US" i="1" dirty="0"/>
              <a:t>, </a:t>
            </a:r>
            <a:r>
              <a:rPr lang="en-US" dirty="0" smtClean="0"/>
              <a:t>care</a:t>
            </a:r>
            <a:r>
              <a:rPr lang="ru-RU" dirty="0" smtClean="0"/>
              <a:t> </a:t>
            </a:r>
            <a:r>
              <a:rPr lang="en-US" dirty="0" err="1" smtClean="0"/>
              <a:t>traversează</a:t>
            </a:r>
            <a:r>
              <a:rPr lang="en-US" dirty="0" smtClean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colectoare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invers, </a:t>
            </a:r>
            <a:r>
              <a:rPr lang="en-US" dirty="0" err="1"/>
              <a:t>vor</a:t>
            </a:r>
            <a:r>
              <a:rPr lang="en-US" dirty="0"/>
              <a:t> forma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u-RU" dirty="0" smtClean="0"/>
              <a:t> </a:t>
            </a:r>
            <a:r>
              <a:rPr lang="en-US" dirty="0" err="1" smtClean="0"/>
              <a:t>colector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i="1" baseline="-25000" dirty="0"/>
              <a:t>C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, pot fi </a:t>
            </a:r>
            <a:r>
              <a:rPr lang="en-US" dirty="0" err="1"/>
              <a:t>scrise</a:t>
            </a:r>
            <a:r>
              <a:rPr lang="en-US" dirty="0"/>
              <a:t>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relaţii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curenţii</a:t>
            </a:r>
            <a:r>
              <a:rPr lang="en-US" dirty="0"/>
              <a:t> </a:t>
            </a:r>
            <a:r>
              <a:rPr lang="en-US" dirty="0" err="1"/>
              <a:t>măsurabili</a:t>
            </a:r>
            <a:r>
              <a:rPr lang="en-US" dirty="0"/>
              <a:t>: </a:t>
            </a:r>
            <a:r>
              <a:rPr lang="ru-RU" dirty="0" smtClean="0"/>
              <a:t>                                                     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multiplicare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se </a:t>
            </a:r>
            <a:r>
              <a:rPr lang="en-US" dirty="0" err="1"/>
              <a:t>notează</a:t>
            </a:r>
            <a:r>
              <a:rPr lang="en-US" dirty="0"/>
              <a:t> cu </a:t>
            </a:r>
            <a:r>
              <a:rPr lang="el-GR" dirty="0"/>
              <a:t>β </a:t>
            </a:r>
            <a:r>
              <a:rPr lang="en-US" dirty="0" err="1" smtClean="0"/>
              <a:t>şi</a:t>
            </a:r>
            <a:r>
              <a:rPr lang="x-none" dirty="0" smtClean="0"/>
              <a:t> </a:t>
            </a:r>
            <a:r>
              <a:rPr lang="en-US" dirty="0" smtClean="0"/>
              <a:t>se </a:t>
            </a:r>
            <a:r>
              <a:rPr lang="en-US" dirty="0" err="1"/>
              <a:t>numeşte</a:t>
            </a:r>
            <a:r>
              <a:rPr lang="en-US" dirty="0"/>
              <a:t> </a:t>
            </a:r>
            <a:r>
              <a:rPr lang="en-US" b="1" dirty="0"/>
              <a:t>factor de </a:t>
            </a:r>
            <a:r>
              <a:rPr lang="en-US" b="1" dirty="0" err="1"/>
              <a:t>amplificare</a:t>
            </a:r>
            <a:r>
              <a:rPr lang="en-US" b="1" dirty="0"/>
              <a:t> </a:t>
            </a:r>
            <a:r>
              <a:rPr lang="en-US" b="1" dirty="0" err="1"/>
              <a:t>statică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sau</a:t>
            </a:r>
            <a:r>
              <a:rPr lang="en-US" dirty="0"/>
              <a:t> factor de </a:t>
            </a:r>
            <a:r>
              <a:rPr lang="en-US" dirty="0" err="1"/>
              <a:t>amplificare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en-US" dirty="0" err="1" smtClean="0"/>
              <a:t>curentului</a:t>
            </a:r>
            <a:r>
              <a:rPr lang="en-US" dirty="0" smtClean="0"/>
              <a:t> </a:t>
            </a:r>
            <a:r>
              <a:rPr lang="en-US" dirty="0" err="1"/>
              <a:t>continuu</a:t>
            </a:r>
            <a:r>
              <a:rPr lang="en-US" dirty="0"/>
              <a:t>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supraunitar</a:t>
            </a:r>
            <a:r>
              <a:rPr lang="en-US" dirty="0" smtClean="0"/>
              <a:t>:</a:t>
            </a:r>
            <a:r>
              <a:rPr lang="ru-RU" dirty="0" smtClean="0"/>
              <a:t>	       </a:t>
            </a:r>
            <a:r>
              <a:rPr lang="en-US" dirty="0" smtClean="0"/>
              <a:t> </a:t>
            </a:r>
            <a:r>
              <a:rPr lang="ru-RU" dirty="0" smtClean="0"/>
              <a:t>                                    </a:t>
            </a:r>
            <a:r>
              <a:rPr lang="en-US" dirty="0"/>
              <a:t>De </a:t>
            </a:r>
            <a:r>
              <a:rPr lang="en-US" dirty="0" err="1"/>
              <a:t>aici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 err="1" smtClean="0"/>
              <a:t>tranzistorul</a:t>
            </a:r>
            <a:r>
              <a:rPr lang="ru-RU" b="1" dirty="0" smtClean="0"/>
              <a:t> </a:t>
            </a:r>
            <a:r>
              <a:rPr lang="en-US" b="1" dirty="0" smtClean="0"/>
              <a:t>bipolar </a:t>
            </a:r>
            <a:r>
              <a:rPr lang="en-US" b="1" dirty="0" err="1"/>
              <a:t>este</a:t>
            </a:r>
            <a:r>
              <a:rPr lang="en-US" b="1" dirty="0"/>
              <a:t> un 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 smtClean="0"/>
              <a:t>element </a:t>
            </a:r>
            <a:r>
              <a:rPr lang="en-US" b="1" dirty="0" err="1"/>
              <a:t>activ</a:t>
            </a:r>
            <a:r>
              <a:rPr lang="en-US" b="1" dirty="0"/>
              <a:t> </a:t>
            </a:r>
            <a:r>
              <a:rPr lang="en-US" b="1" dirty="0" err="1"/>
              <a:t>comandat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curent</a:t>
            </a:r>
            <a:r>
              <a:rPr lang="en-US" dirty="0"/>
              <a:t>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err="1" smtClean="0"/>
              <a:t>purtători</a:t>
            </a:r>
            <a:r>
              <a:rPr lang="en-US" dirty="0" smtClean="0"/>
              <a:t> </a:t>
            </a:r>
            <a:r>
              <a:rPr lang="en-US" dirty="0" err="1"/>
              <a:t>minoritari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baseline="-25000" dirty="0" err="1"/>
              <a:t>CBo</a:t>
            </a:r>
            <a:r>
              <a:rPr lang="en-US" i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mic (sub 1µA),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 smtClean="0"/>
              <a:t>folosicu</a:t>
            </a:r>
            <a:r>
              <a:rPr lang="en-US" dirty="0" smtClean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aproximaţie</a:t>
            </a:r>
            <a:r>
              <a:rPr lang="en-US" dirty="0"/>
              <a:t> </a:t>
            </a:r>
            <a:r>
              <a:rPr lang="en-US" dirty="0" err="1"/>
              <a:t>relaţia</a:t>
            </a:r>
            <a:r>
              <a:rPr lang="en-US" dirty="0"/>
              <a:t> </a:t>
            </a:r>
            <a:r>
              <a:rPr lang="en-US" i="1" dirty="0" smtClean="0"/>
              <a:t>I</a:t>
            </a:r>
            <a:r>
              <a:rPr lang="en-US" i="1" baseline="-25000" dirty="0" smtClean="0"/>
              <a:t>C</a:t>
            </a:r>
            <a:r>
              <a:rPr lang="en-US" i="1" dirty="0" smtClean="0"/>
              <a:t> </a:t>
            </a:r>
            <a:r>
              <a:rPr lang="en-US" dirty="0"/>
              <a:t>≅ </a:t>
            </a:r>
            <a:r>
              <a:rPr lang="el-GR" dirty="0"/>
              <a:t>β</a:t>
            </a:r>
            <a:r>
              <a:rPr lang="en-US" i="1" dirty="0" smtClean="0"/>
              <a:t>I</a:t>
            </a:r>
            <a:r>
              <a:rPr lang="en-US" i="1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961" y="5117876"/>
            <a:ext cx="1080993" cy="328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502" y="5112138"/>
            <a:ext cx="1314686" cy="323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918" y="5682918"/>
            <a:ext cx="885447" cy="563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828" y="5682918"/>
            <a:ext cx="1904247" cy="3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8" y="22207"/>
            <a:ext cx="2715306" cy="3762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3" y="168051"/>
            <a:ext cx="3166383" cy="3576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370" y="265556"/>
            <a:ext cx="4202567" cy="347933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0" y="4209135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. TRANZISTORUL BIPOLAR 4.1. GENERALITĂŢI PRIVIND TRANZISTORUL BIPOLAR  STRUCTURA ŞI SIMBOLUL TRANZISTORULUI BIPOLAR ÎNCAPSULAREA ŞI IDENTIFICAREA.  - ppt κατέβασμ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93" y="3914774"/>
            <a:ext cx="3837216" cy="28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5326" y="50834"/>
            <a:ext cx="3543300" cy="52673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3" y="89827"/>
            <a:ext cx="1333500" cy="485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4" y="597126"/>
            <a:ext cx="19431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93" y="1035276"/>
            <a:ext cx="1162050" cy="466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394" y="1394233"/>
            <a:ext cx="85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ecuaţiile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le </a:t>
            </a:r>
            <a:r>
              <a:rPr lang="en-US" dirty="0" err="1"/>
              <a:t>scriem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aplicării</a:t>
            </a:r>
            <a:r>
              <a:rPr lang="en-US" dirty="0"/>
              <a:t> </a:t>
            </a:r>
            <a:r>
              <a:rPr lang="en-US" dirty="0" err="1"/>
              <a:t>legilor</a:t>
            </a:r>
            <a:r>
              <a:rPr lang="en-US" dirty="0"/>
              <a:t> </a:t>
            </a:r>
            <a:r>
              <a:rPr lang="en-US" dirty="0" err="1" smtClean="0"/>
              <a:t>lui</a:t>
            </a:r>
            <a:r>
              <a:rPr lang="ru-RU" dirty="0" smtClean="0"/>
              <a:t> </a:t>
            </a:r>
            <a:r>
              <a:rPr lang="en-US" dirty="0" smtClean="0"/>
              <a:t>Kirchhoff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93" y="1782707"/>
            <a:ext cx="3476625" cy="4381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94" y="2218379"/>
            <a:ext cx="2305050" cy="428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4" y="2641960"/>
            <a:ext cx="1562100" cy="476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94" y="3139263"/>
            <a:ext cx="2676525" cy="4000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173" y="3605427"/>
            <a:ext cx="8639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Desigur</a:t>
            </a:r>
            <a:r>
              <a:rPr lang="en-US" dirty="0"/>
              <a:t>, pare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complicată</a:t>
            </a:r>
            <a:r>
              <a:rPr lang="en-US" dirty="0"/>
              <a:t> </a:t>
            </a:r>
            <a:r>
              <a:rPr lang="en-US" dirty="0" err="1"/>
              <a:t>rezolvarea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 smtClean="0"/>
              <a:t>şapte</a:t>
            </a:r>
            <a:r>
              <a:rPr lang="ru-RU" dirty="0" smtClean="0"/>
              <a:t> </a:t>
            </a:r>
            <a:r>
              <a:rPr lang="en-US" dirty="0" err="1" smtClean="0"/>
              <a:t>ecuaţii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care s-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şapte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. </a:t>
            </a:r>
            <a:r>
              <a:rPr lang="en-US" dirty="0" err="1" smtClean="0"/>
              <a:t>Practic</a:t>
            </a:r>
            <a:r>
              <a:rPr lang="ru-RU" dirty="0" smtClean="0"/>
              <a:t> </a:t>
            </a:r>
            <a:r>
              <a:rPr lang="en-US" dirty="0" err="1" smtClean="0"/>
              <a:t>însă</a:t>
            </a:r>
            <a:r>
              <a:rPr lang="en-US" dirty="0" smtClean="0"/>
              <a:t> </a:t>
            </a:r>
            <a:r>
              <a:rPr lang="en-US" dirty="0" err="1"/>
              <a:t>lucrurile</a:t>
            </a:r>
            <a:r>
              <a:rPr lang="en-US" dirty="0"/>
              <a:t> se pot </a:t>
            </a:r>
            <a:r>
              <a:rPr lang="en-US" dirty="0" err="1"/>
              <a:t>simplifica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ştim</a:t>
            </a:r>
            <a:r>
              <a:rPr lang="en-US" dirty="0"/>
              <a:t> cam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 smtClean="0"/>
              <a:t>trebuie</a:t>
            </a:r>
            <a:r>
              <a:rPr lang="ru-RU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încadreze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rezistenţelor</a:t>
            </a:r>
            <a:r>
              <a:rPr lang="en-US" dirty="0"/>
              <a:t> din </a:t>
            </a:r>
            <a:r>
              <a:rPr lang="en-US" dirty="0" err="1"/>
              <a:t>circuitul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. </a:t>
            </a:r>
            <a:r>
              <a:rPr lang="en-US" dirty="0" err="1"/>
              <a:t>Iată</a:t>
            </a:r>
            <a:r>
              <a:rPr lang="en-US" dirty="0"/>
              <a:t> </a:t>
            </a:r>
            <a:r>
              <a:rPr lang="en-US" dirty="0" smtClean="0"/>
              <a:t>care</a:t>
            </a:r>
            <a:r>
              <a:rPr lang="ru-RU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acestea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pt-BR" i="1" dirty="0"/>
              <a:t>R</a:t>
            </a:r>
            <a:r>
              <a:rPr lang="pt-BR" dirty="0"/>
              <a:t>1, zeci – sute de kΩ </a:t>
            </a:r>
            <a:br>
              <a:rPr lang="pt-BR" dirty="0"/>
            </a:br>
            <a:r>
              <a:rPr lang="pt-BR" i="1" dirty="0"/>
              <a:t>R</a:t>
            </a:r>
            <a:r>
              <a:rPr lang="pt-BR" dirty="0"/>
              <a:t>2, kΩ –zeci de kΩ </a:t>
            </a:r>
            <a:br>
              <a:rPr lang="pt-BR" dirty="0"/>
            </a:br>
            <a:r>
              <a:rPr lang="en-US" i="1" dirty="0" err="1"/>
              <a:t>Rc</a:t>
            </a:r>
            <a:r>
              <a:rPr lang="en-US" i="1" dirty="0"/>
              <a:t> </a:t>
            </a:r>
            <a:r>
              <a:rPr lang="en-US" dirty="0"/>
              <a:t>&lt; 10k</a:t>
            </a:r>
            <a:r>
              <a:rPr lang="el-GR" dirty="0"/>
              <a:t>Ω </a:t>
            </a:r>
            <a:br>
              <a:rPr lang="el-GR" dirty="0"/>
            </a:br>
            <a:r>
              <a:rPr lang="pt-BR" i="1" dirty="0" smtClean="0"/>
              <a:t>R</a:t>
            </a:r>
            <a:r>
              <a:rPr lang="x-none" i="1" baseline="-25000" dirty="0" smtClean="0"/>
              <a:t>E</a:t>
            </a:r>
            <a:r>
              <a:rPr lang="pt-BR" dirty="0" smtClean="0"/>
              <a:t>≅1</a:t>
            </a:r>
            <a:r>
              <a:rPr lang="ru-RU" dirty="0" smtClean="0"/>
              <a:t>/</a:t>
            </a:r>
            <a:r>
              <a:rPr lang="pt-BR" dirty="0" smtClean="0"/>
              <a:t>10</a:t>
            </a:r>
            <a:r>
              <a:rPr lang="ru-RU" dirty="0" smtClean="0"/>
              <a:t> *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c</a:t>
            </a:r>
            <a:r>
              <a:rPr lang="en-GB" dirty="0" smtClean="0"/>
              <a:t>/I</a:t>
            </a:r>
            <a:r>
              <a:rPr lang="en-GB" baseline="-25000" dirty="0" smtClean="0"/>
              <a:t>C</a:t>
            </a:r>
            <a:r>
              <a:rPr lang="pt-BR" dirty="0" smtClean="0"/>
              <a:t>, </a:t>
            </a:r>
            <a:r>
              <a:rPr lang="pt-BR" dirty="0"/>
              <a:t>sute de Ω - kΩ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6164" y="4635160"/>
            <a:ext cx="2311581" cy="22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6" y="81480"/>
            <a:ext cx="11887200" cy="67765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rezistenţelor</a:t>
            </a:r>
            <a:r>
              <a:rPr lang="en-US" dirty="0"/>
              <a:t> 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ale </a:t>
            </a:r>
            <a:r>
              <a:rPr lang="en-US" dirty="0" err="1" smtClean="0"/>
              <a:t>celorlalte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consuma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la </a:t>
            </a:r>
            <a:r>
              <a:rPr lang="en-US" dirty="0" err="1"/>
              <a:t>sursa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 smtClean="0"/>
              <a:t>totodată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bazei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smtClean="0"/>
              <a:t>fie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/>
              <a:t>stare de </a:t>
            </a:r>
            <a:r>
              <a:rPr lang="en-US" dirty="0" err="1"/>
              <a:t>conducţie</a:t>
            </a:r>
            <a:r>
              <a:rPr lang="en-US" dirty="0"/>
              <a:t> (</a:t>
            </a:r>
            <a:r>
              <a:rPr lang="en-US" dirty="0" err="1"/>
              <a:t>uzual</a:t>
            </a:r>
            <a:r>
              <a:rPr lang="en-US" dirty="0"/>
              <a:t> 0,65V </a:t>
            </a:r>
            <a:r>
              <a:rPr lang="en-US" dirty="0" err="1"/>
              <a:t>pentru</a:t>
            </a:r>
            <a:r>
              <a:rPr lang="en-US" dirty="0"/>
              <a:t> Si).</a:t>
            </a:r>
          </a:p>
          <a:p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rezistenţei</a:t>
            </a:r>
            <a:r>
              <a:rPr lang="en-US" dirty="0"/>
              <a:t> R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consuma</a:t>
            </a:r>
            <a:r>
              <a:rPr lang="en-US" dirty="0" smtClean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. </a:t>
            </a:r>
            <a:r>
              <a:rPr lang="en-US" dirty="0" err="1"/>
              <a:t>Teoretic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lipsească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emitorul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smtClean="0"/>
              <a:t>fie </a:t>
            </a:r>
            <a:r>
              <a:rPr lang="en-US" dirty="0" err="1" smtClean="0"/>
              <a:t>conectat</a:t>
            </a:r>
            <a:r>
              <a:rPr lang="en-US" dirty="0" smtClean="0"/>
              <a:t> </a:t>
            </a:r>
            <a:r>
              <a:rPr lang="en-US" dirty="0"/>
              <a:t>direct la </a:t>
            </a:r>
            <a:r>
              <a:rPr lang="en-US" dirty="0" err="1"/>
              <a:t>masă</a:t>
            </a:r>
            <a:r>
              <a:rPr lang="en-US" dirty="0"/>
              <a:t>.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stabilizarea</a:t>
            </a:r>
            <a:r>
              <a:rPr lang="en-US" dirty="0" smtClean="0"/>
              <a:t> </a:t>
            </a:r>
            <a:r>
              <a:rPr lang="en-US" dirty="0" err="1" smtClean="0"/>
              <a:t>termică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punctului</a:t>
            </a:r>
            <a:r>
              <a:rPr lang="en-US" dirty="0"/>
              <a:t> static de </a:t>
            </a:r>
            <a:r>
              <a:rPr lang="en-US" dirty="0" err="1"/>
              <a:t>funcţionare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/>
              <a:t>rezistenţei</a:t>
            </a:r>
            <a:r>
              <a:rPr lang="en-US" dirty="0"/>
              <a:t> din </a:t>
            </a:r>
            <a:r>
              <a:rPr lang="en-US" dirty="0" err="1"/>
              <a:t>colectorul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, </a:t>
            </a:r>
            <a:r>
              <a:rPr lang="en-US" dirty="0" err="1"/>
              <a:t>Rc</a:t>
            </a:r>
            <a:r>
              <a:rPr lang="en-US" dirty="0"/>
              <a:t>,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sarcina</a:t>
            </a:r>
            <a:r>
              <a:rPr lang="en-US" dirty="0" smtClean="0"/>
              <a:t> </a:t>
            </a:r>
            <a:r>
              <a:rPr lang="en-US" dirty="0" err="1"/>
              <a:t>tranzistorului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lucrează</a:t>
            </a:r>
            <a:r>
              <a:rPr lang="en-US" dirty="0"/>
              <a:t> ca element </a:t>
            </a:r>
            <a:r>
              <a:rPr lang="en-US" dirty="0" err="1"/>
              <a:t>activ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circuitele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amplificare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prelucrare</a:t>
            </a:r>
            <a:r>
              <a:rPr lang="en-US" dirty="0"/>
              <a:t> de </a:t>
            </a:r>
            <a:r>
              <a:rPr lang="en-US" dirty="0" err="1"/>
              <a:t>semnale</a:t>
            </a:r>
            <a:r>
              <a:rPr lang="en-US" dirty="0"/>
              <a:t>.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limitată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condiţia</a:t>
            </a:r>
            <a:r>
              <a:rPr lang="en-US" dirty="0"/>
              <a:t> de </a:t>
            </a:r>
            <a:r>
              <a:rPr lang="en-US" dirty="0" err="1"/>
              <a:t>conducţie</a:t>
            </a:r>
            <a:r>
              <a:rPr lang="en-US" dirty="0"/>
              <a:t> a </a:t>
            </a:r>
            <a:r>
              <a:rPr lang="en-US" dirty="0" err="1"/>
              <a:t>tranzistorului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 smtClean="0"/>
              <a:t>prea</a:t>
            </a:r>
            <a:r>
              <a:rPr lang="en-US" dirty="0" smtClean="0"/>
              <a:t> mare</a:t>
            </a:r>
            <a:r>
              <a:rPr lang="en-US" dirty="0"/>
              <a:t>, </a:t>
            </a:r>
            <a:r>
              <a:rPr lang="en-US" dirty="0" err="1"/>
              <a:t>căderea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atât</a:t>
            </a:r>
            <a:r>
              <a:rPr lang="en-US" dirty="0"/>
              <a:t> de mare la un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 smtClean="0"/>
              <a:t>colector</a:t>
            </a:r>
            <a:r>
              <a:rPr lang="en-US" dirty="0" smtClean="0"/>
              <a:t> mic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permită</a:t>
            </a:r>
            <a:r>
              <a:rPr lang="en-US" dirty="0"/>
              <a:t> </a:t>
            </a:r>
            <a:r>
              <a:rPr lang="en-US" dirty="0" err="1"/>
              <a:t>trecerea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stare de </a:t>
            </a:r>
            <a:r>
              <a:rPr lang="en-US" dirty="0" err="1"/>
              <a:t>conducţie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rezolva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ecuaţii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circuitului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fi </a:t>
            </a:r>
            <a:r>
              <a:rPr lang="en-US" dirty="0" err="1"/>
              <a:t>nevoiţi</a:t>
            </a:r>
            <a:r>
              <a:rPr lang="en-US" dirty="0"/>
              <a:t> ca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uneia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rezistenţe</a:t>
            </a:r>
            <a:r>
              <a:rPr lang="en-US" dirty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o </a:t>
            </a:r>
            <a:r>
              <a:rPr lang="en-US" dirty="0" err="1"/>
              <a:t>alegem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observaţiilor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 smtClean="0"/>
              <a:t>.</a:t>
            </a:r>
          </a:p>
          <a:p>
            <a:r>
              <a:rPr lang="en-US" i="1" dirty="0" err="1"/>
              <a:t>Presupunem</a:t>
            </a:r>
            <a:r>
              <a:rPr lang="en-US" i="1" dirty="0"/>
              <a:t> </a:t>
            </a:r>
            <a:r>
              <a:rPr lang="en-US" i="1" dirty="0" err="1"/>
              <a:t>că</a:t>
            </a:r>
            <a:r>
              <a:rPr lang="en-US" i="1" dirty="0"/>
              <a:t> </a:t>
            </a:r>
            <a:r>
              <a:rPr lang="en-US" i="1" dirty="0" err="1"/>
              <a:t>avem</a:t>
            </a:r>
            <a:r>
              <a:rPr lang="en-US" i="1" dirty="0"/>
              <a:t> un </a:t>
            </a:r>
            <a:r>
              <a:rPr lang="en-US" i="1" dirty="0" err="1"/>
              <a:t>tranzistor</a:t>
            </a:r>
            <a:r>
              <a:rPr lang="en-US" i="1" dirty="0"/>
              <a:t> cu </a:t>
            </a:r>
            <a:r>
              <a:rPr lang="el-GR" dirty="0"/>
              <a:t>β </a:t>
            </a:r>
            <a:r>
              <a:rPr lang="el-GR" b="1" i="1" dirty="0"/>
              <a:t>= 100</a:t>
            </a:r>
            <a:r>
              <a:rPr lang="el-GR" i="1" dirty="0"/>
              <a:t>, </a:t>
            </a:r>
            <a:r>
              <a:rPr lang="en-US" i="1" dirty="0" err="1"/>
              <a:t>pe</a:t>
            </a:r>
            <a:r>
              <a:rPr lang="en-US" i="1" dirty="0"/>
              <a:t> </a:t>
            </a:r>
            <a:r>
              <a:rPr lang="en-US" i="1" dirty="0" smtClean="0"/>
              <a:t>care </a:t>
            </a:r>
            <a:r>
              <a:rPr lang="en-US" i="1" dirty="0" err="1" smtClean="0"/>
              <a:t>dorim</a:t>
            </a:r>
            <a:r>
              <a:rPr lang="en-US" i="1" dirty="0" smtClean="0"/>
              <a:t> </a:t>
            </a:r>
            <a:r>
              <a:rPr lang="en-US" i="1" dirty="0" err="1"/>
              <a:t>să</a:t>
            </a:r>
            <a:r>
              <a:rPr lang="en-US" i="1" dirty="0"/>
              <a:t>-l </a:t>
            </a:r>
            <a:r>
              <a:rPr lang="en-US" i="1" dirty="0" err="1"/>
              <a:t>polarizăm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curent</a:t>
            </a:r>
            <a:r>
              <a:rPr lang="en-US" i="1" dirty="0"/>
              <a:t> </a:t>
            </a:r>
            <a:r>
              <a:rPr lang="en-US" i="1" dirty="0" err="1"/>
              <a:t>continuu</a:t>
            </a:r>
            <a:r>
              <a:rPr lang="en-US" i="1" dirty="0"/>
              <a:t> </a:t>
            </a:r>
            <a:r>
              <a:rPr lang="en-US" i="1" dirty="0" err="1"/>
              <a:t>astfel</a:t>
            </a:r>
            <a:r>
              <a:rPr lang="en-US" i="1" dirty="0"/>
              <a:t> </a:t>
            </a:r>
            <a:r>
              <a:rPr lang="en-US" i="1" dirty="0" err="1"/>
              <a:t>încât</a:t>
            </a:r>
            <a:r>
              <a:rPr lang="en-US" i="1" dirty="0"/>
              <a:t> el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lucreze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smtClean="0"/>
              <a:t>zona </a:t>
            </a:r>
            <a:r>
              <a:rPr lang="en-US" i="1" dirty="0" err="1" smtClean="0"/>
              <a:t>activă</a:t>
            </a:r>
            <a:r>
              <a:rPr lang="en-US" i="1" dirty="0" smtClean="0"/>
              <a:t> </a:t>
            </a:r>
            <a:r>
              <a:rPr lang="en-US" i="1" dirty="0" err="1"/>
              <a:t>având</a:t>
            </a:r>
            <a:r>
              <a:rPr lang="en-US" i="1" dirty="0"/>
              <a:t> </a:t>
            </a:r>
            <a:r>
              <a:rPr lang="en-US" b="1" i="1" dirty="0"/>
              <a:t>IC = 2mA, UCE = 5V </a:t>
            </a:r>
            <a:r>
              <a:rPr lang="en-US" i="1" dirty="0" err="1"/>
              <a:t>şi</a:t>
            </a:r>
            <a:r>
              <a:rPr lang="en-US" i="1" dirty="0"/>
              <a:t> </a:t>
            </a:r>
            <a:r>
              <a:rPr lang="en-US" b="1" i="1" dirty="0"/>
              <a:t>UEB = 0,65V</a:t>
            </a:r>
            <a:r>
              <a:rPr lang="en-US" i="1" dirty="0"/>
              <a:t>. </a:t>
            </a:r>
            <a:r>
              <a:rPr lang="en-US" i="1" dirty="0" err="1"/>
              <a:t>Tensiunea</a:t>
            </a:r>
            <a:r>
              <a:rPr lang="en-US" i="1" dirty="0"/>
              <a:t> de </a:t>
            </a:r>
            <a:r>
              <a:rPr lang="en-US" i="1" dirty="0" err="1" smtClean="0"/>
              <a:t>alimentare</a:t>
            </a:r>
            <a:r>
              <a:rPr lang="en-US" i="1" dirty="0" smtClean="0"/>
              <a:t> </a:t>
            </a:r>
            <a:r>
              <a:rPr lang="en-US" i="1" dirty="0" err="1" smtClean="0"/>
              <a:t>este</a:t>
            </a:r>
            <a:r>
              <a:rPr lang="en-US" i="1" dirty="0" smtClean="0"/>
              <a:t> </a:t>
            </a:r>
            <a:r>
              <a:rPr lang="en-US" b="1" i="1" dirty="0"/>
              <a:t>E</a:t>
            </a:r>
            <a:r>
              <a:rPr lang="en-US" b="1" i="1" baseline="-25000" dirty="0"/>
              <a:t>C</a:t>
            </a:r>
            <a:r>
              <a:rPr lang="en-US" b="1" i="1" dirty="0"/>
              <a:t> = 10V</a:t>
            </a:r>
            <a:r>
              <a:rPr lang="en-US" i="1" dirty="0" smtClean="0"/>
              <a:t>. </a:t>
            </a:r>
            <a:r>
              <a:rPr lang="en-US" dirty="0" err="1" smtClean="0"/>
              <a:t>Neglijând</a:t>
            </a:r>
            <a:r>
              <a:rPr lang="en-US" dirty="0" smtClean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rezidual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bază-colector</a:t>
            </a:r>
            <a:r>
              <a:rPr lang="en-US" dirty="0"/>
              <a:t>, </a:t>
            </a:r>
            <a:r>
              <a:rPr lang="en-US" dirty="0" smtClean="0"/>
              <a:t>din </a:t>
            </a:r>
            <a:r>
              <a:rPr lang="en-US" dirty="0" err="1" smtClean="0"/>
              <a:t>ecuaţia</a:t>
            </a:r>
            <a:r>
              <a:rPr lang="en-US" dirty="0" smtClean="0"/>
              <a:t>                   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03" y="5893206"/>
            <a:ext cx="1272625" cy="3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14" y="112319"/>
            <a:ext cx="5534025" cy="857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14" y="1041645"/>
            <a:ext cx="898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Cunoscând curentul de bază, </a:t>
            </a:r>
            <a:r>
              <a:rPr lang="pt-BR" dirty="0" smtClean="0"/>
              <a:t>calculăm </a:t>
            </a:r>
            <a:r>
              <a:rPr lang="pt-BR" dirty="0"/>
              <a:t>curentul de emitor: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4" y="1410977"/>
            <a:ext cx="7028177" cy="442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14" y="1853178"/>
            <a:ext cx="6874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Rezistenţa de emitor o putem calcula din relaţia recomandată anterior: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4" y="2178936"/>
            <a:ext cx="5305425" cy="971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0975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calculăm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rezistenţei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colectorul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tranzistorului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15" y="3461966"/>
            <a:ext cx="6666038" cy="6532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410" y="4110300"/>
            <a:ext cx="9219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Potenţialul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bazei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V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B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=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I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R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putem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-l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calculăm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ecuaţia</a:t>
            </a:r>
            <a:r>
              <a:rPr lang="en-US" dirty="0"/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14" y="4499904"/>
            <a:ext cx="5851227" cy="4272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3114" y="4968833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Alegând pentru rezistenţa R</a:t>
            </a:r>
            <a:r>
              <a:rPr lang="pt-BR" baseline="-25000" dirty="0"/>
              <a:t>2</a:t>
            </a:r>
            <a:r>
              <a:rPr lang="pt-BR" dirty="0"/>
              <a:t> valoarea: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0" y="5302218"/>
            <a:ext cx="1270504" cy="2926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5628221"/>
            <a:ext cx="383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 poate calcula valoarea curentului I</a:t>
            </a:r>
            <a:r>
              <a:rPr lang="it-IT" baseline="-25000" dirty="0"/>
              <a:t>2</a:t>
            </a:r>
            <a:r>
              <a:rPr lang="it-IT" dirty="0"/>
              <a:t>: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7" y="5899449"/>
            <a:ext cx="3282779" cy="66461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641124" y="0"/>
            <a:ext cx="9054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641124" y="33216"/>
            <a:ext cx="447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sfârşit</a:t>
            </a:r>
            <a:r>
              <a:rPr lang="ro-MD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/>
              <a:t>fi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rezistenţei</a:t>
            </a:r>
            <a:endParaRPr lang="en-US" dirty="0"/>
          </a:p>
          <a:p>
            <a:r>
              <a:rPr lang="en-US" dirty="0"/>
              <a:t>R1: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r="58539" b="-40"/>
          <a:stretch/>
        </p:blipFill>
        <p:spPr>
          <a:xfrm>
            <a:off x="7757998" y="672149"/>
            <a:ext cx="2856902" cy="6507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/>
          <a:srcRect l="38884" b="-939"/>
          <a:stretch/>
        </p:blipFill>
        <p:spPr>
          <a:xfrm>
            <a:off x="7835080" y="1367685"/>
            <a:ext cx="3871047" cy="60359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650178" y="2102737"/>
            <a:ext cx="4541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standardizate</a:t>
            </a:r>
            <a:r>
              <a:rPr lang="en-US" dirty="0"/>
              <a:t> ale </a:t>
            </a:r>
            <a:r>
              <a:rPr lang="en-US" dirty="0" err="1"/>
              <a:t>rezistenţelor</a:t>
            </a:r>
            <a:r>
              <a:rPr lang="en-US" dirty="0"/>
              <a:t> de </a:t>
            </a:r>
            <a:r>
              <a:rPr lang="en-US" dirty="0" err="1"/>
              <a:t>uz</a:t>
            </a:r>
            <a:r>
              <a:rPr lang="en-US" dirty="0"/>
              <a:t> general,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alege</a:t>
            </a:r>
            <a:r>
              <a:rPr lang="en-US" dirty="0" smtClean="0"/>
              <a:t> </a:t>
            </a:r>
            <a:r>
              <a:rPr lang="en-US" dirty="0" err="1"/>
              <a:t>următoarele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rezistenţe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smtClean="0"/>
              <a:t>ale </a:t>
            </a:r>
            <a:r>
              <a:rPr lang="en-US" dirty="0" err="1" smtClean="0"/>
              <a:t>tranzistorului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b="1" baseline="-25000" dirty="0"/>
              <a:t>C</a:t>
            </a:r>
            <a:r>
              <a:rPr lang="en-US" b="1" dirty="0"/>
              <a:t> = 2k</a:t>
            </a:r>
            <a:r>
              <a:rPr lang="el-GR" b="1" dirty="0"/>
              <a:t>Ω, </a:t>
            </a:r>
            <a:r>
              <a:rPr lang="en-US" b="1" dirty="0"/>
              <a:t>R</a:t>
            </a:r>
            <a:r>
              <a:rPr lang="en-US" b="1" baseline="-25000" dirty="0"/>
              <a:t>E</a:t>
            </a:r>
            <a:r>
              <a:rPr lang="en-US" b="1" dirty="0"/>
              <a:t> = 500</a:t>
            </a:r>
            <a:r>
              <a:rPr lang="el-GR" b="1" dirty="0"/>
              <a:t>Ω, </a:t>
            </a:r>
            <a:r>
              <a:rPr lang="en-US" b="1" dirty="0"/>
              <a:t>R</a:t>
            </a:r>
            <a:r>
              <a:rPr lang="en-US" b="1" baseline="-25000" dirty="0"/>
              <a:t>1</a:t>
            </a:r>
            <a:r>
              <a:rPr lang="en-US" b="1" dirty="0"/>
              <a:t> = 47k</a:t>
            </a:r>
            <a:r>
              <a:rPr lang="el-GR" b="1" dirty="0"/>
              <a:t>Ω </a:t>
            </a:r>
            <a:r>
              <a:rPr lang="en-US" b="1" dirty="0" err="1"/>
              <a:t>şi</a:t>
            </a:r>
            <a:r>
              <a:rPr lang="en-US" b="1" dirty="0"/>
              <a:t> R</a:t>
            </a:r>
            <a:r>
              <a:rPr lang="en-US" b="1" baseline="-25000" dirty="0"/>
              <a:t>2</a:t>
            </a:r>
            <a:r>
              <a:rPr lang="en-US" b="1" dirty="0"/>
              <a:t> = 10k</a:t>
            </a:r>
            <a:r>
              <a:rPr lang="el-GR" b="1" dirty="0"/>
              <a:t>Ω.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37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4" y="0"/>
            <a:ext cx="3292963" cy="4665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Ecuaţia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7367" y="0"/>
            <a:ext cx="343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rescrisă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următor</a:t>
            </a:r>
            <a:r>
              <a:rPr lang="en-US" dirty="0"/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0" y="466578"/>
            <a:ext cx="2854619" cy="673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39975"/>
            <a:ext cx="12050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mărimile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I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U</a:t>
            </a:r>
            <a:r>
              <a:rPr lang="en-US" baseline="-25000" dirty="0"/>
              <a:t>CE</a:t>
            </a:r>
            <a:r>
              <a:rPr lang="en-US" dirty="0"/>
              <a:t>,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/>
              <a:t>ecuaţia</a:t>
            </a:r>
            <a:r>
              <a:rPr lang="en-US" dirty="0"/>
              <a:t> </a:t>
            </a:r>
            <a:r>
              <a:rPr lang="en-US" dirty="0" err="1"/>
              <a:t>dreptei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poziţia</a:t>
            </a:r>
            <a:r>
              <a:rPr lang="en-US" dirty="0" smtClean="0"/>
              <a:t> </a:t>
            </a:r>
            <a:r>
              <a:rPr lang="en-US" dirty="0" err="1"/>
              <a:t>punctului</a:t>
            </a:r>
            <a:r>
              <a:rPr lang="en-US" dirty="0"/>
              <a:t> static de </a:t>
            </a:r>
            <a:r>
              <a:rPr lang="en-US" dirty="0" err="1" smtClean="0"/>
              <a:t>funcţionare</a:t>
            </a:r>
            <a:r>
              <a:rPr lang="en-US" dirty="0" smtClean="0"/>
              <a:t>. </a:t>
            </a:r>
            <a:r>
              <a:rPr lang="en-US" dirty="0"/>
              <a:t>Din </a:t>
            </a:r>
            <a:r>
              <a:rPr lang="en-US" dirty="0" err="1" smtClean="0"/>
              <a:t>figura</a:t>
            </a:r>
            <a:r>
              <a:rPr lang="en-US" dirty="0" smtClean="0"/>
              <a:t> de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observa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valorile</a:t>
            </a:r>
            <a:r>
              <a:rPr lang="en-US" dirty="0" smtClean="0"/>
              <a:t> </a:t>
            </a:r>
            <a:r>
              <a:rPr lang="en-US" dirty="0" err="1" smtClean="0"/>
              <a:t>rezistenţelor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, </a:t>
            </a:r>
            <a:r>
              <a:rPr lang="en-US" dirty="0" err="1"/>
              <a:t>poziţia</a:t>
            </a:r>
            <a:r>
              <a:rPr lang="en-US" dirty="0"/>
              <a:t> </a:t>
            </a:r>
            <a:r>
              <a:rPr lang="en-US" dirty="0" err="1"/>
              <a:t>punctului</a:t>
            </a:r>
            <a:r>
              <a:rPr lang="en-US" dirty="0"/>
              <a:t> static </a:t>
            </a:r>
            <a:r>
              <a:rPr lang="en-US" dirty="0" smtClean="0"/>
              <a:t>de </a:t>
            </a:r>
            <a:r>
              <a:rPr lang="en-US" dirty="0" err="1" smtClean="0"/>
              <a:t>funcţionare</a:t>
            </a:r>
            <a:r>
              <a:rPr lang="en-US" dirty="0" smtClean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schimbată</a:t>
            </a:r>
            <a:r>
              <a:rPr lang="en-US" dirty="0"/>
              <a:t> </a:t>
            </a:r>
            <a:r>
              <a:rPr lang="en-US" dirty="0" err="1"/>
              <a:t>modificând</a:t>
            </a:r>
            <a:r>
              <a:rPr lang="en-US" dirty="0"/>
              <a:t> </a:t>
            </a:r>
            <a:r>
              <a:rPr lang="en-US" dirty="0" err="1"/>
              <a:t>mărimea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 smtClean="0"/>
              <a:t>. </a:t>
            </a:r>
            <a:r>
              <a:rPr lang="en-US" dirty="0" err="1" smtClean="0"/>
              <a:t>Aşadar</a:t>
            </a:r>
            <a:r>
              <a:rPr lang="en-US" dirty="0"/>
              <a:t>, </a:t>
            </a:r>
            <a:r>
              <a:rPr lang="en-US" dirty="0" err="1"/>
              <a:t>punctul</a:t>
            </a:r>
            <a:r>
              <a:rPr lang="en-US" dirty="0"/>
              <a:t> static de </a:t>
            </a:r>
            <a:r>
              <a:rPr lang="en-US" dirty="0" err="1"/>
              <a:t>funcţionare</a:t>
            </a:r>
            <a:r>
              <a:rPr lang="en-US" dirty="0"/>
              <a:t> al </a:t>
            </a:r>
            <a:r>
              <a:rPr lang="en-US" dirty="0" err="1"/>
              <a:t>tranzistorului</a:t>
            </a:r>
            <a:r>
              <a:rPr lang="en-US" dirty="0"/>
              <a:t> se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smtClean="0"/>
              <a:t>ca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/>
              <a:t>intersecţia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 </a:t>
            </a:r>
            <a:r>
              <a:rPr lang="en-US" dirty="0" err="1" smtClean="0"/>
              <a:t>caracteristica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ieşire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prestabilit</a:t>
            </a:r>
            <a:r>
              <a:rPr lang="en-US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50" y="2784270"/>
            <a:ext cx="5949872" cy="38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Stabilizarea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termică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punctului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static de </a:t>
            </a:r>
            <a:r>
              <a:rPr lang="en-US" sz="2000" b="1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848"/>
            <a:ext cx="11760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Conductibilitatea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a </a:t>
            </a:r>
            <a:r>
              <a:rPr lang="en-US" dirty="0" err="1"/>
              <a:t>materialelor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puternic</a:t>
            </a:r>
            <a:r>
              <a:rPr lang="en-US" dirty="0" smtClean="0"/>
              <a:t> </a:t>
            </a:r>
            <a:r>
              <a:rPr lang="en-US" dirty="0" err="1" smtClean="0"/>
              <a:t>dependentă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lucrează</a:t>
            </a:r>
            <a:r>
              <a:rPr lang="en-US" dirty="0"/>
              <a:t>. O </a:t>
            </a:r>
            <a:r>
              <a:rPr lang="en-US" dirty="0" err="1"/>
              <a:t>variaţie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temperatură</a:t>
            </a:r>
            <a:r>
              <a:rPr lang="en-US" dirty="0" smtClean="0"/>
              <a:t> </a:t>
            </a:r>
            <a:r>
              <a:rPr lang="en-US" dirty="0" err="1"/>
              <a:t>determină</a:t>
            </a:r>
            <a:r>
              <a:rPr lang="en-US" dirty="0"/>
              <a:t> o </a:t>
            </a:r>
            <a:r>
              <a:rPr lang="en-US" dirty="0" err="1"/>
              <a:t>variaţie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a </a:t>
            </a:r>
            <a:r>
              <a:rPr lang="en-US" dirty="0" err="1"/>
              <a:t>densităţii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purtători</a:t>
            </a:r>
            <a:r>
              <a:rPr lang="en-US" dirty="0" smtClean="0"/>
              <a:t> </a:t>
            </a:r>
            <a:r>
              <a:rPr lang="en-US" dirty="0" err="1"/>
              <a:t>minoritari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a </a:t>
            </a:r>
            <a:r>
              <a:rPr lang="en-US" dirty="0" err="1"/>
              <a:t>densităţii</a:t>
            </a:r>
            <a:r>
              <a:rPr lang="en-US" dirty="0"/>
              <a:t> de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 smtClean="0"/>
              <a:t>. De </a:t>
            </a:r>
            <a:r>
              <a:rPr lang="en-US" dirty="0" err="1"/>
              <a:t>aceea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 bipolar, o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creştere</a:t>
            </a:r>
            <a:r>
              <a:rPr lang="en-US" dirty="0"/>
              <a:t> </a:t>
            </a:r>
            <a:r>
              <a:rPr lang="en-US" dirty="0" err="1"/>
              <a:t>relativă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 a </a:t>
            </a:r>
            <a:r>
              <a:rPr lang="en-US" dirty="0" err="1">
                <a:solidFill>
                  <a:srgbClr val="FF0000"/>
                </a:solidFill>
              </a:rPr>
              <a:t>curentului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rezidual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curent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 </a:t>
            </a:r>
            <a:r>
              <a:rPr lang="en-US" dirty="0" err="1" smtClean="0">
                <a:solidFill>
                  <a:srgbClr val="FF0000"/>
                </a:solidFill>
              </a:rPr>
              <a:t>purtători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minoritari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colector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-25000" dirty="0" err="1"/>
              <a:t>CBo</a:t>
            </a:r>
            <a:r>
              <a:rPr lang="en-US" dirty="0"/>
              <a:t>.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 care, la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determina</a:t>
            </a:r>
            <a:r>
              <a:rPr lang="en-US" dirty="0"/>
              <a:t> o </a:t>
            </a:r>
            <a:r>
              <a:rPr lang="en-US" dirty="0" err="1"/>
              <a:t>creştere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a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joncţiunii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smtClean="0"/>
              <a:t>care </a:t>
            </a:r>
            <a:r>
              <a:rPr lang="en-US" dirty="0" err="1" smtClean="0"/>
              <a:t>fenomenul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repetă</a:t>
            </a:r>
            <a:r>
              <a:rPr lang="en-US" dirty="0"/>
              <a:t> ca o </a:t>
            </a:r>
            <a:r>
              <a:rPr lang="en-US" dirty="0" err="1"/>
              <a:t>reacţie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lanţ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 </a:t>
            </a:r>
            <a:r>
              <a:rPr lang="en-US" dirty="0" err="1"/>
              <a:t>fenomenul</a:t>
            </a:r>
            <a:r>
              <a:rPr lang="en-US" dirty="0"/>
              <a:t> de </a:t>
            </a:r>
            <a:r>
              <a:rPr lang="en-US" dirty="0" err="1" smtClean="0"/>
              <a:t>ambalare</a:t>
            </a:r>
            <a:r>
              <a:rPr lang="en-US" dirty="0" smtClean="0"/>
              <a:t> </a:t>
            </a:r>
            <a:r>
              <a:rPr lang="en-US" dirty="0" err="1" smtClean="0"/>
              <a:t>termică</a:t>
            </a:r>
            <a:r>
              <a:rPr lang="en-US" dirty="0"/>
              <a:t>.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sintetizat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2" y="2252173"/>
            <a:ext cx="4686206" cy="367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624" y="2619239"/>
            <a:ext cx="1208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stabilizarea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a </a:t>
            </a:r>
            <a:r>
              <a:rPr lang="en-US" dirty="0" err="1"/>
              <a:t>punctului</a:t>
            </a:r>
            <a:r>
              <a:rPr lang="en-US" dirty="0"/>
              <a:t> static de </a:t>
            </a:r>
            <a:r>
              <a:rPr lang="en-US" dirty="0" err="1"/>
              <a:t>funcţionare</a:t>
            </a:r>
            <a:r>
              <a:rPr lang="en-US" dirty="0"/>
              <a:t> </a:t>
            </a:r>
            <a:r>
              <a:rPr lang="en-US" dirty="0" err="1" smtClean="0"/>
              <a:t>prezenţa</a:t>
            </a:r>
            <a:r>
              <a:rPr lang="en-US" dirty="0" smtClean="0"/>
              <a:t> </a:t>
            </a:r>
            <a:r>
              <a:rPr lang="en-US" dirty="0" err="1" smtClean="0"/>
              <a:t>rezistenţelor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tranzistorului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obligatorie</a:t>
            </a:r>
            <a:r>
              <a:rPr lang="en-US" dirty="0"/>
              <a:t>. </a:t>
            </a:r>
            <a:r>
              <a:rPr lang="en-US" dirty="0" err="1" smtClean="0"/>
              <a:t>Prezenţa</a:t>
            </a:r>
            <a:r>
              <a:rPr lang="en-US" dirty="0" smtClean="0"/>
              <a:t> </a:t>
            </a:r>
            <a:r>
              <a:rPr lang="en-US" dirty="0" err="1"/>
              <a:t>divizorului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tranzistorului</a:t>
            </a:r>
            <a:r>
              <a:rPr lang="en-US" dirty="0"/>
              <a:t>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smtClean="0"/>
              <a:t>un  </a:t>
            </a:r>
            <a:r>
              <a:rPr lang="en-US" dirty="0" err="1" smtClean="0"/>
              <a:t>potenţial</a:t>
            </a:r>
            <a:r>
              <a:rPr lang="en-US" dirty="0" smtClean="0"/>
              <a:t> </a:t>
            </a:r>
            <a:r>
              <a:rPr lang="en-US" dirty="0" err="1"/>
              <a:t>relativ</a:t>
            </a:r>
            <a:r>
              <a:rPr lang="en-US" dirty="0"/>
              <a:t> constant al </a:t>
            </a:r>
            <a:r>
              <a:rPr lang="en-US" dirty="0" err="1"/>
              <a:t>bazei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cu masa, </a:t>
            </a:r>
            <a:r>
              <a:rPr lang="en-US" dirty="0" err="1" smtClean="0"/>
              <a:t>rezistenţele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 la </a:t>
            </a:r>
            <a:r>
              <a:rPr lang="en-US" dirty="0" err="1"/>
              <a:t>variaţiile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decât</a:t>
            </a:r>
            <a:endParaRPr lang="en-US" dirty="0"/>
          </a:p>
          <a:p>
            <a:r>
              <a:rPr lang="en-US" dirty="0" err="1"/>
              <a:t>semiconductorii</a:t>
            </a:r>
            <a:r>
              <a:rPr lang="en-US" dirty="0"/>
              <a:t>. </a:t>
            </a:r>
            <a:r>
              <a:rPr lang="en-US" dirty="0" err="1"/>
              <a:t>Neglijând</a:t>
            </a:r>
            <a:r>
              <a:rPr lang="en-US" dirty="0"/>
              <a:t> </a:t>
            </a:r>
            <a:r>
              <a:rPr lang="en-US" dirty="0" err="1"/>
              <a:t>contribuţia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I</a:t>
            </a:r>
            <a:r>
              <a:rPr lang="en-US" baseline="-25000" dirty="0"/>
              <a:t>C</a:t>
            </a:r>
            <a:r>
              <a:rPr lang="en-US" dirty="0"/>
              <a:t> = I</a:t>
            </a:r>
            <a:r>
              <a:rPr lang="en-US" baseline="-25000" dirty="0"/>
              <a:t>E</a:t>
            </a:r>
            <a:r>
              <a:rPr lang="en-US" dirty="0" smtClean="0"/>
              <a:t>. 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/>
              <a:t>însemnă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o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, </a:t>
            </a:r>
            <a:r>
              <a:rPr lang="en-US" dirty="0" err="1"/>
              <a:t>datorată</a:t>
            </a:r>
            <a:r>
              <a:rPr lang="en-US" dirty="0"/>
              <a:t> </a:t>
            </a:r>
            <a:r>
              <a:rPr lang="en-US" dirty="0" err="1" smtClean="0"/>
              <a:t>creşterii</a:t>
            </a:r>
            <a:r>
              <a:rPr lang="en-US" dirty="0" smtClean="0"/>
              <a:t> </a:t>
            </a:r>
            <a:r>
              <a:rPr lang="en-US" dirty="0" err="1" smtClean="0"/>
              <a:t>temperaturii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o </a:t>
            </a:r>
            <a:r>
              <a:rPr lang="en-US" dirty="0" err="1"/>
              <a:t>creştere</a:t>
            </a:r>
            <a:r>
              <a:rPr lang="en-US" dirty="0"/>
              <a:t> </a:t>
            </a:r>
            <a:r>
              <a:rPr lang="en-US" dirty="0" err="1"/>
              <a:t>asemănătoare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emitor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implicit </a:t>
            </a:r>
            <a:r>
              <a:rPr lang="en-US" dirty="0"/>
              <a:t>o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căderii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rezistenţa</a:t>
            </a:r>
            <a:r>
              <a:rPr lang="en-US" dirty="0"/>
              <a:t> R</a:t>
            </a:r>
            <a:r>
              <a:rPr lang="en-US" baseline="-25000" dirty="0"/>
              <a:t>E</a:t>
            </a:r>
            <a:r>
              <a:rPr lang="en-US" dirty="0"/>
              <a:t>.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potenţialul</a:t>
            </a:r>
            <a:r>
              <a:rPr lang="en-US" dirty="0" smtClean="0"/>
              <a:t> </a:t>
            </a:r>
            <a:r>
              <a:rPr lang="en-US" dirty="0" err="1"/>
              <a:t>bazei</a:t>
            </a:r>
            <a:r>
              <a:rPr lang="en-US" dirty="0"/>
              <a:t> </a:t>
            </a:r>
            <a:r>
              <a:rPr lang="en-US" dirty="0" err="1"/>
              <a:t>faţă</a:t>
            </a:r>
            <a:r>
              <a:rPr lang="en-US" dirty="0"/>
              <a:t> de </a:t>
            </a:r>
            <a:r>
              <a:rPr lang="en-US" dirty="0" err="1"/>
              <a:t>masă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constant,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 smtClean="0"/>
              <a:t>emitor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scadă</a:t>
            </a:r>
            <a:r>
              <a:rPr lang="en-US" dirty="0"/>
              <a:t>.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i="1" baseline="-25000" dirty="0"/>
              <a:t>BE</a:t>
            </a:r>
            <a:r>
              <a:rPr lang="en-US" i="1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emitor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celui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fenomenul</a:t>
            </a:r>
            <a:r>
              <a:rPr lang="en-US" dirty="0"/>
              <a:t> se </a:t>
            </a:r>
            <a:r>
              <a:rPr lang="en-US" dirty="0" err="1"/>
              <a:t>atenuează</a:t>
            </a:r>
            <a:r>
              <a:rPr lang="en-US" dirty="0"/>
              <a:t>.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/>
              <a:t>sintetizat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2" y="4871412"/>
            <a:ext cx="6306777" cy="3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2R-1 24VDC OMRON OCB - Relay: electromagnetic | SPDT; Ucoil: 24VDC;  10A/250VAC; 10A/30VDC; G2R-1-24DC | TME - Electronic component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r="18291"/>
          <a:stretch/>
        </p:blipFill>
        <p:spPr bwMode="auto">
          <a:xfrm>
            <a:off x="212272" y="170535"/>
            <a:ext cx="36902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77" y="102928"/>
            <a:ext cx="3510793" cy="1978811"/>
          </a:xfrm>
          <a:prstGeom prst="rect">
            <a:avLst/>
          </a:prstGeom>
        </p:spPr>
      </p:pic>
      <p:pic>
        <p:nvPicPr>
          <p:cNvPr id="6" name="Picture 4" descr="Relee electromagnetice | electromatic.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4552302"/>
            <a:ext cx="8807562" cy="18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232" y="2304620"/>
            <a:ext cx="3718285" cy="2247682"/>
          </a:xfrm>
          <a:prstGeom prst="rect">
            <a:avLst/>
          </a:prstGeom>
        </p:spPr>
      </p:pic>
      <p:pic>
        <p:nvPicPr>
          <p:cNvPr id="8" name="Picture 2" descr="Электровакуумный диод. Виды, характеристики , принцип работы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74" y="411903"/>
            <a:ext cx="4135764" cy="25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79614"/>
            <a:ext cx="11781064" cy="5997349"/>
          </a:xfrm>
        </p:spPr>
        <p:txBody>
          <a:bodyPr>
            <a:normAutofit/>
          </a:bodyPr>
          <a:lstStyle/>
          <a:p>
            <a:r>
              <a:rPr lang="it-IT" b="1" dirty="0"/>
              <a:t>Reprezentarea circuitelor liniare prin parametri de </a:t>
            </a:r>
            <a:r>
              <a:rPr lang="it-IT" b="1" dirty="0" smtClean="0"/>
              <a:t>cuadripoli</a:t>
            </a:r>
          </a:p>
          <a:p>
            <a:pPr marL="0" indent="0">
              <a:buNone/>
            </a:pPr>
            <a:r>
              <a:rPr lang="en-US" sz="2000" dirty="0" err="1" smtClean="0"/>
              <a:t>metoda</a:t>
            </a:r>
            <a:r>
              <a:rPr lang="en-US" sz="2000" dirty="0" smtClean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folosită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teoria</a:t>
            </a:r>
            <a:r>
              <a:rPr lang="en-US" sz="2000" dirty="0"/>
              <a:t> </a:t>
            </a:r>
            <a:r>
              <a:rPr lang="en-US" sz="2000" dirty="0" err="1"/>
              <a:t>circuitelor</a:t>
            </a:r>
            <a:r>
              <a:rPr lang="en-US" sz="2000" dirty="0"/>
              <a:t> </a:t>
            </a:r>
            <a:r>
              <a:rPr lang="en-US" sz="2000" dirty="0" err="1"/>
              <a:t>liniare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simplificarea</a:t>
            </a:r>
            <a:r>
              <a:rPr lang="en-US" sz="2000" dirty="0"/>
              <a:t> </a:t>
            </a:r>
            <a:r>
              <a:rPr lang="en-US" sz="2000" dirty="0" err="1"/>
              <a:t>calculelor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smtClean="0"/>
              <a:t>circuit complex</a:t>
            </a:r>
            <a:r>
              <a:rPr lang="en-US" sz="2000" dirty="0"/>
              <a:t>,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cînd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</a:t>
            </a:r>
            <a:r>
              <a:rPr lang="en-US" sz="2000" dirty="0" err="1"/>
              <a:t>cunoscute</a:t>
            </a:r>
            <a:r>
              <a:rPr lang="en-US" sz="2000" dirty="0"/>
              <a:t> </a:t>
            </a:r>
            <a:r>
              <a:rPr lang="en-US" sz="2000" dirty="0" err="1"/>
              <a:t>modele</a:t>
            </a:r>
            <a:r>
              <a:rPr lang="en-US" sz="2000" dirty="0"/>
              <a:t> ale </a:t>
            </a:r>
            <a:r>
              <a:rPr lang="en-US" sz="2000" dirty="0" err="1"/>
              <a:t>părţilor</a:t>
            </a:r>
            <a:r>
              <a:rPr lang="en-US" sz="2000" dirty="0"/>
              <a:t> sale,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mărimile</a:t>
            </a:r>
            <a:r>
              <a:rPr lang="en-US" sz="2000" dirty="0"/>
              <a:t> interne ale </a:t>
            </a:r>
            <a:r>
              <a:rPr lang="en-US" sz="2000" dirty="0" err="1"/>
              <a:t>acestor</a:t>
            </a:r>
            <a:r>
              <a:rPr lang="en-US" sz="2000" dirty="0"/>
              <a:t> </a:t>
            </a:r>
            <a:r>
              <a:rPr lang="en-US" sz="2000" dirty="0" err="1" smtClean="0"/>
              <a:t>părţi</a:t>
            </a:r>
            <a:r>
              <a:rPr lang="en-US" sz="2000" dirty="0" smtClean="0"/>
              <a:t> nu </a:t>
            </a:r>
            <a:r>
              <a:rPr lang="en-US" sz="2000" dirty="0" err="1"/>
              <a:t>interesează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calculele</a:t>
            </a:r>
            <a:r>
              <a:rPr lang="en-US" sz="2000" dirty="0"/>
              <a:t> </a:t>
            </a:r>
            <a:r>
              <a:rPr lang="en-US" sz="2000" dirty="0" err="1"/>
              <a:t>ulterioare</a:t>
            </a:r>
            <a:r>
              <a:rPr lang="en-US" sz="2000" dirty="0"/>
              <a:t>. </a:t>
            </a:r>
            <a:r>
              <a:rPr lang="en-US" sz="2000" dirty="0" err="1"/>
              <a:t>Circuitul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văzut</a:t>
            </a:r>
            <a:r>
              <a:rPr lang="en-US" sz="2000" dirty="0"/>
              <a:t> ca o cutie </a:t>
            </a:r>
            <a:r>
              <a:rPr lang="en-US" sz="2000" dirty="0" err="1"/>
              <a:t>neagră</a:t>
            </a:r>
            <a:r>
              <a:rPr lang="en-US" sz="2000" dirty="0"/>
              <a:t>, al </a:t>
            </a:r>
            <a:r>
              <a:rPr lang="en-US" sz="2000" dirty="0" err="1"/>
              <a:t>cărei</a:t>
            </a:r>
            <a:r>
              <a:rPr lang="en-US" sz="2000" dirty="0"/>
              <a:t> model </a:t>
            </a:r>
            <a:r>
              <a:rPr lang="en-US" sz="2000" dirty="0" err="1" smtClean="0"/>
              <a:t>foloseşte</a:t>
            </a:r>
            <a:r>
              <a:rPr lang="en-US" sz="2000" dirty="0" smtClean="0"/>
              <a:t> </a:t>
            </a:r>
            <a:r>
              <a:rPr lang="en-US" sz="2000" dirty="0" err="1" smtClean="0"/>
              <a:t>numai</a:t>
            </a:r>
            <a:r>
              <a:rPr lang="en-US" sz="2000" dirty="0" smtClean="0"/>
              <a:t> </a:t>
            </a:r>
            <a:r>
              <a:rPr lang="en-US" sz="2000" dirty="0" err="1"/>
              <a:t>mărimile</a:t>
            </a:r>
            <a:r>
              <a:rPr lang="en-US" sz="2000" dirty="0"/>
              <a:t> </a:t>
            </a:r>
            <a:r>
              <a:rPr lang="en-US" sz="2000" dirty="0" err="1"/>
              <a:t>măsurabile</a:t>
            </a:r>
            <a:r>
              <a:rPr lang="en-US" sz="2000" dirty="0"/>
              <a:t> la borne.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abordare</a:t>
            </a:r>
            <a:r>
              <a:rPr lang="en-US" sz="2000" dirty="0"/>
              <a:t> are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avantaje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modelul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simplu</a:t>
            </a:r>
            <a:r>
              <a:rPr lang="en-US" sz="2000" dirty="0"/>
              <a:t>,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reduce </a:t>
            </a:r>
            <a:r>
              <a:rPr lang="en-US" sz="2000" dirty="0" err="1"/>
              <a:t>calculele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cînd</a:t>
            </a:r>
            <a:r>
              <a:rPr lang="en-US" sz="2000" dirty="0"/>
              <a:t> el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modelarea</a:t>
            </a:r>
            <a:r>
              <a:rPr lang="en-US" sz="2000" dirty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circuit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cuprinzător</a:t>
            </a:r>
            <a:r>
              <a:rPr lang="en-US" sz="2000" dirty="0"/>
              <a:t> (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cînd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circuite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</a:t>
            </a:r>
            <a:r>
              <a:rPr lang="en-US" sz="2000" dirty="0" err="1"/>
              <a:t>conectate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cascadă</a:t>
            </a:r>
            <a:r>
              <a:rPr lang="en-US" sz="2000" dirty="0"/>
              <a:t>);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modelul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dedus</a:t>
            </a:r>
            <a:r>
              <a:rPr lang="en-US" sz="2000" dirty="0"/>
              <a:t> experimental, </a:t>
            </a:r>
            <a:r>
              <a:rPr lang="en-US" sz="2000" dirty="0" err="1"/>
              <a:t>simplu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mărimilor</a:t>
            </a:r>
            <a:r>
              <a:rPr lang="en-US" sz="2000" dirty="0"/>
              <a:t> </a:t>
            </a:r>
            <a:r>
              <a:rPr lang="en-US" sz="2000" dirty="0" err="1"/>
              <a:t>măsurate</a:t>
            </a:r>
            <a:r>
              <a:rPr lang="en-US" sz="2000" dirty="0"/>
              <a:t> la borne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err="1" smtClean="0"/>
              <a:t>Circuitul</a:t>
            </a:r>
            <a:r>
              <a:rPr lang="en-US" sz="2000" dirty="0" smtClean="0"/>
              <a:t> </a:t>
            </a:r>
            <a:r>
              <a:rPr lang="en-US" sz="2000" dirty="0"/>
              <a:t>cu </a:t>
            </a:r>
            <a:r>
              <a:rPr lang="en-US" sz="2000" dirty="0" err="1"/>
              <a:t>patru</a:t>
            </a:r>
            <a:r>
              <a:rPr lang="en-US" sz="2000" dirty="0"/>
              <a:t> borne </a:t>
            </a:r>
            <a:r>
              <a:rPr lang="en-US" sz="2000" dirty="0" err="1"/>
              <a:t>exterioare</a:t>
            </a:r>
            <a:r>
              <a:rPr lang="en-US" sz="2000" dirty="0"/>
              <a:t> se </a:t>
            </a:r>
            <a:r>
              <a:rPr lang="en-US" sz="2000" dirty="0" err="1"/>
              <a:t>numeşte</a:t>
            </a:r>
            <a:r>
              <a:rPr lang="en-US" sz="2000" dirty="0"/>
              <a:t> </a:t>
            </a:r>
            <a:r>
              <a:rPr lang="en-US" sz="2000" dirty="0" err="1"/>
              <a:t>cuadripol</a:t>
            </a:r>
            <a:r>
              <a:rPr lang="en-US" sz="2000" dirty="0"/>
              <a:t>. De </a:t>
            </a:r>
            <a:r>
              <a:rPr lang="en-US" sz="2000" dirty="0" err="1"/>
              <a:t>regulă</a:t>
            </a:r>
            <a:r>
              <a:rPr lang="en-US" sz="2000" dirty="0"/>
              <a:t>, el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văzut</a:t>
            </a:r>
            <a:r>
              <a:rPr lang="en-US" sz="2000" dirty="0"/>
              <a:t> ca un </a:t>
            </a:r>
            <a:r>
              <a:rPr lang="en-US" sz="2000" dirty="0" err="1"/>
              <a:t>diport</a:t>
            </a:r>
            <a:r>
              <a:rPr lang="en-US" sz="2000" dirty="0"/>
              <a:t>, </a:t>
            </a:r>
            <a:r>
              <a:rPr lang="en-US" sz="2000" dirty="0" err="1" smtClean="0"/>
              <a:t>adică</a:t>
            </a:r>
            <a:r>
              <a:rPr lang="en-US" sz="2000" dirty="0" smtClean="0"/>
              <a:t> un </a:t>
            </a:r>
            <a:r>
              <a:rPr lang="en-US" sz="2000" dirty="0"/>
              <a:t>circuit cu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perechi</a:t>
            </a:r>
            <a:r>
              <a:rPr lang="en-US" sz="2000" dirty="0"/>
              <a:t> de borne (la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pereche</a:t>
            </a:r>
            <a:r>
              <a:rPr lang="en-US" sz="2000" dirty="0"/>
              <a:t>, </a:t>
            </a:r>
            <a:r>
              <a:rPr lang="en-US" sz="2000" dirty="0" err="1"/>
              <a:t>curentul</a:t>
            </a:r>
            <a:r>
              <a:rPr lang="en-US" sz="2000" dirty="0"/>
              <a:t> de </a:t>
            </a:r>
            <a:r>
              <a:rPr lang="en-US" sz="2000" dirty="0" err="1"/>
              <a:t>intrare</a:t>
            </a:r>
            <a:r>
              <a:rPr lang="en-US" sz="2000" dirty="0"/>
              <a:t> </a:t>
            </a:r>
            <a:r>
              <a:rPr lang="en-US" sz="2000" dirty="0" err="1"/>
              <a:t>printr</a:t>
            </a:r>
            <a:r>
              <a:rPr lang="en-US" sz="2000" dirty="0"/>
              <a:t>-o </a:t>
            </a:r>
            <a:r>
              <a:rPr lang="en-US" sz="2000" dirty="0" err="1"/>
              <a:t>bornă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 smtClean="0"/>
              <a:t>egal</a:t>
            </a:r>
            <a:r>
              <a:rPr lang="en-US" sz="2000" dirty="0" smtClean="0"/>
              <a:t> cu </a:t>
            </a:r>
            <a:r>
              <a:rPr lang="en-US" sz="2000" dirty="0" err="1"/>
              <a:t>cel</a:t>
            </a:r>
            <a:r>
              <a:rPr lang="en-US" sz="2000" dirty="0"/>
              <a:t> de </a:t>
            </a:r>
            <a:r>
              <a:rPr lang="en-US" sz="2000" dirty="0" err="1"/>
              <a:t>ieşire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cealaltă</a:t>
            </a:r>
            <a:r>
              <a:rPr lang="en-US" sz="2000" dirty="0"/>
              <a:t> </a:t>
            </a:r>
            <a:r>
              <a:rPr lang="en-US" sz="2000" dirty="0" err="1"/>
              <a:t>bornă</a:t>
            </a:r>
            <a:r>
              <a:rPr lang="en-US" sz="2000" dirty="0"/>
              <a:t>). </a:t>
            </a:r>
            <a:r>
              <a:rPr lang="en-US" sz="2000" dirty="0" err="1"/>
              <a:t>Mărimile</a:t>
            </a:r>
            <a:r>
              <a:rPr lang="en-US" sz="2000" dirty="0"/>
              <a:t> </a:t>
            </a:r>
            <a:r>
              <a:rPr lang="en-US" sz="2000" dirty="0" err="1"/>
              <a:t>variabile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tensiuni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doi</a:t>
            </a:r>
            <a:r>
              <a:rPr lang="en-US" sz="2000" dirty="0"/>
              <a:t> </a:t>
            </a:r>
            <a:r>
              <a:rPr lang="en-US" sz="2000" dirty="0" err="1" smtClean="0"/>
              <a:t>curenţi</a:t>
            </a:r>
            <a:r>
              <a:rPr lang="en-US" sz="2000" dirty="0" smtClean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 pot fi </a:t>
            </a:r>
            <a:r>
              <a:rPr lang="en-US" sz="2000" dirty="0" err="1"/>
              <a:t>reprezentate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instantanee</a:t>
            </a:r>
            <a:r>
              <a:rPr lang="en-US" sz="2000" dirty="0"/>
              <a:t>, </a:t>
            </a:r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efective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valorile</a:t>
            </a:r>
            <a:r>
              <a:rPr lang="en-US" sz="2000" dirty="0"/>
              <a:t> de </a:t>
            </a:r>
            <a:r>
              <a:rPr lang="en-US" sz="2000" dirty="0" err="1"/>
              <a:t>vîrf</a:t>
            </a:r>
            <a:r>
              <a:rPr lang="en-US" sz="2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19" y="3905391"/>
            <a:ext cx="5610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02" y="81480"/>
            <a:ext cx="11959628" cy="66995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Funcţionarea</a:t>
            </a:r>
            <a:r>
              <a:rPr lang="en-US" sz="2000" dirty="0"/>
              <a:t> </a:t>
            </a:r>
            <a:r>
              <a:rPr lang="en-US" sz="2000" dirty="0" err="1"/>
              <a:t>circuitului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descrisă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ecuaţii</a:t>
            </a:r>
            <a:r>
              <a:rPr lang="en-US" sz="2000" dirty="0"/>
              <a:t>, care </a:t>
            </a:r>
            <a:r>
              <a:rPr lang="en-US" sz="2000" dirty="0" err="1"/>
              <a:t>leagă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.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dintre</a:t>
            </a:r>
            <a:r>
              <a:rPr lang="en-US" sz="2000" dirty="0" smtClean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considerate </a:t>
            </a:r>
            <a:r>
              <a:rPr lang="en-US" sz="2000" dirty="0" err="1"/>
              <a:t>variabile</a:t>
            </a:r>
            <a:r>
              <a:rPr lang="en-US" sz="2000" dirty="0"/>
              <a:t> </a:t>
            </a:r>
            <a:r>
              <a:rPr lang="en-US" sz="2000" dirty="0" err="1"/>
              <a:t>independente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celelalte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</a:t>
            </a:r>
            <a:r>
              <a:rPr lang="en-US" sz="2000" dirty="0" err="1" smtClean="0"/>
              <a:t>variabilele</a:t>
            </a:r>
            <a:r>
              <a:rPr lang="en-US" sz="2000" dirty="0" smtClean="0"/>
              <a:t> </a:t>
            </a:r>
            <a:r>
              <a:rPr lang="en-US" sz="2000" dirty="0" err="1" smtClean="0"/>
              <a:t>dependente</a:t>
            </a:r>
            <a:r>
              <a:rPr lang="en-US" sz="2000" dirty="0"/>
              <a:t>. </a:t>
            </a: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şase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de a </a:t>
            </a:r>
            <a:r>
              <a:rPr lang="en-US" sz="2000" dirty="0" err="1"/>
              <a:t>alege</a:t>
            </a:r>
            <a:r>
              <a:rPr lang="en-US" sz="2000" dirty="0"/>
              <a:t> </a:t>
            </a:r>
            <a:r>
              <a:rPr lang="en-US" sz="2000" dirty="0" err="1"/>
              <a:t>variabilele</a:t>
            </a:r>
            <a:r>
              <a:rPr lang="en-US" sz="2000" dirty="0"/>
              <a:t>, </a:t>
            </a:r>
            <a:r>
              <a:rPr lang="en-US" sz="2000" dirty="0" err="1"/>
              <a:t>dintre</a:t>
            </a:r>
            <a:r>
              <a:rPr lang="en-US" sz="2000" dirty="0"/>
              <a:t> care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sînt</a:t>
            </a:r>
            <a:r>
              <a:rPr lang="en-US" sz="2000" dirty="0"/>
              <a:t> </a:t>
            </a:r>
            <a:r>
              <a:rPr lang="en-US" sz="2000" dirty="0" err="1"/>
              <a:t>avantajoase</a:t>
            </a:r>
            <a:r>
              <a:rPr lang="en-US" sz="2000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3" y="1186146"/>
            <a:ext cx="5022881" cy="3456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99430" y="1186146"/>
            <a:ext cx="5607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prezentate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descriu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acelaşi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circuit,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sînt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echivalente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sensul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există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relaţii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trecere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la un set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parametri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exprimă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aceleaşi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relaţii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funcţionale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altuia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problemă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comoditate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scrierii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ecuaţiilor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 circuit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un model nu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superior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inferior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celorlalte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893" y="4676092"/>
            <a:ext cx="113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parametrilor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deduse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măsurările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borne,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concordanţă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ecuaţiile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8" y="5200048"/>
            <a:ext cx="11830050" cy="10953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99430" y="3798928"/>
            <a:ext cx="549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Spre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exemplu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impedanţa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Z</a:t>
            </a:r>
            <a:r>
              <a:rPr lang="en-US" sz="1100" dirty="0" smtClean="0">
                <a:solidFill>
                  <a:srgbClr val="000000"/>
                </a:solidFill>
                <a:latin typeface="TimesNewRomanPSMT"/>
              </a:rPr>
              <a:t>11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calculează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raportul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100" dirty="0">
                <a:solidFill>
                  <a:srgbClr val="000000"/>
                </a:solidFill>
                <a:latin typeface="TimesNewRomanPSMT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I</a:t>
            </a:r>
            <a:r>
              <a:rPr lang="en-US" sz="1100" dirty="0" smtClean="0">
                <a:solidFill>
                  <a:srgbClr val="000000"/>
                </a:solidFill>
                <a:latin typeface="TimesNewRomanPSMT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măsurate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gol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10" y="0"/>
            <a:ext cx="11854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folosesc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descrierea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oricărui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liniar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Totuşi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are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permiţînd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propagarea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semnal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-o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preferenţială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porturi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semnificaţia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(fie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portul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1)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celălalt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port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privit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parametrii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sînt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denumiţi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respectiv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impedanţa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impedanţa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transfer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invers (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impedanţa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transfer direct (de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impedanţa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Un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echivalent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ecuaţiile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(0.1),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0.2.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observă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prezenţa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generatoare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comandate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6" y="1795517"/>
            <a:ext cx="5630266" cy="1581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96412" y="2176987"/>
            <a:ext cx="619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MT"/>
              </a:rPr>
              <a:t>Similar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Z, se pot introduce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ecuaţiile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definire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parametrilor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celelalte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echivalente</a:t>
            </a:r>
            <a:r>
              <a:rPr lang="en-US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78" y="3377316"/>
            <a:ext cx="9067848" cy="32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13"/>
            <a:ext cx="7010400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8" y="2065699"/>
            <a:ext cx="7010400" cy="2076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2149"/>
            <a:ext cx="7191375" cy="2171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1498" y="84499"/>
            <a:ext cx="4938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Simbolurile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introducerea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noţiunilor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legate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cuadripoli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notate cu majuscule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corespund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mărimilor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Totuşi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tip de model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aplicabil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oricărui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liniar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particular,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sînt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interesante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următoarele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particulare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regimul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permanent sinusoidal,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mărimile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considerate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sînt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efective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fie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amplitudinile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la borne.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Notaţiile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păstrează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regimul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abateri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periodice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regimul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static,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mărimile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considerate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sînt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amplitudinile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abaterilor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uzual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simbolurile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parametrilor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cuadripol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indicii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mărimilor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variabile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fie notate cu minuscule.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11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rgbClr val="000000"/>
                </a:solidFill>
                <a:latin typeface="TimesNewRomanPS-BoldMT"/>
              </a:rPr>
              <a:t>Regimul dinamic al tranzistorului bipolar </a:t>
            </a:r>
            <a:endParaRPr lang="it-IT" sz="2000" b="1" dirty="0" smtClean="0">
              <a:solidFill>
                <a:srgbClr val="00000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Am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văzut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bipolar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privit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ca 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cuadrupol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conexiunea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emitor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comun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multe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aplicaţii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practice, la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intrarea</a:t>
            </a:r>
            <a:r>
              <a:rPr lang="x-none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cuadrupolului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aplică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semnal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variabil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timp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particular el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x-none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semnal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sinusoidal),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fiind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polarizat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deja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continuu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într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-un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punct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static.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Astfel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potenţialele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statice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(fixe)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se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vor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suprapune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potenţialele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datorate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câmpului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variabil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determinat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semnalul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intrare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Tranzistorul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fi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supus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simultan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două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de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static,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care l-am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analizat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anterior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şi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regimul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dinamic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Analiza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regimului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dinamic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problemă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complexă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Ea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poate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fi </a:t>
            </a:r>
            <a:r>
              <a:rPr lang="en-US" sz="2000" dirty="0" err="1" smtClean="0">
                <a:solidFill>
                  <a:srgbClr val="000000"/>
                </a:solidFill>
                <a:latin typeface="TimesNewRomanPS-BoldMT"/>
              </a:rPr>
              <a:t>însă</a:t>
            </a:r>
            <a:r>
              <a:rPr lang="en-US" sz="200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simplificată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dacă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facem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următoarele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-BoldMT"/>
              </a:rPr>
              <a:t>presupuneri</a:t>
            </a:r>
            <a:r>
              <a:rPr lang="en-US" sz="2000" dirty="0">
                <a:solidFill>
                  <a:srgbClr val="000000"/>
                </a:solidFill>
                <a:latin typeface="TimesNewRomanPS-BoldMT"/>
              </a:rPr>
              <a:t>: </a:t>
            </a:r>
            <a:br>
              <a:rPr lang="en-US" sz="2000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it-IT" sz="20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it-IT" sz="2000" b="1" dirty="0">
                <a:solidFill>
                  <a:srgbClr val="000000"/>
                </a:solidFill>
                <a:latin typeface="TimesNewRomanPS-BoldMT"/>
              </a:rPr>
            </a:br>
            <a:r>
              <a:rPr lang="en-US" sz="20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TimesNewRomanPS-BoldMT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016" y="2406207"/>
            <a:ext cx="12019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pe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toată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durată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aplicării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semnalului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variabil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la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intrare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NewRomanPS-ItalicMT"/>
              </a:rPr>
              <a:t>punctul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 de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funcţionare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nu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părăseşte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porţiunea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de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caracteristică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de transfer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corespunzătoare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zonei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active de </a:t>
            </a:r>
            <a:r>
              <a:rPr lang="en-US" i="1" dirty="0" err="1" smtClean="0">
                <a:solidFill>
                  <a:srgbClr val="000000"/>
                </a:solidFill>
                <a:latin typeface="TimesNewRomanPS-ItalicMT"/>
              </a:rPr>
              <a:t>funcţionare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pe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această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porţiune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caracteristica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de transfer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este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liniară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care-l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vom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prezenta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continuare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liniar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Tranzistor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tip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npn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conexiune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emitor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comun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privit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cuadrupol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04" y="2860271"/>
            <a:ext cx="4399937" cy="2195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015" y="3822013"/>
            <a:ext cx="7423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Presupunem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el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fost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continuu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-un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static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funcţionare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aflat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zona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caracterizat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.: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050" i="1" dirty="0" err="1">
                <a:solidFill>
                  <a:srgbClr val="000000"/>
                </a:solidFill>
                <a:latin typeface="TimesNewRomanPS-ItalicMT"/>
              </a:rPr>
              <a:t>BEo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I</a:t>
            </a:r>
            <a:r>
              <a:rPr lang="en-US" sz="1050" i="1" dirty="0" err="1">
                <a:solidFill>
                  <a:srgbClr val="000000"/>
                </a:solidFill>
                <a:latin typeface="TimesNewRomanPS-ItalicMT"/>
              </a:rPr>
              <a:t>Bo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050" i="1" dirty="0" err="1" smtClean="0">
                <a:solidFill>
                  <a:srgbClr val="000000"/>
                </a:solidFill>
                <a:latin typeface="TimesNewRomanPS-ItalicMT"/>
              </a:rPr>
              <a:t>CEo</a:t>
            </a:r>
            <a:r>
              <a:rPr lang="en-US" sz="1050" i="1" dirty="0" smtClean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I</a:t>
            </a:r>
            <a:r>
              <a:rPr lang="en-US" sz="1050" i="1" dirty="0" err="1">
                <a:solidFill>
                  <a:srgbClr val="000000"/>
                </a:solidFill>
                <a:latin typeface="TimesNewRomanPS-ItalicMT"/>
              </a:rPr>
              <a:t>Co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Presupunem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asemenea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cuadrupolului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la un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moment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variaţie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baza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emitorul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tranzistorului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dirty="0"/>
              <a:t> ∆</a:t>
            </a:r>
            <a:r>
              <a:rPr lang="en-US" b="1" i="1" dirty="0" err="1"/>
              <a:t>ube</a:t>
            </a:r>
            <a:r>
              <a:rPr lang="en-US" dirty="0"/>
              <a:t>, </a:t>
            </a:r>
            <a:r>
              <a:rPr lang="en-US" dirty="0" err="1"/>
              <a:t>datorată</a:t>
            </a:r>
            <a:r>
              <a:rPr lang="en-US" dirty="0"/>
              <a:t>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aplicat</a:t>
            </a:r>
            <a:r>
              <a:rPr lang="en-US" dirty="0"/>
              <a:t>.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săgeţii</a:t>
            </a:r>
            <a:r>
              <a:rPr lang="en-US" dirty="0"/>
              <a:t> ne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ca </a:t>
            </a:r>
            <a:r>
              <a:rPr lang="en-US" dirty="0" smtClean="0"/>
              <a:t>la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/>
              <a:t>considerat</a:t>
            </a:r>
            <a:r>
              <a:rPr lang="en-US" dirty="0"/>
              <a:t> </a:t>
            </a:r>
            <a:r>
              <a:rPr lang="en-US" dirty="0" err="1"/>
              <a:t>potenţialul</a:t>
            </a:r>
            <a:r>
              <a:rPr lang="en-US" dirty="0"/>
              <a:t> </a:t>
            </a:r>
            <a:r>
              <a:rPr lang="en-US" dirty="0" err="1"/>
              <a:t>variabil</a:t>
            </a:r>
            <a:r>
              <a:rPr lang="en-US" dirty="0"/>
              <a:t> al </a:t>
            </a:r>
            <a:r>
              <a:rPr lang="en-US" dirty="0" err="1"/>
              <a:t>bazei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emitorului</a:t>
            </a:r>
            <a:r>
              <a:rPr lang="en-US" dirty="0"/>
              <a:t>. </a:t>
            </a:r>
            <a:r>
              <a:rPr lang="en-US" dirty="0" err="1"/>
              <a:t>Creşterea</a:t>
            </a:r>
            <a:r>
              <a:rPr lang="en-US" dirty="0"/>
              <a:t> de </a:t>
            </a:r>
            <a:r>
              <a:rPr lang="en-US" dirty="0" err="1"/>
              <a:t>potenţial</a:t>
            </a:r>
            <a:r>
              <a:rPr lang="en-US" dirty="0"/>
              <a:t> se </a:t>
            </a:r>
            <a:r>
              <a:rPr lang="en-US" dirty="0" err="1"/>
              <a:t>adaugă</a:t>
            </a:r>
            <a:r>
              <a:rPr lang="en-US" dirty="0"/>
              <a:t> </a:t>
            </a:r>
            <a:r>
              <a:rPr lang="en-US" dirty="0" err="1"/>
              <a:t>potenţialului</a:t>
            </a:r>
            <a:r>
              <a:rPr lang="en-US" dirty="0"/>
              <a:t> static al </a:t>
            </a:r>
            <a:r>
              <a:rPr lang="en-US" dirty="0" err="1"/>
              <a:t>bazei</a:t>
            </a:r>
            <a:r>
              <a:rPr lang="en-US" dirty="0" smtClean="0"/>
              <a:t>,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o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cu </a:t>
            </a:r>
            <a:r>
              <a:rPr lang="en-US" dirty="0" err="1"/>
              <a:t>valoarea</a:t>
            </a:r>
            <a:r>
              <a:rPr lang="en-US" dirty="0"/>
              <a:t> ∆</a:t>
            </a:r>
            <a:r>
              <a:rPr lang="en-US" b="1" i="1" dirty="0"/>
              <a:t>ib</a:t>
            </a:r>
            <a:r>
              <a:rPr lang="en-US" dirty="0"/>
              <a:t>. </a:t>
            </a:r>
            <a:r>
              <a:rPr lang="en-US" dirty="0" err="1" smtClean="0"/>
              <a:t>Creşterea</a:t>
            </a:r>
            <a:r>
              <a:rPr lang="en-US" dirty="0" smtClean="0"/>
              <a:t> </a:t>
            </a:r>
            <a:r>
              <a:rPr lang="en-US" dirty="0" err="1" smtClean="0"/>
              <a:t>curentului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de </a:t>
            </a:r>
            <a:r>
              <a:rPr lang="en-US" dirty="0" err="1"/>
              <a:t>colector</a:t>
            </a:r>
            <a:r>
              <a:rPr lang="en-US" dirty="0"/>
              <a:t> cu </a:t>
            </a:r>
            <a:r>
              <a:rPr lang="en-US" dirty="0" err="1" smtClean="0"/>
              <a:t>valoarea</a:t>
            </a:r>
            <a:r>
              <a:rPr lang="en-US" dirty="0" smtClean="0"/>
              <a:t> ∆</a:t>
            </a:r>
            <a:r>
              <a:rPr lang="en-US" b="1" i="1" dirty="0" err="1"/>
              <a:t>ic</a:t>
            </a:r>
            <a:r>
              <a:rPr lang="en-US" b="1" i="1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, ∆</a:t>
            </a:r>
            <a:r>
              <a:rPr lang="en-US" b="1" i="1" dirty="0" err="1"/>
              <a:t>uce</a:t>
            </a:r>
            <a:r>
              <a:rPr lang="en-US" dirty="0"/>
              <a:t>,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err="1"/>
              <a:t>colector-emitor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7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950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Vom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considera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definirii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parametrilor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statici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drept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variabile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independente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colector-emitor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încât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vom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avea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04" y="646331"/>
            <a:ext cx="2092482" cy="47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2" y="1118827"/>
            <a:ext cx="1857093" cy="4576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80492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Diferenţiind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funcţii</a:t>
            </a:r>
            <a:r>
              <a:rPr lang="en-US" dirty="0"/>
              <a:t> </a:t>
            </a:r>
            <a:r>
              <a:rPr lang="en-US" dirty="0" err="1"/>
              <a:t>obţinem</a:t>
            </a:r>
            <a:r>
              <a:rPr lang="en-US" dirty="0"/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" y="1949824"/>
            <a:ext cx="3485301" cy="795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4" y="2744858"/>
            <a:ext cx="3205946" cy="8493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658" y="3594226"/>
            <a:ext cx="11959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ecuaţiilor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se </a:t>
            </a:r>
            <a:r>
              <a:rPr lang="en-US" dirty="0" err="1"/>
              <a:t>definesc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h,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parametrii</a:t>
            </a:r>
            <a:r>
              <a:rPr lang="en-US" dirty="0" smtClean="0"/>
              <a:t> </a:t>
            </a:r>
            <a:r>
              <a:rPr lang="en-US" dirty="0" err="1"/>
              <a:t>hibrizi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regimul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 al </a:t>
            </a:r>
            <a:r>
              <a:rPr lang="en-US" dirty="0" err="1"/>
              <a:t>tranzistorului</a:t>
            </a:r>
            <a:r>
              <a:rPr lang="en-US" dirty="0"/>
              <a:t> bipolar: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55" y="4066722"/>
            <a:ext cx="2046775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361" y="4066723"/>
            <a:ext cx="193388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228" y="4048614"/>
            <a:ext cx="17367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770" y="4066722"/>
            <a:ext cx="199565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3658" y="5069886"/>
            <a:ext cx="516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aceşti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, </a:t>
            </a:r>
            <a:r>
              <a:rPr lang="en-US" dirty="0" err="1"/>
              <a:t>ecuaţiile</a:t>
            </a:r>
            <a:r>
              <a:rPr lang="en-US" dirty="0"/>
              <a:t> </a:t>
            </a:r>
            <a:r>
              <a:rPr lang="en-US" dirty="0" err="1" smtClean="0"/>
              <a:t>anterioare</a:t>
            </a:r>
            <a:r>
              <a:rPr lang="en-US" dirty="0" smtClean="0"/>
              <a:t> </a:t>
            </a:r>
            <a:r>
              <a:rPr lang="en-US" dirty="0" err="1"/>
              <a:t>devin</a:t>
            </a:r>
            <a:r>
              <a:rPr lang="en-US" dirty="0"/>
              <a:t>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755" y="5468276"/>
            <a:ext cx="3419475" cy="5048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673" y="5973101"/>
            <a:ext cx="3248025" cy="4953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55933" y="5711580"/>
            <a:ext cx="6751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ecuaţii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reprezintă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aplicarea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legilor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Kirchhoff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respectiv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cuadrupolului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tranzistor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Pornind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construită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schema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electrică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echivalentă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139" y="96233"/>
            <a:ext cx="8077200" cy="30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82" y="3221793"/>
            <a:ext cx="12110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Analizând</a:t>
            </a:r>
            <a:r>
              <a:rPr lang="en-US" dirty="0"/>
              <a:t> </a:t>
            </a:r>
            <a:r>
              <a:rPr lang="en-US" dirty="0" err="1"/>
              <a:t>acestă</a:t>
            </a:r>
            <a:r>
              <a:rPr lang="en-US" dirty="0"/>
              <a:t> </a:t>
            </a:r>
            <a:r>
              <a:rPr lang="en-US" dirty="0" err="1"/>
              <a:t>schemă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cunoscând</a:t>
            </a:r>
            <a:r>
              <a:rPr lang="en-US" dirty="0"/>
              <a:t> </a:t>
            </a:r>
            <a:r>
              <a:rPr lang="en-US" dirty="0" err="1"/>
              <a:t>relaţiile</a:t>
            </a:r>
            <a:r>
              <a:rPr lang="en-US" dirty="0"/>
              <a:t> de </a:t>
            </a:r>
            <a:r>
              <a:rPr lang="en-US" dirty="0" err="1"/>
              <a:t>definiţie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hibrizi</a:t>
            </a:r>
            <a:r>
              <a:rPr lang="en-US" dirty="0"/>
              <a:t>, se pot </a:t>
            </a:r>
            <a:r>
              <a:rPr lang="en-US" dirty="0" err="1"/>
              <a:t>stabili</a:t>
            </a:r>
            <a:r>
              <a:rPr lang="en-US" dirty="0"/>
              <a:t> </a:t>
            </a:r>
            <a:r>
              <a:rPr lang="en-US" dirty="0" err="1"/>
              <a:t>semnificaţiile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ale </a:t>
            </a:r>
            <a:r>
              <a:rPr lang="en-US" dirty="0" err="1"/>
              <a:t>acestora</a:t>
            </a:r>
            <a:r>
              <a:rPr lang="en-US" dirty="0"/>
              <a:t>.</a:t>
            </a:r>
          </a:p>
          <a:p>
            <a:r>
              <a:rPr lang="en-US" dirty="0"/>
              <a:t>Le </a:t>
            </a:r>
            <a:r>
              <a:rPr lang="en-US" dirty="0" err="1"/>
              <a:t>menţionăm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,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ordinele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de </a:t>
            </a:r>
            <a:r>
              <a:rPr lang="en-US" dirty="0" err="1"/>
              <a:t>mărime</a:t>
            </a:r>
            <a:r>
              <a:rPr lang="en-US" dirty="0" smtClean="0"/>
              <a:t>:</a:t>
            </a:r>
          </a:p>
          <a:p>
            <a:r>
              <a:rPr lang="en-US" i="1" dirty="0"/>
              <a:t>h11 </a:t>
            </a:r>
            <a:r>
              <a:rPr lang="en-US" dirty="0"/>
              <a:t>– </a:t>
            </a:r>
            <a:r>
              <a:rPr lang="en-US" b="1" dirty="0" err="1"/>
              <a:t>impedanţa</a:t>
            </a:r>
            <a:r>
              <a:rPr lang="en-US" b="1" dirty="0"/>
              <a:t> de </a:t>
            </a:r>
            <a:r>
              <a:rPr lang="en-US" b="1" dirty="0" err="1"/>
              <a:t>intrare</a:t>
            </a:r>
            <a:r>
              <a:rPr lang="en-US" b="1" dirty="0"/>
              <a:t> </a:t>
            </a:r>
            <a:r>
              <a:rPr lang="en-US" dirty="0"/>
              <a:t>cu </a:t>
            </a:r>
            <a:r>
              <a:rPr lang="en-US" dirty="0" err="1"/>
              <a:t>ieşirea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scurtcircuit</a:t>
            </a:r>
            <a:r>
              <a:rPr lang="en-US" dirty="0"/>
              <a:t>, </a:t>
            </a:r>
            <a:r>
              <a:rPr lang="en-US" i="1" dirty="0" err="1"/>
              <a:t>sute</a:t>
            </a:r>
            <a:r>
              <a:rPr lang="en-US" i="1" dirty="0"/>
              <a:t> </a:t>
            </a:r>
            <a:r>
              <a:rPr lang="el-GR" dirty="0"/>
              <a:t>Ω </a:t>
            </a:r>
            <a:r>
              <a:rPr lang="el-GR" i="1" dirty="0"/>
              <a:t>- </a:t>
            </a:r>
            <a:r>
              <a:rPr lang="en-US" i="1" dirty="0"/>
              <a:t>k</a:t>
            </a:r>
            <a:r>
              <a:rPr lang="el-GR" dirty="0"/>
              <a:t>Ω</a:t>
            </a:r>
            <a:br>
              <a:rPr lang="el-GR" dirty="0"/>
            </a:br>
            <a:r>
              <a:rPr lang="en-US" i="1" dirty="0"/>
              <a:t>h12 </a:t>
            </a:r>
            <a:r>
              <a:rPr lang="en-US" dirty="0"/>
              <a:t>– </a:t>
            </a:r>
            <a:r>
              <a:rPr lang="en-US" b="1" dirty="0" err="1"/>
              <a:t>factorul</a:t>
            </a:r>
            <a:r>
              <a:rPr lang="en-US" b="1" dirty="0"/>
              <a:t> de transfer invers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tensiune</a:t>
            </a:r>
            <a:r>
              <a:rPr lang="en-US" b="1" dirty="0"/>
              <a:t> </a:t>
            </a:r>
            <a:r>
              <a:rPr lang="en-US" dirty="0"/>
              <a:t>cu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gol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i="1" baseline="30000" dirty="0"/>
              <a:t>-3</a:t>
            </a:r>
            <a:r>
              <a:rPr lang="en-US" i="1" dirty="0"/>
              <a:t> </a:t>
            </a:r>
            <a:r>
              <a:rPr lang="en-US" i="1" dirty="0" smtClean="0"/>
              <a:t>– 10</a:t>
            </a:r>
            <a:r>
              <a:rPr lang="en-US" i="1" baseline="30000" dirty="0" smtClean="0"/>
              <a:t>-4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h21 </a:t>
            </a:r>
            <a:r>
              <a:rPr lang="en-US" dirty="0"/>
              <a:t>– </a:t>
            </a:r>
            <a:r>
              <a:rPr lang="en-US" b="1" dirty="0" err="1"/>
              <a:t>factorul</a:t>
            </a:r>
            <a:r>
              <a:rPr lang="en-US" b="1" dirty="0"/>
              <a:t> de </a:t>
            </a:r>
            <a:r>
              <a:rPr lang="en-US" b="1" dirty="0" err="1"/>
              <a:t>amplificare</a:t>
            </a:r>
            <a:r>
              <a:rPr lang="en-US" b="1" dirty="0"/>
              <a:t> </a:t>
            </a:r>
            <a:r>
              <a:rPr lang="en-US" b="1" dirty="0" err="1"/>
              <a:t>dinamic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en-US" dirty="0"/>
              <a:t>cu </a:t>
            </a:r>
            <a:r>
              <a:rPr lang="en-US" dirty="0" err="1"/>
              <a:t>ieşirea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scurt</a:t>
            </a:r>
            <a:r>
              <a:rPr lang="en-US" dirty="0"/>
              <a:t>, </a:t>
            </a:r>
            <a:r>
              <a:rPr lang="en-US" i="1" dirty="0" smtClean="0"/>
              <a:t>10</a:t>
            </a:r>
            <a:r>
              <a:rPr lang="en-US" i="1" baseline="30000" dirty="0" smtClean="0"/>
              <a:t>1</a:t>
            </a:r>
            <a:r>
              <a:rPr lang="en-US" i="1" dirty="0" smtClean="0"/>
              <a:t> – </a:t>
            </a:r>
            <a:r>
              <a:rPr lang="en-US" i="1" dirty="0"/>
              <a:t>10</a:t>
            </a:r>
            <a:r>
              <a:rPr lang="en-US" i="1" baseline="30000" dirty="0"/>
              <a:t>2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h22 </a:t>
            </a:r>
            <a:r>
              <a:rPr lang="en-US" dirty="0"/>
              <a:t>– </a:t>
            </a:r>
            <a:r>
              <a:rPr lang="en-US" b="1" dirty="0" err="1"/>
              <a:t>admitanţa</a:t>
            </a:r>
            <a:r>
              <a:rPr lang="en-US" b="1" dirty="0"/>
              <a:t> de </a:t>
            </a:r>
            <a:r>
              <a:rPr lang="en-US" b="1" dirty="0" err="1"/>
              <a:t>ieşire</a:t>
            </a:r>
            <a:r>
              <a:rPr lang="en-US" b="1" dirty="0"/>
              <a:t> </a:t>
            </a:r>
            <a:r>
              <a:rPr lang="en-US" dirty="0"/>
              <a:t>cu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gol</a:t>
            </a:r>
            <a:r>
              <a:rPr lang="en-US" dirty="0"/>
              <a:t>, </a:t>
            </a:r>
            <a:r>
              <a:rPr lang="en-US" i="1" dirty="0" smtClean="0"/>
              <a:t>h</a:t>
            </a:r>
            <a:r>
              <a:rPr lang="en-US" baseline="-25000" dirty="0" smtClean="0"/>
              <a:t>22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≈10</a:t>
            </a:r>
            <a:r>
              <a:rPr lang="en-US" baseline="30000" dirty="0"/>
              <a:t>5</a:t>
            </a:r>
            <a:r>
              <a:rPr lang="el-GR" dirty="0"/>
              <a:t>Ω </a:t>
            </a:r>
            <a:endParaRPr lang="en-GB" dirty="0" smtClean="0"/>
          </a:p>
          <a:p>
            <a:endParaRPr lang="en-GB" dirty="0"/>
          </a:p>
          <a:p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b="1" i="1" dirty="0"/>
              <a:t>h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mărimi</a:t>
            </a:r>
            <a:r>
              <a:rPr lang="en-US" dirty="0" smtClean="0"/>
              <a:t> </a:t>
            </a:r>
            <a:r>
              <a:rPr lang="en-US" dirty="0" err="1"/>
              <a:t>caracteristice</a:t>
            </a:r>
            <a:r>
              <a:rPr lang="en-US" dirty="0"/>
              <a:t> </a:t>
            </a:r>
            <a:r>
              <a:rPr lang="en-US" dirty="0" err="1"/>
              <a:t>fiecărui</a:t>
            </a:r>
            <a:r>
              <a:rPr lang="en-US" dirty="0"/>
              <a:t> tip de 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precizaţi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cataloage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firmele</a:t>
            </a:r>
            <a:r>
              <a:rPr lang="en-US" dirty="0"/>
              <a:t> </a:t>
            </a:r>
            <a:r>
              <a:rPr lang="en-US" dirty="0" err="1"/>
              <a:t>producătoare</a:t>
            </a:r>
            <a:r>
              <a:rPr lang="en-US" dirty="0"/>
              <a:t>. </a:t>
            </a:r>
            <a:r>
              <a:rPr lang="en-US" dirty="0" err="1"/>
              <a:t>Cunoscând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concrete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analizarea</a:t>
            </a:r>
            <a:r>
              <a:rPr lang="en-US" dirty="0"/>
              <a:t> </a:t>
            </a:r>
            <a:r>
              <a:rPr lang="en-US" dirty="0" err="1"/>
              <a:t>regimului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 al </a:t>
            </a:r>
            <a:r>
              <a:rPr lang="en-US" dirty="0" err="1"/>
              <a:t>unui</a:t>
            </a:r>
            <a:r>
              <a:rPr lang="en-US" dirty="0"/>
              <a:t> circuit care </a:t>
            </a:r>
            <a:r>
              <a:rPr lang="en-US" dirty="0" err="1"/>
              <a:t>conţine</a:t>
            </a:r>
            <a:r>
              <a:rPr lang="en-US" dirty="0"/>
              <a:t> un </a:t>
            </a:r>
            <a:r>
              <a:rPr lang="en-US" dirty="0" err="1" smtClean="0"/>
              <a:t>tranzistor</a:t>
            </a:r>
            <a:r>
              <a:rPr lang="x-none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înlocui</a:t>
            </a:r>
            <a:r>
              <a:rPr lang="en-US" dirty="0"/>
              <a:t> cu schema </a:t>
            </a:r>
            <a:r>
              <a:rPr lang="en-US" dirty="0" err="1" smtClean="0"/>
              <a:t>prezentat</a:t>
            </a:r>
            <a:r>
              <a:rPr lang="x-none" dirty="0" smtClean="0"/>
              <a:t>ă </a:t>
            </a:r>
            <a:r>
              <a:rPr lang="en-US" dirty="0" err="1" smtClean="0"/>
              <a:t>rezultând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schemă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x-none" dirty="0" smtClean="0"/>
              <a:t> </a:t>
            </a:r>
            <a:r>
              <a:rPr lang="en-US" dirty="0" err="1" smtClean="0"/>
              <a:t>întregului</a:t>
            </a:r>
            <a:r>
              <a:rPr lang="en-US" dirty="0" smtClean="0"/>
              <a:t> </a:t>
            </a:r>
            <a:r>
              <a:rPr lang="en-US" dirty="0"/>
              <a:t>circuit.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schemă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conţine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en-US" dirty="0" smtClean="0"/>
              <a:t>circuit</a:t>
            </a:r>
            <a:r>
              <a:rPr lang="x-none" dirty="0" smtClean="0"/>
              <a:t> </a:t>
            </a:r>
            <a:r>
              <a:rPr lang="en-US" dirty="0" smtClean="0"/>
              <a:t>simple </a:t>
            </a:r>
            <a:r>
              <a:rPr lang="en-US" dirty="0"/>
              <a:t>(</a:t>
            </a:r>
            <a:r>
              <a:rPr lang="en-US" dirty="0" err="1"/>
              <a:t>surse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, </a:t>
            </a:r>
            <a:r>
              <a:rPr lang="en-US" dirty="0" err="1"/>
              <a:t>rezistenţe</a:t>
            </a:r>
            <a:r>
              <a:rPr lang="en-US" dirty="0"/>
              <a:t>, </a:t>
            </a:r>
            <a:r>
              <a:rPr lang="en-US" dirty="0" err="1"/>
              <a:t>condensatori</a:t>
            </a:r>
            <a:r>
              <a:rPr lang="en-US" dirty="0"/>
              <a:t>, </a:t>
            </a:r>
            <a:r>
              <a:rPr lang="en-US" dirty="0" err="1"/>
              <a:t>bobine</a:t>
            </a:r>
            <a:r>
              <a:rPr lang="en-US" dirty="0"/>
              <a:t>) a </a:t>
            </a:r>
            <a:r>
              <a:rPr lang="en-US" dirty="0" err="1" smtClean="0"/>
              <a:t>căror</a:t>
            </a:r>
            <a:r>
              <a:rPr lang="x-none" dirty="0" smtClean="0"/>
              <a:t> </a:t>
            </a:r>
            <a:r>
              <a:rPr lang="en-US" dirty="0" err="1" smtClean="0"/>
              <a:t>comportare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cunoaştem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face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teoretică</a:t>
            </a:r>
            <a:r>
              <a:rPr lang="en-US" dirty="0"/>
              <a:t> a </a:t>
            </a:r>
            <a:r>
              <a:rPr lang="en-US" dirty="0" err="1" smtClean="0"/>
              <a:t>comportării</a:t>
            </a:r>
            <a:r>
              <a:rPr lang="x-none" dirty="0" smtClean="0"/>
              <a:t> </a:t>
            </a:r>
            <a:r>
              <a:rPr lang="en-US" dirty="0" err="1" smtClean="0"/>
              <a:t>circuitului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79" y="97970"/>
            <a:ext cx="12042321" cy="6760029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Alte tipuri de tranzistori </a:t>
            </a:r>
            <a:r>
              <a:rPr lang="it-IT" sz="2400" b="1" dirty="0" smtClean="0"/>
              <a:t>bipolari</a:t>
            </a:r>
            <a:r>
              <a:rPr lang="x-none" sz="2400" b="1" dirty="0" smtClean="0"/>
              <a:t>   </a:t>
            </a:r>
            <a:r>
              <a:rPr lang="en-US" sz="2400" b="1" i="1" dirty="0" err="1" smtClean="0"/>
              <a:t>Tiristorul</a:t>
            </a:r>
            <a:r>
              <a:rPr lang="en-US" sz="2400" b="1" i="1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SCR </a:t>
            </a:r>
            <a:r>
              <a:rPr lang="en-US" sz="2400" dirty="0"/>
              <a:t>– </a:t>
            </a:r>
            <a:r>
              <a:rPr lang="en-US" sz="2400" b="1" dirty="0"/>
              <a:t>S</a:t>
            </a:r>
            <a:r>
              <a:rPr lang="en-US" sz="2400" dirty="0"/>
              <a:t>ilicon </a:t>
            </a:r>
            <a:r>
              <a:rPr lang="en-US" sz="2400" b="1" dirty="0"/>
              <a:t>C</a:t>
            </a:r>
            <a:r>
              <a:rPr lang="en-US" sz="2400" dirty="0"/>
              <a:t>ontrolled </a:t>
            </a:r>
            <a:r>
              <a:rPr lang="en-US" sz="2400" b="1" dirty="0"/>
              <a:t>R</a:t>
            </a:r>
            <a:r>
              <a:rPr lang="en-US" sz="2400" dirty="0"/>
              <a:t>ectifier</a:t>
            </a:r>
            <a:r>
              <a:rPr lang="en-US" sz="2400" dirty="0" smtClean="0"/>
              <a:t>)</a:t>
            </a:r>
            <a:r>
              <a:rPr lang="x-none" sz="2400" dirty="0" smtClean="0"/>
              <a:t> </a:t>
            </a:r>
            <a:r>
              <a:rPr lang="en-US" sz="2400" dirty="0" err="1" smtClean="0"/>
              <a:t>Tiristorul</a:t>
            </a:r>
            <a:r>
              <a:rPr lang="en-US" sz="2400" dirty="0" smtClean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 </a:t>
            </a:r>
            <a:r>
              <a:rPr lang="en-US" sz="2400" dirty="0" err="1"/>
              <a:t>dispozitiv</a:t>
            </a:r>
            <a:r>
              <a:rPr lang="en-US" sz="2400" dirty="0"/>
              <a:t> </a:t>
            </a:r>
            <a:r>
              <a:rPr lang="en-US" sz="2400" dirty="0" err="1"/>
              <a:t>multijoncţiune</a:t>
            </a:r>
            <a:r>
              <a:rPr lang="en-US" sz="2400" dirty="0"/>
              <a:t> </a:t>
            </a:r>
            <a:endParaRPr lang="x-none" sz="2400" dirty="0" smtClean="0"/>
          </a:p>
          <a:p>
            <a:pPr marL="0" indent="0">
              <a:buNone/>
            </a:pPr>
            <a:r>
              <a:rPr lang="en-US" sz="2400" b="1" dirty="0" err="1"/>
              <a:t>două</a:t>
            </a:r>
            <a:r>
              <a:rPr lang="en-US" sz="2400" b="1" dirty="0"/>
              <a:t> </a:t>
            </a:r>
            <a:r>
              <a:rPr lang="en-US" sz="2400" b="1" dirty="0" err="1" smtClean="0"/>
              <a:t>structuri</a:t>
            </a:r>
            <a:r>
              <a:rPr lang="x-none" sz="2400" b="1" dirty="0" smtClean="0"/>
              <a:t> </a:t>
            </a:r>
            <a:r>
              <a:rPr lang="en-US" sz="2400" b="1" dirty="0" err="1" smtClean="0"/>
              <a:t>complementare</a:t>
            </a:r>
            <a:r>
              <a:rPr lang="en-US" sz="2400" b="1" dirty="0" smtClean="0"/>
              <a:t> </a:t>
            </a:r>
            <a:r>
              <a:rPr lang="en-US" sz="2400" b="1" dirty="0"/>
              <a:t>de tip </a:t>
            </a:r>
            <a:r>
              <a:rPr lang="en-US" sz="2400" b="1" dirty="0" err="1"/>
              <a:t>tranzistor</a:t>
            </a:r>
            <a:r>
              <a:rPr lang="en-US" sz="2400" b="1" dirty="0"/>
              <a:t>, </a:t>
            </a:r>
            <a:r>
              <a:rPr lang="en-US" sz="2400" dirty="0" err="1"/>
              <a:t>suprapuse</a:t>
            </a:r>
            <a:r>
              <a:rPr lang="en-US" sz="2400" dirty="0"/>
              <a:t>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încât</a:t>
            </a:r>
            <a:r>
              <a:rPr lang="en-US" sz="2400" dirty="0"/>
              <a:t> </a:t>
            </a:r>
            <a:r>
              <a:rPr lang="en-US" sz="2400" dirty="0" err="1"/>
              <a:t>joncţiunile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colectoare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comune</a:t>
            </a:r>
            <a:r>
              <a:rPr lang="en-US" sz="2400" dirty="0"/>
              <a:t>. El are </a:t>
            </a:r>
            <a:r>
              <a:rPr lang="en-US" sz="2400" dirty="0" err="1"/>
              <a:t>trei</a:t>
            </a:r>
            <a:r>
              <a:rPr lang="en-US" sz="2400" dirty="0"/>
              <a:t> </a:t>
            </a:r>
            <a:r>
              <a:rPr lang="en-US" sz="2400" dirty="0" err="1"/>
              <a:t>terminale</a:t>
            </a:r>
            <a:r>
              <a:rPr lang="en-US" sz="2400" dirty="0"/>
              <a:t> </a:t>
            </a:r>
            <a:r>
              <a:rPr lang="en-US" sz="2400" dirty="0" err="1"/>
              <a:t>numite</a:t>
            </a:r>
            <a:r>
              <a:rPr lang="en-US" sz="2400" dirty="0"/>
              <a:t> </a:t>
            </a:r>
            <a:r>
              <a:rPr lang="en-US" sz="2400" dirty="0" err="1"/>
              <a:t>anod</a:t>
            </a:r>
            <a:r>
              <a:rPr lang="en-US" sz="2400" dirty="0"/>
              <a:t>, </a:t>
            </a:r>
            <a:r>
              <a:rPr lang="en-US" sz="2400" dirty="0" err="1"/>
              <a:t>catod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poartă</a:t>
            </a:r>
            <a:r>
              <a:rPr lang="en-US" sz="2400" dirty="0" smtClean="0"/>
              <a:t>.</a:t>
            </a:r>
            <a:r>
              <a:rPr lang="x-none" sz="2400" dirty="0" smtClean="0"/>
              <a:t> </a:t>
            </a:r>
            <a:r>
              <a:rPr lang="en-US" sz="2400" dirty="0" err="1" smtClean="0"/>
              <a:t>Poarta</a:t>
            </a:r>
            <a:r>
              <a:rPr lang="en-US" sz="2400" dirty="0" smtClean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elementul</a:t>
            </a:r>
            <a:r>
              <a:rPr lang="en-US" sz="2400" dirty="0"/>
              <a:t> de control al </a:t>
            </a:r>
            <a:r>
              <a:rPr lang="en-US" sz="2400" dirty="0" err="1"/>
              <a:t>funcţionării</a:t>
            </a:r>
            <a:r>
              <a:rPr lang="en-US" sz="2400" dirty="0"/>
              <a:t> </a:t>
            </a:r>
            <a:r>
              <a:rPr lang="en-US" sz="2400" dirty="0" err="1"/>
              <a:t>tiristorului</a:t>
            </a:r>
            <a:r>
              <a:rPr lang="en-US" sz="2400" dirty="0"/>
              <a:t>.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smtClean="0"/>
              <a:t>fi</a:t>
            </a:r>
            <a:r>
              <a:rPr lang="x-none" sz="2400" dirty="0" smtClean="0"/>
              <a:t> </a:t>
            </a:r>
            <a:r>
              <a:rPr lang="en-US" sz="2400" dirty="0" err="1" smtClean="0"/>
              <a:t>polarizată</a:t>
            </a:r>
            <a:r>
              <a:rPr lang="en-US" sz="2400" dirty="0" smtClean="0"/>
              <a:t> </a:t>
            </a:r>
            <a:r>
              <a:rPr lang="en-US" sz="2400" dirty="0" err="1"/>
              <a:t>sau</a:t>
            </a:r>
            <a:r>
              <a:rPr lang="en-US" sz="2400" dirty="0"/>
              <a:t> nu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594"/>
            <a:ext cx="7486650" cy="296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2222789"/>
            <a:ext cx="4492632" cy="3363199"/>
          </a:xfrm>
          <a:prstGeom prst="rect">
            <a:avLst/>
          </a:prstGeom>
        </p:spPr>
      </p:pic>
      <p:pic>
        <p:nvPicPr>
          <p:cNvPr id="1026" name="Picture 2" descr="Tiristor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61" y="4499709"/>
            <a:ext cx="4271122" cy="20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 rot="5057425">
            <a:off x="7245783" y="3753060"/>
            <a:ext cx="1373918" cy="1184017"/>
          </a:xfrm>
          <a:prstGeom prst="arc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384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anodul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catod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poarta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nepolarizată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joncţiunile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emitoare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joncţiunea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colectoare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invers.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Fiind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invers,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joncţiunea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colectoare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prezenta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rezistenţă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trecerii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purtătorilor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catod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050" i="1" dirty="0">
                <a:solidFill>
                  <a:srgbClr val="000000"/>
                </a:solidFill>
                <a:latin typeface="TimesNewRomanPS-ItalicMT"/>
              </a:rPr>
              <a:t>AC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structura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semiconductoare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mic.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măsură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050" i="1" dirty="0">
                <a:solidFill>
                  <a:srgbClr val="000000"/>
                </a:solidFill>
                <a:latin typeface="TimesNewRomanPS-ItalicMT"/>
              </a:rPr>
              <a:t>AC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inversă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joncţiunea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colectoare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la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anumită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acesteia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multiplicarea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x-none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avalanşă</a:t>
            </a:r>
            <a:r>
              <a:rPr lang="en-US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purtătorilor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drept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consecinţe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scăderea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rezistenţei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joncţiunii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colectoare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bruscă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catod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această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nu fie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necontrolată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ducă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distrugerea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structurii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tiristorului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trebuie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conectată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rezistenţă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limitare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multiplicarea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avalanşă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purtătorilor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tensiune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străpungere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en-US" b="1" i="1" dirty="0" err="1" smtClean="0">
                <a:solidFill>
                  <a:srgbClr val="000000"/>
                </a:solidFill>
                <a:latin typeface="TimesNewRomanPS-BoldItalicMT"/>
              </a:rPr>
              <a:t>U</a:t>
            </a:r>
            <a:r>
              <a:rPr lang="en-US" sz="1050" b="1" i="1" dirty="0" err="1" smtClean="0">
                <a:solidFill>
                  <a:srgbClr val="000000"/>
                </a:solidFill>
                <a:latin typeface="TimesNewRomanPS-BoldItalicMT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aplică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potenţial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catod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scopul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generării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tiristorul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conducă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la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tensiuni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potenţialul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porţii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poartă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mult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mic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anod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catod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mic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controlată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apariţia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mare.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concluziona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tiristorul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este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un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dispozitiv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comandat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în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b="1" dirty="0">
                <a:solidFill>
                  <a:srgbClr val="000000"/>
                </a:solidFill>
                <a:latin typeface="TimesNewRomanPS-BoldMT"/>
              </a:rPr>
            </a:b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505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880" y="69251"/>
            <a:ext cx="9168604" cy="678874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090807" y="800100"/>
            <a:ext cx="40821" cy="57639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874453" y="5347607"/>
            <a:ext cx="236764" cy="12164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Informatii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generale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vi-VN" b="1" u="sng" dirty="0"/>
              <a:t>Tranzistor bipolar </a:t>
            </a:r>
            <a:r>
              <a:rPr lang="vi-VN" dirty="0"/>
              <a:t>- un 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cristal din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două </a:t>
            </a:r>
            <a:r>
              <a:rPr lang="vi-VN" dirty="0"/>
              <a:t>joncțiuni p-n interconectate, constând din trei zone cu tipuri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iferite de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conducti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bilitate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/>
              <a:t>electrică, potrivite pentru amplificarea puterii</a:t>
            </a:r>
            <a:r>
              <a:rPr lang="vi-VN" dirty="0" smtClean="0"/>
              <a:t>.</a:t>
            </a:r>
            <a:endParaRPr lang="ro-MD" dirty="0" smtClean="0"/>
          </a:p>
          <a:p>
            <a:pPr marL="457200" lvl="1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Există tranzistoare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conducție directă (p-n-p) și inversă (n-p-n)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babii\Desktop\depanarea-circuitelor-cu-tranzistoare-bipol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37" y="3452502"/>
            <a:ext cx="7523505" cy="33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8" y="0"/>
            <a:ext cx="12119572" cy="6858000"/>
          </a:xfrm>
        </p:spPr>
        <p:txBody>
          <a:bodyPr/>
          <a:lstStyle/>
          <a:p>
            <a:r>
              <a:rPr lang="en-US" b="1" i="1" dirty="0" err="1" smtClean="0"/>
              <a:t>Triacul</a:t>
            </a:r>
            <a:r>
              <a:rPr lang="x-none" b="1" i="1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comanda</a:t>
            </a:r>
            <a:r>
              <a:rPr lang="en-US" dirty="0"/>
              <a:t> </a:t>
            </a:r>
            <a:r>
              <a:rPr lang="en-US" dirty="0" err="1"/>
              <a:t>bilaterală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 smtClean="0"/>
              <a:t>,</a:t>
            </a:r>
            <a:r>
              <a:rPr lang="x-none" dirty="0" smtClean="0"/>
              <a:t> </a:t>
            </a:r>
            <a:r>
              <a:rPr lang="en-US" dirty="0" err="1" smtClean="0"/>
              <a:t>atât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alternanţa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alternanţa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x-none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</a:t>
            </a:r>
            <a:r>
              <a:rPr lang="en-US" dirty="0"/>
              <a:t>de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asemănător</a:t>
            </a:r>
            <a:r>
              <a:rPr lang="en-US" dirty="0"/>
              <a:t> </a:t>
            </a:r>
            <a:r>
              <a:rPr lang="en-US" dirty="0" err="1"/>
              <a:t>tiristorului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intra </a:t>
            </a:r>
            <a:r>
              <a:rPr lang="en-US" dirty="0" err="1"/>
              <a:t>în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sensuri</a:t>
            </a:r>
            <a:r>
              <a:rPr lang="en-US" dirty="0"/>
              <a:t>.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realizat</a:t>
            </a:r>
            <a:r>
              <a:rPr lang="en-US" dirty="0"/>
              <a:t> din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antiparalele</a:t>
            </a:r>
            <a:r>
              <a:rPr lang="en-US" dirty="0"/>
              <a:t> de tip </a:t>
            </a:r>
            <a:r>
              <a:rPr lang="en-US" dirty="0" err="1"/>
              <a:t>tiristor</a:t>
            </a:r>
            <a:r>
              <a:rPr lang="en-US" dirty="0"/>
              <a:t>. Un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dispozitiv</a:t>
            </a:r>
            <a:r>
              <a:rPr lang="en-US" dirty="0"/>
              <a:t> se </a:t>
            </a:r>
            <a:r>
              <a:rPr lang="en-US" dirty="0" err="1"/>
              <a:t>numeşte</a:t>
            </a:r>
            <a:r>
              <a:rPr lang="en-US" dirty="0"/>
              <a:t> </a:t>
            </a:r>
            <a:r>
              <a:rPr lang="en-US" b="1" dirty="0" err="1"/>
              <a:t>triac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3" y="1964225"/>
            <a:ext cx="6930427" cy="3257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29" y="2211841"/>
            <a:ext cx="4922728" cy="38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7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8" y="0"/>
            <a:ext cx="12119572" cy="6858000"/>
          </a:xfrm>
        </p:spPr>
        <p:txBody>
          <a:bodyPr/>
          <a:lstStyle/>
          <a:p>
            <a:r>
              <a:rPr lang="en-US" b="1" i="1" dirty="0" err="1"/>
              <a:t>Tranzistorul</a:t>
            </a:r>
            <a:r>
              <a:rPr lang="en-US" b="1" i="1" dirty="0"/>
              <a:t> </a:t>
            </a:r>
            <a:r>
              <a:rPr lang="en-US" b="1" i="1" dirty="0" err="1"/>
              <a:t>Schottky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0"/>
            <a:ext cx="4686300" cy="3562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836" y="433513"/>
            <a:ext cx="7363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necesar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trecerii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-o stare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timp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comutaţie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dorit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el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fie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mic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posibil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joncţiunii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bază-colector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regim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saturaţie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purtători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redistribuiţi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mic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comutaţie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micşora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Micşorarea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joncţiunii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bază-colector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colector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realizează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o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structură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semiconductoare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tip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diodă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Schottky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  <a:r>
              <a:rPr lang="en-US" dirty="0" err="1"/>
              <a:t>Prezenţa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nu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tensiunii</a:t>
            </a:r>
            <a:r>
              <a:rPr lang="en-US" dirty="0"/>
              <a:t> de</a:t>
            </a:r>
            <a:br>
              <a:rPr lang="en-US" dirty="0"/>
            </a:b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joncţiunii</a:t>
            </a:r>
            <a:r>
              <a:rPr lang="en-US" dirty="0"/>
              <a:t> </a:t>
            </a:r>
            <a:r>
              <a:rPr lang="en-US" dirty="0" err="1"/>
              <a:t>bază-colector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regim</a:t>
            </a:r>
            <a:r>
              <a:rPr lang="en-US" dirty="0"/>
              <a:t> de </a:t>
            </a:r>
            <a:r>
              <a:rPr lang="en-US" dirty="0" err="1"/>
              <a:t>saturaţie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0,35V,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comutaţie</a:t>
            </a:r>
            <a:r>
              <a:rPr lang="en-US" dirty="0"/>
              <a:t> din </a:t>
            </a:r>
            <a:r>
              <a:rPr lang="en-US" dirty="0" err="1"/>
              <a:t>starea</a:t>
            </a:r>
            <a:r>
              <a:rPr lang="en-US" dirty="0"/>
              <a:t> de </a:t>
            </a:r>
            <a:r>
              <a:rPr lang="en-US" dirty="0" err="1"/>
              <a:t>saturaţie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de</a:t>
            </a:r>
            <a:br>
              <a:rPr lang="en-US" dirty="0"/>
            </a:br>
            <a:r>
              <a:rPr lang="en-US" dirty="0" err="1"/>
              <a:t>blocare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micşora</a:t>
            </a:r>
            <a:r>
              <a:rPr lang="en-US" dirty="0"/>
              <a:t> </a:t>
            </a:r>
            <a:r>
              <a:rPr lang="en-US" dirty="0" err="1"/>
              <a:t>considerabil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comutaţie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43" y="3475759"/>
            <a:ext cx="45243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/>
          <a:lstStyle/>
          <a:p>
            <a:r>
              <a:rPr lang="en-US" sz="2000" b="1" i="1" dirty="0" err="1"/>
              <a:t>Fototranzistorul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dirty="0" err="1"/>
              <a:t>Principiul</a:t>
            </a:r>
            <a:r>
              <a:rPr lang="en-US" sz="2000" dirty="0"/>
              <a:t> de </a:t>
            </a:r>
            <a:r>
              <a:rPr lang="en-US" sz="2000" dirty="0" err="1"/>
              <a:t>funcţionare</a:t>
            </a:r>
            <a:r>
              <a:rPr lang="en-US" sz="2000" dirty="0"/>
              <a:t> 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fototranzistor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i="1" dirty="0" err="1" smtClean="0"/>
              <a:t>efectul</a:t>
            </a:r>
            <a:r>
              <a:rPr lang="x-none" sz="2000" i="1" dirty="0" smtClean="0"/>
              <a:t> </a:t>
            </a:r>
            <a:r>
              <a:rPr lang="en-US" sz="2000" i="1" dirty="0" err="1" smtClean="0"/>
              <a:t>fotoelectric</a:t>
            </a:r>
            <a:r>
              <a:rPr lang="en-US" sz="2000" i="1" dirty="0" smtClean="0"/>
              <a:t> </a:t>
            </a:r>
            <a:r>
              <a:rPr lang="en-US" sz="2000" i="1" dirty="0"/>
              <a:t>intern</a:t>
            </a:r>
            <a:r>
              <a:rPr lang="en-US" sz="2000" dirty="0"/>
              <a:t>: </a:t>
            </a:r>
            <a:r>
              <a:rPr lang="en-US" sz="2000" dirty="0" err="1"/>
              <a:t>generarea</a:t>
            </a:r>
            <a:r>
              <a:rPr lang="en-US" sz="2000" dirty="0"/>
              <a:t> de </a:t>
            </a:r>
            <a:r>
              <a:rPr lang="en-US" sz="2000" dirty="0" err="1"/>
              <a:t>perechi</a:t>
            </a:r>
            <a:r>
              <a:rPr lang="en-US" sz="2000" dirty="0"/>
              <a:t> electron-</a:t>
            </a:r>
            <a:r>
              <a:rPr lang="en-US" sz="2000" dirty="0" err="1"/>
              <a:t>gol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smtClean="0"/>
              <a:t>semiconductor</a:t>
            </a:r>
            <a:r>
              <a:rPr lang="x-none" sz="2000" dirty="0" smtClean="0"/>
              <a:t> </a:t>
            </a:r>
            <a:r>
              <a:rPr lang="en-US" sz="2000" dirty="0" smtClean="0"/>
              <a:t>sub </a:t>
            </a:r>
            <a:r>
              <a:rPr lang="en-US" sz="2000" dirty="0" err="1"/>
              <a:t>acţiunea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radiaţiei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cu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vizibil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ultraviolet.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semiconductorul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supus</a:t>
            </a:r>
            <a:r>
              <a:rPr lang="en-US" sz="2000" dirty="0"/>
              <a:t> </a:t>
            </a:r>
            <a:r>
              <a:rPr lang="en-US" sz="2000" dirty="0" err="1" smtClean="0"/>
              <a:t>unei</a:t>
            </a:r>
            <a:r>
              <a:rPr lang="x-none" sz="2000" dirty="0" smtClean="0"/>
              <a:t> </a:t>
            </a:r>
            <a:r>
              <a:rPr lang="en-US" sz="2000" dirty="0" err="1" smtClean="0"/>
              <a:t>diferenţe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potenţial</a:t>
            </a:r>
            <a:r>
              <a:rPr lang="en-US" sz="2000" dirty="0"/>
              <a:t>, </a:t>
            </a:r>
            <a:r>
              <a:rPr lang="en-US" sz="2000" dirty="0" err="1"/>
              <a:t>atunci</a:t>
            </a:r>
            <a:r>
              <a:rPr lang="en-US" sz="2000" dirty="0"/>
              <a:t> el </a:t>
            </a:r>
            <a:r>
              <a:rPr lang="en-US" sz="2000" dirty="0" err="1"/>
              <a:t>va</a:t>
            </a:r>
            <a:r>
              <a:rPr lang="en-US" sz="2000" dirty="0"/>
              <a:t> fi </a:t>
            </a:r>
            <a:r>
              <a:rPr lang="en-US" sz="2000" dirty="0" err="1"/>
              <a:t>parcurs</a:t>
            </a:r>
            <a:r>
              <a:rPr lang="en-US" sz="2000" dirty="0"/>
              <a:t> de un </a:t>
            </a:r>
            <a:r>
              <a:rPr lang="en-US" sz="2000" dirty="0" err="1"/>
              <a:t>curent</a:t>
            </a:r>
            <a:r>
              <a:rPr lang="en-US" sz="2000" dirty="0"/>
              <a:t> a </a:t>
            </a:r>
            <a:r>
              <a:rPr lang="en-US" sz="2000" dirty="0" err="1"/>
              <a:t>cărui</a:t>
            </a:r>
            <a:r>
              <a:rPr lang="en-US" sz="2000" dirty="0"/>
              <a:t>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 </a:t>
            </a:r>
            <a:r>
              <a:rPr lang="en-US" sz="2000" dirty="0" err="1"/>
              <a:t>mărimea</a:t>
            </a:r>
            <a:r>
              <a:rPr lang="en-US" sz="2000" dirty="0"/>
              <a:t> </a:t>
            </a:r>
            <a:r>
              <a:rPr lang="en-US" sz="2000" dirty="0" err="1"/>
              <a:t>fluxului</a:t>
            </a:r>
            <a:r>
              <a:rPr lang="en-US" sz="2000" dirty="0"/>
              <a:t> </a:t>
            </a:r>
            <a:r>
              <a:rPr lang="en-US" sz="2000" dirty="0" err="1"/>
              <a:t>luminos</a:t>
            </a:r>
            <a:r>
              <a:rPr lang="en-US" sz="2000" dirty="0"/>
              <a:t> incident. </a:t>
            </a: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lui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</a:t>
            </a:r>
            <a:br>
              <a:rPr lang="en-US" sz="2000" dirty="0"/>
            </a:br>
            <a:r>
              <a:rPr lang="en-US" sz="2000" dirty="0" err="1"/>
              <a:t>mărită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proprietăţii</a:t>
            </a:r>
            <a:r>
              <a:rPr lang="en-US" sz="2000" dirty="0"/>
              <a:t> </a:t>
            </a:r>
            <a:r>
              <a:rPr lang="en-US" sz="2000" dirty="0" err="1"/>
              <a:t>structurii</a:t>
            </a:r>
            <a:r>
              <a:rPr lang="en-US" sz="2000" dirty="0"/>
              <a:t> de </a:t>
            </a:r>
            <a:r>
              <a:rPr lang="en-US" sz="2000" dirty="0" err="1"/>
              <a:t>tranzistor</a:t>
            </a:r>
            <a:r>
              <a:rPr lang="en-US" sz="2000" dirty="0"/>
              <a:t> de a </a:t>
            </a:r>
            <a:r>
              <a:rPr lang="en-US" sz="2000" dirty="0" err="1" smtClean="0"/>
              <a:t>amplifica</a:t>
            </a:r>
            <a:r>
              <a:rPr lang="x-none" sz="2000" dirty="0" smtClean="0"/>
              <a:t> </a:t>
            </a:r>
            <a:r>
              <a:rPr lang="en-US" sz="2000" dirty="0" err="1" smtClean="0"/>
              <a:t>curentul</a:t>
            </a:r>
            <a:r>
              <a:rPr lang="en-US" sz="2000" dirty="0"/>
              <a:t>. </a:t>
            </a:r>
            <a:r>
              <a:rPr lang="en-US" sz="2000" dirty="0" err="1"/>
              <a:t>Fototranzistorul</a:t>
            </a:r>
            <a:r>
              <a:rPr lang="en-US" sz="2000" dirty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/>
              <a:t>un </a:t>
            </a:r>
            <a:r>
              <a:rPr lang="en-US" sz="2000" dirty="0" err="1"/>
              <a:t>tranzistor</a:t>
            </a:r>
            <a:r>
              <a:rPr lang="en-US" sz="2000" dirty="0"/>
              <a:t> cu </a:t>
            </a:r>
            <a:r>
              <a:rPr lang="en-US" sz="2000" dirty="0" err="1"/>
              <a:t>regiunea</a:t>
            </a:r>
            <a:r>
              <a:rPr lang="en-US" sz="2000" dirty="0"/>
              <a:t> </a:t>
            </a:r>
            <a:r>
              <a:rPr lang="en-US" sz="2000" dirty="0" err="1" smtClean="0"/>
              <a:t>joncţiunii</a:t>
            </a:r>
            <a:r>
              <a:rPr lang="x-none" sz="2000" dirty="0" smtClean="0"/>
              <a:t> </a:t>
            </a:r>
            <a:r>
              <a:rPr lang="en-US" sz="2000" dirty="0" err="1" smtClean="0"/>
              <a:t>emitor-bază</a:t>
            </a:r>
            <a:r>
              <a:rPr lang="en-US" sz="2000" dirty="0" smtClean="0"/>
              <a:t> </a:t>
            </a:r>
            <a:r>
              <a:rPr lang="en-US" sz="2000" dirty="0" err="1"/>
              <a:t>expusă</a:t>
            </a:r>
            <a:r>
              <a:rPr lang="en-US" sz="2000" dirty="0"/>
              <a:t> </a:t>
            </a:r>
            <a:r>
              <a:rPr lang="en-US" sz="2000" dirty="0" err="1"/>
              <a:t>iluminării</a:t>
            </a:r>
            <a:r>
              <a:rPr lang="en-US" sz="2000" dirty="0"/>
              <a:t>, </a:t>
            </a:r>
            <a:r>
              <a:rPr lang="en-US" sz="2000" dirty="0" err="1"/>
              <a:t>astfel</a:t>
            </a:r>
            <a:r>
              <a:rPr lang="en-US" sz="2000" dirty="0"/>
              <a:t> </a:t>
            </a:r>
            <a:r>
              <a:rPr lang="en-US" sz="2000" dirty="0" err="1"/>
              <a:t>încât</a:t>
            </a:r>
            <a:r>
              <a:rPr lang="en-US" sz="2000" dirty="0"/>
              <a:t>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diferenţei</a:t>
            </a:r>
            <a:r>
              <a:rPr lang="en-US" sz="2000" dirty="0"/>
              <a:t> de </a:t>
            </a:r>
            <a:r>
              <a:rPr lang="en-US" sz="2000" dirty="0" err="1"/>
              <a:t>potenţial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bază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emitor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jucat</a:t>
            </a:r>
            <a:r>
              <a:rPr lang="en-US" sz="2000" dirty="0"/>
              <a:t> de </a:t>
            </a:r>
            <a:r>
              <a:rPr lang="en-US" sz="2000" dirty="0" err="1"/>
              <a:t>fluxul</a:t>
            </a:r>
            <a:r>
              <a:rPr lang="en-US" sz="2000" dirty="0"/>
              <a:t> </a:t>
            </a:r>
            <a:r>
              <a:rPr lang="en-US" sz="2000" dirty="0" err="1"/>
              <a:t>luminos</a:t>
            </a:r>
            <a:r>
              <a:rPr lang="en-US" sz="2000" dirty="0"/>
              <a:t> incident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joncţiunea</a:t>
            </a:r>
            <a:r>
              <a:rPr lang="en-US" sz="2000" dirty="0"/>
              <a:t> </a:t>
            </a:r>
            <a:r>
              <a:rPr lang="en-US" sz="2000" dirty="0" err="1"/>
              <a:t>emitoare</a:t>
            </a:r>
            <a:r>
              <a:rPr lang="en-US" sz="2000" dirty="0" smtClean="0"/>
              <a:t>.</a:t>
            </a:r>
            <a:r>
              <a:rPr lang="x-none" sz="2000" dirty="0" smtClean="0"/>
              <a:t> </a:t>
            </a:r>
            <a:r>
              <a:rPr lang="en-US" sz="2000" dirty="0" err="1" smtClean="0"/>
              <a:t>Generarea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perechi</a:t>
            </a:r>
            <a:r>
              <a:rPr lang="en-US" sz="2000" dirty="0"/>
              <a:t> electron-</a:t>
            </a:r>
            <a:r>
              <a:rPr lang="en-US" sz="2000" dirty="0" err="1"/>
              <a:t>gol</a:t>
            </a:r>
            <a:r>
              <a:rPr lang="en-US" sz="2000" dirty="0"/>
              <a:t> </a:t>
            </a:r>
            <a:r>
              <a:rPr lang="en-US" sz="2000" dirty="0" err="1"/>
              <a:t>contribuie</a:t>
            </a:r>
            <a:r>
              <a:rPr lang="en-US" sz="2000" dirty="0"/>
              <a:t> la </a:t>
            </a:r>
            <a:r>
              <a:rPr lang="en-US" sz="2000" dirty="0" err="1"/>
              <a:t>micşorarea</a:t>
            </a:r>
            <a:r>
              <a:rPr lang="en-US" sz="2000" dirty="0"/>
              <a:t> </a:t>
            </a:r>
            <a:r>
              <a:rPr lang="en-US" sz="2000" dirty="0" err="1"/>
              <a:t>barierei</a:t>
            </a:r>
            <a:r>
              <a:rPr lang="en-US" sz="2000" dirty="0"/>
              <a:t> </a:t>
            </a:r>
            <a:r>
              <a:rPr lang="en-US" sz="2000" dirty="0" smtClean="0"/>
              <a:t>de</a:t>
            </a:r>
            <a:r>
              <a:rPr lang="x-none" sz="2000" dirty="0" smtClean="0"/>
              <a:t> </a:t>
            </a:r>
            <a:r>
              <a:rPr lang="en-US" sz="2000" dirty="0" err="1" smtClean="0"/>
              <a:t>potenţial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joncţiunii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deschiderea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puţin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funcţie</a:t>
            </a:r>
            <a:r>
              <a:rPr lang="en-US" sz="2000" dirty="0"/>
              <a:t> de</a:t>
            </a:r>
            <a:br>
              <a:rPr lang="en-US" sz="2000" dirty="0"/>
            </a:br>
            <a:r>
              <a:rPr lang="en-US" sz="2000" dirty="0" err="1"/>
              <a:t>numărul</a:t>
            </a:r>
            <a:r>
              <a:rPr lang="en-US" sz="2000" dirty="0"/>
              <a:t> de </a:t>
            </a:r>
            <a:r>
              <a:rPr lang="en-US" sz="2000" dirty="0" err="1"/>
              <a:t>fotoni</a:t>
            </a:r>
            <a:r>
              <a:rPr lang="en-US" sz="2000" dirty="0"/>
              <a:t> </a:t>
            </a:r>
            <a:r>
              <a:rPr lang="en-US" sz="2000" dirty="0" err="1"/>
              <a:t>incidenţi</a:t>
            </a:r>
            <a:r>
              <a:rPr lang="en-US" sz="2000" dirty="0"/>
              <a:t>. </a:t>
            </a:r>
            <a:r>
              <a:rPr lang="en-US" sz="2000" dirty="0" err="1"/>
              <a:t>Terminalul</a:t>
            </a:r>
            <a:r>
              <a:rPr lang="en-US" sz="2000" dirty="0"/>
              <a:t> </a:t>
            </a:r>
            <a:r>
              <a:rPr lang="en-US" sz="2000" dirty="0" err="1"/>
              <a:t>bazei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lipsi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,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există</a:t>
            </a:r>
            <a:r>
              <a:rPr lang="en-US" sz="2000" dirty="0"/>
              <a:t>, </a:t>
            </a:r>
            <a:r>
              <a:rPr lang="en-US" sz="2000" dirty="0" smtClean="0"/>
              <a:t>el</a:t>
            </a:r>
            <a:r>
              <a:rPr lang="x-none" sz="2000" dirty="0" smtClean="0"/>
              <a:t> </a:t>
            </a:r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/>
              <a:t>un control </a:t>
            </a:r>
            <a:r>
              <a:rPr lang="en-US" sz="2000" dirty="0" err="1"/>
              <a:t>suplimentar</a:t>
            </a:r>
            <a:r>
              <a:rPr lang="en-US" sz="2000" dirty="0"/>
              <a:t> al </a:t>
            </a:r>
            <a:r>
              <a:rPr lang="en-US" sz="2000" dirty="0" err="1"/>
              <a:t>curentului</a:t>
            </a:r>
            <a:r>
              <a:rPr lang="en-US" sz="2000" dirty="0"/>
              <a:t> de </a:t>
            </a:r>
            <a:r>
              <a:rPr lang="en-US" sz="2000" dirty="0" err="1"/>
              <a:t>colector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6" y="3088481"/>
            <a:ext cx="7757735" cy="3664105"/>
          </a:xfrm>
          <a:prstGeom prst="rect">
            <a:avLst/>
          </a:prstGeom>
        </p:spPr>
      </p:pic>
      <p:pic>
        <p:nvPicPr>
          <p:cNvPr id="2050" name="Picture 2" descr="Фототранзисторы. Устройство и работа. Применение и особ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39" y="3262313"/>
            <a:ext cx="1665061" cy="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транзистор. Принцип работы и схема включения | joyt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46" y="3088481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тотранзисто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" y="0"/>
            <a:ext cx="7730598" cy="45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.5 Фототранзис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2" y="4597573"/>
            <a:ext cx="4676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54" y="241070"/>
            <a:ext cx="6681929" cy="6616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012" y="2926172"/>
            <a:ext cx="2116484" cy="1913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08" y="4769903"/>
            <a:ext cx="4810408" cy="1874368"/>
          </a:xfrm>
          <a:prstGeom prst="rect">
            <a:avLst/>
          </a:prstGeom>
        </p:spPr>
      </p:pic>
      <p:pic>
        <p:nvPicPr>
          <p:cNvPr id="1026" name="Picture 2" descr="PNP Tranzistor Bipolar Junction Transistor NPN Electronic Symbol, PNG,  1600x1129px, Pnp Tranzistor, Art, Bipolar Junction Transistor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163286"/>
            <a:ext cx="3894930" cy="27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265" y="74568"/>
            <a:ext cx="10515600" cy="1325563"/>
          </a:xfrm>
        </p:spPr>
        <p:txBody>
          <a:bodyPr/>
          <a:lstStyle/>
          <a:p>
            <a:r>
              <a:rPr lang="ro-MD" b="1" dirty="0" smtClean="0">
                <a:solidFill>
                  <a:srgbClr val="FF0000"/>
                </a:solidFill>
              </a:rPr>
              <a:t>Clasificarea tranzistoarelor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babii\Desktop\tran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8" y="1334759"/>
            <a:ext cx="9729654" cy="54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>
                <a:solidFill>
                  <a:srgbClr val="FF0000"/>
                </a:solidFill>
              </a:rPr>
              <a:t>Clasificarea tranzistoarelor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7129" y="1623701"/>
            <a:ext cx="10630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putere mică, până la 100 mW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putere medie, de la 0,1 până la 1 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putere (mai mult de 1 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frecvență joasă – până la 3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frecvență medie – de la 3 până la 30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frecvență înaltă – de la 30 până la 300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MD" sz="3200" dirty="0" smtClean="0"/>
              <a:t>Tranzistori de frecvență ultraînaltă – mai mult de 300 Mhz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10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>
                <a:solidFill>
                  <a:srgbClr val="FF0000"/>
                </a:solidFill>
              </a:rPr>
              <a:t>Clasificarea tranzistoarelor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sz="3200" dirty="0" smtClean="0"/>
              <a:t>Tranzistori discreți:</a:t>
            </a:r>
          </a:p>
          <a:p>
            <a:pPr lvl="1"/>
            <a:r>
              <a:rPr lang="ro-MD" sz="2800" dirty="0"/>
              <a:t>Cu carcasă:</a:t>
            </a:r>
          </a:p>
          <a:p>
            <a:pPr lvl="2"/>
            <a:r>
              <a:rPr lang="ro-MD" sz="2400" dirty="0"/>
              <a:t>Pentru montare liberă</a:t>
            </a:r>
          </a:p>
          <a:p>
            <a:pPr lvl="2"/>
            <a:r>
              <a:rPr lang="ro-MD" sz="2400" dirty="0"/>
              <a:t>Pentru instalarea pe radiator</a:t>
            </a:r>
          </a:p>
          <a:p>
            <a:pPr lvl="2"/>
            <a:r>
              <a:rPr lang="ro-MD" sz="2400" dirty="0"/>
              <a:t>Pentru sistem de lipire automatizat</a:t>
            </a:r>
          </a:p>
          <a:p>
            <a:pPr lvl="1"/>
            <a:r>
              <a:rPr lang="ro-MD" sz="2800" dirty="0"/>
              <a:t>Fără carcasă </a:t>
            </a:r>
          </a:p>
          <a:p>
            <a:r>
              <a:rPr lang="ro-MD" sz="3200" dirty="0" smtClean="0"/>
              <a:t>Tranzistori în componența schemelor integrate</a:t>
            </a:r>
          </a:p>
          <a:p>
            <a:pPr marL="457200" lvl="1" indent="0">
              <a:buNone/>
            </a:pPr>
            <a:endParaRPr lang="ro-MD" dirty="0" smtClean="0"/>
          </a:p>
        </p:txBody>
      </p:sp>
      <p:pic>
        <p:nvPicPr>
          <p:cNvPr id="4" name="Picture 2" descr="C:\Users\Ababii\Desktop\ыы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0" t="30113" b="35285"/>
          <a:stretch/>
        </p:blipFill>
        <p:spPr bwMode="auto">
          <a:xfrm>
            <a:off x="7426294" y="1495513"/>
            <a:ext cx="4348520" cy="29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0"/>
            <a:ext cx="12004895" cy="6858000"/>
          </a:xfrm>
        </p:spPr>
        <p:txBody>
          <a:bodyPr/>
          <a:lstStyle/>
          <a:p>
            <a:r>
              <a:rPr lang="fr-FR" dirty="0"/>
              <a:t>Mărimile electrice ce caracterizează un TB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2" y="497375"/>
            <a:ext cx="10683834" cy="3667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94" y="4200305"/>
            <a:ext cx="1174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NewRomanPSMT"/>
              </a:rPr>
              <a:t>Asimilând tranzistorul cu un nod de circuit, se poate scrie că</a:t>
            </a:r>
            <a:r>
              <a:rPr lang="fr-FR" dirty="0" smtClean="0">
                <a:latin typeface="TimesNewRomanPSMT"/>
              </a:rPr>
              <a:t>:</a:t>
            </a:r>
            <a:r>
              <a:rPr lang="fr-FR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i</a:t>
            </a:r>
            <a:r>
              <a:rPr lang="it-IT" baseline="-25000" dirty="0" smtClean="0">
                <a:solidFill>
                  <a:srgbClr val="FF0000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= i</a:t>
            </a:r>
            <a:r>
              <a:rPr lang="it-IT" baseline="-25000" dirty="0">
                <a:solidFill>
                  <a:srgbClr val="FF0000"/>
                </a:solidFill>
              </a:rPr>
              <a:t>C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dirty="0" smtClean="0">
                <a:solidFill>
                  <a:srgbClr val="FF0000"/>
                </a:solidFill>
              </a:rPr>
              <a:t>i</a:t>
            </a:r>
            <a:r>
              <a:rPr lang="it-IT" baseline="-25000" dirty="0" smtClean="0">
                <a:solidFill>
                  <a:srgbClr val="FF0000"/>
                </a:solidFill>
              </a:rPr>
              <a:t>B 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x-none" dirty="0" smtClean="0"/>
              <a:t>(1)</a:t>
            </a:r>
            <a:r>
              <a:rPr lang="it-IT" dirty="0" smtClean="0"/>
              <a:t>;  U</a:t>
            </a:r>
            <a:r>
              <a:rPr lang="en-US" baseline="-25000" dirty="0" smtClean="0"/>
              <a:t>CE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U</a:t>
            </a:r>
            <a:r>
              <a:rPr lang="en-US" baseline="-25000" dirty="0" smtClean="0"/>
              <a:t>BE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U</a:t>
            </a:r>
            <a:r>
              <a:rPr lang="en-US" baseline="-25000" dirty="0" smtClean="0"/>
              <a:t>CB</a:t>
            </a:r>
            <a:r>
              <a:rPr lang="en-US" dirty="0" smtClean="0"/>
              <a:t> (2)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Ţinând</a:t>
            </a:r>
            <a:r>
              <a:rPr lang="en-US" dirty="0" smtClean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relaţiile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mai</a:t>
            </a:r>
            <a:r>
              <a:rPr lang="ro-MD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şase</a:t>
            </a:r>
            <a:r>
              <a:rPr lang="en-US" dirty="0"/>
              <a:t> </a:t>
            </a:r>
            <a:r>
              <a:rPr lang="en-US" dirty="0" err="1"/>
              <a:t>mărimi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caracterizează</a:t>
            </a:r>
            <a:r>
              <a:rPr lang="en-US" dirty="0" smtClean="0"/>
              <a:t> </a:t>
            </a:r>
            <a:r>
              <a:rPr lang="en-US" dirty="0"/>
              <a:t>un TB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rezulta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independente</a:t>
            </a:r>
            <a:r>
              <a:rPr lang="en-US" dirty="0"/>
              <a:t> (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curenţi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/>
              <a:t>tensiuni</a:t>
            </a:r>
            <a:r>
              <a:rPr lang="en-US" dirty="0" smtClean="0"/>
              <a:t>).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alege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mărimi</a:t>
            </a:r>
            <a:r>
              <a:rPr lang="en-US" dirty="0"/>
              <a:t> </a:t>
            </a:r>
            <a:r>
              <a:rPr lang="en-US" dirty="0" err="1"/>
              <a:t>independente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un </a:t>
            </a:r>
            <a:r>
              <a:rPr lang="en-US" dirty="0" err="1"/>
              <a:t>criteriu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 smtClean="0"/>
              <a:t>oferit</a:t>
            </a:r>
            <a:r>
              <a:rPr lang="en-US" dirty="0" smtClean="0"/>
              <a:t> de </a:t>
            </a:r>
            <a:r>
              <a:rPr lang="en-US" dirty="0" err="1"/>
              <a:t>tipul</a:t>
            </a:r>
            <a:r>
              <a:rPr lang="en-US" dirty="0"/>
              <a:t> </a:t>
            </a:r>
            <a:r>
              <a:rPr lang="en-US" dirty="0" err="1"/>
              <a:t>conexiunii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află</a:t>
            </a:r>
            <a:r>
              <a:rPr lang="en-US" dirty="0"/>
              <a:t> TB </a:t>
            </a:r>
            <a:r>
              <a:rPr lang="en-US" dirty="0" err="1"/>
              <a:t>privit</a:t>
            </a:r>
            <a:r>
              <a:rPr lang="en-US" dirty="0"/>
              <a:t> ca un </a:t>
            </a:r>
            <a:r>
              <a:rPr lang="en-US" dirty="0" err="1"/>
              <a:t>cuadripol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09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6991</TotalTime>
  <Words>3326</Words>
  <Application>Microsoft Office PowerPoint</Application>
  <PresentationFormat>Широкоэкранный</PresentationFormat>
  <Paragraphs>160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SymbolMT</vt:lpstr>
      <vt:lpstr>Times New Roman</vt:lpstr>
      <vt:lpstr>TimesNewRomanPS-BoldItalicMT</vt:lpstr>
      <vt:lpstr>TimesNewRomanPS-BoldMT</vt:lpstr>
      <vt:lpstr>TimesNewRomanPS-ItalicMT</vt:lpstr>
      <vt:lpstr>TimesNewRomanPSMT</vt:lpstr>
      <vt:lpstr>Office Theme</vt:lpstr>
      <vt:lpstr>Circuite și Dispozitive Electronice  Tema 4 – Tranzistoare bipolare. Tipuri. Caracteristici. Conexiuni. Utilizare. </vt:lpstr>
      <vt:lpstr>Презентация PowerPoint</vt:lpstr>
      <vt:lpstr>Презентация PowerPoint</vt:lpstr>
      <vt:lpstr>Informatii generale</vt:lpstr>
      <vt:lpstr>Презентация PowerPoint</vt:lpstr>
      <vt:lpstr>Clasificarea tranzistoarelor</vt:lpstr>
      <vt:lpstr>Clasificarea tranzistoarelor</vt:lpstr>
      <vt:lpstr>Clasificarea tranzistoarelor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</dc:title>
  <dc:creator>Пользователь Windows</dc:creator>
  <cp:lastModifiedBy>Пользователь Windows</cp:lastModifiedBy>
  <cp:revision>258</cp:revision>
  <dcterms:created xsi:type="dcterms:W3CDTF">2020-08-28T11:28:42Z</dcterms:created>
  <dcterms:modified xsi:type="dcterms:W3CDTF">2024-12-11T13:55:09Z</dcterms:modified>
</cp:coreProperties>
</file>