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2B7E-18E6-4DFE-916D-B4A7C0FD3CE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B451-1E9C-4FB3-85F3-BD443F5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Experien</a:t>
            </a:r>
            <a:r>
              <a:rPr lang="ro-RO" dirty="0" smtClean="0">
                <a:latin typeface="Arial Black" pitchFamily="34" charset="0"/>
              </a:rPr>
              <a:t>ța utilizatorului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76600"/>
            <a:ext cx="4419600" cy="3276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itchFamily="34" charset="0"/>
              </a:rPr>
              <a:t>User </a:t>
            </a:r>
            <a:r>
              <a:rPr lang="en-US" b="1" dirty="0" err="1">
                <a:latin typeface="Arial Black" pitchFamily="34" charset="0"/>
              </a:rPr>
              <a:t>eXperience</a:t>
            </a:r>
            <a:r>
              <a:rPr lang="en-US" b="1" dirty="0">
                <a:latin typeface="Arial Black" pitchFamily="34" charset="0"/>
              </a:rPr>
              <a:t>, UX</a:t>
            </a:r>
            <a:r>
              <a:rPr lang="ro-RO" i="1" dirty="0" smtClean="0"/>
              <a:t/>
            </a:r>
            <a:br>
              <a:rPr lang="ro-RO" i="1" dirty="0" smtClean="0"/>
            </a:br>
            <a:r>
              <a:rPr lang="ru-RU" b="1" dirty="0" smtClean="0">
                <a:latin typeface="Arial Black" pitchFamily="34" charset="0"/>
              </a:rPr>
              <a:t>Опыт </a:t>
            </a:r>
            <a:r>
              <a:rPr lang="ru-RU" b="1" dirty="0">
                <a:latin typeface="Arial Black" pitchFamily="34" charset="0"/>
              </a:rPr>
              <a:t>пользователя</a:t>
            </a:r>
            <a:r>
              <a:rPr lang="ru-RU" dirty="0">
                <a:latin typeface="Arial Black" pitchFamily="34" charset="0"/>
              </a:rPr>
              <a:t>, </a:t>
            </a:r>
            <a:r>
              <a:rPr lang="ro-RO" dirty="0" smtClean="0">
                <a:latin typeface="Arial Black" pitchFamily="34" charset="0"/>
              </a:rPr>
              <a:t/>
            </a:r>
            <a:br>
              <a:rPr lang="ro-RO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опыт </a:t>
            </a:r>
            <a:r>
              <a:rPr lang="ru-RU" b="1" dirty="0">
                <a:latin typeface="Arial Black" pitchFamily="34" charset="0"/>
              </a:rPr>
              <a:t>взаимодействия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144000" cy="2620963"/>
          </a:xfrm>
        </p:spPr>
        <p:txBody>
          <a:bodyPr/>
          <a:lstStyle/>
          <a:p>
            <a:r>
              <a:rPr lang="en-US" dirty="0" smtClean="0"/>
              <a:t>https://habr.com/ru/company/tceh/blog/270151/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/>
          </a:bodyPr>
          <a:lstStyle/>
          <a:p>
            <a:r>
              <a:rPr lang="vi-VN" dirty="0" smtClean="0"/>
              <a:t>Standardul internațional privind ergonomia interacțiunii </a:t>
            </a:r>
            <a:r>
              <a:rPr lang="ro-RO" dirty="0" smtClean="0"/>
              <a:t>între om și </a:t>
            </a:r>
            <a:r>
              <a:rPr lang="vi-VN" dirty="0" smtClean="0"/>
              <a:t>sistem, ISO 9241-210, definește experiența utilizatorului drept "percepțiile și răspunsurile unei persoane care rezultă din utilizarea sau anticiparea utilizării unui produs, sistem sau serviciu".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/>
          </a:bodyPr>
          <a:lstStyle/>
          <a:p>
            <a:r>
              <a:rPr lang="vi-VN" dirty="0" smtClean="0"/>
              <a:t>Conform definiției ISO, experiența utilizatorului include toate emoțiile, preferințele, percepțiile, răspunsurile fizice și psihologice ale utilizatorilor, comportamentele și realizările care apar înainte, în timpul și după utilizare.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248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dirty="0" smtClean="0"/>
              <a:t>ISO enumeră trei factori care influențează experiența utilizatorului:</a:t>
            </a:r>
            <a:endParaRPr lang="ro-RO" dirty="0" smtClean="0"/>
          </a:p>
          <a:p>
            <a:pPr>
              <a:buNone/>
            </a:pPr>
            <a:r>
              <a:rPr lang="ro-RO" dirty="0"/>
              <a:t> </a:t>
            </a:r>
            <a:r>
              <a:rPr lang="ro-RO" dirty="0" smtClean="0"/>
              <a:t>- </a:t>
            </a:r>
            <a:r>
              <a:rPr lang="vi-VN" dirty="0" smtClean="0"/>
              <a:t> sistemul, </a:t>
            </a:r>
            <a:endParaRPr lang="ro-RO" dirty="0" smtClean="0"/>
          </a:p>
          <a:p>
            <a:pPr>
              <a:buNone/>
            </a:pPr>
            <a:r>
              <a:rPr lang="ro-RO" dirty="0"/>
              <a:t> </a:t>
            </a:r>
            <a:r>
              <a:rPr lang="ro-RO" dirty="0" smtClean="0"/>
              <a:t>- </a:t>
            </a:r>
            <a:r>
              <a:rPr lang="vi-VN" dirty="0" smtClean="0"/>
              <a:t>utilizatorul și </a:t>
            </a:r>
            <a:endParaRPr lang="ro-RO" dirty="0" smtClean="0"/>
          </a:p>
          <a:p>
            <a:pPr>
              <a:buNone/>
            </a:pPr>
            <a:r>
              <a:rPr lang="ro-RO" dirty="0"/>
              <a:t> </a:t>
            </a:r>
            <a:r>
              <a:rPr lang="ro-RO" dirty="0" smtClean="0"/>
              <a:t>- </a:t>
            </a:r>
            <a:r>
              <a:rPr lang="vi-VN" dirty="0" smtClean="0"/>
              <a:t>contextul de utilizare.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6705600" cy="3535363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Pe scurt</a:t>
            </a:r>
            <a:r>
              <a:rPr lang="en-US" dirty="0" smtClean="0"/>
              <a:t>: "</a:t>
            </a:r>
            <a:r>
              <a:rPr lang="en-US" dirty="0" err="1" smtClean="0"/>
              <a:t>Experiența</a:t>
            </a:r>
            <a:r>
              <a:rPr lang="en-US" dirty="0" smtClean="0"/>
              <a:t> </a:t>
            </a:r>
            <a:r>
              <a:rPr lang="en-US" dirty="0" err="1" smtClean="0"/>
              <a:t>utilizatorului</a:t>
            </a:r>
            <a:r>
              <a:rPr lang="en-US" dirty="0" smtClean="0"/>
              <a:t>" </a:t>
            </a:r>
            <a:r>
              <a:rPr lang="en-US" dirty="0" err="1" smtClean="0"/>
              <a:t>cuprinde</a:t>
            </a:r>
            <a:r>
              <a:rPr lang="en-US" dirty="0" smtClean="0"/>
              <a:t>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aspectele</a:t>
            </a:r>
            <a:r>
              <a:rPr lang="en-US" dirty="0" smtClean="0"/>
              <a:t> </a:t>
            </a:r>
            <a:r>
              <a:rPr lang="en-US" dirty="0" err="1" smtClean="0"/>
              <a:t>interacțiunii</a:t>
            </a:r>
            <a:r>
              <a:rPr lang="en-US" dirty="0" smtClean="0"/>
              <a:t> </a:t>
            </a:r>
            <a:r>
              <a:rPr lang="en-US" dirty="0" err="1" smtClean="0"/>
              <a:t>utilizatorului</a:t>
            </a:r>
            <a:r>
              <a:rPr lang="en-US" dirty="0" smtClean="0"/>
              <a:t> final cu </a:t>
            </a:r>
            <a:r>
              <a:rPr lang="en-US" dirty="0" err="1" smtClean="0"/>
              <a:t>compania</a:t>
            </a:r>
            <a:r>
              <a:rPr lang="en-US" dirty="0" smtClean="0"/>
              <a:t>, </a:t>
            </a:r>
            <a:r>
              <a:rPr lang="en-US" dirty="0" err="1" smtClean="0"/>
              <a:t>serviciile</a:t>
            </a:r>
            <a:r>
              <a:rPr lang="en-US" dirty="0" smtClean="0"/>
              <a:t> sale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produsele</a:t>
            </a:r>
            <a:r>
              <a:rPr lang="en-US" dirty="0" smtClean="0"/>
              <a:t> sale.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50" t="19333" r="51250" b="63334"/>
          <a:stretch>
            <a:fillRect/>
          </a:stretch>
        </p:blipFill>
        <p:spPr bwMode="auto">
          <a:xfrm>
            <a:off x="990600" y="467032"/>
            <a:ext cx="6629400" cy="139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336268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https://www.nngroup.com/articles/definition-user-experience/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o-RO" dirty="0" smtClean="0"/>
              <a:t>Prezintă 27 definiții experienței utilizatorului.</a:t>
            </a:r>
          </a:p>
          <a:p>
            <a:pPr>
              <a:buNone/>
            </a:pPr>
            <a:r>
              <a:rPr lang="ro-RO" dirty="0" smtClean="0"/>
              <a:t>Una din cele mai scurte:</a:t>
            </a:r>
          </a:p>
          <a:p>
            <a:pPr>
              <a:buNone/>
            </a:pPr>
            <a:r>
              <a:rPr lang="vi-VN" dirty="0" smtClean="0"/>
              <a:t>Experiența utilizatorului (abreviată: UX) este calitatea experienței pe care o are o persoană atunci când interacționează cu un design specific.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50" t="19333" r="53500" b="35333"/>
          <a:stretch>
            <a:fillRect/>
          </a:stretch>
        </p:blipFill>
        <p:spPr bwMode="auto">
          <a:xfrm>
            <a:off x="1600200" y="228600"/>
            <a:ext cx="6019800" cy="34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http://www.allaboutux.org/ux-definitions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r>
              <a:rPr lang="vi-VN" dirty="0" smtClean="0"/>
              <a:t>Uzabilitatea și designul interfețe</a:t>
            </a:r>
            <a:r>
              <a:rPr lang="ro-RO" dirty="0" smtClean="0"/>
              <a:t>lor</a:t>
            </a:r>
            <a:r>
              <a:rPr lang="vi-VN" dirty="0" smtClean="0"/>
              <a:t> cu utilizatorul sunt aspecte importante ale designului UX, ele sunt subseturi ale acestuia.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750" t="16667" r="61750" b="62000"/>
          <a:stretch>
            <a:fillRect/>
          </a:stretch>
        </p:blipFill>
        <p:spPr bwMode="auto">
          <a:xfrm>
            <a:off x="1504950" y="304799"/>
            <a:ext cx="597217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Elementele ce influențează 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750" t="16667" r="36250" b="15333"/>
          <a:stretch>
            <a:fillRect/>
          </a:stretch>
        </p:blipFill>
        <p:spPr bwMode="auto">
          <a:xfrm>
            <a:off x="1981200" y="1468315"/>
            <a:ext cx="5029200" cy="49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Elementele ce influențează UX </a:t>
            </a:r>
            <a:br>
              <a:rPr lang="ro-RO" dirty="0" smtClean="0"/>
            </a:br>
            <a:r>
              <a:rPr lang="ro-RO" dirty="0" smtClean="0"/>
              <a:t>într-un web 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0" y="5029200"/>
            <a:ext cx="17526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Jesse James Garrett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250" t="20667" r="34750" b="8667"/>
          <a:stretch>
            <a:fillRect/>
          </a:stretch>
        </p:blipFill>
        <p:spPr bwMode="auto">
          <a:xfrm>
            <a:off x="1600200" y="1523999"/>
            <a:ext cx="5638800" cy="523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Experiența utilizatorului</vt:lpstr>
      <vt:lpstr>Definiția</vt:lpstr>
      <vt:lpstr>Definiția (cont.)</vt:lpstr>
      <vt:lpstr>Definiția (cont.)</vt:lpstr>
      <vt:lpstr>Slide 5</vt:lpstr>
      <vt:lpstr>Slide 6</vt:lpstr>
      <vt:lpstr>Slide 7</vt:lpstr>
      <vt:lpstr>Elementele ce influențează UX</vt:lpstr>
      <vt:lpstr>Elementele ce influențează UX  într-un web site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Experiența utilizatorului</dc:title>
  <dc:creator>vika</dc:creator>
  <cp:lastModifiedBy>vika</cp:lastModifiedBy>
  <cp:revision>7</cp:revision>
  <dcterms:created xsi:type="dcterms:W3CDTF">2019-02-11T18:43:58Z</dcterms:created>
  <dcterms:modified xsi:type="dcterms:W3CDTF">2020-02-17T19:42:22Z</dcterms:modified>
</cp:coreProperties>
</file>